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tags/tag2.xml" ContentType="application/vnd.openxmlformats-officedocument.presentationml.tags+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notesSlides/notesSlide8.xml" ContentType="application/vnd.openxmlformats-officedocument.presentationml.notesSlide+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notesSlides/notesSlide9.xml" ContentType="application/vnd.openxmlformats-officedocument.presentationml.notesSlide+xml"/>
  <Override PartName="/ppt/notesSlides/notesSlide10.xml" ContentType="application/vnd.openxmlformats-officedocument.presentationml.notesSlide+xml"/>
  <Override PartName="/ppt/tags/tag31.xml" ContentType="application/vnd.openxmlformats-officedocument.presentationml.tags+xml"/>
  <Override PartName="/ppt/tags/tag32.xml" ContentType="application/vnd.openxmlformats-officedocument.presentationml.tags+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p:sldMasterIdLst>
    <p:sldMasterId id="2147483648" r:id="rId1"/>
  </p:sldMasterIdLst>
  <p:notesMasterIdLst>
    <p:notesMasterId r:id="rId36"/>
  </p:notesMasterIdLst>
  <p:handoutMasterIdLst>
    <p:handoutMasterId r:id="rId37"/>
  </p:handoutMasterIdLst>
  <p:sldIdLst>
    <p:sldId id="257" r:id="rId2"/>
    <p:sldId id="260" r:id="rId3"/>
    <p:sldId id="258" r:id="rId4"/>
    <p:sldId id="343" r:id="rId5"/>
    <p:sldId id="259" r:id="rId6"/>
    <p:sldId id="403" r:id="rId7"/>
    <p:sldId id="484" r:id="rId8"/>
    <p:sldId id="485" r:id="rId9"/>
    <p:sldId id="344" r:id="rId10"/>
    <p:sldId id="440" r:id="rId11"/>
    <p:sldId id="441" r:id="rId12"/>
    <p:sldId id="442" r:id="rId13"/>
    <p:sldId id="443" r:id="rId14"/>
    <p:sldId id="444" r:id="rId15"/>
    <p:sldId id="445" r:id="rId16"/>
    <p:sldId id="446" r:id="rId17"/>
    <p:sldId id="447" r:id="rId18"/>
    <p:sldId id="448" r:id="rId19"/>
    <p:sldId id="455" r:id="rId20"/>
    <p:sldId id="456" r:id="rId21"/>
    <p:sldId id="457" r:id="rId22"/>
    <p:sldId id="449" r:id="rId23"/>
    <p:sldId id="450" r:id="rId24"/>
    <p:sldId id="510" r:id="rId25"/>
    <p:sldId id="453" r:id="rId26"/>
    <p:sldId id="508" r:id="rId27"/>
    <p:sldId id="511" r:id="rId28"/>
    <p:sldId id="512" r:id="rId29"/>
    <p:sldId id="513" r:id="rId30"/>
    <p:sldId id="479" r:id="rId31"/>
    <p:sldId id="472" r:id="rId32"/>
    <p:sldId id="473" r:id="rId33"/>
    <p:sldId id="474" r:id="rId34"/>
    <p:sldId id="280" r:id="rId35"/>
  </p:sldIdLst>
  <p:sldSz cx="9144000" cy="5143500" type="screen16x9"/>
  <p:notesSz cx="6858000" cy="9144000"/>
  <p:custDataLst>
    <p:tags r:id="rId3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456">
          <p15:clr>
            <a:srgbClr val="A4A3A4"/>
          </p15:clr>
        </p15:guide>
        <p15:guide id="2" pos="2957">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306799F8-075E-4A3A-A7F6-7FBC6576F1A4}" styleName="主题样式 2 - 强调 3">
    <a:tblBg>
      <a:fillRef idx="3">
        <a:schemeClr val="accent3"/>
      </a:fillRef>
      <a:effectRef idx="3">
        <a:schemeClr val="accent3"/>
      </a:effectRef>
    </a:tblBg>
    <a:wholeTbl>
      <a:tcTxStyle>
        <a:fontRef idx="minor">
          <a:scrgbClr r="0" g="0" b="0"/>
        </a:fontRef>
        <a:schemeClr val="lt1"/>
      </a:tcTxStyle>
      <a:tcStyle>
        <a:tcBdr>
          <a:left>
            <a:lnRef idx="1">
              <a:schemeClr val="accent3">
                <a:tint val="50000"/>
              </a:schemeClr>
            </a:lnRef>
          </a:left>
          <a:right>
            <a:lnRef idx="1">
              <a:schemeClr val="accent3">
                <a:tint val="50000"/>
              </a:schemeClr>
            </a:lnRef>
          </a:right>
          <a:top>
            <a:lnRef idx="1">
              <a:schemeClr val="accent3">
                <a:tint val="50000"/>
              </a:schemeClr>
            </a:lnRef>
          </a:top>
          <a:bottom>
            <a:lnRef idx="1">
              <a:schemeClr val="accent3">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58" d="100"/>
          <a:sy n="158" d="100"/>
        </p:scale>
        <p:origin x="586" y="115"/>
      </p:cViewPr>
      <p:guideLst>
        <p:guide orient="horz" pos="1456"/>
        <p:guide pos="2957"/>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handoutMaster" Target="handoutMasters/handoutMaster1.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gs" Target="tags/tag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FA92A551-5CF9-4FAE-AD8F-C4D6D3DE1100}" type="datetimeFigureOut">
              <a:rPr lang="zh-CN" altLang="en-US" smtClean="0"/>
              <a:t>2022/10/9</a:t>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CF1B5E1D-7400-426C-8EA5-0FC93DBED285}" type="slidenum">
              <a:rPr lang="zh-CN" altLang="en-US" smtClean="0"/>
              <a:t>‹#›</a:t>
            </a:fld>
            <a:endParaRPr lang="zh-CN" altLang="en-US"/>
          </a:p>
        </p:txBody>
      </p:sp>
    </p:spTree>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9DF2650-B695-4B62-B164-1303FFE77B35}" type="datetimeFigureOut">
              <a:rPr lang="zh-CN" altLang="en-US" smtClean="0"/>
              <a:t>2022/10/9</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B3E61C8-A1F2-44DF-B380-F72D70FF8677}" type="slidenum">
              <a:rPr lang="zh-CN" altLang="en-US" smtClean="0"/>
              <a:t>‹#›</a:t>
            </a:fld>
            <a:endParaRPr lang="zh-CN" altLang="en-US"/>
          </a:p>
        </p:txBody>
      </p:sp>
    </p:spTree>
  </p:cSld>
  <p:clrMap bg1="lt1" tx1="dk1" bg2="lt2" tx2="dk2" accent1="accent1" accent2="accent2" accent3="accent3" accent4="accent4" accent5="accent5" accent6="accent6" hlink="hlink" folHlink="folHlink"/>
  <p:hf sldNum="0"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normAutofit/>
          </a:bodyPr>
          <a:lstStyle/>
          <a:p>
            <a:endParaRPr lang="zh-CN" alt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
        <p:nvSpPr>
          <p:cNvPr id="4" name="灯片编号占位符 3"/>
          <p:cNvSpPr>
            <a:spLocks noGrp="1"/>
          </p:cNvSpPr>
          <p:nvPr>
            <p:ph type="sldNum" sz="quarter" idx="5"/>
          </p:nvPr>
        </p:nvSpPr>
        <p:spPr/>
        <p:txBody>
          <a:bodyPr/>
          <a:lstStyle/>
          <a:p>
            <a:fld id="{DB3E61C8-A1F2-44DF-B380-F72D70FF8677}" type="slidenum">
              <a:rPr lang="zh-CN" altLang="en-US" smtClean="0"/>
              <a:t>6</a:t>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
        <p:nvSpPr>
          <p:cNvPr id="4" name="灯片编号占位符 3"/>
          <p:cNvSpPr>
            <a:spLocks noGrp="1"/>
          </p:cNvSpPr>
          <p:nvPr>
            <p:ph type="sldNum" sz="quarter" idx="5"/>
          </p:nvPr>
        </p:nvSpPr>
        <p:spPr/>
        <p:txBody>
          <a:bodyPr/>
          <a:lstStyle/>
          <a:p>
            <a:fld id="{DB3E61C8-A1F2-44DF-B380-F72D70FF8677}" type="slidenum">
              <a:rPr lang="zh-CN" altLang="en-US" smtClean="0"/>
              <a:t>7</a:t>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
        <p:nvSpPr>
          <p:cNvPr id="4" name="灯片编号占位符 3"/>
          <p:cNvSpPr>
            <a:spLocks noGrp="1"/>
          </p:cNvSpPr>
          <p:nvPr>
            <p:ph type="sldNum" sz="quarter" idx="5"/>
          </p:nvPr>
        </p:nvSpPr>
        <p:spPr/>
        <p:txBody>
          <a:bodyPr/>
          <a:lstStyle/>
          <a:p>
            <a:fld id="{DB3E61C8-A1F2-44DF-B380-F72D70FF8677}" type="slidenum">
              <a:rPr lang="zh-CN" altLang="en-US" smtClean="0"/>
              <a:t>8</a:t>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DB3E61C8-A1F2-44DF-B380-F72D70FF8677}" type="slidenum">
              <a:rPr lang="zh-CN" altLang="en-US" smtClean="0"/>
              <a:t>23</a:t>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DB3E61C8-A1F2-44DF-B380-F72D70FF8677}" type="slidenum">
              <a:rPr lang="zh-CN" altLang="en-US" smtClean="0"/>
              <a:t>31</a:t>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DB3E61C8-A1F2-44DF-B380-F72D70FF8677}" type="slidenum">
              <a:rPr lang="zh-CN" altLang="en-US" smtClean="0"/>
              <a:t>32</a:t>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DB3E61C8-A1F2-44DF-B380-F72D70FF8677}" type="slidenum">
              <a:rPr lang="zh-CN" altLang="en-US" smtClean="0"/>
              <a:t>33</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3.jpe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21"/>
            <a:ext cx="7772400" cy="1102519"/>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a:xfrm>
            <a:off x="457200" y="4869675"/>
            <a:ext cx="2133600" cy="273844"/>
          </a:xfrm>
        </p:spPr>
        <p:txBody>
          <a:bodyPr/>
          <a:lstStyle/>
          <a:p>
            <a:fld id="{3B6FED4B-787F-4D7A-AD33-F89965F50EF9}" type="datetimeFigureOut">
              <a:rPr lang="zh-CN" altLang="en-US" smtClean="0"/>
              <a:t>2022/10/9</a:t>
            </a:fld>
            <a:endParaRPr lang="zh-CN" altLang="en-US"/>
          </a:p>
        </p:txBody>
      </p:sp>
      <p:sp>
        <p:nvSpPr>
          <p:cNvPr id="5" name="页脚占位符 4"/>
          <p:cNvSpPr>
            <a:spLocks noGrp="1"/>
          </p:cNvSpPr>
          <p:nvPr>
            <p:ph type="ftr" sz="quarter" idx="11"/>
          </p:nvPr>
        </p:nvSpPr>
        <p:spPr>
          <a:xfrm>
            <a:off x="3124200" y="4869675"/>
            <a:ext cx="2895600" cy="273844"/>
          </a:xfrm>
        </p:spPr>
        <p:txBody>
          <a:bodyPr/>
          <a:lstStyle/>
          <a:p>
            <a:endParaRPr lang="zh-CN" altLang="en-US" dirty="0"/>
          </a:p>
        </p:txBody>
      </p:sp>
      <p:sp>
        <p:nvSpPr>
          <p:cNvPr id="6" name="灯片编号占位符 5"/>
          <p:cNvSpPr>
            <a:spLocks noGrp="1"/>
          </p:cNvSpPr>
          <p:nvPr>
            <p:ph type="sldNum" sz="quarter" idx="12"/>
          </p:nvPr>
        </p:nvSpPr>
        <p:spPr>
          <a:xfrm>
            <a:off x="6653242" y="4869675"/>
            <a:ext cx="2133600" cy="273844"/>
          </a:xfrm>
        </p:spPr>
        <p:txBody>
          <a:bodyPr/>
          <a:lstStyle/>
          <a:p>
            <a:fld id="{C25CD7DF-9098-4717-8A12-8CD5845B8991}" type="slidenum">
              <a:rPr lang="zh-CN" altLang="en-US" smtClean="0"/>
              <a:t>‹#›</a:t>
            </a:fld>
            <a:endParaRPr lang="zh-CN" altLang="en-US"/>
          </a:p>
        </p:txBody>
      </p:sp>
      <p:cxnSp>
        <p:nvCxnSpPr>
          <p:cNvPr id="16" name="直接连接符 15"/>
          <p:cNvCxnSpPr/>
          <p:nvPr userDrawn="1"/>
        </p:nvCxnSpPr>
        <p:spPr>
          <a:xfrm>
            <a:off x="0" y="4928013"/>
            <a:ext cx="9144000" cy="1191"/>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3B6FED4B-787F-4D7A-AD33-F89965F50EF9}" type="datetimeFigureOut">
              <a:rPr lang="zh-CN" altLang="en-US" smtClean="0"/>
              <a:t>2022/10/9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25CD7DF-9098-4717-8A12-8CD5845B8991}"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3B6FED4B-787F-4D7A-AD33-F89965F50EF9}" type="datetimeFigureOut">
              <a:rPr lang="zh-CN" altLang="en-US" smtClean="0"/>
              <a:t>2022/10/9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25CD7DF-9098-4717-8A12-8CD5845B8991}"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900115"/>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900115"/>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3B6FED4B-787F-4D7A-AD33-F89965F50EF9}" type="datetimeFigureOut">
              <a:rPr lang="zh-CN" altLang="en-US" smtClean="0"/>
              <a:t>2022/10/9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C25CD7DF-9098-4717-8A12-8CD5845B8991}"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8"/>
            <a:ext cx="8229600" cy="85725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30"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30"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3B6FED4B-787F-4D7A-AD33-F89965F50EF9}" type="datetimeFigureOut">
              <a:rPr lang="zh-CN" altLang="en-US" smtClean="0"/>
              <a:t>2022/10/9</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C25CD7DF-9098-4717-8A12-8CD5845B8991}"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3B6FED4B-787F-4D7A-AD33-F89965F50EF9}" type="datetimeFigureOut">
              <a:rPr lang="zh-CN" altLang="en-US" smtClean="0"/>
              <a:t>2022/10/9</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C25CD7DF-9098-4717-8A12-8CD5845B8991}"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3B6FED4B-787F-4D7A-AD33-F89965F50EF9}" type="datetimeFigureOut">
              <a:rPr lang="zh-CN" altLang="en-US" smtClean="0"/>
              <a:t>2022/10/9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C25CD7DF-9098-4717-8A12-8CD5845B8991}"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3" y="204787"/>
            <a:ext cx="3008313" cy="871538"/>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90"/>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3" y="1076328"/>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3B6FED4B-787F-4D7A-AD33-F89965F50EF9}" type="datetimeFigureOut">
              <a:rPr lang="zh-CN" altLang="en-US" smtClean="0"/>
              <a:t>2022/10/9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C25CD7DF-9098-4717-8A12-8CD5845B8991}"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1"/>
            <a:ext cx="5486400" cy="425054"/>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5"/>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3B6FED4B-787F-4D7A-AD33-F89965F50EF9}" type="datetimeFigureOut">
              <a:rPr lang="zh-CN" altLang="en-US" smtClean="0"/>
              <a:t>2022/10/9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C25CD7DF-9098-4717-8A12-8CD5845B8991}"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3B6FED4B-787F-4D7A-AD33-F89965F50EF9}" type="datetimeFigureOut">
              <a:rPr lang="zh-CN" altLang="en-US" smtClean="0"/>
              <a:t>2022/10/9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25CD7DF-9098-4717-8A12-8CD5845B8991}"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154781"/>
            <a:ext cx="2057400" cy="329088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154781"/>
            <a:ext cx="6019800" cy="329088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3B6FED4B-787F-4D7A-AD33-F89965F50EF9}" type="datetimeFigureOut">
              <a:rPr lang="zh-CN" altLang="en-US" smtClean="0"/>
              <a:t>2022/10/9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25CD7DF-9098-4717-8A12-8CD5845B8991}" type="slidenum">
              <a:rPr lang="zh-CN" altLang="en-US" smtClean="0"/>
              <a:t>‹#›</a:t>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pic>
        <p:nvPicPr>
          <p:cNvPr id="10" name="图片 9"/>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4061" y="0"/>
            <a:ext cx="9135879" cy="5143500"/>
          </a:xfrm>
          <a:prstGeom prst="rect">
            <a:avLst/>
          </a:prstGeom>
        </p:spPr>
      </p:pic>
      <p:sp>
        <p:nvSpPr>
          <p:cNvPr id="4" name="Date Placeholder 3"/>
          <p:cNvSpPr>
            <a:spLocks noGrp="1"/>
          </p:cNvSpPr>
          <p:nvPr>
            <p:ph type="dt" sz="half" idx="10"/>
          </p:nvPr>
        </p:nvSpPr>
        <p:spPr/>
        <p:txBody>
          <a:bodyPr/>
          <a:lstStyle/>
          <a:p>
            <a:pPr>
              <a:defRPr/>
            </a:pPr>
            <a:endParaRPr lang="en-US" altLang="zh-CN"/>
          </a:p>
        </p:txBody>
      </p:sp>
      <p:sp>
        <p:nvSpPr>
          <p:cNvPr id="5" name="Footer Placeholder 4"/>
          <p:cNvSpPr>
            <a:spLocks noGrp="1"/>
          </p:cNvSpPr>
          <p:nvPr>
            <p:ph type="ftr" sz="quarter" idx="11"/>
          </p:nvPr>
        </p:nvSpPr>
        <p:spPr/>
        <p:txBody>
          <a:bodyPr/>
          <a:lstStyle/>
          <a:p>
            <a:pPr>
              <a:defRPr/>
            </a:pPr>
            <a:endParaRPr lang="en-US" altLang="zh-CN"/>
          </a:p>
        </p:txBody>
      </p:sp>
      <p:sp>
        <p:nvSpPr>
          <p:cNvPr id="6" name="Slide Number Placeholder 5"/>
          <p:cNvSpPr>
            <a:spLocks noGrp="1"/>
          </p:cNvSpPr>
          <p:nvPr>
            <p:ph type="sldNum" sz="quarter" idx="12"/>
          </p:nvPr>
        </p:nvSpPr>
        <p:spPr/>
        <p:txBody>
          <a:bodyPr/>
          <a:lstStyle/>
          <a:p>
            <a:pPr>
              <a:defRPr/>
            </a:pPr>
            <a:fld id="{74EDC005-4915-433C-9BC5-F7006BD464C7}" type="slidenum">
              <a:rPr lang="en-US" altLang="zh-CN" smtClean="0"/>
              <a:t>‹#›</a:t>
            </a:fld>
            <a:endParaRPr lang="en-US" altLang="zh-CN"/>
          </a:p>
        </p:txBody>
      </p:sp>
      <p:sp>
        <p:nvSpPr>
          <p:cNvPr id="7" name="Rectangle 2"/>
          <p:cNvSpPr>
            <a:spLocks noChangeArrowheads="1"/>
          </p:cNvSpPr>
          <p:nvPr userDrawn="1"/>
        </p:nvSpPr>
        <p:spPr bwMode="auto">
          <a:xfrm>
            <a:off x="628650" y="357504"/>
            <a:ext cx="7886700" cy="108012"/>
          </a:xfrm>
          <a:prstGeom prst="rect">
            <a:avLst/>
          </a:prstGeom>
          <a:gradFill rotWithShape="0">
            <a:gsLst>
              <a:gs pos="0">
                <a:srgbClr val="78A3CE"/>
              </a:gs>
              <a:gs pos="50000">
                <a:srgbClr val="FFFFFF"/>
              </a:gs>
              <a:gs pos="100000">
                <a:srgbClr val="78A3CE"/>
              </a:gs>
            </a:gsLst>
            <a:lin ang="0" scaled="1"/>
          </a:gradFill>
          <a:ln w="9525">
            <a:solidFill>
              <a:srgbClr val="FFFFFF"/>
            </a:solidFill>
            <a:miter lim="800000"/>
          </a:ln>
        </p:spPr>
        <p:txBody>
          <a:bodyPr wrap="none" anchor="ctr"/>
          <a:lstStyle/>
          <a:p>
            <a:pPr>
              <a:defRPr/>
            </a:pPr>
            <a:endParaRPr lang="zh-CN" altLang="en-US" sz="1350">
              <a:ea typeface="宋体" panose="02010600030101010101" pitchFamily="2" charset="-122"/>
            </a:endParaRPr>
          </a:p>
        </p:txBody>
      </p:sp>
      <p:sp>
        <p:nvSpPr>
          <p:cNvPr id="11" name="Text Box 6"/>
          <p:cNvSpPr txBox="1">
            <a:spLocks noChangeArrowheads="1"/>
          </p:cNvSpPr>
          <p:nvPr userDrawn="1"/>
        </p:nvSpPr>
        <p:spPr bwMode="auto">
          <a:xfrm>
            <a:off x="0" y="324011"/>
            <a:ext cx="762000" cy="2462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5" rIns="91431" bIns="45715">
            <a:spAutoFit/>
          </a:bodyPr>
          <a:lstStyle>
            <a:lvl1pPr eaLnBrk="0" hangingPunct="0">
              <a:defRPr>
                <a:solidFill>
                  <a:schemeClr val="tx1"/>
                </a:solidFill>
                <a:latin typeface="Arial" panose="020B0604020202020204" pitchFamily="34" charset="0"/>
                <a:ea typeface="宋体" panose="02010600030101010101" pitchFamily="2" charset="-122"/>
              </a:defRPr>
            </a:lvl1pPr>
            <a:lvl2pPr eaLnBrk="0" hangingPunct="0">
              <a:defRPr>
                <a:solidFill>
                  <a:schemeClr val="tx1"/>
                </a:solidFill>
                <a:latin typeface="Arial" panose="020B0604020202020204" pitchFamily="34" charset="0"/>
                <a:ea typeface="宋体" panose="02010600030101010101" pitchFamily="2" charset="-122"/>
              </a:defRPr>
            </a:lvl2pPr>
            <a:lvl3pPr eaLnBrk="0" hangingPunct="0">
              <a:defRPr>
                <a:solidFill>
                  <a:schemeClr val="tx1"/>
                </a:solidFill>
                <a:latin typeface="Arial" panose="020B0604020202020204" pitchFamily="34" charset="0"/>
                <a:ea typeface="宋体" panose="02010600030101010101" pitchFamily="2" charset="-122"/>
              </a:defRPr>
            </a:lvl3pPr>
            <a:lvl4pPr eaLnBrk="0" hangingPunct="0">
              <a:defRPr>
                <a:solidFill>
                  <a:schemeClr val="tx1"/>
                </a:solidFill>
                <a:latin typeface="Arial" panose="020B0604020202020204" pitchFamily="34" charset="0"/>
                <a:ea typeface="宋体" panose="02010600030101010101" pitchFamily="2" charset="-122"/>
              </a:defRPr>
            </a:lvl4pPr>
            <a:lvl5pPr eaLnBrk="0" hangingPunct="0">
              <a:defRPr>
                <a:solidFill>
                  <a:schemeClr val="tx1"/>
                </a:solidFill>
                <a:latin typeface="Arial" panose="020B060402020202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buFont typeface="Arial" panose="020B0604020202020204" pitchFamily="34" charset="0"/>
              <a:buNone/>
              <a:defRPr/>
            </a:pPr>
            <a:r>
              <a:rPr lang="zh-CN" altLang="en-US" sz="1000" dirty="0">
                <a:solidFill>
                  <a:schemeClr val="accent1">
                    <a:lumMod val="25000"/>
                  </a:schemeClr>
                </a:solidFill>
                <a:latin typeface="CG Times" pitchFamily="18" charset="0"/>
                <a:ea typeface="华文行楷" panose="02010800040101010101" pitchFamily="2" charset="-122"/>
              </a:rPr>
              <a:t>合肥聚能</a:t>
            </a:r>
          </a:p>
        </p:txBody>
      </p:sp>
      <p:pic>
        <p:nvPicPr>
          <p:cNvPr id="12" name="Picture 20" descr="聚能标志"/>
          <p:cNvPicPr>
            <a:picLocks noChangeAspect="1" noChangeArrowheads="1"/>
          </p:cNvPicPr>
          <p:nvPr userDrawn="1"/>
        </p:nvPicPr>
        <p:blipFill>
          <a:blip r:embed="rId3" cstate="print">
            <a:extLst>
              <a:ext uri="{28A0092B-C50C-407E-A947-70E740481C1C}">
                <a14:useLocalDpi xmlns:a14="http://schemas.microsoft.com/office/drawing/2010/main"/>
              </a:ext>
            </a:extLst>
          </a:blip>
          <a:srcRect/>
          <a:stretch>
            <a:fillRect/>
          </a:stretch>
        </p:blipFill>
        <p:spPr bwMode="auto">
          <a:xfrm>
            <a:off x="114300" y="51470"/>
            <a:ext cx="495300" cy="301823"/>
          </a:xfrm>
          <a:prstGeom prst="rect">
            <a:avLst/>
          </a:prstGeom>
          <a:noFill/>
          <a:ln w="9525">
            <a:noFill/>
            <a:miter lim="800000"/>
            <a:headEnd/>
            <a:tailEnd/>
          </a:ln>
        </p:spPr>
      </p:pic>
      <p:pic>
        <p:nvPicPr>
          <p:cNvPr id="13" name="Picture 9" descr="院徽"/>
          <p:cNvPicPr>
            <a:picLocks noChangeAspect="1" noChangeArrowheads="1"/>
          </p:cNvPicPr>
          <p:nvPr userDrawn="1"/>
        </p:nvPicPr>
        <p:blipFill>
          <a:blip r:embed="rId4" cstate="print"/>
          <a:srcRect/>
          <a:stretch>
            <a:fillRect/>
          </a:stretch>
        </p:blipFill>
        <p:spPr bwMode="auto">
          <a:xfrm>
            <a:off x="8558563" y="51469"/>
            <a:ext cx="538163" cy="518753"/>
          </a:xfrm>
          <a:prstGeom prst="rect">
            <a:avLst/>
          </a:prstGeom>
          <a:noFill/>
          <a:ln w="9525">
            <a:noFill/>
            <a:miter lim="800000"/>
            <a:headEnd/>
            <a:tailEnd/>
          </a:ln>
        </p:spPr>
      </p:pic>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5978"/>
            <a:ext cx="8229600" cy="85725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4767264"/>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3B6FED4B-787F-4D7A-AD33-F89965F50EF9}" type="datetimeFigureOut">
              <a:rPr lang="zh-CN" altLang="en-US" smtClean="0"/>
              <a:t>2022/10/9</a:t>
            </a:fld>
            <a:endParaRPr lang="zh-CN" altLang="en-US"/>
          </a:p>
        </p:txBody>
      </p:sp>
      <p:sp>
        <p:nvSpPr>
          <p:cNvPr id="5" name="页脚占位符 4"/>
          <p:cNvSpPr>
            <a:spLocks noGrp="1"/>
          </p:cNvSpPr>
          <p:nvPr>
            <p:ph type="ftr" sz="quarter" idx="3"/>
          </p:nvPr>
        </p:nvSpPr>
        <p:spPr>
          <a:xfrm>
            <a:off x="3124200" y="4767264"/>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7264"/>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C25CD7DF-9098-4717-8A12-8CD5845B8991}" type="slidenum">
              <a:rPr lang="zh-CN" altLang="en-US" smtClean="0"/>
              <a:t>‹#›</a:t>
            </a:fld>
            <a:endParaRPr lang="zh-CN" altLang="en-US"/>
          </a:p>
        </p:txBody>
      </p:sp>
      <p:sp>
        <p:nvSpPr>
          <p:cNvPr id="7" name="Rectangle 7"/>
          <p:cNvSpPr>
            <a:spLocks noChangeArrowheads="1"/>
          </p:cNvSpPr>
          <p:nvPr userDrawn="1"/>
        </p:nvSpPr>
        <p:spPr bwMode="auto">
          <a:xfrm>
            <a:off x="609602" y="357188"/>
            <a:ext cx="8355013" cy="100013"/>
          </a:xfrm>
          <a:prstGeom prst="rect">
            <a:avLst/>
          </a:prstGeom>
          <a:gradFill rotWithShape="0">
            <a:gsLst>
              <a:gs pos="0">
                <a:srgbClr val="78A3CE"/>
              </a:gs>
              <a:gs pos="50000">
                <a:srgbClr val="78A3CE">
                  <a:gamma/>
                  <a:tint val="0"/>
                  <a:invGamma/>
                </a:srgbClr>
              </a:gs>
              <a:gs pos="100000">
                <a:srgbClr val="78A3CE"/>
              </a:gs>
            </a:gsLst>
            <a:lin ang="0" scaled="1"/>
          </a:gradFill>
          <a:ln w="9525">
            <a:solidFill>
              <a:srgbClr val="FFFFFF"/>
            </a:solidFill>
            <a:miter lim="800000"/>
          </a:ln>
          <a:effectLst/>
        </p:spPr>
        <p:txBody>
          <a:bodyPr wrap="none" anchor="ctr"/>
          <a:lstStyle/>
          <a:p>
            <a:pPr algn="ctr" fontAlgn="auto">
              <a:spcBef>
                <a:spcPts val="0"/>
              </a:spcBef>
              <a:spcAft>
                <a:spcPts val="0"/>
              </a:spcAft>
              <a:defRPr/>
            </a:pPr>
            <a:endParaRPr lang="en-GB">
              <a:latin typeface="+mn-lt"/>
              <a:ea typeface="+mn-ea"/>
            </a:endParaRPr>
          </a:p>
        </p:txBody>
      </p:sp>
      <p:sp>
        <p:nvSpPr>
          <p:cNvPr id="8" name="Text Box 6"/>
          <p:cNvSpPr txBox="1">
            <a:spLocks noChangeArrowheads="1"/>
          </p:cNvSpPr>
          <p:nvPr userDrawn="1"/>
        </p:nvSpPr>
        <p:spPr bwMode="auto">
          <a:xfrm>
            <a:off x="0" y="386843"/>
            <a:ext cx="762000" cy="2462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5" rIns="91431" bIns="45715">
            <a:spAutoFit/>
          </a:bodyPr>
          <a:lstStyle>
            <a:lvl1pPr eaLnBrk="0" hangingPunct="0">
              <a:defRPr>
                <a:solidFill>
                  <a:schemeClr val="tx1"/>
                </a:solidFill>
                <a:latin typeface="Arial" panose="020B0604020202020204" pitchFamily="34" charset="0"/>
                <a:ea typeface="宋体" panose="02010600030101010101" pitchFamily="2" charset="-122"/>
              </a:defRPr>
            </a:lvl1pPr>
            <a:lvl2pPr eaLnBrk="0" hangingPunct="0">
              <a:defRPr>
                <a:solidFill>
                  <a:schemeClr val="tx1"/>
                </a:solidFill>
                <a:latin typeface="Arial" panose="020B0604020202020204" pitchFamily="34" charset="0"/>
                <a:ea typeface="宋体" panose="02010600030101010101" pitchFamily="2" charset="-122"/>
              </a:defRPr>
            </a:lvl2pPr>
            <a:lvl3pPr eaLnBrk="0" hangingPunct="0">
              <a:defRPr>
                <a:solidFill>
                  <a:schemeClr val="tx1"/>
                </a:solidFill>
                <a:latin typeface="Arial" panose="020B0604020202020204" pitchFamily="34" charset="0"/>
                <a:ea typeface="宋体" panose="02010600030101010101" pitchFamily="2" charset="-122"/>
              </a:defRPr>
            </a:lvl3pPr>
            <a:lvl4pPr eaLnBrk="0" hangingPunct="0">
              <a:defRPr>
                <a:solidFill>
                  <a:schemeClr val="tx1"/>
                </a:solidFill>
                <a:latin typeface="Arial" panose="020B0604020202020204" pitchFamily="34" charset="0"/>
                <a:ea typeface="宋体" panose="02010600030101010101" pitchFamily="2" charset="-122"/>
              </a:defRPr>
            </a:lvl4pPr>
            <a:lvl5pPr eaLnBrk="0" hangingPunct="0">
              <a:defRPr>
                <a:solidFill>
                  <a:schemeClr val="tx1"/>
                </a:solidFill>
                <a:latin typeface="Arial" panose="020B060402020202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buFont typeface="Arial" panose="020B0604020202020204" pitchFamily="34" charset="0"/>
              <a:buNone/>
              <a:defRPr/>
            </a:pPr>
            <a:r>
              <a:rPr lang="zh-CN" altLang="en-US" sz="1000" dirty="0" smtClean="0">
                <a:solidFill>
                  <a:schemeClr val="accent1">
                    <a:lumMod val="25000"/>
                  </a:schemeClr>
                </a:solidFill>
                <a:latin typeface="CG Times" pitchFamily="18" charset="0"/>
                <a:ea typeface="华文行楷" panose="02010800040101010101" pitchFamily="2" charset="-122"/>
              </a:rPr>
              <a:t>合肥聚能</a:t>
            </a:r>
          </a:p>
        </p:txBody>
      </p:sp>
      <p:pic>
        <p:nvPicPr>
          <p:cNvPr id="9" name="Picture 20" descr="聚能标志"/>
          <p:cNvPicPr>
            <a:picLocks noChangeAspect="1" noChangeArrowheads="1"/>
          </p:cNvPicPr>
          <p:nvPr userDrawn="1"/>
        </p:nvPicPr>
        <p:blipFill>
          <a:blip r:embed="rId14" cstate="print">
            <a:extLst>
              <a:ext uri="{28A0092B-C50C-407E-A947-70E740481C1C}">
                <a14:useLocalDpi xmlns:a14="http://schemas.microsoft.com/office/drawing/2010/main"/>
              </a:ext>
            </a:extLst>
          </a:blip>
          <a:srcRect/>
          <a:stretch>
            <a:fillRect/>
          </a:stretch>
        </p:blipFill>
        <p:spPr bwMode="auto">
          <a:xfrm>
            <a:off x="114300" y="114302"/>
            <a:ext cx="495300" cy="301823"/>
          </a:xfrm>
          <a:prstGeom prst="rect">
            <a:avLst/>
          </a:prstGeom>
          <a:noFill/>
          <a:ln w="9525">
            <a:noFill/>
            <a:miter lim="800000"/>
            <a:headEnd/>
            <a:tailEnd/>
          </a:ln>
        </p:spPr>
      </p:pic>
      <p:pic>
        <p:nvPicPr>
          <p:cNvPr id="10" name="Picture 9" descr="院徽"/>
          <p:cNvPicPr>
            <a:picLocks noChangeAspect="1" noChangeArrowheads="1"/>
          </p:cNvPicPr>
          <p:nvPr userDrawn="1"/>
        </p:nvPicPr>
        <p:blipFill>
          <a:blip r:embed="rId15"/>
          <a:srcRect/>
          <a:stretch>
            <a:fillRect/>
          </a:stretch>
        </p:blipFill>
        <p:spPr bwMode="auto">
          <a:xfrm>
            <a:off x="8534403" y="114301"/>
            <a:ext cx="538163" cy="388580"/>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4.png"/><Relationship Id="rId7" Type="http://schemas.openxmlformats.org/officeDocument/2006/relationships/image" Target="../media/image8.jpe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11.png"/><Relationship Id="rId7" Type="http://schemas.openxmlformats.org/officeDocument/2006/relationships/image" Target="../media/image15.jpeg"/><Relationship Id="rId2" Type="http://schemas.openxmlformats.org/officeDocument/2006/relationships/image" Target="../media/image10.jpeg"/><Relationship Id="rId1" Type="http://schemas.openxmlformats.org/officeDocument/2006/relationships/slideLayout" Target="../slideLayouts/slideLayout2.xml"/><Relationship Id="rId6" Type="http://schemas.openxmlformats.org/officeDocument/2006/relationships/image" Target="../media/image14.jpeg"/><Relationship Id="rId5" Type="http://schemas.openxmlformats.org/officeDocument/2006/relationships/image" Target="../media/image13.png"/><Relationship Id="rId10" Type="http://schemas.openxmlformats.org/officeDocument/2006/relationships/image" Target="../media/image18.jpeg"/><Relationship Id="rId4" Type="http://schemas.openxmlformats.org/officeDocument/2006/relationships/image" Target="../media/image12.png"/><Relationship Id="rId9" Type="http://schemas.openxmlformats.org/officeDocument/2006/relationships/image" Target="../media/image17.jpeg"/></Relationships>
</file>

<file path=ppt/slides/_rels/slide4.xml.rels><?xml version="1.0" encoding="UTF-8" standalone="yes"?>
<Relationships xmlns="http://schemas.openxmlformats.org/package/2006/relationships"><Relationship Id="rId3" Type="http://schemas.openxmlformats.org/officeDocument/2006/relationships/slide" Target="slide5.xml"/><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25.png"/><Relationship Id="rId13" Type="http://schemas.openxmlformats.org/officeDocument/2006/relationships/image" Target="../media/image30.jpeg"/><Relationship Id="rId18" Type="http://schemas.openxmlformats.org/officeDocument/2006/relationships/image" Target="../media/image35.jpeg"/><Relationship Id="rId3" Type="http://schemas.openxmlformats.org/officeDocument/2006/relationships/image" Target="../media/image20.png"/><Relationship Id="rId21" Type="http://schemas.openxmlformats.org/officeDocument/2006/relationships/image" Target="../media/image38.png"/><Relationship Id="rId7" Type="http://schemas.openxmlformats.org/officeDocument/2006/relationships/image" Target="../media/image24.png"/><Relationship Id="rId12" Type="http://schemas.openxmlformats.org/officeDocument/2006/relationships/image" Target="../media/image29.jpeg"/><Relationship Id="rId17" Type="http://schemas.openxmlformats.org/officeDocument/2006/relationships/image" Target="../media/image34.jpeg"/><Relationship Id="rId2" Type="http://schemas.openxmlformats.org/officeDocument/2006/relationships/image" Target="../media/image19.jpeg"/><Relationship Id="rId16" Type="http://schemas.openxmlformats.org/officeDocument/2006/relationships/image" Target="../media/image33.jpeg"/><Relationship Id="rId20" Type="http://schemas.openxmlformats.org/officeDocument/2006/relationships/image" Target="../media/image37.png"/><Relationship Id="rId1" Type="http://schemas.openxmlformats.org/officeDocument/2006/relationships/slideLayout" Target="../slideLayouts/slideLayout2.xml"/><Relationship Id="rId6" Type="http://schemas.openxmlformats.org/officeDocument/2006/relationships/image" Target="../media/image23.png"/><Relationship Id="rId11" Type="http://schemas.openxmlformats.org/officeDocument/2006/relationships/image" Target="../media/image28.jpeg"/><Relationship Id="rId5" Type="http://schemas.openxmlformats.org/officeDocument/2006/relationships/image" Target="../media/image22.jpeg"/><Relationship Id="rId15" Type="http://schemas.openxmlformats.org/officeDocument/2006/relationships/image" Target="../media/image32.jpeg"/><Relationship Id="rId10" Type="http://schemas.openxmlformats.org/officeDocument/2006/relationships/image" Target="../media/image27.jpeg"/><Relationship Id="rId19" Type="http://schemas.openxmlformats.org/officeDocument/2006/relationships/image" Target="../media/image36.png"/><Relationship Id="rId4" Type="http://schemas.openxmlformats.org/officeDocument/2006/relationships/image" Target="../media/image21.jpeg"/><Relationship Id="rId9" Type="http://schemas.openxmlformats.org/officeDocument/2006/relationships/image" Target="../media/image26.png"/><Relationship Id="rId14" Type="http://schemas.openxmlformats.org/officeDocument/2006/relationships/image" Target="../media/image31.jpeg"/></Relationships>
</file>

<file path=ppt/slides/_rels/slide6.xml.rels><?xml version="1.0" encoding="UTF-8" standalone="yes"?>
<Relationships xmlns="http://schemas.openxmlformats.org/package/2006/relationships"><Relationship Id="rId8" Type="http://schemas.openxmlformats.org/officeDocument/2006/relationships/image" Target="../media/image44.png"/><Relationship Id="rId3" Type="http://schemas.openxmlformats.org/officeDocument/2006/relationships/image" Target="../media/image39.jpeg"/><Relationship Id="rId7" Type="http://schemas.openxmlformats.org/officeDocument/2006/relationships/image" Target="../media/image43.png"/><Relationship Id="rId12" Type="http://schemas.openxmlformats.org/officeDocument/2006/relationships/image" Target="../media/image48.jpe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42.png"/><Relationship Id="rId11" Type="http://schemas.openxmlformats.org/officeDocument/2006/relationships/image" Target="../media/image47.png"/><Relationship Id="rId5" Type="http://schemas.openxmlformats.org/officeDocument/2006/relationships/image" Target="../media/image41.jpeg"/><Relationship Id="rId10" Type="http://schemas.openxmlformats.org/officeDocument/2006/relationships/image" Target="../media/image46.jpeg"/><Relationship Id="rId4" Type="http://schemas.openxmlformats.org/officeDocument/2006/relationships/image" Target="../media/image40.png"/><Relationship Id="rId9" Type="http://schemas.openxmlformats.org/officeDocument/2006/relationships/image" Target="../media/image45.jpeg"/></Relationships>
</file>

<file path=ppt/slides/_rels/slide7.xml.rels><?xml version="1.0" encoding="UTF-8" standalone="yes"?>
<Relationships xmlns="http://schemas.openxmlformats.org/package/2006/relationships"><Relationship Id="rId8" Type="http://schemas.openxmlformats.org/officeDocument/2006/relationships/image" Target="../media/image53.jpeg"/><Relationship Id="rId3" Type="http://schemas.openxmlformats.org/officeDocument/2006/relationships/notesSlide" Target="../notesSlides/notesSlide5.xml"/><Relationship Id="rId7" Type="http://schemas.openxmlformats.org/officeDocument/2006/relationships/image" Target="../media/image52.jpeg"/><Relationship Id="rId12" Type="http://schemas.openxmlformats.org/officeDocument/2006/relationships/image" Target="../media/image57.png"/><Relationship Id="rId2" Type="http://schemas.openxmlformats.org/officeDocument/2006/relationships/slideLayout" Target="../slideLayouts/slideLayout2.xml"/><Relationship Id="rId1" Type="http://schemas.openxmlformats.org/officeDocument/2006/relationships/tags" Target="../tags/tag2.xml"/><Relationship Id="rId6" Type="http://schemas.openxmlformats.org/officeDocument/2006/relationships/image" Target="../media/image51.jpeg"/><Relationship Id="rId11" Type="http://schemas.openxmlformats.org/officeDocument/2006/relationships/image" Target="../media/image56.png"/><Relationship Id="rId5" Type="http://schemas.openxmlformats.org/officeDocument/2006/relationships/image" Target="../media/image50.jpeg"/><Relationship Id="rId10" Type="http://schemas.openxmlformats.org/officeDocument/2006/relationships/image" Target="../media/image55.jpeg"/><Relationship Id="rId4" Type="http://schemas.openxmlformats.org/officeDocument/2006/relationships/image" Target="../media/image49.jpeg"/><Relationship Id="rId9" Type="http://schemas.openxmlformats.org/officeDocument/2006/relationships/image" Target="../media/image54.png"/></Relationships>
</file>

<file path=ppt/slides/_rels/slide8.xml.rels><?xml version="1.0" encoding="UTF-8" standalone="yes"?>
<Relationships xmlns="http://schemas.openxmlformats.org/package/2006/relationships"><Relationship Id="rId8" Type="http://schemas.openxmlformats.org/officeDocument/2006/relationships/image" Target="../media/image63.png"/><Relationship Id="rId13" Type="http://schemas.openxmlformats.org/officeDocument/2006/relationships/image" Target="../media/image68.png"/><Relationship Id="rId3" Type="http://schemas.openxmlformats.org/officeDocument/2006/relationships/image" Target="../media/image58.jpeg"/><Relationship Id="rId7" Type="http://schemas.openxmlformats.org/officeDocument/2006/relationships/image" Target="../media/image62.jpeg"/><Relationship Id="rId12" Type="http://schemas.openxmlformats.org/officeDocument/2006/relationships/image" Target="../media/image67.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61.png"/><Relationship Id="rId11" Type="http://schemas.openxmlformats.org/officeDocument/2006/relationships/image" Target="../media/image66.png"/><Relationship Id="rId5" Type="http://schemas.openxmlformats.org/officeDocument/2006/relationships/image" Target="../media/image60.jpeg"/><Relationship Id="rId10" Type="http://schemas.openxmlformats.org/officeDocument/2006/relationships/image" Target="../media/image65.jpeg"/><Relationship Id="rId4" Type="http://schemas.openxmlformats.org/officeDocument/2006/relationships/image" Target="../media/image59.jpeg"/><Relationship Id="rId9" Type="http://schemas.openxmlformats.org/officeDocument/2006/relationships/image" Target="../media/image64.jpeg"/></Relationships>
</file>

<file path=ppt/slides/_rels/slide9.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image" Target="../media/image74.jpeg"/><Relationship Id="rId13" Type="http://schemas.openxmlformats.org/officeDocument/2006/relationships/image" Target="../media/image79.jpeg"/><Relationship Id="rId3" Type="http://schemas.openxmlformats.org/officeDocument/2006/relationships/image" Target="../media/image69.jpeg"/><Relationship Id="rId7" Type="http://schemas.openxmlformats.org/officeDocument/2006/relationships/image" Target="../media/image73.jpeg"/><Relationship Id="rId12" Type="http://schemas.openxmlformats.org/officeDocument/2006/relationships/image" Target="../media/image78.jpeg"/><Relationship Id="rId2" Type="http://schemas.openxmlformats.org/officeDocument/2006/relationships/slideLayout" Target="../slideLayouts/slideLayout2.xml"/><Relationship Id="rId1" Type="http://schemas.openxmlformats.org/officeDocument/2006/relationships/tags" Target="../tags/tag3.xml"/><Relationship Id="rId6" Type="http://schemas.openxmlformats.org/officeDocument/2006/relationships/image" Target="../media/image72.jpeg"/><Relationship Id="rId11" Type="http://schemas.openxmlformats.org/officeDocument/2006/relationships/image" Target="../media/image77.jpeg"/><Relationship Id="rId5" Type="http://schemas.openxmlformats.org/officeDocument/2006/relationships/image" Target="../media/image71.jpeg"/><Relationship Id="rId10" Type="http://schemas.openxmlformats.org/officeDocument/2006/relationships/image" Target="../media/image76.jpeg"/><Relationship Id="rId4" Type="http://schemas.openxmlformats.org/officeDocument/2006/relationships/image" Target="../media/image70.jpeg"/><Relationship Id="rId9" Type="http://schemas.openxmlformats.org/officeDocument/2006/relationships/image" Target="../media/image75.png"/></Relationships>
</file>

<file path=ppt/slides/_rels/slide11.xml.rels><?xml version="1.0" encoding="UTF-8" standalone="yes"?>
<Relationships xmlns="http://schemas.openxmlformats.org/package/2006/relationships"><Relationship Id="rId8" Type="http://schemas.openxmlformats.org/officeDocument/2006/relationships/image" Target="../media/image83.jpeg"/><Relationship Id="rId13" Type="http://schemas.openxmlformats.org/officeDocument/2006/relationships/image" Target="../media/image88.jpeg"/><Relationship Id="rId18" Type="http://schemas.openxmlformats.org/officeDocument/2006/relationships/image" Target="../media/image93.png"/><Relationship Id="rId3" Type="http://schemas.openxmlformats.org/officeDocument/2006/relationships/tags" Target="../tags/tag6.xml"/><Relationship Id="rId7" Type="http://schemas.openxmlformats.org/officeDocument/2006/relationships/image" Target="../media/image82.jpeg"/><Relationship Id="rId12" Type="http://schemas.openxmlformats.org/officeDocument/2006/relationships/image" Target="../media/image87.jpeg"/><Relationship Id="rId17" Type="http://schemas.openxmlformats.org/officeDocument/2006/relationships/image" Target="../media/image92.png"/><Relationship Id="rId2" Type="http://schemas.openxmlformats.org/officeDocument/2006/relationships/tags" Target="../tags/tag5.xml"/><Relationship Id="rId16" Type="http://schemas.openxmlformats.org/officeDocument/2006/relationships/image" Target="../media/image91.jpeg"/><Relationship Id="rId1" Type="http://schemas.openxmlformats.org/officeDocument/2006/relationships/tags" Target="../tags/tag4.xml"/><Relationship Id="rId6" Type="http://schemas.openxmlformats.org/officeDocument/2006/relationships/image" Target="../media/image81.jpeg"/><Relationship Id="rId11" Type="http://schemas.openxmlformats.org/officeDocument/2006/relationships/image" Target="../media/image86.jpeg"/><Relationship Id="rId5" Type="http://schemas.openxmlformats.org/officeDocument/2006/relationships/image" Target="../media/image80.png"/><Relationship Id="rId15" Type="http://schemas.openxmlformats.org/officeDocument/2006/relationships/image" Target="../media/image90.jpeg"/><Relationship Id="rId10" Type="http://schemas.openxmlformats.org/officeDocument/2006/relationships/image" Target="../media/image85.jpeg"/><Relationship Id="rId19" Type="http://schemas.openxmlformats.org/officeDocument/2006/relationships/image" Target="../media/image94.png"/><Relationship Id="rId4" Type="http://schemas.openxmlformats.org/officeDocument/2006/relationships/slideLayout" Target="../slideLayouts/slideLayout1.xml"/><Relationship Id="rId9" Type="http://schemas.openxmlformats.org/officeDocument/2006/relationships/image" Target="../media/image84.png"/><Relationship Id="rId14" Type="http://schemas.openxmlformats.org/officeDocument/2006/relationships/image" Target="../media/image89.jpeg"/></Relationships>
</file>

<file path=ppt/slides/_rels/slide12.xml.rels><?xml version="1.0" encoding="UTF-8" standalone="yes"?>
<Relationships xmlns="http://schemas.openxmlformats.org/package/2006/relationships"><Relationship Id="rId8" Type="http://schemas.openxmlformats.org/officeDocument/2006/relationships/image" Target="../media/image100.jpeg"/><Relationship Id="rId13" Type="http://schemas.openxmlformats.org/officeDocument/2006/relationships/image" Target="../media/image105.jpeg"/><Relationship Id="rId3" Type="http://schemas.openxmlformats.org/officeDocument/2006/relationships/image" Target="../media/image95.jpeg"/><Relationship Id="rId7" Type="http://schemas.openxmlformats.org/officeDocument/2006/relationships/image" Target="../media/image99.jpeg"/><Relationship Id="rId12" Type="http://schemas.openxmlformats.org/officeDocument/2006/relationships/image" Target="../media/image104.jpeg"/><Relationship Id="rId2" Type="http://schemas.openxmlformats.org/officeDocument/2006/relationships/slideLayout" Target="../slideLayouts/slideLayout1.xml"/><Relationship Id="rId1" Type="http://schemas.openxmlformats.org/officeDocument/2006/relationships/tags" Target="../tags/tag7.xml"/><Relationship Id="rId6" Type="http://schemas.openxmlformats.org/officeDocument/2006/relationships/image" Target="../media/image98.jpeg"/><Relationship Id="rId11" Type="http://schemas.openxmlformats.org/officeDocument/2006/relationships/image" Target="../media/image103.jpeg"/><Relationship Id="rId5" Type="http://schemas.openxmlformats.org/officeDocument/2006/relationships/image" Target="../media/image97.jpeg"/><Relationship Id="rId15" Type="http://schemas.openxmlformats.org/officeDocument/2006/relationships/image" Target="../media/image107.png"/><Relationship Id="rId10" Type="http://schemas.openxmlformats.org/officeDocument/2006/relationships/image" Target="../media/image102.jpeg"/><Relationship Id="rId4" Type="http://schemas.openxmlformats.org/officeDocument/2006/relationships/image" Target="../media/image96.jpeg"/><Relationship Id="rId9" Type="http://schemas.openxmlformats.org/officeDocument/2006/relationships/image" Target="../media/image101.jpeg"/><Relationship Id="rId14" Type="http://schemas.openxmlformats.org/officeDocument/2006/relationships/image" Target="../media/image106.jpeg"/></Relationships>
</file>

<file path=ppt/slides/_rels/slide13.xml.rels><?xml version="1.0" encoding="UTF-8" standalone="yes"?>
<Relationships xmlns="http://schemas.openxmlformats.org/package/2006/relationships"><Relationship Id="rId8" Type="http://schemas.openxmlformats.org/officeDocument/2006/relationships/image" Target="../media/image113.png"/><Relationship Id="rId3" Type="http://schemas.openxmlformats.org/officeDocument/2006/relationships/image" Target="../media/image108.jpeg"/><Relationship Id="rId7" Type="http://schemas.openxmlformats.org/officeDocument/2006/relationships/image" Target="../media/image112.jpeg"/><Relationship Id="rId2" Type="http://schemas.openxmlformats.org/officeDocument/2006/relationships/slideLayout" Target="../slideLayouts/slideLayout2.xml"/><Relationship Id="rId1" Type="http://schemas.openxmlformats.org/officeDocument/2006/relationships/tags" Target="../tags/tag8.xml"/><Relationship Id="rId6" Type="http://schemas.openxmlformats.org/officeDocument/2006/relationships/image" Target="../media/image111.jpeg"/><Relationship Id="rId5" Type="http://schemas.openxmlformats.org/officeDocument/2006/relationships/image" Target="../media/image110.jpeg"/><Relationship Id="rId10" Type="http://schemas.openxmlformats.org/officeDocument/2006/relationships/image" Target="../media/image115.jpeg"/><Relationship Id="rId4" Type="http://schemas.openxmlformats.org/officeDocument/2006/relationships/image" Target="../media/image109.jpeg"/><Relationship Id="rId9" Type="http://schemas.openxmlformats.org/officeDocument/2006/relationships/image" Target="../media/image114.png"/></Relationships>
</file>

<file path=ppt/slides/_rels/slide14.xml.rels><?xml version="1.0" encoding="UTF-8" standalone="yes"?>
<Relationships xmlns="http://schemas.openxmlformats.org/package/2006/relationships"><Relationship Id="rId8" Type="http://schemas.openxmlformats.org/officeDocument/2006/relationships/image" Target="../media/image121.jpeg"/><Relationship Id="rId3" Type="http://schemas.openxmlformats.org/officeDocument/2006/relationships/image" Target="../media/image116.jpeg"/><Relationship Id="rId7" Type="http://schemas.openxmlformats.org/officeDocument/2006/relationships/image" Target="../media/image120.jpeg"/><Relationship Id="rId2" Type="http://schemas.openxmlformats.org/officeDocument/2006/relationships/slideLayout" Target="../slideLayouts/slideLayout2.xml"/><Relationship Id="rId1" Type="http://schemas.openxmlformats.org/officeDocument/2006/relationships/tags" Target="../tags/tag9.xml"/><Relationship Id="rId6" Type="http://schemas.openxmlformats.org/officeDocument/2006/relationships/image" Target="../media/image119.png"/><Relationship Id="rId5" Type="http://schemas.openxmlformats.org/officeDocument/2006/relationships/image" Target="../media/image118.png"/><Relationship Id="rId4" Type="http://schemas.openxmlformats.org/officeDocument/2006/relationships/image" Target="../media/image117.jpe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1.xml"/><Relationship Id="rId1" Type="http://schemas.openxmlformats.org/officeDocument/2006/relationships/tags" Target="../tags/tag10.xml"/><Relationship Id="rId6" Type="http://schemas.openxmlformats.org/officeDocument/2006/relationships/image" Target="../media/image124.jpeg"/><Relationship Id="rId5" Type="http://schemas.openxmlformats.org/officeDocument/2006/relationships/image" Target="../media/image123.png"/><Relationship Id="rId4" Type="http://schemas.openxmlformats.org/officeDocument/2006/relationships/image" Target="../media/image122.jpeg"/></Relationships>
</file>

<file path=ppt/slides/_rels/slide16.xml.rels><?xml version="1.0" encoding="UTF-8" standalone="yes"?>
<Relationships xmlns="http://schemas.openxmlformats.org/package/2006/relationships"><Relationship Id="rId3" Type="http://schemas.openxmlformats.org/officeDocument/2006/relationships/image" Target="../media/image125.jpeg"/><Relationship Id="rId2" Type="http://schemas.openxmlformats.org/officeDocument/2006/relationships/slideLayout" Target="../slideLayouts/slideLayout2.xml"/><Relationship Id="rId1" Type="http://schemas.openxmlformats.org/officeDocument/2006/relationships/tags" Target="../tags/tag12.xml"/><Relationship Id="rId6" Type="http://schemas.openxmlformats.org/officeDocument/2006/relationships/image" Target="../media/image128.jpeg"/><Relationship Id="rId5" Type="http://schemas.openxmlformats.org/officeDocument/2006/relationships/image" Target="../media/image127.jpeg"/><Relationship Id="rId4" Type="http://schemas.openxmlformats.org/officeDocument/2006/relationships/image" Target="../media/image126.jpeg"/></Relationships>
</file>

<file path=ppt/slides/_rels/slide17.xml.rels><?xml version="1.0" encoding="UTF-8" standalone="yes"?>
<Relationships xmlns="http://schemas.openxmlformats.org/package/2006/relationships"><Relationship Id="rId3" Type="http://schemas.openxmlformats.org/officeDocument/2006/relationships/image" Target="../media/image129.png"/><Relationship Id="rId2" Type="http://schemas.openxmlformats.org/officeDocument/2006/relationships/slideLayout" Target="../slideLayouts/slideLayout2.xml"/><Relationship Id="rId1" Type="http://schemas.openxmlformats.org/officeDocument/2006/relationships/tags" Target="../tags/tag13.xml"/><Relationship Id="rId6" Type="http://schemas.openxmlformats.org/officeDocument/2006/relationships/image" Target="../media/image132.png"/><Relationship Id="rId5" Type="http://schemas.openxmlformats.org/officeDocument/2006/relationships/image" Target="../media/image131.png"/><Relationship Id="rId4" Type="http://schemas.openxmlformats.org/officeDocument/2006/relationships/image" Target="../media/image130.png"/></Relationships>
</file>

<file path=ppt/slides/_rels/slide18.xml.rels><?xml version="1.0" encoding="UTF-8" standalone="yes"?>
<Relationships xmlns="http://schemas.openxmlformats.org/package/2006/relationships"><Relationship Id="rId3" Type="http://schemas.openxmlformats.org/officeDocument/2006/relationships/image" Target="../media/image133.jpeg"/><Relationship Id="rId2" Type="http://schemas.openxmlformats.org/officeDocument/2006/relationships/slideLayout" Target="../slideLayouts/slideLayout2.xml"/><Relationship Id="rId1" Type="http://schemas.openxmlformats.org/officeDocument/2006/relationships/tags" Target="../tags/tag14.xml"/><Relationship Id="rId5" Type="http://schemas.openxmlformats.org/officeDocument/2006/relationships/image" Target="../media/image135.jpeg"/><Relationship Id="rId4" Type="http://schemas.openxmlformats.org/officeDocument/2006/relationships/image" Target="../media/image134.jpeg"/></Relationships>
</file>

<file path=ppt/slides/_rels/slide19.xml.rels><?xml version="1.0" encoding="UTF-8" standalone="yes"?>
<Relationships xmlns="http://schemas.openxmlformats.org/package/2006/relationships"><Relationship Id="rId3" Type="http://schemas.openxmlformats.org/officeDocument/2006/relationships/image" Target="../media/image136.jpeg"/><Relationship Id="rId2" Type="http://schemas.openxmlformats.org/officeDocument/2006/relationships/slideLayout" Target="../slideLayouts/slideLayout2.xml"/><Relationship Id="rId1" Type="http://schemas.openxmlformats.org/officeDocument/2006/relationships/tags" Target="../tags/tag15.xml"/><Relationship Id="rId6" Type="http://schemas.openxmlformats.org/officeDocument/2006/relationships/image" Target="../media/image139.png"/><Relationship Id="rId5" Type="http://schemas.openxmlformats.org/officeDocument/2006/relationships/image" Target="../media/image138.jpeg"/><Relationship Id="rId4" Type="http://schemas.openxmlformats.org/officeDocument/2006/relationships/image" Target="../media/image137.png"/></Relationships>
</file>

<file path=ppt/slides/_rels/slide20.xml.rels><?xml version="1.0" encoding="UTF-8" standalone="yes"?>
<Relationships xmlns="http://schemas.openxmlformats.org/package/2006/relationships"><Relationship Id="rId8" Type="http://schemas.openxmlformats.org/officeDocument/2006/relationships/image" Target="../media/image145.jpeg"/><Relationship Id="rId3" Type="http://schemas.openxmlformats.org/officeDocument/2006/relationships/image" Target="../media/image140.jpeg"/><Relationship Id="rId7" Type="http://schemas.openxmlformats.org/officeDocument/2006/relationships/image" Target="../media/image144.png"/><Relationship Id="rId2" Type="http://schemas.openxmlformats.org/officeDocument/2006/relationships/slideLayout" Target="../slideLayouts/slideLayout2.xml"/><Relationship Id="rId1" Type="http://schemas.openxmlformats.org/officeDocument/2006/relationships/tags" Target="../tags/tag16.xml"/><Relationship Id="rId6" Type="http://schemas.openxmlformats.org/officeDocument/2006/relationships/image" Target="../media/image143.jpeg"/><Relationship Id="rId5" Type="http://schemas.openxmlformats.org/officeDocument/2006/relationships/image" Target="../media/image142.jpeg"/><Relationship Id="rId4" Type="http://schemas.openxmlformats.org/officeDocument/2006/relationships/image" Target="../media/image141.jpeg"/><Relationship Id="rId9" Type="http://schemas.openxmlformats.org/officeDocument/2006/relationships/image" Target="../media/image146.png"/></Relationships>
</file>

<file path=ppt/slides/_rels/slide21.xml.rels><?xml version="1.0" encoding="UTF-8" standalone="yes"?>
<Relationships xmlns="http://schemas.openxmlformats.org/package/2006/relationships"><Relationship Id="rId8" Type="http://schemas.openxmlformats.org/officeDocument/2006/relationships/image" Target="../media/image153.png"/><Relationship Id="rId3" Type="http://schemas.openxmlformats.org/officeDocument/2006/relationships/image" Target="../media/image148.jpeg"/><Relationship Id="rId7" Type="http://schemas.openxmlformats.org/officeDocument/2006/relationships/image" Target="../media/image152.png"/><Relationship Id="rId2" Type="http://schemas.openxmlformats.org/officeDocument/2006/relationships/image" Target="../media/image147.png"/><Relationship Id="rId1" Type="http://schemas.openxmlformats.org/officeDocument/2006/relationships/slideLayout" Target="../slideLayouts/slideLayout2.xml"/><Relationship Id="rId6" Type="http://schemas.openxmlformats.org/officeDocument/2006/relationships/image" Target="../media/image151.jpeg"/><Relationship Id="rId5" Type="http://schemas.openxmlformats.org/officeDocument/2006/relationships/image" Target="../media/image150.jpeg"/><Relationship Id="rId4" Type="http://schemas.openxmlformats.org/officeDocument/2006/relationships/image" Target="../media/image149.jpeg"/><Relationship Id="rId9" Type="http://schemas.openxmlformats.org/officeDocument/2006/relationships/image" Target="../media/image154.png"/></Relationships>
</file>

<file path=ppt/slides/_rels/slide22.xml.rels><?xml version="1.0" encoding="UTF-8" standalone="yes"?>
<Relationships xmlns="http://schemas.openxmlformats.org/package/2006/relationships"><Relationship Id="rId8" Type="http://schemas.openxmlformats.org/officeDocument/2006/relationships/image" Target="../media/image160.jpeg"/><Relationship Id="rId3" Type="http://schemas.openxmlformats.org/officeDocument/2006/relationships/image" Target="../media/image155.jpeg"/><Relationship Id="rId7" Type="http://schemas.openxmlformats.org/officeDocument/2006/relationships/image" Target="../media/image159.jpeg"/><Relationship Id="rId2" Type="http://schemas.openxmlformats.org/officeDocument/2006/relationships/slideLayout" Target="../slideLayouts/slideLayout2.xml"/><Relationship Id="rId1" Type="http://schemas.openxmlformats.org/officeDocument/2006/relationships/tags" Target="../tags/tag17.xml"/><Relationship Id="rId6" Type="http://schemas.openxmlformats.org/officeDocument/2006/relationships/image" Target="../media/image158.jpeg"/><Relationship Id="rId11" Type="http://schemas.openxmlformats.org/officeDocument/2006/relationships/image" Target="../media/image163.png"/><Relationship Id="rId5" Type="http://schemas.openxmlformats.org/officeDocument/2006/relationships/image" Target="../media/image157.jpeg"/><Relationship Id="rId10" Type="http://schemas.openxmlformats.org/officeDocument/2006/relationships/image" Target="../media/image162.jpeg"/><Relationship Id="rId4" Type="http://schemas.openxmlformats.org/officeDocument/2006/relationships/image" Target="../media/image156.jpeg"/><Relationship Id="rId9" Type="http://schemas.openxmlformats.org/officeDocument/2006/relationships/image" Target="../media/image161.jpeg"/></Relationships>
</file>

<file path=ppt/slides/_rels/slide23.xml.rels><?xml version="1.0" encoding="UTF-8" standalone="yes"?>
<Relationships xmlns="http://schemas.openxmlformats.org/package/2006/relationships"><Relationship Id="rId8" Type="http://schemas.openxmlformats.org/officeDocument/2006/relationships/image" Target="../media/image164.jpeg"/><Relationship Id="rId13" Type="http://schemas.openxmlformats.org/officeDocument/2006/relationships/image" Target="../media/image169.jpeg"/><Relationship Id="rId3" Type="http://schemas.openxmlformats.org/officeDocument/2006/relationships/tags" Target="../tags/tag20.xml"/><Relationship Id="rId7" Type="http://schemas.openxmlformats.org/officeDocument/2006/relationships/notesSlide" Target="../notesSlides/notesSlide8.xml"/><Relationship Id="rId12" Type="http://schemas.openxmlformats.org/officeDocument/2006/relationships/image" Target="../media/image168.jpeg"/><Relationship Id="rId2" Type="http://schemas.openxmlformats.org/officeDocument/2006/relationships/tags" Target="../tags/tag19.xml"/><Relationship Id="rId1" Type="http://schemas.openxmlformats.org/officeDocument/2006/relationships/tags" Target="../tags/tag18.xml"/><Relationship Id="rId6" Type="http://schemas.openxmlformats.org/officeDocument/2006/relationships/slideLayout" Target="../slideLayouts/slideLayout2.xml"/><Relationship Id="rId11" Type="http://schemas.openxmlformats.org/officeDocument/2006/relationships/image" Target="../media/image167.jpeg"/><Relationship Id="rId5" Type="http://schemas.openxmlformats.org/officeDocument/2006/relationships/tags" Target="../tags/tag22.xml"/><Relationship Id="rId15" Type="http://schemas.openxmlformats.org/officeDocument/2006/relationships/image" Target="../media/image171.jpeg"/><Relationship Id="rId10" Type="http://schemas.openxmlformats.org/officeDocument/2006/relationships/image" Target="../media/image166.jpeg"/><Relationship Id="rId4" Type="http://schemas.openxmlformats.org/officeDocument/2006/relationships/tags" Target="../tags/tag21.xml"/><Relationship Id="rId9" Type="http://schemas.openxmlformats.org/officeDocument/2006/relationships/image" Target="../media/image165.jpeg"/><Relationship Id="rId14" Type="http://schemas.openxmlformats.org/officeDocument/2006/relationships/image" Target="../media/image170.jpeg"/></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4.xml"/><Relationship Id="rId1" Type="http://schemas.openxmlformats.org/officeDocument/2006/relationships/tags" Target="../tags/tag23.xml"/><Relationship Id="rId5" Type="http://schemas.openxmlformats.org/officeDocument/2006/relationships/image" Target="../media/image173.png"/><Relationship Id="rId4" Type="http://schemas.openxmlformats.org/officeDocument/2006/relationships/image" Target="../media/image172.png"/></Relationships>
</file>

<file path=ppt/slides/_rels/slide25.xml.rels><?xml version="1.0" encoding="UTF-8" standalone="yes"?>
<Relationships xmlns="http://schemas.openxmlformats.org/package/2006/relationships"><Relationship Id="rId3" Type="http://schemas.openxmlformats.org/officeDocument/2006/relationships/image" Target="../media/image174.jpeg"/><Relationship Id="rId2" Type="http://schemas.openxmlformats.org/officeDocument/2006/relationships/slideLayout" Target="../slideLayouts/slideLayout2.xml"/><Relationship Id="rId1" Type="http://schemas.openxmlformats.org/officeDocument/2006/relationships/tags" Target="../tags/tag25.xml"/><Relationship Id="rId5" Type="http://schemas.openxmlformats.org/officeDocument/2006/relationships/image" Target="../media/image176.jpeg"/><Relationship Id="rId4" Type="http://schemas.openxmlformats.org/officeDocument/2006/relationships/image" Target="../media/image175.jpeg"/></Relationships>
</file>

<file path=ppt/slides/_rels/slide26.xml.rels><?xml version="1.0" encoding="UTF-8" standalone="yes"?>
<Relationships xmlns="http://schemas.openxmlformats.org/package/2006/relationships"><Relationship Id="rId3" Type="http://schemas.openxmlformats.org/officeDocument/2006/relationships/image" Target="../media/image178.jpeg"/><Relationship Id="rId2" Type="http://schemas.openxmlformats.org/officeDocument/2006/relationships/image" Target="../media/image177.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79.png"/><Relationship Id="rId2" Type="http://schemas.openxmlformats.org/officeDocument/2006/relationships/slideLayout" Target="../slideLayouts/slideLayout2.xml"/><Relationship Id="rId1" Type="http://schemas.openxmlformats.org/officeDocument/2006/relationships/tags" Target="../tags/tag26.xml"/></Relationships>
</file>

<file path=ppt/slides/_rels/slide28.xml.rels><?xml version="1.0" encoding="UTF-8" standalone="yes"?>
<Relationships xmlns="http://schemas.openxmlformats.org/package/2006/relationships"><Relationship Id="rId3" Type="http://schemas.openxmlformats.org/officeDocument/2006/relationships/image" Target="../media/image180.png"/><Relationship Id="rId2" Type="http://schemas.openxmlformats.org/officeDocument/2006/relationships/slideLayout" Target="../slideLayouts/slideLayout2.xml"/><Relationship Id="rId1" Type="http://schemas.openxmlformats.org/officeDocument/2006/relationships/tags" Target="../tags/tag27.xml"/><Relationship Id="rId6" Type="http://schemas.openxmlformats.org/officeDocument/2006/relationships/image" Target="../media/image183.png"/><Relationship Id="rId5" Type="http://schemas.openxmlformats.org/officeDocument/2006/relationships/image" Target="../media/image182.jpeg"/><Relationship Id="rId4" Type="http://schemas.openxmlformats.org/officeDocument/2006/relationships/image" Target="../media/image181.jpeg"/></Relationships>
</file>

<file path=ppt/slides/_rels/slide29.xml.rels><?xml version="1.0" encoding="UTF-8" standalone="yes"?>
<Relationships xmlns="http://schemas.openxmlformats.org/package/2006/relationships"><Relationship Id="rId3" Type="http://schemas.openxmlformats.org/officeDocument/2006/relationships/image" Target="../media/image185.jpeg"/><Relationship Id="rId2" Type="http://schemas.openxmlformats.org/officeDocument/2006/relationships/image" Target="../media/image184.jpeg"/><Relationship Id="rId1" Type="http://schemas.openxmlformats.org/officeDocument/2006/relationships/slideLayout" Target="../slideLayouts/slideLayout2.xml"/><Relationship Id="rId6" Type="http://schemas.openxmlformats.org/officeDocument/2006/relationships/image" Target="../media/image188.png"/><Relationship Id="rId5" Type="http://schemas.openxmlformats.org/officeDocument/2006/relationships/image" Target="../media/image187.png"/><Relationship Id="rId4" Type="http://schemas.openxmlformats.org/officeDocument/2006/relationships/image" Target="../media/image186.jpeg"/></Relationships>
</file>

<file path=ppt/slides/_rels/slide30.xml.rels><?xml version="1.0" encoding="UTF-8" standalone="yes"?>
<Relationships xmlns="http://schemas.openxmlformats.org/package/2006/relationships"><Relationship Id="rId3" Type="http://schemas.openxmlformats.org/officeDocument/2006/relationships/image" Target="../media/image189.png"/><Relationship Id="rId2" Type="http://schemas.openxmlformats.org/officeDocument/2006/relationships/slideLayout" Target="../slideLayouts/slideLayout2.xml"/><Relationship Id="rId1" Type="http://schemas.openxmlformats.org/officeDocument/2006/relationships/tags" Target="../tags/tag28.xml"/></Relationships>
</file>

<file path=ppt/slides/_rels/slide3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30.xml"/><Relationship Id="rId1" Type="http://schemas.openxmlformats.org/officeDocument/2006/relationships/tags" Target="../tags/tag29.xml"/><Relationship Id="rId6" Type="http://schemas.openxmlformats.org/officeDocument/2006/relationships/image" Target="../media/image191.jpeg"/><Relationship Id="rId5" Type="http://schemas.openxmlformats.org/officeDocument/2006/relationships/image" Target="../media/image190.jpeg"/><Relationship Id="rId4" Type="http://schemas.openxmlformats.org/officeDocument/2006/relationships/notesSlide" Target="../notesSlides/notesSlide9.xml"/></Relationships>
</file>

<file path=ppt/slides/_rels/slide32.xml.rels><?xml version="1.0" encoding="UTF-8" standalone="yes"?>
<Relationships xmlns="http://schemas.openxmlformats.org/package/2006/relationships"><Relationship Id="rId3" Type="http://schemas.openxmlformats.org/officeDocument/2006/relationships/image" Target="../media/image192.jpe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93.jpeg"/></Relationships>
</file>

<file path=ppt/slides/_rels/slide3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32.xml"/><Relationship Id="rId1" Type="http://schemas.openxmlformats.org/officeDocument/2006/relationships/tags" Target="../tags/tag31.xml"/><Relationship Id="rId5" Type="http://schemas.openxmlformats.org/officeDocument/2006/relationships/image" Target="../media/image194.png"/><Relationship Id="rId4" Type="http://schemas.openxmlformats.org/officeDocument/2006/relationships/notesSlide" Target="../notesSlides/notesSlide11.xml"/></Relationships>
</file>

<file path=ppt/slides/_rels/slide34.xml.rels><?xml version="1.0" encoding="UTF-8" standalone="yes"?>
<Relationships xmlns="http://schemas.openxmlformats.org/package/2006/relationships"><Relationship Id="rId2" Type="http://schemas.openxmlformats.org/officeDocument/2006/relationships/image" Target="../media/image19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2760681" y="-1923"/>
            <a:ext cx="4724400" cy="398780"/>
          </a:xfrm>
          <a:prstGeom prst="rect">
            <a:avLst/>
          </a:prstGeom>
          <a:noFill/>
          <a:effectLst>
            <a:glow rad="101600">
              <a:schemeClr val="accent1">
                <a:satMod val="175000"/>
                <a:alpha val="40000"/>
              </a:schemeClr>
            </a:glow>
            <a:outerShdw blurRad="50800" dist="38100" dir="2700000" algn="tl" rotWithShape="0">
              <a:prstClr val="black">
                <a:alpha val="40000"/>
              </a:prstClr>
            </a:outerShdw>
          </a:effectLst>
        </p:spPr>
        <p:txBody>
          <a:bodyPr wrap="square" rtlCol="0">
            <a:spAutoFit/>
          </a:bodyPr>
          <a:lstStyle/>
          <a:p>
            <a:r>
              <a:rPr lang="zh-CN" altLang="en-US" sz="2000" b="1" dirty="0">
                <a:solidFill>
                  <a:schemeClr val="accent6">
                    <a:lumMod val="75000"/>
                  </a:schemeClr>
                </a:solidFill>
                <a:latin typeface="楷体" panose="02010609060101010101" pitchFamily="49" charset="-122"/>
                <a:ea typeface="楷体" panose="02010609060101010101" pitchFamily="49" charset="-122"/>
              </a:rPr>
              <a:t>聚 科 技 之 力   创 未 来 之 能</a:t>
            </a:r>
          </a:p>
        </p:txBody>
      </p:sp>
      <p:sp>
        <p:nvSpPr>
          <p:cNvPr id="8" name="TextBox 7"/>
          <p:cNvSpPr txBox="1"/>
          <p:nvPr/>
        </p:nvSpPr>
        <p:spPr>
          <a:xfrm>
            <a:off x="0" y="4795381"/>
            <a:ext cx="4214842" cy="276999"/>
          </a:xfrm>
          <a:prstGeom prst="rect">
            <a:avLst/>
          </a:prstGeom>
          <a:noFill/>
        </p:spPr>
        <p:txBody>
          <a:bodyPr wrap="square" rtlCol="0">
            <a:spAutoFit/>
          </a:bodyPr>
          <a:lstStyle/>
          <a:p>
            <a:r>
              <a:rPr lang="en-US" altLang="zh-CN" sz="1200" u="sng" dirty="0" smtClean="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http://www.hfjuneng.com/</a:t>
            </a:r>
            <a:endParaRPr lang="zh-CN" altLang="en-US" sz="1200" u="sng" dirty="0">
              <a:solidFill>
                <a:srgbClr val="0070C0"/>
              </a:solidFill>
              <a:latin typeface="Times New Roman" panose="02020603050405020304" pitchFamily="18" charset="0"/>
              <a:ea typeface="楷体" panose="02010609060101010101" pitchFamily="49" charset="-122"/>
              <a:cs typeface="Times New Roman" panose="02020603050405020304" pitchFamily="18" charset="0"/>
            </a:endParaRPr>
          </a:p>
        </p:txBody>
      </p:sp>
      <p:grpSp>
        <p:nvGrpSpPr>
          <p:cNvPr id="12" name="组合 5"/>
          <p:cNvGrpSpPr/>
          <p:nvPr/>
        </p:nvGrpSpPr>
        <p:grpSpPr>
          <a:xfrm>
            <a:off x="0" y="857250"/>
            <a:ext cx="9144000" cy="1947545"/>
            <a:chOff x="-323816" y="2314569"/>
            <a:chExt cx="9467816" cy="2830983"/>
          </a:xfrm>
          <a:gradFill>
            <a:gsLst>
              <a:gs pos="0">
                <a:srgbClr val="E30000"/>
              </a:gs>
              <a:gs pos="100000">
                <a:srgbClr val="760303"/>
              </a:gs>
            </a:gsLst>
            <a:lin ang="5400000" scaled="0"/>
          </a:gradFill>
        </p:grpSpPr>
        <p:pic>
          <p:nvPicPr>
            <p:cNvPr id="13" name="Picture 6"/>
            <p:cNvPicPr>
              <a:picLocks noChangeAspect="1" noChangeArrowheads="1"/>
            </p:cNvPicPr>
            <p:nvPr/>
          </p:nvPicPr>
          <p:blipFill>
            <a:blip r:embed="rId3" cstate="print"/>
            <a:srcRect/>
            <a:stretch>
              <a:fillRect/>
            </a:stretch>
          </p:blipFill>
          <p:spPr bwMode="auto">
            <a:xfrm>
              <a:off x="-309530" y="2314569"/>
              <a:ext cx="9453530" cy="257175"/>
            </a:xfrm>
            <a:prstGeom prst="rect">
              <a:avLst/>
            </a:prstGeom>
            <a:grpFill/>
            <a:ln w="9525">
              <a:noFill/>
              <a:miter lim="800000"/>
              <a:headEnd/>
              <a:tailEnd/>
            </a:ln>
            <a:effectLst/>
          </p:spPr>
        </p:pic>
        <p:pic>
          <p:nvPicPr>
            <p:cNvPr id="14" name="Picture 7"/>
            <p:cNvPicPr>
              <a:picLocks noChangeAspect="1" noChangeArrowheads="1"/>
            </p:cNvPicPr>
            <p:nvPr/>
          </p:nvPicPr>
          <p:blipFill>
            <a:blip r:embed="rId4" cstate="print"/>
            <a:srcRect/>
            <a:stretch>
              <a:fillRect/>
            </a:stretch>
          </p:blipFill>
          <p:spPr bwMode="auto">
            <a:xfrm>
              <a:off x="-323816" y="2500390"/>
              <a:ext cx="9467816" cy="2645162"/>
            </a:xfrm>
            <a:prstGeom prst="rect">
              <a:avLst/>
            </a:prstGeom>
            <a:grpFill/>
            <a:ln w="9525">
              <a:noFill/>
              <a:miter lim="800000"/>
              <a:headEnd/>
              <a:tailEnd/>
            </a:ln>
            <a:effectLst/>
          </p:spPr>
        </p:pic>
      </p:grpSp>
      <p:sp>
        <p:nvSpPr>
          <p:cNvPr id="5" name="文本框 4"/>
          <p:cNvSpPr txBox="1"/>
          <p:nvPr/>
        </p:nvSpPr>
        <p:spPr>
          <a:xfrm>
            <a:off x="408305" y="1185545"/>
            <a:ext cx="8327390" cy="1290955"/>
          </a:xfrm>
          <a:prstGeom prst="rect">
            <a:avLst/>
          </a:prstGeom>
          <a:noFill/>
        </p:spPr>
        <p:txBody>
          <a:bodyPr wrap="square" rtlCol="0" anchor="t">
            <a:spAutoFit/>
          </a:bodyPr>
          <a:lstStyle/>
          <a:p>
            <a:pPr algn="ctr">
              <a:lnSpc>
                <a:spcPct val="130000"/>
              </a:lnSpc>
            </a:pPr>
            <a:r>
              <a:rPr lang="zh-CN" altLang="en-US" sz="3600" b="1" kern="1500" dirty="0" smtClean="0">
                <a:solidFill>
                  <a:schemeClr val="bg1"/>
                </a:solidFill>
                <a:uFillTx/>
                <a:latin typeface="+mn-ea"/>
                <a:sym typeface="+mn-ea"/>
              </a:rPr>
              <a:t>聚科技之力 创未来之能</a:t>
            </a:r>
          </a:p>
          <a:p>
            <a:pPr algn="ctr">
              <a:lnSpc>
                <a:spcPct val="130000"/>
              </a:lnSpc>
            </a:pPr>
            <a:r>
              <a:rPr lang="en-US" altLang="zh-CN" sz="2400" b="1" kern="1500" dirty="0" smtClean="0">
                <a:solidFill>
                  <a:schemeClr val="bg1"/>
                </a:solidFill>
                <a:uFillTx/>
                <a:latin typeface="+mn-ea"/>
                <a:sym typeface="+mn-ea"/>
              </a:rPr>
              <a:t>  </a:t>
            </a:r>
            <a:r>
              <a:rPr lang="en-US" altLang="zh-CN" sz="2000" b="1" kern="1500" dirty="0" smtClean="0">
                <a:solidFill>
                  <a:schemeClr val="bg1"/>
                </a:solidFill>
                <a:uFillTx/>
                <a:latin typeface="+mn-ea"/>
                <a:sym typeface="+mn-ea"/>
              </a:rPr>
              <a:t>——</a:t>
            </a:r>
            <a:r>
              <a:rPr lang="zh-CN" altLang="en-US" sz="2000" b="1" kern="1500" dirty="0" smtClean="0">
                <a:solidFill>
                  <a:schemeClr val="bg1"/>
                </a:solidFill>
                <a:uFillTx/>
                <a:latin typeface="+mn-ea"/>
                <a:sym typeface="+mn-ea"/>
              </a:rPr>
              <a:t>合肥聚能电物理高技术开发有限公司简介</a:t>
            </a:r>
          </a:p>
        </p:txBody>
      </p:sp>
      <p:pic>
        <p:nvPicPr>
          <p:cNvPr id="16" name="图片 15" descr="u=3030854283,2180400329&amp;fm=27&amp;gp=0.jpg"/>
          <p:cNvPicPr>
            <a:picLocks noChangeAspect="1"/>
          </p:cNvPicPr>
          <p:nvPr/>
        </p:nvPicPr>
        <p:blipFill>
          <a:blip r:embed="rId5" cstate="print">
            <a:extLst>
              <a:ext uri="{28A0092B-C50C-407E-A947-70E740481C1C}">
                <a14:useLocalDpi xmlns:a14="http://schemas.microsoft.com/office/drawing/2010/main"/>
              </a:ext>
            </a:extLst>
          </a:blip>
          <a:srcRect/>
          <a:stretch>
            <a:fillRect/>
          </a:stretch>
        </p:blipFill>
        <p:spPr>
          <a:xfrm>
            <a:off x="6974205" y="2635250"/>
            <a:ext cx="2169795" cy="1151890"/>
          </a:xfrm>
          <a:prstGeom prst="rect">
            <a:avLst/>
          </a:prstGeom>
        </p:spPr>
      </p:pic>
      <p:pic>
        <p:nvPicPr>
          <p:cNvPr id="17" name="Picture 2" descr="http://www.sasac.gov.cn/n2588025/n2588124/c3994605/part/3994606.jpg"/>
          <p:cNvPicPr>
            <a:picLocks noChangeArrowheads="1"/>
          </p:cNvPicPr>
          <p:nvPr/>
        </p:nvPicPr>
        <p:blipFill>
          <a:blip r:embed="rId6" cstate="print">
            <a:extLst>
              <a:ext uri="{28A0092B-C50C-407E-A947-70E740481C1C}">
                <a14:useLocalDpi xmlns:a14="http://schemas.microsoft.com/office/drawing/2010/main"/>
              </a:ext>
            </a:extLst>
          </a:blip>
          <a:srcRect/>
          <a:stretch>
            <a:fillRect/>
          </a:stretch>
        </p:blipFill>
        <p:spPr bwMode="auto">
          <a:xfrm>
            <a:off x="4636135" y="2635250"/>
            <a:ext cx="2338070" cy="1151255"/>
          </a:xfrm>
          <a:prstGeom prst="rect">
            <a:avLst/>
          </a:prstGeom>
          <a:noFill/>
        </p:spPr>
      </p:pic>
      <p:sp>
        <p:nvSpPr>
          <p:cNvPr id="18" name="Rectangle 3"/>
          <p:cNvSpPr txBox="1">
            <a:spLocks noChangeArrowheads="1"/>
          </p:cNvSpPr>
          <p:nvPr/>
        </p:nvSpPr>
        <p:spPr>
          <a:xfrm>
            <a:off x="1502070" y="4166964"/>
            <a:ext cx="6400800" cy="915590"/>
          </a:xfrm>
          <a:prstGeom prst="rect">
            <a:avLst/>
          </a:prstGeom>
        </p:spPr>
        <p:txBody>
          <a:bodyPr vert="horz" lIns="91440" tIns="45720" rIns="91440" bIns="45720" rtlCol="0">
            <a:noAutofit/>
          </a:bodyPr>
          <a:lstStyle/>
          <a:p>
            <a:pPr marL="342900" marR="0" lvl="0" indent="-342900" algn="ctr" defTabSz="914400" rtl="0" eaLnBrk="1" fontAlgn="auto" latinLnBrk="0" hangingPunct="1">
              <a:lnSpc>
                <a:spcPct val="100000"/>
              </a:lnSpc>
              <a:spcBef>
                <a:spcPct val="20000"/>
              </a:spcBef>
              <a:spcAft>
                <a:spcPts val="0"/>
              </a:spcAft>
              <a:buClrTx/>
              <a:buSzTx/>
              <a:defRPr/>
            </a:pPr>
            <a:endParaRPr lang="zh-CN" altLang="en-US" sz="1600" noProof="0" dirty="0" smtClean="0">
              <a:ln>
                <a:noFill/>
              </a:ln>
              <a:effectLst/>
              <a:uLnTx/>
              <a:uFillTx/>
              <a:latin typeface="楷体" panose="02010609060101010101" pitchFamily="49" charset="-122"/>
              <a:ea typeface="楷体" panose="02010609060101010101" pitchFamily="49" charset="-122"/>
              <a:sym typeface="+mn-ea"/>
            </a:endParaRPr>
          </a:p>
          <a:p>
            <a:pPr marL="342900" marR="0" lvl="0" indent="-342900" algn="ctr" defTabSz="914400" rtl="0" eaLnBrk="1" fontAlgn="auto" latinLnBrk="0" hangingPunct="1">
              <a:lnSpc>
                <a:spcPct val="100000"/>
              </a:lnSpc>
              <a:spcBef>
                <a:spcPct val="20000"/>
              </a:spcBef>
              <a:spcAft>
                <a:spcPts val="0"/>
              </a:spcAft>
              <a:buClrTx/>
              <a:buSzTx/>
              <a:defRPr/>
            </a:pPr>
            <a:r>
              <a:rPr lang="zh-CN" altLang="en-US" sz="1600" noProof="0" dirty="0" smtClean="0">
                <a:ln>
                  <a:noFill/>
                </a:ln>
                <a:effectLst/>
                <a:uLnTx/>
                <a:uFillTx/>
                <a:latin typeface="楷体" panose="02010609060101010101" pitchFamily="49" charset="-122"/>
                <a:ea typeface="楷体" panose="02010609060101010101" pitchFamily="49" charset="-122"/>
                <a:sym typeface="+mn-ea"/>
              </a:rPr>
              <a:t>中科院等离子体物理研究所研制中心</a:t>
            </a:r>
            <a:endParaRPr kumimoji="0" lang="zh-CN" altLang="en-US" sz="1600" b="0" i="0" u="none" strike="noStrike" kern="1200" cap="none" spc="0" normalizeH="0" baseline="0" noProof="0" dirty="0" smtClean="0">
              <a:ln>
                <a:noFill/>
              </a:ln>
              <a:solidFill>
                <a:schemeClr val="tx1"/>
              </a:solidFill>
              <a:effectLst/>
              <a:uLnTx/>
              <a:uFillTx/>
              <a:latin typeface="楷体" panose="02010609060101010101" pitchFamily="49" charset="-122"/>
              <a:ea typeface="楷体" panose="02010609060101010101" pitchFamily="49" charset="-122"/>
              <a:cs typeface="+mn-cs"/>
            </a:endParaRPr>
          </a:p>
          <a:p>
            <a:pPr marL="342900" marR="0" lvl="0" indent="-342900" algn="ctr" defTabSz="914400" rtl="0" eaLnBrk="1" fontAlgn="auto" latinLnBrk="0" hangingPunct="1">
              <a:lnSpc>
                <a:spcPct val="100000"/>
              </a:lnSpc>
              <a:spcBef>
                <a:spcPct val="20000"/>
              </a:spcBef>
              <a:spcAft>
                <a:spcPts val="0"/>
              </a:spcAft>
              <a:buClrTx/>
              <a:buSzTx/>
              <a:defRPr/>
            </a:pPr>
            <a:r>
              <a:rPr kumimoji="0" lang="zh-CN" altLang="en-US" sz="1600" b="0" i="0" u="none" strike="noStrike" kern="1200" cap="none" spc="0" normalizeH="0" baseline="0" noProof="0" dirty="0" smtClean="0">
                <a:ln>
                  <a:noFill/>
                </a:ln>
                <a:solidFill>
                  <a:schemeClr val="tx1"/>
                </a:solidFill>
                <a:effectLst/>
                <a:uLnTx/>
                <a:uFillTx/>
                <a:latin typeface="楷体" panose="02010609060101010101" pitchFamily="49" charset="-122"/>
                <a:ea typeface="楷体" panose="02010609060101010101" pitchFamily="49" charset="-122"/>
                <a:cs typeface="+mn-cs"/>
              </a:rPr>
              <a:t>合肥聚能电物理高技术开发有限公司</a:t>
            </a:r>
            <a:endParaRPr kumimoji="0" lang="en-US" altLang="zh-CN" b="0" i="0" u="none" strike="noStrike" kern="1200" cap="none" spc="0" normalizeH="0" baseline="0" noProof="0" dirty="0" smtClean="0">
              <a:ln>
                <a:noFill/>
              </a:ln>
              <a:solidFill>
                <a:schemeClr val="tx1"/>
              </a:solidFill>
              <a:effectLst/>
              <a:uLnTx/>
              <a:uFillTx/>
              <a:latin typeface="楷体" panose="02010609060101010101" pitchFamily="49" charset="-122"/>
              <a:ea typeface="楷体" panose="02010609060101010101" pitchFamily="49" charset="-122"/>
              <a:cs typeface="+mn-cs"/>
            </a:endParaRPr>
          </a:p>
          <a:p>
            <a:pPr marL="342900" marR="0" lvl="0" indent="-342900" algn="ctr" defTabSz="914400" rtl="0" eaLnBrk="1" fontAlgn="auto" latinLnBrk="0" hangingPunct="1">
              <a:lnSpc>
                <a:spcPct val="150000"/>
              </a:lnSpc>
              <a:spcBef>
                <a:spcPct val="20000"/>
              </a:spcBef>
              <a:spcAft>
                <a:spcPts val="0"/>
              </a:spcAft>
              <a:buClrTx/>
              <a:buSzTx/>
              <a:defRPr/>
            </a:pPr>
            <a:endParaRPr kumimoji="0" lang="zh-CN" altLang="zh-CN" b="0" i="0" u="none" strike="noStrike" kern="1200" cap="none" spc="0" normalizeH="0" baseline="0" noProof="0" dirty="0" smtClean="0">
              <a:ln>
                <a:noFill/>
              </a:ln>
              <a:solidFill>
                <a:schemeClr val="tx1"/>
              </a:solidFill>
              <a:effectLst/>
              <a:uLnTx/>
              <a:uFillTx/>
              <a:latin typeface="楷体" panose="02010609060101010101" pitchFamily="49" charset="-122"/>
              <a:ea typeface="楷体" panose="02010609060101010101" pitchFamily="49" charset="-122"/>
              <a:cs typeface="+mn-cs"/>
            </a:endParaRPr>
          </a:p>
        </p:txBody>
      </p:sp>
      <p:cxnSp>
        <p:nvCxnSpPr>
          <p:cNvPr id="2" name="直接连接符 1"/>
          <p:cNvCxnSpPr/>
          <p:nvPr/>
        </p:nvCxnSpPr>
        <p:spPr bwMode="auto">
          <a:xfrm>
            <a:off x="13970" y="5070497"/>
            <a:ext cx="9144000" cy="1588"/>
          </a:xfrm>
          <a:prstGeom prst="line">
            <a:avLst/>
          </a:prstGeom>
          <a:solidFill>
            <a:srgbClr val="00FFFF"/>
          </a:solidFill>
          <a:ln w="12700" cap="flat" cmpd="sng" algn="ctr">
            <a:solidFill>
              <a:srgbClr val="000080"/>
            </a:solidFill>
            <a:prstDash val="solid"/>
            <a:round/>
            <a:headEnd type="none" w="med" len="med"/>
            <a:tailEnd type="none" w="med" len="med"/>
          </a:ln>
        </p:spPr>
      </p:cxnSp>
      <p:pic>
        <p:nvPicPr>
          <p:cNvPr id="3" name="图片 2" descr="微信图片_20181228130620"/>
          <p:cNvPicPr>
            <a:picLocks noChangeAspect="1"/>
          </p:cNvPicPr>
          <p:nvPr/>
        </p:nvPicPr>
        <p:blipFill>
          <a:blip r:embed="rId7" cstate="print">
            <a:extLst>
              <a:ext uri="{28A0092B-C50C-407E-A947-70E740481C1C}">
                <a14:useLocalDpi xmlns:a14="http://schemas.microsoft.com/office/drawing/2010/main"/>
              </a:ext>
            </a:extLst>
          </a:blip>
          <a:stretch>
            <a:fillRect/>
          </a:stretch>
        </p:blipFill>
        <p:spPr>
          <a:xfrm>
            <a:off x="2329180" y="2626995"/>
            <a:ext cx="2306955" cy="1167765"/>
          </a:xfrm>
          <a:prstGeom prst="rect">
            <a:avLst/>
          </a:prstGeom>
        </p:spPr>
      </p:pic>
      <p:pic>
        <p:nvPicPr>
          <p:cNvPr id="4" name="图片 3"/>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a:off x="-3175" y="2627630"/>
            <a:ext cx="2332355" cy="1161415"/>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01"/>
          <p:cNvSpPr>
            <a:spLocks noChangeArrowheads="1"/>
          </p:cNvSpPr>
          <p:nvPr/>
        </p:nvSpPr>
        <p:spPr bwMode="auto">
          <a:xfrm>
            <a:off x="3571868" y="-71456"/>
            <a:ext cx="2233612" cy="553998"/>
          </a:xfrm>
          <a:prstGeom prst="rect">
            <a:avLst/>
          </a:prstGeom>
          <a:noFill/>
          <a:ln w="9525">
            <a:noFill/>
            <a:miter lim="800000"/>
          </a:ln>
        </p:spPr>
        <p:txBody>
          <a:bodyPr>
            <a:spAutoFit/>
          </a:bodyPr>
          <a:lstStyle/>
          <a:p>
            <a:r>
              <a:rPr lang="zh-CN" altLang="en-US" sz="3000" b="1" dirty="0">
                <a:solidFill>
                  <a:srgbClr val="002060"/>
                </a:solidFill>
                <a:latin typeface="微软雅黑" panose="020B0503020204020204" pitchFamily="34" charset="-122"/>
                <a:ea typeface="微软雅黑" panose="020B0503020204020204" pitchFamily="34" charset="-122"/>
                <a:sym typeface="微软雅黑" panose="020B0503020204020204" pitchFamily="34" charset="-122"/>
              </a:rPr>
              <a:t> </a:t>
            </a:r>
            <a:r>
              <a:rPr lang="zh-CN" altLang="en-US" sz="2400" b="1" dirty="0">
                <a:solidFill>
                  <a:srgbClr val="002060"/>
                </a:solidFill>
                <a:latin typeface="微软雅黑" panose="020B0503020204020204" pitchFamily="34" charset="-122"/>
                <a:ea typeface="微软雅黑" panose="020B0503020204020204" pitchFamily="34" charset="-122"/>
                <a:sym typeface="微软雅黑" panose="020B0503020204020204" pitchFamily="34" charset="-122"/>
              </a:rPr>
              <a:t>汇 </a:t>
            </a:r>
            <a:r>
              <a:rPr lang="zh-CN" altLang="en-US" sz="2400" b="1" dirty="0" smtClean="0">
                <a:solidFill>
                  <a:srgbClr val="002060"/>
                </a:solidFill>
                <a:latin typeface="微软雅黑" panose="020B0503020204020204" pitchFamily="34" charset="-122"/>
                <a:ea typeface="微软雅黑" panose="020B0503020204020204" pitchFamily="34" charset="-122"/>
                <a:sym typeface="微软雅黑" panose="020B0503020204020204" pitchFamily="34" charset="-122"/>
              </a:rPr>
              <a:t> 报  提  </a:t>
            </a:r>
            <a:r>
              <a:rPr lang="zh-CN" altLang="en-US" sz="2400" b="1" dirty="0">
                <a:solidFill>
                  <a:srgbClr val="002060"/>
                </a:solidFill>
                <a:latin typeface="微软雅黑" panose="020B0503020204020204" pitchFamily="34" charset="-122"/>
                <a:ea typeface="微软雅黑" panose="020B0503020204020204" pitchFamily="34" charset="-122"/>
                <a:sym typeface="微软雅黑" panose="020B0503020204020204" pitchFamily="34" charset="-122"/>
              </a:rPr>
              <a:t>纲</a:t>
            </a:r>
            <a:endParaRPr lang="zh-CN" altLang="en-US" sz="2400" dirty="0"/>
          </a:p>
        </p:txBody>
      </p:sp>
      <p:sp>
        <p:nvSpPr>
          <p:cNvPr id="288" name="AutoShape 5"/>
          <p:cNvSpPr>
            <a:spLocks noChangeArrowheads="1"/>
          </p:cNvSpPr>
          <p:nvPr/>
        </p:nvSpPr>
        <p:spPr bwMode="auto">
          <a:xfrm>
            <a:off x="1000101" y="2129407"/>
            <a:ext cx="7575602" cy="401241"/>
          </a:xfrm>
          <a:prstGeom prst="roundRect">
            <a:avLst>
              <a:gd name="adj" fmla="val 42329"/>
            </a:avLst>
          </a:prstGeom>
          <a:solidFill>
            <a:srgbClr val="F2F2F2"/>
          </a:solidFill>
          <a:ln w="19050" cmpd="sng">
            <a:solidFill>
              <a:srgbClr val="7F7F7F"/>
            </a:solidFill>
            <a:round/>
          </a:ln>
        </p:spPr>
        <p:txBody>
          <a:bodyPr wrap="none" anchor="ctr"/>
          <a:lstStyle/>
          <a:p>
            <a:pPr algn="ctr" eaLnBrk="1" fontAlgn="auto" hangingPunct="1">
              <a:spcBef>
                <a:spcPts val="0"/>
              </a:spcBef>
              <a:spcAft>
                <a:spcPts val="0"/>
              </a:spcAft>
              <a:buFont typeface="Arial" panose="020B0604020202020204" pitchFamily="34" charset="0"/>
              <a:buNone/>
              <a:defRPr/>
            </a:pPr>
            <a:endParaRPr lang="zh-CN" altLang="en-US" kern="0">
              <a:solidFill>
                <a:srgbClr val="000000"/>
              </a:solidFill>
            </a:endParaRPr>
          </a:p>
        </p:txBody>
      </p:sp>
      <p:sp>
        <p:nvSpPr>
          <p:cNvPr id="291" name="AutoShape 5"/>
          <p:cNvSpPr>
            <a:spLocks noChangeArrowheads="1"/>
          </p:cNvSpPr>
          <p:nvPr/>
        </p:nvSpPr>
        <p:spPr bwMode="auto">
          <a:xfrm>
            <a:off x="1000101" y="1026659"/>
            <a:ext cx="7575601" cy="401192"/>
          </a:xfrm>
          <a:prstGeom prst="roundRect">
            <a:avLst>
              <a:gd name="adj" fmla="val 42329"/>
            </a:avLst>
          </a:prstGeom>
          <a:solidFill>
            <a:srgbClr val="F2F2F2"/>
          </a:solidFill>
          <a:ln w="19050">
            <a:solidFill>
              <a:srgbClr val="7F7F7F"/>
            </a:solidFill>
            <a:round/>
          </a:ln>
        </p:spPr>
        <p:txBody>
          <a:bodyPr wrap="none" anchor="ctr"/>
          <a:lstStyle/>
          <a:p>
            <a:pPr eaLnBrk="1" hangingPunct="1">
              <a:buFont typeface="Arial" panose="020B0604020202020204" pitchFamily="34" charset="0"/>
              <a:buNone/>
            </a:pPr>
            <a:r>
              <a:rPr kumimoji="1" lang="zh-CN" altLang="en-US" sz="2800" b="1" dirty="0" smtClean="0">
                <a:latin typeface="+mn-ea"/>
              </a:rPr>
              <a:t>     </a:t>
            </a:r>
            <a:r>
              <a:rPr kumimoji="1" lang="zh-CN" altLang="en-US" sz="2800" dirty="0" smtClean="0">
                <a:latin typeface="+mn-ea"/>
                <a:hlinkClick r:id="rId3" action="ppaction://hlinksldjump"/>
              </a:rPr>
              <a:t>公司简介</a:t>
            </a:r>
            <a:endParaRPr kumimoji="1" lang="zh-CN" altLang="en-US" sz="2800" dirty="0">
              <a:latin typeface="+mn-ea"/>
            </a:endParaRPr>
          </a:p>
        </p:txBody>
      </p:sp>
      <p:grpSp>
        <p:nvGrpSpPr>
          <p:cNvPr id="341" name="Group 57"/>
          <p:cNvGrpSpPr/>
          <p:nvPr/>
        </p:nvGrpSpPr>
        <p:grpSpPr bwMode="auto">
          <a:xfrm>
            <a:off x="1037670" y="2072318"/>
            <a:ext cx="873591" cy="503488"/>
            <a:chOff x="-47" y="1"/>
            <a:chExt cx="1339" cy="1030"/>
          </a:xfrm>
        </p:grpSpPr>
        <p:sp>
          <p:nvSpPr>
            <p:cNvPr id="342" name="Oval 53"/>
            <p:cNvSpPr>
              <a:spLocks noChangeArrowheads="1"/>
            </p:cNvSpPr>
            <p:nvPr/>
          </p:nvSpPr>
          <p:spPr bwMode="auto">
            <a:xfrm>
              <a:off x="108" y="1"/>
              <a:ext cx="1021" cy="1030"/>
            </a:xfrm>
            <a:prstGeom prst="ellipse">
              <a:avLst/>
            </a:prstGeom>
            <a:solidFill>
              <a:srgbClr val="1759A9"/>
            </a:solidFill>
            <a:ln w="38100" cmpd="sng">
              <a:solidFill>
                <a:srgbClr val="EAEAEA"/>
              </a:solidFill>
              <a:round/>
            </a:ln>
          </p:spPr>
          <p:txBody>
            <a:bodyPr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grpSp>
          <p:nvGrpSpPr>
            <p:cNvPr id="343" name="Group 59"/>
            <p:cNvGrpSpPr/>
            <p:nvPr/>
          </p:nvGrpSpPr>
          <p:grpSpPr bwMode="auto">
            <a:xfrm rot="10082854">
              <a:off x="-50" y="670"/>
              <a:ext cx="927" cy="271"/>
              <a:chOff x="40" y="43"/>
              <a:chExt cx="953" cy="274"/>
            </a:xfrm>
          </p:grpSpPr>
          <p:grpSp>
            <p:nvGrpSpPr>
              <p:cNvPr id="367" name="Group 60"/>
              <p:cNvGrpSpPr/>
              <p:nvPr/>
            </p:nvGrpSpPr>
            <p:grpSpPr bwMode="auto">
              <a:xfrm rot="-9970459" flipH="1" flipV="1">
                <a:off x="40" y="43"/>
                <a:ext cx="953" cy="238"/>
                <a:chOff x="46" y="33"/>
                <a:chExt cx="892" cy="240"/>
              </a:xfrm>
            </p:grpSpPr>
            <p:grpSp>
              <p:nvGrpSpPr>
                <p:cNvPr id="379" name="Group 61"/>
                <p:cNvGrpSpPr/>
                <p:nvPr/>
              </p:nvGrpSpPr>
              <p:grpSpPr bwMode="auto">
                <a:xfrm>
                  <a:off x="46" y="33"/>
                  <a:ext cx="739" cy="196"/>
                  <a:chOff x="69" y="50"/>
                  <a:chExt cx="1117" cy="293"/>
                </a:xfrm>
              </p:grpSpPr>
              <p:sp>
                <p:nvSpPr>
                  <p:cNvPr id="385" name="AutoShape 57"/>
                  <p:cNvSpPr>
                    <a:spLocks noChangeArrowheads="1"/>
                  </p:cNvSpPr>
                  <p:nvPr/>
                </p:nvSpPr>
                <p:spPr bwMode="auto">
                  <a:xfrm rot="5263130">
                    <a:off x="366" y="-240"/>
                    <a:ext cx="226" cy="820"/>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386" name="AutoShape 58"/>
                  <p:cNvSpPr>
                    <a:spLocks noChangeArrowheads="1"/>
                  </p:cNvSpPr>
                  <p:nvPr/>
                </p:nvSpPr>
                <p:spPr bwMode="auto">
                  <a:xfrm rot="6078281">
                    <a:off x="510" y="-249"/>
                    <a:ext cx="222" cy="820"/>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387" name="AutoShape 59"/>
                  <p:cNvSpPr>
                    <a:spLocks noChangeArrowheads="1"/>
                  </p:cNvSpPr>
                  <p:nvPr/>
                </p:nvSpPr>
                <p:spPr bwMode="auto">
                  <a:xfrm rot="6373927">
                    <a:off x="560" y="-223"/>
                    <a:ext cx="226" cy="815"/>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388" name="AutoShape 60"/>
                  <p:cNvSpPr>
                    <a:spLocks noChangeArrowheads="1"/>
                  </p:cNvSpPr>
                  <p:nvPr/>
                </p:nvSpPr>
                <p:spPr bwMode="auto">
                  <a:xfrm rot="6906312">
                    <a:off x="665" y="-178"/>
                    <a:ext cx="222" cy="820"/>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grpSp>
            <p:grpSp>
              <p:nvGrpSpPr>
                <p:cNvPr id="380" name="Group 66"/>
                <p:cNvGrpSpPr/>
                <p:nvPr/>
              </p:nvGrpSpPr>
              <p:grpSpPr bwMode="auto">
                <a:xfrm rot="1353540">
                  <a:off x="193" y="79"/>
                  <a:ext cx="745" cy="194"/>
                  <a:chOff x="71" y="17"/>
                  <a:chExt cx="1123" cy="290"/>
                </a:xfrm>
              </p:grpSpPr>
              <p:sp>
                <p:nvSpPr>
                  <p:cNvPr id="381" name="AutoShape 62"/>
                  <p:cNvSpPr>
                    <a:spLocks noChangeArrowheads="1"/>
                  </p:cNvSpPr>
                  <p:nvPr/>
                </p:nvSpPr>
                <p:spPr bwMode="auto">
                  <a:xfrm rot="5263130">
                    <a:off x="368" y="-268"/>
                    <a:ext cx="226" cy="820"/>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382" name="AutoShape 63"/>
                  <p:cNvSpPr>
                    <a:spLocks noChangeArrowheads="1"/>
                  </p:cNvSpPr>
                  <p:nvPr/>
                </p:nvSpPr>
                <p:spPr bwMode="auto">
                  <a:xfrm rot="6078281">
                    <a:off x="501" y="-282"/>
                    <a:ext cx="222" cy="820"/>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383" name="AutoShape 64"/>
                  <p:cNvSpPr>
                    <a:spLocks noChangeArrowheads="1"/>
                  </p:cNvSpPr>
                  <p:nvPr/>
                </p:nvSpPr>
                <p:spPr bwMode="auto">
                  <a:xfrm rot="6373927">
                    <a:off x="590" y="-270"/>
                    <a:ext cx="215" cy="835"/>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384" name="AutoShape 65"/>
                  <p:cNvSpPr>
                    <a:spLocks noChangeArrowheads="1"/>
                  </p:cNvSpPr>
                  <p:nvPr/>
                </p:nvSpPr>
                <p:spPr bwMode="auto">
                  <a:xfrm rot="6906312">
                    <a:off x="666" y="-221"/>
                    <a:ext cx="226" cy="830"/>
                  </a:xfrm>
                  <a:prstGeom prst="moon">
                    <a:avLst>
                      <a:gd name="adj" fmla="val 49773"/>
                    </a:avLst>
                  </a:prstGeom>
                  <a:solidFill>
                    <a:srgbClr val="FFFFFF">
                      <a:alpha val="3999"/>
                    </a:srgbClr>
                  </a:solidFill>
                  <a:ln w="9525">
                    <a:noFill/>
                    <a:miter lim="800000"/>
                  </a:ln>
                </p:spPr>
                <p:txBody>
                  <a:bodyPr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grpSp>
          </p:grpSp>
          <p:grpSp>
            <p:nvGrpSpPr>
              <p:cNvPr id="368" name="Group 71"/>
              <p:cNvGrpSpPr/>
              <p:nvPr/>
            </p:nvGrpSpPr>
            <p:grpSpPr bwMode="auto">
              <a:xfrm rot="-9970459" flipH="1" flipV="1">
                <a:off x="146" y="126"/>
                <a:ext cx="795" cy="191"/>
                <a:chOff x="97" y="98"/>
                <a:chExt cx="901" cy="236"/>
              </a:xfrm>
            </p:grpSpPr>
            <p:grpSp>
              <p:nvGrpSpPr>
                <p:cNvPr id="369" name="Group 72"/>
                <p:cNvGrpSpPr/>
                <p:nvPr/>
              </p:nvGrpSpPr>
              <p:grpSpPr bwMode="auto">
                <a:xfrm>
                  <a:off x="97" y="98"/>
                  <a:ext cx="762" cy="219"/>
                  <a:chOff x="147" y="147"/>
                  <a:chExt cx="1149" cy="329"/>
                </a:xfrm>
              </p:grpSpPr>
              <p:sp>
                <p:nvSpPr>
                  <p:cNvPr id="375" name="AutoShape 68"/>
                  <p:cNvSpPr>
                    <a:spLocks noChangeArrowheads="1"/>
                  </p:cNvSpPr>
                  <p:nvPr/>
                </p:nvSpPr>
                <p:spPr bwMode="auto">
                  <a:xfrm rot="5263130">
                    <a:off x="441" y="-147"/>
                    <a:ext cx="258" cy="846"/>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376" name="AutoShape 69"/>
                  <p:cNvSpPr>
                    <a:spLocks noChangeArrowheads="1"/>
                  </p:cNvSpPr>
                  <p:nvPr/>
                </p:nvSpPr>
                <p:spPr bwMode="auto">
                  <a:xfrm rot="6078281">
                    <a:off x="574" y="-143"/>
                    <a:ext cx="244" cy="846"/>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377" name="AutoShape 70"/>
                  <p:cNvSpPr>
                    <a:spLocks noChangeArrowheads="1"/>
                  </p:cNvSpPr>
                  <p:nvPr/>
                </p:nvSpPr>
                <p:spPr bwMode="auto">
                  <a:xfrm rot="6373927">
                    <a:off x="657" y="-115"/>
                    <a:ext cx="249" cy="846"/>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378" name="AutoShape 71"/>
                  <p:cNvSpPr>
                    <a:spLocks noChangeArrowheads="1"/>
                  </p:cNvSpPr>
                  <p:nvPr/>
                </p:nvSpPr>
                <p:spPr bwMode="auto">
                  <a:xfrm rot="6906312">
                    <a:off x="747" y="-73"/>
                    <a:ext cx="258" cy="840"/>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grpSp>
            <p:grpSp>
              <p:nvGrpSpPr>
                <p:cNvPr id="370" name="Group 77"/>
                <p:cNvGrpSpPr/>
                <p:nvPr/>
              </p:nvGrpSpPr>
              <p:grpSpPr bwMode="auto">
                <a:xfrm rot="1353540">
                  <a:off x="216" y="132"/>
                  <a:ext cx="782" cy="202"/>
                  <a:chOff x="137" y="74"/>
                  <a:chExt cx="1180" cy="303"/>
                </a:xfrm>
              </p:grpSpPr>
              <p:sp>
                <p:nvSpPr>
                  <p:cNvPr id="371" name="AutoShape 73"/>
                  <p:cNvSpPr>
                    <a:spLocks noChangeArrowheads="1"/>
                  </p:cNvSpPr>
                  <p:nvPr/>
                </p:nvSpPr>
                <p:spPr bwMode="auto">
                  <a:xfrm rot="5263130">
                    <a:off x="438" y="-221"/>
                    <a:ext cx="249" cy="852"/>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372" name="AutoShape 74"/>
                  <p:cNvSpPr>
                    <a:spLocks noChangeArrowheads="1"/>
                  </p:cNvSpPr>
                  <p:nvPr/>
                </p:nvSpPr>
                <p:spPr bwMode="auto">
                  <a:xfrm rot="6078281">
                    <a:off x="555" y="-220"/>
                    <a:ext cx="258" cy="846"/>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373" name="AutoShape 75"/>
                  <p:cNvSpPr>
                    <a:spLocks noChangeArrowheads="1"/>
                  </p:cNvSpPr>
                  <p:nvPr/>
                </p:nvSpPr>
                <p:spPr bwMode="auto">
                  <a:xfrm rot="6373927">
                    <a:off x="640" y="-184"/>
                    <a:ext cx="254" cy="834"/>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374" name="AutoShape 76"/>
                  <p:cNvSpPr>
                    <a:spLocks noChangeArrowheads="1"/>
                  </p:cNvSpPr>
                  <p:nvPr/>
                </p:nvSpPr>
                <p:spPr bwMode="auto">
                  <a:xfrm rot="6906312">
                    <a:off x="763" y="-177"/>
                    <a:ext cx="244" cy="864"/>
                  </a:xfrm>
                  <a:prstGeom prst="moon">
                    <a:avLst>
                      <a:gd name="adj" fmla="val 49773"/>
                    </a:avLst>
                  </a:prstGeom>
                  <a:solidFill>
                    <a:srgbClr val="FFFFFF">
                      <a:alpha val="3999"/>
                    </a:srgbClr>
                  </a:solidFill>
                  <a:ln w="9525">
                    <a:noFill/>
                    <a:miter lim="800000"/>
                  </a:ln>
                </p:spPr>
                <p:txBody>
                  <a:bodyPr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grpSp>
          </p:grpSp>
        </p:grpSp>
        <p:grpSp>
          <p:nvGrpSpPr>
            <p:cNvPr id="344" name="Group 82"/>
            <p:cNvGrpSpPr/>
            <p:nvPr/>
          </p:nvGrpSpPr>
          <p:grpSpPr bwMode="auto">
            <a:xfrm rot="344040">
              <a:off x="381" y="88"/>
              <a:ext cx="911" cy="210"/>
              <a:chOff x="-45" y="-37"/>
              <a:chExt cx="938" cy="215"/>
            </a:xfrm>
          </p:grpSpPr>
          <p:grpSp>
            <p:nvGrpSpPr>
              <p:cNvPr id="345" name="Group 83"/>
              <p:cNvGrpSpPr/>
              <p:nvPr/>
            </p:nvGrpSpPr>
            <p:grpSpPr bwMode="auto">
              <a:xfrm rot="-9970459" flipH="1" flipV="1">
                <a:off x="-45" y="-37"/>
                <a:ext cx="938" cy="215"/>
                <a:chOff x="-50" y="-22"/>
                <a:chExt cx="874" cy="217"/>
              </a:xfrm>
            </p:grpSpPr>
            <p:grpSp>
              <p:nvGrpSpPr>
                <p:cNvPr id="357" name="Group 84"/>
                <p:cNvGrpSpPr/>
                <p:nvPr/>
              </p:nvGrpSpPr>
              <p:grpSpPr bwMode="auto">
                <a:xfrm>
                  <a:off x="-50" y="-22"/>
                  <a:ext cx="687" cy="191"/>
                  <a:chOff x="-76" y="-32"/>
                  <a:chExt cx="1035" cy="287"/>
                </a:xfrm>
              </p:grpSpPr>
              <p:sp>
                <p:nvSpPr>
                  <p:cNvPr id="363" name="AutoShape 80"/>
                  <p:cNvSpPr>
                    <a:spLocks noChangeArrowheads="1"/>
                  </p:cNvSpPr>
                  <p:nvPr/>
                </p:nvSpPr>
                <p:spPr bwMode="auto">
                  <a:xfrm rot="5263130">
                    <a:off x="222" y="-326"/>
                    <a:ext cx="218" cy="814"/>
                  </a:xfrm>
                  <a:prstGeom prst="moon">
                    <a:avLst>
                      <a:gd name="adj" fmla="val 49773"/>
                    </a:avLst>
                  </a:prstGeom>
                  <a:solidFill>
                    <a:srgbClr val="FFFFFF">
                      <a:alpha val="3999"/>
                    </a:srgbClr>
                  </a:solidFill>
                  <a:ln w="9525">
                    <a:noFill/>
                    <a:miter lim="800000"/>
                  </a:ln>
                </p:spPr>
                <p:txBody>
                  <a:bodyPr rot="10800000"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364" name="AutoShape 81"/>
                  <p:cNvSpPr>
                    <a:spLocks noChangeArrowheads="1"/>
                  </p:cNvSpPr>
                  <p:nvPr/>
                </p:nvSpPr>
                <p:spPr bwMode="auto">
                  <a:xfrm rot="6078281">
                    <a:off x="326" y="-331"/>
                    <a:ext cx="222" cy="819"/>
                  </a:xfrm>
                  <a:prstGeom prst="moon">
                    <a:avLst>
                      <a:gd name="adj" fmla="val 49773"/>
                    </a:avLst>
                  </a:prstGeom>
                  <a:solidFill>
                    <a:srgbClr val="FFFFFF">
                      <a:alpha val="3999"/>
                    </a:srgbClr>
                  </a:solidFill>
                  <a:ln w="9525">
                    <a:noFill/>
                    <a:miter lim="800000"/>
                  </a:ln>
                </p:spPr>
                <p:txBody>
                  <a:bodyPr rot="10800000"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365" name="AutoShape 82"/>
                  <p:cNvSpPr>
                    <a:spLocks noChangeArrowheads="1"/>
                  </p:cNvSpPr>
                  <p:nvPr/>
                </p:nvSpPr>
                <p:spPr bwMode="auto">
                  <a:xfrm rot="6373927">
                    <a:off x="366" y="-273"/>
                    <a:ext cx="226" cy="819"/>
                  </a:xfrm>
                  <a:prstGeom prst="moon">
                    <a:avLst>
                      <a:gd name="adj" fmla="val 49773"/>
                    </a:avLst>
                  </a:prstGeom>
                  <a:solidFill>
                    <a:srgbClr val="FFFFFF">
                      <a:alpha val="3999"/>
                    </a:srgbClr>
                  </a:solidFill>
                  <a:ln w="9525">
                    <a:noFill/>
                    <a:miter lim="800000"/>
                  </a:ln>
                </p:spPr>
                <p:txBody>
                  <a:bodyPr rot="10800000"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366" name="AutoShape 83"/>
                  <p:cNvSpPr>
                    <a:spLocks noChangeArrowheads="1"/>
                  </p:cNvSpPr>
                  <p:nvPr/>
                </p:nvSpPr>
                <p:spPr bwMode="auto">
                  <a:xfrm rot="6906312">
                    <a:off x="439" y="-266"/>
                    <a:ext cx="222" cy="819"/>
                  </a:xfrm>
                  <a:prstGeom prst="moon">
                    <a:avLst>
                      <a:gd name="adj" fmla="val 49773"/>
                    </a:avLst>
                  </a:prstGeom>
                  <a:solidFill>
                    <a:srgbClr val="FFFFFF">
                      <a:alpha val="3999"/>
                    </a:srgbClr>
                  </a:solidFill>
                  <a:ln w="9525">
                    <a:noFill/>
                    <a:miter lim="800000"/>
                  </a:ln>
                </p:spPr>
                <p:txBody>
                  <a:bodyPr rot="10800000"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grpSp>
            <p:grpSp>
              <p:nvGrpSpPr>
                <p:cNvPr id="358" name="Group 89"/>
                <p:cNvGrpSpPr/>
                <p:nvPr/>
              </p:nvGrpSpPr>
              <p:grpSpPr bwMode="auto">
                <a:xfrm rot="1353540">
                  <a:off x="90" y="23"/>
                  <a:ext cx="734" cy="172"/>
                  <a:chOff x="-111" y="4"/>
                  <a:chExt cx="1106" cy="258"/>
                </a:xfrm>
              </p:grpSpPr>
              <p:sp>
                <p:nvSpPr>
                  <p:cNvPr id="359" name="AutoShape 85"/>
                  <p:cNvSpPr>
                    <a:spLocks noChangeArrowheads="1"/>
                  </p:cNvSpPr>
                  <p:nvPr/>
                </p:nvSpPr>
                <p:spPr bwMode="auto">
                  <a:xfrm rot="5263130">
                    <a:off x="185" y="-273"/>
                    <a:ext cx="218" cy="809"/>
                  </a:xfrm>
                  <a:prstGeom prst="moon">
                    <a:avLst>
                      <a:gd name="adj" fmla="val 49773"/>
                    </a:avLst>
                  </a:prstGeom>
                  <a:solidFill>
                    <a:srgbClr val="FFFFFF">
                      <a:alpha val="3999"/>
                    </a:srgbClr>
                  </a:solidFill>
                  <a:ln w="9525">
                    <a:noFill/>
                    <a:miter lim="800000"/>
                  </a:ln>
                </p:spPr>
                <p:txBody>
                  <a:bodyPr rot="10800000"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360" name="AutoShape 86"/>
                  <p:cNvSpPr>
                    <a:spLocks noChangeArrowheads="1"/>
                  </p:cNvSpPr>
                  <p:nvPr/>
                </p:nvSpPr>
                <p:spPr bwMode="auto">
                  <a:xfrm rot="6078281">
                    <a:off x="406" y="-290"/>
                    <a:ext cx="226" cy="814"/>
                  </a:xfrm>
                  <a:prstGeom prst="moon">
                    <a:avLst>
                      <a:gd name="adj" fmla="val 49773"/>
                    </a:avLst>
                  </a:prstGeom>
                  <a:solidFill>
                    <a:srgbClr val="FFFFFF">
                      <a:alpha val="3999"/>
                    </a:srgbClr>
                  </a:solidFill>
                  <a:ln w="9525">
                    <a:noFill/>
                    <a:miter lim="800000"/>
                  </a:ln>
                </p:spPr>
                <p:txBody>
                  <a:bodyPr rot="10800000"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361" name="AutoShape 87"/>
                  <p:cNvSpPr>
                    <a:spLocks noChangeArrowheads="1"/>
                  </p:cNvSpPr>
                  <p:nvPr/>
                </p:nvSpPr>
                <p:spPr bwMode="auto">
                  <a:xfrm rot="6373927">
                    <a:off x="474" y="-271"/>
                    <a:ext cx="226" cy="814"/>
                  </a:xfrm>
                  <a:prstGeom prst="moon">
                    <a:avLst>
                      <a:gd name="adj" fmla="val 49773"/>
                    </a:avLst>
                  </a:prstGeom>
                  <a:solidFill>
                    <a:srgbClr val="FFFFFF">
                      <a:alpha val="3999"/>
                    </a:srgbClr>
                  </a:solidFill>
                  <a:ln w="9525">
                    <a:noFill/>
                    <a:miter lim="800000"/>
                  </a:ln>
                </p:spPr>
                <p:txBody>
                  <a:bodyPr rot="10800000"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362" name="AutoShape 88"/>
                  <p:cNvSpPr>
                    <a:spLocks noChangeArrowheads="1"/>
                  </p:cNvSpPr>
                  <p:nvPr/>
                </p:nvSpPr>
                <p:spPr bwMode="auto">
                  <a:xfrm rot="6906312">
                    <a:off x="478" y="-255"/>
                    <a:ext cx="215" cy="819"/>
                  </a:xfrm>
                  <a:prstGeom prst="moon">
                    <a:avLst>
                      <a:gd name="adj" fmla="val 49773"/>
                    </a:avLst>
                  </a:prstGeom>
                  <a:solidFill>
                    <a:srgbClr val="FFFFFF">
                      <a:alpha val="3999"/>
                    </a:srgbClr>
                  </a:solidFill>
                  <a:ln w="9525">
                    <a:noFill/>
                    <a:miter lim="800000"/>
                  </a:ln>
                </p:spPr>
                <p:txBody>
                  <a:bodyPr rot="10800000"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grpSp>
          </p:grpSp>
          <p:grpSp>
            <p:nvGrpSpPr>
              <p:cNvPr id="346" name="Group 94"/>
              <p:cNvGrpSpPr/>
              <p:nvPr/>
            </p:nvGrpSpPr>
            <p:grpSpPr bwMode="auto">
              <a:xfrm rot="-9970459" flipH="1" flipV="1">
                <a:off x="-18" y="-23"/>
                <a:ext cx="800" cy="184"/>
                <a:chOff x="-123" y="-37"/>
                <a:chExt cx="909" cy="229"/>
              </a:xfrm>
            </p:grpSpPr>
            <p:grpSp>
              <p:nvGrpSpPr>
                <p:cNvPr id="347" name="Group 95"/>
                <p:cNvGrpSpPr/>
                <p:nvPr/>
              </p:nvGrpSpPr>
              <p:grpSpPr bwMode="auto">
                <a:xfrm>
                  <a:off x="-123" y="-37"/>
                  <a:ext cx="769" cy="204"/>
                  <a:chOff x="-186" y="-56"/>
                  <a:chExt cx="1159" cy="309"/>
                </a:xfrm>
              </p:grpSpPr>
              <p:sp>
                <p:nvSpPr>
                  <p:cNvPr id="353" name="AutoShape 91"/>
                  <p:cNvSpPr>
                    <a:spLocks noChangeArrowheads="1"/>
                  </p:cNvSpPr>
                  <p:nvPr/>
                </p:nvSpPr>
                <p:spPr bwMode="auto">
                  <a:xfrm rot="5263130">
                    <a:off x="95" y="-337"/>
                    <a:ext cx="263" cy="826"/>
                  </a:xfrm>
                  <a:prstGeom prst="moon">
                    <a:avLst>
                      <a:gd name="adj" fmla="val 49773"/>
                    </a:avLst>
                  </a:prstGeom>
                  <a:solidFill>
                    <a:srgbClr val="FFFFFF">
                      <a:alpha val="3999"/>
                    </a:srgbClr>
                  </a:solidFill>
                  <a:ln w="9525">
                    <a:noFill/>
                    <a:miter lim="800000"/>
                  </a:ln>
                </p:spPr>
                <p:txBody>
                  <a:bodyPr rot="10800000"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354" name="AutoShape 92"/>
                  <p:cNvSpPr>
                    <a:spLocks noChangeArrowheads="1"/>
                  </p:cNvSpPr>
                  <p:nvPr/>
                </p:nvSpPr>
                <p:spPr bwMode="auto">
                  <a:xfrm rot="6078281">
                    <a:off x="251" y="-338"/>
                    <a:ext cx="263" cy="832"/>
                  </a:xfrm>
                  <a:prstGeom prst="moon">
                    <a:avLst>
                      <a:gd name="adj" fmla="val 49773"/>
                    </a:avLst>
                  </a:prstGeom>
                  <a:solidFill>
                    <a:srgbClr val="FFFFFF">
                      <a:alpha val="3999"/>
                    </a:srgbClr>
                  </a:solidFill>
                  <a:ln w="9525">
                    <a:noFill/>
                    <a:miter lim="800000"/>
                  </a:ln>
                </p:spPr>
                <p:txBody>
                  <a:bodyPr rot="10800000"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355" name="AutoShape 93"/>
                  <p:cNvSpPr>
                    <a:spLocks noChangeArrowheads="1"/>
                  </p:cNvSpPr>
                  <p:nvPr/>
                </p:nvSpPr>
                <p:spPr bwMode="auto">
                  <a:xfrm rot="6373927">
                    <a:off x="304" y="-281"/>
                    <a:ext cx="231" cy="820"/>
                  </a:xfrm>
                  <a:prstGeom prst="moon">
                    <a:avLst>
                      <a:gd name="adj" fmla="val 49773"/>
                    </a:avLst>
                  </a:prstGeom>
                  <a:solidFill>
                    <a:srgbClr val="FFFFFF">
                      <a:alpha val="3999"/>
                    </a:srgbClr>
                  </a:solidFill>
                  <a:ln w="9525">
                    <a:noFill/>
                    <a:miter lim="800000"/>
                  </a:ln>
                </p:spPr>
                <p:txBody>
                  <a:bodyPr rot="10800000"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356" name="AutoShape 94"/>
                  <p:cNvSpPr>
                    <a:spLocks noChangeArrowheads="1"/>
                  </p:cNvSpPr>
                  <p:nvPr/>
                </p:nvSpPr>
                <p:spPr bwMode="auto">
                  <a:xfrm rot="6906312">
                    <a:off x="428" y="-291"/>
                    <a:ext cx="263" cy="826"/>
                  </a:xfrm>
                  <a:prstGeom prst="moon">
                    <a:avLst>
                      <a:gd name="adj" fmla="val 49773"/>
                    </a:avLst>
                  </a:prstGeom>
                  <a:solidFill>
                    <a:srgbClr val="FFFFFF">
                      <a:alpha val="3999"/>
                    </a:srgbClr>
                  </a:solidFill>
                  <a:ln w="9525">
                    <a:noFill/>
                    <a:miter lim="800000"/>
                  </a:ln>
                </p:spPr>
                <p:txBody>
                  <a:bodyPr rot="10800000"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grpSp>
            <p:grpSp>
              <p:nvGrpSpPr>
                <p:cNvPr id="348" name="Group 100"/>
                <p:cNvGrpSpPr/>
                <p:nvPr/>
              </p:nvGrpSpPr>
              <p:grpSpPr bwMode="auto">
                <a:xfrm rot="1353540">
                  <a:off x="25" y="-11"/>
                  <a:ext cx="761" cy="203"/>
                  <a:chOff x="-206" y="-19"/>
                  <a:chExt cx="1147" cy="305"/>
                </a:xfrm>
              </p:grpSpPr>
              <p:sp>
                <p:nvSpPr>
                  <p:cNvPr id="349" name="AutoShape 96"/>
                  <p:cNvSpPr>
                    <a:spLocks noChangeArrowheads="1"/>
                  </p:cNvSpPr>
                  <p:nvPr/>
                </p:nvSpPr>
                <p:spPr bwMode="auto">
                  <a:xfrm rot="5263130">
                    <a:off x="86" y="-311"/>
                    <a:ext cx="254" cy="838"/>
                  </a:xfrm>
                  <a:prstGeom prst="moon">
                    <a:avLst>
                      <a:gd name="adj" fmla="val 49773"/>
                    </a:avLst>
                  </a:prstGeom>
                  <a:solidFill>
                    <a:srgbClr val="FFFFFF">
                      <a:alpha val="3999"/>
                    </a:srgbClr>
                  </a:solidFill>
                  <a:ln w="9525">
                    <a:noFill/>
                    <a:miter lim="800000"/>
                  </a:ln>
                </p:spPr>
                <p:txBody>
                  <a:bodyPr rot="10800000"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350" name="AutoShape 97"/>
                  <p:cNvSpPr>
                    <a:spLocks noChangeArrowheads="1"/>
                  </p:cNvSpPr>
                  <p:nvPr/>
                </p:nvSpPr>
                <p:spPr bwMode="auto">
                  <a:xfrm rot="6078281">
                    <a:off x="234" y="-303"/>
                    <a:ext cx="244" cy="826"/>
                  </a:xfrm>
                  <a:prstGeom prst="moon">
                    <a:avLst>
                      <a:gd name="adj" fmla="val 49773"/>
                    </a:avLst>
                  </a:prstGeom>
                  <a:solidFill>
                    <a:srgbClr val="FFFFFF">
                      <a:alpha val="3999"/>
                    </a:srgbClr>
                  </a:solidFill>
                  <a:ln w="9525">
                    <a:noFill/>
                    <a:miter lim="800000"/>
                  </a:ln>
                </p:spPr>
                <p:txBody>
                  <a:bodyPr rot="10800000"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351" name="AutoShape 98"/>
                  <p:cNvSpPr>
                    <a:spLocks noChangeArrowheads="1"/>
                  </p:cNvSpPr>
                  <p:nvPr/>
                </p:nvSpPr>
                <p:spPr bwMode="auto">
                  <a:xfrm rot="6373927">
                    <a:off x="300" y="-305"/>
                    <a:ext cx="244" cy="832"/>
                  </a:xfrm>
                  <a:prstGeom prst="moon">
                    <a:avLst>
                      <a:gd name="adj" fmla="val 49773"/>
                    </a:avLst>
                  </a:prstGeom>
                  <a:solidFill>
                    <a:srgbClr val="FFFFFF">
                      <a:alpha val="3999"/>
                    </a:srgbClr>
                  </a:solidFill>
                  <a:ln w="9525">
                    <a:noFill/>
                    <a:miter lim="800000"/>
                  </a:ln>
                </p:spPr>
                <p:txBody>
                  <a:bodyPr rot="10800000"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352" name="AutoShape 99"/>
                  <p:cNvSpPr>
                    <a:spLocks noChangeArrowheads="1"/>
                  </p:cNvSpPr>
                  <p:nvPr/>
                </p:nvSpPr>
                <p:spPr bwMode="auto">
                  <a:xfrm rot="6906312">
                    <a:off x="394" y="-260"/>
                    <a:ext cx="249" cy="844"/>
                  </a:xfrm>
                  <a:prstGeom prst="moon">
                    <a:avLst>
                      <a:gd name="adj" fmla="val 49773"/>
                    </a:avLst>
                  </a:prstGeom>
                  <a:solidFill>
                    <a:srgbClr val="FFFFFF">
                      <a:alpha val="1999"/>
                    </a:srgbClr>
                  </a:solidFill>
                  <a:ln w="9525">
                    <a:noFill/>
                    <a:miter lim="800000"/>
                  </a:ln>
                </p:spPr>
                <p:txBody>
                  <a:bodyPr rot="10800000"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grpSp>
          </p:grpSp>
        </p:grpSp>
      </p:grpSp>
      <p:grpSp>
        <p:nvGrpSpPr>
          <p:cNvPr id="461" name="Group 177"/>
          <p:cNvGrpSpPr/>
          <p:nvPr/>
        </p:nvGrpSpPr>
        <p:grpSpPr bwMode="auto">
          <a:xfrm>
            <a:off x="1016636" y="948088"/>
            <a:ext cx="945138" cy="520364"/>
            <a:chOff x="-58" y="0"/>
            <a:chExt cx="1404" cy="1031"/>
          </a:xfrm>
        </p:grpSpPr>
        <p:sp>
          <p:nvSpPr>
            <p:cNvPr id="462" name="Oval 173"/>
            <p:cNvSpPr>
              <a:spLocks noChangeArrowheads="1"/>
            </p:cNvSpPr>
            <p:nvPr/>
          </p:nvSpPr>
          <p:spPr bwMode="auto">
            <a:xfrm>
              <a:off x="117" y="0"/>
              <a:ext cx="1022" cy="1031"/>
            </a:xfrm>
            <a:prstGeom prst="ellipse">
              <a:avLst/>
            </a:prstGeom>
            <a:solidFill>
              <a:srgbClr val="053275"/>
            </a:solidFill>
            <a:ln w="38100" cmpd="sng">
              <a:solidFill>
                <a:srgbClr val="EAEAEA"/>
              </a:solidFill>
              <a:round/>
            </a:ln>
          </p:spPr>
          <p:txBody>
            <a:bodyPr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grpSp>
          <p:nvGrpSpPr>
            <p:cNvPr id="463" name="Group 179"/>
            <p:cNvGrpSpPr/>
            <p:nvPr/>
          </p:nvGrpSpPr>
          <p:grpSpPr bwMode="auto">
            <a:xfrm rot="10082854">
              <a:off x="-53" y="703"/>
              <a:ext cx="924" cy="239"/>
              <a:chOff x="58" y="36"/>
              <a:chExt cx="953" cy="248"/>
            </a:xfrm>
          </p:grpSpPr>
          <p:grpSp>
            <p:nvGrpSpPr>
              <p:cNvPr id="511" name="Group 180"/>
              <p:cNvGrpSpPr/>
              <p:nvPr/>
            </p:nvGrpSpPr>
            <p:grpSpPr bwMode="auto">
              <a:xfrm rot="-9970459" flipH="1" flipV="1">
                <a:off x="58" y="36"/>
                <a:ext cx="953" cy="234"/>
                <a:chOff x="60" y="22"/>
                <a:chExt cx="892" cy="236"/>
              </a:xfrm>
            </p:grpSpPr>
            <p:grpSp>
              <p:nvGrpSpPr>
                <p:cNvPr id="523" name="Group 181"/>
                <p:cNvGrpSpPr/>
                <p:nvPr/>
              </p:nvGrpSpPr>
              <p:grpSpPr bwMode="auto">
                <a:xfrm>
                  <a:off x="60" y="22"/>
                  <a:ext cx="710" cy="187"/>
                  <a:chOff x="90" y="33"/>
                  <a:chExt cx="1071" cy="282"/>
                </a:xfrm>
              </p:grpSpPr>
              <p:sp>
                <p:nvSpPr>
                  <p:cNvPr id="529" name="AutoShape 177"/>
                  <p:cNvSpPr>
                    <a:spLocks noChangeArrowheads="1"/>
                  </p:cNvSpPr>
                  <p:nvPr/>
                </p:nvSpPr>
                <p:spPr bwMode="auto">
                  <a:xfrm rot="5263130">
                    <a:off x="373" y="-247"/>
                    <a:ext cx="227" cy="793"/>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530" name="AutoShape 178"/>
                  <p:cNvSpPr>
                    <a:spLocks noChangeArrowheads="1"/>
                  </p:cNvSpPr>
                  <p:nvPr/>
                </p:nvSpPr>
                <p:spPr bwMode="auto">
                  <a:xfrm rot="6078281">
                    <a:off x="506" y="-245"/>
                    <a:ext cx="227" cy="784"/>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531" name="AutoShape 179"/>
                  <p:cNvSpPr>
                    <a:spLocks noChangeArrowheads="1"/>
                  </p:cNvSpPr>
                  <p:nvPr/>
                </p:nvSpPr>
                <p:spPr bwMode="auto">
                  <a:xfrm rot="6373927">
                    <a:off x="565" y="-237"/>
                    <a:ext cx="220" cy="808"/>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532" name="AutoShape 180"/>
                  <p:cNvSpPr>
                    <a:spLocks noChangeArrowheads="1"/>
                  </p:cNvSpPr>
                  <p:nvPr/>
                </p:nvSpPr>
                <p:spPr bwMode="auto">
                  <a:xfrm rot="6906312">
                    <a:off x="641" y="-204"/>
                    <a:ext cx="227" cy="812"/>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grpSp>
            <p:grpSp>
              <p:nvGrpSpPr>
                <p:cNvPr id="524" name="Group 186"/>
                <p:cNvGrpSpPr/>
                <p:nvPr/>
              </p:nvGrpSpPr>
              <p:grpSpPr bwMode="auto">
                <a:xfrm rot="1353540">
                  <a:off x="216" y="88"/>
                  <a:ext cx="736" cy="170"/>
                  <a:chOff x="101" y="21"/>
                  <a:chExt cx="1108" cy="255"/>
                </a:xfrm>
              </p:grpSpPr>
              <p:sp>
                <p:nvSpPr>
                  <p:cNvPr id="525" name="AutoShape 182"/>
                  <p:cNvSpPr>
                    <a:spLocks noChangeArrowheads="1"/>
                  </p:cNvSpPr>
                  <p:nvPr/>
                </p:nvSpPr>
                <p:spPr bwMode="auto">
                  <a:xfrm rot="5263130">
                    <a:off x="390" y="-266"/>
                    <a:ext cx="220" cy="798"/>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526" name="AutoShape 183"/>
                  <p:cNvSpPr>
                    <a:spLocks noChangeArrowheads="1"/>
                  </p:cNvSpPr>
                  <p:nvPr/>
                </p:nvSpPr>
                <p:spPr bwMode="auto">
                  <a:xfrm rot="6078281">
                    <a:off x="521" y="-264"/>
                    <a:ext cx="223" cy="793"/>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527" name="AutoShape 184"/>
                  <p:cNvSpPr>
                    <a:spLocks noChangeArrowheads="1"/>
                  </p:cNvSpPr>
                  <p:nvPr/>
                </p:nvSpPr>
                <p:spPr bwMode="auto">
                  <a:xfrm rot="6373927">
                    <a:off x="599" y="-245"/>
                    <a:ext cx="220" cy="803"/>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528" name="AutoShape 185"/>
                  <p:cNvSpPr>
                    <a:spLocks noChangeArrowheads="1"/>
                  </p:cNvSpPr>
                  <p:nvPr/>
                </p:nvSpPr>
                <p:spPr bwMode="auto">
                  <a:xfrm rot="6906312">
                    <a:off x="696" y="-237"/>
                    <a:ext cx="223" cy="803"/>
                  </a:xfrm>
                  <a:prstGeom prst="moon">
                    <a:avLst>
                      <a:gd name="adj" fmla="val 49773"/>
                    </a:avLst>
                  </a:prstGeom>
                  <a:solidFill>
                    <a:srgbClr val="FFFFFF">
                      <a:alpha val="3999"/>
                    </a:srgbClr>
                  </a:solidFill>
                  <a:ln w="9525">
                    <a:noFill/>
                    <a:miter lim="800000"/>
                  </a:ln>
                </p:spPr>
                <p:txBody>
                  <a:bodyPr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grpSp>
          </p:grpSp>
          <p:grpSp>
            <p:nvGrpSpPr>
              <p:cNvPr id="512" name="Group 191"/>
              <p:cNvGrpSpPr/>
              <p:nvPr/>
            </p:nvGrpSpPr>
            <p:grpSpPr bwMode="auto">
              <a:xfrm rot="-9970459" flipH="1" flipV="1">
                <a:off x="147" y="100"/>
                <a:ext cx="778" cy="184"/>
                <a:chOff x="90" y="72"/>
                <a:chExt cx="887" cy="226"/>
              </a:xfrm>
            </p:grpSpPr>
            <p:grpSp>
              <p:nvGrpSpPr>
                <p:cNvPr id="513" name="Group 192"/>
                <p:cNvGrpSpPr/>
                <p:nvPr/>
              </p:nvGrpSpPr>
              <p:grpSpPr bwMode="auto">
                <a:xfrm>
                  <a:off x="90" y="72"/>
                  <a:ext cx="767" cy="183"/>
                  <a:chOff x="136" y="109"/>
                  <a:chExt cx="1155" cy="275"/>
                </a:xfrm>
              </p:grpSpPr>
              <p:sp>
                <p:nvSpPr>
                  <p:cNvPr id="519" name="AutoShape 188"/>
                  <p:cNvSpPr>
                    <a:spLocks noChangeArrowheads="1"/>
                  </p:cNvSpPr>
                  <p:nvPr/>
                </p:nvSpPr>
                <p:spPr bwMode="auto">
                  <a:xfrm rot="5263130">
                    <a:off x="440" y="-195"/>
                    <a:ext cx="215" cy="824"/>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520" name="AutoShape 189"/>
                  <p:cNvSpPr>
                    <a:spLocks noChangeArrowheads="1"/>
                  </p:cNvSpPr>
                  <p:nvPr/>
                </p:nvSpPr>
                <p:spPr bwMode="auto">
                  <a:xfrm rot="6078281">
                    <a:off x="582" y="-186"/>
                    <a:ext cx="215" cy="818"/>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521" name="AutoShape 190"/>
                  <p:cNvSpPr>
                    <a:spLocks noChangeArrowheads="1"/>
                  </p:cNvSpPr>
                  <p:nvPr/>
                </p:nvSpPr>
                <p:spPr bwMode="auto">
                  <a:xfrm rot="6373927">
                    <a:off x="647" y="-185"/>
                    <a:ext cx="220" cy="835"/>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522" name="AutoShape 191"/>
                  <p:cNvSpPr>
                    <a:spLocks noChangeArrowheads="1"/>
                  </p:cNvSpPr>
                  <p:nvPr/>
                </p:nvSpPr>
                <p:spPr bwMode="auto">
                  <a:xfrm rot="6906312">
                    <a:off x="762" y="-146"/>
                    <a:ext cx="224" cy="835"/>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grpSp>
            <p:grpSp>
              <p:nvGrpSpPr>
                <p:cNvPr id="514" name="Group 197"/>
                <p:cNvGrpSpPr/>
                <p:nvPr/>
              </p:nvGrpSpPr>
              <p:grpSpPr bwMode="auto">
                <a:xfrm rot="1353540">
                  <a:off x="222" y="130"/>
                  <a:ext cx="755" cy="168"/>
                  <a:chOff x="134" y="69"/>
                  <a:chExt cx="1138" cy="249"/>
                </a:xfrm>
              </p:grpSpPr>
              <p:sp>
                <p:nvSpPr>
                  <p:cNvPr id="515" name="AutoShape 193"/>
                  <p:cNvSpPr>
                    <a:spLocks noChangeArrowheads="1"/>
                  </p:cNvSpPr>
                  <p:nvPr/>
                </p:nvSpPr>
                <p:spPr bwMode="auto">
                  <a:xfrm rot="5263130">
                    <a:off x="440" y="-235"/>
                    <a:ext cx="211" cy="824"/>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516" name="AutoShape 194"/>
                  <p:cNvSpPr>
                    <a:spLocks noChangeArrowheads="1"/>
                  </p:cNvSpPr>
                  <p:nvPr/>
                </p:nvSpPr>
                <p:spPr bwMode="auto">
                  <a:xfrm rot="6078281">
                    <a:off x="571" y="-227"/>
                    <a:ext cx="220" cy="812"/>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517" name="AutoShape 195"/>
                  <p:cNvSpPr>
                    <a:spLocks noChangeArrowheads="1"/>
                  </p:cNvSpPr>
                  <p:nvPr/>
                </p:nvSpPr>
                <p:spPr bwMode="auto">
                  <a:xfrm rot="6373927">
                    <a:off x="644" y="-229"/>
                    <a:ext cx="215" cy="829"/>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518" name="AutoShape 196"/>
                  <p:cNvSpPr>
                    <a:spLocks noChangeArrowheads="1"/>
                  </p:cNvSpPr>
                  <p:nvPr/>
                </p:nvSpPr>
                <p:spPr bwMode="auto">
                  <a:xfrm rot="6906312">
                    <a:off x="750" y="-204"/>
                    <a:ext cx="220" cy="824"/>
                  </a:xfrm>
                  <a:prstGeom prst="moon">
                    <a:avLst>
                      <a:gd name="adj" fmla="val 49773"/>
                    </a:avLst>
                  </a:prstGeom>
                  <a:solidFill>
                    <a:srgbClr val="FFFFFF">
                      <a:alpha val="3999"/>
                    </a:srgbClr>
                  </a:solidFill>
                  <a:ln w="9525">
                    <a:noFill/>
                    <a:miter lim="800000"/>
                  </a:ln>
                </p:spPr>
                <p:txBody>
                  <a:bodyPr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grpSp>
          </p:grpSp>
        </p:grpSp>
        <p:grpSp>
          <p:nvGrpSpPr>
            <p:cNvPr id="464" name="Group 202"/>
            <p:cNvGrpSpPr/>
            <p:nvPr/>
          </p:nvGrpSpPr>
          <p:grpSpPr bwMode="auto">
            <a:xfrm rot="-232145">
              <a:off x="303" y="6"/>
              <a:ext cx="1035" cy="280"/>
              <a:chOff x="-66" y="-58"/>
              <a:chExt cx="1067" cy="295"/>
            </a:xfrm>
          </p:grpSpPr>
          <p:grpSp>
            <p:nvGrpSpPr>
              <p:cNvPr id="465" name="Group 203"/>
              <p:cNvGrpSpPr/>
              <p:nvPr/>
            </p:nvGrpSpPr>
            <p:grpSpPr bwMode="auto">
              <a:xfrm rot="513316">
                <a:off x="-66" y="-58"/>
                <a:ext cx="1012" cy="250"/>
                <a:chOff x="-72" y="-53"/>
                <a:chExt cx="1012" cy="250"/>
              </a:xfrm>
            </p:grpSpPr>
            <p:grpSp>
              <p:nvGrpSpPr>
                <p:cNvPr id="489" name="Group 204"/>
                <p:cNvGrpSpPr/>
                <p:nvPr/>
              </p:nvGrpSpPr>
              <p:grpSpPr bwMode="auto">
                <a:xfrm rot="-9970459" flipH="1" flipV="1">
                  <a:off x="-72" y="-53"/>
                  <a:ext cx="1012" cy="250"/>
                  <a:chOff x="-70" y="-37"/>
                  <a:chExt cx="943" cy="255"/>
                </a:xfrm>
              </p:grpSpPr>
              <p:grpSp>
                <p:nvGrpSpPr>
                  <p:cNvPr id="501" name="Group 205"/>
                  <p:cNvGrpSpPr/>
                  <p:nvPr/>
                </p:nvGrpSpPr>
                <p:grpSpPr bwMode="auto">
                  <a:xfrm>
                    <a:off x="-70" y="-37"/>
                    <a:ext cx="757" cy="191"/>
                    <a:chOff x="-105" y="-56"/>
                    <a:chExt cx="1140" cy="287"/>
                  </a:xfrm>
                </p:grpSpPr>
                <p:sp>
                  <p:nvSpPr>
                    <p:cNvPr id="507" name="AutoShape 201"/>
                    <p:cNvSpPr>
                      <a:spLocks noChangeArrowheads="1"/>
                    </p:cNvSpPr>
                    <p:nvPr/>
                  </p:nvSpPr>
                  <p:spPr bwMode="auto">
                    <a:xfrm rot="5263130">
                      <a:off x="188" y="-349"/>
                      <a:ext cx="227" cy="813"/>
                    </a:xfrm>
                    <a:prstGeom prst="moon">
                      <a:avLst>
                        <a:gd name="adj" fmla="val 49773"/>
                      </a:avLst>
                    </a:prstGeom>
                    <a:solidFill>
                      <a:srgbClr val="FFFFFF">
                        <a:alpha val="3999"/>
                      </a:srgbClr>
                    </a:solidFill>
                    <a:ln w="9525">
                      <a:noFill/>
                      <a:miter lim="800000"/>
                    </a:ln>
                  </p:spPr>
                  <p:txBody>
                    <a:bodyPr rot="10800000"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508" name="AutoShape 202"/>
                    <p:cNvSpPr>
                      <a:spLocks noChangeArrowheads="1"/>
                    </p:cNvSpPr>
                    <p:nvPr/>
                  </p:nvSpPr>
                  <p:spPr bwMode="auto">
                    <a:xfrm rot="6078281">
                      <a:off x="348" y="-346"/>
                      <a:ext cx="231" cy="813"/>
                    </a:xfrm>
                    <a:prstGeom prst="moon">
                      <a:avLst>
                        <a:gd name="adj" fmla="val 49773"/>
                      </a:avLst>
                    </a:prstGeom>
                    <a:solidFill>
                      <a:srgbClr val="FFFFFF">
                        <a:alpha val="3999"/>
                      </a:srgbClr>
                    </a:solidFill>
                    <a:ln w="9525">
                      <a:noFill/>
                      <a:miter lim="800000"/>
                    </a:ln>
                  </p:spPr>
                  <p:txBody>
                    <a:bodyPr rot="10800000"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509" name="AutoShape 203"/>
                    <p:cNvSpPr>
                      <a:spLocks noChangeArrowheads="1"/>
                    </p:cNvSpPr>
                    <p:nvPr/>
                  </p:nvSpPr>
                  <p:spPr bwMode="auto">
                    <a:xfrm rot="6373927">
                      <a:off x="411" y="-311"/>
                      <a:ext cx="227" cy="809"/>
                    </a:xfrm>
                    <a:prstGeom prst="moon">
                      <a:avLst>
                        <a:gd name="adj" fmla="val 49773"/>
                      </a:avLst>
                    </a:prstGeom>
                    <a:solidFill>
                      <a:srgbClr val="FFFFFF">
                        <a:alpha val="3999"/>
                      </a:srgbClr>
                    </a:solidFill>
                    <a:ln w="9525">
                      <a:noFill/>
                      <a:miter lim="800000"/>
                    </a:ln>
                  </p:spPr>
                  <p:txBody>
                    <a:bodyPr rot="10800000"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510" name="AutoShape 204"/>
                    <p:cNvSpPr>
                      <a:spLocks noChangeArrowheads="1"/>
                    </p:cNvSpPr>
                    <p:nvPr/>
                  </p:nvSpPr>
                  <p:spPr bwMode="auto">
                    <a:xfrm rot="6906312">
                      <a:off x="512" y="-291"/>
                      <a:ext cx="227" cy="818"/>
                    </a:xfrm>
                    <a:prstGeom prst="moon">
                      <a:avLst>
                        <a:gd name="adj" fmla="val 49773"/>
                      </a:avLst>
                    </a:prstGeom>
                    <a:solidFill>
                      <a:srgbClr val="FFFFFF">
                        <a:alpha val="3999"/>
                      </a:srgbClr>
                    </a:solidFill>
                    <a:ln w="9525">
                      <a:noFill/>
                      <a:miter lim="800000"/>
                    </a:ln>
                  </p:spPr>
                  <p:txBody>
                    <a:bodyPr rot="10800000"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grpSp>
              <p:grpSp>
                <p:nvGrpSpPr>
                  <p:cNvPr id="502" name="Group 210"/>
                  <p:cNvGrpSpPr/>
                  <p:nvPr/>
                </p:nvGrpSpPr>
                <p:grpSpPr bwMode="auto">
                  <a:xfrm rot="1353540">
                    <a:off x="82" y="25"/>
                    <a:ext cx="791" cy="193"/>
                    <a:chOff x="-117" y="-7"/>
                    <a:chExt cx="1190" cy="290"/>
                  </a:xfrm>
                </p:grpSpPr>
                <p:sp>
                  <p:nvSpPr>
                    <p:cNvPr id="503" name="AutoShape 206"/>
                    <p:cNvSpPr>
                      <a:spLocks noChangeArrowheads="1"/>
                    </p:cNvSpPr>
                    <p:nvPr/>
                  </p:nvSpPr>
                  <p:spPr bwMode="auto">
                    <a:xfrm rot="5263130">
                      <a:off x="176" y="-300"/>
                      <a:ext cx="227" cy="813"/>
                    </a:xfrm>
                    <a:prstGeom prst="moon">
                      <a:avLst>
                        <a:gd name="adj" fmla="val 49773"/>
                      </a:avLst>
                    </a:prstGeom>
                    <a:solidFill>
                      <a:srgbClr val="FFFFFF">
                        <a:alpha val="3999"/>
                      </a:srgbClr>
                    </a:solidFill>
                    <a:ln w="9525">
                      <a:noFill/>
                      <a:miter lim="800000"/>
                    </a:ln>
                  </p:spPr>
                  <p:txBody>
                    <a:bodyPr rot="10800000"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504" name="AutoShape 207"/>
                    <p:cNvSpPr>
                      <a:spLocks noChangeArrowheads="1"/>
                    </p:cNvSpPr>
                    <p:nvPr/>
                  </p:nvSpPr>
                  <p:spPr bwMode="auto">
                    <a:xfrm rot="6078281">
                      <a:off x="314" y="-290"/>
                      <a:ext cx="227" cy="813"/>
                    </a:xfrm>
                    <a:prstGeom prst="moon">
                      <a:avLst>
                        <a:gd name="adj" fmla="val 49773"/>
                      </a:avLst>
                    </a:prstGeom>
                    <a:solidFill>
                      <a:srgbClr val="FFFFFF">
                        <a:alpha val="3999"/>
                      </a:srgbClr>
                    </a:solidFill>
                    <a:ln w="9525">
                      <a:noFill/>
                      <a:miter lim="800000"/>
                    </a:ln>
                  </p:spPr>
                  <p:txBody>
                    <a:bodyPr rot="10800000"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505" name="AutoShape 208"/>
                    <p:cNvSpPr>
                      <a:spLocks noChangeArrowheads="1"/>
                    </p:cNvSpPr>
                    <p:nvPr/>
                  </p:nvSpPr>
                  <p:spPr bwMode="auto">
                    <a:xfrm rot="6373927">
                      <a:off x="400" y="-275"/>
                      <a:ext cx="227" cy="813"/>
                    </a:xfrm>
                    <a:prstGeom prst="moon">
                      <a:avLst>
                        <a:gd name="adj" fmla="val 49773"/>
                      </a:avLst>
                    </a:prstGeom>
                    <a:solidFill>
                      <a:srgbClr val="FFFFFF">
                        <a:alpha val="3999"/>
                      </a:srgbClr>
                    </a:solidFill>
                    <a:ln w="9525">
                      <a:noFill/>
                      <a:miter lim="800000"/>
                    </a:ln>
                  </p:spPr>
                  <p:txBody>
                    <a:bodyPr rot="10800000"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506" name="AutoShape 209"/>
                    <p:cNvSpPr>
                      <a:spLocks noChangeArrowheads="1"/>
                    </p:cNvSpPr>
                    <p:nvPr/>
                  </p:nvSpPr>
                  <p:spPr bwMode="auto">
                    <a:xfrm rot="6906312">
                      <a:off x="550" y="-239"/>
                      <a:ext cx="227" cy="818"/>
                    </a:xfrm>
                    <a:prstGeom prst="moon">
                      <a:avLst>
                        <a:gd name="adj" fmla="val 49773"/>
                      </a:avLst>
                    </a:prstGeom>
                    <a:solidFill>
                      <a:srgbClr val="FFFFFF">
                        <a:alpha val="3999"/>
                      </a:srgbClr>
                    </a:solidFill>
                    <a:ln w="9525">
                      <a:noFill/>
                      <a:miter lim="800000"/>
                    </a:ln>
                  </p:spPr>
                  <p:txBody>
                    <a:bodyPr rot="10800000"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grpSp>
            </p:grpSp>
            <p:grpSp>
              <p:nvGrpSpPr>
                <p:cNvPr id="490" name="Group 215"/>
                <p:cNvGrpSpPr/>
                <p:nvPr/>
              </p:nvGrpSpPr>
              <p:grpSpPr bwMode="auto">
                <a:xfrm rot="-9970459" flipH="1" flipV="1">
                  <a:off x="-9" y="-12"/>
                  <a:ext cx="773" cy="161"/>
                  <a:chOff x="-112" y="-17"/>
                  <a:chExt cx="881" cy="203"/>
                </a:xfrm>
              </p:grpSpPr>
              <p:grpSp>
                <p:nvGrpSpPr>
                  <p:cNvPr id="491" name="Group 216"/>
                  <p:cNvGrpSpPr/>
                  <p:nvPr/>
                </p:nvGrpSpPr>
                <p:grpSpPr bwMode="auto">
                  <a:xfrm>
                    <a:off x="-112" y="-17"/>
                    <a:ext cx="755" cy="179"/>
                    <a:chOff x="-168" y="-25"/>
                    <a:chExt cx="1140" cy="268"/>
                  </a:xfrm>
                </p:grpSpPr>
                <p:sp>
                  <p:nvSpPr>
                    <p:cNvPr id="497" name="AutoShape 212"/>
                    <p:cNvSpPr>
                      <a:spLocks noChangeArrowheads="1"/>
                    </p:cNvSpPr>
                    <p:nvPr/>
                  </p:nvSpPr>
                  <p:spPr bwMode="auto">
                    <a:xfrm rot="5263130">
                      <a:off x="136" y="-296"/>
                      <a:ext cx="228" cy="836"/>
                    </a:xfrm>
                    <a:prstGeom prst="moon">
                      <a:avLst>
                        <a:gd name="adj" fmla="val 49773"/>
                      </a:avLst>
                    </a:prstGeom>
                    <a:solidFill>
                      <a:srgbClr val="FFFFFF">
                        <a:alpha val="3999"/>
                      </a:srgbClr>
                    </a:solidFill>
                    <a:ln w="9525">
                      <a:noFill/>
                      <a:miter lim="800000"/>
                    </a:ln>
                  </p:spPr>
                  <p:txBody>
                    <a:bodyPr rot="10800000"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498" name="AutoShape 213"/>
                    <p:cNvSpPr>
                      <a:spLocks noChangeArrowheads="1"/>
                    </p:cNvSpPr>
                    <p:nvPr/>
                  </p:nvSpPr>
                  <p:spPr bwMode="auto">
                    <a:xfrm rot="6078281">
                      <a:off x="286" y="-297"/>
                      <a:ext cx="224" cy="813"/>
                    </a:xfrm>
                    <a:prstGeom prst="moon">
                      <a:avLst>
                        <a:gd name="adj" fmla="val 49773"/>
                      </a:avLst>
                    </a:prstGeom>
                    <a:solidFill>
                      <a:srgbClr val="FFFFFF">
                        <a:alpha val="3999"/>
                      </a:srgbClr>
                    </a:solidFill>
                    <a:ln w="9525">
                      <a:noFill/>
                      <a:miter lim="800000"/>
                    </a:ln>
                  </p:spPr>
                  <p:txBody>
                    <a:bodyPr rot="10800000"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499" name="AutoShape 214"/>
                    <p:cNvSpPr>
                      <a:spLocks noChangeArrowheads="1"/>
                    </p:cNvSpPr>
                    <p:nvPr/>
                  </p:nvSpPr>
                  <p:spPr bwMode="auto">
                    <a:xfrm rot="6373927">
                      <a:off x="356" y="-337"/>
                      <a:ext cx="224" cy="848"/>
                    </a:xfrm>
                    <a:prstGeom prst="moon">
                      <a:avLst>
                        <a:gd name="adj" fmla="val 49773"/>
                      </a:avLst>
                    </a:prstGeom>
                    <a:solidFill>
                      <a:srgbClr val="FFFFFF">
                        <a:alpha val="3999"/>
                      </a:srgbClr>
                    </a:solidFill>
                    <a:ln w="9525">
                      <a:noFill/>
                      <a:miter lim="800000"/>
                    </a:ln>
                  </p:spPr>
                  <p:txBody>
                    <a:bodyPr rot="10800000"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500" name="AutoShape 215"/>
                    <p:cNvSpPr>
                      <a:spLocks noChangeArrowheads="1"/>
                    </p:cNvSpPr>
                    <p:nvPr/>
                  </p:nvSpPr>
                  <p:spPr bwMode="auto">
                    <a:xfrm rot="6906312">
                      <a:off x="442" y="-287"/>
                      <a:ext cx="224" cy="836"/>
                    </a:xfrm>
                    <a:prstGeom prst="moon">
                      <a:avLst>
                        <a:gd name="adj" fmla="val 49773"/>
                      </a:avLst>
                    </a:prstGeom>
                    <a:solidFill>
                      <a:srgbClr val="FFFFFF">
                        <a:alpha val="3999"/>
                      </a:srgbClr>
                    </a:solidFill>
                    <a:ln w="9525">
                      <a:noFill/>
                      <a:miter lim="800000"/>
                    </a:ln>
                  </p:spPr>
                  <p:txBody>
                    <a:bodyPr rot="10800000"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grpSp>
              <p:grpSp>
                <p:nvGrpSpPr>
                  <p:cNvPr id="492" name="Group 221"/>
                  <p:cNvGrpSpPr/>
                  <p:nvPr/>
                </p:nvGrpSpPr>
                <p:grpSpPr bwMode="auto">
                  <a:xfrm rot="1353540">
                    <a:off x="-8" y="-13"/>
                    <a:ext cx="777" cy="199"/>
                    <a:chOff x="-268" y="-12"/>
                    <a:chExt cx="1173" cy="299"/>
                  </a:xfrm>
                </p:grpSpPr>
                <p:sp>
                  <p:nvSpPr>
                    <p:cNvPr id="493" name="AutoShape 217"/>
                    <p:cNvSpPr>
                      <a:spLocks noChangeArrowheads="1"/>
                    </p:cNvSpPr>
                    <p:nvPr/>
                  </p:nvSpPr>
                  <p:spPr bwMode="auto">
                    <a:xfrm rot="5263130">
                      <a:off x="43" y="-323"/>
                      <a:ext cx="219" cy="842"/>
                    </a:xfrm>
                    <a:prstGeom prst="moon">
                      <a:avLst>
                        <a:gd name="adj" fmla="val 49773"/>
                      </a:avLst>
                    </a:prstGeom>
                    <a:solidFill>
                      <a:srgbClr val="FFFFFF">
                        <a:alpha val="3999"/>
                      </a:srgbClr>
                    </a:solidFill>
                    <a:ln w="9525">
                      <a:noFill/>
                      <a:miter lim="800000"/>
                    </a:ln>
                  </p:spPr>
                  <p:txBody>
                    <a:bodyPr rot="10800000"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494" name="AutoShape 218"/>
                    <p:cNvSpPr>
                      <a:spLocks noChangeArrowheads="1"/>
                    </p:cNvSpPr>
                    <p:nvPr/>
                  </p:nvSpPr>
                  <p:spPr bwMode="auto">
                    <a:xfrm rot="6078281">
                      <a:off x="183" y="-303"/>
                      <a:ext cx="224" cy="824"/>
                    </a:xfrm>
                    <a:prstGeom prst="moon">
                      <a:avLst>
                        <a:gd name="adj" fmla="val 49773"/>
                      </a:avLst>
                    </a:prstGeom>
                    <a:solidFill>
                      <a:srgbClr val="FFFFFF">
                        <a:alpha val="3999"/>
                      </a:srgbClr>
                    </a:solidFill>
                    <a:ln w="9525">
                      <a:noFill/>
                      <a:miter lim="800000"/>
                    </a:ln>
                  </p:spPr>
                  <p:txBody>
                    <a:bodyPr rot="10800000"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495" name="AutoShape 219"/>
                    <p:cNvSpPr>
                      <a:spLocks noChangeArrowheads="1"/>
                    </p:cNvSpPr>
                    <p:nvPr/>
                  </p:nvSpPr>
                  <p:spPr bwMode="auto">
                    <a:xfrm rot="6373927">
                      <a:off x="278" y="-283"/>
                      <a:ext cx="224" cy="830"/>
                    </a:xfrm>
                    <a:prstGeom prst="moon">
                      <a:avLst>
                        <a:gd name="adj" fmla="val 49773"/>
                      </a:avLst>
                    </a:prstGeom>
                    <a:solidFill>
                      <a:srgbClr val="FFFFFF">
                        <a:alpha val="3999"/>
                      </a:srgbClr>
                    </a:solidFill>
                    <a:ln w="9525">
                      <a:noFill/>
                      <a:miter lim="800000"/>
                    </a:ln>
                  </p:spPr>
                  <p:txBody>
                    <a:bodyPr rot="10800000"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496" name="AutoShape 220"/>
                    <p:cNvSpPr>
                      <a:spLocks noChangeArrowheads="1"/>
                    </p:cNvSpPr>
                    <p:nvPr/>
                  </p:nvSpPr>
                  <p:spPr bwMode="auto">
                    <a:xfrm rot="6906312">
                      <a:off x="379" y="-239"/>
                      <a:ext cx="228" cy="824"/>
                    </a:xfrm>
                    <a:prstGeom prst="moon">
                      <a:avLst>
                        <a:gd name="adj" fmla="val 49773"/>
                      </a:avLst>
                    </a:prstGeom>
                    <a:solidFill>
                      <a:srgbClr val="FFFFFF">
                        <a:alpha val="3999"/>
                      </a:srgbClr>
                    </a:solidFill>
                    <a:ln w="9525">
                      <a:noFill/>
                      <a:miter lim="800000"/>
                    </a:ln>
                  </p:spPr>
                  <p:txBody>
                    <a:bodyPr rot="10800000"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grpSp>
            </p:grpSp>
          </p:grpSp>
          <p:grpSp>
            <p:nvGrpSpPr>
              <p:cNvPr id="466" name="Group 226"/>
              <p:cNvGrpSpPr/>
              <p:nvPr/>
            </p:nvGrpSpPr>
            <p:grpSpPr bwMode="auto">
              <a:xfrm rot="513316">
                <a:off x="7" y="-37"/>
                <a:ext cx="994" cy="274"/>
                <a:chOff x="-29" y="-55"/>
                <a:chExt cx="994" cy="274"/>
              </a:xfrm>
            </p:grpSpPr>
            <p:grpSp>
              <p:nvGrpSpPr>
                <p:cNvPr id="467" name="Group 227"/>
                <p:cNvGrpSpPr/>
                <p:nvPr/>
              </p:nvGrpSpPr>
              <p:grpSpPr bwMode="auto">
                <a:xfrm rot="-9970459" flipH="1" flipV="1">
                  <a:off x="-29" y="-55"/>
                  <a:ext cx="994" cy="274"/>
                  <a:chOff x="-33" y="-51"/>
                  <a:chExt cx="928" cy="279"/>
                </a:xfrm>
              </p:grpSpPr>
              <p:grpSp>
                <p:nvGrpSpPr>
                  <p:cNvPr id="479" name="Group 228"/>
                  <p:cNvGrpSpPr/>
                  <p:nvPr/>
                </p:nvGrpSpPr>
                <p:grpSpPr bwMode="auto">
                  <a:xfrm>
                    <a:off x="-33" y="-51"/>
                    <a:ext cx="713" cy="202"/>
                    <a:chOff x="-50" y="-76"/>
                    <a:chExt cx="1074" cy="301"/>
                  </a:xfrm>
                </p:grpSpPr>
                <p:sp>
                  <p:nvSpPr>
                    <p:cNvPr id="485" name="AutoShape 224"/>
                    <p:cNvSpPr>
                      <a:spLocks noChangeArrowheads="1"/>
                    </p:cNvSpPr>
                    <p:nvPr/>
                  </p:nvSpPr>
                  <p:spPr bwMode="auto">
                    <a:xfrm rot="5263130">
                      <a:off x="245" y="-371"/>
                      <a:ext cx="227" cy="818"/>
                    </a:xfrm>
                    <a:prstGeom prst="moon">
                      <a:avLst>
                        <a:gd name="adj" fmla="val 49773"/>
                      </a:avLst>
                    </a:prstGeom>
                    <a:solidFill>
                      <a:srgbClr val="FFFFFF">
                        <a:alpha val="1999"/>
                      </a:srgbClr>
                    </a:solidFill>
                    <a:ln w="9525">
                      <a:noFill/>
                      <a:miter lim="800000"/>
                    </a:ln>
                  </p:spPr>
                  <p:txBody>
                    <a:bodyPr rot="10800000"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486" name="AutoShape 225"/>
                    <p:cNvSpPr>
                      <a:spLocks noChangeArrowheads="1"/>
                    </p:cNvSpPr>
                    <p:nvPr/>
                  </p:nvSpPr>
                  <p:spPr bwMode="auto">
                    <a:xfrm rot="6078281">
                      <a:off x="383" y="-364"/>
                      <a:ext cx="227" cy="818"/>
                    </a:xfrm>
                    <a:prstGeom prst="moon">
                      <a:avLst>
                        <a:gd name="adj" fmla="val 49773"/>
                      </a:avLst>
                    </a:prstGeom>
                    <a:solidFill>
                      <a:srgbClr val="FFFFFF">
                        <a:alpha val="1999"/>
                      </a:srgbClr>
                    </a:solidFill>
                    <a:ln w="9525">
                      <a:noFill/>
                      <a:miter lim="800000"/>
                    </a:ln>
                  </p:spPr>
                  <p:txBody>
                    <a:bodyPr rot="10800000"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487" name="AutoShape 226"/>
                    <p:cNvSpPr>
                      <a:spLocks noChangeArrowheads="1"/>
                    </p:cNvSpPr>
                    <p:nvPr/>
                  </p:nvSpPr>
                  <p:spPr bwMode="auto">
                    <a:xfrm rot="6373927">
                      <a:off x="454" y="-339"/>
                      <a:ext cx="227" cy="818"/>
                    </a:xfrm>
                    <a:prstGeom prst="moon">
                      <a:avLst>
                        <a:gd name="adj" fmla="val 49773"/>
                      </a:avLst>
                    </a:prstGeom>
                    <a:solidFill>
                      <a:srgbClr val="FFFFFF">
                        <a:alpha val="1999"/>
                      </a:srgbClr>
                    </a:solidFill>
                    <a:ln w="9525">
                      <a:noFill/>
                      <a:miter lim="800000"/>
                    </a:ln>
                  </p:spPr>
                  <p:txBody>
                    <a:bodyPr rot="10800000"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488" name="AutoShape 227"/>
                    <p:cNvSpPr>
                      <a:spLocks noChangeArrowheads="1"/>
                    </p:cNvSpPr>
                    <p:nvPr/>
                  </p:nvSpPr>
                  <p:spPr bwMode="auto">
                    <a:xfrm rot="6906312">
                      <a:off x="506" y="-293"/>
                      <a:ext cx="227" cy="809"/>
                    </a:xfrm>
                    <a:prstGeom prst="moon">
                      <a:avLst>
                        <a:gd name="adj" fmla="val 49773"/>
                      </a:avLst>
                    </a:prstGeom>
                    <a:solidFill>
                      <a:srgbClr val="FFFFFF">
                        <a:alpha val="1999"/>
                      </a:srgbClr>
                    </a:solidFill>
                    <a:ln w="9525">
                      <a:noFill/>
                      <a:miter lim="800000"/>
                    </a:ln>
                  </p:spPr>
                  <p:txBody>
                    <a:bodyPr rot="10800000"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grpSp>
              <p:grpSp>
                <p:nvGrpSpPr>
                  <p:cNvPr id="480" name="Group 233"/>
                  <p:cNvGrpSpPr/>
                  <p:nvPr/>
                </p:nvGrpSpPr>
                <p:grpSpPr bwMode="auto">
                  <a:xfrm rot="1353540">
                    <a:off x="134" y="14"/>
                    <a:ext cx="761" cy="214"/>
                    <a:chOff x="-45" y="-43"/>
                    <a:chExt cx="1147" cy="321"/>
                  </a:xfrm>
                </p:grpSpPr>
                <p:sp>
                  <p:nvSpPr>
                    <p:cNvPr id="481" name="AutoShape 229"/>
                    <p:cNvSpPr>
                      <a:spLocks noChangeArrowheads="1"/>
                    </p:cNvSpPr>
                    <p:nvPr/>
                  </p:nvSpPr>
                  <p:spPr bwMode="auto">
                    <a:xfrm rot="5263130">
                      <a:off x="250" y="-338"/>
                      <a:ext cx="227" cy="818"/>
                    </a:xfrm>
                    <a:prstGeom prst="moon">
                      <a:avLst>
                        <a:gd name="adj" fmla="val 49773"/>
                      </a:avLst>
                    </a:prstGeom>
                    <a:solidFill>
                      <a:srgbClr val="FFFFFF">
                        <a:alpha val="1999"/>
                      </a:srgbClr>
                    </a:solidFill>
                    <a:ln w="9525">
                      <a:noFill/>
                      <a:miter lim="800000"/>
                    </a:ln>
                  </p:spPr>
                  <p:txBody>
                    <a:bodyPr rot="10800000"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482" name="AutoShape 230"/>
                    <p:cNvSpPr>
                      <a:spLocks noChangeArrowheads="1"/>
                    </p:cNvSpPr>
                    <p:nvPr/>
                  </p:nvSpPr>
                  <p:spPr bwMode="auto">
                    <a:xfrm rot="6078281">
                      <a:off x="398" y="-304"/>
                      <a:ext cx="227" cy="818"/>
                    </a:xfrm>
                    <a:prstGeom prst="moon">
                      <a:avLst>
                        <a:gd name="adj" fmla="val 49773"/>
                      </a:avLst>
                    </a:prstGeom>
                    <a:solidFill>
                      <a:srgbClr val="FFFFFF">
                        <a:alpha val="1999"/>
                      </a:srgbClr>
                    </a:solidFill>
                    <a:ln w="9525">
                      <a:noFill/>
                      <a:miter lim="800000"/>
                    </a:ln>
                  </p:spPr>
                  <p:txBody>
                    <a:bodyPr rot="10800000"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483" name="AutoShape 231"/>
                    <p:cNvSpPr>
                      <a:spLocks noChangeArrowheads="1"/>
                    </p:cNvSpPr>
                    <p:nvPr/>
                  </p:nvSpPr>
                  <p:spPr bwMode="auto">
                    <a:xfrm rot="6373927">
                      <a:off x="484" y="-278"/>
                      <a:ext cx="227" cy="818"/>
                    </a:xfrm>
                    <a:prstGeom prst="moon">
                      <a:avLst>
                        <a:gd name="adj" fmla="val 49773"/>
                      </a:avLst>
                    </a:prstGeom>
                    <a:solidFill>
                      <a:srgbClr val="FFFFFF">
                        <a:alpha val="1999"/>
                      </a:srgbClr>
                    </a:solidFill>
                    <a:ln w="9525">
                      <a:noFill/>
                      <a:miter lim="800000"/>
                    </a:ln>
                  </p:spPr>
                  <p:txBody>
                    <a:bodyPr rot="10800000"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484" name="AutoShape 232"/>
                    <p:cNvSpPr>
                      <a:spLocks noChangeArrowheads="1"/>
                    </p:cNvSpPr>
                    <p:nvPr/>
                  </p:nvSpPr>
                  <p:spPr bwMode="auto">
                    <a:xfrm rot="6906312">
                      <a:off x="579" y="-244"/>
                      <a:ext cx="227" cy="818"/>
                    </a:xfrm>
                    <a:prstGeom prst="moon">
                      <a:avLst>
                        <a:gd name="adj" fmla="val 49773"/>
                      </a:avLst>
                    </a:prstGeom>
                    <a:solidFill>
                      <a:srgbClr val="FFFFFF">
                        <a:alpha val="1999"/>
                      </a:srgbClr>
                    </a:solidFill>
                    <a:ln w="9525">
                      <a:noFill/>
                      <a:miter lim="800000"/>
                    </a:ln>
                  </p:spPr>
                  <p:txBody>
                    <a:bodyPr rot="10800000"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grpSp>
            </p:grpSp>
            <p:grpSp>
              <p:nvGrpSpPr>
                <p:cNvPr id="468" name="Group 238"/>
                <p:cNvGrpSpPr/>
                <p:nvPr/>
              </p:nvGrpSpPr>
              <p:grpSpPr bwMode="auto">
                <a:xfrm rot="-9970459" flipH="1" flipV="1">
                  <a:off x="22" y="-19"/>
                  <a:ext cx="759" cy="150"/>
                  <a:chOff x="-83" y="-25"/>
                  <a:chExt cx="865" cy="180"/>
                </a:xfrm>
              </p:grpSpPr>
              <p:grpSp>
                <p:nvGrpSpPr>
                  <p:cNvPr id="469" name="Group 239"/>
                  <p:cNvGrpSpPr/>
                  <p:nvPr/>
                </p:nvGrpSpPr>
                <p:grpSpPr bwMode="auto">
                  <a:xfrm>
                    <a:off x="-83" y="-23"/>
                    <a:ext cx="747" cy="178"/>
                    <a:chOff x="-125" y="-35"/>
                    <a:chExt cx="1124" cy="267"/>
                  </a:xfrm>
                </p:grpSpPr>
                <p:sp>
                  <p:nvSpPr>
                    <p:cNvPr id="475" name="AutoShape 235"/>
                    <p:cNvSpPr>
                      <a:spLocks noChangeArrowheads="1"/>
                    </p:cNvSpPr>
                    <p:nvPr/>
                  </p:nvSpPr>
                  <p:spPr bwMode="auto">
                    <a:xfrm rot="5263130">
                      <a:off x="171" y="-292"/>
                      <a:ext cx="228" cy="819"/>
                    </a:xfrm>
                    <a:prstGeom prst="moon">
                      <a:avLst>
                        <a:gd name="adj" fmla="val 49773"/>
                      </a:avLst>
                    </a:prstGeom>
                    <a:solidFill>
                      <a:srgbClr val="FFFFFF">
                        <a:alpha val="1999"/>
                      </a:srgbClr>
                    </a:solidFill>
                    <a:ln w="9525">
                      <a:noFill/>
                      <a:miter lim="800000"/>
                    </a:ln>
                  </p:spPr>
                  <p:txBody>
                    <a:bodyPr rot="10800000"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476" name="AutoShape 236"/>
                    <p:cNvSpPr>
                      <a:spLocks noChangeArrowheads="1"/>
                    </p:cNvSpPr>
                    <p:nvPr/>
                  </p:nvSpPr>
                  <p:spPr bwMode="auto">
                    <a:xfrm rot="6078281">
                      <a:off x="313" y="-319"/>
                      <a:ext cx="219" cy="830"/>
                    </a:xfrm>
                    <a:prstGeom prst="moon">
                      <a:avLst>
                        <a:gd name="adj" fmla="val 49773"/>
                      </a:avLst>
                    </a:prstGeom>
                    <a:solidFill>
                      <a:srgbClr val="FFFFFF">
                        <a:alpha val="1999"/>
                      </a:srgbClr>
                    </a:solidFill>
                    <a:ln w="9525">
                      <a:noFill/>
                      <a:miter lim="800000"/>
                    </a:ln>
                  </p:spPr>
                  <p:txBody>
                    <a:bodyPr rot="10800000"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477" name="AutoShape 237"/>
                    <p:cNvSpPr>
                      <a:spLocks noChangeArrowheads="1"/>
                    </p:cNvSpPr>
                    <p:nvPr/>
                  </p:nvSpPr>
                  <p:spPr bwMode="auto">
                    <a:xfrm rot="6373927">
                      <a:off x="410" y="-341"/>
                      <a:ext cx="224" cy="836"/>
                    </a:xfrm>
                    <a:prstGeom prst="moon">
                      <a:avLst>
                        <a:gd name="adj" fmla="val 49773"/>
                      </a:avLst>
                    </a:prstGeom>
                    <a:solidFill>
                      <a:srgbClr val="FFFFFF">
                        <a:alpha val="1999"/>
                      </a:srgbClr>
                    </a:solidFill>
                    <a:ln w="9525">
                      <a:noFill/>
                      <a:miter lim="800000"/>
                    </a:ln>
                  </p:spPr>
                  <p:txBody>
                    <a:bodyPr rot="10800000"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478" name="AutoShape 238"/>
                    <p:cNvSpPr>
                      <a:spLocks noChangeArrowheads="1"/>
                    </p:cNvSpPr>
                    <p:nvPr/>
                  </p:nvSpPr>
                  <p:spPr bwMode="auto">
                    <a:xfrm rot="6906312">
                      <a:off x="472" y="-302"/>
                      <a:ext cx="224" cy="830"/>
                    </a:xfrm>
                    <a:prstGeom prst="moon">
                      <a:avLst>
                        <a:gd name="adj" fmla="val 49773"/>
                      </a:avLst>
                    </a:prstGeom>
                    <a:solidFill>
                      <a:srgbClr val="FFFFFF">
                        <a:alpha val="1999"/>
                      </a:srgbClr>
                    </a:solidFill>
                    <a:ln w="9525">
                      <a:noFill/>
                      <a:miter lim="800000"/>
                    </a:ln>
                  </p:spPr>
                  <p:txBody>
                    <a:bodyPr rot="10800000"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grpSp>
              <p:grpSp>
                <p:nvGrpSpPr>
                  <p:cNvPr id="470" name="Group 244"/>
                  <p:cNvGrpSpPr/>
                  <p:nvPr/>
                </p:nvGrpSpPr>
                <p:grpSpPr bwMode="auto">
                  <a:xfrm rot="1353540">
                    <a:off x="28" y="-25"/>
                    <a:ext cx="754" cy="177"/>
                    <a:chOff x="-221" y="-26"/>
                    <a:chExt cx="1136" cy="266"/>
                  </a:xfrm>
                </p:grpSpPr>
                <p:sp>
                  <p:nvSpPr>
                    <p:cNvPr id="471" name="AutoShape 240"/>
                    <p:cNvSpPr>
                      <a:spLocks noChangeArrowheads="1"/>
                    </p:cNvSpPr>
                    <p:nvPr/>
                  </p:nvSpPr>
                  <p:spPr bwMode="auto">
                    <a:xfrm rot="5263130">
                      <a:off x="80" y="-304"/>
                      <a:ext cx="228" cy="830"/>
                    </a:xfrm>
                    <a:prstGeom prst="moon">
                      <a:avLst>
                        <a:gd name="adj" fmla="val 49773"/>
                      </a:avLst>
                    </a:prstGeom>
                    <a:solidFill>
                      <a:srgbClr val="FFFFFF">
                        <a:alpha val="1999"/>
                      </a:srgbClr>
                    </a:solidFill>
                    <a:ln w="9525">
                      <a:noFill/>
                      <a:miter lim="800000"/>
                    </a:ln>
                  </p:spPr>
                  <p:txBody>
                    <a:bodyPr rot="10800000"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472" name="AutoShape 241"/>
                    <p:cNvSpPr>
                      <a:spLocks noChangeArrowheads="1"/>
                    </p:cNvSpPr>
                    <p:nvPr/>
                  </p:nvSpPr>
                  <p:spPr bwMode="auto">
                    <a:xfrm rot="6078281">
                      <a:off x="185" y="-329"/>
                      <a:ext cx="224" cy="830"/>
                    </a:xfrm>
                    <a:prstGeom prst="moon">
                      <a:avLst>
                        <a:gd name="adj" fmla="val 49773"/>
                      </a:avLst>
                    </a:prstGeom>
                    <a:solidFill>
                      <a:srgbClr val="FFFFFF">
                        <a:alpha val="1999"/>
                      </a:srgbClr>
                    </a:solidFill>
                    <a:ln w="9525">
                      <a:noFill/>
                      <a:miter lim="800000"/>
                    </a:ln>
                  </p:spPr>
                  <p:txBody>
                    <a:bodyPr rot="10800000"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473" name="AutoShape 242"/>
                    <p:cNvSpPr>
                      <a:spLocks noChangeArrowheads="1"/>
                    </p:cNvSpPr>
                    <p:nvPr/>
                  </p:nvSpPr>
                  <p:spPr bwMode="auto">
                    <a:xfrm rot="6373927">
                      <a:off x="266" y="-318"/>
                      <a:ext cx="224" cy="830"/>
                    </a:xfrm>
                    <a:prstGeom prst="moon">
                      <a:avLst>
                        <a:gd name="adj" fmla="val 49773"/>
                      </a:avLst>
                    </a:prstGeom>
                    <a:solidFill>
                      <a:srgbClr val="FFFFFF">
                        <a:alpha val="1999"/>
                      </a:srgbClr>
                    </a:solidFill>
                    <a:ln w="9525">
                      <a:noFill/>
                      <a:miter lim="800000"/>
                    </a:ln>
                  </p:spPr>
                  <p:txBody>
                    <a:bodyPr rot="10800000"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474" name="AutoShape 243"/>
                    <p:cNvSpPr>
                      <a:spLocks noChangeArrowheads="1"/>
                    </p:cNvSpPr>
                    <p:nvPr/>
                  </p:nvSpPr>
                  <p:spPr bwMode="auto">
                    <a:xfrm rot="6906312">
                      <a:off x="385" y="-290"/>
                      <a:ext cx="224" cy="836"/>
                    </a:xfrm>
                    <a:prstGeom prst="moon">
                      <a:avLst>
                        <a:gd name="adj" fmla="val 49773"/>
                      </a:avLst>
                    </a:prstGeom>
                    <a:solidFill>
                      <a:srgbClr val="FFFFFF">
                        <a:alpha val="1999"/>
                      </a:srgbClr>
                    </a:solidFill>
                    <a:ln w="9525">
                      <a:noFill/>
                      <a:miter lim="800000"/>
                    </a:ln>
                  </p:spPr>
                  <p:txBody>
                    <a:bodyPr rot="10800000"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grpSp>
            </p:grpSp>
          </p:grpSp>
        </p:grpSp>
      </p:grpSp>
      <p:sp>
        <p:nvSpPr>
          <p:cNvPr id="533" name="Text Box 23"/>
          <p:cNvSpPr txBox="1">
            <a:spLocks noChangeArrowheads="1"/>
          </p:cNvSpPr>
          <p:nvPr/>
        </p:nvSpPr>
        <p:spPr bwMode="auto">
          <a:xfrm>
            <a:off x="1214414" y="2092013"/>
            <a:ext cx="6783437" cy="521970"/>
          </a:xfrm>
          <a:prstGeom prst="rect">
            <a:avLst/>
          </a:prstGeom>
          <a:noFill/>
          <a:ln w="9525">
            <a:noFill/>
            <a:miter lim="800000"/>
          </a:ln>
        </p:spPr>
        <p:txBody>
          <a:bodyPr wrap="square">
            <a:spAutoFit/>
          </a:bodyPr>
          <a:lstStyle/>
          <a:p>
            <a:pPr>
              <a:spcBef>
                <a:spcPts val="1800"/>
              </a:spcBef>
            </a:pPr>
            <a:r>
              <a:rPr kumimoji="1" lang="zh-CN" altLang="en-US" sz="2800" dirty="0" smtClean="0">
                <a:latin typeface="微软雅黑" panose="020B0503020204020204" pitchFamily="34" charset="-122"/>
                <a:ea typeface="微软雅黑" panose="020B0503020204020204" pitchFamily="34" charset="-122"/>
              </a:rPr>
              <a:t>     </a:t>
            </a:r>
            <a:r>
              <a:rPr kumimoji="1" lang="zh-CN" altLang="en-US" sz="2800" dirty="0">
                <a:latin typeface="微软雅黑" panose="020B0503020204020204" pitchFamily="34" charset="-122"/>
                <a:ea typeface="微软雅黑" panose="020B0503020204020204" pitchFamily="34" charset="-122"/>
              </a:rPr>
              <a:t> </a:t>
            </a:r>
            <a:r>
              <a:rPr kumimoji="1" lang="zh-CN" altLang="en-US" sz="2800" dirty="0" smtClean="0">
                <a:latin typeface="微软雅黑" panose="020B0503020204020204" pitchFamily="34" charset="-122"/>
                <a:ea typeface="微软雅黑" panose="020B0503020204020204" pitchFamily="34" charset="-122"/>
              </a:rPr>
              <a:t> </a:t>
            </a:r>
            <a:r>
              <a:rPr kumimoji="1" lang="zh-CN" altLang="en-US" sz="2800" dirty="0" smtClean="0">
                <a:latin typeface="+mn-ea"/>
              </a:rPr>
              <a:t>技术力量和资源</a:t>
            </a:r>
            <a:endParaRPr kumimoji="1" lang="en-US" altLang="zh-CN" sz="2800" b="1" dirty="0">
              <a:latin typeface="+mn-ea"/>
            </a:endParaRPr>
          </a:p>
        </p:txBody>
      </p:sp>
      <p:sp>
        <p:nvSpPr>
          <p:cNvPr id="608" name="Text Box 10"/>
          <p:cNvSpPr txBox="1">
            <a:spLocks noChangeArrowheads="1"/>
          </p:cNvSpPr>
          <p:nvPr/>
        </p:nvSpPr>
        <p:spPr bwMode="auto">
          <a:xfrm>
            <a:off x="1231609" y="987076"/>
            <a:ext cx="396464" cy="461665"/>
          </a:xfrm>
          <a:prstGeom prst="rect">
            <a:avLst/>
          </a:prstGeom>
          <a:noFill/>
          <a:ln w="9525">
            <a:noFill/>
            <a:miter lim="800000"/>
          </a:ln>
        </p:spPr>
        <p:txBody>
          <a:bodyPr wrap="square">
            <a:spAutoFit/>
          </a:bodyPr>
          <a:lstStyle/>
          <a:p>
            <a:pPr algn="ctr">
              <a:spcBef>
                <a:spcPct val="50000"/>
              </a:spcBef>
              <a:buFont typeface="Arial" panose="020B0604020202020204" pitchFamily="34" charset="0"/>
              <a:buNone/>
            </a:pPr>
            <a:r>
              <a:rPr lang="en-US" altLang="zh-CN" sz="2400" i="1">
                <a:solidFill>
                  <a:srgbClr val="FFFFFF"/>
                </a:solidFill>
                <a:cs typeface="Arial" panose="020B0604020202020204" pitchFamily="34" charset="0"/>
              </a:rPr>
              <a:t>1</a:t>
            </a:r>
          </a:p>
        </p:txBody>
      </p:sp>
      <p:sp>
        <p:nvSpPr>
          <p:cNvPr id="609" name="Text Box 14"/>
          <p:cNvSpPr txBox="1">
            <a:spLocks noChangeArrowheads="1"/>
          </p:cNvSpPr>
          <p:nvPr/>
        </p:nvSpPr>
        <p:spPr bwMode="auto">
          <a:xfrm>
            <a:off x="1228205" y="2092046"/>
            <a:ext cx="419558" cy="461665"/>
          </a:xfrm>
          <a:prstGeom prst="rect">
            <a:avLst/>
          </a:prstGeom>
          <a:noFill/>
          <a:ln w="9525">
            <a:noFill/>
            <a:miter lim="800000"/>
          </a:ln>
        </p:spPr>
        <p:txBody>
          <a:bodyPr wrap="square">
            <a:spAutoFit/>
          </a:bodyPr>
          <a:lstStyle/>
          <a:p>
            <a:pPr algn="ctr">
              <a:spcBef>
                <a:spcPct val="50000"/>
              </a:spcBef>
              <a:buFont typeface="Arial" panose="020B0604020202020204" pitchFamily="34" charset="0"/>
              <a:buNone/>
            </a:pPr>
            <a:r>
              <a:rPr lang="en-US" altLang="zh-CN" sz="2400" i="1">
                <a:solidFill>
                  <a:srgbClr val="FFFFFF"/>
                </a:solidFill>
                <a:cs typeface="Arial" panose="020B0604020202020204" pitchFamily="34" charset="0"/>
              </a:rPr>
              <a:t>2</a:t>
            </a:r>
          </a:p>
        </p:txBody>
      </p:sp>
      <p:cxnSp>
        <p:nvCxnSpPr>
          <p:cNvPr id="687" name="直接连接符 686"/>
          <p:cNvCxnSpPr/>
          <p:nvPr/>
        </p:nvCxnSpPr>
        <p:spPr>
          <a:xfrm>
            <a:off x="0" y="4904203"/>
            <a:ext cx="9144000" cy="1191"/>
          </a:xfrm>
          <a:prstGeom prst="line">
            <a:avLst/>
          </a:prstGeom>
        </p:spPr>
        <p:style>
          <a:lnRef idx="1">
            <a:schemeClr val="accent1"/>
          </a:lnRef>
          <a:fillRef idx="0">
            <a:schemeClr val="accent1"/>
          </a:fillRef>
          <a:effectRef idx="0">
            <a:schemeClr val="accent1"/>
          </a:effectRef>
          <a:fontRef idx="minor">
            <a:schemeClr val="tx1"/>
          </a:fontRef>
        </p:style>
      </p:cxnSp>
      <p:sp>
        <p:nvSpPr>
          <p:cNvPr id="256" name="AutoShape 5"/>
          <p:cNvSpPr>
            <a:spLocks noChangeArrowheads="1"/>
          </p:cNvSpPr>
          <p:nvPr/>
        </p:nvSpPr>
        <p:spPr bwMode="auto">
          <a:xfrm>
            <a:off x="1000100" y="3211381"/>
            <a:ext cx="7575602" cy="401241"/>
          </a:xfrm>
          <a:prstGeom prst="roundRect">
            <a:avLst>
              <a:gd name="adj" fmla="val 42329"/>
            </a:avLst>
          </a:prstGeom>
          <a:solidFill>
            <a:srgbClr val="F2F2F2"/>
          </a:solidFill>
          <a:ln w="19050" cmpd="sng">
            <a:solidFill>
              <a:srgbClr val="7F7F7F"/>
            </a:solidFill>
            <a:round/>
          </a:ln>
        </p:spPr>
        <p:txBody>
          <a:bodyPr wrap="none" anchor="ctr"/>
          <a:lstStyle/>
          <a:p>
            <a:pPr algn="ctr" eaLnBrk="1" fontAlgn="auto" hangingPunct="1">
              <a:spcBef>
                <a:spcPts val="0"/>
              </a:spcBef>
              <a:spcAft>
                <a:spcPts val="0"/>
              </a:spcAft>
              <a:buFont typeface="Arial" panose="020B0604020202020204" pitchFamily="34" charset="0"/>
              <a:buNone/>
              <a:defRPr/>
            </a:pPr>
            <a:endParaRPr lang="zh-CN" altLang="en-US" kern="0">
              <a:solidFill>
                <a:srgbClr val="000000"/>
              </a:solidFill>
            </a:endParaRPr>
          </a:p>
        </p:txBody>
      </p:sp>
      <p:grpSp>
        <p:nvGrpSpPr>
          <p:cNvPr id="257" name="Group 57"/>
          <p:cNvGrpSpPr/>
          <p:nvPr/>
        </p:nvGrpSpPr>
        <p:grpSpPr bwMode="auto">
          <a:xfrm>
            <a:off x="1037669" y="3154292"/>
            <a:ext cx="873591" cy="503488"/>
            <a:chOff x="-47" y="1"/>
            <a:chExt cx="1339" cy="1030"/>
          </a:xfrm>
        </p:grpSpPr>
        <p:sp>
          <p:nvSpPr>
            <p:cNvPr id="258" name="Oval 53"/>
            <p:cNvSpPr>
              <a:spLocks noChangeArrowheads="1"/>
            </p:cNvSpPr>
            <p:nvPr/>
          </p:nvSpPr>
          <p:spPr bwMode="auto">
            <a:xfrm>
              <a:off x="108" y="1"/>
              <a:ext cx="1021" cy="1030"/>
            </a:xfrm>
            <a:prstGeom prst="ellipse">
              <a:avLst/>
            </a:prstGeom>
            <a:solidFill>
              <a:srgbClr val="1759A9"/>
            </a:solidFill>
            <a:ln w="38100" cmpd="sng">
              <a:solidFill>
                <a:srgbClr val="EAEAEA"/>
              </a:solidFill>
              <a:round/>
            </a:ln>
          </p:spPr>
          <p:txBody>
            <a:bodyPr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grpSp>
          <p:nvGrpSpPr>
            <p:cNvPr id="259" name="Group 59"/>
            <p:cNvGrpSpPr/>
            <p:nvPr/>
          </p:nvGrpSpPr>
          <p:grpSpPr bwMode="auto">
            <a:xfrm rot="10082854">
              <a:off x="-52" y="670"/>
              <a:ext cx="929" cy="271"/>
              <a:chOff x="40" y="43"/>
              <a:chExt cx="953" cy="274"/>
            </a:xfrm>
          </p:grpSpPr>
          <p:grpSp>
            <p:nvGrpSpPr>
              <p:cNvPr id="283" name="Group 60"/>
              <p:cNvGrpSpPr/>
              <p:nvPr/>
            </p:nvGrpSpPr>
            <p:grpSpPr bwMode="auto">
              <a:xfrm rot="-9970459" flipH="1" flipV="1">
                <a:off x="40" y="43"/>
                <a:ext cx="953" cy="238"/>
                <a:chOff x="46" y="33"/>
                <a:chExt cx="892" cy="240"/>
              </a:xfrm>
            </p:grpSpPr>
            <p:grpSp>
              <p:nvGrpSpPr>
                <p:cNvPr id="543" name="Group 61"/>
                <p:cNvGrpSpPr/>
                <p:nvPr/>
              </p:nvGrpSpPr>
              <p:grpSpPr bwMode="auto">
                <a:xfrm>
                  <a:off x="46" y="33"/>
                  <a:ext cx="739" cy="196"/>
                  <a:chOff x="69" y="50"/>
                  <a:chExt cx="1117" cy="293"/>
                </a:xfrm>
              </p:grpSpPr>
              <p:sp>
                <p:nvSpPr>
                  <p:cNvPr id="549" name="AutoShape 57"/>
                  <p:cNvSpPr>
                    <a:spLocks noChangeArrowheads="1"/>
                  </p:cNvSpPr>
                  <p:nvPr/>
                </p:nvSpPr>
                <p:spPr bwMode="auto">
                  <a:xfrm rot="5263130">
                    <a:off x="366" y="-240"/>
                    <a:ext cx="226" cy="820"/>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550" name="AutoShape 58"/>
                  <p:cNvSpPr>
                    <a:spLocks noChangeArrowheads="1"/>
                  </p:cNvSpPr>
                  <p:nvPr/>
                </p:nvSpPr>
                <p:spPr bwMode="auto">
                  <a:xfrm rot="6078281">
                    <a:off x="510" y="-249"/>
                    <a:ext cx="222" cy="820"/>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551" name="AutoShape 59"/>
                  <p:cNvSpPr>
                    <a:spLocks noChangeArrowheads="1"/>
                  </p:cNvSpPr>
                  <p:nvPr/>
                </p:nvSpPr>
                <p:spPr bwMode="auto">
                  <a:xfrm rot="6373927">
                    <a:off x="560" y="-223"/>
                    <a:ext cx="226" cy="815"/>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552" name="AutoShape 60"/>
                  <p:cNvSpPr>
                    <a:spLocks noChangeArrowheads="1"/>
                  </p:cNvSpPr>
                  <p:nvPr/>
                </p:nvSpPr>
                <p:spPr bwMode="auto">
                  <a:xfrm rot="6906312">
                    <a:off x="665" y="-178"/>
                    <a:ext cx="222" cy="820"/>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grpSp>
            <p:grpSp>
              <p:nvGrpSpPr>
                <p:cNvPr id="544" name="Group 66"/>
                <p:cNvGrpSpPr/>
                <p:nvPr/>
              </p:nvGrpSpPr>
              <p:grpSpPr bwMode="auto">
                <a:xfrm rot="1353540">
                  <a:off x="193" y="79"/>
                  <a:ext cx="745" cy="194"/>
                  <a:chOff x="71" y="17"/>
                  <a:chExt cx="1123" cy="290"/>
                </a:xfrm>
              </p:grpSpPr>
              <p:sp>
                <p:nvSpPr>
                  <p:cNvPr id="545" name="AutoShape 62"/>
                  <p:cNvSpPr>
                    <a:spLocks noChangeArrowheads="1"/>
                  </p:cNvSpPr>
                  <p:nvPr/>
                </p:nvSpPr>
                <p:spPr bwMode="auto">
                  <a:xfrm rot="5263130">
                    <a:off x="368" y="-268"/>
                    <a:ext cx="226" cy="820"/>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546" name="AutoShape 63"/>
                  <p:cNvSpPr>
                    <a:spLocks noChangeArrowheads="1"/>
                  </p:cNvSpPr>
                  <p:nvPr/>
                </p:nvSpPr>
                <p:spPr bwMode="auto">
                  <a:xfrm rot="6078281">
                    <a:off x="501" y="-282"/>
                    <a:ext cx="222" cy="820"/>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547" name="AutoShape 64"/>
                  <p:cNvSpPr>
                    <a:spLocks noChangeArrowheads="1"/>
                  </p:cNvSpPr>
                  <p:nvPr/>
                </p:nvSpPr>
                <p:spPr bwMode="auto">
                  <a:xfrm rot="6373927">
                    <a:off x="590" y="-270"/>
                    <a:ext cx="215" cy="835"/>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548" name="AutoShape 65"/>
                  <p:cNvSpPr>
                    <a:spLocks noChangeArrowheads="1"/>
                  </p:cNvSpPr>
                  <p:nvPr/>
                </p:nvSpPr>
                <p:spPr bwMode="auto">
                  <a:xfrm rot="6906312">
                    <a:off x="666" y="-221"/>
                    <a:ext cx="226" cy="830"/>
                  </a:xfrm>
                  <a:prstGeom prst="moon">
                    <a:avLst>
                      <a:gd name="adj" fmla="val 49773"/>
                    </a:avLst>
                  </a:prstGeom>
                  <a:solidFill>
                    <a:srgbClr val="FFFFFF">
                      <a:alpha val="3999"/>
                    </a:srgbClr>
                  </a:solidFill>
                  <a:ln w="9525">
                    <a:noFill/>
                    <a:miter lim="800000"/>
                  </a:ln>
                </p:spPr>
                <p:txBody>
                  <a:bodyPr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grpSp>
          </p:grpSp>
          <p:grpSp>
            <p:nvGrpSpPr>
              <p:cNvPr id="284" name="Group 71"/>
              <p:cNvGrpSpPr/>
              <p:nvPr/>
            </p:nvGrpSpPr>
            <p:grpSpPr bwMode="auto">
              <a:xfrm rot="-9970459" flipH="1" flipV="1">
                <a:off x="146" y="127"/>
                <a:ext cx="795" cy="190"/>
                <a:chOff x="97" y="98"/>
                <a:chExt cx="901" cy="234"/>
              </a:xfrm>
            </p:grpSpPr>
            <p:grpSp>
              <p:nvGrpSpPr>
                <p:cNvPr id="285" name="Group 72"/>
                <p:cNvGrpSpPr/>
                <p:nvPr/>
              </p:nvGrpSpPr>
              <p:grpSpPr bwMode="auto">
                <a:xfrm>
                  <a:off x="97" y="98"/>
                  <a:ext cx="762" cy="219"/>
                  <a:chOff x="147" y="147"/>
                  <a:chExt cx="1149" cy="329"/>
                </a:xfrm>
              </p:grpSpPr>
              <p:sp>
                <p:nvSpPr>
                  <p:cNvPr id="539" name="AutoShape 68"/>
                  <p:cNvSpPr>
                    <a:spLocks noChangeArrowheads="1"/>
                  </p:cNvSpPr>
                  <p:nvPr/>
                </p:nvSpPr>
                <p:spPr bwMode="auto">
                  <a:xfrm rot="5263130">
                    <a:off x="441" y="-147"/>
                    <a:ext cx="258" cy="846"/>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540" name="AutoShape 69"/>
                  <p:cNvSpPr>
                    <a:spLocks noChangeArrowheads="1"/>
                  </p:cNvSpPr>
                  <p:nvPr/>
                </p:nvSpPr>
                <p:spPr bwMode="auto">
                  <a:xfrm rot="6078281">
                    <a:off x="574" y="-143"/>
                    <a:ext cx="244" cy="846"/>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541" name="AutoShape 70"/>
                  <p:cNvSpPr>
                    <a:spLocks noChangeArrowheads="1"/>
                  </p:cNvSpPr>
                  <p:nvPr/>
                </p:nvSpPr>
                <p:spPr bwMode="auto">
                  <a:xfrm rot="6373927">
                    <a:off x="657" y="-115"/>
                    <a:ext cx="249" cy="846"/>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542" name="AutoShape 71"/>
                  <p:cNvSpPr>
                    <a:spLocks noChangeArrowheads="1"/>
                  </p:cNvSpPr>
                  <p:nvPr/>
                </p:nvSpPr>
                <p:spPr bwMode="auto">
                  <a:xfrm rot="6906312">
                    <a:off x="747" y="-73"/>
                    <a:ext cx="258" cy="840"/>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grpSp>
            <p:grpSp>
              <p:nvGrpSpPr>
                <p:cNvPr id="286" name="Group 77"/>
                <p:cNvGrpSpPr/>
                <p:nvPr/>
              </p:nvGrpSpPr>
              <p:grpSpPr bwMode="auto">
                <a:xfrm rot="1353540">
                  <a:off x="216" y="130"/>
                  <a:ext cx="782" cy="202"/>
                  <a:chOff x="137" y="74"/>
                  <a:chExt cx="1180" cy="303"/>
                </a:xfrm>
              </p:grpSpPr>
              <p:sp>
                <p:nvSpPr>
                  <p:cNvPr id="287" name="AutoShape 73"/>
                  <p:cNvSpPr>
                    <a:spLocks noChangeArrowheads="1"/>
                  </p:cNvSpPr>
                  <p:nvPr/>
                </p:nvSpPr>
                <p:spPr bwMode="auto">
                  <a:xfrm rot="5263130">
                    <a:off x="438" y="-221"/>
                    <a:ext cx="249" cy="852"/>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536" name="AutoShape 74"/>
                  <p:cNvSpPr>
                    <a:spLocks noChangeArrowheads="1"/>
                  </p:cNvSpPr>
                  <p:nvPr/>
                </p:nvSpPr>
                <p:spPr bwMode="auto">
                  <a:xfrm rot="6078281">
                    <a:off x="555" y="-220"/>
                    <a:ext cx="258" cy="846"/>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537" name="AutoShape 75"/>
                  <p:cNvSpPr>
                    <a:spLocks noChangeArrowheads="1"/>
                  </p:cNvSpPr>
                  <p:nvPr/>
                </p:nvSpPr>
                <p:spPr bwMode="auto">
                  <a:xfrm rot="6373927">
                    <a:off x="640" y="-184"/>
                    <a:ext cx="254" cy="834"/>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538" name="AutoShape 76"/>
                  <p:cNvSpPr>
                    <a:spLocks noChangeArrowheads="1"/>
                  </p:cNvSpPr>
                  <p:nvPr/>
                </p:nvSpPr>
                <p:spPr bwMode="auto">
                  <a:xfrm rot="6906312">
                    <a:off x="763" y="-177"/>
                    <a:ext cx="244" cy="864"/>
                  </a:xfrm>
                  <a:prstGeom prst="moon">
                    <a:avLst>
                      <a:gd name="adj" fmla="val 49773"/>
                    </a:avLst>
                  </a:prstGeom>
                  <a:solidFill>
                    <a:srgbClr val="FFFFFF">
                      <a:alpha val="3999"/>
                    </a:srgbClr>
                  </a:solidFill>
                  <a:ln w="9525">
                    <a:noFill/>
                    <a:miter lim="800000"/>
                  </a:ln>
                </p:spPr>
                <p:txBody>
                  <a:bodyPr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grpSp>
          </p:grpSp>
        </p:grpSp>
        <p:grpSp>
          <p:nvGrpSpPr>
            <p:cNvPr id="260" name="Group 82"/>
            <p:cNvGrpSpPr/>
            <p:nvPr/>
          </p:nvGrpSpPr>
          <p:grpSpPr bwMode="auto">
            <a:xfrm rot="344040">
              <a:off x="381" y="88"/>
              <a:ext cx="911" cy="210"/>
              <a:chOff x="-45" y="-37"/>
              <a:chExt cx="938" cy="215"/>
            </a:xfrm>
          </p:grpSpPr>
          <p:grpSp>
            <p:nvGrpSpPr>
              <p:cNvPr id="261" name="Group 83"/>
              <p:cNvGrpSpPr/>
              <p:nvPr/>
            </p:nvGrpSpPr>
            <p:grpSpPr bwMode="auto">
              <a:xfrm rot="-9970459" flipH="1" flipV="1">
                <a:off x="-45" y="-37"/>
                <a:ext cx="938" cy="215"/>
                <a:chOff x="-50" y="-22"/>
                <a:chExt cx="874" cy="217"/>
              </a:xfrm>
            </p:grpSpPr>
            <p:grpSp>
              <p:nvGrpSpPr>
                <p:cNvPr id="273" name="Group 84"/>
                <p:cNvGrpSpPr/>
                <p:nvPr/>
              </p:nvGrpSpPr>
              <p:grpSpPr bwMode="auto">
                <a:xfrm>
                  <a:off x="-50" y="-22"/>
                  <a:ext cx="687" cy="191"/>
                  <a:chOff x="-76" y="-32"/>
                  <a:chExt cx="1035" cy="287"/>
                </a:xfrm>
              </p:grpSpPr>
              <p:sp>
                <p:nvSpPr>
                  <p:cNvPr id="279" name="AutoShape 80"/>
                  <p:cNvSpPr>
                    <a:spLocks noChangeArrowheads="1"/>
                  </p:cNvSpPr>
                  <p:nvPr/>
                </p:nvSpPr>
                <p:spPr bwMode="auto">
                  <a:xfrm rot="5263130">
                    <a:off x="222" y="-326"/>
                    <a:ext cx="218" cy="814"/>
                  </a:xfrm>
                  <a:prstGeom prst="moon">
                    <a:avLst>
                      <a:gd name="adj" fmla="val 49773"/>
                    </a:avLst>
                  </a:prstGeom>
                  <a:solidFill>
                    <a:srgbClr val="FFFFFF">
                      <a:alpha val="3999"/>
                    </a:srgbClr>
                  </a:solidFill>
                  <a:ln w="9525">
                    <a:noFill/>
                    <a:miter lim="800000"/>
                  </a:ln>
                </p:spPr>
                <p:txBody>
                  <a:bodyPr rot="10800000"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280" name="AutoShape 81"/>
                  <p:cNvSpPr>
                    <a:spLocks noChangeArrowheads="1"/>
                  </p:cNvSpPr>
                  <p:nvPr/>
                </p:nvSpPr>
                <p:spPr bwMode="auto">
                  <a:xfrm rot="6078281">
                    <a:off x="326" y="-331"/>
                    <a:ext cx="222" cy="819"/>
                  </a:xfrm>
                  <a:prstGeom prst="moon">
                    <a:avLst>
                      <a:gd name="adj" fmla="val 49773"/>
                    </a:avLst>
                  </a:prstGeom>
                  <a:solidFill>
                    <a:srgbClr val="FFFFFF">
                      <a:alpha val="3999"/>
                    </a:srgbClr>
                  </a:solidFill>
                  <a:ln w="9525">
                    <a:noFill/>
                    <a:miter lim="800000"/>
                  </a:ln>
                </p:spPr>
                <p:txBody>
                  <a:bodyPr rot="10800000"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281" name="AutoShape 82"/>
                  <p:cNvSpPr>
                    <a:spLocks noChangeArrowheads="1"/>
                  </p:cNvSpPr>
                  <p:nvPr/>
                </p:nvSpPr>
                <p:spPr bwMode="auto">
                  <a:xfrm rot="6373927">
                    <a:off x="366" y="-273"/>
                    <a:ext cx="226" cy="819"/>
                  </a:xfrm>
                  <a:prstGeom prst="moon">
                    <a:avLst>
                      <a:gd name="adj" fmla="val 49773"/>
                    </a:avLst>
                  </a:prstGeom>
                  <a:solidFill>
                    <a:srgbClr val="FFFFFF">
                      <a:alpha val="3999"/>
                    </a:srgbClr>
                  </a:solidFill>
                  <a:ln w="9525">
                    <a:noFill/>
                    <a:miter lim="800000"/>
                  </a:ln>
                </p:spPr>
                <p:txBody>
                  <a:bodyPr rot="10800000"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282" name="AutoShape 83"/>
                  <p:cNvSpPr>
                    <a:spLocks noChangeArrowheads="1"/>
                  </p:cNvSpPr>
                  <p:nvPr/>
                </p:nvSpPr>
                <p:spPr bwMode="auto">
                  <a:xfrm rot="6906312">
                    <a:off x="439" y="-266"/>
                    <a:ext cx="222" cy="819"/>
                  </a:xfrm>
                  <a:prstGeom prst="moon">
                    <a:avLst>
                      <a:gd name="adj" fmla="val 49773"/>
                    </a:avLst>
                  </a:prstGeom>
                  <a:solidFill>
                    <a:srgbClr val="FFFFFF">
                      <a:alpha val="3999"/>
                    </a:srgbClr>
                  </a:solidFill>
                  <a:ln w="9525">
                    <a:noFill/>
                    <a:miter lim="800000"/>
                  </a:ln>
                </p:spPr>
                <p:txBody>
                  <a:bodyPr rot="10800000"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grpSp>
            <p:grpSp>
              <p:nvGrpSpPr>
                <p:cNvPr id="274" name="Group 89"/>
                <p:cNvGrpSpPr/>
                <p:nvPr/>
              </p:nvGrpSpPr>
              <p:grpSpPr bwMode="auto">
                <a:xfrm rot="1353540">
                  <a:off x="90" y="23"/>
                  <a:ext cx="734" cy="172"/>
                  <a:chOff x="-111" y="4"/>
                  <a:chExt cx="1106" cy="258"/>
                </a:xfrm>
              </p:grpSpPr>
              <p:sp>
                <p:nvSpPr>
                  <p:cNvPr id="275" name="AutoShape 85"/>
                  <p:cNvSpPr>
                    <a:spLocks noChangeArrowheads="1"/>
                  </p:cNvSpPr>
                  <p:nvPr/>
                </p:nvSpPr>
                <p:spPr bwMode="auto">
                  <a:xfrm rot="5263130">
                    <a:off x="185" y="-273"/>
                    <a:ext cx="218" cy="809"/>
                  </a:xfrm>
                  <a:prstGeom prst="moon">
                    <a:avLst>
                      <a:gd name="adj" fmla="val 49773"/>
                    </a:avLst>
                  </a:prstGeom>
                  <a:solidFill>
                    <a:srgbClr val="FFFFFF">
                      <a:alpha val="3999"/>
                    </a:srgbClr>
                  </a:solidFill>
                  <a:ln w="9525">
                    <a:noFill/>
                    <a:miter lim="800000"/>
                  </a:ln>
                </p:spPr>
                <p:txBody>
                  <a:bodyPr rot="10800000"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276" name="AutoShape 86"/>
                  <p:cNvSpPr>
                    <a:spLocks noChangeArrowheads="1"/>
                  </p:cNvSpPr>
                  <p:nvPr/>
                </p:nvSpPr>
                <p:spPr bwMode="auto">
                  <a:xfrm rot="6078281">
                    <a:off x="406" y="-290"/>
                    <a:ext cx="226" cy="814"/>
                  </a:xfrm>
                  <a:prstGeom prst="moon">
                    <a:avLst>
                      <a:gd name="adj" fmla="val 49773"/>
                    </a:avLst>
                  </a:prstGeom>
                  <a:solidFill>
                    <a:srgbClr val="FFFFFF">
                      <a:alpha val="3999"/>
                    </a:srgbClr>
                  </a:solidFill>
                  <a:ln w="9525">
                    <a:noFill/>
                    <a:miter lim="800000"/>
                  </a:ln>
                </p:spPr>
                <p:txBody>
                  <a:bodyPr rot="10800000"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277" name="AutoShape 87"/>
                  <p:cNvSpPr>
                    <a:spLocks noChangeArrowheads="1"/>
                  </p:cNvSpPr>
                  <p:nvPr/>
                </p:nvSpPr>
                <p:spPr bwMode="auto">
                  <a:xfrm rot="6373927">
                    <a:off x="474" y="-271"/>
                    <a:ext cx="226" cy="814"/>
                  </a:xfrm>
                  <a:prstGeom prst="moon">
                    <a:avLst>
                      <a:gd name="adj" fmla="val 49773"/>
                    </a:avLst>
                  </a:prstGeom>
                  <a:solidFill>
                    <a:srgbClr val="FFFFFF">
                      <a:alpha val="3999"/>
                    </a:srgbClr>
                  </a:solidFill>
                  <a:ln w="9525">
                    <a:noFill/>
                    <a:miter lim="800000"/>
                  </a:ln>
                </p:spPr>
                <p:txBody>
                  <a:bodyPr rot="10800000"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278" name="AutoShape 88"/>
                  <p:cNvSpPr>
                    <a:spLocks noChangeArrowheads="1"/>
                  </p:cNvSpPr>
                  <p:nvPr/>
                </p:nvSpPr>
                <p:spPr bwMode="auto">
                  <a:xfrm rot="6906312">
                    <a:off x="478" y="-255"/>
                    <a:ext cx="215" cy="819"/>
                  </a:xfrm>
                  <a:prstGeom prst="moon">
                    <a:avLst>
                      <a:gd name="adj" fmla="val 49773"/>
                    </a:avLst>
                  </a:prstGeom>
                  <a:solidFill>
                    <a:srgbClr val="FFFFFF">
                      <a:alpha val="3999"/>
                    </a:srgbClr>
                  </a:solidFill>
                  <a:ln w="9525">
                    <a:noFill/>
                    <a:miter lim="800000"/>
                  </a:ln>
                </p:spPr>
                <p:txBody>
                  <a:bodyPr rot="10800000"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grpSp>
          </p:grpSp>
          <p:grpSp>
            <p:nvGrpSpPr>
              <p:cNvPr id="262" name="Group 94"/>
              <p:cNvGrpSpPr/>
              <p:nvPr/>
            </p:nvGrpSpPr>
            <p:grpSpPr bwMode="auto">
              <a:xfrm rot="-9970459" flipH="1" flipV="1">
                <a:off x="-20" y="-23"/>
                <a:ext cx="800" cy="184"/>
                <a:chOff x="-123" y="-37"/>
                <a:chExt cx="907" cy="229"/>
              </a:xfrm>
            </p:grpSpPr>
            <p:grpSp>
              <p:nvGrpSpPr>
                <p:cNvPr id="263" name="Group 95"/>
                <p:cNvGrpSpPr/>
                <p:nvPr/>
              </p:nvGrpSpPr>
              <p:grpSpPr bwMode="auto">
                <a:xfrm>
                  <a:off x="-123" y="-37"/>
                  <a:ext cx="769" cy="204"/>
                  <a:chOff x="-186" y="-56"/>
                  <a:chExt cx="1159" cy="309"/>
                </a:xfrm>
              </p:grpSpPr>
              <p:sp>
                <p:nvSpPr>
                  <p:cNvPr id="269" name="AutoShape 91"/>
                  <p:cNvSpPr>
                    <a:spLocks noChangeArrowheads="1"/>
                  </p:cNvSpPr>
                  <p:nvPr/>
                </p:nvSpPr>
                <p:spPr bwMode="auto">
                  <a:xfrm rot="5263130">
                    <a:off x="95" y="-337"/>
                    <a:ext cx="263" cy="826"/>
                  </a:xfrm>
                  <a:prstGeom prst="moon">
                    <a:avLst>
                      <a:gd name="adj" fmla="val 49773"/>
                    </a:avLst>
                  </a:prstGeom>
                  <a:solidFill>
                    <a:srgbClr val="FFFFFF">
                      <a:alpha val="3999"/>
                    </a:srgbClr>
                  </a:solidFill>
                  <a:ln w="9525">
                    <a:noFill/>
                    <a:miter lim="800000"/>
                  </a:ln>
                </p:spPr>
                <p:txBody>
                  <a:bodyPr rot="10800000"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270" name="AutoShape 92"/>
                  <p:cNvSpPr>
                    <a:spLocks noChangeArrowheads="1"/>
                  </p:cNvSpPr>
                  <p:nvPr/>
                </p:nvSpPr>
                <p:spPr bwMode="auto">
                  <a:xfrm rot="6078281">
                    <a:off x="251" y="-338"/>
                    <a:ext cx="263" cy="832"/>
                  </a:xfrm>
                  <a:prstGeom prst="moon">
                    <a:avLst>
                      <a:gd name="adj" fmla="val 49773"/>
                    </a:avLst>
                  </a:prstGeom>
                  <a:solidFill>
                    <a:srgbClr val="FFFFFF">
                      <a:alpha val="3999"/>
                    </a:srgbClr>
                  </a:solidFill>
                  <a:ln w="9525">
                    <a:noFill/>
                    <a:miter lim="800000"/>
                  </a:ln>
                </p:spPr>
                <p:txBody>
                  <a:bodyPr rot="10800000"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271" name="AutoShape 93"/>
                  <p:cNvSpPr>
                    <a:spLocks noChangeArrowheads="1"/>
                  </p:cNvSpPr>
                  <p:nvPr/>
                </p:nvSpPr>
                <p:spPr bwMode="auto">
                  <a:xfrm rot="6373927">
                    <a:off x="304" y="-281"/>
                    <a:ext cx="231" cy="820"/>
                  </a:xfrm>
                  <a:prstGeom prst="moon">
                    <a:avLst>
                      <a:gd name="adj" fmla="val 49773"/>
                    </a:avLst>
                  </a:prstGeom>
                  <a:solidFill>
                    <a:srgbClr val="FFFFFF">
                      <a:alpha val="3999"/>
                    </a:srgbClr>
                  </a:solidFill>
                  <a:ln w="9525">
                    <a:noFill/>
                    <a:miter lim="800000"/>
                  </a:ln>
                </p:spPr>
                <p:txBody>
                  <a:bodyPr rot="10800000"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272" name="AutoShape 94"/>
                  <p:cNvSpPr>
                    <a:spLocks noChangeArrowheads="1"/>
                  </p:cNvSpPr>
                  <p:nvPr/>
                </p:nvSpPr>
                <p:spPr bwMode="auto">
                  <a:xfrm rot="6906312">
                    <a:off x="428" y="-291"/>
                    <a:ext cx="263" cy="826"/>
                  </a:xfrm>
                  <a:prstGeom prst="moon">
                    <a:avLst>
                      <a:gd name="adj" fmla="val 49773"/>
                    </a:avLst>
                  </a:prstGeom>
                  <a:solidFill>
                    <a:srgbClr val="FFFFFF">
                      <a:alpha val="3999"/>
                    </a:srgbClr>
                  </a:solidFill>
                  <a:ln w="9525">
                    <a:noFill/>
                    <a:miter lim="800000"/>
                  </a:ln>
                </p:spPr>
                <p:txBody>
                  <a:bodyPr rot="10800000"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grpSp>
            <p:grpSp>
              <p:nvGrpSpPr>
                <p:cNvPr id="264" name="Group 100"/>
                <p:cNvGrpSpPr/>
                <p:nvPr/>
              </p:nvGrpSpPr>
              <p:grpSpPr bwMode="auto">
                <a:xfrm rot="1353540">
                  <a:off x="23" y="-11"/>
                  <a:ext cx="761" cy="203"/>
                  <a:chOff x="-206" y="-19"/>
                  <a:chExt cx="1147" cy="305"/>
                </a:xfrm>
              </p:grpSpPr>
              <p:sp>
                <p:nvSpPr>
                  <p:cNvPr id="265" name="AutoShape 96"/>
                  <p:cNvSpPr>
                    <a:spLocks noChangeArrowheads="1"/>
                  </p:cNvSpPr>
                  <p:nvPr/>
                </p:nvSpPr>
                <p:spPr bwMode="auto">
                  <a:xfrm rot="5263130">
                    <a:off x="86" y="-311"/>
                    <a:ext cx="254" cy="838"/>
                  </a:xfrm>
                  <a:prstGeom prst="moon">
                    <a:avLst>
                      <a:gd name="adj" fmla="val 49773"/>
                    </a:avLst>
                  </a:prstGeom>
                  <a:solidFill>
                    <a:srgbClr val="FFFFFF">
                      <a:alpha val="3999"/>
                    </a:srgbClr>
                  </a:solidFill>
                  <a:ln w="9525">
                    <a:noFill/>
                    <a:miter lim="800000"/>
                  </a:ln>
                </p:spPr>
                <p:txBody>
                  <a:bodyPr rot="10800000"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266" name="AutoShape 97"/>
                  <p:cNvSpPr>
                    <a:spLocks noChangeArrowheads="1"/>
                  </p:cNvSpPr>
                  <p:nvPr/>
                </p:nvSpPr>
                <p:spPr bwMode="auto">
                  <a:xfrm rot="6078281">
                    <a:off x="234" y="-303"/>
                    <a:ext cx="244" cy="826"/>
                  </a:xfrm>
                  <a:prstGeom prst="moon">
                    <a:avLst>
                      <a:gd name="adj" fmla="val 49773"/>
                    </a:avLst>
                  </a:prstGeom>
                  <a:solidFill>
                    <a:srgbClr val="FFFFFF">
                      <a:alpha val="3999"/>
                    </a:srgbClr>
                  </a:solidFill>
                  <a:ln w="9525">
                    <a:noFill/>
                    <a:miter lim="800000"/>
                  </a:ln>
                </p:spPr>
                <p:txBody>
                  <a:bodyPr rot="10800000"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267" name="AutoShape 98"/>
                  <p:cNvSpPr>
                    <a:spLocks noChangeArrowheads="1"/>
                  </p:cNvSpPr>
                  <p:nvPr/>
                </p:nvSpPr>
                <p:spPr bwMode="auto">
                  <a:xfrm rot="6373927">
                    <a:off x="300" y="-305"/>
                    <a:ext cx="244" cy="832"/>
                  </a:xfrm>
                  <a:prstGeom prst="moon">
                    <a:avLst>
                      <a:gd name="adj" fmla="val 49773"/>
                    </a:avLst>
                  </a:prstGeom>
                  <a:solidFill>
                    <a:srgbClr val="FFFFFF">
                      <a:alpha val="3999"/>
                    </a:srgbClr>
                  </a:solidFill>
                  <a:ln w="9525">
                    <a:noFill/>
                    <a:miter lim="800000"/>
                  </a:ln>
                </p:spPr>
                <p:txBody>
                  <a:bodyPr rot="10800000"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268" name="AutoShape 99"/>
                  <p:cNvSpPr>
                    <a:spLocks noChangeArrowheads="1"/>
                  </p:cNvSpPr>
                  <p:nvPr/>
                </p:nvSpPr>
                <p:spPr bwMode="auto">
                  <a:xfrm rot="6906312">
                    <a:off x="394" y="-260"/>
                    <a:ext cx="249" cy="844"/>
                  </a:xfrm>
                  <a:prstGeom prst="moon">
                    <a:avLst>
                      <a:gd name="adj" fmla="val 49773"/>
                    </a:avLst>
                  </a:prstGeom>
                  <a:solidFill>
                    <a:srgbClr val="FFFFFF">
                      <a:alpha val="1999"/>
                    </a:srgbClr>
                  </a:solidFill>
                  <a:ln w="9525">
                    <a:noFill/>
                    <a:miter lim="800000"/>
                  </a:ln>
                </p:spPr>
                <p:txBody>
                  <a:bodyPr rot="10800000"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grpSp>
          </p:grpSp>
        </p:grpSp>
      </p:grpSp>
      <p:sp>
        <p:nvSpPr>
          <p:cNvPr id="553" name="Text Box 23"/>
          <p:cNvSpPr txBox="1">
            <a:spLocks noChangeArrowheads="1"/>
          </p:cNvSpPr>
          <p:nvPr/>
        </p:nvSpPr>
        <p:spPr bwMode="auto">
          <a:xfrm>
            <a:off x="1214413" y="3167002"/>
            <a:ext cx="6783437" cy="521970"/>
          </a:xfrm>
          <a:prstGeom prst="rect">
            <a:avLst/>
          </a:prstGeom>
          <a:noFill/>
          <a:ln w="9525">
            <a:noFill/>
            <a:miter lim="800000"/>
          </a:ln>
        </p:spPr>
        <p:txBody>
          <a:bodyPr wrap="square">
            <a:spAutoFit/>
          </a:bodyPr>
          <a:lstStyle/>
          <a:p>
            <a:pPr>
              <a:spcBef>
                <a:spcPts val="1800"/>
              </a:spcBef>
            </a:pPr>
            <a:r>
              <a:rPr kumimoji="1" lang="zh-CN" altLang="en-US" sz="2800" dirty="0" smtClean="0">
                <a:latin typeface="微软雅黑" panose="020B0503020204020204" pitchFamily="34" charset="-122"/>
                <a:ea typeface="微软雅黑" panose="020B0503020204020204" pitchFamily="34" charset="-122"/>
              </a:rPr>
              <a:t>     </a:t>
            </a:r>
            <a:r>
              <a:rPr kumimoji="1" lang="zh-CN" altLang="en-US" sz="2800" dirty="0">
                <a:latin typeface="微软雅黑" panose="020B0503020204020204" pitchFamily="34" charset="-122"/>
                <a:ea typeface="微软雅黑" panose="020B0503020204020204" pitchFamily="34" charset="-122"/>
              </a:rPr>
              <a:t> </a:t>
            </a:r>
            <a:r>
              <a:rPr kumimoji="1" lang="zh-CN" altLang="en-US" sz="2800" dirty="0" smtClean="0">
                <a:latin typeface="微软雅黑" panose="020B0503020204020204" pitchFamily="34" charset="-122"/>
                <a:ea typeface="微软雅黑" panose="020B0503020204020204" pitchFamily="34" charset="-122"/>
              </a:rPr>
              <a:t> </a:t>
            </a:r>
            <a:r>
              <a:rPr kumimoji="1" lang="zh-CN" altLang="en-US" sz="2800" dirty="0" smtClean="0">
                <a:latin typeface="+mn-ea"/>
                <a:sym typeface="+mn-ea"/>
              </a:rPr>
              <a:t>加速器领域典型产品业绩</a:t>
            </a:r>
            <a:endParaRPr kumimoji="1" lang="en-US" altLang="zh-CN" sz="2800" b="1" dirty="0">
              <a:latin typeface="+mn-ea"/>
            </a:endParaRPr>
          </a:p>
        </p:txBody>
      </p:sp>
      <p:sp>
        <p:nvSpPr>
          <p:cNvPr id="554" name="Text Box 14"/>
          <p:cNvSpPr txBox="1">
            <a:spLocks noChangeArrowheads="1"/>
          </p:cNvSpPr>
          <p:nvPr/>
        </p:nvSpPr>
        <p:spPr bwMode="auto">
          <a:xfrm>
            <a:off x="1228204" y="3174020"/>
            <a:ext cx="419558" cy="461665"/>
          </a:xfrm>
          <a:prstGeom prst="rect">
            <a:avLst/>
          </a:prstGeom>
          <a:noFill/>
          <a:ln w="9525">
            <a:noFill/>
            <a:miter lim="800000"/>
          </a:ln>
        </p:spPr>
        <p:txBody>
          <a:bodyPr wrap="square">
            <a:spAutoFit/>
          </a:bodyPr>
          <a:lstStyle/>
          <a:p>
            <a:pPr algn="ctr">
              <a:spcBef>
                <a:spcPct val="50000"/>
              </a:spcBef>
              <a:buFont typeface="Arial" panose="020B0604020202020204" pitchFamily="34" charset="0"/>
              <a:buNone/>
            </a:pPr>
            <a:r>
              <a:rPr lang="en-US" altLang="zh-CN" sz="2400" i="1" dirty="0" smtClean="0">
                <a:solidFill>
                  <a:srgbClr val="FFFFFF"/>
                </a:solidFill>
                <a:cs typeface="Arial" panose="020B0604020202020204" pitchFamily="34" charset="0"/>
              </a:rPr>
              <a:t>3</a:t>
            </a:r>
            <a:endParaRPr lang="en-US" altLang="zh-CN" sz="2400" i="1" dirty="0">
              <a:solidFill>
                <a:srgbClr val="FFFFFF"/>
              </a:solidFill>
              <a:cs typeface="Arial" panose="020B0604020202020204" pitchFamily="34"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67" name="直接连接符 266"/>
          <p:cNvCxnSpPr/>
          <p:nvPr/>
        </p:nvCxnSpPr>
        <p:spPr>
          <a:xfrm>
            <a:off x="0" y="4875626"/>
            <a:ext cx="9144000" cy="1191"/>
          </a:xfrm>
          <a:prstGeom prst="line">
            <a:avLst/>
          </a:prstGeom>
        </p:spPr>
        <p:style>
          <a:lnRef idx="1">
            <a:schemeClr val="accent1"/>
          </a:lnRef>
          <a:fillRef idx="0">
            <a:schemeClr val="accent1"/>
          </a:fillRef>
          <a:effectRef idx="0">
            <a:schemeClr val="accent1"/>
          </a:effectRef>
          <a:fontRef idx="minor">
            <a:schemeClr val="tx1"/>
          </a:fontRef>
        </p:style>
      </p:cxnSp>
      <p:grpSp>
        <p:nvGrpSpPr>
          <p:cNvPr id="33" name="组合 32"/>
          <p:cNvGrpSpPr/>
          <p:nvPr/>
        </p:nvGrpSpPr>
        <p:grpSpPr>
          <a:xfrm>
            <a:off x="71120" y="571500"/>
            <a:ext cx="4857750" cy="2891790"/>
            <a:chOff x="71406" y="571597"/>
            <a:chExt cx="4997479" cy="2675820"/>
          </a:xfrm>
        </p:grpSpPr>
        <p:sp>
          <p:nvSpPr>
            <p:cNvPr id="271" name="圆角矩形 270"/>
            <p:cNvSpPr/>
            <p:nvPr/>
          </p:nvSpPr>
          <p:spPr bwMode="auto">
            <a:xfrm>
              <a:off x="71406" y="585385"/>
              <a:ext cx="4997479" cy="2416982"/>
            </a:xfrm>
            <a:prstGeom prst="roundRect">
              <a:avLst>
                <a:gd name="adj" fmla="val 4380"/>
              </a:avLst>
            </a:prstGeom>
            <a:solidFill>
              <a:schemeClr val="tx2">
                <a:lumMod val="20000"/>
                <a:lumOff val="80000"/>
              </a:schemeClr>
            </a:solidFill>
            <a:ln w="12700" cap="flat" cmpd="sng" algn="ctr">
              <a:solidFill>
                <a:schemeClr val="accent5">
                  <a:lumMod val="50000"/>
                </a:schemeClr>
              </a:solidFill>
              <a:prstDash val="dash"/>
              <a:round/>
              <a:headEnd type="none" w="med" len="med"/>
              <a:tailEnd type="none" w="med" len="med"/>
            </a:ln>
            <a:effectLst/>
          </p:spPr>
          <p:txBody>
            <a:bodyPr vert="horz" wrap="none" lIns="91440" tIns="45720" rIns="91440" bIns="45720" numCol="1" rtlCol="0" anchor="ctr" anchorCtr="0" compatLnSpc="1"/>
            <a:lstStyle/>
            <a:p>
              <a:pPr marL="0" marR="0" indent="0" algn="ctr" defTabSz="914400" rtl="0" eaLnBrk="1" fontAlgn="base" latinLnBrk="0" hangingPunct="1">
                <a:lnSpc>
                  <a:spcPct val="100000"/>
                </a:lnSpc>
                <a:spcBef>
                  <a:spcPct val="0"/>
                </a:spcBef>
                <a:spcAft>
                  <a:spcPct val="0"/>
                </a:spcAft>
                <a:buClrTx/>
                <a:buSzTx/>
                <a:buFontTx/>
                <a:buNone/>
              </a:pPr>
              <a:endParaRPr kumimoji="1" lang="zh-CN" altLang="en-US" sz="2000" b="1" i="0" u="none" strike="noStrike" cap="none" normalizeH="0" baseline="0" dirty="0" smtClean="0">
                <a:ln>
                  <a:noFill/>
                </a:ln>
                <a:noFill/>
                <a:effectLst/>
                <a:latin typeface="Times New Roman" panose="02020603050405020304" pitchFamily="18" charset="0"/>
                <a:ea typeface="宋体" panose="02010600030101010101" pitchFamily="2" charset="-122"/>
              </a:endParaRPr>
            </a:p>
          </p:txBody>
        </p:sp>
        <p:sp>
          <p:nvSpPr>
            <p:cNvPr id="272" name="TextBox 4"/>
            <p:cNvSpPr txBox="1"/>
            <p:nvPr/>
          </p:nvSpPr>
          <p:spPr>
            <a:xfrm>
              <a:off x="71406" y="571597"/>
              <a:ext cx="4997479" cy="2675820"/>
            </a:xfrm>
            <a:prstGeom prst="rect">
              <a:avLst/>
            </a:prstGeom>
            <a:noFill/>
            <a:ln>
              <a:noFill/>
            </a:ln>
          </p:spPr>
          <p:txBody>
            <a:bodyPr wrap="square" rtlCol="0">
              <a:spAutoFit/>
            </a:bodyPr>
            <a:lstStyle/>
            <a:p>
              <a:pPr>
                <a:lnSpc>
                  <a:spcPct val="140000"/>
                </a:lnSpc>
              </a:pPr>
              <a:r>
                <a:rPr lang="zh-CN" altLang="en-US" sz="1000" dirty="0" smtClean="0">
                  <a:latin typeface="微软雅黑" panose="020B0503020204020204" pitchFamily="34" charset="-122"/>
                  <a:ea typeface="微软雅黑" panose="020B0503020204020204" pitchFamily="34" charset="-122"/>
                </a:rPr>
                <a:t>        合肥聚能电物理高技术开发有限公司主要</a:t>
              </a:r>
              <a:r>
                <a:rPr lang="zh-CN" altLang="en-US" sz="1000" dirty="0">
                  <a:latin typeface="微软雅黑" panose="020B0503020204020204" pitchFamily="34" charset="-122"/>
                  <a:ea typeface="微软雅黑" panose="020B0503020204020204" pitchFamily="34" charset="-122"/>
                </a:rPr>
                <a:t>从事电物理装置的设计、加工及制造，是国内重要的电物理设备研制</a:t>
              </a:r>
              <a:r>
                <a:rPr lang="zh-CN" altLang="en-US" sz="1000" dirty="0" smtClean="0">
                  <a:latin typeface="微软雅黑" panose="020B0503020204020204" pitchFamily="34" charset="-122"/>
                  <a:ea typeface="微软雅黑" panose="020B0503020204020204" pitchFamily="34" charset="-122"/>
                </a:rPr>
                <a:t>基地。公司拥有</a:t>
              </a:r>
              <a:r>
                <a:rPr lang="zh-CN" altLang="en-US" sz="1000" dirty="0">
                  <a:latin typeface="微软雅黑" panose="020B0503020204020204" pitchFamily="34" charset="-122"/>
                  <a:ea typeface="微软雅黑" panose="020B0503020204020204" pitchFamily="34" charset="-122"/>
                </a:rPr>
                <a:t>一批由博士、硕士组成的高水平的研究队伍以及由高级工程师、技师、实验师组成的制造队伍。凭借雄厚的技术研发实力和丰富的生产制造经验</a:t>
              </a:r>
              <a:r>
                <a:rPr lang="zh-CN" altLang="en-US" sz="1000" dirty="0" smtClean="0">
                  <a:latin typeface="微软雅黑" panose="020B0503020204020204" pitchFamily="34" charset="-122"/>
                  <a:ea typeface="微软雅黑" panose="020B0503020204020204" pitchFamily="34" charset="-122"/>
                </a:rPr>
                <a:t>，</a:t>
              </a:r>
              <a:r>
                <a:rPr lang="zh-CN" altLang="en-US" sz="1000" dirty="0">
                  <a:latin typeface="微软雅黑" panose="020B0503020204020204" pitchFamily="34" charset="-122"/>
                  <a:ea typeface="微软雅黑" panose="020B0503020204020204" pitchFamily="34" charset="-122"/>
                </a:rPr>
                <a:t>聚</a:t>
              </a:r>
              <a:r>
                <a:rPr lang="zh-CN" altLang="en-US" sz="1000" dirty="0" smtClean="0">
                  <a:latin typeface="微软雅黑" panose="020B0503020204020204" pitchFamily="34" charset="-122"/>
                  <a:ea typeface="微软雅黑" panose="020B0503020204020204" pitchFamily="34" charset="-122"/>
                </a:rPr>
                <a:t>能公司成功</a:t>
              </a:r>
              <a:r>
                <a:rPr lang="zh-CN" altLang="en-US" sz="1000" dirty="0">
                  <a:latin typeface="微软雅黑" panose="020B0503020204020204" pitchFamily="34" charset="-122"/>
                  <a:ea typeface="微软雅黑" panose="020B0503020204020204" pitchFamily="34" charset="-122"/>
                </a:rPr>
                <a:t>参与了</a:t>
              </a:r>
              <a:r>
                <a:rPr lang="zh-CN" altLang="en-US" sz="1000" b="1" dirty="0">
                  <a:latin typeface="微软雅黑" panose="020B0503020204020204" pitchFamily="34" charset="-122"/>
                  <a:ea typeface="微软雅黑" panose="020B0503020204020204" pitchFamily="34" charset="-122"/>
                  <a:sym typeface="+mn-ea"/>
                </a:rPr>
                <a:t>核聚变领域</a:t>
              </a:r>
              <a:r>
                <a:rPr lang="zh-CN" altLang="en-US" sz="1000" dirty="0">
                  <a:latin typeface="微软雅黑" panose="020B0503020204020204" pitchFamily="34" charset="-122"/>
                  <a:ea typeface="微软雅黑" panose="020B0503020204020204" pitchFamily="34" charset="-122"/>
                  <a:sym typeface="+mn-ea"/>
                </a:rPr>
                <a:t>：</a:t>
              </a:r>
              <a:r>
                <a:rPr lang="en-US" sz="1000" dirty="0">
                  <a:latin typeface="微软雅黑" panose="020B0503020204020204" pitchFamily="34" charset="-122"/>
                  <a:ea typeface="微软雅黑" panose="020B0503020204020204" pitchFamily="34" charset="-122"/>
                  <a:sym typeface="+mn-ea"/>
                </a:rPr>
                <a:t>HT-6B</a:t>
              </a:r>
              <a:r>
                <a:rPr lang="zh-CN" altLang="en-US" sz="1000" dirty="0">
                  <a:latin typeface="微软雅黑" panose="020B0503020204020204" pitchFamily="34" charset="-122"/>
                  <a:ea typeface="微软雅黑" panose="020B0503020204020204" pitchFamily="34" charset="-122"/>
                  <a:sym typeface="+mn-ea"/>
                </a:rPr>
                <a:t>、</a:t>
              </a:r>
              <a:r>
                <a:rPr lang="en-US" sz="1000" dirty="0">
                  <a:latin typeface="微软雅黑" panose="020B0503020204020204" pitchFamily="34" charset="-122"/>
                  <a:ea typeface="微软雅黑" panose="020B0503020204020204" pitchFamily="34" charset="-122"/>
                  <a:sym typeface="+mn-ea"/>
                </a:rPr>
                <a:t>HT-6M</a:t>
              </a:r>
              <a:r>
                <a:rPr lang="zh-CN" altLang="en-US" sz="1000" dirty="0">
                  <a:latin typeface="微软雅黑" panose="020B0503020204020204" pitchFamily="34" charset="-122"/>
                  <a:ea typeface="微软雅黑" panose="020B0503020204020204" pitchFamily="34" charset="-122"/>
                  <a:sym typeface="+mn-ea"/>
                </a:rPr>
                <a:t>和</a:t>
              </a:r>
              <a:r>
                <a:rPr lang="en-US" sz="1000" dirty="0">
                  <a:latin typeface="微软雅黑" panose="020B0503020204020204" pitchFamily="34" charset="-122"/>
                  <a:ea typeface="微软雅黑" panose="020B0503020204020204" pitchFamily="34" charset="-122"/>
                  <a:sym typeface="+mn-ea"/>
                </a:rPr>
                <a:t>HT-7</a:t>
              </a:r>
              <a:r>
                <a:rPr lang="zh-CN" altLang="en-US" sz="1000" dirty="0">
                  <a:latin typeface="微软雅黑" panose="020B0503020204020204" pitchFamily="34" charset="-122"/>
                  <a:ea typeface="微软雅黑" panose="020B0503020204020204" pitchFamily="34" charset="-122"/>
                  <a:sym typeface="+mn-ea"/>
                </a:rPr>
                <a:t>超导托卡马克、</a:t>
              </a:r>
              <a:r>
                <a:rPr lang="en-US" sz="1000" dirty="0">
                  <a:latin typeface="微软雅黑" panose="020B0503020204020204" pitchFamily="34" charset="-122"/>
                  <a:ea typeface="微软雅黑" panose="020B0503020204020204" pitchFamily="34" charset="-122"/>
                  <a:sym typeface="+mn-ea"/>
                </a:rPr>
                <a:t>EAST</a:t>
              </a:r>
              <a:r>
                <a:rPr lang="zh-CN" altLang="en-US" sz="1000" dirty="0">
                  <a:latin typeface="微软雅黑" panose="020B0503020204020204" pitchFamily="34" charset="-122"/>
                  <a:ea typeface="微软雅黑" panose="020B0503020204020204" pitchFamily="34" charset="-122"/>
                  <a:sym typeface="+mn-ea"/>
                </a:rPr>
                <a:t>全超导托卡马克；</a:t>
              </a:r>
              <a:r>
                <a:rPr lang="zh-CN" altLang="en-US" sz="1000" b="1" dirty="0">
                  <a:latin typeface="微软雅黑" panose="020B0503020204020204" pitchFamily="34" charset="-122"/>
                  <a:ea typeface="微软雅黑" panose="020B0503020204020204" pitchFamily="34" charset="-122"/>
                  <a:sym typeface="+mn-ea"/>
                </a:rPr>
                <a:t>加速器领域：</a:t>
              </a:r>
              <a:r>
                <a:rPr lang="zh-CN" altLang="en-US" sz="1000" dirty="0">
                  <a:latin typeface="微软雅黑" panose="020B0503020204020204" pitchFamily="34" charset="-122"/>
                  <a:ea typeface="微软雅黑" panose="020B0503020204020204" pitchFamily="34" charset="-122"/>
                  <a:sym typeface="+mn-ea"/>
                </a:rPr>
                <a:t>北京</a:t>
              </a:r>
              <a:r>
                <a:rPr lang="en-US" sz="1000" dirty="0">
                  <a:latin typeface="微软雅黑" panose="020B0503020204020204" pitchFamily="34" charset="-122"/>
                  <a:ea typeface="微软雅黑" panose="020B0503020204020204" pitchFamily="34" charset="-122"/>
                  <a:sym typeface="+mn-ea"/>
                </a:rPr>
                <a:t>BEPC</a:t>
              </a:r>
              <a:r>
                <a:rPr lang="zh-CN" altLang="en-US" sz="1000" dirty="0">
                  <a:latin typeface="微软雅黑" panose="020B0503020204020204" pitchFamily="34" charset="-122"/>
                  <a:ea typeface="微软雅黑" panose="020B0503020204020204" pitchFamily="34" charset="-122"/>
                  <a:sym typeface="+mn-ea"/>
                </a:rPr>
                <a:t>正负电子对撞机、</a:t>
              </a:r>
              <a:r>
                <a:rPr lang="zh-CN" altLang="en-US" sz="1000" dirty="0">
                  <a:latin typeface="微软雅黑" panose="020B0503020204020204" pitchFamily="34" charset="-122"/>
                  <a:ea typeface="微软雅黑" panose="020B0503020204020204" pitchFamily="34" charset="-122"/>
                </a:rPr>
                <a:t>上海第三代同步辐射光源、中国散裂中子源、欧洲</a:t>
              </a:r>
              <a:r>
                <a:rPr lang="en-US" sz="1000" dirty="0">
                  <a:latin typeface="微软雅黑" panose="020B0503020204020204" pitchFamily="34" charset="-122"/>
                  <a:ea typeface="微软雅黑" panose="020B0503020204020204" pitchFamily="34" charset="-122"/>
                </a:rPr>
                <a:t>X</a:t>
              </a:r>
              <a:r>
                <a:rPr lang="zh-CN" altLang="en-US" sz="1000" dirty="0">
                  <a:latin typeface="微软雅黑" panose="020B0503020204020204" pitchFamily="34" charset="-122"/>
                  <a:ea typeface="微软雅黑" panose="020B0503020204020204" pitchFamily="34" charset="-122"/>
                </a:rPr>
                <a:t>射线自由电子激光（</a:t>
              </a:r>
              <a:r>
                <a:rPr lang="en-US" sz="1000" dirty="0">
                  <a:latin typeface="微软雅黑" panose="020B0503020204020204" pitchFamily="34" charset="-122"/>
                  <a:ea typeface="微软雅黑" panose="020B0503020204020204" pitchFamily="34" charset="-122"/>
                </a:rPr>
                <a:t>EXFEL</a:t>
              </a:r>
              <a:r>
                <a:rPr lang="zh-CN" altLang="en-US" sz="1000" dirty="0">
                  <a:latin typeface="微软雅黑" panose="020B0503020204020204" pitchFamily="34" charset="-122"/>
                  <a:ea typeface="微软雅黑" panose="020B0503020204020204" pitchFamily="34" charset="-122"/>
                </a:rPr>
                <a:t>）波荡器、德国</a:t>
              </a:r>
              <a:r>
                <a:rPr lang="en-US" sz="1000" dirty="0">
                  <a:latin typeface="微软雅黑" panose="020B0503020204020204" pitchFamily="34" charset="-122"/>
                  <a:ea typeface="微软雅黑" panose="020B0503020204020204" pitchFamily="34" charset="-122"/>
                </a:rPr>
                <a:t>GSI</a:t>
              </a:r>
              <a:r>
                <a:rPr lang="zh-CN" altLang="en-US" sz="1000" dirty="0">
                  <a:latin typeface="微软雅黑" panose="020B0503020204020204" pitchFamily="34" charset="-122"/>
                  <a:ea typeface="微软雅黑" panose="020B0503020204020204" pitchFamily="34" charset="-122"/>
                </a:rPr>
                <a:t>加速器、美国普林斯顿大学</a:t>
              </a:r>
              <a:r>
                <a:rPr lang="en-US" sz="1000" dirty="0">
                  <a:latin typeface="微软雅黑" panose="020B0503020204020204" pitchFamily="34" charset="-122"/>
                  <a:ea typeface="微软雅黑" panose="020B0503020204020204" pitchFamily="34" charset="-122"/>
                </a:rPr>
                <a:t>Flux coil</a:t>
              </a:r>
              <a:r>
                <a:rPr lang="zh-CN" altLang="en-US" sz="1000" dirty="0">
                  <a:latin typeface="微软雅黑" panose="020B0503020204020204" pitchFamily="34" charset="-122"/>
                  <a:ea typeface="微软雅黑" panose="020B0503020204020204" pitchFamily="34" charset="-122"/>
                </a:rPr>
                <a:t>磁体等诸多大科学装置的建设，累计申请国家专利共计</a:t>
              </a:r>
              <a:r>
                <a:rPr lang="en-US" sz="1000" dirty="0">
                  <a:latin typeface="微软雅黑" panose="020B0503020204020204" pitchFamily="34" charset="-122"/>
                  <a:ea typeface="微软雅黑" panose="020B0503020204020204" pitchFamily="34" charset="-122"/>
                </a:rPr>
                <a:t>40</a:t>
              </a:r>
              <a:r>
                <a:rPr lang="zh-CN" altLang="en-US" sz="1000" dirty="0">
                  <a:latin typeface="微软雅黑" panose="020B0503020204020204" pitchFamily="34" charset="-122"/>
                  <a:ea typeface="微软雅黑" panose="020B0503020204020204" pitchFamily="34" charset="-122"/>
                </a:rPr>
                <a:t>余项，先后获得</a:t>
              </a:r>
              <a:r>
                <a:rPr lang="en-US" sz="1000" dirty="0">
                  <a:latin typeface="微软雅黑" panose="020B0503020204020204" pitchFamily="34" charset="-122"/>
                  <a:ea typeface="微软雅黑" panose="020B0503020204020204" pitchFamily="34" charset="-122"/>
                </a:rPr>
                <a:t>“</a:t>
              </a:r>
              <a:r>
                <a:rPr lang="zh-CN" altLang="en-US" sz="1000" dirty="0">
                  <a:latin typeface="微软雅黑" panose="020B0503020204020204" pitchFamily="34" charset="-122"/>
                  <a:ea typeface="微软雅黑" panose="020B0503020204020204" pitchFamily="34" charset="-122"/>
                </a:rPr>
                <a:t>国家高新技术企业</a:t>
              </a:r>
              <a:r>
                <a:rPr lang="en-US" sz="1000" dirty="0">
                  <a:latin typeface="微软雅黑" panose="020B0503020204020204" pitchFamily="34" charset="-122"/>
                  <a:ea typeface="微软雅黑" panose="020B0503020204020204" pitchFamily="34" charset="-122"/>
                </a:rPr>
                <a:t>”</a:t>
              </a:r>
              <a:r>
                <a:rPr lang="zh-CN" altLang="en-US" sz="1000" dirty="0">
                  <a:latin typeface="微软雅黑" panose="020B0503020204020204" pitchFamily="34" charset="-122"/>
                  <a:ea typeface="微软雅黑" panose="020B0503020204020204" pitchFamily="34" charset="-122"/>
                </a:rPr>
                <a:t>、</a:t>
              </a:r>
              <a:r>
                <a:rPr lang="en-US" sz="1000" dirty="0">
                  <a:latin typeface="微软雅黑" panose="020B0503020204020204" pitchFamily="34" charset="-122"/>
                  <a:ea typeface="微软雅黑" panose="020B0503020204020204" pitchFamily="34" charset="-122"/>
                </a:rPr>
                <a:t>“</a:t>
              </a:r>
              <a:r>
                <a:rPr lang="zh-CN" altLang="en-US" sz="1000" dirty="0">
                  <a:latin typeface="微软雅黑" panose="020B0503020204020204" pitchFamily="34" charset="-122"/>
                  <a:ea typeface="微软雅黑" panose="020B0503020204020204" pitchFamily="34" charset="-122"/>
                </a:rPr>
                <a:t>安徽省机械工程学会焊接专委会常务理事</a:t>
              </a:r>
              <a:r>
                <a:rPr lang="en-US" sz="1000" dirty="0">
                  <a:latin typeface="微软雅黑" panose="020B0503020204020204" pitchFamily="34" charset="-122"/>
                  <a:ea typeface="微软雅黑" panose="020B0503020204020204" pitchFamily="34" charset="-122"/>
                </a:rPr>
                <a:t>”</a:t>
              </a:r>
              <a:r>
                <a:rPr lang="zh-CN" altLang="en-US" sz="1000" dirty="0">
                  <a:latin typeface="微软雅黑" panose="020B0503020204020204" pitchFamily="34" charset="-122"/>
                  <a:ea typeface="微软雅黑" panose="020B0503020204020204" pitchFamily="34" charset="-122"/>
                </a:rPr>
                <a:t>、</a:t>
              </a:r>
              <a:r>
                <a:rPr lang="en-US" sz="1000" dirty="0">
                  <a:latin typeface="微软雅黑" panose="020B0503020204020204" pitchFamily="34" charset="-122"/>
                  <a:ea typeface="微软雅黑" panose="020B0503020204020204" pitchFamily="34" charset="-122"/>
                </a:rPr>
                <a:t> “</a:t>
              </a:r>
              <a:r>
                <a:rPr lang="zh-CN" altLang="en-US" sz="1000" dirty="0">
                  <a:latin typeface="微软雅黑" panose="020B0503020204020204" pitchFamily="34" charset="-122"/>
                  <a:ea typeface="微软雅黑" panose="020B0503020204020204" pitchFamily="34" charset="-122"/>
                </a:rPr>
                <a:t>安徽省真空学会常务理事单位</a:t>
              </a:r>
              <a:r>
                <a:rPr lang="en-US" sz="1000" dirty="0">
                  <a:latin typeface="微软雅黑" panose="020B0503020204020204" pitchFamily="34" charset="-122"/>
                  <a:ea typeface="微软雅黑" panose="020B0503020204020204" pitchFamily="34" charset="-122"/>
                </a:rPr>
                <a:t>”</a:t>
              </a:r>
              <a:r>
                <a:rPr lang="zh-CN" altLang="en-US" sz="1000" dirty="0">
                  <a:latin typeface="微软雅黑" panose="020B0503020204020204" pitchFamily="34" charset="-122"/>
                  <a:ea typeface="微软雅黑" panose="020B0503020204020204" pitchFamily="34" charset="-122"/>
                </a:rPr>
                <a:t>、</a:t>
              </a:r>
              <a:r>
                <a:rPr lang="en-US" sz="1000" dirty="0">
                  <a:latin typeface="微软雅黑" panose="020B0503020204020204" pitchFamily="34" charset="-122"/>
                  <a:ea typeface="微软雅黑" panose="020B0503020204020204" pitchFamily="34" charset="-122"/>
                </a:rPr>
                <a:t>“</a:t>
              </a:r>
              <a:r>
                <a:rPr lang="en-US" sz="1000" dirty="0" err="1">
                  <a:latin typeface="微软雅黑" panose="020B0503020204020204" pitchFamily="34" charset="-122"/>
                  <a:ea typeface="微软雅黑" panose="020B0503020204020204" pitchFamily="34" charset="-122"/>
                </a:rPr>
                <a:t>BEPC</a:t>
              </a:r>
              <a:r>
                <a:rPr lang="en-US" altLang="zh-CN" sz="1000" dirty="0" err="1">
                  <a:latin typeface="微软雅黑" panose="020B0503020204020204" pitchFamily="34" charset="-122"/>
                  <a:ea typeface="微软雅黑" panose="020B0503020204020204" pitchFamily="34" charset="-122"/>
                </a:rPr>
                <a:t>Ⅱ</a:t>
              </a:r>
              <a:r>
                <a:rPr lang="zh-CN" altLang="en-US" sz="1000" dirty="0">
                  <a:latin typeface="微软雅黑" panose="020B0503020204020204" pitchFamily="34" charset="-122"/>
                  <a:ea typeface="微软雅黑" panose="020B0503020204020204" pitchFamily="34" charset="-122"/>
                </a:rPr>
                <a:t>重大贡献参建单位</a:t>
              </a:r>
              <a:r>
                <a:rPr lang="en-US" sz="1000" dirty="0">
                  <a:latin typeface="微软雅黑" panose="020B0503020204020204" pitchFamily="34" charset="-122"/>
                  <a:ea typeface="微软雅黑" panose="020B0503020204020204" pitchFamily="34" charset="-122"/>
                </a:rPr>
                <a:t>”</a:t>
              </a:r>
              <a:r>
                <a:rPr lang="zh-CN" altLang="en-US" sz="1000" dirty="0">
                  <a:latin typeface="微软雅黑" panose="020B0503020204020204" pitchFamily="34" charset="-122"/>
                  <a:ea typeface="微软雅黑" panose="020B0503020204020204" pitchFamily="34" charset="-122"/>
                </a:rPr>
                <a:t>、</a:t>
              </a:r>
              <a:r>
                <a:rPr lang="en-US" sz="1000" dirty="0">
                  <a:latin typeface="微软雅黑" panose="020B0503020204020204" pitchFamily="34" charset="-122"/>
                  <a:ea typeface="微软雅黑" panose="020B0503020204020204" pitchFamily="34" charset="-122"/>
                </a:rPr>
                <a:t>“</a:t>
              </a:r>
              <a:r>
                <a:rPr lang="zh-CN" altLang="en-US" sz="1000" dirty="0">
                  <a:latin typeface="微软雅黑" panose="020B0503020204020204" pitchFamily="34" charset="-122"/>
                  <a:ea typeface="微软雅黑" panose="020B0503020204020204" pitchFamily="34" charset="-122"/>
                </a:rPr>
                <a:t>北京正负电子对撞机重大贡献奖</a:t>
              </a:r>
              <a:r>
                <a:rPr lang="en-US" sz="1000" dirty="0">
                  <a:latin typeface="微软雅黑" panose="020B0503020204020204" pitchFamily="34" charset="-122"/>
                  <a:ea typeface="微软雅黑" panose="020B0503020204020204" pitchFamily="34" charset="-122"/>
                </a:rPr>
                <a:t>”</a:t>
              </a:r>
              <a:r>
                <a:rPr lang="zh-CN" altLang="en-US" sz="1000" dirty="0">
                  <a:latin typeface="微软雅黑" panose="020B0503020204020204" pitchFamily="34" charset="-122"/>
                  <a:ea typeface="微软雅黑" panose="020B0503020204020204" pitchFamily="34" charset="-122"/>
                </a:rPr>
                <a:t>、</a:t>
              </a:r>
              <a:r>
                <a:rPr lang="en-US" sz="1000" dirty="0">
                  <a:latin typeface="微软雅黑" panose="020B0503020204020204" pitchFamily="34" charset="-122"/>
                  <a:ea typeface="微软雅黑" panose="020B0503020204020204" pitchFamily="34" charset="-122"/>
                </a:rPr>
                <a:t>“</a:t>
              </a:r>
              <a:r>
                <a:rPr lang="zh-CN" altLang="en-US" sz="1000" dirty="0">
                  <a:latin typeface="微软雅黑" panose="020B0503020204020204" pitchFamily="34" charset="-122"/>
                  <a:ea typeface="微软雅黑" panose="020B0503020204020204" pitchFamily="34" charset="-122"/>
                </a:rPr>
                <a:t>国家重大技术装备成果奖</a:t>
              </a:r>
              <a:r>
                <a:rPr lang="en-US" sz="1000" dirty="0">
                  <a:latin typeface="微软雅黑" panose="020B0503020204020204" pitchFamily="34" charset="-122"/>
                  <a:ea typeface="微软雅黑" panose="020B0503020204020204" pitchFamily="34" charset="-122"/>
                </a:rPr>
                <a:t>”</a:t>
              </a:r>
              <a:r>
                <a:rPr lang="zh-CN" altLang="en-US" sz="1000" dirty="0">
                  <a:latin typeface="微软雅黑" panose="020B0503020204020204" pitchFamily="34" charset="-122"/>
                  <a:ea typeface="微软雅黑" panose="020B0503020204020204" pitchFamily="34" charset="-122"/>
                </a:rPr>
                <a:t>、</a:t>
              </a:r>
              <a:r>
                <a:rPr lang="en-US" sz="1000" dirty="0">
                  <a:latin typeface="微软雅黑" panose="020B0503020204020204" pitchFamily="34" charset="-122"/>
                  <a:ea typeface="微软雅黑" panose="020B0503020204020204" pitchFamily="34" charset="-122"/>
                </a:rPr>
                <a:t>“</a:t>
              </a:r>
              <a:r>
                <a:rPr lang="zh-CN" altLang="en-US" sz="1000" dirty="0">
                  <a:latin typeface="微软雅黑" panose="020B0503020204020204" pitchFamily="34" charset="-122"/>
                  <a:ea typeface="微软雅黑" panose="020B0503020204020204" pitchFamily="34" charset="-122"/>
                </a:rPr>
                <a:t>国家科技</a:t>
              </a:r>
              <a:r>
                <a:rPr lang="zh-CN" altLang="en-US" sz="1000" dirty="0" smtClean="0">
                  <a:latin typeface="微软雅黑" panose="020B0503020204020204" pitchFamily="34" charset="-122"/>
                  <a:ea typeface="微软雅黑" panose="020B0503020204020204" pitchFamily="34" charset="-122"/>
                </a:rPr>
                <a:t>进步特等奖</a:t>
              </a:r>
              <a:r>
                <a:rPr lang="en-US" sz="1000" dirty="0">
                  <a:latin typeface="微软雅黑" panose="020B0503020204020204" pitchFamily="34" charset="-122"/>
                  <a:ea typeface="微软雅黑" panose="020B0503020204020204" pitchFamily="34" charset="-122"/>
                </a:rPr>
                <a:t>”</a:t>
              </a:r>
              <a:r>
                <a:rPr lang="zh-CN" altLang="en-US" sz="1000" dirty="0">
                  <a:latin typeface="微软雅黑" panose="020B0503020204020204" pitchFamily="34" charset="-122"/>
                  <a:ea typeface="微软雅黑" panose="020B0503020204020204" pitchFamily="34" charset="-122"/>
                </a:rPr>
                <a:t>等多项荣誉。</a:t>
              </a:r>
              <a:r>
                <a:rPr lang="zh-CN" altLang="en-US" sz="1000" b="1" dirty="0">
                  <a:latin typeface="微软雅黑" panose="020B0503020204020204" pitchFamily="34" charset="-122"/>
                  <a:ea typeface="微软雅黑" panose="020B0503020204020204" pitchFamily="34" charset="-122"/>
                </a:rPr>
                <a:t> </a:t>
              </a:r>
              <a:r>
                <a:rPr lang="zh-CN" altLang="en-US" sz="1000" b="1" dirty="0">
                  <a:latin typeface="微软雅黑" panose="020B0503020204020204" pitchFamily="34" charset="-122"/>
                  <a:ea typeface="微软雅黑" panose="020B0503020204020204" pitchFamily="34" charset="-122"/>
                  <a:sym typeface="+mn-ea"/>
                </a:rPr>
                <a:t> 四十余年专注为大科学装置（加速器、核聚变等领域）提供非标定制化电物理装备</a:t>
              </a:r>
              <a:r>
                <a:rPr lang="zh-CN" altLang="en-US" sz="1000" dirty="0">
                  <a:latin typeface="微软雅黑" panose="020B0503020204020204" pitchFamily="34" charset="-122"/>
                  <a:ea typeface="微软雅黑" panose="020B0503020204020204" pitchFamily="34" charset="-122"/>
                  <a:sym typeface="+mn-ea"/>
                </a:rPr>
                <a:t>。</a:t>
              </a:r>
              <a:endParaRPr lang="zh-CN" altLang="en-US" sz="1000" dirty="0" smtClean="0">
                <a:solidFill>
                  <a:schemeClr val="tx1"/>
                </a:solidFill>
                <a:latin typeface="微软雅黑" panose="020B0503020204020204" pitchFamily="34" charset="-122"/>
                <a:ea typeface="微软雅黑" panose="020B0503020204020204" pitchFamily="34" charset="-122"/>
              </a:endParaRPr>
            </a:p>
            <a:p>
              <a:pPr>
                <a:lnSpc>
                  <a:spcPct val="140000"/>
                </a:lnSpc>
              </a:pPr>
              <a:endParaRPr lang="en-US" altLang="zh-CN" sz="1000" dirty="0" smtClean="0">
                <a:latin typeface="微软雅黑" panose="020B0503020204020204" pitchFamily="34" charset="-122"/>
                <a:ea typeface="微软雅黑" panose="020B0503020204020204" pitchFamily="34" charset="-122"/>
              </a:endParaRPr>
            </a:p>
          </p:txBody>
        </p:sp>
      </p:grpSp>
      <p:grpSp>
        <p:nvGrpSpPr>
          <p:cNvPr id="20" name="组合 19"/>
          <p:cNvGrpSpPr/>
          <p:nvPr/>
        </p:nvGrpSpPr>
        <p:grpSpPr>
          <a:xfrm>
            <a:off x="58706" y="3140887"/>
            <a:ext cx="8929750" cy="1726088"/>
            <a:chOff x="428597" y="3258034"/>
            <a:chExt cx="8489993" cy="1613380"/>
          </a:xfrm>
        </p:grpSpPr>
        <p:pic>
          <p:nvPicPr>
            <p:cNvPr id="9" name="图片 24" descr="aebb2c96-fd59-4ecd-b7db-3a9ab9b3ef88.jpg"/>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428597" y="3346904"/>
              <a:ext cx="1270245" cy="1469596"/>
            </a:xfrm>
            <a:prstGeom prst="rect">
              <a:avLst/>
            </a:prstGeom>
            <a:noFill/>
            <a:ln w="9525">
              <a:noFill/>
              <a:miter lim="800000"/>
              <a:headEnd/>
              <a:tailEnd/>
            </a:ln>
          </p:spPr>
        </p:pic>
        <p:sp>
          <p:nvSpPr>
            <p:cNvPr id="10" name="Shape 60"/>
            <p:cNvSpPr>
              <a:spLocks noChangeShapeType="1"/>
            </p:cNvSpPr>
            <p:nvPr/>
          </p:nvSpPr>
          <p:spPr bwMode="auto">
            <a:xfrm>
              <a:off x="1801781" y="4009325"/>
              <a:ext cx="6983412" cy="1191"/>
            </a:xfrm>
            <a:prstGeom prst="line">
              <a:avLst/>
            </a:prstGeom>
            <a:noFill/>
            <a:ln w="0">
              <a:solidFill>
                <a:schemeClr val="tx1"/>
              </a:solidFill>
              <a:miter lim="400000"/>
            </a:ln>
          </p:spPr>
          <p:txBody>
            <a:bodyPr lIns="0" tIns="0" rIns="0" bIns="0" anchor="ctr"/>
            <a:lstStyle/>
            <a:p>
              <a:endParaRPr lang="zh-CN" altLang="en-US"/>
            </a:p>
          </p:txBody>
        </p:sp>
        <p:cxnSp>
          <p:nvCxnSpPr>
            <p:cNvPr id="11" name="直接连接符 10"/>
            <p:cNvCxnSpPr/>
            <p:nvPr/>
          </p:nvCxnSpPr>
          <p:spPr>
            <a:xfrm flipV="1">
              <a:off x="2841593" y="3762866"/>
              <a:ext cx="0" cy="246459"/>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4308443" y="4009324"/>
              <a:ext cx="0" cy="20478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a:off x="5929281" y="3803349"/>
              <a:ext cx="0" cy="20597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7483443" y="4009324"/>
              <a:ext cx="0" cy="20478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5" name="Shape 67"/>
            <p:cNvSpPr>
              <a:spLocks noChangeArrowheads="1"/>
            </p:cNvSpPr>
            <p:nvPr/>
          </p:nvSpPr>
          <p:spPr bwMode="auto">
            <a:xfrm>
              <a:off x="1874806" y="3354481"/>
              <a:ext cx="2119312" cy="471924"/>
            </a:xfrm>
            <a:prstGeom prst="rect">
              <a:avLst/>
            </a:prstGeom>
            <a:noFill/>
            <a:ln w="12700">
              <a:noFill/>
              <a:miter lim="800000"/>
            </a:ln>
          </p:spPr>
          <p:txBody>
            <a:bodyPr lIns="50800" tIns="50800" rIns="50800" bIns="50800" anchor="ctr">
              <a:spAutoFit/>
            </a:bodyPr>
            <a:lstStyle/>
            <a:p>
              <a:pPr eaLnBrk="1" hangingPunct="1">
                <a:buFont typeface="Arial" panose="020B0604020202020204" pitchFamily="34" charset="0"/>
                <a:buNone/>
              </a:pPr>
              <a:r>
                <a:rPr lang="zh-CN" altLang="en-US" sz="1200" b="1" dirty="0">
                  <a:solidFill>
                    <a:srgbClr val="996633"/>
                  </a:solidFill>
                  <a:sym typeface="Helvetica"/>
                </a:rPr>
                <a:t>中科院等离子体所研制中心</a:t>
              </a:r>
              <a:r>
                <a:rPr lang="zh-CN" altLang="en-US" sz="1200" b="1" dirty="0">
                  <a:solidFill>
                    <a:srgbClr val="000000"/>
                  </a:solidFill>
                  <a:sym typeface="Helvetica"/>
                </a:rPr>
                <a:t/>
              </a:r>
              <a:br>
                <a:rPr lang="zh-CN" altLang="en-US" sz="1200" b="1" dirty="0">
                  <a:solidFill>
                    <a:srgbClr val="000000"/>
                  </a:solidFill>
                  <a:sym typeface="Helvetica"/>
                </a:rPr>
              </a:br>
              <a:r>
                <a:rPr lang="zh-CN" altLang="en-US" sz="1200" b="1" dirty="0">
                  <a:solidFill>
                    <a:srgbClr val="000000"/>
                  </a:solidFill>
                  <a:sym typeface="Helvetica"/>
                </a:rPr>
                <a:t>     </a:t>
              </a:r>
              <a:r>
                <a:rPr lang="zh-CN" altLang="en-US" sz="1200" b="1" dirty="0" smtClean="0">
                  <a:solidFill>
                    <a:srgbClr val="000000"/>
                  </a:solidFill>
                  <a:sym typeface="Helvetica"/>
                </a:rPr>
                <a:t>       </a:t>
              </a:r>
              <a:r>
                <a:rPr lang="en-US" altLang="zh-CN" sz="1200" b="1" dirty="0">
                  <a:solidFill>
                    <a:srgbClr val="7F7F7F"/>
                  </a:solidFill>
                  <a:sym typeface="Helvetica"/>
                </a:rPr>
                <a:t>1978</a:t>
              </a:r>
              <a:r>
                <a:rPr lang="zh-CN" altLang="en-US" sz="1200" b="1" dirty="0">
                  <a:solidFill>
                    <a:srgbClr val="7F7F7F"/>
                  </a:solidFill>
                  <a:sym typeface="Helvetica"/>
                </a:rPr>
                <a:t>年创立</a:t>
              </a:r>
              <a:endParaRPr lang="zh-CN" altLang="en-US" sz="2600" b="1" dirty="0">
                <a:solidFill>
                  <a:srgbClr val="777777"/>
                </a:solidFill>
                <a:ea typeface="Helvetica"/>
                <a:cs typeface="Helvetica"/>
                <a:sym typeface="Helvetica"/>
              </a:endParaRPr>
            </a:p>
          </p:txBody>
        </p:sp>
        <p:sp>
          <p:nvSpPr>
            <p:cNvPr id="16" name="Shape 67"/>
            <p:cNvSpPr>
              <a:spLocks noChangeArrowheads="1"/>
            </p:cNvSpPr>
            <p:nvPr/>
          </p:nvSpPr>
          <p:spPr bwMode="auto">
            <a:xfrm>
              <a:off x="3301968" y="4214824"/>
              <a:ext cx="2336800" cy="656590"/>
            </a:xfrm>
            <a:prstGeom prst="rect">
              <a:avLst/>
            </a:prstGeom>
            <a:noFill/>
            <a:ln w="12700">
              <a:noFill/>
              <a:miter lim="800000"/>
            </a:ln>
          </p:spPr>
          <p:txBody>
            <a:bodyPr lIns="50800" tIns="50800" rIns="50800" bIns="50800" anchor="ctr">
              <a:spAutoFit/>
            </a:bodyPr>
            <a:lstStyle/>
            <a:p>
              <a:pPr eaLnBrk="1" hangingPunct="1">
                <a:buFont typeface="Arial" panose="020B0604020202020204" pitchFamily="34" charset="0"/>
                <a:buNone/>
              </a:pPr>
              <a:r>
                <a:rPr lang="zh-CN" altLang="en-US" sz="1200" b="1" dirty="0">
                  <a:solidFill>
                    <a:srgbClr val="996633"/>
                  </a:solidFill>
                  <a:sym typeface="Helvetica"/>
                </a:rPr>
                <a:t>中科院等离子体所高新技术</a:t>
              </a:r>
            </a:p>
            <a:p>
              <a:pPr eaLnBrk="1" hangingPunct="1">
                <a:buFont typeface="Arial" panose="020B0604020202020204" pitchFamily="34" charset="0"/>
                <a:buNone/>
              </a:pPr>
              <a:r>
                <a:rPr lang="zh-CN" altLang="en-US" sz="1200" b="1" dirty="0">
                  <a:solidFill>
                    <a:srgbClr val="996633"/>
                  </a:solidFill>
                  <a:sym typeface="Helvetica"/>
                </a:rPr>
                <a:t>           开发有限公司</a:t>
              </a:r>
              <a:r>
                <a:rPr lang="zh-CN" altLang="en-US" sz="1200" b="1" dirty="0">
                  <a:solidFill>
                    <a:srgbClr val="000000"/>
                  </a:solidFill>
                  <a:sym typeface="Helvetica"/>
                </a:rPr>
                <a:t/>
              </a:r>
              <a:br>
                <a:rPr lang="zh-CN" altLang="en-US" sz="1200" b="1" dirty="0">
                  <a:solidFill>
                    <a:srgbClr val="000000"/>
                  </a:solidFill>
                  <a:sym typeface="Helvetica"/>
                </a:rPr>
              </a:br>
              <a:r>
                <a:rPr lang="zh-CN" altLang="en-US" sz="1200" b="1" dirty="0">
                  <a:solidFill>
                    <a:srgbClr val="000000"/>
                  </a:solidFill>
                  <a:sym typeface="Helvetica"/>
                </a:rPr>
                <a:t>            </a:t>
              </a:r>
              <a:r>
                <a:rPr lang="en-US" altLang="zh-CN" sz="1200" b="1" dirty="0">
                  <a:solidFill>
                    <a:srgbClr val="7F7F7F"/>
                  </a:solidFill>
                  <a:sym typeface="Helvetica"/>
                </a:rPr>
                <a:t>2003</a:t>
              </a:r>
              <a:r>
                <a:rPr lang="zh-CN" altLang="en-US" sz="1200" b="1" dirty="0">
                  <a:solidFill>
                    <a:srgbClr val="7F7F7F"/>
                  </a:solidFill>
                  <a:sym typeface="Helvetica"/>
                </a:rPr>
                <a:t>年成立</a:t>
              </a:r>
              <a:endParaRPr lang="zh-CN" altLang="en-US" sz="2600" b="1" dirty="0">
                <a:solidFill>
                  <a:srgbClr val="777777"/>
                </a:solidFill>
                <a:ea typeface="Helvetica"/>
                <a:cs typeface="Helvetica"/>
                <a:sym typeface="Helvetica"/>
              </a:endParaRPr>
            </a:p>
          </p:txBody>
        </p:sp>
        <p:sp>
          <p:nvSpPr>
            <p:cNvPr id="17" name="Shape 67"/>
            <p:cNvSpPr>
              <a:spLocks noChangeArrowheads="1"/>
            </p:cNvSpPr>
            <p:nvPr/>
          </p:nvSpPr>
          <p:spPr bwMode="auto">
            <a:xfrm>
              <a:off x="5010123" y="3258034"/>
              <a:ext cx="1839913" cy="656590"/>
            </a:xfrm>
            <a:prstGeom prst="rect">
              <a:avLst/>
            </a:prstGeom>
            <a:noFill/>
            <a:ln w="12700">
              <a:noFill/>
              <a:miter lim="800000"/>
            </a:ln>
          </p:spPr>
          <p:txBody>
            <a:bodyPr lIns="50800" tIns="50800" rIns="50800" bIns="50800" anchor="ctr">
              <a:spAutoFit/>
            </a:bodyPr>
            <a:lstStyle/>
            <a:p>
              <a:pPr eaLnBrk="1" hangingPunct="1">
                <a:buFont typeface="Arial" panose="020B0604020202020204" pitchFamily="34" charset="0"/>
                <a:buNone/>
              </a:pPr>
              <a:r>
                <a:rPr lang="en-US" altLang="zh-CN" sz="1200" b="1" dirty="0">
                  <a:solidFill>
                    <a:srgbClr val="996633"/>
                  </a:solidFill>
                  <a:sym typeface="Helvetica"/>
                </a:rPr>
                <a:t>    </a:t>
              </a:r>
              <a:r>
                <a:rPr lang="zh-CN" altLang="en-US" sz="1200" b="1" dirty="0">
                  <a:solidFill>
                    <a:srgbClr val="996633"/>
                  </a:solidFill>
                  <a:sym typeface="Helvetica"/>
                </a:rPr>
                <a:t>合肥聚能电物理高技术</a:t>
              </a:r>
            </a:p>
            <a:p>
              <a:pPr eaLnBrk="1" hangingPunct="1">
                <a:buFont typeface="Arial" panose="020B0604020202020204" pitchFamily="34" charset="0"/>
                <a:buNone/>
              </a:pPr>
              <a:r>
                <a:rPr lang="zh-CN" altLang="en-US" sz="1200" b="1" dirty="0">
                  <a:solidFill>
                    <a:srgbClr val="996633"/>
                  </a:solidFill>
                  <a:sym typeface="Helvetica"/>
                </a:rPr>
                <a:t>           开发有限公司</a:t>
              </a:r>
              <a:r>
                <a:rPr lang="zh-CN" altLang="en-US" sz="1200" b="1" dirty="0">
                  <a:solidFill>
                    <a:srgbClr val="000000"/>
                  </a:solidFill>
                  <a:sym typeface="Helvetica"/>
                </a:rPr>
                <a:t/>
              </a:r>
              <a:br>
                <a:rPr lang="zh-CN" altLang="en-US" sz="1200" b="1" dirty="0">
                  <a:solidFill>
                    <a:srgbClr val="000000"/>
                  </a:solidFill>
                  <a:sym typeface="Helvetica"/>
                </a:rPr>
              </a:br>
              <a:r>
                <a:rPr lang="zh-CN" altLang="en-US" sz="1200" b="1" dirty="0">
                  <a:solidFill>
                    <a:srgbClr val="000000"/>
                  </a:solidFill>
                  <a:sym typeface="Helvetica"/>
                </a:rPr>
                <a:t>            </a:t>
              </a:r>
              <a:r>
                <a:rPr lang="en-US" altLang="zh-CN" sz="1200" b="1" dirty="0">
                  <a:solidFill>
                    <a:srgbClr val="7F7F7F"/>
                  </a:solidFill>
                  <a:sym typeface="Helvetica"/>
                </a:rPr>
                <a:t>2006</a:t>
              </a:r>
              <a:r>
                <a:rPr lang="zh-CN" altLang="en-US" sz="1200" b="1" dirty="0">
                  <a:solidFill>
                    <a:srgbClr val="7F7F7F"/>
                  </a:solidFill>
                  <a:sym typeface="Helvetica"/>
                </a:rPr>
                <a:t>年成立</a:t>
              </a:r>
              <a:endParaRPr lang="zh-CN" altLang="en-US" sz="2600" b="1" dirty="0">
                <a:solidFill>
                  <a:srgbClr val="777777"/>
                </a:solidFill>
                <a:ea typeface="Helvetica"/>
                <a:cs typeface="Helvetica"/>
                <a:sym typeface="Helvetica"/>
              </a:endParaRPr>
            </a:p>
          </p:txBody>
        </p:sp>
        <p:sp>
          <p:nvSpPr>
            <p:cNvPr id="18" name="Shape 67"/>
            <p:cNvSpPr>
              <a:spLocks noChangeArrowheads="1"/>
            </p:cNvSpPr>
            <p:nvPr/>
          </p:nvSpPr>
          <p:spPr bwMode="auto">
            <a:xfrm>
              <a:off x="6715140" y="4214824"/>
              <a:ext cx="2203450" cy="471924"/>
            </a:xfrm>
            <a:prstGeom prst="rect">
              <a:avLst/>
            </a:prstGeom>
            <a:noFill/>
            <a:ln w="12700">
              <a:noFill/>
              <a:miter lim="800000"/>
            </a:ln>
          </p:spPr>
          <p:txBody>
            <a:bodyPr lIns="50800" tIns="50800" rIns="50800" bIns="50800" anchor="ctr">
              <a:spAutoFit/>
            </a:bodyPr>
            <a:lstStyle/>
            <a:p>
              <a:pPr eaLnBrk="1" hangingPunct="1">
                <a:buFont typeface="Arial" panose="020B0604020202020204" pitchFamily="34" charset="0"/>
                <a:buNone/>
              </a:pPr>
              <a:r>
                <a:rPr lang="zh-CN" altLang="en-US" sz="1200" b="1" dirty="0">
                  <a:solidFill>
                    <a:srgbClr val="996633"/>
                  </a:solidFill>
                  <a:sym typeface="Helvetica"/>
                </a:rPr>
                <a:t>国家级高新技术企业</a:t>
              </a:r>
              <a:r>
                <a:rPr lang="zh-CN" altLang="en-US" sz="1200" b="1" dirty="0">
                  <a:solidFill>
                    <a:srgbClr val="000000"/>
                  </a:solidFill>
                  <a:sym typeface="Helvetica"/>
                </a:rPr>
                <a:t/>
              </a:r>
              <a:br>
                <a:rPr lang="zh-CN" altLang="en-US" sz="1200" b="1" dirty="0">
                  <a:solidFill>
                    <a:srgbClr val="000000"/>
                  </a:solidFill>
                  <a:sym typeface="Helvetica"/>
                </a:rPr>
              </a:br>
              <a:r>
                <a:rPr lang="zh-CN" altLang="en-US" sz="1200" b="1" dirty="0">
                  <a:solidFill>
                    <a:srgbClr val="000000"/>
                  </a:solidFill>
                  <a:sym typeface="Helvetica"/>
                </a:rPr>
                <a:t>                 </a:t>
              </a:r>
              <a:r>
                <a:rPr lang="en-US" altLang="zh-CN" sz="1200" b="1" dirty="0">
                  <a:solidFill>
                    <a:srgbClr val="7F7F7F"/>
                  </a:solidFill>
                  <a:sym typeface="Helvetica"/>
                </a:rPr>
                <a:t>2014</a:t>
              </a:r>
              <a:r>
                <a:rPr lang="zh-CN" altLang="en-US" sz="1200" b="1" dirty="0">
                  <a:solidFill>
                    <a:srgbClr val="7F7F7F"/>
                  </a:solidFill>
                  <a:sym typeface="Helvetica"/>
                </a:rPr>
                <a:t>年</a:t>
              </a:r>
              <a:endParaRPr lang="zh-CN" altLang="en-US" sz="2600" b="1" dirty="0">
                <a:solidFill>
                  <a:srgbClr val="777777"/>
                </a:solidFill>
                <a:ea typeface="Helvetica"/>
                <a:cs typeface="Helvetica"/>
                <a:sym typeface="Helvetica"/>
              </a:endParaRPr>
            </a:p>
          </p:txBody>
        </p:sp>
        <p:sp>
          <p:nvSpPr>
            <p:cNvPr id="19" name="右箭头 18"/>
            <p:cNvSpPr/>
            <p:nvPr/>
          </p:nvSpPr>
          <p:spPr>
            <a:xfrm>
              <a:off x="1785918" y="3869814"/>
              <a:ext cx="7072362" cy="333867"/>
            </a:xfrm>
            <a:prstGeom prst="rightArrow">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2" name="组合 21"/>
          <p:cNvGrpSpPr/>
          <p:nvPr/>
        </p:nvGrpSpPr>
        <p:grpSpPr>
          <a:xfrm>
            <a:off x="4974593" y="619111"/>
            <a:ext cx="4071966" cy="2500330"/>
            <a:chOff x="142844" y="1428736"/>
            <a:chExt cx="8858282" cy="4929222"/>
          </a:xfrm>
        </p:grpSpPr>
        <p:sp>
          <p:nvSpPr>
            <p:cNvPr id="23" name="圆角矩形 22"/>
            <p:cNvSpPr/>
            <p:nvPr/>
          </p:nvSpPr>
          <p:spPr bwMode="auto">
            <a:xfrm>
              <a:off x="142844" y="1428736"/>
              <a:ext cx="8858282" cy="4929222"/>
            </a:xfrm>
            <a:prstGeom prst="roundRect">
              <a:avLst>
                <a:gd name="adj" fmla="val 4380"/>
              </a:avLst>
            </a:prstGeom>
            <a:noFill/>
            <a:ln w="12700" cap="flat" cmpd="sng" algn="ctr">
              <a:solidFill>
                <a:schemeClr val="accent5">
                  <a:lumMod val="50000"/>
                </a:schemeClr>
              </a:solidFill>
              <a:prstDash val="dash"/>
              <a:round/>
              <a:headEnd type="none" w="med" len="med"/>
              <a:tailEnd type="none" w="med" len="med"/>
            </a:ln>
            <a:effectLst/>
          </p:spPr>
          <p:txBody>
            <a:bodyPr vert="horz" wrap="none" lIns="91440" tIns="45720" rIns="91440" bIns="45720" numCol="1" rtlCol="0" anchor="ctr" anchorCtr="0" compatLnSpc="1"/>
            <a:lstStyle/>
            <a:p>
              <a:pPr marL="0" marR="0" indent="0" algn="ctr" defTabSz="914400" rtl="0" eaLnBrk="1" fontAlgn="base" latinLnBrk="0" hangingPunct="1">
                <a:lnSpc>
                  <a:spcPct val="100000"/>
                </a:lnSpc>
                <a:spcBef>
                  <a:spcPct val="0"/>
                </a:spcBef>
                <a:spcAft>
                  <a:spcPct val="0"/>
                </a:spcAft>
                <a:buClrTx/>
                <a:buSzTx/>
                <a:buFontTx/>
                <a:buNone/>
              </a:pPr>
              <a:endParaRPr kumimoji="1" lang="zh-CN" altLang="en-US" sz="2000" b="1" i="0" u="none" strike="noStrike" cap="none" normalizeH="0" baseline="0" dirty="0" smtClean="0">
                <a:ln>
                  <a:noFill/>
                </a:ln>
                <a:noFill/>
                <a:effectLst/>
                <a:latin typeface="Times New Roman" panose="02020603050405020304" pitchFamily="18" charset="0"/>
                <a:ea typeface="宋体" panose="02010600030101010101" pitchFamily="2" charset="-122"/>
              </a:endParaRPr>
            </a:p>
          </p:txBody>
        </p:sp>
        <p:pic>
          <p:nvPicPr>
            <p:cNvPr id="25" name="图片 5" descr="dcad92f1-f03e-4876-8f3c-25383479a34e.jpg"/>
            <p:cNvPicPr>
              <a:picLocks noChangeArrowheads="1"/>
            </p:cNvPicPr>
            <p:nvPr/>
          </p:nvPicPr>
          <p:blipFill>
            <a:blip r:embed="rId3" cstate="print"/>
            <a:srcRect/>
            <a:stretch>
              <a:fillRect/>
            </a:stretch>
          </p:blipFill>
          <p:spPr bwMode="auto">
            <a:xfrm>
              <a:off x="214282" y="1500174"/>
              <a:ext cx="1833563" cy="2243076"/>
            </a:xfrm>
            <a:prstGeom prst="rect">
              <a:avLst/>
            </a:prstGeom>
            <a:noFill/>
            <a:ln w="9525">
              <a:noFill/>
              <a:miter lim="800000"/>
              <a:headEnd/>
              <a:tailEnd/>
            </a:ln>
          </p:spPr>
        </p:pic>
        <p:pic>
          <p:nvPicPr>
            <p:cNvPr id="26" name="图片 3" descr="5e18fedf-02e7-4a8b-812b-c8ec06566e6a.jpg"/>
            <p:cNvPicPr>
              <a:picLocks noChangeArrowheads="1"/>
            </p:cNvPicPr>
            <p:nvPr/>
          </p:nvPicPr>
          <p:blipFill>
            <a:blip r:embed="rId4" cstate="print"/>
            <a:srcRect/>
            <a:stretch>
              <a:fillRect/>
            </a:stretch>
          </p:blipFill>
          <p:spPr bwMode="auto">
            <a:xfrm>
              <a:off x="142844" y="3985210"/>
              <a:ext cx="2714644" cy="2158434"/>
            </a:xfrm>
            <a:prstGeom prst="rect">
              <a:avLst/>
            </a:prstGeom>
            <a:noFill/>
            <a:ln w="9525">
              <a:noFill/>
              <a:miter lim="800000"/>
              <a:headEnd/>
              <a:tailEnd/>
            </a:ln>
          </p:spPr>
        </p:pic>
        <p:pic>
          <p:nvPicPr>
            <p:cNvPr id="27" name="Picture 2"/>
            <p:cNvPicPr>
              <a:picLocks noChangeArrowheads="1"/>
            </p:cNvPicPr>
            <p:nvPr/>
          </p:nvPicPr>
          <p:blipFill>
            <a:blip r:embed="rId5" cstate="print">
              <a:extLst>
                <a:ext uri="{28A0092B-C50C-407E-A947-70E740481C1C}">
                  <a14:useLocalDpi xmlns:a14="http://schemas.microsoft.com/office/drawing/2010/main"/>
                </a:ext>
              </a:extLst>
            </a:blip>
            <a:srcRect l="4673" t="3226" r="6541" b="3226"/>
            <a:stretch>
              <a:fillRect/>
            </a:stretch>
          </p:blipFill>
          <p:spPr bwMode="auto">
            <a:xfrm>
              <a:off x="4500562" y="1571612"/>
              <a:ext cx="1440000" cy="2160000"/>
            </a:xfrm>
            <a:prstGeom prst="rect">
              <a:avLst/>
            </a:prstGeom>
            <a:noFill/>
            <a:ln w="9525">
              <a:noFill/>
              <a:miter lim="800000"/>
              <a:headEnd/>
              <a:tailEnd/>
            </a:ln>
          </p:spPr>
        </p:pic>
        <p:pic>
          <p:nvPicPr>
            <p:cNvPr id="28" name="图片 77" descr="证书1"/>
            <p:cNvPicPr>
              <a:picLocks noChangeArrowheads="1"/>
            </p:cNvPicPr>
            <p:nvPr/>
          </p:nvPicPr>
          <p:blipFill>
            <a:blip r:embed="rId6" cstate="print"/>
            <a:srcRect/>
            <a:stretch>
              <a:fillRect/>
            </a:stretch>
          </p:blipFill>
          <p:spPr bwMode="auto">
            <a:xfrm>
              <a:off x="6000760" y="1571612"/>
              <a:ext cx="1440000" cy="2160000"/>
            </a:xfrm>
            <a:prstGeom prst="rect">
              <a:avLst/>
            </a:prstGeom>
            <a:noFill/>
            <a:ln w="9525">
              <a:noFill/>
              <a:miter lim="800000"/>
              <a:headEnd/>
              <a:tailEnd/>
            </a:ln>
          </p:spPr>
        </p:pic>
        <p:pic>
          <p:nvPicPr>
            <p:cNvPr id="29" name="图片 34" descr="464b3e26-2aaa-487b-b979-866225826718"/>
            <p:cNvPicPr>
              <a:picLocks noChangeAspect="1" noChangeArrowheads="1"/>
            </p:cNvPicPr>
            <p:nvPr/>
          </p:nvPicPr>
          <p:blipFill>
            <a:blip r:embed="rId7" cstate="print"/>
            <a:srcRect/>
            <a:stretch>
              <a:fillRect/>
            </a:stretch>
          </p:blipFill>
          <p:spPr bwMode="auto">
            <a:xfrm>
              <a:off x="2000232" y="1665282"/>
              <a:ext cx="2500330" cy="1977818"/>
            </a:xfrm>
            <a:prstGeom prst="rect">
              <a:avLst/>
            </a:prstGeom>
            <a:noFill/>
            <a:ln w="9525">
              <a:noFill/>
              <a:miter lim="800000"/>
              <a:headEnd/>
              <a:tailEnd/>
            </a:ln>
          </p:spPr>
        </p:pic>
        <p:pic>
          <p:nvPicPr>
            <p:cNvPr id="31" name="图片 174" descr="安徽省科学技术奖一等奖-聚能公司奖状"/>
            <p:cNvPicPr>
              <a:picLocks noChangeArrowheads="1"/>
            </p:cNvPicPr>
            <p:nvPr/>
          </p:nvPicPr>
          <p:blipFill>
            <a:blip r:embed="rId8" cstate="print">
              <a:extLst>
                <a:ext uri="{28A0092B-C50C-407E-A947-70E740481C1C}">
                  <a14:useLocalDpi xmlns:a14="http://schemas.microsoft.com/office/drawing/2010/main"/>
                </a:ext>
              </a:extLst>
            </a:blip>
            <a:srcRect/>
            <a:stretch>
              <a:fillRect/>
            </a:stretch>
          </p:blipFill>
          <p:spPr bwMode="auto">
            <a:xfrm>
              <a:off x="7500958" y="1571612"/>
              <a:ext cx="1440000" cy="2160000"/>
            </a:xfrm>
            <a:prstGeom prst="rect">
              <a:avLst/>
            </a:prstGeom>
            <a:noFill/>
            <a:ln w="9525">
              <a:noFill/>
              <a:miter lim="800000"/>
              <a:headEnd/>
              <a:tailEnd/>
            </a:ln>
            <a:effectLst/>
          </p:spPr>
        </p:pic>
        <p:pic>
          <p:nvPicPr>
            <p:cNvPr id="32" name="图片 169" descr="jishuzhuangbei"/>
            <p:cNvPicPr>
              <a:picLocks noChangeAspect="1" noChangeArrowheads="1"/>
            </p:cNvPicPr>
            <p:nvPr/>
          </p:nvPicPr>
          <p:blipFill>
            <a:blip r:embed="rId9" cstate="print">
              <a:extLst>
                <a:ext uri="{28A0092B-C50C-407E-A947-70E740481C1C}">
                  <a14:useLocalDpi xmlns:a14="http://schemas.microsoft.com/office/drawing/2010/main"/>
                </a:ext>
              </a:extLst>
            </a:blip>
            <a:srcRect/>
            <a:stretch>
              <a:fillRect/>
            </a:stretch>
          </p:blipFill>
          <p:spPr bwMode="auto">
            <a:xfrm>
              <a:off x="2857293" y="4011317"/>
              <a:ext cx="2889886" cy="2131913"/>
            </a:xfrm>
            <a:prstGeom prst="rect">
              <a:avLst/>
            </a:prstGeom>
            <a:noFill/>
            <a:ln w="9525">
              <a:noFill/>
              <a:miter lim="800000"/>
              <a:headEnd/>
              <a:tailEnd/>
            </a:ln>
          </p:spPr>
        </p:pic>
      </p:grpSp>
      <p:sp>
        <p:nvSpPr>
          <p:cNvPr id="34" name="TextBox 101"/>
          <p:cNvSpPr>
            <a:spLocks noChangeArrowheads="1"/>
          </p:cNvSpPr>
          <p:nvPr/>
        </p:nvSpPr>
        <p:spPr bwMode="auto">
          <a:xfrm>
            <a:off x="2686685" y="-71755"/>
            <a:ext cx="3118485" cy="553085"/>
          </a:xfrm>
          <a:prstGeom prst="rect">
            <a:avLst/>
          </a:prstGeom>
          <a:noFill/>
          <a:ln w="9525">
            <a:noFill/>
            <a:miter lim="800000"/>
          </a:ln>
        </p:spPr>
        <p:txBody>
          <a:bodyPr wrap="square">
            <a:spAutoFit/>
          </a:bodyPr>
          <a:lstStyle/>
          <a:p>
            <a:r>
              <a:rPr lang="zh-CN" altLang="en-US" sz="3000" b="1" dirty="0">
                <a:solidFill>
                  <a:srgbClr val="002060"/>
                </a:solidFill>
                <a:latin typeface="微软雅黑" panose="020B0503020204020204" pitchFamily="34" charset="-122"/>
                <a:ea typeface="微软雅黑" panose="020B0503020204020204" pitchFamily="34" charset="-122"/>
                <a:sym typeface="微软雅黑" panose="020B0503020204020204" pitchFamily="34" charset="-122"/>
              </a:rPr>
              <a:t> 一、</a:t>
            </a:r>
            <a:r>
              <a:rPr lang="zh-CN" altLang="en-US" sz="2400" b="1" dirty="0" smtClean="0">
                <a:solidFill>
                  <a:srgbClr val="002060"/>
                </a:solidFill>
                <a:latin typeface="微软雅黑" panose="020B0503020204020204" pitchFamily="34" charset="-122"/>
                <a:ea typeface="微软雅黑" panose="020B0503020204020204" pitchFamily="34" charset="-122"/>
                <a:sym typeface="微软雅黑" panose="020B0503020204020204" pitchFamily="34" charset="-122"/>
              </a:rPr>
              <a:t>公  司  简  介</a:t>
            </a:r>
            <a:endParaRPr lang="zh-CN" altLang="en-US" sz="2400" dirty="0"/>
          </a:p>
        </p:txBody>
      </p:sp>
      <p:pic>
        <p:nvPicPr>
          <p:cNvPr id="3" name="图片 2"/>
          <p:cNvPicPr>
            <a:picLocks noChangeAspect="1"/>
          </p:cNvPicPr>
          <p:nvPr/>
        </p:nvPicPr>
        <p:blipFill>
          <a:blip r:embed="rId10" cstate="print">
            <a:extLst>
              <a:ext uri="{28A0092B-C50C-407E-A947-70E740481C1C}">
                <a14:useLocalDpi xmlns:a14="http://schemas.microsoft.com/office/drawing/2010/main"/>
              </a:ext>
            </a:extLst>
          </a:blip>
          <a:stretch>
            <a:fillRect/>
          </a:stretch>
        </p:blipFill>
        <p:spPr>
          <a:xfrm>
            <a:off x="7550785" y="1929130"/>
            <a:ext cx="1463040" cy="1080135"/>
          </a:xfrm>
          <a:prstGeom prst="rect">
            <a:avLst/>
          </a:prstGeom>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01"/>
          <p:cNvSpPr>
            <a:spLocks noChangeArrowheads="1"/>
          </p:cNvSpPr>
          <p:nvPr/>
        </p:nvSpPr>
        <p:spPr bwMode="auto">
          <a:xfrm>
            <a:off x="3571868" y="-71456"/>
            <a:ext cx="2233612" cy="553998"/>
          </a:xfrm>
          <a:prstGeom prst="rect">
            <a:avLst/>
          </a:prstGeom>
          <a:noFill/>
          <a:ln w="9525">
            <a:noFill/>
            <a:miter lim="800000"/>
          </a:ln>
        </p:spPr>
        <p:txBody>
          <a:bodyPr>
            <a:spAutoFit/>
          </a:bodyPr>
          <a:lstStyle/>
          <a:p>
            <a:r>
              <a:rPr lang="zh-CN" altLang="en-US" sz="3000" b="1" dirty="0">
                <a:solidFill>
                  <a:srgbClr val="002060"/>
                </a:solidFill>
                <a:latin typeface="微软雅黑" panose="020B0503020204020204" pitchFamily="34" charset="-122"/>
                <a:ea typeface="微软雅黑" panose="020B0503020204020204" pitchFamily="34" charset="-122"/>
                <a:sym typeface="微软雅黑" panose="020B0503020204020204" pitchFamily="34" charset="-122"/>
              </a:rPr>
              <a:t> </a:t>
            </a:r>
            <a:r>
              <a:rPr lang="zh-CN" altLang="en-US" sz="2400" b="1" dirty="0">
                <a:solidFill>
                  <a:srgbClr val="002060"/>
                </a:solidFill>
                <a:latin typeface="微软雅黑" panose="020B0503020204020204" pitchFamily="34" charset="-122"/>
                <a:ea typeface="微软雅黑" panose="020B0503020204020204" pitchFamily="34" charset="-122"/>
                <a:sym typeface="微软雅黑" panose="020B0503020204020204" pitchFamily="34" charset="-122"/>
              </a:rPr>
              <a:t>汇 </a:t>
            </a:r>
            <a:r>
              <a:rPr lang="zh-CN" altLang="en-US" sz="2400" b="1" dirty="0" smtClean="0">
                <a:solidFill>
                  <a:srgbClr val="002060"/>
                </a:solidFill>
                <a:latin typeface="微软雅黑" panose="020B0503020204020204" pitchFamily="34" charset="-122"/>
                <a:ea typeface="微软雅黑" panose="020B0503020204020204" pitchFamily="34" charset="-122"/>
                <a:sym typeface="微软雅黑" panose="020B0503020204020204" pitchFamily="34" charset="-122"/>
              </a:rPr>
              <a:t> 报  提  </a:t>
            </a:r>
            <a:r>
              <a:rPr lang="zh-CN" altLang="en-US" sz="2400" b="1" dirty="0">
                <a:solidFill>
                  <a:srgbClr val="002060"/>
                </a:solidFill>
                <a:latin typeface="微软雅黑" panose="020B0503020204020204" pitchFamily="34" charset="-122"/>
                <a:ea typeface="微软雅黑" panose="020B0503020204020204" pitchFamily="34" charset="-122"/>
                <a:sym typeface="微软雅黑" panose="020B0503020204020204" pitchFamily="34" charset="-122"/>
              </a:rPr>
              <a:t>纲</a:t>
            </a:r>
            <a:endParaRPr lang="zh-CN" altLang="en-US" sz="2400" dirty="0"/>
          </a:p>
        </p:txBody>
      </p:sp>
      <p:sp>
        <p:nvSpPr>
          <p:cNvPr id="288" name="AutoShape 5"/>
          <p:cNvSpPr>
            <a:spLocks noChangeArrowheads="1"/>
          </p:cNvSpPr>
          <p:nvPr/>
        </p:nvSpPr>
        <p:spPr bwMode="auto">
          <a:xfrm>
            <a:off x="1000101" y="2129407"/>
            <a:ext cx="7575602" cy="401241"/>
          </a:xfrm>
          <a:prstGeom prst="roundRect">
            <a:avLst>
              <a:gd name="adj" fmla="val 42329"/>
            </a:avLst>
          </a:prstGeom>
          <a:solidFill>
            <a:srgbClr val="F2F2F2"/>
          </a:solidFill>
          <a:ln w="19050" cmpd="sng">
            <a:solidFill>
              <a:srgbClr val="7F7F7F"/>
            </a:solidFill>
            <a:round/>
          </a:ln>
        </p:spPr>
        <p:txBody>
          <a:bodyPr wrap="none" anchor="ctr"/>
          <a:lstStyle/>
          <a:p>
            <a:pPr algn="ctr" eaLnBrk="1" fontAlgn="auto" hangingPunct="1">
              <a:spcBef>
                <a:spcPts val="0"/>
              </a:spcBef>
              <a:spcAft>
                <a:spcPts val="0"/>
              </a:spcAft>
              <a:buFont typeface="Arial" panose="020B0604020202020204" pitchFamily="34" charset="0"/>
              <a:buNone/>
              <a:defRPr/>
            </a:pPr>
            <a:endParaRPr lang="zh-CN" altLang="en-US" kern="0">
              <a:solidFill>
                <a:srgbClr val="000000"/>
              </a:solidFill>
            </a:endParaRPr>
          </a:p>
        </p:txBody>
      </p:sp>
      <p:sp>
        <p:nvSpPr>
          <p:cNvPr id="291" name="AutoShape 5"/>
          <p:cNvSpPr>
            <a:spLocks noChangeArrowheads="1"/>
          </p:cNvSpPr>
          <p:nvPr/>
        </p:nvSpPr>
        <p:spPr bwMode="auto">
          <a:xfrm>
            <a:off x="1000101" y="1026659"/>
            <a:ext cx="7575601" cy="401192"/>
          </a:xfrm>
          <a:prstGeom prst="roundRect">
            <a:avLst>
              <a:gd name="adj" fmla="val 42329"/>
            </a:avLst>
          </a:prstGeom>
          <a:solidFill>
            <a:srgbClr val="F2F2F2"/>
          </a:solidFill>
          <a:ln w="19050">
            <a:solidFill>
              <a:srgbClr val="7F7F7F"/>
            </a:solidFill>
            <a:round/>
          </a:ln>
        </p:spPr>
        <p:txBody>
          <a:bodyPr wrap="none" anchor="ctr"/>
          <a:lstStyle/>
          <a:p>
            <a:pPr eaLnBrk="1" hangingPunct="1">
              <a:buFont typeface="Arial" panose="020B0604020202020204" pitchFamily="34" charset="0"/>
              <a:buNone/>
            </a:pPr>
            <a:r>
              <a:rPr kumimoji="1" lang="zh-CN" altLang="en-US" sz="2800" b="1" dirty="0" smtClean="0">
                <a:latin typeface="+mn-ea"/>
              </a:rPr>
              <a:t>     </a:t>
            </a:r>
            <a:r>
              <a:rPr kumimoji="1" lang="zh-CN" altLang="en-US" sz="2800" dirty="0" smtClean="0">
                <a:latin typeface="+mn-ea"/>
              </a:rPr>
              <a:t>公司简介</a:t>
            </a:r>
            <a:endParaRPr kumimoji="1" lang="zh-CN" altLang="en-US" sz="2800" dirty="0">
              <a:latin typeface="+mn-ea"/>
            </a:endParaRPr>
          </a:p>
        </p:txBody>
      </p:sp>
      <p:grpSp>
        <p:nvGrpSpPr>
          <p:cNvPr id="341" name="Group 57"/>
          <p:cNvGrpSpPr/>
          <p:nvPr/>
        </p:nvGrpSpPr>
        <p:grpSpPr bwMode="auto">
          <a:xfrm>
            <a:off x="1037670" y="2072318"/>
            <a:ext cx="873591" cy="503488"/>
            <a:chOff x="-47" y="1"/>
            <a:chExt cx="1339" cy="1030"/>
          </a:xfrm>
        </p:grpSpPr>
        <p:sp>
          <p:nvSpPr>
            <p:cNvPr id="342" name="Oval 53"/>
            <p:cNvSpPr>
              <a:spLocks noChangeArrowheads="1"/>
            </p:cNvSpPr>
            <p:nvPr/>
          </p:nvSpPr>
          <p:spPr bwMode="auto">
            <a:xfrm>
              <a:off x="108" y="1"/>
              <a:ext cx="1021" cy="1030"/>
            </a:xfrm>
            <a:prstGeom prst="ellipse">
              <a:avLst/>
            </a:prstGeom>
            <a:solidFill>
              <a:srgbClr val="1759A9"/>
            </a:solidFill>
            <a:ln w="38100" cmpd="sng">
              <a:solidFill>
                <a:srgbClr val="EAEAEA"/>
              </a:solidFill>
              <a:round/>
            </a:ln>
          </p:spPr>
          <p:txBody>
            <a:bodyPr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grpSp>
          <p:nvGrpSpPr>
            <p:cNvPr id="343" name="Group 59"/>
            <p:cNvGrpSpPr/>
            <p:nvPr/>
          </p:nvGrpSpPr>
          <p:grpSpPr bwMode="auto">
            <a:xfrm rot="10082854">
              <a:off x="-50" y="670"/>
              <a:ext cx="927" cy="271"/>
              <a:chOff x="40" y="43"/>
              <a:chExt cx="953" cy="274"/>
            </a:xfrm>
          </p:grpSpPr>
          <p:grpSp>
            <p:nvGrpSpPr>
              <p:cNvPr id="367" name="Group 60"/>
              <p:cNvGrpSpPr/>
              <p:nvPr/>
            </p:nvGrpSpPr>
            <p:grpSpPr bwMode="auto">
              <a:xfrm rot="-9970459" flipH="1" flipV="1">
                <a:off x="40" y="43"/>
                <a:ext cx="953" cy="238"/>
                <a:chOff x="46" y="33"/>
                <a:chExt cx="892" cy="240"/>
              </a:xfrm>
            </p:grpSpPr>
            <p:grpSp>
              <p:nvGrpSpPr>
                <p:cNvPr id="379" name="Group 61"/>
                <p:cNvGrpSpPr/>
                <p:nvPr/>
              </p:nvGrpSpPr>
              <p:grpSpPr bwMode="auto">
                <a:xfrm>
                  <a:off x="46" y="33"/>
                  <a:ext cx="739" cy="196"/>
                  <a:chOff x="69" y="50"/>
                  <a:chExt cx="1117" cy="293"/>
                </a:xfrm>
              </p:grpSpPr>
              <p:sp>
                <p:nvSpPr>
                  <p:cNvPr id="385" name="AutoShape 57"/>
                  <p:cNvSpPr>
                    <a:spLocks noChangeArrowheads="1"/>
                  </p:cNvSpPr>
                  <p:nvPr/>
                </p:nvSpPr>
                <p:spPr bwMode="auto">
                  <a:xfrm rot="5263130">
                    <a:off x="366" y="-240"/>
                    <a:ext cx="226" cy="820"/>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386" name="AutoShape 58"/>
                  <p:cNvSpPr>
                    <a:spLocks noChangeArrowheads="1"/>
                  </p:cNvSpPr>
                  <p:nvPr/>
                </p:nvSpPr>
                <p:spPr bwMode="auto">
                  <a:xfrm rot="6078281">
                    <a:off x="510" y="-249"/>
                    <a:ext cx="222" cy="820"/>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387" name="AutoShape 59"/>
                  <p:cNvSpPr>
                    <a:spLocks noChangeArrowheads="1"/>
                  </p:cNvSpPr>
                  <p:nvPr/>
                </p:nvSpPr>
                <p:spPr bwMode="auto">
                  <a:xfrm rot="6373927">
                    <a:off x="560" y="-223"/>
                    <a:ext cx="226" cy="815"/>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388" name="AutoShape 60"/>
                  <p:cNvSpPr>
                    <a:spLocks noChangeArrowheads="1"/>
                  </p:cNvSpPr>
                  <p:nvPr/>
                </p:nvSpPr>
                <p:spPr bwMode="auto">
                  <a:xfrm rot="6906312">
                    <a:off x="665" y="-178"/>
                    <a:ext cx="222" cy="820"/>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grpSp>
            <p:grpSp>
              <p:nvGrpSpPr>
                <p:cNvPr id="380" name="Group 66"/>
                <p:cNvGrpSpPr/>
                <p:nvPr/>
              </p:nvGrpSpPr>
              <p:grpSpPr bwMode="auto">
                <a:xfrm rot="1353540">
                  <a:off x="193" y="79"/>
                  <a:ext cx="745" cy="194"/>
                  <a:chOff x="71" y="17"/>
                  <a:chExt cx="1123" cy="290"/>
                </a:xfrm>
              </p:grpSpPr>
              <p:sp>
                <p:nvSpPr>
                  <p:cNvPr id="381" name="AutoShape 62"/>
                  <p:cNvSpPr>
                    <a:spLocks noChangeArrowheads="1"/>
                  </p:cNvSpPr>
                  <p:nvPr/>
                </p:nvSpPr>
                <p:spPr bwMode="auto">
                  <a:xfrm rot="5263130">
                    <a:off x="368" y="-268"/>
                    <a:ext cx="226" cy="820"/>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382" name="AutoShape 63"/>
                  <p:cNvSpPr>
                    <a:spLocks noChangeArrowheads="1"/>
                  </p:cNvSpPr>
                  <p:nvPr/>
                </p:nvSpPr>
                <p:spPr bwMode="auto">
                  <a:xfrm rot="6078281">
                    <a:off x="501" y="-282"/>
                    <a:ext cx="222" cy="820"/>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383" name="AutoShape 64"/>
                  <p:cNvSpPr>
                    <a:spLocks noChangeArrowheads="1"/>
                  </p:cNvSpPr>
                  <p:nvPr/>
                </p:nvSpPr>
                <p:spPr bwMode="auto">
                  <a:xfrm rot="6373927">
                    <a:off x="590" y="-270"/>
                    <a:ext cx="215" cy="835"/>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384" name="AutoShape 65"/>
                  <p:cNvSpPr>
                    <a:spLocks noChangeArrowheads="1"/>
                  </p:cNvSpPr>
                  <p:nvPr/>
                </p:nvSpPr>
                <p:spPr bwMode="auto">
                  <a:xfrm rot="6906312">
                    <a:off x="666" y="-221"/>
                    <a:ext cx="226" cy="830"/>
                  </a:xfrm>
                  <a:prstGeom prst="moon">
                    <a:avLst>
                      <a:gd name="adj" fmla="val 49773"/>
                    </a:avLst>
                  </a:prstGeom>
                  <a:solidFill>
                    <a:srgbClr val="FFFFFF">
                      <a:alpha val="3999"/>
                    </a:srgbClr>
                  </a:solidFill>
                  <a:ln w="9525">
                    <a:noFill/>
                    <a:miter lim="800000"/>
                  </a:ln>
                </p:spPr>
                <p:txBody>
                  <a:bodyPr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grpSp>
          </p:grpSp>
          <p:grpSp>
            <p:nvGrpSpPr>
              <p:cNvPr id="368" name="Group 71"/>
              <p:cNvGrpSpPr/>
              <p:nvPr/>
            </p:nvGrpSpPr>
            <p:grpSpPr bwMode="auto">
              <a:xfrm rot="-9970459" flipH="1" flipV="1">
                <a:off x="146" y="126"/>
                <a:ext cx="795" cy="191"/>
                <a:chOff x="97" y="98"/>
                <a:chExt cx="901" cy="236"/>
              </a:xfrm>
            </p:grpSpPr>
            <p:grpSp>
              <p:nvGrpSpPr>
                <p:cNvPr id="369" name="Group 72"/>
                <p:cNvGrpSpPr/>
                <p:nvPr/>
              </p:nvGrpSpPr>
              <p:grpSpPr bwMode="auto">
                <a:xfrm>
                  <a:off x="97" y="98"/>
                  <a:ext cx="762" cy="219"/>
                  <a:chOff x="147" y="147"/>
                  <a:chExt cx="1149" cy="329"/>
                </a:xfrm>
              </p:grpSpPr>
              <p:sp>
                <p:nvSpPr>
                  <p:cNvPr id="375" name="AutoShape 68"/>
                  <p:cNvSpPr>
                    <a:spLocks noChangeArrowheads="1"/>
                  </p:cNvSpPr>
                  <p:nvPr/>
                </p:nvSpPr>
                <p:spPr bwMode="auto">
                  <a:xfrm rot="5263130">
                    <a:off x="441" y="-147"/>
                    <a:ext cx="258" cy="846"/>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376" name="AutoShape 69"/>
                  <p:cNvSpPr>
                    <a:spLocks noChangeArrowheads="1"/>
                  </p:cNvSpPr>
                  <p:nvPr/>
                </p:nvSpPr>
                <p:spPr bwMode="auto">
                  <a:xfrm rot="6078281">
                    <a:off x="574" y="-143"/>
                    <a:ext cx="244" cy="846"/>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377" name="AutoShape 70"/>
                  <p:cNvSpPr>
                    <a:spLocks noChangeArrowheads="1"/>
                  </p:cNvSpPr>
                  <p:nvPr/>
                </p:nvSpPr>
                <p:spPr bwMode="auto">
                  <a:xfrm rot="6373927">
                    <a:off x="657" y="-115"/>
                    <a:ext cx="249" cy="846"/>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378" name="AutoShape 71"/>
                  <p:cNvSpPr>
                    <a:spLocks noChangeArrowheads="1"/>
                  </p:cNvSpPr>
                  <p:nvPr/>
                </p:nvSpPr>
                <p:spPr bwMode="auto">
                  <a:xfrm rot="6906312">
                    <a:off x="747" y="-73"/>
                    <a:ext cx="258" cy="840"/>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grpSp>
            <p:grpSp>
              <p:nvGrpSpPr>
                <p:cNvPr id="370" name="Group 77"/>
                <p:cNvGrpSpPr/>
                <p:nvPr/>
              </p:nvGrpSpPr>
              <p:grpSpPr bwMode="auto">
                <a:xfrm rot="1353540">
                  <a:off x="216" y="132"/>
                  <a:ext cx="782" cy="202"/>
                  <a:chOff x="137" y="74"/>
                  <a:chExt cx="1180" cy="303"/>
                </a:xfrm>
              </p:grpSpPr>
              <p:sp>
                <p:nvSpPr>
                  <p:cNvPr id="371" name="AutoShape 73"/>
                  <p:cNvSpPr>
                    <a:spLocks noChangeArrowheads="1"/>
                  </p:cNvSpPr>
                  <p:nvPr/>
                </p:nvSpPr>
                <p:spPr bwMode="auto">
                  <a:xfrm rot="5263130">
                    <a:off x="438" y="-221"/>
                    <a:ext cx="249" cy="852"/>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372" name="AutoShape 74"/>
                  <p:cNvSpPr>
                    <a:spLocks noChangeArrowheads="1"/>
                  </p:cNvSpPr>
                  <p:nvPr/>
                </p:nvSpPr>
                <p:spPr bwMode="auto">
                  <a:xfrm rot="6078281">
                    <a:off x="555" y="-220"/>
                    <a:ext cx="258" cy="846"/>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373" name="AutoShape 75"/>
                  <p:cNvSpPr>
                    <a:spLocks noChangeArrowheads="1"/>
                  </p:cNvSpPr>
                  <p:nvPr/>
                </p:nvSpPr>
                <p:spPr bwMode="auto">
                  <a:xfrm rot="6373927">
                    <a:off x="640" y="-184"/>
                    <a:ext cx="254" cy="834"/>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374" name="AutoShape 76"/>
                  <p:cNvSpPr>
                    <a:spLocks noChangeArrowheads="1"/>
                  </p:cNvSpPr>
                  <p:nvPr/>
                </p:nvSpPr>
                <p:spPr bwMode="auto">
                  <a:xfrm rot="6906312">
                    <a:off x="763" y="-177"/>
                    <a:ext cx="244" cy="864"/>
                  </a:xfrm>
                  <a:prstGeom prst="moon">
                    <a:avLst>
                      <a:gd name="adj" fmla="val 49773"/>
                    </a:avLst>
                  </a:prstGeom>
                  <a:solidFill>
                    <a:srgbClr val="FFFFFF">
                      <a:alpha val="3999"/>
                    </a:srgbClr>
                  </a:solidFill>
                  <a:ln w="9525">
                    <a:noFill/>
                    <a:miter lim="800000"/>
                  </a:ln>
                </p:spPr>
                <p:txBody>
                  <a:bodyPr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grpSp>
          </p:grpSp>
        </p:grpSp>
        <p:grpSp>
          <p:nvGrpSpPr>
            <p:cNvPr id="344" name="Group 82"/>
            <p:cNvGrpSpPr/>
            <p:nvPr/>
          </p:nvGrpSpPr>
          <p:grpSpPr bwMode="auto">
            <a:xfrm rot="344040">
              <a:off x="381" y="88"/>
              <a:ext cx="911" cy="210"/>
              <a:chOff x="-45" y="-37"/>
              <a:chExt cx="938" cy="215"/>
            </a:xfrm>
          </p:grpSpPr>
          <p:grpSp>
            <p:nvGrpSpPr>
              <p:cNvPr id="345" name="Group 83"/>
              <p:cNvGrpSpPr/>
              <p:nvPr/>
            </p:nvGrpSpPr>
            <p:grpSpPr bwMode="auto">
              <a:xfrm rot="-9970459" flipH="1" flipV="1">
                <a:off x="-45" y="-37"/>
                <a:ext cx="938" cy="215"/>
                <a:chOff x="-50" y="-22"/>
                <a:chExt cx="874" cy="217"/>
              </a:xfrm>
            </p:grpSpPr>
            <p:grpSp>
              <p:nvGrpSpPr>
                <p:cNvPr id="357" name="Group 84"/>
                <p:cNvGrpSpPr/>
                <p:nvPr/>
              </p:nvGrpSpPr>
              <p:grpSpPr bwMode="auto">
                <a:xfrm>
                  <a:off x="-50" y="-22"/>
                  <a:ext cx="687" cy="191"/>
                  <a:chOff x="-76" y="-32"/>
                  <a:chExt cx="1035" cy="287"/>
                </a:xfrm>
              </p:grpSpPr>
              <p:sp>
                <p:nvSpPr>
                  <p:cNvPr id="363" name="AutoShape 80"/>
                  <p:cNvSpPr>
                    <a:spLocks noChangeArrowheads="1"/>
                  </p:cNvSpPr>
                  <p:nvPr/>
                </p:nvSpPr>
                <p:spPr bwMode="auto">
                  <a:xfrm rot="5263130">
                    <a:off x="222" y="-326"/>
                    <a:ext cx="218" cy="814"/>
                  </a:xfrm>
                  <a:prstGeom prst="moon">
                    <a:avLst>
                      <a:gd name="adj" fmla="val 49773"/>
                    </a:avLst>
                  </a:prstGeom>
                  <a:solidFill>
                    <a:srgbClr val="FFFFFF">
                      <a:alpha val="3999"/>
                    </a:srgbClr>
                  </a:solidFill>
                  <a:ln w="9525">
                    <a:noFill/>
                    <a:miter lim="800000"/>
                  </a:ln>
                </p:spPr>
                <p:txBody>
                  <a:bodyPr rot="10800000"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364" name="AutoShape 81"/>
                  <p:cNvSpPr>
                    <a:spLocks noChangeArrowheads="1"/>
                  </p:cNvSpPr>
                  <p:nvPr/>
                </p:nvSpPr>
                <p:spPr bwMode="auto">
                  <a:xfrm rot="6078281">
                    <a:off x="326" y="-331"/>
                    <a:ext cx="222" cy="819"/>
                  </a:xfrm>
                  <a:prstGeom prst="moon">
                    <a:avLst>
                      <a:gd name="adj" fmla="val 49773"/>
                    </a:avLst>
                  </a:prstGeom>
                  <a:solidFill>
                    <a:srgbClr val="FFFFFF">
                      <a:alpha val="3999"/>
                    </a:srgbClr>
                  </a:solidFill>
                  <a:ln w="9525">
                    <a:noFill/>
                    <a:miter lim="800000"/>
                  </a:ln>
                </p:spPr>
                <p:txBody>
                  <a:bodyPr rot="10800000"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365" name="AutoShape 82"/>
                  <p:cNvSpPr>
                    <a:spLocks noChangeArrowheads="1"/>
                  </p:cNvSpPr>
                  <p:nvPr/>
                </p:nvSpPr>
                <p:spPr bwMode="auto">
                  <a:xfrm rot="6373927">
                    <a:off x="366" y="-273"/>
                    <a:ext cx="226" cy="819"/>
                  </a:xfrm>
                  <a:prstGeom prst="moon">
                    <a:avLst>
                      <a:gd name="adj" fmla="val 49773"/>
                    </a:avLst>
                  </a:prstGeom>
                  <a:solidFill>
                    <a:srgbClr val="FFFFFF">
                      <a:alpha val="3999"/>
                    </a:srgbClr>
                  </a:solidFill>
                  <a:ln w="9525">
                    <a:noFill/>
                    <a:miter lim="800000"/>
                  </a:ln>
                </p:spPr>
                <p:txBody>
                  <a:bodyPr rot="10800000"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366" name="AutoShape 83"/>
                  <p:cNvSpPr>
                    <a:spLocks noChangeArrowheads="1"/>
                  </p:cNvSpPr>
                  <p:nvPr/>
                </p:nvSpPr>
                <p:spPr bwMode="auto">
                  <a:xfrm rot="6906312">
                    <a:off x="439" y="-266"/>
                    <a:ext cx="222" cy="819"/>
                  </a:xfrm>
                  <a:prstGeom prst="moon">
                    <a:avLst>
                      <a:gd name="adj" fmla="val 49773"/>
                    </a:avLst>
                  </a:prstGeom>
                  <a:solidFill>
                    <a:srgbClr val="FFFFFF">
                      <a:alpha val="3999"/>
                    </a:srgbClr>
                  </a:solidFill>
                  <a:ln w="9525">
                    <a:noFill/>
                    <a:miter lim="800000"/>
                  </a:ln>
                </p:spPr>
                <p:txBody>
                  <a:bodyPr rot="10800000"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grpSp>
            <p:grpSp>
              <p:nvGrpSpPr>
                <p:cNvPr id="358" name="Group 89"/>
                <p:cNvGrpSpPr/>
                <p:nvPr/>
              </p:nvGrpSpPr>
              <p:grpSpPr bwMode="auto">
                <a:xfrm rot="1353540">
                  <a:off x="90" y="23"/>
                  <a:ext cx="734" cy="172"/>
                  <a:chOff x="-111" y="4"/>
                  <a:chExt cx="1106" cy="258"/>
                </a:xfrm>
              </p:grpSpPr>
              <p:sp>
                <p:nvSpPr>
                  <p:cNvPr id="359" name="AutoShape 85"/>
                  <p:cNvSpPr>
                    <a:spLocks noChangeArrowheads="1"/>
                  </p:cNvSpPr>
                  <p:nvPr/>
                </p:nvSpPr>
                <p:spPr bwMode="auto">
                  <a:xfrm rot="5263130">
                    <a:off x="185" y="-273"/>
                    <a:ext cx="218" cy="809"/>
                  </a:xfrm>
                  <a:prstGeom prst="moon">
                    <a:avLst>
                      <a:gd name="adj" fmla="val 49773"/>
                    </a:avLst>
                  </a:prstGeom>
                  <a:solidFill>
                    <a:srgbClr val="FFFFFF">
                      <a:alpha val="3999"/>
                    </a:srgbClr>
                  </a:solidFill>
                  <a:ln w="9525">
                    <a:noFill/>
                    <a:miter lim="800000"/>
                  </a:ln>
                </p:spPr>
                <p:txBody>
                  <a:bodyPr rot="10800000"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360" name="AutoShape 86"/>
                  <p:cNvSpPr>
                    <a:spLocks noChangeArrowheads="1"/>
                  </p:cNvSpPr>
                  <p:nvPr/>
                </p:nvSpPr>
                <p:spPr bwMode="auto">
                  <a:xfrm rot="6078281">
                    <a:off x="406" y="-290"/>
                    <a:ext cx="226" cy="814"/>
                  </a:xfrm>
                  <a:prstGeom prst="moon">
                    <a:avLst>
                      <a:gd name="adj" fmla="val 49773"/>
                    </a:avLst>
                  </a:prstGeom>
                  <a:solidFill>
                    <a:srgbClr val="FFFFFF">
                      <a:alpha val="3999"/>
                    </a:srgbClr>
                  </a:solidFill>
                  <a:ln w="9525">
                    <a:noFill/>
                    <a:miter lim="800000"/>
                  </a:ln>
                </p:spPr>
                <p:txBody>
                  <a:bodyPr rot="10800000"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361" name="AutoShape 87"/>
                  <p:cNvSpPr>
                    <a:spLocks noChangeArrowheads="1"/>
                  </p:cNvSpPr>
                  <p:nvPr/>
                </p:nvSpPr>
                <p:spPr bwMode="auto">
                  <a:xfrm rot="6373927">
                    <a:off x="474" y="-271"/>
                    <a:ext cx="226" cy="814"/>
                  </a:xfrm>
                  <a:prstGeom prst="moon">
                    <a:avLst>
                      <a:gd name="adj" fmla="val 49773"/>
                    </a:avLst>
                  </a:prstGeom>
                  <a:solidFill>
                    <a:srgbClr val="FFFFFF">
                      <a:alpha val="3999"/>
                    </a:srgbClr>
                  </a:solidFill>
                  <a:ln w="9525">
                    <a:noFill/>
                    <a:miter lim="800000"/>
                  </a:ln>
                </p:spPr>
                <p:txBody>
                  <a:bodyPr rot="10800000"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362" name="AutoShape 88"/>
                  <p:cNvSpPr>
                    <a:spLocks noChangeArrowheads="1"/>
                  </p:cNvSpPr>
                  <p:nvPr/>
                </p:nvSpPr>
                <p:spPr bwMode="auto">
                  <a:xfrm rot="6906312">
                    <a:off x="478" y="-255"/>
                    <a:ext cx="215" cy="819"/>
                  </a:xfrm>
                  <a:prstGeom prst="moon">
                    <a:avLst>
                      <a:gd name="adj" fmla="val 49773"/>
                    </a:avLst>
                  </a:prstGeom>
                  <a:solidFill>
                    <a:srgbClr val="FFFFFF">
                      <a:alpha val="3999"/>
                    </a:srgbClr>
                  </a:solidFill>
                  <a:ln w="9525">
                    <a:noFill/>
                    <a:miter lim="800000"/>
                  </a:ln>
                </p:spPr>
                <p:txBody>
                  <a:bodyPr rot="10800000"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grpSp>
          </p:grpSp>
          <p:grpSp>
            <p:nvGrpSpPr>
              <p:cNvPr id="346" name="Group 94"/>
              <p:cNvGrpSpPr/>
              <p:nvPr/>
            </p:nvGrpSpPr>
            <p:grpSpPr bwMode="auto">
              <a:xfrm rot="-9970459" flipH="1" flipV="1">
                <a:off x="-18" y="-23"/>
                <a:ext cx="800" cy="184"/>
                <a:chOff x="-123" y="-37"/>
                <a:chExt cx="909" cy="229"/>
              </a:xfrm>
            </p:grpSpPr>
            <p:grpSp>
              <p:nvGrpSpPr>
                <p:cNvPr id="347" name="Group 95"/>
                <p:cNvGrpSpPr/>
                <p:nvPr/>
              </p:nvGrpSpPr>
              <p:grpSpPr bwMode="auto">
                <a:xfrm>
                  <a:off x="-123" y="-37"/>
                  <a:ext cx="769" cy="204"/>
                  <a:chOff x="-186" y="-56"/>
                  <a:chExt cx="1159" cy="309"/>
                </a:xfrm>
              </p:grpSpPr>
              <p:sp>
                <p:nvSpPr>
                  <p:cNvPr id="353" name="AutoShape 91"/>
                  <p:cNvSpPr>
                    <a:spLocks noChangeArrowheads="1"/>
                  </p:cNvSpPr>
                  <p:nvPr/>
                </p:nvSpPr>
                <p:spPr bwMode="auto">
                  <a:xfrm rot="5263130">
                    <a:off x="95" y="-337"/>
                    <a:ext cx="263" cy="826"/>
                  </a:xfrm>
                  <a:prstGeom prst="moon">
                    <a:avLst>
                      <a:gd name="adj" fmla="val 49773"/>
                    </a:avLst>
                  </a:prstGeom>
                  <a:solidFill>
                    <a:srgbClr val="FFFFFF">
                      <a:alpha val="3999"/>
                    </a:srgbClr>
                  </a:solidFill>
                  <a:ln w="9525">
                    <a:noFill/>
                    <a:miter lim="800000"/>
                  </a:ln>
                </p:spPr>
                <p:txBody>
                  <a:bodyPr rot="10800000"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354" name="AutoShape 92"/>
                  <p:cNvSpPr>
                    <a:spLocks noChangeArrowheads="1"/>
                  </p:cNvSpPr>
                  <p:nvPr/>
                </p:nvSpPr>
                <p:spPr bwMode="auto">
                  <a:xfrm rot="6078281">
                    <a:off x="251" y="-338"/>
                    <a:ext cx="263" cy="832"/>
                  </a:xfrm>
                  <a:prstGeom prst="moon">
                    <a:avLst>
                      <a:gd name="adj" fmla="val 49773"/>
                    </a:avLst>
                  </a:prstGeom>
                  <a:solidFill>
                    <a:srgbClr val="FFFFFF">
                      <a:alpha val="3999"/>
                    </a:srgbClr>
                  </a:solidFill>
                  <a:ln w="9525">
                    <a:noFill/>
                    <a:miter lim="800000"/>
                  </a:ln>
                </p:spPr>
                <p:txBody>
                  <a:bodyPr rot="10800000"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355" name="AutoShape 93"/>
                  <p:cNvSpPr>
                    <a:spLocks noChangeArrowheads="1"/>
                  </p:cNvSpPr>
                  <p:nvPr/>
                </p:nvSpPr>
                <p:spPr bwMode="auto">
                  <a:xfrm rot="6373927">
                    <a:off x="304" y="-281"/>
                    <a:ext cx="231" cy="820"/>
                  </a:xfrm>
                  <a:prstGeom prst="moon">
                    <a:avLst>
                      <a:gd name="adj" fmla="val 49773"/>
                    </a:avLst>
                  </a:prstGeom>
                  <a:solidFill>
                    <a:srgbClr val="FFFFFF">
                      <a:alpha val="3999"/>
                    </a:srgbClr>
                  </a:solidFill>
                  <a:ln w="9525">
                    <a:noFill/>
                    <a:miter lim="800000"/>
                  </a:ln>
                </p:spPr>
                <p:txBody>
                  <a:bodyPr rot="10800000"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356" name="AutoShape 94"/>
                  <p:cNvSpPr>
                    <a:spLocks noChangeArrowheads="1"/>
                  </p:cNvSpPr>
                  <p:nvPr/>
                </p:nvSpPr>
                <p:spPr bwMode="auto">
                  <a:xfrm rot="6906312">
                    <a:off x="428" y="-291"/>
                    <a:ext cx="263" cy="826"/>
                  </a:xfrm>
                  <a:prstGeom prst="moon">
                    <a:avLst>
                      <a:gd name="adj" fmla="val 49773"/>
                    </a:avLst>
                  </a:prstGeom>
                  <a:solidFill>
                    <a:srgbClr val="FFFFFF">
                      <a:alpha val="3999"/>
                    </a:srgbClr>
                  </a:solidFill>
                  <a:ln w="9525">
                    <a:noFill/>
                    <a:miter lim="800000"/>
                  </a:ln>
                </p:spPr>
                <p:txBody>
                  <a:bodyPr rot="10800000"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grpSp>
            <p:grpSp>
              <p:nvGrpSpPr>
                <p:cNvPr id="348" name="Group 100"/>
                <p:cNvGrpSpPr/>
                <p:nvPr/>
              </p:nvGrpSpPr>
              <p:grpSpPr bwMode="auto">
                <a:xfrm rot="1353540">
                  <a:off x="25" y="-11"/>
                  <a:ext cx="761" cy="203"/>
                  <a:chOff x="-206" y="-19"/>
                  <a:chExt cx="1147" cy="305"/>
                </a:xfrm>
              </p:grpSpPr>
              <p:sp>
                <p:nvSpPr>
                  <p:cNvPr id="349" name="AutoShape 96"/>
                  <p:cNvSpPr>
                    <a:spLocks noChangeArrowheads="1"/>
                  </p:cNvSpPr>
                  <p:nvPr/>
                </p:nvSpPr>
                <p:spPr bwMode="auto">
                  <a:xfrm rot="5263130">
                    <a:off x="86" y="-311"/>
                    <a:ext cx="254" cy="838"/>
                  </a:xfrm>
                  <a:prstGeom prst="moon">
                    <a:avLst>
                      <a:gd name="adj" fmla="val 49773"/>
                    </a:avLst>
                  </a:prstGeom>
                  <a:solidFill>
                    <a:srgbClr val="FFFFFF">
                      <a:alpha val="3999"/>
                    </a:srgbClr>
                  </a:solidFill>
                  <a:ln w="9525">
                    <a:noFill/>
                    <a:miter lim="800000"/>
                  </a:ln>
                </p:spPr>
                <p:txBody>
                  <a:bodyPr rot="10800000"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350" name="AutoShape 97"/>
                  <p:cNvSpPr>
                    <a:spLocks noChangeArrowheads="1"/>
                  </p:cNvSpPr>
                  <p:nvPr/>
                </p:nvSpPr>
                <p:spPr bwMode="auto">
                  <a:xfrm rot="6078281">
                    <a:off x="234" y="-303"/>
                    <a:ext cx="244" cy="826"/>
                  </a:xfrm>
                  <a:prstGeom prst="moon">
                    <a:avLst>
                      <a:gd name="adj" fmla="val 49773"/>
                    </a:avLst>
                  </a:prstGeom>
                  <a:solidFill>
                    <a:srgbClr val="FFFFFF">
                      <a:alpha val="3999"/>
                    </a:srgbClr>
                  </a:solidFill>
                  <a:ln w="9525">
                    <a:noFill/>
                    <a:miter lim="800000"/>
                  </a:ln>
                </p:spPr>
                <p:txBody>
                  <a:bodyPr rot="10800000"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351" name="AutoShape 98"/>
                  <p:cNvSpPr>
                    <a:spLocks noChangeArrowheads="1"/>
                  </p:cNvSpPr>
                  <p:nvPr/>
                </p:nvSpPr>
                <p:spPr bwMode="auto">
                  <a:xfrm rot="6373927">
                    <a:off x="300" y="-305"/>
                    <a:ext cx="244" cy="832"/>
                  </a:xfrm>
                  <a:prstGeom prst="moon">
                    <a:avLst>
                      <a:gd name="adj" fmla="val 49773"/>
                    </a:avLst>
                  </a:prstGeom>
                  <a:solidFill>
                    <a:srgbClr val="FFFFFF">
                      <a:alpha val="3999"/>
                    </a:srgbClr>
                  </a:solidFill>
                  <a:ln w="9525">
                    <a:noFill/>
                    <a:miter lim="800000"/>
                  </a:ln>
                </p:spPr>
                <p:txBody>
                  <a:bodyPr rot="10800000"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352" name="AutoShape 99"/>
                  <p:cNvSpPr>
                    <a:spLocks noChangeArrowheads="1"/>
                  </p:cNvSpPr>
                  <p:nvPr/>
                </p:nvSpPr>
                <p:spPr bwMode="auto">
                  <a:xfrm rot="6906312">
                    <a:off x="394" y="-260"/>
                    <a:ext cx="249" cy="844"/>
                  </a:xfrm>
                  <a:prstGeom prst="moon">
                    <a:avLst>
                      <a:gd name="adj" fmla="val 49773"/>
                    </a:avLst>
                  </a:prstGeom>
                  <a:solidFill>
                    <a:srgbClr val="FFFFFF">
                      <a:alpha val="1999"/>
                    </a:srgbClr>
                  </a:solidFill>
                  <a:ln w="9525">
                    <a:noFill/>
                    <a:miter lim="800000"/>
                  </a:ln>
                </p:spPr>
                <p:txBody>
                  <a:bodyPr rot="10800000"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grpSp>
          </p:grpSp>
        </p:grpSp>
      </p:grpSp>
      <p:grpSp>
        <p:nvGrpSpPr>
          <p:cNvPr id="461" name="Group 177"/>
          <p:cNvGrpSpPr/>
          <p:nvPr/>
        </p:nvGrpSpPr>
        <p:grpSpPr bwMode="auto">
          <a:xfrm>
            <a:off x="1016636" y="948088"/>
            <a:ext cx="945138" cy="520364"/>
            <a:chOff x="-58" y="0"/>
            <a:chExt cx="1404" cy="1031"/>
          </a:xfrm>
        </p:grpSpPr>
        <p:sp>
          <p:nvSpPr>
            <p:cNvPr id="462" name="Oval 173"/>
            <p:cNvSpPr>
              <a:spLocks noChangeArrowheads="1"/>
            </p:cNvSpPr>
            <p:nvPr/>
          </p:nvSpPr>
          <p:spPr bwMode="auto">
            <a:xfrm>
              <a:off x="117" y="0"/>
              <a:ext cx="1022" cy="1031"/>
            </a:xfrm>
            <a:prstGeom prst="ellipse">
              <a:avLst/>
            </a:prstGeom>
            <a:solidFill>
              <a:srgbClr val="053275"/>
            </a:solidFill>
            <a:ln w="38100" cmpd="sng">
              <a:solidFill>
                <a:srgbClr val="EAEAEA"/>
              </a:solidFill>
              <a:round/>
            </a:ln>
          </p:spPr>
          <p:txBody>
            <a:bodyPr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grpSp>
          <p:nvGrpSpPr>
            <p:cNvPr id="463" name="Group 179"/>
            <p:cNvGrpSpPr/>
            <p:nvPr/>
          </p:nvGrpSpPr>
          <p:grpSpPr bwMode="auto">
            <a:xfrm rot="10082854">
              <a:off x="-53" y="703"/>
              <a:ext cx="924" cy="239"/>
              <a:chOff x="58" y="36"/>
              <a:chExt cx="953" cy="248"/>
            </a:xfrm>
          </p:grpSpPr>
          <p:grpSp>
            <p:nvGrpSpPr>
              <p:cNvPr id="511" name="Group 180"/>
              <p:cNvGrpSpPr/>
              <p:nvPr/>
            </p:nvGrpSpPr>
            <p:grpSpPr bwMode="auto">
              <a:xfrm rot="-9970459" flipH="1" flipV="1">
                <a:off x="58" y="36"/>
                <a:ext cx="953" cy="234"/>
                <a:chOff x="60" y="22"/>
                <a:chExt cx="892" cy="236"/>
              </a:xfrm>
            </p:grpSpPr>
            <p:grpSp>
              <p:nvGrpSpPr>
                <p:cNvPr id="523" name="Group 181"/>
                <p:cNvGrpSpPr/>
                <p:nvPr/>
              </p:nvGrpSpPr>
              <p:grpSpPr bwMode="auto">
                <a:xfrm>
                  <a:off x="60" y="22"/>
                  <a:ext cx="710" cy="187"/>
                  <a:chOff x="90" y="33"/>
                  <a:chExt cx="1071" cy="282"/>
                </a:xfrm>
              </p:grpSpPr>
              <p:sp>
                <p:nvSpPr>
                  <p:cNvPr id="529" name="AutoShape 177"/>
                  <p:cNvSpPr>
                    <a:spLocks noChangeArrowheads="1"/>
                  </p:cNvSpPr>
                  <p:nvPr/>
                </p:nvSpPr>
                <p:spPr bwMode="auto">
                  <a:xfrm rot="5263130">
                    <a:off x="373" y="-247"/>
                    <a:ext cx="227" cy="793"/>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530" name="AutoShape 178"/>
                  <p:cNvSpPr>
                    <a:spLocks noChangeArrowheads="1"/>
                  </p:cNvSpPr>
                  <p:nvPr/>
                </p:nvSpPr>
                <p:spPr bwMode="auto">
                  <a:xfrm rot="6078281">
                    <a:off x="506" y="-245"/>
                    <a:ext cx="227" cy="784"/>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531" name="AutoShape 179"/>
                  <p:cNvSpPr>
                    <a:spLocks noChangeArrowheads="1"/>
                  </p:cNvSpPr>
                  <p:nvPr/>
                </p:nvSpPr>
                <p:spPr bwMode="auto">
                  <a:xfrm rot="6373927">
                    <a:off x="565" y="-237"/>
                    <a:ext cx="220" cy="808"/>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532" name="AutoShape 180"/>
                  <p:cNvSpPr>
                    <a:spLocks noChangeArrowheads="1"/>
                  </p:cNvSpPr>
                  <p:nvPr/>
                </p:nvSpPr>
                <p:spPr bwMode="auto">
                  <a:xfrm rot="6906312">
                    <a:off x="641" y="-204"/>
                    <a:ext cx="227" cy="812"/>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grpSp>
            <p:grpSp>
              <p:nvGrpSpPr>
                <p:cNvPr id="524" name="Group 186"/>
                <p:cNvGrpSpPr/>
                <p:nvPr/>
              </p:nvGrpSpPr>
              <p:grpSpPr bwMode="auto">
                <a:xfrm rot="1353540">
                  <a:off x="216" y="88"/>
                  <a:ext cx="736" cy="170"/>
                  <a:chOff x="101" y="21"/>
                  <a:chExt cx="1108" cy="255"/>
                </a:xfrm>
              </p:grpSpPr>
              <p:sp>
                <p:nvSpPr>
                  <p:cNvPr id="525" name="AutoShape 182"/>
                  <p:cNvSpPr>
                    <a:spLocks noChangeArrowheads="1"/>
                  </p:cNvSpPr>
                  <p:nvPr/>
                </p:nvSpPr>
                <p:spPr bwMode="auto">
                  <a:xfrm rot="5263130">
                    <a:off x="390" y="-266"/>
                    <a:ext cx="220" cy="798"/>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526" name="AutoShape 183"/>
                  <p:cNvSpPr>
                    <a:spLocks noChangeArrowheads="1"/>
                  </p:cNvSpPr>
                  <p:nvPr/>
                </p:nvSpPr>
                <p:spPr bwMode="auto">
                  <a:xfrm rot="6078281">
                    <a:off x="521" y="-264"/>
                    <a:ext cx="223" cy="793"/>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527" name="AutoShape 184"/>
                  <p:cNvSpPr>
                    <a:spLocks noChangeArrowheads="1"/>
                  </p:cNvSpPr>
                  <p:nvPr/>
                </p:nvSpPr>
                <p:spPr bwMode="auto">
                  <a:xfrm rot="6373927">
                    <a:off x="599" y="-245"/>
                    <a:ext cx="220" cy="803"/>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528" name="AutoShape 185"/>
                  <p:cNvSpPr>
                    <a:spLocks noChangeArrowheads="1"/>
                  </p:cNvSpPr>
                  <p:nvPr/>
                </p:nvSpPr>
                <p:spPr bwMode="auto">
                  <a:xfrm rot="6906312">
                    <a:off x="696" y="-237"/>
                    <a:ext cx="223" cy="803"/>
                  </a:xfrm>
                  <a:prstGeom prst="moon">
                    <a:avLst>
                      <a:gd name="adj" fmla="val 49773"/>
                    </a:avLst>
                  </a:prstGeom>
                  <a:solidFill>
                    <a:srgbClr val="FFFFFF">
                      <a:alpha val="3999"/>
                    </a:srgbClr>
                  </a:solidFill>
                  <a:ln w="9525">
                    <a:noFill/>
                    <a:miter lim="800000"/>
                  </a:ln>
                </p:spPr>
                <p:txBody>
                  <a:bodyPr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grpSp>
          </p:grpSp>
          <p:grpSp>
            <p:nvGrpSpPr>
              <p:cNvPr id="512" name="Group 191"/>
              <p:cNvGrpSpPr/>
              <p:nvPr/>
            </p:nvGrpSpPr>
            <p:grpSpPr bwMode="auto">
              <a:xfrm rot="-9970459" flipH="1" flipV="1">
                <a:off x="147" y="100"/>
                <a:ext cx="778" cy="184"/>
                <a:chOff x="90" y="72"/>
                <a:chExt cx="887" cy="226"/>
              </a:xfrm>
            </p:grpSpPr>
            <p:grpSp>
              <p:nvGrpSpPr>
                <p:cNvPr id="513" name="Group 192"/>
                <p:cNvGrpSpPr/>
                <p:nvPr/>
              </p:nvGrpSpPr>
              <p:grpSpPr bwMode="auto">
                <a:xfrm>
                  <a:off x="90" y="72"/>
                  <a:ext cx="767" cy="183"/>
                  <a:chOff x="136" y="109"/>
                  <a:chExt cx="1155" cy="275"/>
                </a:xfrm>
              </p:grpSpPr>
              <p:sp>
                <p:nvSpPr>
                  <p:cNvPr id="519" name="AutoShape 188"/>
                  <p:cNvSpPr>
                    <a:spLocks noChangeArrowheads="1"/>
                  </p:cNvSpPr>
                  <p:nvPr/>
                </p:nvSpPr>
                <p:spPr bwMode="auto">
                  <a:xfrm rot="5263130">
                    <a:off x="440" y="-195"/>
                    <a:ext cx="215" cy="824"/>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520" name="AutoShape 189"/>
                  <p:cNvSpPr>
                    <a:spLocks noChangeArrowheads="1"/>
                  </p:cNvSpPr>
                  <p:nvPr/>
                </p:nvSpPr>
                <p:spPr bwMode="auto">
                  <a:xfrm rot="6078281">
                    <a:off x="582" y="-186"/>
                    <a:ext cx="215" cy="818"/>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521" name="AutoShape 190"/>
                  <p:cNvSpPr>
                    <a:spLocks noChangeArrowheads="1"/>
                  </p:cNvSpPr>
                  <p:nvPr/>
                </p:nvSpPr>
                <p:spPr bwMode="auto">
                  <a:xfrm rot="6373927">
                    <a:off x="647" y="-185"/>
                    <a:ext cx="220" cy="835"/>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522" name="AutoShape 191"/>
                  <p:cNvSpPr>
                    <a:spLocks noChangeArrowheads="1"/>
                  </p:cNvSpPr>
                  <p:nvPr/>
                </p:nvSpPr>
                <p:spPr bwMode="auto">
                  <a:xfrm rot="6906312">
                    <a:off x="762" y="-146"/>
                    <a:ext cx="224" cy="835"/>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grpSp>
            <p:grpSp>
              <p:nvGrpSpPr>
                <p:cNvPr id="514" name="Group 197"/>
                <p:cNvGrpSpPr/>
                <p:nvPr/>
              </p:nvGrpSpPr>
              <p:grpSpPr bwMode="auto">
                <a:xfrm rot="1353540">
                  <a:off x="222" y="130"/>
                  <a:ext cx="755" cy="168"/>
                  <a:chOff x="134" y="69"/>
                  <a:chExt cx="1138" cy="249"/>
                </a:xfrm>
              </p:grpSpPr>
              <p:sp>
                <p:nvSpPr>
                  <p:cNvPr id="515" name="AutoShape 193"/>
                  <p:cNvSpPr>
                    <a:spLocks noChangeArrowheads="1"/>
                  </p:cNvSpPr>
                  <p:nvPr/>
                </p:nvSpPr>
                <p:spPr bwMode="auto">
                  <a:xfrm rot="5263130">
                    <a:off x="440" y="-235"/>
                    <a:ext cx="211" cy="824"/>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516" name="AutoShape 194"/>
                  <p:cNvSpPr>
                    <a:spLocks noChangeArrowheads="1"/>
                  </p:cNvSpPr>
                  <p:nvPr/>
                </p:nvSpPr>
                <p:spPr bwMode="auto">
                  <a:xfrm rot="6078281">
                    <a:off x="571" y="-227"/>
                    <a:ext cx="220" cy="812"/>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517" name="AutoShape 195"/>
                  <p:cNvSpPr>
                    <a:spLocks noChangeArrowheads="1"/>
                  </p:cNvSpPr>
                  <p:nvPr/>
                </p:nvSpPr>
                <p:spPr bwMode="auto">
                  <a:xfrm rot="6373927">
                    <a:off x="644" y="-229"/>
                    <a:ext cx="215" cy="829"/>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518" name="AutoShape 196"/>
                  <p:cNvSpPr>
                    <a:spLocks noChangeArrowheads="1"/>
                  </p:cNvSpPr>
                  <p:nvPr/>
                </p:nvSpPr>
                <p:spPr bwMode="auto">
                  <a:xfrm rot="6906312">
                    <a:off x="750" y="-204"/>
                    <a:ext cx="220" cy="824"/>
                  </a:xfrm>
                  <a:prstGeom prst="moon">
                    <a:avLst>
                      <a:gd name="adj" fmla="val 49773"/>
                    </a:avLst>
                  </a:prstGeom>
                  <a:solidFill>
                    <a:srgbClr val="FFFFFF">
                      <a:alpha val="3999"/>
                    </a:srgbClr>
                  </a:solidFill>
                  <a:ln w="9525">
                    <a:noFill/>
                    <a:miter lim="800000"/>
                  </a:ln>
                </p:spPr>
                <p:txBody>
                  <a:bodyPr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grpSp>
          </p:grpSp>
        </p:grpSp>
        <p:grpSp>
          <p:nvGrpSpPr>
            <p:cNvPr id="464" name="Group 202"/>
            <p:cNvGrpSpPr/>
            <p:nvPr/>
          </p:nvGrpSpPr>
          <p:grpSpPr bwMode="auto">
            <a:xfrm rot="-232145">
              <a:off x="303" y="6"/>
              <a:ext cx="1035" cy="280"/>
              <a:chOff x="-66" y="-58"/>
              <a:chExt cx="1067" cy="295"/>
            </a:xfrm>
          </p:grpSpPr>
          <p:grpSp>
            <p:nvGrpSpPr>
              <p:cNvPr id="465" name="Group 203"/>
              <p:cNvGrpSpPr/>
              <p:nvPr/>
            </p:nvGrpSpPr>
            <p:grpSpPr bwMode="auto">
              <a:xfrm rot="513316">
                <a:off x="-66" y="-58"/>
                <a:ext cx="1012" cy="250"/>
                <a:chOff x="-72" y="-53"/>
                <a:chExt cx="1012" cy="250"/>
              </a:xfrm>
            </p:grpSpPr>
            <p:grpSp>
              <p:nvGrpSpPr>
                <p:cNvPr id="489" name="Group 204"/>
                <p:cNvGrpSpPr/>
                <p:nvPr/>
              </p:nvGrpSpPr>
              <p:grpSpPr bwMode="auto">
                <a:xfrm rot="-9970459" flipH="1" flipV="1">
                  <a:off x="-72" y="-53"/>
                  <a:ext cx="1012" cy="250"/>
                  <a:chOff x="-70" y="-37"/>
                  <a:chExt cx="943" cy="255"/>
                </a:xfrm>
              </p:grpSpPr>
              <p:grpSp>
                <p:nvGrpSpPr>
                  <p:cNvPr id="501" name="Group 205"/>
                  <p:cNvGrpSpPr/>
                  <p:nvPr/>
                </p:nvGrpSpPr>
                <p:grpSpPr bwMode="auto">
                  <a:xfrm>
                    <a:off x="-70" y="-37"/>
                    <a:ext cx="757" cy="191"/>
                    <a:chOff x="-105" y="-56"/>
                    <a:chExt cx="1140" cy="287"/>
                  </a:xfrm>
                </p:grpSpPr>
                <p:sp>
                  <p:nvSpPr>
                    <p:cNvPr id="507" name="AutoShape 201"/>
                    <p:cNvSpPr>
                      <a:spLocks noChangeArrowheads="1"/>
                    </p:cNvSpPr>
                    <p:nvPr/>
                  </p:nvSpPr>
                  <p:spPr bwMode="auto">
                    <a:xfrm rot="5263130">
                      <a:off x="188" y="-349"/>
                      <a:ext cx="227" cy="813"/>
                    </a:xfrm>
                    <a:prstGeom prst="moon">
                      <a:avLst>
                        <a:gd name="adj" fmla="val 49773"/>
                      </a:avLst>
                    </a:prstGeom>
                    <a:solidFill>
                      <a:srgbClr val="FFFFFF">
                        <a:alpha val="3999"/>
                      </a:srgbClr>
                    </a:solidFill>
                    <a:ln w="9525">
                      <a:noFill/>
                      <a:miter lim="800000"/>
                    </a:ln>
                  </p:spPr>
                  <p:txBody>
                    <a:bodyPr rot="10800000"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508" name="AutoShape 202"/>
                    <p:cNvSpPr>
                      <a:spLocks noChangeArrowheads="1"/>
                    </p:cNvSpPr>
                    <p:nvPr/>
                  </p:nvSpPr>
                  <p:spPr bwMode="auto">
                    <a:xfrm rot="6078281">
                      <a:off x="348" y="-346"/>
                      <a:ext cx="231" cy="813"/>
                    </a:xfrm>
                    <a:prstGeom prst="moon">
                      <a:avLst>
                        <a:gd name="adj" fmla="val 49773"/>
                      </a:avLst>
                    </a:prstGeom>
                    <a:solidFill>
                      <a:srgbClr val="FFFFFF">
                        <a:alpha val="3999"/>
                      </a:srgbClr>
                    </a:solidFill>
                    <a:ln w="9525">
                      <a:noFill/>
                      <a:miter lim="800000"/>
                    </a:ln>
                  </p:spPr>
                  <p:txBody>
                    <a:bodyPr rot="10800000"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509" name="AutoShape 203"/>
                    <p:cNvSpPr>
                      <a:spLocks noChangeArrowheads="1"/>
                    </p:cNvSpPr>
                    <p:nvPr/>
                  </p:nvSpPr>
                  <p:spPr bwMode="auto">
                    <a:xfrm rot="6373927">
                      <a:off x="411" y="-311"/>
                      <a:ext cx="227" cy="809"/>
                    </a:xfrm>
                    <a:prstGeom prst="moon">
                      <a:avLst>
                        <a:gd name="adj" fmla="val 49773"/>
                      </a:avLst>
                    </a:prstGeom>
                    <a:solidFill>
                      <a:srgbClr val="FFFFFF">
                        <a:alpha val="3999"/>
                      </a:srgbClr>
                    </a:solidFill>
                    <a:ln w="9525">
                      <a:noFill/>
                      <a:miter lim="800000"/>
                    </a:ln>
                  </p:spPr>
                  <p:txBody>
                    <a:bodyPr rot="10800000"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510" name="AutoShape 204"/>
                    <p:cNvSpPr>
                      <a:spLocks noChangeArrowheads="1"/>
                    </p:cNvSpPr>
                    <p:nvPr/>
                  </p:nvSpPr>
                  <p:spPr bwMode="auto">
                    <a:xfrm rot="6906312">
                      <a:off x="512" y="-291"/>
                      <a:ext cx="227" cy="818"/>
                    </a:xfrm>
                    <a:prstGeom prst="moon">
                      <a:avLst>
                        <a:gd name="adj" fmla="val 49773"/>
                      </a:avLst>
                    </a:prstGeom>
                    <a:solidFill>
                      <a:srgbClr val="FFFFFF">
                        <a:alpha val="3999"/>
                      </a:srgbClr>
                    </a:solidFill>
                    <a:ln w="9525">
                      <a:noFill/>
                      <a:miter lim="800000"/>
                    </a:ln>
                  </p:spPr>
                  <p:txBody>
                    <a:bodyPr rot="10800000"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grpSp>
              <p:grpSp>
                <p:nvGrpSpPr>
                  <p:cNvPr id="502" name="Group 210"/>
                  <p:cNvGrpSpPr/>
                  <p:nvPr/>
                </p:nvGrpSpPr>
                <p:grpSpPr bwMode="auto">
                  <a:xfrm rot="1353540">
                    <a:off x="82" y="25"/>
                    <a:ext cx="791" cy="193"/>
                    <a:chOff x="-117" y="-7"/>
                    <a:chExt cx="1190" cy="290"/>
                  </a:xfrm>
                </p:grpSpPr>
                <p:sp>
                  <p:nvSpPr>
                    <p:cNvPr id="503" name="AutoShape 206"/>
                    <p:cNvSpPr>
                      <a:spLocks noChangeArrowheads="1"/>
                    </p:cNvSpPr>
                    <p:nvPr/>
                  </p:nvSpPr>
                  <p:spPr bwMode="auto">
                    <a:xfrm rot="5263130">
                      <a:off x="176" y="-300"/>
                      <a:ext cx="227" cy="813"/>
                    </a:xfrm>
                    <a:prstGeom prst="moon">
                      <a:avLst>
                        <a:gd name="adj" fmla="val 49773"/>
                      </a:avLst>
                    </a:prstGeom>
                    <a:solidFill>
                      <a:srgbClr val="FFFFFF">
                        <a:alpha val="3999"/>
                      </a:srgbClr>
                    </a:solidFill>
                    <a:ln w="9525">
                      <a:noFill/>
                      <a:miter lim="800000"/>
                    </a:ln>
                  </p:spPr>
                  <p:txBody>
                    <a:bodyPr rot="10800000"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504" name="AutoShape 207"/>
                    <p:cNvSpPr>
                      <a:spLocks noChangeArrowheads="1"/>
                    </p:cNvSpPr>
                    <p:nvPr/>
                  </p:nvSpPr>
                  <p:spPr bwMode="auto">
                    <a:xfrm rot="6078281">
                      <a:off x="314" y="-290"/>
                      <a:ext cx="227" cy="813"/>
                    </a:xfrm>
                    <a:prstGeom prst="moon">
                      <a:avLst>
                        <a:gd name="adj" fmla="val 49773"/>
                      </a:avLst>
                    </a:prstGeom>
                    <a:solidFill>
                      <a:srgbClr val="FFFFFF">
                        <a:alpha val="3999"/>
                      </a:srgbClr>
                    </a:solidFill>
                    <a:ln w="9525">
                      <a:noFill/>
                      <a:miter lim="800000"/>
                    </a:ln>
                  </p:spPr>
                  <p:txBody>
                    <a:bodyPr rot="10800000"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505" name="AutoShape 208"/>
                    <p:cNvSpPr>
                      <a:spLocks noChangeArrowheads="1"/>
                    </p:cNvSpPr>
                    <p:nvPr/>
                  </p:nvSpPr>
                  <p:spPr bwMode="auto">
                    <a:xfrm rot="6373927">
                      <a:off x="400" y="-275"/>
                      <a:ext cx="227" cy="813"/>
                    </a:xfrm>
                    <a:prstGeom prst="moon">
                      <a:avLst>
                        <a:gd name="adj" fmla="val 49773"/>
                      </a:avLst>
                    </a:prstGeom>
                    <a:solidFill>
                      <a:srgbClr val="FFFFFF">
                        <a:alpha val="3999"/>
                      </a:srgbClr>
                    </a:solidFill>
                    <a:ln w="9525">
                      <a:noFill/>
                      <a:miter lim="800000"/>
                    </a:ln>
                  </p:spPr>
                  <p:txBody>
                    <a:bodyPr rot="10800000"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506" name="AutoShape 209"/>
                    <p:cNvSpPr>
                      <a:spLocks noChangeArrowheads="1"/>
                    </p:cNvSpPr>
                    <p:nvPr/>
                  </p:nvSpPr>
                  <p:spPr bwMode="auto">
                    <a:xfrm rot="6906312">
                      <a:off x="550" y="-239"/>
                      <a:ext cx="227" cy="818"/>
                    </a:xfrm>
                    <a:prstGeom prst="moon">
                      <a:avLst>
                        <a:gd name="adj" fmla="val 49773"/>
                      </a:avLst>
                    </a:prstGeom>
                    <a:solidFill>
                      <a:srgbClr val="FFFFFF">
                        <a:alpha val="3999"/>
                      </a:srgbClr>
                    </a:solidFill>
                    <a:ln w="9525">
                      <a:noFill/>
                      <a:miter lim="800000"/>
                    </a:ln>
                  </p:spPr>
                  <p:txBody>
                    <a:bodyPr rot="10800000"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grpSp>
            </p:grpSp>
            <p:grpSp>
              <p:nvGrpSpPr>
                <p:cNvPr id="490" name="Group 215"/>
                <p:cNvGrpSpPr/>
                <p:nvPr/>
              </p:nvGrpSpPr>
              <p:grpSpPr bwMode="auto">
                <a:xfrm rot="-9970459" flipH="1" flipV="1">
                  <a:off x="-9" y="-12"/>
                  <a:ext cx="773" cy="161"/>
                  <a:chOff x="-112" y="-17"/>
                  <a:chExt cx="881" cy="203"/>
                </a:xfrm>
              </p:grpSpPr>
              <p:grpSp>
                <p:nvGrpSpPr>
                  <p:cNvPr id="491" name="Group 216"/>
                  <p:cNvGrpSpPr/>
                  <p:nvPr/>
                </p:nvGrpSpPr>
                <p:grpSpPr bwMode="auto">
                  <a:xfrm>
                    <a:off x="-112" y="-17"/>
                    <a:ext cx="755" cy="179"/>
                    <a:chOff x="-168" y="-25"/>
                    <a:chExt cx="1140" cy="268"/>
                  </a:xfrm>
                </p:grpSpPr>
                <p:sp>
                  <p:nvSpPr>
                    <p:cNvPr id="497" name="AutoShape 212"/>
                    <p:cNvSpPr>
                      <a:spLocks noChangeArrowheads="1"/>
                    </p:cNvSpPr>
                    <p:nvPr/>
                  </p:nvSpPr>
                  <p:spPr bwMode="auto">
                    <a:xfrm rot="5263130">
                      <a:off x="136" y="-296"/>
                      <a:ext cx="228" cy="836"/>
                    </a:xfrm>
                    <a:prstGeom prst="moon">
                      <a:avLst>
                        <a:gd name="adj" fmla="val 49773"/>
                      </a:avLst>
                    </a:prstGeom>
                    <a:solidFill>
                      <a:srgbClr val="FFFFFF">
                        <a:alpha val="3999"/>
                      </a:srgbClr>
                    </a:solidFill>
                    <a:ln w="9525">
                      <a:noFill/>
                      <a:miter lim="800000"/>
                    </a:ln>
                  </p:spPr>
                  <p:txBody>
                    <a:bodyPr rot="10800000"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498" name="AutoShape 213"/>
                    <p:cNvSpPr>
                      <a:spLocks noChangeArrowheads="1"/>
                    </p:cNvSpPr>
                    <p:nvPr/>
                  </p:nvSpPr>
                  <p:spPr bwMode="auto">
                    <a:xfrm rot="6078281">
                      <a:off x="286" y="-297"/>
                      <a:ext cx="224" cy="813"/>
                    </a:xfrm>
                    <a:prstGeom prst="moon">
                      <a:avLst>
                        <a:gd name="adj" fmla="val 49773"/>
                      </a:avLst>
                    </a:prstGeom>
                    <a:solidFill>
                      <a:srgbClr val="FFFFFF">
                        <a:alpha val="3999"/>
                      </a:srgbClr>
                    </a:solidFill>
                    <a:ln w="9525">
                      <a:noFill/>
                      <a:miter lim="800000"/>
                    </a:ln>
                  </p:spPr>
                  <p:txBody>
                    <a:bodyPr rot="10800000"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499" name="AutoShape 214"/>
                    <p:cNvSpPr>
                      <a:spLocks noChangeArrowheads="1"/>
                    </p:cNvSpPr>
                    <p:nvPr/>
                  </p:nvSpPr>
                  <p:spPr bwMode="auto">
                    <a:xfrm rot="6373927">
                      <a:off x="356" y="-337"/>
                      <a:ext cx="224" cy="848"/>
                    </a:xfrm>
                    <a:prstGeom prst="moon">
                      <a:avLst>
                        <a:gd name="adj" fmla="val 49773"/>
                      </a:avLst>
                    </a:prstGeom>
                    <a:solidFill>
                      <a:srgbClr val="FFFFFF">
                        <a:alpha val="3999"/>
                      </a:srgbClr>
                    </a:solidFill>
                    <a:ln w="9525">
                      <a:noFill/>
                      <a:miter lim="800000"/>
                    </a:ln>
                  </p:spPr>
                  <p:txBody>
                    <a:bodyPr rot="10800000"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500" name="AutoShape 215"/>
                    <p:cNvSpPr>
                      <a:spLocks noChangeArrowheads="1"/>
                    </p:cNvSpPr>
                    <p:nvPr/>
                  </p:nvSpPr>
                  <p:spPr bwMode="auto">
                    <a:xfrm rot="6906312">
                      <a:off x="442" y="-287"/>
                      <a:ext cx="224" cy="836"/>
                    </a:xfrm>
                    <a:prstGeom prst="moon">
                      <a:avLst>
                        <a:gd name="adj" fmla="val 49773"/>
                      </a:avLst>
                    </a:prstGeom>
                    <a:solidFill>
                      <a:srgbClr val="FFFFFF">
                        <a:alpha val="3999"/>
                      </a:srgbClr>
                    </a:solidFill>
                    <a:ln w="9525">
                      <a:noFill/>
                      <a:miter lim="800000"/>
                    </a:ln>
                  </p:spPr>
                  <p:txBody>
                    <a:bodyPr rot="10800000"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grpSp>
              <p:grpSp>
                <p:nvGrpSpPr>
                  <p:cNvPr id="492" name="Group 221"/>
                  <p:cNvGrpSpPr/>
                  <p:nvPr/>
                </p:nvGrpSpPr>
                <p:grpSpPr bwMode="auto">
                  <a:xfrm rot="1353540">
                    <a:off x="-8" y="-13"/>
                    <a:ext cx="777" cy="199"/>
                    <a:chOff x="-268" y="-12"/>
                    <a:chExt cx="1173" cy="299"/>
                  </a:xfrm>
                </p:grpSpPr>
                <p:sp>
                  <p:nvSpPr>
                    <p:cNvPr id="493" name="AutoShape 217"/>
                    <p:cNvSpPr>
                      <a:spLocks noChangeArrowheads="1"/>
                    </p:cNvSpPr>
                    <p:nvPr/>
                  </p:nvSpPr>
                  <p:spPr bwMode="auto">
                    <a:xfrm rot="5263130">
                      <a:off x="43" y="-323"/>
                      <a:ext cx="219" cy="842"/>
                    </a:xfrm>
                    <a:prstGeom prst="moon">
                      <a:avLst>
                        <a:gd name="adj" fmla="val 49773"/>
                      </a:avLst>
                    </a:prstGeom>
                    <a:solidFill>
                      <a:srgbClr val="FFFFFF">
                        <a:alpha val="3999"/>
                      </a:srgbClr>
                    </a:solidFill>
                    <a:ln w="9525">
                      <a:noFill/>
                      <a:miter lim="800000"/>
                    </a:ln>
                  </p:spPr>
                  <p:txBody>
                    <a:bodyPr rot="10800000"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494" name="AutoShape 218"/>
                    <p:cNvSpPr>
                      <a:spLocks noChangeArrowheads="1"/>
                    </p:cNvSpPr>
                    <p:nvPr/>
                  </p:nvSpPr>
                  <p:spPr bwMode="auto">
                    <a:xfrm rot="6078281">
                      <a:off x="183" y="-303"/>
                      <a:ext cx="224" cy="824"/>
                    </a:xfrm>
                    <a:prstGeom prst="moon">
                      <a:avLst>
                        <a:gd name="adj" fmla="val 49773"/>
                      </a:avLst>
                    </a:prstGeom>
                    <a:solidFill>
                      <a:srgbClr val="FFFFFF">
                        <a:alpha val="3999"/>
                      </a:srgbClr>
                    </a:solidFill>
                    <a:ln w="9525">
                      <a:noFill/>
                      <a:miter lim="800000"/>
                    </a:ln>
                  </p:spPr>
                  <p:txBody>
                    <a:bodyPr rot="10800000"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495" name="AutoShape 219"/>
                    <p:cNvSpPr>
                      <a:spLocks noChangeArrowheads="1"/>
                    </p:cNvSpPr>
                    <p:nvPr/>
                  </p:nvSpPr>
                  <p:spPr bwMode="auto">
                    <a:xfrm rot="6373927">
                      <a:off x="278" y="-283"/>
                      <a:ext cx="224" cy="830"/>
                    </a:xfrm>
                    <a:prstGeom prst="moon">
                      <a:avLst>
                        <a:gd name="adj" fmla="val 49773"/>
                      </a:avLst>
                    </a:prstGeom>
                    <a:solidFill>
                      <a:srgbClr val="FFFFFF">
                        <a:alpha val="3999"/>
                      </a:srgbClr>
                    </a:solidFill>
                    <a:ln w="9525">
                      <a:noFill/>
                      <a:miter lim="800000"/>
                    </a:ln>
                  </p:spPr>
                  <p:txBody>
                    <a:bodyPr rot="10800000"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496" name="AutoShape 220"/>
                    <p:cNvSpPr>
                      <a:spLocks noChangeArrowheads="1"/>
                    </p:cNvSpPr>
                    <p:nvPr/>
                  </p:nvSpPr>
                  <p:spPr bwMode="auto">
                    <a:xfrm rot="6906312">
                      <a:off x="379" y="-239"/>
                      <a:ext cx="228" cy="824"/>
                    </a:xfrm>
                    <a:prstGeom prst="moon">
                      <a:avLst>
                        <a:gd name="adj" fmla="val 49773"/>
                      </a:avLst>
                    </a:prstGeom>
                    <a:solidFill>
                      <a:srgbClr val="FFFFFF">
                        <a:alpha val="3999"/>
                      </a:srgbClr>
                    </a:solidFill>
                    <a:ln w="9525">
                      <a:noFill/>
                      <a:miter lim="800000"/>
                    </a:ln>
                  </p:spPr>
                  <p:txBody>
                    <a:bodyPr rot="10800000"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grpSp>
            </p:grpSp>
          </p:grpSp>
          <p:grpSp>
            <p:nvGrpSpPr>
              <p:cNvPr id="466" name="Group 226"/>
              <p:cNvGrpSpPr/>
              <p:nvPr/>
            </p:nvGrpSpPr>
            <p:grpSpPr bwMode="auto">
              <a:xfrm rot="513316">
                <a:off x="7" y="-37"/>
                <a:ext cx="994" cy="274"/>
                <a:chOff x="-29" y="-55"/>
                <a:chExt cx="994" cy="274"/>
              </a:xfrm>
            </p:grpSpPr>
            <p:grpSp>
              <p:nvGrpSpPr>
                <p:cNvPr id="467" name="Group 227"/>
                <p:cNvGrpSpPr/>
                <p:nvPr/>
              </p:nvGrpSpPr>
              <p:grpSpPr bwMode="auto">
                <a:xfrm rot="-9970459" flipH="1" flipV="1">
                  <a:off x="-29" y="-55"/>
                  <a:ext cx="994" cy="274"/>
                  <a:chOff x="-33" y="-51"/>
                  <a:chExt cx="928" cy="279"/>
                </a:xfrm>
              </p:grpSpPr>
              <p:grpSp>
                <p:nvGrpSpPr>
                  <p:cNvPr id="479" name="Group 228"/>
                  <p:cNvGrpSpPr/>
                  <p:nvPr/>
                </p:nvGrpSpPr>
                <p:grpSpPr bwMode="auto">
                  <a:xfrm>
                    <a:off x="-33" y="-51"/>
                    <a:ext cx="713" cy="202"/>
                    <a:chOff x="-50" y="-76"/>
                    <a:chExt cx="1074" cy="301"/>
                  </a:xfrm>
                </p:grpSpPr>
                <p:sp>
                  <p:nvSpPr>
                    <p:cNvPr id="485" name="AutoShape 224"/>
                    <p:cNvSpPr>
                      <a:spLocks noChangeArrowheads="1"/>
                    </p:cNvSpPr>
                    <p:nvPr/>
                  </p:nvSpPr>
                  <p:spPr bwMode="auto">
                    <a:xfrm rot="5263130">
                      <a:off x="245" y="-371"/>
                      <a:ext cx="227" cy="818"/>
                    </a:xfrm>
                    <a:prstGeom prst="moon">
                      <a:avLst>
                        <a:gd name="adj" fmla="val 49773"/>
                      </a:avLst>
                    </a:prstGeom>
                    <a:solidFill>
                      <a:srgbClr val="FFFFFF">
                        <a:alpha val="1999"/>
                      </a:srgbClr>
                    </a:solidFill>
                    <a:ln w="9525">
                      <a:noFill/>
                      <a:miter lim="800000"/>
                    </a:ln>
                  </p:spPr>
                  <p:txBody>
                    <a:bodyPr rot="10800000"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486" name="AutoShape 225"/>
                    <p:cNvSpPr>
                      <a:spLocks noChangeArrowheads="1"/>
                    </p:cNvSpPr>
                    <p:nvPr/>
                  </p:nvSpPr>
                  <p:spPr bwMode="auto">
                    <a:xfrm rot="6078281">
                      <a:off x="383" y="-364"/>
                      <a:ext cx="227" cy="818"/>
                    </a:xfrm>
                    <a:prstGeom prst="moon">
                      <a:avLst>
                        <a:gd name="adj" fmla="val 49773"/>
                      </a:avLst>
                    </a:prstGeom>
                    <a:solidFill>
                      <a:srgbClr val="FFFFFF">
                        <a:alpha val="1999"/>
                      </a:srgbClr>
                    </a:solidFill>
                    <a:ln w="9525">
                      <a:noFill/>
                      <a:miter lim="800000"/>
                    </a:ln>
                  </p:spPr>
                  <p:txBody>
                    <a:bodyPr rot="10800000"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487" name="AutoShape 226"/>
                    <p:cNvSpPr>
                      <a:spLocks noChangeArrowheads="1"/>
                    </p:cNvSpPr>
                    <p:nvPr/>
                  </p:nvSpPr>
                  <p:spPr bwMode="auto">
                    <a:xfrm rot="6373927">
                      <a:off x="454" y="-339"/>
                      <a:ext cx="227" cy="818"/>
                    </a:xfrm>
                    <a:prstGeom prst="moon">
                      <a:avLst>
                        <a:gd name="adj" fmla="val 49773"/>
                      </a:avLst>
                    </a:prstGeom>
                    <a:solidFill>
                      <a:srgbClr val="FFFFFF">
                        <a:alpha val="1999"/>
                      </a:srgbClr>
                    </a:solidFill>
                    <a:ln w="9525">
                      <a:noFill/>
                      <a:miter lim="800000"/>
                    </a:ln>
                  </p:spPr>
                  <p:txBody>
                    <a:bodyPr rot="10800000"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488" name="AutoShape 227"/>
                    <p:cNvSpPr>
                      <a:spLocks noChangeArrowheads="1"/>
                    </p:cNvSpPr>
                    <p:nvPr/>
                  </p:nvSpPr>
                  <p:spPr bwMode="auto">
                    <a:xfrm rot="6906312">
                      <a:off x="506" y="-293"/>
                      <a:ext cx="227" cy="809"/>
                    </a:xfrm>
                    <a:prstGeom prst="moon">
                      <a:avLst>
                        <a:gd name="adj" fmla="val 49773"/>
                      </a:avLst>
                    </a:prstGeom>
                    <a:solidFill>
                      <a:srgbClr val="FFFFFF">
                        <a:alpha val="1999"/>
                      </a:srgbClr>
                    </a:solidFill>
                    <a:ln w="9525">
                      <a:noFill/>
                      <a:miter lim="800000"/>
                    </a:ln>
                  </p:spPr>
                  <p:txBody>
                    <a:bodyPr rot="10800000"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grpSp>
              <p:grpSp>
                <p:nvGrpSpPr>
                  <p:cNvPr id="480" name="Group 233"/>
                  <p:cNvGrpSpPr/>
                  <p:nvPr/>
                </p:nvGrpSpPr>
                <p:grpSpPr bwMode="auto">
                  <a:xfrm rot="1353540">
                    <a:off x="134" y="14"/>
                    <a:ext cx="761" cy="214"/>
                    <a:chOff x="-45" y="-43"/>
                    <a:chExt cx="1147" cy="321"/>
                  </a:xfrm>
                </p:grpSpPr>
                <p:sp>
                  <p:nvSpPr>
                    <p:cNvPr id="481" name="AutoShape 229"/>
                    <p:cNvSpPr>
                      <a:spLocks noChangeArrowheads="1"/>
                    </p:cNvSpPr>
                    <p:nvPr/>
                  </p:nvSpPr>
                  <p:spPr bwMode="auto">
                    <a:xfrm rot="5263130">
                      <a:off x="250" y="-338"/>
                      <a:ext cx="227" cy="818"/>
                    </a:xfrm>
                    <a:prstGeom prst="moon">
                      <a:avLst>
                        <a:gd name="adj" fmla="val 49773"/>
                      </a:avLst>
                    </a:prstGeom>
                    <a:solidFill>
                      <a:srgbClr val="FFFFFF">
                        <a:alpha val="1999"/>
                      </a:srgbClr>
                    </a:solidFill>
                    <a:ln w="9525">
                      <a:noFill/>
                      <a:miter lim="800000"/>
                    </a:ln>
                  </p:spPr>
                  <p:txBody>
                    <a:bodyPr rot="10800000"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482" name="AutoShape 230"/>
                    <p:cNvSpPr>
                      <a:spLocks noChangeArrowheads="1"/>
                    </p:cNvSpPr>
                    <p:nvPr/>
                  </p:nvSpPr>
                  <p:spPr bwMode="auto">
                    <a:xfrm rot="6078281">
                      <a:off x="398" y="-304"/>
                      <a:ext cx="227" cy="818"/>
                    </a:xfrm>
                    <a:prstGeom prst="moon">
                      <a:avLst>
                        <a:gd name="adj" fmla="val 49773"/>
                      </a:avLst>
                    </a:prstGeom>
                    <a:solidFill>
                      <a:srgbClr val="FFFFFF">
                        <a:alpha val="1999"/>
                      </a:srgbClr>
                    </a:solidFill>
                    <a:ln w="9525">
                      <a:noFill/>
                      <a:miter lim="800000"/>
                    </a:ln>
                  </p:spPr>
                  <p:txBody>
                    <a:bodyPr rot="10800000"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483" name="AutoShape 231"/>
                    <p:cNvSpPr>
                      <a:spLocks noChangeArrowheads="1"/>
                    </p:cNvSpPr>
                    <p:nvPr/>
                  </p:nvSpPr>
                  <p:spPr bwMode="auto">
                    <a:xfrm rot="6373927">
                      <a:off x="484" y="-278"/>
                      <a:ext cx="227" cy="818"/>
                    </a:xfrm>
                    <a:prstGeom prst="moon">
                      <a:avLst>
                        <a:gd name="adj" fmla="val 49773"/>
                      </a:avLst>
                    </a:prstGeom>
                    <a:solidFill>
                      <a:srgbClr val="FFFFFF">
                        <a:alpha val="1999"/>
                      </a:srgbClr>
                    </a:solidFill>
                    <a:ln w="9525">
                      <a:noFill/>
                      <a:miter lim="800000"/>
                    </a:ln>
                  </p:spPr>
                  <p:txBody>
                    <a:bodyPr rot="10800000"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484" name="AutoShape 232"/>
                    <p:cNvSpPr>
                      <a:spLocks noChangeArrowheads="1"/>
                    </p:cNvSpPr>
                    <p:nvPr/>
                  </p:nvSpPr>
                  <p:spPr bwMode="auto">
                    <a:xfrm rot="6906312">
                      <a:off x="579" y="-244"/>
                      <a:ext cx="227" cy="818"/>
                    </a:xfrm>
                    <a:prstGeom prst="moon">
                      <a:avLst>
                        <a:gd name="adj" fmla="val 49773"/>
                      </a:avLst>
                    </a:prstGeom>
                    <a:solidFill>
                      <a:srgbClr val="FFFFFF">
                        <a:alpha val="1999"/>
                      </a:srgbClr>
                    </a:solidFill>
                    <a:ln w="9525">
                      <a:noFill/>
                      <a:miter lim="800000"/>
                    </a:ln>
                  </p:spPr>
                  <p:txBody>
                    <a:bodyPr rot="10800000"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grpSp>
            </p:grpSp>
            <p:grpSp>
              <p:nvGrpSpPr>
                <p:cNvPr id="468" name="Group 238"/>
                <p:cNvGrpSpPr/>
                <p:nvPr/>
              </p:nvGrpSpPr>
              <p:grpSpPr bwMode="auto">
                <a:xfrm rot="-9970459" flipH="1" flipV="1">
                  <a:off x="22" y="-19"/>
                  <a:ext cx="759" cy="150"/>
                  <a:chOff x="-83" y="-25"/>
                  <a:chExt cx="865" cy="180"/>
                </a:xfrm>
              </p:grpSpPr>
              <p:grpSp>
                <p:nvGrpSpPr>
                  <p:cNvPr id="469" name="Group 239"/>
                  <p:cNvGrpSpPr/>
                  <p:nvPr/>
                </p:nvGrpSpPr>
                <p:grpSpPr bwMode="auto">
                  <a:xfrm>
                    <a:off x="-83" y="-23"/>
                    <a:ext cx="747" cy="178"/>
                    <a:chOff x="-125" y="-35"/>
                    <a:chExt cx="1124" cy="267"/>
                  </a:xfrm>
                </p:grpSpPr>
                <p:sp>
                  <p:nvSpPr>
                    <p:cNvPr id="475" name="AutoShape 235"/>
                    <p:cNvSpPr>
                      <a:spLocks noChangeArrowheads="1"/>
                    </p:cNvSpPr>
                    <p:nvPr/>
                  </p:nvSpPr>
                  <p:spPr bwMode="auto">
                    <a:xfrm rot="5263130">
                      <a:off x="171" y="-292"/>
                      <a:ext cx="228" cy="819"/>
                    </a:xfrm>
                    <a:prstGeom prst="moon">
                      <a:avLst>
                        <a:gd name="adj" fmla="val 49773"/>
                      </a:avLst>
                    </a:prstGeom>
                    <a:solidFill>
                      <a:srgbClr val="FFFFFF">
                        <a:alpha val="1999"/>
                      </a:srgbClr>
                    </a:solidFill>
                    <a:ln w="9525">
                      <a:noFill/>
                      <a:miter lim="800000"/>
                    </a:ln>
                  </p:spPr>
                  <p:txBody>
                    <a:bodyPr rot="10800000"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476" name="AutoShape 236"/>
                    <p:cNvSpPr>
                      <a:spLocks noChangeArrowheads="1"/>
                    </p:cNvSpPr>
                    <p:nvPr/>
                  </p:nvSpPr>
                  <p:spPr bwMode="auto">
                    <a:xfrm rot="6078281">
                      <a:off x="313" y="-319"/>
                      <a:ext cx="219" cy="830"/>
                    </a:xfrm>
                    <a:prstGeom prst="moon">
                      <a:avLst>
                        <a:gd name="adj" fmla="val 49773"/>
                      </a:avLst>
                    </a:prstGeom>
                    <a:solidFill>
                      <a:srgbClr val="FFFFFF">
                        <a:alpha val="1999"/>
                      </a:srgbClr>
                    </a:solidFill>
                    <a:ln w="9525">
                      <a:noFill/>
                      <a:miter lim="800000"/>
                    </a:ln>
                  </p:spPr>
                  <p:txBody>
                    <a:bodyPr rot="10800000"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477" name="AutoShape 237"/>
                    <p:cNvSpPr>
                      <a:spLocks noChangeArrowheads="1"/>
                    </p:cNvSpPr>
                    <p:nvPr/>
                  </p:nvSpPr>
                  <p:spPr bwMode="auto">
                    <a:xfrm rot="6373927">
                      <a:off x="410" y="-341"/>
                      <a:ext cx="224" cy="836"/>
                    </a:xfrm>
                    <a:prstGeom prst="moon">
                      <a:avLst>
                        <a:gd name="adj" fmla="val 49773"/>
                      </a:avLst>
                    </a:prstGeom>
                    <a:solidFill>
                      <a:srgbClr val="FFFFFF">
                        <a:alpha val="1999"/>
                      </a:srgbClr>
                    </a:solidFill>
                    <a:ln w="9525">
                      <a:noFill/>
                      <a:miter lim="800000"/>
                    </a:ln>
                  </p:spPr>
                  <p:txBody>
                    <a:bodyPr rot="10800000"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478" name="AutoShape 238"/>
                    <p:cNvSpPr>
                      <a:spLocks noChangeArrowheads="1"/>
                    </p:cNvSpPr>
                    <p:nvPr/>
                  </p:nvSpPr>
                  <p:spPr bwMode="auto">
                    <a:xfrm rot="6906312">
                      <a:off x="472" y="-302"/>
                      <a:ext cx="224" cy="830"/>
                    </a:xfrm>
                    <a:prstGeom prst="moon">
                      <a:avLst>
                        <a:gd name="adj" fmla="val 49773"/>
                      </a:avLst>
                    </a:prstGeom>
                    <a:solidFill>
                      <a:srgbClr val="FFFFFF">
                        <a:alpha val="1999"/>
                      </a:srgbClr>
                    </a:solidFill>
                    <a:ln w="9525">
                      <a:noFill/>
                      <a:miter lim="800000"/>
                    </a:ln>
                  </p:spPr>
                  <p:txBody>
                    <a:bodyPr rot="10800000"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grpSp>
              <p:grpSp>
                <p:nvGrpSpPr>
                  <p:cNvPr id="470" name="Group 244"/>
                  <p:cNvGrpSpPr/>
                  <p:nvPr/>
                </p:nvGrpSpPr>
                <p:grpSpPr bwMode="auto">
                  <a:xfrm rot="1353540">
                    <a:off x="28" y="-25"/>
                    <a:ext cx="754" cy="177"/>
                    <a:chOff x="-221" y="-26"/>
                    <a:chExt cx="1136" cy="266"/>
                  </a:xfrm>
                </p:grpSpPr>
                <p:sp>
                  <p:nvSpPr>
                    <p:cNvPr id="471" name="AutoShape 240"/>
                    <p:cNvSpPr>
                      <a:spLocks noChangeArrowheads="1"/>
                    </p:cNvSpPr>
                    <p:nvPr/>
                  </p:nvSpPr>
                  <p:spPr bwMode="auto">
                    <a:xfrm rot="5263130">
                      <a:off x="80" y="-304"/>
                      <a:ext cx="228" cy="830"/>
                    </a:xfrm>
                    <a:prstGeom prst="moon">
                      <a:avLst>
                        <a:gd name="adj" fmla="val 49773"/>
                      </a:avLst>
                    </a:prstGeom>
                    <a:solidFill>
                      <a:srgbClr val="FFFFFF">
                        <a:alpha val="1999"/>
                      </a:srgbClr>
                    </a:solidFill>
                    <a:ln w="9525">
                      <a:noFill/>
                      <a:miter lim="800000"/>
                    </a:ln>
                  </p:spPr>
                  <p:txBody>
                    <a:bodyPr rot="10800000"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472" name="AutoShape 241"/>
                    <p:cNvSpPr>
                      <a:spLocks noChangeArrowheads="1"/>
                    </p:cNvSpPr>
                    <p:nvPr/>
                  </p:nvSpPr>
                  <p:spPr bwMode="auto">
                    <a:xfrm rot="6078281">
                      <a:off x="185" y="-329"/>
                      <a:ext cx="224" cy="830"/>
                    </a:xfrm>
                    <a:prstGeom prst="moon">
                      <a:avLst>
                        <a:gd name="adj" fmla="val 49773"/>
                      </a:avLst>
                    </a:prstGeom>
                    <a:solidFill>
                      <a:srgbClr val="FFFFFF">
                        <a:alpha val="1999"/>
                      </a:srgbClr>
                    </a:solidFill>
                    <a:ln w="9525">
                      <a:noFill/>
                      <a:miter lim="800000"/>
                    </a:ln>
                  </p:spPr>
                  <p:txBody>
                    <a:bodyPr rot="10800000"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473" name="AutoShape 242"/>
                    <p:cNvSpPr>
                      <a:spLocks noChangeArrowheads="1"/>
                    </p:cNvSpPr>
                    <p:nvPr/>
                  </p:nvSpPr>
                  <p:spPr bwMode="auto">
                    <a:xfrm rot="6373927">
                      <a:off x="266" y="-318"/>
                      <a:ext cx="224" cy="830"/>
                    </a:xfrm>
                    <a:prstGeom prst="moon">
                      <a:avLst>
                        <a:gd name="adj" fmla="val 49773"/>
                      </a:avLst>
                    </a:prstGeom>
                    <a:solidFill>
                      <a:srgbClr val="FFFFFF">
                        <a:alpha val="1999"/>
                      </a:srgbClr>
                    </a:solidFill>
                    <a:ln w="9525">
                      <a:noFill/>
                      <a:miter lim="800000"/>
                    </a:ln>
                  </p:spPr>
                  <p:txBody>
                    <a:bodyPr rot="10800000"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474" name="AutoShape 243"/>
                    <p:cNvSpPr>
                      <a:spLocks noChangeArrowheads="1"/>
                    </p:cNvSpPr>
                    <p:nvPr/>
                  </p:nvSpPr>
                  <p:spPr bwMode="auto">
                    <a:xfrm rot="6906312">
                      <a:off x="385" y="-290"/>
                      <a:ext cx="224" cy="836"/>
                    </a:xfrm>
                    <a:prstGeom prst="moon">
                      <a:avLst>
                        <a:gd name="adj" fmla="val 49773"/>
                      </a:avLst>
                    </a:prstGeom>
                    <a:solidFill>
                      <a:srgbClr val="FFFFFF">
                        <a:alpha val="1999"/>
                      </a:srgbClr>
                    </a:solidFill>
                    <a:ln w="9525">
                      <a:noFill/>
                      <a:miter lim="800000"/>
                    </a:ln>
                  </p:spPr>
                  <p:txBody>
                    <a:bodyPr rot="10800000"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grpSp>
            </p:grpSp>
          </p:grpSp>
        </p:grpSp>
      </p:grpSp>
      <p:sp>
        <p:nvSpPr>
          <p:cNvPr id="533" name="Text Box 23"/>
          <p:cNvSpPr txBox="1">
            <a:spLocks noChangeArrowheads="1"/>
          </p:cNvSpPr>
          <p:nvPr/>
        </p:nvSpPr>
        <p:spPr bwMode="auto">
          <a:xfrm>
            <a:off x="1214414" y="2085028"/>
            <a:ext cx="6783437" cy="521970"/>
          </a:xfrm>
          <a:prstGeom prst="rect">
            <a:avLst/>
          </a:prstGeom>
          <a:noFill/>
          <a:ln w="9525">
            <a:noFill/>
            <a:miter lim="800000"/>
          </a:ln>
        </p:spPr>
        <p:txBody>
          <a:bodyPr wrap="square">
            <a:spAutoFit/>
          </a:bodyPr>
          <a:lstStyle/>
          <a:p>
            <a:pPr>
              <a:spcBef>
                <a:spcPts val="1800"/>
              </a:spcBef>
            </a:pPr>
            <a:r>
              <a:rPr kumimoji="1" lang="zh-CN" altLang="en-US" sz="2800" dirty="0" smtClean="0">
                <a:latin typeface="微软雅黑" panose="020B0503020204020204" pitchFamily="34" charset="-122"/>
                <a:ea typeface="微软雅黑" panose="020B0503020204020204" pitchFamily="34" charset="-122"/>
              </a:rPr>
              <a:t>     </a:t>
            </a:r>
            <a:r>
              <a:rPr kumimoji="1" lang="zh-CN" altLang="en-US" sz="2800" dirty="0">
                <a:latin typeface="微软雅黑" panose="020B0503020204020204" pitchFamily="34" charset="-122"/>
                <a:ea typeface="微软雅黑" panose="020B0503020204020204" pitchFamily="34" charset="-122"/>
              </a:rPr>
              <a:t> </a:t>
            </a:r>
            <a:r>
              <a:rPr kumimoji="1" lang="zh-CN" altLang="en-US" sz="2800" dirty="0" smtClean="0">
                <a:latin typeface="微软雅黑" panose="020B0503020204020204" pitchFamily="34" charset="-122"/>
                <a:ea typeface="微软雅黑" panose="020B0503020204020204" pitchFamily="34" charset="-122"/>
              </a:rPr>
              <a:t> </a:t>
            </a:r>
            <a:r>
              <a:rPr kumimoji="1" lang="zh-CN" altLang="en-US" sz="2800" dirty="0" smtClean="0">
                <a:latin typeface="+mn-ea"/>
                <a:hlinkClick r:id="rId3" action="ppaction://hlinksldjump"/>
              </a:rPr>
              <a:t>技术力量和资源</a:t>
            </a:r>
            <a:endParaRPr kumimoji="1" lang="en-US" altLang="zh-CN" sz="2800" b="1" dirty="0">
              <a:latin typeface="+mn-ea"/>
            </a:endParaRPr>
          </a:p>
        </p:txBody>
      </p:sp>
      <p:sp>
        <p:nvSpPr>
          <p:cNvPr id="608" name="Text Box 10"/>
          <p:cNvSpPr txBox="1">
            <a:spLocks noChangeArrowheads="1"/>
          </p:cNvSpPr>
          <p:nvPr/>
        </p:nvSpPr>
        <p:spPr bwMode="auto">
          <a:xfrm>
            <a:off x="1231609" y="987076"/>
            <a:ext cx="396464" cy="461665"/>
          </a:xfrm>
          <a:prstGeom prst="rect">
            <a:avLst/>
          </a:prstGeom>
          <a:noFill/>
          <a:ln w="9525">
            <a:noFill/>
            <a:miter lim="800000"/>
          </a:ln>
        </p:spPr>
        <p:txBody>
          <a:bodyPr wrap="square">
            <a:spAutoFit/>
          </a:bodyPr>
          <a:lstStyle/>
          <a:p>
            <a:pPr algn="ctr">
              <a:spcBef>
                <a:spcPct val="50000"/>
              </a:spcBef>
              <a:buFont typeface="Arial" panose="020B0604020202020204" pitchFamily="34" charset="0"/>
              <a:buNone/>
            </a:pPr>
            <a:r>
              <a:rPr lang="en-US" altLang="zh-CN" sz="2400" i="1">
                <a:solidFill>
                  <a:srgbClr val="FFFFFF"/>
                </a:solidFill>
                <a:cs typeface="Arial" panose="020B0604020202020204" pitchFamily="34" charset="0"/>
              </a:rPr>
              <a:t>1</a:t>
            </a:r>
          </a:p>
        </p:txBody>
      </p:sp>
      <p:sp>
        <p:nvSpPr>
          <p:cNvPr id="609" name="Text Box 14"/>
          <p:cNvSpPr txBox="1">
            <a:spLocks noChangeArrowheads="1"/>
          </p:cNvSpPr>
          <p:nvPr/>
        </p:nvSpPr>
        <p:spPr bwMode="auto">
          <a:xfrm>
            <a:off x="1228205" y="2092046"/>
            <a:ext cx="419558" cy="461665"/>
          </a:xfrm>
          <a:prstGeom prst="rect">
            <a:avLst/>
          </a:prstGeom>
          <a:noFill/>
          <a:ln w="9525">
            <a:noFill/>
            <a:miter lim="800000"/>
          </a:ln>
        </p:spPr>
        <p:txBody>
          <a:bodyPr wrap="square">
            <a:spAutoFit/>
          </a:bodyPr>
          <a:lstStyle/>
          <a:p>
            <a:pPr algn="ctr">
              <a:spcBef>
                <a:spcPct val="50000"/>
              </a:spcBef>
              <a:buFont typeface="Arial" panose="020B0604020202020204" pitchFamily="34" charset="0"/>
              <a:buNone/>
            </a:pPr>
            <a:r>
              <a:rPr lang="en-US" altLang="zh-CN" sz="2400" i="1">
                <a:solidFill>
                  <a:srgbClr val="FFFFFF"/>
                </a:solidFill>
                <a:cs typeface="Arial" panose="020B0604020202020204" pitchFamily="34" charset="0"/>
              </a:rPr>
              <a:t>2</a:t>
            </a:r>
          </a:p>
        </p:txBody>
      </p:sp>
      <p:cxnSp>
        <p:nvCxnSpPr>
          <p:cNvPr id="687" name="直接连接符 686"/>
          <p:cNvCxnSpPr/>
          <p:nvPr/>
        </p:nvCxnSpPr>
        <p:spPr>
          <a:xfrm>
            <a:off x="0" y="4904203"/>
            <a:ext cx="9144000" cy="1191"/>
          </a:xfrm>
          <a:prstGeom prst="line">
            <a:avLst/>
          </a:prstGeom>
        </p:spPr>
        <p:style>
          <a:lnRef idx="1">
            <a:schemeClr val="accent1"/>
          </a:lnRef>
          <a:fillRef idx="0">
            <a:schemeClr val="accent1"/>
          </a:fillRef>
          <a:effectRef idx="0">
            <a:schemeClr val="accent1"/>
          </a:effectRef>
          <a:fontRef idx="minor">
            <a:schemeClr val="tx1"/>
          </a:fontRef>
        </p:style>
      </p:cxnSp>
      <p:sp>
        <p:nvSpPr>
          <p:cNvPr id="256" name="AutoShape 5"/>
          <p:cNvSpPr>
            <a:spLocks noChangeArrowheads="1"/>
          </p:cNvSpPr>
          <p:nvPr/>
        </p:nvSpPr>
        <p:spPr bwMode="auto">
          <a:xfrm>
            <a:off x="1000100" y="3211381"/>
            <a:ext cx="7575602" cy="401241"/>
          </a:xfrm>
          <a:prstGeom prst="roundRect">
            <a:avLst>
              <a:gd name="adj" fmla="val 42329"/>
            </a:avLst>
          </a:prstGeom>
          <a:solidFill>
            <a:srgbClr val="F2F2F2"/>
          </a:solidFill>
          <a:ln w="19050" cmpd="sng">
            <a:solidFill>
              <a:srgbClr val="7F7F7F"/>
            </a:solidFill>
            <a:round/>
          </a:ln>
        </p:spPr>
        <p:txBody>
          <a:bodyPr wrap="none" anchor="ctr"/>
          <a:lstStyle/>
          <a:p>
            <a:pPr algn="ctr" eaLnBrk="1" fontAlgn="auto" hangingPunct="1">
              <a:spcBef>
                <a:spcPts val="0"/>
              </a:spcBef>
              <a:spcAft>
                <a:spcPts val="0"/>
              </a:spcAft>
              <a:buFont typeface="Arial" panose="020B0604020202020204" pitchFamily="34" charset="0"/>
              <a:buNone/>
              <a:defRPr/>
            </a:pPr>
            <a:endParaRPr lang="zh-CN" altLang="en-US" kern="0">
              <a:solidFill>
                <a:srgbClr val="000000"/>
              </a:solidFill>
            </a:endParaRPr>
          </a:p>
        </p:txBody>
      </p:sp>
      <p:grpSp>
        <p:nvGrpSpPr>
          <p:cNvPr id="257" name="Group 57"/>
          <p:cNvGrpSpPr/>
          <p:nvPr/>
        </p:nvGrpSpPr>
        <p:grpSpPr bwMode="auto">
          <a:xfrm>
            <a:off x="1037669" y="3154292"/>
            <a:ext cx="873591" cy="503488"/>
            <a:chOff x="-47" y="1"/>
            <a:chExt cx="1339" cy="1030"/>
          </a:xfrm>
        </p:grpSpPr>
        <p:sp>
          <p:nvSpPr>
            <p:cNvPr id="258" name="Oval 53"/>
            <p:cNvSpPr>
              <a:spLocks noChangeArrowheads="1"/>
            </p:cNvSpPr>
            <p:nvPr/>
          </p:nvSpPr>
          <p:spPr bwMode="auto">
            <a:xfrm>
              <a:off x="108" y="1"/>
              <a:ext cx="1021" cy="1030"/>
            </a:xfrm>
            <a:prstGeom prst="ellipse">
              <a:avLst/>
            </a:prstGeom>
            <a:solidFill>
              <a:srgbClr val="1759A9"/>
            </a:solidFill>
            <a:ln w="38100" cmpd="sng">
              <a:solidFill>
                <a:srgbClr val="EAEAEA"/>
              </a:solidFill>
              <a:round/>
            </a:ln>
          </p:spPr>
          <p:txBody>
            <a:bodyPr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grpSp>
          <p:nvGrpSpPr>
            <p:cNvPr id="259" name="Group 59"/>
            <p:cNvGrpSpPr/>
            <p:nvPr/>
          </p:nvGrpSpPr>
          <p:grpSpPr bwMode="auto">
            <a:xfrm rot="10082854">
              <a:off x="-52" y="670"/>
              <a:ext cx="929" cy="271"/>
              <a:chOff x="40" y="43"/>
              <a:chExt cx="953" cy="274"/>
            </a:xfrm>
          </p:grpSpPr>
          <p:grpSp>
            <p:nvGrpSpPr>
              <p:cNvPr id="283" name="Group 60"/>
              <p:cNvGrpSpPr/>
              <p:nvPr/>
            </p:nvGrpSpPr>
            <p:grpSpPr bwMode="auto">
              <a:xfrm rot="-9970459" flipH="1" flipV="1">
                <a:off x="40" y="43"/>
                <a:ext cx="953" cy="238"/>
                <a:chOff x="46" y="33"/>
                <a:chExt cx="892" cy="240"/>
              </a:xfrm>
            </p:grpSpPr>
            <p:grpSp>
              <p:nvGrpSpPr>
                <p:cNvPr id="543" name="Group 61"/>
                <p:cNvGrpSpPr/>
                <p:nvPr/>
              </p:nvGrpSpPr>
              <p:grpSpPr bwMode="auto">
                <a:xfrm>
                  <a:off x="46" y="33"/>
                  <a:ext cx="739" cy="196"/>
                  <a:chOff x="69" y="50"/>
                  <a:chExt cx="1117" cy="293"/>
                </a:xfrm>
              </p:grpSpPr>
              <p:sp>
                <p:nvSpPr>
                  <p:cNvPr id="549" name="AutoShape 57"/>
                  <p:cNvSpPr>
                    <a:spLocks noChangeArrowheads="1"/>
                  </p:cNvSpPr>
                  <p:nvPr/>
                </p:nvSpPr>
                <p:spPr bwMode="auto">
                  <a:xfrm rot="5263130">
                    <a:off x="366" y="-240"/>
                    <a:ext cx="226" cy="820"/>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550" name="AutoShape 58"/>
                  <p:cNvSpPr>
                    <a:spLocks noChangeArrowheads="1"/>
                  </p:cNvSpPr>
                  <p:nvPr/>
                </p:nvSpPr>
                <p:spPr bwMode="auto">
                  <a:xfrm rot="6078281">
                    <a:off x="510" y="-249"/>
                    <a:ext cx="222" cy="820"/>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551" name="AutoShape 59"/>
                  <p:cNvSpPr>
                    <a:spLocks noChangeArrowheads="1"/>
                  </p:cNvSpPr>
                  <p:nvPr/>
                </p:nvSpPr>
                <p:spPr bwMode="auto">
                  <a:xfrm rot="6373927">
                    <a:off x="560" y="-223"/>
                    <a:ext cx="226" cy="815"/>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552" name="AutoShape 60"/>
                  <p:cNvSpPr>
                    <a:spLocks noChangeArrowheads="1"/>
                  </p:cNvSpPr>
                  <p:nvPr/>
                </p:nvSpPr>
                <p:spPr bwMode="auto">
                  <a:xfrm rot="6906312">
                    <a:off x="665" y="-178"/>
                    <a:ext cx="222" cy="820"/>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grpSp>
            <p:grpSp>
              <p:nvGrpSpPr>
                <p:cNvPr id="544" name="Group 66"/>
                <p:cNvGrpSpPr/>
                <p:nvPr/>
              </p:nvGrpSpPr>
              <p:grpSpPr bwMode="auto">
                <a:xfrm rot="1353540">
                  <a:off x="193" y="79"/>
                  <a:ext cx="745" cy="194"/>
                  <a:chOff x="71" y="17"/>
                  <a:chExt cx="1123" cy="290"/>
                </a:xfrm>
              </p:grpSpPr>
              <p:sp>
                <p:nvSpPr>
                  <p:cNvPr id="545" name="AutoShape 62"/>
                  <p:cNvSpPr>
                    <a:spLocks noChangeArrowheads="1"/>
                  </p:cNvSpPr>
                  <p:nvPr/>
                </p:nvSpPr>
                <p:spPr bwMode="auto">
                  <a:xfrm rot="5263130">
                    <a:off x="368" y="-268"/>
                    <a:ext cx="226" cy="820"/>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546" name="AutoShape 63"/>
                  <p:cNvSpPr>
                    <a:spLocks noChangeArrowheads="1"/>
                  </p:cNvSpPr>
                  <p:nvPr/>
                </p:nvSpPr>
                <p:spPr bwMode="auto">
                  <a:xfrm rot="6078281">
                    <a:off x="501" y="-282"/>
                    <a:ext cx="222" cy="820"/>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547" name="AutoShape 64"/>
                  <p:cNvSpPr>
                    <a:spLocks noChangeArrowheads="1"/>
                  </p:cNvSpPr>
                  <p:nvPr/>
                </p:nvSpPr>
                <p:spPr bwMode="auto">
                  <a:xfrm rot="6373927">
                    <a:off x="590" y="-270"/>
                    <a:ext cx="215" cy="835"/>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548" name="AutoShape 65"/>
                  <p:cNvSpPr>
                    <a:spLocks noChangeArrowheads="1"/>
                  </p:cNvSpPr>
                  <p:nvPr/>
                </p:nvSpPr>
                <p:spPr bwMode="auto">
                  <a:xfrm rot="6906312">
                    <a:off x="666" y="-221"/>
                    <a:ext cx="226" cy="830"/>
                  </a:xfrm>
                  <a:prstGeom prst="moon">
                    <a:avLst>
                      <a:gd name="adj" fmla="val 49773"/>
                    </a:avLst>
                  </a:prstGeom>
                  <a:solidFill>
                    <a:srgbClr val="FFFFFF">
                      <a:alpha val="3999"/>
                    </a:srgbClr>
                  </a:solidFill>
                  <a:ln w="9525">
                    <a:noFill/>
                    <a:miter lim="800000"/>
                  </a:ln>
                </p:spPr>
                <p:txBody>
                  <a:bodyPr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grpSp>
          </p:grpSp>
          <p:grpSp>
            <p:nvGrpSpPr>
              <p:cNvPr id="284" name="Group 71"/>
              <p:cNvGrpSpPr/>
              <p:nvPr/>
            </p:nvGrpSpPr>
            <p:grpSpPr bwMode="auto">
              <a:xfrm rot="-9970459" flipH="1" flipV="1">
                <a:off x="146" y="127"/>
                <a:ext cx="795" cy="190"/>
                <a:chOff x="97" y="98"/>
                <a:chExt cx="901" cy="234"/>
              </a:xfrm>
            </p:grpSpPr>
            <p:grpSp>
              <p:nvGrpSpPr>
                <p:cNvPr id="285" name="Group 72"/>
                <p:cNvGrpSpPr/>
                <p:nvPr/>
              </p:nvGrpSpPr>
              <p:grpSpPr bwMode="auto">
                <a:xfrm>
                  <a:off x="97" y="98"/>
                  <a:ext cx="762" cy="219"/>
                  <a:chOff x="147" y="147"/>
                  <a:chExt cx="1149" cy="329"/>
                </a:xfrm>
              </p:grpSpPr>
              <p:sp>
                <p:nvSpPr>
                  <p:cNvPr id="539" name="AutoShape 68"/>
                  <p:cNvSpPr>
                    <a:spLocks noChangeArrowheads="1"/>
                  </p:cNvSpPr>
                  <p:nvPr/>
                </p:nvSpPr>
                <p:spPr bwMode="auto">
                  <a:xfrm rot="5263130">
                    <a:off x="441" y="-147"/>
                    <a:ext cx="258" cy="846"/>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540" name="AutoShape 69"/>
                  <p:cNvSpPr>
                    <a:spLocks noChangeArrowheads="1"/>
                  </p:cNvSpPr>
                  <p:nvPr/>
                </p:nvSpPr>
                <p:spPr bwMode="auto">
                  <a:xfrm rot="6078281">
                    <a:off x="574" y="-143"/>
                    <a:ext cx="244" cy="846"/>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541" name="AutoShape 70"/>
                  <p:cNvSpPr>
                    <a:spLocks noChangeArrowheads="1"/>
                  </p:cNvSpPr>
                  <p:nvPr/>
                </p:nvSpPr>
                <p:spPr bwMode="auto">
                  <a:xfrm rot="6373927">
                    <a:off x="657" y="-115"/>
                    <a:ext cx="249" cy="846"/>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542" name="AutoShape 71"/>
                  <p:cNvSpPr>
                    <a:spLocks noChangeArrowheads="1"/>
                  </p:cNvSpPr>
                  <p:nvPr/>
                </p:nvSpPr>
                <p:spPr bwMode="auto">
                  <a:xfrm rot="6906312">
                    <a:off x="747" y="-73"/>
                    <a:ext cx="258" cy="840"/>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grpSp>
            <p:grpSp>
              <p:nvGrpSpPr>
                <p:cNvPr id="286" name="Group 77"/>
                <p:cNvGrpSpPr/>
                <p:nvPr/>
              </p:nvGrpSpPr>
              <p:grpSpPr bwMode="auto">
                <a:xfrm rot="1353540">
                  <a:off x="216" y="130"/>
                  <a:ext cx="782" cy="202"/>
                  <a:chOff x="137" y="74"/>
                  <a:chExt cx="1180" cy="303"/>
                </a:xfrm>
              </p:grpSpPr>
              <p:sp>
                <p:nvSpPr>
                  <p:cNvPr id="287" name="AutoShape 73"/>
                  <p:cNvSpPr>
                    <a:spLocks noChangeArrowheads="1"/>
                  </p:cNvSpPr>
                  <p:nvPr/>
                </p:nvSpPr>
                <p:spPr bwMode="auto">
                  <a:xfrm rot="5263130">
                    <a:off x="438" y="-221"/>
                    <a:ext cx="249" cy="852"/>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536" name="AutoShape 74"/>
                  <p:cNvSpPr>
                    <a:spLocks noChangeArrowheads="1"/>
                  </p:cNvSpPr>
                  <p:nvPr/>
                </p:nvSpPr>
                <p:spPr bwMode="auto">
                  <a:xfrm rot="6078281">
                    <a:off x="555" y="-220"/>
                    <a:ext cx="258" cy="846"/>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537" name="AutoShape 75"/>
                  <p:cNvSpPr>
                    <a:spLocks noChangeArrowheads="1"/>
                  </p:cNvSpPr>
                  <p:nvPr/>
                </p:nvSpPr>
                <p:spPr bwMode="auto">
                  <a:xfrm rot="6373927">
                    <a:off x="640" y="-184"/>
                    <a:ext cx="254" cy="834"/>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538" name="AutoShape 76"/>
                  <p:cNvSpPr>
                    <a:spLocks noChangeArrowheads="1"/>
                  </p:cNvSpPr>
                  <p:nvPr/>
                </p:nvSpPr>
                <p:spPr bwMode="auto">
                  <a:xfrm rot="6906312">
                    <a:off x="763" y="-177"/>
                    <a:ext cx="244" cy="864"/>
                  </a:xfrm>
                  <a:prstGeom prst="moon">
                    <a:avLst>
                      <a:gd name="adj" fmla="val 49773"/>
                    </a:avLst>
                  </a:prstGeom>
                  <a:solidFill>
                    <a:srgbClr val="FFFFFF">
                      <a:alpha val="3999"/>
                    </a:srgbClr>
                  </a:solidFill>
                  <a:ln w="9525">
                    <a:noFill/>
                    <a:miter lim="800000"/>
                  </a:ln>
                </p:spPr>
                <p:txBody>
                  <a:bodyPr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grpSp>
          </p:grpSp>
        </p:grpSp>
        <p:grpSp>
          <p:nvGrpSpPr>
            <p:cNvPr id="260" name="Group 82"/>
            <p:cNvGrpSpPr/>
            <p:nvPr/>
          </p:nvGrpSpPr>
          <p:grpSpPr bwMode="auto">
            <a:xfrm rot="344040">
              <a:off x="381" y="88"/>
              <a:ext cx="911" cy="210"/>
              <a:chOff x="-45" y="-37"/>
              <a:chExt cx="938" cy="215"/>
            </a:xfrm>
          </p:grpSpPr>
          <p:grpSp>
            <p:nvGrpSpPr>
              <p:cNvPr id="261" name="Group 83"/>
              <p:cNvGrpSpPr/>
              <p:nvPr/>
            </p:nvGrpSpPr>
            <p:grpSpPr bwMode="auto">
              <a:xfrm rot="-9970459" flipH="1" flipV="1">
                <a:off x="-45" y="-37"/>
                <a:ext cx="938" cy="215"/>
                <a:chOff x="-50" y="-22"/>
                <a:chExt cx="874" cy="217"/>
              </a:xfrm>
            </p:grpSpPr>
            <p:grpSp>
              <p:nvGrpSpPr>
                <p:cNvPr id="273" name="Group 84"/>
                <p:cNvGrpSpPr/>
                <p:nvPr/>
              </p:nvGrpSpPr>
              <p:grpSpPr bwMode="auto">
                <a:xfrm>
                  <a:off x="-50" y="-22"/>
                  <a:ext cx="687" cy="191"/>
                  <a:chOff x="-76" y="-32"/>
                  <a:chExt cx="1035" cy="287"/>
                </a:xfrm>
              </p:grpSpPr>
              <p:sp>
                <p:nvSpPr>
                  <p:cNvPr id="279" name="AutoShape 80"/>
                  <p:cNvSpPr>
                    <a:spLocks noChangeArrowheads="1"/>
                  </p:cNvSpPr>
                  <p:nvPr/>
                </p:nvSpPr>
                <p:spPr bwMode="auto">
                  <a:xfrm rot="5263130">
                    <a:off x="222" y="-326"/>
                    <a:ext cx="218" cy="814"/>
                  </a:xfrm>
                  <a:prstGeom prst="moon">
                    <a:avLst>
                      <a:gd name="adj" fmla="val 49773"/>
                    </a:avLst>
                  </a:prstGeom>
                  <a:solidFill>
                    <a:srgbClr val="FFFFFF">
                      <a:alpha val="3999"/>
                    </a:srgbClr>
                  </a:solidFill>
                  <a:ln w="9525">
                    <a:noFill/>
                    <a:miter lim="800000"/>
                  </a:ln>
                </p:spPr>
                <p:txBody>
                  <a:bodyPr rot="10800000"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280" name="AutoShape 81"/>
                  <p:cNvSpPr>
                    <a:spLocks noChangeArrowheads="1"/>
                  </p:cNvSpPr>
                  <p:nvPr/>
                </p:nvSpPr>
                <p:spPr bwMode="auto">
                  <a:xfrm rot="6078281">
                    <a:off x="326" y="-331"/>
                    <a:ext cx="222" cy="819"/>
                  </a:xfrm>
                  <a:prstGeom prst="moon">
                    <a:avLst>
                      <a:gd name="adj" fmla="val 49773"/>
                    </a:avLst>
                  </a:prstGeom>
                  <a:solidFill>
                    <a:srgbClr val="FFFFFF">
                      <a:alpha val="3999"/>
                    </a:srgbClr>
                  </a:solidFill>
                  <a:ln w="9525">
                    <a:noFill/>
                    <a:miter lim="800000"/>
                  </a:ln>
                </p:spPr>
                <p:txBody>
                  <a:bodyPr rot="10800000"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281" name="AutoShape 82"/>
                  <p:cNvSpPr>
                    <a:spLocks noChangeArrowheads="1"/>
                  </p:cNvSpPr>
                  <p:nvPr/>
                </p:nvSpPr>
                <p:spPr bwMode="auto">
                  <a:xfrm rot="6373927">
                    <a:off x="366" y="-273"/>
                    <a:ext cx="226" cy="819"/>
                  </a:xfrm>
                  <a:prstGeom prst="moon">
                    <a:avLst>
                      <a:gd name="adj" fmla="val 49773"/>
                    </a:avLst>
                  </a:prstGeom>
                  <a:solidFill>
                    <a:srgbClr val="FFFFFF">
                      <a:alpha val="3999"/>
                    </a:srgbClr>
                  </a:solidFill>
                  <a:ln w="9525">
                    <a:noFill/>
                    <a:miter lim="800000"/>
                  </a:ln>
                </p:spPr>
                <p:txBody>
                  <a:bodyPr rot="10800000"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282" name="AutoShape 83"/>
                  <p:cNvSpPr>
                    <a:spLocks noChangeArrowheads="1"/>
                  </p:cNvSpPr>
                  <p:nvPr/>
                </p:nvSpPr>
                <p:spPr bwMode="auto">
                  <a:xfrm rot="6906312">
                    <a:off x="439" y="-266"/>
                    <a:ext cx="222" cy="819"/>
                  </a:xfrm>
                  <a:prstGeom prst="moon">
                    <a:avLst>
                      <a:gd name="adj" fmla="val 49773"/>
                    </a:avLst>
                  </a:prstGeom>
                  <a:solidFill>
                    <a:srgbClr val="FFFFFF">
                      <a:alpha val="3999"/>
                    </a:srgbClr>
                  </a:solidFill>
                  <a:ln w="9525">
                    <a:noFill/>
                    <a:miter lim="800000"/>
                  </a:ln>
                </p:spPr>
                <p:txBody>
                  <a:bodyPr rot="10800000"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grpSp>
            <p:grpSp>
              <p:nvGrpSpPr>
                <p:cNvPr id="274" name="Group 89"/>
                <p:cNvGrpSpPr/>
                <p:nvPr/>
              </p:nvGrpSpPr>
              <p:grpSpPr bwMode="auto">
                <a:xfrm rot="1353540">
                  <a:off x="90" y="23"/>
                  <a:ext cx="734" cy="172"/>
                  <a:chOff x="-111" y="4"/>
                  <a:chExt cx="1106" cy="258"/>
                </a:xfrm>
              </p:grpSpPr>
              <p:sp>
                <p:nvSpPr>
                  <p:cNvPr id="275" name="AutoShape 85"/>
                  <p:cNvSpPr>
                    <a:spLocks noChangeArrowheads="1"/>
                  </p:cNvSpPr>
                  <p:nvPr/>
                </p:nvSpPr>
                <p:spPr bwMode="auto">
                  <a:xfrm rot="5263130">
                    <a:off x="185" y="-273"/>
                    <a:ext cx="218" cy="809"/>
                  </a:xfrm>
                  <a:prstGeom prst="moon">
                    <a:avLst>
                      <a:gd name="adj" fmla="val 49773"/>
                    </a:avLst>
                  </a:prstGeom>
                  <a:solidFill>
                    <a:srgbClr val="FFFFFF">
                      <a:alpha val="3999"/>
                    </a:srgbClr>
                  </a:solidFill>
                  <a:ln w="9525">
                    <a:noFill/>
                    <a:miter lim="800000"/>
                  </a:ln>
                </p:spPr>
                <p:txBody>
                  <a:bodyPr rot="10800000"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276" name="AutoShape 86"/>
                  <p:cNvSpPr>
                    <a:spLocks noChangeArrowheads="1"/>
                  </p:cNvSpPr>
                  <p:nvPr/>
                </p:nvSpPr>
                <p:spPr bwMode="auto">
                  <a:xfrm rot="6078281">
                    <a:off x="406" y="-290"/>
                    <a:ext cx="226" cy="814"/>
                  </a:xfrm>
                  <a:prstGeom prst="moon">
                    <a:avLst>
                      <a:gd name="adj" fmla="val 49773"/>
                    </a:avLst>
                  </a:prstGeom>
                  <a:solidFill>
                    <a:srgbClr val="FFFFFF">
                      <a:alpha val="3999"/>
                    </a:srgbClr>
                  </a:solidFill>
                  <a:ln w="9525">
                    <a:noFill/>
                    <a:miter lim="800000"/>
                  </a:ln>
                </p:spPr>
                <p:txBody>
                  <a:bodyPr rot="10800000"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277" name="AutoShape 87"/>
                  <p:cNvSpPr>
                    <a:spLocks noChangeArrowheads="1"/>
                  </p:cNvSpPr>
                  <p:nvPr/>
                </p:nvSpPr>
                <p:spPr bwMode="auto">
                  <a:xfrm rot="6373927">
                    <a:off x="474" y="-271"/>
                    <a:ext cx="226" cy="814"/>
                  </a:xfrm>
                  <a:prstGeom prst="moon">
                    <a:avLst>
                      <a:gd name="adj" fmla="val 49773"/>
                    </a:avLst>
                  </a:prstGeom>
                  <a:solidFill>
                    <a:srgbClr val="FFFFFF">
                      <a:alpha val="3999"/>
                    </a:srgbClr>
                  </a:solidFill>
                  <a:ln w="9525">
                    <a:noFill/>
                    <a:miter lim="800000"/>
                  </a:ln>
                </p:spPr>
                <p:txBody>
                  <a:bodyPr rot="10800000"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278" name="AutoShape 88"/>
                  <p:cNvSpPr>
                    <a:spLocks noChangeArrowheads="1"/>
                  </p:cNvSpPr>
                  <p:nvPr/>
                </p:nvSpPr>
                <p:spPr bwMode="auto">
                  <a:xfrm rot="6906312">
                    <a:off x="478" y="-255"/>
                    <a:ext cx="215" cy="819"/>
                  </a:xfrm>
                  <a:prstGeom prst="moon">
                    <a:avLst>
                      <a:gd name="adj" fmla="val 49773"/>
                    </a:avLst>
                  </a:prstGeom>
                  <a:solidFill>
                    <a:srgbClr val="FFFFFF">
                      <a:alpha val="3999"/>
                    </a:srgbClr>
                  </a:solidFill>
                  <a:ln w="9525">
                    <a:noFill/>
                    <a:miter lim="800000"/>
                  </a:ln>
                </p:spPr>
                <p:txBody>
                  <a:bodyPr rot="10800000"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grpSp>
          </p:grpSp>
          <p:grpSp>
            <p:nvGrpSpPr>
              <p:cNvPr id="262" name="Group 94"/>
              <p:cNvGrpSpPr/>
              <p:nvPr/>
            </p:nvGrpSpPr>
            <p:grpSpPr bwMode="auto">
              <a:xfrm rot="-9970459" flipH="1" flipV="1">
                <a:off x="-20" y="-23"/>
                <a:ext cx="800" cy="184"/>
                <a:chOff x="-123" y="-37"/>
                <a:chExt cx="907" cy="229"/>
              </a:xfrm>
            </p:grpSpPr>
            <p:grpSp>
              <p:nvGrpSpPr>
                <p:cNvPr id="263" name="Group 95"/>
                <p:cNvGrpSpPr/>
                <p:nvPr/>
              </p:nvGrpSpPr>
              <p:grpSpPr bwMode="auto">
                <a:xfrm>
                  <a:off x="-123" y="-37"/>
                  <a:ext cx="769" cy="204"/>
                  <a:chOff x="-186" y="-56"/>
                  <a:chExt cx="1159" cy="309"/>
                </a:xfrm>
              </p:grpSpPr>
              <p:sp>
                <p:nvSpPr>
                  <p:cNvPr id="269" name="AutoShape 91"/>
                  <p:cNvSpPr>
                    <a:spLocks noChangeArrowheads="1"/>
                  </p:cNvSpPr>
                  <p:nvPr/>
                </p:nvSpPr>
                <p:spPr bwMode="auto">
                  <a:xfrm rot="5263130">
                    <a:off x="95" y="-337"/>
                    <a:ext cx="263" cy="826"/>
                  </a:xfrm>
                  <a:prstGeom prst="moon">
                    <a:avLst>
                      <a:gd name="adj" fmla="val 49773"/>
                    </a:avLst>
                  </a:prstGeom>
                  <a:solidFill>
                    <a:srgbClr val="FFFFFF">
                      <a:alpha val="3999"/>
                    </a:srgbClr>
                  </a:solidFill>
                  <a:ln w="9525">
                    <a:noFill/>
                    <a:miter lim="800000"/>
                  </a:ln>
                </p:spPr>
                <p:txBody>
                  <a:bodyPr rot="10800000"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270" name="AutoShape 92"/>
                  <p:cNvSpPr>
                    <a:spLocks noChangeArrowheads="1"/>
                  </p:cNvSpPr>
                  <p:nvPr/>
                </p:nvSpPr>
                <p:spPr bwMode="auto">
                  <a:xfrm rot="6078281">
                    <a:off x="251" y="-338"/>
                    <a:ext cx="263" cy="832"/>
                  </a:xfrm>
                  <a:prstGeom prst="moon">
                    <a:avLst>
                      <a:gd name="adj" fmla="val 49773"/>
                    </a:avLst>
                  </a:prstGeom>
                  <a:solidFill>
                    <a:srgbClr val="FFFFFF">
                      <a:alpha val="3999"/>
                    </a:srgbClr>
                  </a:solidFill>
                  <a:ln w="9525">
                    <a:noFill/>
                    <a:miter lim="800000"/>
                  </a:ln>
                </p:spPr>
                <p:txBody>
                  <a:bodyPr rot="10800000"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271" name="AutoShape 93"/>
                  <p:cNvSpPr>
                    <a:spLocks noChangeArrowheads="1"/>
                  </p:cNvSpPr>
                  <p:nvPr/>
                </p:nvSpPr>
                <p:spPr bwMode="auto">
                  <a:xfrm rot="6373927">
                    <a:off x="304" y="-281"/>
                    <a:ext cx="231" cy="820"/>
                  </a:xfrm>
                  <a:prstGeom prst="moon">
                    <a:avLst>
                      <a:gd name="adj" fmla="val 49773"/>
                    </a:avLst>
                  </a:prstGeom>
                  <a:solidFill>
                    <a:srgbClr val="FFFFFF">
                      <a:alpha val="3999"/>
                    </a:srgbClr>
                  </a:solidFill>
                  <a:ln w="9525">
                    <a:noFill/>
                    <a:miter lim="800000"/>
                  </a:ln>
                </p:spPr>
                <p:txBody>
                  <a:bodyPr rot="10800000"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272" name="AutoShape 94"/>
                  <p:cNvSpPr>
                    <a:spLocks noChangeArrowheads="1"/>
                  </p:cNvSpPr>
                  <p:nvPr/>
                </p:nvSpPr>
                <p:spPr bwMode="auto">
                  <a:xfrm rot="6906312">
                    <a:off x="428" y="-291"/>
                    <a:ext cx="263" cy="826"/>
                  </a:xfrm>
                  <a:prstGeom prst="moon">
                    <a:avLst>
                      <a:gd name="adj" fmla="val 49773"/>
                    </a:avLst>
                  </a:prstGeom>
                  <a:solidFill>
                    <a:srgbClr val="FFFFFF">
                      <a:alpha val="3999"/>
                    </a:srgbClr>
                  </a:solidFill>
                  <a:ln w="9525">
                    <a:noFill/>
                    <a:miter lim="800000"/>
                  </a:ln>
                </p:spPr>
                <p:txBody>
                  <a:bodyPr rot="10800000"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grpSp>
            <p:grpSp>
              <p:nvGrpSpPr>
                <p:cNvPr id="264" name="Group 100"/>
                <p:cNvGrpSpPr/>
                <p:nvPr/>
              </p:nvGrpSpPr>
              <p:grpSpPr bwMode="auto">
                <a:xfrm rot="1353540">
                  <a:off x="23" y="-11"/>
                  <a:ext cx="761" cy="203"/>
                  <a:chOff x="-206" y="-19"/>
                  <a:chExt cx="1147" cy="305"/>
                </a:xfrm>
              </p:grpSpPr>
              <p:sp>
                <p:nvSpPr>
                  <p:cNvPr id="265" name="AutoShape 96"/>
                  <p:cNvSpPr>
                    <a:spLocks noChangeArrowheads="1"/>
                  </p:cNvSpPr>
                  <p:nvPr/>
                </p:nvSpPr>
                <p:spPr bwMode="auto">
                  <a:xfrm rot="5263130">
                    <a:off x="86" y="-311"/>
                    <a:ext cx="254" cy="838"/>
                  </a:xfrm>
                  <a:prstGeom prst="moon">
                    <a:avLst>
                      <a:gd name="adj" fmla="val 49773"/>
                    </a:avLst>
                  </a:prstGeom>
                  <a:solidFill>
                    <a:srgbClr val="FFFFFF">
                      <a:alpha val="3999"/>
                    </a:srgbClr>
                  </a:solidFill>
                  <a:ln w="9525">
                    <a:noFill/>
                    <a:miter lim="800000"/>
                  </a:ln>
                </p:spPr>
                <p:txBody>
                  <a:bodyPr rot="10800000"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266" name="AutoShape 97"/>
                  <p:cNvSpPr>
                    <a:spLocks noChangeArrowheads="1"/>
                  </p:cNvSpPr>
                  <p:nvPr/>
                </p:nvSpPr>
                <p:spPr bwMode="auto">
                  <a:xfrm rot="6078281">
                    <a:off x="234" y="-303"/>
                    <a:ext cx="244" cy="826"/>
                  </a:xfrm>
                  <a:prstGeom prst="moon">
                    <a:avLst>
                      <a:gd name="adj" fmla="val 49773"/>
                    </a:avLst>
                  </a:prstGeom>
                  <a:solidFill>
                    <a:srgbClr val="FFFFFF">
                      <a:alpha val="3999"/>
                    </a:srgbClr>
                  </a:solidFill>
                  <a:ln w="9525">
                    <a:noFill/>
                    <a:miter lim="800000"/>
                  </a:ln>
                </p:spPr>
                <p:txBody>
                  <a:bodyPr rot="10800000"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267" name="AutoShape 98"/>
                  <p:cNvSpPr>
                    <a:spLocks noChangeArrowheads="1"/>
                  </p:cNvSpPr>
                  <p:nvPr/>
                </p:nvSpPr>
                <p:spPr bwMode="auto">
                  <a:xfrm rot="6373927">
                    <a:off x="300" y="-305"/>
                    <a:ext cx="244" cy="832"/>
                  </a:xfrm>
                  <a:prstGeom prst="moon">
                    <a:avLst>
                      <a:gd name="adj" fmla="val 49773"/>
                    </a:avLst>
                  </a:prstGeom>
                  <a:solidFill>
                    <a:srgbClr val="FFFFFF">
                      <a:alpha val="3999"/>
                    </a:srgbClr>
                  </a:solidFill>
                  <a:ln w="9525">
                    <a:noFill/>
                    <a:miter lim="800000"/>
                  </a:ln>
                </p:spPr>
                <p:txBody>
                  <a:bodyPr rot="10800000"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268" name="AutoShape 99"/>
                  <p:cNvSpPr>
                    <a:spLocks noChangeArrowheads="1"/>
                  </p:cNvSpPr>
                  <p:nvPr/>
                </p:nvSpPr>
                <p:spPr bwMode="auto">
                  <a:xfrm rot="6906312">
                    <a:off x="394" y="-260"/>
                    <a:ext cx="249" cy="844"/>
                  </a:xfrm>
                  <a:prstGeom prst="moon">
                    <a:avLst>
                      <a:gd name="adj" fmla="val 49773"/>
                    </a:avLst>
                  </a:prstGeom>
                  <a:solidFill>
                    <a:srgbClr val="FFFFFF">
                      <a:alpha val="1999"/>
                    </a:srgbClr>
                  </a:solidFill>
                  <a:ln w="9525">
                    <a:noFill/>
                    <a:miter lim="800000"/>
                  </a:ln>
                </p:spPr>
                <p:txBody>
                  <a:bodyPr rot="10800000"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grpSp>
          </p:grpSp>
        </p:grpSp>
      </p:grpSp>
      <p:sp>
        <p:nvSpPr>
          <p:cNvPr id="553" name="Text Box 23"/>
          <p:cNvSpPr txBox="1">
            <a:spLocks noChangeArrowheads="1"/>
          </p:cNvSpPr>
          <p:nvPr/>
        </p:nvSpPr>
        <p:spPr bwMode="auto">
          <a:xfrm>
            <a:off x="1214413" y="3167002"/>
            <a:ext cx="6783437" cy="521970"/>
          </a:xfrm>
          <a:prstGeom prst="rect">
            <a:avLst/>
          </a:prstGeom>
          <a:noFill/>
          <a:ln w="9525">
            <a:noFill/>
            <a:miter lim="800000"/>
          </a:ln>
        </p:spPr>
        <p:txBody>
          <a:bodyPr wrap="square">
            <a:spAutoFit/>
          </a:bodyPr>
          <a:lstStyle/>
          <a:p>
            <a:pPr>
              <a:spcBef>
                <a:spcPts val="1800"/>
              </a:spcBef>
            </a:pPr>
            <a:r>
              <a:rPr kumimoji="1" lang="zh-CN" altLang="en-US" sz="2800" dirty="0" smtClean="0">
                <a:latin typeface="微软雅黑" panose="020B0503020204020204" pitchFamily="34" charset="-122"/>
                <a:ea typeface="微软雅黑" panose="020B0503020204020204" pitchFamily="34" charset="-122"/>
              </a:rPr>
              <a:t>     </a:t>
            </a:r>
            <a:r>
              <a:rPr kumimoji="1" lang="zh-CN" altLang="en-US" sz="2800" dirty="0">
                <a:latin typeface="微软雅黑" panose="020B0503020204020204" pitchFamily="34" charset="-122"/>
                <a:ea typeface="微软雅黑" panose="020B0503020204020204" pitchFamily="34" charset="-122"/>
              </a:rPr>
              <a:t> </a:t>
            </a:r>
            <a:r>
              <a:rPr kumimoji="1" lang="zh-CN" altLang="en-US" sz="2800" dirty="0" smtClean="0">
                <a:latin typeface="微软雅黑" panose="020B0503020204020204" pitchFamily="34" charset="-122"/>
                <a:ea typeface="微软雅黑" panose="020B0503020204020204" pitchFamily="34" charset="-122"/>
              </a:rPr>
              <a:t> </a:t>
            </a:r>
            <a:r>
              <a:rPr kumimoji="1" lang="zh-CN" altLang="en-US" sz="2800" dirty="0" smtClean="0">
                <a:latin typeface="+mn-ea"/>
                <a:sym typeface="+mn-ea"/>
              </a:rPr>
              <a:t>加速器领域典型产品业绩</a:t>
            </a:r>
            <a:endParaRPr kumimoji="1" lang="en-US" altLang="zh-CN" sz="2800" b="1" dirty="0">
              <a:latin typeface="+mn-ea"/>
            </a:endParaRPr>
          </a:p>
        </p:txBody>
      </p:sp>
      <p:sp>
        <p:nvSpPr>
          <p:cNvPr id="554" name="Text Box 14"/>
          <p:cNvSpPr txBox="1">
            <a:spLocks noChangeArrowheads="1"/>
          </p:cNvSpPr>
          <p:nvPr/>
        </p:nvSpPr>
        <p:spPr bwMode="auto">
          <a:xfrm>
            <a:off x="1228204" y="3174020"/>
            <a:ext cx="419558" cy="461665"/>
          </a:xfrm>
          <a:prstGeom prst="rect">
            <a:avLst/>
          </a:prstGeom>
          <a:noFill/>
          <a:ln w="9525">
            <a:noFill/>
            <a:miter lim="800000"/>
          </a:ln>
        </p:spPr>
        <p:txBody>
          <a:bodyPr wrap="square">
            <a:spAutoFit/>
          </a:bodyPr>
          <a:lstStyle/>
          <a:p>
            <a:pPr algn="ctr">
              <a:spcBef>
                <a:spcPct val="50000"/>
              </a:spcBef>
              <a:buFont typeface="Arial" panose="020B0604020202020204" pitchFamily="34" charset="0"/>
              <a:buNone/>
            </a:pPr>
            <a:r>
              <a:rPr lang="en-US" altLang="zh-CN" sz="2400" i="1" dirty="0" smtClean="0">
                <a:solidFill>
                  <a:srgbClr val="FFFFFF"/>
                </a:solidFill>
                <a:cs typeface="Arial" panose="020B0604020202020204" pitchFamily="34" charset="0"/>
              </a:rPr>
              <a:t>3</a:t>
            </a:r>
            <a:endParaRPr lang="en-US" altLang="zh-CN" sz="2400" i="1" dirty="0">
              <a:solidFill>
                <a:srgbClr val="FFFFFF"/>
              </a:solidFill>
              <a:cs typeface="Arial" panose="020B0604020202020204" pitchFamily="34"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1" descr="QQ截图20170517114935"/>
          <p:cNvPicPr>
            <a:picLocks noChangeAspect="1" noChangeArrowheads="1"/>
          </p:cNvPicPr>
          <p:nvPr/>
        </p:nvPicPr>
        <p:blipFill>
          <a:blip r:embed="rId2" cstate="print">
            <a:extLst>
              <a:ext uri="{28A0092B-C50C-407E-A947-70E740481C1C}">
                <a14:useLocalDpi xmlns:a14="http://schemas.microsoft.com/office/drawing/2010/main"/>
              </a:ext>
            </a:extLst>
          </a:blip>
          <a:srcRect/>
          <a:stretch>
            <a:fillRect/>
          </a:stretch>
        </p:blipFill>
        <p:spPr bwMode="auto">
          <a:xfrm>
            <a:off x="142844" y="2643188"/>
            <a:ext cx="5000660" cy="2196719"/>
          </a:xfrm>
          <a:prstGeom prst="rect">
            <a:avLst/>
          </a:prstGeom>
          <a:noFill/>
          <a:ln w="9525">
            <a:solidFill>
              <a:schemeClr val="accent1"/>
            </a:solidFill>
            <a:miter lim="800000"/>
            <a:headEnd/>
            <a:tailEnd/>
          </a:ln>
        </p:spPr>
      </p:pic>
      <p:cxnSp>
        <p:nvCxnSpPr>
          <p:cNvPr id="9" name="直接连接符 8"/>
          <p:cNvCxnSpPr/>
          <p:nvPr/>
        </p:nvCxnSpPr>
        <p:spPr>
          <a:xfrm>
            <a:off x="0" y="4928013"/>
            <a:ext cx="9144000" cy="1191"/>
          </a:xfrm>
          <a:prstGeom prst="line">
            <a:avLst/>
          </a:prstGeom>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142844" y="589346"/>
            <a:ext cx="1571636" cy="307777"/>
          </a:xfrm>
          <a:prstGeom prst="rect">
            <a:avLst/>
          </a:prstGeom>
          <a:solidFill>
            <a:schemeClr val="accent6">
              <a:lumMod val="60000"/>
              <a:lumOff val="40000"/>
            </a:schemeClr>
          </a:solidFill>
        </p:spPr>
        <p:txBody>
          <a:bodyPr wrap="square" rtlCol="0">
            <a:spAutoFit/>
          </a:bodyPr>
          <a:lstStyle/>
          <a:p>
            <a:pPr>
              <a:buClr>
                <a:srgbClr val="00B0F0"/>
              </a:buClr>
              <a:buFont typeface="Wingdings" panose="05000000000000000000" pitchFamily="2" charset="2"/>
              <a:buChar char="p"/>
            </a:pPr>
            <a:r>
              <a:rPr lang="zh-CN" altLang="en-US" sz="1400" b="1" dirty="0" smtClean="0"/>
              <a:t>  公司技术实力</a:t>
            </a:r>
            <a:endParaRPr lang="zh-CN" altLang="en-US" sz="1400" b="1" dirty="0"/>
          </a:p>
        </p:txBody>
      </p:sp>
      <p:sp>
        <p:nvSpPr>
          <p:cNvPr id="12" name="Shape 186"/>
          <p:cNvSpPr>
            <a:spLocks noChangeArrowheads="1"/>
          </p:cNvSpPr>
          <p:nvPr/>
        </p:nvSpPr>
        <p:spPr bwMode="auto">
          <a:xfrm>
            <a:off x="5448330" y="642924"/>
            <a:ext cx="234950" cy="715565"/>
          </a:xfrm>
          <a:prstGeom prst="rect">
            <a:avLst/>
          </a:prstGeom>
          <a:blipFill dpi="0" rotWithShape="1">
            <a:blip r:embed="rId3"/>
            <a:srcRect/>
            <a:tile tx="0" ty="0" sx="100000" sy="100000" flip="none" algn="tl"/>
          </a:blipFill>
          <a:ln w="12700">
            <a:noFill/>
            <a:miter lim="800000"/>
          </a:ln>
        </p:spPr>
        <p:txBody>
          <a:bodyPr lIns="0" tIns="0" rIns="0" bIns="0" anchor="ctr"/>
          <a:lstStyle/>
          <a:p>
            <a:pPr eaLnBrk="1" hangingPunct="1">
              <a:buFont typeface="Arial" panose="020B0604020202020204" pitchFamily="34" charset="0"/>
              <a:buNone/>
            </a:pPr>
            <a:endParaRPr lang="zh-CN" altLang="en-US" sz="2800">
              <a:solidFill>
                <a:srgbClr val="000000"/>
              </a:solidFill>
            </a:endParaRPr>
          </a:p>
        </p:txBody>
      </p:sp>
      <p:sp>
        <p:nvSpPr>
          <p:cNvPr id="13" name="Shape 188"/>
          <p:cNvSpPr>
            <a:spLocks noChangeArrowheads="1"/>
          </p:cNvSpPr>
          <p:nvPr/>
        </p:nvSpPr>
        <p:spPr bwMode="auto">
          <a:xfrm>
            <a:off x="6951698" y="1615663"/>
            <a:ext cx="468077" cy="533479"/>
          </a:xfrm>
          <a:prstGeom prst="rect">
            <a:avLst/>
          </a:prstGeom>
          <a:noFill/>
          <a:ln w="12700">
            <a:noFill/>
            <a:miter lim="800000"/>
          </a:ln>
        </p:spPr>
        <p:txBody>
          <a:bodyPr wrap="none" lIns="50800" tIns="50800" rIns="50800" bIns="50800" anchor="ctr">
            <a:spAutoFit/>
          </a:bodyPr>
          <a:lstStyle/>
          <a:p>
            <a:pPr eaLnBrk="1" hangingPunct="1">
              <a:buFont typeface="Arial" panose="020B0604020202020204" pitchFamily="34" charset="0"/>
              <a:buNone/>
            </a:pPr>
            <a:r>
              <a:rPr lang="zh-CN" altLang="en-US" sz="2800">
                <a:solidFill>
                  <a:srgbClr val="FFFFFF"/>
                </a:solidFill>
                <a:sym typeface="Impact" panose="020B0806030902050204" pitchFamily="34" charset="0"/>
              </a:rPr>
              <a:t>01</a:t>
            </a:r>
          </a:p>
        </p:txBody>
      </p:sp>
      <p:sp>
        <p:nvSpPr>
          <p:cNvPr id="14" name="Shape 189"/>
          <p:cNvSpPr>
            <a:spLocks noChangeArrowheads="1"/>
          </p:cNvSpPr>
          <p:nvPr/>
        </p:nvSpPr>
        <p:spPr bwMode="auto">
          <a:xfrm>
            <a:off x="5857884" y="825087"/>
            <a:ext cx="1102866" cy="471924"/>
          </a:xfrm>
          <a:prstGeom prst="rect">
            <a:avLst/>
          </a:prstGeom>
          <a:noFill/>
          <a:ln w="12700">
            <a:noFill/>
            <a:miter lim="400000"/>
          </a:ln>
        </p:spPr>
        <p:txBody>
          <a:bodyPr wrap="none" lIns="50800" tIns="50800" rIns="50800" bIns="50800" anchor="ctr">
            <a:spAutoFit/>
          </a:bodyPr>
          <a:lstStyle/>
          <a:p>
            <a:pPr eaLnBrk="1" hangingPunct="1">
              <a:buFont typeface="Arial" panose="020B0604020202020204" pitchFamily="34" charset="0"/>
              <a:buNone/>
            </a:pPr>
            <a:r>
              <a:rPr lang="en-US" altLang="en-US" sz="1200" dirty="0">
                <a:solidFill>
                  <a:srgbClr val="171745"/>
                </a:solidFill>
                <a:latin typeface="黑体" panose="02010609060101010101" pitchFamily="49" charset="-122"/>
                <a:ea typeface="黑体" panose="02010609060101010101" pitchFamily="49" charset="-122"/>
                <a:cs typeface="Adobe 黑体 Std R"/>
                <a:sym typeface="Adobe 黑体 Std R"/>
              </a:rPr>
              <a:t>ISO9001：2008</a:t>
            </a:r>
            <a:endParaRPr lang="en-US" altLang="en-US" sz="1200" dirty="0">
              <a:solidFill>
                <a:srgbClr val="171745"/>
              </a:solidFill>
              <a:latin typeface="黑体" panose="02010609060101010101" pitchFamily="49" charset="-122"/>
              <a:ea typeface="黑体" panose="02010609060101010101" pitchFamily="49" charset="-122"/>
              <a:sym typeface="Adobe 黑体 Std R"/>
            </a:endParaRPr>
          </a:p>
          <a:p>
            <a:pPr eaLnBrk="1" hangingPunct="1">
              <a:buFont typeface="Arial" panose="020B0604020202020204" pitchFamily="34" charset="0"/>
              <a:buNone/>
            </a:pPr>
            <a:r>
              <a:rPr lang="en-US" altLang="en-US" sz="1200" dirty="0">
                <a:solidFill>
                  <a:srgbClr val="171745"/>
                </a:solidFill>
                <a:latin typeface="黑体" panose="02010609060101010101" pitchFamily="49" charset="-122"/>
                <a:ea typeface="黑体" panose="02010609060101010101" pitchFamily="49" charset="-122"/>
                <a:cs typeface="Adobe 黑体 Std R"/>
                <a:sym typeface="Adobe 黑体 Std R"/>
              </a:rPr>
              <a:t>QMS </a:t>
            </a:r>
            <a:r>
              <a:rPr lang="zh-CN" altLang="en-US" sz="1200" dirty="0">
                <a:solidFill>
                  <a:srgbClr val="171745"/>
                </a:solidFill>
                <a:latin typeface="黑体" panose="02010609060101010101" pitchFamily="49" charset="-122"/>
                <a:ea typeface="黑体" panose="02010609060101010101" pitchFamily="49" charset="-122"/>
                <a:cs typeface="Adobe 黑体 Std R"/>
                <a:sym typeface="Adobe 黑体 Std R"/>
              </a:rPr>
              <a:t>认证</a:t>
            </a:r>
          </a:p>
        </p:txBody>
      </p:sp>
      <p:sp>
        <p:nvSpPr>
          <p:cNvPr id="15" name="Shape 187"/>
          <p:cNvSpPr/>
          <p:nvPr/>
        </p:nvSpPr>
        <p:spPr>
          <a:xfrm>
            <a:off x="5340380" y="833424"/>
            <a:ext cx="452438" cy="334565"/>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3767D7"/>
          </a:solidFill>
          <a:ln w="12700">
            <a:miter lim="400000"/>
          </a:ln>
          <a:effectLst>
            <a:outerShdw blurRad="25400" dist="38100" dir="5249647" rotWithShape="0">
              <a:srgbClr val="000000">
                <a:alpha val="50000"/>
              </a:srgbClr>
            </a:outerShdw>
          </a:effectLst>
        </p:spPr>
        <p:txBody>
          <a:bodyPr tIns="91439" bIns="91439" anchor="ctr"/>
          <a:lstStyle/>
          <a:p>
            <a:pPr eaLnBrk="1" hangingPunct="1">
              <a:buFont typeface="Arial" panose="020B0604020202020204" pitchFamily="34" charset="0"/>
              <a:buNone/>
              <a:defRPr sz="3600">
                <a:solidFill>
                  <a:srgbClr val="FFFFFF"/>
                </a:solidFill>
                <a:latin typeface="Calibri" panose="020F0502020204030204"/>
                <a:ea typeface="Calibri" panose="020F0502020204030204"/>
                <a:cs typeface="Calibri" panose="020F0502020204030204"/>
                <a:sym typeface="Calibri" panose="020F0502020204030204"/>
              </a:defRPr>
            </a:pPr>
            <a:endParaRPr sz="2800" noProof="1">
              <a:solidFill>
                <a:srgbClr val="FFFFFF"/>
              </a:solidFill>
              <a:latin typeface="Calibri" panose="020F0502020204030204"/>
              <a:ea typeface="Calibri" panose="020F0502020204030204"/>
              <a:cs typeface="Arial" panose="020B0604020202020204" pitchFamily="34" charset="0"/>
              <a:sym typeface="Calibri" panose="020F0502020204030204"/>
            </a:endParaRPr>
          </a:p>
        </p:txBody>
      </p:sp>
      <p:sp>
        <p:nvSpPr>
          <p:cNvPr id="16" name="Shape 188"/>
          <p:cNvSpPr>
            <a:spLocks noChangeArrowheads="1"/>
          </p:cNvSpPr>
          <p:nvPr/>
        </p:nvSpPr>
        <p:spPr bwMode="auto">
          <a:xfrm>
            <a:off x="5402298" y="857238"/>
            <a:ext cx="310983" cy="348813"/>
          </a:xfrm>
          <a:prstGeom prst="rect">
            <a:avLst/>
          </a:prstGeom>
          <a:noFill/>
          <a:ln w="12700">
            <a:noFill/>
            <a:miter lim="800000"/>
          </a:ln>
        </p:spPr>
        <p:txBody>
          <a:bodyPr wrap="none" lIns="50800" tIns="50800" rIns="50800" bIns="50800" anchor="ctr">
            <a:spAutoFit/>
          </a:bodyPr>
          <a:lstStyle/>
          <a:p>
            <a:pPr eaLnBrk="1" hangingPunct="1">
              <a:buFont typeface="Arial" panose="020B0604020202020204" pitchFamily="34" charset="0"/>
              <a:buNone/>
            </a:pPr>
            <a:r>
              <a:rPr lang="zh-CN" altLang="en-US" sz="1600" dirty="0">
                <a:solidFill>
                  <a:srgbClr val="FFFFFF"/>
                </a:solidFill>
                <a:sym typeface="Impact" panose="020B0806030902050204" pitchFamily="34" charset="0"/>
              </a:rPr>
              <a:t>01</a:t>
            </a:r>
          </a:p>
        </p:txBody>
      </p:sp>
      <p:sp>
        <p:nvSpPr>
          <p:cNvPr id="17" name="Shape 191"/>
          <p:cNvSpPr>
            <a:spLocks noChangeShapeType="1"/>
          </p:cNvSpPr>
          <p:nvPr/>
        </p:nvSpPr>
        <p:spPr bwMode="auto">
          <a:xfrm flipH="1" flipV="1">
            <a:off x="7083455" y="741746"/>
            <a:ext cx="1588" cy="527447"/>
          </a:xfrm>
          <a:prstGeom prst="line">
            <a:avLst/>
          </a:prstGeom>
          <a:noFill/>
          <a:ln w="0">
            <a:solidFill>
              <a:srgbClr val="53585F"/>
            </a:solidFill>
            <a:miter lim="400000"/>
          </a:ln>
        </p:spPr>
        <p:txBody>
          <a:bodyPr lIns="0" tIns="0" rIns="0" bIns="0" anchor="ctr"/>
          <a:lstStyle/>
          <a:p>
            <a:endParaRPr lang="zh-CN" altLang="en-US"/>
          </a:p>
        </p:txBody>
      </p:sp>
      <p:grpSp>
        <p:nvGrpSpPr>
          <p:cNvPr id="30" name="组合 29"/>
          <p:cNvGrpSpPr/>
          <p:nvPr/>
        </p:nvGrpSpPr>
        <p:grpSpPr>
          <a:xfrm>
            <a:off x="7215505" y="643890"/>
            <a:ext cx="1144270" cy="714375"/>
            <a:chOff x="7215206" y="642924"/>
            <a:chExt cx="1714512" cy="1008460"/>
          </a:xfrm>
        </p:grpSpPr>
        <p:pic>
          <p:nvPicPr>
            <p:cNvPr id="18" name="图片 17" descr="45be1544-1bb5-42fb-bc44-4741fe725649.jpg"/>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a:off x="7215206" y="642924"/>
              <a:ext cx="819167" cy="1008460"/>
            </a:xfrm>
            <a:prstGeom prst="rect">
              <a:avLst/>
            </a:prstGeom>
            <a:noFill/>
            <a:ln w="9525">
              <a:noFill/>
              <a:miter lim="800000"/>
              <a:headEnd/>
              <a:tailEnd/>
            </a:ln>
            <a:effectLst>
              <a:outerShdw blurRad="63500" sx="102000" sy="102000" algn="ctr" rotWithShape="0">
                <a:prstClr val="black">
                  <a:alpha val="40000"/>
                </a:prstClr>
              </a:outerShdw>
            </a:effectLst>
          </p:spPr>
        </p:pic>
        <p:pic>
          <p:nvPicPr>
            <p:cNvPr id="19" name="图片 13" descr="0a70e358-ba6d-4182-8c32-68d0fceb6098.jpg"/>
            <p:cNvPicPr>
              <a:picLocks noChangeAspect="1"/>
            </p:cNvPicPr>
            <p:nvPr/>
          </p:nvPicPr>
          <p:blipFill>
            <a:blip r:embed="rId5" cstate="print">
              <a:extLst>
                <a:ext uri="{28A0092B-C50C-407E-A947-70E740481C1C}">
                  <a14:useLocalDpi xmlns:a14="http://schemas.microsoft.com/office/drawing/2010/main"/>
                </a:ext>
              </a:extLst>
            </a:blip>
            <a:srcRect/>
            <a:stretch>
              <a:fillRect/>
            </a:stretch>
          </p:blipFill>
          <p:spPr bwMode="auto">
            <a:xfrm>
              <a:off x="8104218" y="642924"/>
              <a:ext cx="825500" cy="1008460"/>
            </a:xfrm>
            <a:prstGeom prst="rect">
              <a:avLst/>
            </a:prstGeom>
            <a:noFill/>
            <a:ln w="9525">
              <a:noFill/>
              <a:miter lim="800000"/>
              <a:headEnd/>
              <a:tailEnd/>
            </a:ln>
            <a:effectLst>
              <a:outerShdw blurRad="63500" sx="102000" sy="102000" algn="ctr" rotWithShape="0">
                <a:prstClr val="black">
                  <a:alpha val="40000"/>
                </a:prstClr>
              </a:outerShdw>
            </a:effectLst>
          </p:spPr>
        </p:pic>
      </p:grpSp>
      <p:sp>
        <p:nvSpPr>
          <p:cNvPr id="20" name="Shape 186"/>
          <p:cNvSpPr>
            <a:spLocks noChangeArrowheads="1"/>
          </p:cNvSpPr>
          <p:nvPr/>
        </p:nvSpPr>
        <p:spPr bwMode="auto">
          <a:xfrm>
            <a:off x="5448330" y="1566847"/>
            <a:ext cx="234950" cy="714375"/>
          </a:xfrm>
          <a:prstGeom prst="rect">
            <a:avLst/>
          </a:prstGeom>
          <a:blipFill dpi="0" rotWithShape="1">
            <a:blip r:embed="rId3"/>
            <a:srcRect/>
            <a:tile tx="0" ty="0" sx="100000" sy="100000" flip="none" algn="tl"/>
          </a:blipFill>
          <a:ln w="12700">
            <a:noFill/>
            <a:miter lim="800000"/>
          </a:ln>
        </p:spPr>
        <p:txBody>
          <a:bodyPr lIns="0" tIns="0" rIns="0" bIns="0" anchor="ctr"/>
          <a:lstStyle/>
          <a:p>
            <a:pPr eaLnBrk="1" hangingPunct="1">
              <a:buFont typeface="Arial" panose="020B0604020202020204" pitchFamily="34" charset="0"/>
              <a:buNone/>
            </a:pPr>
            <a:endParaRPr lang="zh-CN" altLang="en-US" sz="2800">
              <a:solidFill>
                <a:srgbClr val="000000"/>
              </a:solidFill>
            </a:endParaRPr>
          </a:p>
        </p:txBody>
      </p:sp>
      <p:sp>
        <p:nvSpPr>
          <p:cNvPr id="21" name="Shape 189"/>
          <p:cNvSpPr>
            <a:spLocks noChangeArrowheads="1"/>
          </p:cNvSpPr>
          <p:nvPr/>
        </p:nvSpPr>
        <p:spPr bwMode="auto">
          <a:xfrm>
            <a:off x="5852180" y="1756155"/>
            <a:ext cx="1148712" cy="656590"/>
          </a:xfrm>
          <a:prstGeom prst="rect">
            <a:avLst/>
          </a:prstGeom>
          <a:noFill/>
          <a:ln w="12700">
            <a:noFill/>
            <a:miter lim="400000"/>
          </a:ln>
        </p:spPr>
        <p:txBody>
          <a:bodyPr wrap="none" lIns="50800" tIns="50800" rIns="50800" bIns="50800" anchor="ctr">
            <a:spAutoFit/>
          </a:bodyPr>
          <a:lstStyle/>
          <a:p>
            <a:pPr eaLnBrk="1" hangingPunct="1">
              <a:buFont typeface="Arial" panose="020B0604020202020204" pitchFamily="34" charset="0"/>
              <a:buNone/>
            </a:pPr>
            <a:r>
              <a:rPr lang="zh-CN" altLang="en-US" sz="1200" dirty="0">
                <a:solidFill>
                  <a:srgbClr val="171745"/>
                </a:solidFill>
                <a:ea typeface="Adobe 黑体 Std R"/>
                <a:cs typeface="Adobe 黑体 Std R"/>
                <a:sym typeface="Adobe 黑体 Std R"/>
              </a:rPr>
              <a:t>无损检测</a:t>
            </a:r>
            <a:br>
              <a:rPr lang="zh-CN" altLang="en-US" sz="1200" dirty="0">
                <a:solidFill>
                  <a:srgbClr val="171745"/>
                </a:solidFill>
                <a:ea typeface="Adobe 黑体 Std R"/>
                <a:cs typeface="Adobe 黑体 Std R"/>
                <a:sym typeface="Adobe 黑体 Std R"/>
              </a:rPr>
            </a:br>
            <a:r>
              <a:rPr lang="en-US" altLang="en-US" sz="1200" dirty="0">
                <a:solidFill>
                  <a:srgbClr val="171745"/>
                </a:solidFill>
                <a:ea typeface="Adobe 黑体 Std R"/>
                <a:cs typeface="Adobe 黑体 Std R"/>
                <a:sym typeface="宋体" panose="02010600030101010101" pitchFamily="2" charset="-122"/>
              </a:rPr>
              <a:t>(LT VT PT  RT UT)</a:t>
            </a:r>
            <a:endParaRPr lang="zh-CN" altLang="en-US" sz="1200" dirty="0">
              <a:solidFill>
                <a:srgbClr val="171745"/>
              </a:solidFill>
              <a:ea typeface="Adobe 黑体 Std R"/>
              <a:cs typeface="Adobe 黑体 Std R"/>
              <a:sym typeface="Adobe 黑体 Std R"/>
            </a:endParaRPr>
          </a:p>
          <a:p>
            <a:pPr eaLnBrk="1" hangingPunct="1">
              <a:buFont typeface="Arial" panose="020B0604020202020204" pitchFamily="34" charset="0"/>
              <a:buNone/>
            </a:pPr>
            <a:endParaRPr lang="zh-CN" altLang="en-US" sz="1200" dirty="0">
              <a:solidFill>
                <a:srgbClr val="171745"/>
              </a:solidFill>
              <a:ea typeface="Adobe 黑体 Std R"/>
              <a:cs typeface="Adobe 黑体 Std R"/>
              <a:sym typeface="Adobe 黑体 Std R"/>
            </a:endParaRPr>
          </a:p>
        </p:txBody>
      </p:sp>
      <p:sp>
        <p:nvSpPr>
          <p:cNvPr id="22" name="Shape 187"/>
          <p:cNvSpPr/>
          <p:nvPr/>
        </p:nvSpPr>
        <p:spPr>
          <a:xfrm>
            <a:off x="5340380" y="1756155"/>
            <a:ext cx="452438" cy="335756"/>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3767D7"/>
          </a:solidFill>
          <a:ln w="12700">
            <a:miter lim="400000"/>
          </a:ln>
          <a:effectLst>
            <a:outerShdw blurRad="25400" dist="38100" dir="5249647" rotWithShape="0">
              <a:srgbClr val="000000">
                <a:alpha val="50000"/>
              </a:srgbClr>
            </a:outerShdw>
          </a:effectLst>
        </p:spPr>
        <p:txBody>
          <a:bodyPr tIns="91439" bIns="91439" anchor="ctr"/>
          <a:lstStyle/>
          <a:p>
            <a:pPr eaLnBrk="1" hangingPunct="1">
              <a:buFont typeface="Arial" panose="020B0604020202020204" pitchFamily="34" charset="0"/>
              <a:buNone/>
              <a:defRPr sz="3600">
                <a:solidFill>
                  <a:srgbClr val="FFFFFF"/>
                </a:solidFill>
                <a:latin typeface="Calibri" panose="020F0502020204030204"/>
                <a:ea typeface="Calibri" panose="020F0502020204030204"/>
                <a:cs typeface="Calibri" panose="020F0502020204030204"/>
                <a:sym typeface="Calibri" panose="020F0502020204030204"/>
              </a:defRPr>
            </a:pPr>
            <a:endParaRPr sz="2800" noProof="1">
              <a:solidFill>
                <a:srgbClr val="FFFFFF"/>
              </a:solidFill>
              <a:latin typeface="Calibri" panose="020F0502020204030204"/>
              <a:ea typeface="Calibri" panose="020F0502020204030204"/>
              <a:cs typeface="Arial" panose="020B0604020202020204" pitchFamily="34" charset="0"/>
              <a:sym typeface="Calibri" panose="020F0502020204030204"/>
            </a:endParaRPr>
          </a:p>
        </p:txBody>
      </p:sp>
      <p:sp>
        <p:nvSpPr>
          <p:cNvPr id="23" name="Shape 188"/>
          <p:cNvSpPr>
            <a:spLocks noChangeArrowheads="1"/>
          </p:cNvSpPr>
          <p:nvPr/>
        </p:nvSpPr>
        <p:spPr bwMode="auto">
          <a:xfrm>
            <a:off x="5429256" y="1785932"/>
            <a:ext cx="310983" cy="348813"/>
          </a:xfrm>
          <a:prstGeom prst="rect">
            <a:avLst/>
          </a:prstGeom>
          <a:noFill/>
          <a:ln w="12700">
            <a:noFill/>
            <a:miter lim="800000"/>
          </a:ln>
        </p:spPr>
        <p:txBody>
          <a:bodyPr wrap="none" lIns="50800" tIns="50800" rIns="50800" bIns="50800" anchor="ctr">
            <a:spAutoFit/>
          </a:bodyPr>
          <a:lstStyle/>
          <a:p>
            <a:pPr eaLnBrk="1" hangingPunct="1">
              <a:buFont typeface="Arial" panose="020B0604020202020204" pitchFamily="34" charset="0"/>
              <a:buNone/>
            </a:pPr>
            <a:r>
              <a:rPr lang="zh-CN" altLang="en-US" sz="1600" dirty="0">
                <a:solidFill>
                  <a:srgbClr val="FFFFFF"/>
                </a:solidFill>
                <a:sym typeface="Impact" panose="020B0806030902050204" pitchFamily="34" charset="0"/>
              </a:rPr>
              <a:t>0</a:t>
            </a:r>
            <a:r>
              <a:rPr lang="en-US" altLang="en-US" sz="1600" dirty="0">
                <a:solidFill>
                  <a:srgbClr val="FFFFFF"/>
                </a:solidFill>
                <a:sym typeface="Impact" panose="020B0806030902050204" pitchFamily="34" charset="0"/>
              </a:rPr>
              <a:t>2</a:t>
            </a:r>
          </a:p>
        </p:txBody>
      </p:sp>
      <p:sp>
        <p:nvSpPr>
          <p:cNvPr id="24" name="Shape 191"/>
          <p:cNvSpPr>
            <a:spLocks noChangeShapeType="1"/>
          </p:cNvSpPr>
          <p:nvPr/>
        </p:nvSpPr>
        <p:spPr bwMode="auto">
          <a:xfrm flipH="1" flipV="1">
            <a:off x="7072330" y="1664479"/>
            <a:ext cx="1587" cy="527447"/>
          </a:xfrm>
          <a:prstGeom prst="line">
            <a:avLst/>
          </a:prstGeom>
          <a:noFill/>
          <a:ln w="0">
            <a:solidFill>
              <a:srgbClr val="53585F"/>
            </a:solidFill>
            <a:miter lim="400000"/>
          </a:ln>
        </p:spPr>
        <p:txBody>
          <a:bodyPr lIns="0" tIns="0" rIns="0" bIns="0" anchor="ctr"/>
          <a:lstStyle/>
          <a:p>
            <a:endParaRPr lang="zh-CN" altLang="en-US"/>
          </a:p>
        </p:txBody>
      </p:sp>
      <p:grpSp>
        <p:nvGrpSpPr>
          <p:cNvPr id="29" name="组合 28"/>
          <p:cNvGrpSpPr/>
          <p:nvPr/>
        </p:nvGrpSpPr>
        <p:grpSpPr>
          <a:xfrm>
            <a:off x="7215206" y="1500180"/>
            <a:ext cx="1714512" cy="857256"/>
            <a:chOff x="7376351" y="1790689"/>
            <a:chExt cx="1500984" cy="1551071"/>
          </a:xfrm>
        </p:grpSpPr>
        <p:pic>
          <p:nvPicPr>
            <p:cNvPr id="25" name="Picture 4"/>
            <p:cNvPicPr>
              <a:picLocks noChangeAspect="1" noChangeArrowheads="1"/>
            </p:cNvPicPr>
            <p:nvPr/>
          </p:nvPicPr>
          <p:blipFill>
            <a:blip r:embed="rId6"/>
            <a:srcRect/>
            <a:stretch>
              <a:fillRect/>
            </a:stretch>
          </p:blipFill>
          <p:spPr bwMode="auto">
            <a:xfrm>
              <a:off x="7376354" y="2569359"/>
              <a:ext cx="714381" cy="770335"/>
            </a:xfrm>
            <a:prstGeom prst="rect">
              <a:avLst/>
            </a:prstGeom>
            <a:noFill/>
            <a:ln w="9525">
              <a:noFill/>
              <a:miter lim="800000"/>
              <a:headEnd/>
              <a:tailEnd/>
            </a:ln>
          </p:spPr>
        </p:pic>
        <p:pic>
          <p:nvPicPr>
            <p:cNvPr id="26" name="Picture 5"/>
            <p:cNvPicPr>
              <a:picLocks noChangeAspect="1" noChangeArrowheads="1"/>
            </p:cNvPicPr>
            <p:nvPr/>
          </p:nvPicPr>
          <p:blipFill>
            <a:blip r:embed="rId7"/>
            <a:srcRect/>
            <a:stretch>
              <a:fillRect/>
            </a:stretch>
          </p:blipFill>
          <p:spPr bwMode="auto">
            <a:xfrm>
              <a:off x="8156610" y="2633638"/>
              <a:ext cx="720725" cy="708122"/>
            </a:xfrm>
            <a:prstGeom prst="rect">
              <a:avLst/>
            </a:prstGeom>
            <a:noFill/>
            <a:ln w="9525">
              <a:noFill/>
              <a:miter lim="800000"/>
              <a:headEnd/>
              <a:tailEnd/>
            </a:ln>
          </p:spPr>
        </p:pic>
        <p:pic>
          <p:nvPicPr>
            <p:cNvPr id="27" name="Picture 2"/>
            <p:cNvPicPr>
              <a:picLocks noChangeAspect="1" noChangeArrowheads="1"/>
            </p:cNvPicPr>
            <p:nvPr/>
          </p:nvPicPr>
          <p:blipFill>
            <a:blip r:embed="rId8" cstate="print"/>
            <a:srcRect/>
            <a:stretch>
              <a:fillRect/>
            </a:stretch>
          </p:blipFill>
          <p:spPr bwMode="auto">
            <a:xfrm>
              <a:off x="7376351" y="1790689"/>
              <a:ext cx="714380" cy="778670"/>
            </a:xfrm>
            <a:prstGeom prst="rect">
              <a:avLst/>
            </a:prstGeom>
            <a:noFill/>
            <a:ln w="9525">
              <a:noFill/>
              <a:miter lim="800000"/>
              <a:headEnd/>
              <a:tailEnd/>
            </a:ln>
          </p:spPr>
        </p:pic>
        <p:pic>
          <p:nvPicPr>
            <p:cNvPr id="28" name="Picture 3"/>
            <p:cNvPicPr>
              <a:picLocks noChangeAspect="1" noChangeArrowheads="1"/>
            </p:cNvPicPr>
            <p:nvPr/>
          </p:nvPicPr>
          <p:blipFill>
            <a:blip r:embed="rId9"/>
            <a:srcRect/>
            <a:stretch>
              <a:fillRect/>
            </a:stretch>
          </p:blipFill>
          <p:spPr bwMode="auto">
            <a:xfrm>
              <a:off x="8156610" y="1790690"/>
              <a:ext cx="720725" cy="842948"/>
            </a:xfrm>
            <a:prstGeom prst="rect">
              <a:avLst/>
            </a:prstGeom>
            <a:noFill/>
            <a:ln w="9525">
              <a:noFill/>
              <a:miter lim="800000"/>
              <a:headEnd/>
              <a:tailEnd/>
            </a:ln>
          </p:spPr>
        </p:pic>
      </p:grpSp>
      <p:sp>
        <p:nvSpPr>
          <p:cNvPr id="31" name="Shape 186"/>
          <p:cNvSpPr>
            <a:spLocks noChangeArrowheads="1"/>
          </p:cNvSpPr>
          <p:nvPr/>
        </p:nvSpPr>
        <p:spPr bwMode="auto">
          <a:xfrm>
            <a:off x="5465768" y="2428874"/>
            <a:ext cx="234950" cy="715565"/>
          </a:xfrm>
          <a:prstGeom prst="rect">
            <a:avLst/>
          </a:prstGeom>
          <a:blipFill dpi="0" rotWithShape="1">
            <a:blip r:embed="rId3"/>
            <a:srcRect/>
            <a:tile tx="0" ty="0" sx="100000" sy="100000" flip="none" algn="tl"/>
          </a:blipFill>
          <a:ln w="12700">
            <a:noFill/>
            <a:miter lim="800000"/>
          </a:ln>
        </p:spPr>
        <p:txBody>
          <a:bodyPr lIns="0" tIns="0" rIns="0" bIns="0" anchor="ctr"/>
          <a:lstStyle/>
          <a:p>
            <a:pPr eaLnBrk="1" hangingPunct="1">
              <a:buFont typeface="Arial" panose="020B0604020202020204" pitchFamily="34" charset="0"/>
              <a:buNone/>
            </a:pPr>
            <a:endParaRPr lang="zh-CN" altLang="en-US" sz="2800">
              <a:solidFill>
                <a:srgbClr val="000000"/>
              </a:solidFill>
            </a:endParaRPr>
          </a:p>
        </p:txBody>
      </p:sp>
      <p:sp>
        <p:nvSpPr>
          <p:cNvPr id="32" name="Shape 189"/>
          <p:cNvSpPr>
            <a:spLocks noChangeArrowheads="1"/>
          </p:cNvSpPr>
          <p:nvPr/>
        </p:nvSpPr>
        <p:spPr bwMode="auto">
          <a:xfrm>
            <a:off x="5857884" y="2572011"/>
            <a:ext cx="787400" cy="470535"/>
          </a:xfrm>
          <a:prstGeom prst="rect">
            <a:avLst/>
          </a:prstGeom>
          <a:noFill/>
          <a:ln w="12700">
            <a:noFill/>
            <a:miter lim="400000"/>
          </a:ln>
        </p:spPr>
        <p:txBody>
          <a:bodyPr wrap="none" lIns="50800" tIns="50800" rIns="50800" bIns="50800" anchor="ctr">
            <a:spAutoFit/>
          </a:bodyPr>
          <a:lstStyle/>
          <a:p>
            <a:pPr eaLnBrk="1" hangingPunct="1">
              <a:buFont typeface="Arial" panose="020B0604020202020204" pitchFamily="34" charset="0"/>
              <a:buNone/>
            </a:pPr>
            <a:r>
              <a:rPr lang="zh-CN" altLang="en-US" sz="1200" dirty="0">
                <a:solidFill>
                  <a:srgbClr val="171745"/>
                </a:solidFill>
                <a:latin typeface="黑体" panose="02010609060101010101" pitchFamily="49" charset="-122"/>
                <a:ea typeface="黑体" panose="02010609060101010101" pitchFamily="49" charset="-122"/>
                <a:cs typeface="Adobe 黑体 Std R"/>
                <a:sym typeface="Adobe 黑体 Std R"/>
              </a:rPr>
              <a:t>压力管道</a:t>
            </a:r>
            <a:r>
              <a:rPr lang="en-US" altLang="zh-CN" sz="1200" dirty="0">
                <a:solidFill>
                  <a:srgbClr val="171745"/>
                </a:solidFill>
                <a:latin typeface="黑体" panose="02010609060101010101" pitchFamily="49" charset="-122"/>
                <a:ea typeface="黑体" panose="02010609060101010101" pitchFamily="49" charset="-122"/>
                <a:cs typeface="Adobe 黑体 Std R"/>
                <a:sym typeface="Adobe 黑体 Std R"/>
              </a:rPr>
              <a:t> </a:t>
            </a:r>
            <a:endParaRPr lang="zh-CN" altLang="en-US" sz="1200" dirty="0">
              <a:solidFill>
                <a:srgbClr val="171745"/>
              </a:solidFill>
              <a:latin typeface="黑体" panose="02010609060101010101" pitchFamily="49" charset="-122"/>
              <a:ea typeface="黑体" panose="02010609060101010101" pitchFamily="49" charset="-122"/>
              <a:cs typeface="Adobe 黑体 Std R"/>
              <a:sym typeface="Adobe 黑体 Std R"/>
            </a:endParaRPr>
          </a:p>
          <a:p>
            <a:pPr eaLnBrk="1" hangingPunct="1">
              <a:buFont typeface="Arial" panose="020B0604020202020204" pitchFamily="34" charset="0"/>
              <a:buNone/>
            </a:pPr>
            <a:r>
              <a:rPr lang="en-US" altLang="zh-CN" sz="1200" dirty="0" smtClean="0">
                <a:solidFill>
                  <a:srgbClr val="171745"/>
                </a:solidFill>
                <a:latin typeface="黑体" panose="02010609060101010101" pitchFamily="49" charset="-122"/>
                <a:ea typeface="黑体" panose="02010609060101010101" pitchFamily="49" charset="-122"/>
                <a:cs typeface="Adobe 黑体 Std R"/>
                <a:sym typeface="Adobe 黑体 Std R"/>
              </a:rPr>
              <a:t>GC2</a:t>
            </a:r>
            <a:r>
              <a:rPr lang="zh-CN" altLang="en-US" sz="1200" dirty="0" smtClean="0">
                <a:solidFill>
                  <a:srgbClr val="171745"/>
                </a:solidFill>
                <a:latin typeface="黑体" panose="02010609060101010101" pitchFamily="49" charset="-122"/>
                <a:ea typeface="黑体" panose="02010609060101010101" pitchFamily="49" charset="-122"/>
                <a:cs typeface="Adobe 黑体 Std R"/>
                <a:sym typeface="Adobe 黑体 Std R"/>
              </a:rPr>
              <a:t>安装</a:t>
            </a:r>
            <a:endParaRPr lang="zh-CN" altLang="en-US" sz="1200" dirty="0">
              <a:solidFill>
                <a:srgbClr val="171745"/>
              </a:solidFill>
              <a:latin typeface="黑体" panose="02010609060101010101" pitchFamily="49" charset="-122"/>
              <a:ea typeface="黑体" panose="02010609060101010101" pitchFamily="49" charset="-122"/>
              <a:cs typeface="Adobe 黑体 Std R"/>
              <a:sym typeface="Adobe 黑体 Std R"/>
            </a:endParaRPr>
          </a:p>
        </p:txBody>
      </p:sp>
      <p:sp>
        <p:nvSpPr>
          <p:cNvPr id="33" name="Shape 187"/>
          <p:cNvSpPr/>
          <p:nvPr/>
        </p:nvSpPr>
        <p:spPr>
          <a:xfrm>
            <a:off x="5357818" y="2619374"/>
            <a:ext cx="452438" cy="334565"/>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3767D7"/>
          </a:solidFill>
          <a:ln w="12700">
            <a:miter lim="400000"/>
          </a:ln>
          <a:effectLst>
            <a:outerShdw blurRad="25400" dist="38100" dir="5249647" rotWithShape="0">
              <a:srgbClr val="000000">
                <a:alpha val="50000"/>
              </a:srgbClr>
            </a:outerShdw>
          </a:effectLst>
        </p:spPr>
        <p:txBody>
          <a:bodyPr tIns="91439" bIns="91439" anchor="ctr"/>
          <a:lstStyle/>
          <a:p>
            <a:pPr eaLnBrk="1" hangingPunct="1">
              <a:buFont typeface="Arial" panose="020B0604020202020204" pitchFamily="34" charset="0"/>
              <a:buNone/>
              <a:defRPr sz="3600">
                <a:solidFill>
                  <a:srgbClr val="FFFFFF"/>
                </a:solidFill>
                <a:latin typeface="Calibri" panose="020F0502020204030204"/>
                <a:ea typeface="Calibri" panose="020F0502020204030204"/>
                <a:cs typeface="Calibri" panose="020F0502020204030204"/>
                <a:sym typeface="Calibri" panose="020F0502020204030204"/>
              </a:defRPr>
            </a:pPr>
            <a:endParaRPr sz="2800" noProof="1">
              <a:solidFill>
                <a:srgbClr val="FFFFFF"/>
              </a:solidFill>
              <a:latin typeface="Calibri" panose="020F0502020204030204"/>
              <a:ea typeface="Calibri" panose="020F0502020204030204"/>
              <a:cs typeface="Arial" panose="020B0604020202020204" pitchFamily="34" charset="0"/>
              <a:sym typeface="Calibri" panose="020F0502020204030204"/>
            </a:endParaRPr>
          </a:p>
        </p:txBody>
      </p:sp>
      <p:sp>
        <p:nvSpPr>
          <p:cNvPr id="34" name="Shape 188"/>
          <p:cNvSpPr>
            <a:spLocks noChangeArrowheads="1"/>
          </p:cNvSpPr>
          <p:nvPr/>
        </p:nvSpPr>
        <p:spPr bwMode="auto">
          <a:xfrm>
            <a:off x="5419736" y="2643188"/>
            <a:ext cx="310983" cy="348813"/>
          </a:xfrm>
          <a:prstGeom prst="rect">
            <a:avLst/>
          </a:prstGeom>
          <a:noFill/>
          <a:ln w="12700">
            <a:noFill/>
            <a:miter lim="800000"/>
          </a:ln>
        </p:spPr>
        <p:txBody>
          <a:bodyPr wrap="none" lIns="50800" tIns="50800" rIns="50800" bIns="50800" anchor="ctr">
            <a:spAutoFit/>
          </a:bodyPr>
          <a:lstStyle/>
          <a:p>
            <a:pPr eaLnBrk="1" hangingPunct="1">
              <a:buFont typeface="Arial" panose="020B0604020202020204" pitchFamily="34" charset="0"/>
              <a:buNone/>
            </a:pPr>
            <a:r>
              <a:rPr lang="zh-CN" altLang="en-US" sz="1600" dirty="0">
                <a:solidFill>
                  <a:srgbClr val="FFFFFF"/>
                </a:solidFill>
                <a:sym typeface="Impact" panose="020B0806030902050204" pitchFamily="34" charset="0"/>
              </a:rPr>
              <a:t>0</a:t>
            </a:r>
            <a:r>
              <a:rPr lang="en-US" altLang="en-US" sz="1600" dirty="0">
                <a:solidFill>
                  <a:srgbClr val="FFFFFF"/>
                </a:solidFill>
                <a:sym typeface="Impact" panose="020B0806030902050204" pitchFamily="34" charset="0"/>
              </a:rPr>
              <a:t>3</a:t>
            </a:r>
          </a:p>
        </p:txBody>
      </p:sp>
      <p:sp>
        <p:nvSpPr>
          <p:cNvPr id="35" name="Shape 191"/>
          <p:cNvSpPr>
            <a:spLocks noChangeShapeType="1"/>
          </p:cNvSpPr>
          <p:nvPr/>
        </p:nvSpPr>
        <p:spPr bwMode="auto">
          <a:xfrm flipH="1" flipV="1">
            <a:off x="7072330" y="2544369"/>
            <a:ext cx="0" cy="527447"/>
          </a:xfrm>
          <a:prstGeom prst="line">
            <a:avLst/>
          </a:prstGeom>
          <a:noFill/>
          <a:ln w="0">
            <a:solidFill>
              <a:srgbClr val="53585F"/>
            </a:solidFill>
            <a:miter lim="400000"/>
          </a:ln>
        </p:spPr>
        <p:txBody>
          <a:bodyPr lIns="0" tIns="0" rIns="0" bIns="0" anchor="ctr"/>
          <a:lstStyle/>
          <a:p>
            <a:endParaRPr lang="zh-CN" altLang="en-US"/>
          </a:p>
        </p:txBody>
      </p:sp>
      <p:sp>
        <p:nvSpPr>
          <p:cNvPr id="39" name="Shape 186"/>
          <p:cNvSpPr>
            <a:spLocks noChangeArrowheads="1"/>
          </p:cNvSpPr>
          <p:nvPr/>
        </p:nvSpPr>
        <p:spPr bwMode="auto">
          <a:xfrm>
            <a:off x="5465768" y="3298038"/>
            <a:ext cx="234950" cy="714375"/>
          </a:xfrm>
          <a:prstGeom prst="rect">
            <a:avLst/>
          </a:prstGeom>
          <a:blipFill dpi="0" rotWithShape="1">
            <a:blip r:embed="rId3"/>
            <a:srcRect/>
            <a:tile tx="0" ty="0" sx="100000" sy="100000" flip="none" algn="tl"/>
          </a:blipFill>
          <a:ln w="12700">
            <a:noFill/>
            <a:miter lim="800000"/>
          </a:ln>
        </p:spPr>
        <p:txBody>
          <a:bodyPr lIns="0" tIns="0" rIns="0" bIns="0" anchor="ctr"/>
          <a:lstStyle/>
          <a:p>
            <a:pPr eaLnBrk="1" hangingPunct="1">
              <a:buFont typeface="Arial" panose="020B0604020202020204" pitchFamily="34" charset="0"/>
              <a:buNone/>
            </a:pPr>
            <a:endParaRPr lang="zh-CN" altLang="en-US" sz="2800">
              <a:solidFill>
                <a:srgbClr val="000000"/>
              </a:solidFill>
            </a:endParaRPr>
          </a:p>
        </p:txBody>
      </p:sp>
      <p:sp>
        <p:nvSpPr>
          <p:cNvPr id="40" name="Shape 189"/>
          <p:cNvSpPr>
            <a:spLocks noChangeArrowheads="1"/>
          </p:cNvSpPr>
          <p:nvPr/>
        </p:nvSpPr>
        <p:spPr bwMode="auto">
          <a:xfrm>
            <a:off x="5857884" y="3429006"/>
            <a:ext cx="1179810" cy="471924"/>
          </a:xfrm>
          <a:prstGeom prst="rect">
            <a:avLst/>
          </a:prstGeom>
          <a:noFill/>
          <a:ln w="12700">
            <a:noFill/>
            <a:miter lim="400000"/>
          </a:ln>
        </p:spPr>
        <p:txBody>
          <a:bodyPr wrap="none" lIns="50800" tIns="50800" rIns="50800" bIns="50800" anchor="ctr">
            <a:spAutoFit/>
          </a:bodyPr>
          <a:lstStyle/>
          <a:p>
            <a:pPr eaLnBrk="1" hangingPunct="1">
              <a:buFont typeface="Arial" panose="020B0604020202020204" pitchFamily="34" charset="0"/>
              <a:buNone/>
            </a:pPr>
            <a:r>
              <a:rPr lang="zh-CN" altLang="en-US" sz="1200" dirty="0">
                <a:solidFill>
                  <a:srgbClr val="171745"/>
                </a:solidFill>
                <a:latin typeface="黑体" panose="02010609060101010101" pitchFamily="49" charset="-122"/>
                <a:ea typeface="黑体" panose="02010609060101010101" pitchFamily="49" charset="-122"/>
                <a:cs typeface="Adobe 黑体 Std R"/>
                <a:sym typeface="Adobe 黑体 Std R"/>
              </a:rPr>
              <a:t>国际焊接工程师</a:t>
            </a:r>
            <a:endParaRPr lang="en-US" altLang="zh-CN" sz="1200" dirty="0">
              <a:solidFill>
                <a:srgbClr val="171745"/>
              </a:solidFill>
              <a:latin typeface="黑体" panose="02010609060101010101" pitchFamily="49" charset="-122"/>
              <a:ea typeface="黑体" panose="02010609060101010101" pitchFamily="49" charset="-122"/>
              <a:sym typeface="Adobe 黑体 Std R"/>
            </a:endParaRPr>
          </a:p>
          <a:p>
            <a:pPr eaLnBrk="1" hangingPunct="1">
              <a:buFont typeface="Arial" panose="020B0604020202020204" pitchFamily="34" charset="0"/>
              <a:buNone/>
            </a:pPr>
            <a:r>
              <a:rPr lang="en-US" altLang="zh-CN" sz="1200" dirty="0" smtClean="0">
                <a:solidFill>
                  <a:srgbClr val="171745"/>
                </a:solidFill>
                <a:latin typeface="黑体" panose="02010609060101010101" pitchFamily="49" charset="-122"/>
                <a:ea typeface="黑体" panose="02010609060101010101" pitchFamily="49" charset="-122"/>
                <a:cs typeface="Adobe 黑体 Std R"/>
                <a:sym typeface="宋体" panose="02010600030101010101" pitchFamily="2" charset="-122"/>
              </a:rPr>
              <a:t>&amp;</a:t>
            </a:r>
            <a:r>
              <a:rPr lang="zh-CN" altLang="en-US" sz="1200" dirty="0">
                <a:solidFill>
                  <a:srgbClr val="171745"/>
                </a:solidFill>
                <a:latin typeface="黑体" panose="02010609060101010101" pitchFamily="49" charset="-122"/>
                <a:ea typeface="黑体" panose="02010609060101010101" pitchFamily="49" charset="-122"/>
                <a:cs typeface="Adobe 黑体 Std R"/>
                <a:sym typeface="Adobe 黑体 Std R"/>
              </a:rPr>
              <a:t>焊接技师</a:t>
            </a:r>
          </a:p>
        </p:txBody>
      </p:sp>
      <p:sp>
        <p:nvSpPr>
          <p:cNvPr id="41" name="Shape 187"/>
          <p:cNvSpPr/>
          <p:nvPr/>
        </p:nvSpPr>
        <p:spPr>
          <a:xfrm>
            <a:off x="5357818" y="3487346"/>
            <a:ext cx="452438" cy="335756"/>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3767D7"/>
          </a:solidFill>
          <a:ln w="12700">
            <a:miter lim="400000"/>
          </a:ln>
          <a:effectLst>
            <a:outerShdw blurRad="25400" dist="38100" dir="5249647" rotWithShape="0">
              <a:srgbClr val="000000">
                <a:alpha val="50000"/>
              </a:srgbClr>
            </a:outerShdw>
          </a:effectLst>
        </p:spPr>
        <p:txBody>
          <a:bodyPr tIns="91439" bIns="91439" anchor="ctr"/>
          <a:lstStyle/>
          <a:p>
            <a:pPr eaLnBrk="1" hangingPunct="1">
              <a:buFont typeface="Arial" panose="020B0604020202020204" pitchFamily="34" charset="0"/>
              <a:buNone/>
              <a:defRPr sz="3600">
                <a:solidFill>
                  <a:srgbClr val="FFFFFF"/>
                </a:solidFill>
                <a:latin typeface="Calibri" panose="020F0502020204030204"/>
                <a:ea typeface="Calibri" panose="020F0502020204030204"/>
                <a:cs typeface="Calibri" panose="020F0502020204030204"/>
                <a:sym typeface="Calibri" panose="020F0502020204030204"/>
              </a:defRPr>
            </a:pPr>
            <a:endParaRPr sz="2800" noProof="1">
              <a:solidFill>
                <a:srgbClr val="FFFFFF"/>
              </a:solidFill>
              <a:latin typeface="Calibri" panose="020F0502020204030204"/>
              <a:ea typeface="Calibri" panose="020F0502020204030204"/>
              <a:cs typeface="Arial" panose="020B0604020202020204" pitchFamily="34" charset="0"/>
              <a:sym typeface="Calibri" panose="020F0502020204030204"/>
            </a:endParaRPr>
          </a:p>
        </p:txBody>
      </p:sp>
      <p:sp>
        <p:nvSpPr>
          <p:cNvPr id="42" name="Shape 188"/>
          <p:cNvSpPr>
            <a:spLocks noChangeArrowheads="1"/>
          </p:cNvSpPr>
          <p:nvPr/>
        </p:nvSpPr>
        <p:spPr bwMode="auto">
          <a:xfrm>
            <a:off x="5419736" y="3500444"/>
            <a:ext cx="310983" cy="348813"/>
          </a:xfrm>
          <a:prstGeom prst="rect">
            <a:avLst/>
          </a:prstGeom>
          <a:noFill/>
          <a:ln w="12700">
            <a:noFill/>
            <a:miter lim="800000"/>
          </a:ln>
        </p:spPr>
        <p:txBody>
          <a:bodyPr wrap="none" lIns="50800" tIns="50800" rIns="50800" bIns="50800" anchor="ctr">
            <a:spAutoFit/>
          </a:bodyPr>
          <a:lstStyle/>
          <a:p>
            <a:pPr eaLnBrk="1" hangingPunct="1">
              <a:buFont typeface="Arial" panose="020B0604020202020204" pitchFamily="34" charset="0"/>
              <a:buNone/>
            </a:pPr>
            <a:r>
              <a:rPr lang="zh-CN" altLang="en-US" sz="1600" dirty="0">
                <a:solidFill>
                  <a:srgbClr val="FFFFFF"/>
                </a:solidFill>
                <a:sym typeface="Impact" panose="020B0806030902050204" pitchFamily="34" charset="0"/>
              </a:rPr>
              <a:t>0</a:t>
            </a:r>
            <a:r>
              <a:rPr lang="en-US" altLang="en-US" sz="1600" dirty="0">
                <a:solidFill>
                  <a:srgbClr val="FFFFFF"/>
                </a:solidFill>
                <a:sym typeface="Impact" panose="020B0806030902050204" pitchFamily="34" charset="0"/>
              </a:rPr>
              <a:t>4</a:t>
            </a:r>
          </a:p>
        </p:txBody>
      </p:sp>
      <p:sp>
        <p:nvSpPr>
          <p:cNvPr id="43" name="Shape 191"/>
          <p:cNvSpPr>
            <a:spLocks noChangeShapeType="1"/>
          </p:cNvSpPr>
          <p:nvPr/>
        </p:nvSpPr>
        <p:spPr bwMode="auto">
          <a:xfrm flipH="1" flipV="1">
            <a:off x="7088193" y="3398051"/>
            <a:ext cx="0" cy="527447"/>
          </a:xfrm>
          <a:prstGeom prst="line">
            <a:avLst/>
          </a:prstGeom>
          <a:noFill/>
          <a:ln w="0">
            <a:solidFill>
              <a:srgbClr val="53585F"/>
            </a:solidFill>
            <a:miter lim="400000"/>
          </a:ln>
        </p:spPr>
        <p:txBody>
          <a:bodyPr lIns="0" tIns="0" rIns="0" bIns="0" anchor="ctr"/>
          <a:lstStyle/>
          <a:p>
            <a:endParaRPr lang="zh-CN" altLang="en-US"/>
          </a:p>
        </p:txBody>
      </p:sp>
      <p:grpSp>
        <p:nvGrpSpPr>
          <p:cNvPr id="47" name="组合 46"/>
          <p:cNvGrpSpPr/>
          <p:nvPr/>
        </p:nvGrpSpPr>
        <p:grpSpPr>
          <a:xfrm>
            <a:off x="7167568" y="3286130"/>
            <a:ext cx="1762150" cy="797718"/>
            <a:chOff x="7167568" y="3357568"/>
            <a:chExt cx="1762150" cy="869156"/>
          </a:xfrm>
        </p:grpSpPr>
        <p:pic>
          <p:nvPicPr>
            <p:cNvPr id="44" name="Picture 3" descr="D:\JuNeng\人员证书\PED焊工证书\蒋传星1.jpg"/>
            <p:cNvPicPr>
              <a:picLocks noChangeAspect="1" noChangeArrowheads="1"/>
            </p:cNvPicPr>
            <p:nvPr/>
          </p:nvPicPr>
          <p:blipFill>
            <a:blip r:embed="rId10" cstate="print">
              <a:extLst>
                <a:ext uri="{28A0092B-C50C-407E-A947-70E740481C1C}">
                  <a14:useLocalDpi xmlns:a14="http://schemas.microsoft.com/office/drawing/2010/main"/>
                </a:ext>
              </a:extLst>
            </a:blip>
            <a:srcRect/>
            <a:stretch>
              <a:fillRect/>
            </a:stretch>
          </p:blipFill>
          <p:spPr bwMode="auto">
            <a:xfrm>
              <a:off x="8026407" y="3357568"/>
              <a:ext cx="903311" cy="857255"/>
            </a:xfrm>
            <a:prstGeom prst="rect">
              <a:avLst/>
            </a:prstGeom>
            <a:noFill/>
            <a:ln w="9525">
              <a:noFill/>
              <a:miter lim="800000"/>
              <a:headEnd/>
              <a:tailEnd/>
            </a:ln>
          </p:spPr>
        </p:pic>
        <p:pic>
          <p:nvPicPr>
            <p:cNvPr id="45" name="Picture 7" descr="D:\JuNeng\人员证书\国际焊工技师\吴祥明国际焊接技师.jpg"/>
            <p:cNvPicPr>
              <a:picLocks noChangeAspect="1" noChangeArrowheads="1"/>
            </p:cNvPicPr>
            <p:nvPr/>
          </p:nvPicPr>
          <p:blipFill>
            <a:blip r:embed="rId11"/>
            <a:srcRect/>
            <a:stretch>
              <a:fillRect/>
            </a:stretch>
          </p:blipFill>
          <p:spPr bwMode="auto">
            <a:xfrm>
              <a:off x="7167568" y="3357568"/>
              <a:ext cx="904894" cy="869156"/>
            </a:xfrm>
            <a:prstGeom prst="rect">
              <a:avLst/>
            </a:prstGeom>
            <a:noFill/>
            <a:ln w="9525">
              <a:noFill/>
              <a:miter lim="800000"/>
              <a:headEnd/>
              <a:tailEnd/>
            </a:ln>
          </p:spPr>
        </p:pic>
      </p:grpSp>
      <p:grpSp>
        <p:nvGrpSpPr>
          <p:cNvPr id="46" name="组合 45"/>
          <p:cNvGrpSpPr/>
          <p:nvPr/>
        </p:nvGrpSpPr>
        <p:grpSpPr>
          <a:xfrm>
            <a:off x="7215206" y="2471737"/>
            <a:ext cx="1785950" cy="742955"/>
            <a:chOff x="7215206" y="2471737"/>
            <a:chExt cx="1714512" cy="814393"/>
          </a:xfrm>
        </p:grpSpPr>
        <p:pic>
          <p:nvPicPr>
            <p:cNvPr id="38" name="Picture 4" descr="D:\JuNeng\人员证书\PED培训证书\沈旭.jpg"/>
            <p:cNvPicPr>
              <a:picLocks noChangeAspect="1" noChangeArrowheads="1"/>
            </p:cNvPicPr>
            <p:nvPr/>
          </p:nvPicPr>
          <p:blipFill>
            <a:blip r:embed="rId12"/>
            <a:srcRect/>
            <a:stretch>
              <a:fillRect/>
            </a:stretch>
          </p:blipFill>
          <p:spPr bwMode="auto">
            <a:xfrm>
              <a:off x="7215206" y="2471737"/>
              <a:ext cx="698500" cy="814393"/>
            </a:xfrm>
            <a:prstGeom prst="rect">
              <a:avLst/>
            </a:prstGeom>
            <a:noFill/>
            <a:ln w="9525">
              <a:noFill/>
              <a:miter lim="800000"/>
              <a:headEnd/>
              <a:tailEnd/>
            </a:ln>
          </p:spPr>
        </p:pic>
        <p:pic>
          <p:nvPicPr>
            <p:cNvPr id="36" name="图片 18" descr="f4a9b455-80ab-4665-9412-97f5f9c833b0.jpg"/>
            <p:cNvPicPr>
              <a:picLocks noChangeAspect="1"/>
            </p:cNvPicPr>
            <p:nvPr/>
          </p:nvPicPr>
          <p:blipFill>
            <a:blip r:embed="rId13" cstate="print"/>
            <a:srcRect/>
            <a:stretch>
              <a:fillRect/>
            </a:stretch>
          </p:blipFill>
          <p:spPr bwMode="auto">
            <a:xfrm>
              <a:off x="7643834" y="2500312"/>
              <a:ext cx="785818" cy="785818"/>
            </a:xfrm>
            <a:prstGeom prst="rect">
              <a:avLst/>
            </a:prstGeom>
            <a:noFill/>
            <a:ln w="9525">
              <a:noFill/>
              <a:miter lim="800000"/>
              <a:headEnd/>
              <a:tailEnd/>
            </a:ln>
            <a:effectLst>
              <a:outerShdw blurRad="63500" sx="102000" sy="102000" algn="ctr" rotWithShape="0">
                <a:prstClr val="black">
                  <a:alpha val="40000"/>
                </a:prstClr>
              </a:outerShdw>
            </a:effectLst>
          </p:spPr>
        </p:pic>
        <p:pic>
          <p:nvPicPr>
            <p:cNvPr id="37" name="Picture 2" descr="D:\JuNeng\人员证书\PED工艺评定\PED工艺评定\1\1.jpg"/>
            <p:cNvPicPr>
              <a:picLocks noChangeAspect="1" noChangeArrowheads="1"/>
            </p:cNvPicPr>
            <p:nvPr/>
          </p:nvPicPr>
          <p:blipFill>
            <a:blip r:embed="rId14" cstate="print"/>
            <a:srcRect/>
            <a:stretch>
              <a:fillRect/>
            </a:stretch>
          </p:blipFill>
          <p:spPr bwMode="auto">
            <a:xfrm>
              <a:off x="8170893" y="2500311"/>
              <a:ext cx="758825" cy="785819"/>
            </a:xfrm>
            <a:prstGeom prst="rect">
              <a:avLst/>
            </a:prstGeom>
            <a:noFill/>
            <a:ln w="9525">
              <a:noFill/>
              <a:miter lim="800000"/>
              <a:headEnd/>
              <a:tailEnd/>
            </a:ln>
          </p:spPr>
        </p:pic>
      </p:grpSp>
      <p:sp>
        <p:nvSpPr>
          <p:cNvPr id="48" name="Shape 186"/>
          <p:cNvSpPr>
            <a:spLocks noChangeArrowheads="1"/>
          </p:cNvSpPr>
          <p:nvPr/>
        </p:nvSpPr>
        <p:spPr bwMode="auto">
          <a:xfrm>
            <a:off x="5462617" y="4137437"/>
            <a:ext cx="234950" cy="714375"/>
          </a:xfrm>
          <a:prstGeom prst="rect">
            <a:avLst/>
          </a:prstGeom>
          <a:blipFill dpi="0" rotWithShape="1">
            <a:blip r:embed="rId3"/>
            <a:srcRect/>
            <a:tile tx="0" ty="0" sx="100000" sy="100000" flip="none" algn="tl"/>
          </a:blipFill>
          <a:ln w="12700">
            <a:noFill/>
            <a:miter lim="800000"/>
          </a:ln>
        </p:spPr>
        <p:txBody>
          <a:bodyPr lIns="0" tIns="0" rIns="0" bIns="0" anchor="ctr"/>
          <a:lstStyle/>
          <a:p>
            <a:pPr eaLnBrk="1" hangingPunct="1">
              <a:buFont typeface="Arial" panose="020B0604020202020204" pitchFamily="34" charset="0"/>
              <a:buNone/>
            </a:pPr>
            <a:endParaRPr lang="zh-CN" altLang="en-US" sz="2800">
              <a:solidFill>
                <a:srgbClr val="000000"/>
              </a:solidFill>
            </a:endParaRPr>
          </a:p>
        </p:txBody>
      </p:sp>
      <p:sp>
        <p:nvSpPr>
          <p:cNvPr id="49" name="Shape 189"/>
          <p:cNvSpPr>
            <a:spLocks noChangeArrowheads="1"/>
          </p:cNvSpPr>
          <p:nvPr/>
        </p:nvSpPr>
        <p:spPr bwMode="auto">
          <a:xfrm>
            <a:off x="5857884" y="4286262"/>
            <a:ext cx="1179810" cy="471924"/>
          </a:xfrm>
          <a:prstGeom prst="rect">
            <a:avLst/>
          </a:prstGeom>
          <a:noFill/>
          <a:ln w="12700">
            <a:noFill/>
            <a:miter lim="400000"/>
          </a:ln>
        </p:spPr>
        <p:txBody>
          <a:bodyPr wrap="none" lIns="50800" tIns="50800" rIns="50800" bIns="50800" anchor="ctr">
            <a:spAutoFit/>
          </a:bodyPr>
          <a:lstStyle/>
          <a:p>
            <a:pPr eaLnBrk="1" hangingPunct="1">
              <a:buFont typeface="Arial" panose="020B0604020202020204" pitchFamily="34" charset="0"/>
              <a:buNone/>
            </a:pPr>
            <a:r>
              <a:rPr lang="zh-CN" altLang="en-US" sz="1200" dirty="0" smtClean="0">
                <a:solidFill>
                  <a:srgbClr val="171745"/>
                </a:solidFill>
                <a:latin typeface="黑体" panose="02010609060101010101" pitchFamily="49" charset="-122"/>
                <a:ea typeface="黑体" panose="02010609060101010101" pitchFamily="49" charset="-122"/>
                <a:cs typeface="Adobe 黑体 Std R"/>
                <a:sym typeface="Adobe 黑体 Std R"/>
              </a:rPr>
              <a:t>法国船级社</a:t>
            </a:r>
            <a:endParaRPr lang="zh-CN" altLang="en-US" sz="1200" dirty="0">
              <a:solidFill>
                <a:srgbClr val="171745"/>
              </a:solidFill>
              <a:latin typeface="黑体" panose="02010609060101010101" pitchFamily="49" charset="-122"/>
              <a:ea typeface="黑体" panose="02010609060101010101" pitchFamily="49" charset="-122"/>
              <a:cs typeface="Adobe 黑体 Std R"/>
              <a:sym typeface="Adobe 黑体 Std R"/>
            </a:endParaRPr>
          </a:p>
          <a:p>
            <a:pPr eaLnBrk="1" hangingPunct="1">
              <a:buFont typeface="Arial" panose="020B0604020202020204" pitchFamily="34" charset="0"/>
              <a:buNone/>
            </a:pPr>
            <a:r>
              <a:rPr lang="zh-CN" altLang="en-US" sz="1200" dirty="0">
                <a:solidFill>
                  <a:srgbClr val="171745"/>
                </a:solidFill>
                <a:latin typeface="黑体" panose="02010609060101010101" pitchFamily="49" charset="-122"/>
                <a:ea typeface="黑体" panose="02010609060101010101" pitchFamily="49" charset="-122"/>
                <a:cs typeface="Adobe 黑体 Std R"/>
                <a:sym typeface="Adobe 黑体 Std R"/>
              </a:rPr>
              <a:t>焊接工程师认证</a:t>
            </a:r>
          </a:p>
        </p:txBody>
      </p:sp>
      <p:sp>
        <p:nvSpPr>
          <p:cNvPr id="50" name="Shape 187"/>
          <p:cNvSpPr/>
          <p:nvPr/>
        </p:nvSpPr>
        <p:spPr>
          <a:xfrm>
            <a:off x="5353085" y="4326746"/>
            <a:ext cx="452437" cy="335756"/>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3767D7"/>
          </a:solidFill>
          <a:ln w="12700">
            <a:miter lim="400000"/>
          </a:ln>
          <a:effectLst>
            <a:outerShdw blurRad="25400" dist="38100" dir="5249647" rotWithShape="0">
              <a:srgbClr val="000000">
                <a:alpha val="50000"/>
              </a:srgbClr>
            </a:outerShdw>
          </a:effectLst>
        </p:spPr>
        <p:txBody>
          <a:bodyPr tIns="91439" bIns="91439" anchor="ctr"/>
          <a:lstStyle/>
          <a:p>
            <a:pPr eaLnBrk="1" hangingPunct="1">
              <a:buFont typeface="Arial" panose="020B0604020202020204" pitchFamily="34" charset="0"/>
              <a:buNone/>
              <a:defRPr sz="3600">
                <a:solidFill>
                  <a:srgbClr val="FFFFFF"/>
                </a:solidFill>
                <a:latin typeface="Calibri" panose="020F0502020204030204"/>
                <a:ea typeface="Calibri" panose="020F0502020204030204"/>
                <a:cs typeface="Calibri" panose="020F0502020204030204"/>
                <a:sym typeface="Calibri" panose="020F0502020204030204"/>
              </a:defRPr>
            </a:pPr>
            <a:endParaRPr sz="2800" noProof="1">
              <a:solidFill>
                <a:srgbClr val="FFFFFF"/>
              </a:solidFill>
              <a:latin typeface="Calibri" panose="020F0502020204030204"/>
              <a:ea typeface="Calibri" panose="020F0502020204030204"/>
              <a:cs typeface="Arial" panose="020B0604020202020204" pitchFamily="34" charset="0"/>
              <a:sym typeface="Calibri" panose="020F0502020204030204"/>
            </a:endParaRPr>
          </a:p>
        </p:txBody>
      </p:sp>
      <p:sp>
        <p:nvSpPr>
          <p:cNvPr id="51" name="Shape 188"/>
          <p:cNvSpPr>
            <a:spLocks noChangeArrowheads="1"/>
          </p:cNvSpPr>
          <p:nvPr/>
        </p:nvSpPr>
        <p:spPr bwMode="auto">
          <a:xfrm>
            <a:off x="5414997" y="4366077"/>
            <a:ext cx="310983" cy="348813"/>
          </a:xfrm>
          <a:prstGeom prst="rect">
            <a:avLst/>
          </a:prstGeom>
          <a:noFill/>
          <a:ln w="12700">
            <a:noFill/>
            <a:miter lim="800000"/>
          </a:ln>
        </p:spPr>
        <p:txBody>
          <a:bodyPr wrap="none" lIns="50800" tIns="50800" rIns="50800" bIns="50800" anchor="ctr">
            <a:spAutoFit/>
          </a:bodyPr>
          <a:lstStyle/>
          <a:p>
            <a:pPr eaLnBrk="1" hangingPunct="1">
              <a:buFont typeface="Arial" panose="020B0604020202020204" pitchFamily="34" charset="0"/>
              <a:buNone/>
            </a:pPr>
            <a:r>
              <a:rPr lang="zh-CN" altLang="en-US" sz="1600" dirty="0">
                <a:solidFill>
                  <a:srgbClr val="FFFFFF"/>
                </a:solidFill>
                <a:sym typeface="Impact" panose="020B0806030902050204" pitchFamily="34" charset="0"/>
              </a:rPr>
              <a:t>0</a:t>
            </a:r>
            <a:r>
              <a:rPr lang="en-US" altLang="en-US" sz="1600" dirty="0">
                <a:solidFill>
                  <a:srgbClr val="FFFFFF"/>
                </a:solidFill>
                <a:sym typeface="Impact" panose="020B0806030902050204" pitchFamily="34" charset="0"/>
              </a:rPr>
              <a:t>5</a:t>
            </a:r>
          </a:p>
        </p:txBody>
      </p:sp>
      <p:grpSp>
        <p:nvGrpSpPr>
          <p:cNvPr id="53" name="组合 135"/>
          <p:cNvGrpSpPr/>
          <p:nvPr/>
        </p:nvGrpSpPr>
        <p:grpSpPr bwMode="auto">
          <a:xfrm>
            <a:off x="7224805" y="4214824"/>
            <a:ext cx="1704913" cy="642942"/>
            <a:chOff x="-191258" y="1981200"/>
            <a:chExt cx="9255883" cy="3138525"/>
          </a:xfrm>
        </p:grpSpPr>
        <p:pic>
          <p:nvPicPr>
            <p:cNvPr id="54" name="Picture 5" descr="SGI13B252-2"/>
            <p:cNvPicPr>
              <a:picLocks noChangeAspect="1" noChangeArrowheads="1"/>
            </p:cNvPicPr>
            <p:nvPr/>
          </p:nvPicPr>
          <p:blipFill>
            <a:blip r:embed="rId15" cstate="print"/>
            <a:srcRect/>
            <a:stretch>
              <a:fillRect/>
            </a:stretch>
          </p:blipFill>
          <p:spPr bwMode="auto">
            <a:xfrm>
              <a:off x="2362200" y="1981200"/>
              <a:ext cx="2284413" cy="3138488"/>
            </a:xfrm>
            <a:prstGeom prst="rect">
              <a:avLst/>
            </a:prstGeom>
            <a:noFill/>
            <a:ln w="28575">
              <a:solidFill>
                <a:schemeClr val="bg2"/>
              </a:solidFill>
              <a:miter lim="800000"/>
              <a:headEnd/>
              <a:tailEnd/>
            </a:ln>
          </p:spPr>
        </p:pic>
        <p:pic>
          <p:nvPicPr>
            <p:cNvPr id="55" name="Picture 6" descr="SGI13B252-1"/>
            <p:cNvPicPr>
              <a:picLocks noChangeAspect="1" noChangeArrowheads="1"/>
            </p:cNvPicPr>
            <p:nvPr/>
          </p:nvPicPr>
          <p:blipFill>
            <a:blip r:embed="rId16" cstate="print"/>
            <a:srcRect/>
            <a:stretch>
              <a:fillRect/>
            </a:stretch>
          </p:blipFill>
          <p:spPr bwMode="auto">
            <a:xfrm>
              <a:off x="-191258" y="1981200"/>
              <a:ext cx="2274886" cy="3124198"/>
            </a:xfrm>
            <a:prstGeom prst="rect">
              <a:avLst/>
            </a:prstGeom>
            <a:noFill/>
            <a:ln w="28575">
              <a:solidFill>
                <a:schemeClr val="bg2"/>
              </a:solidFill>
              <a:miter lim="800000"/>
              <a:headEnd/>
              <a:tailEnd/>
            </a:ln>
          </p:spPr>
        </p:pic>
        <p:pic>
          <p:nvPicPr>
            <p:cNvPr id="56" name="Picture 7" descr="SGI13B252-3"/>
            <p:cNvPicPr>
              <a:picLocks noChangeAspect="1" noChangeArrowheads="1"/>
            </p:cNvPicPr>
            <p:nvPr/>
          </p:nvPicPr>
          <p:blipFill>
            <a:blip r:embed="rId17" cstate="print"/>
            <a:srcRect/>
            <a:stretch>
              <a:fillRect/>
            </a:stretch>
          </p:blipFill>
          <p:spPr bwMode="auto">
            <a:xfrm>
              <a:off x="4741227" y="1981239"/>
              <a:ext cx="2286001" cy="3138486"/>
            </a:xfrm>
            <a:prstGeom prst="rect">
              <a:avLst/>
            </a:prstGeom>
            <a:noFill/>
            <a:ln w="28575">
              <a:solidFill>
                <a:schemeClr val="bg2"/>
              </a:solidFill>
              <a:miter lim="800000"/>
              <a:headEnd/>
              <a:tailEnd/>
            </a:ln>
          </p:spPr>
        </p:pic>
        <p:pic>
          <p:nvPicPr>
            <p:cNvPr id="57" name="Picture 8" descr="SGI13B252-4"/>
            <p:cNvPicPr>
              <a:picLocks noChangeAspect="1" noChangeArrowheads="1"/>
            </p:cNvPicPr>
            <p:nvPr/>
          </p:nvPicPr>
          <p:blipFill>
            <a:blip r:embed="rId18" cstate="print">
              <a:extLst>
                <a:ext uri="{28A0092B-C50C-407E-A947-70E740481C1C}">
                  <a14:useLocalDpi xmlns:a14="http://schemas.microsoft.com/office/drawing/2010/main"/>
                </a:ext>
              </a:extLst>
            </a:blip>
            <a:srcRect/>
            <a:stretch>
              <a:fillRect/>
            </a:stretch>
          </p:blipFill>
          <p:spPr bwMode="auto">
            <a:xfrm>
              <a:off x="6781800" y="1981200"/>
              <a:ext cx="2282825" cy="3135313"/>
            </a:xfrm>
            <a:prstGeom prst="rect">
              <a:avLst/>
            </a:prstGeom>
            <a:noFill/>
            <a:ln w="28575">
              <a:solidFill>
                <a:schemeClr val="bg2"/>
              </a:solidFill>
              <a:miter lim="800000"/>
              <a:headEnd/>
              <a:tailEnd/>
            </a:ln>
          </p:spPr>
        </p:pic>
      </p:grpSp>
      <p:sp>
        <p:nvSpPr>
          <p:cNvPr id="58" name="Shape 191"/>
          <p:cNvSpPr>
            <a:spLocks noChangeShapeType="1"/>
          </p:cNvSpPr>
          <p:nvPr/>
        </p:nvSpPr>
        <p:spPr bwMode="auto">
          <a:xfrm flipH="1" flipV="1">
            <a:off x="7092000" y="4214824"/>
            <a:ext cx="0" cy="527447"/>
          </a:xfrm>
          <a:prstGeom prst="line">
            <a:avLst/>
          </a:prstGeom>
          <a:noFill/>
          <a:ln w="0">
            <a:solidFill>
              <a:srgbClr val="53585F"/>
            </a:solidFill>
            <a:miter lim="400000"/>
          </a:ln>
        </p:spPr>
        <p:txBody>
          <a:bodyPr lIns="0" tIns="0" rIns="0" bIns="0" anchor="ctr"/>
          <a:lstStyle/>
          <a:p>
            <a:endParaRPr lang="zh-CN" altLang="en-US"/>
          </a:p>
        </p:txBody>
      </p:sp>
      <p:sp>
        <p:nvSpPr>
          <p:cNvPr id="59" name="TextBox 101"/>
          <p:cNvSpPr>
            <a:spLocks noChangeArrowheads="1"/>
          </p:cNvSpPr>
          <p:nvPr/>
        </p:nvSpPr>
        <p:spPr bwMode="auto">
          <a:xfrm>
            <a:off x="2784782" y="-71456"/>
            <a:ext cx="3714776" cy="553085"/>
          </a:xfrm>
          <a:prstGeom prst="rect">
            <a:avLst/>
          </a:prstGeom>
          <a:noFill/>
          <a:ln w="9525">
            <a:noFill/>
            <a:miter lim="800000"/>
          </a:ln>
        </p:spPr>
        <p:txBody>
          <a:bodyPr wrap="square">
            <a:spAutoFit/>
          </a:bodyPr>
          <a:lstStyle/>
          <a:p>
            <a:r>
              <a:rPr lang="zh-CN" altLang="en-US" sz="3000" b="1" dirty="0">
                <a:solidFill>
                  <a:srgbClr val="002060"/>
                </a:solidFill>
                <a:latin typeface="微软雅黑" panose="020B0503020204020204" pitchFamily="34" charset="-122"/>
                <a:ea typeface="微软雅黑" panose="020B0503020204020204" pitchFamily="34" charset="-122"/>
                <a:sym typeface="微软雅黑" panose="020B0503020204020204" pitchFamily="34" charset="-122"/>
              </a:rPr>
              <a:t> </a:t>
            </a:r>
            <a:r>
              <a:rPr lang="zh-CN" altLang="en-US" sz="2400" b="1" dirty="0">
                <a:solidFill>
                  <a:srgbClr val="002060"/>
                </a:solidFill>
                <a:latin typeface="微软雅黑" panose="020B0503020204020204" pitchFamily="34" charset="-122"/>
                <a:ea typeface="微软雅黑" panose="020B0503020204020204" pitchFamily="34" charset="-122"/>
                <a:sym typeface="微软雅黑" panose="020B0503020204020204" pitchFamily="34" charset="-122"/>
              </a:rPr>
              <a:t>二、</a:t>
            </a:r>
            <a:r>
              <a:rPr lang="zh-CN" altLang="en-US" sz="2400" b="1" dirty="0" smtClean="0">
                <a:solidFill>
                  <a:srgbClr val="002060"/>
                </a:solidFill>
                <a:latin typeface="微软雅黑" panose="020B0503020204020204" pitchFamily="34" charset="-122"/>
                <a:ea typeface="微软雅黑" panose="020B0503020204020204" pitchFamily="34" charset="-122"/>
                <a:sym typeface="微软雅黑" panose="020B0503020204020204" pitchFamily="34" charset="-122"/>
              </a:rPr>
              <a:t>技 术 力 量 和 资 源</a:t>
            </a:r>
            <a:endParaRPr lang="zh-CN" altLang="en-US" sz="2400" dirty="0"/>
          </a:p>
        </p:txBody>
      </p:sp>
      <p:grpSp>
        <p:nvGrpSpPr>
          <p:cNvPr id="64" name="组合 63"/>
          <p:cNvGrpSpPr/>
          <p:nvPr/>
        </p:nvGrpSpPr>
        <p:grpSpPr>
          <a:xfrm>
            <a:off x="142874" y="928676"/>
            <a:ext cx="5000630" cy="1660934"/>
            <a:chOff x="142874" y="928676"/>
            <a:chExt cx="5000630" cy="1660934"/>
          </a:xfrm>
        </p:grpSpPr>
        <p:grpSp>
          <p:nvGrpSpPr>
            <p:cNvPr id="11" name="组合 10"/>
            <p:cNvGrpSpPr/>
            <p:nvPr/>
          </p:nvGrpSpPr>
          <p:grpSpPr>
            <a:xfrm>
              <a:off x="142874" y="928676"/>
              <a:ext cx="5000630" cy="1660934"/>
              <a:chOff x="142874" y="982254"/>
              <a:chExt cx="5139537" cy="1660934"/>
            </a:xfrm>
          </p:grpSpPr>
          <p:sp>
            <p:nvSpPr>
              <p:cNvPr id="8" name="圆角矩形 7"/>
              <p:cNvSpPr/>
              <p:nvPr/>
            </p:nvSpPr>
            <p:spPr bwMode="auto">
              <a:xfrm>
                <a:off x="142874" y="1000114"/>
                <a:ext cx="5139537" cy="1643074"/>
              </a:xfrm>
              <a:prstGeom prst="roundRect">
                <a:avLst>
                  <a:gd name="adj" fmla="val 4380"/>
                </a:avLst>
              </a:prstGeom>
              <a:solidFill>
                <a:schemeClr val="accent5">
                  <a:lumMod val="20000"/>
                  <a:lumOff val="80000"/>
                </a:schemeClr>
              </a:solidFill>
              <a:ln w="12700" cap="flat" cmpd="sng" algn="ctr">
                <a:solidFill>
                  <a:schemeClr val="accent5">
                    <a:lumMod val="50000"/>
                  </a:schemeClr>
                </a:solidFill>
                <a:prstDash val="dash"/>
                <a:round/>
                <a:headEnd type="none" w="med" len="med"/>
                <a:tailEnd type="none" w="med" len="med"/>
              </a:ln>
              <a:effectLst/>
            </p:spPr>
            <p:txBody>
              <a:bodyPr vert="horz" wrap="none" lIns="91440" tIns="45720" rIns="91440" bIns="45720" numCol="1" rtlCol="0" anchor="ctr" anchorCtr="0" compatLnSpc="1"/>
              <a:lstStyle/>
              <a:p>
                <a:pPr marL="0" marR="0" indent="0" algn="ctr" defTabSz="914400" rtl="0" eaLnBrk="1" fontAlgn="base" latinLnBrk="0" hangingPunct="1">
                  <a:lnSpc>
                    <a:spcPct val="100000"/>
                  </a:lnSpc>
                  <a:spcBef>
                    <a:spcPct val="0"/>
                  </a:spcBef>
                  <a:spcAft>
                    <a:spcPct val="0"/>
                  </a:spcAft>
                  <a:buClrTx/>
                  <a:buSzTx/>
                  <a:buFontTx/>
                  <a:buNone/>
                </a:pPr>
                <a:endParaRPr kumimoji="1" lang="zh-CN" altLang="en-US" sz="2000" b="1" i="0" u="none" strike="noStrike" cap="none" normalizeH="0" baseline="0" dirty="0" smtClean="0">
                  <a:ln>
                    <a:noFill/>
                  </a:ln>
                  <a:noFill/>
                  <a:effectLst/>
                  <a:latin typeface="Times New Roman" panose="02020603050405020304" pitchFamily="18" charset="0"/>
                  <a:ea typeface="宋体" panose="02010600030101010101" pitchFamily="2" charset="-122"/>
                </a:endParaRPr>
              </a:p>
            </p:txBody>
          </p:sp>
          <p:pic>
            <p:nvPicPr>
              <p:cNvPr id="5" name="图片 3" descr="图片1"/>
              <p:cNvPicPr>
                <a:picLocks noChangeAspect="1" noChangeArrowheads="1"/>
              </p:cNvPicPr>
              <p:nvPr/>
            </p:nvPicPr>
            <p:blipFill>
              <a:blip r:embed="rId19" cstate="print">
                <a:extLst>
                  <a:ext uri="{28A0092B-C50C-407E-A947-70E740481C1C}">
                    <a14:useLocalDpi xmlns:a14="http://schemas.microsoft.com/office/drawing/2010/main"/>
                  </a:ext>
                </a:extLst>
              </a:blip>
              <a:srcRect/>
              <a:stretch>
                <a:fillRect/>
              </a:stretch>
            </p:blipFill>
            <p:spPr bwMode="auto">
              <a:xfrm>
                <a:off x="227023" y="982254"/>
                <a:ext cx="4981965" cy="1660934"/>
              </a:xfrm>
              <a:prstGeom prst="rect">
                <a:avLst/>
              </a:prstGeom>
              <a:noFill/>
              <a:ln w="9525">
                <a:noFill/>
                <a:miter lim="800000"/>
                <a:headEnd/>
                <a:tailEnd/>
              </a:ln>
            </p:spPr>
          </p:pic>
        </p:grpSp>
        <p:sp>
          <p:nvSpPr>
            <p:cNvPr id="62" name="矩形 61"/>
            <p:cNvSpPr/>
            <p:nvPr/>
          </p:nvSpPr>
          <p:spPr>
            <a:xfrm>
              <a:off x="2500298" y="1071552"/>
              <a:ext cx="785818" cy="357190"/>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TextBox 62"/>
            <p:cNvSpPr txBox="1"/>
            <p:nvPr/>
          </p:nvSpPr>
          <p:spPr>
            <a:xfrm>
              <a:off x="2500298" y="1038515"/>
              <a:ext cx="857256" cy="460375"/>
            </a:xfrm>
            <a:prstGeom prst="rect">
              <a:avLst/>
            </a:prstGeom>
            <a:noFill/>
          </p:spPr>
          <p:txBody>
            <a:bodyPr wrap="square" rtlCol="0">
              <a:spAutoFit/>
            </a:bodyPr>
            <a:lstStyle/>
            <a:p>
              <a:r>
                <a:rPr lang="zh-CN" altLang="en-US" sz="1200" b="1" dirty="0" smtClean="0">
                  <a:solidFill>
                    <a:schemeClr val="tx2">
                      <a:lumMod val="75000"/>
                    </a:schemeClr>
                  </a:solidFill>
                </a:rPr>
                <a:t>公司员工</a:t>
              </a:r>
              <a:endParaRPr lang="en-US" altLang="zh-CN" sz="1200" b="1" dirty="0" smtClean="0">
                <a:solidFill>
                  <a:schemeClr val="tx2">
                    <a:lumMod val="75000"/>
                  </a:schemeClr>
                </a:solidFill>
              </a:endParaRPr>
            </a:p>
            <a:p>
              <a:pPr algn="ctr"/>
              <a:r>
                <a:rPr lang="zh-CN" altLang="en-US" sz="1200" b="1" dirty="0" smtClean="0">
                  <a:solidFill>
                    <a:schemeClr val="tx2">
                      <a:lumMod val="75000"/>
                    </a:schemeClr>
                  </a:solidFill>
                </a:rPr>
                <a:t>（</a:t>
              </a:r>
              <a:r>
                <a:rPr lang="en-US" altLang="zh-CN" sz="1200" b="1" dirty="0" smtClean="0">
                  <a:solidFill>
                    <a:schemeClr val="tx2">
                      <a:lumMod val="75000"/>
                    </a:schemeClr>
                  </a:solidFill>
                </a:rPr>
                <a:t>280</a:t>
              </a:r>
              <a:r>
                <a:rPr lang="zh-CN" altLang="en-US" sz="1200" b="1" dirty="0" smtClean="0">
                  <a:solidFill>
                    <a:schemeClr val="tx2">
                      <a:lumMod val="75000"/>
                    </a:schemeClr>
                  </a:solidFill>
                </a:rPr>
                <a:t>人）</a:t>
              </a:r>
              <a:endParaRPr lang="zh-CN" altLang="en-US" sz="1200" b="1" dirty="0">
                <a:solidFill>
                  <a:schemeClr val="tx2">
                    <a:lumMod val="75000"/>
                  </a:schemeClr>
                </a:solidFill>
              </a:endParaRPr>
            </a:p>
          </p:txBody>
        </p:sp>
      </p:grpSp>
      <p:sp>
        <p:nvSpPr>
          <p:cNvPr id="60" name="TextBox 59"/>
          <p:cNvSpPr txBox="1"/>
          <p:nvPr/>
        </p:nvSpPr>
        <p:spPr>
          <a:xfrm>
            <a:off x="2643174" y="2084814"/>
            <a:ext cx="785818" cy="415498"/>
          </a:xfrm>
          <a:prstGeom prst="rect">
            <a:avLst/>
          </a:prstGeom>
          <a:solidFill>
            <a:schemeClr val="accent3">
              <a:lumMod val="60000"/>
              <a:lumOff val="40000"/>
            </a:schemeClr>
          </a:solidFill>
          <a:ln>
            <a:noFill/>
          </a:ln>
        </p:spPr>
        <p:txBody>
          <a:bodyPr wrap="square" rtlCol="0">
            <a:spAutoFit/>
          </a:bodyPr>
          <a:lstStyle/>
          <a:p>
            <a:r>
              <a:rPr lang="zh-CN" altLang="en-US" sz="1000" b="1" dirty="0" smtClean="0">
                <a:solidFill>
                  <a:schemeClr val="tx2">
                    <a:lumMod val="60000"/>
                    <a:lumOff val="40000"/>
                  </a:schemeClr>
                </a:solidFill>
                <a:latin typeface="黑体" panose="02010609060101010101" pitchFamily="49" charset="-122"/>
                <a:ea typeface="黑体" panose="02010609060101010101" pitchFamily="49" charset="-122"/>
              </a:rPr>
              <a:t>博士</a:t>
            </a:r>
            <a:r>
              <a:rPr lang="en-US" altLang="zh-CN" sz="1000" b="1" dirty="0" smtClean="0">
                <a:solidFill>
                  <a:schemeClr val="tx2">
                    <a:lumMod val="60000"/>
                    <a:lumOff val="40000"/>
                  </a:schemeClr>
                </a:solidFill>
                <a:latin typeface="黑体" panose="02010609060101010101" pitchFamily="49" charset="-122"/>
                <a:ea typeface="黑体" panose="02010609060101010101" pitchFamily="49" charset="-122"/>
              </a:rPr>
              <a:t>6</a:t>
            </a:r>
            <a:r>
              <a:rPr lang="zh-CN" altLang="en-US" sz="1000" b="1" dirty="0" smtClean="0">
                <a:solidFill>
                  <a:schemeClr val="tx2">
                    <a:lumMod val="60000"/>
                    <a:lumOff val="40000"/>
                  </a:schemeClr>
                </a:solidFill>
                <a:latin typeface="黑体" panose="02010609060101010101" pitchFamily="49" charset="-122"/>
                <a:ea typeface="黑体" panose="02010609060101010101" pitchFamily="49" charset="-122"/>
              </a:rPr>
              <a:t>人</a:t>
            </a:r>
            <a:endParaRPr lang="en-US" altLang="zh-CN" sz="1000" b="1" dirty="0" smtClean="0">
              <a:solidFill>
                <a:schemeClr val="tx2">
                  <a:lumMod val="60000"/>
                  <a:lumOff val="40000"/>
                </a:schemeClr>
              </a:solidFill>
              <a:latin typeface="黑体" panose="02010609060101010101" pitchFamily="49" charset="-122"/>
              <a:ea typeface="黑体" panose="02010609060101010101" pitchFamily="49" charset="-122"/>
            </a:endParaRPr>
          </a:p>
          <a:p>
            <a:r>
              <a:rPr lang="zh-CN" altLang="en-US" sz="1000" b="1" dirty="0" smtClean="0">
                <a:solidFill>
                  <a:schemeClr val="tx2">
                    <a:lumMod val="60000"/>
                    <a:lumOff val="40000"/>
                  </a:schemeClr>
                </a:solidFill>
                <a:latin typeface="黑体" panose="02010609060101010101" pitchFamily="49" charset="-122"/>
                <a:ea typeface="黑体" panose="02010609060101010101" pitchFamily="49" charset="-122"/>
              </a:rPr>
              <a:t>硕士</a:t>
            </a:r>
            <a:r>
              <a:rPr lang="en-US" altLang="zh-CN" sz="1000" b="1" dirty="0" smtClean="0">
                <a:solidFill>
                  <a:schemeClr val="tx2">
                    <a:lumMod val="60000"/>
                    <a:lumOff val="40000"/>
                  </a:schemeClr>
                </a:solidFill>
                <a:latin typeface="黑体" panose="02010609060101010101" pitchFamily="49" charset="-122"/>
                <a:ea typeface="黑体" panose="02010609060101010101" pitchFamily="49" charset="-122"/>
              </a:rPr>
              <a:t>18</a:t>
            </a:r>
            <a:r>
              <a:rPr lang="zh-CN" altLang="en-US" sz="1000" b="1" dirty="0" smtClean="0">
                <a:solidFill>
                  <a:schemeClr val="tx2">
                    <a:lumMod val="60000"/>
                    <a:lumOff val="40000"/>
                  </a:schemeClr>
                </a:solidFill>
                <a:latin typeface="黑体" panose="02010609060101010101" pitchFamily="49" charset="-122"/>
                <a:ea typeface="黑体" panose="02010609060101010101" pitchFamily="49" charset="-122"/>
              </a:rPr>
              <a:t>人</a:t>
            </a:r>
            <a:endParaRPr lang="zh-CN" altLang="en-US" sz="1000" b="1" dirty="0">
              <a:solidFill>
                <a:schemeClr val="tx2">
                  <a:lumMod val="60000"/>
                  <a:lumOff val="40000"/>
                </a:schemeClr>
              </a:solidFill>
              <a:latin typeface="黑体" panose="02010609060101010101" pitchFamily="49" charset="-122"/>
              <a:ea typeface="黑体" panose="02010609060101010101" pitchFamily="49" charset="-122"/>
            </a:endParaRPr>
          </a:p>
        </p:txBody>
      </p:sp>
      <p:pic>
        <p:nvPicPr>
          <p:cNvPr id="2" name="图片 1" descr="QQ截图20210523203511"/>
          <p:cNvPicPr>
            <a:picLocks noChangeAspect="1"/>
          </p:cNvPicPr>
          <p:nvPr/>
        </p:nvPicPr>
        <p:blipFill>
          <a:blip r:embed="rId20" cstate="print">
            <a:extLst>
              <a:ext uri="{28A0092B-C50C-407E-A947-70E740481C1C}">
                <a14:useLocalDpi xmlns:a14="http://schemas.microsoft.com/office/drawing/2010/main"/>
              </a:ext>
            </a:extLst>
          </a:blip>
          <a:stretch>
            <a:fillRect/>
          </a:stretch>
        </p:blipFill>
        <p:spPr>
          <a:xfrm>
            <a:off x="8397875" y="642620"/>
            <a:ext cx="531495" cy="715010"/>
          </a:xfrm>
          <a:prstGeom prst="rect">
            <a:avLst/>
          </a:prstGeom>
        </p:spPr>
      </p:pic>
      <p:pic>
        <p:nvPicPr>
          <p:cNvPr id="6" name="图片 5" descr="QQ截图20210523203544"/>
          <p:cNvPicPr>
            <a:picLocks noChangeAspect="1"/>
          </p:cNvPicPr>
          <p:nvPr/>
        </p:nvPicPr>
        <p:blipFill>
          <a:blip r:embed="rId21" cstate="print">
            <a:extLst>
              <a:ext uri="{28A0092B-C50C-407E-A947-70E740481C1C}">
                <a14:useLocalDpi xmlns:a14="http://schemas.microsoft.com/office/drawing/2010/main"/>
              </a:ext>
            </a:extLst>
          </a:blip>
          <a:stretch>
            <a:fillRect/>
          </a:stretch>
        </p:blipFill>
        <p:spPr>
          <a:xfrm>
            <a:off x="7811135" y="643890"/>
            <a:ext cx="546735" cy="714375"/>
          </a:xfrm>
          <a:prstGeom prst="rect">
            <a:avLst/>
          </a:prstGeom>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 name="圆角矩形 71"/>
          <p:cNvSpPr/>
          <p:nvPr/>
        </p:nvSpPr>
        <p:spPr bwMode="auto">
          <a:xfrm>
            <a:off x="3143240" y="929311"/>
            <a:ext cx="5929354" cy="3929090"/>
          </a:xfrm>
          <a:prstGeom prst="roundRect">
            <a:avLst>
              <a:gd name="adj" fmla="val 2123"/>
            </a:avLst>
          </a:prstGeom>
          <a:solidFill>
            <a:schemeClr val="accent5">
              <a:lumMod val="20000"/>
              <a:lumOff val="80000"/>
            </a:schemeClr>
          </a:solidFill>
          <a:ln w="12700" cap="flat" cmpd="sng" algn="ctr">
            <a:solidFill>
              <a:schemeClr val="accent5">
                <a:lumMod val="50000"/>
              </a:schemeClr>
            </a:solidFill>
            <a:prstDash val="dash"/>
            <a:round/>
            <a:headEnd type="none" w="med" len="med"/>
            <a:tailEnd type="none" w="med" len="med"/>
          </a:ln>
          <a:effectLst/>
        </p:spPr>
        <p:txBody>
          <a:bodyPr vert="horz" wrap="none" lIns="91440" tIns="45720" rIns="91440" bIns="45720" numCol="1" rtlCol="0" anchor="ctr" anchorCtr="0" compatLnSpc="1"/>
          <a:lstStyle/>
          <a:p>
            <a:pPr marL="0" marR="0" indent="0" algn="ctr" defTabSz="914400" rtl="0" eaLnBrk="1" fontAlgn="base" latinLnBrk="0" hangingPunct="1">
              <a:lnSpc>
                <a:spcPct val="100000"/>
              </a:lnSpc>
              <a:spcBef>
                <a:spcPct val="0"/>
              </a:spcBef>
              <a:spcAft>
                <a:spcPct val="0"/>
              </a:spcAft>
              <a:buClrTx/>
              <a:buSzTx/>
              <a:buFontTx/>
              <a:buNone/>
            </a:pPr>
            <a:endParaRPr kumimoji="1" lang="zh-CN" altLang="en-US" sz="2000" b="1" i="0" u="none" strike="noStrike" cap="none" normalizeH="0" baseline="0" dirty="0" smtClean="0">
              <a:ln>
                <a:noFill/>
              </a:ln>
              <a:noFill/>
              <a:effectLst/>
              <a:latin typeface="Times New Roman" panose="02020603050405020304" pitchFamily="18" charset="0"/>
              <a:ea typeface="宋体" panose="02010600030101010101" pitchFamily="2" charset="-122"/>
            </a:endParaRPr>
          </a:p>
        </p:txBody>
      </p:sp>
      <p:cxnSp>
        <p:nvCxnSpPr>
          <p:cNvPr id="9" name="直接连接符 8"/>
          <p:cNvCxnSpPr/>
          <p:nvPr/>
        </p:nvCxnSpPr>
        <p:spPr>
          <a:xfrm>
            <a:off x="0" y="4928013"/>
            <a:ext cx="9144000" cy="1191"/>
          </a:xfrm>
          <a:prstGeom prst="line">
            <a:avLst/>
          </a:prstGeom>
        </p:spPr>
        <p:style>
          <a:lnRef idx="1">
            <a:schemeClr val="accent1"/>
          </a:lnRef>
          <a:fillRef idx="0">
            <a:schemeClr val="accent1"/>
          </a:fillRef>
          <a:effectRef idx="0">
            <a:schemeClr val="accent1"/>
          </a:effectRef>
          <a:fontRef idx="minor">
            <a:schemeClr val="tx1"/>
          </a:fontRef>
        </p:style>
      </p:cxnSp>
      <p:pic>
        <p:nvPicPr>
          <p:cNvPr id="60" name="Picture 2" descr="P1060175"/>
          <p:cNvPicPr>
            <a:picLocks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3241040" y="1001395"/>
            <a:ext cx="2146300" cy="1212850"/>
          </a:xfrm>
          <a:prstGeom prst="rect">
            <a:avLst/>
          </a:prstGeom>
          <a:noFill/>
          <a:ln w="9525">
            <a:noFill/>
            <a:miter lim="800000"/>
            <a:headEnd/>
            <a:tailEnd/>
          </a:ln>
        </p:spPr>
      </p:pic>
      <p:pic>
        <p:nvPicPr>
          <p:cNvPr id="64" name="对象 10"/>
          <p:cNvPicPr>
            <a:picLocks noChangeArrowheads="1"/>
          </p:cNvPicPr>
          <p:nvPr/>
        </p:nvPicPr>
        <p:blipFill>
          <a:blip r:embed="rId4" cstate="print">
            <a:extLst>
              <a:ext uri="{28A0092B-C50C-407E-A947-70E740481C1C}">
                <a14:useLocalDpi xmlns:a14="http://schemas.microsoft.com/office/drawing/2010/main"/>
              </a:ext>
            </a:extLst>
          </a:blip>
          <a:srcRect/>
          <a:stretch>
            <a:fillRect/>
          </a:stretch>
        </p:blipFill>
        <p:spPr bwMode="auto">
          <a:xfrm>
            <a:off x="3244215" y="2287270"/>
            <a:ext cx="2146935" cy="1213485"/>
          </a:xfrm>
          <a:prstGeom prst="rect">
            <a:avLst/>
          </a:prstGeom>
          <a:noFill/>
          <a:ln w="9525">
            <a:noFill/>
            <a:miter lim="800000"/>
            <a:headEnd/>
            <a:tailEnd/>
          </a:ln>
        </p:spPr>
      </p:pic>
      <p:sp>
        <p:nvSpPr>
          <p:cNvPr id="65" name="TextBox 64"/>
          <p:cNvSpPr txBox="1"/>
          <p:nvPr/>
        </p:nvSpPr>
        <p:spPr>
          <a:xfrm>
            <a:off x="3143250" y="590550"/>
            <a:ext cx="2348230" cy="306705"/>
          </a:xfrm>
          <a:prstGeom prst="rect">
            <a:avLst/>
          </a:prstGeom>
          <a:solidFill>
            <a:schemeClr val="accent6">
              <a:lumMod val="60000"/>
              <a:lumOff val="40000"/>
            </a:schemeClr>
          </a:solidFill>
        </p:spPr>
        <p:txBody>
          <a:bodyPr wrap="square" rtlCol="0">
            <a:spAutoFit/>
          </a:bodyPr>
          <a:lstStyle/>
          <a:p>
            <a:pPr>
              <a:buClr>
                <a:srgbClr val="00B0F0"/>
              </a:buClr>
              <a:buFont typeface="Wingdings" panose="05000000000000000000" pitchFamily="2" charset="2"/>
              <a:buChar char="p"/>
            </a:pPr>
            <a:r>
              <a:rPr lang="zh-CN" altLang="en-US" sz="1400" b="1" dirty="0" smtClean="0"/>
              <a:t>  主要生产车间</a:t>
            </a:r>
            <a:r>
              <a:rPr lang="en-US" altLang="zh-CN" sz="1400" b="1" dirty="0" smtClean="0"/>
              <a:t>&amp;</a:t>
            </a:r>
            <a:r>
              <a:rPr lang="zh-CN" altLang="en-US" sz="1400" b="1" dirty="0" smtClean="0"/>
              <a:t>加工设备</a:t>
            </a:r>
            <a:endParaRPr lang="zh-CN" altLang="en-US" sz="1400" b="1" dirty="0"/>
          </a:p>
        </p:txBody>
      </p:sp>
      <p:pic>
        <p:nvPicPr>
          <p:cNvPr id="66" name="Picture 17" descr="longmxda"/>
          <p:cNvPicPr preferRelativeResize="0">
            <a:picLocks noChangeArrowheads="1"/>
          </p:cNvPicPr>
          <p:nvPr/>
        </p:nvPicPr>
        <p:blipFill>
          <a:blip r:embed="rId5" cstate="print">
            <a:extLst>
              <a:ext uri="{28A0092B-C50C-407E-A947-70E740481C1C}">
                <a14:useLocalDpi xmlns:a14="http://schemas.microsoft.com/office/drawing/2010/main"/>
              </a:ext>
            </a:extLst>
          </a:blip>
          <a:srcRect/>
          <a:stretch>
            <a:fillRect/>
          </a:stretch>
        </p:blipFill>
        <p:spPr bwMode="auto">
          <a:xfrm>
            <a:off x="5628640" y="1001395"/>
            <a:ext cx="1612900" cy="1213485"/>
          </a:xfrm>
          <a:prstGeom prst="rect">
            <a:avLst/>
          </a:prstGeom>
          <a:noFill/>
          <a:ln w="9525">
            <a:noFill/>
            <a:miter lim="800000"/>
            <a:headEnd/>
            <a:tailEnd/>
          </a:ln>
        </p:spPr>
      </p:pic>
      <p:pic>
        <p:nvPicPr>
          <p:cNvPr id="67" name="图片 11" descr="QQ图片20150629150619.jpg"/>
          <p:cNvPicPr preferRelativeResize="0">
            <a:picLocks noChangeArrowheads="1"/>
          </p:cNvPicPr>
          <p:nvPr/>
        </p:nvPicPr>
        <p:blipFill>
          <a:blip r:embed="rId6" cstate="print">
            <a:extLst>
              <a:ext uri="{28A0092B-C50C-407E-A947-70E740481C1C}">
                <a14:useLocalDpi xmlns:a14="http://schemas.microsoft.com/office/drawing/2010/main"/>
              </a:ext>
            </a:extLst>
          </a:blip>
          <a:srcRect/>
          <a:stretch>
            <a:fillRect/>
          </a:stretch>
        </p:blipFill>
        <p:spPr bwMode="auto">
          <a:xfrm>
            <a:off x="5628640" y="2287270"/>
            <a:ext cx="1612900" cy="1213485"/>
          </a:xfrm>
          <a:prstGeom prst="rect">
            <a:avLst/>
          </a:prstGeom>
          <a:noFill/>
          <a:ln w="9525">
            <a:noFill/>
            <a:miter lim="800000"/>
            <a:headEnd/>
            <a:tailEnd/>
          </a:ln>
        </p:spPr>
      </p:pic>
      <p:pic>
        <p:nvPicPr>
          <p:cNvPr id="68" name="图片 13" descr="DSCN5160.jpg"/>
          <p:cNvPicPr preferRelativeResize="0">
            <a:picLocks noChangeArrowheads="1"/>
          </p:cNvPicPr>
          <p:nvPr/>
        </p:nvPicPr>
        <p:blipFill>
          <a:blip r:embed="rId7" cstate="print">
            <a:extLst>
              <a:ext uri="{28A0092B-C50C-407E-A947-70E740481C1C}">
                <a14:useLocalDpi xmlns:a14="http://schemas.microsoft.com/office/drawing/2010/main"/>
              </a:ext>
            </a:extLst>
          </a:blip>
          <a:srcRect/>
          <a:stretch>
            <a:fillRect/>
          </a:stretch>
        </p:blipFill>
        <p:spPr bwMode="auto">
          <a:xfrm>
            <a:off x="5628640" y="3573145"/>
            <a:ext cx="1612900" cy="1213485"/>
          </a:xfrm>
          <a:prstGeom prst="rect">
            <a:avLst/>
          </a:prstGeom>
          <a:noFill/>
          <a:ln w="9525">
            <a:noFill/>
            <a:miter lim="800000"/>
            <a:headEnd/>
            <a:tailEnd/>
          </a:ln>
        </p:spPr>
      </p:pic>
      <p:pic>
        <p:nvPicPr>
          <p:cNvPr id="19" name="图片 20" descr="DSC_5666.JPG"/>
          <p:cNvPicPr preferRelativeResize="0">
            <a:picLocks noChangeArrowheads="1"/>
          </p:cNvPicPr>
          <p:nvPr/>
        </p:nvPicPr>
        <p:blipFill>
          <a:blip r:embed="rId8" cstate="print">
            <a:extLst>
              <a:ext uri="{28A0092B-C50C-407E-A947-70E740481C1C}">
                <a14:useLocalDpi xmlns:a14="http://schemas.microsoft.com/office/drawing/2010/main"/>
              </a:ext>
            </a:extLst>
          </a:blip>
          <a:srcRect/>
          <a:stretch>
            <a:fillRect/>
          </a:stretch>
        </p:blipFill>
        <p:spPr bwMode="auto">
          <a:xfrm>
            <a:off x="7350125" y="1001395"/>
            <a:ext cx="1651000" cy="1213485"/>
          </a:xfrm>
          <a:prstGeom prst="rect">
            <a:avLst/>
          </a:prstGeom>
          <a:noFill/>
          <a:ln w="9525">
            <a:noFill/>
            <a:miter lim="800000"/>
            <a:headEnd/>
            <a:tailEnd/>
          </a:ln>
        </p:spPr>
      </p:pic>
      <p:pic>
        <p:nvPicPr>
          <p:cNvPr id="20" name="图片 19" descr="DSC_5655.JPG"/>
          <p:cNvPicPr/>
          <p:nvPr/>
        </p:nvPicPr>
        <p:blipFill>
          <a:blip r:embed="rId9" cstate="print">
            <a:extLst>
              <a:ext uri="{28A0092B-C50C-407E-A947-70E740481C1C}">
                <a14:useLocalDpi xmlns:a14="http://schemas.microsoft.com/office/drawing/2010/main"/>
              </a:ext>
            </a:extLst>
          </a:blip>
          <a:srcRect/>
          <a:stretch>
            <a:fillRect/>
          </a:stretch>
        </p:blipFill>
        <p:spPr>
          <a:xfrm>
            <a:off x="7350760" y="2286635"/>
            <a:ext cx="1650365" cy="1213485"/>
          </a:xfrm>
          <a:prstGeom prst="rect">
            <a:avLst/>
          </a:prstGeom>
          <a:ln>
            <a:noFill/>
          </a:ln>
          <a:effectLst/>
        </p:spPr>
      </p:pic>
      <p:pic>
        <p:nvPicPr>
          <p:cNvPr id="21" name="图片 20" descr="DSCN3697.jpg"/>
          <p:cNvPicPr/>
          <p:nvPr/>
        </p:nvPicPr>
        <p:blipFill>
          <a:blip r:embed="rId10" cstate="print">
            <a:extLst>
              <a:ext uri="{28A0092B-C50C-407E-A947-70E740481C1C}">
                <a14:useLocalDpi xmlns:a14="http://schemas.microsoft.com/office/drawing/2010/main"/>
              </a:ext>
            </a:extLst>
          </a:blip>
          <a:stretch>
            <a:fillRect/>
          </a:stretch>
        </p:blipFill>
        <p:spPr>
          <a:xfrm>
            <a:off x="7350760" y="3573145"/>
            <a:ext cx="1650365" cy="1213485"/>
          </a:xfrm>
          <a:prstGeom prst="rect">
            <a:avLst/>
          </a:prstGeom>
          <a:ln>
            <a:noFill/>
          </a:ln>
          <a:effectLst/>
        </p:spPr>
      </p:pic>
      <p:pic>
        <p:nvPicPr>
          <p:cNvPr id="171" name="图片 7"/>
          <p:cNvPicPr>
            <a:picLocks noChangeAspect="1"/>
          </p:cNvPicPr>
          <p:nvPr/>
        </p:nvPicPr>
        <p:blipFill>
          <a:blip r:embed="rId11"/>
          <a:stretch>
            <a:fillRect/>
          </a:stretch>
        </p:blipFill>
        <p:spPr>
          <a:xfrm>
            <a:off x="0" y="953770"/>
            <a:ext cx="3143250" cy="3491865"/>
          </a:xfrm>
          <a:prstGeom prst="rect">
            <a:avLst/>
          </a:prstGeom>
          <a:noFill/>
          <a:ln>
            <a:noFill/>
          </a:ln>
        </p:spPr>
      </p:pic>
      <p:cxnSp>
        <p:nvCxnSpPr>
          <p:cNvPr id="22" name="直接连接符 21"/>
          <p:cNvCxnSpPr/>
          <p:nvPr/>
        </p:nvCxnSpPr>
        <p:spPr>
          <a:xfrm>
            <a:off x="5491480" y="942975"/>
            <a:ext cx="0" cy="3910965"/>
          </a:xfrm>
          <a:prstGeom prst="line">
            <a:avLst/>
          </a:prstGeom>
          <a:ln w="28575" cmpd="sng">
            <a:solidFill>
              <a:schemeClr val="accent1">
                <a:shade val="50000"/>
              </a:schemeClr>
            </a:solidFill>
            <a:prstDash val="sysDot"/>
          </a:ln>
        </p:spPr>
        <p:style>
          <a:lnRef idx="1">
            <a:schemeClr val="accent1"/>
          </a:lnRef>
          <a:fillRef idx="0">
            <a:schemeClr val="accent1"/>
          </a:fillRef>
          <a:effectRef idx="0">
            <a:schemeClr val="accent1"/>
          </a:effectRef>
          <a:fontRef idx="minor">
            <a:schemeClr val="tx1"/>
          </a:fontRef>
        </p:style>
      </p:cxnSp>
      <p:pic>
        <p:nvPicPr>
          <p:cNvPr id="61" name="图片 20" descr="DSC_0692.jpg"/>
          <p:cNvPicPr>
            <a:picLocks noChangeArrowheads="1"/>
          </p:cNvPicPr>
          <p:nvPr/>
        </p:nvPicPr>
        <p:blipFill>
          <a:blip r:embed="rId12" cstate="print">
            <a:extLst>
              <a:ext uri="{28A0092B-C50C-407E-A947-70E740481C1C}">
                <a14:useLocalDpi xmlns:a14="http://schemas.microsoft.com/office/drawing/2010/main"/>
              </a:ext>
            </a:extLst>
          </a:blip>
          <a:srcRect/>
          <a:stretch>
            <a:fillRect/>
          </a:stretch>
        </p:blipFill>
        <p:spPr bwMode="auto">
          <a:xfrm>
            <a:off x="3244215" y="3580130"/>
            <a:ext cx="2154555" cy="1205230"/>
          </a:xfrm>
          <a:prstGeom prst="rect">
            <a:avLst/>
          </a:prstGeom>
          <a:noFill/>
          <a:ln w="9525">
            <a:noFill/>
            <a:miter lim="800000"/>
            <a:headEnd/>
            <a:tailEnd/>
          </a:ln>
        </p:spPr>
      </p:pic>
      <p:sp>
        <p:nvSpPr>
          <p:cNvPr id="2" name="TextBox 101"/>
          <p:cNvSpPr>
            <a:spLocks noChangeArrowheads="1"/>
          </p:cNvSpPr>
          <p:nvPr/>
        </p:nvSpPr>
        <p:spPr bwMode="auto">
          <a:xfrm>
            <a:off x="2784782" y="-71456"/>
            <a:ext cx="3714776" cy="553085"/>
          </a:xfrm>
          <a:prstGeom prst="rect">
            <a:avLst/>
          </a:prstGeom>
          <a:noFill/>
          <a:ln w="9525">
            <a:noFill/>
            <a:miter lim="800000"/>
          </a:ln>
        </p:spPr>
        <p:txBody>
          <a:bodyPr wrap="square">
            <a:spAutoFit/>
          </a:bodyPr>
          <a:lstStyle/>
          <a:p>
            <a:r>
              <a:rPr lang="zh-CN" altLang="en-US" sz="3000" b="1" dirty="0">
                <a:solidFill>
                  <a:srgbClr val="002060"/>
                </a:solidFill>
                <a:latin typeface="微软雅黑" panose="020B0503020204020204" pitchFamily="34" charset="-122"/>
                <a:ea typeface="微软雅黑" panose="020B0503020204020204" pitchFamily="34" charset="-122"/>
                <a:sym typeface="微软雅黑" panose="020B0503020204020204" pitchFamily="34" charset="-122"/>
              </a:rPr>
              <a:t> </a:t>
            </a:r>
            <a:r>
              <a:rPr lang="zh-CN" altLang="en-US" sz="2400" b="1" dirty="0">
                <a:solidFill>
                  <a:srgbClr val="002060"/>
                </a:solidFill>
                <a:latin typeface="微软雅黑" panose="020B0503020204020204" pitchFamily="34" charset="-122"/>
                <a:ea typeface="微软雅黑" panose="020B0503020204020204" pitchFamily="34" charset="-122"/>
                <a:sym typeface="微软雅黑" panose="020B0503020204020204" pitchFamily="34" charset="-122"/>
              </a:rPr>
              <a:t>二、</a:t>
            </a:r>
            <a:r>
              <a:rPr lang="zh-CN" altLang="en-US" sz="2400" b="1" dirty="0" smtClean="0">
                <a:solidFill>
                  <a:srgbClr val="002060"/>
                </a:solidFill>
                <a:latin typeface="微软雅黑" panose="020B0503020204020204" pitchFamily="34" charset="-122"/>
                <a:ea typeface="微软雅黑" panose="020B0503020204020204" pitchFamily="34" charset="-122"/>
                <a:sym typeface="微软雅黑" panose="020B0503020204020204" pitchFamily="34" charset="-122"/>
              </a:rPr>
              <a:t>技 术 力 量 和 资 源</a:t>
            </a:r>
            <a:endParaRPr lang="zh-CN" altLang="en-US" sz="2400" dirty="0"/>
          </a:p>
        </p:txBody>
      </p:sp>
    </p:spTree>
  </p:cSld>
  <p:clrMapOvr>
    <a:masterClrMapping/>
  </p:clrMapOvr>
  <p:transition advTm="23831"/>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 name="圆角矩形 71"/>
          <p:cNvSpPr/>
          <p:nvPr/>
        </p:nvSpPr>
        <p:spPr bwMode="auto">
          <a:xfrm>
            <a:off x="107315" y="988060"/>
            <a:ext cx="8731885" cy="3875405"/>
          </a:xfrm>
          <a:prstGeom prst="roundRect">
            <a:avLst>
              <a:gd name="adj" fmla="val 2123"/>
            </a:avLst>
          </a:prstGeom>
          <a:solidFill>
            <a:schemeClr val="accent5">
              <a:lumMod val="20000"/>
              <a:lumOff val="80000"/>
            </a:schemeClr>
          </a:solidFill>
          <a:ln w="12700" cap="flat" cmpd="sng" algn="ctr">
            <a:solidFill>
              <a:schemeClr val="accent5">
                <a:lumMod val="50000"/>
              </a:schemeClr>
            </a:solidFill>
            <a:prstDash val="dash"/>
            <a:round/>
            <a:headEnd type="none" w="med" len="med"/>
            <a:tailEnd type="none" w="med" len="med"/>
          </a:ln>
          <a:effectLst/>
        </p:spPr>
        <p:txBody>
          <a:bodyPr vert="horz" wrap="none" lIns="91440" tIns="45720" rIns="91440" bIns="45720" numCol="1" rtlCol="0" anchor="ctr" anchorCtr="0" compatLnSpc="1"/>
          <a:lstStyle/>
          <a:p>
            <a:pPr marL="0" marR="0" indent="0" algn="ctr" defTabSz="914400" rtl="0" eaLnBrk="1" fontAlgn="base" latinLnBrk="0" hangingPunct="1">
              <a:lnSpc>
                <a:spcPct val="100000"/>
              </a:lnSpc>
              <a:spcBef>
                <a:spcPct val="0"/>
              </a:spcBef>
              <a:spcAft>
                <a:spcPct val="0"/>
              </a:spcAft>
              <a:buClrTx/>
              <a:buSzTx/>
              <a:buFontTx/>
              <a:buNone/>
            </a:pPr>
            <a:endParaRPr kumimoji="1" lang="zh-CN" altLang="en-US" sz="2000" b="1" i="0" u="none" strike="noStrike" cap="none" normalizeH="0" baseline="0" dirty="0" smtClean="0">
              <a:ln>
                <a:noFill/>
              </a:ln>
              <a:noFill/>
              <a:effectLst/>
              <a:latin typeface="Times New Roman" panose="02020603050405020304" pitchFamily="18" charset="0"/>
              <a:ea typeface="宋体" panose="02010600030101010101" pitchFamily="2" charset="-122"/>
            </a:endParaRPr>
          </a:p>
        </p:txBody>
      </p:sp>
      <p:cxnSp>
        <p:nvCxnSpPr>
          <p:cNvPr id="9" name="直接连接符 8"/>
          <p:cNvCxnSpPr/>
          <p:nvPr/>
        </p:nvCxnSpPr>
        <p:spPr>
          <a:xfrm>
            <a:off x="0" y="4928013"/>
            <a:ext cx="9144000" cy="1191"/>
          </a:xfrm>
          <a:prstGeom prst="line">
            <a:avLst/>
          </a:prstGeom>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a:off x="6149340" y="977900"/>
            <a:ext cx="0" cy="3885565"/>
          </a:xfrm>
          <a:prstGeom prst="line">
            <a:avLst/>
          </a:prstGeom>
          <a:ln w="28575" cmpd="sng">
            <a:solidFill>
              <a:schemeClr val="accent1">
                <a:shade val="50000"/>
              </a:schemeClr>
            </a:solidFill>
            <a:prstDash val="sysDot"/>
          </a:ln>
        </p:spPr>
        <p:style>
          <a:lnRef idx="1">
            <a:schemeClr val="accent1"/>
          </a:lnRef>
          <a:fillRef idx="0">
            <a:schemeClr val="accent1"/>
          </a:fillRef>
          <a:effectRef idx="0">
            <a:schemeClr val="accent1"/>
          </a:effectRef>
          <a:fontRef idx="minor">
            <a:schemeClr val="tx1"/>
          </a:fontRef>
        </p:style>
      </p:cxnSp>
      <p:sp>
        <p:nvSpPr>
          <p:cNvPr id="2" name="TextBox 101"/>
          <p:cNvSpPr>
            <a:spLocks noChangeArrowheads="1"/>
          </p:cNvSpPr>
          <p:nvPr/>
        </p:nvSpPr>
        <p:spPr bwMode="auto">
          <a:xfrm>
            <a:off x="2784782" y="-71456"/>
            <a:ext cx="3714776" cy="553085"/>
          </a:xfrm>
          <a:prstGeom prst="rect">
            <a:avLst/>
          </a:prstGeom>
          <a:noFill/>
          <a:ln w="9525">
            <a:noFill/>
            <a:miter lim="800000"/>
          </a:ln>
        </p:spPr>
        <p:txBody>
          <a:bodyPr wrap="square">
            <a:spAutoFit/>
          </a:bodyPr>
          <a:lstStyle/>
          <a:p>
            <a:r>
              <a:rPr lang="zh-CN" altLang="en-US" sz="3000" b="1" dirty="0">
                <a:solidFill>
                  <a:srgbClr val="002060"/>
                </a:solidFill>
                <a:latin typeface="微软雅黑" panose="020B0503020204020204" pitchFamily="34" charset="-122"/>
                <a:ea typeface="微软雅黑" panose="020B0503020204020204" pitchFamily="34" charset="-122"/>
                <a:sym typeface="微软雅黑" panose="020B0503020204020204" pitchFamily="34" charset="-122"/>
              </a:rPr>
              <a:t> </a:t>
            </a:r>
            <a:r>
              <a:rPr lang="zh-CN" altLang="en-US" sz="2400" b="1" dirty="0">
                <a:solidFill>
                  <a:srgbClr val="002060"/>
                </a:solidFill>
                <a:latin typeface="微软雅黑" panose="020B0503020204020204" pitchFamily="34" charset="-122"/>
                <a:ea typeface="微软雅黑" panose="020B0503020204020204" pitchFamily="34" charset="-122"/>
                <a:sym typeface="微软雅黑" panose="020B0503020204020204" pitchFamily="34" charset="-122"/>
              </a:rPr>
              <a:t>二、</a:t>
            </a:r>
            <a:r>
              <a:rPr lang="zh-CN" altLang="en-US" sz="2400" b="1" dirty="0" smtClean="0">
                <a:solidFill>
                  <a:srgbClr val="002060"/>
                </a:solidFill>
                <a:latin typeface="微软雅黑" panose="020B0503020204020204" pitchFamily="34" charset="-122"/>
                <a:ea typeface="微软雅黑" panose="020B0503020204020204" pitchFamily="34" charset="-122"/>
                <a:sym typeface="微软雅黑" panose="020B0503020204020204" pitchFamily="34" charset="-122"/>
              </a:rPr>
              <a:t>技 术 力 量 和 资 源</a:t>
            </a:r>
            <a:endParaRPr lang="zh-CN" altLang="en-US" sz="2400" dirty="0"/>
          </a:p>
        </p:txBody>
      </p:sp>
      <p:sp>
        <p:nvSpPr>
          <p:cNvPr id="10" name="TextBox 9"/>
          <p:cNvSpPr txBox="1"/>
          <p:nvPr/>
        </p:nvSpPr>
        <p:spPr>
          <a:xfrm>
            <a:off x="118110" y="748030"/>
            <a:ext cx="8721725" cy="252730"/>
          </a:xfrm>
          <a:prstGeom prst="rect">
            <a:avLst/>
          </a:prstGeom>
          <a:gradFill>
            <a:gsLst>
              <a:gs pos="0">
                <a:srgbClr val="007BD3"/>
              </a:gs>
              <a:gs pos="100000">
                <a:srgbClr val="034373"/>
              </a:gs>
            </a:gsLst>
            <a:lin scaled="0"/>
          </a:gradFill>
        </p:spPr>
        <p:txBody>
          <a:bodyPr wrap="square" rtlCol="0">
            <a:spAutoFit/>
          </a:bodyPr>
          <a:lstStyle/>
          <a:p>
            <a:pPr indent="0" algn="l">
              <a:buClr>
                <a:srgbClr val="00B0F0"/>
              </a:buClr>
              <a:buFont typeface="Wingdings" panose="05000000000000000000" pitchFamily="2" charset="2"/>
              <a:buNone/>
            </a:pPr>
            <a:r>
              <a:rPr lang="zh-CN" altLang="en-US" sz="1050" b="1"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1050" b="1"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1050" b="1"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rPr>
              <a:t>主要的精密机械加工设备（</a:t>
            </a:r>
            <a:r>
              <a:rPr lang="en-US" altLang="zh-CN" sz="1050" b="1"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rPr>
              <a:t>10</a:t>
            </a:r>
            <a:r>
              <a:rPr lang="zh-CN" altLang="en-US" sz="1050" b="1"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rPr>
              <a:t>余台）和精密尺寸测量设备</a:t>
            </a:r>
          </a:p>
        </p:txBody>
      </p:sp>
      <p:pic>
        <p:nvPicPr>
          <p:cNvPr id="105" name="图片 105"/>
          <p:cNvPicPr/>
          <p:nvPr>
            <p:custDataLst>
              <p:tags r:id="rId1"/>
            </p:custDataLst>
          </p:nvPr>
        </p:nvPicPr>
        <p:blipFill>
          <a:blip r:embed="rId4" cstate="print">
            <a:extLst>
              <a:ext uri="{28A0092B-C50C-407E-A947-70E740481C1C}">
                <a14:useLocalDpi xmlns:a14="http://schemas.microsoft.com/office/drawing/2010/main"/>
              </a:ext>
            </a:extLst>
          </a:blip>
          <a:stretch>
            <a:fillRect/>
          </a:stretch>
        </p:blipFill>
        <p:spPr>
          <a:xfrm>
            <a:off x="179070" y="1162685"/>
            <a:ext cx="1802765" cy="1462405"/>
          </a:xfrm>
          <a:prstGeom prst="rect">
            <a:avLst/>
          </a:prstGeom>
        </p:spPr>
      </p:pic>
      <p:pic>
        <p:nvPicPr>
          <p:cNvPr id="28672" name="图片 1" descr="C:\Users\Administrator.USER-20200524YN\Desktop\cfaa946fb3eb83280ab6ffa307a3ecc.jpg"/>
          <p:cNvPicPr>
            <a:picLocks noChangeAspect="1" noChangeArrowheads="1"/>
          </p:cNvPicPr>
          <p:nvPr/>
        </p:nvPicPr>
        <p:blipFill>
          <a:blip r:embed="rId5" cstate="print">
            <a:extLst>
              <a:ext uri="{28A0092B-C50C-407E-A947-70E740481C1C}">
                <a14:useLocalDpi xmlns:a14="http://schemas.microsoft.com/office/drawing/2010/main"/>
              </a:ext>
            </a:extLst>
          </a:blip>
          <a:srcRect/>
          <a:stretch>
            <a:fillRect/>
          </a:stretch>
        </p:blipFill>
        <p:spPr>
          <a:xfrm>
            <a:off x="2084705" y="2846070"/>
            <a:ext cx="1906270" cy="1781175"/>
          </a:xfrm>
          <a:prstGeom prst="rect">
            <a:avLst/>
          </a:prstGeom>
          <a:noFill/>
          <a:ln w="9525">
            <a:noFill/>
            <a:miter lim="800000"/>
            <a:headEnd/>
            <a:tailEnd/>
          </a:ln>
        </p:spPr>
      </p:pic>
      <p:pic>
        <p:nvPicPr>
          <p:cNvPr id="106" name="图片 5" descr="微信图片_20200708145206.jpg"/>
          <p:cNvPicPr/>
          <p:nvPr/>
        </p:nvPicPr>
        <p:blipFill>
          <a:blip r:embed="rId6" cstate="print">
            <a:extLst>
              <a:ext uri="{28A0092B-C50C-407E-A947-70E740481C1C}">
                <a14:useLocalDpi xmlns:a14="http://schemas.microsoft.com/office/drawing/2010/main"/>
              </a:ext>
            </a:extLst>
          </a:blip>
          <a:stretch>
            <a:fillRect/>
          </a:stretch>
        </p:blipFill>
        <p:spPr>
          <a:xfrm>
            <a:off x="179070" y="2846070"/>
            <a:ext cx="1802130" cy="1781175"/>
          </a:xfrm>
          <a:prstGeom prst="rect">
            <a:avLst/>
          </a:prstGeom>
        </p:spPr>
      </p:pic>
      <p:pic>
        <p:nvPicPr>
          <p:cNvPr id="15" name="图片 15"/>
          <p:cNvPicPr>
            <a:picLocks noChangeAspect="1" noChangeArrowheads="1"/>
          </p:cNvPicPr>
          <p:nvPr/>
        </p:nvPicPr>
        <p:blipFill>
          <a:blip r:embed="rId7" cstate="print">
            <a:extLst>
              <a:ext uri="{28A0092B-C50C-407E-A947-70E740481C1C}">
                <a14:useLocalDpi xmlns:a14="http://schemas.microsoft.com/office/drawing/2010/main"/>
              </a:ext>
            </a:extLst>
          </a:blip>
          <a:srcRect/>
          <a:stretch>
            <a:fillRect/>
          </a:stretch>
        </p:blipFill>
        <p:spPr>
          <a:xfrm rot="10800000">
            <a:off x="2084705" y="1162685"/>
            <a:ext cx="1906270" cy="1456055"/>
          </a:xfrm>
          <a:prstGeom prst="rect">
            <a:avLst/>
          </a:prstGeom>
          <a:noFill/>
          <a:ln>
            <a:noFill/>
          </a:ln>
        </p:spPr>
      </p:pic>
      <p:pic>
        <p:nvPicPr>
          <p:cNvPr id="17" name="图片 17"/>
          <p:cNvPicPr>
            <a:picLocks noChangeAspect="1" noChangeArrowheads="1"/>
          </p:cNvPicPr>
          <p:nvPr/>
        </p:nvPicPr>
        <p:blipFill>
          <a:blip r:embed="rId8" cstate="print">
            <a:extLst>
              <a:ext uri="{28A0092B-C50C-407E-A947-70E740481C1C}">
                <a14:useLocalDpi xmlns:a14="http://schemas.microsoft.com/office/drawing/2010/main"/>
              </a:ext>
            </a:extLst>
          </a:blip>
          <a:srcRect/>
          <a:stretch>
            <a:fillRect/>
          </a:stretch>
        </p:blipFill>
        <p:spPr>
          <a:xfrm rot="10800000">
            <a:off x="4093845" y="1162685"/>
            <a:ext cx="1905635" cy="1430655"/>
          </a:xfrm>
          <a:prstGeom prst="rect">
            <a:avLst/>
          </a:prstGeom>
          <a:noFill/>
          <a:ln>
            <a:noFill/>
          </a:ln>
        </p:spPr>
      </p:pic>
      <p:pic>
        <p:nvPicPr>
          <p:cNvPr id="13" name="图片 13"/>
          <p:cNvPicPr>
            <a:picLocks noChangeAspect="1" noChangeArrowheads="1"/>
          </p:cNvPicPr>
          <p:nvPr/>
        </p:nvPicPr>
        <p:blipFill>
          <a:blip r:embed="rId9" cstate="print">
            <a:extLst>
              <a:ext uri="{28A0092B-C50C-407E-A947-70E740481C1C}">
                <a14:useLocalDpi xmlns:a14="http://schemas.microsoft.com/office/drawing/2010/main"/>
              </a:ext>
            </a:extLst>
          </a:blip>
          <a:srcRect/>
          <a:stretch>
            <a:fillRect/>
          </a:stretch>
        </p:blipFill>
        <p:spPr>
          <a:xfrm>
            <a:off x="4094480" y="2846070"/>
            <a:ext cx="2030730" cy="1781175"/>
          </a:xfrm>
          <a:prstGeom prst="rect">
            <a:avLst/>
          </a:prstGeom>
          <a:noFill/>
          <a:ln>
            <a:noFill/>
          </a:ln>
        </p:spPr>
      </p:pic>
      <p:pic>
        <p:nvPicPr>
          <p:cNvPr id="112" name="图片 1"/>
          <p:cNvPicPr/>
          <p:nvPr/>
        </p:nvPicPr>
        <p:blipFill>
          <a:blip r:embed="rId10" cstate="print">
            <a:extLst>
              <a:ext uri="{28A0092B-C50C-407E-A947-70E740481C1C}">
                <a14:useLocalDpi xmlns:a14="http://schemas.microsoft.com/office/drawing/2010/main"/>
              </a:ext>
            </a:extLst>
          </a:blip>
          <a:stretch>
            <a:fillRect/>
          </a:stretch>
        </p:blipFill>
        <p:spPr>
          <a:xfrm>
            <a:off x="6298565" y="1162685"/>
            <a:ext cx="2435225" cy="1430020"/>
          </a:xfrm>
          <a:prstGeom prst="rect">
            <a:avLst/>
          </a:prstGeom>
        </p:spPr>
      </p:pic>
      <p:pic>
        <p:nvPicPr>
          <p:cNvPr id="114" name="图片 1"/>
          <p:cNvPicPr>
            <a:picLocks noChangeAspect="1"/>
          </p:cNvPicPr>
          <p:nvPr/>
        </p:nvPicPr>
        <p:blipFill>
          <a:blip r:embed="rId11"/>
          <a:stretch>
            <a:fillRect/>
          </a:stretch>
        </p:blipFill>
        <p:spPr>
          <a:xfrm>
            <a:off x="6300470" y="2838450"/>
            <a:ext cx="1358900" cy="1788795"/>
          </a:xfrm>
          <a:prstGeom prst="rect">
            <a:avLst/>
          </a:prstGeom>
        </p:spPr>
      </p:pic>
      <p:pic>
        <p:nvPicPr>
          <p:cNvPr id="111" name="图片 7"/>
          <p:cNvPicPr>
            <a:picLocks noChangeAspect="1" noChangeArrowheads="1"/>
          </p:cNvPicPr>
          <p:nvPr/>
        </p:nvPicPr>
        <p:blipFill>
          <a:blip r:embed="rId12" cstate="print">
            <a:extLst>
              <a:ext uri="{28A0092B-C50C-407E-A947-70E740481C1C}">
                <a14:useLocalDpi xmlns:a14="http://schemas.microsoft.com/office/drawing/2010/main"/>
              </a:ext>
            </a:extLst>
          </a:blip>
          <a:srcRect/>
          <a:stretch>
            <a:fillRect/>
          </a:stretch>
        </p:blipFill>
        <p:spPr>
          <a:xfrm>
            <a:off x="7458710" y="2846070"/>
            <a:ext cx="1275080" cy="1781175"/>
          </a:xfrm>
          <a:prstGeom prst="rect">
            <a:avLst/>
          </a:prstGeom>
          <a:noFill/>
          <a:ln w="9525">
            <a:noFill/>
            <a:miter lim="800000"/>
            <a:headEnd/>
            <a:tailEnd/>
          </a:ln>
        </p:spPr>
      </p:pic>
    </p:spTree>
  </p:cSld>
  <p:clrMapOvr>
    <a:masterClrMapping/>
  </p:clrMapOvr>
  <p:transition advTm="23831"/>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直接连接符 8"/>
          <p:cNvCxnSpPr/>
          <p:nvPr/>
        </p:nvCxnSpPr>
        <p:spPr>
          <a:xfrm>
            <a:off x="0" y="4928013"/>
            <a:ext cx="9144000" cy="1191"/>
          </a:xfrm>
          <a:prstGeom prst="line">
            <a:avLst/>
          </a:prstGeom>
        </p:spPr>
        <p:style>
          <a:lnRef idx="1">
            <a:schemeClr val="accent1"/>
          </a:lnRef>
          <a:fillRef idx="0">
            <a:schemeClr val="accent1"/>
          </a:fillRef>
          <a:effectRef idx="0">
            <a:schemeClr val="accent1"/>
          </a:effectRef>
          <a:fontRef idx="minor">
            <a:schemeClr val="tx1"/>
          </a:fontRef>
        </p:style>
      </p:cxnSp>
      <p:sp>
        <p:nvSpPr>
          <p:cNvPr id="2" name="TextBox 101"/>
          <p:cNvSpPr>
            <a:spLocks noChangeArrowheads="1"/>
          </p:cNvSpPr>
          <p:nvPr/>
        </p:nvSpPr>
        <p:spPr bwMode="auto">
          <a:xfrm>
            <a:off x="2784782" y="-71456"/>
            <a:ext cx="3714776" cy="553085"/>
          </a:xfrm>
          <a:prstGeom prst="rect">
            <a:avLst/>
          </a:prstGeom>
          <a:noFill/>
          <a:ln w="9525">
            <a:noFill/>
            <a:miter lim="800000"/>
          </a:ln>
        </p:spPr>
        <p:txBody>
          <a:bodyPr wrap="square">
            <a:spAutoFit/>
          </a:bodyPr>
          <a:lstStyle/>
          <a:p>
            <a:r>
              <a:rPr lang="zh-CN" altLang="en-US" sz="3000" b="1" dirty="0">
                <a:solidFill>
                  <a:srgbClr val="002060"/>
                </a:solidFill>
                <a:latin typeface="微软雅黑" panose="020B0503020204020204" pitchFamily="34" charset="-122"/>
                <a:ea typeface="微软雅黑" panose="020B0503020204020204" pitchFamily="34" charset="-122"/>
                <a:sym typeface="微软雅黑" panose="020B0503020204020204" pitchFamily="34" charset="-122"/>
              </a:rPr>
              <a:t> </a:t>
            </a:r>
            <a:r>
              <a:rPr lang="zh-CN" altLang="en-US" sz="2400" b="1" dirty="0">
                <a:solidFill>
                  <a:srgbClr val="002060"/>
                </a:solidFill>
                <a:latin typeface="微软雅黑" panose="020B0503020204020204" pitchFamily="34" charset="-122"/>
                <a:ea typeface="微软雅黑" panose="020B0503020204020204" pitchFamily="34" charset="-122"/>
                <a:sym typeface="微软雅黑" panose="020B0503020204020204" pitchFamily="34" charset="-122"/>
              </a:rPr>
              <a:t>二、</a:t>
            </a:r>
            <a:r>
              <a:rPr lang="zh-CN" altLang="en-US" sz="2400" b="1" dirty="0" smtClean="0">
                <a:solidFill>
                  <a:srgbClr val="002060"/>
                </a:solidFill>
                <a:latin typeface="微软雅黑" panose="020B0503020204020204" pitchFamily="34" charset="-122"/>
                <a:ea typeface="微软雅黑" panose="020B0503020204020204" pitchFamily="34" charset="-122"/>
                <a:sym typeface="微软雅黑" panose="020B0503020204020204" pitchFamily="34" charset="-122"/>
              </a:rPr>
              <a:t>技 术 力 量 和 资 源</a:t>
            </a:r>
            <a:endParaRPr lang="zh-CN" altLang="en-US" sz="2400" dirty="0"/>
          </a:p>
        </p:txBody>
      </p:sp>
      <p:sp>
        <p:nvSpPr>
          <p:cNvPr id="3" name="任意多边形 30"/>
          <p:cNvSpPr/>
          <p:nvPr/>
        </p:nvSpPr>
        <p:spPr>
          <a:xfrm>
            <a:off x="3216593" y="1940094"/>
            <a:ext cx="845344" cy="1095851"/>
          </a:xfrm>
          <a:custGeom>
            <a:avLst/>
            <a:gdLst>
              <a:gd name="connsiteX0" fmla="*/ 0 w 2253697"/>
              <a:gd name="connsiteY0" fmla="*/ 1126849 h 2253697"/>
              <a:gd name="connsiteX1" fmla="*/ 1126849 w 2253697"/>
              <a:gd name="connsiteY1" fmla="*/ 0 h 2253697"/>
              <a:gd name="connsiteX2" fmla="*/ 2253698 w 2253697"/>
              <a:gd name="connsiteY2" fmla="*/ 1126849 h 2253697"/>
              <a:gd name="connsiteX3" fmla="*/ 1126849 w 2253697"/>
              <a:gd name="connsiteY3" fmla="*/ 2253698 h 2253697"/>
              <a:gd name="connsiteX4" fmla="*/ 0 w 2253697"/>
              <a:gd name="connsiteY4" fmla="*/ 1126849 h 2253697"/>
              <a:gd name="connsiteX0-1" fmla="*/ 1126849 w 2253698"/>
              <a:gd name="connsiteY0-2" fmla="*/ 0 h 2253698"/>
              <a:gd name="connsiteX1-3" fmla="*/ 2253698 w 2253698"/>
              <a:gd name="connsiteY1-4" fmla="*/ 1126849 h 2253698"/>
              <a:gd name="connsiteX2-5" fmla="*/ 1126849 w 2253698"/>
              <a:gd name="connsiteY2-6" fmla="*/ 2253698 h 2253698"/>
              <a:gd name="connsiteX3-7" fmla="*/ 0 w 2253698"/>
              <a:gd name="connsiteY3-8" fmla="*/ 1126849 h 2253698"/>
              <a:gd name="connsiteX4-9" fmla="*/ 1218289 w 2253698"/>
              <a:gd name="connsiteY4-10" fmla="*/ 91440 h 2253698"/>
              <a:gd name="connsiteX0-11" fmla="*/ 1126849 w 2253698"/>
              <a:gd name="connsiteY0-12" fmla="*/ 0 h 2253698"/>
              <a:gd name="connsiteX1-13" fmla="*/ 2253698 w 2253698"/>
              <a:gd name="connsiteY1-14" fmla="*/ 1126849 h 2253698"/>
              <a:gd name="connsiteX2-15" fmla="*/ 1126849 w 2253698"/>
              <a:gd name="connsiteY2-16" fmla="*/ 2253698 h 2253698"/>
              <a:gd name="connsiteX3-17" fmla="*/ 0 w 2253698"/>
              <a:gd name="connsiteY3-18" fmla="*/ 1126849 h 2253698"/>
              <a:gd name="connsiteX0-19" fmla="*/ 0 w 1126849"/>
              <a:gd name="connsiteY0-20" fmla="*/ 0 h 2253698"/>
              <a:gd name="connsiteX1-21" fmla="*/ 1126849 w 1126849"/>
              <a:gd name="connsiteY1-22" fmla="*/ 1126849 h 2253698"/>
              <a:gd name="connsiteX2-23" fmla="*/ 0 w 1126849"/>
              <a:gd name="connsiteY2-24" fmla="*/ 2253698 h 2253698"/>
            </a:gdLst>
            <a:ahLst/>
            <a:cxnLst>
              <a:cxn ang="0">
                <a:pos x="connsiteX0-1" y="connsiteY0-2"/>
              </a:cxn>
              <a:cxn ang="0">
                <a:pos x="connsiteX1-3" y="connsiteY1-4"/>
              </a:cxn>
              <a:cxn ang="0">
                <a:pos x="connsiteX2-5" y="connsiteY2-6"/>
              </a:cxn>
            </a:cxnLst>
            <a:rect l="l" t="t" r="r" b="b"/>
            <a:pathLst>
              <a:path w="1126849" h="2253698">
                <a:moveTo>
                  <a:pt x="0" y="0"/>
                </a:moveTo>
                <a:cubicBezTo>
                  <a:pt x="622342" y="0"/>
                  <a:pt x="1126849" y="504507"/>
                  <a:pt x="1126849" y="1126849"/>
                </a:cubicBezTo>
                <a:cubicBezTo>
                  <a:pt x="1126849" y="1749191"/>
                  <a:pt x="622342" y="2253698"/>
                  <a:pt x="0" y="2253698"/>
                </a:cubicBezTo>
              </a:path>
            </a:pathLst>
          </a:custGeom>
          <a:ln w="28575" cmpd="dbl">
            <a:gradFill>
              <a:gsLst>
                <a:gs pos="0">
                  <a:srgbClr val="14CD68"/>
                </a:gs>
                <a:gs pos="100000">
                  <a:srgbClr val="0B6E38"/>
                </a:gs>
              </a:gsLst>
            </a:gra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350"/>
          </a:p>
        </p:txBody>
      </p:sp>
      <p:sp>
        <p:nvSpPr>
          <p:cNvPr id="4" name="任意多边形 30"/>
          <p:cNvSpPr/>
          <p:nvPr/>
        </p:nvSpPr>
        <p:spPr>
          <a:xfrm rot="10800000">
            <a:off x="5261610" y="1939925"/>
            <a:ext cx="890270" cy="1085215"/>
          </a:xfrm>
          <a:custGeom>
            <a:avLst/>
            <a:gdLst>
              <a:gd name="connsiteX0" fmla="*/ 0 w 2253697"/>
              <a:gd name="connsiteY0" fmla="*/ 1126849 h 2253697"/>
              <a:gd name="connsiteX1" fmla="*/ 1126849 w 2253697"/>
              <a:gd name="connsiteY1" fmla="*/ 0 h 2253697"/>
              <a:gd name="connsiteX2" fmla="*/ 2253698 w 2253697"/>
              <a:gd name="connsiteY2" fmla="*/ 1126849 h 2253697"/>
              <a:gd name="connsiteX3" fmla="*/ 1126849 w 2253697"/>
              <a:gd name="connsiteY3" fmla="*/ 2253698 h 2253697"/>
              <a:gd name="connsiteX4" fmla="*/ 0 w 2253697"/>
              <a:gd name="connsiteY4" fmla="*/ 1126849 h 2253697"/>
              <a:gd name="connsiteX0-1" fmla="*/ 1126849 w 2253698"/>
              <a:gd name="connsiteY0-2" fmla="*/ 0 h 2253698"/>
              <a:gd name="connsiteX1-3" fmla="*/ 2253698 w 2253698"/>
              <a:gd name="connsiteY1-4" fmla="*/ 1126849 h 2253698"/>
              <a:gd name="connsiteX2-5" fmla="*/ 1126849 w 2253698"/>
              <a:gd name="connsiteY2-6" fmla="*/ 2253698 h 2253698"/>
              <a:gd name="connsiteX3-7" fmla="*/ 0 w 2253698"/>
              <a:gd name="connsiteY3-8" fmla="*/ 1126849 h 2253698"/>
              <a:gd name="connsiteX4-9" fmla="*/ 1218289 w 2253698"/>
              <a:gd name="connsiteY4-10" fmla="*/ 91440 h 2253698"/>
              <a:gd name="connsiteX0-11" fmla="*/ 1126849 w 2253698"/>
              <a:gd name="connsiteY0-12" fmla="*/ 0 h 2253698"/>
              <a:gd name="connsiteX1-13" fmla="*/ 2253698 w 2253698"/>
              <a:gd name="connsiteY1-14" fmla="*/ 1126849 h 2253698"/>
              <a:gd name="connsiteX2-15" fmla="*/ 1126849 w 2253698"/>
              <a:gd name="connsiteY2-16" fmla="*/ 2253698 h 2253698"/>
              <a:gd name="connsiteX3-17" fmla="*/ 0 w 2253698"/>
              <a:gd name="connsiteY3-18" fmla="*/ 1126849 h 2253698"/>
              <a:gd name="connsiteX0-19" fmla="*/ 0 w 1126849"/>
              <a:gd name="connsiteY0-20" fmla="*/ 0 h 2253698"/>
              <a:gd name="connsiteX1-21" fmla="*/ 1126849 w 1126849"/>
              <a:gd name="connsiteY1-22" fmla="*/ 1126849 h 2253698"/>
              <a:gd name="connsiteX2-23" fmla="*/ 0 w 1126849"/>
              <a:gd name="connsiteY2-24" fmla="*/ 2253698 h 2253698"/>
            </a:gdLst>
            <a:ahLst/>
            <a:cxnLst>
              <a:cxn ang="0">
                <a:pos x="connsiteX0-1" y="connsiteY0-2"/>
              </a:cxn>
              <a:cxn ang="0">
                <a:pos x="connsiteX1-3" y="connsiteY1-4"/>
              </a:cxn>
              <a:cxn ang="0">
                <a:pos x="connsiteX2-5" y="connsiteY2-6"/>
              </a:cxn>
            </a:cxnLst>
            <a:rect l="l" t="t" r="r" b="b"/>
            <a:pathLst>
              <a:path w="1126849" h="2253698">
                <a:moveTo>
                  <a:pt x="0" y="0"/>
                </a:moveTo>
                <a:cubicBezTo>
                  <a:pt x="622342" y="0"/>
                  <a:pt x="1126849" y="504507"/>
                  <a:pt x="1126849" y="1126849"/>
                </a:cubicBezTo>
                <a:cubicBezTo>
                  <a:pt x="1126849" y="1749191"/>
                  <a:pt x="622342" y="2253698"/>
                  <a:pt x="0" y="2253698"/>
                </a:cubicBezTo>
              </a:path>
            </a:pathLst>
          </a:custGeom>
          <a:ln w="28575" cmpd="dbl">
            <a:gradFill>
              <a:gsLst>
                <a:gs pos="0">
                  <a:srgbClr val="14CD68"/>
                </a:gs>
                <a:gs pos="100000">
                  <a:srgbClr val="0B6E38"/>
                </a:gs>
              </a:gsLst>
            </a:gra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350"/>
          </a:p>
        </p:txBody>
      </p:sp>
      <p:sp>
        <p:nvSpPr>
          <p:cNvPr id="5" name="任意多边形 30"/>
          <p:cNvSpPr/>
          <p:nvPr/>
        </p:nvSpPr>
        <p:spPr>
          <a:xfrm rot="10800000">
            <a:off x="5189855" y="1544955"/>
            <a:ext cx="859790" cy="2245995"/>
          </a:xfrm>
          <a:custGeom>
            <a:avLst/>
            <a:gdLst>
              <a:gd name="connsiteX0" fmla="*/ 0 w 2253697"/>
              <a:gd name="connsiteY0" fmla="*/ 1126849 h 2253697"/>
              <a:gd name="connsiteX1" fmla="*/ 1126849 w 2253697"/>
              <a:gd name="connsiteY1" fmla="*/ 0 h 2253697"/>
              <a:gd name="connsiteX2" fmla="*/ 2253698 w 2253697"/>
              <a:gd name="connsiteY2" fmla="*/ 1126849 h 2253697"/>
              <a:gd name="connsiteX3" fmla="*/ 1126849 w 2253697"/>
              <a:gd name="connsiteY3" fmla="*/ 2253698 h 2253697"/>
              <a:gd name="connsiteX4" fmla="*/ 0 w 2253697"/>
              <a:gd name="connsiteY4" fmla="*/ 1126849 h 2253697"/>
              <a:gd name="connsiteX0-1" fmla="*/ 1126849 w 2253698"/>
              <a:gd name="connsiteY0-2" fmla="*/ 0 h 2253698"/>
              <a:gd name="connsiteX1-3" fmla="*/ 2253698 w 2253698"/>
              <a:gd name="connsiteY1-4" fmla="*/ 1126849 h 2253698"/>
              <a:gd name="connsiteX2-5" fmla="*/ 1126849 w 2253698"/>
              <a:gd name="connsiteY2-6" fmla="*/ 2253698 h 2253698"/>
              <a:gd name="connsiteX3-7" fmla="*/ 0 w 2253698"/>
              <a:gd name="connsiteY3-8" fmla="*/ 1126849 h 2253698"/>
              <a:gd name="connsiteX4-9" fmla="*/ 1218289 w 2253698"/>
              <a:gd name="connsiteY4-10" fmla="*/ 91440 h 2253698"/>
              <a:gd name="connsiteX0-11" fmla="*/ 1126849 w 2253698"/>
              <a:gd name="connsiteY0-12" fmla="*/ 0 h 2253698"/>
              <a:gd name="connsiteX1-13" fmla="*/ 2253698 w 2253698"/>
              <a:gd name="connsiteY1-14" fmla="*/ 1126849 h 2253698"/>
              <a:gd name="connsiteX2-15" fmla="*/ 1126849 w 2253698"/>
              <a:gd name="connsiteY2-16" fmla="*/ 2253698 h 2253698"/>
              <a:gd name="connsiteX3-17" fmla="*/ 0 w 2253698"/>
              <a:gd name="connsiteY3-18" fmla="*/ 1126849 h 2253698"/>
              <a:gd name="connsiteX0-19" fmla="*/ 0 w 1126849"/>
              <a:gd name="connsiteY0-20" fmla="*/ 0 h 2253698"/>
              <a:gd name="connsiteX1-21" fmla="*/ 1126849 w 1126849"/>
              <a:gd name="connsiteY1-22" fmla="*/ 1126849 h 2253698"/>
              <a:gd name="connsiteX2-23" fmla="*/ 0 w 1126849"/>
              <a:gd name="connsiteY2-24" fmla="*/ 2253698 h 2253698"/>
            </a:gdLst>
            <a:ahLst/>
            <a:cxnLst>
              <a:cxn ang="0">
                <a:pos x="connsiteX0-1" y="connsiteY0-2"/>
              </a:cxn>
              <a:cxn ang="0">
                <a:pos x="connsiteX1-3" y="connsiteY1-4"/>
              </a:cxn>
              <a:cxn ang="0">
                <a:pos x="connsiteX2-5" y="connsiteY2-6"/>
              </a:cxn>
            </a:cxnLst>
            <a:rect l="l" t="t" r="r" b="b"/>
            <a:pathLst>
              <a:path w="1126849" h="2253698">
                <a:moveTo>
                  <a:pt x="0" y="0"/>
                </a:moveTo>
                <a:cubicBezTo>
                  <a:pt x="622342" y="0"/>
                  <a:pt x="1126849" y="504507"/>
                  <a:pt x="1126849" y="1126849"/>
                </a:cubicBezTo>
                <a:cubicBezTo>
                  <a:pt x="1126849" y="1749191"/>
                  <a:pt x="622342" y="2253698"/>
                  <a:pt x="0" y="2253698"/>
                </a:cubicBezTo>
              </a:path>
            </a:pathLst>
          </a:custGeom>
          <a:ln w="28575" cmpd="dbl">
            <a:gradFill>
              <a:gsLst>
                <a:gs pos="0">
                  <a:srgbClr val="7B32B2"/>
                </a:gs>
                <a:gs pos="100000">
                  <a:srgbClr val="401A5D"/>
                </a:gs>
              </a:gsLst>
            </a:gra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350"/>
          </a:p>
        </p:txBody>
      </p:sp>
      <p:sp>
        <p:nvSpPr>
          <p:cNvPr id="6" name="任意多边形 34"/>
          <p:cNvSpPr/>
          <p:nvPr/>
        </p:nvSpPr>
        <p:spPr>
          <a:xfrm flipH="1">
            <a:off x="5165115" y="970341"/>
            <a:ext cx="845344" cy="3197543"/>
          </a:xfrm>
          <a:custGeom>
            <a:avLst/>
            <a:gdLst>
              <a:gd name="connsiteX0" fmla="*/ 0 w 2253697"/>
              <a:gd name="connsiteY0" fmla="*/ 1126849 h 2253697"/>
              <a:gd name="connsiteX1" fmla="*/ 1126849 w 2253697"/>
              <a:gd name="connsiteY1" fmla="*/ 0 h 2253697"/>
              <a:gd name="connsiteX2" fmla="*/ 2253698 w 2253697"/>
              <a:gd name="connsiteY2" fmla="*/ 1126849 h 2253697"/>
              <a:gd name="connsiteX3" fmla="*/ 1126849 w 2253697"/>
              <a:gd name="connsiteY3" fmla="*/ 2253698 h 2253697"/>
              <a:gd name="connsiteX4" fmla="*/ 0 w 2253697"/>
              <a:gd name="connsiteY4" fmla="*/ 1126849 h 2253697"/>
              <a:gd name="connsiteX0-1" fmla="*/ 1126849 w 2253698"/>
              <a:gd name="connsiteY0-2" fmla="*/ 0 h 2253698"/>
              <a:gd name="connsiteX1-3" fmla="*/ 2253698 w 2253698"/>
              <a:gd name="connsiteY1-4" fmla="*/ 1126849 h 2253698"/>
              <a:gd name="connsiteX2-5" fmla="*/ 1126849 w 2253698"/>
              <a:gd name="connsiteY2-6" fmla="*/ 2253698 h 2253698"/>
              <a:gd name="connsiteX3-7" fmla="*/ 0 w 2253698"/>
              <a:gd name="connsiteY3-8" fmla="*/ 1126849 h 2253698"/>
              <a:gd name="connsiteX4-9" fmla="*/ 1218289 w 2253698"/>
              <a:gd name="connsiteY4-10" fmla="*/ 91440 h 2253698"/>
              <a:gd name="connsiteX0-11" fmla="*/ 1126849 w 2253698"/>
              <a:gd name="connsiteY0-12" fmla="*/ 0 h 2253698"/>
              <a:gd name="connsiteX1-13" fmla="*/ 2253698 w 2253698"/>
              <a:gd name="connsiteY1-14" fmla="*/ 1126849 h 2253698"/>
              <a:gd name="connsiteX2-15" fmla="*/ 1126849 w 2253698"/>
              <a:gd name="connsiteY2-16" fmla="*/ 2253698 h 2253698"/>
              <a:gd name="connsiteX3-17" fmla="*/ 0 w 2253698"/>
              <a:gd name="connsiteY3-18" fmla="*/ 1126849 h 2253698"/>
              <a:gd name="connsiteX0-19" fmla="*/ 0 w 1126849"/>
              <a:gd name="connsiteY0-20" fmla="*/ 0 h 2253698"/>
              <a:gd name="connsiteX1-21" fmla="*/ 1126849 w 1126849"/>
              <a:gd name="connsiteY1-22" fmla="*/ 1126849 h 2253698"/>
              <a:gd name="connsiteX2-23" fmla="*/ 0 w 1126849"/>
              <a:gd name="connsiteY2-24" fmla="*/ 2253698 h 2253698"/>
            </a:gdLst>
            <a:ahLst/>
            <a:cxnLst>
              <a:cxn ang="0">
                <a:pos x="connsiteX0-1" y="connsiteY0-2"/>
              </a:cxn>
              <a:cxn ang="0">
                <a:pos x="connsiteX1-3" y="connsiteY1-4"/>
              </a:cxn>
              <a:cxn ang="0">
                <a:pos x="connsiteX2-5" y="connsiteY2-6"/>
              </a:cxn>
            </a:cxnLst>
            <a:rect l="l" t="t" r="r" b="b"/>
            <a:pathLst>
              <a:path w="1126849" h="2253698">
                <a:moveTo>
                  <a:pt x="0" y="0"/>
                </a:moveTo>
                <a:cubicBezTo>
                  <a:pt x="622342" y="0"/>
                  <a:pt x="1126849" y="504507"/>
                  <a:pt x="1126849" y="1126849"/>
                </a:cubicBezTo>
                <a:cubicBezTo>
                  <a:pt x="1126849" y="1749191"/>
                  <a:pt x="622342" y="2253698"/>
                  <a:pt x="0" y="2253698"/>
                </a:cubicBezTo>
              </a:path>
            </a:pathLst>
          </a:custGeom>
          <a:ln w="28575" cmpd="dbl">
            <a:gradFill>
              <a:gsLst>
                <a:gs pos="0">
                  <a:srgbClr val="FE4444"/>
                </a:gs>
                <a:gs pos="100000">
                  <a:srgbClr val="832B2B"/>
                </a:gs>
              </a:gsLst>
            </a:gra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350" dirty="0"/>
          </a:p>
        </p:txBody>
      </p:sp>
      <p:sp>
        <p:nvSpPr>
          <p:cNvPr id="7" name="任意多边形 30"/>
          <p:cNvSpPr/>
          <p:nvPr/>
        </p:nvSpPr>
        <p:spPr>
          <a:xfrm>
            <a:off x="3267710" y="1544955"/>
            <a:ext cx="845185" cy="2193290"/>
          </a:xfrm>
          <a:custGeom>
            <a:avLst/>
            <a:gdLst>
              <a:gd name="connsiteX0" fmla="*/ 0 w 2253697"/>
              <a:gd name="connsiteY0" fmla="*/ 1126849 h 2253697"/>
              <a:gd name="connsiteX1" fmla="*/ 1126849 w 2253697"/>
              <a:gd name="connsiteY1" fmla="*/ 0 h 2253697"/>
              <a:gd name="connsiteX2" fmla="*/ 2253698 w 2253697"/>
              <a:gd name="connsiteY2" fmla="*/ 1126849 h 2253697"/>
              <a:gd name="connsiteX3" fmla="*/ 1126849 w 2253697"/>
              <a:gd name="connsiteY3" fmla="*/ 2253698 h 2253697"/>
              <a:gd name="connsiteX4" fmla="*/ 0 w 2253697"/>
              <a:gd name="connsiteY4" fmla="*/ 1126849 h 2253697"/>
              <a:gd name="connsiteX0-1" fmla="*/ 1126849 w 2253698"/>
              <a:gd name="connsiteY0-2" fmla="*/ 0 h 2253698"/>
              <a:gd name="connsiteX1-3" fmla="*/ 2253698 w 2253698"/>
              <a:gd name="connsiteY1-4" fmla="*/ 1126849 h 2253698"/>
              <a:gd name="connsiteX2-5" fmla="*/ 1126849 w 2253698"/>
              <a:gd name="connsiteY2-6" fmla="*/ 2253698 h 2253698"/>
              <a:gd name="connsiteX3-7" fmla="*/ 0 w 2253698"/>
              <a:gd name="connsiteY3-8" fmla="*/ 1126849 h 2253698"/>
              <a:gd name="connsiteX4-9" fmla="*/ 1218289 w 2253698"/>
              <a:gd name="connsiteY4-10" fmla="*/ 91440 h 2253698"/>
              <a:gd name="connsiteX0-11" fmla="*/ 1126849 w 2253698"/>
              <a:gd name="connsiteY0-12" fmla="*/ 0 h 2253698"/>
              <a:gd name="connsiteX1-13" fmla="*/ 2253698 w 2253698"/>
              <a:gd name="connsiteY1-14" fmla="*/ 1126849 h 2253698"/>
              <a:gd name="connsiteX2-15" fmla="*/ 1126849 w 2253698"/>
              <a:gd name="connsiteY2-16" fmla="*/ 2253698 h 2253698"/>
              <a:gd name="connsiteX3-17" fmla="*/ 0 w 2253698"/>
              <a:gd name="connsiteY3-18" fmla="*/ 1126849 h 2253698"/>
              <a:gd name="connsiteX0-19" fmla="*/ 0 w 1126849"/>
              <a:gd name="connsiteY0-20" fmla="*/ 0 h 2253698"/>
              <a:gd name="connsiteX1-21" fmla="*/ 1126849 w 1126849"/>
              <a:gd name="connsiteY1-22" fmla="*/ 1126849 h 2253698"/>
              <a:gd name="connsiteX2-23" fmla="*/ 0 w 1126849"/>
              <a:gd name="connsiteY2-24" fmla="*/ 2253698 h 2253698"/>
            </a:gdLst>
            <a:ahLst/>
            <a:cxnLst>
              <a:cxn ang="0">
                <a:pos x="connsiteX0-1" y="connsiteY0-2"/>
              </a:cxn>
              <a:cxn ang="0">
                <a:pos x="connsiteX1-3" y="connsiteY1-4"/>
              </a:cxn>
              <a:cxn ang="0">
                <a:pos x="connsiteX2-5" y="connsiteY2-6"/>
              </a:cxn>
            </a:cxnLst>
            <a:rect l="l" t="t" r="r" b="b"/>
            <a:pathLst>
              <a:path w="1126849" h="2253698">
                <a:moveTo>
                  <a:pt x="0" y="0"/>
                </a:moveTo>
                <a:cubicBezTo>
                  <a:pt x="622342" y="0"/>
                  <a:pt x="1126849" y="504507"/>
                  <a:pt x="1126849" y="1126849"/>
                </a:cubicBezTo>
                <a:cubicBezTo>
                  <a:pt x="1126849" y="1749191"/>
                  <a:pt x="622342" y="2253698"/>
                  <a:pt x="0" y="2253698"/>
                </a:cubicBezTo>
              </a:path>
            </a:pathLst>
          </a:custGeom>
          <a:ln w="28575" cmpd="dbl">
            <a:gradFill>
              <a:gsLst>
                <a:gs pos="0">
                  <a:srgbClr val="7B32B2"/>
                </a:gs>
                <a:gs pos="100000">
                  <a:srgbClr val="401A5D"/>
                </a:gs>
              </a:gsLst>
            </a:gra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350"/>
          </a:p>
        </p:txBody>
      </p:sp>
      <p:sp>
        <p:nvSpPr>
          <p:cNvPr id="8" name="任意多边形 30"/>
          <p:cNvSpPr/>
          <p:nvPr/>
        </p:nvSpPr>
        <p:spPr>
          <a:xfrm>
            <a:off x="3309801" y="970341"/>
            <a:ext cx="845344" cy="3138964"/>
          </a:xfrm>
          <a:custGeom>
            <a:avLst/>
            <a:gdLst>
              <a:gd name="connsiteX0" fmla="*/ 0 w 2253697"/>
              <a:gd name="connsiteY0" fmla="*/ 1126849 h 2253697"/>
              <a:gd name="connsiteX1" fmla="*/ 1126849 w 2253697"/>
              <a:gd name="connsiteY1" fmla="*/ 0 h 2253697"/>
              <a:gd name="connsiteX2" fmla="*/ 2253698 w 2253697"/>
              <a:gd name="connsiteY2" fmla="*/ 1126849 h 2253697"/>
              <a:gd name="connsiteX3" fmla="*/ 1126849 w 2253697"/>
              <a:gd name="connsiteY3" fmla="*/ 2253698 h 2253697"/>
              <a:gd name="connsiteX4" fmla="*/ 0 w 2253697"/>
              <a:gd name="connsiteY4" fmla="*/ 1126849 h 2253697"/>
              <a:gd name="connsiteX0-1" fmla="*/ 1126849 w 2253698"/>
              <a:gd name="connsiteY0-2" fmla="*/ 0 h 2253698"/>
              <a:gd name="connsiteX1-3" fmla="*/ 2253698 w 2253698"/>
              <a:gd name="connsiteY1-4" fmla="*/ 1126849 h 2253698"/>
              <a:gd name="connsiteX2-5" fmla="*/ 1126849 w 2253698"/>
              <a:gd name="connsiteY2-6" fmla="*/ 2253698 h 2253698"/>
              <a:gd name="connsiteX3-7" fmla="*/ 0 w 2253698"/>
              <a:gd name="connsiteY3-8" fmla="*/ 1126849 h 2253698"/>
              <a:gd name="connsiteX4-9" fmla="*/ 1218289 w 2253698"/>
              <a:gd name="connsiteY4-10" fmla="*/ 91440 h 2253698"/>
              <a:gd name="connsiteX0-11" fmla="*/ 1126849 w 2253698"/>
              <a:gd name="connsiteY0-12" fmla="*/ 0 h 2253698"/>
              <a:gd name="connsiteX1-13" fmla="*/ 2253698 w 2253698"/>
              <a:gd name="connsiteY1-14" fmla="*/ 1126849 h 2253698"/>
              <a:gd name="connsiteX2-15" fmla="*/ 1126849 w 2253698"/>
              <a:gd name="connsiteY2-16" fmla="*/ 2253698 h 2253698"/>
              <a:gd name="connsiteX3-17" fmla="*/ 0 w 2253698"/>
              <a:gd name="connsiteY3-18" fmla="*/ 1126849 h 2253698"/>
              <a:gd name="connsiteX0-19" fmla="*/ 0 w 1126849"/>
              <a:gd name="connsiteY0-20" fmla="*/ 0 h 2253698"/>
              <a:gd name="connsiteX1-21" fmla="*/ 1126849 w 1126849"/>
              <a:gd name="connsiteY1-22" fmla="*/ 1126849 h 2253698"/>
              <a:gd name="connsiteX2-23" fmla="*/ 0 w 1126849"/>
              <a:gd name="connsiteY2-24" fmla="*/ 2253698 h 2253698"/>
            </a:gdLst>
            <a:ahLst/>
            <a:cxnLst>
              <a:cxn ang="0">
                <a:pos x="connsiteX0-1" y="connsiteY0-2"/>
              </a:cxn>
              <a:cxn ang="0">
                <a:pos x="connsiteX1-3" y="connsiteY1-4"/>
              </a:cxn>
              <a:cxn ang="0">
                <a:pos x="connsiteX2-5" y="connsiteY2-6"/>
              </a:cxn>
            </a:cxnLst>
            <a:rect l="l" t="t" r="r" b="b"/>
            <a:pathLst>
              <a:path w="1126849" h="2253698">
                <a:moveTo>
                  <a:pt x="0" y="0"/>
                </a:moveTo>
                <a:cubicBezTo>
                  <a:pt x="622342" y="0"/>
                  <a:pt x="1126849" y="504507"/>
                  <a:pt x="1126849" y="1126849"/>
                </a:cubicBezTo>
                <a:cubicBezTo>
                  <a:pt x="1126849" y="1749191"/>
                  <a:pt x="622342" y="2253698"/>
                  <a:pt x="0" y="2253698"/>
                </a:cubicBezTo>
              </a:path>
            </a:pathLst>
          </a:custGeom>
          <a:ln w="28575" cmpd="dbl">
            <a:gradFill>
              <a:gsLst>
                <a:gs pos="0">
                  <a:srgbClr val="FE4444"/>
                </a:gs>
                <a:gs pos="100000">
                  <a:srgbClr val="832B2B"/>
                </a:gs>
              </a:gsLst>
            </a:gra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350"/>
          </a:p>
        </p:txBody>
      </p:sp>
      <p:sp>
        <p:nvSpPr>
          <p:cNvPr id="10" name="TextBox 9"/>
          <p:cNvSpPr txBox="1"/>
          <p:nvPr/>
        </p:nvSpPr>
        <p:spPr>
          <a:xfrm>
            <a:off x="531971" y="658495"/>
            <a:ext cx="2777966" cy="252730"/>
          </a:xfrm>
          <a:prstGeom prst="rect">
            <a:avLst/>
          </a:prstGeom>
          <a:gradFill>
            <a:gsLst>
              <a:gs pos="0">
                <a:srgbClr val="007BD3"/>
              </a:gs>
              <a:gs pos="100000">
                <a:srgbClr val="034373"/>
              </a:gs>
            </a:gsLst>
            <a:lin scaled="0"/>
          </a:gradFill>
        </p:spPr>
        <p:txBody>
          <a:bodyPr wrap="square" rtlCol="0">
            <a:spAutoFit/>
          </a:bodyPr>
          <a:lstStyle/>
          <a:p>
            <a:pPr indent="0" algn="ctr">
              <a:buClr>
                <a:srgbClr val="00B0F0"/>
              </a:buClr>
              <a:buFont typeface="Wingdings" panose="05000000000000000000" pitchFamily="2" charset="2"/>
              <a:buNone/>
            </a:pPr>
            <a:r>
              <a:rPr lang="zh-CN" altLang="en-US" sz="1050" b="1"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rPr>
              <a:t> 特种焊接设备</a:t>
            </a:r>
          </a:p>
        </p:txBody>
      </p:sp>
      <p:pic>
        <p:nvPicPr>
          <p:cNvPr id="11" name="图片 10" descr="DSC_2766.jpg"/>
          <p:cNvPicPr/>
          <p:nvPr/>
        </p:nvPicPr>
        <p:blipFill>
          <a:blip r:embed="rId3" cstate="print">
            <a:extLst>
              <a:ext uri="{28A0092B-C50C-407E-A947-70E740481C1C}">
                <a14:useLocalDpi xmlns:a14="http://schemas.microsoft.com/office/drawing/2010/main"/>
              </a:ext>
            </a:extLst>
          </a:blip>
          <a:srcRect/>
          <a:stretch>
            <a:fillRect/>
          </a:stretch>
        </p:blipFill>
        <p:spPr>
          <a:xfrm>
            <a:off x="519271" y="3623786"/>
            <a:ext cx="1352074" cy="949643"/>
          </a:xfrm>
          <a:prstGeom prst="rect">
            <a:avLst/>
          </a:prstGeom>
          <a:ln>
            <a:noFill/>
          </a:ln>
          <a:effectLst/>
        </p:spPr>
      </p:pic>
      <p:pic>
        <p:nvPicPr>
          <p:cNvPr id="12" name="图片 169" descr="03cb22e5a55c9526e8b596af02dc21c"/>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519589" y="2325688"/>
            <a:ext cx="1354931" cy="949643"/>
          </a:xfrm>
          <a:prstGeom prst="rect">
            <a:avLst/>
          </a:prstGeom>
        </p:spPr>
      </p:pic>
      <p:sp>
        <p:nvSpPr>
          <p:cNvPr id="13" name="TextBox 9"/>
          <p:cNvSpPr txBox="1"/>
          <p:nvPr/>
        </p:nvSpPr>
        <p:spPr>
          <a:xfrm>
            <a:off x="6028055" y="658495"/>
            <a:ext cx="2757805" cy="252730"/>
          </a:xfrm>
          <a:prstGeom prst="rect">
            <a:avLst/>
          </a:prstGeom>
          <a:gradFill>
            <a:gsLst>
              <a:gs pos="0">
                <a:srgbClr val="007BD3"/>
              </a:gs>
              <a:gs pos="100000">
                <a:srgbClr val="034373"/>
              </a:gs>
            </a:gsLst>
            <a:lin scaled="0"/>
          </a:gradFill>
        </p:spPr>
        <p:txBody>
          <a:bodyPr wrap="square" rtlCol="0">
            <a:spAutoFit/>
          </a:bodyPr>
          <a:lstStyle/>
          <a:p>
            <a:pPr indent="0" algn="ctr">
              <a:buClr>
                <a:srgbClr val="00B0F0"/>
              </a:buClr>
              <a:buFont typeface="Wingdings" panose="05000000000000000000" pitchFamily="2" charset="2"/>
              <a:buNone/>
            </a:pPr>
            <a:r>
              <a:rPr lang="zh-CN" altLang="en-US" sz="1050" b="1"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rPr>
              <a:t>无损检测设备</a:t>
            </a:r>
          </a:p>
        </p:txBody>
      </p:sp>
      <p:pic>
        <p:nvPicPr>
          <p:cNvPr id="14" name="图片 2"/>
          <p:cNvPicPr>
            <a:picLocks noChangeAspect="1" noChangeArrowheads="1"/>
          </p:cNvPicPr>
          <p:nvPr/>
        </p:nvPicPr>
        <p:blipFill>
          <a:blip r:embed="rId5" cstate="print">
            <a:extLst>
              <a:ext uri="{28A0092B-C50C-407E-A947-70E740481C1C}">
                <a14:useLocalDpi xmlns:a14="http://schemas.microsoft.com/office/drawing/2010/main"/>
              </a:ext>
            </a:extLst>
          </a:blip>
          <a:srcRect/>
          <a:stretch>
            <a:fillRect/>
          </a:stretch>
        </p:blipFill>
        <p:spPr bwMode="auto">
          <a:xfrm>
            <a:off x="6948170" y="3687445"/>
            <a:ext cx="1054100" cy="9137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图片 14"/>
          <p:cNvPicPr>
            <a:picLocks noChangeAspect="1"/>
          </p:cNvPicPr>
          <p:nvPr/>
        </p:nvPicPr>
        <p:blipFill>
          <a:blip r:embed="rId6"/>
          <a:stretch>
            <a:fillRect/>
          </a:stretch>
        </p:blipFill>
        <p:spPr>
          <a:xfrm>
            <a:off x="6026785" y="3691890"/>
            <a:ext cx="872490" cy="913765"/>
          </a:xfrm>
          <a:prstGeom prst="rect">
            <a:avLst/>
          </a:prstGeom>
        </p:spPr>
      </p:pic>
      <p:pic>
        <p:nvPicPr>
          <p:cNvPr id="16" name="图片 1"/>
          <p:cNvPicPr>
            <a:picLocks noChangeAspect="1"/>
          </p:cNvPicPr>
          <p:nvPr/>
        </p:nvPicPr>
        <p:blipFill>
          <a:blip r:embed="rId7" cstate="print">
            <a:extLst>
              <a:ext uri="{28A0092B-C50C-407E-A947-70E740481C1C}">
                <a14:useLocalDpi xmlns:a14="http://schemas.microsoft.com/office/drawing/2010/main"/>
              </a:ext>
            </a:extLst>
          </a:blip>
          <a:stretch>
            <a:fillRect/>
          </a:stretch>
        </p:blipFill>
        <p:spPr>
          <a:xfrm>
            <a:off x="7548245" y="2381250"/>
            <a:ext cx="1237298" cy="979170"/>
          </a:xfrm>
          <a:prstGeom prst="rect">
            <a:avLst/>
          </a:prstGeom>
        </p:spPr>
      </p:pic>
      <p:pic>
        <p:nvPicPr>
          <p:cNvPr id="17" name="图片 16"/>
          <p:cNvPicPr>
            <a:picLocks noChangeAspect="1"/>
          </p:cNvPicPr>
          <p:nvPr/>
        </p:nvPicPr>
        <p:blipFill>
          <a:blip r:embed="rId8"/>
          <a:stretch>
            <a:fillRect/>
          </a:stretch>
        </p:blipFill>
        <p:spPr>
          <a:xfrm>
            <a:off x="6050280" y="2428399"/>
            <a:ext cx="1237298" cy="925830"/>
          </a:xfrm>
          <a:prstGeom prst="rect">
            <a:avLst/>
          </a:prstGeom>
        </p:spPr>
      </p:pic>
      <p:pic>
        <p:nvPicPr>
          <p:cNvPr id="18" name="图片 41" descr="自动化相控阵扫查系统"/>
          <p:cNvPicPr>
            <a:picLocks noChangeAspect="1" noChangeArrowheads="1"/>
          </p:cNvPicPr>
          <p:nvPr/>
        </p:nvPicPr>
        <p:blipFill>
          <a:blip r:embed="rId9" cstate="print">
            <a:extLst>
              <a:ext uri="{28A0092B-C50C-407E-A947-70E740481C1C}">
                <a14:useLocalDpi xmlns:a14="http://schemas.microsoft.com/office/drawing/2010/main"/>
              </a:ext>
            </a:extLst>
          </a:blip>
          <a:srcRect/>
          <a:stretch>
            <a:fillRect/>
          </a:stretch>
        </p:blipFill>
        <p:spPr>
          <a:xfrm>
            <a:off x="6026785" y="876935"/>
            <a:ext cx="2759710" cy="1214120"/>
          </a:xfrm>
          <a:prstGeom prst="rect">
            <a:avLst/>
          </a:prstGeom>
          <a:noFill/>
          <a:ln w="9525" cmpd="sng">
            <a:noFill/>
            <a:miter lim="800000"/>
            <a:headEnd/>
            <a:tailEnd/>
          </a:ln>
        </p:spPr>
      </p:pic>
      <p:sp>
        <p:nvSpPr>
          <p:cNvPr id="23" name="矩形 22"/>
          <p:cNvSpPr/>
          <p:nvPr/>
        </p:nvSpPr>
        <p:spPr>
          <a:xfrm>
            <a:off x="7026593" y="4618355"/>
            <a:ext cx="920750" cy="218440"/>
          </a:xfrm>
          <a:prstGeom prst="rect">
            <a:avLst/>
          </a:prstGeom>
        </p:spPr>
        <p:txBody>
          <a:bodyPr wrap="none">
            <a:spAutoFit/>
          </a:bodyPr>
          <a:lstStyle/>
          <a:p>
            <a:r>
              <a:rPr lang="zh-CN" altLang="en-US" sz="825" dirty="0">
                <a:solidFill>
                  <a:srgbClr val="0070C0"/>
                </a:solidFill>
              </a:rPr>
              <a:t>场发射扫描电镜</a:t>
            </a:r>
          </a:p>
        </p:txBody>
      </p:sp>
      <p:sp>
        <p:nvSpPr>
          <p:cNvPr id="24" name="矩形 23"/>
          <p:cNvSpPr/>
          <p:nvPr/>
        </p:nvSpPr>
        <p:spPr>
          <a:xfrm>
            <a:off x="6029484" y="4618355"/>
            <a:ext cx="1097280" cy="218440"/>
          </a:xfrm>
          <a:prstGeom prst="rect">
            <a:avLst/>
          </a:prstGeom>
        </p:spPr>
        <p:txBody>
          <a:bodyPr wrap="none">
            <a:spAutoFit/>
          </a:bodyPr>
          <a:lstStyle/>
          <a:p>
            <a:r>
              <a:rPr lang="zh-CN" altLang="en-US" sz="825" dirty="0">
                <a:solidFill>
                  <a:srgbClr val="0070C0"/>
                </a:solidFill>
              </a:rPr>
              <a:t>摆锤冲击试验机	</a:t>
            </a:r>
          </a:p>
        </p:txBody>
      </p:sp>
      <p:sp>
        <p:nvSpPr>
          <p:cNvPr id="25" name="矩形 24"/>
          <p:cNvSpPr/>
          <p:nvPr/>
        </p:nvSpPr>
        <p:spPr>
          <a:xfrm>
            <a:off x="7660640" y="3347085"/>
            <a:ext cx="1273175" cy="218440"/>
          </a:xfrm>
          <a:prstGeom prst="rect">
            <a:avLst/>
          </a:prstGeom>
        </p:spPr>
        <p:txBody>
          <a:bodyPr wrap="square">
            <a:spAutoFit/>
          </a:bodyPr>
          <a:lstStyle/>
          <a:p>
            <a:r>
              <a:rPr lang="zh-CN" altLang="en-US" sz="825" dirty="0">
                <a:solidFill>
                  <a:srgbClr val="0070C0"/>
                </a:solidFill>
              </a:rPr>
              <a:t>氦质谱检漏仪（</a:t>
            </a:r>
            <a:r>
              <a:rPr lang="en-US" altLang="zh-CN" sz="825" dirty="0">
                <a:solidFill>
                  <a:srgbClr val="0070C0"/>
                </a:solidFill>
              </a:rPr>
              <a:t>8</a:t>
            </a:r>
            <a:r>
              <a:rPr lang="zh-CN" altLang="en-US" sz="825" dirty="0">
                <a:solidFill>
                  <a:srgbClr val="0070C0"/>
                </a:solidFill>
              </a:rPr>
              <a:t>台）</a:t>
            </a:r>
          </a:p>
        </p:txBody>
      </p:sp>
      <p:sp>
        <p:nvSpPr>
          <p:cNvPr id="26" name="矩形 25"/>
          <p:cNvSpPr/>
          <p:nvPr/>
        </p:nvSpPr>
        <p:spPr>
          <a:xfrm>
            <a:off x="6139815" y="3347085"/>
            <a:ext cx="2011680" cy="218440"/>
          </a:xfrm>
          <a:prstGeom prst="rect">
            <a:avLst/>
          </a:prstGeom>
        </p:spPr>
        <p:txBody>
          <a:bodyPr wrap="none">
            <a:spAutoFit/>
          </a:bodyPr>
          <a:lstStyle/>
          <a:p>
            <a:r>
              <a:rPr lang="zh-CN" altLang="en-US" sz="825" dirty="0">
                <a:solidFill>
                  <a:srgbClr val="0070C0"/>
                </a:solidFill>
              </a:rPr>
              <a:t>超声波相控阵探伤仪	</a:t>
            </a:r>
          </a:p>
        </p:txBody>
      </p:sp>
      <p:sp>
        <p:nvSpPr>
          <p:cNvPr id="27" name="矩形 26"/>
          <p:cNvSpPr/>
          <p:nvPr/>
        </p:nvSpPr>
        <p:spPr>
          <a:xfrm>
            <a:off x="6444139" y="2077879"/>
            <a:ext cx="1974850" cy="218440"/>
          </a:xfrm>
          <a:prstGeom prst="rect">
            <a:avLst/>
          </a:prstGeom>
        </p:spPr>
        <p:txBody>
          <a:bodyPr wrap="none">
            <a:spAutoFit/>
          </a:bodyPr>
          <a:lstStyle/>
          <a:p>
            <a:r>
              <a:rPr lang="zh-CN" altLang="en-US" sz="825" dirty="0">
                <a:solidFill>
                  <a:srgbClr val="0070C0"/>
                </a:solidFill>
              </a:rPr>
              <a:t>六轴机械臂自动化相控阵水浸检测系统</a:t>
            </a:r>
          </a:p>
        </p:txBody>
      </p:sp>
      <p:sp>
        <p:nvSpPr>
          <p:cNvPr id="28" name="矩形 27"/>
          <p:cNvSpPr/>
          <p:nvPr/>
        </p:nvSpPr>
        <p:spPr>
          <a:xfrm>
            <a:off x="1382078" y="2052955"/>
            <a:ext cx="1026160" cy="218440"/>
          </a:xfrm>
          <a:prstGeom prst="rect">
            <a:avLst/>
          </a:prstGeom>
        </p:spPr>
        <p:txBody>
          <a:bodyPr wrap="none">
            <a:spAutoFit/>
          </a:bodyPr>
          <a:lstStyle/>
          <a:p>
            <a:r>
              <a:rPr lang="zh-CN" altLang="en-US" sz="825" dirty="0">
                <a:solidFill>
                  <a:srgbClr val="0070C0"/>
                </a:solidFill>
              </a:rPr>
              <a:t>真空电子束焊系统</a:t>
            </a:r>
          </a:p>
        </p:txBody>
      </p:sp>
      <p:sp>
        <p:nvSpPr>
          <p:cNvPr id="29" name="矩形 28"/>
          <p:cNvSpPr/>
          <p:nvPr/>
        </p:nvSpPr>
        <p:spPr>
          <a:xfrm>
            <a:off x="797243" y="3246279"/>
            <a:ext cx="815340" cy="218440"/>
          </a:xfrm>
          <a:prstGeom prst="rect">
            <a:avLst/>
          </a:prstGeom>
        </p:spPr>
        <p:txBody>
          <a:bodyPr wrap="none">
            <a:spAutoFit/>
          </a:bodyPr>
          <a:lstStyle/>
          <a:p>
            <a:r>
              <a:rPr lang="zh-CN" altLang="en-US" sz="825" dirty="0">
                <a:solidFill>
                  <a:srgbClr val="0070C0"/>
                </a:solidFill>
              </a:rPr>
              <a:t>热等静压系统</a:t>
            </a:r>
          </a:p>
        </p:txBody>
      </p:sp>
      <p:sp>
        <p:nvSpPr>
          <p:cNvPr id="30" name="矩形 29"/>
          <p:cNvSpPr/>
          <p:nvPr/>
        </p:nvSpPr>
        <p:spPr>
          <a:xfrm>
            <a:off x="2193131" y="3256756"/>
            <a:ext cx="1097280" cy="218440"/>
          </a:xfrm>
          <a:prstGeom prst="rect">
            <a:avLst/>
          </a:prstGeom>
        </p:spPr>
        <p:txBody>
          <a:bodyPr wrap="none">
            <a:spAutoFit/>
          </a:bodyPr>
          <a:lstStyle/>
          <a:p>
            <a:r>
              <a:rPr lang="zh-CN" altLang="en-US" sz="825" dirty="0">
                <a:solidFill>
                  <a:srgbClr val="0070C0"/>
                </a:solidFill>
              </a:rPr>
              <a:t>激光焊接系统	</a:t>
            </a:r>
          </a:p>
        </p:txBody>
      </p:sp>
      <p:pic>
        <p:nvPicPr>
          <p:cNvPr id="31" name="图片 30"/>
          <p:cNvPicPr>
            <a:picLocks noChangeAspect="1"/>
          </p:cNvPicPr>
          <p:nvPr/>
        </p:nvPicPr>
        <p:blipFill rotWithShape="1">
          <a:blip r:embed="rId10" cstate="print">
            <a:extLst>
              <a:ext uri="{28A0092B-C50C-407E-A947-70E740481C1C}">
                <a14:useLocalDpi xmlns:a14="http://schemas.microsoft.com/office/drawing/2010/main"/>
              </a:ext>
            </a:extLst>
          </a:blip>
          <a:srcRect/>
          <a:stretch>
            <a:fillRect/>
          </a:stretch>
        </p:blipFill>
        <p:spPr>
          <a:xfrm>
            <a:off x="532448" y="888524"/>
            <a:ext cx="2777966" cy="1173956"/>
          </a:xfrm>
          <a:prstGeom prst="rect">
            <a:avLst/>
          </a:prstGeom>
        </p:spPr>
      </p:pic>
      <p:pic>
        <p:nvPicPr>
          <p:cNvPr id="32" name="图片 1"/>
          <p:cNvPicPr>
            <a:picLocks noChangeAspect="1" noChangeArrowheads="1"/>
          </p:cNvPicPr>
          <p:nvPr/>
        </p:nvPicPr>
        <p:blipFill>
          <a:blip r:embed="rId11">
            <a:extLst>
              <a:ext uri="{28A0092B-C50C-407E-A947-70E740481C1C}">
                <a14:useLocalDpi xmlns:a14="http://schemas.microsoft.com/office/drawing/2010/main"/>
              </a:ext>
            </a:extLst>
          </a:blip>
          <a:srcRect/>
          <a:stretch>
            <a:fillRect/>
          </a:stretch>
        </p:blipFill>
        <p:spPr>
          <a:xfrm>
            <a:off x="1951990" y="3624421"/>
            <a:ext cx="1357313" cy="949643"/>
          </a:xfrm>
          <a:prstGeom prst="rect">
            <a:avLst/>
          </a:prstGeom>
          <a:noFill/>
          <a:ln>
            <a:noFill/>
          </a:ln>
        </p:spPr>
      </p:pic>
      <p:pic>
        <p:nvPicPr>
          <p:cNvPr id="33" name="图片 32"/>
          <p:cNvPicPr/>
          <p:nvPr/>
        </p:nvPicPr>
        <p:blipFill>
          <a:blip r:embed="rId12" cstate="print">
            <a:extLst>
              <a:ext uri="{28A0092B-C50C-407E-A947-70E740481C1C}">
                <a14:useLocalDpi xmlns:a14="http://schemas.microsoft.com/office/drawing/2010/main"/>
              </a:ext>
            </a:extLst>
          </a:blip>
          <a:stretch>
            <a:fillRect/>
          </a:stretch>
        </p:blipFill>
        <p:spPr>
          <a:xfrm>
            <a:off x="1949768" y="2332831"/>
            <a:ext cx="1360170" cy="949643"/>
          </a:xfrm>
          <a:prstGeom prst="rect">
            <a:avLst/>
          </a:prstGeom>
          <a:noFill/>
          <a:ln w="9525">
            <a:noFill/>
            <a:miter/>
          </a:ln>
          <a:effectLst/>
        </p:spPr>
      </p:pic>
      <p:sp>
        <p:nvSpPr>
          <p:cNvPr id="34" name="矩形 33"/>
          <p:cNvSpPr/>
          <p:nvPr/>
        </p:nvSpPr>
        <p:spPr>
          <a:xfrm>
            <a:off x="3815239" y="1995329"/>
            <a:ext cx="1689259" cy="1770698"/>
          </a:xfrm>
          <a:prstGeom prst="rect">
            <a:avLst/>
          </a:prstGeom>
          <a:solidFill>
            <a:schemeClr val="bg2">
              <a:lumMod val="75000"/>
            </a:schemeClr>
          </a:solidFill>
          <a:ln>
            <a:solidFill>
              <a:schemeClr val="tx1">
                <a:lumMod val="65000"/>
                <a:lumOff val="35000"/>
              </a:schemeClr>
            </a:solidFill>
          </a:ln>
          <a:scene3d>
            <a:camera prst="isometricTopUp"/>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noAutofit/>
          </a:bodyPr>
          <a:lstStyle/>
          <a:p>
            <a:pPr algn="ctr">
              <a:lnSpc>
                <a:spcPct val="200000"/>
              </a:lnSpc>
            </a:pPr>
            <a:endParaRPr lang="zh-CN" altLang="en-US" sz="1350" b="1" dirty="0">
              <a:solidFill>
                <a:srgbClr val="7030A0"/>
              </a:solidFill>
            </a:endParaRPr>
          </a:p>
        </p:txBody>
      </p:sp>
      <p:sp>
        <p:nvSpPr>
          <p:cNvPr id="35" name="矩形 34"/>
          <p:cNvSpPr/>
          <p:nvPr/>
        </p:nvSpPr>
        <p:spPr>
          <a:xfrm>
            <a:off x="3831908" y="1687671"/>
            <a:ext cx="1677829" cy="1771650"/>
          </a:xfrm>
          <a:prstGeom prst="rect">
            <a:avLst/>
          </a:prstGeom>
          <a:gradFill flip="none" rotWithShape="1">
            <a:gsLst>
              <a:gs pos="10000">
                <a:schemeClr val="accent3">
                  <a:lumMod val="0"/>
                  <a:lumOff val="100000"/>
                </a:schemeClr>
              </a:gs>
              <a:gs pos="100000">
                <a:srgbClr val="5E5CA2"/>
              </a:gs>
              <a:gs pos="0">
                <a:schemeClr val="accent3">
                  <a:lumMod val="0"/>
                  <a:lumOff val="100000"/>
                </a:schemeClr>
              </a:gs>
              <a:gs pos="60000">
                <a:srgbClr val="7270AE"/>
              </a:gs>
              <a:gs pos="69000">
                <a:srgbClr val="5E5CA2"/>
              </a:gs>
            </a:gsLst>
            <a:path path="rect">
              <a:fillToRect l="100000" t="100000"/>
            </a:path>
            <a:tileRect r="-100000" b="-100000"/>
          </a:gradFill>
          <a:ln>
            <a:solidFill>
              <a:schemeClr val="tx1">
                <a:lumMod val="65000"/>
                <a:lumOff val="35000"/>
              </a:schemeClr>
            </a:solidFill>
          </a:ln>
          <a:scene3d>
            <a:camera prst="isometricTopUp"/>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noAutofit/>
          </a:bodyPr>
          <a:lstStyle/>
          <a:p>
            <a:pPr algn="ctr">
              <a:lnSpc>
                <a:spcPct val="200000"/>
              </a:lnSpc>
            </a:pPr>
            <a:endParaRPr lang="zh-CN" altLang="en-US" sz="1350" b="1" dirty="0">
              <a:solidFill>
                <a:srgbClr val="7030A0"/>
              </a:solidFill>
            </a:endParaRPr>
          </a:p>
        </p:txBody>
      </p:sp>
      <p:sp>
        <p:nvSpPr>
          <p:cNvPr id="36" name="矩形 35"/>
          <p:cNvSpPr/>
          <p:nvPr/>
        </p:nvSpPr>
        <p:spPr>
          <a:xfrm>
            <a:off x="3809524" y="1274286"/>
            <a:ext cx="1689259" cy="1893094"/>
          </a:xfrm>
          <a:prstGeom prst="rect">
            <a:avLst/>
          </a:prstGeom>
          <a:solidFill>
            <a:schemeClr val="accent4">
              <a:lumMod val="40000"/>
              <a:lumOff val="60000"/>
            </a:schemeClr>
          </a:solidFill>
          <a:ln>
            <a:solidFill>
              <a:schemeClr val="tx1">
                <a:lumMod val="65000"/>
                <a:lumOff val="35000"/>
              </a:schemeClr>
            </a:solidFill>
          </a:ln>
          <a:scene3d>
            <a:camera prst="isometricTopUp"/>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noAutofit/>
          </a:bodyPr>
          <a:lstStyle/>
          <a:p>
            <a:pPr algn="ctr">
              <a:lnSpc>
                <a:spcPct val="200000"/>
              </a:lnSpc>
            </a:pPr>
            <a:endParaRPr lang="zh-CN" altLang="en-US" sz="1350" b="1" dirty="0">
              <a:solidFill>
                <a:srgbClr val="7030A0"/>
              </a:solidFill>
            </a:endParaRPr>
          </a:p>
        </p:txBody>
      </p:sp>
      <p:sp>
        <p:nvSpPr>
          <p:cNvPr id="37" name="矩形 36"/>
          <p:cNvSpPr/>
          <p:nvPr/>
        </p:nvSpPr>
        <p:spPr>
          <a:xfrm>
            <a:off x="3722211" y="1841107"/>
            <a:ext cx="1859492" cy="737235"/>
          </a:xfrm>
          <a:prstGeom prst="rect">
            <a:avLst/>
          </a:prstGeom>
          <a:ln>
            <a:noFill/>
          </a:ln>
        </p:spPr>
        <p:txBody>
          <a:bodyPr wrap="square">
            <a:spAutoFit/>
          </a:bodyPr>
          <a:lstStyle/>
          <a:p>
            <a:pPr algn="ctr">
              <a:lnSpc>
                <a:spcPct val="100000"/>
              </a:lnSpc>
            </a:pPr>
            <a:r>
              <a:rPr lang="zh-CN" altLang="en-US" sz="1400" b="1" dirty="0">
                <a:ln>
                  <a:solidFill>
                    <a:schemeClr val="accent4">
                      <a:lumMod val="60000"/>
                      <a:lumOff val="40000"/>
                    </a:schemeClr>
                  </a:solidFill>
                </a:ln>
                <a:solidFill>
                  <a:schemeClr val="tx1"/>
                </a:solidFill>
              </a:rPr>
              <a:t>特种焊接</a:t>
            </a:r>
          </a:p>
          <a:p>
            <a:pPr algn="ctr">
              <a:lnSpc>
                <a:spcPct val="100000"/>
              </a:lnSpc>
            </a:pPr>
            <a:r>
              <a:rPr lang="en-US" altLang="zh-CN" sz="1400" b="1" dirty="0">
                <a:ln>
                  <a:solidFill>
                    <a:schemeClr val="accent4">
                      <a:lumMod val="60000"/>
                      <a:lumOff val="40000"/>
                    </a:schemeClr>
                  </a:solidFill>
                </a:ln>
                <a:solidFill>
                  <a:schemeClr val="tx1"/>
                </a:solidFill>
              </a:rPr>
              <a:t>&amp;</a:t>
            </a:r>
          </a:p>
          <a:p>
            <a:pPr algn="ctr">
              <a:lnSpc>
                <a:spcPct val="100000"/>
              </a:lnSpc>
            </a:pPr>
            <a:r>
              <a:rPr lang="zh-CN" altLang="en-US" sz="1400" b="1" dirty="0">
                <a:ln>
                  <a:solidFill>
                    <a:schemeClr val="accent4">
                      <a:lumMod val="60000"/>
                      <a:lumOff val="40000"/>
                    </a:schemeClr>
                  </a:solidFill>
                </a:ln>
                <a:solidFill>
                  <a:schemeClr val="tx1"/>
                </a:solidFill>
              </a:rPr>
              <a:t>无损检测</a:t>
            </a:r>
          </a:p>
        </p:txBody>
      </p:sp>
      <p:sp>
        <p:nvSpPr>
          <p:cNvPr id="38" name="矩形 37"/>
          <p:cNvSpPr/>
          <p:nvPr/>
        </p:nvSpPr>
        <p:spPr>
          <a:xfrm>
            <a:off x="625475" y="4558030"/>
            <a:ext cx="1326515" cy="218440"/>
          </a:xfrm>
          <a:prstGeom prst="rect">
            <a:avLst/>
          </a:prstGeom>
        </p:spPr>
        <p:txBody>
          <a:bodyPr wrap="square">
            <a:spAutoFit/>
          </a:bodyPr>
          <a:lstStyle/>
          <a:p>
            <a:r>
              <a:rPr lang="zh-CN" altLang="en-US" sz="825" dirty="0">
                <a:solidFill>
                  <a:srgbClr val="0070C0"/>
                </a:solidFill>
              </a:rPr>
              <a:t>真空钎焊系统（</a:t>
            </a:r>
            <a:r>
              <a:rPr lang="en-US" altLang="zh-CN" sz="825" dirty="0">
                <a:solidFill>
                  <a:srgbClr val="0070C0"/>
                </a:solidFill>
              </a:rPr>
              <a:t>3</a:t>
            </a:r>
            <a:r>
              <a:rPr lang="zh-CN" altLang="en-US" sz="825" dirty="0">
                <a:solidFill>
                  <a:srgbClr val="0070C0"/>
                </a:solidFill>
              </a:rPr>
              <a:t>套）</a:t>
            </a:r>
            <a:endParaRPr lang="zh-CN" altLang="en-US" sz="1100" dirty="0">
              <a:solidFill>
                <a:srgbClr val="0070C0"/>
              </a:solidFill>
            </a:endParaRPr>
          </a:p>
        </p:txBody>
      </p:sp>
      <p:sp>
        <p:nvSpPr>
          <p:cNvPr id="39" name="矩形 38"/>
          <p:cNvSpPr/>
          <p:nvPr/>
        </p:nvSpPr>
        <p:spPr>
          <a:xfrm>
            <a:off x="2267585" y="4516120"/>
            <a:ext cx="1108075" cy="260350"/>
          </a:xfrm>
          <a:prstGeom prst="rect">
            <a:avLst/>
          </a:prstGeom>
        </p:spPr>
        <p:txBody>
          <a:bodyPr wrap="square">
            <a:spAutoFit/>
          </a:bodyPr>
          <a:lstStyle/>
          <a:p>
            <a:r>
              <a:rPr lang="zh-CN" altLang="en-US" sz="825" dirty="0">
                <a:solidFill>
                  <a:srgbClr val="0070C0"/>
                </a:solidFill>
              </a:rPr>
              <a:t>窄间隙焊接</a:t>
            </a:r>
            <a:r>
              <a:rPr lang="zh-CN" altLang="en-US" sz="1100" dirty="0">
                <a:solidFill>
                  <a:srgbClr val="0070C0"/>
                </a:solidFill>
              </a:rPr>
              <a:t>	</a:t>
            </a:r>
          </a:p>
        </p:txBody>
      </p:sp>
      <p:pic>
        <p:nvPicPr>
          <p:cNvPr id="20493" name="图片 3"/>
          <p:cNvPicPr>
            <a:picLocks noChangeAspect="1" noChangeArrowheads="1"/>
          </p:cNvPicPr>
          <p:nvPr/>
        </p:nvPicPr>
        <p:blipFill>
          <a:blip r:embed="rId13" cstate="print">
            <a:extLst>
              <a:ext uri="{28A0092B-C50C-407E-A947-70E740481C1C}">
                <a14:useLocalDpi xmlns:a14="http://schemas.microsoft.com/office/drawing/2010/main"/>
              </a:ext>
            </a:extLst>
          </a:blip>
          <a:srcRect/>
          <a:stretch>
            <a:fillRect/>
          </a:stretch>
        </p:blipFill>
        <p:spPr bwMode="auto">
          <a:xfrm>
            <a:off x="8014335" y="3678555"/>
            <a:ext cx="905510" cy="9798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矩形 18"/>
          <p:cNvSpPr/>
          <p:nvPr/>
        </p:nvSpPr>
        <p:spPr>
          <a:xfrm>
            <a:off x="7971155" y="4616450"/>
            <a:ext cx="1122045" cy="218440"/>
          </a:xfrm>
          <a:prstGeom prst="rect">
            <a:avLst/>
          </a:prstGeom>
        </p:spPr>
        <p:txBody>
          <a:bodyPr wrap="square">
            <a:spAutoFit/>
          </a:bodyPr>
          <a:lstStyle/>
          <a:p>
            <a:r>
              <a:rPr lang="zh-CN" altLang="en-US" sz="825" dirty="0">
                <a:solidFill>
                  <a:srgbClr val="0070C0"/>
                </a:solidFill>
              </a:rPr>
              <a:t>液压式万能试验机</a:t>
            </a:r>
          </a:p>
        </p:txBody>
      </p:sp>
    </p:spTree>
  </p:cSld>
  <p:clrMapOvr>
    <a:masterClrMapping/>
  </p:clrMapOvr>
  <p:transition advTm="23831"/>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01"/>
          <p:cNvSpPr>
            <a:spLocks noChangeArrowheads="1"/>
          </p:cNvSpPr>
          <p:nvPr/>
        </p:nvSpPr>
        <p:spPr bwMode="auto">
          <a:xfrm>
            <a:off x="3571868" y="-71456"/>
            <a:ext cx="2233612" cy="553998"/>
          </a:xfrm>
          <a:prstGeom prst="rect">
            <a:avLst/>
          </a:prstGeom>
          <a:noFill/>
          <a:ln w="9525">
            <a:noFill/>
            <a:miter lim="800000"/>
          </a:ln>
        </p:spPr>
        <p:txBody>
          <a:bodyPr>
            <a:spAutoFit/>
          </a:bodyPr>
          <a:lstStyle/>
          <a:p>
            <a:r>
              <a:rPr lang="zh-CN" altLang="en-US" sz="3000" b="1" dirty="0">
                <a:solidFill>
                  <a:srgbClr val="002060"/>
                </a:solidFill>
                <a:latin typeface="微软雅黑" panose="020B0503020204020204" pitchFamily="34" charset="-122"/>
                <a:ea typeface="微软雅黑" panose="020B0503020204020204" pitchFamily="34" charset="-122"/>
                <a:sym typeface="微软雅黑" panose="020B0503020204020204" pitchFamily="34" charset="-122"/>
              </a:rPr>
              <a:t> </a:t>
            </a:r>
            <a:r>
              <a:rPr lang="zh-CN" altLang="en-US" sz="2400" b="1" dirty="0">
                <a:solidFill>
                  <a:srgbClr val="002060"/>
                </a:solidFill>
                <a:latin typeface="微软雅黑" panose="020B0503020204020204" pitchFamily="34" charset="-122"/>
                <a:ea typeface="微软雅黑" panose="020B0503020204020204" pitchFamily="34" charset="-122"/>
                <a:sym typeface="微软雅黑" panose="020B0503020204020204" pitchFamily="34" charset="-122"/>
              </a:rPr>
              <a:t>汇 </a:t>
            </a:r>
            <a:r>
              <a:rPr lang="zh-CN" altLang="en-US" sz="2400" b="1" dirty="0" smtClean="0">
                <a:solidFill>
                  <a:srgbClr val="002060"/>
                </a:solidFill>
                <a:latin typeface="微软雅黑" panose="020B0503020204020204" pitchFamily="34" charset="-122"/>
                <a:ea typeface="微软雅黑" panose="020B0503020204020204" pitchFamily="34" charset="-122"/>
                <a:sym typeface="微软雅黑" panose="020B0503020204020204" pitchFamily="34" charset="-122"/>
              </a:rPr>
              <a:t> 报  提  </a:t>
            </a:r>
            <a:r>
              <a:rPr lang="zh-CN" altLang="en-US" sz="2400" b="1" dirty="0">
                <a:solidFill>
                  <a:srgbClr val="002060"/>
                </a:solidFill>
                <a:latin typeface="微软雅黑" panose="020B0503020204020204" pitchFamily="34" charset="-122"/>
                <a:ea typeface="微软雅黑" panose="020B0503020204020204" pitchFamily="34" charset="-122"/>
                <a:sym typeface="微软雅黑" panose="020B0503020204020204" pitchFamily="34" charset="-122"/>
              </a:rPr>
              <a:t>纲</a:t>
            </a:r>
            <a:endParaRPr lang="zh-CN" altLang="en-US" sz="2400" dirty="0"/>
          </a:p>
        </p:txBody>
      </p:sp>
      <p:sp>
        <p:nvSpPr>
          <p:cNvPr id="288" name="AutoShape 5"/>
          <p:cNvSpPr>
            <a:spLocks noChangeArrowheads="1"/>
          </p:cNvSpPr>
          <p:nvPr/>
        </p:nvSpPr>
        <p:spPr bwMode="auto">
          <a:xfrm>
            <a:off x="1000101" y="2129407"/>
            <a:ext cx="7575602" cy="401241"/>
          </a:xfrm>
          <a:prstGeom prst="roundRect">
            <a:avLst>
              <a:gd name="adj" fmla="val 42329"/>
            </a:avLst>
          </a:prstGeom>
          <a:solidFill>
            <a:srgbClr val="F2F2F2"/>
          </a:solidFill>
          <a:ln w="19050" cmpd="sng">
            <a:solidFill>
              <a:srgbClr val="7F7F7F"/>
            </a:solidFill>
            <a:round/>
          </a:ln>
        </p:spPr>
        <p:txBody>
          <a:bodyPr wrap="none" anchor="ctr"/>
          <a:lstStyle/>
          <a:p>
            <a:pPr algn="ctr" eaLnBrk="1" fontAlgn="auto" hangingPunct="1">
              <a:spcBef>
                <a:spcPts val="0"/>
              </a:spcBef>
              <a:spcAft>
                <a:spcPts val="0"/>
              </a:spcAft>
              <a:buFont typeface="Arial" panose="020B0604020202020204" pitchFamily="34" charset="0"/>
              <a:buNone/>
              <a:defRPr/>
            </a:pPr>
            <a:endParaRPr lang="zh-CN" altLang="en-US" kern="0">
              <a:solidFill>
                <a:srgbClr val="000000"/>
              </a:solidFill>
            </a:endParaRPr>
          </a:p>
        </p:txBody>
      </p:sp>
      <p:sp>
        <p:nvSpPr>
          <p:cNvPr id="291" name="AutoShape 5"/>
          <p:cNvSpPr>
            <a:spLocks noChangeArrowheads="1"/>
          </p:cNvSpPr>
          <p:nvPr/>
        </p:nvSpPr>
        <p:spPr bwMode="auto">
          <a:xfrm>
            <a:off x="1000101" y="1026659"/>
            <a:ext cx="7575601" cy="401192"/>
          </a:xfrm>
          <a:prstGeom prst="roundRect">
            <a:avLst>
              <a:gd name="adj" fmla="val 42329"/>
            </a:avLst>
          </a:prstGeom>
          <a:solidFill>
            <a:srgbClr val="F2F2F2"/>
          </a:solidFill>
          <a:ln w="19050">
            <a:solidFill>
              <a:srgbClr val="7F7F7F"/>
            </a:solidFill>
            <a:round/>
          </a:ln>
        </p:spPr>
        <p:txBody>
          <a:bodyPr wrap="none" anchor="ctr"/>
          <a:lstStyle/>
          <a:p>
            <a:pPr eaLnBrk="1" hangingPunct="1">
              <a:buFont typeface="Arial" panose="020B0604020202020204" pitchFamily="34" charset="0"/>
              <a:buNone/>
            </a:pPr>
            <a:r>
              <a:rPr kumimoji="1" lang="zh-CN" altLang="en-US" sz="2800" b="1" dirty="0" smtClean="0">
                <a:latin typeface="+mn-ea"/>
              </a:rPr>
              <a:t>     </a:t>
            </a:r>
            <a:r>
              <a:rPr kumimoji="1" lang="zh-CN" altLang="en-US" sz="2800" dirty="0" smtClean="0">
                <a:latin typeface="+mn-ea"/>
              </a:rPr>
              <a:t>公司简介</a:t>
            </a:r>
            <a:endParaRPr kumimoji="1" lang="zh-CN" altLang="en-US" sz="2800" dirty="0">
              <a:latin typeface="+mn-ea"/>
            </a:endParaRPr>
          </a:p>
        </p:txBody>
      </p:sp>
      <p:grpSp>
        <p:nvGrpSpPr>
          <p:cNvPr id="341" name="Group 57"/>
          <p:cNvGrpSpPr/>
          <p:nvPr/>
        </p:nvGrpSpPr>
        <p:grpSpPr bwMode="auto">
          <a:xfrm>
            <a:off x="1037670" y="2072318"/>
            <a:ext cx="873591" cy="503488"/>
            <a:chOff x="-47" y="1"/>
            <a:chExt cx="1339" cy="1030"/>
          </a:xfrm>
        </p:grpSpPr>
        <p:sp>
          <p:nvSpPr>
            <p:cNvPr id="342" name="Oval 53"/>
            <p:cNvSpPr>
              <a:spLocks noChangeArrowheads="1"/>
            </p:cNvSpPr>
            <p:nvPr/>
          </p:nvSpPr>
          <p:spPr bwMode="auto">
            <a:xfrm>
              <a:off x="108" y="1"/>
              <a:ext cx="1021" cy="1030"/>
            </a:xfrm>
            <a:prstGeom prst="ellipse">
              <a:avLst/>
            </a:prstGeom>
            <a:solidFill>
              <a:srgbClr val="1759A9"/>
            </a:solidFill>
            <a:ln w="38100" cmpd="sng">
              <a:solidFill>
                <a:srgbClr val="EAEAEA"/>
              </a:solidFill>
              <a:round/>
            </a:ln>
          </p:spPr>
          <p:txBody>
            <a:bodyPr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grpSp>
          <p:nvGrpSpPr>
            <p:cNvPr id="343" name="Group 59"/>
            <p:cNvGrpSpPr/>
            <p:nvPr/>
          </p:nvGrpSpPr>
          <p:grpSpPr bwMode="auto">
            <a:xfrm rot="10082854">
              <a:off x="-50" y="670"/>
              <a:ext cx="927" cy="271"/>
              <a:chOff x="40" y="43"/>
              <a:chExt cx="953" cy="274"/>
            </a:xfrm>
          </p:grpSpPr>
          <p:grpSp>
            <p:nvGrpSpPr>
              <p:cNvPr id="367" name="Group 60"/>
              <p:cNvGrpSpPr/>
              <p:nvPr/>
            </p:nvGrpSpPr>
            <p:grpSpPr bwMode="auto">
              <a:xfrm rot="-9970459" flipH="1" flipV="1">
                <a:off x="40" y="43"/>
                <a:ext cx="953" cy="238"/>
                <a:chOff x="46" y="33"/>
                <a:chExt cx="892" cy="240"/>
              </a:xfrm>
            </p:grpSpPr>
            <p:grpSp>
              <p:nvGrpSpPr>
                <p:cNvPr id="379" name="Group 61"/>
                <p:cNvGrpSpPr/>
                <p:nvPr/>
              </p:nvGrpSpPr>
              <p:grpSpPr bwMode="auto">
                <a:xfrm>
                  <a:off x="46" y="33"/>
                  <a:ext cx="739" cy="196"/>
                  <a:chOff x="69" y="50"/>
                  <a:chExt cx="1117" cy="293"/>
                </a:xfrm>
              </p:grpSpPr>
              <p:sp>
                <p:nvSpPr>
                  <p:cNvPr id="385" name="AutoShape 57"/>
                  <p:cNvSpPr>
                    <a:spLocks noChangeArrowheads="1"/>
                  </p:cNvSpPr>
                  <p:nvPr/>
                </p:nvSpPr>
                <p:spPr bwMode="auto">
                  <a:xfrm rot="5263130">
                    <a:off x="366" y="-240"/>
                    <a:ext cx="226" cy="820"/>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386" name="AutoShape 58"/>
                  <p:cNvSpPr>
                    <a:spLocks noChangeArrowheads="1"/>
                  </p:cNvSpPr>
                  <p:nvPr/>
                </p:nvSpPr>
                <p:spPr bwMode="auto">
                  <a:xfrm rot="6078281">
                    <a:off x="510" y="-249"/>
                    <a:ext cx="222" cy="820"/>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387" name="AutoShape 59"/>
                  <p:cNvSpPr>
                    <a:spLocks noChangeArrowheads="1"/>
                  </p:cNvSpPr>
                  <p:nvPr/>
                </p:nvSpPr>
                <p:spPr bwMode="auto">
                  <a:xfrm rot="6373927">
                    <a:off x="560" y="-223"/>
                    <a:ext cx="226" cy="815"/>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388" name="AutoShape 60"/>
                  <p:cNvSpPr>
                    <a:spLocks noChangeArrowheads="1"/>
                  </p:cNvSpPr>
                  <p:nvPr/>
                </p:nvSpPr>
                <p:spPr bwMode="auto">
                  <a:xfrm rot="6906312">
                    <a:off x="665" y="-178"/>
                    <a:ext cx="222" cy="820"/>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grpSp>
            <p:grpSp>
              <p:nvGrpSpPr>
                <p:cNvPr id="380" name="Group 66"/>
                <p:cNvGrpSpPr/>
                <p:nvPr/>
              </p:nvGrpSpPr>
              <p:grpSpPr bwMode="auto">
                <a:xfrm rot="1353540">
                  <a:off x="193" y="79"/>
                  <a:ext cx="745" cy="194"/>
                  <a:chOff x="71" y="17"/>
                  <a:chExt cx="1123" cy="290"/>
                </a:xfrm>
              </p:grpSpPr>
              <p:sp>
                <p:nvSpPr>
                  <p:cNvPr id="381" name="AutoShape 62"/>
                  <p:cNvSpPr>
                    <a:spLocks noChangeArrowheads="1"/>
                  </p:cNvSpPr>
                  <p:nvPr/>
                </p:nvSpPr>
                <p:spPr bwMode="auto">
                  <a:xfrm rot="5263130">
                    <a:off x="368" y="-268"/>
                    <a:ext cx="226" cy="820"/>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382" name="AutoShape 63"/>
                  <p:cNvSpPr>
                    <a:spLocks noChangeArrowheads="1"/>
                  </p:cNvSpPr>
                  <p:nvPr/>
                </p:nvSpPr>
                <p:spPr bwMode="auto">
                  <a:xfrm rot="6078281">
                    <a:off x="501" y="-282"/>
                    <a:ext cx="222" cy="820"/>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383" name="AutoShape 64"/>
                  <p:cNvSpPr>
                    <a:spLocks noChangeArrowheads="1"/>
                  </p:cNvSpPr>
                  <p:nvPr/>
                </p:nvSpPr>
                <p:spPr bwMode="auto">
                  <a:xfrm rot="6373927">
                    <a:off x="590" y="-270"/>
                    <a:ext cx="215" cy="835"/>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384" name="AutoShape 65"/>
                  <p:cNvSpPr>
                    <a:spLocks noChangeArrowheads="1"/>
                  </p:cNvSpPr>
                  <p:nvPr/>
                </p:nvSpPr>
                <p:spPr bwMode="auto">
                  <a:xfrm rot="6906312">
                    <a:off x="666" y="-221"/>
                    <a:ext cx="226" cy="830"/>
                  </a:xfrm>
                  <a:prstGeom prst="moon">
                    <a:avLst>
                      <a:gd name="adj" fmla="val 49773"/>
                    </a:avLst>
                  </a:prstGeom>
                  <a:solidFill>
                    <a:srgbClr val="FFFFFF">
                      <a:alpha val="3999"/>
                    </a:srgbClr>
                  </a:solidFill>
                  <a:ln w="9525">
                    <a:noFill/>
                    <a:miter lim="800000"/>
                  </a:ln>
                </p:spPr>
                <p:txBody>
                  <a:bodyPr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grpSp>
          </p:grpSp>
          <p:grpSp>
            <p:nvGrpSpPr>
              <p:cNvPr id="368" name="Group 71"/>
              <p:cNvGrpSpPr/>
              <p:nvPr/>
            </p:nvGrpSpPr>
            <p:grpSpPr bwMode="auto">
              <a:xfrm rot="-9970459" flipH="1" flipV="1">
                <a:off x="146" y="126"/>
                <a:ext cx="795" cy="191"/>
                <a:chOff x="97" y="98"/>
                <a:chExt cx="901" cy="236"/>
              </a:xfrm>
            </p:grpSpPr>
            <p:grpSp>
              <p:nvGrpSpPr>
                <p:cNvPr id="369" name="Group 72"/>
                <p:cNvGrpSpPr/>
                <p:nvPr/>
              </p:nvGrpSpPr>
              <p:grpSpPr bwMode="auto">
                <a:xfrm>
                  <a:off x="97" y="98"/>
                  <a:ext cx="762" cy="219"/>
                  <a:chOff x="147" y="147"/>
                  <a:chExt cx="1149" cy="329"/>
                </a:xfrm>
              </p:grpSpPr>
              <p:sp>
                <p:nvSpPr>
                  <p:cNvPr id="375" name="AutoShape 68"/>
                  <p:cNvSpPr>
                    <a:spLocks noChangeArrowheads="1"/>
                  </p:cNvSpPr>
                  <p:nvPr/>
                </p:nvSpPr>
                <p:spPr bwMode="auto">
                  <a:xfrm rot="5263130">
                    <a:off x="441" y="-147"/>
                    <a:ext cx="258" cy="846"/>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376" name="AutoShape 69"/>
                  <p:cNvSpPr>
                    <a:spLocks noChangeArrowheads="1"/>
                  </p:cNvSpPr>
                  <p:nvPr/>
                </p:nvSpPr>
                <p:spPr bwMode="auto">
                  <a:xfrm rot="6078281">
                    <a:off x="574" y="-143"/>
                    <a:ext cx="244" cy="846"/>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377" name="AutoShape 70"/>
                  <p:cNvSpPr>
                    <a:spLocks noChangeArrowheads="1"/>
                  </p:cNvSpPr>
                  <p:nvPr/>
                </p:nvSpPr>
                <p:spPr bwMode="auto">
                  <a:xfrm rot="6373927">
                    <a:off x="657" y="-115"/>
                    <a:ext cx="249" cy="846"/>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378" name="AutoShape 71"/>
                  <p:cNvSpPr>
                    <a:spLocks noChangeArrowheads="1"/>
                  </p:cNvSpPr>
                  <p:nvPr/>
                </p:nvSpPr>
                <p:spPr bwMode="auto">
                  <a:xfrm rot="6906312">
                    <a:off x="747" y="-73"/>
                    <a:ext cx="258" cy="840"/>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grpSp>
            <p:grpSp>
              <p:nvGrpSpPr>
                <p:cNvPr id="370" name="Group 77"/>
                <p:cNvGrpSpPr/>
                <p:nvPr/>
              </p:nvGrpSpPr>
              <p:grpSpPr bwMode="auto">
                <a:xfrm rot="1353540">
                  <a:off x="216" y="132"/>
                  <a:ext cx="782" cy="202"/>
                  <a:chOff x="137" y="74"/>
                  <a:chExt cx="1180" cy="303"/>
                </a:xfrm>
              </p:grpSpPr>
              <p:sp>
                <p:nvSpPr>
                  <p:cNvPr id="371" name="AutoShape 73"/>
                  <p:cNvSpPr>
                    <a:spLocks noChangeArrowheads="1"/>
                  </p:cNvSpPr>
                  <p:nvPr/>
                </p:nvSpPr>
                <p:spPr bwMode="auto">
                  <a:xfrm rot="5263130">
                    <a:off x="438" y="-221"/>
                    <a:ext cx="249" cy="852"/>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372" name="AutoShape 74"/>
                  <p:cNvSpPr>
                    <a:spLocks noChangeArrowheads="1"/>
                  </p:cNvSpPr>
                  <p:nvPr/>
                </p:nvSpPr>
                <p:spPr bwMode="auto">
                  <a:xfrm rot="6078281">
                    <a:off x="555" y="-220"/>
                    <a:ext cx="258" cy="846"/>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373" name="AutoShape 75"/>
                  <p:cNvSpPr>
                    <a:spLocks noChangeArrowheads="1"/>
                  </p:cNvSpPr>
                  <p:nvPr/>
                </p:nvSpPr>
                <p:spPr bwMode="auto">
                  <a:xfrm rot="6373927">
                    <a:off x="640" y="-184"/>
                    <a:ext cx="254" cy="834"/>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374" name="AutoShape 76"/>
                  <p:cNvSpPr>
                    <a:spLocks noChangeArrowheads="1"/>
                  </p:cNvSpPr>
                  <p:nvPr/>
                </p:nvSpPr>
                <p:spPr bwMode="auto">
                  <a:xfrm rot="6906312">
                    <a:off x="763" y="-177"/>
                    <a:ext cx="244" cy="864"/>
                  </a:xfrm>
                  <a:prstGeom prst="moon">
                    <a:avLst>
                      <a:gd name="adj" fmla="val 49773"/>
                    </a:avLst>
                  </a:prstGeom>
                  <a:solidFill>
                    <a:srgbClr val="FFFFFF">
                      <a:alpha val="3999"/>
                    </a:srgbClr>
                  </a:solidFill>
                  <a:ln w="9525">
                    <a:noFill/>
                    <a:miter lim="800000"/>
                  </a:ln>
                </p:spPr>
                <p:txBody>
                  <a:bodyPr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grpSp>
          </p:grpSp>
        </p:grpSp>
        <p:grpSp>
          <p:nvGrpSpPr>
            <p:cNvPr id="344" name="Group 82"/>
            <p:cNvGrpSpPr/>
            <p:nvPr/>
          </p:nvGrpSpPr>
          <p:grpSpPr bwMode="auto">
            <a:xfrm rot="344040">
              <a:off x="381" y="88"/>
              <a:ext cx="911" cy="210"/>
              <a:chOff x="-45" y="-37"/>
              <a:chExt cx="938" cy="215"/>
            </a:xfrm>
          </p:grpSpPr>
          <p:grpSp>
            <p:nvGrpSpPr>
              <p:cNvPr id="345" name="Group 83"/>
              <p:cNvGrpSpPr/>
              <p:nvPr/>
            </p:nvGrpSpPr>
            <p:grpSpPr bwMode="auto">
              <a:xfrm rot="-9970459" flipH="1" flipV="1">
                <a:off x="-45" y="-37"/>
                <a:ext cx="938" cy="215"/>
                <a:chOff x="-50" y="-22"/>
                <a:chExt cx="874" cy="217"/>
              </a:xfrm>
            </p:grpSpPr>
            <p:grpSp>
              <p:nvGrpSpPr>
                <p:cNvPr id="357" name="Group 84"/>
                <p:cNvGrpSpPr/>
                <p:nvPr/>
              </p:nvGrpSpPr>
              <p:grpSpPr bwMode="auto">
                <a:xfrm>
                  <a:off x="-50" y="-22"/>
                  <a:ext cx="687" cy="191"/>
                  <a:chOff x="-76" y="-32"/>
                  <a:chExt cx="1035" cy="287"/>
                </a:xfrm>
              </p:grpSpPr>
              <p:sp>
                <p:nvSpPr>
                  <p:cNvPr id="363" name="AutoShape 80"/>
                  <p:cNvSpPr>
                    <a:spLocks noChangeArrowheads="1"/>
                  </p:cNvSpPr>
                  <p:nvPr/>
                </p:nvSpPr>
                <p:spPr bwMode="auto">
                  <a:xfrm rot="5263130">
                    <a:off x="222" y="-326"/>
                    <a:ext cx="218" cy="814"/>
                  </a:xfrm>
                  <a:prstGeom prst="moon">
                    <a:avLst>
                      <a:gd name="adj" fmla="val 49773"/>
                    </a:avLst>
                  </a:prstGeom>
                  <a:solidFill>
                    <a:srgbClr val="FFFFFF">
                      <a:alpha val="3999"/>
                    </a:srgbClr>
                  </a:solidFill>
                  <a:ln w="9525">
                    <a:noFill/>
                    <a:miter lim="800000"/>
                  </a:ln>
                </p:spPr>
                <p:txBody>
                  <a:bodyPr rot="10800000"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364" name="AutoShape 81"/>
                  <p:cNvSpPr>
                    <a:spLocks noChangeArrowheads="1"/>
                  </p:cNvSpPr>
                  <p:nvPr/>
                </p:nvSpPr>
                <p:spPr bwMode="auto">
                  <a:xfrm rot="6078281">
                    <a:off x="326" y="-331"/>
                    <a:ext cx="222" cy="819"/>
                  </a:xfrm>
                  <a:prstGeom prst="moon">
                    <a:avLst>
                      <a:gd name="adj" fmla="val 49773"/>
                    </a:avLst>
                  </a:prstGeom>
                  <a:solidFill>
                    <a:srgbClr val="FFFFFF">
                      <a:alpha val="3999"/>
                    </a:srgbClr>
                  </a:solidFill>
                  <a:ln w="9525">
                    <a:noFill/>
                    <a:miter lim="800000"/>
                  </a:ln>
                </p:spPr>
                <p:txBody>
                  <a:bodyPr rot="10800000"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365" name="AutoShape 82"/>
                  <p:cNvSpPr>
                    <a:spLocks noChangeArrowheads="1"/>
                  </p:cNvSpPr>
                  <p:nvPr/>
                </p:nvSpPr>
                <p:spPr bwMode="auto">
                  <a:xfrm rot="6373927">
                    <a:off x="366" y="-273"/>
                    <a:ext cx="226" cy="819"/>
                  </a:xfrm>
                  <a:prstGeom prst="moon">
                    <a:avLst>
                      <a:gd name="adj" fmla="val 49773"/>
                    </a:avLst>
                  </a:prstGeom>
                  <a:solidFill>
                    <a:srgbClr val="FFFFFF">
                      <a:alpha val="3999"/>
                    </a:srgbClr>
                  </a:solidFill>
                  <a:ln w="9525">
                    <a:noFill/>
                    <a:miter lim="800000"/>
                  </a:ln>
                </p:spPr>
                <p:txBody>
                  <a:bodyPr rot="10800000"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366" name="AutoShape 83"/>
                  <p:cNvSpPr>
                    <a:spLocks noChangeArrowheads="1"/>
                  </p:cNvSpPr>
                  <p:nvPr/>
                </p:nvSpPr>
                <p:spPr bwMode="auto">
                  <a:xfrm rot="6906312">
                    <a:off x="439" y="-266"/>
                    <a:ext cx="222" cy="819"/>
                  </a:xfrm>
                  <a:prstGeom prst="moon">
                    <a:avLst>
                      <a:gd name="adj" fmla="val 49773"/>
                    </a:avLst>
                  </a:prstGeom>
                  <a:solidFill>
                    <a:srgbClr val="FFFFFF">
                      <a:alpha val="3999"/>
                    </a:srgbClr>
                  </a:solidFill>
                  <a:ln w="9525">
                    <a:noFill/>
                    <a:miter lim="800000"/>
                  </a:ln>
                </p:spPr>
                <p:txBody>
                  <a:bodyPr rot="10800000"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grpSp>
            <p:grpSp>
              <p:nvGrpSpPr>
                <p:cNvPr id="358" name="Group 89"/>
                <p:cNvGrpSpPr/>
                <p:nvPr/>
              </p:nvGrpSpPr>
              <p:grpSpPr bwMode="auto">
                <a:xfrm rot="1353540">
                  <a:off x="90" y="23"/>
                  <a:ext cx="734" cy="172"/>
                  <a:chOff x="-111" y="4"/>
                  <a:chExt cx="1106" cy="258"/>
                </a:xfrm>
              </p:grpSpPr>
              <p:sp>
                <p:nvSpPr>
                  <p:cNvPr id="359" name="AutoShape 85"/>
                  <p:cNvSpPr>
                    <a:spLocks noChangeArrowheads="1"/>
                  </p:cNvSpPr>
                  <p:nvPr/>
                </p:nvSpPr>
                <p:spPr bwMode="auto">
                  <a:xfrm rot="5263130">
                    <a:off x="185" y="-273"/>
                    <a:ext cx="218" cy="809"/>
                  </a:xfrm>
                  <a:prstGeom prst="moon">
                    <a:avLst>
                      <a:gd name="adj" fmla="val 49773"/>
                    </a:avLst>
                  </a:prstGeom>
                  <a:solidFill>
                    <a:srgbClr val="FFFFFF">
                      <a:alpha val="3999"/>
                    </a:srgbClr>
                  </a:solidFill>
                  <a:ln w="9525">
                    <a:noFill/>
                    <a:miter lim="800000"/>
                  </a:ln>
                </p:spPr>
                <p:txBody>
                  <a:bodyPr rot="10800000"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360" name="AutoShape 86"/>
                  <p:cNvSpPr>
                    <a:spLocks noChangeArrowheads="1"/>
                  </p:cNvSpPr>
                  <p:nvPr/>
                </p:nvSpPr>
                <p:spPr bwMode="auto">
                  <a:xfrm rot="6078281">
                    <a:off x="406" y="-290"/>
                    <a:ext cx="226" cy="814"/>
                  </a:xfrm>
                  <a:prstGeom prst="moon">
                    <a:avLst>
                      <a:gd name="adj" fmla="val 49773"/>
                    </a:avLst>
                  </a:prstGeom>
                  <a:solidFill>
                    <a:srgbClr val="FFFFFF">
                      <a:alpha val="3999"/>
                    </a:srgbClr>
                  </a:solidFill>
                  <a:ln w="9525">
                    <a:noFill/>
                    <a:miter lim="800000"/>
                  </a:ln>
                </p:spPr>
                <p:txBody>
                  <a:bodyPr rot="10800000"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361" name="AutoShape 87"/>
                  <p:cNvSpPr>
                    <a:spLocks noChangeArrowheads="1"/>
                  </p:cNvSpPr>
                  <p:nvPr/>
                </p:nvSpPr>
                <p:spPr bwMode="auto">
                  <a:xfrm rot="6373927">
                    <a:off x="474" y="-271"/>
                    <a:ext cx="226" cy="814"/>
                  </a:xfrm>
                  <a:prstGeom prst="moon">
                    <a:avLst>
                      <a:gd name="adj" fmla="val 49773"/>
                    </a:avLst>
                  </a:prstGeom>
                  <a:solidFill>
                    <a:srgbClr val="FFFFFF">
                      <a:alpha val="3999"/>
                    </a:srgbClr>
                  </a:solidFill>
                  <a:ln w="9525">
                    <a:noFill/>
                    <a:miter lim="800000"/>
                  </a:ln>
                </p:spPr>
                <p:txBody>
                  <a:bodyPr rot="10800000"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362" name="AutoShape 88"/>
                  <p:cNvSpPr>
                    <a:spLocks noChangeArrowheads="1"/>
                  </p:cNvSpPr>
                  <p:nvPr/>
                </p:nvSpPr>
                <p:spPr bwMode="auto">
                  <a:xfrm rot="6906312">
                    <a:off x="478" y="-255"/>
                    <a:ext cx="215" cy="819"/>
                  </a:xfrm>
                  <a:prstGeom prst="moon">
                    <a:avLst>
                      <a:gd name="adj" fmla="val 49773"/>
                    </a:avLst>
                  </a:prstGeom>
                  <a:solidFill>
                    <a:srgbClr val="FFFFFF">
                      <a:alpha val="3999"/>
                    </a:srgbClr>
                  </a:solidFill>
                  <a:ln w="9525">
                    <a:noFill/>
                    <a:miter lim="800000"/>
                  </a:ln>
                </p:spPr>
                <p:txBody>
                  <a:bodyPr rot="10800000"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grpSp>
          </p:grpSp>
          <p:grpSp>
            <p:nvGrpSpPr>
              <p:cNvPr id="346" name="Group 94"/>
              <p:cNvGrpSpPr/>
              <p:nvPr/>
            </p:nvGrpSpPr>
            <p:grpSpPr bwMode="auto">
              <a:xfrm rot="-9970459" flipH="1" flipV="1">
                <a:off x="-18" y="-23"/>
                <a:ext cx="800" cy="184"/>
                <a:chOff x="-123" y="-37"/>
                <a:chExt cx="909" cy="229"/>
              </a:xfrm>
            </p:grpSpPr>
            <p:grpSp>
              <p:nvGrpSpPr>
                <p:cNvPr id="347" name="Group 95"/>
                <p:cNvGrpSpPr/>
                <p:nvPr/>
              </p:nvGrpSpPr>
              <p:grpSpPr bwMode="auto">
                <a:xfrm>
                  <a:off x="-123" y="-37"/>
                  <a:ext cx="769" cy="204"/>
                  <a:chOff x="-186" y="-56"/>
                  <a:chExt cx="1159" cy="309"/>
                </a:xfrm>
              </p:grpSpPr>
              <p:sp>
                <p:nvSpPr>
                  <p:cNvPr id="353" name="AutoShape 91"/>
                  <p:cNvSpPr>
                    <a:spLocks noChangeArrowheads="1"/>
                  </p:cNvSpPr>
                  <p:nvPr/>
                </p:nvSpPr>
                <p:spPr bwMode="auto">
                  <a:xfrm rot="5263130">
                    <a:off x="95" y="-337"/>
                    <a:ext cx="263" cy="826"/>
                  </a:xfrm>
                  <a:prstGeom prst="moon">
                    <a:avLst>
                      <a:gd name="adj" fmla="val 49773"/>
                    </a:avLst>
                  </a:prstGeom>
                  <a:solidFill>
                    <a:srgbClr val="FFFFFF">
                      <a:alpha val="3999"/>
                    </a:srgbClr>
                  </a:solidFill>
                  <a:ln w="9525">
                    <a:noFill/>
                    <a:miter lim="800000"/>
                  </a:ln>
                </p:spPr>
                <p:txBody>
                  <a:bodyPr rot="10800000"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354" name="AutoShape 92"/>
                  <p:cNvSpPr>
                    <a:spLocks noChangeArrowheads="1"/>
                  </p:cNvSpPr>
                  <p:nvPr/>
                </p:nvSpPr>
                <p:spPr bwMode="auto">
                  <a:xfrm rot="6078281">
                    <a:off x="251" y="-338"/>
                    <a:ext cx="263" cy="832"/>
                  </a:xfrm>
                  <a:prstGeom prst="moon">
                    <a:avLst>
                      <a:gd name="adj" fmla="val 49773"/>
                    </a:avLst>
                  </a:prstGeom>
                  <a:solidFill>
                    <a:srgbClr val="FFFFFF">
                      <a:alpha val="3999"/>
                    </a:srgbClr>
                  </a:solidFill>
                  <a:ln w="9525">
                    <a:noFill/>
                    <a:miter lim="800000"/>
                  </a:ln>
                </p:spPr>
                <p:txBody>
                  <a:bodyPr rot="10800000"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355" name="AutoShape 93"/>
                  <p:cNvSpPr>
                    <a:spLocks noChangeArrowheads="1"/>
                  </p:cNvSpPr>
                  <p:nvPr/>
                </p:nvSpPr>
                <p:spPr bwMode="auto">
                  <a:xfrm rot="6373927">
                    <a:off x="304" y="-281"/>
                    <a:ext cx="231" cy="820"/>
                  </a:xfrm>
                  <a:prstGeom prst="moon">
                    <a:avLst>
                      <a:gd name="adj" fmla="val 49773"/>
                    </a:avLst>
                  </a:prstGeom>
                  <a:solidFill>
                    <a:srgbClr val="FFFFFF">
                      <a:alpha val="3999"/>
                    </a:srgbClr>
                  </a:solidFill>
                  <a:ln w="9525">
                    <a:noFill/>
                    <a:miter lim="800000"/>
                  </a:ln>
                </p:spPr>
                <p:txBody>
                  <a:bodyPr rot="10800000"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356" name="AutoShape 94"/>
                  <p:cNvSpPr>
                    <a:spLocks noChangeArrowheads="1"/>
                  </p:cNvSpPr>
                  <p:nvPr/>
                </p:nvSpPr>
                <p:spPr bwMode="auto">
                  <a:xfrm rot="6906312">
                    <a:off x="428" y="-291"/>
                    <a:ext cx="263" cy="826"/>
                  </a:xfrm>
                  <a:prstGeom prst="moon">
                    <a:avLst>
                      <a:gd name="adj" fmla="val 49773"/>
                    </a:avLst>
                  </a:prstGeom>
                  <a:solidFill>
                    <a:srgbClr val="FFFFFF">
                      <a:alpha val="3999"/>
                    </a:srgbClr>
                  </a:solidFill>
                  <a:ln w="9525">
                    <a:noFill/>
                    <a:miter lim="800000"/>
                  </a:ln>
                </p:spPr>
                <p:txBody>
                  <a:bodyPr rot="10800000"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grpSp>
            <p:grpSp>
              <p:nvGrpSpPr>
                <p:cNvPr id="348" name="Group 100"/>
                <p:cNvGrpSpPr/>
                <p:nvPr/>
              </p:nvGrpSpPr>
              <p:grpSpPr bwMode="auto">
                <a:xfrm rot="1353540">
                  <a:off x="25" y="-11"/>
                  <a:ext cx="761" cy="203"/>
                  <a:chOff x="-206" y="-19"/>
                  <a:chExt cx="1147" cy="305"/>
                </a:xfrm>
              </p:grpSpPr>
              <p:sp>
                <p:nvSpPr>
                  <p:cNvPr id="349" name="AutoShape 96"/>
                  <p:cNvSpPr>
                    <a:spLocks noChangeArrowheads="1"/>
                  </p:cNvSpPr>
                  <p:nvPr/>
                </p:nvSpPr>
                <p:spPr bwMode="auto">
                  <a:xfrm rot="5263130">
                    <a:off x="86" y="-311"/>
                    <a:ext cx="254" cy="838"/>
                  </a:xfrm>
                  <a:prstGeom prst="moon">
                    <a:avLst>
                      <a:gd name="adj" fmla="val 49773"/>
                    </a:avLst>
                  </a:prstGeom>
                  <a:solidFill>
                    <a:srgbClr val="FFFFFF">
                      <a:alpha val="3999"/>
                    </a:srgbClr>
                  </a:solidFill>
                  <a:ln w="9525">
                    <a:noFill/>
                    <a:miter lim="800000"/>
                  </a:ln>
                </p:spPr>
                <p:txBody>
                  <a:bodyPr rot="10800000"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350" name="AutoShape 97"/>
                  <p:cNvSpPr>
                    <a:spLocks noChangeArrowheads="1"/>
                  </p:cNvSpPr>
                  <p:nvPr/>
                </p:nvSpPr>
                <p:spPr bwMode="auto">
                  <a:xfrm rot="6078281">
                    <a:off x="234" y="-303"/>
                    <a:ext cx="244" cy="826"/>
                  </a:xfrm>
                  <a:prstGeom prst="moon">
                    <a:avLst>
                      <a:gd name="adj" fmla="val 49773"/>
                    </a:avLst>
                  </a:prstGeom>
                  <a:solidFill>
                    <a:srgbClr val="FFFFFF">
                      <a:alpha val="3999"/>
                    </a:srgbClr>
                  </a:solidFill>
                  <a:ln w="9525">
                    <a:noFill/>
                    <a:miter lim="800000"/>
                  </a:ln>
                </p:spPr>
                <p:txBody>
                  <a:bodyPr rot="10800000"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351" name="AutoShape 98"/>
                  <p:cNvSpPr>
                    <a:spLocks noChangeArrowheads="1"/>
                  </p:cNvSpPr>
                  <p:nvPr/>
                </p:nvSpPr>
                <p:spPr bwMode="auto">
                  <a:xfrm rot="6373927">
                    <a:off x="300" y="-305"/>
                    <a:ext cx="244" cy="832"/>
                  </a:xfrm>
                  <a:prstGeom prst="moon">
                    <a:avLst>
                      <a:gd name="adj" fmla="val 49773"/>
                    </a:avLst>
                  </a:prstGeom>
                  <a:solidFill>
                    <a:srgbClr val="FFFFFF">
                      <a:alpha val="3999"/>
                    </a:srgbClr>
                  </a:solidFill>
                  <a:ln w="9525">
                    <a:noFill/>
                    <a:miter lim="800000"/>
                  </a:ln>
                </p:spPr>
                <p:txBody>
                  <a:bodyPr rot="10800000"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352" name="AutoShape 99"/>
                  <p:cNvSpPr>
                    <a:spLocks noChangeArrowheads="1"/>
                  </p:cNvSpPr>
                  <p:nvPr/>
                </p:nvSpPr>
                <p:spPr bwMode="auto">
                  <a:xfrm rot="6906312">
                    <a:off x="394" y="-260"/>
                    <a:ext cx="249" cy="844"/>
                  </a:xfrm>
                  <a:prstGeom prst="moon">
                    <a:avLst>
                      <a:gd name="adj" fmla="val 49773"/>
                    </a:avLst>
                  </a:prstGeom>
                  <a:solidFill>
                    <a:srgbClr val="FFFFFF">
                      <a:alpha val="1999"/>
                    </a:srgbClr>
                  </a:solidFill>
                  <a:ln w="9525">
                    <a:noFill/>
                    <a:miter lim="800000"/>
                  </a:ln>
                </p:spPr>
                <p:txBody>
                  <a:bodyPr rot="10800000"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grpSp>
          </p:grpSp>
        </p:grpSp>
      </p:grpSp>
      <p:grpSp>
        <p:nvGrpSpPr>
          <p:cNvPr id="461" name="Group 177"/>
          <p:cNvGrpSpPr/>
          <p:nvPr/>
        </p:nvGrpSpPr>
        <p:grpSpPr bwMode="auto">
          <a:xfrm>
            <a:off x="1016636" y="948088"/>
            <a:ext cx="945138" cy="520364"/>
            <a:chOff x="-58" y="0"/>
            <a:chExt cx="1404" cy="1031"/>
          </a:xfrm>
        </p:grpSpPr>
        <p:sp>
          <p:nvSpPr>
            <p:cNvPr id="462" name="Oval 173"/>
            <p:cNvSpPr>
              <a:spLocks noChangeArrowheads="1"/>
            </p:cNvSpPr>
            <p:nvPr/>
          </p:nvSpPr>
          <p:spPr bwMode="auto">
            <a:xfrm>
              <a:off x="117" y="0"/>
              <a:ext cx="1022" cy="1031"/>
            </a:xfrm>
            <a:prstGeom prst="ellipse">
              <a:avLst/>
            </a:prstGeom>
            <a:solidFill>
              <a:srgbClr val="053275"/>
            </a:solidFill>
            <a:ln w="38100" cmpd="sng">
              <a:solidFill>
                <a:srgbClr val="EAEAEA"/>
              </a:solidFill>
              <a:round/>
            </a:ln>
          </p:spPr>
          <p:txBody>
            <a:bodyPr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grpSp>
          <p:nvGrpSpPr>
            <p:cNvPr id="463" name="Group 179"/>
            <p:cNvGrpSpPr/>
            <p:nvPr/>
          </p:nvGrpSpPr>
          <p:grpSpPr bwMode="auto">
            <a:xfrm rot="10082854">
              <a:off x="-53" y="703"/>
              <a:ext cx="924" cy="239"/>
              <a:chOff x="58" y="36"/>
              <a:chExt cx="953" cy="248"/>
            </a:xfrm>
          </p:grpSpPr>
          <p:grpSp>
            <p:nvGrpSpPr>
              <p:cNvPr id="511" name="Group 180"/>
              <p:cNvGrpSpPr/>
              <p:nvPr/>
            </p:nvGrpSpPr>
            <p:grpSpPr bwMode="auto">
              <a:xfrm rot="-9970459" flipH="1" flipV="1">
                <a:off x="58" y="36"/>
                <a:ext cx="953" cy="234"/>
                <a:chOff x="60" y="22"/>
                <a:chExt cx="892" cy="236"/>
              </a:xfrm>
            </p:grpSpPr>
            <p:grpSp>
              <p:nvGrpSpPr>
                <p:cNvPr id="523" name="Group 181"/>
                <p:cNvGrpSpPr/>
                <p:nvPr/>
              </p:nvGrpSpPr>
              <p:grpSpPr bwMode="auto">
                <a:xfrm>
                  <a:off x="60" y="22"/>
                  <a:ext cx="710" cy="187"/>
                  <a:chOff x="90" y="33"/>
                  <a:chExt cx="1071" cy="282"/>
                </a:xfrm>
              </p:grpSpPr>
              <p:sp>
                <p:nvSpPr>
                  <p:cNvPr id="529" name="AutoShape 177"/>
                  <p:cNvSpPr>
                    <a:spLocks noChangeArrowheads="1"/>
                  </p:cNvSpPr>
                  <p:nvPr/>
                </p:nvSpPr>
                <p:spPr bwMode="auto">
                  <a:xfrm rot="5263130">
                    <a:off x="373" y="-247"/>
                    <a:ext cx="227" cy="793"/>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530" name="AutoShape 178"/>
                  <p:cNvSpPr>
                    <a:spLocks noChangeArrowheads="1"/>
                  </p:cNvSpPr>
                  <p:nvPr/>
                </p:nvSpPr>
                <p:spPr bwMode="auto">
                  <a:xfrm rot="6078281">
                    <a:off x="506" y="-245"/>
                    <a:ext cx="227" cy="784"/>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531" name="AutoShape 179"/>
                  <p:cNvSpPr>
                    <a:spLocks noChangeArrowheads="1"/>
                  </p:cNvSpPr>
                  <p:nvPr/>
                </p:nvSpPr>
                <p:spPr bwMode="auto">
                  <a:xfrm rot="6373927">
                    <a:off x="565" y="-237"/>
                    <a:ext cx="220" cy="808"/>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532" name="AutoShape 180"/>
                  <p:cNvSpPr>
                    <a:spLocks noChangeArrowheads="1"/>
                  </p:cNvSpPr>
                  <p:nvPr/>
                </p:nvSpPr>
                <p:spPr bwMode="auto">
                  <a:xfrm rot="6906312">
                    <a:off x="641" y="-204"/>
                    <a:ext cx="227" cy="812"/>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grpSp>
            <p:grpSp>
              <p:nvGrpSpPr>
                <p:cNvPr id="524" name="Group 186"/>
                <p:cNvGrpSpPr/>
                <p:nvPr/>
              </p:nvGrpSpPr>
              <p:grpSpPr bwMode="auto">
                <a:xfrm rot="1353540">
                  <a:off x="216" y="88"/>
                  <a:ext cx="736" cy="170"/>
                  <a:chOff x="101" y="21"/>
                  <a:chExt cx="1108" cy="255"/>
                </a:xfrm>
              </p:grpSpPr>
              <p:sp>
                <p:nvSpPr>
                  <p:cNvPr id="525" name="AutoShape 182"/>
                  <p:cNvSpPr>
                    <a:spLocks noChangeArrowheads="1"/>
                  </p:cNvSpPr>
                  <p:nvPr/>
                </p:nvSpPr>
                <p:spPr bwMode="auto">
                  <a:xfrm rot="5263130">
                    <a:off x="390" y="-266"/>
                    <a:ext cx="220" cy="798"/>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526" name="AutoShape 183"/>
                  <p:cNvSpPr>
                    <a:spLocks noChangeArrowheads="1"/>
                  </p:cNvSpPr>
                  <p:nvPr/>
                </p:nvSpPr>
                <p:spPr bwMode="auto">
                  <a:xfrm rot="6078281">
                    <a:off x="521" y="-264"/>
                    <a:ext cx="223" cy="793"/>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527" name="AutoShape 184"/>
                  <p:cNvSpPr>
                    <a:spLocks noChangeArrowheads="1"/>
                  </p:cNvSpPr>
                  <p:nvPr/>
                </p:nvSpPr>
                <p:spPr bwMode="auto">
                  <a:xfrm rot="6373927">
                    <a:off x="599" y="-245"/>
                    <a:ext cx="220" cy="803"/>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528" name="AutoShape 185"/>
                  <p:cNvSpPr>
                    <a:spLocks noChangeArrowheads="1"/>
                  </p:cNvSpPr>
                  <p:nvPr/>
                </p:nvSpPr>
                <p:spPr bwMode="auto">
                  <a:xfrm rot="6906312">
                    <a:off x="696" y="-237"/>
                    <a:ext cx="223" cy="803"/>
                  </a:xfrm>
                  <a:prstGeom prst="moon">
                    <a:avLst>
                      <a:gd name="adj" fmla="val 49773"/>
                    </a:avLst>
                  </a:prstGeom>
                  <a:solidFill>
                    <a:srgbClr val="FFFFFF">
                      <a:alpha val="3999"/>
                    </a:srgbClr>
                  </a:solidFill>
                  <a:ln w="9525">
                    <a:noFill/>
                    <a:miter lim="800000"/>
                  </a:ln>
                </p:spPr>
                <p:txBody>
                  <a:bodyPr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grpSp>
          </p:grpSp>
          <p:grpSp>
            <p:nvGrpSpPr>
              <p:cNvPr id="512" name="Group 191"/>
              <p:cNvGrpSpPr/>
              <p:nvPr/>
            </p:nvGrpSpPr>
            <p:grpSpPr bwMode="auto">
              <a:xfrm rot="-9970459" flipH="1" flipV="1">
                <a:off x="147" y="100"/>
                <a:ext cx="778" cy="184"/>
                <a:chOff x="90" y="72"/>
                <a:chExt cx="887" cy="226"/>
              </a:xfrm>
            </p:grpSpPr>
            <p:grpSp>
              <p:nvGrpSpPr>
                <p:cNvPr id="513" name="Group 192"/>
                <p:cNvGrpSpPr/>
                <p:nvPr/>
              </p:nvGrpSpPr>
              <p:grpSpPr bwMode="auto">
                <a:xfrm>
                  <a:off x="90" y="72"/>
                  <a:ext cx="767" cy="183"/>
                  <a:chOff x="136" y="109"/>
                  <a:chExt cx="1155" cy="275"/>
                </a:xfrm>
              </p:grpSpPr>
              <p:sp>
                <p:nvSpPr>
                  <p:cNvPr id="519" name="AutoShape 188"/>
                  <p:cNvSpPr>
                    <a:spLocks noChangeArrowheads="1"/>
                  </p:cNvSpPr>
                  <p:nvPr/>
                </p:nvSpPr>
                <p:spPr bwMode="auto">
                  <a:xfrm rot="5263130">
                    <a:off x="440" y="-195"/>
                    <a:ext cx="215" cy="824"/>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520" name="AutoShape 189"/>
                  <p:cNvSpPr>
                    <a:spLocks noChangeArrowheads="1"/>
                  </p:cNvSpPr>
                  <p:nvPr/>
                </p:nvSpPr>
                <p:spPr bwMode="auto">
                  <a:xfrm rot="6078281">
                    <a:off x="582" y="-186"/>
                    <a:ext cx="215" cy="818"/>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521" name="AutoShape 190"/>
                  <p:cNvSpPr>
                    <a:spLocks noChangeArrowheads="1"/>
                  </p:cNvSpPr>
                  <p:nvPr/>
                </p:nvSpPr>
                <p:spPr bwMode="auto">
                  <a:xfrm rot="6373927">
                    <a:off x="647" y="-185"/>
                    <a:ext cx="220" cy="835"/>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522" name="AutoShape 191"/>
                  <p:cNvSpPr>
                    <a:spLocks noChangeArrowheads="1"/>
                  </p:cNvSpPr>
                  <p:nvPr/>
                </p:nvSpPr>
                <p:spPr bwMode="auto">
                  <a:xfrm rot="6906312">
                    <a:off x="762" y="-146"/>
                    <a:ext cx="224" cy="835"/>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grpSp>
            <p:grpSp>
              <p:nvGrpSpPr>
                <p:cNvPr id="514" name="Group 197"/>
                <p:cNvGrpSpPr/>
                <p:nvPr/>
              </p:nvGrpSpPr>
              <p:grpSpPr bwMode="auto">
                <a:xfrm rot="1353540">
                  <a:off x="222" y="130"/>
                  <a:ext cx="755" cy="168"/>
                  <a:chOff x="134" y="69"/>
                  <a:chExt cx="1138" cy="249"/>
                </a:xfrm>
              </p:grpSpPr>
              <p:sp>
                <p:nvSpPr>
                  <p:cNvPr id="515" name="AutoShape 193"/>
                  <p:cNvSpPr>
                    <a:spLocks noChangeArrowheads="1"/>
                  </p:cNvSpPr>
                  <p:nvPr/>
                </p:nvSpPr>
                <p:spPr bwMode="auto">
                  <a:xfrm rot="5263130">
                    <a:off x="440" y="-235"/>
                    <a:ext cx="211" cy="824"/>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516" name="AutoShape 194"/>
                  <p:cNvSpPr>
                    <a:spLocks noChangeArrowheads="1"/>
                  </p:cNvSpPr>
                  <p:nvPr/>
                </p:nvSpPr>
                <p:spPr bwMode="auto">
                  <a:xfrm rot="6078281">
                    <a:off x="571" y="-227"/>
                    <a:ext cx="220" cy="812"/>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517" name="AutoShape 195"/>
                  <p:cNvSpPr>
                    <a:spLocks noChangeArrowheads="1"/>
                  </p:cNvSpPr>
                  <p:nvPr/>
                </p:nvSpPr>
                <p:spPr bwMode="auto">
                  <a:xfrm rot="6373927">
                    <a:off x="644" y="-229"/>
                    <a:ext cx="215" cy="829"/>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518" name="AutoShape 196"/>
                  <p:cNvSpPr>
                    <a:spLocks noChangeArrowheads="1"/>
                  </p:cNvSpPr>
                  <p:nvPr/>
                </p:nvSpPr>
                <p:spPr bwMode="auto">
                  <a:xfrm rot="6906312">
                    <a:off x="750" y="-204"/>
                    <a:ext cx="220" cy="824"/>
                  </a:xfrm>
                  <a:prstGeom prst="moon">
                    <a:avLst>
                      <a:gd name="adj" fmla="val 49773"/>
                    </a:avLst>
                  </a:prstGeom>
                  <a:solidFill>
                    <a:srgbClr val="FFFFFF">
                      <a:alpha val="3999"/>
                    </a:srgbClr>
                  </a:solidFill>
                  <a:ln w="9525">
                    <a:noFill/>
                    <a:miter lim="800000"/>
                  </a:ln>
                </p:spPr>
                <p:txBody>
                  <a:bodyPr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grpSp>
          </p:grpSp>
        </p:grpSp>
        <p:grpSp>
          <p:nvGrpSpPr>
            <p:cNvPr id="464" name="Group 202"/>
            <p:cNvGrpSpPr/>
            <p:nvPr/>
          </p:nvGrpSpPr>
          <p:grpSpPr bwMode="auto">
            <a:xfrm rot="-232145">
              <a:off x="303" y="6"/>
              <a:ext cx="1035" cy="280"/>
              <a:chOff x="-66" y="-58"/>
              <a:chExt cx="1067" cy="295"/>
            </a:xfrm>
          </p:grpSpPr>
          <p:grpSp>
            <p:nvGrpSpPr>
              <p:cNvPr id="465" name="Group 203"/>
              <p:cNvGrpSpPr/>
              <p:nvPr/>
            </p:nvGrpSpPr>
            <p:grpSpPr bwMode="auto">
              <a:xfrm rot="513316">
                <a:off x="-66" y="-58"/>
                <a:ext cx="1012" cy="250"/>
                <a:chOff x="-72" y="-53"/>
                <a:chExt cx="1012" cy="250"/>
              </a:xfrm>
            </p:grpSpPr>
            <p:grpSp>
              <p:nvGrpSpPr>
                <p:cNvPr id="489" name="Group 204"/>
                <p:cNvGrpSpPr/>
                <p:nvPr/>
              </p:nvGrpSpPr>
              <p:grpSpPr bwMode="auto">
                <a:xfrm rot="-9970459" flipH="1" flipV="1">
                  <a:off x="-72" y="-53"/>
                  <a:ext cx="1012" cy="250"/>
                  <a:chOff x="-70" y="-37"/>
                  <a:chExt cx="943" cy="255"/>
                </a:xfrm>
              </p:grpSpPr>
              <p:grpSp>
                <p:nvGrpSpPr>
                  <p:cNvPr id="501" name="Group 205"/>
                  <p:cNvGrpSpPr/>
                  <p:nvPr/>
                </p:nvGrpSpPr>
                <p:grpSpPr bwMode="auto">
                  <a:xfrm>
                    <a:off x="-70" y="-37"/>
                    <a:ext cx="757" cy="191"/>
                    <a:chOff x="-105" y="-56"/>
                    <a:chExt cx="1140" cy="287"/>
                  </a:xfrm>
                </p:grpSpPr>
                <p:sp>
                  <p:nvSpPr>
                    <p:cNvPr id="507" name="AutoShape 201"/>
                    <p:cNvSpPr>
                      <a:spLocks noChangeArrowheads="1"/>
                    </p:cNvSpPr>
                    <p:nvPr/>
                  </p:nvSpPr>
                  <p:spPr bwMode="auto">
                    <a:xfrm rot="5263130">
                      <a:off x="188" y="-349"/>
                      <a:ext cx="227" cy="813"/>
                    </a:xfrm>
                    <a:prstGeom prst="moon">
                      <a:avLst>
                        <a:gd name="adj" fmla="val 49773"/>
                      </a:avLst>
                    </a:prstGeom>
                    <a:solidFill>
                      <a:srgbClr val="FFFFFF">
                        <a:alpha val="3999"/>
                      </a:srgbClr>
                    </a:solidFill>
                    <a:ln w="9525">
                      <a:noFill/>
                      <a:miter lim="800000"/>
                    </a:ln>
                  </p:spPr>
                  <p:txBody>
                    <a:bodyPr rot="10800000"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508" name="AutoShape 202"/>
                    <p:cNvSpPr>
                      <a:spLocks noChangeArrowheads="1"/>
                    </p:cNvSpPr>
                    <p:nvPr/>
                  </p:nvSpPr>
                  <p:spPr bwMode="auto">
                    <a:xfrm rot="6078281">
                      <a:off x="348" y="-346"/>
                      <a:ext cx="231" cy="813"/>
                    </a:xfrm>
                    <a:prstGeom prst="moon">
                      <a:avLst>
                        <a:gd name="adj" fmla="val 49773"/>
                      </a:avLst>
                    </a:prstGeom>
                    <a:solidFill>
                      <a:srgbClr val="FFFFFF">
                        <a:alpha val="3999"/>
                      </a:srgbClr>
                    </a:solidFill>
                    <a:ln w="9525">
                      <a:noFill/>
                      <a:miter lim="800000"/>
                    </a:ln>
                  </p:spPr>
                  <p:txBody>
                    <a:bodyPr rot="10800000"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509" name="AutoShape 203"/>
                    <p:cNvSpPr>
                      <a:spLocks noChangeArrowheads="1"/>
                    </p:cNvSpPr>
                    <p:nvPr/>
                  </p:nvSpPr>
                  <p:spPr bwMode="auto">
                    <a:xfrm rot="6373927">
                      <a:off x="411" y="-311"/>
                      <a:ext cx="227" cy="809"/>
                    </a:xfrm>
                    <a:prstGeom prst="moon">
                      <a:avLst>
                        <a:gd name="adj" fmla="val 49773"/>
                      </a:avLst>
                    </a:prstGeom>
                    <a:solidFill>
                      <a:srgbClr val="FFFFFF">
                        <a:alpha val="3999"/>
                      </a:srgbClr>
                    </a:solidFill>
                    <a:ln w="9525">
                      <a:noFill/>
                      <a:miter lim="800000"/>
                    </a:ln>
                  </p:spPr>
                  <p:txBody>
                    <a:bodyPr rot="10800000"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510" name="AutoShape 204"/>
                    <p:cNvSpPr>
                      <a:spLocks noChangeArrowheads="1"/>
                    </p:cNvSpPr>
                    <p:nvPr/>
                  </p:nvSpPr>
                  <p:spPr bwMode="auto">
                    <a:xfrm rot="6906312">
                      <a:off x="512" y="-291"/>
                      <a:ext cx="227" cy="818"/>
                    </a:xfrm>
                    <a:prstGeom prst="moon">
                      <a:avLst>
                        <a:gd name="adj" fmla="val 49773"/>
                      </a:avLst>
                    </a:prstGeom>
                    <a:solidFill>
                      <a:srgbClr val="FFFFFF">
                        <a:alpha val="3999"/>
                      </a:srgbClr>
                    </a:solidFill>
                    <a:ln w="9525">
                      <a:noFill/>
                      <a:miter lim="800000"/>
                    </a:ln>
                  </p:spPr>
                  <p:txBody>
                    <a:bodyPr rot="10800000"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grpSp>
              <p:grpSp>
                <p:nvGrpSpPr>
                  <p:cNvPr id="502" name="Group 210"/>
                  <p:cNvGrpSpPr/>
                  <p:nvPr/>
                </p:nvGrpSpPr>
                <p:grpSpPr bwMode="auto">
                  <a:xfrm rot="1353540">
                    <a:off x="82" y="25"/>
                    <a:ext cx="791" cy="193"/>
                    <a:chOff x="-117" y="-7"/>
                    <a:chExt cx="1190" cy="290"/>
                  </a:xfrm>
                </p:grpSpPr>
                <p:sp>
                  <p:nvSpPr>
                    <p:cNvPr id="503" name="AutoShape 206"/>
                    <p:cNvSpPr>
                      <a:spLocks noChangeArrowheads="1"/>
                    </p:cNvSpPr>
                    <p:nvPr/>
                  </p:nvSpPr>
                  <p:spPr bwMode="auto">
                    <a:xfrm rot="5263130">
                      <a:off x="176" y="-300"/>
                      <a:ext cx="227" cy="813"/>
                    </a:xfrm>
                    <a:prstGeom prst="moon">
                      <a:avLst>
                        <a:gd name="adj" fmla="val 49773"/>
                      </a:avLst>
                    </a:prstGeom>
                    <a:solidFill>
                      <a:srgbClr val="FFFFFF">
                        <a:alpha val="3999"/>
                      </a:srgbClr>
                    </a:solidFill>
                    <a:ln w="9525">
                      <a:noFill/>
                      <a:miter lim="800000"/>
                    </a:ln>
                  </p:spPr>
                  <p:txBody>
                    <a:bodyPr rot="10800000"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504" name="AutoShape 207"/>
                    <p:cNvSpPr>
                      <a:spLocks noChangeArrowheads="1"/>
                    </p:cNvSpPr>
                    <p:nvPr/>
                  </p:nvSpPr>
                  <p:spPr bwMode="auto">
                    <a:xfrm rot="6078281">
                      <a:off x="314" y="-290"/>
                      <a:ext cx="227" cy="813"/>
                    </a:xfrm>
                    <a:prstGeom prst="moon">
                      <a:avLst>
                        <a:gd name="adj" fmla="val 49773"/>
                      </a:avLst>
                    </a:prstGeom>
                    <a:solidFill>
                      <a:srgbClr val="FFFFFF">
                        <a:alpha val="3999"/>
                      </a:srgbClr>
                    </a:solidFill>
                    <a:ln w="9525">
                      <a:noFill/>
                      <a:miter lim="800000"/>
                    </a:ln>
                  </p:spPr>
                  <p:txBody>
                    <a:bodyPr rot="10800000"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505" name="AutoShape 208"/>
                    <p:cNvSpPr>
                      <a:spLocks noChangeArrowheads="1"/>
                    </p:cNvSpPr>
                    <p:nvPr/>
                  </p:nvSpPr>
                  <p:spPr bwMode="auto">
                    <a:xfrm rot="6373927">
                      <a:off x="400" y="-275"/>
                      <a:ext cx="227" cy="813"/>
                    </a:xfrm>
                    <a:prstGeom prst="moon">
                      <a:avLst>
                        <a:gd name="adj" fmla="val 49773"/>
                      </a:avLst>
                    </a:prstGeom>
                    <a:solidFill>
                      <a:srgbClr val="FFFFFF">
                        <a:alpha val="3999"/>
                      </a:srgbClr>
                    </a:solidFill>
                    <a:ln w="9525">
                      <a:noFill/>
                      <a:miter lim="800000"/>
                    </a:ln>
                  </p:spPr>
                  <p:txBody>
                    <a:bodyPr rot="10800000"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506" name="AutoShape 209"/>
                    <p:cNvSpPr>
                      <a:spLocks noChangeArrowheads="1"/>
                    </p:cNvSpPr>
                    <p:nvPr/>
                  </p:nvSpPr>
                  <p:spPr bwMode="auto">
                    <a:xfrm rot="6906312">
                      <a:off x="550" y="-239"/>
                      <a:ext cx="227" cy="818"/>
                    </a:xfrm>
                    <a:prstGeom prst="moon">
                      <a:avLst>
                        <a:gd name="adj" fmla="val 49773"/>
                      </a:avLst>
                    </a:prstGeom>
                    <a:solidFill>
                      <a:srgbClr val="FFFFFF">
                        <a:alpha val="3999"/>
                      </a:srgbClr>
                    </a:solidFill>
                    <a:ln w="9525">
                      <a:noFill/>
                      <a:miter lim="800000"/>
                    </a:ln>
                  </p:spPr>
                  <p:txBody>
                    <a:bodyPr rot="10800000"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grpSp>
            </p:grpSp>
            <p:grpSp>
              <p:nvGrpSpPr>
                <p:cNvPr id="490" name="Group 215"/>
                <p:cNvGrpSpPr/>
                <p:nvPr/>
              </p:nvGrpSpPr>
              <p:grpSpPr bwMode="auto">
                <a:xfrm rot="-9970459" flipH="1" flipV="1">
                  <a:off x="-9" y="-12"/>
                  <a:ext cx="773" cy="161"/>
                  <a:chOff x="-112" y="-17"/>
                  <a:chExt cx="881" cy="203"/>
                </a:xfrm>
              </p:grpSpPr>
              <p:grpSp>
                <p:nvGrpSpPr>
                  <p:cNvPr id="491" name="Group 216"/>
                  <p:cNvGrpSpPr/>
                  <p:nvPr/>
                </p:nvGrpSpPr>
                <p:grpSpPr bwMode="auto">
                  <a:xfrm>
                    <a:off x="-112" y="-17"/>
                    <a:ext cx="755" cy="179"/>
                    <a:chOff x="-168" y="-25"/>
                    <a:chExt cx="1140" cy="268"/>
                  </a:xfrm>
                </p:grpSpPr>
                <p:sp>
                  <p:nvSpPr>
                    <p:cNvPr id="497" name="AutoShape 212"/>
                    <p:cNvSpPr>
                      <a:spLocks noChangeArrowheads="1"/>
                    </p:cNvSpPr>
                    <p:nvPr/>
                  </p:nvSpPr>
                  <p:spPr bwMode="auto">
                    <a:xfrm rot="5263130">
                      <a:off x="136" y="-296"/>
                      <a:ext cx="228" cy="836"/>
                    </a:xfrm>
                    <a:prstGeom prst="moon">
                      <a:avLst>
                        <a:gd name="adj" fmla="val 49773"/>
                      </a:avLst>
                    </a:prstGeom>
                    <a:solidFill>
                      <a:srgbClr val="FFFFFF">
                        <a:alpha val="3999"/>
                      </a:srgbClr>
                    </a:solidFill>
                    <a:ln w="9525">
                      <a:noFill/>
                      <a:miter lim="800000"/>
                    </a:ln>
                  </p:spPr>
                  <p:txBody>
                    <a:bodyPr rot="10800000"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498" name="AutoShape 213"/>
                    <p:cNvSpPr>
                      <a:spLocks noChangeArrowheads="1"/>
                    </p:cNvSpPr>
                    <p:nvPr/>
                  </p:nvSpPr>
                  <p:spPr bwMode="auto">
                    <a:xfrm rot="6078281">
                      <a:off x="286" y="-297"/>
                      <a:ext cx="224" cy="813"/>
                    </a:xfrm>
                    <a:prstGeom prst="moon">
                      <a:avLst>
                        <a:gd name="adj" fmla="val 49773"/>
                      </a:avLst>
                    </a:prstGeom>
                    <a:solidFill>
                      <a:srgbClr val="FFFFFF">
                        <a:alpha val="3999"/>
                      </a:srgbClr>
                    </a:solidFill>
                    <a:ln w="9525">
                      <a:noFill/>
                      <a:miter lim="800000"/>
                    </a:ln>
                  </p:spPr>
                  <p:txBody>
                    <a:bodyPr rot="10800000"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499" name="AutoShape 214"/>
                    <p:cNvSpPr>
                      <a:spLocks noChangeArrowheads="1"/>
                    </p:cNvSpPr>
                    <p:nvPr/>
                  </p:nvSpPr>
                  <p:spPr bwMode="auto">
                    <a:xfrm rot="6373927">
                      <a:off x="356" y="-337"/>
                      <a:ext cx="224" cy="848"/>
                    </a:xfrm>
                    <a:prstGeom prst="moon">
                      <a:avLst>
                        <a:gd name="adj" fmla="val 49773"/>
                      </a:avLst>
                    </a:prstGeom>
                    <a:solidFill>
                      <a:srgbClr val="FFFFFF">
                        <a:alpha val="3999"/>
                      </a:srgbClr>
                    </a:solidFill>
                    <a:ln w="9525">
                      <a:noFill/>
                      <a:miter lim="800000"/>
                    </a:ln>
                  </p:spPr>
                  <p:txBody>
                    <a:bodyPr rot="10800000"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500" name="AutoShape 215"/>
                    <p:cNvSpPr>
                      <a:spLocks noChangeArrowheads="1"/>
                    </p:cNvSpPr>
                    <p:nvPr/>
                  </p:nvSpPr>
                  <p:spPr bwMode="auto">
                    <a:xfrm rot="6906312">
                      <a:off x="442" y="-287"/>
                      <a:ext cx="224" cy="836"/>
                    </a:xfrm>
                    <a:prstGeom prst="moon">
                      <a:avLst>
                        <a:gd name="adj" fmla="val 49773"/>
                      </a:avLst>
                    </a:prstGeom>
                    <a:solidFill>
                      <a:srgbClr val="FFFFFF">
                        <a:alpha val="3999"/>
                      </a:srgbClr>
                    </a:solidFill>
                    <a:ln w="9525">
                      <a:noFill/>
                      <a:miter lim="800000"/>
                    </a:ln>
                  </p:spPr>
                  <p:txBody>
                    <a:bodyPr rot="10800000"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grpSp>
              <p:grpSp>
                <p:nvGrpSpPr>
                  <p:cNvPr id="492" name="Group 221"/>
                  <p:cNvGrpSpPr/>
                  <p:nvPr/>
                </p:nvGrpSpPr>
                <p:grpSpPr bwMode="auto">
                  <a:xfrm rot="1353540">
                    <a:off x="-8" y="-13"/>
                    <a:ext cx="777" cy="199"/>
                    <a:chOff x="-268" y="-12"/>
                    <a:chExt cx="1173" cy="299"/>
                  </a:xfrm>
                </p:grpSpPr>
                <p:sp>
                  <p:nvSpPr>
                    <p:cNvPr id="493" name="AutoShape 217"/>
                    <p:cNvSpPr>
                      <a:spLocks noChangeArrowheads="1"/>
                    </p:cNvSpPr>
                    <p:nvPr/>
                  </p:nvSpPr>
                  <p:spPr bwMode="auto">
                    <a:xfrm rot="5263130">
                      <a:off x="43" y="-323"/>
                      <a:ext cx="219" cy="842"/>
                    </a:xfrm>
                    <a:prstGeom prst="moon">
                      <a:avLst>
                        <a:gd name="adj" fmla="val 49773"/>
                      </a:avLst>
                    </a:prstGeom>
                    <a:solidFill>
                      <a:srgbClr val="FFFFFF">
                        <a:alpha val="3999"/>
                      </a:srgbClr>
                    </a:solidFill>
                    <a:ln w="9525">
                      <a:noFill/>
                      <a:miter lim="800000"/>
                    </a:ln>
                  </p:spPr>
                  <p:txBody>
                    <a:bodyPr rot="10800000"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494" name="AutoShape 218"/>
                    <p:cNvSpPr>
                      <a:spLocks noChangeArrowheads="1"/>
                    </p:cNvSpPr>
                    <p:nvPr/>
                  </p:nvSpPr>
                  <p:spPr bwMode="auto">
                    <a:xfrm rot="6078281">
                      <a:off x="183" y="-303"/>
                      <a:ext cx="224" cy="824"/>
                    </a:xfrm>
                    <a:prstGeom prst="moon">
                      <a:avLst>
                        <a:gd name="adj" fmla="val 49773"/>
                      </a:avLst>
                    </a:prstGeom>
                    <a:solidFill>
                      <a:srgbClr val="FFFFFF">
                        <a:alpha val="3999"/>
                      </a:srgbClr>
                    </a:solidFill>
                    <a:ln w="9525">
                      <a:noFill/>
                      <a:miter lim="800000"/>
                    </a:ln>
                  </p:spPr>
                  <p:txBody>
                    <a:bodyPr rot="10800000"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495" name="AutoShape 219"/>
                    <p:cNvSpPr>
                      <a:spLocks noChangeArrowheads="1"/>
                    </p:cNvSpPr>
                    <p:nvPr/>
                  </p:nvSpPr>
                  <p:spPr bwMode="auto">
                    <a:xfrm rot="6373927">
                      <a:off x="278" y="-283"/>
                      <a:ext cx="224" cy="830"/>
                    </a:xfrm>
                    <a:prstGeom prst="moon">
                      <a:avLst>
                        <a:gd name="adj" fmla="val 49773"/>
                      </a:avLst>
                    </a:prstGeom>
                    <a:solidFill>
                      <a:srgbClr val="FFFFFF">
                        <a:alpha val="3999"/>
                      </a:srgbClr>
                    </a:solidFill>
                    <a:ln w="9525">
                      <a:noFill/>
                      <a:miter lim="800000"/>
                    </a:ln>
                  </p:spPr>
                  <p:txBody>
                    <a:bodyPr rot="10800000"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496" name="AutoShape 220"/>
                    <p:cNvSpPr>
                      <a:spLocks noChangeArrowheads="1"/>
                    </p:cNvSpPr>
                    <p:nvPr/>
                  </p:nvSpPr>
                  <p:spPr bwMode="auto">
                    <a:xfrm rot="6906312">
                      <a:off x="379" y="-239"/>
                      <a:ext cx="228" cy="824"/>
                    </a:xfrm>
                    <a:prstGeom prst="moon">
                      <a:avLst>
                        <a:gd name="adj" fmla="val 49773"/>
                      </a:avLst>
                    </a:prstGeom>
                    <a:solidFill>
                      <a:srgbClr val="FFFFFF">
                        <a:alpha val="3999"/>
                      </a:srgbClr>
                    </a:solidFill>
                    <a:ln w="9525">
                      <a:noFill/>
                      <a:miter lim="800000"/>
                    </a:ln>
                  </p:spPr>
                  <p:txBody>
                    <a:bodyPr rot="10800000"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grpSp>
            </p:grpSp>
          </p:grpSp>
          <p:grpSp>
            <p:nvGrpSpPr>
              <p:cNvPr id="466" name="Group 226"/>
              <p:cNvGrpSpPr/>
              <p:nvPr/>
            </p:nvGrpSpPr>
            <p:grpSpPr bwMode="auto">
              <a:xfrm rot="513316">
                <a:off x="7" y="-37"/>
                <a:ext cx="994" cy="274"/>
                <a:chOff x="-29" y="-55"/>
                <a:chExt cx="994" cy="274"/>
              </a:xfrm>
            </p:grpSpPr>
            <p:grpSp>
              <p:nvGrpSpPr>
                <p:cNvPr id="467" name="Group 227"/>
                <p:cNvGrpSpPr/>
                <p:nvPr/>
              </p:nvGrpSpPr>
              <p:grpSpPr bwMode="auto">
                <a:xfrm rot="-9970459" flipH="1" flipV="1">
                  <a:off x="-29" y="-55"/>
                  <a:ext cx="994" cy="274"/>
                  <a:chOff x="-33" y="-51"/>
                  <a:chExt cx="928" cy="279"/>
                </a:xfrm>
              </p:grpSpPr>
              <p:grpSp>
                <p:nvGrpSpPr>
                  <p:cNvPr id="479" name="Group 228"/>
                  <p:cNvGrpSpPr/>
                  <p:nvPr/>
                </p:nvGrpSpPr>
                <p:grpSpPr bwMode="auto">
                  <a:xfrm>
                    <a:off x="-33" y="-51"/>
                    <a:ext cx="713" cy="202"/>
                    <a:chOff x="-50" y="-76"/>
                    <a:chExt cx="1074" cy="301"/>
                  </a:xfrm>
                </p:grpSpPr>
                <p:sp>
                  <p:nvSpPr>
                    <p:cNvPr id="485" name="AutoShape 224"/>
                    <p:cNvSpPr>
                      <a:spLocks noChangeArrowheads="1"/>
                    </p:cNvSpPr>
                    <p:nvPr/>
                  </p:nvSpPr>
                  <p:spPr bwMode="auto">
                    <a:xfrm rot="5263130">
                      <a:off x="245" y="-371"/>
                      <a:ext cx="227" cy="818"/>
                    </a:xfrm>
                    <a:prstGeom prst="moon">
                      <a:avLst>
                        <a:gd name="adj" fmla="val 49773"/>
                      </a:avLst>
                    </a:prstGeom>
                    <a:solidFill>
                      <a:srgbClr val="FFFFFF">
                        <a:alpha val="1999"/>
                      </a:srgbClr>
                    </a:solidFill>
                    <a:ln w="9525">
                      <a:noFill/>
                      <a:miter lim="800000"/>
                    </a:ln>
                  </p:spPr>
                  <p:txBody>
                    <a:bodyPr rot="10800000"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486" name="AutoShape 225"/>
                    <p:cNvSpPr>
                      <a:spLocks noChangeArrowheads="1"/>
                    </p:cNvSpPr>
                    <p:nvPr/>
                  </p:nvSpPr>
                  <p:spPr bwMode="auto">
                    <a:xfrm rot="6078281">
                      <a:off x="383" y="-364"/>
                      <a:ext cx="227" cy="818"/>
                    </a:xfrm>
                    <a:prstGeom prst="moon">
                      <a:avLst>
                        <a:gd name="adj" fmla="val 49773"/>
                      </a:avLst>
                    </a:prstGeom>
                    <a:solidFill>
                      <a:srgbClr val="FFFFFF">
                        <a:alpha val="1999"/>
                      </a:srgbClr>
                    </a:solidFill>
                    <a:ln w="9525">
                      <a:noFill/>
                      <a:miter lim="800000"/>
                    </a:ln>
                  </p:spPr>
                  <p:txBody>
                    <a:bodyPr rot="10800000"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487" name="AutoShape 226"/>
                    <p:cNvSpPr>
                      <a:spLocks noChangeArrowheads="1"/>
                    </p:cNvSpPr>
                    <p:nvPr/>
                  </p:nvSpPr>
                  <p:spPr bwMode="auto">
                    <a:xfrm rot="6373927">
                      <a:off x="454" y="-339"/>
                      <a:ext cx="227" cy="818"/>
                    </a:xfrm>
                    <a:prstGeom prst="moon">
                      <a:avLst>
                        <a:gd name="adj" fmla="val 49773"/>
                      </a:avLst>
                    </a:prstGeom>
                    <a:solidFill>
                      <a:srgbClr val="FFFFFF">
                        <a:alpha val="1999"/>
                      </a:srgbClr>
                    </a:solidFill>
                    <a:ln w="9525">
                      <a:noFill/>
                      <a:miter lim="800000"/>
                    </a:ln>
                  </p:spPr>
                  <p:txBody>
                    <a:bodyPr rot="10800000"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488" name="AutoShape 227"/>
                    <p:cNvSpPr>
                      <a:spLocks noChangeArrowheads="1"/>
                    </p:cNvSpPr>
                    <p:nvPr/>
                  </p:nvSpPr>
                  <p:spPr bwMode="auto">
                    <a:xfrm rot="6906312">
                      <a:off x="506" y="-293"/>
                      <a:ext cx="227" cy="809"/>
                    </a:xfrm>
                    <a:prstGeom prst="moon">
                      <a:avLst>
                        <a:gd name="adj" fmla="val 49773"/>
                      </a:avLst>
                    </a:prstGeom>
                    <a:solidFill>
                      <a:srgbClr val="FFFFFF">
                        <a:alpha val="1999"/>
                      </a:srgbClr>
                    </a:solidFill>
                    <a:ln w="9525">
                      <a:noFill/>
                      <a:miter lim="800000"/>
                    </a:ln>
                  </p:spPr>
                  <p:txBody>
                    <a:bodyPr rot="10800000"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grpSp>
              <p:grpSp>
                <p:nvGrpSpPr>
                  <p:cNvPr id="480" name="Group 233"/>
                  <p:cNvGrpSpPr/>
                  <p:nvPr/>
                </p:nvGrpSpPr>
                <p:grpSpPr bwMode="auto">
                  <a:xfrm rot="1353540">
                    <a:off x="134" y="14"/>
                    <a:ext cx="761" cy="214"/>
                    <a:chOff x="-45" y="-43"/>
                    <a:chExt cx="1147" cy="321"/>
                  </a:xfrm>
                </p:grpSpPr>
                <p:sp>
                  <p:nvSpPr>
                    <p:cNvPr id="481" name="AutoShape 229"/>
                    <p:cNvSpPr>
                      <a:spLocks noChangeArrowheads="1"/>
                    </p:cNvSpPr>
                    <p:nvPr/>
                  </p:nvSpPr>
                  <p:spPr bwMode="auto">
                    <a:xfrm rot="5263130">
                      <a:off x="250" y="-338"/>
                      <a:ext cx="227" cy="818"/>
                    </a:xfrm>
                    <a:prstGeom prst="moon">
                      <a:avLst>
                        <a:gd name="adj" fmla="val 49773"/>
                      </a:avLst>
                    </a:prstGeom>
                    <a:solidFill>
                      <a:srgbClr val="FFFFFF">
                        <a:alpha val="1999"/>
                      </a:srgbClr>
                    </a:solidFill>
                    <a:ln w="9525">
                      <a:noFill/>
                      <a:miter lim="800000"/>
                    </a:ln>
                  </p:spPr>
                  <p:txBody>
                    <a:bodyPr rot="10800000"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482" name="AutoShape 230"/>
                    <p:cNvSpPr>
                      <a:spLocks noChangeArrowheads="1"/>
                    </p:cNvSpPr>
                    <p:nvPr/>
                  </p:nvSpPr>
                  <p:spPr bwMode="auto">
                    <a:xfrm rot="6078281">
                      <a:off x="398" y="-304"/>
                      <a:ext cx="227" cy="818"/>
                    </a:xfrm>
                    <a:prstGeom prst="moon">
                      <a:avLst>
                        <a:gd name="adj" fmla="val 49773"/>
                      </a:avLst>
                    </a:prstGeom>
                    <a:solidFill>
                      <a:srgbClr val="FFFFFF">
                        <a:alpha val="1999"/>
                      </a:srgbClr>
                    </a:solidFill>
                    <a:ln w="9525">
                      <a:noFill/>
                      <a:miter lim="800000"/>
                    </a:ln>
                  </p:spPr>
                  <p:txBody>
                    <a:bodyPr rot="10800000"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483" name="AutoShape 231"/>
                    <p:cNvSpPr>
                      <a:spLocks noChangeArrowheads="1"/>
                    </p:cNvSpPr>
                    <p:nvPr/>
                  </p:nvSpPr>
                  <p:spPr bwMode="auto">
                    <a:xfrm rot="6373927">
                      <a:off x="484" y="-278"/>
                      <a:ext cx="227" cy="818"/>
                    </a:xfrm>
                    <a:prstGeom prst="moon">
                      <a:avLst>
                        <a:gd name="adj" fmla="val 49773"/>
                      </a:avLst>
                    </a:prstGeom>
                    <a:solidFill>
                      <a:srgbClr val="FFFFFF">
                        <a:alpha val="1999"/>
                      </a:srgbClr>
                    </a:solidFill>
                    <a:ln w="9525">
                      <a:noFill/>
                      <a:miter lim="800000"/>
                    </a:ln>
                  </p:spPr>
                  <p:txBody>
                    <a:bodyPr rot="10800000"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484" name="AutoShape 232"/>
                    <p:cNvSpPr>
                      <a:spLocks noChangeArrowheads="1"/>
                    </p:cNvSpPr>
                    <p:nvPr/>
                  </p:nvSpPr>
                  <p:spPr bwMode="auto">
                    <a:xfrm rot="6906312">
                      <a:off x="579" y="-244"/>
                      <a:ext cx="227" cy="818"/>
                    </a:xfrm>
                    <a:prstGeom prst="moon">
                      <a:avLst>
                        <a:gd name="adj" fmla="val 49773"/>
                      </a:avLst>
                    </a:prstGeom>
                    <a:solidFill>
                      <a:srgbClr val="FFFFFF">
                        <a:alpha val="1999"/>
                      </a:srgbClr>
                    </a:solidFill>
                    <a:ln w="9525">
                      <a:noFill/>
                      <a:miter lim="800000"/>
                    </a:ln>
                  </p:spPr>
                  <p:txBody>
                    <a:bodyPr rot="10800000"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grpSp>
            </p:grpSp>
            <p:grpSp>
              <p:nvGrpSpPr>
                <p:cNvPr id="468" name="Group 238"/>
                <p:cNvGrpSpPr/>
                <p:nvPr/>
              </p:nvGrpSpPr>
              <p:grpSpPr bwMode="auto">
                <a:xfrm rot="-9970459" flipH="1" flipV="1">
                  <a:off x="22" y="-19"/>
                  <a:ext cx="759" cy="150"/>
                  <a:chOff x="-83" y="-25"/>
                  <a:chExt cx="865" cy="180"/>
                </a:xfrm>
              </p:grpSpPr>
              <p:grpSp>
                <p:nvGrpSpPr>
                  <p:cNvPr id="469" name="Group 239"/>
                  <p:cNvGrpSpPr/>
                  <p:nvPr/>
                </p:nvGrpSpPr>
                <p:grpSpPr bwMode="auto">
                  <a:xfrm>
                    <a:off x="-83" y="-23"/>
                    <a:ext cx="747" cy="178"/>
                    <a:chOff x="-125" y="-35"/>
                    <a:chExt cx="1124" cy="267"/>
                  </a:xfrm>
                </p:grpSpPr>
                <p:sp>
                  <p:nvSpPr>
                    <p:cNvPr id="475" name="AutoShape 235"/>
                    <p:cNvSpPr>
                      <a:spLocks noChangeArrowheads="1"/>
                    </p:cNvSpPr>
                    <p:nvPr/>
                  </p:nvSpPr>
                  <p:spPr bwMode="auto">
                    <a:xfrm rot="5263130">
                      <a:off x="171" y="-292"/>
                      <a:ext cx="228" cy="819"/>
                    </a:xfrm>
                    <a:prstGeom prst="moon">
                      <a:avLst>
                        <a:gd name="adj" fmla="val 49773"/>
                      </a:avLst>
                    </a:prstGeom>
                    <a:solidFill>
                      <a:srgbClr val="FFFFFF">
                        <a:alpha val="1999"/>
                      </a:srgbClr>
                    </a:solidFill>
                    <a:ln w="9525">
                      <a:noFill/>
                      <a:miter lim="800000"/>
                    </a:ln>
                  </p:spPr>
                  <p:txBody>
                    <a:bodyPr rot="10800000"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476" name="AutoShape 236"/>
                    <p:cNvSpPr>
                      <a:spLocks noChangeArrowheads="1"/>
                    </p:cNvSpPr>
                    <p:nvPr/>
                  </p:nvSpPr>
                  <p:spPr bwMode="auto">
                    <a:xfrm rot="6078281">
                      <a:off x="313" y="-319"/>
                      <a:ext cx="219" cy="830"/>
                    </a:xfrm>
                    <a:prstGeom prst="moon">
                      <a:avLst>
                        <a:gd name="adj" fmla="val 49773"/>
                      </a:avLst>
                    </a:prstGeom>
                    <a:solidFill>
                      <a:srgbClr val="FFFFFF">
                        <a:alpha val="1999"/>
                      </a:srgbClr>
                    </a:solidFill>
                    <a:ln w="9525">
                      <a:noFill/>
                      <a:miter lim="800000"/>
                    </a:ln>
                  </p:spPr>
                  <p:txBody>
                    <a:bodyPr rot="10800000"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477" name="AutoShape 237"/>
                    <p:cNvSpPr>
                      <a:spLocks noChangeArrowheads="1"/>
                    </p:cNvSpPr>
                    <p:nvPr/>
                  </p:nvSpPr>
                  <p:spPr bwMode="auto">
                    <a:xfrm rot="6373927">
                      <a:off x="410" y="-341"/>
                      <a:ext cx="224" cy="836"/>
                    </a:xfrm>
                    <a:prstGeom prst="moon">
                      <a:avLst>
                        <a:gd name="adj" fmla="val 49773"/>
                      </a:avLst>
                    </a:prstGeom>
                    <a:solidFill>
                      <a:srgbClr val="FFFFFF">
                        <a:alpha val="1999"/>
                      </a:srgbClr>
                    </a:solidFill>
                    <a:ln w="9525">
                      <a:noFill/>
                      <a:miter lim="800000"/>
                    </a:ln>
                  </p:spPr>
                  <p:txBody>
                    <a:bodyPr rot="10800000"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478" name="AutoShape 238"/>
                    <p:cNvSpPr>
                      <a:spLocks noChangeArrowheads="1"/>
                    </p:cNvSpPr>
                    <p:nvPr/>
                  </p:nvSpPr>
                  <p:spPr bwMode="auto">
                    <a:xfrm rot="6906312">
                      <a:off x="472" y="-302"/>
                      <a:ext cx="224" cy="830"/>
                    </a:xfrm>
                    <a:prstGeom prst="moon">
                      <a:avLst>
                        <a:gd name="adj" fmla="val 49773"/>
                      </a:avLst>
                    </a:prstGeom>
                    <a:solidFill>
                      <a:srgbClr val="FFFFFF">
                        <a:alpha val="1999"/>
                      </a:srgbClr>
                    </a:solidFill>
                    <a:ln w="9525">
                      <a:noFill/>
                      <a:miter lim="800000"/>
                    </a:ln>
                  </p:spPr>
                  <p:txBody>
                    <a:bodyPr rot="10800000"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grpSp>
              <p:grpSp>
                <p:nvGrpSpPr>
                  <p:cNvPr id="470" name="Group 244"/>
                  <p:cNvGrpSpPr/>
                  <p:nvPr/>
                </p:nvGrpSpPr>
                <p:grpSpPr bwMode="auto">
                  <a:xfrm rot="1353540">
                    <a:off x="28" y="-25"/>
                    <a:ext cx="754" cy="177"/>
                    <a:chOff x="-221" y="-26"/>
                    <a:chExt cx="1136" cy="266"/>
                  </a:xfrm>
                </p:grpSpPr>
                <p:sp>
                  <p:nvSpPr>
                    <p:cNvPr id="471" name="AutoShape 240"/>
                    <p:cNvSpPr>
                      <a:spLocks noChangeArrowheads="1"/>
                    </p:cNvSpPr>
                    <p:nvPr/>
                  </p:nvSpPr>
                  <p:spPr bwMode="auto">
                    <a:xfrm rot="5263130">
                      <a:off x="80" y="-304"/>
                      <a:ext cx="228" cy="830"/>
                    </a:xfrm>
                    <a:prstGeom prst="moon">
                      <a:avLst>
                        <a:gd name="adj" fmla="val 49773"/>
                      </a:avLst>
                    </a:prstGeom>
                    <a:solidFill>
                      <a:srgbClr val="FFFFFF">
                        <a:alpha val="1999"/>
                      </a:srgbClr>
                    </a:solidFill>
                    <a:ln w="9525">
                      <a:noFill/>
                      <a:miter lim="800000"/>
                    </a:ln>
                  </p:spPr>
                  <p:txBody>
                    <a:bodyPr rot="10800000"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472" name="AutoShape 241"/>
                    <p:cNvSpPr>
                      <a:spLocks noChangeArrowheads="1"/>
                    </p:cNvSpPr>
                    <p:nvPr/>
                  </p:nvSpPr>
                  <p:spPr bwMode="auto">
                    <a:xfrm rot="6078281">
                      <a:off x="185" y="-329"/>
                      <a:ext cx="224" cy="830"/>
                    </a:xfrm>
                    <a:prstGeom prst="moon">
                      <a:avLst>
                        <a:gd name="adj" fmla="val 49773"/>
                      </a:avLst>
                    </a:prstGeom>
                    <a:solidFill>
                      <a:srgbClr val="FFFFFF">
                        <a:alpha val="1999"/>
                      </a:srgbClr>
                    </a:solidFill>
                    <a:ln w="9525">
                      <a:noFill/>
                      <a:miter lim="800000"/>
                    </a:ln>
                  </p:spPr>
                  <p:txBody>
                    <a:bodyPr rot="10800000"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473" name="AutoShape 242"/>
                    <p:cNvSpPr>
                      <a:spLocks noChangeArrowheads="1"/>
                    </p:cNvSpPr>
                    <p:nvPr/>
                  </p:nvSpPr>
                  <p:spPr bwMode="auto">
                    <a:xfrm rot="6373927">
                      <a:off x="266" y="-318"/>
                      <a:ext cx="224" cy="830"/>
                    </a:xfrm>
                    <a:prstGeom prst="moon">
                      <a:avLst>
                        <a:gd name="adj" fmla="val 49773"/>
                      </a:avLst>
                    </a:prstGeom>
                    <a:solidFill>
                      <a:srgbClr val="FFFFFF">
                        <a:alpha val="1999"/>
                      </a:srgbClr>
                    </a:solidFill>
                    <a:ln w="9525">
                      <a:noFill/>
                      <a:miter lim="800000"/>
                    </a:ln>
                  </p:spPr>
                  <p:txBody>
                    <a:bodyPr rot="10800000"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474" name="AutoShape 243"/>
                    <p:cNvSpPr>
                      <a:spLocks noChangeArrowheads="1"/>
                    </p:cNvSpPr>
                    <p:nvPr/>
                  </p:nvSpPr>
                  <p:spPr bwMode="auto">
                    <a:xfrm rot="6906312">
                      <a:off x="385" y="-290"/>
                      <a:ext cx="224" cy="836"/>
                    </a:xfrm>
                    <a:prstGeom prst="moon">
                      <a:avLst>
                        <a:gd name="adj" fmla="val 49773"/>
                      </a:avLst>
                    </a:prstGeom>
                    <a:solidFill>
                      <a:srgbClr val="FFFFFF">
                        <a:alpha val="1999"/>
                      </a:srgbClr>
                    </a:solidFill>
                    <a:ln w="9525">
                      <a:noFill/>
                      <a:miter lim="800000"/>
                    </a:ln>
                  </p:spPr>
                  <p:txBody>
                    <a:bodyPr rot="10800000"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grpSp>
            </p:grpSp>
          </p:grpSp>
        </p:grpSp>
      </p:grpSp>
      <p:sp>
        <p:nvSpPr>
          <p:cNvPr id="533" name="Text Box 23"/>
          <p:cNvSpPr txBox="1">
            <a:spLocks noChangeArrowheads="1"/>
          </p:cNvSpPr>
          <p:nvPr/>
        </p:nvSpPr>
        <p:spPr bwMode="auto">
          <a:xfrm>
            <a:off x="1214414" y="2085028"/>
            <a:ext cx="6783437" cy="523220"/>
          </a:xfrm>
          <a:prstGeom prst="rect">
            <a:avLst/>
          </a:prstGeom>
          <a:noFill/>
          <a:ln w="9525">
            <a:noFill/>
            <a:miter lim="800000"/>
          </a:ln>
        </p:spPr>
        <p:txBody>
          <a:bodyPr wrap="square">
            <a:spAutoFit/>
          </a:bodyPr>
          <a:lstStyle/>
          <a:p>
            <a:pPr>
              <a:spcBef>
                <a:spcPts val="1800"/>
              </a:spcBef>
            </a:pPr>
            <a:r>
              <a:rPr kumimoji="1" lang="zh-CN" altLang="en-US" sz="2800" dirty="0" smtClean="0">
                <a:latin typeface="微软雅黑" panose="020B0503020204020204" pitchFamily="34" charset="-122"/>
                <a:ea typeface="微软雅黑" panose="020B0503020204020204" pitchFamily="34" charset="-122"/>
              </a:rPr>
              <a:t>     </a:t>
            </a:r>
            <a:r>
              <a:rPr kumimoji="1" lang="zh-CN" altLang="en-US" sz="2800" dirty="0">
                <a:latin typeface="微软雅黑" panose="020B0503020204020204" pitchFamily="34" charset="-122"/>
                <a:ea typeface="微软雅黑" panose="020B0503020204020204" pitchFamily="34" charset="-122"/>
              </a:rPr>
              <a:t> </a:t>
            </a:r>
            <a:r>
              <a:rPr kumimoji="1" lang="zh-CN" altLang="en-US" sz="2800" dirty="0" smtClean="0">
                <a:latin typeface="微软雅黑" panose="020B0503020204020204" pitchFamily="34" charset="-122"/>
                <a:ea typeface="微软雅黑" panose="020B0503020204020204" pitchFamily="34" charset="-122"/>
              </a:rPr>
              <a:t> </a:t>
            </a:r>
            <a:r>
              <a:rPr kumimoji="1" lang="zh-CN" altLang="en-US" sz="2800" dirty="0" smtClean="0">
                <a:latin typeface="+mn-ea"/>
              </a:rPr>
              <a:t>公司技术力量和资源</a:t>
            </a:r>
            <a:endParaRPr kumimoji="1" lang="en-US" altLang="zh-CN" sz="2800" b="1" dirty="0">
              <a:latin typeface="+mn-ea"/>
            </a:endParaRPr>
          </a:p>
        </p:txBody>
      </p:sp>
      <p:sp>
        <p:nvSpPr>
          <p:cNvPr id="608" name="Text Box 10"/>
          <p:cNvSpPr txBox="1">
            <a:spLocks noChangeArrowheads="1"/>
          </p:cNvSpPr>
          <p:nvPr/>
        </p:nvSpPr>
        <p:spPr bwMode="auto">
          <a:xfrm>
            <a:off x="1231609" y="987076"/>
            <a:ext cx="396464" cy="461665"/>
          </a:xfrm>
          <a:prstGeom prst="rect">
            <a:avLst/>
          </a:prstGeom>
          <a:noFill/>
          <a:ln w="9525">
            <a:noFill/>
            <a:miter lim="800000"/>
          </a:ln>
        </p:spPr>
        <p:txBody>
          <a:bodyPr wrap="square">
            <a:spAutoFit/>
          </a:bodyPr>
          <a:lstStyle/>
          <a:p>
            <a:pPr algn="ctr">
              <a:spcBef>
                <a:spcPct val="50000"/>
              </a:spcBef>
              <a:buFont typeface="Arial" panose="020B0604020202020204" pitchFamily="34" charset="0"/>
              <a:buNone/>
            </a:pPr>
            <a:r>
              <a:rPr lang="en-US" altLang="zh-CN" sz="2400" i="1">
                <a:solidFill>
                  <a:srgbClr val="FFFFFF"/>
                </a:solidFill>
                <a:cs typeface="Arial" panose="020B0604020202020204" pitchFamily="34" charset="0"/>
              </a:rPr>
              <a:t>1</a:t>
            </a:r>
          </a:p>
        </p:txBody>
      </p:sp>
      <p:sp>
        <p:nvSpPr>
          <p:cNvPr id="609" name="Text Box 14"/>
          <p:cNvSpPr txBox="1">
            <a:spLocks noChangeArrowheads="1"/>
          </p:cNvSpPr>
          <p:nvPr/>
        </p:nvSpPr>
        <p:spPr bwMode="auto">
          <a:xfrm>
            <a:off x="1228205" y="2092046"/>
            <a:ext cx="419558" cy="461665"/>
          </a:xfrm>
          <a:prstGeom prst="rect">
            <a:avLst/>
          </a:prstGeom>
          <a:noFill/>
          <a:ln w="9525">
            <a:noFill/>
            <a:miter lim="800000"/>
          </a:ln>
        </p:spPr>
        <p:txBody>
          <a:bodyPr wrap="square">
            <a:spAutoFit/>
          </a:bodyPr>
          <a:lstStyle/>
          <a:p>
            <a:pPr algn="ctr">
              <a:spcBef>
                <a:spcPct val="50000"/>
              </a:spcBef>
              <a:buFont typeface="Arial" panose="020B0604020202020204" pitchFamily="34" charset="0"/>
              <a:buNone/>
            </a:pPr>
            <a:r>
              <a:rPr lang="en-US" altLang="zh-CN" sz="2400" i="1">
                <a:solidFill>
                  <a:srgbClr val="FFFFFF"/>
                </a:solidFill>
                <a:cs typeface="Arial" panose="020B0604020202020204" pitchFamily="34" charset="0"/>
              </a:rPr>
              <a:t>2</a:t>
            </a:r>
          </a:p>
        </p:txBody>
      </p:sp>
      <p:cxnSp>
        <p:nvCxnSpPr>
          <p:cNvPr id="687" name="直接连接符 686"/>
          <p:cNvCxnSpPr/>
          <p:nvPr/>
        </p:nvCxnSpPr>
        <p:spPr>
          <a:xfrm>
            <a:off x="0" y="4904203"/>
            <a:ext cx="9144000" cy="1191"/>
          </a:xfrm>
          <a:prstGeom prst="line">
            <a:avLst/>
          </a:prstGeom>
        </p:spPr>
        <p:style>
          <a:lnRef idx="1">
            <a:schemeClr val="accent1"/>
          </a:lnRef>
          <a:fillRef idx="0">
            <a:schemeClr val="accent1"/>
          </a:fillRef>
          <a:effectRef idx="0">
            <a:schemeClr val="accent1"/>
          </a:effectRef>
          <a:fontRef idx="minor">
            <a:schemeClr val="tx1"/>
          </a:fontRef>
        </p:style>
      </p:cxnSp>
      <p:sp>
        <p:nvSpPr>
          <p:cNvPr id="256" name="AutoShape 5"/>
          <p:cNvSpPr>
            <a:spLocks noChangeArrowheads="1"/>
          </p:cNvSpPr>
          <p:nvPr/>
        </p:nvSpPr>
        <p:spPr bwMode="auto">
          <a:xfrm>
            <a:off x="1000100" y="3211381"/>
            <a:ext cx="7575602" cy="401241"/>
          </a:xfrm>
          <a:prstGeom prst="roundRect">
            <a:avLst>
              <a:gd name="adj" fmla="val 42329"/>
            </a:avLst>
          </a:prstGeom>
          <a:solidFill>
            <a:srgbClr val="F2F2F2"/>
          </a:solidFill>
          <a:ln w="19050" cmpd="sng">
            <a:solidFill>
              <a:srgbClr val="7F7F7F"/>
            </a:solidFill>
            <a:round/>
          </a:ln>
        </p:spPr>
        <p:txBody>
          <a:bodyPr wrap="none" anchor="ctr"/>
          <a:lstStyle/>
          <a:p>
            <a:pPr algn="ctr" eaLnBrk="1" fontAlgn="auto" hangingPunct="1">
              <a:spcBef>
                <a:spcPts val="0"/>
              </a:spcBef>
              <a:spcAft>
                <a:spcPts val="0"/>
              </a:spcAft>
              <a:buFont typeface="Arial" panose="020B0604020202020204" pitchFamily="34" charset="0"/>
              <a:buNone/>
              <a:defRPr/>
            </a:pPr>
            <a:endParaRPr lang="zh-CN" altLang="en-US" kern="0">
              <a:solidFill>
                <a:srgbClr val="000000"/>
              </a:solidFill>
            </a:endParaRPr>
          </a:p>
        </p:txBody>
      </p:sp>
      <p:grpSp>
        <p:nvGrpSpPr>
          <p:cNvPr id="257" name="Group 57"/>
          <p:cNvGrpSpPr/>
          <p:nvPr/>
        </p:nvGrpSpPr>
        <p:grpSpPr bwMode="auto">
          <a:xfrm>
            <a:off x="1037669" y="3154292"/>
            <a:ext cx="873591" cy="503488"/>
            <a:chOff x="-47" y="1"/>
            <a:chExt cx="1339" cy="1030"/>
          </a:xfrm>
        </p:grpSpPr>
        <p:sp>
          <p:nvSpPr>
            <p:cNvPr id="258" name="Oval 53"/>
            <p:cNvSpPr>
              <a:spLocks noChangeArrowheads="1"/>
            </p:cNvSpPr>
            <p:nvPr/>
          </p:nvSpPr>
          <p:spPr bwMode="auto">
            <a:xfrm>
              <a:off x="108" y="1"/>
              <a:ext cx="1021" cy="1030"/>
            </a:xfrm>
            <a:prstGeom prst="ellipse">
              <a:avLst/>
            </a:prstGeom>
            <a:solidFill>
              <a:srgbClr val="1759A9"/>
            </a:solidFill>
            <a:ln w="38100" cmpd="sng">
              <a:solidFill>
                <a:srgbClr val="EAEAEA"/>
              </a:solidFill>
              <a:round/>
            </a:ln>
          </p:spPr>
          <p:txBody>
            <a:bodyPr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grpSp>
          <p:nvGrpSpPr>
            <p:cNvPr id="259" name="Group 59"/>
            <p:cNvGrpSpPr/>
            <p:nvPr/>
          </p:nvGrpSpPr>
          <p:grpSpPr bwMode="auto">
            <a:xfrm rot="10082854">
              <a:off x="-52" y="670"/>
              <a:ext cx="929" cy="271"/>
              <a:chOff x="40" y="43"/>
              <a:chExt cx="953" cy="274"/>
            </a:xfrm>
          </p:grpSpPr>
          <p:grpSp>
            <p:nvGrpSpPr>
              <p:cNvPr id="283" name="Group 60"/>
              <p:cNvGrpSpPr/>
              <p:nvPr/>
            </p:nvGrpSpPr>
            <p:grpSpPr bwMode="auto">
              <a:xfrm rot="-9970459" flipH="1" flipV="1">
                <a:off x="40" y="43"/>
                <a:ext cx="953" cy="238"/>
                <a:chOff x="46" y="33"/>
                <a:chExt cx="892" cy="240"/>
              </a:xfrm>
            </p:grpSpPr>
            <p:grpSp>
              <p:nvGrpSpPr>
                <p:cNvPr id="543" name="Group 61"/>
                <p:cNvGrpSpPr/>
                <p:nvPr/>
              </p:nvGrpSpPr>
              <p:grpSpPr bwMode="auto">
                <a:xfrm>
                  <a:off x="46" y="33"/>
                  <a:ext cx="739" cy="196"/>
                  <a:chOff x="69" y="50"/>
                  <a:chExt cx="1117" cy="293"/>
                </a:xfrm>
              </p:grpSpPr>
              <p:sp>
                <p:nvSpPr>
                  <p:cNvPr id="549" name="AutoShape 57"/>
                  <p:cNvSpPr>
                    <a:spLocks noChangeArrowheads="1"/>
                  </p:cNvSpPr>
                  <p:nvPr/>
                </p:nvSpPr>
                <p:spPr bwMode="auto">
                  <a:xfrm rot="5263130">
                    <a:off x="366" y="-240"/>
                    <a:ext cx="226" cy="820"/>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550" name="AutoShape 58"/>
                  <p:cNvSpPr>
                    <a:spLocks noChangeArrowheads="1"/>
                  </p:cNvSpPr>
                  <p:nvPr/>
                </p:nvSpPr>
                <p:spPr bwMode="auto">
                  <a:xfrm rot="6078281">
                    <a:off x="510" y="-249"/>
                    <a:ext cx="222" cy="820"/>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551" name="AutoShape 59"/>
                  <p:cNvSpPr>
                    <a:spLocks noChangeArrowheads="1"/>
                  </p:cNvSpPr>
                  <p:nvPr/>
                </p:nvSpPr>
                <p:spPr bwMode="auto">
                  <a:xfrm rot="6373927">
                    <a:off x="560" y="-223"/>
                    <a:ext cx="226" cy="815"/>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552" name="AutoShape 60"/>
                  <p:cNvSpPr>
                    <a:spLocks noChangeArrowheads="1"/>
                  </p:cNvSpPr>
                  <p:nvPr/>
                </p:nvSpPr>
                <p:spPr bwMode="auto">
                  <a:xfrm rot="6906312">
                    <a:off x="665" y="-178"/>
                    <a:ext cx="222" cy="820"/>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grpSp>
            <p:grpSp>
              <p:nvGrpSpPr>
                <p:cNvPr id="544" name="Group 66"/>
                <p:cNvGrpSpPr/>
                <p:nvPr/>
              </p:nvGrpSpPr>
              <p:grpSpPr bwMode="auto">
                <a:xfrm rot="1353540">
                  <a:off x="193" y="79"/>
                  <a:ext cx="745" cy="194"/>
                  <a:chOff x="71" y="17"/>
                  <a:chExt cx="1123" cy="290"/>
                </a:xfrm>
              </p:grpSpPr>
              <p:sp>
                <p:nvSpPr>
                  <p:cNvPr id="545" name="AutoShape 62"/>
                  <p:cNvSpPr>
                    <a:spLocks noChangeArrowheads="1"/>
                  </p:cNvSpPr>
                  <p:nvPr/>
                </p:nvSpPr>
                <p:spPr bwMode="auto">
                  <a:xfrm rot="5263130">
                    <a:off x="368" y="-268"/>
                    <a:ext cx="226" cy="820"/>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546" name="AutoShape 63"/>
                  <p:cNvSpPr>
                    <a:spLocks noChangeArrowheads="1"/>
                  </p:cNvSpPr>
                  <p:nvPr/>
                </p:nvSpPr>
                <p:spPr bwMode="auto">
                  <a:xfrm rot="6078281">
                    <a:off x="501" y="-282"/>
                    <a:ext cx="222" cy="820"/>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547" name="AutoShape 64"/>
                  <p:cNvSpPr>
                    <a:spLocks noChangeArrowheads="1"/>
                  </p:cNvSpPr>
                  <p:nvPr/>
                </p:nvSpPr>
                <p:spPr bwMode="auto">
                  <a:xfrm rot="6373927">
                    <a:off x="590" y="-270"/>
                    <a:ext cx="215" cy="835"/>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548" name="AutoShape 65"/>
                  <p:cNvSpPr>
                    <a:spLocks noChangeArrowheads="1"/>
                  </p:cNvSpPr>
                  <p:nvPr/>
                </p:nvSpPr>
                <p:spPr bwMode="auto">
                  <a:xfrm rot="6906312">
                    <a:off x="666" y="-221"/>
                    <a:ext cx="226" cy="830"/>
                  </a:xfrm>
                  <a:prstGeom prst="moon">
                    <a:avLst>
                      <a:gd name="adj" fmla="val 49773"/>
                    </a:avLst>
                  </a:prstGeom>
                  <a:solidFill>
                    <a:srgbClr val="FFFFFF">
                      <a:alpha val="3999"/>
                    </a:srgbClr>
                  </a:solidFill>
                  <a:ln w="9525">
                    <a:noFill/>
                    <a:miter lim="800000"/>
                  </a:ln>
                </p:spPr>
                <p:txBody>
                  <a:bodyPr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grpSp>
          </p:grpSp>
          <p:grpSp>
            <p:nvGrpSpPr>
              <p:cNvPr id="284" name="Group 71"/>
              <p:cNvGrpSpPr/>
              <p:nvPr/>
            </p:nvGrpSpPr>
            <p:grpSpPr bwMode="auto">
              <a:xfrm rot="-9970459" flipH="1" flipV="1">
                <a:off x="146" y="127"/>
                <a:ext cx="795" cy="190"/>
                <a:chOff x="97" y="98"/>
                <a:chExt cx="901" cy="234"/>
              </a:xfrm>
            </p:grpSpPr>
            <p:grpSp>
              <p:nvGrpSpPr>
                <p:cNvPr id="285" name="Group 72"/>
                <p:cNvGrpSpPr/>
                <p:nvPr/>
              </p:nvGrpSpPr>
              <p:grpSpPr bwMode="auto">
                <a:xfrm>
                  <a:off x="97" y="98"/>
                  <a:ext cx="762" cy="219"/>
                  <a:chOff x="147" y="147"/>
                  <a:chExt cx="1149" cy="329"/>
                </a:xfrm>
              </p:grpSpPr>
              <p:sp>
                <p:nvSpPr>
                  <p:cNvPr id="539" name="AutoShape 68"/>
                  <p:cNvSpPr>
                    <a:spLocks noChangeArrowheads="1"/>
                  </p:cNvSpPr>
                  <p:nvPr/>
                </p:nvSpPr>
                <p:spPr bwMode="auto">
                  <a:xfrm rot="5263130">
                    <a:off x="441" y="-147"/>
                    <a:ext cx="258" cy="846"/>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540" name="AutoShape 69"/>
                  <p:cNvSpPr>
                    <a:spLocks noChangeArrowheads="1"/>
                  </p:cNvSpPr>
                  <p:nvPr/>
                </p:nvSpPr>
                <p:spPr bwMode="auto">
                  <a:xfrm rot="6078281">
                    <a:off x="574" y="-143"/>
                    <a:ext cx="244" cy="846"/>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541" name="AutoShape 70"/>
                  <p:cNvSpPr>
                    <a:spLocks noChangeArrowheads="1"/>
                  </p:cNvSpPr>
                  <p:nvPr/>
                </p:nvSpPr>
                <p:spPr bwMode="auto">
                  <a:xfrm rot="6373927">
                    <a:off x="657" y="-115"/>
                    <a:ext cx="249" cy="846"/>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542" name="AutoShape 71"/>
                  <p:cNvSpPr>
                    <a:spLocks noChangeArrowheads="1"/>
                  </p:cNvSpPr>
                  <p:nvPr/>
                </p:nvSpPr>
                <p:spPr bwMode="auto">
                  <a:xfrm rot="6906312">
                    <a:off x="747" y="-73"/>
                    <a:ext cx="258" cy="840"/>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grpSp>
            <p:grpSp>
              <p:nvGrpSpPr>
                <p:cNvPr id="286" name="Group 77"/>
                <p:cNvGrpSpPr/>
                <p:nvPr/>
              </p:nvGrpSpPr>
              <p:grpSpPr bwMode="auto">
                <a:xfrm rot="1353540">
                  <a:off x="216" y="130"/>
                  <a:ext cx="782" cy="202"/>
                  <a:chOff x="137" y="74"/>
                  <a:chExt cx="1180" cy="303"/>
                </a:xfrm>
              </p:grpSpPr>
              <p:sp>
                <p:nvSpPr>
                  <p:cNvPr id="287" name="AutoShape 73"/>
                  <p:cNvSpPr>
                    <a:spLocks noChangeArrowheads="1"/>
                  </p:cNvSpPr>
                  <p:nvPr/>
                </p:nvSpPr>
                <p:spPr bwMode="auto">
                  <a:xfrm rot="5263130">
                    <a:off x="438" y="-221"/>
                    <a:ext cx="249" cy="852"/>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536" name="AutoShape 74"/>
                  <p:cNvSpPr>
                    <a:spLocks noChangeArrowheads="1"/>
                  </p:cNvSpPr>
                  <p:nvPr/>
                </p:nvSpPr>
                <p:spPr bwMode="auto">
                  <a:xfrm rot="6078281">
                    <a:off x="555" y="-220"/>
                    <a:ext cx="258" cy="846"/>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537" name="AutoShape 75"/>
                  <p:cNvSpPr>
                    <a:spLocks noChangeArrowheads="1"/>
                  </p:cNvSpPr>
                  <p:nvPr/>
                </p:nvSpPr>
                <p:spPr bwMode="auto">
                  <a:xfrm rot="6373927">
                    <a:off x="640" y="-184"/>
                    <a:ext cx="254" cy="834"/>
                  </a:xfrm>
                  <a:prstGeom prst="moon">
                    <a:avLst>
                      <a:gd name="adj" fmla="val 49773"/>
                    </a:avLst>
                  </a:prstGeom>
                  <a:solidFill>
                    <a:srgbClr val="FFFFFF">
                      <a:alpha val="3999"/>
                    </a:srgbClr>
                  </a:solidFill>
                  <a:ln w="9525">
                    <a:noFill/>
                    <a:miter lim="800000"/>
                  </a:ln>
                </p:spPr>
                <p:txBody>
                  <a:bodyPr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538" name="AutoShape 76"/>
                  <p:cNvSpPr>
                    <a:spLocks noChangeArrowheads="1"/>
                  </p:cNvSpPr>
                  <p:nvPr/>
                </p:nvSpPr>
                <p:spPr bwMode="auto">
                  <a:xfrm rot="6906312">
                    <a:off x="763" y="-177"/>
                    <a:ext cx="244" cy="864"/>
                  </a:xfrm>
                  <a:prstGeom prst="moon">
                    <a:avLst>
                      <a:gd name="adj" fmla="val 49773"/>
                    </a:avLst>
                  </a:prstGeom>
                  <a:solidFill>
                    <a:srgbClr val="FFFFFF">
                      <a:alpha val="3999"/>
                    </a:srgbClr>
                  </a:solidFill>
                  <a:ln w="9525">
                    <a:noFill/>
                    <a:miter lim="800000"/>
                  </a:ln>
                </p:spPr>
                <p:txBody>
                  <a:bodyPr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grpSp>
          </p:grpSp>
        </p:grpSp>
        <p:grpSp>
          <p:nvGrpSpPr>
            <p:cNvPr id="260" name="Group 82"/>
            <p:cNvGrpSpPr/>
            <p:nvPr/>
          </p:nvGrpSpPr>
          <p:grpSpPr bwMode="auto">
            <a:xfrm rot="344040">
              <a:off x="381" y="88"/>
              <a:ext cx="911" cy="210"/>
              <a:chOff x="-45" y="-37"/>
              <a:chExt cx="938" cy="215"/>
            </a:xfrm>
          </p:grpSpPr>
          <p:grpSp>
            <p:nvGrpSpPr>
              <p:cNvPr id="261" name="Group 83"/>
              <p:cNvGrpSpPr/>
              <p:nvPr/>
            </p:nvGrpSpPr>
            <p:grpSpPr bwMode="auto">
              <a:xfrm rot="-9970459" flipH="1" flipV="1">
                <a:off x="-45" y="-37"/>
                <a:ext cx="938" cy="215"/>
                <a:chOff x="-50" y="-22"/>
                <a:chExt cx="874" cy="217"/>
              </a:xfrm>
            </p:grpSpPr>
            <p:grpSp>
              <p:nvGrpSpPr>
                <p:cNvPr id="273" name="Group 84"/>
                <p:cNvGrpSpPr/>
                <p:nvPr/>
              </p:nvGrpSpPr>
              <p:grpSpPr bwMode="auto">
                <a:xfrm>
                  <a:off x="-50" y="-22"/>
                  <a:ext cx="687" cy="191"/>
                  <a:chOff x="-76" y="-32"/>
                  <a:chExt cx="1035" cy="287"/>
                </a:xfrm>
              </p:grpSpPr>
              <p:sp>
                <p:nvSpPr>
                  <p:cNvPr id="279" name="AutoShape 80"/>
                  <p:cNvSpPr>
                    <a:spLocks noChangeArrowheads="1"/>
                  </p:cNvSpPr>
                  <p:nvPr/>
                </p:nvSpPr>
                <p:spPr bwMode="auto">
                  <a:xfrm rot="5263130">
                    <a:off x="222" y="-326"/>
                    <a:ext cx="218" cy="814"/>
                  </a:xfrm>
                  <a:prstGeom prst="moon">
                    <a:avLst>
                      <a:gd name="adj" fmla="val 49773"/>
                    </a:avLst>
                  </a:prstGeom>
                  <a:solidFill>
                    <a:srgbClr val="FFFFFF">
                      <a:alpha val="3999"/>
                    </a:srgbClr>
                  </a:solidFill>
                  <a:ln w="9525">
                    <a:noFill/>
                    <a:miter lim="800000"/>
                  </a:ln>
                </p:spPr>
                <p:txBody>
                  <a:bodyPr rot="10800000"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280" name="AutoShape 81"/>
                  <p:cNvSpPr>
                    <a:spLocks noChangeArrowheads="1"/>
                  </p:cNvSpPr>
                  <p:nvPr/>
                </p:nvSpPr>
                <p:spPr bwMode="auto">
                  <a:xfrm rot="6078281">
                    <a:off x="326" y="-331"/>
                    <a:ext cx="222" cy="819"/>
                  </a:xfrm>
                  <a:prstGeom prst="moon">
                    <a:avLst>
                      <a:gd name="adj" fmla="val 49773"/>
                    </a:avLst>
                  </a:prstGeom>
                  <a:solidFill>
                    <a:srgbClr val="FFFFFF">
                      <a:alpha val="3999"/>
                    </a:srgbClr>
                  </a:solidFill>
                  <a:ln w="9525">
                    <a:noFill/>
                    <a:miter lim="800000"/>
                  </a:ln>
                </p:spPr>
                <p:txBody>
                  <a:bodyPr rot="10800000"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281" name="AutoShape 82"/>
                  <p:cNvSpPr>
                    <a:spLocks noChangeArrowheads="1"/>
                  </p:cNvSpPr>
                  <p:nvPr/>
                </p:nvSpPr>
                <p:spPr bwMode="auto">
                  <a:xfrm rot="6373927">
                    <a:off x="366" y="-273"/>
                    <a:ext cx="226" cy="819"/>
                  </a:xfrm>
                  <a:prstGeom prst="moon">
                    <a:avLst>
                      <a:gd name="adj" fmla="val 49773"/>
                    </a:avLst>
                  </a:prstGeom>
                  <a:solidFill>
                    <a:srgbClr val="FFFFFF">
                      <a:alpha val="3999"/>
                    </a:srgbClr>
                  </a:solidFill>
                  <a:ln w="9525">
                    <a:noFill/>
                    <a:miter lim="800000"/>
                  </a:ln>
                </p:spPr>
                <p:txBody>
                  <a:bodyPr rot="10800000"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282" name="AutoShape 83"/>
                  <p:cNvSpPr>
                    <a:spLocks noChangeArrowheads="1"/>
                  </p:cNvSpPr>
                  <p:nvPr/>
                </p:nvSpPr>
                <p:spPr bwMode="auto">
                  <a:xfrm rot="6906312">
                    <a:off x="439" y="-266"/>
                    <a:ext cx="222" cy="819"/>
                  </a:xfrm>
                  <a:prstGeom prst="moon">
                    <a:avLst>
                      <a:gd name="adj" fmla="val 49773"/>
                    </a:avLst>
                  </a:prstGeom>
                  <a:solidFill>
                    <a:srgbClr val="FFFFFF">
                      <a:alpha val="3999"/>
                    </a:srgbClr>
                  </a:solidFill>
                  <a:ln w="9525">
                    <a:noFill/>
                    <a:miter lim="800000"/>
                  </a:ln>
                </p:spPr>
                <p:txBody>
                  <a:bodyPr rot="10800000"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grpSp>
            <p:grpSp>
              <p:nvGrpSpPr>
                <p:cNvPr id="274" name="Group 89"/>
                <p:cNvGrpSpPr/>
                <p:nvPr/>
              </p:nvGrpSpPr>
              <p:grpSpPr bwMode="auto">
                <a:xfrm rot="1353540">
                  <a:off x="90" y="23"/>
                  <a:ext cx="734" cy="172"/>
                  <a:chOff x="-111" y="4"/>
                  <a:chExt cx="1106" cy="258"/>
                </a:xfrm>
              </p:grpSpPr>
              <p:sp>
                <p:nvSpPr>
                  <p:cNvPr id="275" name="AutoShape 85"/>
                  <p:cNvSpPr>
                    <a:spLocks noChangeArrowheads="1"/>
                  </p:cNvSpPr>
                  <p:nvPr/>
                </p:nvSpPr>
                <p:spPr bwMode="auto">
                  <a:xfrm rot="5263130">
                    <a:off x="185" y="-273"/>
                    <a:ext cx="218" cy="809"/>
                  </a:xfrm>
                  <a:prstGeom prst="moon">
                    <a:avLst>
                      <a:gd name="adj" fmla="val 49773"/>
                    </a:avLst>
                  </a:prstGeom>
                  <a:solidFill>
                    <a:srgbClr val="FFFFFF">
                      <a:alpha val="3999"/>
                    </a:srgbClr>
                  </a:solidFill>
                  <a:ln w="9525">
                    <a:noFill/>
                    <a:miter lim="800000"/>
                  </a:ln>
                </p:spPr>
                <p:txBody>
                  <a:bodyPr rot="10800000"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276" name="AutoShape 86"/>
                  <p:cNvSpPr>
                    <a:spLocks noChangeArrowheads="1"/>
                  </p:cNvSpPr>
                  <p:nvPr/>
                </p:nvSpPr>
                <p:spPr bwMode="auto">
                  <a:xfrm rot="6078281">
                    <a:off x="406" y="-290"/>
                    <a:ext cx="226" cy="814"/>
                  </a:xfrm>
                  <a:prstGeom prst="moon">
                    <a:avLst>
                      <a:gd name="adj" fmla="val 49773"/>
                    </a:avLst>
                  </a:prstGeom>
                  <a:solidFill>
                    <a:srgbClr val="FFFFFF">
                      <a:alpha val="3999"/>
                    </a:srgbClr>
                  </a:solidFill>
                  <a:ln w="9525">
                    <a:noFill/>
                    <a:miter lim="800000"/>
                  </a:ln>
                </p:spPr>
                <p:txBody>
                  <a:bodyPr rot="10800000"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277" name="AutoShape 87"/>
                  <p:cNvSpPr>
                    <a:spLocks noChangeArrowheads="1"/>
                  </p:cNvSpPr>
                  <p:nvPr/>
                </p:nvSpPr>
                <p:spPr bwMode="auto">
                  <a:xfrm rot="6373927">
                    <a:off x="474" y="-271"/>
                    <a:ext cx="226" cy="814"/>
                  </a:xfrm>
                  <a:prstGeom prst="moon">
                    <a:avLst>
                      <a:gd name="adj" fmla="val 49773"/>
                    </a:avLst>
                  </a:prstGeom>
                  <a:solidFill>
                    <a:srgbClr val="FFFFFF">
                      <a:alpha val="3999"/>
                    </a:srgbClr>
                  </a:solidFill>
                  <a:ln w="9525">
                    <a:noFill/>
                    <a:miter lim="800000"/>
                  </a:ln>
                </p:spPr>
                <p:txBody>
                  <a:bodyPr rot="10800000"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278" name="AutoShape 88"/>
                  <p:cNvSpPr>
                    <a:spLocks noChangeArrowheads="1"/>
                  </p:cNvSpPr>
                  <p:nvPr/>
                </p:nvSpPr>
                <p:spPr bwMode="auto">
                  <a:xfrm rot="6906312">
                    <a:off x="478" y="-255"/>
                    <a:ext cx="215" cy="819"/>
                  </a:xfrm>
                  <a:prstGeom prst="moon">
                    <a:avLst>
                      <a:gd name="adj" fmla="val 49773"/>
                    </a:avLst>
                  </a:prstGeom>
                  <a:solidFill>
                    <a:srgbClr val="FFFFFF">
                      <a:alpha val="3999"/>
                    </a:srgbClr>
                  </a:solidFill>
                  <a:ln w="9525">
                    <a:noFill/>
                    <a:miter lim="800000"/>
                  </a:ln>
                </p:spPr>
                <p:txBody>
                  <a:bodyPr rot="10800000"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grpSp>
          </p:grpSp>
          <p:grpSp>
            <p:nvGrpSpPr>
              <p:cNvPr id="262" name="Group 94"/>
              <p:cNvGrpSpPr/>
              <p:nvPr/>
            </p:nvGrpSpPr>
            <p:grpSpPr bwMode="auto">
              <a:xfrm rot="-9970459" flipH="1" flipV="1">
                <a:off x="-20" y="-23"/>
                <a:ext cx="800" cy="184"/>
                <a:chOff x="-123" y="-37"/>
                <a:chExt cx="907" cy="229"/>
              </a:xfrm>
            </p:grpSpPr>
            <p:grpSp>
              <p:nvGrpSpPr>
                <p:cNvPr id="263" name="Group 95"/>
                <p:cNvGrpSpPr/>
                <p:nvPr/>
              </p:nvGrpSpPr>
              <p:grpSpPr bwMode="auto">
                <a:xfrm>
                  <a:off x="-123" y="-37"/>
                  <a:ext cx="769" cy="204"/>
                  <a:chOff x="-186" y="-56"/>
                  <a:chExt cx="1159" cy="309"/>
                </a:xfrm>
              </p:grpSpPr>
              <p:sp>
                <p:nvSpPr>
                  <p:cNvPr id="269" name="AutoShape 91"/>
                  <p:cNvSpPr>
                    <a:spLocks noChangeArrowheads="1"/>
                  </p:cNvSpPr>
                  <p:nvPr/>
                </p:nvSpPr>
                <p:spPr bwMode="auto">
                  <a:xfrm rot="5263130">
                    <a:off x="95" y="-337"/>
                    <a:ext cx="263" cy="826"/>
                  </a:xfrm>
                  <a:prstGeom prst="moon">
                    <a:avLst>
                      <a:gd name="adj" fmla="val 49773"/>
                    </a:avLst>
                  </a:prstGeom>
                  <a:solidFill>
                    <a:srgbClr val="FFFFFF">
                      <a:alpha val="3999"/>
                    </a:srgbClr>
                  </a:solidFill>
                  <a:ln w="9525">
                    <a:noFill/>
                    <a:miter lim="800000"/>
                  </a:ln>
                </p:spPr>
                <p:txBody>
                  <a:bodyPr rot="10800000"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270" name="AutoShape 92"/>
                  <p:cNvSpPr>
                    <a:spLocks noChangeArrowheads="1"/>
                  </p:cNvSpPr>
                  <p:nvPr/>
                </p:nvSpPr>
                <p:spPr bwMode="auto">
                  <a:xfrm rot="6078281">
                    <a:off x="251" y="-338"/>
                    <a:ext cx="263" cy="832"/>
                  </a:xfrm>
                  <a:prstGeom prst="moon">
                    <a:avLst>
                      <a:gd name="adj" fmla="val 49773"/>
                    </a:avLst>
                  </a:prstGeom>
                  <a:solidFill>
                    <a:srgbClr val="FFFFFF">
                      <a:alpha val="3999"/>
                    </a:srgbClr>
                  </a:solidFill>
                  <a:ln w="9525">
                    <a:noFill/>
                    <a:miter lim="800000"/>
                  </a:ln>
                </p:spPr>
                <p:txBody>
                  <a:bodyPr rot="10800000"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271" name="AutoShape 93"/>
                  <p:cNvSpPr>
                    <a:spLocks noChangeArrowheads="1"/>
                  </p:cNvSpPr>
                  <p:nvPr/>
                </p:nvSpPr>
                <p:spPr bwMode="auto">
                  <a:xfrm rot="6373927">
                    <a:off x="304" y="-281"/>
                    <a:ext cx="231" cy="820"/>
                  </a:xfrm>
                  <a:prstGeom prst="moon">
                    <a:avLst>
                      <a:gd name="adj" fmla="val 49773"/>
                    </a:avLst>
                  </a:prstGeom>
                  <a:solidFill>
                    <a:srgbClr val="FFFFFF">
                      <a:alpha val="3999"/>
                    </a:srgbClr>
                  </a:solidFill>
                  <a:ln w="9525">
                    <a:noFill/>
                    <a:miter lim="800000"/>
                  </a:ln>
                </p:spPr>
                <p:txBody>
                  <a:bodyPr rot="10800000"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272" name="AutoShape 94"/>
                  <p:cNvSpPr>
                    <a:spLocks noChangeArrowheads="1"/>
                  </p:cNvSpPr>
                  <p:nvPr/>
                </p:nvSpPr>
                <p:spPr bwMode="auto">
                  <a:xfrm rot="6906312">
                    <a:off x="428" y="-291"/>
                    <a:ext cx="263" cy="826"/>
                  </a:xfrm>
                  <a:prstGeom prst="moon">
                    <a:avLst>
                      <a:gd name="adj" fmla="val 49773"/>
                    </a:avLst>
                  </a:prstGeom>
                  <a:solidFill>
                    <a:srgbClr val="FFFFFF">
                      <a:alpha val="3999"/>
                    </a:srgbClr>
                  </a:solidFill>
                  <a:ln w="9525">
                    <a:noFill/>
                    <a:miter lim="800000"/>
                  </a:ln>
                </p:spPr>
                <p:txBody>
                  <a:bodyPr rot="10800000"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grpSp>
            <p:grpSp>
              <p:nvGrpSpPr>
                <p:cNvPr id="264" name="Group 100"/>
                <p:cNvGrpSpPr/>
                <p:nvPr/>
              </p:nvGrpSpPr>
              <p:grpSpPr bwMode="auto">
                <a:xfrm rot="1353540">
                  <a:off x="23" y="-11"/>
                  <a:ext cx="761" cy="203"/>
                  <a:chOff x="-206" y="-19"/>
                  <a:chExt cx="1147" cy="305"/>
                </a:xfrm>
              </p:grpSpPr>
              <p:sp>
                <p:nvSpPr>
                  <p:cNvPr id="265" name="AutoShape 96"/>
                  <p:cNvSpPr>
                    <a:spLocks noChangeArrowheads="1"/>
                  </p:cNvSpPr>
                  <p:nvPr/>
                </p:nvSpPr>
                <p:spPr bwMode="auto">
                  <a:xfrm rot="5263130">
                    <a:off x="86" y="-311"/>
                    <a:ext cx="254" cy="838"/>
                  </a:xfrm>
                  <a:prstGeom prst="moon">
                    <a:avLst>
                      <a:gd name="adj" fmla="val 49773"/>
                    </a:avLst>
                  </a:prstGeom>
                  <a:solidFill>
                    <a:srgbClr val="FFFFFF">
                      <a:alpha val="3999"/>
                    </a:srgbClr>
                  </a:solidFill>
                  <a:ln w="9525">
                    <a:noFill/>
                    <a:miter lim="800000"/>
                  </a:ln>
                </p:spPr>
                <p:txBody>
                  <a:bodyPr rot="10800000" vert="eaVert"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266" name="AutoShape 97"/>
                  <p:cNvSpPr>
                    <a:spLocks noChangeArrowheads="1"/>
                  </p:cNvSpPr>
                  <p:nvPr/>
                </p:nvSpPr>
                <p:spPr bwMode="auto">
                  <a:xfrm rot="6078281">
                    <a:off x="234" y="-303"/>
                    <a:ext cx="244" cy="826"/>
                  </a:xfrm>
                  <a:prstGeom prst="moon">
                    <a:avLst>
                      <a:gd name="adj" fmla="val 49773"/>
                    </a:avLst>
                  </a:prstGeom>
                  <a:solidFill>
                    <a:srgbClr val="FFFFFF">
                      <a:alpha val="3999"/>
                    </a:srgbClr>
                  </a:solidFill>
                  <a:ln w="9525">
                    <a:noFill/>
                    <a:miter lim="800000"/>
                  </a:ln>
                </p:spPr>
                <p:txBody>
                  <a:bodyPr rot="10800000"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267" name="AutoShape 98"/>
                  <p:cNvSpPr>
                    <a:spLocks noChangeArrowheads="1"/>
                  </p:cNvSpPr>
                  <p:nvPr/>
                </p:nvSpPr>
                <p:spPr bwMode="auto">
                  <a:xfrm rot="6373927">
                    <a:off x="300" y="-305"/>
                    <a:ext cx="244" cy="832"/>
                  </a:xfrm>
                  <a:prstGeom prst="moon">
                    <a:avLst>
                      <a:gd name="adj" fmla="val 49773"/>
                    </a:avLst>
                  </a:prstGeom>
                  <a:solidFill>
                    <a:srgbClr val="FFFFFF">
                      <a:alpha val="3999"/>
                    </a:srgbClr>
                  </a:solidFill>
                  <a:ln w="9525">
                    <a:noFill/>
                    <a:miter lim="800000"/>
                  </a:ln>
                </p:spPr>
                <p:txBody>
                  <a:bodyPr rot="10800000"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sp>
                <p:nvSpPr>
                  <p:cNvPr id="268" name="AutoShape 99"/>
                  <p:cNvSpPr>
                    <a:spLocks noChangeArrowheads="1"/>
                  </p:cNvSpPr>
                  <p:nvPr/>
                </p:nvSpPr>
                <p:spPr bwMode="auto">
                  <a:xfrm rot="6906312">
                    <a:off x="394" y="-260"/>
                    <a:ext cx="249" cy="844"/>
                  </a:xfrm>
                  <a:prstGeom prst="moon">
                    <a:avLst>
                      <a:gd name="adj" fmla="val 49773"/>
                    </a:avLst>
                  </a:prstGeom>
                  <a:solidFill>
                    <a:srgbClr val="FFFFFF">
                      <a:alpha val="1999"/>
                    </a:srgbClr>
                  </a:solidFill>
                  <a:ln w="9525">
                    <a:noFill/>
                    <a:miter lim="800000"/>
                  </a:ln>
                </p:spPr>
                <p:txBody>
                  <a:bodyPr rot="10800000" wrap="none" anchor="ctr"/>
                  <a:lstStyle/>
                  <a:p>
                    <a:pPr algn="ctr" eaLnBrk="1" fontAlgn="auto" hangingPunct="1">
                      <a:spcBef>
                        <a:spcPts val="0"/>
                      </a:spcBef>
                      <a:spcAft>
                        <a:spcPts val="0"/>
                      </a:spcAft>
                      <a:buFont typeface="Arial" panose="020B0604020202020204" pitchFamily="34" charset="0"/>
                      <a:buNone/>
                      <a:defRPr/>
                    </a:pPr>
                    <a:endParaRPr lang="zh-CN" altLang="en-US" sz="1600" kern="0">
                      <a:solidFill>
                        <a:srgbClr val="000000"/>
                      </a:solidFill>
                    </a:endParaRPr>
                  </a:p>
                </p:txBody>
              </p:sp>
            </p:grpSp>
          </p:grpSp>
        </p:grpSp>
      </p:grpSp>
      <p:sp>
        <p:nvSpPr>
          <p:cNvPr id="553" name="Text Box 23"/>
          <p:cNvSpPr txBox="1">
            <a:spLocks noChangeArrowheads="1"/>
          </p:cNvSpPr>
          <p:nvPr/>
        </p:nvSpPr>
        <p:spPr bwMode="auto">
          <a:xfrm>
            <a:off x="1214413" y="3167002"/>
            <a:ext cx="6783437" cy="521970"/>
          </a:xfrm>
          <a:prstGeom prst="rect">
            <a:avLst/>
          </a:prstGeom>
          <a:noFill/>
          <a:ln w="9525">
            <a:noFill/>
            <a:miter lim="800000"/>
          </a:ln>
        </p:spPr>
        <p:txBody>
          <a:bodyPr wrap="square">
            <a:spAutoFit/>
          </a:bodyPr>
          <a:lstStyle/>
          <a:p>
            <a:pPr>
              <a:spcBef>
                <a:spcPts val="1800"/>
              </a:spcBef>
            </a:pPr>
            <a:r>
              <a:rPr kumimoji="1" lang="zh-CN" altLang="en-US" sz="2800" dirty="0" smtClean="0">
                <a:latin typeface="微软雅黑" panose="020B0503020204020204" pitchFamily="34" charset="-122"/>
                <a:ea typeface="微软雅黑" panose="020B0503020204020204" pitchFamily="34" charset="-122"/>
              </a:rPr>
              <a:t>     </a:t>
            </a:r>
            <a:r>
              <a:rPr kumimoji="1" lang="zh-CN" altLang="en-US" sz="2800" dirty="0">
                <a:latin typeface="微软雅黑" panose="020B0503020204020204" pitchFamily="34" charset="-122"/>
                <a:ea typeface="微软雅黑" panose="020B0503020204020204" pitchFamily="34" charset="-122"/>
              </a:rPr>
              <a:t> </a:t>
            </a:r>
            <a:r>
              <a:rPr kumimoji="1" lang="zh-CN" altLang="en-US" sz="2800" dirty="0" smtClean="0">
                <a:latin typeface="微软雅黑" panose="020B0503020204020204" pitchFamily="34" charset="-122"/>
                <a:ea typeface="微软雅黑" panose="020B0503020204020204" pitchFamily="34" charset="-122"/>
              </a:rPr>
              <a:t> </a:t>
            </a:r>
            <a:r>
              <a:rPr kumimoji="1" lang="zh-CN" altLang="en-US" sz="2800" dirty="0" smtClean="0">
                <a:latin typeface="+mn-ea"/>
                <a:hlinkClick r:id="rId3" action="ppaction://hlinksldjump"/>
              </a:rPr>
              <a:t>加速器领域典型产品业绩</a:t>
            </a:r>
            <a:endParaRPr kumimoji="1" lang="en-US" altLang="zh-CN" sz="2800" b="1" dirty="0">
              <a:latin typeface="+mn-ea"/>
            </a:endParaRPr>
          </a:p>
        </p:txBody>
      </p:sp>
      <p:sp>
        <p:nvSpPr>
          <p:cNvPr id="554" name="Text Box 14"/>
          <p:cNvSpPr txBox="1">
            <a:spLocks noChangeArrowheads="1"/>
          </p:cNvSpPr>
          <p:nvPr/>
        </p:nvSpPr>
        <p:spPr bwMode="auto">
          <a:xfrm>
            <a:off x="1228204" y="3174020"/>
            <a:ext cx="419558" cy="461665"/>
          </a:xfrm>
          <a:prstGeom prst="rect">
            <a:avLst/>
          </a:prstGeom>
          <a:noFill/>
          <a:ln w="9525">
            <a:noFill/>
            <a:miter lim="800000"/>
          </a:ln>
        </p:spPr>
        <p:txBody>
          <a:bodyPr wrap="square">
            <a:spAutoFit/>
          </a:bodyPr>
          <a:lstStyle/>
          <a:p>
            <a:pPr algn="ctr">
              <a:spcBef>
                <a:spcPct val="50000"/>
              </a:spcBef>
              <a:buFont typeface="Arial" panose="020B0604020202020204" pitchFamily="34" charset="0"/>
              <a:buNone/>
            </a:pPr>
            <a:r>
              <a:rPr lang="en-US" altLang="zh-CN" sz="2400" i="1" dirty="0" smtClean="0">
                <a:solidFill>
                  <a:srgbClr val="FFFFFF"/>
                </a:solidFill>
                <a:cs typeface="Arial" panose="020B0604020202020204" pitchFamily="34" charset="0"/>
              </a:rPr>
              <a:t>3</a:t>
            </a:r>
            <a:endParaRPr lang="en-US" altLang="zh-CN" sz="2400" i="1" dirty="0">
              <a:solidFill>
                <a:srgbClr val="FFFFFF"/>
              </a:solidFill>
              <a:cs typeface="Arial" panose="020B0604020202020204" pitchFamily="34" charset="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AutoShape 526"/>
          <p:cNvSpPr>
            <a:spLocks noChangeArrowheads="1"/>
          </p:cNvSpPr>
          <p:nvPr/>
        </p:nvSpPr>
        <p:spPr bwMode="auto">
          <a:xfrm>
            <a:off x="4572000" y="627684"/>
            <a:ext cx="4500594" cy="4143404"/>
          </a:xfrm>
          <a:prstGeom prst="roundRect">
            <a:avLst>
              <a:gd name="adj" fmla="val 3379"/>
            </a:avLst>
          </a:prstGeom>
          <a:solidFill>
            <a:schemeClr val="accent6">
              <a:lumMod val="20000"/>
              <a:lumOff val="80000"/>
            </a:schemeClr>
          </a:solidFill>
          <a:ln>
            <a:solidFill>
              <a:schemeClr val="tx1"/>
            </a:solidFill>
          </a:ln>
        </p:spPr>
        <p:txBody>
          <a:bodyPr wrap="none" anchor="ctr"/>
          <a:lstStyle/>
          <a:p>
            <a:pPr eaLnBrk="1" latinLnBrk="1" hangingPunct="1">
              <a:defRPr/>
            </a:pPr>
            <a:r>
              <a:rPr kumimoji="1" lang="en-US" altLang="ko-KR" dirty="0" smtClean="0">
                <a:solidFill>
                  <a:srgbClr val="000000"/>
                </a:solidFill>
                <a:latin typeface="Gulim" panose="020B0600000101010101" pitchFamily="34" charset="-127"/>
                <a:ea typeface="Gulim" panose="020B0600000101010101" pitchFamily="34" charset="-127"/>
              </a:rPr>
              <a:t>                                                                                                                                               </a:t>
            </a:r>
            <a:endParaRPr kumimoji="1" lang="ko-KR" altLang="en-US" dirty="0">
              <a:solidFill>
                <a:srgbClr val="000000"/>
              </a:solidFill>
              <a:latin typeface="Gulim" panose="020B0600000101010101" pitchFamily="34" charset="-127"/>
              <a:ea typeface="Gulim" panose="020B0600000101010101" pitchFamily="34" charset="-127"/>
            </a:endParaRPr>
          </a:p>
        </p:txBody>
      </p:sp>
      <p:cxnSp>
        <p:nvCxnSpPr>
          <p:cNvPr id="267" name="直接连接符 266"/>
          <p:cNvCxnSpPr/>
          <p:nvPr/>
        </p:nvCxnSpPr>
        <p:spPr>
          <a:xfrm>
            <a:off x="0" y="4875626"/>
            <a:ext cx="9144000" cy="1191"/>
          </a:xfrm>
          <a:prstGeom prst="line">
            <a:avLst/>
          </a:prstGeom>
        </p:spPr>
        <p:style>
          <a:lnRef idx="1">
            <a:schemeClr val="accent1"/>
          </a:lnRef>
          <a:fillRef idx="0">
            <a:schemeClr val="accent1"/>
          </a:fillRef>
          <a:effectRef idx="0">
            <a:schemeClr val="accent1"/>
          </a:effectRef>
          <a:fontRef idx="minor">
            <a:schemeClr val="tx1"/>
          </a:fontRef>
        </p:style>
      </p:cxnSp>
      <p:sp>
        <p:nvSpPr>
          <p:cNvPr id="19" name="TextBox 18"/>
          <p:cNvSpPr txBox="1"/>
          <p:nvPr/>
        </p:nvSpPr>
        <p:spPr>
          <a:xfrm>
            <a:off x="71406" y="534073"/>
            <a:ext cx="3643338" cy="553085"/>
          </a:xfrm>
          <a:prstGeom prst="rect">
            <a:avLst/>
          </a:prstGeom>
          <a:noFill/>
        </p:spPr>
        <p:txBody>
          <a:bodyPr wrap="square" rtlCol="0">
            <a:spAutoFit/>
          </a:bodyPr>
          <a:lstStyle/>
          <a:p>
            <a:pPr>
              <a:buClr>
                <a:schemeClr val="tx2"/>
              </a:buClr>
              <a:buFont typeface="Wingdings" panose="05000000000000000000" pitchFamily="2" charset="2"/>
              <a:buChar char="n"/>
            </a:pPr>
            <a:r>
              <a:rPr lang="zh-CN" altLang="en-US" sz="1500" dirty="0" smtClean="0">
                <a:latin typeface="微软雅黑" panose="020B0503020204020204" pitchFamily="34" charset="-122"/>
                <a:ea typeface="微软雅黑" panose="020B0503020204020204" pitchFamily="34" charset="-122"/>
              </a:rPr>
              <a:t>  真空腔体及真空系统</a:t>
            </a:r>
            <a:endParaRPr lang="en-US" altLang="zh-CN" sz="1500" dirty="0" smtClean="0">
              <a:latin typeface="微软雅黑" panose="020B0503020204020204" pitchFamily="34" charset="-122"/>
              <a:ea typeface="微软雅黑" panose="020B0503020204020204" pitchFamily="34" charset="-122"/>
            </a:endParaRPr>
          </a:p>
          <a:p>
            <a:pPr>
              <a:buClr>
                <a:schemeClr val="tx2"/>
              </a:buClr>
              <a:buFont typeface="Wingdings" panose="05000000000000000000" pitchFamily="2" charset="2"/>
              <a:buChar char="n"/>
            </a:pPr>
            <a:endParaRPr lang="zh-CN" altLang="en-US" sz="1500" dirty="0">
              <a:latin typeface="微软雅黑" panose="020B0503020204020204" pitchFamily="34" charset="-122"/>
              <a:ea typeface="微软雅黑" panose="020B0503020204020204" pitchFamily="34" charset="-122"/>
            </a:endParaRPr>
          </a:p>
        </p:txBody>
      </p:sp>
      <p:sp>
        <p:nvSpPr>
          <p:cNvPr id="7" name="AutoShape 526"/>
          <p:cNvSpPr>
            <a:spLocks noChangeArrowheads="1"/>
          </p:cNvSpPr>
          <p:nvPr/>
        </p:nvSpPr>
        <p:spPr bwMode="auto">
          <a:xfrm>
            <a:off x="107950" y="843915"/>
            <a:ext cx="4387850" cy="660400"/>
          </a:xfrm>
          <a:prstGeom prst="roundRect">
            <a:avLst>
              <a:gd name="adj" fmla="val 4942"/>
            </a:avLst>
          </a:prstGeom>
          <a:solidFill>
            <a:schemeClr val="tx2">
              <a:lumMod val="20000"/>
              <a:lumOff val="80000"/>
            </a:schemeClr>
          </a:solidFill>
          <a:ln>
            <a:solidFill>
              <a:schemeClr val="tx1"/>
            </a:solidFill>
          </a:ln>
        </p:spPr>
        <p:txBody>
          <a:bodyPr wrap="none" anchor="ctr"/>
          <a:lstStyle/>
          <a:p>
            <a:pPr eaLnBrk="1" latinLnBrk="1" hangingPunct="1">
              <a:defRPr/>
            </a:pPr>
            <a:endParaRPr kumimoji="1" lang="ko-KR" altLang="en-US">
              <a:solidFill>
                <a:srgbClr val="000000"/>
              </a:solidFill>
              <a:latin typeface="Gulim" panose="020B0600000101010101" pitchFamily="34" charset="-127"/>
              <a:ea typeface="Gulim" panose="020B0600000101010101" pitchFamily="34" charset="-127"/>
            </a:endParaRPr>
          </a:p>
        </p:txBody>
      </p:sp>
      <p:sp>
        <p:nvSpPr>
          <p:cNvPr id="12" name="TextBox 11"/>
          <p:cNvSpPr txBox="1"/>
          <p:nvPr/>
        </p:nvSpPr>
        <p:spPr>
          <a:xfrm>
            <a:off x="142844" y="785800"/>
            <a:ext cx="4429156" cy="718185"/>
          </a:xfrm>
          <a:prstGeom prst="rect">
            <a:avLst/>
          </a:prstGeom>
          <a:noFill/>
        </p:spPr>
        <p:txBody>
          <a:bodyPr wrap="square" rtlCol="0">
            <a:spAutoFit/>
          </a:bodyPr>
          <a:lstStyle/>
          <a:p>
            <a:pPr marL="182880" indent="-182880">
              <a:lnSpc>
                <a:spcPct val="170000"/>
              </a:lnSpc>
              <a:buClr>
                <a:srgbClr val="FFFF00"/>
              </a:buClr>
              <a:buSzTx/>
              <a:buFont typeface="Wingdings" panose="05000000000000000000" pitchFamily="2" charset="2"/>
              <a:buChar char="u"/>
            </a:pPr>
            <a:r>
              <a:rPr lang="zh-CN" altLang="en-US" sz="800" dirty="0" smtClean="0">
                <a:latin typeface="微软雅黑" panose="020B0503020204020204" pitchFamily="34" charset="-122"/>
                <a:ea typeface="微软雅黑" panose="020B0503020204020204" pitchFamily="34" charset="-122"/>
              </a:rPr>
              <a:t>材质包括无磁不锈钢、无氧铜、合金铝、弥散铜、钛合金等；</a:t>
            </a:r>
          </a:p>
          <a:p>
            <a:pPr marL="182880" indent="-182880">
              <a:lnSpc>
                <a:spcPct val="170000"/>
              </a:lnSpc>
              <a:buClr>
                <a:srgbClr val="FFFF00"/>
              </a:buClr>
              <a:buFont typeface="Wingdings" panose="05000000000000000000" pitchFamily="2" charset="2"/>
              <a:buChar char="u"/>
            </a:pPr>
            <a:r>
              <a:rPr lang="zh-CN" altLang="en-US" sz="800" dirty="0" smtClean="0">
                <a:latin typeface="微软雅黑" panose="020B0503020204020204" pitchFamily="34" charset="-122"/>
                <a:ea typeface="微软雅黑" panose="020B0503020204020204" pitchFamily="34" charset="-122"/>
              </a:rPr>
              <a:t>类型包括圆截面和各类异形非圆截面；</a:t>
            </a:r>
          </a:p>
          <a:p>
            <a:pPr marL="182880" indent="-182880">
              <a:lnSpc>
                <a:spcPct val="170000"/>
              </a:lnSpc>
              <a:buClr>
                <a:srgbClr val="FFFF00"/>
              </a:buClr>
              <a:buFont typeface="Wingdings" panose="05000000000000000000" pitchFamily="2" charset="2"/>
              <a:buChar char="u"/>
            </a:pPr>
            <a:r>
              <a:rPr lang="zh-CN" altLang="en-US" sz="800" dirty="0" smtClean="0">
                <a:latin typeface="微软雅黑" panose="020B0503020204020204" pitchFamily="34" charset="-122"/>
                <a:ea typeface="微软雅黑" panose="020B0503020204020204" pitchFamily="34" charset="-122"/>
              </a:rPr>
              <a:t>最高真空度可达</a:t>
            </a:r>
            <a:r>
              <a:rPr lang="en-US" altLang="zh-CN" sz="800" dirty="0" smtClean="0">
                <a:latin typeface="微软雅黑" panose="020B0503020204020204" pitchFamily="34" charset="-122"/>
                <a:ea typeface="微软雅黑" panose="020B0503020204020204" pitchFamily="34" charset="-122"/>
              </a:rPr>
              <a:t>4.6×10</a:t>
            </a:r>
            <a:r>
              <a:rPr lang="en-US" altLang="zh-CN" sz="800" baseline="30000" dirty="0" smtClean="0">
                <a:latin typeface="微软雅黑" panose="020B0503020204020204" pitchFamily="34" charset="-122"/>
                <a:ea typeface="微软雅黑" panose="020B0503020204020204" pitchFamily="34" charset="-122"/>
              </a:rPr>
              <a:t>-9</a:t>
            </a:r>
            <a:r>
              <a:rPr lang="en-US" altLang="zh-CN" sz="800" dirty="0" smtClean="0">
                <a:latin typeface="微软雅黑" panose="020B0503020204020204" pitchFamily="34" charset="-122"/>
                <a:ea typeface="微软雅黑" panose="020B0503020204020204" pitchFamily="34" charset="-122"/>
              </a:rPr>
              <a:t>Pa</a:t>
            </a:r>
            <a:r>
              <a:rPr lang="zh-CN" altLang="en-US" sz="800" dirty="0" smtClean="0">
                <a:latin typeface="微软雅黑" panose="020B0503020204020204" pitchFamily="34" charset="-122"/>
                <a:ea typeface="微软雅黑" panose="020B0503020204020204" pitchFamily="34" charset="-122"/>
              </a:rPr>
              <a:t>。</a:t>
            </a:r>
          </a:p>
        </p:txBody>
      </p:sp>
      <p:pic>
        <p:nvPicPr>
          <p:cNvPr id="8" name="图片 18454" descr="E:\高能所2014\聚束腔\聚束腔研制photo\_DSC4560.JPG"/>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a:xfrm>
            <a:off x="7065645" y="3534410"/>
            <a:ext cx="924560" cy="1198880"/>
          </a:xfrm>
          <a:prstGeom prst="rect">
            <a:avLst/>
          </a:prstGeom>
          <a:noFill/>
          <a:ln>
            <a:noFill/>
          </a:ln>
        </p:spPr>
      </p:pic>
      <p:pic>
        <p:nvPicPr>
          <p:cNvPr id="16" name="图片 15" descr="微信图片_20180815151519"/>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a:xfrm>
            <a:off x="4676775" y="738505"/>
            <a:ext cx="1099185" cy="1227455"/>
          </a:xfrm>
          <a:prstGeom prst="rect">
            <a:avLst/>
          </a:prstGeom>
        </p:spPr>
      </p:pic>
      <p:pic>
        <p:nvPicPr>
          <p:cNvPr id="45" name="图片 28" descr="IMG_1547"/>
          <p:cNvPicPr>
            <a:picLocks noChangeAspect="1"/>
          </p:cNvPicPr>
          <p:nvPr/>
        </p:nvPicPr>
        <p:blipFill>
          <a:blip r:embed="rId5" cstate="print">
            <a:extLst>
              <a:ext uri="{28A0092B-C50C-407E-A947-70E740481C1C}">
                <a14:useLocalDpi xmlns:a14="http://schemas.microsoft.com/office/drawing/2010/main"/>
              </a:ext>
            </a:extLst>
          </a:blip>
          <a:srcRect/>
          <a:stretch>
            <a:fillRect/>
          </a:stretch>
        </p:blipFill>
        <p:spPr>
          <a:xfrm>
            <a:off x="8169275" y="2762885"/>
            <a:ext cx="769620" cy="626745"/>
          </a:xfrm>
          <a:prstGeom prst="rect">
            <a:avLst/>
          </a:prstGeom>
        </p:spPr>
      </p:pic>
      <p:pic>
        <p:nvPicPr>
          <p:cNvPr id="46" name="图片 29" descr="IMG_1598"/>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7065645" y="2091690"/>
            <a:ext cx="963295" cy="671195"/>
          </a:xfrm>
          <a:prstGeom prst="rect">
            <a:avLst/>
          </a:prstGeom>
        </p:spPr>
      </p:pic>
      <p:pic>
        <p:nvPicPr>
          <p:cNvPr id="47" name="图片 26" descr="IMG_1506"/>
          <p:cNvPicPr>
            <a:picLocks noChangeAspect="1"/>
          </p:cNvPicPr>
          <p:nvPr/>
        </p:nvPicPr>
        <p:blipFill>
          <a:blip r:embed="rId7" cstate="print">
            <a:extLst>
              <a:ext uri="{28A0092B-C50C-407E-A947-70E740481C1C}">
                <a14:useLocalDpi xmlns:a14="http://schemas.microsoft.com/office/drawing/2010/main"/>
              </a:ext>
            </a:extLst>
          </a:blip>
          <a:stretch>
            <a:fillRect/>
          </a:stretch>
        </p:blipFill>
        <p:spPr>
          <a:xfrm>
            <a:off x="7065645" y="2762885"/>
            <a:ext cx="1102995" cy="627380"/>
          </a:xfrm>
          <a:prstGeom prst="rect">
            <a:avLst/>
          </a:prstGeom>
        </p:spPr>
      </p:pic>
      <p:pic>
        <p:nvPicPr>
          <p:cNvPr id="48" name="图片 27" descr="IMG_1592"/>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a:off x="8028940" y="2091690"/>
            <a:ext cx="909955" cy="671195"/>
          </a:xfrm>
          <a:prstGeom prst="rect">
            <a:avLst/>
          </a:prstGeom>
        </p:spPr>
      </p:pic>
      <p:pic>
        <p:nvPicPr>
          <p:cNvPr id="15" name="图片 14" descr="散射腔"/>
          <p:cNvPicPr>
            <a:picLocks noChangeAspect="1"/>
          </p:cNvPicPr>
          <p:nvPr/>
        </p:nvPicPr>
        <p:blipFill>
          <a:blip r:embed="rId9" cstate="print">
            <a:extLst>
              <a:ext uri="{28A0092B-C50C-407E-A947-70E740481C1C}">
                <a14:useLocalDpi xmlns:a14="http://schemas.microsoft.com/office/drawing/2010/main"/>
              </a:ext>
            </a:extLst>
          </a:blip>
          <a:stretch>
            <a:fillRect/>
          </a:stretch>
        </p:blipFill>
        <p:spPr>
          <a:xfrm>
            <a:off x="5940425" y="738505"/>
            <a:ext cx="1564640" cy="1225550"/>
          </a:xfrm>
          <a:prstGeom prst="rect">
            <a:avLst/>
          </a:prstGeom>
        </p:spPr>
      </p:pic>
      <p:graphicFrame>
        <p:nvGraphicFramePr>
          <p:cNvPr id="5" name="表格 4"/>
          <p:cNvGraphicFramePr/>
          <p:nvPr>
            <p:custDataLst>
              <p:tags r:id="rId1"/>
            </p:custDataLst>
          </p:nvPr>
        </p:nvGraphicFramePr>
        <p:xfrm>
          <a:off x="107950" y="1564005"/>
          <a:ext cx="4387215" cy="3258820"/>
        </p:xfrm>
        <a:graphic>
          <a:graphicData uri="http://schemas.openxmlformats.org/drawingml/2006/table">
            <a:tbl>
              <a:tblPr firstRow="1" bandRow="1">
                <a:tableStyleId>{5940675A-B579-460E-94D1-54222C63F5DA}</a:tableStyleId>
              </a:tblPr>
              <a:tblGrid>
                <a:gridCol w="248920">
                  <a:extLst>
                    <a:ext uri="{9D8B030D-6E8A-4147-A177-3AD203B41FA5}">
                      <a16:colId xmlns:a16="http://schemas.microsoft.com/office/drawing/2014/main" val="20000"/>
                    </a:ext>
                  </a:extLst>
                </a:gridCol>
                <a:gridCol w="1082040">
                  <a:extLst>
                    <a:ext uri="{9D8B030D-6E8A-4147-A177-3AD203B41FA5}">
                      <a16:colId xmlns:a16="http://schemas.microsoft.com/office/drawing/2014/main" val="20001"/>
                    </a:ext>
                  </a:extLst>
                </a:gridCol>
                <a:gridCol w="888365">
                  <a:extLst>
                    <a:ext uri="{9D8B030D-6E8A-4147-A177-3AD203B41FA5}">
                      <a16:colId xmlns:a16="http://schemas.microsoft.com/office/drawing/2014/main" val="20002"/>
                    </a:ext>
                  </a:extLst>
                </a:gridCol>
                <a:gridCol w="659130">
                  <a:extLst>
                    <a:ext uri="{9D8B030D-6E8A-4147-A177-3AD203B41FA5}">
                      <a16:colId xmlns:a16="http://schemas.microsoft.com/office/drawing/2014/main" val="20003"/>
                    </a:ext>
                  </a:extLst>
                </a:gridCol>
                <a:gridCol w="427355">
                  <a:extLst>
                    <a:ext uri="{9D8B030D-6E8A-4147-A177-3AD203B41FA5}">
                      <a16:colId xmlns:a16="http://schemas.microsoft.com/office/drawing/2014/main" val="20004"/>
                    </a:ext>
                  </a:extLst>
                </a:gridCol>
                <a:gridCol w="583565">
                  <a:extLst>
                    <a:ext uri="{9D8B030D-6E8A-4147-A177-3AD203B41FA5}">
                      <a16:colId xmlns:a16="http://schemas.microsoft.com/office/drawing/2014/main" val="20005"/>
                    </a:ext>
                  </a:extLst>
                </a:gridCol>
                <a:gridCol w="497840">
                  <a:extLst>
                    <a:ext uri="{9D8B030D-6E8A-4147-A177-3AD203B41FA5}">
                      <a16:colId xmlns:a16="http://schemas.microsoft.com/office/drawing/2014/main" val="20006"/>
                    </a:ext>
                  </a:extLst>
                </a:gridCol>
              </a:tblGrid>
              <a:tr h="191135">
                <a:tc>
                  <a:txBody>
                    <a:bodyPr/>
                    <a:lstStyle/>
                    <a:p>
                      <a:pPr indent="0" algn="ctr">
                        <a:buNone/>
                      </a:pPr>
                      <a:r>
                        <a:rPr lang="en-US" sz="600" b="1">
                          <a:latin typeface="宋体" panose="02010600030101010101" pitchFamily="2" charset="-122"/>
                          <a:ea typeface="宋体" panose="02010600030101010101" pitchFamily="2" charset="-122"/>
                          <a:cs typeface="宋体" panose="02010600030101010101" pitchFamily="2" charset="-122"/>
                        </a:rPr>
                        <a:t>序号</a:t>
                      </a:r>
                      <a:endParaRPr lang="en-US" altLang="en-US" sz="600" b="1">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600" b="1">
                          <a:latin typeface="宋体" panose="02010600030101010101" pitchFamily="2" charset="-122"/>
                          <a:ea typeface="宋体" panose="02010600030101010101" pitchFamily="2" charset="-122"/>
                          <a:cs typeface="宋体" panose="02010600030101010101" pitchFamily="2" charset="-122"/>
                        </a:rPr>
                        <a:t>项目名称</a:t>
                      </a:r>
                      <a:endParaRPr lang="en-US" altLang="en-US" sz="600" b="1">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600" b="1">
                          <a:latin typeface="宋体" panose="02010600030101010101" pitchFamily="2" charset="-122"/>
                          <a:ea typeface="宋体" panose="02010600030101010101" pitchFamily="2" charset="-122"/>
                          <a:cs typeface="宋体" panose="02010600030101010101" pitchFamily="2" charset="-122"/>
                        </a:rPr>
                        <a:t>用户名称</a:t>
                      </a:r>
                      <a:endParaRPr lang="en-US" altLang="en-US" sz="600" b="1">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600" b="1">
                          <a:latin typeface="宋体" panose="02010600030101010101" pitchFamily="2" charset="-122"/>
                          <a:ea typeface="宋体" panose="02010600030101010101" pitchFamily="2" charset="-122"/>
                          <a:cs typeface="宋体" panose="02010600030101010101" pitchFamily="2" charset="-122"/>
                        </a:rPr>
                        <a:t>极限真空度</a:t>
                      </a:r>
                      <a:endParaRPr lang="en-US" altLang="en-US" sz="600" b="1">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600" b="1">
                          <a:latin typeface="宋体" panose="02010600030101010101" pitchFamily="2" charset="-122"/>
                          <a:ea typeface="宋体" panose="02010600030101010101" pitchFamily="2" charset="-122"/>
                          <a:cs typeface="宋体" panose="02010600030101010101" pitchFamily="2" charset="-122"/>
                        </a:rPr>
                        <a:t>数量</a:t>
                      </a:r>
                      <a:endParaRPr lang="en-US" altLang="en-US" sz="600" b="1">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600" b="1">
                          <a:latin typeface="宋体" panose="02010600030101010101" pitchFamily="2" charset="-122"/>
                          <a:ea typeface="宋体" panose="02010600030101010101" pitchFamily="2" charset="-122"/>
                          <a:cs typeface="宋体" panose="02010600030101010101" pitchFamily="2" charset="-122"/>
                        </a:rPr>
                        <a:t>合同签订时间</a:t>
                      </a:r>
                      <a:endParaRPr lang="en-US" altLang="en-US" sz="600" b="1">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600" b="1">
                          <a:latin typeface="宋体" panose="02010600030101010101" pitchFamily="2" charset="-122"/>
                          <a:ea typeface="宋体" panose="02010600030101010101" pitchFamily="2" charset="-122"/>
                          <a:cs typeface="宋体" panose="02010600030101010101" pitchFamily="2" charset="-122"/>
                        </a:rPr>
                        <a:t>主材材质</a:t>
                      </a:r>
                      <a:endParaRPr lang="en-US" altLang="en-US" sz="600" b="1">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289560">
                <a:tc>
                  <a:txBody>
                    <a:bodyPr/>
                    <a:lstStyle/>
                    <a:p>
                      <a:pPr indent="0" algn="ctr">
                        <a:buNone/>
                      </a:pPr>
                      <a:r>
                        <a:rPr lang="en-US" sz="600" b="0">
                          <a:latin typeface="宋体" panose="02010600030101010101" pitchFamily="2" charset="-122"/>
                          <a:ea typeface="宋体" panose="02010600030101010101" pitchFamily="2" charset="-122"/>
                          <a:cs typeface="宋体" panose="02010600030101010101" pitchFamily="2" charset="-122"/>
                        </a:rPr>
                        <a:t>1</a:t>
                      </a:r>
                      <a:endParaRPr lang="en-US"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600" b="0">
                          <a:latin typeface="宋体" panose="02010600030101010101" pitchFamily="2" charset="-122"/>
                          <a:ea typeface="宋体" panose="02010600030101010101" pitchFamily="2" charset="-122"/>
                          <a:cs typeface="宋体" panose="02010600030101010101" pitchFamily="2" charset="-122"/>
                        </a:rPr>
                        <a:t>高能同步辐射光源（HEPS）增强器真空盒</a:t>
                      </a:r>
                      <a:endParaRPr lang="en-US"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600" b="0">
                          <a:latin typeface="宋体" panose="02010600030101010101" pitchFamily="2" charset="-122"/>
                          <a:ea typeface="宋体" panose="02010600030101010101" pitchFamily="2" charset="-122"/>
                          <a:cs typeface="宋体" panose="02010600030101010101" pitchFamily="2" charset="-122"/>
                        </a:rPr>
                        <a:t>北京高能物理研究所</a:t>
                      </a:r>
                      <a:endParaRPr lang="en-US"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600" b="0">
                          <a:latin typeface="宋体" panose="02010600030101010101" pitchFamily="2" charset="-122"/>
                          <a:ea typeface="宋体" panose="02010600030101010101" pitchFamily="2" charset="-122"/>
                          <a:cs typeface="宋体" panose="02010600030101010101" pitchFamily="2" charset="-122"/>
                        </a:rPr>
                        <a:t>优于1×10</a:t>
                      </a:r>
                      <a:r>
                        <a:rPr lang="en-US" sz="600" b="0" baseline="30000">
                          <a:latin typeface="宋体" panose="02010600030101010101" pitchFamily="2" charset="-122"/>
                          <a:ea typeface="宋体" panose="02010600030101010101" pitchFamily="2" charset="-122"/>
                          <a:cs typeface="宋体" panose="02010600030101010101" pitchFamily="2" charset="-122"/>
                        </a:rPr>
                        <a:t>-9</a:t>
                      </a:r>
                      <a:r>
                        <a:rPr lang="en-US" sz="600" b="0">
                          <a:latin typeface="宋体" panose="02010600030101010101" pitchFamily="2" charset="-122"/>
                          <a:ea typeface="宋体" panose="02010600030101010101" pitchFamily="2" charset="-122"/>
                          <a:cs typeface="宋体" panose="02010600030101010101" pitchFamily="2" charset="-122"/>
                        </a:rPr>
                        <a:t>Torr</a:t>
                      </a:r>
                      <a:endParaRPr lang="en-US"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600" b="0">
                          <a:latin typeface="宋体" panose="02010600030101010101" pitchFamily="2" charset="-122"/>
                          <a:ea typeface="宋体" panose="02010600030101010101" pitchFamily="2" charset="-122"/>
                          <a:cs typeface="宋体" panose="02010600030101010101" pitchFamily="2" charset="-122"/>
                        </a:rPr>
                        <a:t>423套</a:t>
                      </a:r>
                      <a:endParaRPr lang="en-US"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600" b="0">
                          <a:latin typeface="宋体" panose="02010600030101010101" pitchFamily="2" charset="-122"/>
                          <a:ea typeface="宋体" panose="02010600030101010101" pitchFamily="2" charset="-122"/>
                          <a:cs typeface="宋体" panose="02010600030101010101" pitchFamily="2" charset="-122"/>
                        </a:rPr>
                        <a:t>2020年</a:t>
                      </a:r>
                      <a:endParaRPr lang="en-US"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600" b="0">
                          <a:latin typeface="宋体" panose="02010600030101010101" pitchFamily="2" charset="-122"/>
                          <a:ea typeface="宋体" panose="02010600030101010101" pitchFamily="2" charset="-122"/>
                          <a:cs typeface="宋体" panose="02010600030101010101" pitchFamily="2" charset="-122"/>
                        </a:rPr>
                        <a:t>316LN</a:t>
                      </a:r>
                      <a:endParaRPr lang="en-US"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289560">
                <a:tc>
                  <a:txBody>
                    <a:bodyPr/>
                    <a:lstStyle/>
                    <a:p>
                      <a:pPr indent="0" algn="ctr">
                        <a:buNone/>
                      </a:pPr>
                      <a:r>
                        <a:rPr lang="en-US" sz="600" b="0">
                          <a:latin typeface="宋体" panose="02010600030101010101" pitchFamily="2" charset="-122"/>
                          <a:ea typeface="宋体" panose="02010600030101010101" pitchFamily="2" charset="-122"/>
                          <a:cs typeface="宋体" panose="02010600030101010101" pitchFamily="2" charset="-122"/>
                        </a:rPr>
                        <a:t>2</a:t>
                      </a:r>
                      <a:endParaRPr lang="en-US"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600" b="0">
                          <a:latin typeface="宋体" panose="02010600030101010101" pitchFamily="2" charset="-122"/>
                          <a:ea typeface="宋体" panose="02010600030101010101" pitchFamily="2" charset="-122"/>
                          <a:cs typeface="宋体" panose="02010600030101010101" pitchFamily="2" charset="-122"/>
                        </a:rPr>
                        <a:t>高能同步辐射光源（HEPS）储存环不锈钢真空盒</a:t>
                      </a:r>
                      <a:endParaRPr lang="en-US"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600" b="0">
                          <a:latin typeface="宋体" panose="02010600030101010101" pitchFamily="2" charset="-122"/>
                          <a:ea typeface="宋体" panose="02010600030101010101" pitchFamily="2" charset="-122"/>
                          <a:cs typeface="宋体" panose="02010600030101010101" pitchFamily="2" charset="-122"/>
                        </a:rPr>
                        <a:t>北京高能物理研究所</a:t>
                      </a:r>
                      <a:endParaRPr lang="en-US"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600" b="0">
                          <a:latin typeface="宋体" panose="02010600030101010101" pitchFamily="2" charset="-122"/>
                          <a:ea typeface="宋体" panose="02010600030101010101" pitchFamily="2" charset="-122"/>
                          <a:cs typeface="宋体" panose="02010600030101010101" pitchFamily="2" charset="-122"/>
                        </a:rPr>
                        <a:t>＜5×10</a:t>
                      </a:r>
                      <a:r>
                        <a:rPr lang="en-US" sz="600" b="0" baseline="30000">
                          <a:latin typeface="宋体" panose="02010600030101010101" pitchFamily="2" charset="-122"/>
                          <a:ea typeface="宋体" panose="02010600030101010101" pitchFamily="2" charset="-122"/>
                          <a:cs typeface="宋体" panose="02010600030101010101" pitchFamily="2" charset="-122"/>
                        </a:rPr>
                        <a:t>-10</a:t>
                      </a:r>
                      <a:r>
                        <a:rPr lang="en-US" sz="600" b="0">
                          <a:latin typeface="宋体" panose="02010600030101010101" pitchFamily="2" charset="-122"/>
                          <a:ea typeface="宋体" panose="02010600030101010101" pitchFamily="2" charset="-122"/>
                          <a:cs typeface="宋体" panose="02010600030101010101" pitchFamily="2" charset="-122"/>
                        </a:rPr>
                        <a:t>Torr</a:t>
                      </a:r>
                      <a:endParaRPr lang="en-US"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600" b="0">
                          <a:latin typeface="宋体" panose="02010600030101010101" pitchFamily="2" charset="-122"/>
                          <a:ea typeface="宋体" panose="02010600030101010101" pitchFamily="2" charset="-122"/>
                          <a:cs typeface="宋体" panose="02010600030101010101" pitchFamily="2" charset="-122"/>
                        </a:rPr>
                        <a:t>532套</a:t>
                      </a:r>
                      <a:endParaRPr lang="en-US"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600" b="0">
                          <a:latin typeface="宋体" panose="02010600030101010101" pitchFamily="2" charset="-122"/>
                          <a:ea typeface="宋体" panose="02010600030101010101" pitchFamily="2" charset="-122"/>
                          <a:cs typeface="宋体" panose="02010600030101010101" pitchFamily="2" charset="-122"/>
                        </a:rPr>
                        <a:t>2021</a:t>
                      </a:r>
                      <a:endParaRPr lang="en-US"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600" b="0">
                          <a:latin typeface="宋体" panose="02010600030101010101" pitchFamily="2" charset="-122"/>
                          <a:ea typeface="宋体" panose="02010600030101010101" pitchFamily="2" charset="-122"/>
                          <a:cs typeface="宋体" panose="02010600030101010101" pitchFamily="2" charset="-122"/>
                        </a:rPr>
                        <a:t>316LN</a:t>
                      </a:r>
                      <a:endParaRPr lang="en-US"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288925">
                <a:tc>
                  <a:txBody>
                    <a:bodyPr/>
                    <a:lstStyle/>
                    <a:p>
                      <a:pPr indent="0" algn="ctr">
                        <a:buNone/>
                      </a:pPr>
                      <a:r>
                        <a:rPr lang="en-US" sz="600" b="0">
                          <a:latin typeface="宋体" panose="02010600030101010101" pitchFamily="2" charset="-122"/>
                          <a:ea typeface="宋体" panose="02010600030101010101" pitchFamily="2" charset="-122"/>
                          <a:cs typeface="宋体" panose="02010600030101010101" pitchFamily="2" charset="-122"/>
                        </a:rPr>
                        <a:t>3</a:t>
                      </a:r>
                      <a:endParaRPr lang="en-US"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600" b="0">
                          <a:latin typeface="宋体" panose="02010600030101010101" pitchFamily="2" charset="-122"/>
                          <a:ea typeface="宋体" panose="02010600030101010101" pitchFamily="2" charset="-122"/>
                          <a:cs typeface="宋体" panose="02010600030101010101" pitchFamily="2" charset="-122"/>
                        </a:rPr>
                        <a:t>HALF预研工程工艺测试平台真空室</a:t>
                      </a:r>
                      <a:endParaRPr lang="en-US"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600" b="0">
                          <a:latin typeface="宋体" panose="02010600030101010101" pitchFamily="2" charset="-122"/>
                          <a:ea typeface="宋体" panose="02010600030101010101" pitchFamily="2" charset="-122"/>
                          <a:cs typeface="宋体" panose="02010600030101010101" pitchFamily="2" charset="-122"/>
                        </a:rPr>
                        <a:t>中国科学技术大学同步辐射实验室</a:t>
                      </a:r>
                      <a:endParaRPr lang="en-US"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600" b="0">
                          <a:latin typeface="宋体" panose="02010600030101010101" pitchFamily="2" charset="-122"/>
                          <a:ea typeface="宋体" panose="02010600030101010101" pitchFamily="2" charset="-122"/>
                          <a:cs typeface="宋体" panose="02010600030101010101" pitchFamily="2" charset="-122"/>
                        </a:rPr>
                        <a:t>≤6.5×10</a:t>
                      </a:r>
                      <a:r>
                        <a:rPr lang="en-US" sz="600" b="0" baseline="30000">
                          <a:latin typeface="宋体" panose="02010600030101010101" pitchFamily="2" charset="-122"/>
                          <a:ea typeface="宋体" panose="02010600030101010101" pitchFamily="2" charset="-122"/>
                          <a:cs typeface="宋体" panose="02010600030101010101" pitchFamily="2" charset="-122"/>
                        </a:rPr>
                        <a:t>-8</a:t>
                      </a:r>
                      <a:r>
                        <a:rPr lang="en-US" sz="600" b="0">
                          <a:latin typeface="宋体" panose="02010600030101010101" pitchFamily="2" charset="-122"/>
                          <a:ea typeface="宋体" panose="02010600030101010101" pitchFamily="2" charset="-122"/>
                          <a:cs typeface="宋体" panose="02010600030101010101" pitchFamily="2" charset="-122"/>
                        </a:rPr>
                        <a:t>Pa</a:t>
                      </a:r>
                      <a:endParaRPr lang="en-US"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600" b="0">
                          <a:latin typeface="宋体" panose="02010600030101010101" pitchFamily="2" charset="-122"/>
                          <a:ea typeface="宋体" panose="02010600030101010101" pitchFamily="2" charset="-122"/>
                          <a:cs typeface="宋体" panose="02010600030101010101" pitchFamily="2" charset="-122"/>
                        </a:rPr>
                        <a:t>40套</a:t>
                      </a:r>
                      <a:endParaRPr lang="en-US"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600" b="0">
                          <a:latin typeface="宋体" panose="02010600030101010101" pitchFamily="2" charset="-122"/>
                          <a:ea typeface="宋体" panose="02010600030101010101" pitchFamily="2" charset="-122"/>
                          <a:cs typeface="宋体" panose="02010600030101010101" pitchFamily="2" charset="-122"/>
                        </a:rPr>
                        <a:t>2020年</a:t>
                      </a:r>
                      <a:endParaRPr lang="en-US"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600" b="0">
                          <a:latin typeface="宋体" panose="02010600030101010101" pitchFamily="2" charset="-122"/>
                          <a:ea typeface="宋体" panose="02010600030101010101" pitchFamily="2" charset="-122"/>
                          <a:cs typeface="宋体" panose="02010600030101010101" pitchFamily="2" charset="-122"/>
                        </a:rPr>
                        <a:t>TU1、316L</a:t>
                      </a:r>
                      <a:endParaRPr lang="en-US"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257175">
                <a:tc>
                  <a:txBody>
                    <a:bodyPr/>
                    <a:lstStyle/>
                    <a:p>
                      <a:pPr indent="0" algn="ctr">
                        <a:buNone/>
                      </a:pPr>
                      <a:r>
                        <a:rPr lang="en-US" sz="600" b="0">
                          <a:latin typeface="宋体" panose="02010600030101010101" pitchFamily="2" charset="-122"/>
                          <a:ea typeface="宋体" panose="02010600030101010101" pitchFamily="2" charset="-122"/>
                          <a:cs typeface="宋体" panose="02010600030101010101" pitchFamily="2" charset="-122"/>
                        </a:rPr>
                        <a:t>4</a:t>
                      </a:r>
                      <a:endParaRPr lang="en-US"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600" b="0">
                          <a:latin typeface="宋体" panose="02010600030101010101" pitchFamily="2" charset="-122"/>
                          <a:ea typeface="宋体" panose="02010600030101010101" pitchFamily="2" charset="-122"/>
                          <a:cs typeface="宋体" panose="02010600030101010101" pitchFamily="2" charset="-122"/>
                        </a:rPr>
                        <a:t>BEPCII储存环备用真空盒</a:t>
                      </a:r>
                      <a:endParaRPr lang="en-US"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600" b="0">
                          <a:latin typeface="宋体" panose="02010600030101010101" pitchFamily="2" charset="-122"/>
                          <a:ea typeface="宋体" panose="02010600030101010101" pitchFamily="2" charset="-122"/>
                          <a:cs typeface="宋体" panose="02010600030101010101" pitchFamily="2" charset="-122"/>
                        </a:rPr>
                        <a:t>北京高能物理研究所</a:t>
                      </a:r>
                      <a:endParaRPr lang="en-US"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600" b="0">
                          <a:latin typeface="宋体" panose="02010600030101010101" pitchFamily="2" charset="-122"/>
                          <a:ea typeface="宋体" panose="02010600030101010101" pitchFamily="2" charset="-122"/>
                          <a:cs typeface="宋体" panose="02010600030101010101" pitchFamily="2" charset="-122"/>
                        </a:rPr>
                        <a:t>≤5×10</a:t>
                      </a:r>
                      <a:r>
                        <a:rPr lang="en-US" sz="600" b="0" baseline="30000">
                          <a:latin typeface="宋体" panose="02010600030101010101" pitchFamily="2" charset="-122"/>
                          <a:ea typeface="宋体" panose="02010600030101010101" pitchFamily="2" charset="-122"/>
                          <a:cs typeface="宋体" panose="02010600030101010101" pitchFamily="2" charset="-122"/>
                        </a:rPr>
                        <a:t>-10</a:t>
                      </a:r>
                      <a:r>
                        <a:rPr lang="en-US" sz="600" b="0">
                          <a:latin typeface="宋体" panose="02010600030101010101" pitchFamily="2" charset="-122"/>
                          <a:ea typeface="宋体" panose="02010600030101010101" pitchFamily="2" charset="-122"/>
                          <a:cs typeface="宋体" panose="02010600030101010101" pitchFamily="2" charset="-122"/>
                        </a:rPr>
                        <a:t>Torr</a:t>
                      </a:r>
                      <a:endParaRPr lang="en-US"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600" b="0">
                          <a:latin typeface="宋体" panose="02010600030101010101" pitchFamily="2" charset="-122"/>
                          <a:ea typeface="宋体" panose="02010600030101010101" pitchFamily="2" charset="-122"/>
                          <a:cs typeface="宋体" panose="02010600030101010101" pitchFamily="2" charset="-122"/>
                        </a:rPr>
                        <a:t>2套</a:t>
                      </a:r>
                      <a:endParaRPr lang="en-US"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600" b="0">
                          <a:latin typeface="宋体" panose="02010600030101010101" pitchFamily="2" charset="-122"/>
                          <a:ea typeface="宋体" panose="02010600030101010101" pitchFamily="2" charset="-122"/>
                          <a:cs typeface="宋体" panose="02010600030101010101" pitchFamily="2" charset="-122"/>
                        </a:rPr>
                        <a:t>2017年</a:t>
                      </a:r>
                      <a:endParaRPr lang="en-US"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600" b="0">
                          <a:latin typeface="宋体" panose="02010600030101010101" pitchFamily="2" charset="-122"/>
                          <a:ea typeface="宋体" panose="02010600030101010101" pitchFamily="2" charset="-122"/>
                          <a:cs typeface="宋体" panose="02010600030101010101" pitchFamily="2" charset="-122"/>
                        </a:rPr>
                        <a:t>铝合金5083</a:t>
                      </a:r>
                      <a:endParaRPr lang="en-US"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257810">
                <a:tc>
                  <a:txBody>
                    <a:bodyPr/>
                    <a:lstStyle/>
                    <a:p>
                      <a:pPr indent="0" algn="ctr">
                        <a:buNone/>
                      </a:pPr>
                      <a:r>
                        <a:rPr lang="en-US" sz="500" b="0">
                          <a:latin typeface="宋体" panose="02010600030101010101" pitchFamily="2" charset="-122"/>
                          <a:ea typeface="宋体" panose="02010600030101010101" pitchFamily="2" charset="-122"/>
                          <a:cs typeface="宋体" panose="02010600030101010101" pitchFamily="2" charset="-122"/>
                        </a:rPr>
                        <a:t>5</a:t>
                      </a:r>
                      <a:endParaRPr lang="en-US" altLang="en-US" sz="5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600" b="0">
                          <a:latin typeface="宋体" panose="02010600030101010101" pitchFamily="2" charset="-122"/>
                          <a:ea typeface="宋体" panose="02010600030101010101" pitchFamily="2" charset="-122"/>
                          <a:cs typeface="宋体" panose="02010600030101010101" pitchFamily="2" charset="-122"/>
                        </a:rPr>
                        <a:t>LCS真空盒和支架</a:t>
                      </a:r>
                      <a:endParaRPr lang="en-US"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600" b="0">
                          <a:latin typeface="宋体" panose="02010600030101010101" pitchFamily="2" charset="-122"/>
                          <a:ea typeface="宋体" panose="02010600030101010101" pitchFamily="2" charset="-122"/>
                          <a:cs typeface="宋体" panose="02010600030101010101" pitchFamily="2" charset="-122"/>
                        </a:rPr>
                        <a:t>北京高能物理研究所</a:t>
                      </a:r>
                      <a:endParaRPr lang="en-US"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600" b="0">
                          <a:latin typeface="宋体" panose="02010600030101010101" pitchFamily="2" charset="-122"/>
                          <a:ea typeface="宋体" panose="02010600030101010101" pitchFamily="2" charset="-122"/>
                          <a:cs typeface="宋体" panose="02010600030101010101" pitchFamily="2" charset="-122"/>
                        </a:rPr>
                        <a:t>高于5E-10Torr</a:t>
                      </a:r>
                      <a:endParaRPr lang="en-US"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600" b="0">
                          <a:latin typeface="宋体" panose="02010600030101010101" pitchFamily="2" charset="-122"/>
                          <a:ea typeface="宋体" panose="02010600030101010101" pitchFamily="2" charset="-122"/>
                          <a:cs typeface="宋体" panose="02010600030101010101" pitchFamily="2" charset="-122"/>
                        </a:rPr>
                        <a:t>5套</a:t>
                      </a:r>
                      <a:endParaRPr lang="en-US"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600" b="0">
                          <a:latin typeface="宋体" panose="02010600030101010101" pitchFamily="2" charset="-122"/>
                          <a:ea typeface="宋体" panose="02010600030101010101" pitchFamily="2" charset="-122"/>
                          <a:cs typeface="宋体" panose="02010600030101010101" pitchFamily="2" charset="-122"/>
                        </a:rPr>
                        <a:t>2017年</a:t>
                      </a:r>
                      <a:endParaRPr lang="en-US"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600" b="0">
                          <a:latin typeface="宋体" panose="02010600030101010101" pitchFamily="2" charset="-122"/>
                          <a:ea typeface="宋体" panose="02010600030101010101" pitchFamily="2" charset="-122"/>
                          <a:cs typeface="宋体" panose="02010600030101010101" pitchFamily="2" charset="-122"/>
                        </a:rPr>
                        <a:t>316L</a:t>
                      </a:r>
                      <a:endParaRPr lang="en-US"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256540">
                <a:tc>
                  <a:txBody>
                    <a:bodyPr/>
                    <a:lstStyle/>
                    <a:p>
                      <a:pPr indent="0" algn="ctr">
                        <a:buNone/>
                      </a:pPr>
                      <a:r>
                        <a:rPr lang="en-US" sz="600" b="0">
                          <a:latin typeface="宋体" panose="02010600030101010101" pitchFamily="2" charset="-122"/>
                          <a:ea typeface="宋体" panose="02010600030101010101" pitchFamily="2" charset="-122"/>
                          <a:cs typeface="宋体" panose="02010600030101010101" pitchFamily="2" charset="-122"/>
                        </a:rPr>
                        <a:t>6</a:t>
                      </a:r>
                      <a:endParaRPr lang="en-US"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600" b="0">
                          <a:latin typeface="宋体" panose="02010600030101010101" pitchFamily="2" charset="-122"/>
                          <a:ea typeface="宋体" panose="02010600030101010101" pitchFamily="2" charset="-122"/>
                          <a:cs typeface="宋体" panose="02010600030101010101" pitchFamily="2" charset="-122"/>
                        </a:rPr>
                        <a:t>加拿大光源非圆截面异形真空盒</a:t>
                      </a:r>
                      <a:endParaRPr lang="en-US"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600" b="0">
                          <a:latin typeface="宋体" panose="02010600030101010101" pitchFamily="2" charset="-122"/>
                          <a:ea typeface="宋体" panose="02010600030101010101" pitchFamily="2" charset="-122"/>
                          <a:cs typeface="宋体" panose="02010600030101010101" pitchFamily="2" charset="-122"/>
                        </a:rPr>
                        <a:t>加拿大光源</a:t>
                      </a:r>
                      <a:endParaRPr lang="en-US"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600" b="0">
                          <a:latin typeface="宋体" panose="02010600030101010101" pitchFamily="2" charset="-122"/>
                          <a:ea typeface="宋体" panose="02010600030101010101" pitchFamily="2" charset="-122"/>
                          <a:cs typeface="宋体" panose="02010600030101010101" pitchFamily="2" charset="-122"/>
                        </a:rPr>
                        <a:t>≤1.0×10</a:t>
                      </a:r>
                      <a:r>
                        <a:rPr lang="en-US" sz="600" b="0" baseline="30000">
                          <a:latin typeface="宋体" panose="02010600030101010101" pitchFamily="2" charset="-122"/>
                          <a:ea typeface="宋体" panose="02010600030101010101" pitchFamily="2" charset="-122"/>
                          <a:cs typeface="宋体" panose="02010600030101010101" pitchFamily="2" charset="-122"/>
                        </a:rPr>
                        <a:t>-10</a:t>
                      </a:r>
                      <a:r>
                        <a:rPr lang="en-US" sz="600" b="0">
                          <a:latin typeface="宋体" panose="02010600030101010101" pitchFamily="2" charset="-122"/>
                          <a:ea typeface="宋体" panose="02010600030101010101" pitchFamily="2" charset="-122"/>
                          <a:cs typeface="宋体" panose="02010600030101010101" pitchFamily="2" charset="-122"/>
                        </a:rPr>
                        <a:t>Torr</a:t>
                      </a:r>
                      <a:endParaRPr lang="en-US"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600" b="0">
                          <a:latin typeface="宋体" panose="02010600030101010101" pitchFamily="2" charset="-122"/>
                          <a:ea typeface="宋体" panose="02010600030101010101" pitchFamily="2" charset="-122"/>
                          <a:cs typeface="宋体" panose="02010600030101010101" pitchFamily="2" charset="-122"/>
                        </a:rPr>
                        <a:t>7套</a:t>
                      </a:r>
                      <a:endParaRPr lang="en-US"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600" b="0">
                          <a:latin typeface="宋体" panose="02010600030101010101" pitchFamily="2" charset="-122"/>
                          <a:ea typeface="宋体" panose="02010600030101010101" pitchFamily="2" charset="-122"/>
                          <a:cs typeface="宋体" panose="02010600030101010101" pitchFamily="2" charset="-122"/>
                        </a:rPr>
                        <a:t>2015年</a:t>
                      </a:r>
                      <a:endParaRPr lang="en-US"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600" b="0">
                          <a:latin typeface="宋体" panose="02010600030101010101" pitchFamily="2" charset="-122"/>
                          <a:ea typeface="宋体" panose="02010600030101010101" pitchFamily="2" charset="-122"/>
                          <a:cs typeface="宋体" panose="02010600030101010101" pitchFamily="2" charset="-122"/>
                        </a:rPr>
                        <a:t>316LN</a:t>
                      </a:r>
                      <a:endParaRPr lang="en-US"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r h="238125">
                <a:tc>
                  <a:txBody>
                    <a:bodyPr/>
                    <a:lstStyle/>
                    <a:p>
                      <a:pPr indent="0" algn="ctr">
                        <a:buNone/>
                      </a:pPr>
                      <a:r>
                        <a:rPr lang="en-US" sz="600" b="0">
                          <a:latin typeface="宋体" panose="02010600030101010101" pitchFamily="2" charset="-122"/>
                          <a:ea typeface="宋体" panose="02010600030101010101" pitchFamily="2" charset="-122"/>
                          <a:cs typeface="宋体" panose="02010600030101010101" pitchFamily="2" charset="-122"/>
                        </a:rPr>
                        <a:t>7</a:t>
                      </a:r>
                      <a:endParaRPr lang="en-US"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600" b="0">
                          <a:latin typeface="宋体" panose="02010600030101010101" pitchFamily="2" charset="-122"/>
                          <a:ea typeface="宋体" panose="02010600030101010101" pitchFamily="2" charset="-122"/>
                          <a:cs typeface="宋体" panose="02010600030101010101" pitchFamily="2" charset="-122"/>
                        </a:rPr>
                        <a:t>散裂中子源RCS 真空盒</a:t>
                      </a:r>
                      <a:endParaRPr lang="en-US"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600" b="0">
                          <a:latin typeface="宋体" panose="02010600030101010101" pitchFamily="2" charset="-122"/>
                          <a:ea typeface="宋体" panose="02010600030101010101" pitchFamily="2" charset="-122"/>
                          <a:cs typeface="宋体" panose="02010600030101010101" pitchFamily="2" charset="-122"/>
                        </a:rPr>
                        <a:t>北京高能物理研究所</a:t>
                      </a:r>
                      <a:endParaRPr lang="en-US"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600" b="0">
                          <a:latin typeface="宋体" panose="02010600030101010101" pitchFamily="2" charset="-122"/>
                          <a:ea typeface="宋体" panose="02010600030101010101" pitchFamily="2" charset="-122"/>
                          <a:cs typeface="宋体" panose="02010600030101010101" pitchFamily="2" charset="-122"/>
                        </a:rPr>
                        <a:t>≤6.7×10</a:t>
                      </a:r>
                      <a:r>
                        <a:rPr lang="en-US" sz="600" b="0" baseline="30000">
                          <a:latin typeface="宋体" panose="02010600030101010101" pitchFamily="2" charset="-122"/>
                          <a:ea typeface="宋体" panose="02010600030101010101" pitchFamily="2" charset="-122"/>
                          <a:cs typeface="宋体" panose="02010600030101010101" pitchFamily="2" charset="-122"/>
                        </a:rPr>
                        <a:t>-8</a:t>
                      </a:r>
                      <a:r>
                        <a:rPr lang="en-US" sz="600" b="0">
                          <a:latin typeface="宋体" panose="02010600030101010101" pitchFamily="2" charset="-122"/>
                          <a:ea typeface="宋体" panose="02010600030101010101" pitchFamily="2" charset="-122"/>
                          <a:cs typeface="宋体" panose="02010600030101010101" pitchFamily="2" charset="-122"/>
                        </a:rPr>
                        <a:t>Pa</a:t>
                      </a:r>
                      <a:endParaRPr lang="en-US"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600" b="0">
                          <a:latin typeface="宋体" panose="02010600030101010101" pitchFamily="2" charset="-122"/>
                          <a:ea typeface="宋体" panose="02010600030101010101" pitchFamily="2" charset="-122"/>
                          <a:cs typeface="宋体" panose="02010600030101010101" pitchFamily="2" charset="-122"/>
                        </a:rPr>
                        <a:t>47套</a:t>
                      </a:r>
                      <a:endParaRPr lang="en-US"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600" b="0">
                          <a:latin typeface="宋体" panose="02010600030101010101" pitchFamily="2" charset="-122"/>
                          <a:ea typeface="宋体" panose="02010600030101010101" pitchFamily="2" charset="-122"/>
                          <a:cs typeface="宋体" panose="02010600030101010101" pitchFamily="2" charset="-122"/>
                        </a:rPr>
                        <a:t>2014年</a:t>
                      </a:r>
                      <a:endParaRPr lang="en-US"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600" b="0">
                          <a:latin typeface="宋体" panose="02010600030101010101" pitchFamily="2" charset="-122"/>
                          <a:ea typeface="宋体" panose="02010600030101010101" pitchFamily="2" charset="-122"/>
                          <a:cs typeface="宋体" panose="02010600030101010101" pitchFamily="2" charset="-122"/>
                        </a:rPr>
                        <a:t>316L</a:t>
                      </a:r>
                      <a:endParaRPr lang="en-US"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7"/>
                  </a:ext>
                </a:extLst>
              </a:tr>
              <a:tr h="238125">
                <a:tc>
                  <a:txBody>
                    <a:bodyPr/>
                    <a:lstStyle/>
                    <a:p>
                      <a:pPr indent="0" algn="ctr">
                        <a:buNone/>
                      </a:pPr>
                      <a:r>
                        <a:rPr lang="en-US" sz="600" b="0">
                          <a:latin typeface="宋体" panose="02010600030101010101" pitchFamily="2" charset="-122"/>
                          <a:ea typeface="宋体" panose="02010600030101010101" pitchFamily="2" charset="-122"/>
                          <a:cs typeface="宋体" panose="02010600030101010101" pitchFamily="2" charset="-122"/>
                        </a:rPr>
                        <a:t>8</a:t>
                      </a:r>
                      <a:endParaRPr lang="en-US"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600" b="0">
                          <a:latin typeface="宋体" panose="02010600030101010101" pitchFamily="2" charset="-122"/>
                          <a:ea typeface="宋体" panose="02010600030101010101" pitchFamily="2" charset="-122"/>
                          <a:cs typeface="宋体" panose="02010600030101010101" pitchFamily="2" charset="-122"/>
                        </a:rPr>
                        <a:t>散裂中子源异形真空盒</a:t>
                      </a:r>
                      <a:endParaRPr lang="en-US"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600" b="0">
                          <a:latin typeface="宋体" panose="02010600030101010101" pitchFamily="2" charset="-122"/>
                          <a:ea typeface="宋体" panose="02010600030101010101" pitchFamily="2" charset="-122"/>
                          <a:cs typeface="宋体" panose="02010600030101010101" pitchFamily="2" charset="-122"/>
                        </a:rPr>
                        <a:t>北京高能物理研究所</a:t>
                      </a:r>
                      <a:endParaRPr lang="en-US"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600" b="0">
                          <a:latin typeface="宋体" panose="02010600030101010101" pitchFamily="2" charset="-122"/>
                          <a:ea typeface="宋体" panose="02010600030101010101" pitchFamily="2" charset="-122"/>
                          <a:cs typeface="宋体" panose="02010600030101010101" pitchFamily="2" charset="-122"/>
                        </a:rPr>
                        <a:t>≤1.0×10</a:t>
                      </a:r>
                      <a:r>
                        <a:rPr lang="en-US" sz="600" b="0" baseline="30000">
                          <a:latin typeface="宋体" panose="02010600030101010101" pitchFamily="2" charset="-122"/>
                          <a:ea typeface="宋体" panose="02010600030101010101" pitchFamily="2" charset="-122"/>
                          <a:cs typeface="宋体" panose="02010600030101010101" pitchFamily="2" charset="-122"/>
                        </a:rPr>
                        <a:t>-6</a:t>
                      </a:r>
                      <a:r>
                        <a:rPr lang="en-US" sz="600" b="0">
                          <a:latin typeface="宋体" panose="02010600030101010101" pitchFamily="2" charset="-122"/>
                          <a:ea typeface="宋体" panose="02010600030101010101" pitchFamily="2" charset="-122"/>
                          <a:cs typeface="宋体" panose="02010600030101010101" pitchFamily="2" charset="-122"/>
                        </a:rPr>
                        <a:t>Pa</a:t>
                      </a:r>
                      <a:endParaRPr lang="en-US"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600" b="0">
                          <a:latin typeface="宋体" panose="02010600030101010101" pitchFamily="2" charset="-122"/>
                          <a:ea typeface="宋体" panose="02010600030101010101" pitchFamily="2" charset="-122"/>
                          <a:cs typeface="宋体" panose="02010600030101010101" pitchFamily="2" charset="-122"/>
                        </a:rPr>
                        <a:t>6套</a:t>
                      </a:r>
                      <a:endParaRPr lang="en-US"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600" b="0">
                          <a:latin typeface="宋体" panose="02010600030101010101" pitchFamily="2" charset="-122"/>
                          <a:ea typeface="宋体" panose="02010600030101010101" pitchFamily="2" charset="-122"/>
                          <a:cs typeface="宋体" panose="02010600030101010101" pitchFamily="2" charset="-122"/>
                        </a:rPr>
                        <a:t>2014年</a:t>
                      </a:r>
                      <a:endParaRPr lang="en-US"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600" b="0">
                          <a:latin typeface="宋体" panose="02010600030101010101" pitchFamily="2" charset="-122"/>
                          <a:ea typeface="宋体" panose="02010600030101010101" pitchFamily="2" charset="-122"/>
                          <a:cs typeface="宋体" panose="02010600030101010101" pitchFamily="2" charset="-122"/>
                        </a:rPr>
                        <a:t>316L</a:t>
                      </a:r>
                      <a:endParaRPr lang="en-US"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8"/>
                  </a:ext>
                </a:extLst>
              </a:tr>
              <a:tr h="238125">
                <a:tc>
                  <a:txBody>
                    <a:bodyPr/>
                    <a:lstStyle/>
                    <a:p>
                      <a:pPr indent="0" algn="ctr">
                        <a:buNone/>
                      </a:pPr>
                      <a:r>
                        <a:rPr lang="en-US" sz="600" b="0">
                          <a:latin typeface="宋体" panose="02010600030101010101" pitchFamily="2" charset="-122"/>
                          <a:ea typeface="宋体" panose="02010600030101010101" pitchFamily="2" charset="-122"/>
                          <a:cs typeface="宋体" panose="02010600030101010101" pitchFamily="2" charset="-122"/>
                        </a:rPr>
                        <a:t>9</a:t>
                      </a:r>
                      <a:endParaRPr lang="en-US"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600" b="0">
                          <a:latin typeface="宋体" panose="02010600030101010101" pitchFamily="2" charset="-122"/>
                          <a:ea typeface="宋体" panose="02010600030101010101" pitchFamily="2" charset="-122"/>
                          <a:cs typeface="宋体" panose="02010600030101010101" pitchFamily="2" charset="-122"/>
                        </a:rPr>
                        <a:t>散裂中子源LRBT真空盒</a:t>
                      </a:r>
                      <a:endParaRPr lang="en-US"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600" b="0">
                          <a:latin typeface="宋体" panose="02010600030101010101" pitchFamily="2" charset="-122"/>
                          <a:ea typeface="宋体" panose="02010600030101010101" pitchFamily="2" charset="-122"/>
                          <a:cs typeface="宋体" panose="02010600030101010101" pitchFamily="2" charset="-122"/>
                        </a:rPr>
                        <a:t>北京高能物理研究所</a:t>
                      </a:r>
                      <a:endParaRPr lang="en-US"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600" b="0">
                          <a:latin typeface="宋体" panose="02010600030101010101" pitchFamily="2" charset="-122"/>
                          <a:ea typeface="宋体" panose="02010600030101010101" pitchFamily="2" charset="-122"/>
                          <a:cs typeface="宋体" panose="02010600030101010101" pitchFamily="2" charset="-122"/>
                        </a:rPr>
                        <a:t>≤1.0×10</a:t>
                      </a:r>
                      <a:r>
                        <a:rPr lang="en-US" sz="600" b="0" baseline="30000">
                          <a:latin typeface="宋体" panose="02010600030101010101" pitchFamily="2" charset="-122"/>
                          <a:ea typeface="宋体" panose="02010600030101010101" pitchFamily="2" charset="-122"/>
                          <a:cs typeface="宋体" panose="02010600030101010101" pitchFamily="2" charset="-122"/>
                        </a:rPr>
                        <a:t>-7</a:t>
                      </a:r>
                      <a:r>
                        <a:rPr lang="en-US" sz="600" b="0">
                          <a:latin typeface="宋体" panose="02010600030101010101" pitchFamily="2" charset="-122"/>
                          <a:ea typeface="宋体" panose="02010600030101010101" pitchFamily="2" charset="-122"/>
                          <a:cs typeface="宋体" panose="02010600030101010101" pitchFamily="2" charset="-122"/>
                        </a:rPr>
                        <a:t>Pa</a:t>
                      </a:r>
                      <a:endParaRPr lang="en-US"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600" b="0">
                          <a:latin typeface="宋体" panose="02010600030101010101" pitchFamily="2" charset="-122"/>
                          <a:ea typeface="宋体" panose="02010600030101010101" pitchFamily="2" charset="-122"/>
                          <a:cs typeface="宋体" panose="02010600030101010101" pitchFamily="2" charset="-122"/>
                        </a:rPr>
                        <a:t>150余套</a:t>
                      </a:r>
                      <a:endParaRPr lang="en-US"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600" b="0">
                          <a:latin typeface="宋体" panose="02010600030101010101" pitchFamily="2" charset="-122"/>
                          <a:ea typeface="宋体" panose="02010600030101010101" pitchFamily="2" charset="-122"/>
                          <a:cs typeface="宋体" panose="02010600030101010101" pitchFamily="2" charset="-122"/>
                        </a:rPr>
                        <a:t>2013年</a:t>
                      </a:r>
                      <a:endParaRPr lang="en-US"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600" b="0">
                          <a:latin typeface="宋体" panose="02010600030101010101" pitchFamily="2" charset="-122"/>
                          <a:ea typeface="宋体" panose="02010600030101010101" pitchFamily="2" charset="-122"/>
                          <a:cs typeface="宋体" panose="02010600030101010101" pitchFamily="2" charset="-122"/>
                        </a:rPr>
                        <a:t>316L</a:t>
                      </a:r>
                      <a:endParaRPr lang="en-US"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9"/>
                  </a:ext>
                </a:extLst>
              </a:tr>
              <a:tr h="237490">
                <a:tc>
                  <a:txBody>
                    <a:bodyPr/>
                    <a:lstStyle/>
                    <a:p>
                      <a:pPr indent="0" algn="ctr">
                        <a:buNone/>
                      </a:pPr>
                      <a:r>
                        <a:rPr lang="en-US" sz="600" b="0">
                          <a:latin typeface="宋体" panose="02010600030101010101" pitchFamily="2" charset="-122"/>
                          <a:ea typeface="宋体" panose="02010600030101010101" pitchFamily="2" charset="-122"/>
                          <a:cs typeface="宋体" panose="02010600030101010101" pitchFamily="2" charset="-122"/>
                        </a:rPr>
                        <a:t>10</a:t>
                      </a:r>
                      <a:endParaRPr lang="en-US"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600" b="0">
                          <a:latin typeface="宋体" panose="02010600030101010101" pitchFamily="2" charset="-122"/>
                          <a:ea typeface="宋体" panose="02010600030101010101" pitchFamily="2" charset="-122"/>
                          <a:cs typeface="宋体" panose="02010600030101010101" pitchFamily="2" charset="-122"/>
                        </a:rPr>
                        <a:t>BEPCII A&amp;B类真空盒</a:t>
                      </a:r>
                      <a:endParaRPr lang="en-US"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600" b="0">
                          <a:latin typeface="宋体" panose="02010600030101010101" pitchFamily="2" charset="-122"/>
                          <a:ea typeface="宋体" panose="02010600030101010101" pitchFamily="2" charset="-122"/>
                          <a:cs typeface="宋体" panose="02010600030101010101" pitchFamily="2" charset="-122"/>
                        </a:rPr>
                        <a:t>北京高能物理研究所</a:t>
                      </a:r>
                      <a:endParaRPr lang="en-US"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600" b="0">
                          <a:latin typeface="宋体" panose="02010600030101010101" pitchFamily="2" charset="-122"/>
                          <a:ea typeface="宋体" panose="02010600030101010101" pitchFamily="2" charset="-122"/>
                          <a:cs typeface="宋体" panose="02010600030101010101" pitchFamily="2" charset="-122"/>
                        </a:rPr>
                        <a:t>≤5E-10Torr</a:t>
                      </a:r>
                      <a:endParaRPr lang="en-US"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600" b="0">
                          <a:latin typeface="宋体" panose="02010600030101010101" pitchFamily="2" charset="-122"/>
                          <a:ea typeface="宋体" panose="02010600030101010101" pitchFamily="2" charset="-122"/>
                          <a:cs typeface="宋体" panose="02010600030101010101" pitchFamily="2" charset="-122"/>
                        </a:rPr>
                        <a:t>A类29套</a:t>
                      </a:r>
                    </a:p>
                    <a:p>
                      <a:pPr indent="0" algn="ctr">
                        <a:buNone/>
                      </a:pPr>
                      <a:r>
                        <a:rPr lang="en-US" sz="600" b="0">
                          <a:latin typeface="宋体" panose="02010600030101010101" pitchFamily="2" charset="-122"/>
                          <a:ea typeface="宋体" panose="02010600030101010101" pitchFamily="2" charset="-122"/>
                          <a:cs typeface="宋体" panose="02010600030101010101" pitchFamily="2" charset="-122"/>
                        </a:rPr>
                        <a:t>B类21套</a:t>
                      </a:r>
                      <a:endParaRPr lang="en-US"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600" b="0">
                          <a:latin typeface="宋体" panose="02010600030101010101" pitchFamily="2" charset="-122"/>
                          <a:ea typeface="宋体" panose="02010600030101010101" pitchFamily="2" charset="-122"/>
                          <a:cs typeface="宋体" panose="02010600030101010101" pitchFamily="2" charset="-122"/>
                        </a:rPr>
                        <a:t>2005年</a:t>
                      </a:r>
                      <a:endParaRPr lang="en-US"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600" b="0">
                          <a:latin typeface="宋体" panose="02010600030101010101" pitchFamily="2" charset="-122"/>
                          <a:ea typeface="宋体" panose="02010600030101010101" pitchFamily="2" charset="-122"/>
                          <a:cs typeface="宋体" panose="02010600030101010101" pitchFamily="2" charset="-122"/>
                        </a:rPr>
                        <a:t>铝合金5083、316L</a:t>
                      </a:r>
                      <a:endParaRPr lang="en-US"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10"/>
                  </a:ext>
                </a:extLst>
              </a:tr>
              <a:tr h="238125">
                <a:tc>
                  <a:txBody>
                    <a:bodyPr/>
                    <a:lstStyle/>
                    <a:p>
                      <a:pPr indent="0" algn="ctr">
                        <a:buNone/>
                      </a:pPr>
                      <a:r>
                        <a:rPr lang="en-US" sz="600" b="0">
                          <a:latin typeface="宋体" panose="02010600030101010101" pitchFamily="2" charset="-122"/>
                          <a:ea typeface="宋体" panose="02010600030101010101" pitchFamily="2" charset="-122"/>
                          <a:cs typeface="宋体" panose="02010600030101010101" pitchFamily="2" charset="-122"/>
                        </a:rPr>
                        <a:t>11</a:t>
                      </a:r>
                      <a:endParaRPr lang="en-US"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600" b="0">
                          <a:latin typeface="宋体" panose="02010600030101010101" pitchFamily="2" charset="-122"/>
                          <a:ea typeface="宋体" panose="02010600030101010101" pitchFamily="2" charset="-122"/>
                          <a:cs typeface="宋体" panose="02010600030101010101" pitchFamily="2" charset="-122"/>
                        </a:rPr>
                        <a:t>聚束腔&amp;散束腔</a:t>
                      </a:r>
                      <a:endParaRPr lang="en-US"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600" b="0">
                          <a:latin typeface="宋体" panose="02010600030101010101" pitchFamily="2" charset="-122"/>
                          <a:ea typeface="宋体" panose="02010600030101010101" pitchFamily="2" charset="-122"/>
                          <a:cs typeface="宋体" panose="02010600030101010101" pitchFamily="2" charset="-122"/>
                        </a:rPr>
                        <a:t>北京高能物理研究所</a:t>
                      </a:r>
                      <a:endParaRPr lang="en-US"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600" b="0">
                          <a:latin typeface="宋体" panose="02010600030101010101" pitchFamily="2" charset="-122"/>
                          <a:ea typeface="宋体" panose="02010600030101010101" pitchFamily="2" charset="-122"/>
                          <a:cs typeface="宋体" panose="02010600030101010101" pitchFamily="2" charset="-122"/>
                        </a:rPr>
                        <a:t>≤1.0×10</a:t>
                      </a:r>
                      <a:r>
                        <a:rPr lang="en-US" sz="600" b="0" baseline="30000">
                          <a:latin typeface="宋体" panose="02010600030101010101" pitchFamily="2" charset="-122"/>
                          <a:ea typeface="宋体" panose="02010600030101010101" pitchFamily="2" charset="-122"/>
                          <a:cs typeface="宋体" panose="02010600030101010101" pitchFamily="2" charset="-122"/>
                        </a:rPr>
                        <a:t>-6</a:t>
                      </a:r>
                      <a:r>
                        <a:rPr lang="en-US" sz="600" b="0">
                          <a:latin typeface="宋体" panose="02010600030101010101" pitchFamily="2" charset="-122"/>
                          <a:ea typeface="宋体" panose="02010600030101010101" pitchFamily="2" charset="-122"/>
                          <a:cs typeface="宋体" panose="02010600030101010101" pitchFamily="2" charset="-122"/>
                        </a:rPr>
                        <a:t>Pa</a:t>
                      </a:r>
                      <a:endParaRPr lang="en-US"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600" b="0">
                          <a:latin typeface="宋体" panose="02010600030101010101" pitchFamily="2" charset="-122"/>
                          <a:ea typeface="宋体" panose="02010600030101010101" pitchFamily="2" charset="-122"/>
                          <a:cs typeface="宋体" panose="02010600030101010101" pitchFamily="2" charset="-122"/>
                        </a:rPr>
                        <a:t>共5套</a:t>
                      </a:r>
                      <a:endParaRPr lang="en-US"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600" b="0">
                          <a:latin typeface="宋体" panose="02010600030101010101" pitchFamily="2" charset="-122"/>
                          <a:ea typeface="宋体" panose="02010600030101010101" pitchFamily="2" charset="-122"/>
                          <a:cs typeface="宋体" panose="02010600030101010101" pitchFamily="2" charset="-122"/>
                        </a:rPr>
                        <a:t>2015年-2020年</a:t>
                      </a:r>
                      <a:endParaRPr lang="en-US"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600" b="0">
                          <a:latin typeface="宋体" panose="02010600030101010101" pitchFamily="2" charset="-122"/>
                          <a:ea typeface="宋体" panose="02010600030101010101" pitchFamily="2" charset="-122"/>
                          <a:cs typeface="宋体" panose="02010600030101010101" pitchFamily="2" charset="-122"/>
                        </a:rPr>
                        <a:t>TU1、316L</a:t>
                      </a:r>
                      <a:endParaRPr lang="en-US"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11"/>
                  </a:ext>
                </a:extLst>
              </a:tr>
              <a:tr h="238125">
                <a:tc>
                  <a:txBody>
                    <a:bodyPr/>
                    <a:lstStyle/>
                    <a:p>
                      <a:pPr indent="0" algn="ctr">
                        <a:buNone/>
                      </a:pPr>
                      <a:r>
                        <a:rPr lang="en-US" sz="600" b="0">
                          <a:latin typeface="宋体" panose="02010600030101010101" pitchFamily="2" charset="-122"/>
                          <a:ea typeface="宋体" panose="02010600030101010101" pitchFamily="2" charset="-122"/>
                          <a:cs typeface="宋体" panose="02010600030101010101" pitchFamily="2" charset="-122"/>
                        </a:rPr>
                        <a:t>12</a:t>
                      </a:r>
                      <a:endParaRPr lang="en-US"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600" b="0">
                          <a:latin typeface="宋体" panose="02010600030101010101" pitchFamily="2" charset="-122"/>
                          <a:ea typeface="宋体" panose="02010600030101010101" pitchFamily="2" charset="-122"/>
                          <a:cs typeface="宋体" panose="02010600030101010101" pitchFamily="2" charset="-122"/>
                        </a:rPr>
                        <a:t>废束站</a:t>
                      </a:r>
                      <a:endParaRPr lang="en-US"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600" b="0">
                          <a:latin typeface="宋体" panose="02010600030101010101" pitchFamily="2" charset="-122"/>
                          <a:ea typeface="宋体" panose="02010600030101010101" pitchFamily="2" charset="-122"/>
                          <a:cs typeface="宋体" panose="02010600030101010101" pitchFamily="2" charset="-122"/>
                        </a:rPr>
                        <a:t>北京高能物理研究所</a:t>
                      </a:r>
                      <a:endParaRPr lang="en-US"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600" b="0">
                          <a:latin typeface="宋体" panose="02010600030101010101" pitchFamily="2" charset="-122"/>
                          <a:ea typeface="宋体" panose="02010600030101010101" pitchFamily="2" charset="-122"/>
                          <a:cs typeface="宋体" panose="02010600030101010101" pitchFamily="2" charset="-122"/>
                        </a:rPr>
                        <a:t>≤4.4×10</a:t>
                      </a:r>
                      <a:r>
                        <a:rPr lang="en-US" sz="600" b="0" baseline="30000">
                          <a:latin typeface="宋体" panose="02010600030101010101" pitchFamily="2" charset="-122"/>
                          <a:ea typeface="宋体" panose="02010600030101010101" pitchFamily="2" charset="-122"/>
                          <a:cs typeface="宋体" panose="02010600030101010101" pitchFamily="2" charset="-122"/>
                        </a:rPr>
                        <a:t>-8</a:t>
                      </a:r>
                      <a:r>
                        <a:rPr lang="en-US" sz="600" b="0">
                          <a:latin typeface="宋体" panose="02010600030101010101" pitchFamily="2" charset="-122"/>
                          <a:ea typeface="宋体" panose="02010600030101010101" pitchFamily="2" charset="-122"/>
                          <a:cs typeface="宋体" panose="02010600030101010101" pitchFamily="2" charset="-122"/>
                        </a:rPr>
                        <a:t>Pa</a:t>
                      </a:r>
                      <a:endParaRPr lang="en-US"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600" b="0">
                          <a:latin typeface="宋体" panose="02010600030101010101" pitchFamily="2" charset="-122"/>
                          <a:ea typeface="宋体" panose="02010600030101010101" pitchFamily="2" charset="-122"/>
                          <a:cs typeface="宋体" panose="02010600030101010101" pitchFamily="2" charset="-122"/>
                        </a:rPr>
                        <a:t>各1套</a:t>
                      </a:r>
                      <a:endParaRPr lang="en-US"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600" b="0">
                          <a:latin typeface="宋体" panose="02010600030101010101" pitchFamily="2" charset="-122"/>
                          <a:ea typeface="宋体" panose="02010600030101010101" pitchFamily="2" charset="-122"/>
                          <a:cs typeface="宋体" panose="02010600030101010101" pitchFamily="2" charset="-122"/>
                        </a:rPr>
                        <a:t>2015年-2017年</a:t>
                      </a:r>
                      <a:endParaRPr lang="en-US"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600" b="0">
                          <a:latin typeface="宋体" panose="02010600030101010101" pitchFamily="2" charset="-122"/>
                          <a:ea typeface="宋体" panose="02010600030101010101" pitchFamily="2" charset="-122"/>
                          <a:cs typeface="宋体" panose="02010600030101010101" pitchFamily="2" charset="-122"/>
                        </a:rPr>
                        <a:t>弥散铜</a:t>
                      </a:r>
                      <a:endParaRPr lang="en-US"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12"/>
                  </a:ext>
                </a:extLst>
              </a:tr>
            </a:tbl>
          </a:graphicData>
        </a:graphic>
      </p:graphicFrame>
      <p:sp>
        <p:nvSpPr>
          <p:cNvPr id="59" name="TextBox 101"/>
          <p:cNvSpPr>
            <a:spLocks noChangeArrowheads="1"/>
          </p:cNvSpPr>
          <p:nvPr/>
        </p:nvSpPr>
        <p:spPr bwMode="auto">
          <a:xfrm>
            <a:off x="2420620" y="-71755"/>
            <a:ext cx="4337685" cy="553085"/>
          </a:xfrm>
          <a:prstGeom prst="rect">
            <a:avLst/>
          </a:prstGeom>
          <a:noFill/>
          <a:ln w="9525">
            <a:noFill/>
            <a:miter lim="800000"/>
          </a:ln>
        </p:spPr>
        <p:txBody>
          <a:bodyPr wrap="square">
            <a:spAutoFit/>
          </a:bodyPr>
          <a:lstStyle/>
          <a:p>
            <a:r>
              <a:rPr lang="zh-CN" altLang="en-US" sz="3000" b="1" dirty="0">
                <a:solidFill>
                  <a:srgbClr val="002060"/>
                </a:solidFill>
                <a:latin typeface="微软雅黑" panose="020B0503020204020204" pitchFamily="34" charset="-122"/>
                <a:ea typeface="微软雅黑" panose="020B0503020204020204" pitchFamily="34" charset="-122"/>
                <a:sym typeface="微软雅黑" panose="020B0503020204020204" pitchFamily="34" charset="-122"/>
              </a:rPr>
              <a:t> </a:t>
            </a:r>
            <a:r>
              <a:rPr lang="zh-CN" altLang="en-US" sz="2400" b="1" dirty="0">
                <a:solidFill>
                  <a:srgbClr val="002060"/>
                </a:solidFill>
                <a:latin typeface="微软雅黑" panose="020B0503020204020204" pitchFamily="34" charset="-122"/>
                <a:ea typeface="微软雅黑" panose="020B0503020204020204" pitchFamily="34" charset="-122"/>
                <a:sym typeface="微软雅黑" panose="020B0503020204020204" pitchFamily="34" charset="-122"/>
              </a:rPr>
              <a:t>三、加速器领域典型产品业绩</a:t>
            </a:r>
            <a:endParaRPr lang="zh-CN" altLang="en-US" sz="2400" dirty="0"/>
          </a:p>
        </p:txBody>
      </p:sp>
      <p:pic>
        <p:nvPicPr>
          <p:cNvPr id="109" name="图片 108" descr="C:\Users\Administrator\Desktop\24.jpg24"/>
          <p:cNvPicPr>
            <a:picLocks noChangeAspect="1"/>
          </p:cNvPicPr>
          <p:nvPr/>
        </p:nvPicPr>
        <p:blipFill>
          <a:blip r:embed="rId10" cstate="print">
            <a:lum bright="6000"/>
            <a:extLst>
              <a:ext uri="{28A0092B-C50C-407E-A947-70E740481C1C}">
                <a14:useLocalDpi xmlns:a14="http://schemas.microsoft.com/office/drawing/2010/main"/>
              </a:ext>
            </a:extLst>
          </a:blip>
          <a:srcRect/>
          <a:stretch>
            <a:fillRect/>
          </a:stretch>
        </p:blipFill>
        <p:spPr>
          <a:xfrm>
            <a:off x="7668260" y="738505"/>
            <a:ext cx="1223010" cy="1224915"/>
          </a:xfrm>
          <a:prstGeom prst="rect">
            <a:avLst/>
          </a:prstGeom>
        </p:spPr>
      </p:pic>
      <p:pic>
        <p:nvPicPr>
          <p:cNvPr id="105" name="图片 104" descr="C:\Users\Administrator\Desktop\图片6.jpg图片6"/>
          <p:cNvPicPr>
            <a:picLocks noChangeAspect="1"/>
          </p:cNvPicPr>
          <p:nvPr/>
        </p:nvPicPr>
        <p:blipFill>
          <a:blip r:embed="rId11" cstate="print">
            <a:extLst>
              <a:ext uri="{28A0092B-C50C-407E-A947-70E740481C1C}">
                <a14:useLocalDpi xmlns:a14="http://schemas.microsoft.com/office/drawing/2010/main"/>
              </a:ext>
            </a:extLst>
          </a:blip>
          <a:srcRect/>
          <a:stretch>
            <a:fillRect/>
          </a:stretch>
        </p:blipFill>
        <p:spPr>
          <a:xfrm>
            <a:off x="4676775" y="3534410"/>
            <a:ext cx="2285365" cy="1198880"/>
          </a:xfrm>
          <a:prstGeom prst="rect">
            <a:avLst/>
          </a:prstGeom>
        </p:spPr>
      </p:pic>
      <p:pic>
        <p:nvPicPr>
          <p:cNvPr id="107" name="图片 2" descr="C:\Users\Administrator\Desktop\图片4.jpg图片4"/>
          <p:cNvPicPr>
            <a:picLocks noChangeAspect="1"/>
          </p:cNvPicPr>
          <p:nvPr/>
        </p:nvPicPr>
        <p:blipFill>
          <a:blip r:embed="rId12" cstate="print">
            <a:extLst>
              <a:ext uri="{28A0092B-C50C-407E-A947-70E740481C1C}">
                <a14:useLocalDpi xmlns:a14="http://schemas.microsoft.com/office/drawing/2010/main"/>
              </a:ext>
            </a:extLst>
          </a:blip>
          <a:srcRect/>
          <a:stretch>
            <a:fillRect/>
          </a:stretch>
        </p:blipFill>
        <p:spPr>
          <a:xfrm>
            <a:off x="4674870" y="2091690"/>
            <a:ext cx="2281555" cy="1300480"/>
          </a:xfrm>
          <a:prstGeom prst="rect">
            <a:avLst/>
          </a:prstGeom>
          <a:noFill/>
          <a:ln w="9525">
            <a:noFill/>
          </a:ln>
        </p:spPr>
      </p:pic>
      <p:pic>
        <p:nvPicPr>
          <p:cNvPr id="108" name="图片 107" descr="360截图16300506649860"/>
          <p:cNvPicPr>
            <a:picLocks noChangeAspect="1"/>
          </p:cNvPicPr>
          <p:nvPr/>
        </p:nvPicPr>
        <p:blipFill>
          <a:blip r:embed="rId13" cstate="print">
            <a:lum bright="18000" contrast="6000"/>
            <a:extLst>
              <a:ext uri="{28A0092B-C50C-407E-A947-70E740481C1C}">
                <a14:useLocalDpi xmlns:a14="http://schemas.microsoft.com/office/drawing/2010/main"/>
              </a:ext>
            </a:extLst>
          </a:blip>
          <a:srcRect/>
          <a:stretch>
            <a:fillRect/>
          </a:stretch>
        </p:blipFill>
        <p:spPr>
          <a:xfrm>
            <a:off x="8042275" y="3534410"/>
            <a:ext cx="896620" cy="1196340"/>
          </a:xfrm>
          <a:prstGeom prst="rect">
            <a:avLst/>
          </a:prstGeom>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AutoShape 526"/>
          <p:cNvSpPr>
            <a:spLocks noChangeArrowheads="1"/>
          </p:cNvSpPr>
          <p:nvPr/>
        </p:nvSpPr>
        <p:spPr bwMode="auto">
          <a:xfrm>
            <a:off x="225425" y="600710"/>
            <a:ext cx="8728710" cy="4299585"/>
          </a:xfrm>
          <a:prstGeom prst="roundRect">
            <a:avLst>
              <a:gd name="adj" fmla="val 3379"/>
            </a:avLst>
          </a:prstGeom>
          <a:solidFill>
            <a:schemeClr val="accent6">
              <a:lumMod val="20000"/>
              <a:lumOff val="80000"/>
            </a:schemeClr>
          </a:solidFill>
          <a:ln>
            <a:solidFill>
              <a:schemeClr val="tx1"/>
            </a:solidFill>
          </a:ln>
        </p:spPr>
        <p:txBody>
          <a:bodyPr wrap="none" anchor="ctr"/>
          <a:lstStyle/>
          <a:p>
            <a:pPr eaLnBrk="1" latinLnBrk="1" hangingPunct="1">
              <a:defRPr/>
            </a:pPr>
            <a:r>
              <a:rPr kumimoji="1" lang="en-US" altLang="ko-KR" dirty="0" smtClean="0">
                <a:solidFill>
                  <a:srgbClr val="000000"/>
                </a:solidFill>
                <a:latin typeface="Gulim" panose="020B0600000101010101" pitchFamily="34" charset="-127"/>
                <a:ea typeface="Gulim" panose="020B0600000101010101" pitchFamily="34" charset="-127"/>
              </a:rPr>
              <a:t>                                                                                                                                               </a:t>
            </a:r>
            <a:endParaRPr kumimoji="1" lang="ko-KR" altLang="en-US" dirty="0">
              <a:solidFill>
                <a:srgbClr val="000000"/>
              </a:solidFill>
              <a:latin typeface="Gulim" panose="020B0600000101010101" pitchFamily="34" charset="-127"/>
              <a:ea typeface="Gulim" panose="020B0600000101010101" pitchFamily="34" charset="-127"/>
            </a:endParaRPr>
          </a:p>
        </p:txBody>
      </p:sp>
      <p:sp>
        <p:nvSpPr>
          <p:cNvPr id="226" name=" 226"/>
          <p:cNvSpPr/>
          <p:nvPr/>
        </p:nvSpPr>
        <p:spPr>
          <a:xfrm rot="16020000">
            <a:off x="2148817" y="4184128"/>
            <a:ext cx="77221" cy="77221"/>
          </a:xfrm>
          <a:custGeom>
            <a:avLst/>
            <a:gdLst>
              <a:gd name="connsiteX0" fmla="*/ 1846300 w 4171682"/>
              <a:gd name="connsiteY0" fmla="*/ 0 h 3589654"/>
              <a:gd name="connsiteX1" fmla="*/ 2325378 w 4171682"/>
              <a:gd name="connsiteY1" fmla="*/ 0 h 3589654"/>
              <a:gd name="connsiteX2" fmla="*/ 4171682 w 4171682"/>
              <a:gd name="connsiteY2" fmla="*/ 3183284 h 3589654"/>
              <a:gd name="connsiteX3" fmla="*/ 3937064 w 4171682"/>
              <a:gd name="connsiteY3" fmla="*/ 3589654 h 3589654"/>
              <a:gd name="connsiteX4" fmla="*/ 234622 w 4171682"/>
              <a:gd name="connsiteY4" fmla="*/ 3589654 h 3589654"/>
              <a:gd name="connsiteX5" fmla="*/ 0 w 4171682"/>
              <a:gd name="connsiteY5" fmla="*/ 3183277 h 3589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171682" h="3589654">
                <a:moveTo>
                  <a:pt x="1846300" y="0"/>
                </a:moveTo>
                <a:lnTo>
                  <a:pt x="2325378" y="0"/>
                </a:lnTo>
                <a:lnTo>
                  <a:pt x="4171682" y="3183284"/>
                </a:lnTo>
                <a:lnTo>
                  <a:pt x="3937064" y="3589654"/>
                </a:lnTo>
                <a:lnTo>
                  <a:pt x="234622" y="3589654"/>
                </a:lnTo>
                <a:lnTo>
                  <a:pt x="0" y="3183277"/>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965">
              <a:solidFill>
                <a:srgbClr val="FFFFFF"/>
              </a:solidFill>
            </a:endParaRPr>
          </a:p>
        </p:txBody>
      </p:sp>
      <p:sp>
        <p:nvSpPr>
          <p:cNvPr id="3" name=" 226"/>
          <p:cNvSpPr/>
          <p:nvPr/>
        </p:nvSpPr>
        <p:spPr>
          <a:xfrm rot="5400000">
            <a:off x="2221434" y="2852216"/>
            <a:ext cx="77221" cy="77221"/>
          </a:xfrm>
          <a:custGeom>
            <a:avLst/>
            <a:gdLst>
              <a:gd name="connsiteX0" fmla="*/ 1846300 w 4171682"/>
              <a:gd name="connsiteY0" fmla="*/ 0 h 3589654"/>
              <a:gd name="connsiteX1" fmla="*/ 2325378 w 4171682"/>
              <a:gd name="connsiteY1" fmla="*/ 0 h 3589654"/>
              <a:gd name="connsiteX2" fmla="*/ 4171682 w 4171682"/>
              <a:gd name="connsiteY2" fmla="*/ 3183284 h 3589654"/>
              <a:gd name="connsiteX3" fmla="*/ 3937064 w 4171682"/>
              <a:gd name="connsiteY3" fmla="*/ 3589654 h 3589654"/>
              <a:gd name="connsiteX4" fmla="*/ 234622 w 4171682"/>
              <a:gd name="connsiteY4" fmla="*/ 3589654 h 3589654"/>
              <a:gd name="connsiteX5" fmla="*/ 0 w 4171682"/>
              <a:gd name="connsiteY5" fmla="*/ 3183277 h 3589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171682" h="3589654">
                <a:moveTo>
                  <a:pt x="1846300" y="0"/>
                </a:moveTo>
                <a:lnTo>
                  <a:pt x="2325378" y="0"/>
                </a:lnTo>
                <a:lnTo>
                  <a:pt x="4171682" y="3183284"/>
                </a:lnTo>
                <a:lnTo>
                  <a:pt x="3937064" y="3589654"/>
                </a:lnTo>
                <a:lnTo>
                  <a:pt x="234622" y="3589654"/>
                </a:lnTo>
                <a:lnTo>
                  <a:pt x="0" y="3183277"/>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965">
              <a:solidFill>
                <a:srgbClr val="FFFFFF"/>
              </a:solidFill>
            </a:endParaRPr>
          </a:p>
        </p:txBody>
      </p:sp>
      <p:sp>
        <p:nvSpPr>
          <p:cNvPr id="5" name=" 226"/>
          <p:cNvSpPr/>
          <p:nvPr/>
        </p:nvSpPr>
        <p:spPr>
          <a:xfrm rot="16020000">
            <a:off x="6481037" y="4091328"/>
            <a:ext cx="77221" cy="77221"/>
          </a:xfrm>
          <a:custGeom>
            <a:avLst/>
            <a:gdLst>
              <a:gd name="connsiteX0" fmla="*/ 1846300 w 4171682"/>
              <a:gd name="connsiteY0" fmla="*/ 0 h 3589654"/>
              <a:gd name="connsiteX1" fmla="*/ 2325378 w 4171682"/>
              <a:gd name="connsiteY1" fmla="*/ 0 h 3589654"/>
              <a:gd name="connsiteX2" fmla="*/ 4171682 w 4171682"/>
              <a:gd name="connsiteY2" fmla="*/ 3183284 h 3589654"/>
              <a:gd name="connsiteX3" fmla="*/ 3937064 w 4171682"/>
              <a:gd name="connsiteY3" fmla="*/ 3589654 h 3589654"/>
              <a:gd name="connsiteX4" fmla="*/ 234622 w 4171682"/>
              <a:gd name="connsiteY4" fmla="*/ 3589654 h 3589654"/>
              <a:gd name="connsiteX5" fmla="*/ 0 w 4171682"/>
              <a:gd name="connsiteY5" fmla="*/ 3183277 h 3589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171682" h="3589654">
                <a:moveTo>
                  <a:pt x="1846300" y="0"/>
                </a:moveTo>
                <a:lnTo>
                  <a:pt x="2325378" y="0"/>
                </a:lnTo>
                <a:lnTo>
                  <a:pt x="4171682" y="3183284"/>
                </a:lnTo>
                <a:lnTo>
                  <a:pt x="3937064" y="3589654"/>
                </a:lnTo>
                <a:lnTo>
                  <a:pt x="234622" y="3589654"/>
                </a:lnTo>
                <a:lnTo>
                  <a:pt x="0" y="3183277"/>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965">
              <a:solidFill>
                <a:srgbClr val="FFFFFF"/>
              </a:solidFill>
            </a:endParaRPr>
          </a:p>
        </p:txBody>
      </p:sp>
      <p:sp>
        <p:nvSpPr>
          <p:cNvPr id="7" name=" 226"/>
          <p:cNvSpPr/>
          <p:nvPr/>
        </p:nvSpPr>
        <p:spPr>
          <a:xfrm rot="16020000">
            <a:off x="6735831" y="1210333"/>
            <a:ext cx="77221" cy="77221"/>
          </a:xfrm>
          <a:custGeom>
            <a:avLst/>
            <a:gdLst>
              <a:gd name="connsiteX0" fmla="*/ 1846300 w 4171682"/>
              <a:gd name="connsiteY0" fmla="*/ 0 h 3589654"/>
              <a:gd name="connsiteX1" fmla="*/ 2325378 w 4171682"/>
              <a:gd name="connsiteY1" fmla="*/ 0 h 3589654"/>
              <a:gd name="connsiteX2" fmla="*/ 4171682 w 4171682"/>
              <a:gd name="connsiteY2" fmla="*/ 3183284 h 3589654"/>
              <a:gd name="connsiteX3" fmla="*/ 3937064 w 4171682"/>
              <a:gd name="connsiteY3" fmla="*/ 3589654 h 3589654"/>
              <a:gd name="connsiteX4" fmla="*/ 234622 w 4171682"/>
              <a:gd name="connsiteY4" fmla="*/ 3589654 h 3589654"/>
              <a:gd name="connsiteX5" fmla="*/ 0 w 4171682"/>
              <a:gd name="connsiteY5" fmla="*/ 3183277 h 3589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171682" h="3589654">
                <a:moveTo>
                  <a:pt x="1846300" y="0"/>
                </a:moveTo>
                <a:lnTo>
                  <a:pt x="2325378" y="0"/>
                </a:lnTo>
                <a:lnTo>
                  <a:pt x="4171682" y="3183284"/>
                </a:lnTo>
                <a:lnTo>
                  <a:pt x="3937064" y="3589654"/>
                </a:lnTo>
                <a:lnTo>
                  <a:pt x="234622" y="3589654"/>
                </a:lnTo>
                <a:lnTo>
                  <a:pt x="0" y="3183277"/>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965">
              <a:solidFill>
                <a:srgbClr val="FFFFFF"/>
              </a:solidFill>
            </a:endParaRPr>
          </a:p>
        </p:txBody>
      </p:sp>
      <p:sp>
        <p:nvSpPr>
          <p:cNvPr id="8" name=" 226"/>
          <p:cNvSpPr/>
          <p:nvPr/>
        </p:nvSpPr>
        <p:spPr>
          <a:xfrm rot="5400000">
            <a:off x="6501107" y="2507116"/>
            <a:ext cx="77221" cy="77221"/>
          </a:xfrm>
          <a:custGeom>
            <a:avLst/>
            <a:gdLst>
              <a:gd name="connsiteX0" fmla="*/ 1846300 w 4171682"/>
              <a:gd name="connsiteY0" fmla="*/ 0 h 3589654"/>
              <a:gd name="connsiteX1" fmla="*/ 2325378 w 4171682"/>
              <a:gd name="connsiteY1" fmla="*/ 0 h 3589654"/>
              <a:gd name="connsiteX2" fmla="*/ 4171682 w 4171682"/>
              <a:gd name="connsiteY2" fmla="*/ 3183284 h 3589654"/>
              <a:gd name="connsiteX3" fmla="*/ 3937064 w 4171682"/>
              <a:gd name="connsiteY3" fmla="*/ 3589654 h 3589654"/>
              <a:gd name="connsiteX4" fmla="*/ 234622 w 4171682"/>
              <a:gd name="connsiteY4" fmla="*/ 3589654 h 3589654"/>
              <a:gd name="connsiteX5" fmla="*/ 0 w 4171682"/>
              <a:gd name="connsiteY5" fmla="*/ 3183277 h 3589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171682" h="3589654">
                <a:moveTo>
                  <a:pt x="1846300" y="0"/>
                </a:moveTo>
                <a:lnTo>
                  <a:pt x="2325378" y="0"/>
                </a:lnTo>
                <a:lnTo>
                  <a:pt x="4171682" y="3183284"/>
                </a:lnTo>
                <a:lnTo>
                  <a:pt x="3937064" y="3589654"/>
                </a:lnTo>
                <a:lnTo>
                  <a:pt x="234622" y="3589654"/>
                </a:lnTo>
                <a:lnTo>
                  <a:pt x="0" y="3183277"/>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965">
              <a:solidFill>
                <a:srgbClr val="FFFFFF"/>
              </a:solidFill>
            </a:endParaRPr>
          </a:p>
        </p:txBody>
      </p:sp>
      <p:graphicFrame>
        <p:nvGraphicFramePr>
          <p:cNvPr id="28" name="表格 27"/>
          <p:cNvGraphicFramePr>
            <a:graphicFrameLocks noGrp="1"/>
          </p:cNvGraphicFramePr>
          <p:nvPr>
            <p:custDataLst>
              <p:tags r:id="rId1"/>
            </p:custDataLst>
          </p:nvPr>
        </p:nvGraphicFramePr>
        <p:xfrm>
          <a:off x="2324894" y="3929221"/>
          <a:ext cx="1430655" cy="586740"/>
        </p:xfrm>
        <a:graphic>
          <a:graphicData uri="http://schemas.openxmlformats.org/drawingml/2006/table">
            <a:tbl>
              <a:tblPr firstRow="1" bandRow="1">
                <a:tableStyleId>{5C22544A-7EE6-4342-B048-85BDC9FD1C3A}</a:tableStyleId>
              </a:tblPr>
              <a:tblGrid>
                <a:gridCol w="259080">
                  <a:extLst>
                    <a:ext uri="{9D8B030D-6E8A-4147-A177-3AD203B41FA5}">
                      <a16:colId xmlns:a16="http://schemas.microsoft.com/office/drawing/2014/main" val="20000"/>
                    </a:ext>
                  </a:extLst>
                </a:gridCol>
                <a:gridCol w="1171575">
                  <a:extLst>
                    <a:ext uri="{9D8B030D-6E8A-4147-A177-3AD203B41FA5}">
                      <a16:colId xmlns:a16="http://schemas.microsoft.com/office/drawing/2014/main" val="20001"/>
                    </a:ext>
                  </a:extLst>
                </a:gridCol>
              </a:tblGrid>
              <a:tr h="204470">
                <a:tc>
                  <a:txBody>
                    <a:bodyPr/>
                    <a:lstStyle/>
                    <a:p>
                      <a:pPr algn="ctr">
                        <a:spcAft>
                          <a:spcPts val="0"/>
                        </a:spcAft>
                      </a:pPr>
                      <a:r>
                        <a:rPr lang="zh-CN"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产</a:t>
                      </a:r>
                      <a:r>
                        <a:rPr lang="en-US"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  </a:t>
                      </a:r>
                      <a:r>
                        <a:rPr lang="zh-CN"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品</a:t>
                      </a:r>
                      <a:r>
                        <a:rPr lang="en-US"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  </a:t>
                      </a:r>
                      <a:r>
                        <a:rPr lang="zh-CN"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名</a:t>
                      </a:r>
                      <a:r>
                        <a:rPr lang="en-US"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  </a:t>
                      </a:r>
                      <a:r>
                        <a:rPr lang="zh-CN"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称</a:t>
                      </a:r>
                    </a:p>
                  </a:txBody>
                  <a:tcPr marL="36739" marR="3673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spcAft>
                          <a:spcPts val="0"/>
                        </a:spcAft>
                      </a:pPr>
                      <a:r>
                        <a:rPr lang="zh-CN" altLang="zh-CN" sz="430"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极端环境模拟真空腔</a:t>
                      </a:r>
                    </a:p>
                  </a:txBody>
                  <a:tcPr marL="36739" marR="3673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127635">
                <a:tc rowSpan="3">
                  <a:txBody>
                    <a:bodyPr/>
                    <a:lstStyle/>
                    <a:p>
                      <a:pPr marL="0" marR="0" indent="0" algn="l" defTabSz="1280160" rtl="0" eaLnBrk="1" fontAlgn="auto" latinLnBrk="0" hangingPunct="1">
                        <a:lnSpc>
                          <a:spcPct val="100000"/>
                        </a:lnSpc>
                        <a:spcBef>
                          <a:spcPts val="0"/>
                        </a:spcBef>
                        <a:spcAft>
                          <a:spcPts val="0"/>
                        </a:spcAft>
                        <a:buClrTx/>
                        <a:buSzTx/>
                        <a:buFontTx/>
                        <a:buNone/>
                        <a:defRPr/>
                      </a:pPr>
                      <a:r>
                        <a:rPr lang="zh-CN" altLang="en-US"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关键技术指标</a:t>
                      </a:r>
                    </a:p>
                  </a:txBody>
                  <a:tcPr marL="48985" marR="48985" marT="24492" marB="2449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marL="0" marR="0" indent="0" algn="l" defTabSz="1280160" rtl="0" eaLnBrk="1" fontAlgn="auto" latinLnBrk="0" hangingPunct="1">
                        <a:lnSpc>
                          <a:spcPct val="100000"/>
                        </a:lnSpc>
                        <a:spcBef>
                          <a:spcPts val="0"/>
                        </a:spcBef>
                        <a:spcAft>
                          <a:spcPts val="0"/>
                        </a:spcAft>
                        <a:buClrTx/>
                        <a:buSzTx/>
                        <a:buFontTx/>
                        <a:buNone/>
                        <a:defRPr/>
                      </a:pPr>
                      <a:r>
                        <a:rPr lang="zh-CN" altLang="en-US"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内径：</a:t>
                      </a:r>
                      <a:r>
                        <a:rPr lang="en-US"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Φ</a:t>
                      </a:r>
                      <a:r>
                        <a:rPr lang="en-US" altLang="en-US"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5</a:t>
                      </a:r>
                      <a:r>
                        <a:rPr lang="en-US"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.0m    </a:t>
                      </a:r>
                      <a:r>
                        <a:rPr lang="zh-CN" altLang="en-US"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长：</a:t>
                      </a:r>
                      <a:r>
                        <a:rPr lang="en-US" altLang="en-US"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20m</a:t>
                      </a:r>
                      <a:endParaRPr lang="en-US"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endParaRPr>
                    </a:p>
                  </a:txBody>
                  <a:tcPr marL="48985" marR="48985" marT="24492" marB="2449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127000">
                <a:tc vMerge="1">
                  <a:txBody>
                    <a:bodyPr/>
                    <a:lstStyle/>
                    <a:p>
                      <a:endParaRPr lang="zh-CN"/>
                    </a:p>
                  </a:txBody>
                  <a:tcPr/>
                </a:tc>
                <a:tc>
                  <a:txBody>
                    <a:bodyPr/>
                    <a:lstStyle/>
                    <a:p>
                      <a:pPr marL="0" marR="0" indent="0" algn="l" defTabSz="1280160" rtl="0" eaLnBrk="1" fontAlgn="auto" latinLnBrk="0" hangingPunct="1">
                        <a:lnSpc>
                          <a:spcPct val="100000"/>
                        </a:lnSpc>
                        <a:spcBef>
                          <a:spcPts val="0"/>
                        </a:spcBef>
                        <a:spcAft>
                          <a:spcPts val="0"/>
                        </a:spcAft>
                        <a:buClrTx/>
                        <a:buSzTx/>
                        <a:buFontTx/>
                        <a:buNone/>
                        <a:defRPr/>
                      </a:pPr>
                      <a:r>
                        <a:rPr lang="zh-CN" altLang="en-US"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真空度：室温下小于</a:t>
                      </a:r>
                      <a:r>
                        <a:rPr lang="en-US" altLang="en-US"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1</a:t>
                      </a:r>
                      <a:r>
                        <a:rPr lang="en-US"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a:t>
                      </a:r>
                      <a:r>
                        <a:rPr lang="en-US" altLang="en-US"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10</a:t>
                      </a:r>
                      <a:r>
                        <a:rPr lang="en-US" altLang="en-US" sz="375" b="1" kern="100" baseline="30000" dirty="0" smtClean="0">
                          <a:solidFill>
                            <a:schemeClr val="tx1"/>
                          </a:solidFill>
                          <a:latin typeface="微软雅黑" panose="020B0503020204020204" pitchFamily="34" charset="-122"/>
                          <a:ea typeface="微软雅黑" panose="020B0503020204020204" pitchFamily="34" charset="-122"/>
                          <a:cs typeface="Times New Roman" panose="02020603050405020304"/>
                        </a:rPr>
                        <a:t>-3</a:t>
                      </a:r>
                      <a:r>
                        <a:rPr lang="en-US" altLang="en-US"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Pa</a:t>
                      </a:r>
                      <a:endParaRPr lang="en-US"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endParaRPr>
                    </a:p>
                  </a:txBody>
                  <a:tcPr marL="48985" marR="48985" marT="24492" marB="2449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127635">
                <a:tc vMerge="1">
                  <a:txBody>
                    <a:bodyPr/>
                    <a:lstStyle/>
                    <a:p>
                      <a:endParaRPr lang="zh-CN"/>
                    </a:p>
                  </a:txBody>
                  <a:tcPr/>
                </a:tc>
                <a:tc>
                  <a:txBody>
                    <a:bodyPr/>
                    <a:lstStyle/>
                    <a:p>
                      <a:pPr marL="0" marR="0" indent="0" algn="l" defTabSz="1280160" rtl="0" eaLnBrk="1" fontAlgn="auto" latinLnBrk="0" hangingPunct="1">
                        <a:lnSpc>
                          <a:spcPct val="100000"/>
                        </a:lnSpc>
                        <a:spcBef>
                          <a:spcPts val="0"/>
                        </a:spcBef>
                        <a:spcAft>
                          <a:spcPts val="0"/>
                        </a:spcAft>
                        <a:buClrTx/>
                        <a:buSzTx/>
                        <a:buFontTx/>
                        <a:buNone/>
                        <a:defRPr/>
                      </a:pPr>
                      <a:r>
                        <a:rPr lang="zh-CN" altLang="en-US"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材质：</a:t>
                      </a:r>
                      <a:r>
                        <a:rPr lang="en-US"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304L</a:t>
                      </a:r>
                      <a:r>
                        <a:rPr lang="zh-CN" altLang="en-US"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不锈钢</a:t>
                      </a:r>
                    </a:p>
                  </a:txBody>
                  <a:tcPr marL="48985" marR="48985" marT="24492" marB="2449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bl>
          </a:graphicData>
        </a:graphic>
      </p:graphicFrame>
      <p:graphicFrame>
        <p:nvGraphicFramePr>
          <p:cNvPr id="29" name="表格 28"/>
          <p:cNvGraphicFramePr>
            <a:graphicFrameLocks noGrp="1"/>
          </p:cNvGraphicFramePr>
          <p:nvPr>
            <p:custDataLst>
              <p:tags r:id="rId2"/>
            </p:custDataLst>
          </p:nvPr>
        </p:nvGraphicFramePr>
        <p:xfrm>
          <a:off x="558460" y="2565128"/>
          <a:ext cx="1577340" cy="652145"/>
        </p:xfrm>
        <a:graphic>
          <a:graphicData uri="http://schemas.openxmlformats.org/drawingml/2006/table">
            <a:tbl>
              <a:tblPr firstRow="1" bandRow="1">
                <a:tableStyleId>{5C22544A-7EE6-4342-B048-85BDC9FD1C3A}</a:tableStyleId>
              </a:tblPr>
              <a:tblGrid>
                <a:gridCol w="260350">
                  <a:extLst>
                    <a:ext uri="{9D8B030D-6E8A-4147-A177-3AD203B41FA5}">
                      <a16:colId xmlns:a16="http://schemas.microsoft.com/office/drawing/2014/main" val="20000"/>
                    </a:ext>
                  </a:extLst>
                </a:gridCol>
                <a:gridCol w="1316990">
                  <a:extLst>
                    <a:ext uri="{9D8B030D-6E8A-4147-A177-3AD203B41FA5}">
                      <a16:colId xmlns:a16="http://schemas.microsoft.com/office/drawing/2014/main" val="20001"/>
                    </a:ext>
                  </a:extLst>
                </a:gridCol>
              </a:tblGrid>
              <a:tr h="216535">
                <a:tc>
                  <a:txBody>
                    <a:bodyPr/>
                    <a:lstStyle/>
                    <a:p>
                      <a:pPr algn="ctr">
                        <a:spcAft>
                          <a:spcPts val="0"/>
                        </a:spcAft>
                      </a:pPr>
                      <a:r>
                        <a:rPr lang="zh-CN"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产</a:t>
                      </a:r>
                      <a:r>
                        <a:rPr lang="en-US"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  </a:t>
                      </a:r>
                      <a:r>
                        <a:rPr lang="zh-CN"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品</a:t>
                      </a:r>
                      <a:r>
                        <a:rPr lang="en-US"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  </a:t>
                      </a:r>
                      <a:r>
                        <a:rPr lang="zh-CN"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名</a:t>
                      </a:r>
                      <a:r>
                        <a:rPr lang="en-US"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  </a:t>
                      </a:r>
                      <a:r>
                        <a:rPr lang="zh-CN"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称</a:t>
                      </a:r>
                    </a:p>
                  </a:txBody>
                  <a:tcPr marL="36739" marR="3673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spcAft>
                          <a:spcPts val="0"/>
                        </a:spcAft>
                      </a:pPr>
                      <a:r>
                        <a:rPr lang="zh-CN" altLang="zh-CN" sz="430"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小角谱仪散射腔</a:t>
                      </a:r>
                    </a:p>
                  </a:txBody>
                  <a:tcPr marL="36739" marR="3673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165100">
                <a:tc rowSpan="3">
                  <a:txBody>
                    <a:bodyPr/>
                    <a:lstStyle/>
                    <a:p>
                      <a:pPr marL="0" marR="0" indent="0" algn="l" defTabSz="1280160" rtl="0" eaLnBrk="1" fontAlgn="auto" latinLnBrk="0" hangingPunct="1">
                        <a:lnSpc>
                          <a:spcPct val="100000"/>
                        </a:lnSpc>
                        <a:spcBef>
                          <a:spcPts val="0"/>
                        </a:spcBef>
                        <a:spcAft>
                          <a:spcPts val="0"/>
                        </a:spcAft>
                        <a:buClrTx/>
                        <a:buSzTx/>
                        <a:buFontTx/>
                        <a:buNone/>
                        <a:defRPr/>
                      </a:pPr>
                      <a:r>
                        <a:rPr lang="zh-CN" altLang="en-US"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关键技术指标</a:t>
                      </a:r>
                    </a:p>
                  </a:txBody>
                  <a:tcPr marL="48985" marR="48985" marT="24492" marB="2449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marL="0" marR="0" indent="0" algn="l" defTabSz="1280160" rtl="0" eaLnBrk="1" fontAlgn="auto" latinLnBrk="0" hangingPunct="1">
                        <a:lnSpc>
                          <a:spcPct val="100000"/>
                        </a:lnSpc>
                        <a:spcBef>
                          <a:spcPts val="0"/>
                        </a:spcBef>
                        <a:spcAft>
                          <a:spcPts val="0"/>
                        </a:spcAft>
                        <a:buClrTx/>
                        <a:buSzTx/>
                        <a:buFontTx/>
                        <a:buNone/>
                        <a:defRPr/>
                      </a:pPr>
                      <a:r>
                        <a:rPr lang="zh-CN" altLang="en-US"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内径：</a:t>
                      </a:r>
                      <a:r>
                        <a:rPr lang="en-US"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Φ2.2m</a:t>
                      </a:r>
                    </a:p>
                    <a:p>
                      <a:pPr marL="0" marR="0" indent="0" algn="l" defTabSz="1280160" rtl="0" eaLnBrk="1" fontAlgn="auto" latinLnBrk="0" hangingPunct="1">
                        <a:lnSpc>
                          <a:spcPct val="100000"/>
                        </a:lnSpc>
                        <a:spcBef>
                          <a:spcPts val="0"/>
                        </a:spcBef>
                        <a:spcAft>
                          <a:spcPts val="0"/>
                        </a:spcAft>
                        <a:buClrTx/>
                        <a:buSzTx/>
                        <a:buFontTx/>
                        <a:buNone/>
                        <a:defRPr/>
                      </a:pPr>
                      <a:r>
                        <a:rPr lang="zh-CN" altLang="en-US"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长：</a:t>
                      </a:r>
                      <a:r>
                        <a:rPr lang="en-US"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5.5</a:t>
                      </a:r>
                      <a:r>
                        <a:rPr lang="en-US" altLang="en-US"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mm</a:t>
                      </a:r>
                      <a:endParaRPr lang="en-US"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endParaRPr>
                    </a:p>
                  </a:txBody>
                  <a:tcPr marL="48985" marR="48985" marT="24492" marB="2449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135255">
                <a:tc vMerge="1">
                  <a:txBody>
                    <a:bodyPr/>
                    <a:lstStyle/>
                    <a:p>
                      <a:endParaRPr lang="zh-CN"/>
                    </a:p>
                  </a:txBody>
                  <a:tcPr/>
                </a:tc>
                <a:tc>
                  <a:txBody>
                    <a:bodyPr/>
                    <a:lstStyle/>
                    <a:p>
                      <a:pPr marL="0" marR="0" indent="0" algn="l" defTabSz="1280160" rtl="0" eaLnBrk="1" fontAlgn="auto" latinLnBrk="0" hangingPunct="1">
                        <a:lnSpc>
                          <a:spcPct val="100000"/>
                        </a:lnSpc>
                        <a:spcBef>
                          <a:spcPts val="0"/>
                        </a:spcBef>
                        <a:spcAft>
                          <a:spcPts val="0"/>
                        </a:spcAft>
                        <a:buClrTx/>
                        <a:buSzTx/>
                        <a:buFontTx/>
                        <a:buNone/>
                        <a:defRPr/>
                      </a:pPr>
                      <a:r>
                        <a:rPr lang="zh-CN" altLang="en-US"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真空度：室温下小于</a:t>
                      </a:r>
                      <a:r>
                        <a:rPr lang="en-US" altLang="en-US"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10Pa</a:t>
                      </a:r>
                      <a:endParaRPr lang="en-US"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endParaRPr>
                    </a:p>
                  </a:txBody>
                  <a:tcPr marL="48985" marR="48985" marT="24492" marB="2449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135255">
                <a:tc vMerge="1">
                  <a:txBody>
                    <a:bodyPr/>
                    <a:lstStyle/>
                    <a:p>
                      <a:endParaRPr lang="zh-CN"/>
                    </a:p>
                  </a:txBody>
                  <a:tcPr/>
                </a:tc>
                <a:tc>
                  <a:txBody>
                    <a:bodyPr/>
                    <a:lstStyle/>
                    <a:p>
                      <a:pPr marL="0" marR="0" indent="0" algn="l" defTabSz="1280160" rtl="0" eaLnBrk="1" fontAlgn="auto" latinLnBrk="0" hangingPunct="1">
                        <a:lnSpc>
                          <a:spcPct val="100000"/>
                        </a:lnSpc>
                        <a:spcBef>
                          <a:spcPts val="0"/>
                        </a:spcBef>
                        <a:spcAft>
                          <a:spcPts val="0"/>
                        </a:spcAft>
                        <a:buClrTx/>
                        <a:buSzTx/>
                        <a:buFontTx/>
                        <a:buNone/>
                        <a:defRPr/>
                      </a:pPr>
                      <a:r>
                        <a:rPr lang="zh-CN" altLang="en-US"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杜瓦空载漏率（</a:t>
                      </a:r>
                      <a:r>
                        <a:rPr lang="en-US" altLang="en-US"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He</a:t>
                      </a:r>
                      <a:r>
                        <a:rPr lang="zh-CN" altLang="en-US"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）：小于</a:t>
                      </a:r>
                      <a:r>
                        <a:rPr lang="en-US" altLang="en-US"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1</a:t>
                      </a:r>
                      <a:r>
                        <a:rPr lang="en-US"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a:t>
                      </a:r>
                      <a:r>
                        <a:rPr lang="en-US" altLang="en-US"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10-9Pa.m3/s</a:t>
                      </a:r>
                      <a:endParaRPr lang="en-US"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endParaRPr>
                    </a:p>
                  </a:txBody>
                  <a:tcPr marL="48985" marR="48985" marT="24492" marB="2449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bl>
          </a:graphicData>
        </a:graphic>
      </p:graphicFrame>
      <p:pic>
        <p:nvPicPr>
          <p:cNvPr id="31" name="图片 12"/>
          <p:cNvPicPr>
            <a:picLocks noChangeAspect="1"/>
          </p:cNvPicPr>
          <p:nvPr/>
        </p:nvPicPr>
        <p:blipFill>
          <a:blip r:embed="rId5" cstate="print">
            <a:extLst>
              <a:ext uri="{28A0092B-C50C-407E-A947-70E740481C1C}">
                <a14:useLocalDpi xmlns:a14="http://schemas.microsoft.com/office/drawing/2010/main"/>
              </a:ext>
            </a:extLst>
          </a:blip>
          <a:srcRect l="7772" t="7652" r="8392" b="16780"/>
          <a:stretch>
            <a:fillRect/>
          </a:stretch>
        </p:blipFill>
        <p:spPr>
          <a:xfrm>
            <a:off x="4933224" y="640874"/>
            <a:ext cx="889567" cy="625588"/>
          </a:xfrm>
          <a:prstGeom prst="rect">
            <a:avLst/>
          </a:prstGeom>
        </p:spPr>
      </p:pic>
      <p:pic>
        <p:nvPicPr>
          <p:cNvPr id="32" name="图片 9" descr="6-BEPC Ⅱ储存环真空盒"/>
          <p:cNvPicPr>
            <a:picLocks noChangeAspect="1"/>
          </p:cNvPicPr>
          <p:nvPr/>
        </p:nvPicPr>
        <p:blipFill>
          <a:blip r:embed="rId6" cstate="print">
            <a:extLst>
              <a:ext uri="{28A0092B-C50C-407E-A947-70E740481C1C}">
                <a14:useLocalDpi xmlns:a14="http://schemas.microsoft.com/office/drawing/2010/main"/>
              </a:ext>
            </a:extLst>
          </a:blip>
          <a:srcRect/>
          <a:stretch>
            <a:fillRect/>
          </a:stretch>
        </p:blipFill>
        <p:spPr>
          <a:xfrm>
            <a:off x="5859871" y="649718"/>
            <a:ext cx="828335" cy="605858"/>
          </a:xfrm>
          <a:prstGeom prst="rect">
            <a:avLst/>
          </a:prstGeom>
        </p:spPr>
      </p:pic>
      <p:pic>
        <p:nvPicPr>
          <p:cNvPr id="33" name="图片 16" descr="照片 0005"/>
          <p:cNvPicPr>
            <a:picLocks noChangeAspect="1"/>
          </p:cNvPicPr>
          <p:nvPr/>
        </p:nvPicPr>
        <p:blipFill>
          <a:blip r:embed="rId7" cstate="print">
            <a:extLst>
              <a:ext uri="{28A0092B-C50C-407E-A947-70E740481C1C}">
                <a14:useLocalDpi xmlns:a14="http://schemas.microsoft.com/office/drawing/2010/main"/>
              </a:ext>
            </a:extLst>
          </a:blip>
          <a:stretch>
            <a:fillRect/>
          </a:stretch>
        </p:blipFill>
        <p:spPr>
          <a:xfrm rot="5400000">
            <a:off x="5088006" y="1122907"/>
            <a:ext cx="580345" cy="889567"/>
          </a:xfrm>
          <a:prstGeom prst="rect">
            <a:avLst/>
          </a:prstGeom>
        </p:spPr>
      </p:pic>
      <p:pic>
        <p:nvPicPr>
          <p:cNvPr id="34" name="图片 17" descr="_DSC8441"/>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a:off x="5859871" y="1272926"/>
            <a:ext cx="828335" cy="590210"/>
          </a:xfrm>
          <a:prstGeom prst="rect">
            <a:avLst/>
          </a:prstGeom>
        </p:spPr>
      </p:pic>
      <p:graphicFrame>
        <p:nvGraphicFramePr>
          <p:cNvPr id="35" name="表格 34"/>
          <p:cNvGraphicFramePr>
            <a:graphicFrameLocks noGrp="1"/>
          </p:cNvGraphicFramePr>
          <p:nvPr/>
        </p:nvGraphicFramePr>
        <p:xfrm>
          <a:off x="6867820" y="956219"/>
          <a:ext cx="1062355" cy="538480"/>
        </p:xfrm>
        <a:graphic>
          <a:graphicData uri="http://schemas.openxmlformats.org/drawingml/2006/table">
            <a:tbl>
              <a:tblPr firstRow="1" bandRow="1">
                <a:tableStyleId>{5C22544A-7EE6-4342-B048-85BDC9FD1C3A}</a:tableStyleId>
              </a:tblPr>
              <a:tblGrid>
                <a:gridCol w="243205">
                  <a:extLst>
                    <a:ext uri="{9D8B030D-6E8A-4147-A177-3AD203B41FA5}">
                      <a16:colId xmlns:a16="http://schemas.microsoft.com/office/drawing/2014/main" val="20000"/>
                    </a:ext>
                  </a:extLst>
                </a:gridCol>
                <a:gridCol w="819150">
                  <a:extLst>
                    <a:ext uri="{9D8B030D-6E8A-4147-A177-3AD203B41FA5}">
                      <a16:colId xmlns:a16="http://schemas.microsoft.com/office/drawing/2014/main" val="20001"/>
                    </a:ext>
                  </a:extLst>
                </a:gridCol>
              </a:tblGrid>
              <a:tr h="146685">
                <a:tc>
                  <a:txBody>
                    <a:bodyPr/>
                    <a:lstStyle/>
                    <a:p>
                      <a:pPr algn="ctr">
                        <a:spcAft>
                          <a:spcPts val="0"/>
                        </a:spcAft>
                      </a:pPr>
                      <a:r>
                        <a:rPr lang="zh-CN"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产</a:t>
                      </a:r>
                      <a:r>
                        <a:rPr lang="en-US"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  </a:t>
                      </a:r>
                      <a:r>
                        <a:rPr lang="zh-CN"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品</a:t>
                      </a:r>
                      <a:r>
                        <a:rPr lang="en-US"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  </a:t>
                      </a:r>
                      <a:r>
                        <a:rPr lang="zh-CN"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名</a:t>
                      </a:r>
                      <a:r>
                        <a:rPr lang="en-US"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  </a:t>
                      </a:r>
                      <a:r>
                        <a:rPr lang="zh-CN"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称</a:t>
                      </a:r>
                    </a:p>
                  </a:txBody>
                  <a:tcPr marL="36739" marR="3673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spcAft>
                          <a:spcPts val="0"/>
                        </a:spcAft>
                      </a:pPr>
                      <a:r>
                        <a:rPr lang="zh-CN" altLang="en-US" sz="430"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加速器铝制真空盒</a:t>
                      </a:r>
                    </a:p>
                  </a:txBody>
                  <a:tcPr marL="36739" marR="3673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127635">
                <a:tc rowSpan="3">
                  <a:txBody>
                    <a:bodyPr/>
                    <a:lstStyle/>
                    <a:p>
                      <a:pPr marL="0" marR="0" indent="0" algn="l" defTabSz="1280160" rtl="0" eaLnBrk="1" fontAlgn="auto" latinLnBrk="0" hangingPunct="1">
                        <a:lnSpc>
                          <a:spcPct val="100000"/>
                        </a:lnSpc>
                        <a:spcBef>
                          <a:spcPts val="0"/>
                        </a:spcBef>
                        <a:spcAft>
                          <a:spcPts val="0"/>
                        </a:spcAft>
                        <a:buClrTx/>
                        <a:buSzTx/>
                        <a:buFontTx/>
                        <a:buNone/>
                        <a:defRPr/>
                      </a:pPr>
                      <a:r>
                        <a:rPr lang="zh-CN" altLang="en-US"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关键技术指标</a:t>
                      </a:r>
                    </a:p>
                  </a:txBody>
                  <a:tcPr marL="48985" marR="48985" marT="24492" marB="2449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marL="0" marR="0" indent="0" algn="l" defTabSz="1280160" rtl="0" eaLnBrk="1" fontAlgn="auto" latinLnBrk="0" hangingPunct="1">
                        <a:lnSpc>
                          <a:spcPct val="100000"/>
                        </a:lnSpc>
                        <a:spcBef>
                          <a:spcPts val="0"/>
                        </a:spcBef>
                        <a:spcAft>
                          <a:spcPts val="0"/>
                        </a:spcAft>
                        <a:buClrTx/>
                        <a:buSzTx/>
                        <a:buFontTx/>
                        <a:buNone/>
                        <a:defRPr/>
                      </a:pPr>
                      <a:r>
                        <a:rPr lang="zh-CN" altLang="en-US"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材质：</a:t>
                      </a:r>
                      <a:r>
                        <a:rPr lang="en-US"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5083</a:t>
                      </a:r>
                      <a:r>
                        <a:rPr lang="zh-CN" altLang="en-US"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a:t>
                      </a:r>
                      <a:r>
                        <a:rPr lang="en-US"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6061</a:t>
                      </a:r>
                      <a:r>
                        <a:rPr lang="zh-CN" altLang="en-US"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合金铝</a:t>
                      </a:r>
                      <a:endParaRPr lang="en-US"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endParaRPr>
                    </a:p>
                  </a:txBody>
                  <a:tcPr marL="48985" marR="48985" marT="24492" marB="2449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127635">
                <a:tc vMerge="1">
                  <a:txBody>
                    <a:bodyPr/>
                    <a:lstStyle/>
                    <a:p>
                      <a:endParaRPr lang="zh-CN"/>
                    </a:p>
                  </a:txBody>
                  <a:tcPr/>
                </a:tc>
                <a:tc>
                  <a:txBody>
                    <a:bodyPr/>
                    <a:lstStyle/>
                    <a:p>
                      <a:pPr marL="0" marR="0" indent="0" algn="l" defTabSz="1280160" rtl="0" eaLnBrk="1" fontAlgn="auto" latinLnBrk="0" hangingPunct="1">
                        <a:lnSpc>
                          <a:spcPct val="100000"/>
                        </a:lnSpc>
                        <a:spcBef>
                          <a:spcPts val="0"/>
                        </a:spcBef>
                        <a:spcAft>
                          <a:spcPts val="0"/>
                        </a:spcAft>
                        <a:buClrTx/>
                        <a:buSzTx/>
                        <a:buFontTx/>
                        <a:buNone/>
                        <a:defRPr/>
                      </a:pPr>
                      <a:r>
                        <a:rPr lang="zh-CN" altLang="en-US"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真空度：</a:t>
                      </a:r>
                      <a:r>
                        <a:rPr lang="en-US" altLang="en-US"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&lt;</a:t>
                      </a:r>
                      <a:r>
                        <a:rPr lang="en-US"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4.4×10-8Pa</a:t>
                      </a:r>
                    </a:p>
                  </a:txBody>
                  <a:tcPr marL="48985" marR="48985" marT="24492" marB="2449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136525">
                <a:tc vMerge="1">
                  <a:txBody>
                    <a:bodyPr/>
                    <a:lstStyle/>
                    <a:p>
                      <a:endParaRPr lang="zh-CN"/>
                    </a:p>
                  </a:txBody>
                  <a:tcPr/>
                </a:tc>
                <a:tc>
                  <a:txBody>
                    <a:bodyPr/>
                    <a:lstStyle/>
                    <a:p>
                      <a:pPr marL="0" marR="0" indent="0" algn="l" defTabSz="1280160" rtl="0" eaLnBrk="1" fontAlgn="auto" latinLnBrk="0" hangingPunct="1">
                        <a:lnSpc>
                          <a:spcPct val="100000"/>
                        </a:lnSpc>
                        <a:spcBef>
                          <a:spcPts val="0"/>
                        </a:spcBef>
                        <a:spcAft>
                          <a:spcPts val="0"/>
                        </a:spcAft>
                        <a:buClrTx/>
                        <a:buSzTx/>
                        <a:buFontTx/>
                        <a:buNone/>
                        <a:defRPr/>
                      </a:pPr>
                      <a:r>
                        <a:rPr lang="zh-CN" altLang="en-US"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盒体平面度：</a:t>
                      </a:r>
                      <a:r>
                        <a:rPr lang="en-US" altLang="en-US"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&lt;</a:t>
                      </a:r>
                      <a:r>
                        <a:rPr lang="en-US"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0.3mm</a:t>
                      </a:r>
                    </a:p>
                  </a:txBody>
                  <a:tcPr marL="48985" marR="48985" marT="24492" marB="2449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bl>
          </a:graphicData>
        </a:graphic>
      </p:graphicFrame>
      <p:pic>
        <p:nvPicPr>
          <p:cNvPr id="36" name="图片 13" descr="9-BEPCⅡ储存环真空室"/>
          <p:cNvPicPr>
            <a:picLocks noChangeAspect="1"/>
          </p:cNvPicPr>
          <p:nvPr/>
        </p:nvPicPr>
        <p:blipFill>
          <a:blip r:embed="rId9" cstate="print">
            <a:extLst>
              <a:ext uri="{28A0092B-C50C-407E-A947-70E740481C1C}">
                <a14:useLocalDpi xmlns:a14="http://schemas.microsoft.com/office/drawing/2010/main"/>
              </a:ext>
            </a:extLst>
          </a:blip>
          <a:stretch>
            <a:fillRect/>
          </a:stretch>
        </p:blipFill>
        <p:spPr>
          <a:xfrm>
            <a:off x="6726555" y="1842135"/>
            <a:ext cx="1089025" cy="710565"/>
          </a:xfrm>
          <a:prstGeom prst="rect">
            <a:avLst/>
          </a:prstGeom>
        </p:spPr>
      </p:pic>
      <p:pic>
        <p:nvPicPr>
          <p:cNvPr id="37" name="图片 18" descr="7-高能所活动挡块真空室"/>
          <p:cNvPicPr>
            <a:picLocks noChangeAspect="1"/>
          </p:cNvPicPr>
          <p:nvPr/>
        </p:nvPicPr>
        <p:blipFill>
          <a:blip r:embed="rId10" cstate="print">
            <a:extLst>
              <a:ext uri="{28A0092B-C50C-407E-A947-70E740481C1C}">
                <a14:useLocalDpi xmlns:a14="http://schemas.microsoft.com/office/drawing/2010/main"/>
              </a:ext>
            </a:extLst>
          </a:blip>
          <a:stretch>
            <a:fillRect/>
          </a:stretch>
        </p:blipFill>
        <p:spPr>
          <a:xfrm>
            <a:off x="7815580" y="1842135"/>
            <a:ext cx="806450" cy="665480"/>
          </a:xfrm>
          <a:prstGeom prst="rect">
            <a:avLst/>
          </a:prstGeom>
        </p:spPr>
      </p:pic>
      <p:pic>
        <p:nvPicPr>
          <p:cNvPr id="39" name="图片 14" descr="散束腔外貌"/>
          <p:cNvPicPr>
            <a:picLocks noChangeAspect="1"/>
          </p:cNvPicPr>
          <p:nvPr/>
        </p:nvPicPr>
        <p:blipFill>
          <a:blip r:embed="rId11" cstate="print">
            <a:extLst>
              <a:ext uri="{28A0092B-C50C-407E-A947-70E740481C1C}">
                <a14:useLocalDpi xmlns:a14="http://schemas.microsoft.com/office/drawing/2010/main"/>
              </a:ext>
            </a:extLst>
          </a:blip>
          <a:srcRect/>
          <a:stretch>
            <a:fillRect/>
          </a:stretch>
        </p:blipFill>
        <p:spPr>
          <a:xfrm>
            <a:off x="5580924" y="3328647"/>
            <a:ext cx="851807" cy="915421"/>
          </a:xfrm>
          <a:prstGeom prst="rect">
            <a:avLst/>
          </a:prstGeom>
        </p:spPr>
      </p:pic>
      <p:pic>
        <p:nvPicPr>
          <p:cNvPr id="40" name="图片 2" descr="_DSC4561"/>
          <p:cNvPicPr>
            <a:picLocks noChangeAspect="1"/>
          </p:cNvPicPr>
          <p:nvPr/>
        </p:nvPicPr>
        <p:blipFill>
          <a:blip r:embed="rId12" cstate="print">
            <a:extLst>
              <a:ext uri="{28A0092B-C50C-407E-A947-70E740481C1C}">
                <a14:useLocalDpi xmlns:a14="http://schemas.microsoft.com/office/drawing/2010/main"/>
              </a:ext>
            </a:extLst>
          </a:blip>
          <a:stretch>
            <a:fillRect/>
          </a:stretch>
        </p:blipFill>
        <p:spPr>
          <a:xfrm>
            <a:off x="4933564" y="3328647"/>
            <a:ext cx="647360" cy="915761"/>
          </a:xfrm>
          <a:prstGeom prst="rect">
            <a:avLst/>
          </a:prstGeom>
        </p:spPr>
      </p:pic>
      <p:pic>
        <p:nvPicPr>
          <p:cNvPr id="41" name="图片 25" descr="IMG_20151022_100508"/>
          <p:cNvPicPr>
            <a:picLocks noChangeAspect="1"/>
          </p:cNvPicPr>
          <p:nvPr/>
        </p:nvPicPr>
        <p:blipFill>
          <a:blip r:embed="rId13" cstate="print">
            <a:extLst>
              <a:ext uri="{28A0092B-C50C-407E-A947-70E740481C1C}">
                <a14:useLocalDpi xmlns:a14="http://schemas.microsoft.com/office/drawing/2010/main"/>
              </a:ext>
            </a:extLst>
          </a:blip>
          <a:srcRect/>
          <a:stretch>
            <a:fillRect/>
          </a:stretch>
        </p:blipFill>
        <p:spPr>
          <a:xfrm>
            <a:off x="4933224" y="4244408"/>
            <a:ext cx="719478" cy="626949"/>
          </a:xfrm>
          <a:prstGeom prst="rect">
            <a:avLst/>
          </a:prstGeom>
        </p:spPr>
      </p:pic>
      <p:pic>
        <p:nvPicPr>
          <p:cNvPr id="21514" name="Picture 9" descr="20130724_152453"/>
          <p:cNvPicPr>
            <a:picLocks noChangeAspect="1"/>
          </p:cNvPicPr>
          <p:nvPr/>
        </p:nvPicPr>
        <p:blipFill>
          <a:blip r:embed="rId14" cstate="print">
            <a:extLst>
              <a:ext uri="{28A0092B-C50C-407E-A947-70E740481C1C}">
                <a14:useLocalDpi xmlns:a14="http://schemas.microsoft.com/office/drawing/2010/main"/>
              </a:ext>
            </a:extLst>
          </a:blip>
          <a:stretch>
            <a:fillRect/>
          </a:stretch>
        </p:blipFill>
        <p:spPr>
          <a:xfrm>
            <a:off x="5653042" y="4244068"/>
            <a:ext cx="780029" cy="626949"/>
          </a:xfrm>
          <a:prstGeom prst="rect">
            <a:avLst/>
          </a:prstGeom>
          <a:noFill/>
          <a:ln w="9525">
            <a:noFill/>
          </a:ln>
        </p:spPr>
      </p:pic>
      <p:graphicFrame>
        <p:nvGraphicFramePr>
          <p:cNvPr id="42" name="表格 41"/>
          <p:cNvGraphicFramePr>
            <a:graphicFrameLocks noGrp="1"/>
          </p:cNvGraphicFramePr>
          <p:nvPr/>
        </p:nvGraphicFramePr>
        <p:xfrm>
          <a:off x="6616428" y="3798094"/>
          <a:ext cx="1343660" cy="848995"/>
        </p:xfrm>
        <a:graphic>
          <a:graphicData uri="http://schemas.openxmlformats.org/drawingml/2006/table">
            <a:tbl>
              <a:tblPr firstRow="1" bandRow="1">
                <a:tableStyleId>{5C22544A-7EE6-4342-B048-85BDC9FD1C3A}</a:tableStyleId>
              </a:tblPr>
              <a:tblGrid>
                <a:gridCol w="253365">
                  <a:extLst>
                    <a:ext uri="{9D8B030D-6E8A-4147-A177-3AD203B41FA5}">
                      <a16:colId xmlns:a16="http://schemas.microsoft.com/office/drawing/2014/main" val="20000"/>
                    </a:ext>
                  </a:extLst>
                </a:gridCol>
                <a:gridCol w="1090295">
                  <a:extLst>
                    <a:ext uri="{9D8B030D-6E8A-4147-A177-3AD203B41FA5}">
                      <a16:colId xmlns:a16="http://schemas.microsoft.com/office/drawing/2014/main" val="20001"/>
                    </a:ext>
                  </a:extLst>
                </a:gridCol>
              </a:tblGrid>
              <a:tr h="227330">
                <a:tc>
                  <a:txBody>
                    <a:bodyPr/>
                    <a:lstStyle/>
                    <a:p>
                      <a:pPr algn="ctr">
                        <a:spcAft>
                          <a:spcPts val="0"/>
                        </a:spcAft>
                      </a:pPr>
                      <a:r>
                        <a:rPr lang="zh-CN"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产</a:t>
                      </a:r>
                      <a:r>
                        <a:rPr lang="en-US"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  </a:t>
                      </a:r>
                      <a:r>
                        <a:rPr lang="zh-CN"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品</a:t>
                      </a:r>
                      <a:r>
                        <a:rPr lang="en-US"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  </a:t>
                      </a:r>
                      <a:r>
                        <a:rPr lang="zh-CN"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名</a:t>
                      </a:r>
                      <a:r>
                        <a:rPr lang="en-US"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  </a:t>
                      </a:r>
                      <a:r>
                        <a:rPr lang="zh-CN"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称</a:t>
                      </a:r>
                    </a:p>
                  </a:txBody>
                  <a:tcPr marL="36739" marR="3673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spcAft>
                          <a:spcPts val="0"/>
                        </a:spcAft>
                      </a:pPr>
                      <a:r>
                        <a:rPr lang="zh-CN" altLang="en-US" sz="430"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加速器聚束腔、散束腔</a:t>
                      </a:r>
                    </a:p>
                  </a:txBody>
                  <a:tcPr marL="36739" marR="3673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141605">
                <a:tc rowSpan="3">
                  <a:txBody>
                    <a:bodyPr/>
                    <a:lstStyle/>
                    <a:p>
                      <a:pPr marL="0" marR="0" indent="0" algn="l" defTabSz="1280160" rtl="0" eaLnBrk="1" fontAlgn="auto" latinLnBrk="0" hangingPunct="1">
                        <a:lnSpc>
                          <a:spcPct val="100000"/>
                        </a:lnSpc>
                        <a:spcBef>
                          <a:spcPts val="0"/>
                        </a:spcBef>
                        <a:spcAft>
                          <a:spcPts val="0"/>
                        </a:spcAft>
                        <a:buClrTx/>
                        <a:buSzTx/>
                        <a:buFontTx/>
                        <a:buNone/>
                        <a:defRPr/>
                      </a:pPr>
                      <a:r>
                        <a:rPr lang="zh-CN" altLang="en-US"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关键技术指标</a:t>
                      </a:r>
                    </a:p>
                  </a:txBody>
                  <a:tcPr marL="48985" marR="48985" marT="24492" marB="2449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marL="0" marR="0" indent="0" algn="l" defTabSz="1280160" rtl="0" eaLnBrk="1" fontAlgn="auto" latinLnBrk="0" hangingPunct="1">
                        <a:lnSpc>
                          <a:spcPct val="100000"/>
                        </a:lnSpc>
                        <a:spcBef>
                          <a:spcPts val="0"/>
                        </a:spcBef>
                        <a:spcAft>
                          <a:spcPts val="0"/>
                        </a:spcAft>
                        <a:buClrTx/>
                        <a:buSzTx/>
                        <a:buFontTx/>
                        <a:buNone/>
                        <a:defRPr/>
                      </a:pPr>
                      <a:r>
                        <a:rPr lang="zh-CN" altLang="en-US"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材质：</a:t>
                      </a:r>
                      <a:r>
                        <a:rPr lang="en-US"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TU1</a:t>
                      </a:r>
                      <a:r>
                        <a:rPr lang="zh-CN" altLang="en-US"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无氧铜、</a:t>
                      </a:r>
                      <a:r>
                        <a:rPr lang="en-US"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316L</a:t>
                      </a:r>
                    </a:p>
                  </a:txBody>
                  <a:tcPr marL="48985" marR="48985" marT="24492" marB="2449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141605">
                <a:tc vMerge="1">
                  <a:txBody>
                    <a:bodyPr/>
                    <a:lstStyle/>
                    <a:p>
                      <a:endParaRPr lang="zh-CN"/>
                    </a:p>
                  </a:txBody>
                  <a:tcPr/>
                </a:tc>
                <a:tc>
                  <a:txBody>
                    <a:bodyPr/>
                    <a:lstStyle/>
                    <a:p>
                      <a:pPr marL="0" marR="0" indent="0" algn="l" defTabSz="1280160" rtl="0" eaLnBrk="1" fontAlgn="auto" latinLnBrk="0" hangingPunct="1">
                        <a:lnSpc>
                          <a:spcPct val="100000"/>
                        </a:lnSpc>
                        <a:spcBef>
                          <a:spcPts val="0"/>
                        </a:spcBef>
                        <a:spcAft>
                          <a:spcPts val="0"/>
                        </a:spcAft>
                        <a:buClrTx/>
                        <a:buSzTx/>
                        <a:buFontTx/>
                        <a:buNone/>
                        <a:defRPr/>
                      </a:pPr>
                      <a:r>
                        <a:rPr lang="zh-CN" altLang="en-US"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真空度：</a:t>
                      </a:r>
                      <a:r>
                        <a:rPr lang="en-US" altLang="en-US"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&lt;1</a:t>
                      </a:r>
                      <a:r>
                        <a:rPr lang="en-US"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×10-6Pa</a:t>
                      </a:r>
                    </a:p>
                  </a:txBody>
                  <a:tcPr marL="48985" marR="48985" marT="24492" marB="2449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38455">
                <a:tc vMerge="1">
                  <a:txBody>
                    <a:bodyPr/>
                    <a:lstStyle/>
                    <a:p>
                      <a:endParaRPr lang="zh-CN"/>
                    </a:p>
                  </a:txBody>
                  <a:tcPr/>
                </a:tc>
                <a:tc>
                  <a:txBody>
                    <a:bodyPr/>
                    <a:lstStyle/>
                    <a:p>
                      <a:pPr marL="0" marR="0" indent="0" algn="l" defTabSz="1280160" rtl="0" eaLnBrk="1" fontAlgn="auto" latinLnBrk="0" hangingPunct="1">
                        <a:lnSpc>
                          <a:spcPct val="100000"/>
                        </a:lnSpc>
                        <a:spcBef>
                          <a:spcPts val="0"/>
                        </a:spcBef>
                        <a:spcAft>
                          <a:spcPts val="0"/>
                        </a:spcAft>
                        <a:buClrTx/>
                        <a:buSzTx/>
                        <a:buFontTx/>
                        <a:buNone/>
                        <a:defRPr/>
                      </a:pPr>
                      <a:r>
                        <a:rPr lang="zh-CN" altLang="en-US"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鼻锥轮廓度：</a:t>
                      </a:r>
                      <a:r>
                        <a:rPr lang="en-US"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≤0.05</a:t>
                      </a:r>
                    </a:p>
                    <a:p>
                      <a:pPr marL="0" marR="0" indent="0" algn="l" defTabSz="1280160" rtl="0" eaLnBrk="1" fontAlgn="auto" latinLnBrk="0" hangingPunct="1">
                        <a:lnSpc>
                          <a:spcPct val="100000"/>
                        </a:lnSpc>
                        <a:spcBef>
                          <a:spcPts val="0"/>
                        </a:spcBef>
                        <a:spcAft>
                          <a:spcPts val="0"/>
                        </a:spcAft>
                        <a:buClrTx/>
                        <a:buSzTx/>
                        <a:buFontTx/>
                        <a:buNone/>
                        <a:defRPr/>
                      </a:pPr>
                      <a:r>
                        <a:rPr lang="zh-CN" altLang="en-US"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内腔同心度：</a:t>
                      </a:r>
                      <a:r>
                        <a:rPr lang="en-US"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≤0.02</a:t>
                      </a:r>
                    </a:p>
                    <a:p>
                      <a:pPr marL="0" marR="0" indent="0" algn="l" defTabSz="1280160" rtl="0" eaLnBrk="1" fontAlgn="auto" latinLnBrk="0" hangingPunct="1">
                        <a:lnSpc>
                          <a:spcPct val="100000"/>
                        </a:lnSpc>
                        <a:spcBef>
                          <a:spcPts val="0"/>
                        </a:spcBef>
                        <a:spcAft>
                          <a:spcPts val="0"/>
                        </a:spcAft>
                        <a:buClrTx/>
                        <a:buSzTx/>
                        <a:buFontTx/>
                        <a:buNone/>
                        <a:defRPr/>
                      </a:pPr>
                      <a:r>
                        <a:rPr lang="zh-CN" altLang="en-US"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焊后鼻锥与鼻锥间距误差：</a:t>
                      </a:r>
                      <a:r>
                        <a:rPr lang="en-US"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≤0.02</a:t>
                      </a:r>
                    </a:p>
                    <a:p>
                      <a:pPr marL="0" marR="0" indent="0" algn="l" defTabSz="1280160" rtl="0" eaLnBrk="1" fontAlgn="auto" latinLnBrk="0" hangingPunct="1">
                        <a:lnSpc>
                          <a:spcPct val="100000"/>
                        </a:lnSpc>
                        <a:spcBef>
                          <a:spcPts val="0"/>
                        </a:spcBef>
                        <a:spcAft>
                          <a:spcPts val="0"/>
                        </a:spcAft>
                        <a:buClrTx/>
                        <a:buSzTx/>
                        <a:buFontTx/>
                        <a:buNone/>
                        <a:defRPr/>
                      </a:pPr>
                      <a:r>
                        <a:rPr lang="zh-CN" altLang="en-US"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端面与束流中心线垂直度：</a:t>
                      </a:r>
                      <a:r>
                        <a:rPr lang="en-US" altLang="en-US"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±0.01</a:t>
                      </a:r>
                      <a:endParaRPr lang="en-US"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endParaRPr>
                    </a:p>
                    <a:p>
                      <a:pPr marL="0" marR="0" indent="0" algn="l" defTabSz="1280160" rtl="0" eaLnBrk="1" fontAlgn="auto" latinLnBrk="0" hangingPunct="1">
                        <a:lnSpc>
                          <a:spcPct val="100000"/>
                        </a:lnSpc>
                        <a:spcBef>
                          <a:spcPts val="0"/>
                        </a:spcBef>
                        <a:spcAft>
                          <a:spcPts val="0"/>
                        </a:spcAft>
                        <a:buClrTx/>
                        <a:buSzTx/>
                        <a:buFontTx/>
                        <a:buNone/>
                        <a:defRPr/>
                      </a:pPr>
                      <a:r>
                        <a:rPr lang="zh-CN" altLang="en-US"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腔体内表面粗糙度：</a:t>
                      </a:r>
                      <a:r>
                        <a:rPr lang="en-US"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Ra≤1.6μ</a:t>
                      </a:r>
                    </a:p>
                  </a:txBody>
                  <a:tcPr marL="48985" marR="48985" marT="24492" marB="2449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bl>
          </a:graphicData>
        </a:graphic>
      </p:graphicFrame>
      <p:graphicFrame>
        <p:nvGraphicFramePr>
          <p:cNvPr id="43" name="表格 42"/>
          <p:cNvGraphicFramePr>
            <a:graphicFrameLocks noGrp="1"/>
          </p:cNvGraphicFramePr>
          <p:nvPr/>
        </p:nvGraphicFramePr>
        <p:xfrm>
          <a:off x="4971664" y="2273754"/>
          <a:ext cx="1369060" cy="586740"/>
        </p:xfrm>
        <a:graphic>
          <a:graphicData uri="http://schemas.openxmlformats.org/drawingml/2006/table">
            <a:tbl>
              <a:tblPr firstRow="1" bandRow="1">
                <a:tableStyleId>{5C22544A-7EE6-4342-B048-85BDC9FD1C3A}</a:tableStyleId>
              </a:tblPr>
              <a:tblGrid>
                <a:gridCol w="266065">
                  <a:extLst>
                    <a:ext uri="{9D8B030D-6E8A-4147-A177-3AD203B41FA5}">
                      <a16:colId xmlns:a16="http://schemas.microsoft.com/office/drawing/2014/main" val="20000"/>
                    </a:ext>
                  </a:extLst>
                </a:gridCol>
                <a:gridCol w="1102995">
                  <a:extLst>
                    <a:ext uri="{9D8B030D-6E8A-4147-A177-3AD203B41FA5}">
                      <a16:colId xmlns:a16="http://schemas.microsoft.com/office/drawing/2014/main" val="20001"/>
                    </a:ext>
                  </a:extLst>
                </a:gridCol>
              </a:tblGrid>
              <a:tr h="204470">
                <a:tc>
                  <a:txBody>
                    <a:bodyPr/>
                    <a:lstStyle/>
                    <a:p>
                      <a:pPr algn="ctr">
                        <a:spcAft>
                          <a:spcPts val="0"/>
                        </a:spcAft>
                      </a:pPr>
                      <a:r>
                        <a:rPr lang="zh-CN"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产</a:t>
                      </a:r>
                      <a:r>
                        <a:rPr lang="en-US"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  </a:t>
                      </a:r>
                      <a:r>
                        <a:rPr lang="zh-CN"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品</a:t>
                      </a:r>
                      <a:r>
                        <a:rPr lang="en-US"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  </a:t>
                      </a:r>
                      <a:r>
                        <a:rPr lang="zh-CN"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名</a:t>
                      </a:r>
                      <a:r>
                        <a:rPr lang="en-US"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  </a:t>
                      </a:r>
                      <a:r>
                        <a:rPr lang="zh-CN"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称</a:t>
                      </a:r>
                    </a:p>
                  </a:txBody>
                  <a:tcPr marL="36739" marR="3673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spcAft>
                          <a:spcPts val="0"/>
                        </a:spcAft>
                      </a:pPr>
                      <a:r>
                        <a:rPr lang="zh-CN" altLang="en-US" sz="430"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加速器铜制真空盒</a:t>
                      </a:r>
                    </a:p>
                  </a:txBody>
                  <a:tcPr marL="36739" marR="3673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127000">
                <a:tc rowSpan="3">
                  <a:txBody>
                    <a:bodyPr/>
                    <a:lstStyle/>
                    <a:p>
                      <a:pPr marL="0" marR="0" indent="0" algn="l" defTabSz="1280160" rtl="0" eaLnBrk="1" fontAlgn="auto" latinLnBrk="0" hangingPunct="1">
                        <a:lnSpc>
                          <a:spcPct val="100000"/>
                        </a:lnSpc>
                        <a:spcBef>
                          <a:spcPts val="0"/>
                        </a:spcBef>
                        <a:spcAft>
                          <a:spcPts val="0"/>
                        </a:spcAft>
                        <a:buClrTx/>
                        <a:buSzTx/>
                        <a:buFontTx/>
                        <a:buNone/>
                        <a:defRPr/>
                      </a:pPr>
                      <a:r>
                        <a:rPr lang="zh-CN" altLang="en-US"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关键技术指标</a:t>
                      </a:r>
                    </a:p>
                  </a:txBody>
                  <a:tcPr marL="48985" marR="48985" marT="24492" marB="2449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marL="0" marR="0" indent="0" algn="l" defTabSz="1280160" rtl="0" eaLnBrk="1" fontAlgn="auto" latinLnBrk="0" hangingPunct="1">
                        <a:lnSpc>
                          <a:spcPct val="100000"/>
                        </a:lnSpc>
                        <a:spcBef>
                          <a:spcPts val="0"/>
                        </a:spcBef>
                        <a:spcAft>
                          <a:spcPts val="0"/>
                        </a:spcAft>
                        <a:buClrTx/>
                        <a:buSzTx/>
                        <a:buFontTx/>
                        <a:buNone/>
                        <a:defRPr/>
                      </a:pPr>
                      <a:r>
                        <a:rPr lang="zh-CN" altLang="en-US"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材质：</a:t>
                      </a:r>
                      <a:r>
                        <a:rPr lang="en-US"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TU1</a:t>
                      </a:r>
                      <a:r>
                        <a:rPr lang="zh-CN" altLang="en-US"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无氧铜、弥散铜、铬锆铜</a:t>
                      </a:r>
                      <a:endParaRPr lang="en-US"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endParaRPr>
                    </a:p>
                  </a:txBody>
                  <a:tcPr marL="48985" marR="48985" marT="24492" marB="2449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127635">
                <a:tc vMerge="1">
                  <a:txBody>
                    <a:bodyPr/>
                    <a:lstStyle/>
                    <a:p>
                      <a:endParaRPr lang="zh-CN"/>
                    </a:p>
                  </a:txBody>
                  <a:tcPr/>
                </a:tc>
                <a:tc>
                  <a:txBody>
                    <a:bodyPr/>
                    <a:lstStyle/>
                    <a:p>
                      <a:pPr marL="0" marR="0" indent="0" algn="l" defTabSz="1280160" rtl="0" eaLnBrk="1" fontAlgn="auto" latinLnBrk="0" hangingPunct="1">
                        <a:lnSpc>
                          <a:spcPct val="100000"/>
                        </a:lnSpc>
                        <a:spcBef>
                          <a:spcPts val="0"/>
                        </a:spcBef>
                        <a:spcAft>
                          <a:spcPts val="0"/>
                        </a:spcAft>
                        <a:buClrTx/>
                        <a:buSzTx/>
                        <a:buFontTx/>
                        <a:buNone/>
                        <a:defRPr/>
                      </a:pPr>
                      <a:r>
                        <a:rPr lang="zh-CN" altLang="en-US"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真空度：</a:t>
                      </a:r>
                      <a:r>
                        <a:rPr lang="en-US" altLang="en-US"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&lt;</a:t>
                      </a:r>
                      <a:r>
                        <a:rPr lang="en-US"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4.4×10-8Pa</a:t>
                      </a:r>
                    </a:p>
                  </a:txBody>
                  <a:tcPr marL="48985" marR="48985" marT="24492" marB="2449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127635">
                <a:tc vMerge="1">
                  <a:txBody>
                    <a:bodyPr/>
                    <a:lstStyle/>
                    <a:p>
                      <a:endParaRPr lang="zh-CN"/>
                    </a:p>
                  </a:txBody>
                  <a:tcPr/>
                </a:tc>
                <a:tc>
                  <a:txBody>
                    <a:bodyPr/>
                    <a:lstStyle/>
                    <a:p>
                      <a:pPr marL="0" marR="0" indent="0" algn="l" defTabSz="1280160" rtl="0" eaLnBrk="1" fontAlgn="auto" latinLnBrk="0" hangingPunct="1">
                        <a:lnSpc>
                          <a:spcPct val="100000"/>
                        </a:lnSpc>
                        <a:spcBef>
                          <a:spcPts val="0"/>
                        </a:spcBef>
                        <a:spcAft>
                          <a:spcPts val="0"/>
                        </a:spcAft>
                        <a:buClrTx/>
                        <a:buSzTx/>
                        <a:buFontTx/>
                        <a:buNone/>
                        <a:defRPr/>
                      </a:pPr>
                      <a:r>
                        <a:rPr lang="zh-CN" altLang="en-US"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盒体平面度：</a:t>
                      </a:r>
                      <a:r>
                        <a:rPr lang="en-US" altLang="en-US"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&lt;</a:t>
                      </a:r>
                      <a:r>
                        <a:rPr lang="en-US"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0.3mm</a:t>
                      </a:r>
                    </a:p>
                  </a:txBody>
                  <a:tcPr marL="48985" marR="48985" marT="24492" marB="2449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bl>
          </a:graphicData>
        </a:graphic>
      </p:graphicFrame>
      <p:pic>
        <p:nvPicPr>
          <p:cNvPr id="10" name="图片 9" descr="微信图片_20180920114324"/>
          <p:cNvPicPr>
            <a:picLocks noChangeAspect="1"/>
          </p:cNvPicPr>
          <p:nvPr/>
        </p:nvPicPr>
        <p:blipFill>
          <a:blip r:embed="rId15" cstate="print">
            <a:extLst>
              <a:ext uri="{28A0092B-C50C-407E-A947-70E740481C1C}">
                <a14:useLocalDpi xmlns:a14="http://schemas.microsoft.com/office/drawing/2010/main"/>
              </a:ext>
            </a:extLst>
          </a:blip>
          <a:stretch>
            <a:fillRect/>
          </a:stretch>
        </p:blipFill>
        <p:spPr>
          <a:xfrm>
            <a:off x="6726555" y="2506980"/>
            <a:ext cx="1895475" cy="994410"/>
          </a:xfrm>
          <a:prstGeom prst="rect">
            <a:avLst/>
          </a:prstGeom>
        </p:spPr>
      </p:pic>
      <p:sp>
        <p:nvSpPr>
          <p:cNvPr id="11" name=" 226"/>
          <p:cNvSpPr/>
          <p:nvPr/>
        </p:nvSpPr>
        <p:spPr>
          <a:xfrm rot="16020000">
            <a:off x="2237740" y="1417955"/>
            <a:ext cx="77470" cy="92710"/>
          </a:xfrm>
          <a:custGeom>
            <a:avLst/>
            <a:gdLst>
              <a:gd name="connsiteX0" fmla="*/ 1846300 w 4171682"/>
              <a:gd name="connsiteY0" fmla="*/ 0 h 3589654"/>
              <a:gd name="connsiteX1" fmla="*/ 2325378 w 4171682"/>
              <a:gd name="connsiteY1" fmla="*/ 0 h 3589654"/>
              <a:gd name="connsiteX2" fmla="*/ 4171682 w 4171682"/>
              <a:gd name="connsiteY2" fmla="*/ 3183284 h 3589654"/>
              <a:gd name="connsiteX3" fmla="*/ 3937064 w 4171682"/>
              <a:gd name="connsiteY3" fmla="*/ 3589654 h 3589654"/>
              <a:gd name="connsiteX4" fmla="*/ 234622 w 4171682"/>
              <a:gd name="connsiteY4" fmla="*/ 3589654 h 3589654"/>
              <a:gd name="connsiteX5" fmla="*/ 0 w 4171682"/>
              <a:gd name="connsiteY5" fmla="*/ 3183277 h 3589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171682" h="3589654">
                <a:moveTo>
                  <a:pt x="1846300" y="0"/>
                </a:moveTo>
                <a:lnTo>
                  <a:pt x="2325378" y="0"/>
                </a:lnTo>
                <a:lnTo>
                  <a:pt x="4171682" y="3183284"/>
                </a:lnTo>
                <a:lnTo>
                  <a:pt x="3937064" y="3589654"/>
                </a:lnTo>
                <a:lnTo>
                  <a:pt x="234622" y="3589654"/>
                </a:lnTo>
                <a:lnTo>
                  <a:pt x="0" y="3183277"/>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pic>
        <p:nvPicPr>
          <p:cNvPr id="13" name="图片 12" descr="微信图片_20180815151519"/>
          <p:cNvPicPr>
            <a:picLocks noChangeAspect="1"/>
          </p:cNvPicPr>
          <p:nvPr/>
        </p:nvPicPr>
        <p:blipFill>
          <a:blip r:embed="rId16" cstate="print">
            <a:extLst>
              <a:ext uri="{28A0092B-C50C-407E-A947-70E740481C1C}">
                <a14:useLocalDpi xmlns:a14="http://schemas.microsoft.com/office/drawing/2010/main"/>
              </a:ext>
            </a:extLst>
          </a:blip>
          <a:srcRect/>
          <a:stretch>
            <a:fillRect/>
          </a:stretch>
        </p:blipFill>
        <p:spPr>
          <a:xfrm>
            <a:off x="576580" y="631825"/>
            <a:ext cx="1541145" cy="1695450"/>
          </a:xfrm>
          <a:prstGeom prst="rect">
            <a:avLst/>
          </a:prstGeom>
        </p:spPr>
      </p:pic>
      <p:graphicFrame>
        <p:nvGraphicFramePr>
          <p:cNvPr id="14" name="表格 13"/>
          <p:cNvGraphicFramePr>
            <a:graphicFrameLocks noGrp="1"/>
          </p:cNvGraphicFramePr>
          <p:nvPr>
            <p:custDataLst>
              <p:tags r:id="rId3"/>
            </p:custDataLst>
          </p:nvPr>
        </p:nvGraphicFramePr>
        <p:xfrm>
          <a:off x="2465070" y="884555"/>
          <a:ext cx="1716405" cy="977265"/>
        </p:xfrm>
        <a:graphic>
          <a:graphicData uri="http://schemas.openxmlformats.org/drawingml/2006/table">
            <a:tbl>
              <a:tblPr firstRow="1" bandRow="1">
                <a:tableStyleId>{5C22544A-7EE6-4342-B048-85BDC9FD1C3A}</a:tableStyleId>
              </a:tblPr>
              <a:tblGrid>
                <a:gridCol w="310515">
                  <a:extLst>
                    <a:ext uri="{9D8B030D-6E8A-4147-A177-3AD203B41FA5}">
                      <a16:colId xmlns:a16="http://schemas.microsoft.com/office/drawing/2014/main" val="20000"/>
                    </a:ext>
                  </a:extLst>
                </a:gridCol>
                <a:gridCol w="1405890">
                  <a:extLst>
                    <a:ext uri="{9D8B030D-6E8A-4147-A177-3AD203B41FA5}">
                      <a16:colId xmlns:a16="http://schemas.microsoft.com/office/drawing/2014/main" val="20001"/>
                    </a:ext>
                  </a:extLst>
                </a:gridCol>
              </a:tblGrid>
              <a:tr h="233680">
                <a:tc>
                  <a:txBody>
                    <a:bodyPr/>
                    <a:lstStyle/>
                    <a:p>
                      <a:pPr algn="ctr">
                        <a:spcAft>
                          <a:spcPts val="0"/>
                        </a:spcAft>
                      </a:pPr>
                      <a:r>
                        <a:rPr lang="zh-CN" altLang="zh-CN" sz="500"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产</a:t>
                      </a:r>
                      <a:r>
                        <a:rPr lang="en-US" altLang="zh-CN" sz="500"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  </a:t>
                      </a:r>
                      <a:r>
                        <a:rPr lang="zh-CN" altLang="zh-CN" sz="500"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品</a:t>
                      </a:r>
                      <a:r>
                        <a:rPr lang="en-US" altLang="zh-CN" sz="500"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  </a:t>
                      </a:r>
                      <a:r>
                        <a:rPr lang="zh-CN" altLang="zh-CN" sz="500"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名</a:t>
                      </a:r>
                      <a:r>
                        <a:rPr lang="en-US" altLang="zh-CN" sz="500"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  </a:t>
                      </a:r>
                      <a:r>
                        <a:rPr lang="zh-CN" altLang="zh-CN" sz="500"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称</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spcAft>
                          <a:spcPts val="0"/>
                        </a:spcAft>
                      </a:pPr>
                      <a:r>
                        <a:rPr lang="en-US" altLang="zh-CN" sz="500"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ITER </a:t>
                      </a:r>
                      <a:r>
                        <a:rPr lang="zh-CN" altLang="en-US" sz="500"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超导磁体低温测试杜瓦</a:t>
                      </a:r>
                      <a:endParaRPr lang="zh-CN" altLang="zh-CN" sz="500"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238125">
                <a:tc rowSpan="3">
                  <a:txBody>
                    <a:bodyPr/>
                    <a:lstStyle/>
                    <a:p>
                      <a:pPr marL="0" marR="0" indent="0" algn="l" defTabSz="1280160" rtl="0" eaLnBrk="1" fontAlgn="auto" latinLnBrk="0" hangingPunct="1">
                        <a:lnSpc>
                          <a:spcPct val="100000"/>
                        </a:lnSpc>
                        <a:spcBef>
                          <a:spcPts val="0"/>
                        </a:spcBef>
                        <a:spcAft>
                          <a:spcPts val="0"/>
                        </a:spcAft>
                        <a:buClrTx/>
                        <a:buSzTx/>
                        <a:buFontTx/>
                        <a:buNone/>
                        <a:defRPr/>
                      </a:pPr>
                      <a:r>
                        <a:rPr lang="zh-CN" altLang="en-US" sz="500"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关键技术指标</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marL="0" marR="0" indent="0" algn="l" defTabSz="1280160" rtl="0" eaLnBrk="1" fontAlgn="auto" latinLnBrk="0" hangingPunct="1">
                        <a:lnSpc>
                          <a:spcPct val="100000"/>
                        </a:lnSpc>
                        <a:spcBef>
                          <a:spcPts val="0"/>
                        </a:spcBef>
                        <a:spcAft>
                          <a:spcPts val="0"/>
                        </a:spcAft>
                        <a:buClrTx/>
                        <a:buSzTx/>
                        <a:buFontTx/>
                        <a:buNone/>
                        <a:defRPr/>
                      </a:pPr>
                      <a:r>
                        <a:rPr lang="zh-CN" altLang="en-US" sz="500"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内径：</a:t>
                      </a:r>
                      <a:r>
                        <a:rPr lang="en-US" altLang="zh-CN" sz="500"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Φ</a:t>
                      </a:r>
                      <a:r>
                        <a:rPr lang="en-US" altLang="en-US" sz="500"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7700</a:t>
                      </a:r>
                      <a:r>
                        <a:rPr lang="en-US" altLang="zh-CN" sz="500"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mm    </a:t>
                      </a:r>
                      <a:r>
                        <a:rPr lang="zh-CN" altLang="en-US" sz="500"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高：</a:t>
                      </a:r>
                      <a:r>
                        <a:rPr lang="en-US" altLang="en-US" sz="500"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11450mm</a:t>
                      </a:r>
                      <a:endParaRPr lang="en-US" altLang="zh-CN" sz="500"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238125">
                <a:tc vMerge="1">
                  <a:txBody>
                    <a:bodyPr/>
                    <a:lstStyle/>
                    <a:p>
                      <a:endParaRPr lang="zh-CN"/>
                    </a:p>
                  </a:txBody>
                  <a:tcPr/>
                </a:tc>
                <a:tc>
                  <a:txBody>
                    <a:bodyPr/>
                    <a:lstStyle/>
                    <a:p>
                      <a:pPr marL="0" marR="0" indent="0" algn="l" defTabSz="1280160" rtl="0" eaLnBrk="1" fontAlgn="auto" latinLnBrk="0" hangingPunct="1">
                        <a:lnSpc>
                          <a:spcPct val="100000"/>
                        </a:lnSpc>
                        <a:spcBef>
                          <a:spcPts val="0"/>
                        </a:spcBef>
                        <a:spcAft>
                          <a:spcPts val="0"/>
                        </a:spcAft>
                        <a:buClrTx/>
                        <a:buSzTx/>
                        <a:buFontTx/>
                        <a:buNone/>
                        <a:defRPr/>
                      </a:pPr>
                      <a:r>
                        <a:rPr lang="zh-CN" altLang="en-US" sz="500"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真空度：室温下小于</a:t>
                      </a:r>
                      <a:r>
                        <a:rPr lang="en-US" altLang="en-US" sz="500"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1</a:t>
                      </a:r>
                      <a:r>
                        <a:rPr lang="en-US" altLang="zh-CN" sz="500"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a:t>
                      </a:r>
                      <a:r>
                        <a:rPr lang="en-US" altLang="en-US" sz="500"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10-3Pa</a:t>
                      </a:r>
                      <a:endParaRPr lang="en-US" altLang="zh-CN" sz="500"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267335">
                <a:tc vMerge="1">
                  <a:txBody>
                    <a:bodyPr/>
                    <a:lstStyle/>
                    <a:p>
                      <a:endParaRPr lang="zh-CN"/>
                    </a:p>
                  </a:txBody>
                  <a:tcPr/>
                </a:tc>
                <a:tc>
                  <a:txBody>
                    <a:bodyPr/>
                    <a:lstStyle/>
                    <a:p>
                      <a:pPr marL="0" marR="0" indent="0" algn="l" defTabSz="1280160" rtl="0" eaLnBrk="1" fontAlgn="auto" latinLnBrk="0" hangingPunct="1">
                        <a:lnSpc>
                          <a:spcPct val="100000"/>
                        </a:lnSpc>
                        <a:spcBef>
                          <a:spcPts val="0"/>
                        </a:spcBef>
                        <a:spcAft>
                          <a:spcPts val="0"/>
                        </a:spcAft>
                        <a:buClrTx/>
                        <a:buSzTx/>
                        <a:buFontTx/>
                        <a:buNone/>
                        <a:defRPr/>
                      </a:pPr>
                      <a:r>
                        <a:rPr lang="zh-CN" altLang="en-US" sz="500"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杜瓦空载漏率（</a:t>
                      </a:r>
                      <a:r>
                        <a:rPr lang="en-US" altLang="en-US" sz="500"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He</a:t>
                      </a:r>
                      <a:r>
                        <a:rPr lang="zh-CN" altLang="en-US" sz="500"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）：小于</a:t>
                      </a:r>
                      <a:r>
                        <a:rPr lang="en-US" altLang="en-US" sz="500"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1</a:t>
                      </a:r>
                      <a:r>
                        <a:rPr lang="en-US" altLang="zh-CN" sz="500"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a:t>
                      </a:r>
                      <a:r>
                        <a:rPr lang="en-US" altLang="en-US" sz="500"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10-9Pa.m3/s</a:t>
                      </a:r>
                      <a:endParaRPr lang="en-US" altLang="zh-CN" sz="500"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bl>
          </a:graphicData>
        </a:graphic>
      </p:graphicFrame>
      <p:cxnSp>
        <p:nvCxnSpPr>
          <p:cNvPr id="17" name="直接连接符 16"/>
          <p:cNvCxnSpPr/>
          <p:nvPr/>
        </p:nvCxnSpPr>
        <p:spPr>
          <a:xfrm>
            <a:off x="4520565" y="600710"/>
            <a:ext cx="0" cy="4297045"/>
          </a:xfrm>
          <a:prstGeom prst="line">
            <a:avLst/>
          </a:prstGeom>
          <a:ln w="12700" cmpd="sng">
            <a:solidFill>
              <a:schemeClr val="accent1">
                <a:shade val="50000"/>
              </a:schemeClr>
            </a:solidFill>
            <a:prstDash val="solid"/>
          </a:ln>
        </p:spPr>
        <p:style>
          <a:lnRef idx="1">
            <a:schemeClr val="accent1"/>
          </a:lnRef>
          <a:fillRef idx="0">
            <a:schemeClr val="accent1"/>
          </a:fillRef>
          <a:effectRef idx="0">
            <a:schemeClr val="accent1"/>
          </a:effectRef>
          <a:fontRef idx="minor">
            <a:schemeClr val="tx1"/>
          </a:fontRef>
        </p:style>
      </p:cxnSp>
      <p:pic>
        <p:nvPicPr>
          <p:cNvPr id="2" name="图片 1" descr="图片包含 室内, 餐桌, LEGO, 绿色&#10;&#10;已生成极高可信度的说明"/>
          <p:cNvPicPr>
            <a:picLocks noChangeAspect="1"/>
          </p:cNvPicPr>
          <p:nvPr/>
        </p:nvPicPr>
        <p:blipFill rotWithShape="1">
          <a:blip r:embed="rId17" cstate="print">
            <a:extLst>
              <a:ext uri="{28A0092B-C50C-407E-A947-70E740481C1C}">
                <a14:useLocalDpi xmlns:a14="http://schemas.microsoft.com/office/drawing/2010/main"/>
              </a:ext>
            </a:extLst>
          </a:blip>
          <a:srcRect/>
          <a:stretch>
            <a:fillRect/>
          </a:stretch>
        </p:blipFill>
        <p:spPr>
          <a:xfrm>
            <a:off x="558165" y="3328670"/>
            <a:ext cx="1374775" cy="765175"/>
          </a:xfrm>
          <a:prstGeom prst="rect">
            <a:avLst/>
          </a:prstGeom>
        </p:spPr>
      </p:pic>
      <p:pic>
        <p:nvPicPr>
          <p:cNvPr id="6" name="图片 5"/>
          <p:cNvPicPr>
            <a:picLocks noChangeAspect="1"/>
          </p:cNvPicPr>
          <p:nvPr/>
        </p:nvPicPr>
        <p:blipFill>
          <a:blip r:embed="rId18" cstate="print">
            <a:extLst>
              <a:ext uri="{28A0092B-C50C-407E-A947-70E740481C1C}">
                <a14:useLocalDpi xmlns:a14="http://schemas.microsoft.com/office/drawing/2010/main"/>
              </a:ext>
            </a:extLst>
          </a:blip>
          <a:stretch>
            <a:fillRect/>
          </a:stretch>
        </p:blipFill>
        <p:spPr>
          <a:xfrm>
            <a:off x="558165" y="4089400"/>
            <a:ext cx="1374775" cy="773430"/>
          </a:xfrm>
          <a:prstGeom prst="rect">
            <a:avLst/>
          </a:prstGeom>
        </p:spPr>
      </p:pic>
      <p:pic>
        <p:nvPicPr>
          <p:cNvPr id="9" name="图片 8" descr="散射腔"/>
          <p:cNvPicPr>
            <a:picLocks noChangeAspect="1"/>
          </p:cNvPicPr>
          <p:nvPr/>
        </p:nvPicPr>
        <p:blipFill>
          <a:blip r:embed="rId19" cstate="print">
            <a:extLst>
              <a:ext uri="{28A0092B-C50C-407E-A947-70E740481C1C}">
                <a14:useLocalDpi xmlns:a14="http://schemas.microsoft.com/office/drawing/2010/main"/>
              </a:ext>
            </a:extLst>
          </a:blip>
          <a:stretch>
            <a:fillRect/>
          </a:stretch>
        </p:blipFill>
        <p:spPr>
          <a:xfrm>
            <a:off x="2465070" y="2223135"/>
            <a:ext cx="1704975" cy="1336675"/>
          </a:xfrm>
          <a:prstGeom prst="rect">
            <a:avLst/>
          </a:prstGeom>
        </p:spPr>
      </p:pic>
      <p:sp>
        <p:nvSpPr>
          <p:cNvPr id="59" name="TextBox 101"/>
          <p:cNvSpPr>
            <a:spLocks noChangeArrowheads="1"/>
          </p:cNvSpPr>
          <p:nvPr/>
        </p:nvSpPr>
        <p:spPr bwMode="auto">
          <a:xfrm>
            <a:off x="2420620" y="-71755"/>
            <a:ext cx="4337685" cy="553085"/>
          </a:xfrm>
          <a:prstGeom prst="rect">
            <a:avLst/>
          </a:prstGeom>
          <a:noFill/>
          <a:ln w="9525">
            <a:noFill/>
            <a:miter lim="800000"/>
          </a:ln>
        </p:spPr>
        <p:txBody>
          <a:bodyPr wrap="square">
            <a:spAutoFit/>
          </a:bodyPr>
          <a:lstStyle/>
          <a:p>
            <a:r>
              <a:rPr lang="zh-CN" altLang="en-US" sz="3000" b="1" dirty="0">
                <a:solidFill>
                  <a:srgbClr val="002060"/>
                </a:solidFill>
                <a:latin typeface="微软雅黑" panose="020B0503020204020204" pitchFamily="34" charset="-122"/>
                <a:ea typeface="微软雅黑" panose="020B0503020204020204" pitchFamily="34" charset="-122"/>
                <a:sym typeface="微软雅黑" panose="020B0503020204020204" pitchFamily="34" charset="-122"/>
              </a:rPr>
              <a:t> </a:t>
            </a:r>
            <a:r>
              <a:rPr lang="zh-CN" altLang="en-US" sz="2400" b="1" dirty="0">
                <a:solidFill>
                  <a:srgbClr val="002060"/>
                </a:solidFill>
                <a:latin typeface="微软雅黑" panose="020B0503020204020204" pitchFamily="34" charset="-122"/>
                <a:ea typeface="微软雅黑" panose="020B0503020204020204" pitchFamily="34" charset="-122"/>
                <a:sym typeface="微软雅黑" panose="020B0503020204020204" pitchFamily="34" charset="-122"/>
              </a:rPr>
              <a:t>三、加速器领域典型产品业绩</a:t>
            </a:r>
            <a:endParaRPr lang="zh-CN" altLang="en-US" sz="2400"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AutoShape 526"/>
          <p:cNvSpPr>
            <a:spLocks noChangeArrowheads="1"/>
          </p:cNvSpPr>
          <p:nvPr/>
        </p:nvSpPr>
        <p:spPr bwMode="auto">
          <a:xfrm>
            <a:off x="234315" y="600710"/>
            <a:ext cx="8572500" cy="4297045"/>
          </a:xfrm>
          <a:prstGeom prst="roundRect">
            <a:avLst>
              <a:gd name="adj" fmla="val 3379"/>
            </a:avLst>
          </a:prstGeom>
          <a:solidFill>
            <a:schemeClr val="accent6">
              <a:lumMod val="20000"/>
              <a:lumOff val="80000"/>
            </a:schemeClr>
          </a:solidFill>
          <a:ln>
            <a:solidFill>
              <a:schemeClr val="tx1"/>
            </a:solidFill>
          </a:ln>
        </p:spPr>
        <p:txBody>
          <a:bodyPr wrap="none" anchor="ctr"/>
          <a:lstStyle/>
          <a:p>
            <a:pPr eaLnBrk="1" latinLnBrk="1" hangingPunct="1">
              <a:defRPr/>
            </a:pPr>
            <a:r>
              <a:rPr kumimoji="1" lang="en-US" altLang="ko-KR" dirty="0" smtClean="0">
                <a:solidFill>
                  <a:srgbClr val="000000"/>
                </a:solidFill>
                <a:latin typeface="Gulim" panose="020B0600000101010101" pitchFamily="34" charset="-127"/>
                <a:ea typeface="Gulim" panose="020B0600000101010101" pitchFamily="34" charset="-127"/>
              </a:rPr>
              <a:t>                                                                                                                                               </a:t>
            </a:r>
            <a:endParaRPr kumimoji="1" lang="ko-KR" altLang="en-US" dirty="0">
              <a:solidFill>
                <a:srgbClr val="000000"/>
              </a:solidFill>
              <a:latin typeface="Gulim" panose="020B0600000101010101" pitchFamily="34" charset="-127"/>
              <a:ea typeface="Gulim" panose="020B0600000101010101" pitchFamily="34" charset="-127"/>
            </a:endParaRPr>
          </a:p>
        </p:txBody>
      </p:sp>
      <p:sp>
        <p:nvSpPr>
          <p:cNvPr id="226" name=" 226"/>
          <p:cNvSpPr/>
          <p:nvPr/>
        </p:nvSpPr>
        <p:spPr>
          <a:xfrm rot="16020000">
            <a:off x="2288948" y="1253898"/>
            <a:ext cx="77221" cy="77221"/>
          </a:xfrm>
          <a:custGeom>
            <a:avLst/>
            <a:gdLst>
              <a:gd name="connsiteX0" fmla="*/ 1846300 w 4171682"/>
              <a:gd name="connsiteY0" fmla="*/ 0 h 3589654"/>
              <a:gd name="connsiteX1" fmla="*/ 2325378 w 4171682"/>
              <a:gd name="connsiteY1" fmla="*/ 0 h 3589654"/>
              <a:gd name="connsiteX2" fmla="*/ 4171682 w 4171682"/>
              <a:gd name="connsiteY2" fmla="*/ 3183284 h 3589654"/>
              <a:gd name="connsiteX3" fmla="*/ 3937064 w 4171682"/>
              <a:gd name="connsiteY3" fmla="*/ 3589654 h 3589654"/>
              <a:gd name="connsiteX4" fmla="*/ 234622 w 4171682"/>
              <a:gd name="connsiteY4" fmla="*/ 3589654 h 3589654"/>
              <a:gd name="connsiteX5" fmla="*/ 0 w 4171682"/>
              <a:gd name="connsiteY5" fmla="*/ 3183277 h 3589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171682" h="3589654">
                <a:moveTo>
                  <a:pt x="1846300" y="0"/>
                </a:moveTo>
                <a:lnTo>
                  <a:pt x="2325378" y="0"/>
                </a:lnTo>
                <a:lnTo>
                  <a:pt x="4171682" y="3183284"/>
                </a:lnTo>
                <a:lnTo>
                  <a:pt x="3937064" y="3589654"/>
                </a:lnTo>
                <a:lnTo>
                  <a:pt x="234622" y="3589654"/>
                </a:lnTo>
                <a:lnTo>
                  <a:pt x="0" y="3183277"/>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965">
              <a:solidFill>
                <a:srgbClr val="FFFFFF"/>
              </a:solidFill>
            </a:endParaRPr>
          </a:p>
        </p:txBody>
      </p:sp>
      <p:sp>
        <p:nvSpPr>
          <p:cNvPr id="2" name=" 226"/>
          <p:cNvSpPr/>
          <p:nvPr/>
        </p:nvSpPr>
        <p:spPr>
          <a:xfrm rot="16020000">
            <a:off x="2365829" y="4041321"/>
            <a:ext cx="77221" cy="77221"/>
          </a:xfrm>
          <a:custGeom>
            <a:avLst/>
            <a:gdLst>
              <a:gd name="connsiteX0" fmla="*/ 1846300 w 4171682"/>
              <a:gd name="connsiteY0" fmla="*/ 0 h 3589654"/>
              <a:gd name="connsiteX1" fmla="*/ 2325378 w 4171682"/>
              <a:gd name="connsiteY1" fmla="*/ 0 h 3589654"/>
              <a:gd name="connsiteX2" fmla="*/ 4171682 w 4171682"/>
              <a:gd name="connsiteY2" fmla="*/ 3183284 h 3589654"/>
              <a:gd name="connsiteX3" fmla="*/ 3937064 w 4171682"/>
              <a:gd name="connsiteY3" fmla="*/ 3589654 h 3589654"/>
              <a:gd name="connsiteX4" fmla="*/ 234622 w 4171682"/>
              <a:gd name="connsiteY4" fmla="*/ 3589654 h 3589654"/>
              <a:gd name="connsiteX5" fmla="*/ 0 w 4171682"/>
              <a:gd name="connsiteY5" fmla="*/ 3183277 h 3589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171682" h="3589654">
                <a:moveTo>
                  <a:pt x="1846300" y="0"/>
                </a:moveTo>
                <a:lnTo>
                  <a:pt x="2325378" y="0"/>
                </a:lnTo>
                <a:lnTo>
                  <a:pt x="4171682" y="3183284"/>
                </a:lnTo>
                <a:lnTo>
                  <a:pt x="3937064" y="3589654"/>
                </a:lnTo>
                <a:lnTo>
                  <a:pt x="234622" y="3589654"/>
                </a:lnTo>
                <a:lnTo>
                  <a:pt x="0" y="3183277"/>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965">
              <a:solidFill>
                <a:srgbClr val="FFFFFF"/>
              </a:solidFill>
            </a:endParaRPr>
          </a:p>
        </p:txBody>
      </p:sp>
      <p:sp>
        <p:nvSpPr>
          <p:cNvPr id="3" name=" 226"/>
          <p:cNvSpPr/>
          <p:nvPr/>
        </p:nvSpPr>
        <p:spPr>
          <a:xfrm rot="5400000">
            <a:off x="2360386" y="2541474"/>
            <a:ext cx="90488" cy="81983"/>
          </a:xfrm>
          <a:custGeom>
            <a:avLst/>
            <a:gdLst>
              <a:gd name="connsiteX0" fmla="*/ 1846300 w 4171682"/>
              <a:gd name="connsiteY0" fmla="*/ 0 h 3589654"/>
              <a:gd name="connsiteX1" fmla="*/ 2325378 w 4171682"/>
              <a:gd name="connsiteY1" fmla="*/ 0 h 3589654"/>
              <a:gd name="connsiteX2" fmla="*/ 4171682 w 4171682"/>
              <a:gd name="connsiteY2" fmla="*/ 3183284 h 3589654"/>
              <a:gd name="connsiteX3" fmla="*/ 3937064 w 4171682"/>
              <a:gd name="connsiteY3" fmla="*/ 3589654 h 3589654"/>
              <a:gd name="connsiteX4" fmla="*/ 234622 w 4171682"/>
              <a:gd name="connsiteY4" fmla="*/ 3589654 h 3589654"/>
              <a:gd name="connsiteX5" fmla="*/ 0 w 4171682"/>
              <a:gd name="connsiteY5" fmla="*/ 3183277 h 3589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171682" h="3589654">
                <a:moveTo>
                  <a:pt x="1846300" y="0"/>
                </a:moveTo>
                <a:lnTo>
                  <a:pt x="2325378" y="0"/>
                </a:lnTo>
                <a:lnTo>
                  <a:pt x="4171682" y="3183284"/>
                </a:lnTo>
                <a:lnTo>
                  <a:pt x="3937064" y="3589654"/>
                </a:lnTo>
                <a:lnTo>
                  <a:pt x="234622" y="3589654"/>
                </a:lnTo>
                <a:lnTo>
                  <a:pt x="0" y="3183277"/>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965">
              <a:solidFill>
                <a:srgbClr val="FFFFFF"/>
              </a:solidFill>
            </a:endParaRPr>
          </a:p>
        </p:txBody>
      </p:sp>
      <p:sp>
        <p:nvSpPr>
          <p:cNvPr id="5" name=" 226"/>
          <p:cNvSpPr/>
          <p:nvPr/>
        </p:nvSpPr>
        <p:spPr>
          <a:xfrm rot="16020000">
            <a:off x="6762931" y="4129768"/>
            <a:ext cx="77221" cy="77221"/>
          </a:xfrm>
          <a:custGeom>
            <a:avLst/>
            <a:gdLst>
              <a:gd name="connsiteX0" fmla="*/ 1846300 w 4171682"/>
              <a:gd name="connsiteY0" fmla="*/ 0 h 3589654"/>
              <a:gd name="connsiteX1" fmla="*/ 2325378 w 4171682"/>
              <a:gd name="connsiteY1" fmla="*/ 0 h 3589654"/>
              <a:gd name="connsiteX2" fmla="*/ 4171682 w 4171682"/>
              <a:gd name="connsiteY2" fmla="*/ 3183284 h 3589654"/>
              <a:gd name="connsiteX3" fmla="*/ 3937064 w 4171682"/>
              <a:gd name="connsiteY3" fmla="*/ 3589654 h 3589654"/>
              <a:gd name="connsiteX4" fmla="*/ 234622 w 4171682"/>
              <a:gd name="connsiteY4" fmla="*/ 3589654 h 3589654"/>
              <a:gd name="connsiteX5" fmla="*/ 0 w 4171682"/>
              <a:gd name="connsiteY5" fmla="*/ 3183277 h 3589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171682" h="3589654">
                <a:moveTo>
                  <a:pt x="1846300" y="0"/>
                </a:moveTo>
                <a:lnTo>
                  <a:pt x="2325378" y="0"/>
                </a:lnTo>
                <a:lnTo>
                  <a:pt x="4171682" y="3183284"/>
                </a:lnTo>
                <a:lnTo>
                  <a:pt x="3937064" y="3589654"/>
                </a:lnTo>
                <a:lnTo>
                  <a:pt x="234622" y="3589654"/>
                </a:lnTo>
                <a:lnTo>
                  <a:pt x="0" y="3183277"/>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965">
              <a:solidFill>
                <a:srgbClr val="FFFFFF"/>
              </a:solidFill>
            </a:endParaRPr>
          </a:p>
        </p:txBody>
      </p:sp>
      <p:sp>
        <p:nvSpPr>
          <p:cNvPr id="7" name=" 226"/>
          <p:cNvSpPr/>
          <p:nvPr/>
        </p:nvSpPr>
        <p:spPr>
          <a:xfrm rot="16020000">
            <a:off x="7159920" y="1335201"/>
            <a:ext cx="77221" cy="77221"/>
          </a:xfrm>
          <a:custGeom>
            <a:avLst/>
            <a:gdLst>
              <a:gd name="connsiteX0" fmla="*/ 1846300 w 4171682"/>
              <a:gd name="connsiteY0" fmla="*/ 0 h 3589654"/>
              <a:gd name="connsiteX1" fmla="*/ 2325378 w 4171682"/>
              <a:gd name="connsiteY1" fmla="*/ 0 h 3589654"/>
              <a:gd name="connsiteX2" fmla="*/ 4171682 w 4171682"/>
              <a:gd name="connsiteY2" fmla="*/ 3183284 h 3589654"/>
              <a:gd name="connsiteX3" fmla="*/ 3937064 w 4171682"/>
              <a:gd name="connsiteY3" fmla="*/ 3589654 h 3589654"/>
              <a:gd name="connsiteX4" fmla="*/ 234622 w 4171682"/>
              <a:gd name="connsiteY4" fmla="*/ 3589654 h 3589654"/>
              <a:gd name="connsiteX5" fmla="*/ 0 w 4171682"/>
              <a:gd name="connsiteY5" fmla="*/ 3183277 h 3589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171682" h="3589654">
                <a:moveTo>
                  <a:pt x="1846300" y="0"/>
                </a:moveTo>
                <a:lnTo>
                  <a:pt x="2325378" y="0"/>
                </a:lnTo>
                <a:lnTo>
                  <a:pt x="4171682" y="3183284"/>
                </a:lnTo>
                <a:lnTo>
                  <a:pt x="3937064" y="3589654"/>
                </a:lnTo>
                <a:lnTo>
                  <a:pt x="234622" y="3589654"/>
                </a:lnTo>
                <a:lnTo>
                  <a:pt x="0" y="3183277"/>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965">
              <a:solidFill>
                <a:srgbClr val="FFFFFF"/>
              </a:solidFill>
            </a:endParaRPr>
          </a:p>
        </p:txBody>
      </p:sp>
      <p:sp>
        <p:nvSpPr>
          <p:cNvPr id="8" name=" 226"/>
          <p:cNvSpPr/>
          <p:nvPr/>
        </p:nvSpPr>
        <p:spPr>
          <a:xfrm rot="5400000">
            <a:off x="6629241" y="2776197"/>
            <a:ext cx="77221" cy="77221"/>
          </a:xfrm>
          <a:custGeom>
            <a:avLst/>
            <a:gdLst>
              <a:gd name="connsiteX0" fmla="*/ 1846300 w 4171682"/>
              <a:gd name="connsiteY0" fmla="*/ 0 h 3589654"/>
              <a:gd name="connsiteX1" fmla="*/ 2325378 w 4171682"/>
              <a:gd name="connsiteY1" fmla="*/ 0 h 3589654"/>
              <a:gd name="connsiteX2" fmla="*/ 4171682 w 4171682"/>
              <a:gd name="connsiteY2" fmla="*/ 3183284 h 3589654"/>
              <a:gd name="connsiteX3" fmla="*/ 3937064 w 4171682"/>
              <a:gd name="connsiteY3" fmla="*/ 3589654 h 3589654"/>
              <a:gd name="connsiteX4" fmla="*/ 234622 w 4171682"/>
              <a:gd name="connsiteY4" fmla="*/ 3589654 h 3589654"/>
              <a:gd name="connsiteX5" fmla="*/ 0 w 4171682"/>
              <a:gd name="connsiteY5" fmla="*/ 3183277 h 3589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171682" h="3589654">
                <a:moveTo>
                  <a:pt x="1846300" y="0"/>
                </a:moveTo>
                <a:lnTo>
                  <a:pt x="2325378" y="0"/>
                </a:lnTo>
                <a:lnTo>
                  <a:pt x="4171682" y="3183284"/>
                </a:lnTo>
                <a:lnTo>
                  <a:pt x="3937064" y="3589654"/>
                </a:lnTo>
                <a:lnTo>
                  <a:pt x="234622" y="3589654"/>
                </a:lnTo>
                <a:lnTo>
                  <a:pt x="0" y="3183277"/>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965">
              <a:solidFill>
                <a:srgbClr val="FFFFFF"/>
              </a:solidFill>
            </a:endParaRPr>
          </a:p>
        </p:txBody>
      </p:sp>
      <p:pic>
        <p:nvPicPr>
          <p:cNvPr id="4" name="图片 10" descr="IMG_6663"/>
          <p:cNvPicPr>
            <a:picLocks noChangeAspect="1"/>
          </p:cNvPicPr>
          <p:nvPr/>
        </p:nvPicPr>
        <p:blipFill>
          <a:blip r:embed="rId3" cstate="print">
            <a:extLst>
              <a:ext uri="{28A0092B-C50C-407E-A947-70E740481C1C}">
                <a14:useLocalDpi xmlns:a14="http://schemas.microsoft.com/office/drawing/2010/main"/>
              </a:ext>
            </a:extLst>
          </a:blip>
          <a:srcRect/>
          <a:stretch>
            <a:fillRect/>
          </a:stretch>
        </p:blipFill>
        <p:spPr>
          <a:xfrm>
            <a:off x="658472" y="672873"/>
            <a:ext cx="1615168" cy="1195047"/>
          </a:xfrm>
          <a:prstGeom prst="rect">
            <a:avLst/>
          </a:prstGeom>
        </p:spPr>
      </p:pic>
      <p:pic>
        <p:nvPicPr>
          <p:cNvPr id="11" name="图片 34" descr="完成的异形真空盒"/>
          <p:cNvPicPr>
            <a:picLocks noChangeAspect="1"/>
          </p:cNvPicPr>
          <p:nvPr/>
        </p:nvPicPr>
        <p:blipFill>
          <a:blip r:embed="rId4" cstate="print">
            <a:extLst>
              <a:ext uri="{28A0092B-C50C-407E-A947-70E740481C1C}">
                <a14:useLocalDpi xmlns:a14="http://schemas.microsoft.com/office/drawing/2010/main"/>
              </a:ext>
            </a:extLst>
          </a:blip>
          <a:srcRect r="-2077" b="-4689"/>
          <a:stretch>
            <a:fillRect/>
          </a:stretch>
        </p:blipFill>
        <p:spPr>
          <a:xfrm>
            <a:off x="2326708" y="1896155"/>
            <a:ext cx="1414463" cy="553471"/>
          </a:xfrm>
          <a:prstGeom prst="rect">
            <a:avLst/>
          </a:prstGeom>
        </p:spPr>
      </p:pic>
      <p:pic>
        <p:nvPicPr>
          <p:cNvPr id="12" name="图片 35" descr="5-散裂中子源RCS真空管道"/>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2326708" y="2449626"/>
            <a:ext cx="1378744" cy="817789"/>
          </a:xfrm>
          <a:prstGeom prst="rect">
            <a:avLst/>
          </a:prstGeom>
        </p:spPr>
      </p:pic>
      <p:pic>
        <p:nvPicPr>
          <p:cNvPr id="21" name="图片 21" descr="_DSC1121"/>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649968" y="3335451"/>
            <a:ext cx="987538" cy="703489"/>
          </a:xfrm>
          <a:prstGeom prst="rect">
            <a:avLst/>
          </a:prstGeom>
        </p:spPr>
      </p:pic>
      <p:pic>
        <p:nvPicPr>
          <p:cNvPr id="22" name="图片 22" descr="IMG_20150901_142400"/>
          <p:cNvPicPr>
            <a:picLocks noChangeAspect="1"/>
          </p:cNvPicPr>
          <p:nvPr/>
        </p:nvPicPr>
        <p:blipFill>
          <a:blip r:embed="rId7" cstate="print">
            <a:extLst>
              <a:ext uri="{28A0092B-C50C-407E-A947-70E740481C1C}">
                <a14:useLocalDpi xmlns:a14="http://schemas.microsoft.com/office/drawing/2010/main"/>
              </a:ext>
            </a:extLst>
          </a:blip>
          <a:srcRect/>
          <a:stretch>
            <a:fillRect/>
          </a:stretch>
        </p:blipFill>
        <p:spPr>
          <a:xfrm>
            <a:off x="649968" y="4000500"/>
            <a:ext cx="888206" cy="837179"/>
          </a:xfrm>
          <a:prstGeom prst="rect">
            <a:avLst/>
          </a:prstGeom>
        </p:spPr>
      </p:pic>
      <p:pic>
        <p:nvPicPr>
          <p:cNvPr id="14" name="图片 24" descr="QQ图片20151010082931"/>
          <p:cNvPicPr>
            <a:picLocks noChangeAspect="1"/>
          </p:cNvPicPr>
          <p:nvPr/>
        </p:nvPicPr>
        <p:blipFill>
          <a:blip r:embed="rId8" cstate="print">
            <a:extLst>
              <a:ext uri="{28A0092B-C50C-407E-A947-70E740481C1C}">
                <a14:useLocalDpi xmlns:a14="http://schemas.microsoft.com/office/drawing/2010/main"/>
              </a:ext>
            </a:extLst>
          </a:blip>
          <a:srcRect/>
          <a:stretch>
            <a:fillRect/>
          </a:stretch>
        </p:blipFill>
        <p:spPr>
          <a:xfrm>
            <a:off x="1637506" y="3335451"/>
            <a:ext cx="694304" cy="703829"/>
          </a:xfrm>
          <a:prstGeom prst="rect">
            <a:avLst/>
          </a:prstGeom>
        </p:spPr>
      </p:pic>
      <p:pic>
        <p:nvPicPr>
          <p:cNvPr id="17" name="图片 23" descr="QQ图片20151010082901"/>
          <p:cNvPicPr>
            <a:picLocks noChangeAspect="1"/>
          </p:cNvPicPr>
          <p:nvPr/>
        </p:nvPicPr>
        <p:blipFill>
          <a:blip r:embed="rId9" cstate="print">
            <a:extLst>
              <a:ext uri="{28A0092B-C50C-407E-A947-70E740481C1C}">
                <a14:useLocalDpi xmlns:a14="http://schemas.microsoft.com/office/drawing/2010/main"/>
              </a:ext>
            </a:extLst>
          </a:blip>
          <a:srcRect/>
          <a:stretch>
            <a:fillRect/>
          </a:stretch>
        </p:blipFill>
        <p:spPr>
          <a:xfrm>
            <a:off x="1537834" y="4000500"/>
            <a:ext cx="793977" cy="837179"/>
          </a:xfrm>
          <a:prstGeom prst="rect">
            <a:avLst/>
          </a:prstGeom>
        </p:spPr>
      </p:pic>
      <p:graphicFrame>
        <p:nvGraphicFramePr>
          <p:cNvPr id="19" name="表格 18"/>
          <p:cNvGraphicFramePr>
            <a:graphicFrameLocks noGrp="1"/>
          </p:cNvGraphicFramePr>
          <p:nvPr/>
        </p:nvGraphicFramePr>
        <p:xfrm>
          <a:off x="2428421" y="895690"/>
          <a:ext cx="1300480" cy="848995"/>
        </p:xfrm>
        <a:graphic>
          <a:graphicData uri="http://schemas.openxmlformats.org/drawingml/2006/table">
            <a:tbl>
              <a:tblPr firstRow="1" bandRow="1">
                <a:tableStyleId>{5C22544A-7EE6-4342-B048-85BDC9FD1C3A}</a:tableStyleId>
              </a:tblPr>
              <a:tblGrid>
                <a:gridCol w="261620">
                  <a:extLst>
                    <a:ext uri="{9D8B030D-6E8A-4147-A177-3AD203B41FA5}">
                      <a16:colId xmlns:a16="http://schemas.microsoft.com/office/drawing/2014/main" val="20000"/>
                    </a:ext>
                  </a:extLst>
                </a:gridCol>
                <a:gridCol w="1038860">
                  <a:extLst>
                    <a:ext uri="{9D8B030D-6E8A-4147-A177-3AD203B41FA5}">
                      <a16:colId xmlns:a16="http://schemas.microsoft.com/office/drawing/2014/main" val="20001"/>
                    </a:ext>
                  </a:extLst>
                </a:gridCol>
              </a:tblGrid>
              <a:tr h="227330">
                <a:tc>
                  <a:txBody>
                    <a:bodyPr/>
                    <a:lstStyle/>
                    <a:p>
                      <a:pPr algn="ctr">
                        <a:spcAft>
                          <a:spcPts val="0"/>
                        </a:spcAft>
                      </a:pPr>
                      <a:r>
                        <a:rPr lang="zh-CN"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产</a:t>
                      </a:r>
                      <a:r>
                        <a:rPr lang="en-US"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  </a:t>
                      </a:r>
                      <a:r>
                        <a:rPr lang="zh-CN"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品</a:t>
                      </a:r>
                      <a:r>
                        <a:rPr lang="en-US"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  </a:t>
                      </a:r>
                      <a:r>
                        <a:rPr lang="zh-CN"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名</a:t>
                      </a:r>
                      <a:r>
                        <a:rPr lang="en-US"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  </a:t>
                      </a:r>
                      <a:r>
                        <a:rPr lang="zh-CN"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称</a:t>
                      </a:r>
                    </a:p>
                  </a:txBody>
                  <a:tcPr marL="36739" marR="3673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spcAft>
                          <a:spcPts val="0"/>
                        </a:spcAft>
                      </a:pPr>
                      <a:r>
                        <a:rPr lang="zh-CN" altLang="en-US" sz="430"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中国散裂中子源功率耦合器双脊波导</a:t>
                      </a:r>
                    </a:p>
                  </a:txBody>
                  <a:tcPr marL="36739" marR="3673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141605">
                <a:tc rowSpan="3">
                  <a:txBody>
                    <a:bodyPr/>
                    <a:lstStyle/>
                    <a:p>
                      <a:pPr marL="0" marR="0" indent="0" algn="l" defTabSz="1280160" rtl="0" eaLnBrk="1" fontAlgn="auto" latinLnBrk="0" hangingPunct="1">
                        <a:lnSpc>
                          <a:spcPct val="100000"/>
                        </a:lnSpc>
                        <a:spcBef>
                          <a:spcPts val="0"/>
                        </a:spcBef>
                        <a:spcAft>
                          <a:spcPts val="0"/>
                        </a:spcAft>
                        <a:buClrTx/>
                        <a:buSzTx/>
                        <a:buFontTx/>
                        <a:buNone/>
                        <a:defRPr/>
                      </a:pPr>
                      <a:r>
                        <a:rPr lang="zh-CN" altLang="en-US"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关键技术指标</a:t>
                      </a:r>
                    </a:p>
                  </a:txBody>
                  <a:tcPr marL="48985" marR="48985" marT="24492" marB="2449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marL="0" marR="0" indent="0" algn="l" defTabSz="1280160" rtl="0" eaLnBrk="1" fontAlgn="auto" latinLnBrk="0" hangingPunct="1">
                        <a:lnSpc>
                          <a:spcPct val="100000"/>
                        </a:lnSpc>
                        <a:spcBef>
                          <a:spcPts val="0"/>
                        </a:spcBef>
                        <a:spcAft>
                          <a:spcPts val="0"/>
                        </a:spcAft>
                        <a:buClrTx/>
                        <a:buSzTx/>
                        <a:buFontTx/>
                        <a:buNone/>
                        <a:defRPr/>
                      </a:pPr>
                      <a:r>
                        <a:rPr lang="zh-CN" altLang="en-US"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材质：</a:t>
                      </a:r>
                      <a:r>
                        <a:rPr lang="en-US"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TU1</a:t>
                      </a:r>
                      <a:r>
                        <a:rPr lang="zh-CN" altLang="en-US"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无氧铜、</a:t>
                      </a:r>
                      <a:r>
                        <a:rPr lang="en-US"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316L</a:t>
                      </a:r>
                    </a:p>
                  </a:txBody>
                  <a:tcPr marL="48985" marR="48985" marT="24492" marB="2449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141605">
                <a:tc vMerge="1">
                  <a:txBody>
                    <a:bodyPr/>
                    <a:lstStyle/>
                    <a:p>
                      <a:endParaRPr lang="zh-CN"/>
                    </a:p>
                  </a:txBody>
                  <a:tcPr/>
                </a:tc>
                <a:tc>
                  <a:txBody>
                    <a:bodyPr/>
                    <a:lstStyle/>
                    <a:p>
                      <a:pPr marL="0" marR="0" indent="0" algn="l" defTabSz="1280160" rtl="0" eaLnBrk="1" fontAlgn="auto" latinLnBrk="0" hangingPunct="1">
                        <a:lnSpc>
                          <a:spcPct val="100000"/>
                        </a:lnSpc>
                        <a:spcBef>
                          <a:spcPts val="0"/>
                        </a:spcBef>
                        <a:spcAft>
                          <a:spcPts val="0"/>
                        </a:spcAft>
                        <a:buClrTx/>
                        <a:buSzTx/>
                        <a:buFontTx/>
                        <a:buNone/>
                        <a:defRPr/>
                      </a:pPr>
                      <a:r>
                        <a:rPr lang="zh-CN" altLang="en-US"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真空度：</a:t>
                      </a:r>
                      <a:r>
                        <a:rPr lang="en-US" altLang="en-US"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&lt;1</a:t>
                      </a:r>
                      <a:r>
                        <a:rPr lang="en-US"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×10-6Pa</a:t>
                      </a:r>
                    </a:p>
                  </a:txBody>
                  <a:tcPr marL="48985" marR="48985" marT="24492" marB="2449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38455">
                <a:tc vMerge="1">
                  <a:txBody>
                    <a:bodyPr/>
                    <a:lstStyle/>
                    <a:p>
                      <a:endParaRPr lang="zh-CN"/>
                    </a:p>
                  </a:txBody>
                  <a:tcPr/>
                </a:tc>
                <a:tc>
                  <a:txBody>
                    <a:bodyPr/>
                    <a:lstStyle/>
                    <a:p>
                      <a:r>
                        <a:rPr lang="zh-CN" altLang="en-US"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两端法兰平行度：</a:t>
                      </a:r>
                      <a:r>
                        <a:rPr lang="en-US" altLang="en-US"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≤0.1 mm</a:t>
                      </a:r>
                      <a:r>
                        <a:rPr lang="zh-CN" altLang="en-US"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a:t>
                      </a:r>
                    </a:p>
                    <a:p>
                      <a:r>
                        <a:rPr lang="zh-CN" altLang="en-US"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两脊间距误差</a:t>
                      </a:r>
                      <a:r>
                        <a:rPr lang="en-US" altLang="en-US"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 </a:t>
                      </a:r>
                      <a:r>
                        <a:rPr lang="zh-CN" altLang="en-US"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a:t>
                      </a:r>
                      <a:r>
                        <a:rPr lang="en-US" altLang="en-US"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 ≤±0.05mm</a:t>
                      </a:r>
                      <a:endParaRPr lang="zh-CN" altLang="en-US"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endParaRPr>
                    </a:p>
                    <a:p>
                      <a:r>
                        <a:rPr lang="zh-CN" altLang="en-US"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内腔长度误差</a:t>
                      </a:r>
                      <a:r>
                        <a:rPr lang="en-US" altLang="en-US"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 </a:t>
                      </a:r>
                      <a:r>
                        <a:rPr lang="zh-CN" altLang="en-US"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a:t>
                      </a:r>
                      <a:r>
                        <a:rPr lang="en-US" altLang="en-US"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 ≤±0.1mm</a:t>
                      </a:r>
                      <a:endParaRPr lang="zh-CN" altLang="en-US"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endParaRPr>
                    </a:p>
                    <a:p>
                      <a:r>
                        <a:rPr lang="zh-CN" altLang="en-US"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腔体内表面粗糙度：</a:t>
                      </a:r>
                      <a:r>
                        <a:rPr lang="en-US" altLang="en-US"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Ra≤0.8μm</a:t>
                      </a:r>
                      <a:endParaRPr lang="zh-CN" altLang="en-US"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endParaRPr>
                    </a:p>
                    <a:p>
                      <a:r>
                        <a:rPr lang="zh-CN" altLang="en-US"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内腔表面对称度</a:t>
                      </a:r>
                      <a:r>
                        <a:rPr lang="en-US" altLang="en-US"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 </a:t>
                      </a:r>
                      <a:r>
                        <a:rPr lang="zh-CN" altLang="en-US"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a:t>
                      </a:r>
                      <a:r>
                        <a:rPr lang="en-US" altLang="en-US"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≤±0.02 mm</a:t>
                      </a:r>
                      <a:endParaRPr lang="zh-CN" altLang="en-US"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endParaRPr>
                    </a:p>
                  </a:txBody>
                  <a:tcPr marL="48985" marR="48985" marT="24492" marB="2449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bl>
          </a:graphicData>
        </a:graphic>
      </p:graphicFrame>
      <p:sp>
        <p:nvSpPr>
          <p:cNvPr id="20" name=" 226"/>
          <p:cNvSpPr/>
          <p:nvPr/>
        </p:nvSpPr>
        <p:spPr>
          <a:xfrm rot="5400000">
            <a:off x="2158320" y="2543855"/>
            <a:ext cx="77221" cy="77221"/>
          </a:xfrm>
          <a:custGeom>
            <a:avLst/>
            <a:gdLst>
              <a:gd name="connsiteX0" fmla="*/ 1846300 w 4171682"/>
              <a:gd name="connsiteY0" fmla="*/ 0 h 3589654"/>
              <a:gd name="connsiteX1" fmla="*/ 2325378 w 4171682"/>
              <a:gd name="connsiteY1" fmla="*/ 0 h 3589654"/>
              <a:gd name="connsiteX2" fmla="*/ 4171682 w 4171682"/>
              <a:gd name="connsiteY2" fmla="*/ 3183284 h 3589654"/>
              <a:gd name="connsiteX3" fmla="*/ 3937064 w 4171682"/>
              <a:gd name="connsiteY3" fmla="*/ 3589654 h 3589654"/>
              <a:gd name="connsiteX4" fmla="*/ 234622 w 4171682"/>
              <a:gd name="connsiteY4" fmla="*/ 3589654 h 3589654"/>
              <a:gd name="connsiteX5" fmla="*/ 0 w 4171682"/>
              <a:gd name="connsiteY5" fmla="*/ 3183277 h 3589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171682" h="3589654">
                <a:moveTo>
                  <a:pt x="1846300" y="0"/>
                </a:moveTo>
                <a:lnTo>
                  <a:pt x="2325378" y="0"/>
                </a:lnTo>
                <a:lnTo>
                  <a:pt x="4171682" y="3183284"/>
                </a:lnTo>
                <a:lnTo>
                  <a:pt x="3937064" y="3589654"/>
                </a:lnTo>
                <a:lnTo>
                  <a:pt x="234622" y="3589654"/>
                </a:lnTo>
                <a:lnTo>
                  <a:pt x="0" y="3183277"/>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965">
              <a:solidFill>
                <a:srgbClr val="FFFFFF"/>
              </a:solidFill>
            </a:endParaRPr>
          </a:p>
        </p:txBody>
      </p:sp>
      <p:graphicFrame>
        <p:nvGraphicFramePr>
          <p:cNvPr id="38" name="表格 37"/>
          <p:cNvGraphicFramePr>
            <a:graphicFrameLocks noGrp="1"/>
          </p:cNvGraphicFramePr>
          <p:nvPr/>
        </p:nvGraphicFramePr>
        <p:xfrm>
          <a:off x="658472" y="2188709"/>
          <a:ext cx="1443355" cy="720725"/>
        </p:xfrm>
        <a:graphic>
          <a:graphicData uri="http://schemas.openxmlformats.org/drawingml/2006/table">
            <a:tbl>
              <a:tblPr firstRow="1" bandRow="1">
                <a:tableStyleId>{5C22544A-7EE6-4342-B048-85BDC9FD1C3A}</a:tableStyleId>
              </a:tblPr>
              <a:tblGrid>
                <a:gridCol w="266700">
                  <a:extLst>
                    <a:ext uri="{9D8B030D-6E8A-4147-A177-3AD203B41FA5}">
                      <a16:colId xmlns:a16="http://schemas.microsoft.com/office/drawing/2014/main" val="20000"/>
                    </a:ext>
                  </a:extLst>
                </a:gridCol>
                <a:gridCol w="1176655">
                  <a:extLst>
                    <a:ext uri="{9D8B030D-6E8A-4147-A177-3AD203B41FA5}">
                      <a16:colId xmlns:a16="http://schemas.microsoft.com/office/drawing/2014/main" val="20001"/>
                    </a:ext>
                  </a:extLst>
                </a:gridCol>
              </a:tblGrid>
              <a:tr h="204470">
                <a:tc>
                  <a:txBody>
                    <a:bodyPr/>
                    <a:lstStyle/>
                    <a:p>
                      <a:pPr algn="ctr">
                        <a:spcAft>
                          <a:spcPts val="0"/>
                        </a:spcAft>
                      </a:pPr>
                      <a:r>
                        <a:rPr lang="zh-CN"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产</a:t>
                      </a:r>
                      <a:r>
                        <a:rPr lang="en-US"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  </a:t>
                      </a:r>
                      <a:r>
                        <a:rPr lang="zh-CN"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品</a:t>
                      </a:r>
                      <a:r>
                        <a:rPr lang="en-US"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  </a:t>
                      </a:r>
                      <a:r>
                        <a:rPr lang="zh-CN"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名</a:t>
                      </a:r>
                      <a:r>
                        <a:rPr lang="en-US"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  </a:t>
                      </a:r>
                      <a:r>
                        <a:rPr lang="zh-CN"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称</a:t>
                      </a:r>
                    </a:p>
                  </a:txBody>
                  <a:tcPr marL="36739" marR="3673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spcAft>
                          <a:spcPts val="0"/>
                        </a:spcAft>
                      </a:pPr>
                      <a:r>
                        <a:rPr lang="zh-CN" altLang="en-US" sz="430"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中国散裂中子源</a:t>
                      </a:r>
                      <a:r>
                        <a:rPr lang="en-US" altLang="en-US" sz="430"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RCS&amp;LRBT</a:t>
                      </a:r>
                      <a:r>
                        <a:rPr lang="zh-CN" altLang="en-US" sz="430"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真空盒</a:t>
                      </a:r>
                    </a:p>
                  </a:txBody>
                  <a:tcPr marL="36739" marR="3673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127635">
                <a:tc rowSpan="3">
                  <a:txBody>
                    <a:bodyPr/>
                    <a:lstStyle/>
                    <a:p>
                      <a:pPr marL="0" marR="0" indent="0" algn="l" defTabSz="1280160" rtl="0" eaLnBrk="1" fontAlgn="auto" latinLnBrk="0" hangingPunct="1">
                        <a:lnSpc>
                          <a:spcPct val="100000"/>
                        </a:lnSpc>
                        <a:spcBef>
                          <a:spcPts val="0"/>
                        </a:spcBef>
                        <a:spcAft>
                          <a:spcPts val="0"/>
                        </a:spcAft>
                        <a:buClrTx/>
                        <a:buSzTx/>
                        <a:buFontTx/>
                        <a:buNone/>
                        <a:defRPr/>
                      </a:pPr>
                      <a:r>
                        <a:rPr lang="zh-CN" altLang="en-US"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关键技术指标</a:t>
                      </a:r>
                    </a:p>
                  </a:txBody>
                  <a:tcPr marL="48985" marR="48985" marT="24492" marB="2449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marL="0" marR="0" indent="0" algn="l" defTabSz="1280160" rtl="0" eaLnBrk="1" fontAlgn="auto" latinLnBrk="0" hangingPunct="1">
                        <a:lnSpc>
                          <a:spcPct val="100000"/>
                        </a:lnSpc>
                        <a:spcBef>
                          <a:spcPts val="0"/>
                        </a:spcBef>
                        <a:spcAft>
                          <a:spcPts val="0"/>
                        </a:spcAft>
                        <a:buClrTx/>
                        <a:buSzTx/>
                        <a:buFontTx/>
                        <a:buNone/>
                        <a:defRPr/>
                      </a:pPr>
                      <a:r>
                        <a:rPr lang="zh-CN" altLang="en-US"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材质：</a:t>
                      </a:r>
                      <a:r>
                        <a:rPr lang="en-US"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316L</a:t>
                      </a:r>
                    </a:p>
                  </a:txBody>
                  <a:tcPr marL="48985" marR="48985" marT="24492" marB="2449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159385">
                <a:tc vMerge="1">
                  <a:txBody>
                    <a:bodyPr/>
                    <a:lstStyle/>
                    <a:p>
                      <a:endParaRPr lang="zh-CN"/>
                    </a:p>
                  </a:txBody>
                  <a:tcPr/>
                </a:tc>
                <a:tc>
                  <a:txBody>
                    <a:bodyPr/>
                    <a:lstStyle/>
                    <a:p>
                      <a:pPr marL="0" marR="0" indent="0" algn="l" defTabSz="1280160" rtl="0" eaLnBrk="1" fontAlgn="auto" latinLnBrk="0" hangingPunct="1">
                        <a:lnSpc>
                          <a:spcPct val="100000"/>
                        </a:lnSpc>
                        <a:spcBef>
                          <a:spcPts val="0"/>
                        </a:spcBef>
                        <a:spcAft>
                          <a:spcPts val="0"/>
                        </a:spcAft>
                        <a:buClrTx/>
                        <a:buSzTx/>
                        <a:buFontTx/>
                        <a:buNone/>
                        <a:defRPr/>
                      </a:pPr>
                      <a:r>
                        <a:rPr lang="zh-CN" altLang="en-US"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真空度：</a:t>
                      </a:r>
                      <a:r>
                        <a:rPr lang="en-US" altLang="en-US"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&lt;1</a:t>
                      </a:r>
                      <a:r>
                        <a:rPr lang="en-US"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×10-7Pa</a:t>
                      </a:r>
                    </a:p>
                  </a:txBody>
                  <a:tcPr marL="48985" marR="48985" marT="24492" marB="2449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229235">
                <a:tc vMerge="1">
                  <a:txBody>
                    <a:bodyPr/>
                    <a:lstStyle/>
                    <a:p>
                      <a:endParaRPr lang="zh-CN"/>
                    </a:p>
                  </a:txBody>
                  <a:tcPr/>
                </a:tc>
                <a:tc>
                  <a:txBody>
                    <a:bodyPr/>
                    <a:lstStyle/>
                    <a:p>
                      <a:r>
                        <a:rPr lang="zh-CN" altLang="en-US"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法兰与束流中心的垂直度：</a:t>
                      </a:r>
                      <a:r>
                        <a:rPr lang="en-US" altLang="en-US"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&lt;0.15</a:t>
                      </a:r>
                      <a:endParaRPr lang="en-US"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endParaRPr>
                    </a:p>
                    <a:p>
                      <a:r>
                        <a:rPr lang="zh-CN" altLang="en-US"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两端法兰平面度：</a:t>
                      </a:r>
                      <a:r>
                        <a:rPr lang="en-US" altLang="en-US"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&lt;0.1</a:t>
                      </a:r>
                      <a:endParaRPr lang="zh-CN" altLang="en-US"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endParaRPr>
                    </a:p>
                  </a:txBody>
                  <a:tcPr marL="48985" marR="48985" marT="24492" marB="2449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bl>
          </a:graphicData>
        </a:graphic>
      </p:graphicFrame>
      <p:graphicFrame>
        <p:nvGraphicFramePr>
          <p:cNvPr id="44" name="表格 43"/>
          <p:cNvGraphicFramePr>
            <a:graphicFrameLocks noGrp="1"/>
          </p:cNvGraphicFramePr>
          <p:nvPr/>
        </p:nvGraphicFramePr>
        <p:xfrm>
          <a:off x="2467202" y="3717471"/>
          <a:ext cx="1232535" cy="727075"/>
        </p:xfrm>
        <a:graphic>
          <a:graphicData uri="http://schemas.openxmlformats.org/drawingml/2006/table">
            <a:tbl>
              <a:tblPr firstRow="1" bandRow="1">
                <a:tableStyleId>{5C22544A-7EE6-4342-B048-85BDC9FD1C3A}</a:tableStyleId>
              </a:tblPr>
              <a:tblGrid>
                <a:gridCol w="263525">
                  <a:extLst>
                    <a:ext uri="{9D8B030D-6E8A-4147-A177-3AD203B41FA5}">
                      <a16:colId xmlns:a16="http://schemas.microsoft.com/office/drawing/2014/main" val="20000"/>
                    </a:ext>
                  </a:extLst>
                </a:gridCol>
                <a:gridCol w="969010">
                  <a:extLst>
                    <a:ext uri="{9D8B030D-6E8A-4147-A177-3AD203B41FA5}">
                      <a16:colId xmlns:a16="http://schemas.microsoft.com/office/drawing/2014/main" val="20001"/>
                    </a:ext>
                  </a:extLst>
                </a:gridCol>
              </a:tblGrid>
              <a:tr h="204470">
                <a:tc>
                  <a:txBody>
                    <a:bodyPr/>
                    <a:lstStyle/>
                    <a:p>
                      <a:pPr algn="ctr">
                        <a:spcAft>
                          <a:spcPts val="0"/>
                        </a:spcAft>
                      </a:pPr>
                      <a:r>
                        <a:rPr lang="zh-CN"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产</a:t>
                      </a:r>
                      <a:r>
                        <a:rPr lang="en-US"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  </a:t>
                      </a:r>
                      <a:r>
                        <a:rPr lang="zh-CN"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品</a:t>
                      </a:r>
                      <a:r>
                        <a:rPr lang="en-US"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  </a:t>
                      </a:r>
                      <a:r>
                        <a:rPr lang="zh-CN"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名</a:t>
                      </a:r>
                      <a:r>
                        <a:rPr lang="en-US"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  </a:t>
                      </a:r>
                      <a:r>
                        <a:rPr lang="zh-CN"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称</a:t>
                      </a:r>
                    </a:p>
                  </a:txBody>
                  <a:tcPr marL="36739" marR="3673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spcAft>
                          <a:spcPts val="0"/>
                        </a:spcAft>
                      </a:pPr>
                      <a:r>
                        <a:rPr lang="zh-CN" altLang="en-US" sz="430"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中国散裂中子源</a:t>
                      </a:r>
                      <a:r>
                        <a:rPr lang="en-US" altLang="en-US" sz="430"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RCS&amp;LRBT</a:t>
                      </a:r>
                      <a:r>
                        <a:rPr lang="zh-CN" altLang="en-US" sz="430"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真空盒</a:t>
                      </a:r>
                    </a:p>
                  </a:txBody>
                  <a:tcPr marL="36739" marR="3673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153035">
                <a:tc rowSpan="3">
                  <a:txBody>
                    <a:bodyPr/>
                    <a:lstStyle/>
                    <a:p>
                      <a:pPr marL="0" marR="0" indent="0" algn="l" defTabSz="1280160" rtl="0" eaLnBrk="1" fontAlgn="auto" latinLnBrk="0" hangingPunct="1">
                        <a:lnSpc>
                          <a:spcPct val="100000"/>
                        </a:lnSpc>
                        <a:spcBef>
                          <a:spcPts val="0"/>
                        </a:spcBef>
                        <a:spcAft>
                          <a:spcPts val="0"/>
                        </a:spcAft>
                        <a:buClrTx/>
                        <a:buSzTx/>
                        <a:buFontTx/>
                        <a:buNone/>
                        <a:defRPr/>
                      </a:pPr>
                      <a:r>
                        <a:rPr lang="zh-CN" altLang="en-US"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关键技术指标</a:t>
                      </a:r>
                    </a:p>
                  </a:txBody>
                  <a:tcPr marL="48985" marR="48985" marT="24492" marB="2449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marL="0" marR="0" indent="0" algn="l" defTabSz="1280160" rtl="0" eaLnBrk="1" fontAlgn="auto" latinLnBrk="0" hangingPunct="1">
                        <a:lnSpc>
                          <a:spcPct val="100000"/>
                        </a:lnSpc>
                        <a:spcBef>
                          <a:spcPts val="0"/>
                        </a:spcBef>
                        <a:spcAft>
                          <a:spcPts val="0"/>
                        </a:spcAft>
                        <a:buClrTx/>
                        <a:buSzTx/>
                        <a:buFontTx/>
                        <a:buNone/>
                        <a:defRPr/>
                      </a:pPr>
                      <a:r>
                        <a:rPr lang="zh-CN" altLang="en-US"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材质：</a:t>
                      </a:r>
                      <a:r>
                        <a:rPr lang="en-US"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316L</a:t>
                      </a:r>
                    </a:p>
                  </a:txBody>
                  <a:tcPr marL="48985" marR="48985" marT="24492" marB="2449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159385">
                <a:tc vMerge="1">
                  <a:txBody>
                    <a:bodyPr/>
                    <a:lstStyle/>
                    <a:p>
                      <a:endParaRPr lang="zh-CN"/>
                    </a:p>
                  </a:txBody>
                  <a:tcPr/>
                </a:tc>
                <a:tc>
                  <a:txBody>
                    <a:bodyPr/>
                    <a:lstStyle/>
                    <a:p>
                      <a:pPr marL="0" marR="0" indent="0" algn="l" defTabSz="1280160" rtl="0" eaLnBrk="1" fontAlgn="auto" latinLnBrk="0" hangingPunct="1">
                        <a:lnSpc>
                          <a:spcPct val="100000"/>
                        </a:lnSpc>
                        <a:spcBef>
                          <a:spcPts val="0"/>
                        </a:spcBef>
                        <a:spcAft>
                          <a:spcPts val="0"/>
                        </a:spcAft>
                        <a:buClrTx/>
                        <a:buSzTx/>
                        <a:buFontTx/>
                        <a:buNone/>
                        <a:defRPr/>
                      </a:pPr>
                      <a:r>
                        <a:rPr lang="zh-CN" altLang="en-US"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真空度：</a:t>
                      </a:r>
                      <a:r>
                        <a:rPr lang="en-US" altLang="en-US"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&lt;1</a:t>
                      </a:r>
                      <a:r>
                        <a:rPr lang="en-US"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×10-7Pa</a:t>
                      </a:r>
                    </a:p>
                  </a:txBody>
                  <a:tcPr marL="48985" marR="48985" marT="24492" marB="2449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210185">
                <a:tc vMerge="1">
                  <a:txBody>
                    <a:bodyPr/>
                    <a:lstStyle/>
                    <a:p>
                      <a:endParaRPr lang="zh-CN"/>
                    </a:p>
                  </a:txBody>
                  <a:tcPr/>
                </a:tc>
                <a:tc>
                  <a:txBody>
                    <a:bodyPr/>
                    <a:lstStyle/>
                    <a:p>
                      <a:r>
                        <a:rPr lang="zh-CN" altLang="en-US"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法兰与束流中心的垂直度：</a:t>
                      </a:r>
                      <a:r>
                        <a:rPr lang="en-US" altLang="en-US"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&lt;0.15</a:t>
                      </a:r>
                      <a:endParaRPr lang="en-US"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endParaRPr>
                    </a:p>
                    <a:p>
                      <a:r>
                        <a:rPr lang="zh-CN" altLang="en-US"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两端法兰平面度：</a:t>
                      </a:r>
                      <a:r>
                        <a:rPr lang="en-US" altLang="en-US"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&lt;0.1</a:t>
                      </a:r>
                      <a:endParaRPr lang="zh-CN" altLang="en-US"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endParaRPr>
                    </a:p>
                  </a:txBody>
                  <a:tcPr marL="48985" marR="48985" marT="24492" marB="2449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bl>
          </a:graphicData>
        </a:graphic>
      </p:graphicFrame>
      <p:pic>
        <p:nvPicPr>
          <p:cNvPr id="45" name="图片 28" descr="IMG_1547"/>
          <p:cNvPicPr>
            <a:picLocks noChangeAspect="1"/>
          </p:cNvPicPr>
          <p:nvPr/>
        </p:nvPicPr>
        <p:blipFill>
          <a:blip r:embed="rId10" cstate="print">
            <a:extLst>
              <a:ext uri="{28A0092B-C50C-407E-A947-70E740481C1C}">
                <a14:useLocalDpi xmlns:a14="http://schemas.microsoft.com/office/drawing/2010/main"/>
              </a:ext>
            </a:extLst>
          </a:blip>
          <a:srcRect/>
          <a:stretch>
            <a:fillRect/>
          </a:stretch>
        </p:blipFill>
        <p:spPr>
          <a:xfrm>
            <a:off x="6418331" y="1327717"/>
            <a:ext cx="723900" cy="800100"/>
          </a:xfrm>
          <a:prstGeom prst="rect">
            <a:avLst/>
          </a:prstGeom>
        </p:spPr>
      </p:pic>
      <p:pic>
        <p:nvPicPr>
          <p:cNvPr id="46" name="图片 29" descr="IMG_1598"/>
          <p:cNvPicPr>
            <a:picLocks noChangeAspect="1"/>
          </p:cNvPicPr>
          <p:nvPr/>
        </p:nvPicPr>
        <p:blipFill>
          <a:blip r:embed="rId11" cstate="print">
            <a:extLst>
              <a:ext uri="{28A0092B-C50C-407E-A947-70E740481C1C}">
                <a14:useLocalDpi xmlns:a14="http://schemas.microsoft.com/office/drawing/2010/main"/>
              </a:ext>
            </a:extLst>
          </a:blip>
          <a:stretch>
            <a:fillRect/>
          </a:stretch>
        </p:blipFill>
        <p:spPr>
          <a:xfrm>
            <a:off x="5359014" y="639876"/>
            <a:ext cx="924265" cy="693284"/>
          </a:xfrm>
          <a:prstGeom prst="rect">
            <a:avLst/>
          </a:prstGeom>
        </p:spPr>
      </p:pic>
      <p:pic>
        <p:nvPicPr>
          <p:cNvPr id="47" name="图片 26" descr="IMG_1506"/>
          <p:cNvPicPr>
            <a:picLocks noChangeAspect="1"/>
          </p:cNvPicPr>
          <p:nvPr/>
        </p:nvPicPr>
        <p:blipFill>
          <a:blip r:embed="rId12" cstate="print">
            <a:extLst>
              <a:ext uri="{28A0092B-C50C-407E-A947-70E740481C1C}">
                <a14:useLocalDpi xmlns:a14="http://schemas.microsoft.com/office/drawing/2010/main"/>
              </a:ext>
            </a:extLst>
          </a:blip>
          <a:stretch>
            <a:fillRect/>
          </a:stretch>
        </p:blipFill>
        <p:spPr>
          <a:xfrm>
            <a:off x="5359014" y="1333160"/>
            <a:ext cx="1058976" cy="794657"/>
          </a:xfrm>
          <a:prstGeom prst="rect">
            <a:avLst/>
          </a:prstGeom>
        </p:spPr>
      </p:pic>
      <p:pic>
        <p:nvPicPr>
          <p:cNvPr id="48" name="图片 27" descr="IMG_1592"/>
          <p:cNvPicPr>
            <a:picLocks noChangeAspect="1"/>
          </p:cNvPicPr>
          <p:nvPr/>
        </p:nvPicPr>
        <p:blipFill>
          <a:blip r:embed="rId13" cstate="print">
            <a:extLst>
              <a:ext uri="{28A0092B-C50C-407E-A947-70E740481C1C}">
                <a14:useLocalDpi xmlns:a14="http://schemas.microsoft.com/office/drawing/2010/main"/>
              </a:ext>
            </a:extLst>
          </a:blip>
          <a:stretch>
            <a:fillRect/>
          </a:stretch>
        </p:blipFill>
        <p:spPr>
          <a:xfrm>
            <a:off x="6225109" y="639876"/>
            <a:ext cx="916441" cy="687841"/>
          </a:xfrm>
          <a:prstGeom prst="rect">
            <a:avLst/>
          </a:prstGeom>
        </p:spPr>
      </p:pic>
      <p:pic>
        <p:nvPicPr>
          <p:cNvPr id="49" name="图片 32" descr="IMG_20170725_163321"/>
          <p:cNvPicPr>
            <a:picLocks noChangeAspect="1"/>
          </p:cNvPicPr>
          <p:nvPr/>
        </p:nvPicPr>
        <p:blipFill>
          <a:blip r:embed="rId14" cstate="print">
            <a:extLst>
              <a:ext uri="{28A0092B-C50C-407E-A947-70E740481C1C}">
                <a14:useLocalDpi xmlns:a14="http://schemas.microsoft.com/office/drawing/2010/main"/>
              </a:ext>
            </a:extLst>
          </a:blip>
          <a:srcRect/>
          <a:stretch>
            <a:fillRect/>
          </a:stretch>
        </p:blipFill>
        <p:spPr>
          <a:xfrm>
            <a:off x="5359014" y="3527312"/>
            <a:ext cx="1383166" cy="1282133"/>
          </a:xfrm>
          <a:prstGeom prst="rect">
            <a:avLst/>
          </a:prstGeom>
        </p:spPr>
      </p:pic>
      <p:graphicFrame>
        <p:nvGraphicFramePr>
          <p:cNvPr id="51" name="表格 50"/>
          <p:cNvGraphicFramePr>
            <a:graphicFrameLocks noGrp="1"/>
          </p:cNvGraphicFramePr>
          <p:nvPr/>
        </p:nvGraphicFramePr>
        <p:xfrm>
          <a:off x="7264355" y="992641"/>
          <a:ext cx="1057275" cy="713740"/>
        </p:xfrm>
        <a:graphic>
          <a:graphicData uri="http://schemas.openxmlformats.org/drawingml/2006/table">
            <a:tbl>
              <a:tblPr firstRow="1" bandRow="1">
                <a:tableStyleId>{5C22544A-7EE6-4342-B048-85BDC9FD1C3A}</a:tableStyleId>
              </a:tblPr>
              <a:tblGrid>
                <a:gridCol w="257810">
                  <a:extLst>
                    <a:ext uri="{9D8B030D-6E8A-4147-A177-3AD203B41FA5}">
                      <a16:colId xmlns:a16="http://schemas.microsoft.com/office/drawing/2014/main" val="20000"/>
                    </a:ext>
                  </a:extLst>
                </a:gridCol>
                <a:gridCol w="799465">
                  <a:extLst>
                    <a:ext uri="{9D8B030D-6E8A-4147-A177-3AD203B41FA5}">
                      <a16:colId xmlns:a16="http://schemas.microsoft.com/office/drawing/2014/main" val="20001"/>
                    </a:ext>
                  </a:extLst>
                </a:gridCol>
              </a:tblGrid>
              <a:tr h="169545">
                <a:tc>
                  <a:txBody>
                    <a:bodyPr/>
                    <a:lstStyle/>
                    <a:p>
                      <a:pPr algn="ctr">
                        <a:spcAft>
                          <a:spcPts val="0"/>
                        </a:spcAft>
                      </a:pPr>
                      <a:r>
                        <a:rPr lang="zh-CN"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产</a:t>
                      </a:r>
                      <a:r>
                        <a:rPr lang="en-US"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  </a:t>
                      </a:r>
                      <a:r>
                        <a:rPr lang="zh-CN"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品</a:t>
                      </a:r>
                      <a:r>
                        <a:rPr lang="en-US"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  </a:t>
                      </a:r>
                      <a:r>
                        <a:rPr lang="zh-CN"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名</a:t>
                      </a:r>
                      <a:r>
                        <a:rPr lang="en-US"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  </a:t>
                      </a:r>
                      <a:r>
                        <a:rPr lang="zh-CN"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称</a:t>
                      </a:r>
                    </a:p>
                  </a:txBody>
                  <a:tcPr marL="36739" marR="3673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spcAft>
                          <a:spcPts val="0"/>
                        </a:spcAft>
                      </a:pPr>
                      <a:r>
                        <a:rPr lang="zh-CN" altLang="en-US" sz="430"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加拿大光源真空盒</a:t>
                      </a:r>
                    </a:p>
                  </a:txBody>
                  <a:tcPr marL="36739" marR="3673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146685">
                <a:tc rowSpan="3">
                  <a:txBody>
                    <a:bodyPr/>
                    <a:lstStyle/>
                    <a:p>
                      <a:pPr marL="0" marR="0" indent="0" algn="l" defTabSz="1280160" rtl="0" eaLnBrk="1" fontAlgn="auto" latinLnBrk="0" hangingPunct="1">
                        <a:lnSpc>
                          <a:spcPct val="100000"/>
                        </a:lnSpc>
                        <a:spcBef>
                          <a:spcPts val="0"/>
                        </a:spcBef>
                        <a:spcAft>
                          <a:spcPts val="0"/>
                        </a:spcAft>
                        <a:buClrTx/>
                        <a:buSzTx/>
                        <a:buFontTx/>
                        <a:buNone/>
                        <a:defRPr/>
                      </a:pPr>
                      <a:r>
                        <a:rPr lang="zh-CN" altLang="en-US"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关键技术指标</a:t>
                      </a:r>
                    </a:p>
                  </a:txBody>
                  <a:tcPr marL="48985" marR="48985" marT="24492" marB="2449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marL="0" marR="0" indent="0" algn="l" defTabSz="1280160" rtl="0" eaLnBrk="1" fontAlgn="auto" latinLnBrk="0" hangingPunct="1">
                        <a:lnSpc>
                          <a:spcPct val="100000"/>
                        </a:lnSpc>
                        <a:spcBef>
                          <a:spcPts val="0"/>
                        </a:spcBef>
                        <a:spcAft>
                          <a:spcPts val="0"/>
                        </a:spcAft>
                        <a:buClrTx/>
                        <a:buSzTx/>
                        <a:buFontTx/>
                        <a:buNone/>
                        <a:defRPr/>
                      </a:pPr>
                      <a:r>
                        <a:rPr lang="zh-CN" altLang="en-US"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材质：</a:t>
                      </a:r>
                      <a:r>
                        <a:rPr lang="en-US"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316LN</a:t>
                      </a:r>
                    </a:p>
                  </a:txBody>
                  <a:tcPr marL="48985" marR="48985" marT="24492" marB="2449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174625">
                <a:tc vMerge="1">
                  <a:txBody>
                    <a:bodyPr/>
                    <a:lstStyle/>
                    <a:p>
                      <a:endParaRPr lang="zh-CN"/>
                    </a:p>
                  </a:txBody>
                  <a:tcPr/>
                </a:tc>
                <a:tc>
                  <a:txBody>
                    <a:bodyPr/>
                    <a:lstStyle/>
                    <a:p>
                      <a:pPr marL="0" marR="0" indent="0" algn="l" defTabSz="1280160" rtl="0" eaLnBrk="1" fontAlgn="auto" latinLnBrk="0" hangingPunct="1">
                        <a:lnSpc>
                          <a:spcPct val="100000"/>
                        </a:lnSpc>
                        <a:spcBef>
                          <a:spcPts val="0"/>
                        </a:spcBef>
                        <a:spcAft>
                          <a:spcPts val="0"/>
                        </a:spcAft>
                        <a:buClrTx/>
                        <a:buSzTx/>
                        <a:buFontTx/>
                        <a:buNone/>
                        <a:defRPr/>
                      </a:pPr>
                      <a:r>
                        <a:rPr lang="zh-CN" altLang="en-US"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真空度：</a:t>
                      </a:r>
                      <a:r>
                        <a:rPr lang="en-US" altLang="en-US"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&lt;4.6</a:t>
                      </a:r>
                      <a:r>
                        <a:rPr lang="en-US"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×10-9Pa</a:t>
                      </a:r>
                    </a:p>
                  </a:txBody>
                  <a:tcPr marL="48985" marR="48985" marT="24492" marB="2449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222885">
                <a:tc vMerge="1">
                  <a:txBody>
                    <a:bodyPr/>
                    <a:lstStyle/>
                    <a:p>
                      <a:endParaRPr lang="zh-CN"/>
                    </a:p>
                  </a:txBody>
                  <a:tcPr/>
                </a:tc>
                <a:tc>
                  <a:txBody>
                    <a:bodyPr/>
                    <a:lstStyle/>
                    <a:p>
                      <a:r>
                        <a:rPr lang="zh-CN" altLang="en-US"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法兰和束流中心垂直度：</a:t>
                      </a:r>
                      <a:r>
                        <a:rPr lang="en-US" altLang="en-US"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&lt;</a:t>
                      </a:r>
                      <a:r>
                        <a:rPr lang="en-US"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a:t>
                      </a:r>
                      <a:r>
                        <a:rPr lang="en-US" altLang="en-US"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0.15</a:t>
                      </a:r>
                    </a:p>
                    <a:p>
                      <a:r>
                        <a:rPr lang="zh-CN" altLang="en-US"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盒体磁导率：</a:t>
                      </a:r>
                      <a:r>
                        <a:rPr lang="en-US" altLang="en-US"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&lt;1.03</a:t>
                      </a:r>
                      <a:r>
                        <a:rPr lang="en-US"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μ</a:t>
                      </a:r>
                      <a:endParaRPr lang="zh-CN" altLang="en-US"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endParaRPr>
                    </a:p>
                  </a:txBody>
                  <a:tcPr marL="48985" marR="48985" marT="24492" marB="2449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bl>
          </a:graphicData>
        </a:graphic>
      </p:graphicFrame>
      <p:graphicFrame>
        <p:nvGraphicFramePr>
          <p:cNvPr id="52" name="表格 51"/>
          <p:cNvGraphicFramePr>
            <a:graphicFrameLocks noGrp="1"/>
          </p:cNvGraphicFramePr>
          <p:nvPr>
            <p:custDataLst>
              <p:tags r:id="rId1"/>
            </p:custDataLst>
          </p:nvPr>
        </p:nvGraphicFramePr>
        <p:xfrm>
          <a:off x="5359355" y="2459831"/>
          <a:ext cx="1241425" cy="694690"/>
        </p:xfrm>
        <a:graphic>
          <a:graphicData uri="http://schemas.openxmlformats.org/drawingml/2006/table">
            <a:tbl>
              <a:tblPr firstRow="1" bandRow="1">
                <a:tableStyleId>{5C22544A-7EE6-4342-B048-85BDC9FD1C3A}</a:tableStyleId>
              </a:tblPr>
              <a:tblGrid>
                <a:gridCol w="267970">
                  <a:extLst>
                    <a:ext uri="{9D8B030D-6E8A-4147-A177-3AD203B41FA5}">
                      <a16:colId xmlns:a16="http://schemas.microsoft.com/office/drawing/2014/main" val="20000"/>
                    </a:ext>
                  </a:extLst>
                </a:gridCol>
                <a:gridCol w="973455">
                  <a:extLst>
                    <a:ext uri="{9D8B030D-6E8A-4147-A177-3AD203B41FA5}">
                      <a16:colId xmlns:a16="http://schemas.microsoft.com/office/drawing/2014/main" val="20001"/>
                    </a:ext>
                  </a:extLst>
                </a:gridCol>
              </a:tblGrid>
              <a:tr h="171450">
                <a:tc>
                  <a:txBody>
                    <a:bodyPr/>
                    <a:lstStyle/>
                    <a:p>
                      <a:pPr algn="ctr">
                        <a:spcAft>
                          <a:spcPts val="0"/>
                        </a:spcAft>
                      </a:pPr>
                      <a:r>
                        <a:rPr lang="zh-CN"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产</a:t>
                      </a:r>
                      <a:r>
                        <a:rPr lang="en-US"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  </a:t>
                      </a:r>
                      <a:r>
                        <a:rPr lang="zh-CN"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品</a:t>
                      </a:r>
                      <a:r>
                        <a:rPr lang="en-US"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  </a:t>
                      </a:r>
                      <a:r>
                        <a:rPr lang="zh-CN"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名</a:t>
                      </a:r>
                      <a:r>
                        <a:rPr lang="en-US"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  </a:t>
                      </a:r>
                      <a:r>
                        <a:rPr lang="zh-CN"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称</a:t>
                      </a:r>
                    </a:p>
                  </a:txBody>
                  <a:tcPr marL="36739" marR="3673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spcAft>
                          <a:spcPts val="0"/>
                        </a:spcAft>
                      </a:pPr>
                      <a:r>
                        <a:rPr lang="zh-CN" altLang="en-US" sz="430"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HALF预研工程工艺测试平台真空室</a:t>
                      </a:r>
                    </a:p>
                  </a:txBody>
                  <a:tcPr marL="36739" marR="3673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123190">
                <a:tc rowSpan="3">
                  <a:txBody>
                    <a:bodyPr/>
                    <a:lstStyle/>
                    <a:p>
                      <a:pPr marL="0" marR="0" indent="0" algn="l" defTabSz="1280160" rtl="0" eaLnBrk="1" fontAlgn="auto" latinLnBrk="0" hangingPunct="1">
                        <a:lnSpc>
                          <a:spcPct val="100000"/>
                        </a:lnSpc>
                        <a:spcBef>
                          <a:spcPts val="0"/>
                        </a:spcBef>
                        <a:spcAft>
                          <a:spcPts val="0"/>
                        </a:spcAft>
                        <a:buClrTx/>
                        <a:buSzTx/>
                        <a:buFontTx/>
                        <a:buNone/>
                        <a:defRPr/>
                      </a:pPr>
                      <a:r>
                        <a:rPr lang="zh-CN" altLang="en-US"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关键技术指标</a:t>
                      </a:r>
                    </a:p>
                  </a:txBody>
                  <a:tcPr marL="48985" marR="48985" marT="24492" marB="2449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marL="0" marR="0" indent="0" algn="l" defTabSz="1280160" rtl="0" eaLnBrk="1" fontAlgn="auto" latinLnBrk="0" hangingPunct="1">
                        <a:lnSpc>
                          <a:spcPct val="100000"/>
                        </a:lnSpc>
                        <a:spcBef>
                          <a:spcPts val="0"/>
                        </a:spcBef>
                        <a:spcAft>
                          <a:spcPts val="0"/>
                        </a:spcAft>
                        <a:buClrTx/>
                        <a:buSzTx/>
                        <a:buFontTx/>
                        <a:buNone/>
                        <a:defRPr/>
                      </a:pPr>
                      <a:r>
                        <a:rPr lang="zh-CN" altLang="en-US"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材质：</a:t>
                      </a:r>
                      <a:r>
                        <a:rPr lang="en-US"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316L&amp;TU1</a:t>
                      </a:r>
                    </a:p>
                  </a:txBody>
                  <a:tcPr marL="48985" marR="48985" marT="24492" marB="2449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177165">
                <a:tc vMerge="1">
                  <a:txBody>
                    <a:bodyPr/>
                    <a:lstStyle/>
                    <a:p>
                      <a:endParaRPr lang="zh-CN"/>
                    </a:p>
                  </a:txBody>
                  <a:tcPr/>
                </a:tc>
                <a:tc>
                  <a:txBody>
                    <a:bodyPr/>
                    <a:lstStyle/>
                    <a:p>
                      <a:pPr marL="0" marR="0" indent="0" algn="l" defTabSz="1280160" rtl="0" eaLnBrk="1" fontAlgn="auto" latinLnBrk="0" hangingPunct="1">
                        <a:lnSpc>
                          <a:spcPct val="100000"/>
                        </a:lnSpc>
                        <a:spcBef>
                          <a:spcPts val="0"/>
                        </a:spcBef>
                        <a:spcAft>
                          <a:spcPts val="0"/>
                        </a:spcAft>
                        <a:buClrTx/>
                        <a:buSzTx/>
                        <a:buFontTx/>
                        <a:buNone/>
                        <a:defRPr/>
                      </a:pPr>
                      <a:r>
                        <a:rPr lang="zh-CN" altLang="en-US"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真空度：</a:t>
                      </a:r>
                      <a:r>
                        <a:rPr lang="en-US" altLang="en-US"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≤6.5</a:t>
                      </a:r>
                      <a:r>
                        <a:rPr lang="en-US"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×10-8Pa</a:t>
                      </a:r>
                    </a:p>
                  </a:txBody>
                  <a:tcPr marL="48985" marR="48985" marT="24492" marB="2449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222885">
                <a:tc vMerge="1">
                  <a:txBody>
                    <a:bodyPr/>
                    <a:lstStyle/>
                    <a:p>
                      <a:endParaRPr lang="zh-CN"/>
                    </a:p>
                  </a:txBody>
                  <a:tcPr/>
                </a:tc>
                <a:tc>
                  <a:txBody>
                    <a:bodyPr/>
                    <a:lstStyle/>
                    <a:p>
                      <a:r>
                        <a:rPr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 </a:t>
                      </a:r>
                      <a:r>
                        <a:rPr 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整体漏率</a:t>
                      </a:r>
                      <a:r>
                        <a:rPr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&lt; 2×10-11Pa.m3/s</a:t>
                      </a:r>
                      <a:r>
                        <a:rPr 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，整体可承受230 摄氏度烘烤，水管试压10kgf/cm2，时间10 分钟</a:t>
                      </a:r>
                    </a:p>
                  </a:txBody>
                  <a:tcPr marL="48985" marR="48985" marT="24492" marB="2449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bl>
          </a:graphicData>
        </a:graphic>
      </p:graphicFrame>
      <p:graphicFrame>
        <p:nvGraphicFramePr>
          <p:cNvPr id="53" name="表格 52"/>
          <p:cNvGraphicFramePr>
            <a:graphicFrameLocks noGrp="1"/>
          </p:cNvGraphicFramePr>
          <p:nvPr/>
        </p:nvGraphicFramePr>
        <p:xfrm>
          <a:off x="6900364" y="3806938"/>
          <a:ext cx="1421130" cy="694690"/>
        </p:xfrm>
        <a:graphic>
          <a:graphicData uri="http://schemas.openxmlformats.org/drawingml/2006/table">
            <a:tbl>
              <a:tblPr firstRow="1" bandRow="1">
                <a:tableStyleId>{5C22544A-7EE6-4342-B048-85BDC9FD1C3A}</a:tableStyleId>
              </a:tblPr>
              <a:tblGrid>
                <a:gridCol w="250190">
                  <a:extLst>
                    <a:ext uri="{9D8B030D-6E8A-4147-A177-3AD203B41FA5}">
                      <a16:colId xmlns:a16="http://schemas.microsoft.com/office/drawing/2014/main" val="20000"/>
                    </a:ext>
                  </a:extLst>
                </a:gridCol>
                <a:gridCol w="1170940">
                  <a:extLst>
                    <a:ext uri="{9D8B030D-6E8A-4147-A177-3AD203B41FA5}">
                      <a16:colId xmlns:a16="http://schemas.microsoft.com/office/drawing/2014/main" val="20001"/>
                    </a:ext>
                  </a:extLst>
                </a:gridCol>
              </a:tblGrid>
              <a:tr h="171450">
                <a:tc>
                  <a:txBody>
                    <a:bodyPr/>
                    <a:lstStyle/>
                    <a:p>
                      <a:pPr algn="ctr">
                        <a:spcAft>
                          <a:spcPts val="0"/>
                        </a:spcAft>
                      </a:pPr>
                      <a:r>
                        <a:rPr lang="zh-CN"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产</a:t>
                      </a:r>
                      <a:r>
                        <a:rPr lang="en-US"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  </a:t>
                      </a:r>
                      <a:r>
                        <a:rPr lang="zh-CN"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品</a:t>
                      </a:r>
                      <a:r>
                        <a:rPr lang="en-US"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  </a:t>
                      </a:r>
                      <a:r>
                        <a:rPr lang="zh-CN"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名</a:t>
                      </a:r>
                      <a:r>
                        <a:rPr lang="en-US"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  </a:t>
                      </a:r>
                      <a:r>
                        <a:rPr lang="zh-CN"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称</a:t>
                      </a:r>
                    </a:p>
                  </a:txBody>
                  <a:tcPr marL="36739" marR="3673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spcAft>
                          <a:spcPts val="0"/>
                        </a:spcAft>
                      </a:pPr>
                      <a:r>
                        <a:rPr lang="zh-CN" altLang="en-US" sz="430"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大型直线等离子体装置真空腔</a:t>
                      </a:r>
                    </a:p>
                  </a:txBody>
                  <a:tcPr marL="36739" marR="3673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123190">
                <a:tc rowSpan="3">
                  <a:txBody>
                    <a:bodyPr/>
                    <a:lstStyle/>
                    <a:p>
                      <a:pPr marL="0" marR="0" indent="0" algn="l" defTabSz="1280160" rtl="0" eaLnBrk="1" fontAlgn="auto" latinLnBrk="0" hangingPunct="1">
                        <a:lnSpc>
                          <a:spcPct val="100000"/>
                        </a:lnSpc>
                        <a:spcBef>
                          <a:spcPts val="0"/>
                        </a:spcBef>
                        <a:spcAft>
                          <a:spcPts val="0"/>
                        </a:spcAft>
                        <a:buClrTx/>
                        <a:buSzTx/>
                        <a:buFontTx/>
                        <a:buNone/>
                        <a:defRPr/>
                      </a:pPr>
                      <a:r>
                        <a:rPr lang="zh-CN" altLang="en-US"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关键技术指标</a:t>
                      </a:r>
                    </a:p>
                  </a:txBody>
                  <a:tcPr marL="48985" marR="48985" marT="24492" marB="2449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marL="0" marR="0" indent="0" algn="l" defTabSz="1280160" rtl="0" eaLnBrk="1" fontAlgn="auto" latinLnBrk="0" hangingPunct="1">
                        <a:lnSpc>
                          <a:spcPct val="100000"/>
                        </a:lnSpc>
                        <a:spcBef>
                          <a:spcPts val="0"/>
                        </a:spcBef>
                        <a:spcAft>
                          <a:spcPts val="0"/>
                        </a:spcAft>
                        <a:buClrTx/>
                        <a:buSzTx/>
                        <a:buFontTx/>
                        <a:buNone/>
                        <a:defRPr/>
                      </a:pPr>
                      <a:r>
                        <a:rPr lang="zh-CN" altLang="en-US"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材质：</a:t>
                      </a:r>
                      <a:r>
                        <a:rPr lang="en-US"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316L</a:t>
                      </a:r>
                    </a:p>
                  </a:txBody>
                  <a:tcPr marL="48985" marR="48985" marT="24492" marB="2449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177165">
                <a:tc vMerge="1">
                  <a:txBody>
                    <a:bodyPr/>
                    <a:lstStyle/>
                    <a:p>
                      <a:endParaRPr lang="zh-CN"/>
                    </a:p>
                  </a:txBody>
                  <a:tcPr/>
                </a:tc>
                <a:tc>
                  <a:txBody>
                    <a:bodyPr/>
                    <a:lstStyle/>
                    <a:p>
                      <a:pPr marL="0" marR="0" indent="0" algn="l" defTabSz="1280160" rtl="0" eaLnBrk="1" fontAlgn="auto" latinLnBrk="0" hangingPunct="1">
                        <a:lnSpc>
                          <a:spcPct val="100000"/>
                        </a:lnSpc>
                        <a:spcBef>
                          <a:spcPts val="0"/>
                        </a:spcBef>
                        <a:spcAft>
                          <a:spcPts val="0"/>
                        </a:spcAft>
                        <a:buClrTx/>
                        <a:buSzTx/>
                        <a:buFontTx/>
                        <a:buNone/>
                        <a:defRPr/>
                      </a:pPr>
                      <a:r>
                        <a:rPr lang="zh-CN" altLang="en-US"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真空度：</a:t>
                      </a:r>
                      <a:r>
                        <a:rPr lang="en-US" altLang="en-US"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&lt;4</a:t>
                      </a:r>
                      <a:r>
                        <a:rPr lang="en-US"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×10-5Pa</a:t>
                      </a:r>
                    </a:p>
                  </a:txBody>
                  <a:tcPr marL="48985" marR="48985" marT="24492" marB="2449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222885">
                <a:tc vMerge="1">
                  <a:txBody>
                    <a:bodyPr/>
                    <a:lstStyle/>
                    <a:p>
                      <a:endParaRPr lang="zh-CN"/>
                    </a:p>
                  </a:txBody>
                  <a:tcPr/>
                </a:tc>
                <a:tc>
                  <a:txBody>
                    <a:bodyPr/>
                    <a:lstStyle/>
                    <a:p>
                      <a:r>
                        <a:rPr lang="zh-CN" altLang="en-US"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中心室长度：</a:t>
                      </a:r>
                      <a:r>
                        <a:rPr lang="en-US"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2.5m</a:t>
                      </a:r>
                      <a:r>
                        <a:rPr lang="zh-CN" altLang="en-US"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，内径：</a:t>
                      </a:r>
                      <a:r>
                        <a:rPr lang="en-US"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Φ1.2m</a:t>
                      </a:r>
                    </a:p>
                    <a:p>
                      <a:r>
                        <a:rPr lang="zh-CN" altLang="en-US"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锥形室长度：</a:t>
                      </a:r>
                      <a:r>
                        <a:rPr lang="en-US"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0.7m</a:t>
                      </a:r>
                      <a:r>
                        <a:rPr lang="zh-CN" altLang="en-US"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，大口直径：</a:t>
                      </a:r>
                      <a:r>
                        <a:rPr lang="en-US"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Φ1.2m</a:t>
                      </a:r>
                      <a:r>
                        <a:rPr lang="zh-CN" altLang="en-US"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a:t>
                      </a:r>
                    </a:p>
                    <a:p>
                      <a:r>
                        <a:rPr lang="zh-CN" altLang="en-US"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小口直径：</a:t>
                      </a:r>
                      <a:r>
                        <a:rPr lang="en-US" altLang="zh-CN"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Φ0.6m</a:t>
                      </a:r>
                      <a:endParaRPr lang="zh-CN" altLang="en-US" sz="375"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endParaRPr>
                    </a:p>
                  </a:txBody>
                  <a:tcPr marL="48985" marR="48985" marT="24492" marB="2449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bl>
          </a:graphicData>
        </a:graphic>
      </p:graphicFrame>
      <p:cxnSp>
        <p:nvCxnSpPr>
          <p:cNvPr id="6" name="直接连接符 5"/>
          <p:cNvCxnSpPr>
            <a:stCxn id="27" idx="0"/>
            <a:endCxn id="27" idx="2"/>
          </p:cNvCxnSpPr>
          <p:nvPr/>
        </p:nvCxnSpPr>
        <p:spPr>
          <a:xfrm>
            <a:off x="4520565" y="600710"/>
            <a:ext cx="0" cy="4297045"/>
          </a:xfrm>
          <a:prstGeom prst="line">
            <a:avLst/>
          </a:prstGeom>
          <a:ln w="12700" cmpd="sng">
            <a:solidFill>
              <a:schemeClr val="accent1">
                <a:shade val="50000"/>
              </a:schemeClr>
            </a:solidFill>
            <a:prstDash val="solid"/>
          </a:ln>
        </p:spPr>
        <p:style>
          <a:lnRef idx="1">
            <a:schemeClr val="accent1"/>
          </a:lnRef>
          <a:fillRef idx="0">
            <a:schemeClr val="accent1"/>
          </a:fillRef>
          <a:effectRef idx="0">
            <a:schemeClr val="accent1"/>
          </a:effectRef>
          <a:fontRef idx="minor">
            <a:schemeClr val="tx1"/>
          </a:fontRef>
        </p:style>
      </p:cxnSp>
      <p:pic>
        <p:nvPicPr>
          <p:cNvPr id="187" name="图片 2"/>
          <p:cNvPicPr>
            <a:picLocks noChangeAspect="1"/>
          </p:cNvPicPr>
          <p:nvPr/>
        </p:nvPicPr>
        <p:blipFill>
          <a:blip r:embed="rId15" cstate="print">
            <a:extLst>
              <a:ext uri="{28A0092B-C50C-407E-A947-70E740481C1C}">
                <a14:useLocalDpi xmlns:a14="http://schemas.microsoft.com/office/drawing/2010/main"/>
              </a:ext>
            </a:extLst>
          </a:blip>
          <a:stretch>
            <a:fillRect/>
          </a:stretch>
        </p:blipFill>
        <p:spPr>
          <a:xfrm>
            <a:off x="6767195" y="2261870"/>
            <a:ext cx="1716405" cy="1193800"/>
          </a:xfrm>
          <a:prstGeom prst="rect">
            <a:avLst/>
          </a:prstGeom>
        </p:spPr>
      </p:pic>
      <p:sp>
        <p:nvSpPr>
          <p:cNvPr id="59" name="TextBox 101"/>
          <p:cNvSpPr>
            <a:spLocks noChangeArrowheads="1"/>
          </p:cNvSpPr>
          <p:nvPr/>
        </p:nvSpPr>
        <p:spPr bwMode="auto">
          <a:xfrm>
            <a:off x="2420620" y="-71755"/>
            <a:ext cx="4337685" cy="553085"/>
          </a:xfrm>
          <a:prstGeom prst="rect">
            <a:avLst/>
          </a:prstGeom>
          <a:noFill/>
          <a:ln w="9525">
            <a:noFill/>
            <a:miter lim="800000"/>
          </a:ln>
        </p:spPr>
        <p:txBody>
          <a:bodyPr wrap="square">
            <a:spAutoFit/>
          </a:bodyPr>
          <a:lstStyle/>
          <a:p>
            <a:r>
              <a:rPr lang="zh-CN" altLang="en-US" sz="3000" b="1" dirty="0">
                <a:solidFill>
                  <a:srgbClr val="002060"/>
                </a:solidFill>
                <a:latin typeface="微软雅黑" panose="020B0503020204020204" pitchFamily="34" charset="-122"/>
                <a:ea typeface="微软雅黑" panose="020B0503020204020204" pitchFamily="34" charset="-122"/>
                <a:sym typeface="微软雅黑" panose="020B0503020204020204" pitchFamily="34" charset="-122"/>
              </a:rPr>
              <a:t> </a:t>
            </a:r>
            <a:r>
              <a:rPr lang="zh-CN" altLang="en-US" sz="2400" b="1" dirty="0">
                <a:solidFill>
                  <a:srgbClr val="002060"/>
                </a:solidFill>
                <a:latin typeface="微软雅黑" panose="020B0503020204020204" pitchFamily="34" charset="-122"/>
                <a:ea typeface="微软雅黑" panose="020B0503020204020204" pitchFamily="34" charset="-122"/>
                <a:sym typeface="微软雅黑" panose="020B0503020204020204" pitchFamily="34" charset="-122"/>
              </a:rPr>
              <a:t>三、加速器领域典型产品业绩</a:t>
            </a:r>
            <a:endParaRPr lang="zh-CN" altLang="en-US" sz="2400"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AutoShape 526"/>
          <p:cNvSpPr>
            <a:spLocks noChangeArrowheads="1"/>
          </p:cNvSpPr>
          <p:nvPr/>
        </p:nvSpPr>
        <p:spPr bwMode="auto">
          <a:xfrm>
            <a:off x="4214810" y="571486"/>
            <a:ext cx="4857784" cy="1428760"/>
          </a:xfrm>
          <a:prstGeom prst="roundRect">
            <a:avLst>
              <a:gd name="adj" fmla="val 3379"/>
            </a:avLst>
          </a:prstGeom>
          <a:solidFill>
            <a:schemeClr val="accent6">
              <a:lumMod val="20000"/>
              <a:lumOff val="80000"/>
            </a:schemeClr>
          </a:solidFill>
          <a:ln>
            <a:solidFill>
              <a:schemeClr val="tx1"/>
            </a:solidFill>
          </a:ln>
        </p:spPr>
        <p:txBody>
          <a:bodyPr wrap="none" anchor="ctr"/>
          <a:lstStyle/>
          <a:p>
            <a:pPr eaLnBrk="1" latinLnBrk="1" hangingPunct="1">
              <a:defRPr/>
            </a:pPr>
            <a:r>
              <a:rPr kumimoji="1" lang="en-US" altLang="ko-KR" dirty="0" smtClean="0">
                <a:solidFill>
                  <a:srgbClr val="000000"/>
                </a:solidFill>
                <a:latin typeface="Gulim" panose="020B0600000101010101" pitchFamily="34" charset="-127"/>
                <a:ea typeface="Gulim" panose="020B0600000101010101" pitchFamily="34" charset="-127"/>
              </a:rPr>
              <a:t>                                                                                                                                               </a:t>
            </a:r>
            <a:endParaRPr kumimoji="1" lang="ko-KR" altLang="en-US" dirty="0">
              <a:solidFill>
                <a:srgbClr val="000000"/>
              </a:solidFill>
              <a:latin typeface="Gulim" panose="020B0600000101010101" pitchFamily="34" charset="-127"/>
              <a:ea typeface="Gulim" panose="020B0600000101010101" pitchFamily="34" charset="-127"/>
            </a:endParaRPr>
          </a:p>
        </p:txBody>
      </p:sp>
      <p:sp>
        <p:nvSpPr>
          <p:cNvPr id="38" name="AutoShape 526"/>
          <p:cNvSpPr>
            <a:spLocks noChangeArrowheads="1"/>
          </p:cNvSpPr>
          <p:nvPr/>
        </p:nvSpPr>
        <p:spPr bwMode="auto">
          <a:xfrm>
            <a:off x="4214810" y="2071684"/>
            <a:ext cx="4857784" cy="2714644"/>
          </a:xfrm>
          <a:prstGeom prst="roundRect">
            <a:avLst>
              <a:gd name="adj" fmla="val 3379"/>
            </a:avLst>
          </a:prstGeom>
          <a:solidFill>
            <a:schemeClr val="accent6">
              <a:lumMod val="20000"/>
              <a:lumOff val="80000"/>
            </a:schemeClr>
          </a:solidFill>
          <a:ln>
            <a:solidFill>
              <a:schemeClr val="tx1"/>
            </a:solidFill>
          </a:ln>
        </p:spPr>
        <p:txBody>
          <a:bodyPr wrap="none" anchor="ctr"/>
          <a:lstStyle/>
          <a:p>
            <a:pPr eaLnBrk="1" latinLnBrk="1" hangingPunct="1">
              <a:defRPr/>
            </a:pPr>
            <a:r>
              <a:rPr kumimoji="1" lang="en-US" altLang="ko-KR" dirty="0" smtClean="0">
                <a:solidFill>
                  <a:srgbClr val="000000"/>
                </a:solidFill>
                <a:latin typeface="Gulim" panose="020B0600000101010101" pitchFamily="34" charset="-127"/>
                <a:ea typeface="Gulim" panose="020B0600000101010101" pitchFamily="34" charset="-127"/>
              </a:rPr>
              <a:t>                                                                </a:t>
            </a:r>
            <a:endParaRPr kumimoji="1" lang="ko-KR" altLang="en-US" dirty="0">
              <a:solidFill>
                <a:srgbClr val="000000"/>
              </a:solidFill>
              <a:latin typeface="Gulim" panose="020B0600000101010101" pitchFamily="34" charset="-127"/>
              <a:ea typeface="Gulim" panose="020B0600000101010101" pitchFamily="34" charset="-127"/>
            </a:endParaRPr>
          </a:p>
        </p:txBody>
      </p:sp>
      <p:cxnSp>
        <p:nvCxnSpPr>
          <p:cNvPr id="267" name="直接连接符 266"/>
          <p:cNvCxnSpPr/>
          <p:nvPr/>
        </p:nvCxnSpPr>
        <p:spPr>
          <a:xfrm>
            <a:off x="0" y="4875626"/>
            <a:ext cx="9144000" cy="1191"/>
          </a:xfrm>
          <a:prstGeom prst="line">
            <a:avLst/>
          </a:prstGeom>
        </p:spPr>
        <p:style>
          <a:lnRef idx="1">
            <a:schemeClr val="accent1"/>
          </a:lnRef>
          <a:fillRef idx="0">
            <a:schemeClr val="accent1"/>
          </a:fillRef>
          <a:effectRef idx="0">
            <a:schemeClr val="accent1"/>
          </a:effectRef>
          <a:fontRef idx="minor">
            <a:schemeClr val="tx1"/>
          </a:fontRef>
        </p:style>
      </p:cxnSp>
      <p:sp>
        <p:nvSpPr>
          <p:cNvPr id="19" name="TextBox 18"/>
          <p:cNvSpPr txBox="1"/>
          <p:nvPr/>
        </p:nvSpPr>
        <p:spPr>
          <a:xfrm>
            <a:off x="71406" y="534073"/>
            <a:ext cx="3643338" cy="323165"/>
          </a:xfrm>
          <a:prstGeom prst="rect">
            <a:avLst/>
          </a:prstGeom>
          <a:noFill/>
        </p:spPr>
        <p:txBody>
          <a:bodyPr wrap="square" rtlCol="0">
            <a:spAutoFit/>
          </a:bodyPr>
          <a:lstStyle/>
          <a:p>
            <a:pPr>
              <a:buClr>
                <a:schemeClr val="tx2"/>
              </a:buClr>
              <a:buFont typeface="Wingdings" panose="05000000000000000000" pitchFamily="2" charset="2"/>
              <a:buChar char="n"/>
            </a:pPr>
            <a:r>
              <a:rPr lang="zh-CN" altLang="en-US" sz="1500" dirty="0" smtClean="0">
                <a:latin typeface="微软雅黑" panose="020B0503020204020204" pitchFamily="34" charset="-122"/>
                <a:ea typeface="微软雅黑" panose="020B0503020204020204" pitchFamily="34" charset="-122"/>
              </a:rPr>
              <a:t>  磁体相关项目</a:t>
            </a:r>
            <a:endParaRPr lang="zh-CN" altLang="en-US" sz="1500" dirty="0">
              <a:latin typeface="微软雅黑" panose="020B0503020204020204" pitchFamily="34" charset="-122"/>
              <a:ea typeface="微软雅黑" panose="020B0503020204020204" pitchFamily="34" charset="-122"/>
            </a:endParaRPr>
          </a:p>
        </p:txBody>
      </p:sp>
      <p:sp>
        <p:nvSpPr>
          <p:cNvPr id="7" name="AutoShape 526"/>
          <p:cNvSpPr>
            <a:spLocks noChangeArrowheads="1"/>
          </p:cNvSpPr>
          <p:nvPr/>
        </p:nvSpPr>
        <p:spPr bwMode="auto">
          <a:xfrm>
            <a:off x="112395" y="842010"/>
            <a:ext cx="4030345" cy="730250"/>
          </a:xfrm>
          <a:prstGeom prst="roundRect">
            <a:avLst>
              <a:gd name="adj" fmla="val 4942"/>
            </a:avLst>
          </a:prstGeom>
          <a:solidFill>
            <a:schemeClr val="tx2">
              <a:lumMod val="20000"/>
              <a:lumOff val="80000"/>
            </a:schemeClr>
          </a:solidFill>
          <a:ln>
            <a:solidFill>
              <a:schemeClr val="tx1"/>
            </a:solidFill>
          </a:ln>
        </p:spPr>
        <p:txBody>
          <a:bodyPr wrap="none" anchor="ctr"/>
          <a:lstStyle/>
          <a:p>
            <a:pPr eaLnBrk="1" latinLnBrk="1" hangingPunct="1">
              <a:defRPr/>
            </a:pPr>
            <a:endParaRPr kumimoji="1" lang="ko-KR" altLang="en-US">
              <a:solidFill>
                <a:srgbClr val="000000"/>
              </a:solidFill>
              <a:latin typeface="Gulim" panose="020B0600000101010101" pitchFamily="34" charset="-127"/>
              <a:ea typeface="Gulim" panose="020B0600000101010101" pitchFamily="34" charset="-127"/>
            </a:endParaRPr>
          </a:p>
        </p:txBody>
      </p:sp>
      <p:sp>
        <p:nvSpPr>
          <p:cNvPr id="12" name="TextBox 11"/>
          <p:cNvSpPr txBox="1"/>
          <p:nvPr/>
        </p:nvSpPr>
        <p:spPr>
          <a:xfrm>
            <a:off x="107284" y="791170"/>
            <a:ext cx="4000528" cy="798830"/>
          </a:xfrm>
          <a:prstGeom prst="rect">
            <a:avLst/>
          </a:prstGeom>
          <a:noFill/>
        </p:spPr>
        <p:txBody>
          <a:bodyPr wrap="square" rtlCol="0">
            <a:spAutoFit/>
          </a:bodyPr>
          <a:lstStyle/>
          <a:p>
            <a:pPr>
              <a:lnSpc>
                <a:spcPct val="140000"/>
              </a:lnSpc>
            </a:pPr>
            <a:r>
              <a:rPr lang="zh-CN" altLang="en-US" sz="1000" dirty="0" smtClean="0">
                <a:latin typeface="微软雅黑" panose="020B0503020204020204" pitchFamily="34" charset="-122"/>
                <a:ea typeface="微软雅黑" panose="020B0503020204020204" pitchFamily="34" charset="-122"/>
              </a:rPr>
              <a:t>      </a:t>
            </a:r>
            <a:r>
              <a:rPr lang="zh-CN" altLang="en-US" sz="800" dirty="0" smtClean="0">
                <a:latin typeface="微软雅黑" panose="020B0503020204020204" pitchFamily="34" charset="-122"/>
                <a:ea typeface="微软雅黑" panose="020B0503020204020204" pitchFamily="34" charset="-122"/>
              </a:rPr>
              <a:t>  研发用于空间物理、高能加速器及质子、重离子医疗领域的磁铁及相关系统：</a:t>
            </a:r>
            <a:endParaRPr lang="en-US" altLang="zh-CN" sz="800" dirty="0" smtClean="0">
              <a:latin typeface="微软雅黑" panose="020B0503020204020204" pitchFamily="34" charset="-122"/>
              <a:ea typeface="微软雅黑" panose="020B0503020204020204" pitchFamily="34" charset="-122"/>
            </a:endParaRPr>
          </a:p>
          <a:p>
            <a:pPr>
              <a:lnSpc>
                <a:spcPct val="200000"/>
              </a:lnSpc>
              <a:buClr>
                <a:srgbClr val="FFFF00"/>
              </a:buClr>
              <a:buFont typeface="Wingdings" panose="05000000000000000000" pitchFamily="2" charset="2"/>
              <a:buChar char="u"/>
            </a:pPr>
            <a:r>
              <a:rPr lang="zh-CN" altLang="en-US" sz="800" dirty="0" smtClean="0">
                <a:latin typeface="微软雅黑" panose="020B0503020204020204" pitchFamily="34" charset="-122"/>
                <a:ea typeface="微软雅黑" panose="020B0503020204020204" pitchFamily="34" charset="-122"/>
              </a:rPr>
              <a:t>  具备常规水冷磁体批量设计、研发、测试能力；</a:t>
            </a:r>
            <a:endParaRPr lang="en-US" altLang="zh-CN" sz="800" dirty="0" smtClean="0">
              <a:latin typeface="微软雅黑" panose="020B0503020204020204" pitchFamily="34" charset="-122"/>
              <a:ea typeface="微软雅黑" panose="020B0503020204020204" pitchFamily="34" charset="-122"/>
            </a:endParaRPr>
          </a:p>
          <a:p>
            <a:pPr>
              <a:lnSpc>
                <a:spcPct val="200000"/>
              </a:lnSpc>
              <a:buClr>
                <a:srgbClr val="FFFF00"/>
              </a:buClr>
              <a:buFont typeface="Wingdings" panose="05000000000000000000" pitchFamily="2" charset="2"/>
              <a:buChar char="u"/>
            </a:pPr>
            <a:r>
              <a:rPr lang="zh-CN" altLang="en-US" sz="800" dirty="0" smtClean="0">
                <a:latin typeface="微软雅黑" panose="020B0503020204020204" pitchFamily="34" charset="-122"/>
                <a:ea typeface="微软雅黑" panose="020B0503020204020204" pitchFamily="34" charset="-122"/>
              </a:rPr>
              <a:t>  具备</a:t>
            </a:r>
            <a:r>
              <a:rPr lang="en-US" altLang="zh-CN" sz="800" dirty="0" smtClean="0">
                <a:latin typeface="微软雅黑" panose="020B0503020204020204" pitchFamily="34" charset="-122"/>
                <a:ea typeface="微软雅黑" panose="020B0503020204020204" pitchFamily="34" charset="-122"/>
              </a:rPr>
              <a:t>NbTi</a:t>
            </a:r>
            <a:r>
              <a:rPr lang="zh-CN" altLang="en-US" sz="800" dirty="0" smtClean="0">
                <a:latin typeface="微软雅黑" panose="020B0503020204020204" pitchFamily="34" charset="-122"/>
                <a:ea typeface="微软雅黑" panose="020B0503020204020204" pitchFamily="34" charset="-122"/>
              </a:rPr>
              <a:t>、</a:t>
            </a:r>
            <a:r>
              <a:rPr lang="en-US" altLang="zh-CN" sz="800" dirty="0" smtClean="0">
                <a:latin typeface="微软雅黑" panose="020B0503020204020204" pitchFamily="34" charset="-122"/>
                <a:ea typeface="微软雅黑" panose="020B0503020204020204" pitchFamily="34" charset="-122"/>
              </a:rPr>
              <a:t>Nb3Sn</a:t>
            </a:r>
            <a:r>
              <a:rPr lang="zh-CN" altLang="en-US" sz="800" dirty="0" smtClean="0">
                <a:latin typeface="微软雅黑" panose="020B0503020204020204" pitchFamily="34" charset="-122"/>
                <a:ea typeface="微软雅黑" panose="020B0503020204020204" pitchFamily="34" charset="-122"/>
              </a:rPr>
              <a:t>、</a:t>
            </a:r>
            <a:r>
              <a:rPr lang="en-US" altLang="zh-CN" sz="800" dirty="0" smtClean="0">
                <a:latin typeface="微软雅黑" panose="020B0503020204020204" pitchFamily="34" charset="-122"/>
                <a:ea typeface="微软雅黑" panose="020B0503020204020204" pitchFamily="34" charset="-122"/>
              </a:rPr>
              <a:t>YBCO</a:t>
            </a:r>
            <a:r>
              <a:rPr lang="zh-CN" altLang="en-US" sz="800" dirty="0" smtClean="0">
                <a:latin typeface="微软雅黑" panose="020B0503020204020204" pitchFamily="34" charset="-122"/>
                <a:ea typeface="微软雅黑" panose="020B0503020204020204" pitchFamily="34" charset="-122"/>
              </a:rPr>
              <a:t>非标超导磁体设计、研发、测试能力；</a:t>
            </a:r>
          </a:p>
        </p:txBody>
      </p:sp>
      <p:pic>
        <p:nvPicPr>
          <p:cNvPr id="16" name="图片 15" descr="15.JPG"/>
          <p:cNvPicPr>
            <a:picLocks noChangeAspect="1"/>
          </p:cNvPicPr>
          <p:nvPr/>
        </p:nvPicPr>
        <p:blipFill>
          <a:blip r:embed="rId3" cstate="print">
            <a:extLst>
              <a:ext uri="{28A0092B-C50C-407E-A947-70E740481C1C}">
                <a14:useLocalDpi xmlns:a14="http://schemas.microsoft.com/office/drawing/2010/main"/>
              </a:ext>
            </a:extLst>
          </a:blip>
          <a:srcRect/>
          <a:stretch>
            <a:fillRect/>
          </a:stretch>
        </p:blipFill>
        <p:spPr>
          <a:xfrm>
            <a:off x="4286885" y="642620"/>
            <a:ext cx="2958465" cy="1285875"/>
          </a:xfrm>
          <a:prstGeom prst="rect">
            <a:avLst/>
          </a:prstGeom>
        </p:spPr>
      </p:pic>
      <p:pic>
        <p:nvPicPr>
          <p:cNvPr id="4" name="图片 3"/>
          <p:cNvPicPr>
            <a:picLocks noChangeAspect="1"/>
          </p:cNvPicPr>
          <p:nvPr/>
        </p:nvPicPr>
        <p:blipFill rotWithShape="1">
          <a:blip r:embed="rId4" cstate="print">
            <a:extLst>
              <a:ext uri="{28A0092B-C50C-407E-A947-70E740481C1C}">
                <a14:useLocalDpi xmlns:a14="http://schemas.microsoft.com/office/drawing/2010/main"/>
              </a:ext>
            </a:extLst>
          </a:blip>
          <a:srcRect/>
          <a:stretch>
            <a:fillRect/>
          </a:stretch>
        </p:blipFill>
        <p:spPr>
          <a:xfrm>
            <a:off x="4286885" y="2116455"/>
            <a:ext cx="1754505" cy="1304925"/>
          </a:xfrm>
          <a:prstGeom prst="rect">
            <a:avLst/>
          </a:prstGeom>
        </p:spPr>
      </p:pic>
      <p:pic>
        <p:nvPicPr>
          <p:cNvPr id="17" name="图片 16" descr="IMG_256"/>
          <p:cNvPicPr/>
          <p:nvPr/>
        </p:nvPicPr>
        <p:blipFill>
          <a:blip r:embed="rId5"/>
          <a:stretch>
            <a:fillRect/>
          </a:stretch>
        </p:blipFill>
        <p:spPr>
          <a:xfrm>
            <a:off x="6132195" y="2116455"/>
            <a:ext cx="2840990" cy="1305560"/>
          </a:xfrm>
          <a:prstGeom prst="rect">
            <a:avLst/>
          </a:prstGeom>
          <a:noFill/>
          <a:ln w="9525">
            <a:noFill/>
          </a:ln>
        </p:spPr>
      </p:pic>
      <p:pic>
        <p:nvPicPr>
          <p:cNvPr id="37" name="图片 36" descr="IMG_3385"/>
          <p:cNvPicPr/>
          <p:nvPr/>
        </p:nvPicPr>
        <p:blipFill>
          <a:blip r:embed="rId6" cstate="print">
            <a:extLst>
              <a:ext uri="{28A0092B-C50C-407E-A947-70E740481C1C}">
                <a14:useLocalDpi xmlns:a14="http://schemas.microsoft.com/office/drawing/2010/main"/>
              </a:ext>
            </a:extLst>
          </a:blip>
          <a:srcRect/>
          <a:stretch>
            <a:fillRect/>
          </a:stretch>
        </p:blipFill>
        <p:spPr>
          <a:xfrm>
            <a:off x="4275455" y="3470275"/>
            <a:ext cx="1257935" cy="1243965"/>
          </a:xfrm>
          <a:prstGeom prst="rect">
            <a:avLst/>
          </a:prstGeom>
        </p:spPr>
      </p:pic>
      <p:pic>
        <p:nvPicPr>
          <p:cNvPr id="34" name="图片 33"/>
          <p:cNvPicPr/>
          <p:nvPr/>
        </p:nvPicPr>
        <p:blipFill>
          <a:blip r:embed="rId7" cstate="print">
            <a:extLst>
              <a:ext uri="{28A0092B-C50C-407E-A947-70E740481C1C}">
                <a14:useLocalDpi xmlns:a14="http://schemas.microsoft.com/office/drawing/2010/main"/>
              </a:ext>
            </a:extLst>
          </a:blip>
          <a:srcRect/>
          <a:stretch>
            <a:fillRect/>
          </a:stretch>
        </p:blipFill>
        <p:spPr>
          <a:xfrm>
            <a:off x="5666105" y="3479165"/>
            <a:ext cx="1168400" cy="1243965"/>
          </a:xfrm>
          <a:prstGeom prst="rect">
            <a:avLst/>
          </a:prstGeom>
          <a:noFill/>
          <a:ln w="9525">
            <a:noFill/>
            <a:miter lim="800000"/>
            <a:headEnd/>
            <a:tailEnd/>
          </a:ln>
        </p:spPr>
      </p:pic>
      <p:pic>
        <p:nvPicPr>
          <p:cNvPr id="41" name="图片 40"/>
          <p:cNvPicPr/>
          <p:nvPr/>
        </p:nvPicPr>
        <p:blipFill>
          <a:blip r:embed="rId8" cstate="print">
            <a:extLst>
              <a:ext uri="{28A0092B-C50C-407E-A947-70E740481C1C}">
                <a14:useLocalDpi xmlns:a14="http://schemas.microsoft.com/office/drawing/2010/main"/>
              </a:ext>
            </a:extLst>
          </a:blip>
          <a:srcRect l="11936"/>
          <a:stretch>
            <a:fillRect/>
          </a:stretch>
        </p:blipFill>
        <p:spPr>
          <a:xfrm>
            <a:off x="6967220" y="3470275"/>
            <a:ext cx="880745" cy="1243965"/>
          </a:xfrm>
          <a:prstGeom prst="rect">
            <a:avLst/>
          </a:prstGeom>
          <a:noFill/>
          <a:ln w="9525">
            <a:noFill/>
            <a:miter lim="800000"/>
            <a:headEnd/>
            <a:tailEnd/>
          </a:ln>
        </p:spPr>
      </p:pic>
      <p:pic>
        <p:nvPicPr>
          <p:cNvPr id="6" name="图片 5"/>
          <p:cNvPicPr/>
          <p:nvPr/>
        </p:nvPicPr>
        <p:blipFill>
          <a:blip r:embed="rId9" cstate="print">
            <a:extLst>
              <a:ext uri="{28A0092B-C50C-407E-A947-70E740481C1C}">
                <a14:useLocalDpi xmlns:a14="http://schemas.microsoft.com/office/drawing/2010/main"/>
              </a:ext>
            </a:extLst>
          </a:blip>
          <a:srcRect/>
          <a:stretch>
            <a:fillRect/>
          </a:stretch>
        </p:blipFill>
        <p:spPr>
          <a:xfrm>
            <a:off x="7980680" y="3477895"/>
            <a:ext cx="992505" cy="1245235"/>
          </a:xfrm>
          <a:prstGeom prst="rect">
            <a:avLst/>
          </a:prstGeom>
          <a:noFill/>
          <a:ln w="9525">
            <a:noFill/>
            <a:miter lim="800000"/>
            <a:headEnd/>
            <a:tailEnd/>
          </a:ln>
        </p:spPr>
      </p:pic>
      <p:pic>
        <p:nvPicPr>
          <p:cNvPr id="8" name="图片 7" descr="Cache_22700e7d9f94628f."/>
          <p:cNvPicPr>
            <a:picLocks noChangeAspect="1"/>
          </p:cNvPicPr>
          <p:nvPr/>
        </p:nvPicPr>
        <p:blipFill>
          <a:blip r:embed="rId10" cstate="print">
            <a:extLst>
              <a:ext uri="{28A0092B-C50C-407E-A947-70E740481C1C}">
                <a14:useLocalDpi xmlns:a14="http://schemas.microsoft.com/office/drawing/2010/main"/>
              </a:ext>
            </a:extLst>
          </a:blip>
          <a:stretch>
            <a:fillRect/>
          </a:stretch>
        </p:blipFill>
        <p:spPr>
          <a:xfrm>
            <a:off x="7337425" y="642620"/>
            <a:ext cx="1621155" cy="1285875"/>
          </a:xfrm>
          <a:prstGeom prst="rect">
            <a:avLst/>
          </a:prstGeom>
        </p:spPr>
      </p:pic>
      <p:graphicFrame>
        <p:nvGraphicFramePr>
          <p:cNvPr id="5" name="表格 4"/>
          <p:cNvGraphicFramePr/>
          <p:nvPr>
            <p:custDataLst>
              <p:tags r:id="rId1"/>
            </p:custDataLst>
          </p:nvPr>
        </p:nvGraphicFramePr>
        <p:xfrm>
          <a:off x="100330" y="1707515"/>
          <a:ext cx="4042410" cy="2774950"/>
        </p:xfrm>
        <a:graphic>
          <a:graphicData uri="http://schemas.openxmlformats.org/drawingml/2006/table">
            <a:tbl>
              <a:tblPr firstRow="1" bandRow="1">
                <a:tableStyleId>{5940675A-B579-460E-94D1-54222C63F5DA}</a:tableStyleId>
              </a:tblPr>
              <a:tblGrid>
                <a:gridCol w="260985">
                  <a:extLst>
                    <a:ext uri="{9D8B030D-6E8A-4147-A177-3AD203B41FA5}">
                      <a16:colId xmlns:a16="http://schemas.microsoft.com/office/drawing/2014/main" val="20000"/>
                    </a:ext>
                  </a:extLst>
                </a:gridCol>
                <a:gridCol w="1287780">
                  <a:extLst>
                    <a:ext uri="{9D8B030D-6E8A-4147-A177-3AD203B41FA5}">
                      <a16:colId xmlns:a16="http://schemas.microsoft.com/office/drawing/2014/main" val="20001"/>
                    </a:ext>
                  </a:extLst>
                </a:gridCol>
                <a:gridCol w="879475">
                  <a:extLst>
                    <a:ext uri="{9D8B030D-6E8A-4147-A177-3AD203B41FA5}">
                      <a16:colId xmlns:a16="http://schemas.microsoft.com/office/drawing/2014/main" val="20002"/>
                    </a:ext>
                  </a:extLst>
                </a:gridCol>
                <a:gridCol w="347345">
                  <a:extLst>
                    <a:ext uri="{9D8B030D-6E8A-4147-A177-3AD203B41FA5}">
                      <a16:colId xmlns:a16="http://schemas.microsoft.com/office/drawing/2014/main" val="20003"/>
                    </a:ext>
                  </a:extLst>
                </a:gridCol>
                <a:gridCol w="612140">
                  <a:extLst>
                    <a:ext uri="{9D8B030D-6E8A-4147-A177-3AD203B41FA5}">
                      <a16:colId xmlns:a16="http://schemas.microsoft.com/office/drawing/2014/main" val="20004"/>
                    </a:ext>
                  </a:extLst>
                </a:gridCol>
                <a:gridCol w="654685">
                  <a:extLst>
                    <a:ext uri="{9D8B030D-6E8A-4147-A177-3AD203B41FA5}">
                      <a16:colId xmlns:a16="http://schemas.microsoft.com/office/drawing/2014/main" val="20005"/>
                    </a:ext>
                  </a:extLst>
                </a:gridCol>
              </a:tblGrid>
              <a:tr h="183515">
                <a:tc>
                  <a:txBody>
                    <a:bodyPr/>
                    <a:lstStyle/>
                    <a:p>
                      <a:pPr indent="0" algn="ctr">
                        <a:buNone/>
                      </a:pPr>
                      <a:r>
                        <a:rPr lang="en-US" sz="600" b="1">
                          <a:latin typeface="宋体" panose="02010600030101010101" pitchFamily="2" charset="-122"/>
                          <a:ea typeface="宋体" panose="02010600030101010101" pitchFamily="2" charset="-122"/>
                          <a:cs typeface="宋体" panose="02010600030101010101" pitchFamily="2" charset="-122"/>
                        </a:rPr>
                        <a:t>序号</a:t>
                      </a:r>
                      <a:endParaRPr lang="en-US" altLang="en-US" sz="600" b="1">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600" b="1">
                          <a:latin typeface="宋体" panose="02010600030101010101" pitchFamily="2" charset="-122"/>
                          <a:ea typeface="宋体" panose="02010600030101010101" pitchFamily="2" charset="-122"/>
                          <a:cs typeface="宋体" panose="02010600030101010101" pitchFamily="2" charset="-122"/>
                        </a:rPr>
                        <a:t>项目名称</a:t>
                      </a:r>
                      <a:endParaRPr lang="en-US" altLang="en-US" sz="600" b="1">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600" b="1">
                          <a:latin typeface="宋体" panose="02010600030101010101" pitchFamily="2" charset="-122"/>
                          <a:ea typeface="宋体" panose="02010600030101010101" pitchFamily="2" charset="-122"/>
                          <a:cs typeface="宋体" panose="02010600030101010101" pitchFamily="2" charset="-122"/>
                        </a:rPr>
                        <a:t>用户名称</a:t>
                      </a:r>
                      <a:endParaRPr lang="en-US" altLang="en-US" sz="600" b="1">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600" b="1">
                          <a:latin typeface="宋体" panose="02010600030101010101" pitchFamily="2" charset="-122"/>
                          <a:ea typeface="宋体" panose="02010600030101010101" pitchFamily="2" charset="-122"/>
                          <a:cs typeface="宋体" panose="02010600030101010101" pitchFamily="2" charset="-122"/>
                        </a:rPr>
                        <a:t>数量</a:t>
                      </a:r>
                      <a:endParaRPr lang="en-US" altLang="en-US" sz="600" b="1">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600" b="1">
                          <a:latin typeface="宋体" panose="02010600030101010101" pitchFamily="2" charset="-122"/>
                          <a:ea typeface="宋体" panose="02010600030101010101" pitchFamily="2" charset="-122"/>
                          <a:cs typeface="宋体" panose="02010600030101010101" pitchFamily="2" charset="-122"/>
                        </a:rPr>
                        <a:t>合同签订时间</a:t>
                      </a:r>
                      <a:endParaRPr lang="en-US" altLang="en-US" sz="600" b="1">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zh-CN" altLang="en-US" sz="600" b="1">
                          <a:latin typeface="宋体" panose="02010600030101010101" pitchFamily="2" charset="-122"/>
                          <a:ea typeface="宋体" panose="02010600030101010101" pitchFamily="2" charset="-122"/>
                          <a:cs typeface="宋体" panose="02010600030101010101" pitchFamily="2" charset="-122"/>
                        </a:rPr>
                        <a:t>磁铁铁芯类型</a:t>
                      </a: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298450">
                <a:tc>
                  <a:txBody>
                    <a:bodyPr/>
                    <a:lstStyle/>
                    <a:p>
                      <a:pPr indent="0" algn="ctr">
                        <a:lnSpc>
                          <a:spcPct val="150000"/>
                        </a:lnSpc>
                        <a:buNone/>
                      </a:pPr>
                      <a:r>
                        <a:rPr lang="en-US" sz="600" b="0">
                          <a:latin typeface="宋体" panose="02010600030101010101" pitchFamily="2" charset="-122"/>
                          <a:ea typeface="宋体" panose="02010600030101010101" pitchFamily="2" charset="-122"/>
                          <a:cs typeface="宋体" panose="02010600030101010101" pitchFamily="2" charset="-122"/>
                        </a:rPr>
                        <a:t>1</a:t>
                      </a:r>
                      <a:endParaRPr lang="en-US"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lnSpc>
                          <a:spcPct val="150000"/>
                        </a:lnSpc>
                        <a:buNone/>
                      </a:pPr>
                      <a:r>
                        <a:rPr lang="en-US" sz="600" b="0">
                          <a:latin typeface="宋体" panose="02010600030101010101" pitchFamily="2" charset="-122"/>
                          <a:ea typeface="宋体" panose="02010600030101010101" pitchFamily="2" charset="-122"/>
                          <a:cs typeface="宋体" panose="02010600030101010101" pitchFamily="2" charset="-122"/>
                        </a:rPr>
                        <a:t>高能同步辐射光源（HEPS）增强器</a:t>
                      </a:r>
                      <a:r>
                        <a:rPr lang="zh-CN" sz="600" b="0">
                          <a:latin typeface="宋体" panose="02010600030101010101" pitchFamily="2" charset="-122"/>
                          <a:ea typeface="宋体" panose="02010600030101010101" pitchFamily="2" charset="-122"/>
                          <a:cs typeface="宋体" panose="02010600030101010101" pitchFamily="2" charset="-122"/>
                        </a:rPr>
                        <a:t>四极磁铁</a:t>
                      </a:r>
                      <a:endParaRPr lang="zh-CN"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lnSpc>
                          <a:spcPct val="150000"/>
                        </a:lnSpc>
                        <a:buNone/>
                      </a:pPr>
                      <a:r>
                        <a:rPr lang="en-US" sz="600" b="0">
                          <a:latin typeface="宋体" panose="02010600030101010101" pitchFamily="2" charset="-122"/>
                          <a:ea typeface="宋体" panose="02010600030101010101" pitchFamily="2" charset="-122"/>
                          <a:cs typeface="宋体" panose="02010600030101010101" pitchFamily="2" charset="-122"/>
                        </a:rPr>
                        <a:t>北京高能物理研究所</a:t>
                      </a:r>
                      <a:endParaRPr lang="en-US"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lnSpc>
                          <a:spcPct val="150000"/>
                        </a:lnSpc>
                        <a:buNone/>
                      </a:pPr>
                      <a:r>
                        <a:rPr lang="en-US" sz="600" b="0">
                          <a:latin typeface="宋体" panose="02010600030101010101" pitchFamily="2" charset="-122"/>
                          <a:ea typeface="宋体" panose="02010600030101010101" pitchFamily="2" charset="-122"/>
                          <a:cs typeface="宋体" panose="02010600030101010101" pitchFamily="2" charset="-122"/>
                        </a:rPr>
                        <a:t>150</a:t>
                      </a:r>
                      <a:r>
                        <a:rPr lang="zh-CN" altLang="en-US" sz="600" b="0">
                          <a:latin typeface="宋体" panose="02010600030101010101" pitchFamily="2" charset="-122"/>
                          <a:ea typeface="宋体" panose="02010600030101010101" pitchFamily="2" charset="-122"/>
                          <a:cs typeface="宋体" panose="02010600030101010101" pitchFamily="2" charset="-122"/>
                        </a:rPr>
                        <a:t>台</a:t>
                      </a: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lnSpc>
                          <a:spcPct val="150000"/>
                        </a:lnSpc>
                        <a:buNone/>
                      </a:pPr>
                      <a:r>
                        <a:rPr lang="en-US" sz="600" b="0">
                          <a:latin typeface="宋体" panose="02010600030101010101" pitchFamily="2" charset="-122"/>
                          <a:ea typeface="宋体" panose="02010600030101010101" pitchFamily="2" charset="-122"/>
                          <a:cs typeface="宋体" panose="02010600030101010101" pitchFamily="2" charset="-122"/>
                        </a:rPr>
                        <a:t>2019年</a:t>
                      </a:r>
                      <a:endParaRPr lang="en-US"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lnSpc>
                          <a:spcPct val="150000"/>
                        </a:lnSpc>
                        <a:buNone/>
                      </a:pPr>
                      <a:r>
                        <a:rPr lang="zh-CN" altLang="en-US" sz="600" b="0">
                          <a:latin typeface="宋体" panose="02010600030101010101" pitchFamily="2" charset="-122"/>
                          <a:ea typeface="宋体" panose="02010600030101010101" pitchFamily="2" charset="-122"/>
                          <a:cs typeface="宋体" panose="02010600030101010101" pitchFamily="2" charset="-122"/>
                        </a:rPr>
                        <a:t>叠片式</a:t>
                      </a: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298450">
                <a:tc>
                  <a:txBody>
                    <a:bodyPr/>
                    <a:lstStyle/>
                    <a:p>
                      <a:pPr indent="0" algn="ctr">
                        <a:lnSpc>
                          <a:spcPct val="150000"/>
                        </a:lnSpc>
                        <a:buNone/>
                      </a:pPr>
                      <a:r>
                        <a:rPr lang="en-US" sz="600" b="0">
                          <a:latin typeface="宋体" panose="02010600030101010101" pitchFamily="2" charset="-122"/>
                          <a:ea typeface="宋体" panose="02010600030101010101" pitchFamily="2" charset="-122"/>
                          <a:cs typeface="宋体" panose="02010600030101010101" pitchFamily="2" charset="-122"/>
                        </a:rPr>
                        <a:t>2</a:t>
                      </a:r>
                      <a:endParaRPr lang="en-US"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lnSpc>
                          <a:spcPct val="150000"/>
                        </a:lnSpc>
                        <a:buNone/>
                      </a:pPr>
                      <a:r>
                        <a:rPr lang="en-US" sz="600" b="0">
                          <a:latin typeface="宋体" panose="02010600030101010101" pitchFamily="2" charset="-122"/>
                          <a:ea typeface="宋体" panose="02010600030101010101" pitchFamily="2" charset="-122"/>
                          <a:cs typeface="宋体" panose="02010600030101010101" pitchFamily="2" charset="-122"/>
                        </a:rPr>
                        <a:t>高能同步辐射光源（HEPS）</a:t>
                      </a:r>
                      <a:r>
                        <a:rPr lang="zh-CN" altLang="en-US" sz="600" b="0">
                          <a:latin typeface="宋体" panose="02010600030101010101" pitchFamily="2" charset="-122"/>
                          <a:ea typeface="宋体" panose="02010600030101010101" pitchFamily="2" charset="-122"/>
                          <a:cs typeface="宋体" panose="02010600030101010101" pitchFamily="2" charset="-122"/>
                        </a:rPr>
                        <a:t>高能输运线二极</a:t>
                      </a:r>
                      <a:r>
                        <a:rPr lang="en-US" altLang="zh-CN" sz="600" b="0">
                          <a:latin typeface="宋体" panose="02010600030101010101" pitchFamily="2" charset="-122"/>
                          <a:ea typeface="宋体" panose="02010600030101010101" pitchFamily="2" charset="-122"/>
                          <a:cs typeface="宋体" panose="02010600030101010101" pitchFamily="2" charset="-122"/>
                        </a:rPr>
                        <a:t>&amp;</a:t>
                      </a:r>
                      <a:r>
                        <a:rPr lang="zh-CN" altLang="en-US" sz="600" b="0">
                          <a:latin typeface="宋体" panose="02010600030101010101" pitchFamily="2" charset="-122"/>
                          <a:ea typeface="宋体" panose="02010600030101010101" pitchFamily="2" charset="-122"/>
                          <a:cs typeface="宋体" panose="02010600030101010101" pitchFamily="2" charset="-122"/>
                        </a:rPr>
                        <a:t>校正磁铁</a:t>
                      </a: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lnSpc>
                          <a:spcPct val="150000"/>
                        </a:lnSpc>
                        <a:buNone/>
                      </a:pPr>
                      <a:r>
                        <a:rPr lang="en-US" sz="600" b="0">
                          <a:latin typeface="宋体" panose="02010600030101010101" pitchFamily="2" charset="-122"/>
                          <a:ea typeface="宋体" panose="02010600030101010101" pitchFamily="2" charset="-122"/>
                          <a:cs typeface="宋体" panose="02010600030101010101" pitchFamily="2" charset="-122"/>
                        </a:rPr>
                        <a:t>北京高能物理研究所</a:t>
                      </a:r>
                      <a:endParaRPr lang="en-US"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lnSpc>
                          <a:spcPct val="150000"/>
                        </a:lnSpc>
                        <a:buNone/>
                      </a:pPr>
                      <a:r>
                        <a:rPr lang="en-US" sz="600" b="0">
                          <a:latin typeface="宋体" panose="02010600030101010101" pitchFamily="2" charset="-122"/>
                          <a:ea typeface="宋体" panose="02010600030101010101" pitchFamily="2" charset="-122"/>
                          <a:cs typeface="宋体" panose="02010600030101010101" pitchFamily="2" charset="-122"/>
                        </a:rPr>
                        <a:t>49</a:t>
                      </a:r>
                      <a:r>
                        <a:rPr lang="zh-CN" altLang="en-US" sz="600" b="0">
                          <a:latin typeface="宋体" panose="02010600030101010101" pitchFamily="2" charset="-122"/>
                          <a:ea typeface="宋体" panose="02010600030101010101" pitchFamily="2" charset="-122"/>
                          <a:cs typeface="宋体" panose="02010600030101010101" pitchFamily="2" charset="-122"/>
                        </a:rPr>
                        <a:t>台</a:t>
                      </a: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lnSpc>
                          <a:spcPct val="150000"/>
                        </a:lnSpc>
                        <a:buNone/>
                      </a:pPr>
                      <a:r>
                        <a:rPr lang="en-US" sz="600" b="0">
                          <a:latin typeface="宋体" panose="02010600030101010101" pitchFamily="2" charset="-122"/>
                          <a:ea typeface="宋体" panose="02010600030101010101" pitchFamily="2" charset="-122"/>
                          <a:cs typeface="宋体" panose="02010600030101010101" pitchFamily="2" charset="-122"/>
                        </a:rPr>
                        <a:t>2020</a:t>
                      </a:r>
                      <a:r>
                        <a:rPr lang="zh-CN" altLang="en-US" sz="600" b="0">
                          <a:latin typeface="宋体" panose="02010600030101010101" pitchFamily="2" charset="-122"/>
                          <a:ea typeface="宋体" panose="02010600030101010101" pitchFamily="2" charset="-122"/>
                          <a:cs typeface="宋体" panose="02010600030101010101" pitchFamily="2" charset="-122"/>
                        </a:rPr>
                        <a:t>年</a:t>
                      </a: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lnSpc>
                          <a:spcPct val="150000"/>
                        </a:lnSpc>
                        <a:buNone/>
                      </a:pPr>
                      <a:r>
                        <a:rPr lang="zh-CN" altLang="en-US" sz="600" b="0">
                          <a:latin typeface="宋体" panose="02010600030101010101" pitchFamily="2" charset="-122"/>
                          <a:ea typeface="宋体" panose="02010600030101010101" pitchFamily="2" charset="-122"/>
                          <a:cs typeface="宋体" panose="02010600030101010101" pitchFamily="2" charset="-122"/>
                        </a:rPr>
                        <a:t>叠片</a:t>
                      </a:r>
                      <a:r>
                        <a:rPr lang="en-US" altLang="zh-CN" sz="600" b="0">
                          <a:latin typeface="宋体" panose="02010600030101010101" pitchFamily="2" charset="-122"/>
                          <a:ea typeface="宋体" panose="02010600030101010101" pitchFamily="2" charset="-122"/>
                          <a:cs typeface="宋体" panose="02010600030101010101" pitchFamily="2" charset="-122"/>
                        </a:rPr>
                        <a:t>&amp;DT4</a:t>
                      </a: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278765">
                <a:tc>
                  <a:txBody>
                    <a:bodyPr/>
                    <a:lstStyle/>
                    <a:p>
                      <a:pPr indent="0" algn="ctr">
                        <a:lnSpc>
                          <a:spcPct val="150000"/>
                        </a:lnSpc>
                        <a:buNone/>
                      </a:pPr>
                      <a:r>
                        <a:rPr lang="en-US" sz="600" b="0">
                          <a:latin typeface="宋体" panose="02010600030101010101" pitchFamily="2" charset="-122"/>
                          <a:ea typeface="宋体" panose="02010600030101010101" pitchFamily="2" charset="-122"/>
                          <a:cs typeface="宋体" panose="02010600030101010101" pitchFamily="2" charset="-122"/>
                        </a:rPr>
                        <a:t>3</a:t>
                      </a:r>
                      <a:endParaRPr lang="en-US"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lnSpc>
                          <a:spcPct val="150000"/>
                        </a:lnSpc>
                        <a:buClr>
                          <a:srgbClr val="00B0F0"/>
                        </a:buClr>
                        <a:buFont typeface="Wingdings" panose="05000000000000000000" pitchFamily="2" charset="2"/>
                        <a:buNone/>
                      </a:pPr>
                      <a:r>
                        <a:rPr lang="zh-CN" altLang="en-US" sz="600" b="0">
                          <a:latin typeface="宋体" panose="02010600030101010101" pitchFamily="2" charset="-122"/>
                          <a:ea typeface="宋体" panose="02010600030101010101" pitchFamily="2" charset="-122"/>
                          <a:cs typeface="宋体" panose="02010600030101010101" pitchFamily="2" charset="-122"/>
                        </a:rPr>
                        <a:t>慢速和快速轨道校正磁铁</a:t>
                      </a: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lnSpc>
                          <a:spcPct val="150000"/>
                        </a:lnSpc>
                        <a:buNone/>
                      </a:pPr>
                      <a:r>
                        <a:rPr lang="zh-CN" altLang="en-US" sz="600" b="0">
                          <a:latin typeface="宋体" panose="02010600030101010101" pitchFamily="2" charset="-122"/>
                          <a:ea typeface="宋体" panose="02010600030101010101" pitchFamily="2" charset="-122"/>
                          <a:cs typeface="宋体" panose="02010600030101010101" pitchFamily="2" charset="-122"/>
                        </a:rPr>
                        <a:t>中国科学技术大学</a:t>
                      </a: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lnSpc>
                          <a:spcPct val="150000"/>
                        </a:lnSpc>
                        <a:buNone/>
                      </a:pPr>
                      <a:r>
                        <a:rPr lang="en-US" altLang="zh-CN" sz="600" b="0">
                          <a:latin typeface="宋体" panose="02010600030101010101" pitchFamily="2" charset="-122"/>
                          <a:ea typeface="宋体" panose="02010600030101010101" pitchFamily="2" charset="-122"/>
                          <a:cs typeface="宋体" panose="02010600030101010101" pitchFamily="2" charset="-122"/>
                        </a:rPr>
                        <a:t>4</a:t>
                      </a:r>
                      <a:r>
                        <a:rPr lang="zh-CN" altLang="en-US" sz="600" b="0">
                          <a:latin typeface="宋体" panose="02010600030101010101" pitchFamily="2" charset="-122"/>
                          <a:ea typeface="宋体" panose="02010600030101010101" pitchFamily="2" charset="-122"/>
                          <a:cs typeface="宋体" panose="02010600030101010101" pitchFamily="2" charset="-122"/>
                        </a:rPr>
                        <a:t>台</a:t>
                      </a: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lnSpc>
                          <a:spcPct val="150000"/>
                        </a:lnSpc>
                        <a:buNone/>
                      </a:pPr>
                      <a:r>
                        <a:rPr lang="en-US" altLang="en-US" sz="600" b="0">
                          <a:latin typeface="宋体" panose="02010600030101010101" pitchFamily="2" charset="-122"/>
                          <a:ea typeface="宋体" panose="02010600030101010101" pitchFamily="2" charset="-122"/>
                          <a:cs typeface="宋体" panose="02010600030101010101" pitchFamily="2" charset="-122"/>
                        </a:rPr>
                        <a:t>2020</a:t>
                      </a:r>
                      <a:r>
                        <a:rPr lang="zh-CN" altLang="en-US" sz="600" b="0">
                          <a:latin typeface="宋体" panose="02010600030101010101" pitchFamily="2" charset="-122"/>
                          <a:ea typeface="宋体" panose="02010600030101010101" pitchFamily="2" charset="-122"/>
                          <a:cs typeface="宋体" panose="02010600030101010101" pitchFamily="2" charset="-122"/>
                        </a:rPr>
                        <a:t>年</a:t>
                      </a: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lnSpc>
                          <a:spcPct val="150000"/>
                        </a:lnSpc>
                        <a:buNone/>
                      </a:pPr>
                      <a:r>
                        <a:rPr lang="en-US" altLang="en-US" sz="600" b="0">
                          <a:latin typeface="宋体" panose="02010600030101010101" pitchFamily="2" charset="-122"/>
                          <a:ea typeface="宋体" panose="02010600030101010101" pitchFamily="2" charset="-122"/>
                          <a:cs typeface="宋体" panose="02010600030101010101" pitchFamily="2" charset="-122"/>
                        </a:rPr>
                        <a:t>DT4</a:t>
                      </a: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247650">
                <a:tc>
                  <a:txBody>
                    <a:bodyPr/>
                    <a:lstStyle/>
                    <a:p>
                      <a:pPr indent="0" algn="ctr">
                        <a:lnSpc>
                          <a:spcPct val="150000"/>
                        </a:lnSpc>
                        <a:buNone/>
                      </a:pPr>
                      <a:r>
                        <a:rPr lang="en-US" sz="700" b="0">
                          <a:solidFill>
                            <a:schemeClr val="tx1"/>
                          </a:solidFill>
                          <a:latin typeface="宋体" panose="02010600030101010101" pitchFamily="2" charset="-122"/>
                          <a:ea typeface="宋体" panose="02010600030101010101" pitchFamily="2" charset="-122"/>
                          <a:cs typeface="宋体" panose="02010600030101010101" pitchFamily="2" charset="-122"/>
                        </a:rPr>
                        <a:t>4</a:t>
                      </a:r>
                      <a:endParaRPr lang="en-US" altLang="en-US" sz="700" b="0">
                        <a:solidFill>
                          <a:schemeClr val="tx1"/>
                        </a:solidFill>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lnSpc>
                          <a:spcPct val="150000"/>
                        </a:lnSpc>
                        <a:buNone/>
                      </a:pPr>
                      <a:r>
                        <a:rPr lang="zh-CN" altLang="en-US" sz="700" b="0">
                          <a:solidFill>
                            <a:schemeClr val="tx1"/>
                          </a:solidFill>
                          <a:latin typeface="宋体" panose="02010600030101010101" pitchFamily="2" charset="-122"/>
                          <a:ea typeface="宋体" panose="02010600030101010101" pitchFamily="2" charset="-122"/>
                          <a:cs typeface="宋体" panose="02010600030101010101" pitchFamily="2" charset="-122"/>
                          <a:sym typeface="+mn-ea"/>
                        </a:rPr>
                        <a:t>偏转腔平台磁铁</a:t>
                      </a: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lnSpc>
                          <a:spcPct val="150000"/>
                        </a:lnSpc>
                        <a:buNone/>
                      </a:pPr>
                      <a:r>
                        <a:rPr lang="zh-CN" altLang="en-US" sz="700" b="0">
                          <a:solidFill>
                            <a:schemeClr val="tx1"/>
                          </a:solidFill>
                          <a:latin typeface="宋体" panose="02010600030101010101" pitchFamily="2" charset="-122"/>
                          <a:ea typeface="宋体" panose="02010600030101010101" pitchFamily="2" charset="-122"/>
                          <a:cs typeface="宋体" panose="02010600030101010101" pitchFamily="2" charset="-122"/>
                        </a:rPr>
                        <a:t>大连化学物理研究所</a:t>
                      </a: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lnSpc>
                          <a:spcPct val="150000"/>
                        </a:lnSpc>
                        <a:buNone/>
                      </a:pPr>
                      <a:r>
                        <a:rPr lang="en-US" altLang="en-US" sz="700" b="0">
                          <a:solidFill>
                            <a:schemeClr val="tx1"/>
                          </a:solidFill>
                          <a:latin typeface="宋体" panose="02010600030101010101" pitchFamily="2" charset="-122"/>
                          <a:ea typeface="宋体" panose="02010600030101010101" pitchFamily="2" charset="-122"/>
                          <a:cs typeface="宋体" panose="02010600030101010101" pitchFamily="2" charset="-122"/>
                        </a:rPr>
                        <a:t>4</a:t>
                      </a:r>
                      <a:r>
                        <a:rPr lang="zh-CN" altLang="en-US" sz="700" b="0">
                          <a:solidFill>
                            <a:schemeClr val="tx1"/>
                          </a:solidFill>
                          <a:latin typeface="宋体" panose="02010600030101010101" pitchFamily="2" charset="-122"/>
                          <a:ea typeface="宋体" panose="02010600030101010101" pitchFamily="2" charset="-122"/>
                          <a:cs typeface="宋体" panose="02010600030101010101" pitchFamily="2" charset="-122"/>
                        </a:rPr>
                        <a:t>台</a:t>
                      </a: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lnSpc>
                          <a:spcPct val="150000"/>
                        </a:lnSpc>
                        <a:buNone/>
                      </a:pPr>
                      <a:r>
                        <a:rPr lang="en-US" altLang="zh-CN" sz="700" b="0">
                          <a:solidFill>
                            <a:schemeClr val="tx1"/>
                          </a:solidFill>
                          <a:latin typeface="宋体" panose="02010600030101010101" pitchFamily="2" charset="-122"/>
                          <a:ea typeface="宋体" panose="02010600030101010101" pitchFamily="2" charset="-122"/>
                          <a:cs typeface="宋体" panose="02010600030101010101" pitchFamily="2" charset="-122"/>
                        </a:rPr>
                        <a:t>2020</a:t>
                      </a:r>
                      <a:r>
                        <a:rPr lang="zh-CN" altLang="en-US" sz="700" b="0">
                          <a:solidFill>
                            <a:schemeClr val="tx1"/>
                          </a:solidFill>
                          <a:latin typeface="宋体" panose="02010600030101010101" pitchFamily="2" charset="-122"/>
                          <a:ea typeface="宋体" panose="02010600030101010101" pitchFamily="2" charset="-122"/>
                          <a:cs typeface="宋体" panose="02010600030101010101" pitchFamily="2" charset="-122"/>
                        </a:rPr>
                        <a:t>年</a:t>
                      </a: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lnSpc>
                          <a:spcPct val="150000"/>
                        </a:lnSpc>
                        <a:buNone/>
                      </a:pPr>
                      <a:r>
                        <a:rPr lang="en-US" altLang="zh-CN" sz="700" b="0">
                          <a:solidFill>
                            <a:schemeClr val="tx1"/>
                          </a:solidFill>
                          <a:latin typeface="宋体" panose="02010600030101010101" pitchFamily="2" charset="-122"/>
                          <a:ea typeface="宋体" panose="02010600030101010101" pitchFamily="2" charset="-122"/>
                          <a:cs typeface="宋体" panose="02010600030101010101" pitchFamily="2" charset="-122"/>
                        </a:rPr>
                        <a:t>DT4</a:t>
                      </a: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298450">
                <a:tc>
                  <a:txBody>
                    <a:bodyPr/>
                    <a:lstStyle/>
                    <a:p>
                      <a:pPr indent="0" algn="ctr">
                        <a:lnSpc>
                          <a:spcPct val="150000"/>
                        </a:lnSpc>
                        <a:buNone/>
                      </a:pPr>
                      <a:r>
                        <a:rPr lang="en-US" sz="500" b="0">
                          <a:latin typeface="宋体" panose="02010600030101010101" pitchFamily="2" charset="-122"/>
                          <a:ea typeface="宋体" panose="02010600030101010101" pitchFamily="2" charset="-122"/>
                          <a:cs typeface="宋体" panose="02010600030101010101" pitchFamily="2" charset="-122"/>
                        </a:rPr>
                        <a:t>5</a:t>
                      </a:r>
                      <a:endParaRPr lang="en-US" altLang="en-US" sz="5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lnSpc>
                          <a:spcPct val="150000"/>
                        </a:lnSpc>
                        <a:buNone/>
                      </a:pPr>
                      <a:r>
                        <a:rPr lang="en-US" altLang="en-US" sz="600" b="0">
                          <a:latin typeface="宋体" panose="02010600030101010101" pitchFamily="2" charset="-122"/>
                          <a:ea typeface="宋体" panose="02010600030101010101" pitchFamily="2" charset="-122"/>
                          <a:cs typeface="宋体" panose="02010600030101010101" pitchFamily="2" charset="-122"/>
                        </a:rPr>
                        <a:t>实验终端四极、二极磁铁加工制作</a:t>
                      </a: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lnSpc>
                          <a:spcPct val="150000"/>
                        </a:lnSpc>
                        <a:buNone/>
                      </a:pPr>
                      <a:r>
                        <a:rPr lang="zh-CN" altLang="en-US" sz="600" b="0">
                          <a:latin typeface="宋体" panose="02010600030101010101" pitchFamily="2" charset="-122"/>
                          <a:ea typeface="宋体" panose="02010600030101010101" pitchFamily="2" charset="-122"/>
                          <a:cs typeface="宋体" panose="02010600030101010101" pitchFamily="2" charset="-122"/>
                        </a:rPr>
                        <a:t>兰州近代物理研究所</a:t>
                      </a: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lnSpc>
                          <a:spcPct val="150000"/>
                        </a:lnSpc>
                        <a:buNone/>
                      </a:pPr>
                      <a:r>
                        <a:rPr lang="en-US" altLang="en-US" sz="600" b="0">
                          <a:latin typeface="宋体" panose="02010600030101010101" pitchFamily="2" charset="-122"/>
                          <a:ea typeface="宋体" panose="02010600030101010101" pitchFamily="2" charset="-122"/>
                          <a:cs typeface="宋体" panose="02010600030101010101" pitchFamily="2" charset="-122"/>
                        </a:rPr>
                        <a:t>8</a:t>
                      </a:r>
                      <a:r>
                        <a:rPr lang="zh-CN" altLang="en-US" sz="600" b="0">
                          <a:latin typeface="宋体" panose="02010600030101010101" pitchFamily="2" charset="-122"/>
                          <a:ea typeface="宋体" panose="02010600030101010101" pitchFamily="2" charset="-122"/>
                          <a:cs typeface="宋体" panose="02010600030101010101" pitchFamily="2" charset="-122"/>
                        </a:rPr>
                        <a:t>台</a:t>
                      </a: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lnSpc>
                          <a:spcPct val="150000"/>
                        </a:lnSpc>
                        <a:buNone/>
                      </a:pPr>
                      <a:r>
                        <a:rPr lang="en-US" altLang="en-US" sz="600" b="0">
                          <a:latin typeface="宋体" panose="02010600030101010101" pitchFamily="2" charset="-122"/>
                          <a:ea typeface="宋体" panose="02010600030101010101" pitchFamily="2" charset="-122"/>
                          <a:cs typeface="宋体" panose="02010600030101010101" pitchFamily="2" charset="-122"/>
                        </a:rPr>
                        <a:t>2019</a:t>
                      </a:r>
                      <a:r>
                        <a:rPr lang="zh-CN" altLang="en-US" sz="600" b="0">
                          <a:latin typeface="宋体" panose="02010600030101010101" pitchFamily="2" charset="-122"/>
                          <a:ea typeface="宋体" panose="02010600030101010101" pitchFamily="2" charset="-122"/>
                          <a:cs typeface="宋体" panose="02010600030101010101" pitchFamily="2" charset="-122"/>
                        </a:rPr>
                        <a:t>年</a:t>
                      </a: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lnSpc>
                          <a:spcPct val="150000"/>
                        </a:lnSpc>
                        <a:buNone/>
                      </a:pPr>
                      <a:r>
                        <a:rPr lang="en-US" altLang="en-US" sz="600" b="0">
                          <a:latin typeface="宋体" panose="02010600030101010101" pitchFamily="2" charset="-122"/>
                          <a:ea typeface="宋体" panose="02010600030101010101" pitchFamily="2" charset="-122"/>
                          <a:cs typeface="宋体" panose="02010600030101010101" pitchFamily="2" charset="-122"/>
                        </a:rPr>
                        <a:t>DT4</a:t>
                      </a: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298450">
                <a:tc>
                  <a:txBody>
                    <a:bodyPr/>
                    <a:lstStyle/>
                    <a:p>
                      <a:pPr indent="0" algn="ctr">
                        <a:lnSpc>
                          <a:spcPct val="150000"/>
                        </a:lnSpc>
                        <a:buNone/>
                      </a:pPr>
                      <a:r>
                        <a:rPr lang="en-US" sz="600" b="0">
                          <a:latin typeface="宋体" panose="02010600030101010101" pitchFamily="2" charset="-122"/>
                          <a:ea typeface="宋体" panose="02010600030101010101" pitchFamily="2" charset="-122"/>
                          <a:cs typeface="宋体" panose="02010600030101010101" pitchFamily="2" charset="-122"/>
                        </a:rPr>
                        <a:t>6</a:t>
                      </a:r>
                      <a:endParaRPr lang="en-US"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lnSpc>
                          <a:spcPct val="150000"/>
                        </a:lnSpc>
                        <a:buClr>
                          <a:srgbClr val="00B0F0"/>
                        </a:buClr>
                        <a:buFont typeface="Wingdings" panose="05000000000000000000" pitchFamily="2" charset="2"/>
                        <a:buNone/>
                      </a:pPr>
                      <a:r>
                        <a:rPr lang="zh-CN" altLang="en-US" sz="600" dirty="0">
                          <a:solidFill>
                            <a:srgbClr val="000000"/>
                          </a:solidFill>
                          <a:latin typeface="Arial" panose="020B0604020202020204" pitchFamily="34" charset="0"/>
                          <a:ea typeface="宋体" panose="02010600030101010101" pitchFamily="2" charset="-122"/>
                          <a:sym typeface="+mn-ea"/>
                        </a:rPr>
                        <a:t>HEPS</a:t>
                      </a:r>
                      <a:r>
                        <a:rPr lang="zh-CN" altLang="en-US" sz="600" dirty="0">
                          <a:solidFill>
                            <a:srgbClr val="000000"/>
                          </a:solidFill>
                          <a:latin typeface="Arial" panose="020B0604020202020204" pitchFamily="34" charset="0"/>
                          <a:ea typeface="宋体" panose="02010600030101010101" pitchFamily="2" charset="-122"/>
                          <a:sym typeface="Arial" panose="020B0604020202020204" pitchFamily="34" charset="0"/>
                        </a:rPr>
                        <a:t>技术研发与测试平台（</a:t>
                      </a:r>
                      <a:r>
                        <a:rPr lang="en-US" altLang="zh-CN" sz="600" dirty="0">
                          <a:solidFill>
                            <a:srgbClr val="000000"/>
                          </a:solidFill>
                          <a:latin typeface="Arial" panose="020B0604020202020204" pitchFamily="34" charset="0"/>
                          <a:ea typeface="宋体" panose="02010600030101010101" pitchFamily="2" charset="-122"/>
                          <a:sym typeface="Arial" panose="020B0604020202020204" pitchFamily="34" charset="0"/>
                        </a:rPr>
                        <a:t>PAPS</a:t>
                      </a:r>
                      <a:r>
                        <a:rPr lang="zh-CN" altLang="en-US" sz="600" dirty="0">
                          <a:solidFill>
                            <a:srgbClr val="000000"/>
                          </a:solidFill>
                          <a:latin typeface="Arial" panose="020B0604020202020204" pitchFamily="34" charset="0"/>
                          <a:ea typeface="宋体" panose="02010600030101010101" pitchFamily="2" charset="-122"/>
                          <a:sym typeface="Arial" panose="020B0604020202020204" pitchFamily="34" charset="0"/>
                        </a:rPr>
                        <a:t>）聚焦四极磁铁</a:t>
                      </a:r>
                      <a:endParaRPr lang="en-US"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lnSpc>
                          <a:spcPct val="150000"/>
                        </a:lnSpc>
                        <a:buNone/>
                      </a:pPr>
                      <a:r>
                        <a:rPr lang="en-US" sz="600">
                          <a:latin typeface="宋体" panose="02010600030101010101" pitchFamily="2" charset="-122"/>
                          <a:ea typeface="宋体" panose="02010600030101010101" pitchFamily="2" charset="-122"/>
                          <a:cs typeface="宋体" panose="02010600030101010101" pitchFamily="2" charset="-122"/>
                          <a:sym typeface="+mn-ea"/>
                        </a:rPr>
                        <a:t>北京高能物理研究所</a:t>
                      </a:r>
                      <a:endParaRPr lang="en-US"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lnSpc>
                          <a:spcPct val="150000"/>
                        </a:lnSpc>
                        <a:buNone/>
                      </a:pPr>
                      <a:r>
                        <a:rPr lang="en-US" sz="600" b="0">
                          <a:latin typeface="宋体" panose="02010600030101010101" pitchFamily="2" charset="-122"/>
                          <a:ea typeface="宋体" panose="02010600030101010101" pitchFamily="2" charset="-122"/>
                          <a:cs typeface="宋体" panose="02010600030101010101" pitchFamily="2" charset="-122"/>
                        </a:rPr>
                        <a:t>7</a:t>
                      </a:r>
                      <a:r>
                        <a:rPr lang="zh-CN" altLang="en-US" sz="600" b="0">
                          <a:latin typeface="宋体" panose="02010600030101010101" pitchFamily="2" charset="-122"/>
                          <a:ea typeface="宋体" panose="02010600030101010101" pitchFamily="2" charset="-122"/>
                          <a:cs typeface="宋体" panose="02010600030101010101" pitchFamily="2" charset="-122"/>
                        </a:rPr>
                        <a:t>台</a:t>
                      </a: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lnSpc>
                          <a:spcPct val="150000"/>
                        </a:lnSpc>
                        <a:buNone/>
                      </a:pPr>
                      <a:r>
                        <a:rPr lang="en-US" sz="600" b="0">
                          <a:latin typeface="宋体" panose="02010600030101010101" pitchFamily="2" charset="-122"/>
                          <a:ea typeface="宋体" panose="02010600030101010101" pitchFamily="2" charset="-122"/>
                          <a:cs typeface="宋体" panose="02010600030101010101" pitchFamily="2" charset="-122"/>
                        </a:rPr>
                        <a:t>2018年</a:t>
                      </a:r>
                      <a:endParaRPr lang="en-US"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lnSpc>
                          <a:spcPct val="150000"/>
                        </a:lnSpc>
                        <a:buNone/>
                      </a:pPr>
                      <a:r>
                        <a:rPr lang="en-US" sz="600" b="0">
                          <a:latin typeface="宋体" panose="02010600030101010101" pitchFamily="2" charset="-122"/>
                          <a:ea typeface="宋体" panose="02010600030101010101" pitchFamily="2" charset="-122"/>
                          <a:cs typeface="宋体" panose="02010600030101010101" pitchFamily="2" charset="-122"/>
                        </a:rPr>
                        <a:t>DT4</a:t>
                      </a:r>
                      <a:endParaRPr lang="en-US"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r h="298450">
                <a:tc>
                  <a:txBody>
                    <a:bodyPr/>
                    <a:lstStyle/>
                    <a:p>
                      <a:pPr indent="0" algn="ctr">
                        <a:lnSpc>
                          <a:spcPct val="150000"/>
                        </a:lnSpc>
                        <a:buNone/>
                      </a:pPr>
                      <a:r>
                        <a:rPr lang="en-US" sz="600" b="0">
                          <a:latin typeface="宋体" panose="02010600030101010101" pitchFamily="2" charset="-122"/>
                          <a:ea typeface="宋体" panose="02010600030101010101" pitchFamily="2" charset="-122"/>
                          <a:cs typeface="宋体" panose="02010600030101010101" pitchFamily="2" charset="-122"/>
                        </a:rPr>
                        <a:t>7</a:t>
                      </a:r>
                      <a:endParaRPr lang="en-US"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lnSpc>
                          <a:spcPct val="150000"/>
                        </a:lnSpc>
                        <a:buClr>
                          <a:srgbClr val="00B0F0"/>
                        </a:buClr>
                        <a:buFont typeface="Wingdings" panose="05000000000000000000" pitchFamily="2" charset="2"/>
                        <a:buNone/>
                      </a:pPr>
                      <a:r>
                        <a:rPr lang="en-US" sz="600" dirty="0">
                          <a:solidFill>
                            <a:srgbClr val="000000"/>
                          </a:solidFill>
                          <a:latin typeface="Arial" panose="020B0604020202020204" pitchFamily="34" charset="0"/>
                          <a:ea typeface="宋体" panose="02010600030101010101" pitchFamily="2" charset="-122"/>
                          <a:sym typeface="Arial" panose="020B0604020202020204" pitchFamily="34" charset="0"/>
                        </a:rPr>
                        <a:t>45</a:t>
                      </a:r>
                      <a:r>
                        <a:rPr sz="600" dirty="0">
                          <a:solidFill>
                            <a:srgbClr val="000000"/>
                          </a:solidFill>
                          <a:latin typeface="Arial" panose="020B0604020202020204" pitchFamily="34" charset="0"/>
                          <a:ea typeface="宋体" panose="02010600030101010101" pitchFamily="2" charset="-122"/>
                          <a:sym typeface="Arial" panose="020B0604020202020204" pitchFamily="34" charset="0"/>
                        </a:rPr>
                        <a:t>度二极磁铁、200mm四极磁铁、250mm四极磁铁</a:t>
                      </a:r>
                      <a:endParaRPr lang="en-US" sz="600" dirty="0">
                        <a:solidFill>
                          <a:srgbClr val="000000"/>
                        </a:solidFill>
                        <a:latin typeface="Arial" panose="020B0604020202020204" pitchFamily="34" charset="0"/>
                        <a:ea typeface="宋体" panose="02010600030101010101" pitchFamily="2" charset="-122"/>
                        <a:sym typeface="Arial" panose="020B0604020202020204" pitchFamily="34" charset="0"/>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lnSpc>
                          <a:spcPct val="150000"/>
                        </a:lnSpc>
                        <a:buNone/>
                      </a:pPr>
                      <a:r>
                        <a:rPr lang="zh-CN" altLang="en-US" sz="600">
                          <a:latin typeface="宋体" panose="02010600030101010101" pitchFamily="2" charset="-122"/>
                          <a:ea typeface="宋体" panose="02010600030101010101" pitchFamily="2" charset="-122"/>
                          <a:cs typeface="宋体" panose="02010600030101010101" pitchFamily="2" charset="-122"/>
                          <a:sym typeface="+mn-ea"/>
                        </a:rPr>
                        <a:t>合肥中科离子医学技术装备有限公司</a:t>
                      </a:r>
                      <a:endParaRPr lang="zh-CN"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lnSpc>
                          <a:spcPct val="150000"/>
                        </a:lnSpc>
                        <a:buNone/>
                      </a:pPr>
                      <a:r>
                        <a:rPr lang="en-US" altLang="zh-CN" sz="600" b="0">
                          <a:latin typeface="宋体" panose="02010600030101010101" pitchFamily="2" charset="-122"/>
                          <a:ea typeface="宋体" panose="02010600030101010101" pitchFamily="2" charset="-122"/>
                          <a:cs typeface="宋体" panose="02010600030101010101" pitchFamily="2" charset="-122"/>
                        </a:rPr>
                        <a:t>3</a:t>
                      </a:r>
                      <a:r>
                        <a:rPr lang="zh-CN" altLang="en-US" sz="600" b="0">
                          <a:latin typeface="宋体" panose="02010600030101010101" pitchFamily="2" charset="-122"/>
                          <a:ea typeface="宋体" panose="02010600030101010101" pitchFamily="2" charset="-122"/>
                          <a:cs typeface="宋体" panose="02010600030101010101" pitchFamily="2" charset="-122"/>
                        </a:rPr>
                        <a:t>台</a:t>
                      </a: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lnSpc>
                          <a:spcPct val="150000"/>
                        </a:lnSpc>
                        <a:buNone/>
                      </a:pPr>
                      <a:r>
                        <a:rPr lang="en-US" altLang="en-US" sz="600" b="0">
                          <a:latin typeface="宋体" panose="02010600030101010101" pitchFamily="2" charset="-122"/>
                          <a:ea typeface="宋体" panose="02010600030101010101" pitchFamily="2" charset="-122"/>
                          <a:cs typeface="宋体" panose="02010600030101010101" pitchFamily="2" charset="-122"/>
                        </a:rPr>
                        <a:t>2016</a:t>
                      </a:r>
                      <a:r>
                        <a:rPr lang="zh-CN" altLang="en-US" sz="600" b="0">
                          <a:latin typeface="宋体" panose="02010600030101010101" pitchFamily="2" charset="-122"/>
                          <a:ea typeface="宋体" panose="02010600030101010101" pitchFamily="2" charset="-122"/>
                          <a:cs typeface="宋体" panose="02010600030101010101" pitchFamily="2" charset="-122"/>
                        </a:rPr>
                        <a:t>年</a:t>
                      </a: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lnSpc>
                          <a:spcPct val="150000"/>
                        </a:lnSpc>
                        <a:buNone/>
                      </a:pPr>
                      <a:r>
                        <a:rPr lang="zh-CN" altLang="en-US" sz="600">
                          <a:latin typeface="宋体" panose="02010600030101010101" pitchFamily="2" charset="-122"/>
                          <a:ea typeface="宋体" panose="02010600030101010101" pitchFamily="2" charset="-122"/>
                          <a:cs typeface="宋体" panose="02010600030101010101" pitchFamily="2" charset="-122"/>
                          <a:sym typeface="+mn-ea"/>
                        </a:rPr>
                        <a:t>叠片</a:t>
                      </a:r>
                      <a:endParaRPr lang="en-US"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7"/>
                  </a:ext>
                </a:extLst>
              </a:tr>
              <a:tr h="298450">
                <a:tc>
                  <a:txBody>
                    <a:bodyPr/>
                    <a:lstStyle/>
                    <a:p>
                      <a:pPr indent="0" algn="ctr">
                        <a:lnSpc>
                          <a:spcPct val="150000"/>
                        </a:lnSpc>
                        <a:buNone/>
                      </a:pPr>
                      <a:r>
                        <a:rPr lang="en-US" sz="600" b="0">
                          <a:latin typeface="宋体" panose="02010600030101010101" pitchFamily="2" charset="-122"/>
                          <a:ea typeface="宋体" panose="02010600030101010101" pitchFamily="2" charset="-122"/>
                          <a:cs typeface="宋体" panose="02010600030101010101" pitchFamily="2" charset="-122"/>
                        </a:rPr>
                        <a:t>8</a:t>
                      </a:r>
                      <a:endParaRPr lang="en-US"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lnSpc>
                          <a:spcPct val="150000"/>
                        </a:lnSpc>
                        <a:buClr>
                          <a:srgbClr val="00B0F0"/>
                        </a:buClr>
                        <a:buFont typeface="Wingdings" panose="05000000000000000000" pitchFamily="2" charset="2"/>
                        <a:buNone/>
                      </a:pPr>
                      <a:r>
                        <a:rPr sz="600" dirty="0">
                          <a:solidFill>
                            <a:srgbClr val="000000"/>
                          </a:solidFill>
                          <a:latin typeface="Arial" panose="020B0604020202020204" pitchFamily="34" charset="0"/>
                          <a:ea typeface="宋体" panose="02010600030101010101" pitchFamily="2" charset="-122"/>
                          <a:sym typeface="Arial" panose="020B0604020202020204" pitchFamily="34" charset="0"/>
                        </a:rPr>
                        <a:t>30度二极磁铁、200mm四极磁铁、250mm四极磁铁</a:t>
                      </a: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lnSpc>
                          <a:spcPct val="150000"/>
                        </a:lnSpc>
                        <a:buNone/>
                      </a:pPr>
                      <a:r>
                        <a:rPr lang="zh-CN" altLang="en-US" sz="600" b="0">
                          <a:latin typeface="宋体" panose="02010600030101010101" pitchFamily="2" charset="-122"/>
                          <a:ea typeface="宋体" panose="02010600030101010101" pitchFamily="2" charset="-122"/>
                          <a:cs typeface="宋体" panose="02010600030101010101" pitchFamily="2" charset="-122"/>
                        </a:rPr>
                        <a:t>  合肥中科离子医学技术装备有限公司</a:t>
                      </a: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lnSpc>
                          <a:spcPct val="150000"/>
                        </a:lnSpc>
                        <a:buNone/>
                      </a:pPr>
                      <a:r>
                        <a:rPr lang="en-US" sz="600" b="0">
                          <a:latin typeface="宋体" panose="02010600030101010101" pitchFamily="2" charset="-122"/>
                          <a:ea typeface="宋体" panose="02010600030101010101" pitchFamily="2" charset="-122"/>
                          <a:cs typeface="宋体" panose="02010600030101010101" pitchFamily="2" charset="-122"/>
                        </a:rPr>
                        <a:t>25</a:t>
                      </a:r>
                      <a:r>
                        <a:rPr lang="zh-CN" altLang="en-US" sz="600" b="0">
                          <a:latin typeface="宋体" panose="02010600030101010101" pitchFamily="2" charset="-122"/>
                          <a:ea typeface="宋体" panose="02010600030101010101" pitchFamily="2" charset="-122"/>
                          <a:cs typeface="宋体" panose="02010600030101010101" pitchFamily="2" charset="-122"/>
                        </a:rPr>
                        <a:t>台</a:t>
                      </a: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lnSpc>
                          <a:spcPct val="150000"/>
                        </a:lnSpc>
                        <a:buNone/>
                      </a:pPr>
                      <a:r>
                        <a:rPr lang="en-US" sz="600" b="0">
                          <a:latin typeface="宋体" panose="02010600030101010101" pitchFamily="2" charset="-122"/>
                          <a:ea typeface="宋体" panose="02010600030101010101" pitchFamily="2" charset="-122"/>
                          <a:cs typeface="宋体" panose="02010600030101010101" pitchFamily="2" charset="-122"/>
                        </a:rPr>
                        <a:t>2017年</a:t>
                      </a:r>
                      <a:endParaRPr lang="en-US"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lnSpc>
                          <a:spcPct val="150000"/>
                        </a:lnSpc>
                        <a:buNone/>
                      </a:pPr>
                      <a:r>
                        <a:rPr lang="zh-CN" altLang="en-US" sz="600">
                          <a:latin typeface="宋体" panose="02010600030101010101" pitchFamily="2" charset="-122"/>
                          <a:ea typeface="宋体" panose="02010600030101010101" pitchFamily="2" charset="-122"/>
                          <a:cs typeface="宋体" panose="02010600030101010101" pitchFamily="2" charset="-122"/>
                          <a:sym typeface="+mn-ea"/>
                        </a:rPr>
                        <a:t>叠片</a:t>
                      </a:r>
                      <a:endParaRPr lang="en-US"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8"/>
                  </a:ext>
                </a:extLst>
              </a:tr>
              <a:tr h="229235">
                <a:tc>
                  <a:txBody>
                    <a:bodyPr/>
                    <a:lstStyle/>
                    <a:p>
                      <a:pPr indent="0" algn="ctr">
                        <a:buNone/>
                      </a:pPr>
                      <a:r>
                        <a:rPr lang="en-US" sz="600" b="0">
                          <a:latin typeface="宋体" panose="02010600030101010101" pitchFamily="2" charset="-122"/>
                          <a:ea typeface="宋体" panose="02010600030101010101" pitchFamily="2" charset="-122"/>
                          <a:cs typeface="宋体" panose="02010600030101010101" pitchFamily="2" charset="-122"/>
                        </a:rPr>
                        <a:t>9</a:t>
                      </a:r>
                      <a:endParaRPr lang="en-US"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lnSpc>
                          <a:spcPct val="150000"/>
                        </a:lnSpc>
                        <a:buClr>
                          <a:srgbClr val="00B0F0"/>
                        </a:buClr>
                        <a:buFont typeface="Wingdings" panose="05000000000000000000" pitchFamily="2" charset="2"/>
                        <a:buNone/>
                      </a:pPr>
                      <a:r>
                        <a:rPr lang="zh-CN" altLang="en-US" sz="600" dirty="0">
                          <a:solidFill>
                            <a:srgbClr val="000000"/>
                          </a:solidFill>
                          <a:latin typeface="Arial" panose="020B0604020202020204" pitchFamily="34" charset="0"/>
                          <a:ea typeface="宋体" panose="02010600030101010101" pitchFamily="2" charset="-122"/>
                          <a:sym typeface="Arial" panose="020B0604020202020204" pitchFamily="34" charset="0"/>
                        </a:rPr>
                        <a:t>上海质子治疗装置高能束运线及gantry二极和校正磁铁</a:t>
                      </a:r>
                      <a:endParaRPr lang="en-US"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lnSpc>
                          <a:spcPct val="150000"/>
                        </a:lnSpc>
                        <a:buNone/>
                      </a:pPr>
                      <a:r>
                        <a:rPr lang="zh-CN" altLang="en-US" sz="600" b="0">
                          <a:latin typeface="宋体" panose="02010600030101010101" pitchFamily="2" charset="-122"/>
                          <a:ea typeface="宋体" panose="02010600030101010101" pitchFamily="2" charset="-122"/>
                          <a:cs typeface="宋体" panose="02010600030101010101" pitchFamily="2" charset="-122"/>
                        </a:rPr>
                        <a:t>上海应用物理</a:t>
                      </a:r>
                      <a:r>
                        <a:rPr lang="en-US" sz="600" b="0">
                          <a:latin typeface="宋体" panose="02010600030101010101" pitchFamily="2" charset="-122"/>
                          <a:ea typeface="宋体" panose="02010600030101010101" pitchFamily="2" charset="-122"/>
                          <a:cs typeface="宋体" panose="02010600030101010101" pitchFamily="2" charset="-122"/>
                        </a:rPr>
                        <a:t>研究所</a:t>
                      </a:r>
                      <a:endParaRPr lang="en-US"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lnSpc>
                          <a:spcPct val="150000"/>
                        </a:lnSpc>
                        <a:buNone/>
                      </a:pPr>
                      <a:r>
                        <a:rPr lang="en-US" sz="600" b="0">
                          <a:latin typeface="宋体" panose="02010600030101010101" pitchFamily="2" charset="-122"/>
                          <a:ea typeface="宋体" panose="02010600030101010101" pitchFamily="2" charset="-122"/>
                          <a:cs typeface="宋体" panose="02010600030101010101" pitchFamily="2" charset="-122"/>
                        </a:rPr>
                        <a:t>28</a:t>
                      </a:r>
                      <a:r>
                        <a:rPr lang="zh-CN" altLang="en-US" sz="600" b="0">
                          <a:latin typeface="宋体" panose="02010600030101010101" pitchFamily="2" charset="-122"/>
                          <a:ea typeface="宋体" panose="02010600030101010101" pitchFamily="2" charset="-122"/>
                          <a:cs typeface="宋体" panose="02010600030101010101" pitchFamily="2" charset="-122"/>
                        </a:rPr>
                        <a:t>台</a:t>
                      </a: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lnSpc>
                          <a:spcPct val="150000"/>
                        </a:lnSpc>
                        <a:buNone/>
                      </a:pPr>
                      <a:r>
                        <a:rPr lang="en-US" sz="600" b="0">
                          <a:latin typeface="宋体" panose="02010600030101010101" pitchFamily="2" charset="-122"/>
                          <a:ea typeface="宋体" panose="02010600030101010101" pitchFamily="2" charset="-122"/>
                          <a:cs typeface="宋体" panose="02010600030101010101" pitchFamily="2" charset="-122"/>
                        </a:rPr>
                        <a:t>2015年</a:t>
                      </a:r>
                      <a:endParaRPr lang="en-US"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lnSpc>
                          <a:spcPct val="150000"/>
                        </a:lnSpc>
                        <a:buNone/>
                      </a:pPr>
                      <a:r>
                        <a:rPr lang="zh-CN" altLang="en-US" sz="600">
                          <a:latin typeface="宋体" panose="02010600030101010101" pitchFamily="2" charset="-122"/>
                          <a:ea typeface="宋体" panose="02010600030101010101" pitchFamily="2" charset="-122"/>
                          <a:cs typeface="宋体" panose="02010600030101010101" pitchFamily="2" charset="-122"/>
                          <a:sym typeface="+mn-ea"/>
                        </a:rPr>
                        <a:t>叠片</a:t>
                      </a:r>
                      <a:endParaRPr lang="en-US"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9"/>
                  </a:ext>
                </a:extLst>
              </a:tr>
            </a:tbl>
          </a:graphicData>
        </a:graphic>
      </p:graphicFrame>
      <p:sp>
        <p:nvSpPr>
          <p:cNvPr id="59" name="TextBox 101"/>
          <p:cNvSpPr>
            <a:spLocks noChangeArrowheads="1"/>
          </p:cNvSpPr>
          <p:nvPr/>
        </p:nvSpPr>
        <p:spPr bwMode="auto">
          <a:xfrm>
            <a:off x="2420620" y="-71755"/>
            <a:ext cx="4337685" cy="553085"/>
          </a:xfrm>
          <a:prstGeom prst="rect">
            <a:avLst/>
          </a:prstGeom>
          <a:noFill/>
          <a:ln w="9525">
            <a:noFill/>
            <a:miter lim="800000"/>
          </a:ln>
        </p:spPr>
        <p:txBody>
          <a:bodyPr wrap="square">
            <a:spAutoFit/>
          </a:bodyPr>
          <a:lstStyle/>
          <a:p>
            <a:r>
              <a:rPr lang="zh-CN" altLang="en-US" sz="3000" b="1" dirty="0">
                <a:solidFill>
                  <a:srgbClr val="002060"/>
                </a:solidFill>
                <a:latin typeface="微软雅黑" panose="020B0503020204020204" pitchFamily="34" charset="-122"/>
                <a:ea typeface="微软雅黑" panose="020B0503020204020204" pitchFamily="34" charset="-122"/>
                <a:sym typeface="微软雅黑" panose="020B0503020204020204" pitchFamily="34" charset="-122"/>
              </a:rPr>
              <a:t> </a:t>
            </a:r>
            <a:r>
              <a:rPr lang="zh-CN" altLang="en-US" sz="2400" b="1" dirty="0">
                <a:solidFill>
                  <a:srgbClr val="002060"/>
                </a:solidFill>
                <a:latin typeface="微软雅黑" panose="020B0503020204020204" pitchFamily="34" charset="-122"/>
                <a:ea typeface="微软雅黑" panose="020B0503020204020204" pitchFamily="34" charset="-122"/>
                <a:sym typeface="微软雅黑" panose="020B0503020204020204" pitchFamily="34" charset="-122"/>
              </a:rPr>
              <a:t>三、加速器领域典型产品业绩</a:t>
            </a:r>
            <a:endParaRPr lang="zh-CN" altLang="en-US" sz="2400"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AutoShape 526"/>
          <p:cNvSpPr>
            <a:spLocks noChangeArrowheads="1"/>
          </p:cNvSpPr>
          <p:nvPr/>
        </p:nvSpPr>
        <p:spPr bwMode="auto">
          <a:xfrm>
            <a:off x="132715" y="1183640"/>
            <a:ext cx="4500245" cy="3627120"/>
          </a:xfrm>
          <a:prstGeom prst="roundRect">
            <a:avLst>
              <a:gd name="adj" fmla="val 3379"/>
            </a:avLst>
          </a:prstGeom>
          <a:solidFill>
            <a:schemeClr val="accent6">
              <a:lumMod val="20000"/>
              <a:lumOff val="80000"/>
            </a:schemeClr>
          </a:solidFill>
          <a:ln>
            <a:solidFill>
              <a:schemeClr val="tx1"/>
            </a:solidFill>
          </a:ln>
        </p:spPr>
        <p:txBody>
          <a:bodyPr wrap="none" anchor="ctr"/>
          <a:lstStyle/>
          <a:p>
            <a:pPr eaLnBrk="1" latinLnBrk="1" hangingPunct="1">
              <a:defRPr/>
            </a:pPr>
            <a:r>
              <a:rPr kumimoji="1" lang="en-US" altLang="ko-KR" dirty="0" smtClean="0">
                <a:solidFill>
                  <a:srgbClr val="000000"/>
                </a:solidFill>
                <a:latin typeface="Gulim" panose="020B0600000101010101" pitchFamily="34" charset="-127"/>
                <a:ea typeface="Gulim" panose="020B0600000101010101" pitchFamily="34" charset="-127"/>
              </a:rPr>
              <a:t>                                                                </a:t>
            </a:r>
            <a:endParaRPr kumimoji="1" lang="ko-KR" altLang="en-US" dirty="0">
              <a:solidFill>
                <a:srgbClr val="000000"/>
              </a:solidFill>
              <a:latin typeface="Gulim" panose="020B0600000101010101" pitchFamily="34" charset="-127"/>
              <a:ea typeface="Gulim" panose="020B0600000101010101" pitchFamily="34" charset="-127"/>
            </a:endParaRPr>
          </a:p>
        </p:txBody>
      </p:sp>
      <p:cxnSp>
        <p:nvCxnSpPr>
          <p:cNvPr id="267" name="直接连接符 266"/>
          <p:cNvCxnSpPr/>
          <p:nvPr/>
        </p:nvCxnSpPr>
        <p:spPr>
          <a:xfrm>
            <a:off x="0" y="4875626"/>
            <a:ext cx="9144000" cy="1191"/>
          </a:xfrm>
          <a:prstGeom prst="line">
            <a:avLst/>
          </a:prstGeom>
        </p:spPr>
        <p:style>
          <a:lnRef idx="1">
            <a:schemeClr val="accent1"/>
          </a:lnRef>
          <a:fillRef idx="0">
            <a:schemeClr val="accent1"/>
          </a:fillRef>
          <a:effectRef idx="0">
            <a:schemeClr val="accent1"/>
          </a:effectRef>
          <a:fontRef idx="minor">
            <a:schemeClr val="tx1"/>
          </a:fontRef>
        </p:style>
      </p:cxnSp>
      <p:sp>
        <p:nvSpPr>
          <p:cNvPr id="19" name="TextBox 18"/>
          <p:cNvSpPr txBox="1"/>
          <p:nvPr/>
        </p:nvSpPr>
        <p:spPr>
          <a:xfrm>
            <a:off x="63786" y="534073"/>
            <a:ext cx="3643338" cy="321945"/>
          </a:xfrm>
          <a:prstGeom prst="rect">
            <a:avLst/>
          </a:prstGeom>
          <a:noFill/>
        </p:spPr>
        <p:txBody>
          <a:bodyPr wrap="square" rtlCol="0">
            <a:spAutoFit/>
          </a:bodyPr>
          <a:lstStyle/>
          <a:p>
            <a:pPr>
              <a:buClr>
                <a:schemeClr val="tx2"/>
              </a:buClr>
              <a:buFont typeface="Wingdings" panose="05000000000000000000" pitchFamily="2" charset="2"/>
              <a:buChar char="n"/>
            </a:pPr>
            <a:r>
              <a:rPr lang="zh-CN" altLang="en-US" sz="1500" dirty="0" smtClean="0">
                <a:latin typeface="微软雅黑" panose="020B0503020204020204" pitchFamily="34" charset="-122"/>
                <a:ea typeface="微软雅黑" panose="020B0503020204020204" pitchFamily="34" charset="-122"/>
              </a:rPr>
              <a:t>  常规磁铁项目</a:t>
            </a:r>
            <a:endParaRPr lang="zh-CN" altLang="en-US" sz="1500" dirty="0">
              <a:latin typeface="微软雅黑" panose="020B0503020204020204" pitchFamily="34" charset="-122"/>
              <a:ea typeface="微软雅黑" panose="020B0503020204020204" pitchFamily="34" charset="-122"/>
            </a:endParaRPr>
          </a:p>
        </p:txBody>
      </p:sp>
      <p:pic>
        <p:nvPicPr>
          <p:cNvPr id="3086" name="Picture 16" descr="DCP_2030"/>
          <p:cNvPicPr>
            <a:picLocks noChangeAspect="1"/>
          </p:cNvPicPr>
          <p:nvPr/>
        </p:nvPicPr>
        <p:blipFill>
          <a:blip r:embed="rId3" cstate="print">
            <a:extLst>
              <a:ext uri="{28A0092B-C50C-407E-A947-70E740481C1C}">
                <a14:useLocalDpi xmlns:a14="http://schemas.microsoft.com/office/drawing/2010/main"/>
              </a:ext>
            </a:extLst>
          </a:blip>
          <a:srcRect/>
          <a:stretch>
            <a:fillRect/>
          </a:stretch>
        </p:blipFill>
        <p:spPr>
          <a:xfrm>
            <a:off x="276225" y="1230630"/>
            <a:ext cx="2240280" cy="1532255"/>
          </a:xfrm>
          <a:prstGeom prst="rect">
            <a:avLst/>
          </a:prstGeom>
          <a:noFill/>
          <a:ln w="9525">
            <a:noFill/>
          </a:ln>
        </p:spPr>
      </p:pic>
      <p:pic>
        <p:nvPicPr>
          <p:cNvPr id="4109" name="Picture 16" descr="DCP_2034"/>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a:xfrm>
            <a:off x="2625090" y="1230630"/>
            <a:ext cx="1908175" cy="1532255"/>
          </a:xfrm>
          <a:prstGeom prst="rect">
            <a:avLst/>
          </a:prstGeom>
          <a:noFill/>
          <a:ln w="9525">
            <a:noFill/>
          </a:ln>
        </p:spPr>
      </p:pic>
      <p:pic>
        <p:nvPicPr>
          <p:cNvPr id="3" name="图片 2"/>
          <p:cNvPicPr>
            <a:picLocks noChangeAspect="1"/>
          </p:cNvPicPr>
          <p:nvPr/>
        </p:nvPicPr>
        <p:blipFill>
          <a:blip r:embed="rId5"/>
          <a:stretch>
            <a:fillRect/>
          </a:stretch>
        </p:blipFill>
        <p:spPr>
          <a:xfrm>
            <a:off x="276225" y="3079750"/>
            <a:ext cx="1926590" cy="1454150"/>
          </a:xfrm>
          <a:prstGeom prst="rect">
            <a:avLst/>
          </a:prstGeom>
        </p:spPr>
      </p:pic>
      <p:pic>
        <p:nvPicPr>
          <p:cNvPr id="5" name="图片 4"/>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2320290" y="3079750"/>
            <a:ext cx="2213610" cy="1454785"/>
          </a:xfrm>
          <a:prstGeom prst="rect">
            <a:avLst/>
          </a:prstGeom>
        </p:spPr>
      </p:pic>
      <p:sp>
        <p:nvSpPr>
          <p:cNvPr id="9" name="文本框 8"/>
          <p:cNvSpPr txBox="1"/>
          <p:nvPr/>
        </p:nvSpPr>
        <p:spPr>
          <a:xfrm>
            <a:off x="347980" y="2762885"/>
            <a:ext cx="1631950" cy="275590"/>
          </a:xfrm>
          <a:prstGeom prst="rect">
            <a:avLst/>
          </a:prstGeom>
          <a:noFill/>
          <a:ln w="25400" cmpd="sng">
            <a:noFill/>
            <a:prstDash val="solid"/>
          </a:ln>
        </p:spPr>
        <p:txBody>
          <a:bodyPr wrap="square" rtlCol="0">
            <a:spAutoFit/>
            <a:scene3d>
              <a:camera prst="orthographicFront"/>
              <a:lightRig rig="threePt" dir="t"/>
            </a:scene3d>
          </a:bodyPr>
          <a:lstStyle/>
          <a:p>
            <a:r>
              <a:rPr lang="zh-CN" altLang="en-US" sz="1200">
                <a:solidFill>
                  <a:srgbClr val="FF0000"/>
                </a:solidFill>
                <a:effectLst>
                  <a:outerShdw blurRad="38100" dist="25400" dir="5400000" algn="ctr" rotWithShape="0">
                    <a:srgbClr val="6E747A">
                      <a:alpha val="43000"/>
                    </a:srgbClr>
                  </a:outerShdw>
                </a:effectLst>
              </a:rPr>
              <a:t>低能传输线二极磁铁</a:t>
            </a:r>
          </a:p>
        </p:txBody>
      </p:sp>
      <p:sp>
        <p:nvSpPr>
          <p:cNvPr id="10" name="文本框 9"/>
          <p:cNvSpPr txBox="1"/>
          <p:nvPr/>
        </p:nvSpPr>
        <p:spPr>
          <a:xfrm>
            <a:off x="2625090" y="2762885"/>
            <a:ext cx="1821815" cy="275590"/>
          </a:xfrm>
          <a:prstGeom prst="rect">
            <a:avLst/>
          </a:prstGeom>
          <a:noFill/>
          <a:ln w="25400" cmpd="sng">
            <a:noFill/>
            <a:prstDash val="solid"/>
          </a:ln>
        </p:spPr>
        <p:txBody>
          <a:bodyPr wrap="square" rtlCol="0">
            <a:spAutoFit/>
            <a:scene3d>
              <a:camera prst="orthographicFront"/>
              <a:lightRig rig="threePt" dir="t"/>
            </a:scene3d>
          </a:bodyPr>
          <a:lstStyle/>
          <a:p>
            <a:r>
              <a:rPr lang="zh-CN" altLang="en-US" sz="1200">
                <a:solidFill>
                  <a:srgbClr val="FF0000"/>
                </a:solidFill>
                <a:effectLst>
                  <a:outerShdw blurRad="38100" dist="25400" dir="5400000" algn="ctr" rotWithShape="0">
                    <a:srgbClr val="6E747A">
                      <a:alpha val="43000"/>
                    </a:srgbClr>
                  </a:outerShdw>
                </a:effectLst>
              </a:rPr>
              <a:t>高低能传输线四极磁铁</a:t>
            </a:r>
          </a:p>
        </p:txBody>
      </p:sp>
      <p:sp>
        <p:nvSpPr>
          <p:cNvPr id="11" name="文本框 10"/>
          <p:cNvSpPr txBox="1"/>
          <p:nvPr/>
        </p:nvSpPr>
        <p:spPr>
          <a:xfrm>
            <a:off x="446405" y="4534535"/>
            <a:ext cx="1435100" cy="275590"/>
          </a:xfrm>
          <a:prstGeom prst="rect">
            <a:avLst/>
          </a:prstGeom>
          <a:noFill/>
          <a:ln w="25400" cmpd="sng">
            <a:noFill/>
            <a:prstDash val="solid"/>
          </a:ln>
        </p:spPr>
        <p:txBody>
          <a:bodyPr wrap="square" rtlCol="0">
            <a:spAutoFit/>
            <a:scene3d>
              <a:camera prst="orthographicFront"/>
              <a:lightRig rig="threePt" dir="t"/>
            </a:scene3d>
          </a:bodyPr>
          <a:lstStyle/>
          <a:p>
            <a:r>
              <a:rPr lang="zh-CN" altLang="en-US" sz="1200">
                <a:solidFill>
                  <a:srgbClr val="FF0000"/>
                </a:solidFill>
                <a:effectLst>
                  <a:outerShdw blurRad="38100" dist="25400" dir="5400000" algn="ctr" rotWithShape="0">
                    <a:srgbClr val="6E747A">
                      <a:alpha val="43000"/>
                    </a:srgbClr>
                  </a:outerShdw>
                </a:effectLst>
              </a:rPr>
              <a:t>输运线</a:t>
            </a:r>
            <a:r>
              <a:rPr lang="en-US" altLang="zh-CN" sz="1200">
                <a:solidFill>
                  <a:srgbClr val="FF0000"/>
                </a:solidFill>
                <a:effectLst>
                  <a:outerShdw blurRad="38100" dist="25400" dir="5400000" algn="ctr" rotWithShape="0">
                    <a:srgbClr val="6E747A">
                      <a:alpha val="43000"/>
                    </a:srgbClr>
                  </a:outerShdw>
                </a:effectLst>
              </a:rPr>
              <a:t>50TB</a:t>
            </a:r>
            <a:r>
              <a:rPr lang="zh-CN" altLang="en-US" sz="1200">
                <a:solidFill>
                  <a:srgbClr val="FF0000"/>
                </a:solidFill>
                <a:effectLst>
                  <a:outerShdw blurRad="38100" dist="25400" dir="5400000" algn="ctr" rotWithShape="0">
                    <a:srgbClr val="6E747A">
                      <a:alpha val="43000"/>
                    </a:srgbClr>
                  </a:outerShdw>
                </a:effectLst>
              </a:rPr>
              <a:t>磁铁</a:t>
            </a:r>
          </a:p>
        </p:txBody>
      </p:sp>
      <p:sp>
        <p:nvSpPr>
          <p:cNvPr id="13" name="文本框 12"/>
          <p:cNvSpPr txBox="1"/>
          <p:nvPr/>
        </p:nvSpPr>
        <p:spPr>
          <a:xfrm>
            <a:off x="2625090" y="4533900"/>
            <a:ext cx="1895475" cy="275590"/>
          </a:xfrm>
          <a:prstGeom prst="rect">
            <a:avLst/>
          </a:prstGeom>
          <a:noFill/>
          <a:ln w="25400" cmpd="sng">
            <a:noFill/>
            <a:prstDash val="solid"/>
          </a:ln>
        </p:spPr>
        <p:txBody>
          <a:bodyPr wrap="square" rtlCol="0">
            <a:spAutoFit/>
            <a:scene3d>
              <a:camera prst="orthographicFront"/>
              <a:lightRig rig="threePt" dir="t"/>
            </a:scene3d>
          </a:bodyPr>
          <a:lstStyle/>
          <a:p>
            <a:r>
              <a:rPr lang="zh-CN" altLang="en-US" sz="1200">
                <a:solidFill>
                  <a:srgbClr val="FF0000"/>
                </a:solidFill>
                <a:effectLst>
                  <a:outerShdw blurRad="38100" dist="25400" dir="5400000" algn="ctr" rotWithShape="0">
                    <a:srgbClr val="6E747A">
                      <a:alpha val="43000"/>
                    </a:srgbClr>
                  </a:outerShdw>
                </a:effectLst>
              </a:rPr>
              <a:t>输运线</a:t>
            </a:r>
            <a:r>
              <a:rPr lang="en-US" altLang="zh-CN" sz="1200">
                <a:solidFill>
                  <a:srgbClr val="FF0000"/>
                </a:solidFill>
                <a:effectLst>
                  <a:outerShdw blurRad="38100" dist="25400" dir="5400000" algn="ctr" rotWithShape="0">
                    <a:srgbClr val="6E747A">
                      <a:alpha val="43000"/>
                    </a:srgbClr>
                  </a:outerShdw>
                </a:effectLst>
              </a:rPr>
              <a:t>50TQ</a:t>
            </a:r>
            <a:r>
              <a:rPr lang="zh-CN" altLang="en-US" sz="1200">
                <a:solidFill>
                  <a:srgbClr val="FF0000"/>
                </a:solidFill>
                <a:effectLst>
                  <a:outerShdw blurRad="38100" dist="25400" dir="5400000" algn="ctr" rotWithShape="0">
                    <a:srgbClr val="6E747A">
                      <a:alpha val="43000"/>
                    </a:srgbClr>
                  </a:outerShdw>
                </a:effectLst>
              </a:rPr>
              <a:t>聚焦磁铁</a:t>
            </a:r>
          </a:p>
        </p:txBody>
      </p:sp>
      <p:sp>
        <p:nvSpPr>
          <p:cNvPr id="30" name="TextBox 9"/>
          <p:cNvSpPr txBox="1"/>
          <p:nvPr/>
        </p:nvSpPr>
        <p:spPr>
          <a:xfrm>
            <a:off x="132715" y="855980"/>
            <a:ext cx="1847215" cy="306705"/>
          </a:xfrm>
          <a:prstGeom prst="rect">
            <a:avLst/>
          </a:prstGeom>
          <a:solidFill>
            <a:schemeClr val="accent6">
              <a:lumMod val="60000"/>
              <a:lumOff val="40000"/>
            </a:schemeClr>
          </a:solidFill>
        </p:spPr>
        <p:txBody>
          <a:bodyPr wrap="square" rtlCol="0">
            <a:spAutoFit/>
          </a:bodyPr>
          <a:lstStyle/>
          <a:p>
            <a:pPr>
              <a:buClr>
                <a:srgbClr val="00B0F0"/>
              </a:buClr>
              <a:buFont typeface="Wingdings" panose="05000000000000000000" pitchFamily="2" charset="2"/>
              <a:buChar char="p"/>
            </a:pPr>
            <a:r>
              <a:rPr lang="zh-CN" altLang="en-US" sz="1400" b="1" dirty="0" smtClean="0"/>
              <a:t>  加速器领域磁铁</a:t>
            </a:r>
            <a:endParaRPr lang="zh-CN" altLang="en-US" sz="1400" b="1" dirty="0"/>
          </a:p>
        </p:txBody>
      </p:sp>
      <p:sp>
        <p:nvSpPr>
          <p:cNvPr id="31" name="TextBox 9"/>
          <p:cNvSpPr txBox="1"/>
          <p:nvPr/>
        </p:nvSpPr>
        <p:spPr>
          <a:xfrm>
            <a:off x="4983480" y="855980"/>
            <a:ext cx="3423920" cy="306705"/>
          </a:xfrm>
          <a:prstGeom prst="rect">
            <a:avLst/>
          </a:prstGeom>
          <a:solidFill>
            <a:schemeClr val="accent6">
              <a:lumMod val="60000"/>
              <a:lumOff val="40000"/>
            </a:schemeClr>
          </a:solidFill>
        </p:spPr>
        <p:txBody>
          <a:bodyPr wrap="square" rtlCol="0">
            <a:spAutoFit/>
          </a:bodyPr>
          <a:lstStyle/>
          <a:p>
            <a:pPr>
              <a:buClr>
                <a:srgbClr val="00B0F0"/>
              </a:buClr>
              <a:buFont typeface="Wingdings" panose="05000000000000000000" pitchFamily="2" charset="2"/>
              <a:buChar char="p"/>
            </a:pPr>
            <a:r>
              <a:rPr lang="zh-CN" altLang="en-US" sz="1400" b="1" dirty="0" smtClean="0"/>
              <a:t>HEPS</a:t>
            </a:r>
            <a:r>
              <a:rPr lang="zh-CN" altLang="en-US" sz="1400" b="1" dirty="0" smtClean="0">
                <a:sym typeface="Arial" panose="020B0604020202020204" pitchFamily="34" charset="0"/>
              </a:rPr>
              <a:t>验证装置超高梯度四极磁铁1型</a:t>
            </a:r>
            <a:endParaRPr lang="zh-CN" altLang="en-US" sz="1400" b="1" dirty="0"/>
          </a:p>
        </p:txBody>
      </p:sp>
      <p:sp>
        <p:nvSpPr>
          <p:cNvPr id="42" name="AutoShape 526"/>
          <p:cNvSpPr>
            <a:spLocks noChangeArrowheads="1"/>
          </p:cNvSpPr>
          <p:nvPr/>
        </p:nvSpPr>
        <p:spPr bwMode="auto">
          <a:xfrm>
            <a:off x="4762500" y="1183640"/>
            <a:ext cx="4164965" cy="3606165"/>
          </a:xfrm>
          <a:prstGeom prst="roundRect">
            <a:avLst>
              <a:gd name="adj" fmla="val 3379"/>
            </a:avLst>
          </a:prstGeom>
          <a:solidFill>
            <a:schemeClr val="accent6">
              <a:lumMod val="20000"/>
              <a:lumOff val="80000"/>
            </a:schemeClr>
          </a:solidFill>
          <a:ln>
            <a:solidFill>
              <a:schemeClr val="tx1"/>
            </a:solidFill>
          </a:ln>
        </p:spPr>
        <p:txBody>
          <a:bodyPr wrap="none" anchor="ctr"/>
          <a:lstStyle/>
          <a:p>
            <a:pPr eaLnBrk="1" latinLnBrk="1" hangingPunct="1">
              <a:defRPr/>
            </a:pPr>
            <a:r>
              <a:rPr kumimoji="1" lang="en-US" altLang="ko-KR" dirty="0" smtClean="0">
                <a:solidFill>
                  <a:srgbClr val="000000"/>
                </a:solidFill>
                <a:latin typeface="Gulim" panose="020B0600000101010101" pitchFamily="34" charset="-127"/>
                <a:ea typeface="Gulim" panose="020B0600000101010101" pitchFamily="34" charset="-127"/>
              </a:rPr>
              <a:t>                                                                </a:t>
            </a:r>
            <a:endParaRPr kumimoji="1" lang="ko-KR" altLang="en-US" dirty="0">
              <a:solidFill>
                <a:srgbClr val="000000"/>
              </a:solidFill>
              <a:latin typeface="Gulim" panose="020B0600000101010101" pitchFamily="34" charset="-127"/>
              <a:ea typeface="Gulim" panose="020B0600000101010101" pitchFamily="34" charset="-127"/>
            </a:endParaRPr>
          </a:p>
        </p:txBody>
      </p:sp>
      <p:pic>
        <p:nvPicPr>
          <p:cNvPr id="43" name="图片 152" descr="_DSC0141"/>
          <p:cNvPicPr/>
          <p:nvPr/>
        </p:nvPicPr>
        <p:blipFill>
          <a:blip r:embed="rId7" cstate="print">
            <a:extLst>
              <a:ext uri="{28A0092B-C50C-407E-A947-70E740481C1C}">
                <a14:useLocalDpi xmlns:a14="http://schemas.microsoft.com/office/drawing/2010/main"/>
              </a:ext>
            </a:extLst>
          </a:blip>
          <a:stretch>
            <a:fillRect/>
          </a:stretch>
        </p:blipFill>
        <p:spPr>
          <a:xfrm>
            <a:off x="6750685" y="1287780"/>
            <a:ext cx="2025015" cy="1403350"/>
          </a:xfrm>
          <a:prstGeom prst="rect">
            <a:avLst/>
          </a:prstGeom>
          <a:noFill/>
          <a:ln w="12700" cap="flat" cmpd="sng">
            <a:solidFill>
              <a:srgbClr val="000000"/>
            </a:solidFill>
            <a:prstDash val="solid"/>
            <a:round/>
            <a:headEnd type="none" w="med" len="med"/>
            <a:tailEnd type="none" w="med" len="med"/>
          </a:ln>
        </p:spPr>
      </p:pic>
      <p:pic>
        <p:nvPicPr>
          <p:cNvPr id="44" name="图片 151" descr="_DSC0136"/>
          <p:cNvPicPr/>
          <p:nvPr/>
        </p:nvPicPr>
        <p:blipFill>
          <a:blip r:embed="rId8" cstate="print">
            <a:extLst>
              <a:ext uri="{28A0092B-C50C-407E-A947-70E740481C1C}">
                <a14:useLocalDpi xmlns:a14="http://schemas.microsoft.com/office/drawing/2010/main"/>
              </a:ext>
            </a:extLst>
          </a:blip>
          <a:stretch>
            <a:fillRect/>
          </a:stretch>
        </p:blipFill>
        <p:spPr>
          <a:xfrm>
            <a:off x="4988560" y="1281430"/>
            <a:ext cx="1995805" cy="1409700"/>
          </a:xfrm>
          <a:prstGeom prst="rect">
            <a:avLst/>
          </a:prstGeom>
          <a:noFill/>
          <a:ln w="12700" cap="flat" cmpd="sng">
            <a:solidFill>
              <a:srgbClr val="000000"/>
            </a:solidFill>
            <a:prstDash val="solid"/>
            <a:round/>
            <a:headEnd type="none" w="med" len="med"/>
            <a:tailEnd type="none" w="med" len="med"/>
          </a:ln>
        </p:spPr>
      </p:pic>
      <p:graphicFrame>
        <p:nvGraphicFramePr>
          <p:cNvPr id="45" name="表格 44"/>
          <p:cNvGraphicFramePr/>
          <p:nvPr>
            <p:custDataLst>
              <p:tags r:id="rId1"/>
            </p:custDataLst>
          </p:nvPr>
        </p:nvGraphicFramePr>
        <p:xfrm>
          <a:off x="4953000" y="2821296"/>
          <a:ext cx="3855720" cy="1892300"/>
        </p:xfrm>
        <a:graphic>
          <a:graphicData uri="http://schemas.openxmlformats.org/drawingml/2006/table">
            <a:tbl>
              <a:tblPr firstRow="1" bandRow="1">
                <a:tableStyleId>{5C22544A-7EE6-4342-B048-85BDC9FD1C3A}</a:tableStyleId>
              </a:tblPr>
              <a:tblGrid>
                <a:gridCol w="1863725">
                  <a:extLst>
                    <a:ext uri="{9D8B030D-6E8A-4147-A177-3AD203B41FA5}">
                      <a16:colId xmlns:a16="http://schemas.microsoft.com/office/drawing/2014/main" val="20000"/>
                    </a:ext>
                  </a:extLst>
                </a:gridCol>
                <a:gridCol w="1991995">
                  <a:extLst>
                    <a:ext uri="{9D8B030D-6E8A-4147-A177-3AD203B41FA5}">
                      <a16:colId xmlns:a16="http://schemas.microsoft.com/office/drawing/2014/main" val="20001"/>
                    </a:ext>
                  </a:extLst>
                </a:gridCol>
              </a:tblGrid>
              <a:tr h="337820">
                <a:tc>
                  <a:txBody>
                    <a:bodyPr/>
                    <a:lstStyle/>
                    <a:p>
                      <a:pPr>
                        <a:buNone/>
                      </a:pPr>
                      <a:r>
                        <a:rPr lang="zh-CN" altLang="en-US" sz="1400"/>
                        <a:t>磁铁参数</a:t>
                      </a:r>
                    </a:p>
                  </a:txBody>
                  <a:tcPr/>
                </a:tc>
                <a:tc>
                  <a:txBody>
                    <a:bodyPr/>
                    <a:lstStyle/>
                    <a:p>
                      <a:pPr>
                        <a:buNone/>
                      </a:pPr>
                      <a:r>
                        <a:rPr lang="zh-CN" altLang="en-US" sz="1400"/>
                        <a:t>数值</a:t>
                      </a:r>
                    </a:p>
                  </a:txBody>
                  <a:tcPr/>
                </a:tc>
                <a:extLst>
                  <a:ext uri="{0D108BD9-81ED-4DB2-BD59-A6C34878D82A}">
                    <a16:rowId xmlns:a16="http://schemas.microsoft.com/office/drawing/2014/main" val="10000"/>
                  </a:ext>
                </a:extLst>
              </a:tr>
              <a:tr h="263525">
                <a:tc>
                  <a:txBody>
                    <a:bodyPr/>
                    <a:lstStyle/>
                    <a:p>
                      <a:pPr>
                        <a:buNone/>
                      </a:pPr>
                      <a:r>
                        <a:rPr lang="zh-CN" altLang="en-US" sz="1000"/>
                        <a:t>磁铁孔径</a:t>
                      </a:r>
                    </a:p>
                  </a:txBody>
                  <a:tcPr/>
                </a:tc>
                <a:tc>
                  <a:txBody>
                    <a:bodyPr/>
                    <a:lstStyle/>
                    <a:p>
                      <a:pPr>
                        <a:buNone/>
                      </a:pPr>
                      <a:r>
                        <a:rPr lang="en-US" altLang="zh-CN" sz="1000"/>
                        <a:t>25mm</a:t>
                      </a:r>
                    </a:p>
                  </a:txBody>
                  <a:tcPr/>
                </a:tc>
                <a:extLst>
                  <a:ext uri="{0D108BD9-81ED-4DB2-BD59-A6C34878D82A}">
                    <a16:rowId xmlns:a16="http://schemas.microsoft.com/office/drawing/2014/main" val="10001"/>
                  </a:ext>
                </a:extLst>
              </a:tr>
              <a:tr h="249555">
                <a:tc>
                  <a:txBody>
                    <a:bodyPr/>
                    <a:lstStyle/>
                    <a:p>
                      <a:pPr>
                        <a:buNone/>
                      </a:pPr>
                      <a:r>
                        <a:rPr lang="zh-CN" altLang="en-US" sz="1000"/>
                        <a:t>中心磁场梯度</a:t>
                      </a:r>
                    </a:p>
                  </a:txBody>
                  <a:tcPr/>
                </a:tc>
                <a:tc>
                  <a:txBody>
                    <a:bodyPr/>
                    <a:lstStyle/>
                    <a:p>
                      <a:pPr>
                        <a:buNone/>
                      </a:pPr>
                      <a:r>
                        <a:rPr lang="en-US" altLang="zh-CN" sz="1000"/>
                        <a:t>80T/m</a:t>
                      </a:r>
                    </a:p>
                  </a:txBody>
                  <a:tcPr/>
                </a:tc>
                <a:extLst>
                  <a:ext uri="{0D108BD9-81ED-4DB2-BD59-A6C34878D82A}">
                    <a16:rowId xmlns:a16="http://schemas.microsoft.com/office/drawing/2014/main" val="10002"/>
                  </a:ext>
                </a:extLst>
              </a:tr>
              <a:tr h="264160">
                <a:tc>
                  <a:txBody>
                    <a:bodyPr/>
                    <a:lstStyle/>
                    <a:p>
                      <a:pPr>
                        <a:buNone/>
                      </a:pPr>
                      <a:r>
                        <a:rPr lang="zh-CN" altLang="en-US" sz="1000"/>
                        <a:t>等效磁长度</a:t>
                      </a:r>
                    </a:p>
                  </a:txBody>
                  <a:tcPr/>
                </a:tc>
                <a:tc>
                  <a:txBody>
                    <a:bodyPr/>
                    <a:lstStyle/>
                    <a:p>
                      <a:pPr>
                        <a:buNone/>
                      </a:pPr>
                      <a:r>
                        <a:rPr lang="en-US" altLang="zh-CN" sz="1000"/>
                        <a:t>694mm</a:t>
                      </a:r>
                    </a:p>
                  </a:txBody>
                  <a:tcPr/>
                </a:tc>
                <a:extLst>
                  <a:ext uri="{0D108BD9-81ED-4DB2-BD59-A6C34878D82A}">
                    <a16:rowId xmlns:a16="http://schemas.microsoft.com/office/drawing/2014/main" val="10003"/>
                  </a:ext>
                </a:extLst>
              </a:tr>
              <a:tr h="264160">
                <a:tc>
                  <a:txBody>
                    <a:bodyPr/>
                    <a:lstStyle/>
                    <a:p>
                      <a:pPr>
                        <a:buNone/>
                      </a:pPr>
                      <a:r>
                        <a:rPr lang="zh-CN" altLang="zh-CN" sz="1000"/>
                        <a:t>铁芯截面尺寸</a:t>
                      </a:r>
                    </a:p>
                  </a:txBody>
                  <a:tcPr/>
                </a:tc>
                <a:tc>
                  <a:txBody>
                    <a:bodyPr/>
                    <a:lstStyle/>
                    <a:p>
                      <a:pPr>
                        <a:buNone/>
                      </a:pPr>
                      <a:r>
                        <a:rPr lang="en-US" altLang="zh-CN" sz="1000"/>
                        <a:t>550mmX550mm</a:t>
                      </a:r>
                    </a:p>
                  </a:txBody>
                  <a:tcPr/>
                </a:tc>
                <a:extLst>
                  <a:ext uri="{0D108BD9-81ED-4DB2-BD59-A6C34878D82A}">
                    <a16:rowId xmlns:a16="http://schemas.microsoft.com/office/drawing/2014/main" val="10004"/>
                  </a:ext>
                </a:extLst>
              </a:tr>
              <a:tr h="248920">
                <a:tc>
                  <a:txBody>
                    <a:bodyPr/>
                    <a:lstStyle/>
                    <a:p>
                      <a:pPr>
                        <a:buNone/>
                      </a:pPr>
                      <a:r>
                        <a:rPr lang="zh-CN" altLang="en-US" sz="1000"/>
                        <a:t>铁芯长度</a:t>
                      </a:r>
                    </a:p>
                  </a:txBody>
                  <a:tcPr/>
                </a:tc>
                <a:tc>
                  <a:txBody>
                    <a:bodyPr/>
                    <a:lstStyle/>
                    <a:p>
                      <a:pPr>
                        <a:buNone/>
                      </a:pPr>
                      <a:r>
                        <a:rPr lang="en-US" altLang="zh-CN" sz="1000"/>
                        <a:t>688mm</a:t>
                      </a:r>
                    </a:p>
                  </a:txBody>
                  <a:tcPr/>
                </a:tc>
                <a:extLst>
                  <a:ext uri="{0D108BD9-81ED-4DB2-BD59-A6C34878D82A}">
                    <a16:rowId xmlns:a16="http://schemas.microsoft.com/office/drawing/2014/main" val="10005"/>
                  </a:ext>
                </a:extLst>
              </a:tr>
              <a:tr h="264160">
                <a:tc>
                  <a:txBody>
                    <a:bodyPr/>
                    <a:lstStyle/>
                    <a:p>
                      <a:pPr>
                        <a:buNone/>
                      </a:pPr>
                      <a:r>
                        <a:rPr lang="zh-CN" altLang="en-US" sz="1000"/>
                        <a:t>磁场均匀性</a:t>
                      </a:r>
                    </a:p>
                  </a:txBody>
                  <a:tcPr/>
                </a:tc>
                <a:tc>
                  <a:txBody>
                    <a:bodyPr/>
                    <a:lstStyle/>
                    <a:p>
                      <a:pPr>
                        <a:buNone/>
                      </a:pPr>
                      <a:r>
                        <a:rPr lang="en-US" altLang="zh-CN" sz="1000"/>
                        <a:t>0.0005</a:t>
                      </a:r>
                    </a:p>
                  </a:txBody>
                  <a:tcPr/>
                </a:tc>
                <a:extLst>
                  <a:ext uri="{0D108BD9-81ED-4DB2-BD59-A6C34878D82A}">
                    <a16:rowId xmlns:a16="http://schemas.microsoft.com/office/drawing/2014/main" val="10006"/>
                  </a:ext>
                </a:extLst>
              </a:tr>
            </a:tbl>
          </a:graphicData>
        </a:graphic>
      </p:graphicFrame>
      <p:sp>
        <p:nvSpPr>
          <p:cNvPr id="59" name="TextBox 101"/>
          <p:cNvSpPr>
            <a:spLocks noChangeArrowheads="1"/>
          </p:cNvSpPr>
          <p:nvPr/>
        </p:nvSpPr>
        <p:spPr bwMode="auto">
          <a:xfrm>
            <a:off x="2420620" y="-71755"/>
            <a:ext cx="4337685" cy="553085"/>
          </a:xfrm>
          <a:prstGeom prst="rect">
            <a:avLst/>
          </a:prstGeom>
          <a:noFill/>
          <a:ln w="9525">
            <a:noFill/>
            <a:miter lim="800000"/>
          </a:ln>
        </p:spPr>
        <p:txBody>
          <a:bodyPr wrap="square">
            <a:spAutoFit/>
          </a:bodyPr>
          <a:lstStyle/>
          <a:p>
            <a:r>
              <a:rPr lang="zh-CN" altLang="en-US" sz="3000" b="1" dirty="0">
                <a:solidFill>
                  <a:srgbClr val="002060"/>
                </a:solidFill>
                <a:latin typeface="微软雅黑" panose="020B0503020204020204" pitchFamily="34" charset="-122"/>
                <a:ea typeface="微软雅黑" panose="020B0503020204020204" pitchFamily="34" charset="-122"/>
                <a:sym typeface="微软雅黑" panose="020B0503020204020204" pitchFamily="34" charset="-122"/>
              </a:rPr>
              <a:t> </a:t>
            </a:r>
            <a:r>
              <a:rPr lang="zh-CN" altLang="en-US" sz="2400" b="1" dirty="0">
                <a:solidFill>
                  <a:srgbClr val="002060"/>
                </a:solidFill>
                <a:latin typeface="微软雅黑" panose="020B0503020204020204" pitchFamily="34" charset="-122"/>
                <a:ea typeface="微软雅黑" panose="020B0503020204020204" pitchFamily="34" charset="-122"/>
                <a:sym typeface="微软雅黑" panose="020B0503020204020204" pitchFamily="34" charset="-122"/>
              </a:rPr>
              <a:t>三、加速器领域典型产品业绩</a:t>
            </a:r>
            <a:endParaRPr lang="zh-CN" altLang="en-US" sz="2400"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AutoShape 526"/>
          <p:cNvSpPr>
            <a:spLocks noChangeArrowheads="1"/>
          </p:cNvSpPr>
          <p:nvPr/>
        </p:nvSpPr>
        <p:spPr bwMode="auto">
          <a:xfrm>
            <a:off x="132715" y="1111885"/>
            <a:ext cx="4500245" cy="3627120"/>
          </a:xfrm>
          <a:prstGeom prst="roundRect">
            <a:avLst>
              <a:gd name="adj" fmla="val 3379"/>
            </a:avLst>
          </a:prstGeom>
          <a:solidFill>
            <a:schemeClr val="accent6">
              <a:lumMod val="20000"/>
              <a:lumOff val="80000"/>
            </a:schemeClr>
          </a:solidFill>
          <a:ln>
            <a:solidFill>
              <a:schemeClr val="tx1"/>
            </a:solidFill>
          </a:ln>
        </p:spPr>
        <p:txBody>
          <a:bodyPr wrap="none" anchor="ctr"/>
          <a:lstStyle/>
          <a:p>
            <a:pPr eaLnBrk="1" latinLnBrk="1" hangingPunct="1">
              <a:defRPr/>
            </a:pPr>
            <a:r>
              <a:rPr kumimoji="1" lang="en-US" altLang="ko-KR" dirty="0" smtClean="0">
                <a:solidFill>
                  <a:srgbClr val="000000"/>
                </a:solidFill>
                <a:latin typeface="Gulim" panose="020B0600000101010101" pitchFamily="34" charset="-127"/>
                <a:ea typeface="Gulim" panose="020B0600000101010101" pitchFamily="34" charset="-127"/>
              </a:rPr>
              <a:t>                                                                </a:t>
            </a:r>
            <a:endParaRPr kumimoji="1" lang="ko-KR" altLang="en-US" dirty="0">
              <a:solidFill>
                <a:srgbClr val="000000"/>
              </a:solidFill>
              <a:latin typeface="Gulim" panose="020B0600000101010101" pitchFamily="34" charset="-127"/>
              <a:ea typeface="Gulim" panose="020B0600000101010101" pitchFamily="34" charset="-127"/>
            </a:endParaRPr>
          </a:p>
        </p:txBody>
      </p:sp>
      <p:cxnSp>
        <p:nvCxnSpPr>
          <p:cNvPr id="267" name="直接连接符 266"/>
          <p:cNvCxnSpPr/>
          <p:nvPr/>
        </p:nvCxnSpPr>
        <p:spPr>
          <a:xfrm>
            <a:off x="0" y="4875626"/>
            <a:ext cx="9144000" cy="1191"/>
          </a:xfrm>
          <a:prstGeom prst="line">
            <a:avLst/>
          </a:prstGeom>
        </p:spPr>
        <p:style>
          <a:lnRef idx="1">
            <a:schemeClr val="accent1"/>
          </a:lnRef>
          <a:fillRef idx="0">
            <a:schemeClr val="accent1"/>
          </a:fillRef>
          <a:effectRef idx="0">
            <a:schemeClr val="accent1"/>
          </a:effectRef>
          <a:fontRef idx="minor">
            <a:schemeClr val="tx1"/>
          </a:fontRef>
        </p:style>
      </p:cxnSp>
      <p:sp>
        <p:nvSpPr>
          <p:cNvPr id="30" name="TextBox 9"/>
          <p:cNvSpPr txBox="1"/>
          <p:nvPr/>
        </p:nvSpPr>
        <p:spPr>
          <a:xfrm>
            <a:off x="132715" y="712470"/>
            <a:ext cx="4500245" cy="306705"/>
          </a:xfrm>
          <a:prstGeom prst="rect">
            <a:avLst/>
          </a:prstGeom>
          <a:solidFill>
            <a:schemeClr val="accent6">
              <a:lumMod val="60000"/>
              <a:lumOff val="40000"/>
            </a:schemeClr>
          </a:solidFill>
        </p:spPr>
        <p:txBody>
          <a:bodyPr wrap="square" rtlCol="0">
            <a:spAutoFit/>
          </a:bodyPr>
          <a:lstStyle/>
          <a:p>
            <a:pPr>
              <a:buClr>
                <a:srgbClr val="00B0F0"/>
              </a:buClr>
              <a:buFont typeface="Wingdings" panose="05000000000000000000" pitchFamily="2" charset="2"/>
              <a:buChar char="p"/>
            </a:pPr>
            <a:r>
              <a:rPr lang="zh-CN" altLang="en-US" sz="1400" b="1" dirty="0" smtClean="0"/>
              <a:t>  </a:t>
            </a:r>
            <a:r>
              <a:rPr lang="zh-CN" altLang="en-US" sz="1400" dirty="0">
                <a:solidFill>
                  <a:srgbClr val="000000"/>
                </a:solidFill>
                <a:latin typeface="Arial" panose="020B0604020202020204" pitchFamily="34" charset="0"/>
                <a:ea typeface="宋体" panose="02010600030101010101" pitchFamily="2" charset="-122"/>
                <a:sym typeface="Arial" panose="020B0604020202020204" pitchFamily="34" charset="0"/>
              </a:rPr>
              <a:t>质子治疗</a:t>
            </a:r>
            <a:r>
              <a:rPr lang="en-US" altLang="zh-CN" sz="1400" dirty="0">
                <a:solidFill>
                  <a:srgbClr val="000000"/>
                </a:solidFill>
                <a:latin typeface="Arial" panose="020B0604020202020204" pitchFamily="34" charset="0"/>
                <a:ea typeface="宋体" panose="02010600030101010101" pitchFamily="2" charset="-122"/>
                <a:sym typeface="Arial" panose="020B0604020202020204" pitchFamily="34" charset="0"/>
              </a:rPr>
              <a:t>—</a:t>
            </a:r>
            <a:r>
              <a:rPr lang="zh-CN" altLang="en-US" sz="1400" dirty="0">
                <a:solidFill>
                  <a:srgbClr val="000000"/>
                </a:solidFill>
                <a:latin typeface="Arial" panose="020B0604020202020204" pitchFamily="34" charset="0"/>
                <a:ea typeface="宋体" panose="02010600030101010101" pitchFamily="2" charset="-122"/>
                <a:sym typeface="Arial" panose="020B0604020202020204" pitchFamily="34" charset="0"/>
              </a:rPr>
              <a:t>输运线二极磁铁、四极磁铁及校正磁铁</a:t>
            </a:r>
            <a:endParaRPr lang="zh-CN" altLang="en-US" sz="1400" b="1" dirty="0"/>
          </a:p>
        </p:txBody>
      </p:sp>
      <p:sp>
        <p:nvSpPr>
          <p:cNvPr id="42" name="AutoShape 526"/>
          <p:cNvSpPr>
            <a:spLocks noChangeArrowheads="1"/>
          </p:cNvSpPr>
          <p:nvPr/>
        </p:nvSpPr>
        <p:spPr bwMode="auto">
          <a:xfrm>
            <a:off x="4744085" y="713105"/>
            <a:ext cx="4164965" cy="4015105"/>
          </a:xfrm>
          <a:prstGeom prst="roundRect">
            <a:avLst>
              <a:gd name="adj" fmla="val 3379"/>
            </a:avLst>
          </a:prstGeom>
          <a:solidFill>
            <a:schemeClr val="accent6">
              <a:lumMod val="20000"/>
              <a:lumOff val="80000"/>
            </a:schemeClr>
          </a:solidFill>
          <a:ln>
            <a:solidFill>
              <a:schemeClr val="tx1"/>
            </a:solidFill>
          </a:ln>
        </p:spPr>
        <p:txBody>
          <a:bodyPr wrap="none" anchor="ctr"/>
          <a:lstStyle/>
          <a:p>
            <a:pPr eaLnBrk="1" latinLnBrk="1" hangingPunct="1">
              <a:defRPr/>
            </a:pPr>
            <a:r>
              <a:rPr kumimoji="1" lang="en-US" altLang="ko-KR" dirty="0" smtClean="0">
                <a:solidFill>
                  <a:srgbClr val="000000"/>
                </a:solidFill>
                <a:latin typeface="Gulim" panose="020B0600000101010101" pitchFamily="34" charset="-127"/>
                <a:ea typeface="Gulim" panose="020B0600000101010101" pitchFamily="34" charset="-127"/>
              </a:rPr>
              <a:t>                                                                 </a:t>
            </a:r>
            <a:endParaRPr kumimoji="1" lang="ko-KR" altLang="en-US" dirty="0">
              <a:solidFill>
                <a:srgbClr val="000000"/>
              </a:solidFill>
              <a:latin typeface="Gulim" panose="020B0600000101010101" pitchFamily="34" charset="-127"/>
              <a:ea typeface="Gulim" panose="020B0600000101010101" pitchFamily="34" charset="-127"/>
            </a:endParaRPr>
          </a:p>
        </p:txBody>
      </p:sp>
      <p:pic>
        <p:nvPicPr>
          <p:cNvPr id="2" name="图片 147" descr="C9DA8D8CF71EE31F50ED7C0ED4FAF26B"/>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1972310" y="1122680"/>
            <a:ext cx="2495550" cy="1626870"/>
          </a:xfrm>
          <a:prstGeom prst="rect">
            <a:avLst/>
          </a:prstGeom>
          <a:solidFill>
            <a:srgbClr val="000000">
              <a:alpha val="6000"/>
            </a:srgbClr>
          </a:solidFill>
          <a:ln w="12700" cap="flat" cmpd="sng">
            <a:solidFill>
              <a:srgbClr val="000000"/>
            </a:solidFill>
            <a:prstDash val="solid"/>
            <a:round/>
            <a:headEnd type="none" w="med" len="med"/>
            <a:tailEnd type="none" w="med" len="med"/>
          </a:ln>
        </p:spPr>
      </p:pic>
      <p:pic>
        <p:nvPicPr>
          <p:cNvPr id="3" name="图片 2" descr="360截图1629061410591142"/>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252730" y="1122680"/>
            <a:ext cx="1524635" cy="1626870"/>
          </a:xfrm>
          <a:prstGeom prst="rect">
            <a:avLst/>
          </a:prstGeom>
        </p:spPr>
      </p:pic>
      <p:pic>
        <p:nvPicPr>
          <p:cNvPr id="4" name="图片 3" descr="15"/>
          <p:cNvPicPr>
            <a:picLocks noChangeAspect="1"/>
          </p:cNvPicPr>
          <p:nvPr/>
        </p:nvPicPr>
        <p:blipFill>
          <a:blip r:embed="rId6" cstate="print">
            <a:extLst>
              <a:ext uri="{28A0092B-C50C-407E-A947-70E740481C1C}">
                <a14:useLocalDpi xmlns:a14="http://schemas.microsoft.com/office/drawing/2010/main"/>
              </a:ext>
            </a:extLst>
          </a:blip>
          <a:srcRect/>
          <a:stretch>
            <a:fillRect/>
          </a:stretch>
        </p:blipFill>
        <p:spPr>
          <a:xfrm>
            <a:off x="252730" y="2831465"/>
            <a:ext cx="4215130" cy="1886585"/>
          </a:xfrm>
          <a:prstGeom prst="rect">
            <a:avLst/>
          </a:prstGeom>
        </p:spPr>
      </p:pic>
      <p:graphicFrame>
        <p:nvGraphicFramePr>
          <p:cNvPr id="6" name="表格 5"/>
          <p:cNvGraphicFramePr/>
          <p:nvPr>
            <p:custDataLst>
              <p:tags r:id="rId1"/>
            </p:custDataLst>
          </p:nvPr>
        </p:nvGraphicFramePr>
        <p:xfrm>
          <a:off x="4936490" y="2826385"/>
          <a:ext cx="3783330" cy="1797050"/>
        </p:xfrm>
        <a:graphic>
          <a:graphicData uri="http://schemas.openxmlformats.org/drawingml/2006/table">
            <a:tbl>
              <a:tblPr firstRow="1" bandRow="1">
                <a:tableStyleId>{5C22544A-7EE6-4342-B048-85BDC9FD1C3A}</a:tableStyleId>
              </a:tblPr>
              <a:tblGrid>
                <a:gridCol w="1173480">
                  <a:extLst>
                    <a:ext uri="{9D8B030D-6E8A-4147-A177-3AD203B41FA5}">
                      <a16:colId xmlns:a16="http://schemas.microsoft.com/office/drawing/2014/main" val="20000"/>
                    </a:ext>
                  </a:extLst>
                </a:gridCol>
                <a:gridCol w="1257300">
                  <a:extLst>
                    <a:ext uri="{9D8B030D-6E8A-4147-A177-3AD203B41FA5}">
                      <a16:colId xmlns:a16="http://schemas.microsoft.com/office/drawing/2014/main" val="20001"/>
                    </a:ext>
                  </a:extLst>
                </a:gridCol>
                <a:gridCol w="1352550">
                  <a:extLst>
                    <a:ext uri="{9D8B030D-6E8A-4147-A177-3AD203B41FA5}">
                      <a16:colId xmlns:a16="http://schemas.microsoft.com/office/drawing/2014/main" val="20002"/>
                    </a:ext>
                  </a:extLst>
                </a:gridCol>
              </a:tblGrid>
              <a:tr h="283845">
                <a:tc>
                  <a:txBody>
                    <a:bodyPr/>
                    <a:lstStyle/>
                    <a:p>
                      <a:pPr>
                        <a:buNone/>
                      </a:pPr>
                      <a:endParaRPr lang="zh-CN" altLang="en-US" sz="1200"/>
                    </a:p>
                  </a:txBody>
                  <a:tcPr/>
                </a:tc>
                <a:tc>
                  <a:txBody>
                    <a:bodyPr/>
                    <a:lstStyle/>
                    <a:p>
                      <a:pPr>
                        <a:buNone/>
                      </a:pPr>
                      <a:r>
                        <a:rPr lang="en-US" altLang="zh-CN" sz="1000"/>
                        <a:t>45</a:t>
                      </a:r>
                      <a:r>
                        <a:rPr lang="zh-CN" altLang="en-US" sz="1000"/>
                        <a:t>度磁铁</a:t>
                      </a:r>
                    </a:p>
                  </a:txBody>
                  <a:tcPr/>
                </a:tc>
                <a:tc>
                  <a:txBody>
                    <a:bodyPr/>
                    <a:lstStyle/>
                    <a:p>
                      <a:pPr>
                        <a:buNone/>
                      </a:pPr>
                      <a:r>
                        <a:rPr lang="en-US" altLang="zh-CN" sz="1000"/>
                        <a:t>30</a:t>
                      </a:r>
                      <a:r>
                        <a:rPr lang="zh-CN" altLang="en-US" sz="1000"/>
                        <a:t>度磁铁</a:t>
                      </a:r>
                    </a:p>
                  </a:txBody>
                  <a:tcPr/>
                </a:tc>
                <a:extLst>
                  <a:ext uri="{0D108BD9-81ED-4DB2-BD59-A6C34878D82A}">
                    <a16:rowId xmlns:a16="http://schemas.microsoft.com/office/drawing/2014/main" val="10000"/>
                  </a:ext>
                </a:extLst>
              </a:tr>
              <a:tr h="252730">
                <a:tc>
                  <a:txBody>
                    <a:bodyPr/>
                    <a:lstStyle/>
                    <a:p>
                      <a:pPr>
                        <a:buNone/>
                      </a:pPr>
                      <a:r>
                        <a:rPr lang="zh-CN" altLang="en-US" sz="1000"/>
                        <a:t>有效长度</a:t>
                      </a:r>
                    </a:p>
                  </a:txBody>
                  <a:tcPr/>
                </a:tc>
                <a:tc>
                  <a:txBody>
                    <a:bodyPr/>
                    <a:lstStyle/>
                    <a:p>
                      <a:pPr>
                        <a:buNone/>
                      </a:pPr>
                      <a:r>
                        <a:rPr lang="en-US" altLang="zh-CN" sz="1000"/>
                        <a:t>1.256m</a:t>
                      </a:r>
                    </a:p>
                  </a:txBody>
                  <a:tcPr/>
                </a:tc>
                <a:tc>
                  <a:txBody>
                    <a:bodyPr/>
                    <a:lstStyle/>
                    <a:p>
                      <a:pPr>
                        <a:buNone/>
                      </a:pPr>
                      <a:r>
                        <a:rPr lang="en-US" altLang="zh-CN" sz="1000"/>
                        <a:t>1.4</a:t>
                      </a:r>
                    </a:p>
                  </a:txBody>
                  <a:tcPr/>
                </a:tc>
                <a:extLst>
                  <a:ext uri="{0D108BD9-81ED-4DB2-BD59-A6C34878D82A}">
                    <a16:rowId xmlns:a16="http://schemas.microsoft.com/office/drawing/2014/main" val="10001"/>
                  </a:ext>
                </a:extLst>
              </a:tr>
              <a:tr h="251460">
                <a:tc>
                  <a:txBody>
                    <a:bodyPr/>
                    <a:lstStyle/>
                    <a:p>
                      <a:pPr>
                        <a:buNone/>
                      </a:pPr>
                      <a:r>
                        <a:rPr lang="zh-CN" altLang="en-US" sz="1000"/>
                        <a:t>铁芯宽度</a:t>
                      </a:r>
                    </a:p>
                  </a:txBody>
                  <a:tcPr/>
                </a:tc>
                <a:tc>
                  <a:txBody>
                    <a:bodyPr/>
                    <a:lstStyle/>
                    <a:p>
                      <a:pPr>
                        <a:buNone/>
                      </a:pPr>
                      <a:r>
                        <a:rPr lang="en-US" altLang="zh-CN" sz="1000"/>
                        <a:t>0.9m</a:t>
                      </a:r>
                    </a:p>
                  </a:txBody>
                  <a:tcPr/>
                </a:tc>
                <a:tc>
                  <a:txBody>
                    <a:bodyPr/>
                    <a:lstStyle/>
                    <a:p>
                      <a:pPr>
                        <a:buNone/>
                      </a:pPr>
                      <a:r>
                        <a:rPr lang="en-US" altLang="zh-CN" sz="1000"/>
                        <a:t>0.94m</a:t>
                      </a:r>
                    </a:p>
                  </a:txBody>
                  <a:tcPr/>
                </a:tc>
                <a:extLst>
                  <a:ext uri="{0D108BD9-81ED-4DB2-BD59-A6C34878D82A}">
                    <a16:rowId xmlns:a16="http://schemas.microsoft.com/office/drawing/2014/main" val="10002"/>
                  </a:ext>
                </a:extLst>
              </a:tr>
              <a:tr h="252730">
                <a:tc>
                  <a:txBody>
                    <a:bodyPr/>
                    <a:lstStyle/>
                    <a:p>
                      <a:pPr>
                        <a:buNone/>
                      </a:pPr>
                      <a:r>
                        <a:rPr lang="zh-CN" altLang="en-US" sz="1000"/>
                        <a:t>铁芯长度</a:t>
                      </a:r>
                    </a:p>
                  </a:txBody>
                  <a:tcPr/>
                </a:tc>
                <a:tc>
                  <a:txBody>
                    <a:bodyPr/>
                    <a:lstStyle/>
                    <a:p>
                      <a:pPr>
                        <a:buNone/>
                      </a:pPr>
                      <a:r>
                        <a:rPr lang="en-US" altLang="zh-CN" sz="1000"/>
                        <a:t>0.75m</a:t>
                      </a:r>
                    </a:p>
                  </a:txBody>
                  <a:tcPr/>
                </a:tc>
                <a:tc>
                  <a:txBody>
                    <a:bodyPr/>
                    <a:lstStyle/>
                    <a:p>
                      <a:pPr>
                        <a:buNone/>
                      </a:pPr>
                      <a:r>
                        <a:rPr lang="en-US" altLang="zh-CN" sz="1000"/>
                        <a:t>0.41m</a:t>
                      </a:r>
                    </a:p>
                  </a:txBody>
                  <a:tcPr/>
                </a:tc>
                <a:extLst>
                  <a:ext uri="{0D108BD9-81ED-4DB2-BD59-A6C34878D82A}">
                    <a16:rowId xmlns:a16="http://schemas.microsoft.com/office/drawing/2014/main" val="10003"/>
                  </a:ext>
                </a:extLst>
              </a:tr>
              <a:tr h="251460">
                <a:tc>
                  <a:txBody>
                    <a:bodyPr/>
                    <a:lstStyle/>
                    <a:p>
                      <a:pPr>
                        <a:buNone/>
                      </a:pPr>
                      <a:r>
                        <a:rPr lang="zh-CN" altLang="en-US" sz="1000"/>
                        <a:t>中心弧长</a:t>
                      </a:r>
                    </a:p>
                  </a:txBody>
                  <a:tcPr/>
                </a:tc>
                <a:tc>
                  <a:txBody>
                    <a:bodyPr/>
                    <a:lstStyle/>
                    <a:p>
                      <a:pPr>
                        <a:buNone/>
                      </a:pPr>
                      <a:r>
                        <a:rPr lang="en-US" altLang="zh-CN" sz="1000"/>
                        <a:t>1.6m</a:t>
                      </a:r>
                    </a:p>
                  </a:txBody>
                  <a:tcPr/>
                </a:tc>
                <a:tc>
                  <a:txBody>
                    <a:bodyPr/>
                    <a:lstStyle/>
                    <a:p>
                      <a:pPr>
                        <a:buNone/>
                      </a:pPr>
                      <a:r>
                        <a:rPr lang="en-US" altLang="zh-CN" sz="1000"/>
                        <a:t>0.78m</a:t>
                      </a:r>
                    </a:p>
                  </a:txBody>
                  <a:tcPr/>
                </a:tc>
                <a:extLst>
                  <a:ext uri="{0D108BD9-81ED-4DB2-BD59-A6C34878D82A}">
                    <a16:rowId xmlns:a16="http://schemas.microsoft.com/office/drawing/2014/main" val="10004"/>
                  </a:ext>
                </a:extLst>
              </a:tr>
              <a:tr h="252095">
                <a:tc>
                  <a:txBody>
                    <a:bodyPr/>
                    <a:lstStyle/>
                    <a:p>
                      <a:pPr>
                        <a:buNone/>
                      </a:pPr>
                      <a:r>
                        <a:rPr lang="zh-CN" altLang="en-US" sz="1000"/>
                        <a:t>磁场强度</a:t>
                      </a:r>
                    </a:p>
                  </a:txBody>
                  <a:tcPr/>
                </a:tc>
                <a:tc>
                  <a:txBody>
                    <a:bodyPr/>
                    <a:lstStyle/>
                    <a:p>
                      <a:pPr>
                        <a:buNone/>
                      </a:pPr>
                      <a:r>
                        <a:rPr lang="en-US" altLang="zh-CN" sz="1000"/>
                        <a:t>1.35T</a:t>
                      </a:r>
                    </a:p>
                  </a:txBody>
                  <a:tcPr/>
                </a:tc>
                <a:tc>
                  <a:txBody>
                    <a:bodyPr/>
                    <a:lstStyle/>
                    <a:p>
                      <a:pPr>
                        <a:buNone/>
                      </a:pPr>
                      <a:r>
                        <a:rPr lang="en-US" altLang="zh-CN" sz="1000"/>
                        <a:t>1.35T</a:t>
                      </a:r>
                    </a:p>
                  </a:txBody>
                  <a:tcPr/>
                </a:tc>
                <a:extLst>
                  <a:ext uri="{0D108BD9-81ED-4DB2-BD59-A6C34878D82A}">
                    <a16:rowId xmlns:a16="http://schemas.microsoft.com/office/drawing/2014/main" val="10005"/>
                  </a:ext>
                </a:extLst>
              </a:tr>
              <a:tr h="252730">
                <a:tc>
                  <a:txBody>
                    <a:bodyPr/>
                    <a:lstStyle/>
                    <a:p>
                      <a:pPr>
                        <a:buNone/>
                      </a:pPr>
                      <a:r>
                        <a:rPr lang="zh-CN" altLang="en-US" sz="1000"/>
                        <a:t>磁场均匀性</a:t>
                      </a:r>
                    </a:p>
                  </a:txBody>
                  <a:tcPr/>
                </a:tc>
                <a:tc>
                  <a:txBody>
                    <a:bodyPr/>
                    <a:lstStyle/>
                    <a:p>
                      <a:pPr>
                        <a:buNone/>
                      </a:pPr>
                      <a:r>
                        <a:rPr lang="en-US" altLang="zh-CN" sz="1000"/>
                        <a:t>0.0005</a:t>
                      </a:r>
                    </a:p>
                  </a:txBody>
                  <a:tcPr/>
                </a:tc>
                <a:tc>
                  <a:txBody>
                    <a:bodyPr/>
                    <a:lstStyle/>
                    <a:p>
                      <a:pPr>
                        <a:buNone/>
                      </a:pPr>
                      <a:r>
                        <a:rPr lang="en-US" altLang="zh-CN" sz="1000"/>
                        <a:t>0.0005</a:t>
                      </a:r>
                    </a:p>
                  </a:txBody>
                  <a:tcPr/>
                </a:tc>
                <a:extLst>
                  <a:ext uri="{0D108BD9-81ED-4DB2-BD59-A6C34878D82A}">
                    <a16:rowId xmlns:a16="http://schemas.microsoft.com/office/drawing/2014/main" val="10006"/>
                  </a:ext>
                </a:extLst>
              </a:tr>
            </a:tbl>
          </a:graphicData>
        </a:graphic>
      </p:graphicFrame>
      <p:graphicFrame>
        <p:nvGraphicFramePr>
          <p:cNvPr id="7" name="表格 6"/>
          <p:cNvGraphicFramePr/>
          <p:nvPr>
            <p:custDataLst>
              <p:tags r:id="rId2"/>
            </p:custDataLst>
          </p:nvPr>
        </p:nvGraphicFramePr>
        <p:xfrm>
          <a:off x="4946650" y="775970"/>
          <a:ext cx="3773805" cy="1950720"/>
        </p:xfrm>
        <a:graphic>
          <a:graphicData uri="http://schemas.openxmlformats.org/drawingml/2006/table">
            <a:tbl>
              <a:tblPr firstRow="1" bandRow="1">
                <a:tableStyleId>{5C22544A-7EE6-4342-B048-85BDC9FD1C3A}</a:tableStyleId>
              </a:tblPr>
              <a:tblGrid>
                <a:gridCol w="1156970">
                  <a:extLst>
                    <a:ext uri="{9D8B030D-6E8A-4147-A177-3AD203B41FA5}">
                      <a16:colId xmlns:a16="http://schemas.microsoft.com/office/drawing/2014/main" val="20000"/>
                    </a:ext>
                  </a:extLst>
                </a:gridCol>
                <a:gridCol w="1258570">
                  <a:extLst>
                    <a:ext uri="{9D8B030D-6E8A-4147-A177-3AD203B41FA5}">
                      <a16:colId xmlns:a16="http://schemas.microsoft.com/office/drawing/2014/main" val="20001"/>
                    </a:ext>
                  </a:extLst>
                </a:gridCol>
                <a:gridCol w="1358265">
                  <a:extLst>
                    <a:ext uri="{9D8B030D-6E8A-4147-A177-3AD203B41FA5}">
                      <a16:colId xmlns:a16="http://schemas.microsoft.com/office/drawing/2014/main" val="20002"/>
                    </a:ext>
                  </a:extLst>
                </a:gridCol>
              </a:tblGrid>
              <a:tr h="243840">
                <a:tc>
                  <a:txBody>
                    <a:bodyPr/>
                    <a:lstStyle/>
                    <a:p>
                      <a:pPr>
                        <a:buNone/>
                      </a:pPr>
                      <a:endParaRPr lang="zh-CN" altLang="en-US" sz="1000"/>
                    </a:p>
                  </a:txBody>
                  <a:tcPr/>
                </a:tc>
                <a:tc>
                  <a:txBody>
                    <a:bodyPr/>
                    <a:lstStyle/>
                    <a:p>
                      <a:pPr>
                        <a:buNone/>
                      </a:pPr>
                      <a:r>
                        <a:rPr lang="en-US" altLang="zh-CN" sz="1000"/>
                        <a:t>200mm</a:t>
                      </a:r>
                      <a:r>
                        <a:rPr lang="zh-CN" altLang="en-US" sz="1000"/>
                        <a:t>四极磁铁</a:t>
                      </a:r>
                    </a:p>
                  </a:txBody>
                  <a:tcPr/>
                </a:tc>
                <a:tc>
                  <a:txBody>
                    <a:bodyPr/>
                    <a:lstStyle/>
                    <a:p>
                      <a:pPr>
                        <a:buNone/>
                      </a:pPr>
                      <a:r>
                        <a:rPr lang="en-US" altLang="zh-CN" sz="1000">
                          <a:sym typeface="+mn-ea"/>
                        </a:rPr>
                        <a:t>250mm</a:t>
                      </a:r>
                      <a:r>
                        <a:rPr lang="zh-CN" altLang="en-US" sz="1000">
                          <a:sym typeface="+mn-ea"/>
                        </a:rPr>
                        <a:t>四极磁铁</a:t>
                      </a:r>
                    </a:p>
                  </a:txBody>
                  <a:tcPr/>
                </a:tc>
                <a:extLst>
                  <a:ext uri="{0D108BD9-81ED-4DB2-BD59-A6C34878D82A}">
                    <a16:rowId xmlns:a16="http://schemas.microsoft.com/office/drawing/2014/main" val="10000"/>
                  </a:ext>
                </a:extLst>
              </a:tr>
              <a:tr h="243840">
                <a:tc>
                  <a:txBody>
                    <a:bodyPr/>
                    <a:lstStyle/>
                    <a:p>
                      <a:pPr>
                        <a:buNone/>
                      </a:pPr>
                      <a:r>
                        <a:rPr lang="zh-CN" altLang="en-US" sz="1000"/>
                        <a:t>磁铁孔径</a:t>
                      </a:r>
                    </a:p>
                  </a:txBody>
                  <a:tcPr/>
                </a:tc>
                <a:tc>
                  <a:txBody>
                    <a:bodyPr/>
                    <a:lstStyle/>
                    <a:p>
                      <a:pPr>
                        <a:buNone/>
                      </a:pPr>
                      <a:r>
                        <a:rPr lang="en-US" altLang="zh-CN" sz="1000"/>
                        <a:t>70mm</a:t>
                      </a:r>
                    </a:p>
                  </a:txBody>
                  <a:tcPr/>
                </a:tc>
                <a:tc>
                  <a:txBody>
                    <a:bodyPr/>
                    <a:lstStyle/>
                    <a:p>
                      <a:pPr>
                        <a:buNone/>
                      </a:pPr>
                      <a:r>
                        <a:rPr lang="en-US" altLang="zh-CN" sz="1000">
                          <a:sym typeface="+mn-ea"/>
                        </a:rPr>
                        <a:t>70mm</a:t>
                      </a:r>
                    </a:p>
                  </a:txBody>
                  <a:tcPr/>
                </a:tc>
                <a:extLst>
                  <a:ext uri="{0D108BD9-81ED-4DB2-BD59-A6C34878D82A}">
                    <a16:rowId xmlns:a16="http://schemas.microsoft.com/office/drawing/2014/main" val="10001"/>
                  </a:ext>
                </a:extLst>
              </a:tr>
              <a:tr h="243840">
                <a:tc>
                  <a:txBody>
                    <a:bodyPr/>
                    <a:lstStyle/>
                    <a:p>
                      <a:pPr>
                        <a:buNone/>
                      </a:pPr>
                      <a:r>
                        <a:rPr lang="zh-CN" altLang="en-US" sz="1000"/>
                        <a:t>中心磁场梯度</a:t>
                      </a:r>
                    </a:p>
                  </a:txBody>
                  <a:tcPr/>
                </a:tc>
                <a:tc>
                  <a:txBody>
                    <a:bodyPr/>
                    <a:lstStyle/>
                    <a:p>
                      <a:pPr>
                        <a:buNone/>
                      </a:pPr>
                      <a:r>
                        <a:rPr lang="en-US" altLang="zh-CN" sz="1000"/>
                        <a:t>22T/m</a:t>
                      </a:r>
                    </a:p>
                  </a:txBody>
                  <a:tcPr/>
                </a:tc>
                <a:tc>
                  <a:txBody>
                    <a:bodyPr/>
                    <a:lstStyle/>
                    <a:p>
                      <a:pPr>
                        <a:buNone/>
                      </a:pPr>
                      <a:r>
                        <a:rPr lang="en-US" altLang="zh-CN" sz="1000">
                          <a:sym typeface="+mn-ea"/>
                        </a:rPr>
                        <a:t>22T/m</a:t>
                      </a:r>
                    </a:p>
                  </a:txBody>
                  <a:tcPr/>
                </a:tc>
                <a:extLst>
                  <a:ext uri="{0D108BD9-81ED-4DB2-BD59-A6C34878D82A}">
                    <a16:rowId xmlns:a16="http://schemas.microsoft.com/office/drawing/2014/main" val="10002"/>
                  </a:ext>
                </a:extLst>
              </a:tr>
              <a:tr h="243840">
                <a:tc>
                  <a:txBody>
                    <a:bodyPr/>
                    <a:lstStyle/>
                    <a:p>
                      <a:pPr>
                        <a:buNone/>
                      </a:pPr>
                      <a:r>
                        <a:rPr lang="zh-CN" altLang="en-US" sz="1000"/>
                        <a:t>等效磁长度</a:t>
                      </a:r>
                    </a:p>
                  </a:txBody>
                  <a:tcPr/>
                </a:tc>
                <a:tc>
                  <a:txBody>
                    <a:bodyPr/>
                    <a:lstStyle/>
                    <a:p>
                      <a:pPr>
                        <a:buNone/>
                      </a:pPr>
                      <a:r>
                        <a:rPr lang="en-US" altLang="zh-CN" sz="1000"/>
                        <a:t>200mm</a:t>
                      </a:r>
                    </a:p>
                  </a:txBody>
                  <a:tcPr/>
                </a:tc>
                <a:tc>
                  <a:txBody>
                    <a:bodyPr/>
                    <a:lstStyle/>
                    <a:p>
                      <a:pPr>
                        <a:buNone/>
                      </a:pPr>
                      <a:r>
                        <a:rPr lang="en-US" altLang="zh-CN" sz="1000">
                          <a:sym typeface="+mn-ea"/>
                        </a:rPr>
                        <a:t>250mm</a:t>
                      </a:r>
                    </a:p>
                  </a:txBody>
                  <a:tcPr/>
                </a:tc>
                <a:extLst>
                  <a:ext uri="{0D108BD9-81ED-4DB2-BD59-A6C34878D82A}">
                    <a16:rowId xmlns:a16="http://schemas.microsoft.com/office/drawing/2014/main" val="10003"/>
                  </a:ext>
                </a:extLst>
              </a:tr>
              <a:tr h="243840">
                <a:tc>
                  <a:txBody>
                    <a:bodyPr/>
                    <a:lstStyle/>
                    <a:p>
                      <a:pPr>
                        <a:buNone/>
                      </a:pPr>
                      <a:r>
                        <a:rPr lang="zh-CN" altLang="zh-CN" sz="1000"/>
                        <a:t>铁芯截面尺寸</a:t>
                      </a:r>
                    </a:p>
                  </a:txBody>
                  <a:tcPr/>
                </a:tc>
                <a:tc>
                  <a:txBody>
                    <a:bodyPr/>
                    <a:lstStyle/>
                    <a:p>
                      <a:pPr>
                        <a:buNone/>
                      </a:pPr>
                      <a:r>
                        <a:rPr lang="en-US" altLang="zh-CN" sz="1000"/>
                        <a:t>640mmX640mm</a:t>
                      </a:r>
                    </a:p>
                  </a:txBody>
                  <a:tcPr/>
                </a:tc>
                <a:tc>
                  <a:txBody>
                    <a:bodyPr/>
                    <a:lstStyle/>
                    <a:p>
                      <a:pPr>
                        <a:buNone/>
                      </a:pPr>
                      <a:r>
                        <a:rPr lang="en-US" altLang="zh-CN" sz="1000">
                          <a:sym typeface="+mn-ea"/>
                        </a:rPr>
                        <a:t>640mmX640mm</a:t>
                      </a:r>
                    </a:p>
                  </a:txBody>
                  <a:tcPr/>
                </a:tc>
                <a:extLst>
                  <a:ext uri="{0D108BD9-81ED-4DB2-BD59-A6C34878D82A}">
                    <a16:rowId xmlns:a16="http://schemas.microsoft.com/office/drawing/2014/main" val="10004"/>
                  </a:ext>
                </a:extLst>
              </a:tr>
              <a:tr h="243840">
                <a:tc>
                  <a:txBody>
                    <a:bodyPr/>
                    <a:lstStyle/>
                    <a:p>
                      <a:pPr>
                        <a:buNone/>
                      </a:pPr>
                      <a:r>
                        <a:rPr lang="zh-CN" altLang="en-US" sz="1000"/>
                        <a:t>铁芯长度</a:t>
                      </a:r>
                    </a:p>
                  </a:txBody>
                  <a:tcPr/>
                </a:tc>
                <a:tc>
                  <a:txBody>
                    <a:bodyPr/>
                    <a:lstStyle/>
                    <a:p>
                      <a:pPr>
                        <a:buNone/>
                      </a:pPr>
                      <a:r>
                        <a:rPr lang="en-US" altLang="zh-CN" sz="1000"/>
                        <a:t>170mm</a:t>
                      </a:r>
                    </a:p>
                  </a:txBody>
                  <a:tcPr/>
                </a:tc>
                <a:tc>
                  <a:txBody>
                    <a:bodyPr/>
                    <a:lstStyle/>
                    <a:p>
                      <a:pPr>
                        <a:buNone/>
                      </a:pPr>
                      <a:r>
                        <a:rPr lang="en-US" altLang="zh-CN" sz="1000"/>
                        <a:t>190mm</a:t>
                      </a:r>
                    </a:p>
                  </a:txBody>
                  <a:tcPr/>
                </a:tc>
                <a:extLst>
                  <a:ext uri="{0D108BD9-81ED-4DB2-BD59-A6C34878D82A}">
                    <a16:rowId xmlns:a16="http://schemas.microsoft.com/office/drawing/2014/main" val="10005"/>
                  </a:ext>
                </a:extLst>
              </a:tr>
              <a:tr h="243840">
                <a:tc>
                  <a:txBody>
                    <a:bodyPr/>
                    <a:lstStyle/>
                    <a:p>
                      <a:pPr>
                        <a:buNone/>
                      </a:pPr>
                      <a:r>
                        <a:rPr lang="zh-CN" altLang="en-US" sz="1000"/>
                        <a:t>横向磁场均匀性</a:t>
                      </a:r>
                    </a:p>
                  </a:txBody>
                  <a:tcPr/>
                </a:tc>
                <a:tc>
                  <a:txBody>
                    <a:bodyPr/>
                    <a:lstStyle/>
                    <a:p>
                      <a:pPr>
                        <a:buNone/>
                      </a:pPr>
                      <a:r>
                        <a:rPr lang="en-US" altLang="zh-CN" sz="1000"/>
                        <a:t>0.0005</a:t>
                      </a:r>
                    </a:p>
                  </a:txBody>
                  <a:tcPr/>
                </a:tc>
                <a:tc>
                  <a:txBody>
                    <a:bodyPr/>
                    <a:lstStyle/>
                    <a:p>
                      <a:pPr>
                        <a:buNone/>
                      </a:pPr>
                      <a:r>
                        <a:rPr lang="en-US" altLang="zh-CN" sz="1000"/>
                        <a:t>0.0005</a:t>
                      </a:r>
                    </a:p>
                  </a:txBody>
                  <a:tcPr/>
                </a:tc>
                <a:extLst>
                  <a:ext uri="{0D108BD9-81ED-4DB2-BD59-A6C34878D82A}">
                    <a16:rowId xmlns:a16="http://schemas.microsoft.com/office/drawing/2014/main" val="10006"/>
                  </a:ext>
                </a:extLst>
              </a:tr>
              <a:tr h="243840">
                <a:tc>
                  <a:txBody>
                    <a:bodyPr/>
                    <a:lstStyle/>
                    <a:p>
                      <a:pPr>
                        <a:buNone/>
                      </a:pPr>
                      <a:r>
                        <a:rPr lang="zh-CN" altLang="en-US" sz="1000">
                          <a:sym typeface="+mn-ea"/>
                        </a:rPr>
                        <a:t>积分磁场均匀性</a:t>
                      </a:r>
                    </a:p>
                  </a:txBody>
                  <a:tcPr/>
                </a:tc>
                <a:tc>
                  <a:txBody>
                    <a:bodyPr/>
                    <a:lstStyle/>
                    <a:p>
                      <a:pPr>
                        <a:buNone/>
                      </a:pPr>
                      <a:r>
                        <a:rPr lang="en-US" altLang="zh-CN" sz="1000"/>
                        <a:t>0.0005</a:t>
                      </a:r>
                    </a:p>
                  </a:txBody>
                  <a:tcPr/>
                </a:tc>
                <a:tc>
                  <a:txBody>
                    <a:bodyPr/>
                    <a:lstStyle/>
                    <a:p>
                      <a:pPr>
                        <a:buNone/>
                      </a:pPr>
                      <a:r>
                        <a:rPr lang="en-US" altLang="zh-CN" sz="1000"/>
                        <a:t>0.0005</a:t>
                      </a:r>
                    </a:p>
                  </a:txBody>
                  <a:tcPr/>
                </a:tc>
                <a:extLst>
                  <a:ext uri="{0D108BD9-81ED-4DB2-BD59-A6C34878D82A}">
                    <a16:rowId xmlns:a16="http://schemas.microsoft.com/office/drawing/2014/main" val="10007"/>
                  </a:ext>
                </a:extLst>
              </a:tr>
            </a:tbl>
          </a:graphicData>
        </a:graphic>
      </p:graphicFrame>
      <p:sp>
        <p:nvSpPr>
          <p:cNvPr id="59" name="TextBox 101"/>
          <p:cNvSpPr>
            <a:spLocks noChangeArrowheads="1"/>
          </p:cNvSpPr>
          <p:nvPr/>
        </p:nvSpPr>
        <p:spPr bwMode="auto">
          <a:xfrm>
            <a:off x="2420620" y="-71755"/>
            <a:ext cx="4337685" cy="553085"/>
          </a:xfrm>
          <a:prstGeom prst="rect">
            <a:avLst/>
          </a:prstGeom>
          <a:noFill/>
          <a:ln w="9525">
            <a:noFill/>
            <a:miter lim="800000"/>
          </a:ln>
        </p:spPr>
        <p:txBody>
          <a:bodyPr wrap="square">
            <a:spAutoFit/>
          </a:bodyPr>
          <a:lstStyle/>
          <a:p>
            <a:r>
              <a:rPr lang="zh-CN" altLang="en-US" sz="3000" b="1" dirty="0">
                <a:solidFill>
                  <a:srgbClr val="002060"/>
                </a:solidFill>
                <a:latin typeface="微软雅黑" panose="020B0503020204020204" pitchFamily="34" charset="-122"/>
                <a:ea typeface="微软雅黑" panose="020B0503020204020204" pitchFamily="34" charset="-122"/>
                <a:sym typeface="微软雅黑" panose="020B0503020204020204" pitchFamily="34" charset="-122"/>
              </a:rPr>
              <a:t> </a:t>
            </a:r>
            <a:r>
              <a:rPr lang="zh-CN" altLang="en-US" sz="2400" b="1" dirty="0">
                <a:solidFill>
                  <a:srgbClr val="002060"/>
                </a:solidFill>
                <a:latin typeface="微软雅黑" panose="020B0503020204020204" pitchFamily="34" charset="-122"/>
                <a:ea typeface="微软雅黑" panose="020B0503020204020204" pitchFamily="34" charset="-122"/>
                <a:sym typeface="微软雅黑" panose="020B0503020204020204" pitchFamily="34" charset="-122"/>
              </a:rPr>
              <a:t>三、加速器领域典型产品业绩</a:t>
            </a:r>
            <a:endParaRPr lang="zh-CN" altLang="en-US" sz="2400"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AutoShape 526"/>
          <p:cNvSpPr>
            <a:spLocks noChangeArrowheads="1"/>
          </p:cNvSpPr>
          <p:nvPr/>
        </p:nvSpPr>
        <p:spPr bwMode="auto">
          <a:xfrm>
            <a:off x="132715" y="1111885"/>
            <a:ext cx="4500245" cy="3627120"/>
          </a:xfrm>
          <a:prstGeom prst="roundRect">
            <a:avLst>
              <a:gd name="adj" fmla="val 3379"/>
            </a:avLst>
          </a:prstGeom>
          <a:solidFill>
            <a:schemeClr val="accent6">
              <a:lumMod val="20000"/>
              <a:lumOff val="80000"/>
            </a:schemeClr>
          </a:solidFill>
          <a:ln>
            <a:solidFill>
              <a:schemeClr val="tx1"/>
            </a:solidFill>
          </a:ln>
        </p:spPr>
        <p:txBody>
          <a:bodyPr wrap="none" anchor="ctr"/>
          <a:lstStyle/>
          <a:p>
            <a:pPr eaLnBrk="1" latinLnBrk="1" hangingPunct="1">
              <a:defRPr/>
            </a:pPr>
            <a:r>
              <a:rPr kumimoji="1" lang="en-US" altLang="ko-KR" dirty="0" smtClean="0">
                <a:solidFill>
                  <a:srgbClr val="000000"/>
                </a:solidFill>
                <a:latin typeface="Gulim" panose="020B0600000101010101" pitchFamily="34" charset="-127"/>
                <a:ea typeface="Gulim" panose="020B0600000101010101" pitchFamily="34" charset="-127"/>
              </a:rPr>
              <a:t>                                                                </a:t>
            </a:r>
            <a:endParaRPr kumimoji="1" lang="ko-KR" altLang="en-US" dirty="0">
              <a:solidFill>
                <a:srgbClr val="000000"/>
              </a:solidFill>
              <a:latin typeface="Gulim" panose="020B0600000101010101" pitchFamily="34" charset="-127"/>
              <a:ea typeface="Gulim" panose="020B0600000101010101" pitchFamily="34" charset="-127"/>
            </a:endParaRPr>
          </a:p>
        </p:txBody>
      </p:sp>
      <p:cxnSp>
        <p:nvCxnSpPr>
          <p:cNvPr id="267" name="直接连接符 266"/>
          <p:cNvCxnSpPr/>
          <p:nvPr/>
        </p:nvCxnSpPr>
        <p:spPr>
          <a:xfrm>
            <a:off x="0" y="4875626"/>
            <a:ext cx="9144000" cy="1191"/>
          </a:xfrm>
          <a:prstGeom prst="line">
            <a:avLst/>
          </a:prstGeom>
        </p:spPr>
        <p:style>
          <a:lnRef idx="1">
            <a:schemeClr val="accent1"/>
          </a:lnRef>
          <a:fillRef idx="0">
            <a:schemeClr val="accent1"/>
          </a:fillRef>
          <a:effectRef idx="0">
            <a:schemeClr val="accent1"/>
          </a:effectRef>
          <a:fontRef idx="minor">
            <a:schemeClr val="tx1"/>
          </a:fontRef>
        </p:style>
      </p:cxnSp>
      <p:sp>
        <p:nvSpPr>
          <p:cNvPr id="30" name="TextBox 9"/>
          <p:cNvSpPr txBox="1"/>
          <p:nvPr/>
        </p:nvSpPr>
        <p:spPr>
          <a:xfrm>
            <a:off x="132715" y="712470"/>
            <a:ext cx="3784600" cy="306705"/>
          </a:xfrm>
          <a:prstGeom prst="rect">
            <a:avLst/>
          </a:prstGeom>
          <a:solidFill>
            <a:schemeClr val="accent6">
              <a:lumMod val="60000"/>
              <a:lumOff val="40000"/>
            </a:schemeClr>
          </a:solidFill>
        </p:spPr>
        <p:txBody>
          <a:bodyPr wrap="square" rtlCol="0">
            <a:spAutoFit/>
          </a:bodyPr>
          <a:lstStyle/>
          <a:p>
            <a:pPr>
              <a:buClr>
                <a:srgbClr val="00B0F0"/>
              </a:buClr>
              <a:buFont typeface="Wingdings" panose="05000000000000000000" pitchFamily="2" charset="2"/>
              <a:buChar char="p"/>
            </a:pPr>
            <a:r>
              <a:rPr lang="zh-CN" altLang="en-US" sz="1400" b="1" dirty="0" smtClean="0"/>
              <a:t>  </a:t>
            </a:r>
            <a:r>
              <a:rPr lang="zh-CN" altLang="en-US" sz="1400" dirty="0">
                <a:solidFill>
                  <a:srgbClr val="000000"/>
                </a:solidFill>
                <a:latin typeface="Arial" panose="020B0604020202020204" pitchFamily="34" charset="0"/>
                <a:ea typeface="宋体" panose="02010600030101010101" pitchFamily="2" charset="-122"/>
                <a:sym typeface="Arial" panose="020B0604020202020204" pitchFamily="34" charset="0"/>
              </a:rPr>
              <a:t>质子治疗</a:t>
            </a:r>
            <a:r>
              <a:rPr lang="en-US" altLang="zh-CN" sz="1400" dirty="0">
                <a:solidFill>
                  <a:srgbClr val="000000"/>
                </a:solidFill>
                <a:latin typeface="Arial" panose="020B0604020202020204" pitchFamily="34" charset="0"/>
                <a:ea typeface="宋体" panose="02010600030101010101" pitchFamily="2" charset="-122"/>
                <a:sym typeface="Arial" panose="020B0604020202020204" pitchFamily="34" charset="0"/>
              </a:rPr>
              <a:t>—</a:t>
            </a:r>
            <a:r>
              <a:rPr lang="zh-CN" altLang="en-US" sz="1400" dirty="0">
                <a:solidFill>
                  <a:srgbClr val="000000"/>
                </a:solidFill>
                <a:latin typeface="Arial" panose="020B0604020202020204" pitchFamily="34" charset="0"/>
                <a:ea typeface="宋体" panose="02010600030101010101" pitchFamily="2" charset="-122"/>
                <a:sym typeface="Arial" panose="020B0604020202020204" pitchFamily="34" charset="0"/>
              </a:rPr>
              <a:t>输运线二极磁铁及校正磁铁</a:t>
            </a:r>
            <a:endParaRPr lang="zh-CN" altLang="en-US" sz="1400" b="1" dirty="0"/>
          </a:p>
        </p:txBody>
      </p:sp>
      <p:sp>
        <p:nvSpPr>
          <p:cNvPr id="42" name="AutoShape 526"/>
          <p:cNvSpPr>
            <a:spLocks noChangeArrowheads="1"/>
          </p:cNvSpPr>
          <p:nvPr/>
        </p:nvSpPr>
        <p:spPr bwMode="auto">
          <a:xfrm>
            <a:off x="4801870" y="1353185"/>
            <a:ext cx="4064000" cy="3209290"/>
          </a:xfrm>
          <a:prstGeom prst="roundRect">
            <a:avLst>
              <a:gd name="adj" fmla="val 3379"/>
            </a:avLst>
          </a:prstGeom>
          <a:solidFill>
            <a:schemeClr val="accent6">
              <a:lumMod val="20000"/>
              <a:lumOff val="80000"/>
            </a:schemeClr>
          </a:solidFill>
          <a:ln>
            <a:solidFill>
              <a:schemeClr val="tx1"/>
            </a:solidFill>
          </a:ln>
        </p:spPr>
        <p:txBody>
          <a:bodyPr wrap="none" anchor="ctr"/>
          <a:lstStyle/>
          <a:p>
            <a:pPr eaLnBrk="1" latinLnBrk="1" hangingPunct="1">
              <a:defRPr/>
            </a:pPr>
            <a:r>
              <a:rPr kumimoji="1" lang="en-US" altLang="ko-KR" dirty="0" smtClean="0">
                <a:solidFill>
                  <a:srgbClr val="000000"/>
                </a:solidFill>
                <a:latin typeface="Gulim" panose="020B0600000101010101" pitchFamily="34" charset="-127"/>
                <a:ea typeface="Gulim" panose="020B0600000101010101" pitchFamily="34" charset="-127"/>
              </a:rPr>
              <a:t>                                                                </a:t>
            </a:r>
            <a:endParaRPr kumimoji="1" lang="ko-KR" altLang="en-US" dirty="0">
              <a:solidFill>
                <a:srgbClr val="000000"/>
              </a:solidFill>
              <a:latin typeface="Gulim" panose="020B0600000101010101" pitchFamily="34" charset="-127"/>
              <a:ea typeface="Gulim" panose="020B0600000101010101" pitchFamily="34" charset="-127"/>
            </a:endParaRPr>
          </a:p>
        </p:txBody>
      </p:sp>
      <p:pic>
        <p:nvPicPr>
          <p:cNvPr id="10" name="图片 9" descr="IMG_2955"/>
          <p:cNvPicPr>
            <a:picLocks noChangeAspect="1"/>
          </p:cNvPicPr>
          <p:nvPr/>
        </p:nvPicPr>
        <p:blipFill>
          <a:blip r:embed="rId3" cstate="print">
            <a:extLst>
              <a:ext uri="{28A0092B-C50C-407E-A947-70E740481C1C}">
                <a14:useLocalDpi xmlns:a14="http://schemas.microsoft.com/office/drawing/2010/main"/>
              </a:ext>
            </a:extLst>
          </a:blip>
          <a:srcRect/>
          <a:stretch>
            <a:fillRect/>
          </a:stretch>
        </p:blipFill>
        <p:spPr>
          <a:xfrm>
            <a:off x="399415" y="1170940"/>
            <a:ext cx="1769745" cy="1555750"/>
          </a:xfrm>
          <a:prstGeom prst="rect">
            <a:avLst/>
          </a:prstGeom>
        </p:spPr>
      </p:pic>
      <p:pic>
        <p:nvPicPr>
          <p:cNvPr id="13" name="图片 12" descr="IMG_2965"/>
          <p:cNvPicPr>
            <a:picLocks noChangeAspect="1"/>
          </p:cNvPicPr>
          <p:nvPr/>
        </p:nvPicPr>
        <p:blipFill>
          <a:blip r:embed="rId4" cstate="print">
            <a:extLst>
              <a:ext uri="{28A0092B-C50C-407E-A947-70E740481C1C}">
                <a14:useLocalDpi xmlns:a14="http://schemas.microsoft.com/office/drawing/2010/main"/>
              </a:ext>
            </a:extLst>
          </a:blip>
          <a:srcRect t="-900"/>
          <a:stretch>
            <a:fillRect/>
          </a:stretch>
        </p:blipFill>
        <p:spPr>
          <a:xfrm>
            <a:off x="2561590" y="1176020"/>
            <a:ext cx="1919605" cy="1550670"/>
          </a:xfrm>
          <a:prstGeom prst="rect">
            <a:avLst/>
          </a:prstGeom>
        </p:spPr>
      </p:pic>
      <p:pic>
        <p:nvPicPr>
          <p:cNvPr id="16" name="图片 15" descr="IMG_20170104_083646"/>
          <p:cNvPicPr>
            <a:picLocks noChangeAspect="1"/>
          </p:cNvPicPr>
          <p:nvPr/>
        </p:nvPicPr>
        <p:blipFill>
          <a:blip r:embed="rId5" cstate="print">
            <a:extLst>
              <a:ext uri="{28A0092B-C50C-407E-A947-70E740481C1C}">
                <a14:useLocalDpi xmlns:a14="http://schemas.microsoft.com/office/drawing/2010/main"/>
              </a:ext>
            </a:extLst>
          </a:blip>
          <a:srcRect/>
          <a:stretch>
            <a:fillRect/>
          </a:stretch>
        </p:blipFill>
        <p:spPr>
          <a:xfrm>
            <a:off x="186055" y="3192145"/>
            <a:ext cx="2310130" cy="1256030"/>
          </a:xfrm>
          <a:prstGeom prst="rect">
            <a:avLst/>
          </a:prstGeom>
        </p:spPr>
      </p:pic>
      <p:pic>
        <p:nvPicPr>
          <p:cNvPr id="19" name="图片 18" descr="_DSC9557"/>
          <p:cNvPicPr>
            <a:picLocks noChangeAspect="1"/>
          </p:cNvPicPr>
          <p:nvPr/>
        </p:nvPicPr>
        <p:blipFill>
          <a:blip r:embed="rId6" cstate="print">
            <a:extLst>
              <a:ext uri="{28A0092B-C50C-407E-A947-70E740481C1C}">
                <a14:useLocalDpi xmlns:a14="http://schemas.microsoft.com/office/drawing/2010/main"/>
              </a:ext>
            </a:extLst>
          </a:blip>
          <a:srcRect/>
          <a:stretch>
            <a:fillRect/>
          </a:stretch>
        </p:blipFill>
        <p:spPr>
          <a:xfrm>
            <a:off x="2561590" y="3192145"/>
            <a:ext cx="2021840" cy="1256030"/>
          </a:xfrm>
          <a:prstGeom prst="rect">
            <a:avLst/>
          </a:prstGeom>
        </p:spPr>
      </p:pic>
      <p:sp>
        <p:nvSpPr>
          <p:cNvPr id="14" name="文本框 13"/>
          <p:cNvSpPr txBox="1"/>
          <p:nvPr/>
        </p:nvSpPr>
        <p:spPr>
          <a:xfrm>
            <a:off x="671195" y="2726690"/>
            <a:ext cx="1718310" cy="275590"/>
          </a:xfrm>
          <a:prstGeom prst="rect">
            <a:avLst/>
          </a:prstGeom>
          <a:noFill/>
          <a:ln w="25400" cmpd="sng">
            <a:noFill/>
            <a:prstDash val="solid"/>
          </a:ln>
        </p:spPr>
        <p:txBody>
          <a:bodyPr wrap="square" rtlCol="0">
            <a:spAutoFit/>
            <a:scene3d>
              <a:camera prst="orthographicFront"/>
              <a:lightRig rig="threePt" dir="t"/>
            </a:scene3d>
          </a:bodyPr>
          <a:lstStyle/>
          <a:p>
            <a:r>
              <a:rPr lang="en-US" altLang="zh-CN" sz="1200">
                <a:solidFill>
                  <a:srgbClr val="FF0000"/>
                </a:solidFill>
                <a:effectLst>
                  <a:outerShdw blurRad="38100" dist="25400" dir="5400000" algn="ctr" rotWithShape="0">
                    <a:srgbClr val="6E747A">
                      <a:alpha val="43000"/>
                    </a:srgbClr>
                  </a:outerShdw>
                </a:effectLst>
              </a:rPr>
              <a:t>28</a:t>
            </a:r>
            <a:r>
              <a:rPr lang="zh-CN" altLang="en-US" sz="1200">
                <a:solidFill>
                  <a:srgbClr val="FF0000"/>
                </a:solidFill>
                <a:effectLst>
                  <a:outerShdw blurRad="38100" dist="25400" dir="5400000" algn="ctr" rotWithShape="0">
                    <a:srgbClr val="6E747A">
                      <a:alpha val="43000"/>
                    </a:srgbClr>
                  </a:outerShdw>
                </a:effectLst>
              </a:rPr>
              <a:t>度二极磁铁</a:t>
            </a:r>
          </a:p>
        </p:txBody>
      </p:sp>
      <p:sp>
        <p:nvSpPr>
          <p:cNvPr id="5" name="文本框 4"/>
          <p:cNvSpPr txBox="1"/>
          <p:nvPr/>
        </p:nvSpPr>
        <p:spPr>
          <a:xfrm>
            <a:off x="2715260" y="2726690"/>
            <a:ext cx="1639570" cy="275590"/>
          </a:xfrm>
          <a:prstGeom prst="rect">
            <a:avLst/>
          </a:prstGeom>
          <a:noFill/>
          <a:ln w="25400" cmpd="sng">
            <a:noFill/>
            <a:prstDash val="solid"/>
          </a:ln>
        </p:spPr>
        <p:txBody>
          <a:bodyPr wrap="square" rtlCol="0">
            <a:spAutoFit/>
            <a:scene3d>
              <a:camera prst="orthographicFront"/>
              <a:lightRig rig="threePt" dir="t"/>
            </a:scene3d>
          </a:bodyPr>
          <a:lstStyle/>
          <a:p>
            <a:r>
              <a:rPr lang="en-US" altLang="zh-CN" sz="1200">
                <a:solidFill>
                  <a:srgbClr val="FF0000"/>
                </a:solidFill>
                <a:effectLst>
                  <a:outerShdw blurRad="38100" dist="25400" dir="5400000" algn="ctr" rotWithShape="0">
                    <a:srgbClr val="6E747A">
                      <a:alpha val="43000"/>
                    </a:srgbClr>
                  </a:outerShdw>
                </a:effectLst>
              </a:rPr>
              <a:t>      45</a:t>
            </a:r>
            <a:r>
              <a:rPr lang="zh-CN" altLang="en-US" sz="1200">
                <a:solidFill>
                  <a:srgbClr val="FF0000"/>
                </a:solidFill>
                <a:effectLst>
                  <a:outerShdw blurRad="38100" dist="25400" dir="5400000" algn="ctr" rotWithShape="0">
                    <a:srgbClr val="6E747A">
                      <a:alpha val="43000"/>
                    </a:srgbClr>
                  </a:outerShdw>
                </a:effectLst>
              </a:rPr>
              <a:t>度二极磁铁</a:t>
            </a:r>
          </a:p>
        </p:txBody>
      </p:sp>
      <p:sp>
        <p:nvSpPr>
          <p:cNvPr id="8" name="文本框 7"/>
          <p:cNvSpPr txBox="1"/>
          <p:nvPr/>
        </p:nvSpPr>
        <p:spPr>
          <a:xfrm>
            <a:off x="671195" y="4448175"/>
            <a:ext cx="1529080" cy="275590"/>
          </a:xfrm>
          <a:prstGeom prst="rect">
            <a:avLst/>
          </a:prstGeom>
          <a:noFill/>
          <a:ln w="25400" cmpd="sng">
            <a:noFill/>
            <a:prstDash val="solid"/>
          </a:ln>
        </p:spPr>
        <p:txBody>
          <a:bodyPr wrap="square" rtlCol="0">
            <a:spAutoFit/>
            <a:scene3d>
              <a:camera prst="orthographicFront"/>
              <a:lightRig rig="threePt" dir="t"/>
            </a:scene3d>
          </a:bodyPr>
          <a:lstStyle/>
          <a:p>
            <a:r>
              <a:rPr lang="en-US" altLang="zh-CN" sz="1200">
                <a:solidFill>
                  <a:srgbClr val="FF0000"/>
                </a:solidFill>
                <a:effectLst>
                  <a:outerShdw blurRad="38100" dist="25400" dir="5400000" algn="ctr" rotWithShape="0">
                    <a:srgbClr val="6E747A">
                      <a:alpha val="43000"/>
                    </a:srgbClr>
                  </a:outerShdw>
                </a:effectLst>
              </a:rPr>
              <a:t>60</a:t>
            </a:r>
            <a:r>
              <a:rPr lang="zh-CN" altLang="en-US" sz="1200">
                <a:solidFill>
                  <a:srgbClr val="FF0000"/>
                </a:solidFill>
                <a:effectLst>
                  <a:outerShdw blurRad="38100" dist="25400" dir="5400000" algn="ctr" rotWithShape="0">
                    <a:srgbClr val="6E747A">
                      <a:alpha val="43000"/>
                    </a:srgbClr>
                  </a:outerShdw>
                </a:effectLst>
              </a:rPr>
              <a:t>度反向磁铁</a:t>
            </a:r>
          </a:p>
        </p:txBody>
      </p:sp>
      <p:sp>
        <p:nvSpPr>
          <p:cNvPr id="9" name="文本框 8"/>
          <p:cNvSpPr txBox="1"/>
          <p:nvPr/>
        </p:nvSpPr>
        <p:spPr>
          <a:xfrm>
            <a:off x="2636520" y="4448175"/>
            <a:ext cx="1718310" cy="275590"/>
          </a:xfrm>
          <a:prstGeom prst="rect">
            <a:avLst/>
          </a:prstGeom>
          <a:noFill/>
          <a:ln w="25400" cmpd="sng">
            <a:noFill/>
            <a:prstDash val="solid"/>
          </a:ln>
        </p:spPr>
        <p:txBody>
          <a:bodyPr wrap="square" rtlCol="0">
            <a:spAutoFit/>
            <a:scene3d>
              <a:camera prst="orthographicFront"/>
              <a:lightRig rig="threePt" dir="t"/>
            </a:scene3d>
          </a:bodyPr>
          <a:lstStyle/>
          <a:p>
            <a:r>
              <a:rPr lang="en-US" altLang="zh-CN" sz="1200">
                <a:solidFill>
                  <a:srgbClr val="FF0000"/>
                </a:solidFill>
                <a:effectLst>
                  <a:outerShdw blurRad="38100" dist="25400" dir="5400000" algn="ctr" rotWithShape="0">
                    <a:srgbClr val="6E747A">
                      <a:alpha val="43000"/>
                    </a:srgbClr>
                  </a:outerShdw>
                </a:effectLst>
              </a:rPr>
              <a:t>       90</a:t>
            </a:r>
            <a:r>
              <a:rPr lang="zh-CN" altLang="en-US" sz="1200">
                <a:solidFill>
                  <a:srgbClr val="FF0000"/>
                </a:solidFill>
                <a:effectLst>
                  <a:outerShdw blurRad="38100" dist="25400" dir="5400000" algn="ctr" rotWithShape="0">
                    <a:srgbClr val="6E747A">
                      <a:alpha val="43000"/>
                    </a:srgbClr>
                  </a:outerShdw>
                </a:effectLst>
              </a:rPr>
              <a:t>度二极磁铁</a:t>
            </a:r>
          </a:p>
        </p:txBody>
      </p:sp>
      <p:graphicFrame>
        <p:nvGraphicFramePr>
          <p:cNvPr id="11" name="表格 10"/>
          <p:cNvGraphicFramePr/>
          <p:nvPr>
            <p:custDataLst>
              <p:tags r:id="rId1"/>
            </p:custDataLst>
          </p:nvPr>
        </p:nvGraphicFramePr>
        <p:xfrm>
          <a:off x="4919980" y="1438181"/>
          <a:ext cx="3813175" cy="3011170"/>
        </p:xfrm>
        <a:graphic>
          <a:graphicData uri="http://schemas.openxmlformats.org/drawingml/2006/table">
            <a:tbl>
              <a:tblPr firstRow="1" bandRow="1">
                <a:tableStyleId>{5C22544A-7EE6-4342-B048-85BDC9FD1C3A}</a:tableStyleId>
              </a:tblPr>
              <a:tblGrid>
                <a:gridCol w="836295">
                  <a:extLst>
                    <a:ext uri="{9D8B030D-6E8A-4147-A177-3AD203B41FA5}">
                      <a16:colId xmlns:a16="http://schemas.microsoft.com/office/drawing/2014/main" val="20000"/>
                    </a:ext>
                  </a:extLst>
                </a:gridCol>
                <a:gridCol w="709930">
                  <a:extLst>
                    <a:ext uri="{9D8B030D-6E8A-4147-A177-3AD203B41FA5}">
                      <a16:colId xmlns:a16="http://schemas.microsoft.com/office/drawing/2014/main" val="20001"/>
                    </a:ext>
                  </a:extLst>
                </a:gridCol>
                <a:gridCol w="705485">
                  <a:extLst>
                    <a:ext uri="{9D8B030D-6E8A-4147-A177-3AD203B41FA5}">
                      <a16:colId xmlns:a16="http://schemas.microsoft.com/office/drawing/2014/main" val="20002"/>
                    </a:ext>
                  </a:extLst>
                </a:gridCol>
                <a:gridCol w="741045">
                  <a:extLst>
                    <a:ext uri="{9D8B030D-6E8A-4147-A177-3AD203B41FA5}">
                      <a16:colId xmlns:a16="http://schemas.microsoft.com/office/drawing/2014/main" val="20003"/>
                    </a:ext>
                  </a:extLst>
                </a:gridCol>
                <a:gridCol w="820420">
                  <a:extLst>
                    <a:ext uri="{9D8B030D-6E8A-4147-A177-3AD203B41FA5}">
                      <a16:colId xmlns:a16="http://schemas.microsoft.com/office/drawing/2014/main" val="20004"/>
                    </a:ext>
                  </a:extLst>
                </a:gridCol>
              </a:tblGrid>
              <a:tr h="392430">
                <a:tc>
                  <a:txBody>
                    <a:bodyPr/>
                    <a:lstStyle/>
                    <a:p>
                      <a:pPr>
                        <a:buNone/>
                      </a:pPr>
                      <a:endParaRPr lang="zh-CN" altLang="en-US" sz="1000"/>
                    </a:p>
                  </a:txBody>
                  <a:tcPr/>
                </a:tc>
                <a:tc>
                  <a:txBody>
                    <a:bodyPr/>
                    <a:lstStyle/>
                    <a:p>
                      <a:pPr>
                        <a:buNone/>
                      </a:pPr>
                      <a:r>
                        <a:rPr lang="en-US" altLang="zh-CN" sz="1000"/>
                        <a:t>28</a:t>
                      </a:r>
                      <a:r>
                        <a:rPr lang="zh-CN" altLang="en-US" sz="1000"/>
                        <a:t>度磁铁</a:t>
                      </a:r>
                    </a:p>
                  </a:txBody>
                  <a:tcPr/>
                </a:tc>
                <a:tc>
                  <a:txBody>
                    <a:bodyPr/>
                    <a:lstStyle/>
                    <a:p>
                      <a:pPr>
                        <a:buNone/>
                      </a:pPr>
                      <a:r>
                        <a:rPr lang="en-US" altLang="zh-CN" sz="1000"/>
                        <a:t>45</a:t>
                      </a:r>
                      <a:r>
                        <a:rPr lang="zh-CN" altLang="en-US" sz="1000"/>
                        <a:t>度磁铁</a:t>
                      </a:r>
                    </a:p>
                  </a:txBody>
                  <a:tcPr/>
                </a:tc>
                <a:tc>
                  <a:txBody>
                    <a:bodyPr/>
                    <a:lstStyle/>
                    <a:p>
                      <a:pPr>
                        <a:buNone/>
                      </a:pPr>
                      <a:r>
                        <a:rPr lang="en-US" altLang="zh-CN" sz="1000"/>
                        <a:t>60</a:t>
                      </a:r>
                      <a:r>
                        <a:rPr lang="zh-CN" altLang="en-US" sz="1000"/>
                        <a:t>度磁铁</a:t>
                      </a:r>
                    </a:p>
                  </a:txBody>
                  <a:tcPr/>
                </a:tc>
                <a:tc>
                  <a:txBody>
                    <a:bodyPr/>
                    <a:lstStyle/>
                    <a:p>
                      <a:pPr>
                        <a:buNone/>
                      </a:pPr>
                      <a:r>
                        <a:rPr lang="en-US" altLang="zh-CN" sz="1000"/>
                        <a:t>90</a:t>
                      </a:r>
                      <a:r>
                        <a:rPr lang="zh-CN" altLang="en-US" sz="1000"/>
                        <a:t>度磁铁</a:t>
                      </a:r>
                    </a:p>
                  </a:txBody>
                  <a:tcPr/>
                </a:tc>
                <a:extLst>
                  <a:ext uri="{0D108BD9-81ED-4DB2-BD59-A6C34878D82A}">
                    <a16:rowId xmlns:a16="http://schemas.microsoft.com/office/drawing/2014/main" val="10000"/>
                  </a:ext>
                </a:extLst>
              </a:tr>
              <a:tr h="332740">
                <a:tc>
                  <a:txBody>
                    <a:bodyPr/>
                    <a:lstStyle/>
                    <a:p>
                      <a:pPr>
                        <a:buNone/>
                      </a:pPr>
                      <a:r>
                        <a:rPr lang="zh-CN" altLang="en-US" sz="1000"/>
                        <a:t>有效长度</a:t>
                      </a:r>
                    </a:p>
                  </a:txBody>
                  <a:tcPr/>
                </a:tc>
                <a:tc>
                  <a:txBody>
                    <a:bodyPr/>
                    <a:lstStyle/>
                    <a:p>
                      <a:pPr>
                        <a:buNone/>
                      </a:pPr>
                      <a:r>
                        <a:rPr lang="en-US" altLang="zh-CN" sz="1000"/>
                        <a:t>0.85m</a:t>
                      </a:r>
                    </a:p>
                  </a:txBody>
                  <a:tcPr/>
                </a:tc>
                <a:tc>
                  <a:txBody>
                    <a:bodyPr/>
                    <a:lstStyle/>
                    <a:p>
                      <a:pPr>
                        <a:buNone/>
                      </a:pPr>
                      <a:r>
                        <a:rPr lang="en-US" altLang="zh-CN" sz="1000"/>
                        <a:t>1.4</a:t>
                      </a:r>
                    </a:p>
                  </a:txBody>
                  <a:tcPr/>
                </a:tc>
                <a:tc>
                  <a:txBody>
                    <a:bodyPr/>
                    <a:lstStyle/>
                    <a:p>
                      <a:pPr>
                        <a:buNone/>
                      </a:pPr>
                      <a:r>
                        <a:rPr lang="en-US" altLang="zh-CN" sz="1000"/>
                        <a:t>1.6</a:t>
                      </a:r>
                    </a:p>
                  </a:txBody>
                  <a:tcPr/>
                </a:tc>
                <a:tc>
                  <a:txBody>
                    <a:bodyPr/>
                    <a:lstStyle/>
                    <a:p>
                      <a:pPr>
                        <a:buNone/>
                      </a:pPr>
                      <a:r>
                        <a:rPr lang="en-US" altLang="zh-CN" sz="1000"/>
                        <a:t>2.4</a:t>
                      </a:r>
                    </a:p>
                  </a:txBody>
                  <a:tcPr/>
                </a:tc>
                <a:extLst>
                  <a:ext uri="{0D108BD9-81ED-4DB2-BD59-A6C34878D82A}">
                    <a16:rowId xmlns:a16="http://schemas.microsoft.com/office/drawing/2014/main" val="10001"/>
                  </a:ext>
                </a:extLst>
              </a:tr>
              <a:tr h="457200">
                <a:tc>
                  <a:txBody>
                    <a:bodyPr/>
                    <a:lstStyle/>
                    <a:p>
                      <a:pPr>
                        <a:buNone/>
                      </a:pPr>
                      <a:r>
                        <a:rPr lang="zh-CN" altLang="en-US" sz="1000"/>
                        <a:t>铁芯宽度</a:t>
                      </a:r>
                    </a:p>
                  </a:txBody>
                  <a:tcPr/>
                </a:tc>
                <a:tc>
                  <a:txBody>
                    <a:bodyPr/>
                    <a:lstStyle/>
                    <a:p>
                      <a:pPr>
                        <a:buNone/>
                      </a:pPr>
                      <a:r>
                        <a:rPr lang="en-US" altLang="zh-CN" sz="1000"/>
                        <a:t>0.5214m</a:t>
                      </a:r>
                    </a:p>
                  </a:txBody>
                  <a:tcPr/>
                </a:tc>
                <a:tc>
                  <a:txBody>
                    <a:bodyPr/>
                    <a:lstStyle/>
                    <a:p>
                      <a:pPr>
                        <a:buNone/>
                      </a:pPr>
                      <a:r>
                        <a:rPr lang="en-US" altLang="zh-CN" sz="1000"/>
                        <a:t>0.5214m</a:t>
                      </a:r>
                    </a:p>
                  </a:txBody>
                  <a:tcPr/>
                </a:tc>
                <a:tc>
                  <a:txBody>
                    <a:bodyPr/>
                    <a:lstStyle/>
                    <a:p>
                      <a:pPr>
                        <a:buNone/>
                      </a:pPr>
                      <a:r>
                        <a:rPr lang="en-US" altLang="zh-CN" sz="1000">
                          <a:sym typeface="+mn-ea"/>
                        </a:rPr>
                        <a:t>0.64m</a:t>
                      </a:r>
                    </a:p>
                  </a:txBody>
                  <a:tcPr/>
                </a:tc>
                <a:tc>
                  <a:txBody>
                    <a:bodyPr/>
                    <a:lstStyle/>
                    <a:p>
                      <a:pPr>
                        <a:buNone/>
                      </a:pPr>
                      <a:r>
                        <a:rPr lang="en-US" altLang="zh-CN" sz="1000"/>
                        <a:t>0.64m</a:t>
                      </a:r>
                    </a:p>
                  </a:txBody>
                  <a:tcPr/>
                </a:tc>
                <a:extLst>
                  <a:ext uri="{0D108BD9-81ED-4DB2-BD59-A6C34878D82A}">
                    <a16:rowId xmlns:a16="http://schemas.microsoft.com/office/drawing/2014/main" val="10002"/>
                  </a:ext>
                </a:extLst>
              </a:tr>
              <a:tr h="457200">
                <a:tc>
                  <a:txBody>
                    <a:bodyPr/>
                    <a:lstStyle/>
                    <a:p>
                      <a:pPr>
                        <a:buNone/>
                      </a:pPr>
                      <a:r>
                        <a:rPr lang="zh-CN" altLang="en-US" sz="1000"/>
                        <a:t>铁芯长度</a:t>
                      </a:r>
                    </a:p>
                  </a:txBody>
                  <a:tcPr/>
                </a:tc>
                <a:tc>
                  <a:txBody>
                    <a:bodyPr/>
                    <a:lstStyle/>
                    <a:p>
                      <a:pPr>
                        <a:buNone/>
                      </a:pPr>
                      <a:r>
                        <a:rPr lang="en-US" altLang="zh-CN" sz="1000"/>
                        <a:t>0.64m</a:t>
                      </a:r>
                    </a:p>
                  </a:txBody>
                  <a:tcPr/>
                </a:tc>
                <a:tc>
                  <a:txBody>
                    <a:bodyPr/>
                    <a:lstStyle/>
                    <a:p>
                      <a:pPr>
                        <a:buNone/>
                      </a:pPr>
                      <a:r>
                        <a:rPr lang="en-US" altLang="zh-CN" sz="1000"/>
                        <a:t>0.64m</a:t>
                      </a:r>
                    </a:p>
                  </a:txBody>
                  <a:tcPr/>
                </a:tc>
                <a:tc>
                  <a:txBody>
                    <a:bodyPr/>
                    <a:lstStyle/>
                    <a:p>
                      <a:pPr>
                        <a:buNone/>
                      </a:pPr>
                      <a:r>
                        <a:rPr lang="en-US" altLang="zh-CN" sz="1000"/>
                        <a:t>0.38</a:t>
                      </a:r>
                    </a:p>
                  </a:txBody>
                  <a:tcPr/>
                </a:tc>
                <a:tc>
                  <a:txBody>
                    <a:bodyPr/>
                    <a:lstStyle/>
                    <a:p>
                      <a:pPr>
                        <a:buNone/>
                      </a:pPr>
                      <a:r>
                        <a:rPr lang="en-US" altLang="zh-CN" sz="1000"/>
                        <a:t>0.38m</a:t>
                      </a:r>
                    </a:p>
                  </a:txBody>
                  <a:tcPr/>
                </a:tc>
                <a:extLst>
                  <a:ext uri="{0D108BD9-81ED-4DB2-BD59-A6C34878D82A}">
                    <a16:rowId xmlns:a16="http://schemas.microsoft.com/office/drawing/2014/main" val="10003"/>
                  </a:ext>
                </a:extLst>
              </a:tr>
              <a:tr h="457200">
                <a:tc>
                  <a:txBody>
                    <a:bodyPr/>
                    <a:lstStyle/>
                    <a:p>
                      <a:pPr>
                        <a:buNone/>
                      </a:pPr>
                      <a:r>
                        <a:rPr lang="zh-CN" altLang="en-US" sz="1000"/>
                        <a:t>中心弧长</a:t>
                      </a:r>
                    </a:p>
                  </a:txBody>
                  <a:tcPr/>
                </a:tc>
                <a:tc>
                  <a:txBody>
                    <a:bodyPr/>
                    <a:lstStyle/>
                    <a:p>
                      <a:pPr>
                        <a:buNone/>
                      </a:pPr>
                      <a:r>
                        <a:rPr lang="en-US" altLang="zh-CN" sz="1000"/>
                        <a:t>0.85m</a:t>
                      </a:r>
                    </a:p>
                  </a:txBody>
                  <a:tcPr/>
                </a:tc>
                <a:tc>
                  <a:txBody>
                    <a:bodyPr/>
                    <a:lstStyle/>
                    <a:p>
                      <a:pPr>
                        <a:buNone/>
                      </a:pPr>
                      <a:r>
                        <a:rPr lang="en-US" altLang="zh-CN" sz="1000"/>
                        <a:t>1.4m</a:t>
                      </a:r>
                    </a:p>
                  </a:txBody>
                  <a:tcPr/>
                </a:tc>
                <a:tc>
                  <a:txBody>
                    <a:bodyPr/>
                    <a:lstStyle/>
                    <a:p>
                      <a:pPr>
                        <a:buNone/>
                      </a:pPr>
                      <a:r>
                        <a:rPr lang="en-US" altLang="zh-CN" sz="1000"/>
                        <a:t>1.6m</a:t>
                      </a:r>
                    </a:p>
                  </a:txBody>
                  <a:tcPr/>
                </a:tc>
                <a:tc>
                  <a:txBody>
                    <a:bodyPr/>
                    <a:lstStyle/>
                    <a:p>
                      <a:pPr>
                        <a:buNone/>
                      </a:pPr>
                      <a:r>
                        <a:rPr lang="en-US" altLang="zh-CN" sz="1000"/>
                        <a:t>2.4m</a:t>
                      </a:r>
                    </a:p>
                  </a:txBody>
                  <a:tcPr/>
                </a:tc>
                <a:extLst>
                  <a:ext uri="{0D108BD9-81ED-4DB2-BD59-A6C34878D82A}">
                    <a16:rowId xmlns:a16="http://schemas.microsoft.com/office/drawing/2014/main" val="10004"/>
                  </a:ext>
                </a:extLst>
              </a:tr>
              <a:tr h="457200">
                <a:tc>
                  <a:txBody>
                    <a:bodyPr/>
                    <a:lstStyle/>
                    <a:p>
                      <a:pPr>
                        <a:buNone/>
                      </a:pPr>
                      <a:r>
                        <a:rPr lang="zh-CN" altLang="en-US" sz="1000"/>
                        <a:t>磁场强度</a:t>
                      </a:r>
                    </a:p>
                  </a:txBody>
                  <a:tcPr/>
                </a:tc>
                <a:tc>
                  <a:txBody>
                    <a:bodyPr/>
                    <a:lstStyle/>
                    <a:p>
                      <a:pPr>
                        <a:buNone/>
                      </a:pPr>
                      <a:r>
                        <a:rPr lang="en-US" altLang="zh-CN" sz="1000"/>
                        <a:t>1.3983T</a:t>
                      </a:r>
                    </a:p>
                  </a:txBody>
                  <a:tcPr/>
                </a:tc>
                <a:tc>
                  <a:txBody>
                    <a:bodyPr/>
                    <a:lstStyle/>
                    <a:p>
                      <a:pPr>
                        <a:buNone/>
                      </a:pPr>
                      <a:r>
                        <a:rPr lang="en-US" altLang="zh-CN" sz="1000"/>
                        <a:t>1.3644T</a:t>
                      </a:r>
                    </a:p>
                  </a:txBody>
                  <a:tcPr/>
                </a:tc>
                <a:tc>
                  <a:txBody>
                    <a:bodyPr/>
                    <a:lstStyle/>
                    <a:p>
                      <a:pPr>
                        <a:buNone/>
                      </a:pPr>
                      <a:r>
                        <a:rPr lang="en-US" altLang="zh-CN" sz="1000">
                          <a:sym typeface="+mn-ea"/>
                        </a:rPr>
                        <a:t>1.5918T</a:t>
                      </a:r>
                    </a:p>
                  </a:txBody>
                  <a:tcPr/>
                </a:tc>
                <a:tc>
                  <a:txBody>
                    <a:bodyPr/>
                    <a:lstStyle/>
                    <a:p>
                      <a:pPr>
                        <a:buNone/>
                      </a:pPr>
                      <a:r>
                        <a:rPr lang="en-US" altLang="zh-CN" sz="1000">
                          <a:sym typeface="+mn-ea"/>
                        </a:rPr>
                        <a:t>1.5918T</a:t>
                      </a:r>
                    </a:p>
                  </a:txBody>
                  <a:tcPr/>
                </a:tc>
                <a:extLst>
                  <a:ext uri="{0D108BD9-81ED-4DB2-BD59-A6C34878D82A}">
                    <a16:rowId xmlns:a16="http://schemas.microsoft.com/office/drawing/2014/main" val="10005"/>
                  </a:ext>
                </a:extLst>
              </a:tr>
              <a:tr h="457200">
                <a:tc>
                  <a:txBody>
                    <a:bodyPr/>
                    <a:lstStyle/>
                    <a:p>
                      <a:pPr>
                        <a:buNone/>
                      </a:pPr>
                      <a:r>
                        <a:rPr lang="zh-CN" altLang="en-US" sz="1000"/>
                        <a:t>磁场均匀性</a:t>
                      </a:r>
                    </a:p>
                  </a:txBody>
                  <a:tcPr/>
                </a:tc>
                <a:tc>
                  <a:txBody>
                    <a:bodyPr/>
                    <a:lstStyle/>
                    <a:p>
                      <a:pPr>
                        <a:buNone/>
                      </a:pPr>
                      <a:r>
                        <a:rPr lang="en-US" altLang="zh-CN" sz="1000"/>
                        <a:t>0.002</a:t>
                      </a:r>
                    </a:p>
                  </a:txBody>
                  <a:tcPr/>
                </a:tc>
                <a:tc>
                  <a:txBody>
                    <a:bodyPr/>
                    <a:lstStyle/>
                    <a:p>
                      <a:pPr>
                        <a:buNone/>
                      </a:pPr>
                      <a:r>
                        <a:rPr lang="en-US" altLang="zh-CN" sz="1000"/>
                        <a:t>0.002</a:t>
                      </a:r>
                    </a:p>
                  </a:txBody>
                  <a:tcPr/>
                </a:tc>
                <a:tc>
                  <a:txBody>
                    <a:bodyPr/>
                    <a:lstStyle/>
                    <a:p>
                      <a:pPr>
                        <a:buNone/>
                      </a:pPr>
                      <a:r>
                        <a:rPr lang="en-US" altLang="zh-CN" sz="1000"/>
                        <a:t>0.002</a:t>
                      </a:r>
                    </a:p>
                  </a:txBody>
                  <a:tcPr/>
                </a:tc>
                <a:tc>
                  <a:txBody>
                    <a:bodyPr/>
                    <a:lstStyle/>
                    <a:p>
                      <a:pPr>
                        <a:buNone/>
                      </a:pPr>
                      <a:r>
                        <a:rPr lang="en-US" altLang="zh-CN" sz="1000"/>
                        <a:t>0.002</a:t>
                      </a:r>
                    </a:p>
                  </a:txBody>
                  <a:tcPr/>
                </a:tc>
                <a:extLst>
                  <a:ext uri="{0D108BD9-81ED-4DB2-BD59-A6C34878D82A}">
                    <a16:rowId xmlns:a16="http://schemas.microsoft.com/office/drawing/2014/main" val="10006"/>
                  </a:ext>
                </a:extLst>
              </a:tr>
            </a:tbl>
          </a:graphicData>
        </a:graphic>
      </p:graphicFrame>
      <p:sp>
        <p:nvSpPr>
          <p:cNvPr id="59" name="TextBox 101"/>
          <p:cNvSpPr>
            <a:spLocks noChangeArrowheads="1"/>
          </p:cNvSpPr>
          <p:nvPr/>
        </p:nvSpPr>
        <p:spPr bwMode="auto">
          <a:xfrm>
            <a:off x="2420620" y="-71755"/>
            <a:ext cx="4337685" cy="553085"/>
          </a:xfrm>
          <a:prstGeom prst="rect">
            <a:avLst/>
          </a:prstGeom>
          <a:noFill/>
          <a:ln w="9525">
            <a:noFill/>
            <a:miter lim="800000"/>
          </a:ln>
        </p:spPr>
        <p:txBody>
          <a:bodyPr wrap="square">
            <a:spAutoFit/>
          </a:bodyPr>
          <a:lstStyle/>
          <a:p>
            <a:r>
              <a:rPr lang="zh-CN" altLang="en-US" sz="3000" b="1" dirty="0">
                <a:solidFill>
                  <a:srgbClr val="002060"/>
                </a:solidFill>
                <a:latin typeface="微软雅黑" panose="020B0503020204020204" pitchFamily="34" charset="-122"/>
                <a:ea typeface="微软雅黑" panose="020B0503020204020204" pitchFamily="34" charset="-122"/>
                <a:sym typeface="微软雅黑" panose="020B0503020204020204" pitchFamily="34" charset="-122"/>
              </a:rPr>
              <a:t> </a:t>
            </a:r>
            <a:r>
              <a:rPr lang="zh-CN" altLang="en-US" sz="2400" b="1" dirty="0">
                <a:solidFill>
                  <a:srgbClr val="002060"/>
                </a:solidFill>
                <a:latin typeface="微软雅黑" panose="020B0503020204020204" pitchFamily="34" charset="-122"/>
                <a:ea typeface="微软雅黑" panose="020B0503020204020204" pitchFamily="34" charset="-122"/>
                <a:sym typeface="微软雅黑" panose="020B0503020204020204" pitchFamily="34" charset="-122"/>
              </a:rPr>
              <a:t>三、加速器领域典型产品业绩</a:t>
            </a:r>
            <a:endParaRPr lang="zh-CN" altLang="en-US" sz="2400"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AutoShape 526"/>
          <p:cNvSpPr>
            <a:spLocks noChangeArrowheads="1"/>
          </p:cNvSpPr>
          <p:nvPr/>
        </p:nvSpPr>
        <p:spPr bwMode="auto">
          <a:xfrm>
            <a:off x="132715" y="1111885"/>
            <a:ext cx="4603115" cy="3627120"/>
          </a:xfrm>
          <a:prstGeom prst="roundRect">
            <a:avLst>
              <a:gd name="adj" fmla="val 3379"/>
            </a:avLst>
          </a:prstGeom>
          <a:solidFill>
            <a:schemeClr val="accent6">
              <a:lumMod val="20000"/>
              <a:lumOff val="80000"/>
            </a:schemeClr>
          </a:solidFill>
          <a:ln>
            <a:solidFill>
              <a:schemeClr val="tx1"/>
            </a:solidFill>
          </a:ln>
        </p:spPr>
        <p:txBody>
          <a:bodyPr wrap="none" anchor="ctr"/>
          <a:lstStyle/>
          <a:p>
            <a:pPr eaLnBrk="1" latinLnBrk="1" hangingPunct="1">
              <a:defRPr/>
            </a:pPr>
            <a:r>
              <a:rPr kumimoji="1" lang="en-US" altLang="ko-KR" dirty="0" smtClean="0">
                <a:solidFill>
                  <a:srgbClr val="000000"/>
                </a:solidFill>
                <a:latin typeface="Gulim" panose="020B0600000101010101" pitchFamily="34" charset="-127"/>
                <a:ea typeface="Gulim" panose="020B0600000101010101" pitchFamily="34" charset="-127"/>
              </a:rPr>
              <a:t>                                                                </a:t>
            </a:r>
            <a:endParaRPr kumimoji="1" lang="ko-KR" altLang="en-US" dirty="0">
              <a:solidFill>
                <a:srgbClr val="000000"/>
              </a:solidFill>
              <a:latin typeface="Gulim" panose="020B0600000101010101" pitchFamily="34" charset="-127"/>
              <a:ea typeface="Gulim" panose="020B0600000101010101" pitchFamily="34" charset="-127"/>
            </a:endParaRPr>
          </a:p>
        </p:txBody>
      </p:sp>
      <p:cxnSp>
        <p:nvCxnSpPr>
          <p:cNvPr id="267" name="直接连接符 266"/>
          <p:cNvCxnSpPr/>
          <p:nvPr/>
        </p:nvCxnSpPr>
        <p:spPr>
          <a:xfrm>
            <a:off x="0" y="4875626"/>
            <a:ext cx="9144000" cy="1191"/>
          </a:xfrm>
          <a:prstGeom prst="line">
            <a:avLst/>
          </a:prstGeom>
        </p:spPr>
        <p:style>
          <a:lnRef idx="1">
            <a:schemeClr val="accent1"/>
          </a:lnRef>
          <a:fillRef idx="0">
            <a:schemeClr val="accent1"/>
          </a:fillRef>
          <a:effectRef idx="0">
            <a:schemeClr val="accent1"/>
          </a:effectRef>
          <a:fontRef idx="minor">
            <a:schemeClr val="tx1"/>
          </a:fontRef>
        </p:style>
      </p:cxnSp>
      <p:sp>
        <p:nvSpPr>
          <p:cNvPr id="30" name="TextBox 9"/>
          <p:cNvSpPr txBox="1"/>
          <p:nvPr/>
        </p:nvSpPr>
        <p:spPr>
          <a:xfrm>
            <a:off x="132715" y="713105"/>
            <a:ext cx="4390390" cy="306705"/>
          </a:xfrm>
          <a:prstGeom prst="rect">
            <a:avLst/>
          </a:prstGeom>
          <a:solidFill>
            <a:schemeClr val="accent6">
              <a:lumMod val="60000"/>
              <a:lumOff val="40000"/>
            </a:schemeClr>
          </a:solidFill>
        </p:spPr>
        <p:txBody>
          <a:bodyPr wrap="square" rtlCol="0">
            <a:spAutoFit/>
          </a:bodyPr>
          <a:lstStyle/>
          <a:p>
            <a:pPr>
              <a:buClr>
                <a:srgbClr val="00B0F0"/>
              </a:buClr>
              <a:buFont typeface="Wingdings" panose="05000000000000000000" pitchFamily="2" charset="2"/>
              <a:buChar char="p"/>
            </a:pPr>
            <a:r>
              <a:rPr lang="zh-CN" altLang="en-US" sz="1400" b="1" dirty="0" smtClean="0"/>
              <a:t>  </a:t>
            </a:r>
            <a:r>
              <a:rPr lang="zh-CN" altLang="en-US" sz="1400" dirty="0">
                <a:solidFill>
                  <a:srgbClr val="000000"/>
                </a:solidFill>
                <a:latin typeface="Arial" panose="020B0604020202020204" pitchFamily="34" charset="0"/>
                <a:ea typeface="宋体" panose="02010600030101010101" pitchFamily="2" charset="-122"/>
              </a:rPr>
              <a:t>HEPS</a:t>
            </a:r>
            <a:r>
              <a:rPr lang="zh-CN" altLang="en-US" sz="1400" dirty="0">
                <a:solidFill>
                  <a:srgbClr val="000000"/>
                </a:solidFill>
                <a:latin typeface="Arial" panose="020B0604020202020204" pitchFamily="34" charset="0"/>
                <a:ea typeface="宋体" panose="02010600030101010101" pitchFamily="2" charset="-122"/>
                <a:sym typeface="Arial" panose="020B0604020202020204" pitchFamily="34" charset="0"/>
              </a:rPr>
              <a:t>技术研发与测试平台（</a:t>
            </a:r>
            <a:r>
              <a:rPr lang="en-US" altLang="zh-CN" sz="1400" dirty="0">
                <a:solidFill>
                  <a:srgbClr val="000000"/>
                </a:solidFill>
                <a:latin typeface="Arial" panose="020B0604020202020204" pitchFamily="34" charset="0"/>
                <a:ea typeface="宋体" panose="02010600030101010101" pitchFamily="2" charset="-122"/>
                <a:sym typeface="Arial" panose="020B0604020202020204" pitchFamily="34" charset="0"/>
              </a:rPr>
              <a:t>PAPS</a:t>
            </a:r>
            <a:r>
              <a:rPr lang="zh-CN" altLang="en-US" sz="1400" dirty="0">
                <a:solidFill>
                  <a:srgbClr val="000000"/>
                </a:solidFill>
                <a:latin typeface="Arial" panose="020B0604020202020204" pitchFamily="34" charset="0"/>
                <a:ea typeface="宋体" panose="02010600030101010101" pitchFamily="2" charset="-122"/>
                <a:sym typeface="Arial" panose="020B0604020202020204" pitchFamily="34" charset="0"/>
              </a:rPr>
              <a:t>）聚焦四极磁铁</a:t>
            </a:r>
            <a:endParaRPr lang="zh-CN" altLang="en-US" sz="1400" b="1" dirty="0"/>
          </a:p>
        </p:txBody>
      </p:sp>
      <p:sp>
        <p:nvSpPr>
          <p:cNvPr id="42" name="AutoShape 526"/>
          <p:cNvSpPr>
            <a:spLocks noChangeArrowheads="1"/>
          </p:cNvSpPr>
          <p:nvPr/>
        </p:nvSpPr>
        <p:spPr bwMode="auto">
          <a:xfrm>
            <a:off x="5115560" y="1353185"/>
            <a:ext cx="3750310" cy="3209290"/>
          </a:xfrm>
          <a:prstGeom prst="roundRect">
            <a:avLst>
              <a:gd name="adj" fmla="val 3379"/>
            </a:avLst>
          </a:prstGeom>
          <a:solidFill>
            <a:schemeClr val="accent6">
              <a:lumMod val="20000"/>
              <a:lumOff val="80000"/>
            </a:schemeClr>
          </a:solidFill>
          <a:ln>
            <a:solidFill>
              <a:schemeClr val="tx1"/>
            </a:solidFill>
          </a:ln>
        </p:spPr>
        <p:txBody>
          <a:bodyPr wrap="none" anchor="ctr"/>
          <a:lstStyle/>
          <a:p>
            <a:pPr eaLnBrk="1" latinLnBrk="1" hangingPunct="1">
              <a:defRPr/>
            </a:pPr>
            <a:r>
              <a:rPr kumimoji="1" lang="en-US" altLang="ko-KR" dirty="0" smtClean="0">
                <a:solidFill>
                  <a:srgbClr val="000000"/>
                </a:solidFill>
                <a:latin typeface="Gulim" panose="020B0600000101010101" pitchFamily="34" charset="-127"/>
                <a:ea typeface="Gulim" panose="020B0600000101010101" pitchFamily="34" charset="-127"/>
              </a:rPr>
              <a:t>                                                                </a:t>
            </a:r>
            <a:endParaRPr kumimoji="1" lang="ko-KR" altLang="en-US" dirty="0">
              <a:solidFill>
                <a:srgbClr val="000000"/>
              </a:solidFill>
              <a:latin typeface="Gulim" panose="020B0600000101010101" pitchFamily="34" charset="-127"/>
              <a:ea typeface="Gulim" panose="020B0600000101010101" pitchFamily="34" charset="-127"/>
            </a:endParaRPr>
          </a:p>
        </p:txBody>
      </p:sp>
      <p:pic>
        <p:nvPicPr>
          <p:cNvPr id="2" name="图片 1" descr="微信图片_20191024135112"/>
          <p:cNvPicPr>
            <a:picLocks noChangeAspect="1"/>
          </p:cNvPicPr>
          <p:nvPr/>
        </p:nvPicPr>
        <p:blipFill>
          <a:blip r:embed="rId3"/>
          <a:stretch>
            <a:fillRect/>
          </a:stretch>
        </p:blipFill>
        <p:spPr>
          <a:xfrm>
            <a:off x="213995" y="1163955"/>
            <a:ext cx="2026920" cy="1486535"/>
          </a:xfrm>
          <a:prstGeom prst="rect">
            <a:avLst/>
          </a:prstGeom>
        </p:spPr>
      </p:pic>
      <p:pic>
        <p:nvPicPr>
          <p:cNvPr id="3" name="图片 2" descr="微信图片_20191024135039"/>
          <p:cNvPicPr>
            <a:picLocks noChangeAspect="1"/>
          </p:cNvPicPr>
          <p:nvPr/>
        </p:nvPicPr>
        <p:blipFill>
          <a:blip r:embed="rId4"/>
          <a:stretch>
            <a:fillRect/>
          </a:stretch>
        </p:blipFill>
        <p:spPr>
          <a:xfrm>
            <a:off x="2585085" y="1163955"/>
            <a:ext cx="2098675" cy="1503680"/>
          </a:xfrm>
          <a:prstGeom prst="rect">
            <a:avLst/>
          </a:prstGeom>
        </p:spPr>
      </p:pic>
      <p:pic>
        <p:nvPicPr>
          <p:cNvPr id="7" name="图片 6" descr="360截图163509127387107"/>
          <p:cNvPicPr>
            <a:picLocks noChangeAspect="1"/>
          </p:cNvPicPr>
          <p:nvPr/>
        </p:nvPicPr>
        <p:blipFill>
          <a:blip r:embed="rId5"/>
          <a:stretch>
            <a:fillRect/>
          </a:stretch>
        </p:blipFill>
        <p:spPr>
          <a:xfrm>
            <a:off x="213995" y="2794635"/>
            <a:ext cx="2654300" cy="1876425"/>
          </a:xfrm>
          <a:prstGeom prst="rect">
            <a:avLst/>
          </a:prstGeom>
        </p:spPr>
      </p:pic>
      <p:graphicFrame>
        <p:nvGraphicFramePr>
          <p:cNvPr id="12" name="表格 11"/>
          <p:cNvGraphicFramePr/>
          <p:nvPr>
            <p:custDataLst>
              <p:tags r:id="rId1"/>
            </p:custDataLst>
          </p:nvPr>
        </p:nvGraphicFramePr>
        <p:xfrm>
          <a:off x="5338445" y="1488440"/>
          <a:ext cx="3375025" cy="2946400"/>
        </p:xfrm>
        <a:graphic>
          <a:graphicData uri="http://schemas.openxmlformats.org/drawingml/2006/table">
            <a:tbl>
              <a:tblPr firstRow="1" bandRow="1">
                <a:tableStyleId>{5C22544A-7EE6-4342-B048-85BDC9FD1C3A}</a:tableStyleId>
              </a:tblPr>
              <a:tblGrid>
                <a:gridCol w="1610360">
                  <a:extLst>
                    <a:ext uri="{9D8B030D-6E8A-4147-A177-3AD203B41FA5}">
                      <a16:colId xmlns:a16="http://schemas.microsoft.com/office/drawing/2014/main" val="20000"/>
                    </a:ext>
                  </a:extLst>
                </a:gridCol>
                <a:gridCol w="1764665">
                  <a:extLst>
                    <a:ext uri="{9D8B030D-6E8A-4147-A177-3AD203B41FA5}">
                      <a16:colId xmlns:a16="http://schemas.microsoft.com/office/drawing/2014/main" val="20001"/>
                    </a:ext>
                  </a:extLst>
                </a:gridCol>
              </a:tblGrid>
              <a:tr h="368300">
                <a:tc>
                  <a:txBody>
                    <a:bodyPr/>
                    <a:lstStyle/>
                    <a:p>
                      <a:pPr algn="l">
                        <a:buNone/>
                      </a:pPr>
                      <a:r>
                        <a:rPr lang="zh-CN" altLang="en-US" sz="1200"/>
                        <a:t>技术参数</a:t>
                      </a:r>
                    </a:p>
                  </a:txBody>
                  <a:tcPr/>
                </a:tc>
                <a:tc>
                  <a:txBody>
                    <a:bodyPr/>
                    <a:lstStyle/>
                    <a:p>
                      <a:pPr>
                        <a:buNone/>
                      </a:pPr>
                      <a:r>
                        <a:rPr lang="zh-CN" altLang="en-US" sz="1200"/>
                        <a:t>四极磁铁</a:t>
                      </a:r>
                    </a:p>
                  </a:txBody>
                  <a:tcPr/>
                </a:tc>
                <a:extLst>
                  <a:ext uri="{0D108BD9-81ED-4DB2-BD59-A6C34878D82A}">
                    <a16:rowId xmlns:a16="http://schemas.microsoft.com/office/drawing/2014/main" val="10000"/>
                  </a:ext>
                </a:extLst>
              </a:tr>
              <a:tr h="368300">
                <a:tc>
                  <a:txBody>
                    <a:bodyPr/>
                    <a:lstStyle/>
                    <a:p>
                      <a:pPr>
                        <a:buNone/>
                      </a:pPr>
                      <a:r>
                        <a:rPr lang="zh-CN" altLang="en-US" sz="1200"/>
                        <a:t>磁铁孔径</a:t>
                      </a:r>
                    </a:p>
                  </a:txBody>
                  <a:tcPr/>
                </a:tc>
                <a:tc>
                  <a:txBody>
                    <a:bodyPr/>
                    <a:lstStyle/>
                    <a:p>
                      <a:pPr>
                        <a:buNone/>
                      </a:pPr>
                      <a:r>
                        <a:rPr lang="en-US" altLang="zh-CN" sz="1200"/>
                        <a:t>70mm</a:t>
                      </a:r>
                    </a:p>
                  </a:txBody>
                  <a:tcPr/>
                </a:tc>
                <a:extLst>
                  <a:ext uri="{0D108BD9-81ED-4DB2-BD59-A6C34878D82A}">
                    <a16:rowId xmlns:a16="http://schemas.microsoft.com/office/drawing/2014/main" val="10001"/>
                  </a:ext>
                </a:extLst>
              </a:tr>
              <a:tr h="368300">
                <a:tc>
                  <a:txBody>
                    <a:bodyPr/>
                    <a:lstStyle/>
                    <a:p>
                      <a:pPr>
                        <a:buNone/>
                      </a:pPr>
                      <a:r>
                        <a:rPr lang="zh-CN" altLang="en-US" sz="1200"/>
                        <a:t>中心磁场梯度</a:t>
                      </a:r>
                    </a:p>
                  </a:txBody>
                  <a:tcPr/>
                </a:tc>
                <a:tc>
                  <a:txBody>
                    <a:bodyPr/>
                    <a:lstStyle/>
                    <a:p>
                      <a:pPr>
                        <a:buNone/>
                      </a:pPr>
                      <a:r>
                        <a:rPr lang="en-US" altLang="zh-CN" sz="1200">
                          <a:latin typeface="宋体" panose="02010600030101010101" pitchFamily="2" charset="-122"/>
                          <a:ea typeface="宋体" panose="02010600030101010101" pitchFamily="2" charset="-122"/>
                        </a:rPr>
                        <a:t>≥</a:t>
                      </a:r>
                      <a:r>
                        <a:rPr lang="en-US" altLang="zh-CN" sz="1200"/>
                        <a:t>7T/m</a:t>
                      </a:r>
                    </a:p>
                  </a:txBody>
                  <a:tcPr/>
                </a:tc>
                <a:extLst>
                  <a:ext uri="{0D108BD9-81ED-4DB2-BD59-A6C34878D82A}">
                    <a16:rowId xmlns:a16="http://schemas.microsoft.com/office/drawing/2014/main" val="10002"/>
                  </a:ext>
                </a:extLst>
              </a:tr>
              <a:tr h="368300">
                <a:tc>
                  <a:txBody>
                    <a:bodyPr/>
                    <a:lstStyle/>
                    <a:p>
                      <a:pPr>
                        <a:buNone/>
                      </a:pPr>
                      <a:r>
                        <a:rPr lang="zh-CN" altLang="en-US" sz="1200"/>
                        <a:t>等效磁长度</a:t>
                      </a:r>
                    </a:p>
                  </a:txBody>
                  <a:tcPr/>
                </a:tc>
                <a:tc>
                  <a:txBody>
                    <a:bodyPr/>
                    <a:lstStyle/>
                    <a:p>
                      <a:pPr>
                        <a:buNone/>
                      </a:pPr>
                      <a:r>
                        <a:rPr lang="en-US" altLang="zh-CN" sz="1200"/>
                        <a:t>150mm</a:t>
                      </a:r>
                    </a:p>
                  </a:txBody>
                  <a:tcPr/>
                </a:tc>
                <a:extLst>
                  <a:ext uri="{0D108BD9-81ED-4DB2-BD59-A6C34878D82A}">
                    <a16:rowId xmlns:a16="http://schemas.microsoft.com/office/drawing/2014/main" val="10003"/>
                  </a:ext>
                </a:extLst>
              </a:tr>
              <a:tr h="368300">
                <a:tc>
                  <a:txBody>
                    <a:bodyPr/>
                    <a:lstStyle/>
                    <a:p>
                      <a:pPr>
                        <a:buNone/>
                      </a:pPr>
                      <a:r>
                        <a:rPr lang="zh-CN" altLang="zh-CN" sz="1200"/>
                        <a:t>铁芯截面尺寸</a:t>
                      </a:r>
                    </a:p>
                  </a:txBody>
                  <a:tcPr/>
                </a:tc>
                <a:tc>
                  <a:txBody>
                    <a:bodyPr/>
                    <a:lstStyle/>
                    <a:p>
                      <a:pPr>
                        <a:buNone/>
                      </a:pPr>
                      <a:r>
                        <a:rPr lang="en-US" altLang="zh-CN" sz="1200"/>
                        <a:t>400mmX400mm</a:t>
                      </a:r>
                    </a:p>
                  </a:txBody>
                  <a:tcPr/>
                </a:tc>
                <a:extLst>
                  <a:ext uri="{0D108BD9-81ED-4DB2-BD59-A6C34878D82A}">
                    <a16:rowId xmlns:a16="http://schemas.microsoft.com/office/drawing/2014/main" val="10004"/>
                  </a:ext>
                </a:extLst>
              </a:tr>
              <a:tr h="368300">
                <a:tc>
                  <a:txBody>
                    <a:bodyPr/>
                    <a:lstStyle/>
                    <a:p>
                      <a:pPr>
                        <a:buNone/>
                      </a:pPr>
                      <a:r>
                        <a:rPr lang="zh-CN" altLang="en-US" sz="1200"/>
                        <a:t>铁芯长度</a:t>
                      </a:r>
                    </a:p>
                  </a:txBody>
                  <a:tcPr/>
                </a:tc>
                <a:tc>
                  <a:txBody>
                    <a:bodyPr/>
                    <a:lstStyle/>
                    <a:p>
                      <a:pPr>
                        <a:buNone/>
                      </a:pPr>
                      <a:r>
                        <a:rPr lang="en-US" altLang="zh-CN" sz="1200"/>
                        <a:t>120mm</a:t>
                      </a:r>
                    </a:p>
                  </a:txBody>
                  <a:tcPr/>
                </a:tc>
                <a:extLst>
                  <a:ext uri="{0D108BD9-81ED-4DB2-BD59-A6C34878D82A}">
                    <a16:rowId xmlns:a16="http://schemas.microsoft.com/office/drawing/2014/main" val="10005"/>
                  </a:ext>
                </a:extLst>
              </a:tr>
              <a:tr h="368300">
                <a:tc>
                  <a:txBody>
                    <a:bodyPr/>
                    <a:lstStyle/>
                    <a:p>
                      <a:pPr>
                        <a:buNone/>
                      </a:pPr>
                      <a:r>
                        <a:rPr lang="zh-CN" altLang="en-US" sz="1200"/>
                        <a:t>横向磁场均匀性</a:t>
                      </a:r>
                    </a:p>
                  </a:txBody>
                  <a:tcPr/>
                </a:tc>
                <a:tc>
                  <a:txBody>
                    <a:bodyPr/>
                    <a:lstStyle/>
                    <a:p>
                      <a:pPr>
                        <a:buNone/>
                      </a:pPr>
                      <a:r>
                        <a:rPr lang="en-US" altLang="zh-CN" sz="1200"/>
                        <a:t>0.005</a:t>
                      </a:r>
                    </a:p>
                  </a:txBody>
                  <a:tcPr/>
                </a:tc>
                <a:extLst>
                  <a:ext uri="{0D108BD9-81ED-4DB2-BD59-A6C34878D82A}">
                    <a16:rowId xmlns:a16="http://schemas.microsoft.com/office/drawing/2014/main" val="10006"/>
                  </a:ext>
                </a:extLst>
              </a:tr>
              <a:tr h="368300">
                <a:tc>
                  <a:txBody>
                    <a:bodyPr/>
                    <a:lstStyle/>
                    <a:p>
                      <a:pPr>
                        <a:buNone/>
                      </a:pPr>
                      <a:r>
                        <a:rPr lang="zh-CN" altLang="en-US" sz="1200">
                          <a:sym typeface="+mn-ea"/>
                        </a:rPr>
                        <a:t>积分磁场均匀性</a:t>
                      </a:r>
                    </a:p>
                  </a:txBody>
                  <a:tcPr/>
                </a:tc>
                <a:tc>
                  <a:txBody>
                    <a:bodyPr/>
                    <a:lstStyle/>
                    <a:p>
                      <a:pPr>
                        <a:buNone/>
                      </a:pPr>
                      <a:r>
                        <a:rPr lang="en-US" altLang="zh-CN" sz="1200"/>
                        <a:t>0.005</a:t>
                      </a:r>
                    </a:p>
                  </a:txBody>
                  <a:tcPr/>
                </a:tc>
                <a:extLst>
                  <a:ext uri="{0D108BD9-81ED-4DB2-BD59-A6C34878D82A}">
                    <a16:rowId xmlns:a16="http://schemas.microsoft.com/office/drawing/2014/main" val="10007"/>
                  </a:ext>
                </a:extLst>
              </a:tr>
            </a:tbl>
          </a:graphicData>
        </a:graphic>
      </p:graphicFrame>
      <p:pic>
        <p:nvPicPr>
          <p:cNvPr id="15" name="图片 14" descr="03"/>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2919730" y="2794635"/>
            <a:ext cx="1764030" cy="1876425"/>
          </a:xfrm>
          <a:prstGeom prst="rect">
            <a:avLst/>
          </a:prstGeom>
        </p:spPr>
      </p:pic>
      <p:sp>
        <p:nvSpPr>
          <p:cNvPr id="59" name="TextBox 101"/>
          <p:cNvSpPr>
            <a:spLocks noChangeArrowheads="1"/>
          </p:cNvSpPr>
          <p:nvPr/>
        </p:nvSpPr>
        <p:spPr bwMode="auto">
          <a:xfrm>
            <a:off x="2420620" y="-71755"/>
            <a:ext cx="4337685" cy="553085"/>
          </a:xfrm>
          <a:prstGeom prst="rect">
            <a:avLst/>
          </a:prstGeom>
          <a:noFill/>
          <a:ln w="9525">
            <a:noFill/>
            <a:miter lim="800000"/>
          </a:ln>
        </p:spPr>
        <p:txBody>
          <a:bodyPr wrap="square">
            <a:spAutoFit/>
          </a:bodyPr>
          <a:lstStyle/>
          <a:p>
            <a:r>
              <a:rPr lang="zh-CN" altLang="en-US" sz="3000" b="1" dirty="0">
                <a:solidFill>
                  <a:srgbClr val="002060"/>
                </a:solidFill>
                <a:latin typeface="微软雅黑" panose="020B0503020204020204" pitchFamily="34" charset="-122"/>
                <a:ea typeface="微软雅黑" panose="020B0503020204020204" pitchFamily="34" charset="-122"/>
                <a:sym typeface="微软雅黑" panose="020B0503020204020204" pitchFamily="34" charset="-122"/>
              </a:rPr>
              <a:t> </a:t>
            </a:r>
            <a:r>
              <a:rPr lang="zh-CN" altLang="en-US" sz="2400" b="1" dirty="0">
                <a:solidFill>
                  <a:srgbClr val="002060"/>
                </a:solidFill>
                <a:latin typeface="微软雅黑" panose="020B0503020204020204" pitchFamily="34" charset="-122"/>
                <a:ea typeface="微软雅黑" panose="020B0503020204020204" pitchFamily="34" charset="-122"/>
                <a:sym typeface="微软雅黑" panose="020B0503020204020204" pitchFamily="34" charset="-122"/>
              </a:rPr>
              <a:t>三、加速器领域典型产品业绩</a:t>
            </a:r>
            <a:endParaRPr lang="zh-CN" altLang="en-US" sz="2400"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AutoShape 526"/>
          <p:cNvSpPr>
            <a:spLocks noChangeArrowheads="1"/>
          </p:cNvSpPr>
          <p:nvPr/>
        </p:nvSpPr>
        <p:spPr bwMode="auto">
          <a:xfrm>
            <a:off x="132715" y="1111885"/>
            <a:ext cx="4603115" cy="3627120"/>
          </a:xfrm>
          <a:prstGeom prst="roundRect">
            <a:avLst>
              <a:gd name="adj" fmla="val 3379"/>
            </a:avLst>
          </a:prstGeom>
          <a:solidFill>
            <a:schemeClr val="accent6">
              <a:lumMod val="20000"/>
              <a:lumOff val="80000"/>
            </a:schemeClr>
          </a:solidFill>
          <a:ln>
            <a:solidFill>
              <a:schemeClr val="tx1"/>
            </a:solidFill>
          </a:ln>
        </p:spPr>
        <p:txBody>
          <a:bodyPr wrap="none" anchor="ctr"/>
          <a:lstStyle/>
          <a:p>
            <a:pPr eaLnBrk="1" latinLnBrk="1" hangingPunct="1">
              <a:defRPr/>
            </a:pPr>
            <a:r>
              <a:rPr kumimoji="1" lang="en-US" altLang="ko-KR" dirty="0" smtClean="0">
                <a:solidFill>
                  <a:srgbClr val="000000"/>
                </a:solidFill>
                <a:latin typeface="Gulim" panose="020B0600000101010101" pitchFamily="34" charset="-127"/>
                <a:ea typeface="Gulim" panose="020B0600000101010101" pitchFamily="34" charset="-127"/>
              </a:rPr>
              <a:t>                                                                </a:t>
            </a:r>
            <a:endParaRPr kumimoji="1" lang="ko-KR" altLang="en-US" dirty="0">
              <a:solidFill>
                <a:srgbClr val="000000"/>
              </a:solidFill>
              <a:latin typeface="Gulim" panose="020B0600000101010101" pitchFamily="34" charset="-127"/>
              <a:ea typeface="Gulim" panose="020B0600000101010101" pitchFamily="34" charset="-127"/>
            </a:endParaRPr>
          </a:p>
        </p:txBody>
      </p:sp>
      <p:cxnSp>
        <p:nvCxnSpPr>
          <p:cNvPr id="267" name="直接连接符 266"/>
          <p:cNvCxnSpPr/>
          <p:nvPr/>
        </p:nvCxnSpPr>
        <p:spPr>
          <a:xfrm>
            <a:off x="0" y="4875626"/>
            <a:ext cx="9144000" cy="1191"/>
          </a:xfrm>
          <a:prstGeom prst="line">
            <a:avLst/>
          </a:prstGeom>
        </p:spPr>
        <p:style>
          <a:lnRef idx="1">
            <a:schemeClr val="accent1"/>
          </a:lnRef>
          <a:fillRef idx="0">
            <a:schemeClr val="accent1"/>
          </a:fillRef>
          <a:effectRef idx="0">
            <a:schemeClr val="accent1"/>
          </a:effectRef>
          <a:fontRef idx="minor">
            <a:schemeClr val="tx1"/>
          </a:fontRef>
        </p:style>
      </p:cxnSp>
      <p:sp>
        <p:nvSpPr>
          <p:cNvPr id="30" name="TextBox 9"/>
          <p:cNvSpPr txBox="1"/>
          <p:nvPr/>
        </p:nvSpPr>
        <p:spPr>
          <a:xfrm>
            <a:off x="132715" y="713105"/>
            <a:ext cx="4390390" cy="306705"/>
          </a:xfrm>
          <a:prstGeom prst="rect">
            <a:avLst/>
          </a:prstGeom>
          <a:solidFill>
            <a:schemeClr val="accent6">
              <a:lumMod val="60000"/>
              <a:lumOff val="40000"/>
            </a:schemeClr>
          </a:solidFill>
        </p:spPr>
        <p:txBody>
          <a:bodyPr wrap="square" rtlCol="0">
            <a:spAutoFit/>
          </a:bodyPr>
          <a:lstStyle/>
          <a:p>
            <a:pPr>
              <a:buClr>
                <a:srgbClr val="00B0F0"/>
              </a:buClr>
              <a:buFont typeface="Wingdings" panose="05000000000000000000" pitchFamily="2" charset="2"/>
              <a:buChar char="p"/>
            </a:pPr>
            <a:r>
              <a:rPr lang="zh-CN" altLang="en-US" sz="1400" b="1" dirty="0" smtClean="0"/>
              <a:t>  </a:t>
            </a:r>
            <a:r>
              <a:rPr lang="zh-CN" altLang="en-US" sz="1400" dirty="0">
                <a:solidFill>
                  <a:srgbClr val="000000"/>
                </a:solidFill>
                <a:latin typeface="Arial" panose="020B0604020202020204" pitchFamily="34" charset="0"/>
                <a:ea typeface="宋体" panose="02010600030101010101" pitchFamily="2" charset="-122"/>
              </a:rPr>
              <a:t>HEPS增强器</a:t>
            </a:r>
            <a:r>
              <a:rPr lang="zh-CN" altLang="en-US" sz="1400" dirty="0">
                <a:solidFill>
                  <a:srgbClr val="000000"/>
                </a:solidFill>
                <a:latin typeface="Arial" panose="020B0604020202020204" pitchFamily="34" charset="0"/>
                <a:ea typeface="宋体" panose="02010600030101010101" pitchFamily="2" charset="-122"/>
                <a:sym typeface="Arial" panose="020B0604020202020204" pitchFamily="34" charset="0"/>
              </a:rPr>
              <a:t>四极磁铁</a:t>
            </a:r>
            <a:endParaRPr lang="zh-CN" altLang="en-US" sz="1400" b="1" dirty="0"/>
          </a:p>
        </p:txBody>
      </p:sp>
      <p:sp>
        <p:nvSpPr>
          <p:cNvPr id="42" name="AutoShape 526"/>
          <p:cNvSpPr>
            <a:spLocks noChangeArrowheads="1"/>
          </p:cNvSpPr>
          <p:nvPr/>
        </p:nvSpPr>
        <p:spPr bwMode="auto">
          <a:xfrm>
            <a:off x="5115560" y="1353185"/>
            <a:ext cx="3750310" cy="3209290"/>
          </a:xfrm>
          <a:prstGeom prst="roundRect">
            <a:avLst>
              <a:gd name="adj" fmla="val 3379"/>
            </a:avLst>
          </a:prstGeom>
          <a:solidFill>
            <a:schemeClr val="accent6">
              <a:lumMod val="20000"/>
              <a:lumOff val="80000"/>
            </a:schemeClr>
          </a:solidFill>
          <a:ln>
            <a:solidFill>
              <a:schemeClr val="tx1"/>
            </a:solidFill>
          </a:ln>
        </p:spPr>
        <p:txBody>
          <a:bodyPr wrap="none" anchor="ctr"/>
          <a:lstStyle/>
          <a:p>
            <a:pPr eaLnBrk="1" latinLnBrk="1" hangingPunct="1">
              <a:defRPr/>
            </a:pPr>
            <a:r>
              <a:rPr kumimoji="1" lang="en-US" altLang="ko-KR" dirty="0" smtClean="0">
                <a:solidFill>
                  <a:srgbClr val="000000"/>
                </a:solidFill>
                <a:latin typeface="Gulim" panose="020B0600000101010101" pitchFamily="34" charset="-127"/>
                <a:ea typeface="Gulim" panose="020B0600000101010101" pitchFamily="34" charset="-127"/>
              </a:rPr>
              <a:t>                                                                </a:t>
            </a:r>
            <a:endParaRPr kumimoji="1" lang="ko-KR" altLang="en-US" dirty="0">
              <a:solidFill>
                <a:srgbClr val="000000"/>
              </a:solidFill>
              <a:latin typeface="Gulim" panose="020B0600000101010101" pitchFamily="34" charset="-127"/>
              <a:ea typeface="Gulim" panose="020B0600000101010101" pitchFamily="34" charset="-127"/>
            </a:endParaRPr>
          </a:p>
        </p:txBody>
      </p:sp>
      <p:pic>
        <p:nvPicPr>
          <p:cNvPr id="17" name="图片 16"/>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323850" y="3368675"/>
            <a:ext cx="1997710" cy="1332230"/>
          </a:xfrm>
          <a:prstGeom prst="rect">
            <a:avLst/>
          </a:prstGeom>
        </p:spPr>
      </p:pic>
      <p:pic>
        <p:nvPicPr>
          <p:cNvPr id="18" name="图片 17"/>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2391410" y="3371215"/>
            <a:ext cx="2005965" cy="1337310"/>
          </a:xfrm>
          <a:prstGeom prst="rect">
            <a:avLst/>
          </a:prstGeom>
        </p:spPr>
      </p:pic>
      <p:pic>
        <p:nvPicPr>
          <p:cNvPr id="1026" name="Picture 2" descr="H:\照片\HEPS四极磁铁\IMG_0111.JPG"/>
          <p:cNvPicPr>
            <a:picLocks noChangeAspect="1" noChangeArrowheads="1"/>
          </p:cNvPicPr>
          <p:nvPr/>
        </p:nvPicPr>
        <p:blipFill>
          <a:blip r:embed="rId5" cstate="print">
            <a:extLst>
              <a:ext uri="{28A0092B-C50C-407E-A947-70E740481C1C}">
                <a14:useLocalDpi xmlns:a14="http://schemas.microsoft.com/office/drawing/2010/main"/>
              </a:ext>
            </a:extLst>
          </a:blip>
          <a:srcRect/>
          <a:stretch>
            <a:fillRect/>
          </a:stretch>
        </p:blipFill>
        <p:spPr bwMode="auto">
          <a:xfrm>
            <a:off x="323850" y="1122680"/>
            <a:ext cx="4073525" cy="2145665"/>
          </a:xfrm>
          <a:prstGeom prst="rect">
            <a:avLst/>
          </a:prstGeom>
          <a:noFill/>
        </p:spPr>
      </p:pic>
      <p:graphicFrame>
        <p:nvGraphicFramePr>
          <p:cNvPr id="20" name="表格 19"/>
          <p:cNvGraphicFramePr/>
          <p:nvPr>
            <p:custDataLst>
              <p:tags r:id="rId1"/>
            </p:custDataLst>
          </p:nvPr>
        </p:nvGraphicFramePr>
        <p:xfrm>
          <a:off x="5207635" y="1419860"/>
          <a:ext cx="3584575" cy="3078480"/>
        </p:xfrm>
        <a:graphic>
          <a:graphicData uri="http://schemas.openxmlformats.org/drawingml/2006/table">
            <a:tbl>
              <a:tblPr firstRow="1" bandRow="1">
                <a:tableStyleId>{5C22544A-7EE6-4342-B048-85BDC9FD1C3A}</a:tableStyleId>
              </a:tblPr>
              <a:tblGrid>
                <a:gridCol w="830580">
                  <a:extLst>
                    <a:ext uri="{9D8B030D-6E8A-4147-A177-3AD203B41FA5}">
                      <a16:colId xmlns:a16="http://schemas.microsoft.com/office/drawing/2014/main" val="20000"/>
                    </a:ext>
                  </a:extLst>
                </a:gridCol>
                <a:gridCol w="901700">
                  <a:extLst>
                    <a:ext uri="{9D8B030D-6E8A-4147-A177-3AD203B41FA5}">
                      <a16:colId xmlns:a16="http://schemas.microsoft.com/office/drawing/2014/main" val="20001"/>
                    </a:ext>
                  </a:extLst>
                </a:gridCol>
                <a:gridCol w="864870">
                  <a:extLst>
                    <a:ext uri="{9D8B030D-6E8A-4147-A177-3AD203B41FA5}">
                      <a16:colId xmlns:a16="http://schemas.microsoft.com/office/drawing/2014/main" val="20002"/>
                    </a:ext>
                  </a:extLst>
                </a:gridCol>
                <a:gridCol w="987425">
                  <a:extLst>
                    <a:ext uri="{9D8B030D-6E8A-4147-A177-3AD203B41FA5}">
                      <a16:colId xmlns:a16="http://schemas.microsoft.com/office/drawing/2014/main" val="20003"/>
                    </a:ext>
                  </a:extLst>
                </a:gridCol>
              </a:tblGrid>
              <a:tr h="457200">
                <a:tc>
                  <a:txBody>
                    <a:bodyPr/>
                    <a:lstStyle/>
                    <a:p>
                      <a:pPr algn="ctr">
                        <a:buNone/>
                      </a:pPr>
                      <a:r>
                        <a:rPr lang="zh-CN" altLang="en-US" sz="1200" dirty="0"/>
                        <a:t>项目</a:t>
                      </a:r>
                    </a:p>
                  </a:txBody>
                  <a:tcPr/>
                </a:tc>
                <a:tc>
                  <a:txBody>
                    <a:bodyPr/>
                    <a:lstStyle/>
                    <a:p>
                      <a:pPr algn="ctr">
                        <a:buNone/>
                      </a:pPr>
                      <a:r>
                        <a:rPr lang="en-US" altLang="zh-CN" sz="1200" dirty="0"/>
                        <a:t>BS-40Q-300L</a:t>
                      </a:r>
                    </a:p>
                  </a:txBody>
                  <a:tcPr/>
                </a:tc>
                <a:tc>
                  <a:txBody>
                    <a:bodyPr/>
                    <a:lstStyle/>
                    <a:p>
                      <a:pPr algn="ctr">
                        <a:buNone/>
                      </a:pPr>
                      <a:r>
                        <a:rPr lang="en-US" altLang="zh-CN" sz="1200">
                          <a:sym typeface="+mn-ea"/>
                        </a:rPr>
                        <a:t>BS-40Q-400L</a:t>
                      </a:r>
                    </a:p>
                  </a:txBody>
                  <a:tcPr/>
                </a:tc>
                <a:tc>
                  <a:txBody>
                    <a:bodyPr/>
                    <a:lstStyle/>
                    <a:p>
                      <a:pPr algn="ctr">
                        <a:buNone/>
                      </a:pPr>
                      <a:r>
                        <a:rPr lang="en-US" altLang="zh-CN" sz="1200">
                          <a:sym typeface="+mn-ea"/>
                        </a:rPr>
                        <a:t>BS-56Q-500L</a:t>
                      </a:r>
                    </a:p>
                  </a:txBody>
                  <a:tcPr/>
                </a:tc>
                <a:extLst>
                  <a:ext uri="{0D108BD9-81ED-4DB2-BD59-A6C34878D82A}">
                    <a16:rowId xmlns:a16="http://schemas.microsoft.com/office/drawing/2014/main" val="10000"/>
                  </a:ext>
                </a:extLst>
              </a:tr>
              <a:tr h="243840">
                <a:tc>
                  <a:txBody>
                    <a:bodyPr/>
                    <a:lstStyle/>
                    <a:p>
                      <a:pPr algn="ctr">
                        <a:buNone/>
                      </a:pPr>
                      <a:r>
                        <a:rPr lang="zh-CN" altLang="en-US" sz="1000" dirty="0">
                          <a:latin typeface="楷体" panose="02010609060101010101" pitchFamily="49" charset="-122"/>
                          <a:ea typeface="楷体" panose="02010609060101010101" pitchFamily="49" charset="-122"/>
                        </a:rPr>
                        <a:t>数量</a:t>
                      </a:r>
                    </a:p>
                  </a:txBody>
                  <a:tcPr/>
                </a:tc>
                <a:tc>
                  <a:txBody>
                    <a:bodyPr/>
                    <a:lstStyle/>
                    <a:p>
                      <a:pPr algn="ctr">
                        <a:buNone/>
                      </a:pPr>
                      <a:r>
                        <a:rPr lang="en-US" altLang="zh-CN" sz="1000" dirty="0">
                          <a:latin typeface="楷体" panose="02010609060101010101" pitchFamily="49" charset="-122"/>
                          <a:ea typeface="楷体" panose="02010609060101010101" pitchFamily="49" charset="-122"/>
                          <a:cs typeface="楷体" panose="02010609060101010101" pitchFamily="49" charset="-122"/>
                        </a:rPr>
                        <a:t>69</a:t>
                      </a:r>
                    </a:p>
                  </a:txBody>
                  <a:tcPr/>
                </a:tc>
                <a:tc>
                  <a:txBody>
                    <a:bodyPr/>
                    <a:lstStyle/>
                    <a:p>
                      <a:pPr algn="ctr">
                        <a:buNone/>
                      </a:pPr>
                      <a:r>
                        <a:rPr lang="en-US" altLang="zh-CN" sz="1000" dirty="0">
                          <a:latin typeface="楷体" panose="02010609060101010101" pitchFamily="49" charset="-122"/>
                          <a:ea typeface="楷体" panose="02010609060101010101" pitchFamily="49" charset="-122"/>
                          <a:cs typeface="楷体" panose="02010609060101010101" pitchFamily="49" charset="-122"/>
                        </a:rPr>
                        <a:t>64</a:t>
                      </a:r>
                    </a:p>
                  </a:txBody>
                  <a:tcPr/>
                </a:tc>
                <a:tc>
                  <a:txBody>
                    <a:bodyPr/>
                    <a:lstStyle/>
                    <a:p>
                      <a:pPr algn="ctr">
                        <a:buNone/>
                      </a:pPr>
                      <a:r>
                        <a:rPr lang="en-US" altLang="zh-CN" sz="1000" dirty="0">
                          <a:latin typeface="楷体" panose="02010609060101010101" pitchFamily="49" charset="-122"/>
                          <a:ea typeface="楷体" panose="02010609060101010101" pitchFamily="49" charset="-122"/>
                        </a:rPr>
                        <a:t>17</a:t>
                      </a:r>
                    </a:p>
                  </a:txBody>
                  <a:tcPr/>
                </a:tc>
                <a:extLst>
                  <a:ext uri="{0D108BD9-81ED-4DB2-BD59-A6C34878D82A}">
                    <a16:rowId xmlns:a16="http://schemas.microsoft.com/office/drawing/2014/main" val="10001"/>
                  </a:ext>
                </a:extLst>
              </a:tr>
              <a:tr h="396240">
                <a:tc>
                  <a:txBody>
                    <a:bodyPr/>
                    <a:lstStyle/>
                    <a:p>
                      <a:pPr algn="ctr">
                        <a:buNone/>
                      </a:pPr>
                      <a:r>
                        <a:rPr lang="zh-CN" altLang="en-US" sz="1000" dirty="0">
                          <a:latin typeface="楷体" panose="02010609060101010101" pitchFamily="49" charset="-122"/>
                          <a:ea typeface="楷体" panose="02010609060101010101" pitchFamily="49" charset="-122"/>
                        </a:rPr>
                        <a:t>最大梯度</a:t>
                      </a:r>
                      <a:r>
                        <a:rPr lang="zh-CN" altLang="en-US" sz="1000" dirty="0">
                          <a:solidFill>
                            <a:schemeClr val="tx1"/>
                          </a:solidFill>
                          <a:latin typeface="楷体" panose="02010609060101010101" pitchFamily="49" charset="-122"/>
                          <a:ea typeface="楷体" panose="02010609060101010101" pitchFamily="49" charset="-122"/>
                        </a:rPr>
                        <a:t>（</a:t>
                      </a:r>
                      <a:r>
                        <a:rPr lang="en-US" altLang="zh-CN" sz="1000" dirty="0">
                          <a:solidFill>
                            <a:schemeClr val="tx1"/>
                          </a:solidFill>
                          <a:latin typeface="楷体" panose="02010609060101010101" pitchFamily="49" charset="-122"/>
                          <a:ea typeface="楷体" panose="02010609060101010101" pitchFamily="49" charset="-122"/>
                        </a:rPr>
                        <a:t>T/m</a:t>
                      </a:r>
                      <a:r>
                        <a:rPr lang="zh-CN" altLang="en-US" sz="1000" dirty="0">
                          <a:solidFill>
                            <a:schemeClr val="tx1"/>
                          </a:solidFill>
                          <a:latin typeface="楷体" panose="02010609060101010101" pitchFamily="49" charset="-122"/>
                          <a:ea typeface="楷体" panose="02010609060101010101" pitchFamily="49" charset="-122"/>
                        </a:rPr>
                        <a:t>）</a:t>
                      </a:r>
                    </a:p>
                  </a:txBody>
                  <a:tcPr/>
                </a:tc>
                <a:tc>
                  <a:txBody>
                    <a:bodyPr/>
                    <a:lstStyle/>
                    <a:p>
                      <a:pPr algn="ctr">
                        <a:buNone/>
                      </a:pPr>
                      <a:r>
                        <a:rPr lang="en-US" altLang="zh-CN" sz="1000" dirty="0" smtClean="0">
                          <a:latin typeface="楷体" panose="02010609060101010101" pitchFamily="49" charset="-122"/>
                          <a:ea typeface="楷体" panose="02010609060101010101" pitchFamily="49" charset="-122"/>
                        </a:rPr>
                        <a:t>33</a:t>
                      </a:r>
                      <a:endParaRPr lang="en-US" altLang="zh-CN" sz="1000" dirty="0" smtClean="0">
                        <a:solidFill>
                          <a:srgbClr val="FF0000"/>
                        </a:solidFill>
                        <a:latin typeface="楷体" panose="02010609060101010101" pitchFamily="49" charset="-122"/>
                        <a:ea typeface="楷体" panose="02010609060101010101" pitchFamily="49" charset="-122"/>
                      </a:endParaRPr>
                    </a:p>
                  </a:txBody>
                  <a:tcPr/>
                </a:tc>
                <a:tc>
                  <a:txBody>
                    <a:bodyPr/>
                    <a:lstStyle/>
                    <a:p>
                      <a:pPr algn="ctr">
                        <a:buNone/>
                      </a:pPr>
                      <a:r>
                        <a:rPr lang="en-US" altLang="zh-CN" sz="1000" dirty="0" smtClean="0">
                          <a:latin typeface="楷体" panose="02010609060101010101" pitchFamily="49" charset="-122"/>
                          <a:ea typeface="楷体" panose="02010609060101010101" pitchFamily="49" charset="-122"/>
                          <a:sym typeface="+mn-ea"/>
                        </a:rPr>
                        <a:t>33</a:t>
                      </a:r>
                    </a:p>
                  </a:txBody>
                  <a:tcPr/>
                </a:tc>
                <a:tc>
                  <a:txBody>
                    <a:bodyPr/>
                    <a:lstStyle/>
                    <a:p>
                      <a:pPr algn="ctr">
                        <a:buNone/>
                      </a:pPr>
                      <a:r>
                        <a:rPr lang="en-US" altLang="zh-CN" sz="1000" dirty="0" smtClean="0">
                          <a:latin typeface="楷体" panose="02010609060101010101" pitchFamily="49" charset="-122"/>
                          <a:ea typeface="楷体" panose="02010609060101010101" pitchFamily="49" charset="-122"/>
                          <a:sym typeface="+mn-ea"/>
                        </a:rPr>
                        <a:t>24</a:t>
                      </a:r>
                    </a:p>
                  </a:txBody>
                  <a:tcPr/>
                </a:tc>
                <a:extLst>
                  <a:ext uri="{0D108BD9-81ED-4DB2-BD59-A6C34878D82A}">
                    <a16:rowId xmlns:a16="http://schemas.microsoft.com/office/drawing/2014/main" val="10002"/>
                  </a:ext>
                </a:extLst>
              </a:tr>
              <a:tr h="396240">
                <a:tc>
                  <a:txBody>
                    <a:bodyPr/>
                    <a:lstStyle/>
                    <a:p>
                      <a:pPr algn="ctr">
                        <a:buNone/>
                      </a:pPr>
                      <a:r>
                        <a:rPr lang="zh-CN" altLang="en-US" sz="1000" dirty="0">
                          <a:latin typeface="楷体" panose="02010609060101010101" pitchFamily="49" charset="-122"/>
                          <a:ea typeface="楷体" panose="02010609060101010101" pitchFamily="49" charset="-122"/>
                        </a:rPr>
                        <a:t>极头轮廓度（</a:t>
                      </a:r>
                      <a:r>
                        <a:rPr lang="en-US" altLang="zh-CN" sz="1000" dirty="0">
                          <a:latin typeface="楷体" panose="02010609060101010101" pitchFamily="49" charset="-122"/>
                          <a:ea typeface="楷体" panose="02010609060101010101" pitchFamily="49" charset="-122"/>
                        </a:rPr>
                        <a:t>mm</a:t>
                      </a:r>
                      <a:r>
                        <a:rPr lang="zh-CN" altLang="en-US" sz="1000" dirty="0">
                          <a:latin typeface="楷体" panose="02010609060101010101" pitchFamily="49" charset="-122"/>
                          <a:ea typeface="楷体" panose="02010609060101010101" pitchFamily="49" charset="-122"/>
                        </a:rPr>
                        <a:t>）</a:t>
                      </a:r>
                      <a:endParaRPr lang="zh-CN" altLang="zh-CN" sz="1000" dirty="0">
                        <a:latin typeface="楷体" panose="02010609060101010101" pitchFamily="49" charset="-122"/>
                        <a:ea typeface="楷体" panose="02010609060101010101" pitchFamily="49" charset="-122"/>
                      </a:endParaRPr>
                    </a:p>
                  </a:txBody>
                  <a:tcPr/>
                </a:tc>
                <a:tc>
                  <a:txBody>
                    <a:bodyPr/>
                    <a:lstStyle/>
                    <a:p>
                      <a:pPr algn="ctr">
                        <a:buNone/>
                      </a:pPr>
                      <a:r>
                        <a:rPr lang="en-US" altLang="zh-CN" sz="1000" dirty="0" smtClean="0">
                          <a:latin typeface="楷体" panose="02010609060101010101" pitchFamily="49" charset="-122"/>
                          <a:ea typeface="楷体" panose="02010609060101010101" pitchFamily="49" charset="-122"/>
                          <a:sym typeface="+mn-ea"/>
                        </a:rPr>
                        <a:t>40±0.05</a:t>
                      </a:r>
                      <a:endParaRPr lang="en-US" altLang="zh-CN" sz="1000" dirty="0" smtClean="0">
                        <a:solidFill>
                          <a:srgbClr val="FF0000"/>
                        </a:solidFill>
                        <a:latin typeface="楷体" panose="02010609060101010101" pitchFamily="49" charset="-122"/>
                        <a:ea typeface="楷体" panose="02010609060101010101" pitchFamily="49" charset="-122"/>
                        <a:sym typeface="+mn-ea"/>
                      </a:endParaRPr>
                    </a:p>
                  </a:txBody>
                  <a:tcPr/>
                </a:tc>
                <a:tc>
                  <a:txBody>
                    <a:bodyPr/>
                    <a:lstStyle/>
                    <a:p>
                      <a:pPr algn="ctr">
                        <a:buNone/>
                      </a:pPr>
                      <a:r>
                        <a:rPr lang="en-US" altLang="zh-CN" sz="1000" dirty="0" smtClean="0">
                          <a:latin typeface="楷体" panose="02010609060101010101" pitchFamily="49" charset="-122"/>
                          <a:ea typeface="楷体" panose="02010609060101010101" pitchFamily="49" charset="-122"/>
                          <a:sym typeface="+mn-ea"/>
                        </a:rPr>
                        <a:t>40±0.05</a:t>
                      </a:r>
                    </a:p>
                  </a:txBody>
                  <a:tcPr/>
                </a:tc>
                <a:tc>
                  <a:txBody>
                    <a:bodyPr/>
                    <a:lstStyle/>
                    <a:p>
                      <a:pPr algn="ctr">
                        <a:buNone/>
                      </a:pPr>
                      <a:r>
                        <a:rPr lang="en-US" altLang="zh-CN" sz="1000" dirty="0" smtClean="0">
                          <a:latin typeface="楷体" panose="02010609060101010101" pitchFamily="49" charset="-122"/>
                          <a:ea typeface="楷体" panose="02010609060101010101" pitchFamily="49" charset="-122"/>
                          <a:sym typeface="+mn-ea"/>
                        </a:rPr>
                        <a:t>56±0.05</a:t>
                      </a:r>
                    </a:p>
                  </a:txBody>
                  <a:tcPr/>
                </a:tc>
                <a:extLst>
                  <a:ext uri="{0D108BD9-81ED-4DB2-BD59-A6C34878D82A}">
                    <a16:rowId xmlns:a16="http://schemas.microsoft.com/office/drawing/2014/main" val="10003"/>
                  </a:ext>
                </a:extLst>
              </a:tr>
              <a:tr h="396240">
                <a:tc>
                  <a:txBody>
                    <a:bodyPr/>
                    <a:lstStyle/>
                    <a:p>
                      <a:pPr algn="ctr">
                        <a:buNone/>
                      </a:pPr>
                      <a:r>
                        <a:rPr lang="zh-CN" altLang="zh-CN" sz="1000" dirty="0">
                          <a:latin typeface="楷体" panose="02010609060101010101" pitchFamily="49" charset="-122"/>
                          <a:ea typeface="楷体" panose="02010609060101010101" pitchFamily="49" charset="-122"/>
                        </a:rPr>
                        <a:t>最大尺寸</a:t>
                      </a:r>
                      <a:r>
                        <a:rPr lang="zh-CN" altLang="zh-CN" sz="1000" dirty="0">
                          <a:latin typeface="楷体" panose="02010609060101010101" pitchFamily="49" charset="-122"/>
                          <a:ea typeface="楷体" panose="02010609060101010101" pitchFamily="49" charset="-122"/>
                          <a:sym typeface="+mn-ea"/>
                        </a:rPr>
                        <a:t>（L*B*H）</a:t>
                      </a:r>
                      <a:endParaRPr lang="zh-CN" altLang="zh-CN" sz="1000" dirty="0">
                        <a:latin typeface="楷体" panose="02010609060101010101" pitchFamily="49" charset="-122"/>
                        <a:ea typeface="楷体" panose="02010609060101010101" pitchFamily="49" charset="-122"/>
                      </a:endParaRPr>
                    </a:p>
                  </a:txBody>
                  <a:tcPr/>
                </a:tc>
                <a:tc>
                  <a:txBody>
                    <a:bodyPr/>
                    <a:lstStyle/>
                    <a:p>
                      <a:pPr algn="ctr">
                        <a:buNone/>
                      </a:pPr>
                      <a:r>
                        <a:rPr lang="en-US" altLang="zh-CN" sz="1000" dirty="0">
                          <a:latin typeface="楷体" panose="02010609060101010101" pitchFamily="49" charset="-122"/>
                          <a:ea typeface="楷体" panose="02010609060101010101" pitchFamily="49" charset="-122"/>
                        </a:rPr>
                        <a:t>374*580*478</a:t>
                      </a:r>
                    </a:p>
                  </a:txBody>
                  <a:tcPr/>
                </a:tc>
                <a:tc>
                  <a:txBody>
                    <a:bodyPr/>
                    <a:lstStyle/>
                    <a:p>
                      <a:pPr algn="ctr">
                        <a:buNone/>
                      </a:pPr>
                      <a:r>
                        <a:rPr lang="en-US" altLang="zh-CN" sz="1000" dirty="0">
                          <a:latin typeface="楷体" panose="02010609060101010101" pitchFamily="49" charset="-122"/>
                          <a:ea typeface="楷体" panose="02010609060101010101" pitchFamily="49" charset="-122"/>
                          <a:sym typeface="+mn-ea"/>
                        </a:rPr>
                        <a:t>474*580*478</a:t>
                      </a:r>
                    </a:p>
                  </a:txBody>
                  <a:tcPr/>
                </a:tc>
                <a:tc>
                  <a:txBody>
                    <a:bodyPr/>
                    <a:lstStyle/>
                    <a:p>
                      <a:pPr algn="ctr">
                        <a:buNone/>
                      </a:pPr>
                      <a:r>
                        <a:rPr lang="en-US" altLang="zh-CN" sz="1000">
                          <a:latin typeface="楷体" panose="02010609060101010101" pitchFamily="49" charset="-122"/>
                          <a:ea typeface="楷体" panose="02010609060101010101" pitchFamily="49" charset="-122"/>
                        </a:rPr>
                        <a:t>600*746*631</a:t>
                      </a:r>
                    </a:p>
                  </a:txBody>
                  <a:tcPr/>
                </a:tc>
                <a:extLst>
                  <a:ext uri="{0D108BD9-81ED-4DB2-BD59-A6C34878D82A}">
                    <a16:rowId xmlns:a16="http://schemas.microsoft.com/office/drawing/2014/main" val="10004"/>
                  </a:ext>
                </a:extLst>
              </a:tr>
              <a:tr h="396240">
                <a:tc>
                  <a:txBody>
                    <a:bodyPr/>
                    <a:lstStyle/>
                    <a:p>
                      <a:pPr algn="ctr">
                        <a:buNone/>
                      </a:pPr>
                      <a:r>
                        <a:rPr lang="zh-CN" altLang="en-US" sz="1000" dirty="0">
                          <a:latin typeface="楷体" panose="02010609060101010101" pitchFamily="49" charset="-122"/>
                          <a:ea typeface="楷体" panose="02010609060101010101" pitchFamily="49" charset="-122"/>
                        </a:rPr>
                        <a:t>导线规格</a:t>
                      </a:r>
                    </a:p>
                  </a:txBody>
                  <a:tcPr/>
                </a:tc>
                <a:tc>
                  <a:txBody>
                    <a:bodyPr/>
                    <a:lstStyle/>
                    <a:p>
                      <a:pPr algn="ctr">
                        <a:buNone/>
                      </a:pPr>
                      <a:r>
                        <a:rPr lang="en-US" altLang="zh-CN" sz="1000" dirty="0">
                          <a:latin typeface="楷体" panose="02010609060101010101" pitchFamily="49" charset="-122"/>
                          <a:ea typeface="楷体" panose="02010609060101010101" pitchFamily="49" charset="-122"/>
                          <a:cs typeface="楷体" panose="02010609060101010101" pitchFamily="49" charset="-122"/>
                        </a:rPr>
                        <a:t>8*8*Φ4*R1</a:t>
                      </a:r>
                    </a:p>
                  </a:txBody>
                  <a:tcPr/>
                </a:tc>
                <a:tc>
                  <a:txBody>
                    <a:bodyPr/>
                    <a:lstStyle/>
                    <a:p>
                      <a:pPr algn="ctr">
                        <a:buNone/>
                      </a:pPr>
                      <a:r>
                        <a:rPr lang="en-US" altLang="zh-CN" sz="1000" dirty="0">
                          <a:latin typeface="楷体" panose="02010609060101010101" pitchFamily="49" charset="-122"/>
                          <a:ea typeface="楷体" panose="02010609060101010101" pitchFamily="49" charset="-122"/>
                          <a:cs typeface="楷体" panose="02010609060101010101" pitchFamily="49" charset="-122"/>
                          <a:sym typeface="+mn-ea"/>
                        </a:rPr>
                        <a:t>8*8*Φ</a:t>
                      </a:r>
                      <a:r>
                        <a:rPr lang="en-US" sz="1000" dirty="0">
                          <a:latin typeface="楷体" panose="02010609060101010101" pitchFamily="49" charset="-122"/>
                          <a:ea typeface="楷体" panose="02010609060101010101" pitchFamily="49" charset="-122"/>
                          <a:cs typeface="楷体" panose="02010609060101010101" pitchFamily="49" charset="-122"/>
                          <a:sym typeface="+mn-ea"/>
                        </a:rPr>
                        <a:t>4</a:t>
                      </a:r>
                      <a:r>
                        <a:rPr lang="en-US" altLang="zh-CN" sz="1000" dirty="0">
                          <a:latin typeface="楷体" panose="02010609060101010101" pitchFamily="49" charset="-122"/>
                          <a:ea typeface="楷体" panose="02010609060101010101" pitchFamily="49" charset="-122"/>
                          <a:cs typeface="楷体" panose="02010609060101010101" pitchFamily="49" charset="-122"/>
                        </a:rPr>
                        <a:t>*R1</a:t>
                      </a:r>
                      <a:endParaRPr lang="en-US" sz="1000" dirty="0">
                        <a:latin typeface="楷体" panose="02010609060101010101" pitchFamily="49" charset="-122"/>
                        <a:ea typeface="楷体" panose="02010609060101010101" pitchFamily="49" charset="-122"/>
                        <a:cs typeface="楷体" panose="02010609060101010101" pitchFamily="49" charset="-122"/>
                      </a:endParaRPr>
                    </a:p>
                  </a:txBody>
                  <a:tcPr/>
                </a:tc>
                <a:tc>
                  <a:txBody>
                    <a:bodyPr/>
                    <a:lstStyle/>
                    <a:p>
                      <a:pPr algn="ctr">
                        <a:buNone/>
                      </a:pPr>
                      <a:r>
                        <a:rPr lang="en-US" altLang="zh-CN" sz="1000" dirty="0">
                          <a:latin typeface="楷体" panose="02010609060101010101" pitchFamily="49" charset="-122"/>
                          <a:ea typeface="楷体" panose="02010609060101010101" pitchFamily="49" charset="-122"/>
                          <a:cs typeface="楷体" panose="02010609060101010101" pitchFamily="49" charset="-122"/>
                          <a:sym typeface="+mn-ea"/>
                        </a:rPr>
                        <a:t>10*10*Φ6</a:t>
                      </a:r>
                      <a:r>
                        <a:rPr lang="en-US" altLang="zh-CN" sz="1000" dirty="0">
                          <a:latin typeface="楷体" panose="02010609060101010101" pitchFamily="49" charset="-122"/>
                          <a:ea typeface="楷体" panose="02010609060101010101" pitchFamily="49" charset="-122"/>
                          <a:cs typeface="楷体" panose="02010609060101010101" pitchFamily="49" charset="-122"/>
                        </a:rPr>
                        <a:t>*R1</a:t>
                      </a:r>
                    </a:p>
                  </a:txBody>
                  <a:tcPr/>
                </a:tc>
                <a:extLst>
                  <a:ext uri="{0D108BD9-81ED-4DB2-BD59-A6C34878D82A}">
                    <a16:rowId xmlns:a16="http://schemas.microsoft.com/office/drawing/2014/main" val="10005"/>
                  </a:ext>
                </a:extLst>
              </a:tr>
              <a:tr h="396240">
                <a:tc>
                  <a:txBody>
                    <a:bodyPr/>
                    <a:lstStyle/>
                    <a:p>
                      <a:pPr algn="ctr">
                        <a:buNone/>
                      </a:pPr>
                      <a:r>
                        <a:rPr lang="zh-CN" altLang="en-US" sz="1000" dirty="0" smtClean="0">
                          <a:solidFill>
                            <a:schemeClr val="tx1"/>
                          </a:solidFill>
                          <a:latin typeface="楷体" panose="02010609060101010101" pitchFamily="49" charset="-122"/>
                          <a:ea typeface="楷体" panose="02010609060101010101" pitchFamily="49" charset="-122"/>
                        </a:rPr>
                        <a:t>均匀性</a:t>
                      </a:r>
                    </a:p>
                  </a:txBody>
                  <a:tcPr/>
                </a:tc>
                <a:tc>
                  <a:txBody>
                    <a:bodyPr/>
                    <a:lstStyle/>
                    <a:p>
                      <a:pPr algn="ctr">
                        <a:buNone/>
                      </a:pPr>
                      <a:r>
                        <a:rPr lang="zh-CN" altLang="en-US" sz="1000" dirty="0" smtClean="0">
                          <a:solidFill>
                            <a:srgbClr val="FF0000"/>
                          </a:solidFill>
                          <a:latin typeface="楷体" panose="02010609060101010101" pitchFamily="49" charset="-122"/>
                          <a:ea typeface="楷体" panose="02010609060101010101" pitchFamily="49" charset="-122"/>
                          <a:cs typeface="楷体" panose="02010609060101010101" pitchFamily="49" charset="-122"/>
                        </a:rPr>
                        <a:t>万分之五</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zh-CN" altLang="en-US" sz="1000" dirty="0" smtClean="0">
                          <a:solidFill>
                            <a:srgbClr val="FF0000"/>
                          </a:solidFill>
                          <a:latin typeface="楷体" panose="02010609060101010101" pitchFamily="49" charset="-122"/>
                          <a:ea typeface="楷体" panose="02010609060101010101" pitchFamily="49" charset="-122"/>
                          <a:cs typeface="楷体" panose="02010609060101010101" pitchFamily="49" charset="-122"/>
                        </a:rPr>
                        <a:t>万分之五</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zh-CN" altLang="en-US" sz="1000" dirty="0" smtClean="0">
                          <a:solidFill>
                            <a:srgbClr val="FF0000"/>
                          </a:solidFill>
                          <a:latin typeface="楷体" panose="02010609060101010101" pitchFamily="49" charset="-122"/>
                          <a:ea typeface="楷体" panose="02010609060101010101" pitchFamily="49" charset="-122"/>
                          <a:cs typeface="楷体" panose="02010609060101010101" pitchFamily="49" charset="-122"/>
                        </a:rPr>
                        <a:t>万分之五</a:t>
                      </a:r>
                    </a:p>
                  </a:txBody>
                  <a:tcPr/>
                </a:tc>
                <a:extLst>
                  <a:ext uri="{0D108BD9-81ED-4DB2-BD59-A6C34878D82A}">
                    <a16:rowId xmlns:a16="http://schemas.microsoft.com/office/drawing/2014/main" val="10006"/>
                  </a:ext>
                </a:extLst>
              </a:tr>
              <a:tr h="396240">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zh-CN" altLang="en-US" sz="1000" kern="1200" dirty="0">
                          <a:solidFill>
                            <a:schemeClr val="dk1"/>
                          </a:solidFill>
                          <a:latin typeface="楷体" panose="02010609060101010101" pitchFamily="49" charset="-122"/>
                          <a:ea typeface="楷体" panose="02010609060101010101" pitchFamily="49" charset="-122"/>
                          <a:cs typeface="+mn-cs"/>
                        </a:rPr>
                        <a:t>铁芯叠装系数</a:t>
                      </a:r>
                    </a:p>
                  </a:txBody>
                  <a:tcPr/>
                </a:tc>
                <a:tc>
                  <a:txBody>
                    <a:bodyPr/>
                    <a:lstStyle/>
                    <a:p>
                      <a:pPr algn="ctr"/>
                      <a:r>
                        <a:rPr lang="en-US" altLang="zh-CN" sz="1000" dirty="0" smtClean="0">
                          <a:solidFill>
                            <a:schemeClr val="tx1"/>
                          </a:solidFill>
                          <a:latin typeface="楷体" panose="02010609060101010101" pitchFamily="49" charset="-122"/>
                          <a:ea typeface="楷体" panose="02010609060101010101" pitchFamily="49" charset="-122"/>
                          <a:sym typeface="+mn-ea"/>
                        </a:rPr>
                        <a:t>98.27%</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en-US" altLang="zh-CN" sz="1000" dirty="0" smtClean="0">
                          <a:solidFill>
                            <a:schemeClr val="tx1"/>
                          </a:solidFill>
                          <a:latin typeface="楷体" panose="02010609060101010101" pitchFamily="49" charset="-122"/>
                          <a:ea typeface="楷体" panose="02010609060101010101" pitchFamily="49" charset="-122"/>
                          <a:sym typeface="+mn-ea"/>
                        </a:rPr>
                        <a:t>98.29%</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en-US" altLang="zh-CN" sz="1000" dirty="0" smtClean="0">
                          <a:solidFill>
                            <a:schemeClr val="tx1"/>
                          </a:solidFill>
                          <a:latin typeface="楷体" panose="02010609060101010101" pitchFamily="49" charset="-122"/>
                          <a:ea typeface="楷体" panose="02010609060101010101" pitchFamily="49" charset="-122"/>
                          <a:sym typeface="+mn-ea"/>
                        </a:rPr>
                        <a:t>98.70%</a:t>
                      </a:r>
                    </a:p>
                  </a:txBody>
                  <a:tcPr/>
                </a:tc>
                <a:extLst>
                  <a:ext uri="{0D108BD9-81ED-4DB2-BD59-A6C34878D82A}">
                    <a16:rowId xmlns:a16="http://schemas.microsoft.com/office/drawing/2014/main" val="10007"/>
                  </a:ext>
                </a:extLst>
              </a:tr>
            </a:tbl>
          </a:graphicData>
        </a:graphic>
      </p:graphicFrame>
      <p:sp>
        <p:nvSpPr>
          <p:cNvPr id="59" name="TextBox 101"/>
          <p:cNvSpPr>
            <a:spLocks noChangeArrowheads="1"/>
          </p:cNvSpPr>
          <p:nvPr/>
        </p:nvSpPr>
        <p:spPr bwMode="auto">
          <a:xfrm>
            <a:off x="2420620" y="-71755"/>
            <a:ext cx="4337685" cy="553085"/>
          </a:xfrm>
          <a:prstGeom prst="rect">
            <a:avLst/>
          </a:prstGeom>
          <a:noFill/>
          <a:ln w="9525">
            <a:noFill/>
            <a:miter lim="800000"/>
          </a:ln>
        </p:spPr>
        <p:txBody>
          <a:bodyPr wrap="square">
            <a:spAutoFit/>
          </a:bodyPr>
          <a:lstStyle/>
          <a:p>
            <a:r>
              <a:rPr lang="zh-CN" altLang="en-US" sz="3000" b="1" dirty="0">
                <a:solidFill>
                  <a:srgbClr val="002060"/>
                </a:solidFill>
                <a:latin typeface="微软雅黑" panose="020B0503020204020204" pitchFamily="34" charset="-122"/>
                <a:ea typeface="微软雅黑" panose="020B0503020204020204" pitchFamily="34" charset="-122"/>
                <a:sym typeface="微软雅黑" panose="020B0503020204020204" pitchFamily="34" charset="-122"/>
              </a:rPr>
              <a:t> </a:t>
            </a:r>
            <a:r>
              <a:rPr lang="zh-CN" altLang="en-US" sz="2400" b="1" dirty="0">
                <a:solidFill>
                  <a:srgbClr val="002060"/>
                </a:solidFill>
                <a:latin typeface="微软雅黑" panose="020B0503020204020204" pitchFamily="34" charset="-122"/>
                <a:ea typeface="微软雅黑" panose="020B0503020204020204" pitchFamily="34" charset="-122"/>
                <a:sym typeface="微软雅黑" panose="020B0503020204020204" pitchFamily="34" charset="-122"/>
              </a:rPr>
              <a:t>三、加速器领域典型产品业绩</a:t>
            </a:r>
            <a:endParaRPr lang="zh-CN" altLang="en-US" sz="2400"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AutoShape 526"/>
          <p:cNvSpPr>
            <a:spLocks noChangeArrowheads="1"/>
          </p:cNvSpPr>
          <p:nvPr/>
        </p:nvSpPr>
        <p:spPr bwMode="auto">
          <a:xfrm>
            <a:off x="4214810" y="571486"/>
            <a:ext cx="4857784" cy="1428760"/>
          </a:xfrm>
          <a:prstGeom prst="roundRect">
            <a:avLst>
              <a:gd name="adj" fmla="val 3379"/>
            </a:avLst>
          </a:prstGeom>
          <a:solidFill>
            <a:schemeClr val="accent6">
              <a:lumMod val="20000"/>
              <a:lumOff val="80000"/>
            </a:schemeClr>
          </a:solidFill>
          <a:ln>
            <a:solidFill>
              <a:schemeClr val="tx1"/>
            </a:solidFill>
          </a:ln>
        </p:spPr>
        <p:txBody>
          <a:bodyPr wrap="none" anchor="ctr"/>
          <a:lstStyle/>
          <a:p>
            <a:pPr eaLnBrk="1" latinLnBrk="1" hangingPunct="1">
              <a:defRPr/>
            </a:pPr>
            <a:r>
              <a:rPr kumimoji="1" lang="en-US" altLang="ko-KR" dirty="0" smtClean="0">
                <a:solidFill>
                  <a:srgbClr val="000000"/>
                </a:solidFill>
                <a:latin typeface="Gulim" panose="020B0600000101010101" pitchFamily="34" charset="-127"/>
                <a:ea typeface="Gulim" panose="020B0600000101010101" pitchFamily="34" charset="-127"/>
              </a:rPr>
              <a:t>                                                                                                                                               </a:t>
            </a:r>
            <a:endParaRPr kumimoji="1" lang="ko-KR" altLang="en-US" dirty="0">
              <a:solidFill>
                <a:srgbClr val="000000"/>
              </a:solidFill>
              <a:latin typeface="Gulim" panose="020B0600000101010101" pitchFamily="34" charset="-127"/>
              <a:ea typeface="Gulim" panose="020B0600000101010101" pitchFamily="34" charset="-127"/>
            </a:endParaRPr>
          </a:p>
        </p:txBody>
      </p:sp>
      <p:sp>
        <p:nvSpPr>
          <p:cNvPr id="38" name="AutoShape 526"/>
          <p:cNvSpPr>
            <a:spLocks noChangeArrowheads="1"/>
          </p:cNvSpPr>
          <p:nvPr/>
        </p:nvSpPr>
        <p:spPr bwMode="auto">
          <a:xfrm>
            <a:off x="4214810" y="2071684"/>
            <a:ext cx="4857784" cy="2714644"/>
          </a:xfrm>
          <a:prstGeom prst="roundRect">
            <a:avLst>
              <a:gd name="adj" fmla="val 3379"/>
            </a:avLst>
          </a:prstGeom>
          <a:solidFill>
            <a:schemeClr val="accent6">
              <a:lumMod val="20000"/>
              <a:lumOff val="80000"/>
            </a:schemeClr>
          </a:solidFill>
          <a:ln>
            <a:solidFill>
              <a:schemeClr val="tx1"/>
            </a:solidFill>
          </a:ln>
        </p:spPr>
        <p:txBody>
          <a:bodyPr wrap="none" anchor="ctr"/>
          <a:lstStyle/>
          <a:p>
            <a:pPr eaLnBrk="1" latinLnBrk="1" hangingPunct="1">
              <a:defRPr/>
            </a:pPr>
            <a:r>
              <a:rPr kumimoji="1" lang="en-US" altLang="ko-KR" dirty="0" smtClean="0">
                <a:solidFill>
                  <a:srgbClr val="000000"/>
                </a:solidFill>
                <a:latin typeface="Gulim" panose="020B0600000101010101" pitchFamily="34" charset="-127"/>
                <a:ea typeface="Gulim" panose="020B0600000101010101" pitchFamily="34" charset="-127"/>
              </a:rPr>
              <a:t>                                                                </a:t>
            </a:r>
            <a:endParaRPr kumimoji="1" lang="ko-KR" altLang="en-US" dirty="0">
              <a:solidFill>
                <a:srgbClr val="000000"/>
              </a:solidFill>
              <a:latin typeface="Gulim" panose="020B0600000101010101" pitchFamily="34" charset="-127"/>
              <a:ea typeface="Gulim" panose="020B0600000101010101" pitchFamily="34" charset="-127"/>
            </a:endParaRPr>
          </a:p>
        </p:txBody>
      </p:sp>
      <p:sp>
        <p:nvSpPr>
          <p:cNvPr id="21" name="AutoShape 526"/>
          <p:cNvSpPr>
            <a:spLocks noChangeArrowheads="1"/>
          </p:cNvSpPr>
          <p:nvPr/>
        </p:nvSpPr>
        <p:spPr bwMode="auto">
          <a:xfrm>
            <a:off x="112712" y="2071684"/>
            <a:ext cx="4030660" cy="2714644"/>
          </a:xfrm>
          <a:prstGeom prst="roundRect">
            <a:avLst>
              <a:gd name="adj" fmla="val 3379"/>
            </a:avLst>
          </a:prstGeom>
          <a:solidFill>
            <a:schemeClr val="accent6">
              <a:lumMod val="20000"/>
              <a:lumOff val="80000"/>
            </a:schemeClr>
          </a:solidFill>
          <a:ln>
            <a:solidFill>
              <a:schemeClr val="tx1"/>
            </a:solidFill>
          </a:ln>
        </p:spPr>
        <p:txBody>
          <a:bodyPr wrap="none" anchor="ctr"/>
          <a:lstStyle/>
          <a:p>
            <a:pPr eaLnBrk="1" latinLnBrk="1" hangingPunct="1">
              <a:defRPr/>
            </a:pPr>
            <a:endParaRPr kumimoji="1" lang="ko-KR" altLang="en-US">
              <a:solidFill>
                <a:srgbClr val="000000"/>
              </a:solidFill>
              <a:latin typeface="Gulim" panose="020B0600000101010101" pitchFamily="34" charset="-127"/>
              <a:ea typeface="Gulim" panose="020B0600000101010101" pitchFamily="34" charset="-127"/>
            </a:endParaRPr>
          </a:p>
        </p:txBody>
      </p:sp>
      <p:cxnSp>
        <p:nvCxnSpPr>
          <p:cNvPr id="267" name="直接连接符 266"/>
          <p:cNvCxnSpPr/>
          <p:nvPr/>
        </p:nvCxnSpPr>
        <p:spPr>
          <a:xfrm>
            <a:off x="0" y="4875626"/>
            <a:ext cx="9144000" cy="1191"/>
          </a:xfrm>
          <a:prstGeom prst="line">
            <a:avLst/>
          </a:prstGeom>
        </p:spPr>
        <p:style>
          <a:lnRef idx="1">
            <a:schemeClr val="accent1"/>
          </a:lnRef>
          <a:fillRef idx="0">
            <a:schemeClr val="accent1"/>
          </a:fillRef>
          <a:effectRef idx="0">
            <a:schemeClr val="accent1"/>
          </a:effectRef>
          <a:fontRef idx="minor">
            <a:schemeClr val="tx1"/>
          </a:fontRef>
        </p:style>
      </p:cxnSp>
      <p:sp>
        <p:nvSpPr>
          <p:cNvPr id="19" name="TextBox 18"/>
          <p:cNvSpPr txBox="1"/>
          <p:nvPr/>
        </p:nvSpPr>
        <p:spPr>
          <a:xfrm>
            <a:off x="71406" y="534073"/>
            <a:ext cx="3643338" cy="321945"/>
          </a:xfrm>
          <a:prstGeom prst="rect">
            <a:avLst/>
          </a:prstGeom>
          <a:noFill/>
        </p:spPr>
        <p:txBody>
          <a:bodyPr wrap="square" rtlCol="0">
            <a:spAutoFit/>
          </a:bodyPr>
          <a:lstStyle/>
          <a:p>
            <a:pPr>
              <a:buClr>
                <a:schemeClr val="tx2"/>
              </a:buClr>
              <a:buFont typeface="Wingdings" panose="05000000000000000000" pitchFamily="2" charset="2"/>
              <a:buChar char="n"/>
            </a:pPr>
            <a:r>
              <a:rPr lang="zh-CN" altLang="en-US" sz="1500" dirty="0" smtClean="0">
                <a:latin typeface="微软雅黑" panose="020B0503020204020204" pitchFamily="34" charset="-122"/>
                <a:ea typeface="微软雅黑" panose="020B0503020204020204" pitchFamily="34" charset="-122"/>
              </a:rPr>
              <a:t>  超导磁体相关项目</a:t>
            </a:r>
            <a:endParaRPr lang="zh-CN" altLang="en-US" sz="1500" dirty="0">
              <a:latin typeface="微软雅黑" panose="020B0503020204020204" pitchFamily="34" charset="-122"/>
              <a:ea typeface="微软雅黑" panose="020B0503020204020204" pitchFamily="34" charset="-122"/>
            </a:endParaRPr>
          </a:p>
        </p:txBody>
      </p:sp>
      <p:sp>
        <p:nvSpPr>
          <p:cNvPr id="7" name="AutoShape 526"/>
          <p:cNvSpPr>
            <a:spLocks noChangeArrowheads="1"/>
          </p:cNvSpPr>
          <p:nvPr/>
        </p:nvSpPr>
        <p:spPr bwMode="auto">
          <a:xfrm>
            <a:off x="112712" y="842112"/>
            <a:ext cx="4030660" cy="1158134"/>
          </a:xfrm>
          <a:prstGeom prst="roundRect">
            <a:avLst>
              <a:gd name="adj" fmla="val 4942"/>
            </a:avLst>
          </a:prstGeom>
          <a:solidFill>
            <a:schemeClr val="tx2">
              <a:lumMod val="20000"/>
              <a:lumOff val="80000"/>
            </a:schemeClr>
          </a:solidFill>
          <a:ln>
            <a:solidFill>
              <a:schemeClr val="tx1"/>
            </a:solidFill>
          </a:ln>
        </p:spPr>
        <p:txBody>
          <a:bodyPr wrap="none" anchor="ctr"/>
          <a:lstStyle/>
          <a:p>
            <a:pPr eaLnBrk="1" latinLnBrk="1" hangingPunct="1">
              <a:defRPr/>
            </a:pPr>
            <a:endParaRPr kumimoji="1" lang="ko-KR" altLang="en-US">
              <a:solidFill>
                <a:srgbClr val="000000"/>
              </a:solidFill>
              <a:latin typeface="Gulim" panose="020B0600000101010101" pitchFamily="34" charset="-127"/>
              <a:ea typeface="Gulim" panose="020B0600000101010101" pitchFamily="34" charset="-127"/>
            </a:endParaRPr>
          </a:p>
        </p:txBody>
      </p:sp>
      <p:sp>
        <p:nvSpPr>
          <p:cNvPr id="12" name="TextBox 11"/>
          <p:cNvSpPr txBox="1"/>
          <p:nvPr/>
        </p:nvSpPr>
        <p:spPr>
          <a:xfrm>
            <a:off x="71089" y="862925"/>
            <a:ext cx="4000528" cy="922020"/>
          </a:xfrm>
          <a:prstGeom prst="rect">
            <a:avLst/>
          </a:prstGeom>
          <a:noFill/>
        </p:spPr>
        <p:txBody>
          <a:bodyPr wrap="square" rtlCol="0">
            <a:spAutoFit/>
          </a:bodyPr>
          <a:lstStyle/>
          <a:p>
            <a:pPr marL="171450" indent="-171450">
              <a:lnSpc>
                <a:spcPct val="150000"/>
              </a:lnSpc>
              <a:buClr>
                <a:srgbClr val="FFFF00"/>
              </a:buClr>
              <a:buFont typeface="Wingdings" panose="05000000000000000000" pitchFamily="2" charset="2"/>
              <a:buChar char="Ø"/>
            </a:pPr>
            <a:r>
              <a:rPr lang="zh-CN" altLang="en-US" sz="1200" dirty="0" smtClean="0">
                <a:solidFill>
                  <a:srgbClr val="000000"/>
                </a:solidFill>
                <a:latin typeface="Arial" panose="020B0604020202020204" pitchFamily="34" charset="0"/>
                <a:ea typeface="宋体" panose="02010600030101010101" pitchFamily="2" charset="-122"/>
                <a:sym typeface="Arial" panose="020B0604020202020204" pitchFamily="34" charset="0"/>
              </a:rPr>
              <a:t>国际热核聚变实验堆（ITER）极向场6号磁体</a:t>
            </a:r>
            <a:endParaRPr lang="zh-CN" altLang="en-US" sz="1200" dirty="0">
              <a:solidFill>
                <a:srgbClr val="000000"/>
              </a:solidFill>
              <a:latin typeface="Arial" panose="020B0604020202020204" pitchFamily="34" charset="0"/>
              <a:ea typeface="宋体" panose="02010600030101010101" pitchFamily="2" charset="-122"/>
              <a:sym typeface="Arial" panose="020B0604020202020204" pitchFamily="34" charset="0"/>
            </a:endParaRPr>
          </a:p>
          <a:p>
            <a:pPr marL="171450" indent="-171450">
              <a:lnSpc>
                <a:spcPct val="150000"/>
              </a:lnSpc>
              <a:buClr>
                <a:srgbClr val="FFFF00"/>
              </a:buClr>
              <a:buFont typeface="Wingdings" panose="05000000000000000000" pitchFamily="2" charset="2"/>
              <a:buChar char="Ø"/>
            </a:pPr>
            <a:r>
              <a:rPr lang="zh-CN" altLang="en-US" sz="1200" dirty="0">
                <a:solidFill>
                  <a:srgbClr val="000000"/>
                </a:solidFill>
                <a:latin typeface="Arial" panose="020B0604020202020204" pitchFamily="34" charset="0"/>
                <a:ea typeface="宋体" panose="02010600030101010101" pitchFamily="2" charset="-122"/>
                <a:sym typeface="+mn-ea"/>
              </a:rPr>
              <a:t>东方超环（EAST）Nb3Sn超导实验磁体</a:t>
            </a:r>
            <a:endParaRPr lang="en-US" altLang="zh-CN" sz="1200" dirty="0">
              <a:solidFill>
                <a:srgbClr val="000000"/>
              </a:solidFill>
              <a:latin typeface="Arial" panose="020B0604020202020204" pitchFamily="34" charset="0"/>
              <a:ea typeface="宋体" panose="02010600030101010101" pitchFamily="2" charset="-122"/>
              <a:sym typeface="+mn-ea"/>
            </a:endParaRPr>
          </a:p>
          <a:p>
            <a:pPr marL="171450" lvl="0" indent="-171450">
              <a:lnSpc>
                <a:spcPct val="150000"/>
              </a:lnSpc>
              <a:buClr>
                <a:srgbClr val="FFFF00"/>
              </a:buClr>
              <a:buFont typeface="Wingdings" panose="05000000000000000000" pitchFamily="2" charset="2"/>
              <a:buChar char="Ø"/>
            </a:pPr>
            <a:r>
              <a:rPr lang="zh-CN" altLang="en-US" sz="1200" smtClean="0">
                <a:solidFill>
                  <a:srgbClr val="000000"/>
                </a:solidFill>
                <a:latin typeface="Arial" panose="020B0604020202020204" pitchFamily="34" charset="0"/>
                <a:ea typeface="宋体" panose="02010600030101010101" pitchFamily="2" charset="-122"/>
                <a:sym typeface="+mn-ea"/>
              </a:rPr>
              <a:t>稳态强磁场实验装置40T混合磁体外超导磁体</a:t>
            </a:r>
            <a:r>
              <a:rPr lang="en-US" altLang="zh-CN" sz="1200" dirty="0">
                <a:solidFill>
                  <a:srgbClr val="000000"/>
                </a:solidFill>
                <a:latin typeface="Arial" panose="020B0604020202020204" pitchFamily="34" charset="0"/>
                <a:ea typeface="宋体" panose="02010600030101010101" pitchFamily="2" charset="-122"/>
                <a:sym typeface="Arial" panose="020B0604020202020204" pitchFamily="34" charset="0"/>
              </a:rPr>
              <a:t>.</a:t>
            </a:r>
          </a:p>
        </p:txBody>
      </p:sp>
      <p:pic>
        <p:nvPicPr>
          <p:cNvPr id="28" name="图片 1"/>
          <p:cNvPicPr>
            <a:picLocks noChangeAspect="1" noChangeArrowheads="1"/>
          </p:cNvPicPr>
          <p:nvPr/>
        </p:nvPicPr>
        <p:blipFill>
          <a:blip r:embed="rId3" cstate="print"/>
          <a:srcRect/>
          <a:stretch>
            <a:fillRect/>
          </a:stretch>
        </p:blipFill>
        <p:spPr>
          <a:xfrm>
            <a:off x="6947882" y="2133395"/>
            <a:ext cx="1957556" cy="1278012"/>
          </a:xfrm>
          <a:prstGeom prst="rect">
            <a:avLst/>
          </a:prstGeom>
          <a:noFill/>
          <a:ln w="9525">
            <a:noFill/>
            <a:miter lim="800000"/>
            <a:headEnd/>
            <a:tailEnd/>
          </a:ln>
        </p:spPr>
      </p:pic>
      <p:pic>
        <p:nvPicPr>
          <p:cNvPr id="29" name="图片 16"/>
          <p:cNvPicPr>
            <a:picLocks noChangeAspect="1"/>
          </p:cNvPicPr>
          <p:nvPr/>
        </p:nvPicPr>
        <p:blipFill>
          <a:blip r:embed="rId4" cstate="print"/>
          <a:stretch>
            <a:fillRect/>
          </a:stretch>
        </p:blipFill>
        <p:spPr>
          <a:xfrm>
            <a:off x="4356100" y="2137410"/>
            <a:ext cx="2529205" cy="1266190"/>
          </a:xfrm>
          <a:prstGeom prst="rect">
            <a:avLst/>
          </a:prstGeom>
          <a:noFill/>
          <a:ln w="9525">
            <a:noFill/>
          </a:ln>
        </p:spPr>
      </p:pic>
      <p:sp>
        <p:nvSpPr>
          <p:cNvPr id="100" name="文本框 99"/>
          <p:cNvSpPr txBox="1"/>
          <p:nvPr/>
        </p:nvSpPr>
        <p:spPr>
          <a:xfrm>
            <a:off x="4290060" y="3363595"/>
            <a:ext cx="4782820" cy="1353185"/>
          </a:xfrm>
          <a:prstGeom prst="rect">
            <a:avLst/>
          </a:prstGeom>
          <a:noFill/>
          <a:ln w="9525">
            <a:noFill/>
          </a:ln>
        </p:spPr>
        <p:txBody>
          <a:bodyPr wrap="square">
            <a:spAutoFit/>
          </a:bodyPr>
          <a:lstStyle/>
          <a:p>
            <a:pPr indent="0" algn="just" fontAlgn="auto">
              <a:lnSpc>
                <a:spcPct val="100000"/>
              </a:lnSpc>
            </a:pPr>
            <a:r>
              <a:rPr kumimoji="1" lang="zh-CN" altLang="en-US" sz="1200" b="1" dirty="0" smtClean="0">
                <a:solidFill>
                  <a:srgbClr val="000000"/>
                </a:solidFill>
                <a:latin typeface="楷体" panose="02010609060101010101" pitchFamily="49" charset="-122"/>
                <a:ea typeface="楷体" panose="02010609060101010101" pitchFamily="49" charset="-122"/>
                <a:cs typeface="Times New Roman" panose="02020603050405020304" pitchFamily="18" charset="0"/>
                <a:sym typeface="+mn-ea"/>
              </a:rPr>
              <a:t>关键技术指标</a:t>
            </a:r>
          </a:p>
          <a:p>
            <a:pPr marL="171450" indent="-171450" algn="just">
              <a:lnSpc>
                <a:spcPct val="100000"/>
              </a:lnSpc>
              <a:buFont typeface="Wingdings" panose="05000000000000000000" charset="0"/>
              <a:buChar char="Ø"/>
            </a:pPr>
            <a:r>
              <a:rPr lang="en-US" altLang="zh-CN" sz="1000" dirty="0" smtClean="0">
                <a:latin typeface="楷体" panose="02010609060101010101" pitchFamily="49" charset="-122"/>
                <a:ea typeface="楷体" panose="02010609060101010101" pitchFamily="49" charset="-122"/>
                <a:cs typeface="Times New Roman" panose="02020603050405020304" pitchFamily="18" charset="0"/>
              </a:rPr>
              <a:t>Nb3Sn</a:t>
            </a:r>
            <a:r>
              <a:rPr lang="zh-CN" altLang="en-US" sz="1000" dirty="0" smtClean="0">
                <a:latin typeface="楷体" panose="02010609060101010101" pitchFamily="49" charset="-122"/>
                <a:ea typeface="楷体" panose="02010609060101010101" pitchFamily="49" charset="-122"/>
                <a:cs typeface="Times New Roman" panose="02020603050405020304" pitchFamily="18" charset="0"/>
              </a:rPr>
              <a:t>超导缆的截面尺寸（</a:t>
            </a:r>
            <a:r>
              <a:rPr lang="en-US" altLang="zh-CN" sz="1000" dirty="0" smtClean="0">
                <a:latin typeface="楷体" panose="02010609060101010101" pitchFamily="49" charset="-122"/>
                <a:ea typeface="楷体" panose="02010609060101010101" pitchFamily="49" charset="-122"/>
                <a:cs typeface="Times New Roman" panose="02020603050405020304" pitchFamily="18" charset="0"/>
              </a:rPr>
              <a:t>10.4mm*13.2mm</a:t>
            </a:r>
            <a:r>
              <a:rPr lang="zh-CN" altLang="en-US" sz="1000" dirty="0" smtClean="0">
                <a:latin typeface="楷体" panose="02010609060101010101" pitchFamily="49" charset="-122"/>
                <a:ea typeface="楷体" panose="02010609060101010101" pitchFamily="49" charset="-122"/>
                <a:cs typeface="Times New Roman" panose="02020603050405020304" pitchFamily="18" charset="0"/>
              </a:rPr>
              <a:t>）</a:t>
            </a:r>
          </a:p>
          <a:p>
            <a:pPr marL="171450" indent="-171450" algn="just" fontAlgn="auto">
              <a:lnSpc>
                <a:spcPct val="100000"/>
              </a:lnSpc>
              <a:buFont typeface="Wingdings" panose="05000000000000000000" charset="0"/>
              <a:buChar char="Ø"/>
            </a:pPr>
            <a:r>
              <a:rPr sz="1000" b="0" dirty="0" smtClean="0">
                <a:latin typeface="楷体" panose="02010609060101010101" pitchFamily="49" charset="-122"/>
                <a:ea typeface="楷体" panose="02010609060101010101" pitchFamily="49" charset="-122"/>
                <a:cs typeface="Times New Roman" panose="02020603050405020304" pitchFamily="18" charset="0"/>
              </a:rPr>
              <a:t>绕组耐压和漏率检测</a:t>
            </a:r>
            <a:r>
              <a:rPr sz="1000" b="0" dirty="0">
                <a:latin typeface="楷体" panose="02010609060101010101" pitchFamily="49" charset="-122"/>
                <a:ea typeface="楷体" panose="02010609060101010101" pitchFamily="49" charset="-122"/>
                <a:cs typeface="Times New Roman" panose="02020603050405020304" pitchFamily="18" charset="0"/>
              </a:rPr>
              <a:t>：打压5MPa，持续10分钟，漏率＜1.3E10 Pa m /s。</a:t>
            </a:r>
          </a:p>
          <a:p>
            <a:pPr marL="171450" indent="-171450" algn="just" fontAlgn="auto">
              <a:lnSpc>
                <a:spcPct val="100000"/>
              </a:lnSpc>
              <a:buFont typeface="Wingdings" panose="05000000000000000000" charset="0"/>
              <a:buChar char="Ø"/>
            </a:pPr>
            <a:r>
              <a:rPr sz="1000" b="0" dirty="0">
                <a:latin typeface="楷体" panose="02010609060101010101" pitchFamily="49" charset="-122"/>
                <a:ea typeface="楷体" panose="02010609060101010101" pitchFamily="49" charset="-122"/>
                <a:cs typeface="Times New Roman" panose="02020603050405020304" pitchFamily="18" charset="0"/>
              </a:rPr>
              <a:t>耐压检测：</a:t>
            </a:r>
          </a:p>
          <a:p>
            <a:pPr marL="0" lvl="1" indent="-171450" algn="just" fontAlgn="auto">
              <a:lnSpc>
                <a:spcPct val="100000"/>
              </a:lnSpc>
              <a:buFont typeface="Wingdings" panose="05000000000000000000" charset="0"/>
              <a:buChar char="l"/>
            </a:pPr>
            <a:r>
              <a:rPr sz="1000" b="0" dirty="0">
                <a:latin typeface="楷体" panose="02010609060101010101" pitchFamily="49" charset="-122"/>
                <a:ea typeface="楷体" panose="02010609060101010101" pitchFamily="49" charset="-122"/>
                <a:cs typeface="Times New Roman" panose="02020603050405020304" pitchFamily="18" charset="0"/>
              </a:rPr>
              <a:t>匝间绝缘耐压：灌胶前，每匝15V，交流，持续1分钟。</a:t>
            </a:r>
          </a:p>
          <a:p>
            <a:pPr marL="0" lvl="1" indent="-171450" algn="just" fontAlgn="auto">
              <a:lnSpc>
                <a:spcPct val="100000"/>
              </a:lnSpc>
              <a:buFont typeface="Wingdings" panose="05000000000000000000" charset="0"/>
              <a:buChar char="l"/>
            </a:pPr>
            <a:r>
              <a:rPr sz="1000" b="0" dirty="0">
                <a:latin typeface="楷体" panose="02010609060101010101" pitchFamily="49" charset="-122"/>
                <a:ea typeface="楷体" panose="02010609060101010101" pitchFamily="49" charset="-122"/>
                <a:cs typeface="Times New Roman" panose="02020603050405020304" pitchFamily="18" charset="0"/>
              </a:rPr>
              <a:t>端电压，灌胶前2000V，交流，持续1分钟。</a:t>
            </a:r>
          </a:p>
          <a:p>
            <a:pPr marL="0" lvl="1" indent="-171450" algn="just" fontAlgn="auto">
              <a:lnSpc>
                <a:spcPct val="100000"/>
              </a:lnSpc>
              <a:buFont typeface="Wingdings" panose="05000000000000000000" charset="0"/>
              <a:buChar char="l"/>
            </a:pPr>
            <a:r>
              <a:rPr sz="1000" b="0" dirty="0">
                <a:latin typeface="楷体" panose="02010609060101010101" pitchFamily="49" charset="-122"/>
                <a:ea typeface="楷体" panose="02010609060101010101" pitchFamily="49" charset="-122"/>
                <a:cs typeface="Times New Roman" panose="02020603050405020304" pitchFamily="18" charset="0"/>
              </a:rPr>
              <a:t>对地电压±5000V，直流，持续5分钟。</a:t>
            </a:r>
          </a:p>
          <a:p>
            <a:pPr marL="171450" indent="-171450" algn="just" fontAlgn="auto">
              <a:lnSpc>
                <a:spcPct val="100000"/>
              </a:lnSpc>
              <a:buFont typeface="Wingdings" panose="05000000000000000000" charset="0"/>
              <a:buChar char="Ø"/>
            </a:pPr>
            <a:r>
              <a:rPr sz="1000" b="0" dirty="0">
                <a:latin typeface="楷体" panose="02010609060101010101" pitchFamily="49" charset="-122"/>
                <a:ea typeface="楷体" panose="02010609060101010101" pitchFamily="49" charset="-122"/>
                <a:cs typeface="Times New Roman" panose="02020603050405020304" pitchFamily="18" charset="0"/>
              </a:rPr>
              <a:t>对地耐压检测，耐压值5000V，直流，持续5</a:t>
            </a:r>
            <a:r>
              <a:rPr sz="1000" b="0" dirty="0" smtClean="0">
                <a:latin typeface="楷体" panose="02010609060101010101" pitchFamily="49" charset="-122"/>
                <a:ea typeface="楷体" panose="02010609060101010101" pitchFamily="49" charset="-122"/>
                <a:cs typeface="Times New Roman" panose="02020603050405020304" pitchFamily="18" charset="0"/>
              </a:rPr>
              <a:t>分钟</a:t>
            </a:r>
            <a:endParaRPr sz="1000" b="0" dirty="0">
              <a:latin typeface="楷体" panose="02010609060101010101" pitchFamily="49" charset="-122"/>
              <a:ea typeface="楷体" panose="02010609060101010101" pitchFamily="49" charset="-122"/>
              <a:cs typeface="Times New Roman" panose="02020603050405020304" pitchFamily="18" charset="0"/>
            </a:endParaRPr>
          </a:p>
        </p:txBody>
      </p:sp>
      <p:sp>
        <p:nvSpPr>
          <p:cNvPr id="3" name="文本框 2"/>
          <p:cNvSpPr txBox="1"/>
          <p:nvPr/>
        </p:nvSpPr>
        <p:spPr>
          <a:xfrm>
            <a:off x="2018665" y="2089150"/>
            <a:ext cx="2197100" cy="2738120"/>
          </a:xfrm>
          <a:prstGeom prst="rect">
            <a:avLst/>
          </a:prstGeom>
          <a:noFill/>
          <a:ln w="9525">
            <a:noFill/>
          </a:ln>
        </p:spPr>
        <p:txBody>
          <a:bodyPr wrap="square">
            <a:spAutoFit/>
          </a:bodyPr>
          <a:lstStyle/>
          <a:p>
            <a:pPr indent="0" algn="just" fontAlgn="auto">
              <a:lnSpc>
                <a:spcPct val="100000"/>
              </a:lnSpc>
            </a:pPr>
            <a:r>
              <a:rPr kumimoji="1" lang="zh-CN" altLang="en-US" sz="1600" b="1" dirty="0" smtClean="0">
                <a:solidFill>
                  <a:srgbClr val="000000"/>
                </a:solidFill>
                <a:latin typeface="楷体" panose="02010609060101010101" pitchFamily="49" charset="-122"/>
                <a:ea typeface="楷体" panose="02010609060101010101" pitchFamily="49" charset="-122"/>
                <a:cs typeface="Times New Roman" panose="02020603050405020304" pitchFamily="18" charset="0"/>
                <a:sym typeface="+mn-ea"/>
              </a:rPr>
              <a:t>关键技术指标</a:t>
            </a:r>
          </a:p>
          <a:p>
            <a:pPr marL="171450" indent="-171450" algn="just" fontAlgn="auto">
              <a:lnSpc>
                <a:spcPct val="120000"/>
              </a:lnSpc>
              <a:spcBef>
                <a:spcPts val="0"/>
              </a:spcBef>
              <a:spcAft>
                <a:spcPts val="0"/>
              </a:spcAft>
              <a:buFont typeface="Wingdings" panose="05000000000000000000" charset="0"/>
              <a:buChar char="Ø"/>
            </a:pPr>
            <a:r>
              <a:rPr sz="1000" b="0" dirty="0">
                <a:latin typeface="楷体" panose="02010609060101010101" pitchFamily="49" charset="-122"/>
                <a:ea typeface="楷体" panose="02010609060101010101" pitchFamily="49" charset="-122"/>
                <a:cs typeface="Times New Roman" panose="02020603050405020304" pitchFamily="18" charset="0"/>
              </a:rPr>
              <a:t>线圈A：CICC型超导导体，铠甲材料316L，超导材料Nb3Sn，运行电流14.1/13.4kA，最高场强12.7T</a:t>
            </a:r>
          </a:p>
          <a:p>
            <a:pPr marL="171450" indent="-171450" algn="just" fontAlgn="auto">
              <a:lnSpc>
                <a:spcPct val="120000"/>
              </a:lnSpc>
              <a:spcBef>
                <a:spcPts val="0"/>
              </a:spcBef>
              <a:spcAft>
                <a:spcPts val="0"/>
              </a:spcAft>
              <a:buFont typeface="Wingdings" panose="05000000000000000000" charset="0"/>
              <a:buChar char="Ø"/>
            </a:pPr>
            <a:r>
              <a:rPr sz="1000" b="0" dirty="0">
                <a:latin typeface="楷体" panose="02010609060101010101" pitchFamily="49" charset="-122"/>
                <a:ea typeface="楷体" panose="02010609060101010101" pitchFamily="49" charset="-122"/>
                <a:cs typeface="Times New Roman" panose="02020603050405020304" pitchFamily="18" charset="0"/>
              </a:rPr>
              <a:t>线圈B：CICC型超导导体，铠甲材料316L，超导材料Nb3Sn，运行电流14.1/13.4kA，最高场强11.3T</a:t>
            </a:r>
          </a:p>
          <a:p>
            <a:pPr marL="171450" indent="-171450" algn="just" fontAlgn="auto">
              <a:lnSpc>
                <a:spcPct val="120000"/>
              </a:lnSpc>
              <a:spcBef>
                <a:spcPts val="0"/>
              </a:spcBef>
              <a:spcAft>
                <a:spcPts val="0"/>
              </a:spcAft>
              <a:buFont typeface="Wingdings" panose="05000000000000000000" charset="0"/>
              <a:buChar char="Ø"/>
            </a:pPr>
            <a:r>
              <a:rPr sz="1000" b="0" dirty="0">
                <a:latin typeface="楷体" panose="02010609060101010101" pitchFamily="49" charset="-122"/>
                <a:ea typeface="楷体" panose="02010609060101010101" pitchFamily="49" charset="-122"/>
                <a:cs typeface="Times New Roman" panose="02020603050405020304" pitchFamily="18" charset="0"/>
              </a:rPr>
              <a:t>线圈C：CICC型超导导体，铠甲材料316L，超导材料Nb3Sn，运行电流14.1/13.4kA，最高场强10T</a:t>
            </a:r>
          </a:p>
          <a:p>
            <a:pPr marL="171450" indent="-171450" algn="just" fontAlgn="auto">
              <a:lnSpc>
                <a:spcPct val="120000"/>
              </a:lnSpc>
              <a:spcBef>
                <a:spcPts val="0"/>
              </a:spcBef>
              <a:spcAft>
                <a:spcPts val="0"/>
              </a:spcAft>
              <a:buFont typeface="Wingdings" panose="05000000000000000000" charset="0"/>
              <a:buChar char="Ø"/>
            </a:pPr>
            <a:r>
              <a:rPr sz="1000" b="0" dirty="0">
                <a:latin typeface="楷体" panose="02010609060101010101" pitchFamily="49" charset="-122"/>
                <a:ea typeface="楷体" panose="02010609060101010101" pitchFamily="49" charset="-122"/>
                <a:cs typeface="Times New Roman" panose="02020603050405020304" pitchFamily="18" charset="0"/>
              </a:rPr>
              <a:t>线圈D：CICC型超导导体，铠甲材料316L，超导材料NbTi，运行电流14.1/13.4kA，最高场强7.7T</a:t>
            </a:r>
          </a:p>
          <a:p>
            <a:pPr marL="171450" indent="-171450" algn="just" fontAlgn="auto">
              <a:lnSpc>
                <a:spcPct val="120000"/>
              </a:lnSpc>
              <a:spcBef>
                <a:spcPts val="0"/>
              </a:spcBef>
              <a:spcAft>
                <a:spcPts val="0"/>
              </a:spcAft>
              <a:buFont typeface="Wingdings" panose="05000000000000000000" charset="0"/>
              <a:buChar char="Ø"/>
            </a:pPr>
            <a:r>
              <a:rPr sz="1000" b="0" dirty="0">
                <a:latin typeface="楷体" panose="02010609060101010101" pitchFamily="49" charset="-122"/>
                <a:ea typeface="楷体" panose="02010609060101010101" pitchFamily="49" charset="-122"/>
                <a:cs typeface="Times New Roman" panose="02020603050405020304" pitchFamily="18" charset="0"/>
              </a:rPr>
              <a:t>A+B+C+D中心磁场11.5T</a:t>
            </a:r>
          </a:p>
        </p:txBody>
      </p:sp>
      <p:pic>
        <p:nvPicPr>
          <p:cNvPr id="10" name="图片 9" descr="F:\2016\照片记录\强磁场\E0092FCE15970E5C421E21DE5B158189.png"/>
          <p:cNvPicPr/>
          <p:nvPr/>
        </p:nvPicPr>
        <p:blipFill>
          <a:blip r:embed="rId5" cstate="print">
            <a:extLst>
              <a:ext uri="{28A0092B-C50C-407E-A947-70E740481C1C}">
                <a14:useLocalDpi xmlns:a14="http://schemas.microsoft.com/office/drawing/2010/main"/>
              </a:ext>
            </a:extLst>
          </a:blip>
          <a:srcRect/>
          <a:stretch>
            <a:fillRect/>
          </a:stretch>
        </p:blipFill>
        <p:spPr>
          <a:xfrm>
            <a:off x="117475" y="2113915"/>
            <a:ext cx="1984375" cy="2648585"/>
          </a:xfrm>
          <a:prstGeom prst="rect">
            <a:avLst/>
          </a:prstGeom>
          <a:noFill/>
          <a:ln w="9525">
            <a:noFill/>
            <a:miter lim="800000"/>
            <a:headEnd/>
            <a:tailEnd/>
          </a:ln>
        </p:spPr>
      </p:pic>
      <p:pic>
        <p:nvPicPr>
          <p:cNvPr id="67" name="图片 23"/>
          <p:cNvPicPr>
            <a:picLocks noChangeAspect="1"/>
          </p:cNvPicPr>
          <p:nvPr/>
        </p:nvPicPr>
        <p:blipFill>
          <a:blip r:embed="rId6" cstate="print">
            <a:extLst>
              <a:ext uri="{28A0092B-C50C-407E-A947-70E740481C1C}">
                <a14:useLocalDpi xmlns:a14="http://schemas.microsoft.com/office/drawing/2010/main"/>
              </a:ext>
            </a:extLst>
          </a:blip>
          <a:srcRect/>
          <a:stretch>
            <a:fillRect/>
          </a:stretch>
        </p:blipFill>
        <p:spPr>
          <a:xfrm>
            <a:off x="4215765" y="591820"/>
            <a:ext cx="1948180" cy="1370330"/>
          </a:xfrm>
          <a:prstGeom prst="rect">
            <a:avLst/>
          </a:prstGeom>
          <a:noFill/>
          <a:ln w="9525">
            <a:noFill/>
          </a:ln>
        </p:spPr>
      </p:pic>
      <p:graphicFrame>
        <p:nvGraphicFramePr>
          <p:cNvPr id="4" name="表格 3"/>
          <p:cNvGraphicFramePr/>
          <p:nvPr>
            <p:custDataLst>
              <p:tags r:id="rId1"/>
            </p:custDataLst>
          </p:nvPr>
        </p:nvGraphicFramePr>
        <p:xfrm>
          <a:off x="6228080" y="624840"/>
          <a:ext cx="2802255" cy="1315085"/>
        </p:xfrm>
        <a:graphic>
          <a:graphicData uri="http://schemas.openxmlformats.org/drawingml/2006/table">
            <a:tbl>
              <a:tblPr firstRow="1" bandRow="1">
                <a:tableStyleId>{5C22544A-7EE6-4342-B048-85BDC9FD1C3A}</a:tableStyleId>
              </a:tblPr>
              <a:tblGrid>
                <a:gridCol w="402590">
                  <a:extLst>
                    <a:ext uri="{9D8B030D-6E8A-4147-A177-3AD203B41FA5}">
                      <a16:colId xmlns:a16="http://schemas.microsoft.com/office/drawing/2014/main" val="20000"/>
                    </a:ext>
                  </a:extLst>
                </a:gridCol>
                <a:gridCol w="609600">
                  <a:extLst>
                    <a:ext uri="{9D8B030D-6E8A-4147-A177-3AD203B41FA5}">
                      <a16:colId xmlns:a16="http://schemas.microsoft.com/office/drawing/2014/main" val="20001"/>
                    </a:ext>
                  </a:extLst>
                </a:gridCol>
                <a:gridCol w="1230630">
                  <a:extLst>
                    <a:ext uri="{9D8B030D-6E8A-4147-A177-3AD203B41FA5}">
                      <a16:colId xmlns:a16="http://schemas.microsoft.com/office/drawing/2014/main" val="20002"/>
                    </a:ext>
                  </a:extLst>
                </a:gridCol>
                <a:gridCol w="559435">
                  <a:extLst>
                    <a:ext uri="{9D8B030D-6E8A-4147-A177-3AD203B41FA5}">
                      <a16:colId xmlns:a16="http://schemas.microsoft.com/office/drawing/2014/main" val="20003"/>
                    </a:ext>
                  </a:extLst>
                </a:gridCol>
              </a:tblGrid>
              <a:tr h="226695">
                <a:tc gridSpan="4">
                  <a:txBody>
                    <a:bodyPr/>
                    <a:lstStyle/>
                    <a:p>
                      <a:pPr algn="ctr">
                        <a:buNone/>
                      </a:pPr>
                      <a:r>
                        <a:rPr lang="zh-CN" altLang="en-US" sz="1000" dirty="0">
                          <a:solidFill>
                            <a:srgbClr val="FFFF00"/>
                          </a:solidFill>
                        </a:rPr>
                        <a:t>国际热核聚变实验堆（</a:t>
                      </a:r>
                      <a:r>
                        <a:rPr lang="en-US" altLang="zh-CN" sz="1000" dirty="0">
                          <a:solidFill>
                            <a:srgbClr val="FFFF00"/>
                          </a:solidFill>
                        </a:rPr>
                        <a:t>ITER</a:t>
                      </a:r>
                      <a:r>
                        <a:rPr lang="zh-CN" altLang="en-US" sz="1000" dirty="0">
                          <a:solidFill>
                            <a:srgbClr val="FFFF00"/>
                          </a:solidFill>
                        </a:rPr>
                        <a:t>）极向场</a:t>
                      </a:r>
                      <a:r>
                        <a:rPr lang="en-US" altLang="zh-CN" sz="1000" dirty="0">
                          <a:solidFill>
                            <a:srgbClr val="FFFF00"/>
                          </a:solidFill>
                        </a:rPr>
                        <a:t>6</a:t>
                      </a:r>
                      <a:r>
                        <a:rPr lang="zh-CN" altLang="en-US" sz="1000" dirty="0">
                          <a:solidFill>
                            <a:srgbClr val="FFFF00"/>
                          </a:solidFill>
                        </a:rPr>
                        <a:t>号线圈</a:t>
                      </a:r>
                    </a:p>
                  </a:txBody>
                  <a:tcPr marL="68580" marR="68580" marT="34290" marB="34290"/>
                </a:tc>
                <a:tc hMerge="1">
                  <a:txBody>
                    <a:bodyPr/>
                    <a:lstStyle/>
                    <a:p>
                      <a:endParaRPr lang="zh-CN"/>
                    </a:p>
                  </a:txBody>
                  <a:tcPr/>
                </a:tc>
                <a:tc hMerge="1">
                  <a:txBody>
                    <a:bodyPr/>
                    <a:lstStyle/>
                    <a:p>
                      <a:endParaRPr lang="zh-CN"/>
                    </a:p>
                  </a:txBody>
                  <a:tcPr/>
                </a:tc>
                <a:tc hMerge="1">
                  <a:txBody>
                    <a:bodyPr/>
                    <a:lstStyle/>
                    <a:p>
                      <a:endParaRPr lang="zh-CN"/>
                    </a:p>
                  </a:txBody>
                  <a:tcPr/>
                </a:tc>
                <a:extLst>
                  <a:ext uri="{0D108BD9-81ED-4DB2-BD59-A6C34878D82A}">
                    <a16:rowId xmlns:a16="http://schemas.microsoft.com/office/drawing/2014/main" val="10000"/>
                  </a:ext>
                </a:extLst>
              </a:tr>
              <a:tr h="252730">
                <a:tc>
                  <a:txBody>
                    <a:bodyPr/>
                    <a:lstStyle/>
                    <a:p>
                      <a:pPr algn="ctr">
                        <a:buNone/>
                      </a:pPr>
                      <a:r>
                        <a:rPr lang="zh-CN" altLang="en-US" sz="1000">
                          <a:latin typeface="+mn-ea"/>
                        </a:rPr>
                        <a:t>外径</a:t>
                      </a:r>
                    </a:p>
                  </a:txBody>
                  <a:tcPr marL="68580" marR="68580" marT="34290" marB="34290"/>
                </a:tc>
                <a:tc>
                  <a:txBody>
                    <a:bodyPr/>
                    <a:lstStyle/>
                    <a:p>
                      <a:pPr algn="ctr">
                        <a:buNone/>
                      </a:pPr>
                      <a:r>
                        <a:rPr lang="en-US" altLang="zh-CN" sz="1000" dirty="0">
                          <a:solidFill>
                            <a:srgbClr val="7030A0"/>
                          </a:solidFill>
                          <a:latin typeface="+mn-ea"/>
                        </a:rPr>
                        <a:t>Φ10.2m</a:t>
                      </a:r>
                    </a:p>
                  </a:txBody>
                  <a:tcPr marL="68580" marR="68580" marT="34290" marB="34290"/>
                </a:tc>
                <a:tc>
                  <a:txBody>
                    <a:bodyPr/>
                    <a:lstStyle/>
                    <a:p>
                      <a:pPr algn="ctr">
                        <a:buNone/>
                      </a:pPr>
                      <a:r>
                        <a:rPr lang="en-US" altLang="zh-CN" sz="1000" dirty="0">
                          <a:latin typeface="+mn-ea"/>
                          <a:cs typeface="+mn-ea"/>
                        </a:rPr>
                        <a:t>CICC</a:t>
                      </a:r>
                      <a:r>
                        <a:rPr lang="zh-CN" altLang="en-US" sz="1000" dirty="0">
                          <a:latin typeface="+mn-ea"/>
                          <a:cs typeface="+mn-ea"/>
                        </a:rPr>
                        <a:t>型导体</a:t>
                      </a:r>
                    </a:p>
                  </a:txBody>
                  <a:tcPr marL="68580" marR="68580" marT="34290" marB="34290"/>
                </a:tc>
                <a:tc>
                  <a:txBody>
                    <a:bodyPr/>
                    <a:lstStyle/>
                    <a:p>
                      <a:pPr algn="ctr">
                        <a:buNone/>
                      </a:pPr>
                      <a:r>
                        <a:rPr lang="en-US" altLang="zh-CN" sz="1000">
                          <a:solidFill>
                            <a:srgbClr val="7030A0"/>
                          </a:solidFill>
                          <a:latin typeface="+mn-ea"/>
                        </a:rPr>
                        <a:t>316L</a:t>
                      </a:r>
                    </a:p>
                  </a:txBody>
                  <a:tcPr marL="68580" marR="68580" marT="34290" marB="34290"/>
                </a:tc>
                <a:extLst>
                  <a:ext uri="{0D108BD9-81ED-4DB2-BD59-A6C34878D82A}">
                    <a16:rowId xmlns:a16="http://schemas.microsoft.com/office/drawing/2014/main" val="10001"/>
                  </a:ext>
                </a:extLst>
              </a:tr>
              <a:tr h="226695">
                <a:tc>
                  <a:txBody>
                    <a:bodyPr/>
                    <a:lstStyle/>
                    <a:p>
                      <a:pPr algn="ctr">
                        <a:buNone/>
                      </a:pPr>
                      <a:r>
                        <a:rPr lang="zh-CN" altLang="en-US" sz="1000">
                          <a:latin typeface="+mn-ea"/>
                        </a:rPr>
                        <a:t>内径</a:t>
                      </a:r>
                    </a:p>
                  </a:txBody>
                  <a:tcPr marL="68580" marR="68580" marT="34290" marB="34290"/>
                </a:tc>
                <a:tc>
                  <a:txBody>
                    <a:bodyPr/>
                    <a:lstStyle/>
                    <a:p>
                      <a:pPr algn="ctr">
                        <a:buNone/>
                      </a:pPr>
                      <a:r>
                        <a:rPr lang="en-US" altLang="zh-CN" sz="1000">
                          <a:solidFill>
                            <a:srgbClr val="7030A0"/>
                          </a:solidFill>
                          <a:latin typeface="+mn-ea"/>
                          <a:sym typeface="+mn-ea"/>
                        </a:rPr>
                        <a:t>Φ7.1m</a:t>
                      </a:r>
                    </a:p>
                  </a:txBody>
                  <a:tcPr marL="68580" marR="68580" marT="34290" marB="34290"/>
                </a:tc>
                <a:tc>
                  <a:txBody>
                    <a:bodyPr/>
                    <a:lstStyle/>
                    <a:p>
                      <a:pPr algn="ctr">
                        <a:buNone/>
                      </a:pPr>
                      <a:r>
                        <a:rPr lang="zh-CN" altLang="en-US" sz="1000" dirty="0">
                          <a:latin typeface="+mn-ea"/>
                        </a:rPr>
                        <a:t>超导材料</a:t>
                      </a:r>
                    </a:p>
                  </a:txBody>
                  <a:tcPr marL="68580" marR="68580" marT="34290" marB="34290"/>
                </a:tc>
                <a:tc>
                  <a:txBody>
                    <a:bodyPr/>
                    <a:lstStyle/>
                    <a:p>
                      <a:pPr algn="ctr">
                        <a:buNone/>
                      </a:pPr>
                      <a:r>
                        <a:rPr lang="en-US" altLang="zh-CN" sz="1000">
                          <a:solidFill>
                            <a:srgbClr val="7030A0"/>
                          </a:solidFill>
                          <a:latin typeface="+mn-ea"/>
                        </a:rPr>
                        <a:t>NbTi</a:t>
                      </a:r>
                    </a:p>
                  </a:txBody>
                  <a:tcPr marL="68580" marR="68580" marT="34290" marB="34290"/>
                </a:tc>
                <a:extLst>
                  <a:ext uri="{0D108BD9-81ED-4DB2-BD59-A6C34878D82A}">
                    <a16:rowId xmlns:a16="http://schemas.microsoft.com/office/drawing/2014/main" val="10002"/>
                  </a:ext>
                </a:extLst>
              </a:tr>
              <a:tr h="382270">
                <a:tc>
                  <a:txBody>
                    <a:bodyPr/>
                    <a:lstStyle/>
                    <a:p>
                      <a:pPr algn="ctr">
                        <a:buNone/>
                      </a:pPr>
                      <a:r>
                        <a:rPr lang="zh-CN" altLang="en-US" sz="1000">
                          <a:latin typeface="+mn-ea"/>
                        </a:rPr>
                        <a:t>高度</a:t>
                      </a:r>
                    </a:p>
                  </a:txBody>
                  <a:tcPr marL="68580" marR="68580" marT="34290" marB="34290"/>
                </a:tc>
                <a:tc>
                  <a:txBody>
                    <a:bodyPr/>
                    <a:lstStyle/>
                    <a:p>
                      <a:pPr algn="ctr">
                        <a:buNone/>
                      </a:pPr>
                      <a:r>
                        <a:rPr lang="en-US" altLang="zh-CN" sz="1000">
                          <a:solidFill>
                            <a:srgbClr val="7030A0"/>
                          </a:solidFill>
                          <a:latin typeface="+mn-ea"/>
                        </a:rPr>
                        <a:t>1.13m</a:t>
                      </a:r>
                    </a:p>
                  </a:txBody>
                  <a:tcPr marL="68580" marR="68580" marT="34290" marB="34290"/>
                </a:tc>
                <a:tc>
                  <a:txBody>
                    <a:bodyPr/>
                    <a:lstStyle/>
                    <a:p>
                      <a:pPr algn="ctr">
                        <a:buNone/>
                      </a:pPr>
                      <a:r>
                        <a:rPr lang="zh-CN" altLang="en-US" sz="1000">
                          <a:latin typeface="+mn-ea"/>
                        </a:rPr>
                        <a:t>工作电流</a:t>
                      </a:r>
                    </a:p>
                  </a:txBody>
                  <a:tcPr marL="68580" marR="68580" marT="34290" marB="34290"/>
                </a:tc>
                <a:tc>
                  <a:txBody>
                    <a:bodyPr/>
                    <a:lstStyle/>
                    <a:p>
                      <a:pPr algn="ctr">
                        <a:buNone/>
                      </a:pPr>
                      <a:r>
                        <a:rPr lang="en-US" altLang="zh-CN" sz="1000" dirty="0">
                          <a:solidFill>
                            <a:srgbClr val="7030A0"/>
                          </a:solidFill>
                          <a:latin typeface="+mn-ea"/>
                        </a:rPr>
                        <a:t>48/52kA</a:t>
                      </a:r>
                    </a:p>
                  </a:txBody>
                  <a:tcPr marL="68580" marR="68580" marT="34290" marB="34290"/>
                </a:tc>
                <a:extLst>
                  <a:ext uri="{0D108BD9-81ED-4DB2-BD59-A6C34878D82A}">
                    <a16:rowId xmlns:a16="http://schemas.microsoft.com/office/drawing/2014/main" val="10003"/>
                  </a:ext>
                </a:extLst>
              </a:tr>
              <a:tr h="226695">
                <a:tc>
                  <a:txBody>
                    <a:bodyPr/>
                    <a:lstStyle/>
                    <a:p>
                      <a:pPr algn="ctr">
                        <a:buNone/>
                      </a:pPr>
                      <a:r>
                        <a:rPr lang="zh-CN" altLang="en-US" sz="1000">
                          <a:latin typeface="+mn-ea"/>
                        </a:rPr>
                        <a:t>重量</a:t>
                      </a:r>
                    </a:p>
                  </a:txBody>
                  <a:tcPr marL="68580" marR="68580" marT="34290" marB="34290"/>
                </a:tc>
                <a:tc>
                  <a:txBody>
                    <a:bodyPr/>
                    <a:lstStyle/>
                    <a:p>
                      <a:pPr algn="ctr">
                        <a:buNone/>
                      </a:pPr>
                      <a:r>
                        <a:rPr lang="en-US" altLang="zh-CN" sz="1000">
                          <a:solidFill>
                            <a:srgbClr val="7030A0"/>
                          </a:solidFill>
                          <a:latin typeface="+mn-ea"/>
                        </a:rPr>
                        <a:t>265t</a:t>
                      </a:r>
                    </a:p>
                  </a:txBody>
                  <a:tcPr marL="68580" marR="68580" marT="34290" marB="34290"/>
                </a:tc>
                <a:tc>
                  <a:txBody>
                    <a:bodyPr/>
                    <a:lstStyle/>
                    <a:p>
                      <a:pPr algn="ctr">
                        <a:buNone/>
                      </a:pPr>
                      <a:r>
                        <a:rPr lang="zh-CN" altLang="en-US" sz="1000" dirty="0">
                          <a:latin typeface="+mn-ea"/>
                        </a:rPr>
                        <a:t>磁场强度</a:t>
                      </a:r>
                    </a:p>
                  </a:txBody>
                  <a:tcPr marL="68580" marR="68580" marT="34290" marB="34290"/>
                </a:tc>
                <a:tc>
                  <a:txBody>
                    <a:bodyPr/>
                    <a:lstStyle/>
                    <a:p>
                      <a:pPr algn="ctr">
                        <a:buNone/>
                      </a:pPr>
                      <a:r>
                        <a:rPr lang="en-US" altLang="zh-CN" sz="1000" dirty="0">
                          <a:solidFill>
                            <a:srgbClr val="7030A0"/>
                          </a:solidFill>
                          <a:latin typeface="+mn-ea"/>
                        </a:rPr>
                        <a:t>7.8T</a:t>
                      </a:r>
                    </a:p>
                  </a:txBody>
                  <a:tcPr marL="68580" marR="68580" marT="34290" marB="34290"/>
                </a:tc>
                <a:extLst>
                  <a:ext uri="{0D108BD9-81ED-4DB2-BD59-A6C34878D82A}">
                    <a16:rowId xmlns:a16="http://schemas.microsoft.com/office/drawing/2014/main" val="10004"/>
                  </a:ext>
                </a:extLst>
              </a:tr>
            </a:tbl>
          </a:graphicData>
        </a:graphic>
      </p:graphicFrame>
      <p:sp>
        <p:nvSpPr>
          <p:cNvPr id="59" name="TextBox 101"/>
          <p:cNvSpPr>
            <a:spLocks noChangeArrowheads="1"/>
          </p:cNvSpPr>
          <p:nvPr/>
        </p:nvSpPr>
        <p:spPr bwMode="auto">
          <a:xfrm>
            <a:off x="2420620" y="-71755"/>
            <a:ext cx="4337685" cy="553085"/>
          </a:xfrm>
          <a:prstGeom prst="rect">
            <a:avLst/>
          </a:prstGeom>
          <a:noFill/>
          <a:ln w="9525">
            <a:noFill/>
            <a:miter lim="800000"/>
          </a:ln>
        </p:spPr>
        <p:txBody>
          <a:bodyPr wrap="square">
            <a:spAutoFit/>
          </a:bodyPr>
          <a:lstStyle/>
          <a:p>
            <a:r>
              <a:rPr lang="zh-CN" altLang="en-US" sz="3000" b="1" dirty="0">
                <a:solidFill>
                  <a:srgbClr val="002060"/>
                </a:solidFill>
                <a:latin typeface="微软雅黑" panose="020B0503020204020204" pitchFamily="34" charset="-122"/>
                <a:ea typeface="微软雅黑" panose="020B0503020204020204" pitchFamily="34" charset="-122"/>
                <a:sym typeface="微软雅黑" panose="020B0503020204020204" pitchFamily="34" charset="-122"/>
              </a:rPr>
              <a:t> </a:t>
            </a:r>
            <a:r>
              <a:rPr lang="zh-CN" altLang="en-US" sz="2400" b="1" dirty="0">
                <a:solidFill>
                  <a:srgbClr val="002060"/>
                </a:solidFill>
                <a:latin typeface="微软雅黑" panose="020B0503020204020204" pitchFamily="34" charset="-122"/>
                <a:ea typeface="微软雅黑" panose="020B0503020204020204" pitchFamily="34" charset="-122"/>
                <a:sym typeface="微软雅黑" panose="020B0503020204020204" pitchFamily="34" charset="-122"/>
              </a:rPr>
              <a:t>三、加速器领域典型产品业绩</a:t>
            </a:r>
            <a:endParaRPr lang="zh-CN" altLang="en-US" sz="2400"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AutoShape 526"/>
          <p:cNvSpPr>
            <a:spLocks noChangeArrowheads="1"/>
          </p:cNvSpPr>
          <p:nvPr/>
        </p:nvSpPr>
        <p:spPr bwMode="auto">
          <a:xfrm>
            <a:off x="4214810" y="571486"/>
            <a:ext cx="4857784" cy="1428760"/>
          </a:xfrm>
          <a:prstGeom prst="roundRect">
            <a:avLst>
              <a:gd name="adj" fmla="val 3379"/>
            </a:avLst>
          </a:prstGeom>
          <a:solidFill>
            <a:schemeClr val="accent6">
              <a:lumMod val="20000"/>
              <a:lumOff val="80000"/>
            </a:schemeClr>
          </a:solidFill>
          <a:ln>
            <a:solidFill>
              <a:schemeClr val="tx1"/>
            </a:solidFill>
          </a:ln>
        </p:spPr>
        <p:txBody>
          <a:bodyPr wrap="none" anchor="ctr"/>
          <a:lstStyle/>
          <a:p>
            <a:pPr eaLnBrk="1" latinLnBrk="1" hangingPunct="1">
              <a:defRPr/>
            </a:pPr>
            <a:r>
              <a:rPr kumimoji="1" lang="en-US" altLang="ko-KR" dirty="0" smtClean="0">
                <a:solidFill>
                  <a:srgbClr val="000000"/>
                </a:solidFill>
                <a:latin typeface="Gulim" panose="020B0600000101010101" pitchFamily="34" charset="-127"/>
                <a:ea typeface="Gulim" panose="020B0600000101010101" pitchFamily="34" charset="-127"/>
              </a:rPr>
              <a:t>                                                                                                                                               </a:t>
            </a:r>
            <a:endParaRPr kumimoji="1" lang="ko-KR" altLang="en-US" dirty="0">
              <a:solidFill>
                <a:srgbClr val="000000"/>
              </a:solidFill>
              <a:latin typeface="Gulim" panose="020B0600000101010101" pitchFamily="34" charset="-127"/>
              <a:ea typeface="Gulim" panose="020B0600000101010101" pitchFamily="34" charset="-127"/>
            </a:endParaRPr>
          </a:p>
        </p:txBody>
      </p:sp>
      <p:sp>
        <p:nvSpPr>
          <p:cNvPr id="38" name="AutoShape 526"/>
          <p:cNvSpPr>
            <a:spLocks noChangeArrowheads="1"/>
          </p:cNvSpPr>
          <p:nvPr/>
        </p:nvSpPr>
        <p:spPr bwMode="auto">
          <a:xfrm>
            <a:off x="4214810" y="2071684"/>
            <a:ext cx="4857784" cy="2714644"/>
          </a:xfrm>
          <a:prstGeom prst="roundRect">
            <a:avLst>
              <a:gd name="adj" fmla="val 3379"/>
            </a:avLst>
          </a:prstGeom>
          <a:solidFill>
            <a:schemeClr val="accent6">
              <a:lumMod val="20000"/>
              <a:lumOff val="80000"/>
            </a:schemeClr>
          </a:solidFill>
          <a:ln>
            <a:solidFill>
              <a:schemeClr val="tx1"/>
            </a:solidFill>
          </a:ln>
        </p:spPr>
        <p:txBody>
          <a:bodyPr wrap="none" anchor="ctr"/>
          <a:lstStyle/>
          <a:p>
            <a:pPr eaLnBrk="1" latinLnBrk="1" hangingPunct="1">
              <a:defRPr/>
            </a:pPr>
            <a:r>
              <a:rPr kumimoji="1" lang="en-US" altLang="ko-KR" dirty="0" smtClean="0">
                <a:solidFill>
                  <a:srgbClr val="000000"/>
                </a:solidFill>
                <a:latin typeface="Gulim" panose="020B0600000101010101" pitchFamily="34" charset="-127"/>
                <a:ea typeface="Gulim" panose="020B0600000101010101" pitchFamily="34" charset="-127"/>
              </a:rPr>
              <a:t>                                                                </a:t>
            </a:r>
            <a:endParaRPr kumimoji="1" lang="ko-KR" altLang="en-US" dirty="0">
              <a:solidFill>
                <a:srgbClr val="000000"/>
              </a:solidFill>
              <a:latin typeface="Gulim" panose="020B0600000101010101" pitchFamily="34" charset="-127"/>
              <a:ea typeface="Gulim" panose="020B0600000101010101" pitchFamily="34" charset="-127"/>
            </a:endParaRPr>
          </a:p>
        </p:txBody>
      </p:sp>
      <p:sp>
        <p:nvSpPr>
          <p:cNvPr id="21" name="AutoShape 526"/>
          <p:cNvSpPr>
            <a:spLocks noChangeArrowheads="1"/>
          </p:cNvSpPr>
          <p:nvPr/>
        </p:nvSpPr>
        <p:spPr bwMode="auto">
          <a:xfrm>
            <a:off x="112712" y="2071684"/>
            <a:ext cx="4030660" cy="2714644"/>
          </a:xfrm>
          <a:prstGeom prst="roundRect">
            <a:avLst>
              <a:gd name="adj" fmla="val 3379"/>
            </a:avLst>
          </a:prstGeom>
          <a:solidFill>
            <a:schemeClr val="accent6">
              <a:lumMod val="20000"/>
              <a:lumOff val="80000"/>
            </a:schemeClr>
          </a:solidFill>
          <a:ln>
            <a:solidFill>
              <a:schemeClr val="tx1"/>
            </a:solidFill>
          </a:ln>
        </p:spPr>
        <p:txBody>
          <a:bodyPr wrap="none" anchor="ctr"/>
          <a:lstStyle/>
          <a:p>
            <a:pPr eaLnBrk="1" latinLnBrk="1" hangingPunct="1">
              <a:defRPr/>
            </a:pPr>
            <a:endParaRPr kumimoji="1" lang="ko-KR" altLang="en-US">
              <a:solidFill>
                <a:srgbClr val="000000"/>
              </a:solidFill>
              <a:latin typeface="Gulim" panose="020B0600000101010101" pitchFamily="34" charset="-127"/>
              <a:ea typeface="Gulim" panose="020B0600000101010101" pitchFamily="34" charset="-127"/>
            </a:endParaRPr>
          </a:p>
        </p:txBody>
      </p:sp>
      <p:cxnSp>
        <p:nvCxnSpPr>
          <p:cNvPr id="267" name="直接连接符 266"/>
          <p:cNvCxnSpPr/>
          <p:nvPr/>
        </p:nvCxnSpPr>
        <p:spPr>
          <a:xfrm>
            <a:off x="0" y="4875626"/>
            <a:ext cx="9144000" cy="1191"/>
          </a:xfrm>
          <a:prstGeom prst="line">
            <a:avLst/>
          </a:prstGeom>
        </p:spPr>
        <p:style>
          <a:lnRef idx="1">
            <a:schemeClr val="accent1"/>
          </a:lnRef>
          <a:fillRef idx="0">
            <a:schemeClr val="accent1"/>
          </a:fillRef>
          <a:effectRef idx="0">
            <a:schemeClr val="accent1"/>
          </a:effectRef>
          <a:fontRef idx="minor">
            <a:schemeClr val="tx1"/>
          </a:fontRef>
        </p:style>
      </p:cxnSp>
      <p:sp>
        <p:nvSpPr>
          <p:cNvPr id="19" name="TextBox 18"/>
          <p:cNvSpPr txBox="1"/>
          <p:nvPr/>
        </p:nvSpPr>
        <p:spPr>
          <a:xfrm>
            <a:off x="71406" y="534073"/>
            <a:ext cx="3643338" cy="323165"/>
          </a:xfrm>
          <a:prstGeom prst="rect">
            <a:avLst/>
          </a:prstGeom>
          <a:noFill/>
        </p:spPr>
        <p:txBody>
          <a:bodyPr wrap="square" rtlCol="0">
            <a:spAutoFit/>
          </a:bodyPr>
          <a:lstStyle/>
          <a:p>
            <a:pPr>
              <a:buClr>
                <a:schemeClr val="tx2"/>
              </a:buClr>
              <a:buFont typeface="Wingdings" panose="05000000000000000000" pitchFamily="2" charset="2"/>
              <a:buChar char="n"/>
            </a:pPr>
            <a:r>
              <a:rPr lang="zh-CN" altLang="en-US" sz="1500" dirty="0" smtClean="0">
                <a:latin typeface="微软雅黑" panose="020B0503020204020204" pitchFamily="34" charset="-122"/>
                <a:ea typeface="微软雅黑" panose="020B0503020204020204" pitchFamily="34" charset="-122"/>
              </a:rPr>
              <a:t>  超导磁体相关项目</a:t>
            </a:r>
            <a:endParaRPr lang="zh-CN" altLang="en-US" sz="1500" dirty="0">
              <a:latin typeface="微软雅黑" panose="020B0503020204020204" pitchFamily="34" charset="-122"/>
              <a:ea typeface="微软雅黑" panose="020B0503020204020204" pitchFamily="34" charset="-122"/>
            </a:endParaRPr>
          </a:p>
        </p:txBody>
      </p:sp>
      <p:sp>
        <p:nvSpPr>
          <p:cNvPr id="7" name="AutoShape 526"/>
          <p:cNvSpPr>
            <a:spLocks noChangeArrowheads="1"/>
          </p:cNvSpPr>
          <p:nvPr/>
        </p:nvSpPr>
        <p:spPr bwMode="auto">
          <a:xfrm>
            <a:off x="112712" y="842112"/>
            <a:ext cx="4030660" cy="1158134"/>
          </a:xfrm>
          <a:prstGeom prst="roundRect">
            <a:avLst>
              <a:gd name="adj" fmla="val 4942"/>
            </a:avLst>
          </a:prstGeom>
          <a:solidFill>
            <a:schemeClr val="tx2">
              <a:lumMod val="20000"/>
              <a:lumOff val="80000"/>
            </a:schemeClr>
          </a:solidFill>
          <a:ln>
            <a:solidFill>
              <a:schemeClr val="tx1"/>
            </a:solidFill>
          </a:ln>
        </p:spPr>
        <p:txBody>
          <a:bodyPr wrap="none" anchor="ctr"/>
          <a:lstStyle/>
          <a:p>
            <a:pPr eaLnBrk="1" latinLnBrk="1" hangingPunct="1">
              <a:defRPr/>
            </a:pPr>
            <a:endParaRPr kumimoji="1" lang="ko-KR" altLang="en-US">
              <a:solidFill>
                <a:srgbClr val="000000"/>
              </a:solidFill>
              <a:latin typeface="Gulim" panose="020B0600000101010101" pitchFamily="34" charset="-127"/>
              <a:ea typeface="Gulim" panose="020B0600000101010101" pitchFamily="34" charset="-127"/>
            </a:endParaRPr>
          </a:p>
        </p:txBody>
      </p:sp>
      <p:sp>
        <p:nvSpPr>
          <p:cNvPr id="12" name="TextBox 11"/>
          <p:cNvSpPr txBox="1"/>
          <p:nvPr/>
        </p:nvSpPr>
        <p:spPr>
          <a:xfrm>
            <a:off x="71089" y="795357"/>
            <a:ext cx="4000528" cy="1200329"/>
          </a:xfrm>
          <a:prstGeom prst="rect">
            <a:avLst/>
          </a:prstGeom>
          <a:noFill/>
        </p:spPr>
        <p:txBody>
          <a:bodyPr wrap="square" rtlCol="0">
            <a:spAutoFit/>
          </a:bodyPr>
          <a:lstStyle/>
          <a:p>
            <a:pPr marL="171450" indent="-171450">
              <a:lnSpc>
                <a:spcPct val="150000"/>
              </a:lnSpc>
              <a:buClr>
                <a:srgbClr val="FFFF00"/>
              </a:buClr>
              <a:buFont typeface="Wingdings" panose="05000000000000000000" pitchFamily="2" charset="2"/>
              <a:buChar char="Ø"/>
            </a:pPr>
            <a:r>
              <a:rPr lang="zh-CN" altLang="en-US" sz="1200" dirty="0" smtClean="0">
                <a:solidFill>
                  <a:srgbClr val="000000"/>
                </a:solidFill>
                <a:latin typeface="Arial" panose="020B0604020202020204" pitchFamily="34" charset="0"/>
                <a:ea typeface="宋体" panose="02010600030101010101" pitchFamily="2" charset="-122"/>
                <a:sym typeface="+mn-ea"/>
              </a:rPr>
              <a:t> </a:t>
            </a:r>
            <a:r>
              <a:rPr lang="en-US" altLang="zh-CN" sz="1200" dirty="0">
                <a:latin typeface="微软雅黑" panose="020B0503020204020204" pitchFamily="34" charset="-122"/>
                <a:ea typeface="微软雅黑" panose="020B0503020204020204" pitchFamily="34" charset="-122"/>
                <a:sym typeface="+mn-ea"/>
              </a:rPr>
              <a:t>1000Gs </a:t>
            </a:r>
            <a:r>
              <a:rPr lang="en-US" altLang="zh-CN" sz="1200" dirty="0" err="1">
                <a:latin typeface="微软雅黑" panose="020B0503020204020204" pitchFamily="34" charset="-122"/>
                <a:ea typeface="微软雅黑" panose="020B0503020204020204" pitchFamily="34" charset="-122"/>
              </a:rPr>
              <a:t>NbTi</a:t>
            </a:r>
            <a:r>
              <a:rPr lang="zh-CN" altLang="en-US" sz="1200" dirty="0">
                <a:latin typeface="微软雅黑" panose="020B0503020204020204" pitchFamily="34" charset="-122"/>
                <a:ea typeface="微软雅黑" panose="020B0503020204020204" pitchFamily="34" charset="-122"/>
                <a:sym typeface="+mn-ea"/>
              </a:rPr>
              <a:t>超导线圈</a:t>
            </a:r>
            <a:endParaRPr lang="en-US" altLang="zh-CN" sz="1200" dirty="0">
              <a:latin typeface="微软雅黑" panose="020B0503020204020204" pitchFamily="34" charset="-122"/>
              <a:ea typeface="微软雅黑" panose="020B0503020204020204" pitchFamily="34" charset="-122"/>
              <a:sym typeface="+mn-ea"/>
            </a:endParaRPr>
          </a:p>
          <a:p>
            <a:pPr marL="171450" indent="-171450">
              <a:lnSpc>
                <a:spcPct val="150000"/>
              </a:lnSpc>
              <a:buClr>
                <a:srgbClr val="FFFF00"/>
              </a:buClr>
              <a:buFont typeface="Wingdings" panose="05000000000000000000" pitchFamily="2" charset="2"/>
              <a:buChar char="Ø"/>
            </a:pPr>
            <a:r>
              <a:rPr lang="en-US" altLang="zh-CN" sz="1200" dirty="0">
                <a:latin typeface="微软雅黑" panose="020B0503020204020204" pitchFamily="34" charset="-122"/>
                <a:ea typeface="微软雅黑" panose="020B0503020204020204" pitchFamily="34" charset="-122"/>
                <a:sym typeface="+mn-ea"/>
              </a:rPr>
              <a:t>10T </a:t>
            </a:r>
            <a:r>
              <a:rPr lang="en-US" altLang="zh-CN" sz="1200" dirty="0">
                <a:latin typeface="微软雅黑" panose="020B0503020204020204" pitchFamily="34" charset="-122"/>
                <a:ea typeface="微软雅黑" panose="020B0503020204020204" pitchFamily="34" charset="-122"/>
              </a:rPr>
              <a:t>Nb3Sn</a:t>
            </a:r>
            <a:r>
              <a:rPr lang="en-US" altLang="zh-CN" sz="1200" dirty="0">
                <a:latin typeface="微软雅黑" panose="020B0503020204020204" pitchFamily="34" charset="-122"/>
                <a:ea typeface="微软雅黑" panose="020B0503020204020204" pitchFamily="34" charset="-122"/>
                <a:sym typeface="+mn-ea"/>
              </a:rPr>
              <a:t>+</a:t>
            </a:r>
            <a:r>
              <a:rPr lang="en-US" altLang="zh-CN" sz="1200" dirty="0">
                <a:latin typeface="微软雅黑" panose="020B0503020204020204" pitchFamily="34" charset="-122"/>
                <a:ea typeface="微软雅黑" panose="020B0503020204020204" pitchFamily="34" charset="-122"/>
              </a:rPr>
              <a:t>NbTi</a:t>
            </a:r>
            <a:r>
              <a:rPr lang="zh-CN" altLang="en-US" sz="1200" dirty="0">
                <a:latin typeface="微软雅黑" panose="020B0503020204020204" pitchFamily="34" charset="-122"/>
                <a:ea typeface="微软雅黑" panose="020B0503020204020204" pitchFamily="34" charset="-122"/>
                <a:sym typeface="+mn-ea"/>
              </a:rPr>
              <a:t>混合超导磁体</a:t>
            </a:r>
          </a:p>
          <a:p>
            <a:pPr marL="171450" indent="-171450">
              <a:lnSpc>
                <a:spcPct val="150000"/>
              </a:lnSpc>
              <a:buClr>
                <a:srgbClr val="FFFF00"/>
              </a:buClr>
              <a:buFont typeface="Wingdings" panose="05000000000000000000" pitchFamily="2" charset="2"/>
              <a:buChar char="Ø"/>
            </a:pPr>
            <a:r>
              <a:rPr lang="zh-CN" altLang="en-US" sz="1200" dirty="0">
                <a:latin typeface="微软雅黑" panose="020B0503020204020204" pitchFamily="34" charset="-122"/>
                <a:ea typeface="微软雅黑" panose="020B0503020204020204" pitchFamily="34" charset="-122"/>
                <a:sym typeface="+mn-ea"/>
              </a:rPr>
              <a:t> </a:t>
            </a:r>
            <a:r>
              <a:rPr lang="en-US" altLang="zh-CN" sz="1200" dirty="0">
                <a:latin typeface="微软雅黑" panose="020B0503020204020204" pitchFamily="34" charset="-122"/>
                <a:ea typeface="微软雅黑" panose="020B0503020204020204" pitchFamily="34" charset="-122"/>
                <a:sym typeface="+mn-ea"/>
              </a:rPr>
              <a:t>ADS</a:t>
            </a:r>
            <a:r>
              <a:rPr lang="zh-CN" altLang="en-US" sz="1200" dirty="0">
                <a:latin typeface="微软雅黑" panose="020B0503020204020204" pitchFamily="34" charset="-122"/>
                <a:ea typeface="微软雅黑" panose="020B0503020204020204" pitchFamily="34" charset="-122"/>
                <a:sym typeface="+mn-ea"/>
              </a:rPr>
              <a:t>注入器超导磁铁</a:t>
            </a:r>
            <a:endParaRPr lang="en-US" altLang="zh-CN" sz="1200" dirty="0">
              <a:latin typeface="微软雅黑" panose="020B0503020204020204" pitchFamily="34" charset="-122"/>
              <a:ea typeface="微软雅黑" panose="020B0503020204020204" pitchFamily="34" charset="-122"/>
              <a:sym typeface="+mn-ea"/>
            </a:endParaRPr>
          </a:p>
          <a:p>
            <a:pPr marL="171450" indent="-171450">
              <a:lnSpc>
                <a:spcPct val="150000"/>
              </a:lnSpc>
              <a:buClr>
                <a:srgbClr val="FFFF00"/>
              </a:buClr>
              <a:buFont typeface="Wingdings" panose="05000000000000000000" pitchFamily="2" charset="2"/>
              <a:buChar char="Ø"/>
            </a:pPr>
            <a:r>
              <a:rPr lang="zh-CN" altLang="en-US" sz="1200" dirty="0">
                <a:latin typeface="微软雅黑" panose="020B0503020204020204" pitchFamily="34" charset="-122"/>
                <a:ea typeface="微软雅黑" panose="020B0503020204020204" pitchFamily="34" charset="-122"/>
                <a:sym typeface="+mn-ea"/>
              </a:rPr>
              <a:t> 四川大学储能磁体</a:t>
            </a:r>
            <a:r>
              <a:rPr lang="zh-CN" altLang="en-US" sz="1200" dirty="0" smtClean="0">
                <a:latin typeface="微软雅黑" panose="020B0503020204020204" pitchFamily="34" charset="-122"/>
                <a:ea typeface="微软雅黑" panose="020B0503020204020204" pitchFamily="34" charset="-122"/>
                <a:sym typeface="+mn-ea"/>
              </a:rPr>
              <a:t>项目</a:t>
            </a:r>
            <a:endParaRPr lang="zh-CN" altLang="en-US" sz="1000" dirty="0" smtClean="0">
              <a:latin typeface="微软雅黑" panose="020B0503020204020204" pitchFamily="34" charset="-122"/>
              <a:ea typeface="微软雅黑" panose="020B0503020204020204" pitchFamily="34" charset="-122"/>
            </a:endParaRPr>
          </a:p>
        </p:txBody>
      </p:sp>
      <p:pic>
        <p:nvPicPr>
          <p:cNvPr id="10" name="图片 9"/>
          <p:cNvPicPr>
            <a:picLocks noChangeAspect="1"/>
          </p:cNvPicPr>
          <p:nvPr/>
        </p:nvPicPr>
        <p:blipFill rotWithShape="1">
          <a:blip r:embed="rId3" cstate="print">
            <a:extLst>
              <a:ext uri="{28A0092B-C50C-407E-A947-70E740481C1C}">
                <a14:useLocalDpi xmlns:a14="http://schemas.microsoft.com/office/drawing/2010/main"/>
              </a:ext>
            </a:extLst>
          </a:blip>
          <a:srcRect/>
          <a:stretch>
            <a:fillRect/>
          </a:stretch>
        </p:blipFill>
        <p:spPr>
          <a:xfrm flipV="1">
            <a:off x="4269105" y="2099310"/>
            <a:ext cx="1520190" cy="1087755"/>
          </a:xfrm>
          <a:prstGeom prst="rect">
            <a:avLst/>
          </a:prstGeom>
        </p:spPr>
      </p:pic>
      <p:pic>
        <p:nvPicPr>
          <p:cNvPr id="11" name="图片 10"/>
          <p:cNvPicPr>
            <a:picLocks noChangeAspect="1"/>
          </p:cNvPicPr>
          <p:nvPr/>
        </p:nvPicPr>
        <p:blipFill rotWithShape="1">
          <a:blip r:embed="rId4" cstate="print">
            <a:extLst>
              <a:ext uri="{28A0092B-C50C-407E-A947-70E740481C1C}">
                <a14:useLocalDpi xmlns:a14="http://schemas.microsoft.com/office/drawing/2010/main"/>
              </a:ext>
            </a:extLst>
          </a:blip>
          <a:srcRect/>
          <a:stretch>
            <a:fillRect/>
          </a:stretch>
        </p:blipFill>
        <p:spPr>
          <a:xfrm flipV="1">
            <a:off x="4262120" y="3191510"/>
            <a:ext cx="1579245" cy="851535"/>
          </a:xfrm>
          <a:prstGeom prst="rect">
            <a:avLst/>
          </a:prstGeom>
        </p:spPr>
      </p:pic>
      <p:pic>
        <p:nvPicPr>
          <p:cNvPr id="17" name="图片 16" descr="IMG_3385.JPG"/>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4248244" y="627534"/>
            <a:ext cx="1768976" cy="1326732"/>
          </a:xfrm>
          <a:prstGeom prst="rect">
            <a:avLst/>
          </a:prstGeom>
        </p:spPr>
      </p:pic>
      <p:pic>
        <p:nvPicPr>
          <p:cNvPr id="32" name="图片 31" descr="IMG_20151117_105323.jpg"/>
          <p:cNvPicPr/>
          <p:nvPr/>
        </p:nvPicPr>
        <p:blipFill>
          <a:blip r:embed="rId6" cstate="print">
            <a:extLst>
              <a:ext uri="{28A0092B-C50C-407E-A947-70E740481C1C}">
                <a14:useLocalDpi xmlns:a14="http://schemas.microsoft.com/office/drawing/2010/main"/>
              </a:ext>
            </a:extLst>
          </a:blip>
          <a:srcRect/>
          <a:stretch>
            <a:fillRect/>
          </a:stretch>
        </p:blipFill>
        <p:spPr>
          <a:xfrm>
            <a:off x="5789295" y="2099310"/>
            <a:ext cx="1553210" cy="1948815"/>
          </a:xfrm>
          <a:prstGeom prst="rect">
            <a:avLst/>
          </a:prstGeom>
        </p:spPr>
      </p:pic>
      <p:sp>
        <p:nvSpPr>
          <p:cNvPr id="2" name="矩形 1"/>
          <p:cNvSpPr/>
          <p:nvPr/>
        </p:nvSpPr>
        <p:spPr>
          <a:xfrm>
            <a:off x="4271010" y="4108450"/>
            <a:ext cx="1903095" cy="645160"/>
          </a:xfrm>
          <a:prstGeom prst="rect">
            <a:avLst/>
          </a:prstGeom>
          <a:ln>
            <a:solidFill>
              <a:schemeClr val="accent1"/>
            </a:solidFill>
          </a:ln>
        </p:spPr>
        <p:txBody>
          <a:bodyPr wrap="square">
            <a:spAutoFit/>
          </a:bodyPr>
          <a:lstStyle/>
          <a:p>
            <a:r>
              <a:rPr lang="en-US" altLang="zh-CN" sz="1200" dirty="0" smtClean="0">
                <a:latin typeface="楷体" panose="02010609060101010101" pitchFamily="49" charset="-122"/>
                <a:ea typeface="楷体" panose="02010609060101010101" pitchFamily="49" charset="-122"/>
              </a:rPr>
              <a:t>1.</a:t>
            </a:r>
            <a:r>
              <a:rPr lang="zh-CN" altLang="en-US" sz="1200" dirty="0" smtClean="0">
                <a:latin typeface="楷体" panose="02010609060101010101" pitchFamily="49" charset="-122"/>
                <a:ea typeface="楷体" panose="02010609060101010101" pitchFamily="49" charset="-122"/>
              </a:rPr>
              <a:t>长度</a:t>
            </a:r>
            <a:r>
              <a:rPr lang="en-US" altLang="zh-CN" sz="1200" dirty="0" smtClean="0">
                <a:latin typeface="楷体" panose="02010609060101010101" pitchFamily="49" charset="-122"/>
                <a:ea typeface="楷体" panose="02010609060101010101" pitchFamily="49" charset="-122"/>
              </a:rPr>
              <a:t>1.2m</a:t>
            </a:r>
            <a:r>
              <a:rPr lang="zh-CN" altLang="en-US" sz="1200" dirty="0" smtClean="0">
                <a:latin typeface="楷体" panose="02010609060101010101" pitchFamily="49" charset="-122"/>
                <a:ea typeface="楷体" panose="02010609060101010101" pitchFamily="49" charset="-122"/>
              </a:rPr>
              <a:t>，直径</a:t>
            </a:r>
            <a:r>
              <a:rPr lang="en-US" altLang="zh-CN" sz="1200" dirty="0" smtClean="0">
                <a:latin typeface="楷体" panose="02010609060101010101" pitchFamily="49" charset="-122"/>
                <a:ea typeface="楷体" panose="02010609060101010101" pitchFamily="49" charset="-122"/>
              </a:rPr>
              <a:t>560mm</a:t>
            </a:r>
          </a:p>
          <a:p>
            <a:r>
              <a:rPr lang="en-US" altLang="zh-CN" sz="1200" dirty="0" smtClean="0">
                <a:latin typeface="楷体" panose="02010609060101010101" pitchFamily="49" charset="-122"/>
                <a:ea typeface="楷体" panose="02010609060101010101" pitchFamily="49" charset="-122"/>
              </a:rPr>
              <a:t>2.2*300</a:t>
            </a:r>
            <a:r>
              <a:rPr lang="zh-CN" altLang="en-US" sz="1200" dirty="0" smtClean="0">
                <a:latin typeface="楷体" panose="02010609060101010101" pitchFamily="49" charset="-122"/>
                <a:ea typeface="楷体" panose="02010609060101010101" pitchFamily="49" charset="-122"/>
              </a:rPr>
              <a:t>匝，线材：</a:t>
            </a:r>
            <a:r>
              <a:rPr lang="en-US" altLang="zh-CN" sz="1200" dirty="0" err="1" smtClean="0">
                <a:latin typeface="楷体" panose="02010609060101010101" pitchFamily="49" charset="-122"/>
                <a:ea typeface="楷体" panose="02010609060101010101" pitchFamily="49" charset="-122"/>
              </a:rPr>
              <a:t>NbTi</a:t>
            </a:r>
            <a:endParaRPr lang="en-US" altLang="zh-CN" sz="1200" dirty="0" smtClean="0">
              <a:latin typeface="楷体" panose="02010609060101010101" pitchFamily="49" charset="-122"/>
              <a:ea typeface="楷体" panose="02010609060101010101" pitchFamily="49" charset="-122"/>
            </a:endParaRPr>
          </a:p>
          <a:p>
            <a:r>
              <a:rPr lang="en-US" altLang="zh-CN" sz="1200" dirty="0" smtClean="0">
                <a:latin typeface="楷体" panose="02010609060101010101" pitchFamily="49" charset="-122"/>
                <a:ea typeface="楷体" panose="02010609060101010101" pitchFamily="49" charset="-122"/>
              </a:rPr>
              <a:t>3.</a:t>
            </a:r>
            <a:r>
              <a:rPr lang="zh-CN" altLang="en-US" sz="1200" dirty="0" smtClean="0">
                <a:latin typeface="楷体" panose="02010609060101010101" pitchFamily="49" charset="-122"/>
                <a:ea typeface="楷体" panose="02010609060101010101" pitchFamily="49" charset="-122"/>
              </a:rPr>
              <a:t>磁场强度：</a:t>
            </a:r>
            <a:r>
              <a:rPr lang="en-US" altLang="zh-CN" sz="1200" dirty="0" smtClean="0">
                <a:latin typeface="楷体" panose="02010609060101010101" pitchFamily="49" charset="-122"/>
                <a:ea typeface="楷体" panose="02010609060101010101" pitchFamily="49" charset="-122"/>
              </a:rPr>
              <a:t>1000Gs</a:t>
            </a:r>
            <a:endParaRPr lang="zh-CN" altLang="en-US" sz="1200" dirty="0">
              <a:latin typeface="楷体" panose="02010609060101010101" pitchFamily="49" charset="-122"/>
              <a:ea typeface="楷体" panose="02010609060101010101" pitchFamily="49" charset="-122"/>
            </a:endParaRPr>
          </a:p>
        </p:txBody>
      </p:sp>
      <p:sp>
        <p:nvSpPr>
          <p:cNvPr id="3" name="矩形 2"/>
          <p:cNvSpPr/>
          <p:nvPr/>
        </p:nvSpPr>
        <p:spPr>
          <a:xfrm>
            <a:off x="6357620" y="4108450"/>
            <a:ext cx="2643505" cy="645160"/>
          </a:xfrm>
          <a:prstGeom prst="rect">
            <a:avLst/>
          </a:prstGeom>
          <a:ln>
            <a:solidFill>
              <a:schemeClr val="accent1"/>
            </a:solidFill>
          </a:ln>
        </p:spPr>
        <p:txBody>
          <a:bodyPr wrap="square">
            <a:spAutoFit/>
          </a:bodyPr>
          <a:lstStyle/>
          <a:p>
            <a:r>
              <a:rPr lang="en-US" altLang="zh-CN" sz="1200" dirty="0" smtClean="0">
                <a:latin typeface="楷体" panose="02010609060101010101" pitchFamily="49" charset="-122"/>
                <a:ea typeface="楷体" panose="02010609060101010101" pitchFamily="49" charset="-122"/>
              </a:rPr>
              <a:t>1.</a:t>
            </a:r>
            <a:r>
              <a:rPr lang="zh-CN" altLang="en-US" sz="1200" dirty="0" smtClean="0">
                <a:latin typeface="楷体" panose="02010609060101010101" pitchFamily="49" charset="-122"/>
                <a:ea typeface="楷体" panose="02010609060101010101" pitchFamily="49" charset="-122"/>
              </a:rPr>
              <a:t>内层</a:t>
            </a:r>
            <a:r>
              <a:rPr lang="en-US" altLang="zh-CN" sz="1200" dirty="0" smtClean="0">
                <a:solidFill>
                  <a:srgbClr val="000000"/>
                </a:solidFill>
                <a:latin typeface="Arial" panose="020B0604020202020204" pitchFamily="34" charset="0"/>
                <a:ea typeface="宋体" panose="02010600030101010101" pitchFamily="2" charset="-122"/>
              </a:rPr>
              <a:t>Nb3Sn</a:t>
            </a:r>
            <a:r>
              <a:rPr lang="zh-CN" altLang="en-US" sz="1200" dirty="0" smtClean="0">
                <a:solidFill>
                  <a:srgbClr val="000000"/>
                </a:solidFill>
                <a:latin typeface="Arial" panose="020B0604020202020204" pitchFamily="34" charset="0"/>
                <a:ea typeface="宋体" panose="02010600030101010101" pitchFamily="2" charset="-122"/>
              </a:rPr>
              <a:t>，线径</a:t>
            </a:r>
            <a:r>
              <a:rPr lang="en-US" altLang="zh-CN" sz="1200" dirty="0" smtClean="0">
                <a:solidFill>
                  <a:srgbClr val="000000"/>
                </a:solidFill>
                <a:latin typeface="Arial" panose="020B0604020202020204" pitchFamily="34" charset="0"/>
                <a:ea typeface="宋体" panose="02010600030101010101" pitchFamily="2" charset="-122"/>
              </a:rPr>
              <a:t>0.83mm</a:t>
            </a:r>
            <a:r>
              <a:rPr lang="zh-CN" altLang="en-US" sz="1200" dirty="0" smtClean="0">
                <a:solidFill>
                  <a:srgbClr val="000000"/>
                </a:solidFill>
                <a:latin typeface="Arial" panose="020B0604020202020204" pitchFamily="34" charset="0"/>
                <a:ea typeface="宋体" panose="02010600030101010101" pitchFamily="2" charset="-122"/>
              </a:rPr>
              <a:t>，外层</a:t>
            </a:r>
            <a:r>
              <a:rPr lang="en-US" altLang="zh-CN" sz="1200" dirty="0" err="1" smtClean="0">
                <a:solidFill>
                  <a:srgbClr val="000000"/>
                </a:solidFill>
                <a:latin typeface="Arial" panose="020B0604020202020204" pitchFamily="34" charset="0"/>
                <a:ea typeface="宋体" panose="02010600030101010101" pitchFamily="2" charset="-122"/>
              </a:rPr>
              <a:t>NbTi</a:t>
            </a:r>
            <a:r>
              <a:rPr lang="en-US" altLang="zh-CN" sz="1200" dirty="0" smtClean="0">
                <a:solidFill>
                  <a:srgbClr val="000000"/>
                </a:solidFill>
                <a:latin typeface="Arial" panose="020B0604020202020204" pitchFamily="34" charset="0"/>
                <a:ea typeface="宋体" panose="02010600030101010101" pitchFamily="2" charset="-122"/>
              </a:rPr>
              <a:t> 1.28*0.83</a:t>
            </a:r>
            <a:r>
              <a:rPr lang="zh-CN" altLang="en-US" sz="1200" dirty="0" smtClean="0">
                <a:solidFill>
                  <a:srgbClr val="000000"/>
                </a:solidFill>
                <a:latin typeface="Arial" panose="020B0604020202020204" pitchFamily="34" charset="0"/>
                <a:ea typeface="宋体" panose="02010600030101010101" pitchFamily="2" charset="-122"/>
              </a:rPr>
              <a:t>，</a:t>
            </a:r>
            <a:r>
              <a:rPr lang="en-US" altLang="zh-CN" sz="1200" dirty="0" smtClean="0">
                <a:solidFill>
                  <a:srgbClr val="000000"/>
                </a:solidFill>
                <a:latin typeface="Arial" panose="020B0604020202020204" pitchFamily="34" charset="0"/>
                <a:ea typeface="宋体" panose="02010600030101010101" pitchFamily="2" charset="-122"/>
              </a:rPr>
              <a:t>1.08*0.68</a:t>
            </a:r>
            <a:endParaRPr lang="en-US" altLang="zh-CN" sz="1200" dirty="0" smtClean="0">
              <a:latin typeface="楷体" panose="02010609060101010101" pitchFamily="49" charset="-122"/>
              <a:ea typeface="楷体" panose="02010609060101010101" pitchFamily="49" charset="-122"/>
            </a:endParaRPr>
          </a:p>
          <a:p>
            <a:r>
              <a:rPr lang="en-US" altLang="zh-CN" sz="1200" dirty="0" smtClean="0">
                <a:latin typeface="楷体" panose="02010609060101010101" pitchFamily="49" charset="-122"/>
                <a:ea typeface="楷体" panose="02010609060101010101" pitchFamily="49" charset="-122"/>
              </a:rPr>
              <a:t>2.</a:t>
            </a:r>
            <a:r>
              <a:rPr lang="zh-CN" altLang="en-US" sz="1200" dirty="0" smtClean="0">
                <a:latin typeface="楷体" panose="02010609060101010101" pitchFamily="49" charset="-122"/>
                <a:ea typeface="楷体" panose="02010609060101010101" pitchFamily="49" charset="-122"/>
              </a:rPr>
              <a:t>磁场强度：</a:t>
            </a:r>
            <a:r>
              <a:rPr lang="en-US" altLang="zh-CN" sz="1200" dirty="0" smtClean="0">
                <a:latin typeface="楷体" panose="02010609060101010101" pitchFamily="49" charset="-122"/>
                <a:ea typeface="楷体" panose="02010609060101010101" pitchFamily="49" charset="-122"/>
              </a:rPr>
              <a:t>12T</a:t>
            </a:r>
            <a:endParaRPr lang="zh-CN" altLang="en-US" sz="1200" dirty="0">
              <a:latin typeface="楷体" panose="02010609060101010101" pitchFamily="49" charset="-122"/>
              <a:ea typeface="楷体" panose="02010609060101010101" pitchFamily="49" charset="-122"/>
            </a:endParaRPr>
          </a:p>
        </p:txBody>
      </p:sp>
      <p:pic>
        <p:nvPicPr>
          <p:cNvPr id="32769" name="Picture 1"/>
          <p:cNvPicPr>
            <a:picLocks noChangeAspect="1" noChangeArrowheads="1"/>
          </p:cNvPicPr>
          <p:nvPr/>
        </p:nvPicPr>
        <p:blipFill>
          <a:blip r:embed="rId7" cstate="print">
            <a:extLst>
              <a:ext uri="{28A0092B-C50C-407E-A947-70E740481C1C}">
                <a14:useLocalDpi xmlns:a14="http://schemas.microsoft.com/office/drawing/2010/main"/>
              </a:ext>
            </a:extLst>
          </a:blip>
          <a:srcRect/>
          <a:stretch>
            <a:fillRect/>
          </a:stretch>
        </p:blipFill>
        <p:spPr bwMode="auto">
          <a:xfrm>
            <a:off x="7342505" y="2099310"/>
            <a:ext cx="1671955" cy="1957070"/>
          </a:xfrm>
          <a:prstGeom prst="rect">
            <a:avLst/>
          </a:prstGeom>
          <a:noFill/>
          <a:ln w="9525">
            <a:noFill/>
            <a:miter lim="800000"/>
            <a:headEnd/>
            <a:tailEnd/>
          </a:ln>
          <a:effectLst/>
        </p:spPr>
      </p:pic>
      <p:pic>
        <p:nvPicPr>
          <p:cNvPr id="1035" name="Picture 11" descr="C:\Users\PLM\AppData\Local\Temp\ksohtml\wps2191.tmp.jpg"/>
          <p:cNvPicPr>
            <a:picLocks noChangeAspect="1" noChangeArrowheads="1"/>
          </p:cNvPicPr>
          <p:nvPr/>
        </p:nvPicPr>
        <p:blipFill>
          <a:blip r:embed="rId8"/>
          <a:srcRect/>
          <a:stretch>
            <a:fillRect/>
          </a:stretch>
        </p:blipFill>
        <p:spPr bwMode="auto">
          <a:xfrm>
            <a:off x="179705" y="2197100"/>
            <a:ext cx="1700530" cy="1741170"/>
          </a:xfrm>
          <a:prstGeom prst="rect">
            <a:avLst/>
          </a:prstGeom>
          <a:noFill/>
        </p:spPr>
      </p:pic>
      <p:pic>
        <p:nvPicPr>
          <p:cNvPr id="1026" name="Picture 2"/>
          <p:cNvPicPr>
            <a:picLocks noChangeAspect="1" noChangeArrowheads="1"/>
          </p:cNvPicPr>
          <p:nvPr/>
        </p:nvPicPr>
        <p:blipFill>
          <a:blip r:embed="rId9" cstate="print">
            <a:extLst>
              <a:ext uri="{28A0092B-C50C-407E-A947-70E740481C1C}">
                <a14:useLocalDpi xmlns:a14="http://schemas.microsoft.com/office/drawing/2010/main"/>
              </a:ext>
            </a:extLst>
          </a:blip>
          <a:srcRect/>
          <a:stretch>
            <a:fillRect/>
          </a:stretch>
        </p:blipFill>
        <p:spPr bwMode="auto">
          <a:xfrm>
            <a:off x="1907540" y="2211070"/>
            <a:ext cx="2209165" cy="1727200"/>
          </a:xfrm>
          <a:prstGeom prst="rect">
            <a:avLst/>
          </a:prstGeom>
          <a:noFill/>
          <a:ln w="9525">
            <a:noFill/>
            <a:miter lim="800000"/>
            <a:headEnd/>
            <a:tailEnd/>
          </a:ln>
          <a:effectLst/>
        </p:spPr>
      </p:pic>
      <p:sp>
        <p:nvSpPr>
          <p:cNvPr id="1031" name="Rectangle 7"/>
          <p:cNvSpPr>
            <a:spLocks noChangeArrowheads="1"/>
          </p:cNvSpPr>
          <p:nvPr/>
        </p:nvSpPr>
        <p:spPr bwMode="auto">
          <a:xfrm>
            <a:off x="142875" y="4083685"/>
            <a:ext cx="3900805" cy="553085"/>
          </a:xfrm>
          <a:prstGeom prst="rect">
            <a:avLst/>
          </a:prstGeom>
          <a:noFill/>
          <a:ln w="9525">
            <a:solidFill>
              <a:schemeClr val="accent1"/>
            </a:solidFill>
            <a:miter lim="800000"/>
          </a:ln>
          <a:effectLst/>
        </p:spPr>
        <p:txBody>
          <a:bodyPr vert="horz" wrap="square" lIns="91440" tIns="45720" rIns="91440" bIns="45720" numCol="1" anchor="ctr"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dirty="0" smtClean="0">
                <a:ln>
                  <a:noFill/>
                </a:ln>
                <a:solidFill>
                  <a:schemeClr val="tx1"/>
                </a:solidFill>
                <a:effectLst/>
                <a:latin typeface="楷体" panose="02010609060101010101" pitchFamily="49" charset="-122"/>
                <a:ea typeface="楷体" panose="02010609060101010101" pitchFamily="49" charset="-122"/>
                <a:cs typeface="Times New Roman" panose="02020603050405020304" pitchFamily="18" charset="0"/>
              </a:rPr>
              <a:t>1.</a:t>
            </a:r>
            <a:r>
              <a:rPr kumimoji="0" lang="zh-CN" sz="1000" b="0" i="0" u="none" strike="noStrike" cap="none" normalizeH="0" baseline="0" dirty="0" smtClean="0">
                <a:ln>
                  <a:noFill/>
                </a:ln>
                <a:solidFill>
                  <a:schemeClr val="tx1"/>
                </a:solidFill>
                <a:effectLst/>
                <a:latin typeface="楷体" panose="02010609060101010101" pitchFamily="49" charset="-122"/>
                <a:ea typeface="楷体" panose="02010609060101010101" pitchFamily="49" charset="-122"/>
                <a:cs typeface="Times New Roman" panose="02020603050405020304" pitchFamily="18" charset="0"/>
              </a:rPr>
              <a:t>束流真空盒，</a:t>
            </a:r>
            <a:r>
              <a:rPr kumimoji="0" lang="zh-CN" altLang="zh-CN" sz="1000" b="0" i="0" u="none" strike="noStrike" cap="none" normalizeH="0" baseline="0" dirty="0" smtClean="0">
                <a:ln>
                  <a:noFill/>
                </a:ln>
                <a:solidFill>
                  <a:schemeClr val="tx1"/>
                </a:solidFill>
                <a:effectLst/>
                <a:latin typeface="楷体" panose="02010609060101010101" pitchFamily="49" charset="-122"/>
                <a:ea typeface="楷体" panose="02010609060101010101" pitchFamily="49" charset="-122"/>
                <a:cs typeface="Times New Roman" panose="02020603050405020304" pitchFamily="18" charset="0"/>
              </a:rPr>
              <a:t>2. </a:t>
            </a:r>
            <a:r>
              <a:rPr kumimoji="0" lang="zh-CN" sz="1000" b="0" i="0" u="none" strike="noStrike" cap="none" normalizeH="0" baseline="0" dirty="0" smtClean="0">
                <a:ln>
                  <a:noFill/>
                </a:ln>
                <a:solidFill>
                  <a:schemeClr val="tx1"/>
                </a:solidFill>
                <a:effectLst/>
                <a:latin typeface="楷体" panose="02010609060101010101" pitchFamily="49" charset="-122"/>
                <a:ea typeface="楷体" panose="02010609060101010101" pitchFamily="49" charset="-122"/>
                <a:cs typeface="Times New Roman" panose="02020603050405020304" pitchFamily="18" charset="0"/>
              </a:rPr>
              <a:t>导冷筒，</a:t>
            </a:r>
            <a:r>
              <a:rPr kumimoji="0" lang="zh-CN" altLang="zh-CN" sz="1000" b="0" i="0" u="none" strike="noStrike" cap="none" normalizeH="0" baseline="0" dirty="0" smtClean="0">
                <a:ln>
                  <a:noFill/>
                </a:ln>
                <a:solidFill>
                  <a:schemeClr val="tx1"/>
                </a:solidFill>
                <a:effectLst/>
                <a:latin typeface="楷体" panose="02010609060101010101" pitchFamily="49" charset="-122"/>
                <a:ea typeface="楷体" panose="02010609060101010101" pitchFamily="49" charset="-122"/>
                <a:cs typeface="Times New Roman" panose="02020603050405020304" pitchFamily="18" charset="0"/>
              </a:rPr>
              <a:t>3.</a:t>
            </a:r>
            <a:r>
              <a:rPr kumimoji="0" lang="zh-CN" sz="1000" b="0" i="0" u="none" strike="noStrike" cap="none" normalizeH="0" baseline="0" dirty="0" smtClean="0">
                <a:ln>
                  <a:noFill/>
                </a:ln>
                <a:solidFill>
                  <a:schemeClr val="tx1"/>
                </a:solidFill>
                <a:effectLst/>
                <a:latin typeface="楷体" panose="02010609060101010101" pitchFamily="49" charset="-122"/>
                <a:ea typeface="楷体" panose="02010609060101010101" pitchFamily="49" charset="-122"/>
                <a:cs typeface="Times New Roman" panose="02020603050405020304" pitchFamily="18" charset="0"/>
              </a:rPr>
              <a:t>导冷筒固定键，</a:t>
            </a:r>
            <a:r>
              <a:rPr kumimoji="0" lang="zh-CN" altLang="zh-CN" sz="1000" b="0" i="0" u="none" strike="noStrike" cap="none" normalizeH="0" baseline="0" dirty="0" smtClean="0">
                <a:ln>
                  <a:noFill/>
                </a:ln>
                <a:solidFill>
                  <a:schemeClr val="tx1"/>
                </a:solidFill>
                <a:effectLst/>
                <a:latin typeface="楷体" panose="02010609060101010101" pitchFamily="49" charset="-122"/>
                <a:ea typeface="楷体" panose="02010609060101010101" pitchFamily="49" charset="-122"/>
                <a:cs typeface="Times New Roman" panose="02020603050405020304" pitchFamily="18" charset="0"/>
              </a:rPr>
              <a:t>4 . G10</a:t>
            </a:r>
            <a:r>
              <a:rPr kumimoji="0" lang="zh-CN" sz="1000" b="0" i="0" u="none" strike="noStrike" cap="none" normalizeH="0" baseline="0" dirty="0" smtClean="0">
                <a:ln>
                  <a:noFill/>
                </a:ln>
                <a:solidFill>
                  <a:schemeClr val="tx1"/>
                </a:solidFill>
                <a:effectLst/>
                <a:latin typeface="楷体" panose="02010609060101010101" pitchFamily="49" charset="-122"/>
                <a:ea typeface="楷体" panose="02010609060101010101" pitchFamily="49" charset="-122"/>
                <a:cs typeface="Times New Roman" panose="02020603050405020304" pitchFamily="18" charset="0"/>
              </a:rPr>
              <a:t>挡板</a:t>
            </a:r>
            <a:r>
              <a:rPr kumimoji="0" lang="zh-CN" altLang="zh-CN" sz="1000" b="0" i="0" u="none" strike="noStrike" cap="none" normalizeH="0" baseline="0" dirty="0" smtClean="0">
                <a:ln>
                  <a:noFill/>
                </a:ln>
                <a:solidFill>
                  <a:schemeClr val="tx1"/>
                </a:solidFill>
                <a:effectLst/>
                <a:latin typeface="楷体" panose="02010609060101010101" pitchFamily="49" charset="-122"/>
                <a:ea typeface="楷体" panose="02010609060101010101" pitchFamily="49" charset="-122"/>
                <a:cs typeface="Times New Roman" panose="02020603050405020304" pitchFamily="18" charset="0"/>
              </a:rPr>
              <a:t>1</a:t>
            </a:r>
            <a:r>
              <a:rPr kumimoji="0" lang="zh-CN" sz="1000" b="0" i="0" u="none" strike="noStrike" cap="none" normalizeH="0" baseline="0" dirty="0" smtClean="0">
                <a:ln>
                  <a:noFill/>
                </a:ln>
                <a:solidFill>
                  <a:schemeClr val="tx1"/>
                </a:solidFill>
                <a:effectLst/>
                <a:latin typeface="楷体" panose="02010609060101010101" pitchFamily="49" charset="-122"/>
                <a:ea typeface="楷体" panose="02010609060101010101" pitchFamily="49" charset="-122"/>
                <a:cs typeface="Times New Roman" panose="02020603050405020304" pitchFamily="18" charset="0"/>
              </a:rPr>
              <a:t>，</a:t>
            </a:r>
            <a:r>
              <a:rPr kumimoji="0" lang="zh-CN" altLang="zh-CN" sz="1000" b="0" i="0" u="none" strike="noStrike" cap="none" normalizeH="0" baseline="0" dirty="0" smtClean="0">
                <a:ln>
                  <a:noFill/>
                </a:ln>
                <a:solidFill>
                  <a:schemeClr val="tx1"/>
                </a:solidFill>
                <a:effectLst/>
                <a:latin typeface="楷体" panose="02010609060101010101" pitchFamily="49" charset="-122"/>
                <a:ea typeface="楷体" panose="02010609060101010101" pitchFamily="49" charset="-122"/>
                <a:cs typeface="Times New Roman" panose="02020603050405020304" pitchFamily="18" charset="0"/>
              </a:rPr>
              <a:t>5</a:t>
            </a:r>
            <a:r>
              <a:rPr kumimoji="0" lang="zh-CN" sz="1000" b="0" i="0" u="none" strike="noStrike" cap="none" normalizeH="0" baseline="0" dirty="0" smtClean="0">
                <a:ln>
                  <a:noFill/>
                </a:ln>
                <a:solidFill>
                  <a:schemeClr val="tx1"/>
                </a:solidFill>
                <a:effectLst/>
                <a:latin typeface="楷体" panose="02010609060101010101" pitchFamily="49" charset="-122"/>
                <a:ea typeface="楷体" panose="02010609060101010101" pitchFamily="49" charset="-122"/>
                <a:cs typeface="Times New Roman" panose="02020603050405020304" pitchFamily="18" charset="0"/>
              </a:rPr>
              <a:t>，左侧压紧法兰，</a:t>
            </a:r>
            <a:r>
              <a:rPr kumimoji="0" lang="zh-CN" altLang="zh-CN" sz="1000" b="0" i="0" u="none" strike="noStrike" cap="none" normalizeH="0" baseline="0" dirty="0" smtClean="0">
                <a:ln>
                  <a:noFill/>
                </a:ln>
                <a:solidFill>
                  <a:schemeClr val="tx1"/>
                </a:solidFill>
                <a:effectLst/>
                <a:latin typeface="楷体" panose="02010609060101010101" pitchFamily="49" charset="-122"/>
                <a:ea typeface="楷体" panose="02010609060101010101" pitchFamily="49" charset="-122"/>
                <a:cs typeface="Times New Roman" panose="02020603050405020304" pitchFamily="18" charset="0"/>
              </a:rPr>
              <a:t>6. </a:t>
            </a:r>
            <a:r>
              <a:rPr kumimoji="0" lang="zh-CN" sz="1000" b="0" i="0" u="none" strike="noStrike" cap="none" normalizeH="0" baseline="0" dirty="0" smtClean="0">
                <a:ln>
                  <a:noFill/>
                </a:ln>
                <a:solidFill>
                  <a:schemeClr val="tx1"/>
                </a:solidFill>
                <a:effectLst/>
                <a:latin typeface="楷体" panose="02010609060101010101" pitchFamily="49" charset="-122"/>
                <a:ea typeface="楷体" panose="02010609060101010101" pitchFamily="49" charset="-122"/>
                <a:cs typeface="Times New Roman" panose="02020603050405020304" pitchFamily="18" charset="0"/>
              </a:rPr>
              <a:t>左侧铁轭，</a:t>
            </a:r>
            <a:r>
              <a:rPr kumimoji="0" lang="zh-CN" altLang="zh-CN" sz="1000" b="0" i="0" u="none" strike="noStrike" cap="none" normalizeH="0" baseline="0" dirty="0" smtClean="0">
                <a:ln>
                  <a:noFill/>
                </a:ln>
                <a:solidFill>
                  <a:schemeClr val="tx1"/>
                </a:solidFill>
                <a:effectLst/>
                <a:latin typeface="楷体" panose="02010609060101010101" pitchFamily="49" charset="-122"/>
                <a:ea typeface="楷体" panose="02010609060101010101" pitchFamily="49" charset="-122"/>
                <a:cs typeface="Times New Roman" panose="02020603050405020304" pitchFamily="18" charset="0"/>
              </a:rPr>
              <a:t>7.</a:t>
            </a:r>
            <a:r>
              <a:rPr kumimoji="0" lang="zh-CN" sz="1000" b="0" i="0" u="none" strike="noStrike" cap="none" normalizeH="0" baseline="0" dirty="0" smtClean="0">
                <a:ln>
                  <a:noFill/>
                </a:ln>
                <a:solidFill>
                  <a:schemeClr val="tx1"/>
                </a:solidFill>
                <a:effectLst/>
                <a:latin typeface="楷体" panose="02010609060101010101" pitchFamily="49" charset="-122"/>
                <a:ea typeface="楷体" panose="02010609060101010101" pitchFamily="49" charset="-122"/>
                <a:cs typeface="Times New Roman" panose="02020603050405020304" pitchFamily="18" charset="0"/>
              </a:rPr>
              <a:t>校正子线圈，</a:t>
            </a:r>
            <a:r>
              <a:rPr kumimoji="0" lang="zh-CN" altLang="zh-CN" sz="1000" b="0" i="0" u="none" strike="noStrike" cap="none" normalizeH="0" baseline="0" dirty="0" smtClean="0">
                <a:ln>
                  <a:noFill/>
                </a:ln>
                <a:solidFill>
                  <a:schemeClr val="tx1"/>
                </a:solidFill>
                <a:effectLst/>
                <a:latin typeface="楷体" panose="02010609060101010101" pitchFamily="49" charset="-122"/>
                <a:ea typeface="楷体" panose="02010609060101010101" pitchFamily="49" charset="-122"/>
                <a:cs typeface="Times New Roman" panose="02020603050405020304" pitchFamily="18" charset="0"/>
              </a:rPr>
              <a:t>8. </a:t>
            </a:r>
            <a:r>
              <a:rPr kumimoji="0" lang="zh-CN" sz="1000" b="0" i="0" u="none" strike="noStrike" cap="none" normalizeH="0" baseline="0" dirty="0" smtClean="0">
                <a:ln>
                  <a:noFill/>
                </a:ln>
                <a:solidFill>
                  <a:schemeClr val="tx1"/>
                </a:solidFill>
                <a:effectLst/>
                <a:latin typeface="楷体" panose="02010609060101010101" pitchFamily="49" charset="-122"/>
                <a:ea typeface="楷体" panose="02010609060101010101" pitchFamily="49" charset="-122"/>
                <a:cs typeface="Times New Roman" panose="02020603050405020304" pitchFamily="18" charset="0"/>
              </a:rPr>
              <a:t>右侧铁轭，</a:t>
            </a:r>
            <a:r>
              <a:rPr kumimoji="0" lang="zh-CN" altLang="zh-CN" sz="1000" b="0" i="0" u="none" strike="noStrike" cap="none" normalizeH="0" baseline="0" dirty="0" smtClean="0">
                <a:ln>
                  <a:noFill/>
                </a:ln>
                <a:solidFill>
                  <a:schemeClr val="tx1"/>
                </a:solidFill>
                <a:effectLst/>
                <a:latin typeface="楷体" panose="02010609060101010101" pitchFamily="49" charset="-122"/>
                <a:ea typeface="楷体" panose="02010609060101010101" pitchFamily="49" charset="-122"/>
                <a:cs typeface="Times New Roman" panose="02020603050405020304" pitchFamily="18" charset="0"/>
              </a:rPr>
              <a:t>9. </a:t>
            </a:r>
            <a:r>
              <a:rPr kumimoji="0" lang="zh-CN" sz="1000" b="0" i="0" u="none" strike="noStrike" cap="none" normalizeH="0" baseline="0" dirty="0" smtClean="0">
                <a:ln>
                  <a:noFill/>
                </a:ln>
                <a:solidFill>
                  <a:schemeClr val="tx1"/>
                </a:solidFill>
                <a:effectLst/>
                <a:latin typeface="楷体" panose="02010609060101010101" pitchFamily="49" charset="-122"/>
                <a:ea typeface="楷体" panose="02010609060101010101" pitchFamily="49" charset="-122"/>
                <a:cs typeface="Times New Roman" panose="02020603050405020304" pitchFamily="18" charset="0"/>
              </a:rPr>
              <a:t>右侧压紧法兰</a:t>
            </a:r>
            <a:r>
              <a:rPr kumimoji="0" lang="zh-CN" altLang="zh-CN" sz="1000" b="0" i="0" u="none" strike="noStrike" cap="none" normalizeH="0" baseline="0" dirty="0" smtClean="0">
                <a:ln>
                  <a:noFill/>
                </a:ln>
                <a:solidFill>
                  <a:schemeClr val="tx1"/>
                </a:solidFill>
                <a:effectLst/>
                <a:latin typeface="楷体" panose="02010609060101010101" pitchFamily="49" charset="-122"/>
                <a:ea typeface="楷体" panose="02010609060101010101" pitchFamily="49" charset="-122"/>
                <a:cs typeface="Times New Roman" panose="02020603050405020304" pitchFamily="18" charset="0"/>
              </a:rPr>
              <a:t>10. G10</a:t>
            </a:r>
            <a:r>
              <a:rPr kumimoji="0" lang="zh-CN" sz="1000" b="0" i="0" u="none" strike="noStrike" cap="none" normalizeH="0" baseline="0" dirty="0" smtClean="0">
                <a:ln>
                  <a:noFill/>
                </a:ln>
                <a:solidFill>
                  <a:schemeClr val="tx1"/>
                </a:solidFill>
                <a:effectLst/>
                <a:latin typeface="楷体" panose="02010609060101010101" pitchFamily="49" charset="-122"/>
                <a:ea typeface="楷体" panose="02010609060101010101" pitchFamily="49" charset="-122"/>
                <a:cs typeface="Times New Roman" panose="02020603050405020304" pitchFamily="18" charset="0"/>
              </a:rPr>
              <a:t>挡板</a:t>
            </a:r>
            <a:r>
              <a:rPr kumimoji="0" lang="zh-CN" altLang="zh-CN" sz="1000" b="0" i="0" u="none" strike="noStrike" cap="none" normalizeH="0" baseline="0" dirty="0" smtClean="0">
                <a:ln>
                  <a:noFill/>
                </a:ln>
                <a:solidFill>
                  <a:schemeClr val="tx1"/>
                </a:solidFill>
                <a:effectLst/>
                <a:latin typeface="楷体" panose="02010609060101010101" pitchFamily="49" charset="-122"/>
                <a:ea typeface="楷体" panose="02010609060101010101" pitchFamily="49" charset="-122"/>
                <a:cs typeface="Times New Roman" panose="02020603050405020304" pitchFamily="18" charset="0"/>
              </a:rPr>
              <a:t>4</a:t>
            </a:r>
            <a:r>
              <a:rPr kumimoji="0" lang="zh-CN" sz="1000" b="0" i="0" u="none" strike="noStrike" cap="none" normalizeH="0" baseline="0" dirty="0" smtClean="0">
                <a:ln>
                  <a:noFill/>
                </a:ln>
                <a:solidFill>
                  <a:schemeClr val="tx1"/>
                </a:solidFill>
                <a:effectLst/>
                <a:latin typeface="楷体" panose="02010609060101010101" pitchFamily="49" charset="-122"/>
                <a:ea typeface="楷体" panose="02010609060101010101" pitchFamily="49" charset="-122"/>
                <a:cs typeface="Times New Roman" panose="02020603050405020304" pitchFamily="18" charset="0"/>
              </a:rPr>
              <a:t>， </a:t>
            </a:r>
            <a:r>
              <a:rPr kumimoji="0" lang="zh-CN" altLang="zh-CN" sz="1000" b="0" i="0" u="none" strike="noStrike" cap="none" normalizeH="0" baseline="0" dirty="0" smtClean="0">
                <a:ln>
                  <a:noFill/>
                </a:ln>
                <a:solidFill>
                  <a:schemeClr val="tx1"/>
                </a:solidFill>
                <a:effectLst/>
                <a:latin typeface="楷体" panose="02010609060101010101" pitchFamily="49" charset="-122"/>
                <a:ea typeface="楷体" panose="02010609060101010101" pitchFamily="49" charset="-122"/>
                <a:cs typeface="Times New Roman" panose="02020603050405020304" pitchFamily="18" charset="0"/>
              </a:rPr>
              <a:t>11. G10</a:t>
            </a:r>
            <a:r>
              <a:rPr kumimoji="0" lang="zh-CN" sz="1000" b="0" i="0" u="none" strike="noStrike" cap="none" normalizeH="0" baseline="0" dirty="0" smtClean="0">
                <a:ln>
                  <a:noFill/>
                </a:ln>
                <a:solidFill>
                  <a:schemeClr val="tx1"/>
                </a:solidFill>
                <a:effectLst/>
                <a:latin typeface="楷体" panose="02010609060101010101" pitchFamily="49" charset="-122"/>
                <a:ea typeface="楷体" panose="02010609060101010101" pitchFamily="49" charset="-122"/>
                <a:cs typeface="Times New Roman" panose="02020603050405020304" pitchFamily="18" charset="0"/>
              </a:rPr>
              <a:t>挡板</a:t>
            </a:r>
            <a:r>
              <a:rPr kumimoji="0" lang="zh-CN" altLang="zh-CN" sz="1000" b="0" i="0" u="none" strike="noStrike" cap="none" normalizeH="0" baseline="0" dirty="0" smtClean="0">
                <a:ln>
                  <a:noFill/>
                </a:ln>
                <a:solidFill>
                  <a:schemeClr val="tx1"/>
                </a:solidFill>
                <a:effectLst/>
                <a:latin typeface="楷体" panose="02010609060101010101" pitchFamily="49" charset="-122"/>
                <a:ea typeface="楷体" panose="02010609060101010101" pitchFamily="49" charset="-122"/>
                <a:cs typeface="Times New Roman" panose="02020603050405020304" pitchFamily="18" charset="0"/>
              </a:rPr>
              <a:t>3</a:t>
            </a:r>
            <a:r>
              <a:rPr kumimoji="0" lang="zh-CN" sz="1000" b="0" i="0" u="none" strike="noStrike" cap="none" normalizeH="0" baseline="0" dirty="0" smtClean="0">
                <a:ln>
                  <a:noFill/>
                </a:ln>
                <a:solidFill>
                  <a:schemeClr val="tx1"/>
                </a:solidFill>
                <a:effectLst/>
                <a:latin typeface="楷体" panose="02010609060101010101" pitchFamily="49" charset="-122"/>
                <a:ea typeface="楷体" panose="02010609060101010101" pitchFamily="49" charset="-122"/>
                <a:cs typeface="Times New Roman" panose="02020603050405020304" pitchFamily="18" charset="0"/>
              </a:rPr>
              <a:t>，</a:t>
            </a:r>
            <a:r>
              <a:rPr kumimoji="0" lang="zh-CN" altLang="zh-CN" sz="1000" b="0" i="0" u="none" strike="noStrike" cap="none" normalizeH="0" baseline="0" dirty="0" smtClean="0">
                <a:ln>
                  <a:noFill/>
                </a:ln>
                <a:solidFill>
                  <a:schemeClr val="tx1"/>
                </a:solidFill>
                <a:effectLst/>
                <a:latin typeface="楷体" panose="02010609060101010101" pitchFamily="49" charset="-122"/>
                <a:ea typeface="楷体" panose="02010609060101010101" pitchFamily="49" charset="-122"/>
                <a:cs typeface="Times New Roman" panose="02020603050405020304" pitchFamily="18" charset="0"/>
              </a:rPr>
              <a:t>12. </a:t>
            </a:r>
            <a:r>
              <a:rPr kumimoji="0" lang="zh-CN" sz="1000" b="0" i="0" u="none" strike="noStrike" cap="none" normalizeH="0" baseline="0" dirty="0" smtClean="0">
                <a:ln>
                  <a:noFill/>
                </a:ln>
                <a:solidFill>
                  <a:schemeClr val="tx1"/>
                </a:solidFill>
                <a:effectLst/>
                <a:latin typeface="楷体" panose="02010609060101010101" pitchFamily="49" charset="-122"/>
                <a:ea typeface="楷体" panose="02010609060101010101" pitchFamily="49" charset="-122"/>
                <a:cs typeface="Times New Roman" panose="02020603050405020304" pitchFamily="18" charset="0"/>
              </a:rPr>
              <a:t>铁轭环。</a:t>
            </a:r>
            <a:endParaRPr kumimoji="0" lang="zh-CN" sz="1000" b="0" i="0" u="none" strike="noStrike" cap="none" normalizeH="0" baseline="0" dirty="0" smtClean="0">
              <a:ln>
                <a:noFill/>
              </a:ln>
              <a:solidFill>
                <a:schemeClr val="tx1"/>
              </a:solidFill>
              <a:effectLst/>
              <a:latin typeface="楷体" panose="02010609060101010101" pitchFamily="49" charset="-122"/>
              <a:ea typeface="楷体" panose="02010609060101010101" pitchFamily="49" charset="-122"/>
              <a:cs typeface="宋体" panose="02010600030101010101" pitchFamily="2" charset="-122"/>
            </a:endParaRPr>
          </a:p>
        </p:txBody>
      </p:sp>
      <p:graphicFrame>
        <p:nvGraphicFramePr>
          <p:cNvPr id="8" name="表格 7"/>
          <p:cNvGraphicFramePr/>
          <p:nvPr>
            <p:custDataLst>
              <p:tags r:id="rId1"/>
            </p:custDataLst>
          </p:nvPr>
        </p:nvGraphicFramePr>
        <p:xfrm>
          <a:off x="6122035" y="636905"/>
          <a:ext cx="2893060" cy="1308735"/>
        </p:xfrm>
        <a:graphic>
          <a:graphicData uri="http://schemas.openxmlformats.org/drawingml/2006/table">
            <a:tbl>
              <a:tblPr firstRow="1" bandRow="1">
                <a:tableStyleId>{5C22544A-7EE6-4342-B048-85BDC9FD1C3A}</a:tableStyleId>
              </a:tblPr>
              <a:tblGrid>
                <a:gridCol w="1141730">
                  <a:extLst>
                    <a:ext uri="{9D8B030D-6E8A-4147-A177-3AD203B41FA5}">
                      <a16:colId xmlns:a16="http://schemas.microsoft.com/office/drawing/2014/main" val="20000"/>
                    </a:ext>
                  </a:extLst>
                </a:gridCol>
                <a:gridCol w="1751330">
                  <a:extLst>
                    <a:ext uri="{9D8B030D-6E8A-4147-A177-3AD203B41FA5}">
                      <a16:colId xmlns:a16="http://schemas.microsoft.com/office/drawing/2014/main" val="20001"/>
                    </a:ext>
                  </a:extLst>
                </a:gridCol>
              </a:tblGrid>
              <a:tr h="302895">
                <a:tc gridSpan="2">
                  <a:txBody>
                    <a:bodyPr/>
                    <a:lstStyle/>
                    <a:p>
                      <a:pPr marL="0" algn="ctr" defTabSz="914400" rtl="0" eaLnBrk="1" latinLnBrk="0" hangingPunct="1">
                        <a:buNone/>
                      </a:pPr>
                      <a:r>
                        <a:rPr lang="zh-CN" altLang="en-US" sz="1200" b="1" kern="1200" dirty="0">
                          <a:solidFill>
                            <a:srgbClr val="FFFF00"/>
                          </a:solidFill>
                          <a:latin typeface="+mn-lt"/>
                          <a:ea typeface="+mn-ea"/>
                          <a:cs typeface="+mn-cs"/>
                        </a:rPr>
                        <a:t>电科院储能磁体</a:t>
                      </a:r>
                    </a:p>
                  </a:txBody>
                  <a:tcPr marL="68580" marR="68580" marT="34290" marB="34290"/>
                </a:tc>
                <a:tc hMerge="1">
                  <a:txBody>
                    <a:bodyPr/>
                    <a:lstStyle/>
                    <a:p>
                      <a:endParaRPr lang="zh-CN"/>
                    </a:p>
                  </a:txBody>
                  <a:tcPr/>
                </a:tc>
                <a:extLst>
                  <a:ext uri="{0D108BD9-81ED-4DB2-BD59-A6C34878D82A}">
                    <a16:rowId xmlns:a16="http://schemas.microsoft.com/office/drawing/2014/main" val="10000"/>
                  </a:ext>
                </a:extLst>
              </a:tr>
              <a:tr h="323850">
                <a:tc>
                  <a:txBody>
                    <a:bodyPr/>
                    <a:lstStyle/>
                    <a:p>
                      <a:pPr>
                        <a:buNone/>
                      </a:pPr>
                      <a:r>
                        <a:rPr lang="zh-CN" altLang="en-US" sz="1000"/>
                        <a:t>导体类型</a:t>
                      </a:r>
                    </a:p>
                  </a:txBody>
                  <a:tcPr marL="68580" marR="68580" marT="34290" marB="34290"/>
                </a:tc>
                <a:tc>
                  <a:txBody>
                    <a:bodyPr/>
                    <a:lstStyle/>
                    <a:p>
                      <a:pPr>
                        <a:buNone/>
                      </a:pPr>
                      <a:r>
                        <a:rPr lang="en-US" altLang="zh-CN" sz="1000">
                          <a:solidFill>
                            <a:srgbClr val="7030A0"/>
                          </a:solidFill>
                        </a:rPr>
                        <a:t>YBCO 4</a:t>
                      </a:r>
                      <a:r>
                        <a:rPr lang="zh-CN" altLang="en-US" sz="1000">
                          <a:solidFill>
                            <a:srgbClr val="7030A0"/>
                          </a:solidFill>
                        </a:rPr>
                        <a:t>层复合铠装</a:t>
                      </a:r>
                    </a:p>
                  </a:txBody>
                  <a:tcPr marL="68580" marR="68580" marT="34290" marB="34290"/>
                </a:tc>
                <a:extLst>
                  <a:ext uri="{0D108BD9-81ED-4DB2-BD59-A6C34878D82A}">
                    <a16:rowId xmlns:a16="http://schemas.microsoft.com/office/drawing/2014/main" val="10001"/>
                  </a:ext>
                </a:extLst>
              </a:tr>
              <a:tr h="341630">
                <a:tc>
                  <a:txBody>
                    <a:bodyPr/>
                    <a:lstStyle/>
                    <a:p>
                      <a:pPr>
                        <a:buNone/>
                      </a:pPr>
                      <a:r>
                        <a:rPr lang="zh-CN" altLang="en-US" sz="1000"/>
                        <a:t>工作电流</a:t>
                      </a:r>
                    </a:p>
                  </a:txBody>
                  <a:tcPr marL="68580" marR="68580" marT="34290" marB="34290"/>
                </a:tc>
                <a:tc>
                  <a:txBody>
                    <a:bodyPr/>
                    <a:lstStyle/>
                    <a:p>
                      <a:pPr>
                        <a:buNone/>
                      </a:pPr>
                      <a:r>
                        <a:rPr lang="en-US" altLang="zh-CN" sz="1000" dirty="0">
                          <a:solidFill>
                            <a:srgbClr val="7030A0"/>
                          </a:solidFill>
                        </a:rPr>
                        <a:t>630A</a:t>
                      </a:r>
                    </a:p>
                  </a:txBody>
                  <a:tcPr marL="68580" marR="68580" marT="34290" marB="34290"/>
                </a:tc>
                <a:extLst>
                  <a:ext uri="{0D108BD9-81ED-4DB2-BD59-A6C34878D82A}">
                    <a16:rowId xmlns:a16="http://schemas.microsoft.com/office/drawing/2014/main" val="10002"/>
                  </a:ext>
                </a:extLst>
              </a:tr>
              <a:tr h="340360">
                <a:tc>
                  <a:txBody>
                    <a:bodyPr/>
                    <a:lstStyle/>
                    <a:p>
                      <a:pPr>
                        <a:buNone/>
                      </a:pPr>
                      <a:r>
                        <a:rPr lang="zh-CN" altLang="en-US" sz="1000"/>
                        <a:t>磁场强度</a:t>
                      </a:r>
                    </a:p>
                  </a:txBody>
                  <a:tcPr marL="68580" marR="68580" marT="34290" marB="34290"/>
                </a:tc>
                <a:tc>
                  <a:txBody>
                    <a:bodyPr/>
                    <a:lstStyle/>
                    <a:p>
                      <a:pPr>
                        <a:buNone/>
                      </a:pPr>
                      <a:r>
                        <a:rPr lang="en-US" altLang="zh-CN" sz="1000" dirty="0">
                          <a:solidFill>
                            <a:srgbClr val="7030A0"/>
                          </a:solidFill>
                        </a:rPr>
                        <a:t>90Gs</a:t>
                      </a:r>
                    </a:p>
                  </a:txBody>
                  <a:tcPr marL="68580" marR="68580" marT="34290" marB="34290"/>
                </a:tc>
                <a:extLst>
                  <a:ext uri="{0D108BD9-81ED-4DB2-BD59-A6C34878D82A}">
                    <a16:rowId xmlns:a16="http://schemas.microsoft.com/office/drawing/2014/main" val="10003"/>
                  </a:ext>
                </a:extLst>
              </a:tr>
            </a:tbl>
          </a:graphicData>
        </a:graphic>
      </p:graphicFrame>
      <p:sp>
        <p:nvSpPr>
          <p:cNvPr id="59" name="TextBox 101"/>
          <p:cNvSpPr>
            <a:spLocks noChangeArrowheads="1"/>
          </p:cNvSpPr>
          <p:nvPr/>
        </p:nvSpPr>
        <p:spPr bwMode="auto">
          <a:xfrm>
            <a:off x="2420620" y="-71755"/>
            <a:ext cx="4337685" cy="553085"/>
          </a:xfrm>
          <a:prstGeom prst="rect">
            <a:avLst/>
          </a:prstGeom>
          <a:noFill/>
          <a:ln w="9525">
            <a:noFill/>
            <a:miter lim="800000"/>
          </a:ln>
        </p:spPr>
        <p:txBody>
          <a:bodyPr wrap="square">
            <a:spAutoFit/>
          </a:bodyPr>
          <a:lstStyle/>
          <a:p>
            <a:r>
              <a:rPr lang="zh-CN" altLang="en-US" sz="3000" b="1" dirty="0">
                <a:solidFill>
                  <a:srgbClr val="002060"/>
                </a:solidFill>
                <a:latin typeface="微软雅黑" panose="020B0503020204020204" pitchFamily="34" charset="-122"/>
                <a:ea typeface="微软雅黑" panose="020B0503020204020204" pitchFamily="34" charset="-122"/>
                <a:sym typeface="微软雅黑" panose="020B0503020204020204" pitchFamily="34" charset="-122"/>
              </a:rPr>
              <a:t> </a:t>
            </a:r>
            <a:r>
              <a:rPr lang="zh-CN" altLang="en-US" sz="2400" b="1" dirty="0">
                <a:solidFill>
                  <a:srgbClr val="002060"/>
                </a:solidFill>
                <a:latin typeface="微软雅黑" panose="020B0503020204020204" pitchFamily="34" charset="-122"/>
                <a:ea typeface="微软雅黑" panose="020B0503020204020204" pitchFamily="34" charset="-122"/>
                <a:sym typeface="微软雅黑" panose="020B0503020204020204" pitchFamily="34" charset="-122"/>
              </a:rPr>
              <a:t>三、加速器领域典型产品业绩</a:t>
            </a:r>
            <a:endParaRPr lang="zh-CN" altLang="en-US" sz="2400"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AutoShape 526"/>
          <p:cNvSpPr>
            <a:spLocks noChangeArrowheads="1"/>
          </p:cNvSpPr>
          <p:nvPr/>
        </p:nvSpPr>
        <p:spPr bwMode="auto">
          <a:xfrm>
            <a:off x="4357686" y="571486"/>
            <a:ext cx="4714908" cy="4214842"/>
          </a:xfrm>
          <a:prstGeom prst="roundRect">
            <a:avLst>
              <a:gd name="adj" fmla="val 2002"/>
            </a:avLst>
          </a:prstGeom>
          <a:solidFill>
            <a:schemeClr val="accent6">
              <a:lumMod val="20000"/>
              <a:lumOff val="80000"/>
            </a:schemeClr>
          </a:solidFill>
          <a:ln>
            <a:solidFill>
              <a:schemeClr val="tx1"/>
            </a:solidFill>
          </a:ln>
        </p:spPr>
        <p:txBody>
          <a:bodyPr wrap="none" anchor="ctr"/>
          <a:lstStyle/>
          <a:p>
            <a:pPr eaLnBrk="1" latinLnBrk="1" hangingPunct="1">
              <a:defRPr/>
            </a:pPr>
            <a:endParaRPr kumimoji="1" lang="ko-KR" altLang="en-US">
              <a:solidFill>
                <a:srgbClr val="000000"/>
              </a:solidFill>
              <a:latin typeface="Gulim" panose="020B0600000101010101" pitchFamily="34" charset="-127"/>
              <a:ea typeface="Gulim" panose="020B0600000101010101" pitchFamily="34" charset="-127"/>
            </a:endParaRPr>
          </a:p>
        </p:txBody>
      </p:sp>
      <p:cxnSp>
        <p:nvCxnSpPr>
          <p:cNvPr id="267" name="直接连接符 266"/>
          <p:cNvCxnSpPr/>
          <p:nvPr/>
        </p:nvCxnSpPr>
        <p:spPr>
          <a:xfrm>
            <a:off x="0" y="4875626"/>
            <a:ext cx="9144000" cy="1191"/>
          </a:xfrm>
          <a:prstGeom prst="line">
            <a:avLst/>
          </a:prstGeom>
        </p:spPr>
        <p:style>
          <a:lnRef idx="1">
            <a:schemeClr val="accent1"/>
          </a:lnRef>
          <a:fillRef idx="0">
            <a:schemeClr val="accent1"/>
          </a:fillRef>
          <a:effectRef idx="0">
            <a:schemeClr val="accent1"/>
          </a:effectRef>
          <a:fontRef idx="minor">
            <a:schemeClr val="tx1"/>
          </a:fontRef>
        </p:style>
      </p:cxnSp>
      <p:pic>
        <p:nvPicPr>
          <p:cNvPr id="20" name="图片 19"/>
          <p:cNvPicPr>
            <a:picLocks noChangeAspect="1"/>
          </p:cNvPicPr>
          <p:nvPr/>
        </p:nvPicPr>
        <p:blipFill>
          <a:blip r:embed="rId2" cstate="print"/>
          <a:stretch>
            <a:fillRect/>
          </a:stretch>
        </p:blipFill>
        <p:spPr>
          <a:xfrm>
            <a:off x="5940152" y="695655"/>
            <a:ext cx="3024336" cy="2000264"/>
          </a:xfrm>
          <a:prstGeom prst="rect">
            <a:avLst/>
          </a:prstGeom>
        </p:spPr>
      </p:pic>
      <p:pic>
        <p:nvPicPr>
          <p:cNvPr id="27" name="图片 26" descr="IMG_20200831_105029.jpg"/>
          <p:cNvPicPr>
            <a:picLocks noChangeAspect="1"/>
          </p:cNvPicPr>
          <p:nvPr/>
        </p:nvPicPr>
        <p:blipFill>
          <a:blip r:embed="rId3" cstate="print">
            <a:extLst>
              <a:ext uri="{28A0092B-C50C-407E-A947-70E740481C1C}">
                <a14:useLocalDpi xmlns:a14="http://schemas.microsoft.com/office/drawing/2010/main"/>
              </a:ext>
            </a:extLst>
          </a:blip>
          <a:srcRect/>
          <a:stretch>
            <a:fillRect/>
          </a:stretch>
        </p:blipFill>
        <p:spPr>
          <a:xfrm>
            <a:off x="131590" y="2571750"/>
            <a:ext cx="4011781" cy="2160240"/>
          </a:xfrm>
          <a:prstGeom prst="rect">
            <a:avLst/>
          </a:prstGeom>
        </p:spPr>
      </p:pic>
      <p:pic>
        <p:nvPicPr>
          <p:cNvPr id="29" name="图片 28" descr="IMG_20201022_083721.jpg"/>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4427984" y="711927"/>
            <a:ext cx="1448874" cy="1983992"/>
          </a:xfrm>
          <a:prstGeom prst="rect">
            <a:avLst/>
          </a:prstGeom>
        </p:spPr>
      </p:pic>
      <p:pic>
        <p:nvPicPr>
          <p:cNvPr id="31" name="图片 30" descr="IMG_20201215_154606.jpg"/>
          <p:cNvPicPr>
            <a:picLocks noChangeAspect="1"/>
          </p:cNvPicPr>
          <p:nvPr/>
        </p:nvPicPr>
        <p:blipFill>
          <a:blip r:embed="rId5" cstate="print">
            <a:extLst>
              <a:ext uri="{28A0092B-C50C-407E-A947-70E740481C1C}">
                <a14:useLocalDpi xmlns:a14="http://schemas.microsoft.com/office/drawing/2010/main"/>
              </a:ext>
            </a:extLst>
          </a:blip>
          <a:srcRect/>
          <a:stretch>
            <a:fillRect/>
          </a:stretch>
        </p:blipFill>
        <p:spPr>
          <a:xfrm>
            <a:off x="4427984" y="2731726"/>
            <a:ext cx="3024336" cy="2000264"/>
          </a:xfrm>
          <a:prstGeom prst="rect">
            <a:avLst/>
          </a:prstGeom>
        </p:spPr>
      </p:pic>
      <p:pic>
        <p:nvPicPr>
          <p:cNvPr id="43" name="图片 42" descr="IMG_20201114_143257.jpg"/>
          <p:cNvPicPr>
            <a:picLocks noChangeAspect="1"/>
          </p:cNvPicPr>
          <p:nvPr/>
        </p:nvPicPr>
        <p:blipFill>
          <a:blip r:embed="rId6" cstate="print"/>
          <a:stretch>
            <a:fillRect/>
          </a:stretch>
        </p:blipFill>
        <p:spPr>
          <a:xfrm>
            <a:off x="7524328" y="2731726"/>
            <a:ext cx="1440160" cy="2000264"/>
          </a:xfrm>
          <a:prstGeom prst="rect">
            <a:avLst/>
          </a:prstGeom>
        </p:spPr>
      </p:pic>
      <p:pic>
        <p:nvPicPr>
          <p:cNvPr id="44" name="Picture 2"/>
          <p:cNvPicPr>
            <a:picLocks noChangeAspect="1" noChangeArrowheads="1"/>
          </p:cNvPicPr>
          <p:nvPr/>
        </p:nvPicPr>
        <p:blipFill>
          <a:blip r:embed="rId7" cstate="print">
            <a:extLst>
              <a:ext uri="{28A0092B-C50C-407E-A947-70E740481C1C}">
                <a14:useLocalDpi xmlns:a14="http://schemas.microsoft.com/office/drawing/2010/main"/>
              </a:ext>
            </a:extLst>
          </a:blip>
          <a:srcRect/>
          <a:stretch>
            <a:fillRect/>
          </a:stretch>
        </p:blipFill>
        <p:spPr bwMode="auto">
          <a:xfrm>
            <a:off x="2839602" y="571486"/>
            <a:ext cx="1372358" cy="2000264"/>
          </a:xfrm>
          <a:prstGeom prst="rect">
            <a:avLst/>
          </a:prstGeom>
          <a:noFill/>
          <a:ln w="9525">
            <a:noFill/>
            <a:miter lim="800000"/>
            <a:headEnd/>
            <a:tailEnd/>
          </a:ln>
          <a:effectLst/>
        </p:spPr>
      </p:pic>
      <p:pic>
        <p:nvPicPr>
          <p:cNvPr id="46" name="图片 45"/>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a:off x="1547663" y="915566"/>
            <a:ext cx="1179913" cy="1567240"/>
          </a:xfrm>
          <a:prstGeom prst="rect">
            <a:avLst/>
          </a:prstGeom>
        </p:spPr>
      </p:pic>
      <p:pic>
        <p:nvPicPr>
          <p:cNvPr id="47" name="图片 3"/>
          <p:cNvPicPr>
            <a:picLocks noChangeAspect="1"/>
          </p:cNvPicPr>
          <p:nvPr/>
        </p:nvPicPr>
        <p:blipFill>
          <a:blip r:embed="rId9" cstate="print"/>
          <a:stretch>
            <a:fillRect/>
          </a:stretch>
        </p:blipFill>
        <p:spPr>
          <a:xfrm>
            <a:off x="131590" y="915566"/>
            <a:ext cx="1344066" cy="1567240"/>
          </a:xfrm>
          <a:prstGeom prst="rect">
            <a:avLst/>
          </a:prstGeom>
          <a:noFill/>
          <a:ln w="9525">
            <a:noFill/>
          </a:ln>
        </p:spPr>
      </p:pic>
      <p:sp>
        <p:nvSpPr>
          <p:cNvPr id="48" name="TextBox 47"/>
          <p:cNvSpPr txBox="1"/>
          <p:nvPr/>
        </p:nvSpPr>
        <p:spPr>
          <a:xfrm>
            <a:off x="-349" y="534073"/>
            <a:ext cx="3643338" cy="321945"/>
          </a:xfrm>
          <a:prstGeom prst="rect">
            <a:avLst/>
          </a:prstGeom>
          <a:noFill/>
        </p:spPr>
        <p:txBody>
          <a:bodyPr wrap="square" rtlCol="0">
            <a:spAutoFit/>
          </a:bodyPr>
          <a:lstStyle/>
          <a:p>
            <a:pPr marL="285750" indent="-285750">
              <a:buClr>
                <a:schemeClr val="tx2"/>
              </a:buClr>
              <a:buFont typeface="Wingdings" panose="05000000000000000000" charset="0"/>
              <a:buChar char="Ø"/>
            </a:pPr>
            <a:r>
              <a:rPr lang="en-US" altLang="zh-CN" sz="1500" dirty="0" err="1">
                <a:latin typeface="微软雅黑" panose="020B0503020204020204" pitchFamily="34" charset="-122"/>
                <a:ea typeface="微软雅黑" panose="020B0503020204020204" pitchFamily="34" charset="-122"/>
              </a:rPr>
              <a:t>EMuS</a:t>
            </a:r>
            <a:r>
              <a:rPr lang="zh-CN" altLang="en-US" sz="1500" dirty="0">
                <a:latin typeface="微软雅黑" panose="020B0503020204020204" pitchFamily="34" charset="-122"/>
                <a:ea typeface="微软雅黑" panose="020B0503020204020204" pitchFamily="34" charset="-122"/>
              </a:rPr>
              <a:t>超导俘获磁体线圈样机</a:t>
            </a:r>
          </a:p>
        </p:txBody>
      </p:sp>
      <p:sp>
        <p:nvSpPr>
          <p:cNvPr id="59" name="TextBox 101"/>
          <p:cNvSpPr>
            <a:spLocks noChangeArrowheads="1"/>
          </p:cNvSpPr>
          <p:nvPr/>
        </p:nvSpPr>
        <p:spPr bwMode="auto">
          <a:xfrm>
            <a:off x="2420620" y="-71755"/>
            <a:ext cx="4337685" cy="553085"/>
          </a:xfrm>
          <a:prstGeom prst="rect">
            <a:avLst/>
          </a:prstGeom>
          <a:noFill/>
          <a:ln w="9525">
            <a:noFill/>
            <a:miter lim="800000"/>
          </a:ln>
        </p:spPr>
        <p:txBody>
          <a:bodyPr wrap="square">
            <a:spAutoFit/>
          </a:bodyPr>
          <a:lstStyle/>
          <a:p>
            <a:r>
              <a:rPr lang="zh-CN" altLang="en-US" sz="3000" b="1" dirty="0">
                <a:solidFill>
                  <a:srgbClr val="002060"/>
                </a:solidFill>
                <a:latin typeface="微软雅黑" panose="020B0503020204020204" pitchFamily="34" charset="-122"/>
                <a:ea typeface="微软雅黑" panose="020B0503020204020204" pitchFamily="34" charset="-122"/>
                <a:sym typeface="微软雅黑" panose="020B0503020204020204" pitchFamily="34" charset="-122"/>
              </a:rPr>
              <a:t> </a:t>
            </a:r>
            <a:r>
              <a:rPr lang="zh-CN" altLang="en-US" sz="2400" b="1" dirty="0">
                <a:solidFill>
                  <a:srgbClr val="002060"/>
                </a:solidFill>
                <a:latin typeface="微软雅黑" panose="020B0503020204020204" pitchFamily="34" charset="-122"/>
                <a:ea typeface="微软雅黑" panose="020B0503020204020204" pitchFamily="34" charset="-122"/>
                <a:sym typeface="微软雅黑" panose="020B0503020204020204" pitchFamily="34" charset="-122"/>
              </a:rPr>
              <a:t>三、加速器领域典型产品业绩</a:t>
            </a:r>
            <a:endParaRPr lang="zh-CN" altLang="en-US" sz="2400"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AutoShape 526"/>
          <p:cNvSpPr>
            <a:spLocks noChangeArrowheads="1"/>
          </p:cNvSpPr>
          <p:nvPr/>
        </p:nvSpPr>
        <p:spPr bwMode="auto">
          <a:xfrm>
            <a:off x="4417695" y="642620"/>
            <a:ext cx="4624705" cy="4143375"/>
          </a:xfrm>
          <a:prstGeom prst="roundRect">
            <a:avLst>
              <a:gd name="adj" fmla="val 3379"/>
            </a:avLst>
          </a:prstGeom>
          <a:solidFill>
            <a:schemeClr val="accent6">
              <a:lumMod val="20000"/>
              <a:lumOff val="80000"/>
            </a:schemeClr>
          </a:solidFill>
          <a:ln>
            <a:solidFill>
              <a:schemeClr val="tx1"/>
            </a:solidFill>
          </a:ln>
        </p:spPr>
        <p:txBody>
          <a:bodyPr wrap="none" anchor="ctr"/>
          <a:lstStyle/>
          <a:p>
            <a:pPr eaLnBrk="1" latinLnBrk="1" hangingPunct="1">
              <a:defRPr/>
            </a:pPr>
            <a:r>
              <a:rPr kumimoji="1" lang="en-US" altLang="ko-KR" dirty="0" smtClean="0">
                <a:solidFill>
                  <a:srgbClr val="000000"/>
                </a:solidFill>
                <a:latin typeface="Gulim" panose="020B0600000101010101" pitchFamily="34" charset="-127"/>
                <a:ea typeface="Gulim" panose="020B0600000101010101" pitchFamily="34" charset="-127"/>
              </a:rPr>
              <a:t>                                                                                                                                               </a:t>
            </a:r>
            <a:endParaRPr kumimoji="1" lang="ko-KR" altLang="en-US" dirty="0">
              <a:solidFill>
                <a:srgbClr val="000000"/>
              </a:solidFill>
              <a:latin typeface="Gulim" panose="020B0600000101010101" pitchFamily="34" charset="-127"/>
              <a:ea typeface="Gulim" panose="020B0600000101010101" pitchFamily="34" charset="-127"/>
            </a:endParaRPr>
          </a:p>
        </p:txBody>
      </p:sp>
      <p:cxnSp>
        <p:nvCxnSpPr>
          <p:cNvPr id="267" name="直接连接符 266"/>
          <p:cNvCxnSpPr/>
          <p:nvPr/>
        </p:nvCxnSpPr>
        <p:spPr>
          <a:xfrm>
            <a:off x="0" y="4875626"/>
            <a:ext cx="9144000" cy="1191"/>
          </a:xfrm>
          <a:prstGeom prst="line">
            <a:avLst/>
          </a:prstGeom>
        </p:spPr>
        <p:style>
          <a:lnRef idx="1">
            <a:schemeClr val="accent1"/>
          </a:lnRef>
          <a:fillRef idx="0">
            <a:schemeClr val="accent1"/>
          </a:fillRef>
          <a:effectRef idx="0">
            <a:schemeClr val="accent1"/>
          </a:effectRef>
          <a:fontRef idx="minor">
            <a:schemeClr val="tx1"/>
          </a:fontRef>
        </p:style>
      </p:cxnSp>
      <p:sp>
        <p:nvSpPr>
          <p:cNvPr id="19" name="TextBox 18"/>
          <p:cNvSpPr txBox="1"/>
          <p:nvPr/>
        </p:nvSpPr>
        <p:spPr>
          <a:xfrm>
            <a:off x="71406" y="534073"/>
            <a:ext cx="3643338" cy="553085"/>
          </a:xfrm>
          <a:prstGeom prst="rect">
            <a:avLst/>
          </a:prstGeom>
          <a:noFill/>
        </p:spPr>
        <p:txBody>
          <a:bodyPr wrap="square" rtlCol="0">
            <a:spAutoFit/>
          </a:bodyPr>
          <a:lstStyle/>
          <a:p>
            <a:pPr>
              <a:buClr>
                <a:schemeClr val="tx2"/>
              </a:buClr>
              <a:buFont typeface="Wingdings" panose="05000000000000000000" pitchFamily="2" charset="2"/>
              <a:buChar char="n"/>
            </a:pPr>
            <a:r>
              <a:rPr lang="zh-CN" altLang="en-US" sz="1500" dirty="0" smtClean="0">
                <a:latin typeface="微软雅黑" panose="020B0503020204020204" pitchFamily="34" charset="-122"/>
                <a:ea typeface="微软雅黑" panose="020B0503020204020204" pitchFamily="34" charset="-122"/>
              </a:rPr>
              <a:t>  低温及超导系统</a:t>
            </a:r>
            <a:endParaRPr lang="en-US" altLang="zh-CN" sz="1500" dirty="0" smtClean="0">
              <a:latin typeface="微软雅黑" panose="020B0503020204020204" pitchFamily="34" charset="-122"/>
              <a:ea typeface="微软雅黑" panose="020B0503020204020204" pitchFamily="34" charset="-122"/>
            </a:endParaRPr>
          </a:p>
          <a:p>
            <a:pPr>
              <a:buClr>
                <a:schemeClr val="tx2"/>
              </a:buClr>
              <a:buFont typeface="Wingdings" panose="05000000000000000000" pitchFamily="2" charset="2"/>
              <a:buChar char="n"/>
            </a:pPr>
            <a:endParaRPr lang="zh-CN" altLang="en-US" sz="1500" dirty="0">
              <a:latin typeface="微软雅黑" panose="020B0503020204020204" pitchFamily="34" charset="-122"/>
              <a:ea typeface="微软雅黑" panose="020B0503020204020204" pitchFamily="34" charset="-122"/>
            </a:endParaRPr>
          </a:p>
        </p:txBody>
      </p:sp>
      <p:sp>
        <p:nvSpPr>
          <p:cNvPr id="7" name="AutoShape 526"/>
          <p:cNvSpPr>
            <a:spLocks noChangeArrowheads="1"/>
          </p:cNvSpPr>
          <p:nvPr/>
        </p:nvSpPr>
        <p:spPr bwMode="auto">
          <a:xfrm>
            <a:off x="112395" y="842010"/>
            <a:ext cx="4187825" cy="1249680"/>
          </a:xfrm>
          <a:prstGeom prst="roundRect">
            <a:avLst>
              <a:gd name="adj" fmla="val 4942"/>
            </a:avLst>
          </a:prstGeom>
          <a:solidFill>
            <a:schemeClr val="tx2">
              <a:lumMod val="20000"/>
              <a:lumOff val="80000"/>
            </a:schemeClr>
          </a:solidFill>
          <a:ln>
            <a:solidFill>
              <a:schemeClr val="tx1"/>
            </a:solidFill>
          </a:ln>
        </p:spPr>
        <p:txBody>
          <a:bodyPr wrap="none" anchor="ctr"/>
          <a:lstStyle/>
          <a:p>
            <a:pPr eaLnBrk="1" latinLnBrk="1" hangingPunct="1">
              <a:defRPr/>
            </a:pPr>
            <a:endParaRPr kumimoji="1" lang="ko-KR" altLang="en-US">
              <a:solidFill>
                <a:srgbClr val="000000"/>
              </a:solidFill>
              <a:latin typeface="Gulim" panose="020B0600000101010101" pitchFamily="34" charset="-127"/>
              <a:ea typeface="Gulim" panose="020B0600000101010101" pitchFamily="34" charset="-127"/>
            </a:endParaRPr>
          </a:p>
        </p:txBody>
      </p:sp>
      <p:sp>
        <p:nvSpPr>
          <p:cNvPr id="12" name="TextBox 11"/>
          <p:cNvSpPr txBox="1"/>
          <p:nvPr/>
        </p:nvSpPr>
        <p:spPr>
          <a:xfrm>
            <a:off x="112395" y="742315"/>
            <a:ext cx="4187190" cy="1345565"/>
          </a:xfrm>
          <a:prstGeom prst="rect">
            <a:avLst/>
          </a:prstGeom>
          <a:noFill/>
        </p:spPr>
        <p:txBody>
          <a:bodyPr wrap="square" rtlCol="0">
            <a:spAutoFit/>
          </a:bodyPr>
          <a:lstStyle/>
          <a:p>
            <a:pPr>
              <a:lnSpc>
                <a:spcPct val="170000"/>
              </a:lnSpc>
            </a:pPr>
            <a:r>
              <a:rPr lang="zh-CN" altLang="en-US" sz="800" dirty="0" smtClean="0">
                <a:latin typeface="微软雅黑" panose="020B0503020204020204" pitchFamily="34" charset="-122"/>
                <a:ea typeface="微软雅黑" panose="020B0503020204020204" pitchFamily="34" charset="-122"/>
              </a:rPr>
              <a:t>       </a:t>
            </a:r>
            <a:r>
              <a:rPr lang="zh-CN" altLang="en-US" sz="800" dirty="0" smtClean="0">
                <a:latin typeface="微软雅黑" panose="020B0503020204020204" pitchFamily="34" charset="-122"/>
                <a:ea typeface="微软雅黑" panose="020B0503020204020204" pitchFamily="34" charset="-122"/>
                <a:sym typeface="+mn-ea"/>
              </a:rPr>
              <a:t>研发各种大型</a:t>
            </a:r>
            <a:r>
              <a:rPr lang="zh-CN" altLang="en-US" sz="800" b="1" dirty="0" smtClean="0">
                <a:latin typeface="微软雅黑" panose="020B0503020204020204" pitchFamily="34" charset="-122"/>
                <a:ea typeface="微软雅黑" panose="020B0503020204020204" pitchFamily="34" charset="-122"/>
                <a:sym typeface="+mn-ea"/>
              </a:rPr>
              <a:t>低温阀箱、传输管线、低温恒温器、及零挥发超导磁体系统</a:t>
            </a:r>
            <a:r>
              <a:rPr lang="zh-CN" altLang="en-US" sz="800" dirty="0" smtClean="0">
                <a:latin typeface="微软雅黑" panose="020B0503020204020204" pitchFamily="34" charset="-122"/>
                <a:ea typeface="微软雅黑" panose="020B0503020204020204" pitchFamily="34" charset="-122"/>
                <a:sym typeface="+mn-ea"/>
              </a:rPr>
              <a:t>，满足各种实验型超导磁体与集成型加速器需求</a:t>
            </a:r>
            <a:r>
              <a:rPr lang="zh-CN" altLang="en-US" sz="800" dirty="0" smtClean="0">
                <a:latin typeface="微软雅黑" panose="020B0503020204020204" pitchFamily="34" charset="-122"/>
                <a:ea typeface="微软雅黑" panose="020B0503020204020204" pitchFamily="34" charset="-122"/>
              </a:rPr>
              <a:t>：</a:t>
            </a:r>
            <a:endParaRPr lang="en-US" altLang="zh-CN" sz="800" dirty="0" smtClean="0">
              <a:latin typeface="微软雅黑" panose="020B0503020204020204" pitchFamily="34" charset="-122"/>
              <a:ea typeface="微软雅黑" panose="020B0503020204020204" pitchFamily="34" charset="-122"/>
            </a:endParaRPr>
          </a:p>
          <a:p>
            <a:pPr>
              <a:lnSpc>
                <a:spcPct val="170000"/>
              </a:lnSpc>
              <a:buClr>
                <a:srgbClr val="FFFF00"/>
              </a:buClr>
              <a:buFont typeface="Wingdings" panose="05000000000000000000" pitchFamily="2" charset="2"/>
              <a:buChar char="u"/>
            </a:pPr>
            <a:r>
              <a:rPr lang="zh-CN" altLang="en-US" sz="800" dirty="0" smtClean="0">
                <a:latin typeface="微软雅黑" panose="020B0503020204020204" pitchFamily="34" charset="-122"/>
                <a:ea typeface="微软雅黑" panose="020B0503020204020204" pitchFamily="34" charset="-122"/>
              </a:rPr>
              <a:t>  直径尺寸大于2米阀箱，（包括各种内部及外部输液管道）；</a:t>
            </a:r>
          </a:p>
          <a:p>
            <a:pPr marL="182880" indent="-182880">
              <a:lnSpc>
                <a:spcPct val="170000"/>
              </a:lnSpc>
              <a:buClr>
                <a:srgbClr val="FFFF00"/>
              </a:buClr>
              <a:buFont typeface="Wingdings" panose="05000000000000000000" pitchFamily="2" charset="2"/>
              <a:buChar char="u"/>
            </a:pPr>
            <a:r>
              <a:rPr lang="zh-CN" altLang="en-US" sz="800" dirty="0" smtClean="0">
                <a:latin typeface="微软雅黑" panose="020B0503020204020204" pitchFamily="34" charset="-122"/>
                <a:ea typeface="微软雅黑" panose="020B0503020204020204" pitchFamily="34" charset="-122"/>
              </a:rPr>
              <a:t>液氦零挥发超导磁体低温系统（4部GM制冷机，单台冷量1.5W@4.2K，仍有3W的制冷量裕度）；</a:t>
            </a:r>
          </a:p>
          <a:p>
            <a:pPr marL="182880" indent="-182880">
              <a:lnSpc>
                <a:spcPct val="170000"/>
              </a:lnSpc>
              <a:buClr>
                <a:srgbClr val="FFFF00"/>
              </a:buClr>
              <a:buFont typeface="Wingdings" panose="05000000000000000000" pitchFamily="2" charset="2"/>
              <a:buChar char="u"/>
            </a:pPr>
            <a:r>
              <a:rPr sz="800" dirty="0" smtClean="0">
                <a:latin typeface="微软雅黑" panose="020B0503020204020204" pitchFamily="34" charset="-122"/>
                <a:ea typeface="微软雅黑" panose="020B0503020204020204" pitchFamily="34" charset="-122"/>
              </a:rPr>
              <a:t>液氮零挥发超导磁体低温系统（单台冷量175W@77K，最终可达22K固氮温度）</a:t>
            </a:r>
            <a:r>
              <a:rPr lang="zh-CN" sz="800" dirty="0" smtClean="0">
                <a:latin typeface="微软雅黑" panose="020B0503020204020204" pitchFamily="34" charset="-122"/>
                <a:ea typeface="微软雅黑" panose="020B0503020204020204" pitchFamily="34" charset="-122"/>
              </a:rPr>
              <a:t>。</a:t>
            </a:r>
          </a:p>
        </p:txBody>
      </p:sp>
      <p:pic>
        <p:nvPicPr>
          <p:cNvPr id="4" name="图片 7"/>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a:xfrm>
            <a:off x="4500246" y="3458210"/>
            <a:ext cx="1496642" cy="1248410"/>
          </a:xfrm>
          <a:prstGeom prst="rect">
            <a:avLst/>
          </a:prstGeom>
          <a:noFill/>
          <a:ln>
            <a:noFill/>
          </a:ln>
        </p:spPr>
      </p:pic>
      <p:pic>
        <p:nvPicPr>
          <p:cNvPr id="35847" name="Picture 9"/>
          <p:cNvPicPr>
            <a:picLocks noChangeAspect="1" noChangeArrowheads="1"/>
          </p:cNvPicPr>
          <p:nvPr/>
        </p:nvPicPr>
        <p:blipFill>
          <a:blip r:embed="rId4" cstate="print">
            <a:extLst>
              <a:ext uri="{28A0092B-C50C-407E-A947-70E740481C1C}">
                <a14:useLocalDpi xmlns:a14="http://schemas.microsoft.com/office/drawing/2010/main"/>
              </a:ext>
            </a:extLst>
          </a:blip>
          <a:srcRect/>
          <a:stretch>
            <a:fillRect/>
          </a:stretch>
        </p:blipFill>
        <p:spPr>
          <a:xfrm>
            <a:off x="4500245" y="2088731"/>
            <a:ext cx="1496642" cy="1248410"/>
          </a:xfrm>
          <a:prstGeom prst="rect">
            <a:avLst/>
          </a:prstGeom>
          <a:noFill/>
          <a:ln>
            <a:noFill/>
          </a:ln>
        </p:spPr>
      </p:pic>
      <p:pic>
        <p:nvPicPr>
          <p:cNvPr id="5" name="图片 4" descr="IMG_20160719_170227"/>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4486401" y="712471"/>
            <a:ext cx="1510486" cy="1247138"/>
          </a:xfrm>
          <a:prstGeom prst="rect">
            <a:avLst/>
          </a:prstGeom>
        </p:spPr>
      </p:pic>
      <p:pic>
        <p:nvPicPr>
          <p:cNvPr id="56325" name="图片 5" descr="图片1"/>
          <p:cNvPicPr>
            <a:picLocks noChangeAspect="1" noChangeArrowheads="1"/>
          </p:cNvPicPr>
          <p:nvPr/>
        </p:nvPicPr>
        <p:blipFill>
          <a:blip r:embed="rId6" cstate="print">
            <a:extLst>
              <a:ext uri="{28A0092B-C50C-407E-A947-70E740481C1C}">
                <a14:useLocalDpi xmlns:a14="http://schemas.microsoft.com/office/drawing/2010/main"/>
              </a:ext>
            </a:extLst>
          </a:blip>
          <a:srcRect/>
          <a:stretch>
            <a:fillRect/>
          </a:stretch>
        </p:blipFill>
        <p:spPr bwMode="auto">
          <a:xfrm>
            <a:off x="7561390" y="3458210"/>
            <a:ext cx="1403098" cy="1248410"/>
          </a:xfrm>
          <a:prstGeom prst="rect">
            <a:avLst/>
          </a:prstGeom>
          <a:noFill/>
          <a:ln w="9525">
            <a:noFill/>
            <a:miter lim="800000"/>
            <a:headEnd/>
            <a:tailEnd/>
          </a:ln>
        </p:spPr>
      </p:pic>
      <p:pic>
        <p:nvPicPr>
          <p:cNvPr id="13" name="图片 12" descr="GA FEEDER"/>
          <p:cNvPicPr>
            <a:picLocks noChangeAspect="1"/>
          </p:cNvPicPr>
          <p:nvPr/>
        </p:nvPicPr>
        <p:blipFill>
          <a:blip r:embed="rId7" cstate="print">
            <a:extLst>
              <a:ext uri="{28A0092B-C50C-407E-A947-70E740481C1C}">
                <a14:useLocalDpi xmlns:a14="http://schemas.microsoft.com/office/drawing/2010/main"/>
              </a:ext>
            </a:extLst>
          </a:blip>
          <a:stretch>
            <a:fillRect/>
          </a:stretch>
        </p:blipFill>
        <p:spPr>
          <a:xfrm>
            <a:off x="6084570" y="2088732"/>
            <a:ext cx="1379855" cy="1248409"/>
          </a:xfrm>
          <a:prstGeom prst="rect">
            <a:avLst/>
          </a:prstGeom>
        </p:spPr>
      </p:pic>
      <p:pic>
        <p:nvPicPr>
          <p:cNvPr id="8" name="图片 1" descr="20161214_101227"/>
          <p:cNvPicPr>
            <a:picLocks noChangeAspect="1"/>
          </p:cNvPicPr>
          <p:nvPr/>
        </p:nvPicPr>
        <p:blipFill>
          <a:blip r:embed="rId8" cstate="print">
            <a:extLst>
              <a:ext uri="{28A0092B-C50C-407E-A947-70E740481C1C}">
                <a14:useLocalDpi xmlns:a14="http://schemas.microsoft.com/office/drawing/2010/main"/>
              </a:ext>
            </a:extLst>
          </a:blip>
          <a:srcRect/>
          <a:stretch>
            <a:fillRect/>
          </a:stretch>
        </p:blipFill>
        <p:spPr>
          <a:xfrm>
            <a:off x="6084570" y="3458210"/>
            <a:ext cx="1379855" cy="1248410"/>
          </a:xfrm>
          <a:prstGeom prst="rect">
            <a:avLst/>
          </a:prstGeom>
          <a:solidFill>
            <a:srgbClr val="FFFFFF"/>
          </a:solidFill>
          <a:ln w="9525">
            <a:noFill/>
          </a:ln>
        </p:spPr>
      </p:pic>
      <p:pic>
        <p:nvPicPr>
          <p:cNvPr id="25" name="图片 112" descr="EF8375B285C7B3B366616C2EFE9E6340"/>
          <p:cNvPicPr>
            <a:picLocks noChangeAspect="1" noChangeArrowheads="1"/>
          </p:cNvPicPr>
          <p:nvPr/>
        </p:nvPicPr>
        <p:blipFill>
          <a:blip r:embed="rId9" cstate="print">
            <a:extLst>
              <a:ext uri="{28A0092B-C50C-407E-A947-70E740481C1C}">
                <a14:useLocalDpi xmlns:a14="http://schemas.microsoft.com/office/drawing/2010/main"/>
              </a:ext>
            </a:extLst>
          </a:blip>
          <a:srcRect/>
          <a:stretch>
            <a:fillRect/>
          </a:stretch>
        </p:blipFill>
        <p:spPr>
          <a:xfrm>
            <a:off x="7561391" y="712471"/>
            <a:ext cx="1403097" cy="1247138"/>
          </a:xfrm>
          <a:prstGeom prst="rect">
            <a:avLst/>
          </a:prstGeom>
          <a:noFill/>
          <a:ln w="9525">
            <a:noFill/>
            <a:miter lim="800000"/>
            <a:headEnd/>
            <a:tailEnd/>
          </a:ln>
        </p:spPr>
      </p:pic>
      <p:pic>
        <p:nvPicPr>
          <p:cNvPr id="9" name="图片 8" descr="QQ截图20180608160956"/>
          <p:cNvPicPr>
            <a:picLocks noChangeAspect="1"/>
          </p:cNvPicPr>
          <p:nvPr/>
        </p:nvPicPr>
        <p:blipFill>
          <a:blip r:embed="rId10" cstate="print"/>
          <a:stretch>
            <a:fillRect/>
          </a:stretch>
        </p:blipFill>
        <p:spPr>
          <a:xfrm>
            <a:off x="6069988" y="712471"/>
            <a:ext cx="1409017" cy="1247138"/>
          </a:xfrm>
          <a:prstGeom prst="rect">
            <a:avLst/>
          </a:prstGeom>
        </p:spPr>
      </p:pic>
      <p:pic>
        <p:nvPicPr>
          <p:cNvPr id="1026" name="Picture 2"/>
          <p:cNvPicPr>
            <a:picLocks noChangeAspect="1" noChangeArrowheads="1"/>
          </p:cNvPicPr>
          <p:nvPr/>
        </p:nvPicPr>
        <p:blipFill>
          <a:blip r:embed="rId11" cstate="print">
            <a:extLst>
              <a:ext uri="{28A0092B-C50C-407E-A947-70E740481C1C}">
                <a14:useLocalDpi xmlns:a14="http://schemas.microsoft.com/office/drawing/2010/main"/>
              </a:ext>
            </a:extLst>
          </a:blip>
          <a:srcRect/>
          <a:stretch>
            <a:fillRect/>
          </a:stretch>
        </p:blipFill>
        <p:spPr bwMode="auto">
          <a:xfrm>
            <a:off x="7561391" y="2088732"/>
            <a:ext cx="1403097" cy="124840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aphicFrame>
        <p:nvGraphicFramePr>
          <p:cNvPr id="10" name="表格 9"/>
          <p:cNvGraphicFramePr/>
          <p:nvPr>
            <p:custDataLst>
              <p:tags r:id="rId1"/>
            </p:custDataLst>
          </p:nvPr>
        </p:nvGraphicFramePr>
        <p:xfrm>
          <a:off x="107315" y="2139950"/>
          <a:ext cx="4182110" cy="3152140"/>
        </p:xfrm>
        <a:graphic>
          <a:graphicData uri="http://schemas.openxmlformats.org/drawingml/2006/table">
            <a:tbl>
              <a:tblPr firstRow="1" bandRow="1">
                <a:tableStyleId>{5940675A-B579-460E-94D1-54222C63F5DA}</a:tableStyleId>
              </a:tblPr>
              <a:tblGrid>
                <a:gridCol w="303530">
                  <a:extLst>
                    <a:ext uri="{9D8B030D-6E8A-4147-A177-3AD203B41FA5}">
                      <a16:colId xmlns:a16="http://schemas.microsoft.com/office/drawing/2014/main" val="20000"/>
                    </a:ext>
                  </a:extLst>
                </a:gridCol>
                <a:gridCol w="1447800">
                  <a:extLst>
                    <a:ext uri="{9D8B030D-6E8A-4147-A177-3AD203B41FA5}">
                      <a16:colId xmlns:a16="http://schemas.microsoft.com/office/drawing/2014/main" val="20001"/>
                    </a:ext>
                  </a:extLst>
                </a:gridCol>
                <a:gridCol w="1299845">
                  <a:extLst>
                    <a:ext uri="{9D8B030D-6E8A-4147-A177-3AD203B41FA5}">
                      <a16:colId xmlns:a16="http://schemas.microsoft.com/office/drawing/2014/main" val="20002"/>
                    </a:ext>
                  </a:extLst>
                </a:gridCol>
                <a:gridCol w="404495">
                  <a:extLst>
                    <a:ext uri="{9D8B030D-6E8A-4147-A177-3AD203B41FA5}">
                      <a16:colId xmlns:a16="http://schemas.microsoft.com/office/drawing/2014/main" val="20003"/>
                    </a:ext>
                  </a:extLst>
                </a:gridCol>
                <a:gridCol w="726440">
                  <a:extLst>
                    <a:ext uri="{9D8B030D-6E8A-4147-A177-3AD203B41FA5}">
                      <a16:colId xmlns:a16="http://schemas.microsoft.com/office/drawing/2014/main" val="20004"/>
                    </a:ext>
                  </a:extLst>
                </a:gridCol>
              </a:tblGrid>
              <a:tr h="191135">
                <a:tc>
                  <a:txBody>
                    <a:bodyPr/>
                    <a:lstStyle/>
                    <a:p>
                      <a:pPr indent="0" algn="ctr">
                        <a:buNone/>
                      </a:pPr>
                      <a:r>
                        <a:rPr lang="en-US" sz="600" b="1">
                          <a:latin typeface="宋体" panose="02010600030101010101" pitchFamily="2" charset="-122"/>
                          <a:ea typeface="宋体" panose="02010600030101010101" pitchFamily="2" charset="-122"/>
                          <a:cs typeface="宋体" panose="02010600030101010101" pitchFamily="2" charset="-122"/>
                        </a:rPr>
                        <a:t>序号</a:t>
                      </a:r>
                      <a:endParaRPr lang="en-US" altLang="en-US" sz="600" b="1">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600" b="1">
                          <a:latin typeface="宋体" panose="02010600030101010101" pitchFamily="2" charset="-122"/>
                          <a:ea typeface="宋体" panose="02010600030101010101" pitchFamily="2" charset="-122"/>
                          <a:cs typeface="宋体" panose="02010600030101010101" pitchFamily="2" charset="-122"/>
                        </a:rPr>
                        <a:t>项目名称</a:t>
                      </a:r>
                      <a:endParaRPr lang="en-US" altLang="en-US" sz="600" b="1">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600" b="1">
                          <a:latin typeface="宋体" panose="02010600030101010101" pitchFamily="2" charset="-122"/>
                          <a:ea typeface="宋体" panose="02010600030101010101" pitchFamily="2" charset="-122"/>
                          <a:cs typeface="宋体" panose="02010600030101010101" pitchFamily="2" charset="-122"/>
                        </a:rPr>
                        <a:t>用户名称</a:t>
                      </a:r>
                      <a:endParaRPr lang="en-US" altLang="en-US" sz="600" b="1">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600" b="1">
                          <a:latin typeface="宋体" panose="02010600030101010101" pitchFamily="2" charset="-122"/>
                          <a:ea typeface="宋体" panose="02010600030101010101" pitchFamily="2" charset="-122"/>
                          <a:cs typeface="宋体" panose="02010600030101010101" pitchFamily="2" charset="-122"/>
                        </a:rPr>
                        <a:t>数量</a:t>
                      </a:r>
                      <a:endParaRPr lang="en-US" altLang="en-US" sz="600" b="1">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600" b="1">
                          <a:latin typeface="宋体" panose="02010600030101010101" pitchFamily="2" charset="-122"/>
                          <a:ea typeface="宋体" panose="02010600030101010101" pitchFamily="2" charset="-122"/>
                          <a:cs typeface="宋体" panose="02010600030101010101" pitchFamily="2" charset="-122"/>
                        </a:rPr>
                        <a:t>合同签订时间</a:t>
                      </a:r>
                      <a:endParaRPr lang="en-US" altLang="en-US" sz="600" b="1">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289560">
                <a:tc>
                  <a:txBody>
                    <a:bodyPr/>
                    <a:lstStyle/>
                    <a:p>
                      <a:pPr indent="0" algn="ctr">
                        <a:lnSpc>
                          <a:spcPct val="100000"/>
                        </a:lnSpc>
                        <a:buNone/>
                      </a:pPr>
                      <a:r>
                        <a:rPr lang="en-US" sz="600" b="0">
                          <a:latin typeface="宋体" panose="02010600030101010101" pitchFamily="2" charset="-122"/>
                          <a:ea typeface="宋体" panose="02010600030101010101" pitchFamily="2" charset="-122"/>
                          <a:cs typeface="宋体" panose="02010600030101010101" pitchFamily="2" charset="-122"/>
                        </a:rPr>
                        <a:t>1</a:t>
                      </a:r>
                      <a:endParaRPr lang="en-US"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algn="ctr">
                        <a:lnSpc>
                          <a:spcPct val="100000"/>
                        </a:lnSpc>
                        <a:buClrTx/>
                        <a:buSzTx/>
                        <a:buFontTx/>
                        <a:buNone/>
                      </a:pPr>
                      <a:r>
                        <a:rPr lang="zh-CN" altLang="en-US" sz="600">
                          <a:latin typeface="宋体" panose="02010600030101010101" pitchFamily="2" charset="-122"/>
                          <a:ea typeface="宋体" panose="02010600030101010101" pitchFamily="2" charset="-122"/>
                          <a:cs typeface="宋体" panose="02010600030101010101" pitchFamily="2" charset="-122"/>
                          <a:sym typeface="+mn-ea"/>
                        </a:rPr>
                        <a:t>ADS先导专项—CM1&amp;CM2&amp;CM4低温恒温器</a:t>
                      </a:r>
                      <a:endParaRPr lang="zh-CN"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lnSpc>
                          <a:spcPct val="100000"/>
                        </a:lnSpc>
                        <a:buNone/>
                      </a:pPr>
                      <a:r>
                        <a:rPr lang="en-US" sz="600" b="0">
                          <a:latin typeface="宋体" panose="02010600030101010101" pitchFamily="2" charset="-122"/>
                          <a:ea typeface="宋体" panose="02010600030101010101" pitchFamily="2" charset="-122"/>
                          <a:cs typeface="宋体" panose="02010600030101010101" pitchFamily="2" charset="-122"/>
                        </a:rPr>
                        <a:t>北京高能物理研究所</a:t>
                      </a:r>
                      <a:endParaRPr lang="en-US"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lnSpc>
                          <a:spcPct val="100000"/>
                        </a:lnSpc>
                        <a:buNone/>
                      </a:pPr>
                      <a:r>
                        <a:rPr lang="en-US" sz="600" b="0">
                          <a:latin typeface="宋体" panose="02010600030101010101" pitchFamily="2" charset="-122"/>
                          <a:ea typeface="宋体" panose="02010600030101010101" pitchFamily="2" charset="-122"/>
                          <a:cs typeface="宋体" panose="02010600030101010101" pitchFamily="2" charset="-122"/>
                        </a:rPr>
                        <a:t>3</a:t>
                      </a:r>
                      <a:r>
                        <a:rPr lang="zh-CN" altLang="en-US" sz="600" b="0">
                          <a:latin typeface="宋体" panose="02010600030101010101" pitchFamily="2" charset="-122"/>
                          <a:ea typeface="宋体" panose="02010600030101010101" pitchFamily="2" charset="-122"/>
                          <a:cs typeface="宋体" panose="02010600030101010101" pitchFamily="2" charset="-122"/>
                        </a:rPr>
                        <a:t>台</a:t>
                      </a: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lnSpc>
                          <a:spcPct val="100000"/>
                        </a:lnSpc>
                        <a:buNone/>
                      </a:pPr>
                      <a:r>
                        <a:rPr lang="en-US" sz="600" b="0">
                          <a:latin typeface="宋体" panose="02010600030101010101" pitchFamily="2" charset="-122"/>
                          <a:ea typeface="宋体" panose="02010600030101010101" pitchFamily="2" charset="-122"/>
                          <a:cs typeface="宋体" panose="02010600030101010101" pitchFamily="2" charset="-122"/>
                        </a:rPr>
                        <a:t>2016年</a:t>
                      </a:r>
                      <a:endParaRPr lang="en-US"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289560">
                <a:tc>
                  <a:txBody>
                    <a:bodyPr/>
                    <a:lstStyle/>
                    <a:p>
                      <a:pPr indent="0" algn="ctr">
                        <a:lnSpc>
                          <a:spcPct val="100000"/>
                        </a:lnSpc>
                        <a:buNone/>
                      </a:pPr>
                      <a:r>
                        <a:rPr lang="en-US" sz="600" b="0">
                          <a:latin typeface="宋体" panose="02010600030101010101" pitchFamily="2" charset="-122"/>
                          <a:ea typeface="宋体" panose="02010600030101010101" pitchFamily="2" charset="-122"/>
                          <a:cs typeface="宋体" panose="02010600030101010101" pitchFamily="2" charset="-122"/>
                        </a:rPr>
                        <a:t>2</a:t>
                      </a:r>
                      <a:endParaRPr lang="en-US"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marL="0" marR="0" algn="ctr" defTabSz="914400" rtl="0" eaLnBrk="1" fontAlgn="auto" latinLnBrk="0" hangingPunct="1">
                        <a:lnSpc>
                          <a:spcPct val="100000"/>
                        </a:lnSpc>
                        <a:spcBef>
                          <a:spcPts val="0"/>
                        </a:spcBef>
                        <a:buClrTx/>
                        <a:buSzTx/>
                        <a:buFontTx/>
                        <a:buNone/>
                      </a:pPr>
                      <a:r>
                        <a:rPr lang="zh-CN" altLang="en-US" sz="600">
                          <a:latin typeface="宋体" panose="02010600030101010101" pitchFamily="2" charset="-122"/>
                          <a:ea typeface="宋体" panose="02010600030101010101" pitchFamily="2" charset="-122"/>
                          <a:cs typeface="宋体" panose="02010600030101010101" pitchFamily="2" charset="-122"/>
                          <a:sym typeface="+mn-ea"/>
                        </a:rPr>
                        <a:t>PAPS P波段低温恒温器及阀箱</a:t>
                      </a:r>
                      <a:endParaRPr lang="zh-CN"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lnSpc>
                          <a:spcPct val="100000"/>
                        </a:lnSpc>
                        <a:buNone/>
                      </a:pPr>
                      <a:r>
                        <a:rPr lang="en-US" sz="600" b="0">
                          <a:latin typeface="宋体" panose="02010600030101010101" pitchFamily="2" charset="-122"/>
                          <a:ea typeface="宋体" panose="02010600030101010101" pitchFamily="2" charset="-122"/>
                          <a:cs typeface="宋体" panose="02010600030101010101" pitchFamily="2" charset="-122"/>
                        </a:rPr>
                        <a:t>北京高能物理研究所</a:t>
                      </a:r>
                      <a:endParaRPr lang="en-US"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lnSpc>
                          <a:spcPct val="100000"/>
                        </a:lnSpc>
                        <a:buNone/>
                      </a:pPr>
                      <a:r>
                        <a:rPr lang="en-US" sz="600" b="0">
                          <a:latin typeface="宋体" panose="02010600030101010101" pitchFamily="2" charset="-122"/>
                          <a:ea typeface="宋体" panose="02010600030101010101" pitchFamily="2" charset="-122"/>
                          <a:cs typeface="宋体" panose="02010600030101010101" pitchFamily="2" charset="-122"/>
                        </a:rPr>
                        <a:t>1</a:t>
                      </a:r>
                      <a:r>
                        <a:rPr lang="zh-CN" altLang="en-US" sz="600" b="0">
                          <a:latin typeface="宋体" panose="02010600030101010101" pitchFamily="2" charset="-122"/>
                          <a:ea typeface="宋体" panose="02010600030101010101" pitchFamily="2" charset="-122"/>
                          <a:cs typeface="宋体" panose="02010600030101010101" pitchFamily="2" charset="-122"/>
                        </a:rPr>
                        <a:t>台</a:t>
                      </a: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lnSpc>
                          <a:spcPct val="100000"/>
                        </a:lnSpc>
                        <a:buNone/>
                      </a:pPr>
                      <a:r>
                        <a:rPr lang="en-US" sz="600" b="0">
                          <a:latin typeface="宋体" panose="02010600030101010101" pitchFamily="2" charset="-122"/>
                          <a:ea typeface="宋体" panose="02010600030101010101" pitchFamily="2" charset="-122"/>
                          <a:cs typeface="宋体" panose="02010600030101010101" pitchFamily="2" charset="-122"/>
                        </a:rPr>
                        <a:t>2020</a:t>
                      </a:r>
                      <a:r>
                        <a:rPr lang="zh-CN" altLang="en-US" sz="600" b="0">
                          <a:latin typeface="宋体" panose="02010600030101010101" pitchFamily="2" charset="-122"/>
                          <a:ea typeface="宋体" panose="02010600030101010101" pitchFamily="2" charset="-122"/>
                          <a:cs typeface="宋体" panose="02010600030101010101" pitchFamily="2" charset="-122"/>
                        </a:rPr>
                        <a:t>年</a:t>
                      </a: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288925">
                <a:tc>
                  <a:txBody>
                    <a:bodyPr/>
                    <a:lstStyle/>
                    <a:p>
                      <a:pPr indent="0" algn="ctr">
                        <a:lnSpc>
                          <a:spcPct val="100000"/>
                        </a:lnSpc>
                        <a:buNone/>
                      </a:pPr>
                      <a:r>
                        <a:rPr lang="en-US" sz="600" b="0">
                          <a:latin typeface="宋体" panose="02010600030101010101" pitchFamily="2" charset="-122"/>
                          <a:ea typeface="宋体" panose="02010600030101010101" pitchFamily="2" charset="-122"/>
                          <a:cs typeface="宋体" panose="02010600030101010101" pitchFamily="2" charset="-122"/>
                        </a:rPr>
                        <a:t>3</a:t>
                      </a:r>
                      <a:endParaRPr lang="en-US"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marL="0" marR="0" algn="ctr" defTabSz="914400" rtl="0" eaLnBrk="1" fontAlgn="auto" latinLnBrk="0" hangingPunct="1">
                        <a:lnSpc>
                          <a:spcPct val="100000"/>
                        </a:lnSpc>
                        <a:spcBef>
                          <a:spcPts val="0"/>
                        </a:spcBef>
                        <a:buClrTx/>
                        <a:buSzTx/>
                        <a:buFontTx/>
                        <a:buNone/>
                      </a:pPr>
                      <a:r>
                        <a:rPr lang="en-US" sz="600">
                          <a:latin typeface="宋体" panose="02010600030101010101" pitchFamily="2" charset="-122"/>
                          <a:ea typeface="宋体" panose="02010600030101010101" pitchFamily="2" charset="-122"/>
                          <a:cs typeface="宋体" panose="02010600030101010101" pitchFamily="2" charset="-122"/>
                          <a:sym typeface="+mn-ea"/>
                        </a:rPr>
                        <a:t>BEPCⅡ 超导高频腔备用腔低温恒温器</a:t>
                      </a:r>
                      <a:endParaRPr 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lnSpc>
                          <a:spcPct val="100000"/>
                        </a:lnSpc>
                        <a:buNone/>
                      </a:pPr>
                      <a:r>
                        <a:rPr lang="en-US" sz="600">
                          <a:latin typeface="宋体" panose="02010600030101010101" pitchFamily="2" charset="-122"/>
                          <a:ea typeface="宋体" panose="02010600030101010101" pitchFamily="2" charset="-122"/>
                          <a:cs typeface="宋体" panose="02010600030101010101" pitchFamily="2" charset="-122"/>
                          <a:sym typeface="+mn-ea"/>
                        </a:rPr>
                        <a:t>北京高能物理研究所</a:t>
                      </a:r>
                      <a:endParaRPr lang="zh-CN"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lnSpc>
                          <a:spcPct val="100000"/>
                        </a:lnSpc>
                        <a:buNone/>
                      </a:pPr>
                      <a:r>
                        <a:rPr lang="en-US" altLang="zh-CN" sz="600" b="0">
                          <a:latin typeface="宋体" panose="02010600030101010101" pitchFamily="2" charset="-122"/>
                          <a:ea typeface="宋体" panose="02010600030101010101" pitchFamily="2" charset="-122"/>
                          <a:cs typeface="宋体" panose="02010600030101010101" pitchFamily="2" charset="-122"/>
                        </a:rPr>
                        <a:t>1</a:t>
                      </a:r>
                      <a:r>
                        <a:rPr lang="zh-CN" altLang="en-US" sz="600" b="0">
                          <a:latin typeface="宋体" panose="02010600030101010101" pitchFamily="2" charset="-122"/>
                          <a:ea typeface="宋体" panose="02010600030101010101" pitchFamily="2" charset="-122"/>
                          <a:cs typeface="宋体" panose="02010600030101010101" pitchFamily="2" charset="-122"/>
                        </a:rPr>
                        <a:t>台</a:t>
                      </a: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lnSpc>
                          <a:spcPct val="100000"/>
                        </a:lnSpc>
                        <a:buNone/>
                      </a:pPr>
                      <a:r>
                        <a:rPr lang="en-US" altLang="en-US" sz="600" b="0">
                          <a:latin typeface="宋体" panose="02010600030101010101" pitchFamily="2" charset="-122"/>
                          <a:ea typeface="宋体" panose="02010600030101010101" pitchFamily="2" charset="-122"/>
                          <a:cs typeface="宋体" panose="02010600030101010101" pitchFamily="2" charset="-122"/>
                        </a:rPr>
                        <a:t>2020</a:t>
                      </a:r>
                      <a:r>
                        <a:rPr lang="zh-CN" altLang="en-US" sz="600" b="0">
                          <a:latin typeface="宋体" panose="02010600030101010101" pitchFamily="2" charset="-122"/>
                          <a:ea typeface="宋体" panose="02010600030101010101" pitchFamily="2" charset="-122"/>
                          <a:cs typeface="宋体" panose="02010600030101010101" pitchFamily="2" charset="-122"/>
                        </a:rPr>
                        <a:t>年</a:t>
                      </a: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226695">
                <a:tc>
                  <a:txBody>
                    <a:bodyPr/>
                    <a:lstStyle/>
                    <a:p>
                      <a:pPr indent="0" algn="ctr">
                        <a:lnSpc>
                          <a:spcPct val="100000"/>
                        </a:lnSpc>
                        <a:buNone/>
                      </a:pPr>
                      <a:r>
                        <a:rPr lang="en-US" sz="600" b="0">
                          <a:latin typeface="宋体" panose="02010600030101010101" pitchFamily="2" charset="-122"/>
                          <a:ea typeface="宋体" panose="02010600030101010101" pitchFamily="2" charset="-122"/>
                          <a:cs typeface="宋体" panose="02010600030101010101" pitchFamily="2" charset="-122"/>
                        </a:rPr>
                        <a:t>4</a:t>
                      </a:r>
                      <a:endParaRPr lang="en-US"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algn="ctr">
                        <a:lnSpc>
                          <a:spcPct val="100000"/>
                        </a:lnSpc>
                        <a:spcBef>
                          <a:spcPts val="0"/>
                        </a:spcBef>
                        <a:buClrTx/>
                        <a:buSzTx/>
                        <a:buFontTx/>
                      </a:pPr>
                      <a:r>
                        <a:rPr lang="en-US" sz="600">
                          <a:latin typeface="宋体" panose="02010600030101010101" pitchFamily="2" charset="-122"/>
                          <a:ea typeface="宋体" panose="02010600030101010101" pitchFamily="2" charset="-122"/>
                          <a:cs typeface="宋体" panose="02010600030101010101" pitchFamily="2" charset="-122"/>
                          <a:sym typeface="+mn-ea"/>
                        </a:rPr>
                        <a:t>强磁场-40T混合磁体低温分配阀箱</a:t>
                      </a:r>
                      <a:endParaRPr 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lnSpc>
                          <a:spcPct val="100000"/>
                        </a:lnSpc>
                        <a:buNone/>
                      </a:pPr>
                      <a:r>
                        <a:rPr lang="zh-CN" altLang="en-US" sz="600" b="0">
                          <a:latin typeface="宋体" panose="02010600030101010101" pitchFamily="2" charset="-122"/>
                          <a:ea typeface="宋体" panose="02010600030101010101" pitchFamily="2" charset="-122"/>
                          <a:cs typeface="宋体" panose="02010600030101010101" pitchFamily="2" charset="-122"/>
                        </a:rPr>
                        <a:t>大连化学物理研究所</a:t>
                      </a: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lnSpc>
                          <a:spcPct val="100000"/>
                        </a:lnSpc>
                        <a:buNone/>
                      </a:pPr>
                      <a:r>
                        <a:rPr lang="en-US" altLang="en-US" sz="600" b="0">
                          <a:latin typeface="宋体" panose="02010600030101010101" pitchFamily="2" charset="-122"/>
                          <a:ea typeface="宋体" panose="02010600030101010101" pitchFamily="2" charset="-122"/>
                          <a:cs typeface="宋体" panose="02010600030101010101" pitchFamily="2" charset="-122"/>
                        </a:rPr>
                        <a:t>4</a:t>
                      </a:r>
                      <a:r>
                        <a:rPr lang="zh-CN" altLang="en-US" sz="600" b="0">
                          <a:latin typeface="宋体" panose="02010600030101010101" pitchFamily="2" charset="-122"/>
                          <a:ea typeface="宋体" panose="02010600030101010101" pitchFamily="2" charset="-122"/>
                          <a:cs typeface="宋体" panose="02010600030101010101" pitchFamily="2" charset="-122"/>
                        </a:rPr>
                        <a:t>台</a:t>
                      </a: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lnSpc>
                          <a:spcPct val="100000"/>
                        </a:lnSpc>
                        <a:buNone/>
                      </a:pPr>
                      <a:r>
                        <a:rPr lang="en-US" altLang="zh-CN" sz="600" b="0">
                          <a:latin typeface="宋体" panose="02010600030101010101" pitchFamily="2" charset="-122"/>
                          <a:ea typeface="宋体" panose="02010600030101010101" pitchFamily="2" charset="-122"/>
                          <a:cs typeface="宋体" panose="02010600030101010101" pitchFamily="2" charset="-122"/>
                        </a:rPr>
                        <a:t>2020</a:t>
                      </a:r>
                      <a:r>
                        <a:rPr lang="zh-CN" altLang="en-US" sz="600" b="0">
                          <a:latin typeface="宋体" panose="02010600030101010101" pitchFamily="2" charset="-122"/>
                          <a:ea typeface="宋体" panose="02010600030101010101" pitchFamily="2" charset="-122"/>
                          <a:cs typeface="宋体" panose="02010600030101010101" pitchFamily="2" charset="-122"/>
                        </a:rPr>
                        <a:t>年</a:t>
                      </a: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181610">
                <a:tc>
                  <a:txBody>
                    <a:bodyPr/>
                    <a:lstStyle/>
                    <a:p>
                      <a:pPr indent="0" algn="ctr">
                        <a:lnSpc>
                          <a:spcPct val="100000"/>
                        </a:lnSpc>
                        <a:buNone/>
                      </a:pPr>
                      <a:r>
                        <a:rPr lang="en-US" sz="500" b="0">
                          <a:latin typeface="宋体" panose="02010600030101010101" pitchFamily="2" charset="-122"/>
                          <a:ea typeface="宋体" panose="02010600030101010101" pitchFamily="2" charset="-122"/>
                          <a:cs typeface="宋体" panose="02010600030101010101" pitchFamily="2" charset="-122"/>
                        </a:rPr>
                        <a:t>5</a:t>
                      </a:r>
                      <a:endParaRPr lang="en-US" altLang="en-US" sz="5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algn="ctr">
                        <a:lnSpc>
                          <a:spcPct val="100000"/>
                        </a:lnSpc>
                        <a:spcBef>
                          <a:spcPts val="0"/>
                        </a:spcBef>
                        <a:buClrTx/>
                        <a:buSzTx/>
                        <a:buFontTx/>
                        <a:buNone/>
                      </a:pPr>
                      <a:r>
                        <a:rPr lang="en-US" sz="600">
                          <a:latin typeface="宋体" panose="02010600030101010101" pitchFamily="2" charset="-122"/>
                          <a:ea typeface="宋体" panose="02010600030101010101" pitchFamily="2" charset="-122"/>
                          <a:cs typeface="宋体" panose="02010600030101010101" pitchFamily="2" charset="-122"/>
                          <a:sym typeface="+mn-ea"/>
                        </a:rPr>
                        <a:t>低温分配阀箱</a:t>
                      </a:r>
                      <a:endParaRPr 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lnSpc>
                          <a:spcPct val="100000"/>
                        </a:lnSpc>
                        <a:buNone/>
                      </a:pPr>
                      <a:r>
                        <a:rPr lang="zh-CN" altLang="en-US" sz="600" b="0">
                          <a:latin typeface="宋体" panose="02010600030101010101" pitchFamily="2" charset="-122"/>
                          <a:ea typeface="宋体" panose="02010600030101010101" pitchFamily="2" charset="-122"/>
                          <a:cs typeface="宋体" panose="02010600030101010101" pitchFamily="2" charset="-122"/>
                        </a:rPr>
                        <a:t>上海高等研究院</a:t>
                      </a: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lnSpc>
                          <a:spcPct val="100000"/>
                        </a:lnSpc>
                        <a:buNone/>
                      </a:pPr>
                      <a:r>
                        <a:rPr lang="en-US" altLang="en-US" sz="600" b="0">
                          <a:latin typeface="宋体" panose="02010600030101010101" pitchFamily="2" charset="-122"/>
                          <a:ea typeface="宋体" panose="02010600030101010101" pitchFamily="2" charset="-122"/>
                          <a:cs typeface="宋体" panose="02010600030101010101" pitchFamily="2" charset="-122"/>
                        </a:rPr>
                        <a:t>6</a:t>
                      </a:r>
                      <a:r>
                        <a:rPr lang="zh-CN" altLang="en-US" sz="600" b="0">
                          <a:latin typeface="宋体" panose="02010600030101010101" pitchFamily="2" charset="-122"/>
                          <a:ea typeface="宋体" panose="02010600030101010101" pitchFamily="2" charset="-122"/>
                          <a:cs typeface="宋体" panose="02010600030101010101" pitchFamily="2" charset="-122"/>
                        </a:rPr>
                        <a:t>台</a:t>
                      </a: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lnSpc>
                          <a:spcPct val="100000"/>
                        </a:lnSpc>
                        <a:buNone/>
                      </a:pPr>
                      <a:r>
                        <a:rPr lang="en-US" altLang="en-US" sz="600" b="0">
                          <a:latin typeface="宋体" panose="02010600030101010101" pitchFamily="2" charset="-122"/>
                          <a:ea typeface="宋体" panose="02010600030101010101" pitchFamily="2" charset="-122"/>
                          <a:cs typeface="宋体" panose="02010600030101010101" pitchFamily="2" charset="-122"/>
                        </a:rPr>
                        <a:t>2019</a:t>
                      </a:r>
                      <a:r>
                        <a:rPr lang="zh-CN" altLang="en-US" sz="600" b="0">
                          <a:latin typeface="宋体" panose="02010600030101010101" pitchFamily="2" charset="-122"/>
                          <a:ea typeface="宋体" panose="02010600030101010101" pitchFamily="2" charset="-122"/>
                          <a:cs typeface="宋体" panose="02010600030101010101" pitchFamily="2" charset="-122"/>
                        </a:rPr>
                        <a:t>年～</a:t>
                      </a:r>
                      <a:r>
                        <a:rPr lang="en-US" altLang="zh-CN" sz="600" b="0">
                          <a:latin typeface="宋体" panose="02010600030101010101" pitchFamily="2" charset="-122"/>
                          <a:ea typeface="宋体" panose="02010600030101010101" pitchFamily="2" charset="-122"/>
                          <a:cs typeface="宋体" panose="02010600030101010101" pitchFamily="2" charset="-122"/>
                        </a:rPr>
                        <a:t>2021</a:t>
                      </a: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256540">
                <a:tc>
                  <a:txBody>
                    <a:bodyPr/>
                    <a:lstStyle/>
                    <a:p>
                      <a:pPr indent="0" algn="ctr">
                        <a:lnSpc>
                          <a:spcPct val="100000"/>
                        </a:lnSpc>
                        <a:buNone/>
                      </a:pPr>
                      <a:r>
                        <a:rPr lang="en-US" sz="600" b="0">
                          <a:latin typeface="宋体" panose="02010600030101010101" pitchFamily="2" charset="-122"/>
                          <a:ea typeface="宋体" panose="02010600030101010101" pitchFamily="2" charset="-122"/>
                          <a:cs typeface="宋体" panose="02010600030101010101" pitchFamily="2" charset="-122"/>
                        </a:rPr>
                        <a:t>6</a:t>
                      </a:r>
                      <a:endParaRPr lang="en-US"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lnSpc>
                          <a:spcPct val="100000"/>
                        </a:lnSpc>
                        <a:buClr>
                          <a:srgbClr val="00B0F0"/>
                        </a:buClr>
                        <a:buFont typeface="Wingdings" panose="05000000000000000000" pitchFamily="2" charset="2"/>
                        <a:buNone/>
                      </a:pPr>
                      <a:r>
                        <a:rPr lang="zh-CN" altLang="en-US" sz="600" b="0">
                          <a:latin typeface="宋体" panose="02010600030101010101" pitchFamily="2" charset="-122"/>
                          <a:ea typeface="宋体" panose="02010600030101010101" pitchFamily="2" charset="-122"/>
                          <a:cs typeface="宋体" panose="02010600030101010101" pitchFamily="2" charset="-122"/>
                        </a:rPr>
                        <a:t>超导磁体低温系统</a:t>
                      </a: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lnSpc>
                          <a:spcPct val="100000"/>
                        </a:lnSpc>
                        <a:buNone/>
                      </a:pPr>
                      <a:r>
                        <a:rPr lang="zh-CN" altLang="en-US" sz="600">
                          <a:latin typeface="宋体" panose="02010600030101010101" pitchFamily="2" charset="-122"/>
                          <a:ea typeface="宋体" panose="02010600030101010101" pitchFamily="2" charset="-122"/>
                          <a:cs typeface="宋体" panose="02010600030101010101" pitchFamily="2" charset="-122"/>
                          <a:sym typeface="+mn-ea"/>
                        </a:rPr>
                        <a:t>合肥中科离子医学技术装备有限公司</a:t>
                      </a:r>
                      <a:endParaRPr lang="en-US"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lnSpc>
                          <a:spcPct val="100000"/>
                        </a:lnSpc>
                        <a:buNone/>
                      </a:pPr>
                      <a:r>
                        <a:rPr lang="en-US" sz="600" b="0">
                          <a:latin typeface="宋体" panose="02010600030101010101" pitchFamily="2" charset="-122"/>
                          <a:ea typeface="宋体" panose="02010600030101010101" pitchFamily="2" charset="-122"/>
                          <a:cs typeface="宋体" panose="02010600030101010101" pitchFamily="2" charset="-122"/>
                        </a:rPr>
                        <a:t>2</a:t>
                      </a:r>
                      <a:r>
                        <a:rPr lang="zh-CN" altLang="en-US" sz="600" b="0">
                          <a:latin typeface="宋体" panose="02010600030101010101" pitchFamily="2" charset="-122"/>
                          <a:ea typeface="宋体" panose="02010600030101010101" pitchFamily="2" charset="-122"/>
                          <a:cs typeface="宋体" panose="02010600030101010101" pitchFamily="2" charset="-122"/>
                        </a:rPr>
                        <a:t>台</a:t>
                      </a: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lnSpc>
                          <a:spcPct val="100000"/>
                        </a:lnSpc>
                        <a:buNone/>
                      </a:pPr>
                      <a:r>
                        <a:rPr lang="en-US" sz="600" b="0">
                          <a:latin typeface="宋体" panose="02010600030101010101" pitchFamily="2" charset="-122"/>
                          <a:ea typeface="宋体" panose="02010600030101010101" pitchFamily="2" charset="-122"/>
                          <a:cs typeface="宋体" panose="02010600030101010101" pitchFamily="2" charset="-122"/>
                        </a:rPr>
                        <a:t>2018年&amp;2021</a:t>
                      </a:r>
                      <a:r>
                        <a:rPr lang="zh-CN" altLang="en-US" sz="600" b="0">
                          <a:latin typeface="宋体" panose="02010600030101010101" pitchFamily="2" charset="-122"/>
                          <a:ea typeface="宋体" panose="02010600030101010101" pitchFamily="2" charset="-122"/>
                          <a:cs typeface="宋体" panose="02010600030101010101" pitchFamily="2" charset="-122"/>
                        </a:rPr>
                        <a:t>年</a:t>
                      </a: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r h="238125">
                <a:tc>
                  <a:txBody>
                    <a:bodyPr/>
                    <a:lstStyle/>
                    <a:p>
                      <a:pPr indent="0" algn="ctr">
                        <a:lnSpc>
                          <a:spcPct val="100000"/>
                        </a:lnSpc>
                        <a:buNone/>
                      </a:pPr>
                      <a:r>
                        <a:rPr lang="en-US" sz="600" b="0">
                          <a:latin typeface="宋体" panose="02010600030101010101" pitchFamily="2" charset="-122"/>
                          <a:ea typeface="宋体" panose="02010600030101010101" pitchFamily="2" charset="-122"/>
                          <a:cs typeface="宋体" panose="02010600030101010101" pitchFamily="2" charset="-122"/>
                        </a:rPr>
                        <a:t>7</a:t>
                      </a:r>
                      <a:endParaRPr lang="en-US"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lnSpc>
                          <a:spcPct val="100000"/>
                        </a:lnSpc>
                        <a:buClr>
                          <a:srgbClr val="00B0F0"/>
                        </a:buClr>
                        <a:buFont typeface="Wingdings" panose="05000000000000000000" pitchFamily="2" charset="2"/>
                        <a:buNone/>
                      </a:pPr>
                      <a:r>
                        <a:rPr sz="600" dirty="0">
                          <a:solidFill>
                            <a:srgbClr val="000000"/>
                          </a:solidFill>
                          <a:latin typeface="Arial" panose="020B0604020202020204" pitchFamily="34" charset="0"/>
                          <a:ea typeface="宋体" panose="02010600030101010101" pitchFamily="2" charset="-122"/>
                          <a:sym typeface="Arial" panose="020B0604020202020204" pitchFamily="34" charset="0"/>
                        </a:rPr>
                        <a:t>ITER FEEDER </a:t>
                      </a:r>
                      <a:r>
                        <a:rPr lang="zh-CN" sz="600" dirty="0">
                          <a:solidFill>
                            <a:srgbClr val="000000"/>
                          </a:solidFill>
                          <a:latin typeface="Arial" panose="020B0604020202020204" pitchFamily="34" charset="0"/>
                          <a:ea typeface="宋体" panose="02010600030101010101" pitchFamily="2" charset="-122"/>
                          <a:sym typeface="Arial" panose="020B0604020202020204" pitchFamily="34" charset="0"/>
                        </a:rPr>
                        <a:t>水平卧式阀箱</a:t>
                      </a: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lnSpc>
                          <a:spcPct val="100000"/>
                        </a:lnSpc>
                        <a:buNone/>
                      </a:pPr>
                      <a:r>
                        <a:rPr lang="zh-CN" altLang="en-US" sz="600" b="0">
                          <a:latin typeface="宋体" panose="02010600030101010101" pitchFamily="2" charset="-122"/>
                          <a:ea typeface="宋体" panose="02010600030101010101" pitchFamily="2" charset="-122"/>
                          <a:cs typeface="宋体" panose="02010600030101010101" pitchFamily="2" charset="-122"/>
                        </a:rPr>
                        <a:t> 等离子体物理研究所</a:t>
                      </a: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lnSpc>
                          <a:spcPct val="100000"/>
                        </a:lnSpc>
                        <a:buNone/>
                      </a:pPr>
                      <a:r>
                        <a:rPr lang="en-US" sz="600" b="0">
                          <a:latin typeface="宋体" panose="02010600030101010101" pitchFamily="2" charset="-122"/>
                          <a:ea typeface="宋体" panose="02010600030101010101" pitchFamily="2" charset="-122"/>
                          <a:cs typeface="宋体" panose="02010600030101010101" pitchFamily="2" charset="-122"/>
                        </a:rPr>
                        <a:t>21</a:t>
                      </a:r>
                      <a:r>
                        <a:rPr lang="zh-CN" altLang="en-US" sz="600" b="0">
                          <a:latin typeface="宋体" panose="02010600030101010101" pitchFamily="2" charset="-122"/>
                          <a:ea typeface="宋体" panose="02010600030101010101" pitchFamily="2" charset="-122"/>
                          <a:cs typeface="宋体" panose="02010600030101010101" pitchFamily="2" charset="-122"/>
                        </a:rPr>
                        <a:t>台</a:t>
                      </a: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lnSpc>
                          <a:spcPct val="100000"/>
                        </a:lnSpc>
                        <a:buNone/>
                      </a:pPr>
                      <a:r>
                        <a:rPr lang="en-US" sz="600" b="0">
                          <a:latin typeface="宋体" panose="02010600030101010101" pitchFamily="2" charset="-122"/>
                          <a:ea typeface="宋体" panose="02010600030101010101" pitchFamily="2" charset="-122"/>
                          <a:cs typeface="宋体" panose="02010600030101010101" pitchFamily="2" charset="-122"/>
                        </a:rPr>
                        <a:t>2015年</a:t>
                      </a:r>
                      <a:endParaRPr lang="en-US"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7"/>
                  </a:ext>
                </a:extLst>
              </a:tr>
              <a:tr h="238125">
                <a:tc>
                  <a:txBody>
                    <a:bodyPr/>
                    <a:lstStyle/>
                    <a:p>
                      <a:pPr indent="0" algn="ctr">
                        <a:lnSpc>
                          <a:spcPct val="100000"/>
                        </a:lnSpc>
                        <a:buNone/>
                      </a:pPr>
                      <a:r>
                        <a:rPr lang="en-US" sz="600" b="0">
                          <a:latin typeface="宋体" panose="02010600030101010101" pitchFamily="2" charset="-122"/>
                          <a:ea typeface="宋体" panose="02010600030101010101" pitchFamily="2" charset="-122"/>
                          <a:cs typeface="宋体" panose="02010600030101010101" pitchFamily="2" charset="-122"/>
                        </a:rPr>
                        <a:t>8</a:t>
                      </a:r>
                      <a:endParaRPr lang="en-US"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algn="ctr">
                        <a:lnSpc>
                          <a:spcPct val="100000"/>
                        </a:lnSpc>
                        <a:buClr>
                          <a:srgbClr val="00B0F0"/>
                        </a:buClr>
                        <a:buSzTx/>
                        <a:buFont typeface="Wingdings" panose="05000000000000000000" pitchFamily="2" charset="2"/>
                      </a:pPr>
                      <a:r>
                        <a:rPr sz="600" dirty="0">
                          <a:solidFill>
                            <a:srgbClr val="000000"/>
                          </a:solidFill>
                          <a:latin typeface="Arial" panose="020B0604020202020204" pitchFamily="34" charset="0"/>
                          <a:ea typeface="宋体" panose="02010600030101010101" pitchFamily="2" charset="-122"/>
                          <a:sym typeface="+mn-ea"/>
                        </a:rPr>
                        <a:t>单通道低温传输线</a:t>
                      </a:r>
                      <a:endParaRPr sz="600" b="0" dirty="0">
                        <a:solidFill>
                          <a:srgbClr val="000000"/>
                        </a:solidFill>
                        <a:latin typeface="Arial" panose="020B0604020202020204" pitchFamily="34" charset="0"/>
                        <a:ea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lnSpc>
                          <a:spcPct val="100000"/>
                        </a:lnSpc>
                        <a:buNone/>
                      </a:pPr>
                      <a:r>
                        <a:rPr lang="zh-CN" altLang="en-US" sz="600" b="0">
                          <a:latin typeface="宋体" panose="02010600030101010101" pitchFamily="2" charset="-122"/>
                          <a:ea typeface="宋体" panose="02010600030101010101" pitchFamily="2" charset="-122"/>
                          <a:cs typeface="宋体" panose="02010600030101010101" pitchFamily="2" charset="-122"/>
                        </a:rPr>
                        <a:t>中国科学院上海应用物理研究所</a:t>
                      </a: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lnSpc>
                          <a:spcPct val="100000"/>
                        </a:lnSpc>
                        <a:buNone/>
                      </a:pPr>
                      <a:r>
                        <a:rPr lang="en-US" sz="600" b="0">
                          <a:latin typeface="宋体" panose="02010600030101010101" pitchFamily="2" charset="-122"/>
                          <a:ea typeface="宋体" panose="02010600030101010101" pitchFamily="2" charset="-122"/>
                          <a:cs typeface="宋体" panose="02010600030101010101" pitchFamily="2" charset="-122"/>
                        </a:rPr>
                        <a:t>20</a:t>
                      </a:r>
                      <a:r>
                        <a:rPr lang="zh-CN" altLang="en-US" sz="600" b="0">
                          <a:latin typeface="宋体" panose="02010600030101010101" pitchFamily="2" charset="-122"/>
                          <a:ea typeface="宋体" panose="02010600030101010101" pitchFamily="2" charset="-122"/>
                          <a:cs typeface="宋体" panose="02010600030101010101" pitchFamily="2" charset="-122"/>
                        </a:rPr>
                        <a:t>米</a:t>
                      </a: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lnSpc>
                          <a:spcPct val="100000"/>
                        </a:lnSpc>
                        <a:buNone/>
                      </a:pPr>
                      <a:r>
                        <a:rPr lang="en-US" sz="600" b="0">
                          <a:latin typeface="宋体" panose="02010600030101010101" pitchFamily="2" charset="-122"/>
                          <a:ea typeface="宋体" panose="02010600030101010101" pitchFamily="2" charset="-122"/>
                          <a:cs typeface="宋体" panose="02010600030101010101" pitchFamily="2" charset="-122"/>
                        </a:rPr>
                        <a:t>2015年</a:t>
                      </a:r>
                      <a:endParaRPr lang="en-US"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8"/>
                  </a:ext>
                </a:extLst>
              </a:tr>
              <a:tr h="238125">
                <a:tc>
                  <a:txBody>
                    <a:bodyPr/>
                    <a:lstStyle/>
                    <a:p>
                      <a:pPr indent="0" algn="ctr">
                        <a:lnSpc>
                          <a:spcPct val="100000"/>
                        </a:lnSpc>
                        <a:buNone/>
                      </a:pPr>
                      <a:r>
                        <a:rPr lang="en-US" sz="600" b="0">
                          <a:latin typeface="宋体" panose="02010600030101010101" pitchFamily="2" charset="-122"/>
                          <a:ea typeface="宋体" panose="02010600030101010101" pitchFamily="2" charset="-122"/>
                          <a:cs typeface="宋体" panose="02010600030101010101" pitchFamily="2" charset="-122"/>
                        </a:rPr>
                        <a:t>9</a:t>
                      </a:r>
                      <a:endParaRPr lang="en-US"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lnSpc>
                          <a:spcPct val="100000"/>
                        </a:lnSpc>
                        <a:buClr>
                          <a:srgbClr val="00B0F0"/>
                        </a:buClr>
                        <a:buFont typeface="Wingdings" panose="05000000000000000000" pitchFamily="2" charset="2"/>
                        <a:buNone/>
                      </a:pPr>
                      <a:r>
                        <a:rPr lang="zh-CN" sz="600" dirty="0">
                          <a:solidFill>
                            <a:srgbClr val="000000"/>
                          </a:solidFill>
                          <a:latin typeface="Arial" panose="020B0604020202020204" pitchFamily="34" charset="0"/>
                          <a:ea typeface="宋体" panose="02010600030101010101" pitchFamily="2" charset="-122"/>
                          <a:sym typeface="+mn-ea"/>
                        </a:rPr>
                        <a:t>六</a:t>
                      </a:r>
                      <a:r>
                        <a:rPr sz="600" dirty="0">
                          <a:solidFill>
                            <a:srgbClr val="000000"/>
                          </a:solidFill>
                          <a:latin typeface="Arial" panose="020B0604020202020204" pitchFamily="34" charset="0"/>
                          <a:ea typeface="宋体" panose="02010600030101010101" pitchFamily="2" charset="-122"/>
                          <a:sym typeface="+mn-ea"/>
                        </a:rPr>
                        <a:t>通道低温传输线</a:t>
                      </a:r>
                      <a:endParaRPr lang="en-US"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lnSpc>
                          <a:spcPct val="100000"/>
                        </a:lnSpc>
                        <a:buNone/>
                      </a:pPr>
                      <a:r>
                        <a:rPr lang="zh-CN" altLang="en-US" sz="600" b="0">
                          <a:latin typeface="宋体" panose="02010600030101010101" pitchFamily="2" charset="-122"/>
                          <a:ea typeface="宋体" panose="02010600030101010101" pitchFamily="2" charset="-122"/>
                          <a:cs typeface="宋体" panose="02010600030101010101" pitchFamily="2" charset="-122"/>
                        </a:rPr>
                        <a:t>中国科学院上海应用物理研究所</a:t>
                      </a: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lnSpc>
                          <a:spcPct val="100000"/>
                        </a:lnSpc>
                        <a:buNone/>
                      </a:pPr>
                      <a:r>
                        <a:rPr lang="en-US" altLang="en-US" sz="600" b="0">
                          <a:latin typeface="宋体" panose="02010600030101010101" pitchFamily="2" charset="-122"/>
                          <a:ea typeface="宋体" panose="02010600030101010101" pitchFamily="2" charset="-122"/>
                          <a:cs typeface="宋体" panose="02010600030101010101" pitchFamily="2" charset="-122"/>
                        </a:rPr>
                        <a:t>30</a:t>
                      </a:r>
                      <a:r>
                        <a:rPr lang="zh-CN" altLang="en-US" sz="600" b="0">
                          <a:latin typeface="宋体" panose="02010600030101010101" pitchFamily="2" charset="-122"/>
                          <a:ea typeface="宋体" panose="02010600030101010101" pitchFamily="2" charset="-122"/>
                          <a:cs typeface="宋体" panose="02010600030101010101" pitchFamily="2" charset="-122"/>
                        </a:rPr>
                        <a:t>米</a:t>
                      </a: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lnSpc>
                          <a:spcPct val="100000"/>
                        </a:lnSpc>
                        <a:buNone/>
                      </a:pPr>
                      <a:r>
                        <a:rPr lang="en-US" altLang="en-US" sz="600" b="0">
                          <a:latin typeface="宋体" panose="02010600030101010101" pitchFamily="2" charset="-122"/>
                          <a:ea typeface="宋体" panose="02010600030101010101" pitchFamily="2" charset="-122"/>
                          <a:cs typeface="宋体" panose="02010600030101010101" pitchFamily="2" charset="-122"/>
                        </a:rPr>
                        <a:t>2019</a:t>
                      </a:r>
                      <a:r>
                        <a:rPr lang="zh-CN" altLang="en-US" sz="600" b="0">
                          <a:latin typeface="宋体" panose="02010600030101010101" pitchFamily="2" charset="-122"/>
                          <a:ea typeface="宋体" panose="02010600030101010101" pitchFamily="2" charset="-122"/>
                          <a:cs typeface="宋体" panose="02010600030101010101" pitchFamily="2" charset="-122"/>
                        </a:rPr>
                        <a:t>年</a:t>
                      </a: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9"/>
                  </a:ext>
                </a:extLst>
              </a:tr>
              <a:tr h="237490">
                <a:tc>
                  <a:txBody>
                    <a:bodyPr/>
                    <a:lstStyle/>
                    <a:p>
                      <a:pPr indent="0" algn="ctr">
                        <a:lnSpc>
                          <a:spcPct val="100000"/>
                        </a:lnSpc>
                        <a:buNone/>
                      </a:pPr>
                      <a:r>
                        <a:rPr lang="en-US" sz="600" b="0">
                          <a:latin typeface="宋体" panose="02010600030101010101" pitchFamily="2" charset="-122"/>
                          <a:ea typeface="宋体" panose="02010600030101010101" pitchFamily="2" charset="-122"/>
                          <a:cs typeface="宋体" panose="02010600030101010101" pitchFamily="2" charset="-122"/>
                        </a:rPr>
                        <a:t>10</a:t>
                      </a:r>
                      <a:endParaRPr lang="en-US" altLang="en-US" sz="600" b="0">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lnSpc>
                          <a:spcPct val="100000"/>
                        </a:lnSpc>
                        <a:buNone/>
                      </a:pPr>
                      <a:r>
                        <a:rPr lang="zh-CN" altLang="en-US" sz="600" b="0">
                          <a:latin typeface="宋体" panose="02010600030101010101" pitchFamily="2" charset="-122"/>
                          <a:ea typeface="宋体" panose="02010600030101010101" pitchFamily="2" charset="-122"/>
                          <a:cs typeface="宋体" panose="02010600030101010101" pitchFamily="2" charset="-122"/>
                        </a:rPr>
                        <a:t>上海光源低温模组水平测试封头</a:t>
                      </a: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lnSpc>
                          <a:spcPct val="100000"/>
                        </a:lnSpc>
                        <a:buNone/>
                      </a:pPr>
                      <a:r>
                        <a:rPr lang="zh-CN" altLang="en-US" sz="600" b="0">
                          <a:latin typeface="宋体" panose="02010600030101010101" pitchFamily="2" charset="-122"/>
                          <a:ea typeface="宋体" panose="02010600030101010101" pitchFamily="2" charset="-122"/>
                          <a:cs typeface="宋体" panose="02010600030101010101" pitchFamily="2" charset="-122"/>
                        </a:rPr>
                        <a:t>上海科技大学</a:t>
                      </a: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lnSpc>
                          <a:spcPct val="100000"/>
                        </a:lnSpc>
                        <a:buNone/>
                      </a:pPr>
                      <a:r>
                        <a:rPr lang="en-US" altLang="en-US" sz="600" b="0">
                          <a:latin typeface="宋体" panose="02010600030101010101" pitchFamily="2" charset="-122"/>
                          <a:ea typeface="宋体" panose="02010600030101010101" pitchFamily="2" charset="-122"/>
                          <a:cs typeface="宋体" panose="02010600030101010101" pitchFamily="2" charset="-122"/>
                        </a:rPr>
                        <a:t>4</a:t>
                      </a:r>
                      <a:r>
                        <a:rPr lang="zh-CN" altLang="en-US" sz="600" b="0">
                          <a:latin typeface="宋体" panose="02010600030101010101" pitchFamily="2" charset="-122"/>
                          <a:ea typeface="宋体" panose="02010600030101010101" pitchFamily="2" charset="-122"/>
                          <a:cs typeface="宋体" panose="02010600030101010101" pitchFamily="2" charset="-122"/>
                        </a:rPr>
                        <a:t>套</a:t>
                      </a: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lnSpc>
                          <a:spcPct val="100000"/>
                        </a:lnSpc>
                        <a:buNone/>
                      </a:pPr>
                      <a:r>
                        <a:rPr lang="en-US" altLang="en-US" sz="600" b="0">
                          <a:latin typeface="宋体" panose="02010600030101010101" pitchFamily="2" charset="-122"/>
                          <a:ea typeface="宋体" panose="02010600030101010101" pitchFamily="2" charset="-122"/>
                          <a:cs typeface="宋体" panose="02010600030101010101" pitchFamily="2" charset="-122"/>
                        </a:rPr>
                        <a:t>2020</a:t>
                      </a:r>
                    </a:p>
                  </a:txBody>
                  <a:tcPr marL="0" marR="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10"/>
                  </a:ext>
                </a:extLst>
              </a:tr>
            </a:tbl>
          </a:graphicData>
        </a:graphic>
      </p:graphicFrame>
      <p:sp>
        <p:nvSpPr>
          <p:cNvPr id="59" name="TextBox 101"/>
          <p:cNvSpPr>
            <a:spLocks noChangeArrowheads="1"/>
          </p:cNvSpPr>
          <p:nvPr/>
        </p:nvSpPr>
        <p:spPr bwMode="auto">
          <a:xfrm>
            <a:off x="2420620" y="-71755"/>
            <a:ext cx="4337685" cy="553085"/>
          </a:xfrm>
          <a:prstGeom prst="rect">
            <a:avLst/>
          </a:prstGeom>
          <a:noFill/>
          <a:ln w="9525">
            <a:noFill/>
            <a:miter lim="800000"/>
          </a:ln>
        </p:spPr>
        <p:txBody>
          <a:bodyPr wrap="square">
            <a:spAutoFit/>
          </a:bodyPr>
          <a:lstStyle/>
          <a:p>
            <a:r>
              <a:rPr lang="zh-CN" altLang="en-US" sz="3000" b="1" dirty="0">
                <a:solidFill>
                  <a:srgbClr val="002060"/>
                </a:solidFill>
                <a:latin typeface="微软雅黑" panose="020B0503020204020204" pitchFamily="34" charset="-122"/>
                <a:ea typeface="微软雅黑" panose="020B0503020204020204" pitchFamily="34" charset="-122"/>
                <a:sym typeface="微软雅黑" panose="020B0503020204020204" pitchFamily="34" charset="-122"/>
              </a:rPr>
              <a:t> </a:t>
            </a:r>
            <a:r>
              <a:rPr lang="zh-CN" altLang="en-US" sz="2400" b="1" dirty="0">
                <a:solidFill>
                  <a:srgbClr val="002060"/>
                </a:solidFill>
                <a:latin typeface="微软雅黑" panose="020B0503020204020204" pitchFamily="34" charset="-122"/>
                <a:ea typeface="微软雅黑" panose="020B0503020204020204" pitchFamily="34" charset="-122"/>
                <a:sym typeface="微软雅黑" panose="020B0503020204020204" pitchFamily="34" charset="-122"/>
              </a:rPr>
              <a:t>三、加速器领域典型产品业绩</a:t>
            </a:r>
            <a:endParaRPr lang="zh-CN" altLang="en-US" sz="2400"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utoShape 526"/>
          <p:cNvSpPr>
            <a:spLocks noChangeArrowheads="1"/>
          </p:cNvSpPr>
          <p:nvPr/>
        </p:nvSpPr>
        <p:spPr bwMode="auto">
          <a:xfrm>
            <a:off x="104140" y="1059815"/>
            <a:ext cx="4604385" cy="3454400"/>
          </a:xfrm>
          <a:prstGeom prst="roundRect">
            <a:avLst>
              <a:gd name="adj" fmla="val 3379"/>
            </a:avLst>
          </a:prstGeom>
          <a:solidFill>
            <a:schemeClr val="accent6">
              <a:lumMod val="20000"/>
              <a:lumOff val="80000"/>
            </a:schemeClr>
          </a:solidFill>
          <a:ln>
            <a:solidFill>
              <a:schemeClr val="tx1"/>
            </a:solidFill>
          </a:ln>
        </p:spPr>
        <p:txBody>
          <a:bodyPr wrap="none" anchor="ctr"/>
          <a:lstStyle/>
          <a:p>
            <a:pPr eaLnBrk="1" latinLnBrk="1" hangingPunct="1">
              <a:defRPr/>
            </a:pPr>
            <a:r>
              <a:rPr kumimoji="1" lang="en-US" altLang="ko-KR" dirty="0" smtClean="0">
                <a:solidFill>
                  <a:srgbClr val="000000"/>
                </a:solidFill>
                <a:latin typeface="Gulim" panose="020B0600000101010101" pitchFamily="34" charset="-127"/>
                <a:ea typeface="Gulim" panose="020B0600000101010101" pitchFamily="34" charset="-127"/>
              </a:rPr>
              <a:t>                                                                </a:t>
            </a:r>
            <a:endParaRPr kumimoji="1" lang="ko-KR" altLang="en-US" dirty="0">
              <a:solidFill>
                <a:srgbClr val="000000"/>
              </a:solidFill>
              <a:latin typeface="Gulim" panose="020B0600000101010101" pitchFamily="34" charset="-127"/>
              <a:ea typeface="Gulim" panose="020B0600000101010101" pitchFamily="34" charset="-127"/>
            </a:endParaRPr>
          </a:p>
        </p:txBody>
      </p:sp>
      <p:pic>
        <p:nvPicPr>
          <p:cNvPr id="23" name="图片 31" descr="IMG_20150817_083442"/>
          <p:cNvPicPr>
            <a:picLocks noChangeAspect="1" noChangeArrowheads="1"/>
          </p:cNvPicPr>
          <p:nvPr>
            <p:custDataLst>
              <p:tags r:id="rId1"/>
            </p:custDataLst>
          </p:nvPr>
        </p:nvPicPr>
        <p:blipFill>
          <a:blip r:embed="rId8" cstate="print">
            <a:extLst>
              <a:ext uri="{28A0092B-C50C-407E-A947-70E740481C1C}">
                <a14:useLocalDpi xmlns:a14="http://schemas.microsoft.com/office/drawing/2010/main"/>
              </a:ext>
            </a:extLst>
          </a:blip>
          <a:srcRect/>
          <a:stretch>
            <a:fillRect/>
          </a:stretch>
        </p:blipFill>
        <p:spPr>
          <a:xfrm>
            <a:off x="198120" y="1095375"/>
            <a:ext cx="1296670" cy="915035"/>
          </a:xfrm>
          <a:prstGeom prst="rect">
            <a:avLst/>
          </a:prstGeom>
          <a:solidFill>
            <a:srgbClr val="FFFFFF"/>
          </a:solidFill>
          <a:ln w="9525">
            <a:noFill/>
            <a:miter lim="800000"/>
            <a:headEnd/>
            <a:tailEnd/>
          </a:ln>
        </p:spPr>
      </p:pic>
      <p:pic>
        <p:nvPicPr>
          <p:cNvPr id="29" name="图片 29" descr="IMG_7487"/>
          <p:cNvPicPr>
            <a:picLocks noChangeAspect="1" noChangeArrowheads="1"/>
          </p:cNvPicPr>
          <p:nvPr>
            <p:custDataLst>
              <p:tags r:id="rId2"/>
            </p:custDataLst>
          </p:nvPr>
        </p:nvPicPr>
        <p:blipFill>
          <a:blip r:embed="rId9" cstate="print">
            <a:extLst>
              <a:ext uri="{28A0092B-C50C-407E-A947-70E740481C1C}">
                <a14:useLocalDpi xmlns:a14="http://schemas.microsoft.com/office/drawing/2010/main"/>
              </a:ext>
            </a:extLst>
          </a:blip>
          <a:srcRect/>
          <a:stretch>
            <a:fillRect/>
          </a:stretch>
        </p:blipFill>
        <p:spPr>
          <a:xfrm>
            <a:off x="1548130" y="1116330"/>
            <a:ext cx="1352550" cy="894080"/>
          </a:xfrm>
          <a:prstGeom prst="rect">
            <a:avLst/>
          </a:prstGeom>
          <a:solidFill>
            <a:srgbClr val="FFFFFF"/>
          </a:solidFill>
          <a:ln w="9525">
            <a:noFill/>
            <a:miter lim="800000"/>
            <a:headEnd/>
            <a:tailEnd/>
          </a:ln>
        </p:spPr>
      </p:pic>
      <p:pic>
        <p:nvPicPr>
          <p:cNvPr id="2" name="图片 35" descr="IMG_20160719_170227"/>
          <p:cNvPicPr>
            <a:picLocks noChangeAspect="1" noChangeArrowheads="1"/>
          </p:cNvPicPr>
          <p:nvPr>
            <p:custDataLst>
              <p:tags r:id="rId3"/>
            </p:custDataLst>
          </p:nvPr>
        </p:nvPicPr>
        <p:blipFill>
          <a:blip r:embed="rId10" cstate="print">
            <a:extLst>
              <a:ext uri="{28A0092B-C50C-407E-A947-70E740481C1C}">
                <a14:useLocalDpi xmlns:a14="http://schemas.microsoft.com/office/drawing/2010/main"/>
              </a:ext>
            </a:extLst>
          </a:blip>
          <a:srcRect/>
          <a:stretch>
            <a:fillRect/>
          </a:stretch>
        </p:blipFill>
        <p:spPr>
          <a:xfrm>
            <a:off x="1548130" y="2033270"/>
            <a:ext cx="1363980" cy="950595"/>
          </a:xfrm>
          <a:prstGeom prst="rect">
            <a:avLst/>
          </a:prstGeom>
          <a:noFill/>
          <a:ln w="9525">
            <a:noFill/>
            <a:miter lim="800000"/>
            <a:headEnd/>
            <a:tailEnd/>
          </a:ln>
          <a:effectLst/>
        </p:spPr>
      </p:pic>
      <p:pic>
        <p:nvPicPr>
          <p:cNvPr id="6" name="图片 32" descr="IMG_20150706_130824"/>
          <p:cNvPicPr>
            <a:picLocks noChangeAspect="1"/>
          </p:cNvPicPr>
          <p:nvPr>
            <p:custDataLst>
              <p:tags r:id="rId4"/>
            </p:custDataLst>
          </p:nvPr>
        </p:nvPicPr>
        <p:blipFill>
          <a:blip r:embed="rId11" cstate="print">
            <a:extLst>
              <a:ext uri="{28A0092B-C50C-407E-A947-70E740481C1C}">
                <a14:useLocalDpi xmlns:a14="http://schemas.microsoft.com/office/drawing/2010/main"/>
              </a:ext>
            </a:extLst>
          </a:blip>
          <a:stretch>
            <a:fillRect/>
          </a:stretch>
        </p:blipFill>
        <p:spPr>
          <a:xfrm>
            <a:off x="193675" y="2033270"/>
            <a:ext cx="1296035" cy="950595"/>
          </a:xfrm>
          <a:prstGeom prst="rect">
            <a:avLst/>
          </a:prstGeom>
        </p:spPr>
      </p:pic>
      <p:graphicFrame>
        <p:nvGraphicFramePr>
          <p:cNvPr id="16" name="表格 15"/>
          <p:cNvGraphicFramePr>
            <a:graphicFrameLocks noGrp="1"/>
          </p:cNvGraphicFramePr>
          <p:nvPr>
            <p:custDataLst>
              <p:tags r:id="rId5"/>
            </p:custDataLst>
          </p:nvPr>
        </p:nvGraphicFramePr>
        <p:xfrm>
          <a:off x="4860290" y="843280"/>
          <a:ext cx="4107815" cy="3848100"/>
        </p:xfrm>
        <a:graphic>
          <a:graphicData uri="http://schemas.openxmlformats.org/drawingml/2006/table">
            <a:tbl>
              <a:tblPr firstRow="1" bandRow="1">
                <a:effectLst/>
                <a:tableStyleId>{5C22544A-7EE6-4342-B048-85BDC9FD1C3A}</a:tableStyleId>
              </a:tblPr>
              <a:tblGrid>
                <a:gridCol w="469900">
                  <a:extLst>
                    <a:ext uri="{9D8B030D-6E8A-4147-A177-3AD203B41FA5}">
                      <a16:colId xmlns:a16="http://schemas.microsoft.com/office/drawing/2014/main" val="20000"/>
                    </a:ext>
                  </a:extLst>
                </a:gridCol>
                <a:gridCol w="1057910">
                  <a:extLst>
                    <a:ext uri="{9D8B030D-6E8A-4147-A177-3AD203B41FA5}">
                      <a16:colId xmlns:a16="http://schemas.microsoft.com/office/drawing/2014/main" val="20001"/>
                    </a:ext>
                  </a:extLst>
                </a:gridCol>
                <a:gridCol w="2579877">
                  <a:extLst>
                    <a:ext uri="{9D8B030D-6E8A-4147-A177-3AD203B41FA5}">
                      <a16:colId xmlns:a16="http://schemas.microsoft.com/office/drawing/2014/main" val="20002"/>
                    </a:ext>
                  </a:extLst>
                </a:gridCol>
              </a:tblGrid>
              <a:tr h="297180">
                <a:tc>
                  <a:txBody>
                    <a:bodyPr/>
                    <a:lstStyle/>
                    <a:p>
                      <a:pPr algn="ctr">
                        <a:buNone/>
                      </a:pPr>
                      <a:r>
                        <a:rPr lang="zh-CN" altLang="en-US" sz="1000" b="1" dirty="0">
                          <a:solidFill>
                            <a:sysClr val="windowText" lastClr="000000"/>
                          </a:solidFill>
                          <a:latin typeface="+mn-ea"/>
                          <a:ea typeface="+mn-ea"/>
                        </a:rPr>
                        <a:t>序号</a:t>
                      </a: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buNone/>
                      </a:pPr>
                      <a:r>
                        <a:rPr lang="zh-CN" altLang="en-US" sz="1000" b="1" dirty="0">
                          <a:solidFill>
                            <a:sysClr val="windowText" lastClr="000000"/>
                          </a:solidFill>
                          <a:latin typeface="+mn-ea"/>
                          <a:ea typeface="+mn-ea"/>
                        </a:rPr>
                        <a:t>产品名称</a:t>
                      </a: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defRPr/>
                      </a:pPr>
                      <a:r>
                        <a:rPr lang="zh-CN" sz="1000" b="1" dirty="0">
                          <a:solidFill>
                            <a:sysClr val="windowText" lastClr="000000"/>
                          </a:solidFill>
                          <a:latin typeface="宋体" panose="02010600030101010101" pitchFamily="2" charset="-122"/>
                          <a:ea typeface="宋体" panose="02010600030101010101" pitchFamily="2" charset="-122"/>
                          <a:cs typeface="宋体" panose="02010600030101010101" pitchFamily="2" charset="-122"/>
                        </a:rPr>
                        <a:t>关键技术指标</a:t>
                      </a:r>
                    </a:p>
                  </a:txBody>
                  <a:tcPr marL="68580" marR="68580" marT="34290" marB="3429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617220">
                <a:tc rowSpan="2">
                  <a:txBody>
                    <a:bodyPr/>
                    <a:lstStyle/>
                    <a:p>
                      <a:pPr algn="ctr">
                        <a:buNone/>
                      </a:pPr>
                      <a:r>
                        <a:rPr lang="en-US" altLang="zh-CN" sz="1000" b="1" dirty="0">
                          <a:solidFill>
                            <a:sysClr val="windowText" lastClr="000000"/>
                          </a:solidFill>
                          <a:latin typeface="+mn-ea"/>
                          <a:ea typeface="+mn-ea"/>
                        </a:rPr>
                        <a:t>1</a:t>
                      </a:r>
                    </a:p>
                  </a:txBody>
                  <a:tcPr marL="68580" marR="68580" marT="34290" marB="3429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rowSpan="2">
                  <a:txBody>
                    <a:bodyPr/>
                    <a:lstStyle/>
                    <a:p>
                      <a:pPr algn="ctr">
                        <a:buNone/>
                      </a:pPr>
                      <a:r>
                        <a:rPr sz="1000" b="1" dirty="0">
                          <a:solidFill>
                            <a:sysClr val="windowText" lastClr="000000"/>
                          </a:solidFill>
                          <a:latin typeface="宋体" panose="02010600030101010101" pitchFamily="2" charset="-122"/>
                          <a:ea typeface="宋体" panose="02010600030101010101" pitchFamily="2" charset="-122"/>
                          <a:cs typeface="宋体" panose="02010600030101010101" pitchFamily="2" charset="-122"/>
                          <a:sym typeface="+mn-ea"/>
                        </a:rPr>
                        <a:t>ADS先导专项—CM1&amp;CM2&amp;CM4低温恒温器（3套）</a:t>
                      </a:r>
                      <a:endParaRPr sz="1000" b="1" dirty="0">
                        <a:solidFill>
                          <a:sysClr val="windowText" lastClr="000000"/>
                        </a:solidFill>
                        <a:latin typeface="宋体" panose="02010600030101010101" pitchFamily="2" charset="-122"/>
                        <a:ea typeface="宋体" panose="02010600030101010101" pitchFamily="2" charset="-122"/>
                        <a:cs typeface="宋体" panose="02010600030101010101" pitchFamily="2" charset="-122"/>
                      </a:endParaRPr>
                    </a:p>
                    <a:p>
                      <a:pPr algn="ctr">
                        <a:buNone/>
                      </a:pPr>
                      <a:endParaRPr lang="zh-CN" altLang="en-US" sz="1000" b="1" dirty="0">
                        <a:solidFill>
                          <a:sysClr val="windowText" lastClr="000000"/>
                        </a:solidFill>
                        <a:latin typeface="宋体" panose="02010600030101010101" pitchFamily="2" charset="-122"/>
                        <a:ea typeface="宋体" panose="02010600030101010101" pitchFamily="2" charset="-122"/>
                        <a:cs typeface="宋体" panose="02010600030101010101" pitchFamily="2" charset="-122"/>
                      </a:endParaRPr>
                    </a:p>
                  </a:txBody>
                  <a:tcPr marL="68580" marR="68580" marT="34290" marB="3429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marL="0" marR="0" lvl="0" indent="0" algn="l" defTabSz="914400" rtl="0" eaLnBrk="1" fontAlgn="auto" latinLnBrk="0" hangingPunct="1">
                        <a:lnSpc>
                          <a:spcPct val="150000"/>
                        </a:lnSpc>
                        <a:spcBef>
                          <a:spcPts val="0"/>
                        </a:spcBef>
                        <a:spcAft>
                          <a:spcPts val="0"/>
                        </a:spcAft>
                        <a:buClrTx/>
                        <a:buSzTx/>
                        <a:buFontTx/>
                        <a:buNone/>
                        <a:defRPr/>
                      </a:pPr>
                      <a:r>
                        <a:rPr sz="800" b="0" dirty="0">
                          <a:latin typeface="宋体" panose="02010600030101010101" pitchFamily="2" charset="-122"/>
                          <a:ea typeface="宋体" panose="02010600030101010101" pitchFamily="2" charset="-122"/>
                          <a:cs typeface="宋体" panose="02010600030101010101" pitchFamily="2" charset="-122"/>
                        </a:rPr>
                        <a:t>CM1、CM2、CM4低温恒温器是由外真空室、80K冷屏、5K冷屏、POST支撑及低温管道等组成，真空筒体内径Φ1400mm，厚度为12mm，长约5米。</a:t>
                      </a:r>
                    </a:p>
                  </a:txBody>
                  <a:tcPr marL="68580" marR="68580" marT="34290" marB="3429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678180">
                <a:tc vMerge="1">
                  <a:txBody>
                    <a:bodyPr/>
                    <a:lstStyle/>
                    <a:p>
                      <a:endParaRPr lang="zh-CN"/>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vMerge="1">
                  <a:txBody>
                    <a:bodyPr/>
                    <a:lstStyle/>
                    <a:p>
                      <a:endParaRPr lang="zh-CN"/>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zh-CN" altLang="en-US" sz="800" b="0" dirty="0">
                          <a:solidFill>
                            <a:sysClr val="windowText" lastClr="000000"/>
                          </a:solidFill>
                          <a:latin typeface="+mn-ea"/>
                          <a:ea typeface="+mn-ea"/>
                        </a:rPr>
                        <a:t>1、工作温度：2K  </a:t>
                      </a:r>
                    </a:p>
                    <a:p>
                      <a:pPr marL="0" marR="0" indent="0" algn="l" defTabSz="914400" rtl="0" eaLnBrk="1" fontAlgn="auto" latinLnBrk="0" hangingPunct="1">
                        <a:lnSpc>
                          <a:spcPct val="100000"/>
                        </a:lnSpc>
                        <a:spcBef>
                          <a:spcPts val="0"/>
                        </a:spcBef>
                        <a:spcAft>
                          <a:spcPts val="0"/>
                        </a:spcAft>
                        <a:buClrTx/>
                        <a:buSzTx/>
                        <a:buFontTx/>
                        <a:buNone/>
                        <a:defRPr/>
                      </a:pPr>
                      <a:r>
                        <a:rPr lang="zh-CN" altLang="en-US" sz="800" b="0" dirty="0">
                          <a:solidFill>
                            <a:sysClr val="windowText" lastClr="000000"/>
                          </a:solidFill>
                          <a:latin typeface="+mn-ea"/>
                          <a:ea typeface="+mn-ea"/>
                        </a:rPr>
                        <a:t>2、恒温器总漏率小于1×10-8 Pa·m3/s，常温下真空度小于5×10-2Pa;</a:t>
                      </a:r>
                    </a:p>
                    <a:p>
                      <a:pPr marL="0" marR="0" indent="0" algn="l" defTabSz="914400" rtl="0" eaLnBrk="1" fontAlgn="auto" latinLnBrk="0" hangingPunct="1">
                        <a:lnSpc>
                          <a:spcPct val="100000"/>
                        </a:lnSpc>
                        <a:spcBef>
                          <a:spcPts val="0"/>
                        </a:spcBef>
                        <a:spcAft>
                          <a:spcPts val="0"/>
                        </a:spcAft>
                        <a:buClrTx/>
                        <a:buSzTx/>
                        <a:buFontTx/>
                        <a:buNone/>
                        <a:defRPr/>
                      </a:pPr>
                      <a:r>
                        <a:rPr lang="zh-CN" altLang="en-US" sz="800" b="0" dirty="0">
                          <a:solidFill>
                            <a:sysClr val="windowText" lastClr="000000"/>
                          </a:solidFill>
                          <a:latin typeface="+mn-ea"/>
                          <a:ea typeface="+mn-ea"/>
                        </a:rPr>
                        <a:t>3、内部各接头压力测试：29barg，每个接头的漏率要求小于1×10-9Pa·m3/s</a:t>
                      </a:r>
                    </a:p>
                  </a:txBody>
                  <a:tcPr marL="68580" marR="68580" marT="34290" marB="3429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571500">
                <a:tc rowSpan="2">
                  <a:txBody>
                    <a:bodyPr/>
                    <a:lstStyle/>
                    <a:p>
                      <a:pPr algn="ctr">
                        <a:buNone/>
                      </a:pPr>
                      <a:endParaRPr lang="en-US" altLang="zh-CN" sz="1000" b="1" dirty="0">
                        <a:solidFill>
                          <a:sysClr val="windowText" lastClr="000000"/>
                        </a:solidFill>
                        <a:latin typeface="+mn-ea"/>
                        <a:ea typeface="+mn-ea"/>
                      </a:endParaRPr>
                    </a:p>
                    <a:p>
                      <a:pPr algn="ctr">
                        <a:buNone/>
                      </a:pPr>
                      <a:endParaRPr lang="en-US" altLang="zh-CN" sz="1000" b="1" dirty="0">
                        <a:solidFill>
                          <a:sysClr val="windowText" lastClr="000000"/>
                        </a:solidFill>
                        <a:latin typeface="+mn-ea"/>
                        <a:ea typeface="+mn-ea"/>
                      </a:endParaRPr>
                    </a:p>
                    <a:p>
                      <a:pPr algn="ctr">
                        <a:buNone/>
                      </a:pPr>
                      <a:endParaRPr lang="en-US" altLang="zh-CN" sz="1000" b="1" dirty="0">
                        <a:solidFill>
                          <a:sysClr val="windowText" lastClr="000000"/>
                        </a:solidFill>
                        <a:latin typeface="+mn-ea"/>
                        <a:ea typeface="+mn-ea"/>
                      </a:endParaRPr>
                    </a:p>
                    <a:p>
                      <a:pPr algn="ctr">
                        <a:buNone/>
                      </a:pPr>
                      <a:endParaRPr lang="en-US" altLang="zh-CN" sz="1000" b="1" dirty="0">
                        <a:solidFill>
                          <a:sysClr val="windowText" lastClr="000000"/>
                        </a:solidFill>
                        <a:latin typeface="+mn-ea"/>
                        <a:ea typeface="+mn-ea"/>
                      </a:endParaRPr>
                    </a:p>
                    <a:p>
                      <a:pPr algn="ctr">
                        <a:buNone/>
                      </a:pPr>
                      <a:r>
                        <a:rPr lang="en-US" altLang="zh-CN" sz="1000" b="1" dirty="0">
                          <a:solidFill>
                            <a:sysClr val="windowText" lastClr="000000"/>
                          </a:solidFill>
                          <a:latin typeface="+mn-ea"/>
                          <a:ea typeface="+mn-ea"/>
                        </a:rPr>
                        <a:t>2</a:t>
                      </a: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rowSpan="2">
                  <a:txBody>
                    <a:bodyPr/>
                    <a:lstStyle/>
                    <a:p>
                      <a:pPr algn="ctr">
                        <a:buNone/>
                      </a:pPr>
                      <a:endParaRPr sz="1000" b="1" dirty="0">
                        <a:solidFill>
                          <a:sysClr val="windowText" lastClr="000000"/>
                        </a:solidFill>
                        <a:latin typeface="宋体" panose="02010600030101010101" pitchFamily="2" charset="-122"/>
                        <a:ea typeface="宋体" panose="02010600030101010101" pitchFamily="2" charset="-122"/>
                        <a:cs typeface="宋体" panose="02010600030101010101" pitchFamily="2" charset="-122"/>
                        <a:sym typeface="+mn-ea"/>
                      </a:endParaRPr>
                    </a:p>
                    <a:p>
                      <a:pPr algn="ctr">
                        <a:buNone/>
                      </a:pPr>
                      <a:endParaRPr sz="1000" b="1" dirty="0">
                        <a:solidFill>
                          <a:sysClr val="windowText" lastClr="000000"/>
                        </a:solidFill>
                        <a:latin typeface="宋体" panose="02010600030101010101" pitchFamily="2" charset="-122"/>
                        <a:ea typeface="宋体" panose="02010600030101010101" pitchFamily="2" charset="-122"/>
                        <a:cs typeface="宋体" panose="02010600030101010101" pitchFamily="2" charset="-122"/>
                        <a:sym typeface="+mn-ea"/>
                      </a:endParaRPr>
                    </a:p>
                    <a:p>
                      <a:pPr algn="ctr">
                        <a:buNone/>
                      </a:pPr>
                      <a:endParaRPr sz="1000" b="1" dirty="0">
                        <a:solidFill>
                          <a:sysClr val="windowText" lastClr="000000"/>
                        </a:solidFill>
                        <a:latin typeface="宋体" panose="02010600030101010101" pitchFamily="2" charset="-122"/>
                        <a:ea typeface="宋体" panose="02010600030101010101" pitchFamily="2" charset="-122"/>
                        <a:cs typeface="宋体" panose="02010600030101010101" pitchFamily="2" charset="-122"/>
                        <a:sym typeface="+mn-ea"/>
                      </a:endParaRPr>
                    </a:p>
                    <a:p>
                      <a:pPr algn="ctr">
                        <a:buNone/>
                      </a:pPr>
                      <a:r>
                        <a:rPr sz="1000" b="1" dirty="0">
                          <a:solidFill>
                            <a:sysClr val="windowText" lastClr="000000"/>
                          </a:solidFill>
                          <a:latin typeface="宋体" panose="02010600030101010101" pitchFamily="2" charset="-122"/>
                          <a:ea typeface="宋体" panose="02010600030101010101" pitchFamily="2" charset="-122"/>
                          <a:cs typeface="宋体" panose="02010600030101010101" pitchFamily="2" charset="-122"/>
                          <a:sym typeface="+mn-ea"/>
                        </a:rPr>
                        <a:t>BEPCⅡ 超导高频腔备用腔低温恒温器</a:t>
                      </a:r>
                      <a:endParaRPr lang="zh-CN" altLang="en-US" sz="1000" b="1" dirty="0">
                        <a:solidFill>
                          <a:sysClr val="windowText" lastClr="000000"/>
                        </a:solidFill>
                        <a:latin typeface="宋体" panose="02010600030101010101" pitchFamily="2" charset="-122"/>
                        <a:ea typeface="宋体" panose="02010600030101010101" pitchFamily="2" charset="-122"/>
                        <a:cs typeface="宋体" panose="02010600030101010101" pitchFamily="2"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defRPr/>
                      </a:pPr>
                      <a:r>
                        <a:rPr sz="800" dirty="0">
                          <a:latin typeface="宋体" panose="02010600030101010101" pitchFamily="2" charset="-122"/>
                          <a:ea typeface="宋体" panose="02010600030101010101" pitchFamily="2" charset="-122"/>
                          <a:cs typeface="宋体" panose="02010600030101010101" pitchFamily="2" charset="-122"/>
                          <a:sym typeface="+mn-ea"/>
                        </a:rPr>
                        <a:t>外形为圆筒，直径约为1.2m，长约为1.4m。主要包括外300K外真空容器、80K液氮冷屏、4.5K液氦池和调节支柱以及整体支架等部件。超导腔低温恒温器结构紧凑而要求的低温漏热</a:t>
                      </a:r>
                      <a:endParaRPr lang="zh-CN" altLang="en-US" sz="800" b="0" dirty="0">
                        <a:solidFill>
                          <a:sysClr val="windowText" lastClr="000000"/>
                        </a:solidFill>
                        <a:latin typeface="+mn-ea"/>
                        <a:ea typeface="+mn-ea"/>
                      </a:endParaRPr>
                    </a:p>
                  </a:txBody>
                  <a:tcPr marL="68580" marR="68580" marT="34290" marB="3429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647700">
                <a:tc vMerge="1">
                  <a:txBody>
                    <a:bodyPr/>
                    <a:lstStyle/>
                    <a:p>
                      <a:endParaRPr lang="zh-CN"/>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1">
                        <a:lumMod val="20000"/>
                        <a:lumOff val="80000"/>
                      </a:schemeClr>
                    </a:solidFill>
                  </a:tcPr>
                </a:tc>
                <a:tc vMerge="1">
                  <a:txBody>
                    <a:bodyPr/>
                    <a:lstStyle/>
                    <a:p>
                      <a:endParaRPr lang="zh-CN"/>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zh-CN" altLang="en-US" sz="800" dirty="0">
                          <a:solidFill>
                            <a:sysClr val="windowText" lastClr="000000"/>
                          </a:solidFill>
                          <a:latin typeface="+mn-ea"/>
                          <a:sym typeface="+mn-ea"/>
                        </a:rPr>
                        <a:t>真空室漏率：510-9Pam3/s</a:t>
                      </a:r>
                      <a:endParaRPr lang="zh-CN" altLang="en-US" sz="800" b="0" dirty="0">
                        <a:solidFill>
                          <a:sysClr val="windowText" lastClr="000000"/>
                        </a:solidFill>
                        <a:latin typeface="+mn-ea"/>
                        <a:ea typeface="+mn-ea"/>
                      </a:endParaRPr>
                    </a:p>
                    <a:p>
                      <a:pPr marL="0" marR="0" indent="0" algn="l" defTabSz="914400" rtl="0" eaLnBrk="1" fontAlgn="auto" latinLnBrk="0" hangingPunct="1">
                        <a:lnSpc>
                          <a:spcPct val="100000"/>
                        </a:lnSpc>
                        <a:spcBef>
                          <a:spcPts val="0"/>
                        </a:spcBef>
                        <a:spcAft>
                          <a:spcPts val="0"/>
                        </a:spcAft>
                        <a:buClrTx/>
                        <a:buSzTx/>
                        <a:buFontTx/>
                        <a:buNone/>
                        <a:defRPr/>
                      </a:pPr>
                      <a:r>
                        <a:rPr lang="zh-CN" altLang="en-US" sz="800" dirty="0">
                          <a:solidFill>
                            <a:sysClr val="windowText" lastClr="000000"/>
                          </a:solidFill>
                          <a:latin typeface="+mn-ea"/>
                          <a:sym typeface="+mn-ea"/>
                        </a:rPr>
                        <a:t>2.全部低温管道和低温容器漏率： 510-10Pam3/s；  </a:t>
                      </a:r>
                      <a:endParaRPr lang="zh-CN" altLang="en-US" sz="800" b="0" dirty="0">
                        <a:solidFill>
                          <a:sysClr val="windowText" lastClr="000000"/>
                        </a:solidFill>
                        <a:latin typeface="+mn-ea"/>
                        <a:ea typeface="+mn-ea"/>
                      </a:endParaRPr>
                    </a:p>
                    <a:p>
                      <a:pPr marL="0" marR="0" indent="0" algn="l" defTabSz="914400" rtl="0" eaLnBrk="1" fontAlgn="auto" latinLnBrk="0" hangingPunct="1">
                        <a:lnSpc>
                          <a:spcPct val="100000"/>
                        </a:lnSpc>
                        <a:spcBef>
                          <a:spcPts val="0"/>
                        </a:spcBef>
                        <a:spcAft>
                          <a:spcPts val="0"/>
                        </a:spcAft>
                        <a:buClrTx/>
                        <a:buSzTx/>
                        <a:buFontTx/>
                        <a:buNone/>
                        <a:defRPr/>
                      </a:pPr>
                      <a:r>
                        <a:rPr lang="zh-CN" altLang="en-US" sz="800" dirty="0">
                          <a:solidFill>
                            <a:sysClr val="windowText" lastClr="000000"/>
                          </a:solidFill>
                          <a:latin typeface="+mn-ea"/>
                          <a:sym typeface="+mn-ea"/>
                        </a:rPr>
                        <a:t>3.全部容器及管道的焊缝需进行100%无损探伤； </a:t>
                      </a:r>
                      <a:endParaRPr lang="zh-CN" altLang="en-US" sz="800" b="0" dirty="0">
                        <a:solidFill>
                          <a:sysClr val="windowText" lastClr="000000"/>
                        </a:solidFill>
                        <a:latin typeface="+mn-ea"/>
                        <a:ea typeface="+mn-ea"/>
                      </a:endParaRPr>
                    </a:p>
                    <a:p>
                      <a:pPr marL="0" marR="0" indent="0" algn="l" defTabSz="914400" rtl="0" eaLnBrk="1" fontAlgn="auto" latinLnBrk="0" hangingPunct="1">
                        <a:lnSpc>
                          <a:spcPct val="100000"/>
                        </a:lnSpc>
                        <a:spcBef>
                          <a:spcPts val="0"/>
                        </a:spcBef>
                        <a:spcAft>
                          <a:spcPts val="0"/>
                        </a:spcAft>
                        <a:buClrTx/>
                        <a:buSzTx/>
                        <a:buFontTx/>
                        <a:buNone/>
                        <a:defRPr/>
                      </a:pPr>
                      <a:r>
                        <a:rPr lang="zh-CN" altLang="en-US" sz="800" dirty="0">
                          <a:solidFill>
                            <a:sysClr val="windowText" lastClr="000000"/>
                          </a:solidFill>
                          <a:latin typeface="+mn-ea"/>
                          <a:sym typeface="+mn-ea"/>
                        </a:rPr>
                        <a:t>4.超导腔低温恒温器结构紧凑而要求的低温漏热很小（&lt;35W）</a:t>
                      </a:r>
                      <a:endParaRPr lang="zh-CN" altLang="en-US" sz="800" b="0" dirty="0">
                        <a:solidFill>
                          <a:sysClr val="windowText" lastClr="000000"/>
                        </a:solidFill>
                        <a:latin typeface="+mn-ea"/>
                        <a:ea typeface="+mn-ea"/>
                      </a:endParaRPr>
                    </a:p>
                  </a:txBody>
                  <a:tcPr marL="68580" marR="68580" marT="34290" marB="3429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556260">
                <a:tc rowSpan="2">
                  <a:txBody>
                    <a:bodyPr/>
                    <a:lstStyle/>
                    <a:p>
                      <a:pPr algn="ctr">
                        <a:buNone/>
                      </a:pPr>
                      <a:endParaRPr lang="en-US" altLang="zh-CN" sz="1000" b="1" dirty="0">
                        <a:solidFill>
                          <a:sysClr val="windowText" lastClr="000000"/>
                        </a:solidFill>
                        <a:latin typeface="+mn-ea"/>
                        <a:ea typeface="+mn-ea"/>
                      </a:endParaRPr>
                    </a:p>
                    <a:p>
                      <a:pPr algn="ctr">
                        <a:buNone/>
                      </a:pPr>
                      <a:endParaRPr lang="en-US" altLang="zh-CN" sz="1000" b="1" dirty="0">
                        <a:solidFill>
                          <a:sysClr val="windowText" lastClr="000000"/>
                        </a:solidFill>
                        <a:latin typeface="+mn-ea"/>
                        <a:ea typeface="+mn-ea"/>
                      </a:endParaRPr>
                    </a:p>
                    <a:p>
                      <a:pPr algn="ctr">
                        <a:buNone/>
                      </a:pPr>
                      <a:endParaRPr lang="en-US" altLang="zh-CN" sz="1000" b="1" dirty="0">
                        <a:solidFill>
                          <a:sysClr val="windowText" lastClr="000000"/>
                        </a:solidFill>
                        <a:latin typeface="+mn-ea"/>
                        <a:ea typeface="+mn-ea"/>
                      </a:endParaRPr>
                    </a:p>
                    <a:p>
                      <a:pPr algn="ctr">
                        <a:buNone/>
                      </a:pPr>
                      <a:endParaRPr lang="en-US" altLang="zh-CN" sz="1000" b="1" dirty="0">
                        <a:solidFill>
                          <a:sysClr val="windowText" lastClr="000000"/>
                        </a:solidFill>
                        <a:latin typeface="+mn-ea"/>
                        <a:ea typeface="+mn-ea"/>
                      </a:endParaRPr>
                    </a:p>
                    <a:p>
                      <a:pPr algn="ctr">
                        <a:buNone/>
                      </a:pPr>
                      <a:r>
                        <a:rPr lang="en-US" altLang="zh-CN" sz="1000" b="1" dirty="0">
                          <a:solidFill>
                            <a:sysClr val="windowText" lastClr="000000"/>
                          </a:solidFill>
                          <a:latin typeface="+mn-ea"/>
                          <a:ea typeface="+mn-ea"/>
                        </a:rPr>
                        <a:t>3</a:t>
                      </a: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rowSpan="2">
                  <a:txBody>
                    <a:bodyPr/>
                    <a:lstStyle/>
                    <a:p>
                      <a:pPr algn="ctr">
                        <a:buNone/>
                      </a:pPr>
                      <a:endParaRPr sz="1000" b="1" dirty="0">
                        <a:solidFill>
                          <a:sysClr val="windowText" lastClr="000000"/>
                        </a:solidFill>
                        <a:latin typeface="宋体" panose="02010600030101010101" pitchFamily="2" charset="-122"/>
                        <a:ea typeface="宋体" panose="02010600030101010101" pitchFamily="2" charset="-122"/>
                        <a:cs typeface="宋体" panose="02010600030101010101" pitchFamily="2" charset="-122"/>
                        <a:sym typeface="+mn-ea"/>
                      </a:endParaRPr>
                    </a:p>
                    <a:p>
                      <a:pPr algn="ctr">
                        <a:buNone/>
                      </a:pPr>
                      <a:endParaRPr sz="1000" b="1" dirty="0">
                        <a:solidFill>
                          <a:sysClr val="windowText" lastClr="000000"/>
                        </a:solidFill>
                        <a:latin typeface="宋体" panose="02010600030101010101" pitchFamily="2" charset="-122"/>
                        <a:ea typeface="宋体" panose="02010600030101010101" pitchFamily="2" charset="-122"/>
                        <a:cs typeface="宋体" panose="02010600030101010101" pitchFamily="2" charset="-122"/>
                        <a:sym typeface="+mn-ea"/>
                      </a:endParaRPr>
                    </a:p>
                    <a:p>
                      <a:pPr algn="ctr">
                        <a:buNone/>
                      </a:pPr>
                      <a:r>
                        <a:rPr sz="1000" b="1" dirty="0">
                          <a:solidFill>
                            <a:sysClr val="windowText" lastClr="000000"/>
                          </a:solidFill>
                          <a:latin typeface="宋体" panose="02010600030101010101" pitchFamily="2" charset="-122"/>
                          <a:ea typeface="宋体" panose="02010600030101010101" pitchFamily="2" charset="-122"/>
                          <a:cs typeface="宋体" panose="02010600030101010101" pitchFamily="2" charset="-122"/>
                          <a:sym typeface="+mn-ea"/>
                        </a:rPr>
                        <a:t>PAPS P波段低温恒温器及阀箱</a:t>
                      </a:r>
                      <a:endParaRPr lang="zh-CN" altLang="en-US" sz="1000" b="1" dirty="0">
                        <a:solidFill>
                          <a:sysClr val="windowText" lastClr="000000"/>
                        </a:solidFill>
                        <a:latin typeface="宋体" panose="02010600030101010101" pitchFamily="2" charset="-122"/>
                        <a:ea typeface="宋体" panose="02010600030101010101" pitchFamily="2" charset="-122"/>
                        <a:cs typeface="宋体" panose="02010600030101010101" pitchFamily="2"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defRPr/>
                      </a:pPr>
                      <a:r>
                        <a:rPr sz="800" dirty="0">
                          <a:latin typeface="宋体" panose="02010600030101010101" pitchFamily="2" charset="-122"/>
                          <a:ea typeface="宋体" panose="02010600030101010101" pitchFamily="2" charset="-122"/>
                          <a:cs typeface="宋体" panose="02010600030101010101" pitchFamily="2" charset="-122"/>
                          <a:sym typeface="+mn-ea"/>
                        </a:rPr>
                        <a:t>外形为圆筒，直径约为1.4m，长约为3.02m。主要包括外300K外真空容器、80K冷屏、5K冷屏、2K氦供液管道、POST支撑和调节支柱以及整体支架等部件。超导腔低温恒温器结构紧凑而要求的低温漏热</a:t>
                      </a:r>
                      <a:endParaRPr lang="zh-CN" altLang="en-US" sz="800" b="0" dirty="0">
                        <a:solidFill>
                          <a:sysClr val="windowText" lastClr="000000"/>
                        </a:solidFill>
                        <a:latin typeface="+mn-ea"/>
                        <a:ea typeface="+mn-ea"/>
                      </a:endParaRPr>
                    </a:p>
                  </a:txBody>
                  <a:tcPr marL="68580" marR="68580" marT="34290" marB="3429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r h="434340">
                <a:tc vMerge="1">
                  <a:txBody>
                    <a:bodyPr/>
                    <a:lstStyle/>
                    <a:p>
                      <a:endParaRPr lang="zh-CN"/>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1">
                        <a:lumMod val="20000"/>
                        <a:lumOff val="80000"/>
                      </a:schemeClr>
                    </a:solidFill>
                  </a:tcPr>
                </a:tc>
                <a:tc vMerge="1">
                  <a:txBody>
                    <a:bodyPr/>
                    <a:lstStyle/>
                    <a:p>
                      <a:endParaRPr lang="zh-CN"/>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zh-CN" altLang="en-US" sz="800" dirty="0">
                          <a:solidFill>
                            <a:sysClr val="windowText" lastClr="000000"/>
                          </a:solidFill>
                          <a:latin typeface="+mn-ea"/>
                          <a:sym typeface="+mn-ea"/>
                        </a:rPr>
                        <a:t>1.  外真空室漏率： 1</a:t>
                      </a:r>
                      <a:r>
                        <a:rPr lang="en-US" altLang="zh-CN" sz="800" dirty="0">
                          <a:solidFill>
                            <a:sysClr val="windowText" lastClr="000000"/>
                          </a:solidFill>
                          <a:latin typeface="+mn-ea"/>
                          <a:sym typeface="+mn-ea"/>
                        </a:rPr>
                        <a:t>E</a:t>
                      </a:r>
                      <a:r>
                        <a:rPr lang="zh-CN" altLang="en-US" sz="800" dirty="0">
                          <a:solidFill>
                            <a:sysClr val="windowText" lastClr="000000"/>
                          </a:solidFill>
                          <a:latin typeface="+mn-ea"/>
                          <a:sym typeface="+mn-ea"/>
                        </a:rPr>
                        <a:t>-9Pam3/s</a:t>
                      </a:r>
                      <a:endParaRPr lang="zh-CN" altLang="en-US" sz="800" b="0" dirty="0">
                        <a:solidFill>
                          <a:sysClr val="windowText" lastClr="000000"/>
                        </a:solidFill>
                        <a:latin typeface="+mn-ea"/>
                        <a:ea typeface="+mn-ea"/>
                      </a:endParaRPr>
                    </a:p>
                    <a:p>
                      <a:pPr marL="0" marR="0" indent="0" algn="l" defTabSz="914400" rtl="0" eaLnBrk="1" fontAlgn="auto" latinLnBrk="0" hangingPunct="1">
                        <a:lnSpc>
                          <a:spcPct val="100000"/>
                        </a:lnSpc>
                        <a:spcBef>
                          <a:spcPts val="0"/>
                        </a:spcBef>
                        <a:spcAft>
                          <a:spcPts val="0"/>
                        </a:spcAft>
                        <a:buClrTx/>
                        <a:buSzTx/>
                        <a:buFontTx/>
                        <a:buNone/>
                        <a:defRPr/>
                      </a:pPr>
                      <a:r>
                        <a:rPr lang="zh-CN" altLang="en-US" sz="800" dirty="0">
                          <a:solidFill>
                            <a:sysClr val="windowText" lastClr="000000"/>
                          </a:solidFill>
                          <a:latin typeface="+mn-ea"/>
                          <a:sym typeface="+mn-ea"/>
                        </a:rPr>
                        <a:t>2.  全部低温管道和低温容器漏率： 5</a:t>
                      </a:r>
                      <a:r>
                        <a:rPr lang="en-US" altLang="zh-CN" sz="800" dirty="0">
                          <a:solidFill>
                            <a:sysClr val="windowText" lastClr="000000"/>
                          </a:solidFill>
                          <a:latin typeface="+mn-ea"/>
                          <a:sym typeface="+mn-ea"/>
                        </a:rPr>
                        <a:t>E</a:t>
                      </a:r>
                      <a:r>
                        <a:rPr lang="zh-CN" altLang="en-US" sz="800" dirty="0">
                          <a:solidFill>
                            <a:sysClr val="windowText" lastClr="000000"/>
                          </a:solidFill>
                          <a:latin typeface="+mn-ea"/>
                          <a:sym typeface="+mn-ea"/>
                        </a:rPr>
                        <a:t>-10Pam3/s；  </a:t>
                      </a:r>
                      <a:endParaRPr lang="zh-CN" altLang="en-US" sz="800" b="0" dirty="0">
                        <a:solidFill>
                          <a:sysClr val="windowText" lastClr="000000"/>
                        </a:solidFill>
                        <a:latin typeface="+mn-ea"/>
                        <a:ea typeface="+mn-ea"/>
                      </a:endParaRPr>
                    </a:p>
                    <a:p>
                      <a:pPr marL="0" marR="0" indent="0" algn="l" defTabSz="914400" rtl="0" eaLnBrk="1" fontAlgn="auto" latinLnBrk="0" hangingPunct="1">
                        <a:lnSpc>
                          <a:spcPct val="100000"/>
                        </a:lnSpc>
                        <a:spcBef>
                          <a:spcPts val="0"/>
                        </a:spcBef>
                        <a:spcAft>
                          <a:spcPts val="0"/>
                        </a:spcAft>
                        <a:buClrTx/>
                        <a:buSzTx/>
                        <a:buFontTx/>
                        <a:buNone/>
                        <a:defRPr/>
                      </a:pPr>
                      <a:r>
                        <a:rPr lang="en-US" altLang="zh-CN" sz="800" dirty="0">
                          <a:solidFill>
                            <a:sysClr val="windowText" lastClr="000000"/>
                          </a:solidFill>
                          <a:latin typeface="+mn-ea"/>
                          <a:sym typeface="+mn-ea"/>
                        </a:rPr>
                        <a:t>3</a:t>
                      </a:r>
                      <a:r>
                        <a:rPr lang="zh-CN" altLang="en-US" sz="800" dirty="0">
                          <a:solidFill>
                            <a:sysClr val="windowText" lastClr="000000"/>
                          </a:solidFill>
                          <a:latin typeface="+mn-ea"/>
                          <a:sym typeface="+mn-ea"/>
                        </a:rPr>
                        <a:t>. 全部容器及管道的焊缝需进行100%无损探伤 </a:t>
                      </a:r>
                      <a:endParaRPr lang="zh-CN" altLang="en-US" sz="800" b="0" dirty="0">
                        <a:solidFill>
                          <a:sysClr val="windowText" lastClr="000000"/>
                        </a:solidFill>
                        <a:latin typeface="+mn-ea"/>
                        <a:ea typeface="+mn-ea"/>
                      </a:endParaRPr>
                    </a:p>
                  </a:txBody>
                  <a:tcPr marL="68580" marR="68580" marT="34290" marB="3429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6"/>
                  </a:ext>
                </a:extLst>
              </a:tr>
            </a:tbl>
          </a:graphicData>
        </a:graphic>
      </p:graphicFrame>
      <p:sp>
        <p:nvSpPr>
          <p:cNvPr id="32" name="TextBox 78"/>
          <p:cNvSpPr txBox="1"/>
          <p:nvPr/>
        </p:nvSpPr>
        <p:spPr>
          <a:xfrm>
            <a:off x="126365" y="716915"/>
            <a:ext cx="2516505" cy="299085"/>
          </a:xfrm>
          <a:prstGeom prst="rect">
            <a:avLst/>
          </a:prstGeom>
          <a:solidFill>
            <a:schemeClr val="accent6">
              <a:lumMod val="60000"/>
              <a:lumOff val="40000"/>
            </a:schemeClr>
          </a:solidFill>
        </p:spPr>
        <p:txBody>
          <a:bodyPr wrap="square" rtlCol="0">
            <a:spAutoFit/>
          </a:bodyPr>
          <a:lstStyle/>
          <a:p>
            <a:pPr>
              <a:buClr>
                <a:srgbClr val="00B0F0"/>
              </a:buClr>
              <a:buFont typeface="Wingdings" panose="05000000000000000000" pitchFamily="2" charset="2"/>
              <a:buChar char="p"/>
            </a:pPr>
            <a:r>
              <a:rPr lang="zh-CN" altLang="en-US" sz="1350" b="1" dirty="0"/>
              <a:t>  低温恒温器系列（超导腔用）</a:t>
            </a:r>
          </a:p>
        </p:txBody>
      </p:sp>
      <p:cxnSp>
        <p:nvCxnSpPr>
          <p:cNvPr id="267" name="直接连接符 266"/>
          <p:cNvCxnSpPr/>
          <p:nvPr/>
        </p:nvCxnSpPr>
        <p:spPr>
          <a:xfrm>
            <a:off x="0" y="4875626"/>
            <a:ext cx="9144000" cy="1191"/>
          </a:xfrm>
          <a:prstGeom prst="line">
            <a:avLst/>
          </a:prstGeom>
        </p:spPr>
        <p:style>
          <a:lnRef idx="1">
            <a:schemeClr val="accent1"/>
          </a:lnRef>
          <a:fillRef idx="0">
            <a:schemeClr val="accent1"/>
          </a:fillRef>
          <a:effectRef idx="0">
            <a:schemeClr val="accent1"/>
          </a:effectRef>
          <a:fontRef idx="minor">
            <a:schemeClr val="tx1"/>
          </a:fontRef>
        </p:style>
      </p:cxnSp>
      <p:pic>
        <p:nvPicPr>
          <p:cNvPr id="15" name="图片 15" descr="高频腔"/>
          <p:cNvPicPr>
            <a:picLocks noChangeAspect="1"/>
          </p:cNvPicPr>
          <p:nvPr/>
        </p:nvPicPr>
        <p:blipFill>
          <a:blip r:embed="rId12" cstate="print">
            <a:extLst>
              <a:ext uri="{28A0092B-C50C-407E-A947-70E740481C1C}">
                <a14:useLocalDpi xmlns:a14="http://schemas.microsoft.com/office/drawing/2010/main"/>
              </a:ext>
            </a:extLst>
          </a:blip>
          <a:stretch>
            <a:fillRect/>
          </a:stretch>
        </p:blipFill>
        <p:spPr>
          <a:xfrm>
            <a:off x="3203575" y="1116330"/>
            <a:ext cx="1379220" cy="904240"/>
          </a:xfrm>
          <a:prstGeom prst="rect">
            <a:avLst/>
          </a:prstGeom>
        </p:spPr>
      </p:pic>
      <p:pic>
        <p:nvPicPr>
          <p:cNvPr id="22" name="图片 25" descr="超导腔腔体四分之三剖1"/>
          <p:cNvPicPr>
            <a:picLocks noChangeAspect="1" noChangeArrowheads="1"/>
          </p:cNvPicPr>
          <p:nvPr/>
        </p:nvPicPr>
        <p:blipFill>
          <a:blip r:embed="rId13" cstate="print">
            <a:extLst>
              <a:ext uri="{28A0092B-C50C-407E-A947-70E740481C1C}">
                <a14:useLocalDpi xmlns:a14="http://schemas.microsoft.com/office/drawing/2010/main"/>
              </a:ext>
            </a:extLst>
          </a:blip>
          <a:srcRect/>
          <a:stretch>
            <a:fillRect/>
          </a:stretch>
        </p:blipFill>
        <p:spPr>
          <a:xfrm>
            <a:off x="3185795" y="2033270"/>
            <a:ext cx="1435735" cy="929640"/>
          </a:xfrm>
          <a:prstGeom prst="rect">
            <a:avLst/>
          </a:prstGeom>
          <a:noFill/>
          <a:ln w="9525">
            <a:noFill/>
            <a:miter lim="800000"/>
            <a:headEnd/>
            <a:tailEnd/>
          </a:ln>
        </p:spPr>
      </p:pic>
      <p:pic>
        <p:nvPicPr>
          <p:cNvPr id="25" name="图片 112" descr="EF8375B285C7B3B366616C2EFE9E6340"/>
          <p:cNvPicPr>
            <a:picLocks noChangeAspect="1" noChangeArrowheads="1"/>
          </p:cNvPicPr>
          <p:nvPr/>
        </p:nvPicPr>
        <p:blipFill>
          <a:blip r:embed="rId14" cstate="print">
            <a:extLst>
              <a:ext uri="{28A0092B-C50C-407E-A947-70E740481C1C}">
                <a14:useLocalDpi xmlns:a14="http://schemas.microsoft.com/office/drawing/2010/main"/>
              </a:ext>
            </a:extLst>
          </a:blip>
          <a:srcRect/>
          <a:stretch>
            <a:fillRect/>
          </a:stretch>
        </p:blipFill>
        <p:spPr>
          <a:xfrm>
            <a:off x="198120" y="3075940"/>
            <a:ext cx="2118995" cy="1324610"/>
          </a:xfrm>
          <a:prstGeom prst="rect">
            <a:avLst/>
          </a:prstGeom>
          <a:noFill/>
          <a:ln w="9525">
            <a:noFill/>
            <a:miter lim="800000"/>
            <a:headEnd/>
            <a:tailEnd/>
          </a:ln>
        </p:spPr>
      </p:pic>
      <p:cxnSp>
        <p:nvCxnSpPr>
          <p:cNvPr id="4" name="直接连接符 3"/>
          <p:cNvCxnSpPr/>
          <p:nvPr/>
        </p:nvCxnSpPr>
        <p:spPr>
          <a:xfrm>
            <a:off x="104140" y="3030220"/>
            <a:ext cx="4605655" cy="0"/>
          </a:xfrm>
          <a:prstGeom prst="line">
            <a:avLst/>
          </a:prstGeom>
          <a:ln w="12700" cmpd="sng">
            <a:solidFill>
              <a:schemeClr val="accent1">
                <a:shade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a:off x="3052445" y="1068705"/>
            <a:ext cx="0" cy="1955800"/>
          </a:xfrm>
          <a:prstGeom prst="line">
            <a:avLst/>
          </a:prstGeom>
          <a:ln w="12700" cmpd="sng">
            <a:solidFill>
              <a:schemeClr val="accent1">
                <a:shade val="50000"/>
              </a:schemeClr>
            </a:solidFill>
            <a:prstDash val="sysDot"/>
          </a:ln>
        </p:spPr>
        <p:style>
          <a:lnRef idx="1">
            <a:schemeClr val="accent1"/>
          </a:lnRef>
          <a:fillRef idx="0">
            <a:schemeClr val="accent1"/>
          </a:fillRef>
          <a:effectRef idx="0">
            <a:schemeClr val="accent1"/>
          </a:effectRef>
          <a:fontRef idx="minor">
            <a:schemeClr val="tx1"/>
          </a:fontRef>
        </p:style>
      </p:cxnSp>
      <p:sp>
        <p:nvSpPr>
          <p:cNvPr id="59" name="TextBox 101"/>
          <p:cNvSpPr>
            <a:spLocks noChangeArrowheads="1"/>
          </p:cNvSpPr>
          <p:nvPr/>
        </p:nvSpPr>
        <p:spPr bwMode="auto">
          <a:xfrm>
            <a:off x="2420620" y="-71755"/>
            <a:ext cx="4337685" cy="553085"/>
          </a:xfrm>
          <a:prstGeom prst="rect">
            <a:avLst/>
          </a:prstGeom>
          <a:noFill/>
          <a:ln w="9525">
            <a:noFill/>
            <a:miter lim="800000"/>
          </a:ln>
        </p:spPr>
        <p:txBody>
          <a:bodyPr wrap="square">
            <a:spAutoFit/>
          </a:bodyPr>
          <a:lstStyle/>
          <a:p>
            <a:r>
              <a:rPr lang="zh-CN" altLang="en-US" sz="3000" b="1" dirty="0">
                <a:solidFill>
                  <a:srgbClr val="002060"/>
                </a:solidFill>
                <a:latin typeface="微软雅黑" panose="020B0503020204020204" pitchFamily="34" charset="-122"/>
                <a:ea typeface="微软雅黑" panose="020B0503020204020204" pitchFamily="34" charset="-122"/>
                <a:sym typeface="微软雅黑" panose="020B0503020204020204" pitchFamily="34" charset="-122"/>
              </a:rPr>
              <a:t> </a:t>
            </a:r>
            <a:r>
              <a:rPr lang="zh-CN" altLang="en-US" sz="2400" b="1" dirty="0">
                <a:solidFill>
                  <a:srgbClr val="002060"/>
                </a:solidFill>
                <a:latin typeface="微软雅黑" panose="020B0503020204020204" pitchFamily="34" charset="-122"/>
                <a:ea typeface="微软雅黑" panose="020B0503020204020204" pitchFamily="34" charset="-122"/>
                <a:sym typeface="微软雅黑" panose="020B0503020204020204" pitchFamily="34" charset="-122"/>
              </a:rPr>
              <a:t>三、加速器领域典型产品业绩</a:t>
            </a:r>
            <a:endParaRPr lang="zh-CN" altLang="en-US" sz="2400" dirty="0"/>
          </a:p>
        </p:txBody>
      </p:sp>
      <p:cxnSp>
        <p:nvCxnSpPr>
          <p:cNvPr id="8" name="直接连接符 7"/>
          <p:cNvCxnSpPr/>
          <p:nvPr/>
        </p:nvCxnSpPr>
        <p:spPr>
          <a:xfrm flipH="1">
            <a:off x="4860290" y="2427605"/>
            <a:ext cx="4445" cy="2263775"/>
          </a:xfrm>
          <a:prstGeom prst="line">
            <a:avLst/>
          </a:prstGeom>
          <a:ln w="12700"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pic>
        <p:nvPicPr>
          <p:cNvPr id="5" name="图片 4"/>
          <p:cNvPicPr>
            <a:picLocks noChangeAspect="1"/>
          </p:cNvPicPr>
          <p:nvPr/>
        </p:nvPicPr>
        <p:blipFill>
          <a:blip r:embed="rId15" cstate="print">
            <a:extLst>
              <a:ext uri="{28A0092B-C50C-407E-A947-70E740481C1C}">
                <a14:useLocalDpi xmlns:a14="http://schemas.microsoft.com/office/drawing/2010/main"/>
              </a:ext>
            </a:extLst>
          </a:blip>
          <a:stretch>
            <a:fillRect/>
          </a:stretch>
        </p:blipFill>
        <p:spPr>
          <a:xfrm>
            <a:off x="2555875" y="3075940"/>
            <a:ext cx="2066290" cy="1327785"/>
          </a:xfrm>
          <a:prstGeom prst="rect">
            <a:avLst/>
          </a:prstGeo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78"/>
          <p:cNvSpPr txBox="1"/>
          <p:nvPr/>
        </p:nvSpPr>
        <p:spPr>
          <a:xfrm>
            <a:off x="173990" y="622300"/>
            <a:ext cx="3402965" cy="299085"/>
          </a:xfrm>
          <a:prstGeom prst="rect">
            <a:avLst/>
          </a:prstGeom>
          <a:solidFill>
            <a:schemeClr val="accent6">
              <a:lumMod val="60000"/>
              <a:lumOff val="40000"/>
            </a:schemeClr>
          </a:solidFill>
        </p:spPr>
        <p:txBody>
          <a:bodyPr wrap="square" rtlCol="0">
            <a:spAutoFit/>
          </a:bodyPr>
          <a:lstStyle/>
          <a:p>
            <a:pPr>
              <a:buClr>
                <a:srgbClr val="00B0F0"/>
              </a:buClr>
              <a:buFont typeface="Wingdings" panose="05000000000000000000" pitchFamily="2" charset="2"/>
              <a:buChar char="p"/>
            </a:pPr>
            <a:r>
              <a:rPr lang="zh-CN" altLang="en-US" sz="1350" b="1" dirty="0"/>
              <a:t>  低温恒温器（超导磁体用）</a:t>
            </a:r>
            <a:r>
              <a:rPr lang="en-US" altLang="zh-CN" sz="1350" b="1" dirty="0"/>
              <a:t>&amp; </a:t>
            </a:r>
            <a:r>
              <a:rPr lang="zh-CN" altLang="en-US" sz="1350" b="1" dirty="0"/>
              <a:t>低温系统</a:t>
            </a:r>
          </a:p>
        </p:txBody>
      </p:sp>
      <p:pic>
        <p:nvPicPr>
          <p:cNvPr id="2" name="图片 1"/>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184150" y="986155"/>
            <a:ext cx="3293745" cy="233807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aphicFrame>
        <p:nvGraphicFramePr>
          <p:cNvPr id="16" name="表格 15"/>
          <p:cNvGraphicFramePr>
            <a:graphicFrameLocks noGrp="1"/>
          </p:cNvGraphicFramePr>
          <p:nvPr>
            <p:custDataLst>
              <p:tags r:id="rId1"/>
            </p:custDataLst>
          </p:nvPr>
        </p:nvGraphicFramePr>
        <p:xfrm>
          <a:off x="184150" y="3484880"/>
          <a:ext cx="3293745" cy="1483995"/>
        </p:xfrm>
        <a:graphic>
          <a:graphicData uri="http://schemas.openxmlformats.org/drawingml/2006/table">
            <a:tbl>
              <a:tblPr firstRow="1" bandRow="1">
                <a:effectLst/>
                <a:tableStyleId>{5C22544A-7EE6-4342-B048-85BDC9FD1C3A}</a:tableStyleId>
              </a:tblPr>
              <a:tblGrid>
                <a:gridCol w="847090">
                  <a:extLst>
                    <a:ext uri="{9D8B030D-6E8A-4147-A177-3AD203B41FA5}">
                      <a16:colId xmlns:a16="http://schemas.microsoft.com/office/drawing/2014/main" val="20000"/>
                    </a:ext>
                  </a:extLst>
                </a:gridCol>
                <a:gridCol w="2446655">
                  <a:extLst>
                    <a:ext uri="{9D8B030D-6E8A-4147-A177-3AD203B41FA5}">
                      <a16:colId xmlns:a16="http://schemas.microsoft.com/office/drawing/2014/main" val="20001"/>
                    </a:ext>
                  </a:extLst>
                </a:gridCol>
              </a:tblGrid>
              <a:tr h="400050">
                <a:tc>
                  <a:txBody>
                    <a:bodyPr/>
                    <a:lstStyle/>
                    <a:p>
                      <a:pPr algn="ctr"/>
                      <a:r>
                        <a:rPr lang="zh-CN" altLang="en-US" sz="1050" b="1" dirty="0">
                          <a:solidFill>
                            <a:sysClr val="windowText" lastClr="000000"/>
                          </a:solidFill>
                          <a:latin typeface="+mn-ea"/>
                          <a:ea typeface="+mn-ea"/>
                        </a:rPr>
                        <a:t>产品</a:t>
                      </a:r>
                      <a:r>
                        <a:rPr lang="en-US" altLang="zh-CN" sz="1050" b="1" dirty="0">
                          <a:solidFill>
                            <a:sysClr val="windowText" lastClr="000000"/>
                          </a:solidFill>
                          <a:latin typeface="+mn-ea"/>
                          <a:ea typeface="+mn-ea"/>
                        </a:rPr>
                        <a:t/>
                      </a:r>
                      <a:br>
                        <a:rPr lang="en-US" altLang="zh-CN" sz="1050" b="1" dirty="0">
                          <a:solidFill>
                            <a:sysClr val="windowText" lastClr="000000"/>
                          </a:solidFill>
                          <a:latin typeface="+mn-ea"/>
                          <a:ea typeface="+mn-ea"/>
                        </a:rPr>
                      </a:br>
                      <a:r>
                        <a:rPr lang="zh-CN" altLang="en-US" sz="1050" b="1" dirty="0">
                          <a:solidFill>
                            <a:sysClr val="windowText" lastClr="000000"/>
                          </a:solidFill>
                          <a:latin typeface="+mn-ea"/>
                          <a:ea typeface="+mn-ea"/>
                        </a:rPr>
                        <a:t>名称</a:t>
                      </a: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defRPr/>
                      </a:pPr>
                      <a:r>
                        <a:rPr lang="en-US" altLang="zh-CN" sz="900" b="1" dirty="0">
                          <a:solidFill>
                            <a:sysClr val="windowText" lastClr="000000"/>
                          </a:solidFill>
                          <a:latin typeface="+mn-ea"/>
                          <a:ea typeface="+mn-ea"/>
                        </a:rPr>
                        <a:t>SC200</a:t>
                      </a:r>
                      <a:r>
                        <a:rPr lang="zh-CN" altLang="en-US" sz="900" b="1" dirty="0">
                          <a:solidFill>
                            <a:sysClr val="windowText" lastClr="000000"/>
                          </a:solidFill>
                          <a:latin typeface="+mn-ea"/>
                          <a:ea typeface="+mn-ea"/>
                        </a:rPr>
                        <a:t>超导磁体低温系统</a:t>
                      </a:r>
                    </a:p>
                  </a:txBody>
                  <a:tcPr marL="68580" marR="68580" marT="34290" marB="3429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480060">
                <a:tc rowSpan="3">
                  <a:txBody>
                    <a:bodyPr/>
                    <a:lstStyle/>
                    <a:p>
                      <a:pPr algn="ctr"/>
                      <a:r>
                        <a:rPr lang="zh-CN" altLang="en-US" sz="1050" b="1" dirty="0">
                          <a:solidFill>
                            <a:sysClr val="windowText" lastClr="000000"/>
                          </a:solidFill>
                          <a:latin typeface="+mn-ea"/>
                          <a:ea typeface="+mn-ea"/>
                        </a:rPr>
                        <a:t>关键技术指标</a:t>
                      </a:r>
                    </a:p>
                  </a:txBody>
                  <a:tcPr marL="68580" marR="68580" marT="34290" marB="3429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marL="0" marR="0" lvl="0" indent="0" algn="l" defTabSz="914400" rtl="0" eaLnBrk="1" fontAlgn="auto" latinLnBrk="0" hangingPunct="1">
                        <a:lnSpc>
                          <a:spcPct val="150000"/>
                        </a:lnSpc>
                        <a:spcBef>
                          <a:spcPts val="0"/>
                        </a:spcBef>
                        <a:spcAft>
                          <a:spcPts val="0"/>
                        </a:spcAft>
                        <a:buClrTx/>
                        <a:buSzTx/>
                        <a:buFontTx/>
                        <a:buNone/>
                        <a:defRPr/>
                      </a:pPr>
                      <a:r>
                        <a:rPr lang="en-US" altLang="zh-CN" sz="900" b="1" dirty="0">
                          <a:solidFill>
                            <a:sysClr val="windowText" lastClr="000000"/>
                          </a:solidFill>
                          <a:latin typeface="+mn-ea"/>
                          <a:ea typeface="+mn-ea"/>
                        </a:rPr>
                        <a:t>1.</a:t>
                      </a:r>
                      <a:r>
                        <a:rPr lang="zh-CN" altLang="en-US" sz="900" b="1" dirty="0">
                          <a:solidFill>
                            <a:srgbClr val="FF0000"/>
                          </a:solidFill>
                          <a:latin typeface="+mn-ea"/>
                          <a:ea typeface="+mn-ea"/>
                        </a:rPr>
                        <a:t>低温介质：</a:t>
                      </a:r>
                      <a:r>
                        <a:rPr lang="zh-CN" altLang="en-US" sz="900" b="1" dirty="0">
                          <a:solidFill>
                            <a:sysClr val="windowText" lastClr="000000"/>
                          </a:solidFill>
                          <a:latin typeface="+mn-ea"/>
                          <a:ea typeface="+mn-ea"/>
                        </a:rPr>
                        <a:t>液氮、液氦；</a:t>
                      </a:r>
                    </a:p>
                    <a:p>
                      <a:pPr>
                        <a:lnSpc>
                          <a:spcPct val="150000"/>
                        </a:lnSpc>
                      </a:pPr>
                      <a:r>
                        <a:rPr lang="en-US" altLang="zh-CN" sz="900" b="1" dirty="0">
                          <a:solidFill>
                            <a:sysClr val="windowText" lastClr="000000"/>
                          </a:solidFill>
                          <a:latin typeface="+mn-ea"/>
                          <a:ea typeface="+mn-ea"/>
                        </a:rPr>
                        <a:t>2.</a:t>
                      </a:r>
                      <a:r>
                        <a:rPr lang="zh-CN" altLang="en-US" sz="900" b="1" dirty="0">
                          <a:solidFill>
                            <a:sysClr val="windowText" lastClr="000000"/>
                          </a:solidFill>
                          <a:latin typeface="+mn-ea"/>
                          <a:ea typeface="+mn-ea"/>
                        </a:rPr>
                        <a:t>并实现</a:t>
                      </a:r>
                      <a:r>
                        <a:rPr lang="zh-CN" altLang="en-US" sz="900" b="1" dirty="0">
                          <a:solidFill>
                            <a:srgbClr val="FF0000"/>
                          </a:solidFill>
                          <a:latin typeface="+mn-ea"/>
                          <a:ea typeface="+mn-ea"/>
                        </a:rPr>
                        <a:t>零蒸发</a:t>
                      </a:r>
                      <a:r>
                        <a:rPr lang="zh-CN" altLang="en-US" sz="900" b="1" dirty="0">
                          <a:solidFill>
                            <a:sysClr val="windowText" lastClr="000000"/>
                          </a:solidFill>
                          <a:latin typeface="+mn-ea"/>
                          <a:ea typeface="+mn-ea"/>
                        </a:rPr>
                        <a:t>；</a:t>
                      </a:r>
                    </a:p>
                  </a:txBody>
                  <a:tcPr marL="68580" marR="68580" marT="34290" marB="3429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42900">
                <a:tc vMerge="1">
                  <a:txBody>
                    <a:bodyPr/>
                    <a:lstStyle/>
                    <a:p>
                      <a:endParaRPr lang="zh-CN"/>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zh-CN" altLang="en-US" sz="900" b="1" dirty="0">
                          <a:solidFill>
                            <a:sysClr val="windowText" lastClr="000000"/>
                          </a:solidFill>
                          <a:latin typeface="+mn-ea"/>
                          <a:ea typeface="+mn-ea"/>
                        </a:rPr>
                        <a:t>液氦槽温度：</a:t>
                      </a:r>
                      <a:r>
                        <a:rPr lang="en-US" altLang="zh-CN" sz="900" b="1" dirty="0">
                          <a:solidFill>
                            <a:sysClr val="windowText" lastClr="000000"/>
                          </a:solidFill>
                          <a:latin typeface="+mn-ea"/>
                          <a:ea typeface="+mn-ea"/>
                        </a:rPr>
                        <a:t>4.2K</a:t>
                      </a:r>
                      <a:r>
                        <a:rPr lang="zh-CN" altLang="en-US" sz="900" b="1" dirty="0">
                          <a:solidFill>
                            <a:sysClr val="windowText" lastClr="000000"/>
                          </a:solidFill>
                          <a:latin typeface="+mn-ea"/>
                          <a:ea typeface="+mn-ea"/>
                        </a:rPr>
                        <a:t>；</a:t>
                      </a:r>
                      <a:endParaRPr lang="en-US" altLang="zh-CN" sz="900" b="1" dirty="0">
                        <a:solidFill>
                          <a:sysClr val="windowText" lastClr="000000"/>
                        </a:solidFill>
                        <a:latin typeface="+mn-ea"/>
                        <a:ea typeface="+mn-ea"/>
                      </a:endParaRPr>
                    </a:p>
                    <a:p>
                      <a:pPr marL="0" marR="0" indent="0" algn="l" defTabSz="914400" rtl="0" eaLnBrk="1" fontAlgn="auto" latinLnBrk="0" hangingPunct="1">
                        <a:lnSpc>
                          <a:spcPct val="100000"/>
                        </a:lnSpc>
                        <a:spcBef>
                          <a:spcPts val="0"/>
                        </a:spcBef>
                        <a:spcAft>
                          <a:spcPts val="0"/>
                        </a:spcAft>
                        <a:buClrTx/>
                        <a:buSzTx/>
                        <a:buFontTx/>
                        <a:buNone/>
                        <a:defRPr/>
                      </a:pPr>
                      <a:r>
                        <a:rPr lang="zh-CN" altLang="en-US" sz="900" b="1" dirty="0">
                          <a:solidFill>
                            <a:sysClr val="windowText" lastClr="000000"/>
                          </a:solidFill>
                          <a:latin typeface="+mn-ea"/>
                          <a:ea typeface="+mn-ea"/>
                        </a:rPr>
                        <a:t>冷屏温度：</a:t>
                      </a:r>
                      <a:r>
                        <a:rPr lang="en-US" altLang="zh-CN" sz="900" b="1" dirty="0">
                          <a:solidFill>
                            <a:sysClr val="windowText" lastClr="000000"/>
                          </a:solidFill>
                          <a:latin typeface="+mn-ea"/>
                          <a:ea typeface="+mn-ea"/>
                        </a:rPr>
                        <a:t>50K</a:t>
                      </a:r>
                      <a:r>
                        <a:rPr lang="zh-CN" altLang="en-US" sz="900" b="1" dirty="0">
                          <a:solidFill>
                            <a:sysClr val="windowText" lastClr="000000"/>
                          </a:solidFill>
                          <a:latin typeface="+mn-ea"/>
                          <a:ea typeface="+mn-ea"/>
                        </a:rPr>
                        <a:t>；</a:t>
                      </a:r>
                    </a:p>
                  </a:txBody>
                  <a:tcPr marL="68580" marR="68580" marT="34290" marB="3429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260985">
                <a:tc vMerge="1">
                  <a:txBody>
                    <a:bodyPr/>
                    <a:lstStyle/>
                    <a:p>
                      <a:endParaRPr lang="zh-CN"/>
                    </a:p>
                  </a:txBody>
                  <a:tcPr/>
                </a:tc>
                <a:tc>
                  <a:txBody>
                    <a:bodyPr/>
                    <a:lstStyle/>
                    <a:p>
                      <a:r>
                        <a:rPr lang="zh-CN" altLang="en-US" sz="900" b="1" dirty="0">
                          <a:solidFill>
                            <a:sysClr val="windowText" lastClr="000000"/>
                          </a:solidFill>
                          <a:latin typeface="+mn-ea"/>
                          <a:ea typeface="+mn-ea"/>
                        </a:rPr>
                        <a:t>盒体常温下真空度优于</a:t>
                      </a:r>
                      <a:r>
                        <a:rPr lang="en-US" altLang="zh-CN" sz="900" b="1" dirty="0">
                          <a:solidFill>
                            <a:sysClr val="windowText" lastClr="000000"/>
                          </a:solidFill>
                          <a:latin typeface="+mn-ea"/>
                          <a:ea typeface="+mn-ea"/>
                        </a:rPr>
                        <a:t>5.0×10-4Pa;</a:t>
                      </a:r>
                      <a:endParaRPr lang="zh-CN" altLang="en-US" sz="900" b="1" dirty="0">
                        <a:solidFill>
                          <a:sysClr val="windowText" lastClr="000000"/>
                        </a:solidFill>
                        <a:latin typeface="+mn-ea"/>
                        <a:ea typeface="+mn-ea"/>
                      </a:endParaRPr>
                    </a:p>
                  </a:txBody>
                  <a:tcPr marL="68580" marR="68580" marT="34290" marB="3429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bl>
          </a:graphicData>
        </a:graphic>
      </p:graphicFrame>
      <p:pic>
        <p:nvPicPr>
          <p:cNvPr id="5" name="图片 4"/>
          <p:cNvPicPr>
            <a:picLocks noChangeAspect="1"/>
          </p:cNvPicPr>
          <p:nvPr/>
        </p:nvPicPr>
        <p:blipFill>
          <a:blip r:embed="rId5"/>
          <a:stretch>
            <a:fillRect/>
          </a:stretch>
        </p:blipFill>
        <p:spPr>
          <a:xfrm>
            <a:off x="4425950" y="990600"/>
            <a:ext cx="3585210" cy="233426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aphicFrame>
        <p:nvGraphicFramePr>
          <p:cNvPr id="17" name="表格 16"/>
          <p:cNvGraphicFramePr>
            <a:graphicFrameLocks noGrp="1"/>
          </p:cNvGraphicFramePr>
          <p:nvPr>
            <p:custDataLst>
              <p:tags r:id="rId2"/>
            </p:custDataLst>
          </p:nvPr>
        </p:nvGraphicFramePr>
        <p:xfrm>
          <a:off x="4425315" y="3543935"/>
          <a:ext cx="3585210" cy="1407795"/>
        </p:xfrm>
        <a:graphic>
          <a:graphicData uri="http://schemas.openxmlformats.org/drawingml/2006/table">
            <a:tbl>
              <a:tblPr firstRow="1" bandRow="1">
                <a:effectLst/>
                <a:tableStyleId>{5C22544A-7EE6-4342-B048-85BDC9FD1C3A}</a:tableStyleId>
              </a:tblPr>
              <a:tblGrid>
                <a:gridCol w="922020">
                  <a:extLst>
                    <a:ext uri="{9D8B030D-6E8A-4147-A177-3AD203B41FA5}">
                      <a16:colId xmlns:a16="http://schemas.microsoft.com/office/drawing/2014/main" val="20000"/>
                    </a:ext>
                  </a:extLst>
                </a:gridCol>
                <a:gridCol w="2663190">
                  <a:extLst>
                    <a:ext uri="{9D8B030D-6E8A-4147-A177-3AD203B41FA5}">
                      <a16:colId xmlns:a16="http://schemas.microsoft.com/office/drawing/2014/main" val="20001"/>
                    </a:ext>
                  </a:extLst>
                </a:gridCol>
              </a:tblGrid>
              <a:tr h="391795">
                <a:tc>
                  <a:txBody>
                    <a:bodyPr/>
                    <a:lstStyle/>
                    <a:p>
                      <a:pPr algn="ctr"/>
                      <a:r>
                        <a:rPr lang="zh-CN" altLang="en-US" sz="1050" b="1" dirty="0">
                          <a:solidFill>
                            <a:sysClr val="windowText" lastClr="000000"/>
                          </a:solidFill>
                          <a:latin typeface="+mn-ea"/>
                          <a:ea typeface="+mn-ea"/>
                        </a:rPr>
                        <a:t>产品</a:t>
                      </a:r>
                      <a:r>
                        <a:rPr lang="en-US" altLang="zh-CN" sz="1050" b="1" dirty="0">
                          <a:solidFill>
                            <a:sysClr val="windowText" lastClr="000000"/>
                          </a:solidFill>
                          <a:latin typeface="+mn-ea"/>
                          <a:ea typeface="+mn-ea"/>
                        </a:rPr>
                        <a:t/>
                      </a:r>
                      <a:br>
                        <a:rPr lang="en-US" altLang="zh-CN" sz="1050" b="1" dirty="0">
                          <a:solidFill>
                            <a:sysClr val="windowText" lastClr="000000"/>
                          </a:solidFill>
                          <a:latin typeface="+mn-ea"/>
                          <a:ea typeface="+mn-ea"/>
                        </a:rPr>
                      </a:br>
                      <a:r>
                        <a:rPr lang="zh-CN" altLang="en-US" sz="1050" b="1" dirty="0">
                          <a:solidFill>
                            <a:sysClr val="windowText" lastClr="000000"/>
                          </a:solidFill>
                          <a:latin typeface="+mn-ea"/>
                          <a:ea typeface="+mn-ea"/>
                        </a:rPr>
                        <a:t>名称</a:t>
                      </a: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defRPr/>
                      </a:pPr>
                      <a:r>
                        <a:rPr lang="zh-CN" altLang="en-US" sz="900" b="1" dirty="0">
                          <a:solidFill>
                            <a:sysClr val="windowText" lastClr="000000"/>
                          </a:solidFill>
                          <a:latin typeface="+mn-ea"/>
                          <a:ea typeface="+mn-ea"/>
                        </a:rPr>
                        <a:t>上海超导低温恒温器（轨道交通用磁体）</a:t>
                      </a:r>
                    </a:p>
                  </a:txBody>
                  <a:tcPr marL="68580" marR="68580" marT="34290" marB="3429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274320">
                <a:tc rowSpan="3">
                  <a:txBody>
                    <a:bodyPr/>
                    <a:lstStyle/>
                    <a:p>
                      <a:pPr algn="ctr"/>
                      <a:r>
                        <a:rPr lang="zh-CN" altLang="en-US" sz="1050" b="1" dirty="0">
                          <a:solidFill>
                            <a:sysClr val="windowText" lastClr="000000"/>
                          </a:solidFill>
                          <a:latin typeface="+mn-ea"/>
                          <a:ea typeface="+mn-ea"/>
                        </a:rPr>
                        <a:t>关键技术指标</a:t>
                      </a:r>
                    </a:p>
                  </a:txBody>
                  <a:tcPr marL="68580" marR="68580" marT="34290" marB="3429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nSpc>
                          <a:spcPct val="150000"/>
                        </a:lnSpc>
                      </a:pPr>
                      <a:r>
                        <a:rPr lang="zh-CN" altLang="en-US" sz="900" b="1" dirty="0">
                          <a:solidFill>
                            <a:sysClr val="windowText" lastClr="000000"/>
                          </a:solidFill>
                          <a:latin typeface="+mn-ea"/>
                          <a:ea typeface="+mn-ea"/>
                        </a:rPr>
                        <a:t>外形尺寸：</a:t>
                      </a:r>
                      <a:r>
                        <a:rPr lang="en-US" altLang="zh-CN" sz="900" b="1" dirty="0">
                          <a:solidFill>
                            <a:sysClr val="windowText" lastClr="000000"/>
                          </a:solidFill>
                          <a:latin typeface="+mn-ea"/>
                          <a:ea typeface="+mn-ea"/>
                        </a:rPr>
                        <a:t>1600*800*400</a:t>
                      </a:r>
                      <a:endParaRPr lang="zh-CN" altLang="en-US" sz="900" b="1" dirty="0">
                        <a:solidFill>
                          <a:sysClr val="windowText" lastClr="000000"/>
                        </a:solidFill>
                        <a:latin typeface="+mn-ea"/>
                        <a:ea typeface="+mn-ea"/>
                      </a:endParaRPr>
                    </a:p>
                  </a:txBody>
                  <a:tcPr marL="68580" marR="68580" marT="34290" marB="3429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480060">
                <a:tc vMerge="1">
                  <a:txBody>
                    <a:bodyPr/>
                    <a:lstStyle/>
                    <a:p>
                      <a:endParaRPr lang="zh-CN"/>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marL="0" marR="0" lvl="0" indent="0" algn="l" defTabSz="914400" rtl="0" eaLnBrk="1" fontAlgn="auto" latinLnBrk="0" hangingPunct="1">
                        <a:lnSpc>
                          <a:spcPct val="150000"/>
                        </a:lnSpc>
                        <a:spcBef>
                          <a:spcPts val="0"/>
                        </a:spcBef>
                        <a:spcAft>
                          <a:spcPts val="0"/>
                        </a:spcAft>
                        <a:buClrTx/>
                        <a:buSzTx/>
                        <a:buFontTx/>
                        <a:buNone/>
                        <a:defRPr/>
                      </a:pPr>
                      <a:r>
                        <a:rPr lang="en-US" altLang="zh-CN" sz="900" b="1" dirty="0">
                          <a:solidFill>
                            <a:sysClr val="windowText" lastClr="000000"/>
                          </a:solidFill>
                          <a:latin typeface="+mn-ea"/>
                          <a:ea typeface="+mn-ea"/>
                        </a:rPr>
                        <a:t>1.</a:t>
                      </a:r>
                      <a:r>
                        <a:rPr lang="zh-CN" altLang="en-US" sz="900" b="1" dirty="0">
                          <a:solidFill>
                            <a:sysClr val="windowText" lastClr="000000"/>
                          </a:solidFill>
                          <a:latin typeface="+mn-ea"/>
                          <a:ea typeface="+mn-ea"/>
                        </a:rPr>
                        <a:t>低温介质：液氮</a:t>
                      </a:r>
                    </a:p>
                    <a:p>
                      <a:pPr>
                        <a:lnSpc>
                          <a:spcPct val="150000"/>
                        </a:lnSpc>
                      </a:pPr>
                      <a:r>
                        <a:rPr lang="en-US" altLang="zh-CN" sz="900" b="1" dirty="0">
                          <a:solidFill>
                            <a:sysClr val="windowText" lastClr="000000"/>
                          </a:solidFill>
                          <a:latin typeface="+mn-ea"/>
                          <a:ea typeface="+mn-ea"/>
                        </a:rPr>
                        <a:t>2.</a:t>
                      </a:r>
                      <a:r>
                        <a:rPr lang="zh-CN" altLang="en-US" sz="900" b="1" dirty="0">
                          <a:solidFill>
                            <a:sysClr val="windowText" lastClr="000000"/>
                          </a:solidFill>
                          <a:latin typeface="+mn-ea"/>
                          <a:ea typeface="+mn-ea"/>
                        </a:rPr>
                        <a:t>实现</a:t>
                      </a:r>
                      <a:r>
                        <a:rPr lang="zh-CN" altLang="en-US" sz="900" b="1" dirty="0">
                          <a:solidFill>
                            <a:srgbClr val="FF0000"/>
                          </a:solidFill>
                          <a:latin typeface="+mn-ea"/>
                          <a:ea typeface="+mn-ea"/>
                        </a:rPr>
                        <a:t>液氮→固氮</a:t>
                      </a:r>
                      <a:r>
                        <a:rPr lang="zh-CN" altLang="en-US" sz="900" b="1" dirty="0">
                          <a:solidFill>
                            <a:sysClr val="windowText" lastClr="000000"/>
                          </a:solidFill>
                          <a:latin typeface="+mn-ea"/>
                          <a:ea typeface="+mn-ea"/>
                        </a:rPr>
                        <a:t>的转变（最终温度低于</a:t>
                      </a:r>
                      <a:r>
                        <a:rPr lang="en-US" altLang="zh-CN" sz="900" b="1" dirty="0">
                          <a:solidFill>
                            <a:sysClr val="windowText" lastClr="000000"/>
                          </a:solidFill>
                          <a:latin typeface="+mn-ea"/>
                          <a:ea typeface="+mn-ea"/>
                        </a:rPr>
                        <a:t>35K</a:t>
                      </a:r>
                      <a:r>
                        <a:rPr lang="zh-CN" altLang="en-US" sz="900" b="1" dirty="0">
                          <a:solidFill>
                            <a:sysClr val="windowText" lastClr="000000"/>
                          </a:solidFill>
                          <a:latin typeface="+mn-ea"/>
                          <a:ea typeface="+mn-ea"/>
                        </a:rPr>
                        <a:t>）</a:t>
                      </a:r>
                    </a:p>
                  </a:txBody>
                  <a:tcPr marL="68580" marR="68580" marT="34290" marB="3429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261620">
                <a:tc vMerge="1">
                  <a:txBody>
                    <a:bodyPr/>
                    <a:lstStyle/>
                    <a:p>
                      <a:endParaRPr lang="zh-CN"/>
                    </a:p>
                  </a:txBody>
                  <a:tcPr>
                    <a:lnT w="12700" cap="flat" cmpd="sng" algn="ctr">
                      <a:solidFill>
                        <a:schemeClr val="tx1"/>
                      </a:solidFill>
                      <a:prstDash val="solid"/>
                      <a:round/>
                      <a:headEnd type="none" w="med" len="med"/>
                      <a:tailEnd type="none" w="med" len="med"/>
                    </a:lnT>
                  </a:tcPr>
                </a:tc>
                <a:tc>
                  <a:txBody>
                    <a:bodyPr/>
                    <a:lstStyle/>
                    <a:p>
                      <a:r>
                        <a:rPr lang="zh-CN" altLang="en-US" sz="900" b="1" dirty="0">
                          <a:solidFill>
                            <a:sysClr val="windowText" lastClr="000000"/>
                          </a:solidFill>
                          <a:latin typeface="+mn-ea"/>
                          <a:ea typeface="+mn-ea"/>
                        </a:rPr>
                        <a:t>盒体低温下真空度优于</a:t>
                      </a:r>
                      <a:r>
                        <a:rPr lang="en-US" altLang="zh-CN" sz="900" b="1" dirty="0">
                          <a:solidFill>
                            <a:sysClr val="windowText" lastClr="000000"/>
                          </a:solidFill>
                          <a:latin typeface="+mn-ea"/>
                          <a:ea typeface="+mn-ea"/>
                        </a:rPr>
                        <a:t>2.8×10-5Pa;</a:t>
                      </a:r>
                      <a:endParaRPr lang="zh-CN" altLang="en-US" sz="900" b="1" dirty="0">
                        <a:solidFill>
                          <a:sysClr val="windowText" lastClr="000000"/>
                        </a:solidFill>
                        <a:latin typeface="+mn-ea"/>
                        <a:ea typeface="+mn-ea"/>
                      </a:endParaRPr>
                    </a:p>
                  </a:txBody>
                  <a:tcPr marL="68580" marR="68580" marT="34290" marB="3429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bl>
          </a:graphicData>
        </a:graphic>
      </p:graphicFrame>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utoShape 526"/>
          <p:cNvSpPr>
            <a:spLocks noChangeArrowheads="1"/>
          </p:cNvSpPr>
          <p:nvPr/>
        </p:nvSpPr>
        <p:spPr bwMode="auto">
          <a:xfrm>
            <a:off x="198120" y="872490"/>
            <a:ext cx="4030980" cy="3749675"/>
          </a:xfrm>
          <a:prstGeom prst="roundRect">
            <a:avLst>
              <a:gd name="adj" fmla="val 3379"/>
            </a:avLst>
          </a:prstGeom>
          <a:solidFill>
            <a:schemeClr val="accent6">
              <a:lumMod val="20000"/>
              <a:lumOff val="80000"/>
            </a:schemeClr>
          </a:solidFill>
          <a:ln>
            <a:solidFill>
              <a:schemeClr val="tx1"/>
            </a:solidFill>
          </a:ln>
        </p:spPr>
        <p:txBody>
          <a:bodyPr wrap="none" anchor="ctr"/>
          <a:lstStyle/>
          <a:p>
            <a:pPr eaLnBrk="1" latinLnBrk="1" hangingPunct="1">
              <a:defRPr/>
            </a:pPr>
            <a:r>
              <a:rPr kumimoji="1" lang="en-US" altLang="ko-KR" dirty="0" smtClean="0">
                <a:solidFill>
                  <a:srgbClr val="000000"/>
                </a:solidFill>
                <a:latin typeface="Gulim" panose="020B0600000101010101" pitchFamily="34" charset="-127"/>
                <a:ea typeface="Gulim" panose="020B0600000101010101" pitchFamily="34" charset="-127"/>
              </a:rPr>
              <a:t>                                                                </a:t>
            </a:r>
            <a:endParaRPr kumimoji="1" lang="ko-KR" altLang="en-US" dirty="0">
              <a:solidFill>
                <a:srgbClr val="000000"/>
              </a:solidFill>
              <a:latin typeface="Gulim" panose="020B0600000101010101" pitchFamily="34" charset="-127"/>
              <a:ea typeface="Gulim" panose="020B0600000101010101" pitchFamily="34" charset="-127"/>
            </a:endParaRPr>
          </a:p>
        </p:txBody>
      </p:sp>
      <p:pic>
        <p:nvPicPr>
          <p:cNvPr id="21" name="图片 4" descr="I:\产品信息\产品案例\低温及超导系统\强磁场40T混合磁体及分配阀箱.jpg"/>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a:xfrm>
            <a:off x="342265" y="915670"/>
            <a:ext cx="1313180" cy="1849120"/>
          </a:xfrm>
          <a:prstGeom prst="rect">
            <a:avLst/>
          </a:prstGeom>
          <a:ln>
            <a:noFill/>
          </a:ln>
          <a:effectLst>
            <a:softEdge rad="112500"/>
          </a:effectLst>
        </p:spPr>
      </p:pic>
      <p:sp>
        <p:nvSpPr>
          <p:cNvPr id="32" name="TextBox 78"/>
          <p:cNvSpPr txBox="1"/>
          <p:nvPr/>
        </p:nvSpPr>
        <p:spPr>
          <a:xfrm>
            <a:off x="173990" y="551180"/>
            <a:ext cx="2574290" cy="299085"/>
          </a:xfrm>
          <a:prstGeom prst="rect">
            <a:avLst/>
          </a:prstGeom>
          <a:solidFill>
            <a:schemeClr val="accent6">
              <a:lumMod val="60000"/>
              <a:lumOff val="40000"/>
            </a:schemeClr>
          </a:solidFill>
        </p:spPr>
        <p:txBody>
          <a:bodyPr wrap="square" rtlCol="0">
            <a:spAutoFit/>
          </a:bodyPr>
          <a:lstStyle/>
          <a:p>
            <a:pPr>
              <a:buClr>
                <a:srgbClr val="00B0F0"/>
              </a:buClr>
              <a:buFont typeface="Wingdings" panose="05000000000000000000" pitchFamily="2" charset="2"/>
              <a:buChar char="p"/>
            </a:pPr>
            <a:r>
              <a:rPr lang="zh-CN" altLang="en-US" sz="1350" b="1" dirty="0"/>
              <a:t>  低温分配阀箱系列（立式）</a:t>
            </a:r>
          </a:p>
        </p:txBody>
      </p:sp>
      <p:cxnSp>
        <p:nvCxnSpPr>
          <p:cNvPr id="267" name="直接连接符 266"/>
          <p:cNvCxnSpPr/>
          <p:nvPr/>
        </p:nvCxnSpPr>
        <p:spPr>
          <a:xfrm>
            <a:off x="0" y="4875626"/>
            <a:ext cx="9144000" cy="1191"/>
          </a:xfrm>
          <a:prstGeom prst="line">
            <a:avLst/>
          </a:prstGeom>
        </p:spPr>
        <p:style>
          <a:lnRef idx="1">
            <a:schemeClr val="accent1"/>
          </a:lnRef>
          <a:fillRef idx="0">
            <a:schemeClr val="accent1"/>
          </a:fillRef>
          <a:effectRef idx="0">
            <a:schemeClr val="accent1"/>
          </a:effectRef>
          <a:fontRef idx="minor">
            <a:schemeClr val="tx1"/>
          </a:fontRef>
        </p:style>
      </p:cxnSp>
      <p:graphicFrame>
        <p:nvGraphicFramePr>
          <p:cNvPr id="16" name="表格 15"/>
          <p:cNvGraphicFramePr>
            <a:graphicFrameLocks noGrp="1"/>
          </p:cNvGraphicFramePr>
          <p:nvPr>
            <p:custDataLst>
              <p:tags r:id="rId1"/>
            </p:custDataLst>
          </p:nvPr>
        </p:nvGraphicFramePr>
        <p:xfrm>
          <a:off x="4572000" y="555625"/>
          <a:ext cx="4107815" cy="3878580"/>
        </p:xfrm>
        <a:graphic>
          <a:graphicData uri="http://schemas.openxmlformats.org/drawingml/2006/table">
            <a:tbl>
              <a:tblPr firstRow="1" bandRow="1">
                <a:effectLst/>
                <a:tableStyleId>{5C22544A-7EE6-4342-B048-85BDC9FD1C3A}</a:tableStyleId>
              </a:tblPr>
              <a:tblGrid>
                <a:gridCol w="469900">
                  <a:extLst>
                    <a:ext uri="{9D8B030D-6E8A-4147-A177-3AD203B41FA5}">
                      <a16:colId xmlns:a16="http://schemas.microsoft.com/office/drawing/2014/main" val="20000"/>
                    </a:ext>
                  </a:extLst>
                </a:gridCol>
                <a:gridCol w="1057910">
                  <a:extLst>
                    <a:ext uri="{9D8B030D-6E8A-4147-A177-3AD203B41FA5}">
                      <a16:colId xmlns:a16="http://schemas.microsoft.com/office/drawing/2014/main" val="20001"/>
                    </a:ext>
                  </a:extLst>
                </a:gridCol>
                <a:gridCol w="2579877">
                  <a:extLst>
                    <a:ext uri="{9D8B030D-6E8A-4147-A177-3AD203B41FA5}">
                      <a16:colId xmlns:a16="http://schemas.microsoft.com/office/drawing/2014/main" val="20002"/>
                    </a:ext>
                  </a:extLst>
                </a:gridCol>
              </a:tblGrid>
              <a:tr h="220980">
                <a:tc>
                  <a:txBody>
                    <a:bodyPr/>
                    <a:lstStyle/>
                    <a:p>
                      <a:pPr algn="ctr">
                        <a:buNone/>
                      </a:pPr>
                      <a:r>
                        <a:rPr lang="zh-CN" altLang="en-US" sz="1000" b="1" dirty="0">
                          <a:solidFill>
                            <a:sysClr val="windowText" lastClr="000000"/>
                          </a:solidFill>
                          <a:latin typeface="+mn-ea"/>
                          <a:ea typeface="+mn-ea"/>
                        </a:rPr>
                        <a:t>序号</a:t>
                      </a: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buNone/>
                      </a:pPr>
                      <a:r>
                        <a:rPr lang="zh-CN" altLang="en-US" sz="1000" b="1" dirty="0">
                          <a:solidFill>
                            <a:sysClr val="windowText" lastClr="000000"/>
                          </a:solidFill>
                          <a:latin typeface="+mn-ea"/>
                          <a:ea typeface="+mn-ea"/>
                        </a:rPr>
                        <a:t>产品名称</a:t>
                      </a: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defRPr/>
                      </a:pPr>
                      <a:r>
                        <a:rPr lang="zh-CN" sz="1000" b="1" dirty="0">
                          <a:solidFill>
                            <a:sysClr val="windowText" lastClr="000000"/>
                          </a:solidFill>
                          <a:latin typeface="宋体" panose="02010600030101010101" pitchFamily="2" charset="-122"/>
                          <a:ea typeface="宋体" panose="02010600030101010101" pitchFamily="2" charset="-122"/>
                          <a:cs typeface="宋体" panose="02010600030101010101" pitchFamily="2" charset="-122"/>
                        </a:rPr>
                        <a:t>关键技术指标</a:t>
                      </a:r>
                    </a:p>
                  </a:txBody>
                  <a:tcPr marL="68580" marR="68580" marT="34290" marB="3429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1219200">
                <a:tc>
                  <a:txBody>
                    <a:bodyPr/>
                    <a:lstStyle/>
                    <a:p>
                      <a:pPr algn="ctr">
                        <a:buNone/>
                      </a:pPr>
                      <a:r>
                        <a:rPr lang="en-US" altLang="zh-CN" sz="1000" b="1" dirty="0">
                          <a:solidFill>
                            <a:sysClr val="windowText" lastClr="000000"/>
                          </a:solidFill>
                          <a:latin typeface="+mn-ea"/>
                          <a:ea typeface="+mn-ea"/>
                        </a:rPr>
                        <a:t>1</a:t>
                      </a:r>
                    </a:p>
                  </a:txBody>
                  <a:tcPr marL="68580" marR="68580" marT="34290" marB="3429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lnSpc>
                          <a:spcPct val="100000"/>
                        </a:lnSpc>
                        <a:buClrTx/>
                        <a:buSzTx/>
                        <a:buFontTx/>
                      </a:pPr>
                      <a:r>
                        <a:rPr sz="1000" b="1" dirty="0">
                          <a:solidFill>
                            <a:sysClr val="windowText" lastClr="000000"/>
                          </a:solidFill>
                          <a:latin typeface="宋体" panose="02010600030101010101" pitchFamily="2" charset="-122"/>
                          <a:ea typeface="宋体" panose="02010600030101010101" pitchFamily="2" charset="-122"/>
                          <a:cs typeface="宋体" panose="02010600030101010101" pitchFamily="2" charset="-122"/>
                          <a:sym typeface="+mn-ea"/>
                        </a:rPr>
                        <a:t>强磁场-40T混合磁体低温分配阀箱</a:t>
                      </a:r>
                      <a:endParaRPr sz="1000" b="1" dirty="0">
                        <a:solidFill>
                          <a:sysClr val="windowText" lastClr="000000"/>
                        </a:solidFill>
                        <a:latin typeface="宋体" panose="02010600030101010101" pitchFamily="2" charset="-122"/>
                        <a:ea typeface="宋体" panose="02010600030101010101" pitchFamily="2" charset="-122"/>
                        <a:cs typeface="宋体" panose="02010600030101010101" pitchFamily="2" charset="-122"/>
                      </a:endParaRPr>
                    </a:p>
                  </a:txBody>
                  <a:tcPr marL="68580" marR="68580" marT="34290" marB="3429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marL="0" marR="0" lvl="0" indent="0" algn="l" defTabSz="914400" rtl="0" eaLnBrk="1" fontAlgn="auto" latinLnBrk="0" hangingPunct="1">
                        <a:lnSpc>
                          <a:spcPct val="150000"/>
                        </a:lnSpc>
                        <a:spcBef>
                          <a:spcPts val="0"/>
                        </a:spcBef>
                        <a:spcAft>
                          <a:spcPts val="0"/>
                        </a:spcAft>
                        <a:buClrTx/>
                        <a:buSzTx/>
                        <a:buFontTx/>
                        <a:buNone/>
                        <a:defRPr/>
                      </a:pPr>
                      <a:r>
                        <a:rPr lang="zh-CN" altLang="en-US" sz="800" b="1" dirty="0">
                          <a:solidFill>
                            <a:srgbClr val="FF0000"/>
                          </a:solidFill>
                          <a:sym typeface="+mn-ea"/>
                        </a:rPr>
                        <a:t>外形尺寸：</a:t>
                      </a:r>
                      <a:r>
                        <a:rPr lang="el-GR" altLang="zh-CN" sz="800" b="1" dirty="0">
                          <a:solidFill>
                            <a:sysClr val="windowText" lastClr="000000"/>
                          </a:solidFill>
                          <a:latin typeface="+mn-ea"/>
                          <a:sym typeface="+mn-ea"/>
                        </a:rPr>
                        <a:t>Φ</a:t>
                      </a:r>
                      <a:r>
                        <a:rPr lang="en-US" altLang="zh-CN" sz="800" b="1" dirty="0">
                          <a:solidFill>
                            <a:sysClr val="windowText" lastClr="000000"/>
                          </a:solidFill>
                          <a:latin typeface="+mn-ea"/>
                          <a:sym typeface="+mn-ea"/>
                        </a:rPr>
                        <a:t>2.8m×4.2m</a:t>
                      </a:r>
                      <a:r>
                        <a:rPr lang="zh-CN" altLang="en-US" sz="800" b="1" dirty="0">
                          <a:solidFill>
                            <a:sysClr val="windowText" lastClr="000000"/>
                          </a:solidFill>
                          <a:latin typeface="+mn-ea"/>
                          <a:sym typeface="+mn-ea"/>
                        </a:rPr>
                        <a:t>（高）</a:t>
                      </a:r>
                    </a:p>
                    <a:p>
                      <a:pPr marL="0" marR="0" lvl="0" indent="0" algn="l" defTabSz="914400" rtl="0" eaLnBrk="1" fontAlgn="auto" latinLnBrk="0" hangingPunct="1">
                        <a:lnSpc>
                          <a:spcPct val="150000"/>
                        </a:lnSpc>
                        <a:spcBef>
                          <a:spcPts val="0"/>
                        </a:spcBef>
                        <a:spcAft>
                          <a:spcPts val="0"/>
                        </a:spcAft>
                        <a:buClrTx/>
                        <a:buSzTx/>
                        <a:buFontTx/>
                        <a:buNone/>
                        <a:defRPr/>
                      </a:pPr>
                      <a:r>
                        <a:rPr lang="zh-CN" altLang="en-US" sz="800" b="1" dirty="0">
                          <a:solidFill>
                            <a:srgbClr val="FF0000"/>
                          </a:solidFill>
                          <a:sym typeface="+mn-ea"/>
                        </a:rPr>
                        <a:t>氦容器：</a:t>
                      </a:r>
                      <a:r>
                        <a:rPr lang="en-US" altLang="zh-CN" sz="800" dirty="0">
                          <a:sym typeface="+mn-ea"/>
                        </a:rPr>
                        <a:t>1.</a:t>
                      </a:r>
                      <a:r>
                        <a:rPr lang="zh-CN" altLang="en-US" sz="800" dirty="0">
                          <a:sym typeface="+mn-ea"/>
                        </a:rPr>
                        <a:t>温度</a:t>
                      </a:r>
                      <a:r>
                        <a:rPr lang="en-US" altLang="zh-CN" sz="800" dirty="0">
                          <a:sym typeface="+mn-ea"/>
                        </a:rPr>
                        <a:t>4.5K</a:t>
                      </a:r>
                      <a:r>
                        <a:rPr lang="zh-CN" altLang="en-US" sz="800" dirty="0">
                          <a:sym typeface="+mn-ea"/>
                        </a:rPr>
                        <a:t>；</a:t>
                      </a:r>
                      <a:r>
                        <a:rPr lang="en-US" altLang="zh-CN" sz="800" dirty="0">
                          <a:sym typeface="+mn-ea"/>
                        </a:rPr>
                        <a:t>2.</a:t>
                      </a:r>
                      <a:r>
                        <a:rPr lang="zh-CN" altLang="en-US" sz="800" dirty="0">
                          <a:sym typeface="+mn-ea"/>
                        </a:rPr>
                        <a:t>容积</a:t>
                      </a:r>
                      <a:r>
                        <a:rPr lang="en-US" altLang="zh-CN" sz="800" dirty="0">
                          <a:sym typeface="+mn-ea"/>
                        </a:rPr>
                        <a:t>1000L</a:t>
                      </a:r>
                      <a:r>
                        <a:rPr lang="zh-CN" altLang="en-US" sz="800" dirty="0">
                          <a:sym typeface="+mn-ea"/>
                        </a:rPr>
                        <a:t>；</a:t>
                      </a:r>
                      <a:endParaRPr lang="en-US" altLang="zh-CN" sz="800" dirty="0"/>
                    </a:p>
                    <a:p>
                      <a:pPr marL="0" marR="0" lvl="0" indent="0" algn="l" defTabSz="914400" rtl="0" eaLnBrk="1" fontAlgn="auto" latinLnBrk="0" hangingPunct="1">
                        <a:lnSpc>
                          <a:spcPct val="150000"/>
                        </a:lnSpc>
                        <a:spcBef>
                          <a:spcPts val="0"/>
                        </a:spcBef>
                        <a:spcAft>
                          <a:spcPts val="0"/>
                        </a:spcAft>
                        <a:buClrTx/>
                        <a:buSzTx/>
                        <a:buFontTx/>
                        <a:buNone/>
                        <a:defRPr/>
                      </a:pPr>
                      <a:r>
                        <a:rPr lang="en-US" altLang="zh-CN" sz="800" dirty="0">
                          <a:sym typeface="+mn-ea"/>
                        </a:rPr>
                        <a:t>3. </a:t>
                      </a:r>
                      <a:r>
                        <a:rPr lang="zh-CN" altLang="en-US" sz="800" dirty="0">
                          <a:sym typeface="+mn-ea"/>
                        </a:rPr>
                        <a:t>设计压力</a:t>
                      </a:r>
                      <a:r>
                        <a:rPr lang="en-US" altLang="zh-CN" sz="800" dirty="0">
                          <a:sym typeface="+mn-ea"/>
                        </a:rPr>
                        <a:t>0.03Mpa</a:t>
                      </a:r>
                      <a:r>
                        <a:rPr lang="zh-CN" altLang="en-US" sz="800" dirty="0">
                          <a:sym typeface="+mn-ea"/>
                        </a:rPr>
                        <a:t>；</a:t>
                      </a:r>
                      <a:r>
                        <a:rPr lang="en-US" altLang="zh-CN" sz="800" dirty="0">
                          <a:sym typeface="+mn-ea"/>
                        </a:rPr>
                        <a:t>4.</a:t>
                      </a:r>
                      <a:r>
                        <a:rPr lang="zh-CN" altLang="en-US" sz="800" dirty="0">
                          <a:sym typeface="+mn-ea"/>
                        </a:rPr>
                        <a:t>静蒸发率小于</a:t>
                      </a:r>
                      <a:r>
                        <a:rPr lang="en-US" altLang="zh-CN" sz="800" dirty="0">
                          <a:sym typeface="+mn-ea"/>
                        </a:rPr>
                        <a:t>1</a:t>
                      </a:r>
                      <a:r>
                        <a:rPr lang="zh-CN" altLang="en-US" sz="800" dirty="0">
                          <a:sym typeface="+mn-ea"/>
                        </a:rPr>
                        <a:t>％；</a:t>
                      </a:r>
                    </a:p>
                    <a:p>
                      <a:pPr marL="0" marR="0" indent="0" algn="l" defTabSz="914400" rtl="0" eaLnBrk="1" fontAlgn="auto" latinLnBrk="0" hangingPunct="1">
                        <a:lnSpc>
                          <a:spcPct val="100000"/>
                        </a:lnSpc>
                        <a:spcBef>
                          <a:spcPts val="0"/>
                        </a:spcBef>
                        <a:spcAft>
                          <a:spcPts val="0"/>
                        </a:spcAft>
                        <a:buClrTx/>
                        <a:buSzTx/>
                        <a:buFontTx/>
                        <a:buNone/>
                        <a:defRPr/>
                      </a:pPr>
                      <a:r>
                        <a:rPr lang="zh-CN" altLang="en-US" sz="800" b="1" dirty="0">
                          <a:solidFill>
                            <a:srgbClr val="FF0000"/>
                          </a:solidFill>
                          <a:sym typeface="Arial" panose="020B0604020202020204" pitchFamily="34" charset="0"/>
                        </a:rPr>
                        <a:t>氮容器（</a:t>
                      </a:r>
                      <a:r>
                        <a:rPr lang="en-US" altLang="zh-CN" sz="800" b="1" dirty="0">
                          <a:solidFill>
                            <a:srgbClr val="FF0000"/>
                          </a:solidFill>
                          <a:sym typeface="Arial" panose="020B0604020202020204" pitchFamily="34" charset="0"/>
                        </a:rPr>
                        <a:t>2</a:t>
                      </a:r>
                      <a:r>
                        <a:rPr lang="zh-CN" altLang="en-US" sz="800" b="1" dirty="0">
                          <a:solidFill>
                            <a:srgbClr val="FF0000"/>
                          </a:solidFill>
                          <a:sym typeface="Arial" panose="020B0604020202020204" pitchFamily="34" charset="0"/>
                        </a:rPr>
                        <a:t>个）：</a:t>
                      </a:r>
                      <a:r>
                        <a:rPr lang="en-US" altLang="zh-CN" sz="800" dirty="0">
                          <a:sym typeface="Arial" panose="020B0604020202020204" pitchFamily="34" charset="0"/>
                        </a:rPr>
                        <a:t>1.</a:t>
                      </a:r>
                      <a:r>
                        <a:rPr lang="zh-CN" altLang="en-US" sz="800" dirty="0">
                          <a:sym typeface="Arial" panose="020B0604020202020204" pitchFamily="34" charset="0"/>
                        </a:rPr>
                        <a:t>温度</a:t>
                      </a:r>
                      <a:r>
                        <a:rPr lang="en-US" altLang="zh-CN" sz="800" dirty="0">
                          <a:sym typeface="Arial" panose="020B0604020202020204" pitchFamily="34" charset="0"/>
                        </a:rPr>
                        <a:t>77K</a:t>
                      </a:r>
                      <a:r>
                        <a:rPr lang="zh-CN" altLang="en-US" sz="800" dirty="0">
                          <a:sym typeface="Arial" panose="020B0604020202020204" pitchFamily="34" charset="0"/>
                        </a:rPr>
                        <a:t>；</a:t>
                      </a:r>
                      <a:r>
                        <a:rPr lang="en-US" altLang="zh-CN" sz="800" dirty="0">
                          <a:sym typeface="Arial" panose="020B0604020202020204" pitchFamily="34" charset="0"/>
                        </a:rPr>
                        <a:t>2.</a:t>
                      </a:r>
                      <a:r>
                        <a:rPr lang="zh-CN" altLang="en-US" sz="800" dirty="0">
                          <a:sym typeface="Arial" panose="020B0604020202020204" pitchFamily="34" charset="0"/>
                        </a:rPr>
                        <a:t>单个容积</a:t>
                      </a:r>
                      <a:r>
                        <a:rPr lang="en-US" altLang="zh-CN" sz="800" dirty="0">
                          <a:sym typeface="Arial" panose="020B0604020202020204" pitchFamily="34" charset="0"/>
                        </a:rPr>
                        <a:t>800L</a:t>
                      </a:r>
                      <a:r>
                        <a:rPr lang="zh-CN" altLang="en-US" sz="800" dirty="0">
                          <a:sym typeface="Arial" panose="020B0604020202020204" pitchFamily="34" charset="0"/>
                        </a:rPr>
                        <a:t>；</a:t>
                      </a:r>
                      <a:endParaRPr lang="en-US" altLang="zh-CN" sz="800" dirty="0"/>
                    </a:p>
                    <a:p>
                      <a:pPr marL="0" marR="0" indent="0" algn="l" defTabSz="914400" rtl="0" eaLnBrk="1" fontAlgn="auto" latinLnBrk="0" hangingPunct="1">
                        <a:lnSpc>
                          <a:spcPct val="100000"/>
                        </a:lnSpc>
                        <a:spcBef>
                          <a:spcPts val="0"/>
                        </a:spcBef>
                        <a:spcAft>
                          <a:spcPts val="0"/>
                        </a:spcAft>
                        <a:buClrTx/>
                        <a:buSzTx/>
                        <a:buFontTx/>
                        <a:buNone/>
                        <a:defRPr/>
                      </a:pPr>
                      <a:r>
                        <a:rPr lang="en-US" altLang="zh-CN" sz="800" dirty="0">
                          <a:sym typeface="Arial" panose="020B0604020202020204" pitchFamily="34" charset="0"/>
                        </a:rPr>
                        <a:t>3.</a:t>
                      </a:r>
                      <a:r>
                        <a:rPr lang="zh-CN" altLang="en-US" sz="800" dirty="0">
                          <a:sym typeface="Arial" panose="020B0604020202020204" pitchFamily="34" charset="0"/>
                        </a:rPr>
                        <a:t>设计压力</a:t>
                      </a:r>
                      <a:r>
                        <a:rPr lang="en-US" altLang="zh-CN" sz="800" dirty="0">
                          <a:sym typeface="Arial" panose="020B0604020202020204" pitchFamily="34" charset="0"/>
                        </a:rPr>
                        <a:t>0.03Mpa</a:t>
                      </a:r>
                      <a:r>
                        <a:rPr lang="zh-CN" altLang="en-US" sz="800" dirty="0">
                          <a:sym typeface="Arial" panose="020B0604020202020204" pitchFamily="34" charset="0"/>
                        </a:rPr>
                        <a:t>。</a:t>
                      </a:r>
                      <a:r>
                        <a:rPr lang="zh-CN" altLang="en-US" sz="800" b="1" dirty="0">
                          <a:solidFill>
                            <a:srgbClr val="FF0000"/>
                          </a:solidFill>
                          <a:sym typeface="+mn-ea"/>
                        </a:rPr>
                        <a:t>冷屏：</a:t>
                      </a:r>
                      <a:r>
                        <a:rPr lang="en-US" altLang="zh-CN" sz="800" dirty="0">
                          <a:sym typeface="+mn-ea"/>
                        </a:rPr>
                        <a:t>80K</a:t>
                      </a:r>
                      <a:r>
                        <a:rPr lang="zh-CN" altLang="en-US" sz="800" dirty="0">
                          <a:sym typeface="+mn-ea"/>
                        </a:rPr>
                        <a:t>；</a:t>
                      </a:r>
                    </a:p>
                    <a:p>
                      <a:pPr marL="0" marR="0" indent="0" algn="l" defTabSz="914400" rtl="0" eaLnBrk="1" fontAlgn="auto" latinLnBrk="0" hangingPunct="1">
                        <a:lnSpc>
                          <a:spcPct val="100000"/>
                        </a:lnSpc>
                        <a:spcBef>
                          <a:spcPts val="0"/>
                        </a:spcBef>
                        <a:spcAft>
                          <a:spcPts val="0"/>
                        </a:spcAft>
                        <a:buClrTx/>
                        <a:buSzTx/>
                        <a:buFontTx/>
                        <a:buNone/>
                        <a:defRPr/>
                      </a:pPr>
                      <a:r>
                        <a:rPr lang="zh-CN" altLang="en-US" sz="800" b="1" dirty="0">
                          <a:solidFill>
                            <a:srgbClr val="FF0000"/>
                          </a:solidFill>
                          <a:sym typeface="+mn-ea"/>
                        </a:rPr>
                        <a:t>电流引线：</a:t>
                      </a:r>
                      <a:r>
                        <a:rPr lang="en-US" altLang="zh-CN" sz="800" dirty="0">
                          <a:sym typeface="+mn-ea"/>
                        </a:rPr>
                        <a:t>16KA</a:t>
                      </a:r>
                      <a:r>
                        <a:rPr lang="zh-CN" altLang="en-US" sz="800" dirty="0">
                          <a:sym typeface="+mn-ea"/>
                        </a:rPr>
                        <a:t>（一对）；</a:t>
                      </a:r>
                      <a:r>
                        <a:rPr lang="zh-CN" altLang="en-US" sz="800" b="1" dirty="0">
                          <a:solidFill>
                            <a:srgbClr val="FF0000"/>
                          </a:solidFill>
                          <a:sym typeface="+mn-ea"/>
                        </a:rPr>
                        <a:t>真空杜瓦：</a:t>
                      </a:r>
                      <a:endParaRPr lang="en-US" altLang="zh-CN" sz="800" b="1" dirty="0">
                        <a:solidFill>
                          <a:srgbClr val="FF0000"/>
                        </a:solidFill>
                      </a:endParaRPr>
                    </a:p>
                    <a:p>
                      <a:pPr marL="0" marR="0" indent="0" algn="l" defTabSz="914400" rtl="0" eaLnBrk="1" fontAlgn="auto" latinLnBrk="0" hangingPunct="1">
                        <a:lnSpc>
                          <a:spcPct val="100000"/>
                        </a:lnSpc>
                        <a:spcBef>
                          <a:spcPts val="0"/>
                        </a:spcBef>
                        <a:spcAft>
                          <a:spcPts val="0"/>
                        </a:spcAft>
                        <a:buClrTx/>
                        <a:buSzTx/>
                        <a:buFontTx/>
                        <a:buNone/>
                        <a:defRPr/>
                      </a:pPr>
                      <a:r>
                        <a:rPr lang="zh-CN" altLang="en-US" sz="800" dirty="0">
                          <a:sym typeface="+mn-ea"/>
                        </a:rPr>
                        <a:t>常温下真空度：</a:t>
                      </a:r>
                      <a:r>
                        <a:rPr lang="en-US" altLang="zh-CN" sz="800" dirty="0">
                          <a:sym typeface="+mn-ea"/>
                        </a:rPr>
                        <a:t>5.0×10-4Pa</a:t>
                      </a:r>
                      <a:endParaRPr lang="en-US" altLang="zh-CN" sz="800" dirty="0"/>
                    </a:p>
                    <a:p>
                      <a:pPr marL="0" marR="0" indent="0" algn="l" defTabSz="914400" rtl="0" eaLnBrk="1" fontAlgn="auto" latinLnBrk="0" hangingPunct="1">
                        <a:lnSpc>
                          <a:spcPct val="100000"/>
                        </a:lnSpc>
                        <a:spcBef>
                          <a:spcPts val="0"/>
                        </a:spcBef>
                        <a:spcAft>
                          <a:spcPts val="0"/>
                        </a:spcAft>
                        <a:buClrTx/>
                        <a:buSzTx/>
                        <a:buFontTx/>
                        <a:buNone/>
                        <a:defRPr/>
                      </a:pPr>
                      <a:r>
                        <a:rPr lang="zh-CN" altLang="en-US" sz="800" dirty="0">
                          <a:sym typeface="+mn-ea"/>
                        </a:rPr>
                        <a:t>低温下真空度：</a:t>
                      </a:r>
                      <a:r>
                        <a:rPr lang="en-US" altLang="zh-CN" sz="800" dirty="0">
                          <a:sym typeface="+mn-ea"/>
                        </a:rPr>
                        <a:t>3.1×10-6Pa</a:t>
                      </a:r>
                      <a:endParaRPr lang="en-US" altLang="zh-CN" sz="800" dirty="0"/>
                    </a:p>
                  </a:txBody>
                  <a:tcPr marL="68580" marR="68580" marT="34290" marB="3429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571500">
                <a:tc rowSpan="2">
                  <a:txBody>
                    <a:bodyPr/>
                    <a:lstStyle/>
                    <a:p>
                      <a:pPr algn="ctr">
                        <a:buNone/>
                      </a:pPr>
                      <a:endParaRPr lang="en-US" altLang="zh-CN" sz="1000" b="1" dirty="0">
                        <a:solidFill>
                          <a:sysClr val="windowText" lastClr="000000"/>
                        </a:solidFill>
                        <a:latin typeface="+mn-ea"/>
                        <a:ea typeface="+mn-ea"/>
                      </a:endParaRPr>
                    </a:p>
                    <a:p>
                      <a:pPr algn="ctr">
                        <a:buNone/>
                      </a:pPr>
                      <a:endParaRPr lang="en-US" altLang="zh-CN" sz="1000" b="1" dirty="0">
                        <a:solidFill>
                          <a:sysClr val="windowText" lastClr="000000"/>
                        </a:solidFill>
                        <a:latin typeface="+mn-ea"/>
                        <a:ea typeface="+mn-ea"/>
                      </a:endParaRPr>
                    </a:p>
                    <a:p>
                      <a:pPr algn="ctr">
                        <a:buNone/>
                      </a:pPr>
                      <a:endParaRPr lang="en-US" altLang="zh-CN" sz="1000" b="1" dirty="0">
                        <a:solidFill>
                          <a:sysClr val="windowText" lastClr="000000"/>
                        </a:solidFill>
                        <a:latin typeface="+mn-ea"/>
                        <a:ea typeface="+mn-ea"/>
                      </a:endParaRPr>
                    </a:p>
                    <a:p>
                      <a:pPr algn="ctr">
                        <a:buNone/>
                      </a:pPr>
                      <a:endParaRPr lang="en-US" altLang="zh-CN" sz="1000" b="1" dirty="0">
                        <a:solidFill>
                          <a:sysClr val="windowText" lastClr="000000"/>
                        </a:solidFill>
                        <a:latin typeface="+mn-ea"/>
                        <a:ea typeface="+mn-ea"/>
                      </a:endParaRPr>
                    </a:p>
                    <a:p>
                      <a:pPr algn="ctr">
                        <a:buNone/>
                      </a:pPr>
                      <a:endParaRPr lang="en-US" altLang="zh-CN" sz="1000" b="1" dirty="0">
                        <a:solidFill>
                          <a:sysClr val="windowText" lastClr="000000"/>
                        </a:solidFill>
                        <a:latin typeface="+mn-ea"/>
                        <a:ea typeface="+mn-ea"/>
                      </a:endParaRPr>
                    </a:p>
                    <a:p>
                      <a:pPr algn="ctr">
                        <a:buNone/>
                      </a:pPr>
                      <a:endParaRPr lang="en-US" altLang="zh-CN" sz="1000" b="1" dirty="0">
                        <a:solidFill>
                          <a:sysClr val="windowText" lastClr="000000"/>
                        </a:solidFill>
                        <a:latin typeface="+mn-ea"/>
                        <a:ea typeface="+mn-ea"/>
                      </a:endParaRPr>
                    </a:p>
                    <a:p>
                      <a:pPr algn="ctr">
                        <a:buNone/>
                      </a:pPr>
                      <a:endParaRPr lang="en-US" altLang="zh-CN" sz="1000" b="1" dirty="0">
                        <a:solidFill>
                          <a:sysClr val="windowText" lastClr="000000"/>
                        </a:solidFill>
                        <a:latin typeface="+mn-ea"/>
                        <a:ea typeface="+mn-ea"/>
                      </a:endParaRPr>
                    </a:p>
                    <a:p>
                      <a:pPr algn="ctr">
                        <a:buNone/>
                      </a:pPr>
                      <a:endParaRPr lang="en-US" altLang="zh-CN" sz="1000" b="1" dirty="0">
                        <a:solidFill>
                          <a:sysClr val="windowText" lastClr="000000"/>
                        </a:solidFill>
                        <a:latin typeface="+mn-ea"/>
                        <a:ea typeface="+mn-ea"/>
                      </a:endParaRPr>
                    </a:p>
                    <a:p>
                      <a:pPr algn="ctr">
                        <a:buNone/>
                      </a:pPr>
                      <a:r>
                        <a:rPr lang="en-US" altLang="zh-CN" sz="1000" b="1" dirty="0">
                          <a:solidFill>
                            <a:sysClr val="windowText" lastClr="000000"/>
                          </a:solidFill>
                          <a:latin typeface="+mn-ea"/>
                          <a:ea typeface="+mn-ea"/>
                        </a:rPr>
                        <a:t>2</a:t>
                      </a: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rowSpan="2">
                  <a:txBody>
                    <a:bodyPr/>
                    <a:lstStyle/>
                    <a:p>
                      <a:pPr algn="ctr">
                        <a:buNone/>
                      </a:pPr>
                      <a:endParaRPr sz="1000" b="1" dirty="0">
                        <a:solidFill>
                          <a:sysClr val="windowText" lastClr="000000"/>
                        </a:solidFill>
                        <a:latin typeface="宋体" panose="02010600030101010101" pitchFamily="2" charset="-122"/>
                        <a:ea typeface="宋体" panose="02010600030101010101" pitchFamily="2" charset="-122"/>
                        <a:cs typeface="宋体" panose="02010600030101010101" pitchFamily="2" charset="-122"/>
                        <a:sym typeface="+mn-ea"/>
                      </a:endParaRPr>
                    </a:p>
                    <a:p>
                      <a:pPr algn="ctr">
                        <a:buNone/>
                      </a:pPr>
                      <a:endParaRPr sz="1000" b="1" dirty="0">
                        <a:solidFill>
                          <a:sysClr val="windowText" lastClr="000000"/>
                        </a:solidFill>
                        <a:latin typeface="宋体" panose="02010600030101010101" pitchFamily="2" charset="-122"/>
                        <a:ea typeface="宋体" panose="02010600030101010101" pitchFamily="2" charset="-122"/>
                        <a:cs typeface="宋体" panose="02010600030101010101" pitchFamily="2" charset="-122"/>
                        <a:sym typeface="+mn-ea"/>
                      </a:endParaRPr>
                    </a:p>
                    <a:p>
                      <a:pPr algn="ctr">
                        <a:buNone/>
                      </a:pPr>
                      <a:endParaRPr lang="en-US" altLang="zh-CN" sz="1000" b="1" dirty="0">
                        <a:solidFill>
                          <a:sysClr val="windowText" lastClr="000000"/>
                        </a:solidFill>
                        <a:latin typeface="宋体" panose="02010600030101010101" pitchFamily="2" charset="-122"/>
                        <a:ea typeface="宋体" panose="02010600030101010101" pitchFamily="2" charset="-122"/>
                        <a:cs typeface="宋体" panose="02010600030101010101" pitchFamily="2" charset="-122"/>
                        <a:sym typeface="+mn-ea"/>
                      </a:endParaRPr>
                    </a:p>
                    <a:p>
                      <a:pPr algn="ctr">
                        <a:buNone/>
                      </a:pPr>
                      <a:endParaRPr lang="en-US" altLang="zh-CN" sz="1000" b="1" dirty="0">
                        <a:solidFill>
                          <a:sysClr val="windowText" lastClr="000000"/>
                        </a:solidFill>
                        <a:latin typeface="宋体" panose="02010600030101010101" pitchFamily="2" charset="-122"/>
                        <a:ea typeface="宋体" panose="02010600030101010101" pitchFamily="2" charset="-122"/>
                        <a:cs typeface="宋体" panose="02010600030101010101" pitchFamily="2" charset="-122"/>
                        <a:sym typeface="+mn-ea"/>
                      </a:endParaRPr>
                    </a:p>
                    <a:p>
                      <a:pPr algn="ctr">
                        <a:buNone/>
                      </a:pPr>
                      <a:endParaRPr lang="en-US" altLang="zh-CN" sz="1000" b="1" dirty="0">
                        <a:solidFill>
                          <a:sysClr val="windowText" lastClr="000000"/>
                        </a:solidFill>
                        <a:latin typeface="宋体" panose="02010600030101010101" pitchFamily="2" charset="-122"/>
                        <a:ea typeface="宋体" panose="02010600030101010101" pitchFamily="2" charset="-122"/>
                        <a:cs typeface="宋体" panose="02010600030101010101" pitchFamily="2" charset="-122"/>
                        <a:sym typeface="+mn-ea"/>
                      </a:endParaRPr>
                    </a:p>
                    <a:p>
                      <a:pPr algn="ctr">
                        <a:buNone/>
                      </a:pPr>
                      <a:endParaRPr lang="en-US" altLang="zh-CN" sz="1000" b="1" dirty="0">
                        <a:solidFill>
                          <a:sysClr val="windowText" lastClr="000000"/>
                        </a:solidFill>
                        <a:latin typeface="宋体" panose="02010600030101010101" pitchFamily="2" charset="-122"/>
                        <a:ea typeface="宋体" panose="02010600030101010101" pitchFamily="2" charset="-122"/>
                        <a:cs typeface="宋体" panose="02010600030101010101" pitchFamily="2" charset="-122"/>
                        <a:sym typeface="+mn-ea"/>
                      </a:endParaRPr>
                    </a:p>
                    <a:p>
                      <a:pPr algn="ctr">
                        <a:buNone/>
                      </a:pPr>
                      <a:endParaRPr lang="en-US" altLang="zh-CN" sz="1000" b="1" dirty="0">
                        <a:solidFill>
                          <a:sysClr val="windowText" lastClr="000000"/>
                        </a:solidFill>
                        <a:latin typeface="宋体" panose="02010600030101010101" pitchFamily="2" charset="-122"/>
                        <a:ea typeface="宋体" panose="02010600030101010101" pitchFamily="2" charset="-122"/>
                        <a:cs typeface="宋体" panose="02010600030101010101" pitchFamily="2" charset="-122"/>
                        <a:sym typeface="+mn-ea"/>
                      </a:endParaRPr>
                    </a:p>
                    <a:p>
                      <a:pPr algn="ctr">
                        <a:buNone/>
                      </a:pPr>
                      <a:endParaRPr lang="en-US" altLang="zh-CN" sz="1000" b="1" dirty="0">
                        <a:solidFill>
                          <a:sysClr val="windowText" lastClr="000000"/>
                        </a:solidFill>
                        <a:latin typeface="宋体" panose="02010600030101010101" pitchFamily="2" charset="-122"/>
                        <a:ea typeface="宋体" panose="02010600030101010101" pitchFamily="2" charset="-122"/>
                        <a:cs typeface="宋体" panose="02010600030101010101" pitchFamily="2" charset="-122"/>
                        <a:sym typeface="+mn-ea"/>
                      </a:endParaRPr>
                    </a:p>
                    <a:p>
                      <a:pPr algn="ctr">
                        <a:buNone/>
                      </a:pPr>
                      <a:r>
                        <a:rPr lang="en-US" altLang="zh-CN" sz="1000" b="1" dirty="0">
                          <a:solidFill>
                            <a:sysClr val="windowText" lastClr="000000"/>
                          </a:solidFill>
                          <a:latin typeface="宋体" panose="02010600030101010101" pitchFamily="2" charset="-122"/>
                          <a:ea typeface="宋体" panose="02010600030101010101" pitchFamily="2" charset="-122"/>
                          <a:cs typeface="宋体" panose="02010600030101010101" pitchFamily="2" charset="-122"/>
                          <a:sym typeface="+mn-ea"/>
                        </a:rPr>
                        <a:t>SHINE</a:t>
                      </a:r>
                      <a:r>
                        <a:rPr lang="zh-CN" sz="1000" b="1" dirty="0">
                          <a:solidFill>
                            <a:sysClr val="windowText" lastClr="000000"/>
                          </a:solidFill>
                          <a:latin typeface="宋体" panose="02010600030101010101" pitchFamily="2" charset="-122"/>
                          <a:ea typeface="宋体" panose="02010600030101010101" pitchFamily="2" charset="-122"/>
                          <a:cs typeface="宋体" panose="02010600030101010101" pitchFamily="2" charset="-122"/>
                          <a:sym typeface="+mn-ea"/>
                        </a:rPr>
                        <a:t>低温分配</a:t>
                      </a:r>
                      <a:r>
                        <a:rPr sz="1000" b="1" dirty="0">
                          <a:solidFill>
                            <a:sysClr val="windowText" lastClr="000000"/>
                          </a:solidFill>
                          <a:latin typeface="宋体" panose="02010600030101010101" pitchFamily="2" charset="-122"/>
                          <a:ea typeface="宋体" panose="02010600030101010101" pitchFamily="2" charset="-122"/>
                          <a:cs typeface="宋体" panose="02010600030101010101" pitchFamily="2" charset="-122"/>
                          <a:sym typeface="+mn-ea"/>
                        </a:rPr>
                        <a:t>阀箱</a:t>
                      </a:r>
                      <a:r>
                        <a:rPr lang="zh-CN" sz="1000" b="1" dirty="0">
                          <a:solidFill>
                            <a:sysClr val="windowText" lastClr="000000"/>
                          </a:solidFill>
                          <a:latin typeface="宋体" panose="02010600030101010101" pitchFamily="2" charset="-122"/>
                          <a:ea typeface="宋体" panose="02010600030101010101" pitchFamily="2" charset="-122"/>
                          <a:cs typeface="宋体" panose="02010600030101010101" pitchFamily="2" charset="-122"/>
                          <a:sym typeface="+mn-ea"/>
                        </a:rPr>
                        <a:t>（</a:t>
                      </a:r>
                      <a:r>
                        <a:rPr lang="en-US" altLang="zh-CN" sz="1000" b="1" dirty="0">
                          <a:solidFill>
                            <a:sysClr val="windowText" lastClr="000000"/>
                          </a:solidFill>
                          <a:latin typeface="宋体" panose="02010600030101010101" pitchFamily="2" charset="-122"/>
                          <a:ea typeface="宋体" panose="02010600030101010101" pitchFamily="2" charset="-122"/>
                          <a:cs typeface="宋体" panose="02010600030101010101" pitchFamily="2" charset="-122"/>
                          <a:sym typeface="+mn-ea"/>
                        </a:rPr>
                        <a:t>10</a:t>
                      </a:r>
                      <a:r>
                        <a:rPr lang="zh-CN" altLang="en-US" sz="1000" b="1" dirty="0">
                          <a:solidFill>
                            <a:sysClr val="windowText" lastClr="000000"/>
                          </a:solidFill>
                          <a:latin typeface="宋体" panose="02010600030101010101" pitchFamily="2" charset="-122"/>
                          <a:ea typeface="宋体" panose="02010600030101010101" pitchFamily="2" charset="-122"/>
                          <a:cs typeface="宋体" panose="02010600030101010101" pitchFamily="2" charset="-122"/>
                          <a:sym typeface="+mn-ea"/>
                        </a:rPr>
                        <a:t>套</a:t>
                      </a:r>
                      <a:r>
                        <a:rPr lang="zh-CN" sz="1000" b="1" dirty="0">
                          <a:solidFill>
                            <a:sysClr val="windowText" lastClr="000000"/>
                          </a:solidFill>
                          <a:latin typeface="宋体" panose="02010600030101010101" pitchFamily="2" charset="-122"/>
                          <a:ea typeface="宋体" panose="02010600030101010101" pitchFamily="2" charset="-122"/>
                          <a:cs typeface="宋体" panose="02010600030101010101" pitchFamily="2" charset="-122"/>
                          <a:sym typeface="+mn-ea"/>
                        </a:rPr>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marL="0" marR="0" lvl="0" algn="l" defTabSz="914400" rtl="0" eaLnBrk="1" fontAlgn="auto" latinLnBrk="0" hangingPunct="1">
                        <a:lnSpc>
                          <a:spcPct val="150000"/>
                        </a:lnSpc>
                        <a:spcBef>
                          <a:spcPts val="0"/>
                        </a:spcBef>
                        <a:spcAft>
                          <a:spcPts val="0"/>
                        </a:spcAft>
                        <a:buClrTx/>
                        <a:buSzTx/>
                        <a:buFontTx/>
                        <a:buNone/>
                        <a:defRPr/>
                      </a:pPr>
                      <a:r>
                        <a:rPr sz="800" dirty="0">
                          <a:latin typeface="宋体" panose="02010600030101010101" pitchFamily="2" charset="-122"/>
                          <a:ea typeface="宋体" panose="02010600030101010101" pitchFamily="2" charset="-122"/>
                          <a:cs typeface="宋体" panose="02010600030101010101" pitchFamily="2" charset="-122"/>
                          <a:sym typeface="+mn-ea"/>
                        </a:rPr>
                        <a:t>1000W/2K低温系统中的分配阀箱用来调节和控制各超导设备冷却介质的流量和压力。分配阀箱主要由真空容器、容器内/外部管线、传感器、阀门等组成</a:t>
                      </a:r>
                      <a:endParaRPr lang="zh-CN" altLang="en-US" sz="800" b="0" dirty="0">
                        <a:solidFill>
                          <a:sysClr val="windowText" lastClr="000000"/>
                        </a:solidFill>
                        <a:latin typeface="+mn-ea"/>
                        <a:ea typeface="+mn-ea"/>
                      </a:endParaRPr>
                    </a:p>
                  </a:txBody>
                  <a:tcPr marL="68580" marR="68580" marT="34290" marB="3429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647700">
                <a:tc vMerge="1">
                  <a:txBody>
                    <a:bodyPr/>
                    <a:lstStyle/>
                    <a:p>
                      <a:endParaRPr lang="zh-CN"/>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1">
                        <a:lumMod val="20000"/>
                        <a:lumOff val="80000"/>
                      </a:schemeClr>
                    </a:solidFill>
                  </a:tcPr>
                </a:tc>
                <a:tc vMerge="1">
                  <a:txBody>
                    <a:bodyPr/>
                    <a:lstStyle/>
                    <a:p>
                      <a:endParaRPr lang="zh-CN"/>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lvl="0" algn="just" fontAlgn="auto">
                        <a:lnSpc>
                          <a:spcPts val="800"/>
                        </a:lnSpc>
                        <a:spcBef>
                          <a:spcPts val="600"/>
                        </a:spcBef>
                        <a:spcAft>
                          <a:spcPts val="600"/>
                        </a:spcAft>
                      </a:pPr>
                      <a:r>
                        <a:rPr lang="en-US" altLang="zh-CN" sz="800" dirty="0">
                          <a:sym typeface="+mn-ea"/>
                        </a:rPr>
                        <a:t>1.</a:t>
                      </a:r>
                      <a:r>
                        <a:rPr lang="zh-CN" altLang="zh-CN" sz="800" dirty="0">
                          <a:sym typeface="+mn-ea"/>
                        </a:rPr>
                        <a:t>管路连接所有接头和焊缝</a:t>
                      </a:r>
                      <a:r>
                        <a:rPr lang="zh-CN" altLang="zh-CN" sz="800" dirty="0" smtClean="0">
                          <a:sym typeface="+mn-ea"/>
                        </a:rPr>
                        <a:t>漏率</a:t>
                      </a:r>
                      <a:r>
                        <a:rPr lang="en-US" altLang="zh-CN" sz="800" dirty="0" smtClean="0">
                          <a:solidFill>
                            <a:srgbClr val="FF0000"/>
                          </a:solidFill>
                          <a:sym typeface="+mn-ea"/>
                        </a:rPr>
                        <a:t>≤1.0×10</a:t>
                      </a:r>
                      <a:r>
                        <a:rPr lang="en-US" altLang="zh-CN" sz="800" baseline="30000" dirty="0" smtClean="0">
                          <a:solidFill>
                            <a:srgbClr val="FF0000"/>
                          </a:solidFill>
                          <a:sym typeface="+mn-ea"/>
                        </a:rPr>
                        <a:t>-10</a:t>
                      </a:r>
                      <a:r>
                        <a:rPr lang="en-US" altLang="zh-CN" sz="800" dirty="0" smtClean="0">
                          <a:solidFill>
                            <a:srgbClr val="FF0000"/>
                          </a:solidFill>
                          <a:sym typeface="+mn-ea"/>
                        </a:rPr>
                        <a:t>Pa•m</a:t>
                      </a:r>
                      <a:r>
                        <a:rPr lang="en-US" altLang="zh-CN" sz="800" baseline="30000" dirty="0" smtClean="0">
                          <a:solidFill>
                            <a:srgbClr val="FF0000"/>
                          </a:solidFill>
                          <a:sym typeface="+mn-ea"/>
                        </a:rPr>
                        <a:t>3</a:t>
                      </a:r>
                      <a:r>
                        <a:rPr lang="en-US" altLang="zh-CN" sz="800" dirty="0" smtClean="0">
                          <a:solidFill>
                            <a:srgbClr val="FF0000"/>
                          </a:solidFill>
                          <a:sym typeface="+mn-ea"/>
                        </a:rPr>
                        <a:t>/s </a:t>
                      </a:r>
                      <a:r>
                        <a:rPr lang="zh-CN" altLang="zh-CN" sz="800" dirty="0" smtClean="0">
                          <a:sym typeface="+mn-ea"/>
                        </a:rPr>
                        <a:t>；</a:t>
                      </a:r>
                    </a:p>
                    <a:p>
                      <a:pPr lvl="0" algn="just" fontAlgn="auto">
                        <a:lnSpc>
                          <a:spcPts val="800"/>
                        </a:lnSpc>
                        <a:spcBef>
                          <a:spcPts val="600"/>
                        </a:spcBef>
                        <a:spcAft>
                          <a:spcPts val="600"/>
                        </a:spcAft>
                      </a:pPr>
                      <a:r>
                        <a:rPr lang="en-US" altLang="zh-CN" sz="800" dirty="0">
                          <a:sym typeface="+mn-ea"/>
                        </a:rPr>
                        <a:t>2.</a:t>
                      </a:r>
                      <a:r>
                        <a:rPr lang="zh-CN" altLang="zh-CN" sz="800" dirty="0">
                          <a:sym typeface="+mn-ea"/>
                        </a:rPr>
                        <a:t>管路系统焊接完成后，整体</a:t>
                      </a:r>
                      <a:r>
                        <a:rPr lang="zh-CN" altLang="zh-CN" sz="800" dirty="0" smtClean="0">
                          <a:sym typeface="+mn-ea"/>
                        </a:rPr>
                        <a:t>漏率</a:t>
                      </a:r>
                      <a:r>
                        <a:rPr lang="en-US" altLang="zh-CN" sz="800" dirty="0">
                          <a:solidFill>
                            <a:srgbClr val="FF0000"/>
                          </a:solidFill>
                          <a:sym typeface="+mn-ea"/>
                        </a:rPr>
                        <a:t>≤</a:t>
                      </a:r>
                      <a:r>
                        <a:rPr lang="en-US" altLang="zh-CN" sz="800" dirty="0" smtClean="0">
                          <a:solidFill>
                            <a:srgbClr val="FF0000"/>
                          </a:solidFill>
                          <a:sym typeface="+mn-ea"/>
                        </a:rPr>
                        <a:t>5.0×10</a:t>
                      </a:r>
                      <a:r>
                        <a:rPr lang="en-US" altLang="zh-CN" sz="800" baseline="30000" dirty="0" smtClean="0">
                          <a:solidFill>
                            <a:srgbClr val="FF0000"/>
                          </a:solidFill>
                          <a:sym typeface="+mn-ea"/>
                        </a:rPr>
                        <a:t>-9</a:t>
                      </a:r>
                      <a:r>
                        <a:rPr lang="en-US" altLang="zh-CN" sz="800" dirty="0" smtClean="0">
                          <a:solidFill>
                            <a:srgbClr val="FF0000"/>
                          </a:solidFill>
                          <a:sym typeface="+mn-ea"/>
                        </a:rPr>
                        <a:t>Pa•m</a:t>
                      </a:r>
                      <a:r>
                        <a:rPr lang="en-US" altLang="zh-CN" sz="800" baseline="30000" dirty="0" smtClean="0">
                          <a:solidFill>
                            <a:srgbClr val="FF0000"/>
                          </a:solidFill>
                          <a:sym typeface="+mn-ea"/>
                        </a:rPr>
                        <a:t>3</a:t>
                      </a:r>
                      <a:r>
                        <a:rPr lang="en-US" altLang="zh-CN" sz="800" dirty="0" smtClean="0">
                          <a:solidFill>
                            <a:srgbClr val="FF0000"/>
                          </a:solidFill>
                          <a:sym typeface="+mn-ea"/>
                        </a:rPr>
                        <a:t>/s </a:t>
                      </a:r>
                      <a:r>
                        <a:rPr lang="zh-CN" altLang="zh-CN" sz="800" dirty="0" smtClean="0">
                          <a:sym typeface="+mn-ea"/>
                        </a:rPr>
                        <a:t>；</a:t>
                      </a:r>
                      <a:endParaRPr lang="zh-CN" altLang="zh-CN" sz="800" dirty="0"/>
                    </a:p>
                    <a:p>
                      <a:pPr lvl="0" algn="just" fontAlgn="auto">
                        <a:lnSpc>
                          <a:spcPts val="800"/>
                        </a:lnSpc>
                        <a:spcBef>
                          <a:spcPts val="600"/>
                        </a:spcBef>
                        <a:spcAft>
                          <a:spcPts val="600"/>
                        </a:spcAft>
                      </a:pPr>
                      <a:r>
                        <a:rPr lang="en-US" altLang="zh-CN" sz="800" dirty="0">
                          <a:sym typeface="+mn-ea"/>
                        </a:rPr>
                        <a:t>3. </a:t>
                      </a:r>
                      <a:r>
                        <a:rPr lang="zh-CN" altLang="zh-CN" sz="800" dirty="0">
                          <a:sym typeface="+mn-ea"/>
                        </a:rPr>
                        <a:t>真空容器室温下</a:t>
                      </a:r>
                      <a:r>
                        <a:rPr lang="zh-CN" altLang="zh-CN" sz="800" dirty="0" smtClean="0">
                          <a:sym typeface="+mn-ea"/>
                        </a:rPr>
                        <a:t>真空度</a:t>
                      </a:r>
                      <a:r>
                        <a:rPr lang="en-US" altLang="zh-CN" sz="800" dirty="0">
                          <a:solidFill>
                            <a:srgbClr val="FF0000"/>
                          </a:solidFill>
                          <a:sym typeface="+mn-ea"/>
                        </a:rPr>
                        <a:t>≤1.0×10</a:t>
                      </a:r>
                      <a:r>
                        <a:rPr lang="en-US" altLang="zh-CN" sz="800" baseline="30000" dirty="0">
                          <a:solidFill>
                            <a:srgbClr val="FF0000"/>
                          </a:solidFill>
                          <a:sym typeface="+mn-ea"/>
                        </a:rPr>
                        <a:t>-2</a:t>
                      </a:r>
                      <a:r>
                        <a:rPr lang="en-US" altLang="zh-CN" sz="800" dirty="0">
                          <a:solidFill>
                            <a:srgbClr val="FF0000"/>
                          </a:solidFill>
                          <a:sym typeface="+mn-ea"/>
                        </a:rPr>
                        <a:t>Pa </a:t>
                      </a:r>
                      <a:r>
                        <a:rPr lang="zh-CN" altLang="zh-CN" sz="800" dirty="0" smtClean="0">
                          <a:sym typeface="+mn-ea"/>
                        </a:rPr>
                        <a:t>；</a:t>
                      </a:r>
                      <a:r>
                        <a:rPr lang="zh-CN" altLang="zh-CN" sz="800" dirty="0">
                          <a:sym typeface="+mn-ea"/>
                        </a:rPr>
                        <a:t>低温管路的冷缩补偿，可采用弯管、</a:t>
                      </a:r>
                      <a:r>
                        <a:rPr lang="en-US" altLang="zh-CN" sz="800" dirty="0">
                          <a:sym typeface="+mn-ea"/>
                        </a:rPr>
                        <a:t>U</a:t>
                      </a:r>
                      <a:r>
                        <a:rPr lang="zh-CN" altLang="zh-CN" sz="800" dirty="0">
                          <a:sym typeface="+mn-ea"/>
                        </a:rPr>
                        <a:t>形管等；</a:t>
                      </a:r>
                      <a:endParaRPr lang="zh-CN" altLang="zh-CN" sz="800" dirty="0"/>
                    </a:p>
                    <a:p>
                      <a:pPr lvl="0" algn="just" fontAlgn="auto">
                        <a:lnSpc>
                          <a:spcPts val="800"/>
                        </a:lnSpc>
                        <a:spcBef>
                          <a:spcPts val="600"/>
                        </a:spcBef>
                        <a:spcAft>
                          <a:spcPts val="600"/>
                        </a:spcAft>
                      </a:pPr>
                      <a:r>
                        <a:rPr lang="en-US" altLang="zh-CN" sz="800" dirty="0">
                          <a:sym typeface="+mn-ea"/>
                        </a:rPr>
                        <a:t>4. </a:t>
                      </a:r>
                      <a:r>
                        <a:rPr lang="zh-CN" altLang="zh-CN" sz="800" dirty="0">
                          <a:sym typeface="+mn-ea"/>
                        </a:rPr>
                        <a:t>管线全部要求采用卫生级无缝不锈钢管，材料为</a:t>
                      </a:r>
                      <a:r>
                        <a:rPr lang="en-US" altLang="zh-CN" sz="800" dirty="0">
                          <a:sym typeface="+mn-ea"/>
                        </a:rPr>
                        <a:t>316L</a:t>
                      </a:r>
                      <a:r>
                        <a:rPr lang="zh-CN" altLang="zh-CN" sz="800" dirty="0">
                          <a:sym typeface="+mn-ea"/>
                        </a:rPr>
                        <a:t>（内部管线）和</a:t>
                      </a:r>
                      <a:r>
                        <a:rPr lang="en-US" altLang="zh-CN" sz="800" dirty="0">
                          <a:sym typeface="+mn-ea"/>
                        </a:rPr>
                        <a:t>304</a:t>
                      </a:r>
                      <a:r>
                        <a:rPr lang="zh-CN" altLang="zh-CN" sz="800" dirty="0">
                          <a:sym typeface="+mn-ea"/>
                        </a:rPr>
                        <a:t>（外部管线），内外表面抛光，要求内表面粗糙度至</a:t>
                      </a:r>
                      <a:r>
                        <a:rPr lang="en-US" altLang="zh-CN" sz="800" dirty="0">
                          <a:solidFill>
                            <a:srgbClr val="FF0000"/>
                          </a:solidFill>
                          <a:sym typeface="+mn-ea"/>
                        </a:rPr>
                        <a:t>Ra1.6</a:t>
                      </a:r>
                      <a:r>
                        <a:rPr lang="en-US" altLang="zh-CN" sz="800" dirty="0">
                          <a:sym typeface="+mn-ea"/>
                        </a:rPr>
                        <a:t>,</a:t>
                      </a:r>
                      <a:r>
                        <a:rPr lang="zh-CN" altLang="zh-CN" sz="800" dirty="0">
                          <a:sym typeface="+mn-ea"/>
                        </a:rPr>
                        <a:t>外表面粗糙度至</a:t>
                      </a:r>
                      <a:r>
                        <a:rPr lang="en-US" altLang="zh-CN" sz="800" dirty="0">
                          <a:solidFill>
                            <a:srgbClr val="FF0000"/>
                          </a:solidFill>
                          <a:sym typeface="+mn-ea"/>
                        </a:rPr>
                        <a:t>Ra3.2</a:t>
                      </a:r>
                      <a:r>
                        <a:rPr lang="zh-CN" altLang="en-US" sz="800" dirty="0">
                          <a:solidFill>
                            <a:sysClr val="windowText" lastClr="000000"/>
                          </a:solidFill>
                          <a:latin typeface="+mn-ea"/>
                          <a:sym typeface="+mn-ea"/>
                        </a:rPr>
                        <a:t> </a:t>
                      </a:r>
                      <a:endParaRPr lang="zh-CN" altLang="en-US" sz="800" b="0" dirty="0">
                        <a:solidFill>
                          <a:sysClr val="windowText" lastClr="000000"/>
                        </a:solidFill>
                        <a:latin typeface="+mn-ea"/>
                        <a:ea typeface="+mn-ea"/>
                      </a:endParaRPr>
                    </a:p>
                    <a:p>
                      <a:pPr lvl="0" algn="just" fontAlgn="auto">
                        <a:lnSpc>
                          <a:spcPts val="800"/>
                        </a:lnSpc>
                        <a:spcBef>
                          <a:spcPts val="600"/>
                        </a:spcBef>
                        <a:spcAft>
                          <a:spcPts val="600"/>
                        </a:spcAft>
                      </a:pPr>
                      <a:r>
                        <a:rPr lang="en-US" altLang="zh-CN" sz="800" dirty="0">
                          <a:sym typeface="+mn-ea"/>
                        </a:rPr>
                        <a:t>5. </a:t>
                      </a:r>
                      <a:r>
                        <a:rPr lang="zh-CN" altLang="zh-CN" sz="800" dirty="0">
                          <a:sym typeface="+mn-ea"/>
                        </a:rPr>
                        <a:t>所有冷质部件包覆多层绝热材料</a:t>
                      </a:r>
                      <a:r>
                        <a:rPr lang="en-US" altLang="zh-CN" sz="800" dirty="0">
                          <a:sym typeface="+mn-ea"/>
                        </a:rPr>
                        <a:t>MLI</a:t>
                      </a:r>
                      <a:r>
                        <a:rPr lang="zh-CN" altLang="zh-CN" sz="800" dirty="0">
                          <a:sym typeface="+mn-ea"/>
                        </a:rPr>
                        <a:t>，提供厂家产品合格证及性能测试报告；</a:t>
                      </a:r>
                      <a:endParaRPr lang="zh-CN" altLang="zh-CN" sz="800" dirty="0"/>
                    </a:p>
                    <a:p>
                      <a:pPr lvl="0" algn="just" fontAlgn="auto">
                        <a:lnSpc>
                          <a:spcPts val="800"/>
                        </a:lnSpc>
                        <a:spcBef>
                          <a:spcPts val="600"/>
                        </a:spcBef>
                        <a:spcAft>
                          <a:spcPts val="600"/>
                        </a:spcAft>
                      </a:pPr>
                      <a:r>
                        <a:rPr lang="en-US" altLang="zh-CN" sz="800" dirty="0">
                          <a:sym typeface="+mn-ea"/>
                        </a:rPr>
                        <a:t>6. </a:t>
                      </a:r>
                      <a:r>
                        <a:rPr lang="zh-CN" altLang="zh-CN" sz="800" dirty="0">
                          <a:sym typeface="+mn-ea"/>
                        </a:rPr>
                        <a:t>所有低温焊缝进行无损检验，按</a:t>
                      </a:r>
                      <a:r>
                        <a:rPr lang="en-US" altLang="zh-CN" sz="800" dirty="0">
                          <a:sym typeface="+mn-ea"/>
                        </a:rPr>
                        <a:t>GB/T20801.5-2006</a:t>
                      </a:r>
                      <a:r>
                        <a:rPr lang="zh-CN" altLang="zh-CN" sz="800" dirty="0">
                          <a:sym typeface="+mn-ea"/>
                        </a:rPr>
                        <a:t>《压力管道规范 工业管道第</a:t>
                      </a:r>
                      <a:r>
                        <a:rPr lang="en-US" altLang="zh-CN" sz="800" dirty="0">
                          <a:sym typeface="+mn-ea"/>
                        </a:rPr>
                        <a:t>5</a:t>
                      </a:r>
                      <a:r>
                        <a:rPr lang="zh-CN" altLang="zh-CN" sz="800" dirty="0">
                          <a:sym typeface="+mn-ea"/>
                        </a:rPr>
                        <a:t>部分：检验与试验》要求进行；对于不能采用</a:t>
                      </a:r>
                      <a:r>
                        <a:rPr lang="en-US" altLang="zh-CN" sz="800" dirty="0">
                          <a:sym typeface="+mn-ea"/>
                        </a:rPr>
                        <a:t>X</a:t>
                      </a:r>
                      <a:r>
                        <a:rPr lang="zh-CN" altLang="zh-CN" sz="800" dirty="0">
                          <a:sym typeface="+mn-ea"/>
                        </a:rPr>
                        <a:t>射线无损检测的焊缝，应进行渗透等</a:t>
                      </a:r>
                      <a:r>
                        <a:rPr lang="zh-CN" altLang="zh-CN" sz="800" dirty="0" smtClean="0">
                          <a:sym typeface="+mn-ea"/>
                        </a:rPr>
                        <a:t>无损检测</a:t>
                      </a:r>
                      <a:r>
                        <a:rPr lang="zh-CN" altLang="en-US" sz="800" dirty="0" smtClean="0">
                          <a:sym typeface="+mn-ea"/>
                        </a:rPr>
                        <a:t>。</a:t>
                      </a:r>
                      <a:endParaRPr lang="zh-CN" altLang="en-US" sz="800" b="0" dirty="0">
                        <a:solidFill>
                          <a:sysClr val="windowText" lastClr="000000"/>
                        </a:solidFill>
                        <a:latin typeface="+mn-ea"/>
                        <a:ea typeface="+mn-ea"/>
                      </a:endParaRPr>
                    </a:p>
                  </a:txBody>
                  <a:tcPr marL="68580" marR="68580" marT="34290" marB="3429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bl>
          </a:graphicData>
        </a:graphic>
      </p:graphicFrame>
      <p:pic>
        <p:nvPicPr>
          <p:cNvPr id="7" name="图片 6" descr="垂测可视化阀箱"/>
          <p:cNvPicPr>
            <a:picLocks noChangeAspect="1"/>
          </p:cNvPicPr>
          <p:nvPr/>
        </p:nvPicPr>
        <p:blipFill>
          <a:blip r:embed="rId4"/>
          <a:stretch>
            <a:fillRect/>
          </a:stretch>
        </p:blipFill>
        <p:spPr>
          <a:xfrm>
            <a:off x="1866900" y="915670"/>
            <a:ext cx="2197100" cy="3628390"/>
          </a:xfrm>
          <a:prstGeom prst="rect">
            <a:avLst/>
          </a:prstGeom>
        </p:spPr>
      </p:pic>
      <p:pic>
        <p:nvPicPr>
          <p:cNvPr id="10" name="图片 9" descr="bf3bc497cdc295394bf5db8b0c4007b"/>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342265" y="2715895"/>
            <a:ext cx="1171575" cy="1828165"/>
          </a:xfrm>
          <a:prstGeom prst="rect">
            <a:avLst/>
          </a:prstGeom>
        </p:spPr>
      </p:pic>
      <p:sp>
        <p:nvSpPr>
          <p:cNvPr id="59" name="TextBox 101"/>
          <p:cNvSpPr>
            <a:spLocks noChangeArrowheads="1"/>
          </p:cNvSpPr>
          <p:nvPr/>
        </p:nvSpPr>
        <p:spPr bwMode="auto">
          <a:xfrm>
            <a:off x="2420620" y="-71755"/>
            <a:ext cx="4337685" cy="553085"/>
          </a:xfrm>
          <a:prstGeom prst="rect">
            <a:avLst/>
          </a:prstGeom>
          <a:noFill/>
          <a:ln w="9525">
            <a:noFill/>
            <a:miter lim="800000"/>
          </a:ln>
        </p:spPr>
        <p:txBody>
          <a:bodyPr wrap="square">
            <a:spAutoFit/>
          </a:bodyPr>
          <a:lstStyle/>
          <a:p>
            <a:r>
              <a:rPr lang="zh-CN" altLang="en-US" sz="3000" b="1" dirty="0">
                <a:solidFill>
                  <a:srgbClr val="002060"/>
                </a:solidFill>
                <a:latin typeface="微软雅黑" panose="020B0503020204020204" pitchFamily="34" charset="-122"/>
                <a:ea typeface="微软雅黑" panose="020B0503020204020204" pitchFamily="34" charset="-122"/>
                <a:sym typeface="微软雅黑" panose="020B0503020204020204" pitchFamily="34" charset="-122"/>
              </a:rPr>
              <a:t> </a:t>
            </a:r>
            <a:r>
              <a:rPr lang="zh-CN" altLang="en-US" sz="2400" b="1" dirty="0">
                <a:solidFill>
                  <a:srgbClr val="002060"/>
                </a:solidFill>
                <a:latin typeface="微软雅黑" panose="020B0503020204020204" pitchFamily="34" charset="-122"/>
                <a:ea typeface="微软雅黑" panose="020B0503020204020204" pitchFamily="34" charset="-122"/>
                <a:sym typeface="微软雅黑" panose="020B0503020204020204" pitchFamily="34" charset="-122"/>
              </a:rPr>
              <a:t>三、加速器领域典型产品业绩</a:t>
            </a:r>
            <a:endParaRPr lang="zh-CN" altLang="en-US" sz="2400" dirty="0"/>
          </a:p>
        </p:txBody>
      </p:sp>
      <p:cxnSp>
        <p:nvCxnSpPr>
          <p:cNvPr id="2" name="直接连接符 1"/>
          <p:cNvCxnSpPr/>
          <p:nvPr/>
        </p:nvCxnSpPr>
        <p:spPr>
          <a:xfrm flipH="1">
            <a:off x="4566920" y="1956435"/>
            <a:ext cx="5080" cy="2815590"/>
          </a:xfrm>
          <a:prstGeom prst="line">
            <a:avLst/>
          </a:prstGeom>
          <a:ln w="12700"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78"/>
          <p:cNvSpPr txBox="1"/>
          <p:nvPr/>
        </p:nvSpPr>
        <p:spPr>
          <a:xfrm>
            <a:off x="219075" y="555625"/>
            <a:ext cx="2282825" cy="299085"/>
          </a:xfrm>
          <a:prstGeom prst="rect">
            <a:avLst/>
          </a:prstGeom>
          <a:solidFill>
            <a:schemeClr val="accent6">
              <a:lumMod val="60000"/>
              <a:lumOff val="40000"/>
            </a:schemeClr>
          </a:solidFill>
        </p:spPr>
        <p:txBody>
          <a:bodyPr wrap="square" rtlCol="0">
            <a:spAutoFit/>
          </a:bodyPr>
          <a:lstStyle/>
          <a:p>
            <a:pPr>
              <a:buClr>
                <a:srgbClr val="00B0F0"/>
              </a:buClr>
              <a:buFont typeface="Wingdings" panose="05000000000000000000" pitchFamily="2" charset="2"/>
              <a:buChar char="p"/>
            </a:pPr>
            <a:r>
              <a:rPr lang="zh-CN" altLang="en-US" sz="1350" b="1" dirty="0"/>
              <a:t>  低温分配阀箱（卧式</a:t>
            </a:r>
            <a:r>
              <a:rPr lang="zh-CN" altLang="en-US" sz="1350" b="1" dirty="0">
                <a:sym typeface="+mn-ea"/>
              </a:rPr>
              <a:t>）</a:t>
            </a:r>
          </a:p>
        </p:txBody>
      </p:sp>
      <p:pic>
        <p:nvPicPr>
          <p:cNvPr id="5" name="图片 4" descr="C:/Users/xsb/AppData/Local/Temp/picturecompress_20210907142059/output_1.jpgoutput_1"/>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218916" y="897255"/>
            <a:ext cx="3409950" cy="2160746"/>
          </a:xfrm>
          <a:prstGeom prst="rect">
            <a:avLst/>
          </a:prstGeom>
        </p:spPr>
      </p:pic>
      <p:pic>
        <p:nvPicPr>
          <p:cNvPr id="8" name="图片 7" descr="ed99b139253cc84ed0137cf77207852"/>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4518660" y="897255"/>
            <a:ext cx="3158490" cy="2160905"/>
          </a:xfrm>
          <a:prstGeom prst="rect">
            <a:avLst/>
          </a:prstGeom>
        </p:spPr>
      </p:pic>
      <p:grpSp>
        <p:nvGrpSpPr>
          <p:cNvPr id="9" name="组合 8"/>
          <p:cNvGrpSpPr/>
          <p:nvPr/>
        </p:nvGrpSpPr>
        <p:grpSpPr>
          <a:xfrm>
            <a:off x="256540" y="3166745"/>
            <a:ext cx="3371850" cy="1597025"/>
            <a:chOff x="142874" y="780512"/>
            <a:chExt cx="10374402" cy="2066424"/>
          </a:xfrm>
        </p:grpSpPr>
        <p:sp>
          <p:nvSpPr>
            <p:cNvPr id="10" name="圆角矩形 270"/>
            <p:cNvSpPr/>
            <p:nvPr/>
          </p:nvSpPr>
          <p:spPr bwMode="auto">
            <a:xfrm>
              <a:off x="142874" y="780512"/>
              <a:ext cx="10374402" cy="2066424"/>
            </a:xfrm>
            <a:prstGeom prst="roundRect">
              <a:avLst>
                <a:gd name="adj" fmla="val 4380"/>
              </a:avLst>
            </a:prstGeom>
            <a:solidFill>
              <a:schemeClr val="accent5">
                <a:lumMod val="20000"/>
                <a:lumOff val="80000"/>
              </a:schemeClr>
            </a:solidFill>
            <a:ln w="12700" cap="flat" cmpd="sng" algn="ctr">
              <a:solidFill>
                <a:schemeClr val="accent5">
                  <a:lumMod val="50000"/>
                </a:schemeClr>
              </a:solidFill>
              <a:prstDash val="dash"/>
              <a:round/>
              <a:headEnd type="none" w="med" len="med"/>
              <a:tailEnd type="none" w="med" len="med"/>
            </a:ln>
            <a:effectLst/>
          </p:spPr>
          <p:txBody>
            <a:bodyPr vert="horz" wrap="none" lIns="68580" tIns="34290" rIns="68580" bIns="34290" numCol="1" rtlCol="0" anchor="ctr" anchorCtr="0" compatLnSpc="1"/>
            <a:lstStyle/>
            <a:p>
              <a:pPr marL="0" marR="0" indent="0" algn="ctr" defTabSz="914400" rtl="0" eaLnBrk="1" fontAlgn="base" latinLnBrk="0" hangingPunct="1">
                <a:lnSpc>
                  <a:spcPct val="100000"/>
                </a:lnSpc>
                <a:spcBef>
                  <a:spcPct val="0"/>
                </a:spcBef>
                <a:spcAft>
                  <a:spcPct val="0"/>
                </a:spcAft>
                <a:buClrTx/>
                <a:buSzTx/>
                <a:buFontTx/>
                <a:buNone/>
              </a:pPr>
              <a:endParaRPr kumimoji="1" lang="zh-CN" altLang="en-US" sz="1500" b="1" i="0" u="none" strike="noStrike" cap="none" normalizeH="0" baseline="0" dirty="0">
                <a:ln>
                  <a:noFill/>
                </a:ln>
                <a:noFill/>
                <a:effectLst/>
                <a:latin typeface="Times New Roman" panose="02020603050405020304" pitchFamily="18" charset="0"/>
                <a:ea typeface="宋体" panose="02010600030101010101" pitchFamily="2" charset="-122"/>
              </a:endParaRPr>
            </a:p>
          </p:txBody>
        </p:sp>
        <p:sp>
          <p:nvSpPr>
            <p:cNvPr id="11" name="TextBox 4"/>
            <p:cNvSpPr txBox="1"/>
            <p:nvPr/>
          </p:nvSpPr>
          <p:spPr>
            <a:xfrm>
              <a:off x="194214" y="803518"/>
              <a:ext cx="10110098" cy="1999871"/>
            </a:xfrm>
            <a:prstGeom prst="rect">
              <a:avLst/>
            </a:prstGeom>
            <a:noFill/>
            <a:ln>
              <a:noFill/>
            </a:ln>
          </p:spPr>
          <p:txBody>
            <a:bodyPr wrap="square" rtlCol="0">
              <a:spAutoFit/>
            </a:bodyPr>
            <a:lstStyle/>
            <a:p>
              <a:pPr>
                <a:lnSpc>
                  <a:spcPct val="150000"/>
                </a:lnSpc>
              </a:pPr>
              <a:r>
                <a:rPr lang="zh-CN" altLang="en-US" sz="1050" dirty="0">
                  <a:solidFill>
                    <a:srgbClr val="FF0000"/>
                  </a:solidFill>
                </a:rPr>
                <a:t>背景：</a:t>
              </a:r>
              <a:r>
                <a:rPr sz="1050" dirty="0"/>
                <a:t>本项目包含ITER装置FEEDER馈线系统</a:t>
              </a:r>
              <a:r>
                <a:rPr lang="zh-CN" sz="1050" dirty="0"/>
                <a:t>，总计</a:t>
              </a:r>
              <a:r>
                <a:rPr lang="en-US" altLang="zh-CN" sz="1050" dirty="0"/>
                <a:t>21</a:t>
              </a:r>
              <a:r>
                <a:rPr lang="zh-CN" altLang="en-US" sz="1050" dirty="0"/>
                <a:t>套</a:t>
              </a:r>
              <a:r>
                <a:rPr sz="1050" dirty="0"/>
                <a:t>。主要装配部件包括：外盒体，冷屏，超导电流引线， S弯超导母线（包含超导接头），中央隔板，各类内部支撑，内部管路系统，各类低温阀门（包括控制阀，安全阀等），流量计，温度、压力及其它信号采集系统等。</a:t>
              </a:r>
            </a:p>
          </p:txBody>
        </p:sp>
      </p:grpSp>
      <p:sp>
        <p:nvSpPr>
          <p:cNvPr id="14" name="圆角矩形 270"/>
          <p:cNvSpPr/>
          <p:nvPr/>
        </p:nvSpPr>
        <p:spPr bwMode="auto">
          <a:xfrm>
            <a:off x="4518660" y="3166745"/>
            <a:ext cx="3157855" cy="1597660"/>
          </a:xfrm>
          <a:prstGeom prst="roundRect">
            <a:avLst>
              <a:gd name="adj" fmla="val 4380"/>
            </a:avLst>
          </a:prstGeom>
          <a:solidFill>
            <a:schemeClr val="accent5">
              <a:lumMod val="20000"/>
              <a:lumOff val="80000"/>
            </a:schemeClr>
          </a:solidFill>
          <a:ln w="12700" cap="flat" cmpd="sng" algn="ctr">
            <a:solidFill>
              <a:schemeClr val="accent5">
                <a:lumMod val="50000"/>
              </a:schemeClr>
            </a:solidFill>
            <a:prstDash val="dash"/>
            <a:round/>
            <a:headEnd type="none" w="med" len="med"/>
            <a:tailEnd type="none" w="med" len="med"/>
          </a:ln>
          <a:effectLst/>
        </p:spPr>
        <p:txBody>
          <a:bodyPr vert="horz" wrap="none" lIns="68580" tIns="34290" rIns="68580" bIns="34290" numCol="1" rtlCol="0" anchor="ctr" anchorCtr="0" compatLnSpc="1"/>
          <a:lstStyle/>
          <a:p>
            <a:pPr marL="0" marR="0" indent="0" algn="ctr" defTabSz="914400" rtl="0" eaLnBrk="1" fontAlgn="base" latinLnBrk="0" hangingPunct="1">
              <a:lnSpc>
                <a:spcPct val="100000"/>
              </a:lnSpc>
              <a:spcBef>
                <a:spcPct val="0"/>
              </a:spcBef>
              <a:spcAft>
                <a:spcPct val="0"/>
              </a:spcAft>
              <a:buClrTx/>
              <a:buSzTx/>
              <a:buFontTx/>
              <a:buNone/>
            </a:pPr>
            <a:endParaRPr kumimoji="1" lang="zh-CN" altLang="en-US" sz="1500" b="1" i="0" u="none" strike="noStrike" cap="none" normalizeH="0" baseline="0" dirty="0">
              <a:ln>
                <a:noFill/>
              </a:ln>
              <a:noFill/>
              <a:effectLst/>
              <a:latin typeface="Times New Roman" panose="02020603050405020304" pitchFamily="18" charset="0"/>
              <a:ea typeface="宋体" panose="02010600030101010101" pitchFamily="2" charset="-122"/>
            </a:endParaRPr>
          </a:p>
        </p:txBody>
      </p:sp>
      <p:sp>
        <p:nvSpPr>
          <p:cNvPr id="12" name="TextBox 16"/>
          <p:cNvSpPr txBox="1"/>
          <p:nvPr/>
        </p:nvSpPr>
        <p:spPr>
          <a:xfrm>
            <a:off x="4499610" y="3192780"/>
            <a:ext cx="2931160" cy="1545590"/>
          </a:xfrm>
          <a:prstGeom prst="rect">
            <a:avLst/>
          </a:prstGeom>
          <a:noFill/>
        </p:spPr>
        <p:txBody>
          <a:bodyPr wrap="square" rtlCol="0">
            <a:spAutoFit/>
          </a:bodyPr>
          <a:lstStyle/>
          <a:p>
            <a:pPr lvl="0">
              <a:lnSpc>
                <a:spcPct val="100000"/>
              </a:lnSpc>
            </a:pPr>
            <a:r>
              <a:rPr lang="zh-CN" altLang="en-US" sz="1050" dirty="0">
                <a:solidFill>
                  <a:srgbClr val="FF0000"/>
                </a:solidFill>
              </a:rPr>
              <a:t>主要设计参数：</a:t>
            </a:r>
            <a:endParaRPr lang="en-US" altLang="zh-CN" sz="1050" dirty="0">
              <a:solidFill>
                <a:srgbClr val="FF0000"/>
              </a:solidFill>
            </a:endParaRPr>
          </a:p>
          <a:p>
            <a:pPr lvl="0">
              <a:lnSpc>
                <a:spcPct val="100000"/>
              </a:lnSpc>
            </a:pPr>
            <a:r>
              <a:rPr lang="en-US" altLang="zh-CN" sz="1050" dirty="0">
                <a:solidFill>
                  <a:srgbClr val="FF0000"/>
                </a:solidFill>
              </a:rPr>
              <a:t>1</a:t>
            </a:r>
            <a:r>
              <a:rPr lang="zh-CN" altLang="en-US" sz="1050" dirty="0">
                <a:solidFill>
                  <a:srgbClr val="FF0000"/>
                </a:solidFill>
              </a:rPr>
              <a:t>、管道温度及设计压力：</a:t>
            </a:r>
            <a:endParaRPr lang="en-US" altLang="zh-CN" sz="1050" dirty="0">
              <a:solidFill>
                <a:srgbClr val="FF0000"/>
              </a:solidFill>
            </a:endParaRPr>
          </a:p>
          <a:p>
            <a:pPr lvl="0">
              <a:lnSpc>
                <a:spcPct val="100000"/>
              </a:lnSpc>
            </a:pPr>
            <a:r>
              <a:rPr lang="en-US" altLang="zh-CN" sz="1050" dirty="0"/>
              <a:t>A</a:t>
            </a:r>
            <a:r>
              <a:rPr lang="zh-CN" altLang="en-US" sz="1050" dirty="0"/>
              <a:t>：</a:t>
            </a:r>
            <a:r>
              <a:rPr lang="en-US" altLang="zh-CN" sz="1050" dirty="0"/>
              <a:t>4.5K</a:t>
            </a:r>
            <a:r>
              <a:rPr lang="zh-CN" altLang="en-US" sz="1050" dirty="0"/>
              <a:t>，压力</a:t>
            </a:r>
            <a:r>
              <a:rPr lang="en-US" altLang="zh-CN" sz="1050" dirty="0"/>
              <a:t>2Mpa</a:t>
            </a:r>
            <a:r>
              <a:rPr lang="zh-CN" altLang="en-US" sz="1050" dirty="0"/>
              <a:t>；</a:t>
            </a:r>
            <a:r>
              <a:rPr lang="en-US" altLang="zh-CN" sz="1050" dirty="0"/>
              <a:t>B</a:t>
            </a:r>
            <a:r>
              <a:rPr lang="zh-CN" altLang="en-US" sz="1050" dirty="0"/>
              <a:t>：</a:t>
            </a:r>
            <a:r>
              <a:rPr lang="en-US" altLang="zh-CN" sz="1050" dirty="0"/>
              <a:t>3.5K</a:t>
            </a:r>
            <a:r>
              <a:rPr lang="zh-CN" altLang="en-US" sz="1050" dirty="0"/>
              <a:t>，压力</a:t>
            </a:r>
            <a:r>
              <a:rPr lang="en-US" altLang="zh-CN" sz="1050" dirty="0"/>
              <a:t>0.4Mpa</a:t>
            </a:r>
            <a:r>
              <a:rPr lang="zh-CN" altLang="en-US" sz="1050" dirty="0"/>
              <a:t>；</a:t>
            </a:r>
            <a:endParaRPr lang="en-US" altLang="zh-CN" sz="1050" dirty="0"/>
          </a:p>
          <a:p>
            <a:pPr lvl="0">
              <a:lnSpc>
                <a:spcPct val="100000"/>
              </a:lnSpc>
            </a:pPr>
            <a:r>
              <a:rPr lang="en-US" altLang="zh-CN" sz="1050" dirty="0"/>
              <a:t>C</a:t>
            </a:r>
            <a:r>
              <a:rPr lang="zh-CN" altLang="en-US" sz="1050" dirty="0"/>
              <a:t>：</a:t>
            </a:r>
            <a:r>
              <a:rPr lang="en-US" altLang="zh-CN" sz="1050" dirty="0"/>
              <a:t>4.6K</a:t>
            </a:r>
            <a:r>
              <a:rPr lang="zh-CN" altLang="en-US" sz="1050" dirty="0"/>
              <a:t>，压力</a:t>
            </a:r>
            <a:r>
              <a:rPr lang="en-US" altLang="zh-CN" sz="1050" dirty="0"/>
              <a:t>2Mpa</a:t>
            </a:r>
            <a:r>
              <a:rPr lang="zh-CN" altLang="en-US" sz="1050" dirty="0"/>
              <a:t>；</a:t>
            </a:r>
            <a:r>
              <a:rPr lang="en-US" altLang="zh-CN" sz="1050" dirty="0"/>
              <a:t>D</a:t>
            </a:r>
            <a:r>
              <a:rPr lang="zh-CN" altLang="en-US" sz="1050" dirty="0"/>
              <a:t>：</a:t>
            </a:r>
            <a:r>
              <a:rPr lang="en-US" altLang="zh-CN" sz="1050" dirty="0"/>
              <a:t>8K</a:t>
            </a:r>
            <a:r>
              <a:rPr lang="zh-CN" altLang="en-US" sz="1050" dirty="0"/>
              <a:t>；压力</a:t>
            </a:r>
            <a:r>
              <a:rPr lang="en-US" altLang="zh-CN" sz="1050" dirty="0"/>
              <a:t>2Mpa;</a:t>
            </a:r>
          </a:p>
          <a:p>
            <a:pPr lvl="0">
              <a:lnSpc>
                <a:spcPct val="100000"/>
              </a:lnSpc>
            </a:pPr>
            <a:r>
              <a:rPr lang="en-US" altLang="zh-CN" sz="1050" dirty="0"/>
              <a:t>E</a:t>
            </a:r>
            <a:r>
              <a:rPr lang="zh-CN" altLang="en-US" sz="1050" dirty="0"/>
              <a:t>：</a:t>
            </a:r>
            <a:r>
              <a:rPr lang="en-US" altLang="zh-CN" sz="1050" dirty="0"/>
              <a:t>35K</a:t>
            </a:r>
            <a:r>
              <a:rPr lang="zh-CN" altLang="en-US" sz="1050" dirty="0"/>
              <a:t>，压力</a:t>
            </a:r>
            <a:r>
              <a:rPr lang="en-US" altLang="zh-CN" sz="1050" dirty="0"/>
              <a:t>2Mpa</a:t>
            </a:r>
            <a:r>
              <a:rPr lang="zh-CN" altLang="en-US" sz="1050" dirty="0"/>
              <a:t>；</a:t>
            </a:r>
            <a:r>
              <a:rPr lang="en-US" altLang="zh-CN" sz="1050" dirty="0"/>
              <a:t>F</a:t>
            </a:r>
            <a:r>
              <a:rPr lang="zh-CN" altLang="en-US" sz="1050" dirty="0"/>
              <a:t>：</a:t>
            </a:r>
            <a:r>
              <a:rPr lang="en-US" altLang="zh-CN" sz="1050" dirty="0"/>
              <a:t>55K</a:t>
            </a:r>
            <a:r>
              <a:rPr lang="zh-CN" altLang="en-US" sz="1050" dirty="0"/>
              <a:t>，压力</a:t>
            </a:r>
            <a:r>
              <a:rPr lang="en-US" altLang="zh-CN" sz="1050" dirty="0"/>
              <a:t>2Mpa</a:t>
            </a:r>
            <a:r>
              <a:rPr lang="zh-CN" altLang="en-US" sz="1050" dirty="0"/>
              <a:t>；</a:t>
            </a:r>
            <a:endParaRPr lang="en-US" altLang="zh-CN" sz="1050" dirty="0"/>
          </a:p>
          <a:p>
            <a:pPr lvl="0">
              <a:lnSpc>
                <a:spcPct val="100000"/>
              </a:lnSpc>
            </a:pPr>
            <a:r>
              <a:rPr lang="zh-CN" altLang="en-US" sz="1050" dirty="0"/>
              <a:t>绝热真空外壳：室温；</a:t>
            </a:r>
            <a:r>
              <a:rPr lang="en-US" altLang="zh-CN" sz="1050" dirty="0"/>
              <a:t>0~1.5bar</a:t>
            </a:r>
          </a:p>
          <a:p>
            <a:pPr lvl="0">
              <a:lnSpc>
                <a:spcPct val="100000"/>
              </a:lnSpc>
            </a:pPr>
            <a:r>
              <a:rPr lang="en-US" altLang="zh-CN" sz="1050" dirty="0">
                <a:solidFill>
                  <a:srgbClr val="FF0000"/>
                </a:solidFill>
              </a:rPr>
              <a:t>2</a:t>
            </a:r>
            <a:r>
              <a:rPr lang="zh-CN" altLang="en-US" sz="1050" dirty="0">
                <a:solidFill>
                  <a:srgbClr val="FF0000"/>
                </a:solidFill>
              </a:rPr>
              <a:t>、管道静态漏热要求：</a:t>
            </a:r>
            <a:endParaRPr lang="en-US" altLang="zh-CN" sz="1050" dirty="0">
              <a:solidFill>
                <a:srgbClr val="FF0000"/>
              </a:solidFill>
            </a:endParaRPr>
          </a:p>
          <a:p>
            <a:pPr>
              <a:lnSpc>
                <a:spcPct val="100000"/>
              </a:lnSpc>
              <a:buFont typeface="Wingdings" panose="05000000000000000000" pitchFamily="2" charset="2"/>
              <a:buChar char="Ø"/>
            </a:pPr>
            <a:r>
              <a:rPr lang="en-US" altLang="zh-CN" sz="1050" dirty="0"/>
              <a:t>Feed Cap-1:≤4W@2K</a:t>
            </a:r>
            <a:r>
              <a:rPr lang="zh-CN" altLang="en-US" sz="1050" dirty="0"/>
              <a:t>，≤</a:t>
            </a:r>
            <a:r>
              <a:rPr lang="en-US" altLang="zh-CN" sz="1050" dirty="0"/>
              <a:t>8W@5K</a:t>
            </a:r>
            <a:r>
              <a:rPr lang="zh-CN" altLang="en-US" sz="1050" dirty="0"/>
              <a:t>，≤</a:t>
            </a:r>
            <a:r>
              <a:rPr lang="en-US" altLang="zh-CN" sz="1050" dirty="0"/>
              <a:t>100W@35K</a:t>
            </a:r>
            <a:r>
              <a:rPr lang="zh-CN" altLang="en-US" sz="1050" dirty="0"/>
              <a:t>；</a:t>
            </a:r>
            <a:endParaRPr lang="en-US" altLang="zh-CN" sz="1050" dirty="0"/>
          </a:p>
          <a:p>
            <a:pPr>
              <a:lnSpc>
                <a:spcPct val="100000"/>
              </a:lnSpc>
              <a:buFont typeface="Wingdings" panose="05000000000000000000" pitchFamily="2" charset="2"/>
              <a:buChar char="Ø"/>
            </a:pPr>
            <a:r>
              <a:rPr lang="en-US" altLang="zh-CN" sz="1050" kern="100" dirty="0">
                <a:effectLst/>
                <a:cs typeface="Times New Roman" panose="02020603050405020304" pitchFamily="18" charset="0"/>
              </a:rPr>
              <a:t>End Cap-1:</a:t>
            </a:r>
            <a:r>
              <a:rPr lang="zh-CN" altLang="zh-CN" sz="1050" kern="100" dirty="0">
                <a:effectLst/>
                <a:ea typeface="宋体" panose="02010600030101010101" pitchFamily="2" charset="-122"/>
                <a:cs typeface="Times New Roman" panose="02020603050405020304" pitchFamily="18" charset="0"/>
              </a:rPr>
              <a:t>≤</a:t>
            </a:r>
            <a:r>
              <a:rPr lang="en-US" altLang="zh-CN" sz="1050" kern="100" dirty="0">
                <a:effectLst/>
                <a:ea typeface="宋体" panose="02010600030101010101" pitchFamily="2" charset="-122"/>
                <a:cs typeface="Times New Roman" panose="02020603050405020304" pitchFamily="18" charset="0"/>
              </a:rPr>
              <a:t>1W@2K</a:t>
            </a:r>
            <a:r>
              <a:rPr lang="zh-CN" altLang="zh-CN" sz="1050" kern="100" dirty="0">
                <a:effectLst/>
                <a:ea typeface="宋体" panose="02010600030101010101" pitchFamily="2" charset="-122"/>
                <a:cs typeface="Times New Roman" panose="02020603050405020304" pitchFamily="18" charset="0"/>
              </a:rPr>
              <a:t>，≤</a:t>
            </a:r>
            <a:r>
              <a:rPr lang="en-US" altLang="zh-CN" sz="1050" kern="100" dirty="0">
                <a:effectLst/>
                <a:ea typeface="宋体" panose="02010600030101010101" pitchFamily="2" charset="-122"/>
                <a:cs typeface="Times New Roman" panose="02020603050405020304" pitchFamily="18" charset="0"/>
              </a:rPr>
              <a:t>2W@5K</a:t>
            </a:r>
            <a:r>
              <a:rPr lang="zh-CN" altLang="zh-CN" sz="1050" kern="100" dirty="0">
                <a:effectLst/>
                <a:ea typeface="宋体" panose="02010600030101010101" pitchFamily="2" charset="-122"/>
                <a:cs typeface="Times New Roman" panose="02020603050405020304" pitchFamily="18" charset="0"/>
              </a:rPr>
              <a:t>，≤</a:t>
            </a:r>
            <a:r>
              <a:rPr lang="en-US" altLang="zh-CN" sz="1050" kern="100" dirty="0">
                <a:effectLst/>
                <a:ea typeface="宋体" panose="02010600030101010101" pitchFamily="2" charset="-122"/>
                <a:cs typeface="Times New Roman" panose="02020603050405020304" pitchFamily="18" charset="0"/>
              </a:rPr>
              <a:t>20W@35K</a:t>
            </a:r>
            <a:r>
              <a:rPr lang="zh-CN" altLang="zh-CN" sz="1050" kern="100" dirty="0">
                <a:effectLst/>
                <a:ea typeface="宋体" panose="02010600030101010101" pitchFamily="2" charset="-122"/>
                <a:cs typeface="Times New Roman" panose="02020603050405020304" pitchFamily="18" charset="0"/>
              </a:rPr>
              <a:t>；</a:t>
            </a:r>
            <a:endParaRPr lang="en-US" altLang="zh-CN" sz="1050" kern="100" dirty="0">
              <a:effectLst/>
              <a:ea typeface="宋体" panose="02010600030101010101" pitchFamily="2" charset="-122"/>
              <a:cs typeface="Times New Roman" panose="02020603050405020304" pitchFamily="18" charset="0"/>
            </a:endParaRPr>
          </a:p>
        </p:txBody>
      </p:sp>
      <p:cxnSp>
        <p:nvCxnSpPr>
          <p:cNvPr id="267" name="直接连接符 266"/>
          <p:cNvCxnSpPr/>
          <p:nvPr/>
        </p:nvCxnSpPr>
        <p:spPr>
          <a:xfrm>
            <a:off x="0" y="4875626"/>
            <a:ext cx="9144000" cy="1191"/>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78"/>
          <p:cNvSpPr txBox="1"/>
          <p:nvPr/>
        </p:nvSpPr>
        <p:spPr>
          <a:xfrm>
            <a:off x="173808" y="694372"/>
            <a:ext cx="1431657" cy="299085"/>
          </a:xfrm>
          <a:prstGeom prst="rect">
            <a:avLst/>
          </a:prstGeom>
          <a:solidFill>
            <a:schemeClr val="accent6">
              <a:lumMod val="60000"/>
              <a:lumOff val="40000"/>
            </a:schemeClr>
          </a:solidFill>
        </p:spPr>
        <p:txBody>
          <a:bodyPr wrap="square" rtlCol="0">
            <a:spAutoFit/>
          </a:bodyPr>
          <a:lstStyle/>
          <a:p>
            <a:pPr>
              <a:buClr>
                <a:srgbClr val="00B0F0"/>
              </a:buClr>
              <a:buFont typeface="Wingdings" panose="05000000000000000000" pitchFamily="2" charset="2"/>
              <a:buChar char="p"/>
            </a:pPr>
            <a:r>
              <a:rPr lang="zh-CN" altLang="en-US" sz="1350" b="1" dirty="0"/>
              <a:t>  低温传输线</a:t>
            </a:r>
          </a:p>
        </p:txBody>
      </p:sp>
      <p:pic>
        <p:nvPicPr>
          <p:cNvPr id="3" name="图片 2"/>
          <p:cNvPicPr>
            <a:picLocks noChangeAspect="1"/>
          </p:cNvPicPr>
          <p:nvPr/>
        </p:nvPicPr>
        <p:blipFill>
          <a:blip r:embed="rId3"/>
          <a:stretch>
            <a:fillRect/>
          </a:stretch>
        </p:blipFill>
        <p:spPr>
          <a:xfrm>
            <a:off x="210185" y="1383665"/>
            <a:ext cx="4789805" cy="3397885"/>
          </a:xfrm>
          <a:prstGeom prst="rect">
            <a:avLst/>
          </a:prstGeom>
          <a:ln>
            <a:noFill/>
          </a:ln>
          <a:effectLst>
            <a:softEdge rad="112500"/>
          </a:effectLst>
        </p:spPr>
      </p:pic>
      <p:graphicFrame>
        <p:nvGraphicFramePr>
          <p:cNvPr id="20" name="表格 19"/>
          <p:cNvGraphicFramePr/>
          <p:nvPr>
            <p:custDataLst>
              <p:tags r:id="rId1"/>
            </p:custDataLst>
          </p:nvPr>
        </p:nvGraphicFramePr>
        <p:xfrm>
          <a:off x="5728970" y="1384300"/>
          <a:ext cx="2677160" cy="3324860"/>
        </p:xfrm>
        <a:graphic>
          <a:graphicData uri="http://schemas.openxmlformats.org/drawingml/2006/table">
            <a:tbl>
              <a:tblPr firstRow="1" bandRow="1">
                <a:tableStyleId>{306799F8-075E-4A3A-A7F6-7FBC6576F1A4}</a:tableStyleId>
              </a:tblPr>
              <a:tblGrid>
                <a:gridCol w="807085">
                  <a:extLst>
                    <a:ext uri="{9D8B030D-6E8A-4147-A177-3AD203B41FA5}">
                      <a16:colId xmlns:a16="http://schemas.microsoft.com/office/drawing/2014/main" val="20000"/>
                    </a:ext>
                  </a:extLst>
                </a:gridCol>
                <a:gridCol w="776605">
                  <a:extLst>
                    <a:ext uri="{9D8B030D-6E8A-4147-A177-3AD203B41FA5}">
                      <a16:colId xmlns:a16="http://schemas.microsoft.com/office/drawing/2014/main" val="20001"/>
                    </a:ext>
                  </a:extLst>
                </a:gridCol>
                <a:gridCol w="555625">
                  <a:extLst>
                    <a:ext uri="{9D8B030D-6E8A-4147-A177-3AD203B41FA5}">
                      <a16:colId xmlns:a16="http://schemas.microsoft.com/office/drawing/2014/main" val="20002"/>
                    </a:ext>
                  </a:extLst>
                </a:gridCol>
                <a:gridCol w="537845">
                  <a:extLst>
                    <a:ext uri="{9D8B030D-6E8A-4147-A177-3AD203B41FA5}">
                      <a16:colId xmlns:a16="http://schemas.microsoft.com/office/drawing/2014/main" val="20003"/>
                    </a:ext>
                  </a:extLst>
                </a:gridCol>
              </a:tblGrid>
              <a:tr h="577215">
                <a:tc>
                  <a:txBody>
                    <a:bodyPr/>
                    <a:lstStyle/>
                    <a:p>
                      <a:pPr indent="0" algn="ctr">
                        <a:buNone/>
                      </a:pPr>
                      <a:r>
                        <a:rPr lang="en-US" sz="900" dirty="0" err="1"/>
                        <a:t>管道名称</a:t>
                      </a:r>
                      <a:endParaRPr lang="en-US" altLang="en-US" sz="900" b="0" dirty="0">
                        <a:latin typeface="黑体" panose="02010609060101010101" pitchFamily="49" charset="-122"/>
                        <a:ea typeface="黑体" panose="02010609060101010101" pitchFamily="49" charset="-122"/>
                        <a:cs typeface="宋体" panose="02010600030101010101" pitchFamily="2" charset="-122"/>
                      </a:endParaRPr>
                    </a:p>
                  </a:txBody>
                  <a:tcPr marL="51435" marR="51435" marT="0" marB="0" anchor="ctr"/>
                </a:tc>
                <a:tc>
                  <a:txBody>
                    <a:bodyPr/>
                    <a:lstStyle/>
                    <a:p>
                      <a:pPr indent="0" algn="ctr">
                        <a:buNone/>
                      </a:pPr>
                      <a:r>
                        <a:rPr lang="en-US" sz="900" dirty="0" err="1"/>
                        <a:t>设计管道规格型号mm</a:t>
                      </a:r>
                      <a:endParaRPr lang="en-US" altLang="en-US" sz="900" b="0" dirty="0">
                        <a:latin typeface="黑体" panose="02010609060101010101" pitchFamily="49" charset="-122"/>
                        <a:ea typeface="黑体" panose="02010609060101010101" pitchFamily="49" charset="-122"/>
                        <a:cs typeface="黑体" panose="02010609060101010101" pitchFamily="49" charset="-122"/>
                      </a:endParaRPr>
                    </a:p>
                  </a:txBody>
                  <a:tcPr marL="51435" marR="51435" marT="0" marB="0" anchor="ctr"/>
                </a:tc>
                <a:tc>
                  <a:txBody>
                    <a:bodyPr/>
                    <a:lstStyle/>
                    <a:p>
                      <a:pPr indent="0" algn="ctr">
                        <a:buNone/>
                      </a:pPr>
                      <a:r>
                        <a:rPr lang="en-US" sz="900" dirty="0" err="1"/>
                        <a:t>设计压力bar</a:t>
                      </a:r>
                      <a:endParaRPr lang="en-US" altLang="en-US" sz="900" b="0" dirty="0">
                        <a:latin typeface="黑体" panose="02010609060101010101" pitchFamily="49" charset="-122"/>
                        <a:ea typeface="黑体" panose="02010609060101010101" pitchFamily="49" charset="-122"/>
                        <a:cs typeface="黑体" panose="02010609060101010101" pitchFamily="49" charset="-122"/>
                      </a:endParaRPr>
                    </a:p>
                  </a:txBody>
                  <a:tcPr marL="51435" marR="51435" marT="0" marB="0" anchor="ctr"/>
                </a:tc>
                <a:tc>
                  <a:txBody>
                    <a:bodyPr/>
                    <a:lstStyle/>
                    <a:p>
                      <a:pPr indent="0" algn="ctr">
                        <a:buNone/>
                      </a:pPr>
                      <a:r>
                        <a:rPr lang="en-US" sz="900" dirty="0" err="1"/>
                        <a:t>工作温度K</a:t>
                      </a:r>
                      <a:endParaRPr lang="en-US" altLang="en-US" sz="900" b="0" dirty="0">
                        <a:latin typeface="黑体" panose="02010609060101010101" pitchFamily="49" charset="-122"/>
                        <a:ea typeface="黑体" panose="02010609060101010101" pitchFamily="49" charset="-122"/>
                        <a:cs typeface="黑体" panose="02010609060101010101" pitchFamily="49" charset="-122"/>
                      </a:endParaRPr>
                    </a:p>
                  </a:txBody>
                  <a:tcPr marL="51435" marR="51435" marT="0" marB="0" anchor="ctr"/>
                </a:tc>
                <a:extLst>
                  <a:ext uri="{0D108BD9-81ED-4DB2-BD59-A6C34878D82A}">
                    <a16:rowId xmlns:a16="http://schemas.microsoft.com/office/drawing/2014/main" val="10000"/>
                  </a:ext>
                </a:extLst>
              </a:tr>
              <a:tr h="384810">
                <a:tc>
                  <a:txBody>
                    <a:bodyPr/>
                    <a:lstStyle/>
                    <a:p>
                      <a:pPr indent="0" algn="ctr">
                        <a:buNone/>
                      </a:pPr>
                      <a:r>
                        <a:rPr lang="en-US" sz="900"/>
                        <a:t>2K Helium supply</a:t>
                      </a:r>
                      <a:endParaRPr lang="en-US" altLang="en-US" sz="900" b="0">
                        <a:latin typeface="Times New Roman" panose="02020603050405020304" pitchFamily="18" charset="0"/>
                        <a:ea typeface="Times New Roman" panose="02020603050405020304" pitchFamily="18" charset="0"/>
                        <a:cs typeface="Times New Roman" panose="02020603050405020304" pitchFamily="18" charset="0"/>
                      </a:endParaRPr>
                    </a:p>
                  </a:txBody>
                  <a:tcPr marL="51435" marR="51435" marT="0" marB="0" anchor="ctr"/>
                </a:tc>
                <a:tc>
                  <a:txBody>
                    <a:bodyPr/>
                    <a:lstStyle/>
                    <a:p>
                      <a:pPr indent="0" algn="ctr">
                        <a:buNone/>
                      </a:pPr>
                      <a:r>
                        <a:rPr lang="en-US" sz="900"/>
                        <a:t>Φ60×3</a:t>
                      </a:r>
                      <a:endParaRPr lang="en-US" altLang="en-US" sz="900" b="0">
                        <a:solidFill>
                          <a:schemeClr val="tx1"/>
                        </a:solidFill>
                        <a:latin typeface="宋体" panose="02010600030101010101" pitchFamily="2" charset="-122"/>
                        <a:ea typeface="宋体" panose="02010600030101010101" pitchFamily="2" charset="-122"/>
                        <a:cs typeface="宋体" panose="02010600030101010101" pitchFamily="2" charset="-122"/>
                      </a:endParaRPr>
                    </a:p>
                  </a:txBody>
                  <a:tcPr marL="51435" marR="51435" marT="0" marB="0" anchor="ctr"/>
                </a:tc>
                <a:tc>
                  <a:txBody>
                    <a:bodyPr/>
                    <a:lstStyle/>
                    <a:p>
                      <a:pPr indent="0" algn="ctr">
                        <a:buNone/>
                      </a:pPr>
                      <a:r>
                        <a:rPr lang="en-US" sz="900"/>
                        <a:t>20</a:t>
                      </a:r>
                      <a:endParaRPr lang="en-US" altLang="en-US" sz="900" b="0">
                        <a:latin typeface="宋体" panose="02010600030101010101" pitchFamily="2" charset="-122"/>
                        <a:ea typeface="宋体" panose="02010600030101010101" pitchFamily="2" charset="-122"/>
                        <a:cs typeface="宋体" panose="02010600030101010101" pitchFamily="2" charset="-122"/>
                      </a:endParaRPr>
                    </a:p>
                  </a:txBody>
                  <a:tcPr marL="51435" marR="51435" marT="0" marB="0" anchor="ctr"/>
                </a:tc>
                <a:tc>
                  <a:txBody>
                    <a:bodyPr/>
                    <a:lstStyle/>
                    <a:p>
                      <a:pPr indent="0" algn="ctr">
                        <a:buNone/>
                      </a:pPr>
                      <a:r>
                        <a:rPr lang="en-US" sz="900" dirty="0"/>
                        <a:t>4.5</a:t>
                      </a:r>
                      <a:endParaRPr lang="en-US" altLang="en-US" sz="900" b="0" dirty="0">
                        <a:latin typeface="宋体" panose="02010600030101010101" pitchFamily="2" charset="-122"/>
                        <a:ea typeface="宋体" panose="02010600030101010101" pitchFamily="2" charset="-122"/>
                        <a:cs typeface="宋体" panose="02010600030101010101" pitchFamily="2" charset="-122"/>
                      </a:endParaRPr>
                    </a:p>
                  </a:txBody>
                  <a:tcPr marL="51435" marR="51435" marT="0" marB="0" anchor="ctr"/>
                </a:tc>
                <a:extLst>
                  <a:ext uri="{0D108BD9-81ED-4DB2-BD59-A6C34878D82A}">
                    <a16:rowId xmlns:a16="http://schemas.microsoft.com/office/drawing/2014/main" val="10001"/>
                  </a:ext>
                </a:extLst>
              </a:tr>
              <a:tr h="384810">
                <a:tc>
                  <a:txBody>
                    <a:bodyPr/>
                    <a:lstStyle/>
                    <a:p>
                      <a:pPr indent="0" algn="ctr">
                        <a:buNone/>
                      </a:pPr>
                      <a:r>
                        <a:rPr lang="en-US" sz="900"/>
                        <a:t>Helium Gas Return</a:t>
                      </a:r>
                      <a:endParaRPr lang="en-US" altLang="en-US" sz="900" b="0">
                        <a:latin typeface="Times New Roman" panose="02020603050405020304" pitchFamily="18" charset="0"/>
                        <a:ea typeface="Times New Roman" panose="02020603050405020304" pitchFamily="18" charset="0"/>
                        <a:cs typeface="Times New Roman" panose="02020603050405020304" pitchFamily="18" charset="0"/>
                      </a:endParaRPr>
                    </a:p>
                  </a:txBody>
                  <a:tcPr marL="51435" marR="51435" marT="0" marB="0" anchor="ctr"/>
                </a:tc>
                <a:tc>
                  <a:txBody>
                    <a:bodyPr/>
                    <a:lstStyle/>
                    <a:p>
                      <a:pPr indent="0" algn="ctr">
                        <a:buNone/>
                      </a:pPr>
                      <a:r>
                        <a:rPr lang="en-US" sz="900" dirty="0"/>
                        <a:t>Φ273×3.5</a:t>
                      </a:r>
                    </a:p>
                  </a:txBody>
                  <a:tcPr marL="51435" marR="51435" marT="0" marB="0" anchor="ctr"/>
                </a:tc>
                <a:tc>
                  <a:txBody>
                    <a:bodyPr/>
                    <a:lstStyle/>
                    <a:p>
                      <a:pPr indent="0" algn="ctr">
                        <a:buNone/>
                      </a:pPr>
                      <a:r>
                        <a:rPr lang="en-US" sz="900"/>
                        <a:t>4</a:t>
                      </a:r>
                      <a:endParaRPr lang="en-US" altLang="en-US" sz="900" b="0">
                        <a:latin typeface="宋体" panose="02010600030101010101" pitchFamily="2" charset="-122"/>
                        <a:ea typeface="宋体" panose="02010600030101010101" pitchFamily="2" charset="-122"/>
                        <a:cs typeface="宋体" panose="02010600030101010101" pitchFamily="2" charset="-122"/>
                      </a:endParaRPr>
                    </a:p>
                  </a:txBody>
                  <a:tcPr marL="51435" marR="51435" marT="0" marB="0" anchor="ctr"/>
                </a:tc>
                <a:tc>
                  <a:txBody>
                    <a:bodyPr/>
                    <a:lstStyle/>
                    <a:p>
                      <a:pPr indent="0" algn="ctr">
                        <a:buNone/>
                      </a:pPr>
                      <a:r>
                        <a:rPr lang="en-US" sz="900"/>
                        <a:t>3.5</a:t>
                      </a:r>
                      <a:endParaRPr lang="en-US" altLang="en-US" sz="900" b="0">
                        <a:latin typeface="宋体" panose="02010600030101010101" pitchFamily="2" charset="-122"/>
                        <a:ea typeface="宋体" panose="02010600030101010101" pitchFamily="2" charset="-122"/>
                        <a:cs typeface="宋体" panose="02010600030101010101" pitchFamily="2" charset="-122"/>
                      </a:endParaRPr>
                    </a:p>
                  </a:txBody>
                  <a:tcPr marL="51435" marR="51435" marT="0" marB="0" anchor="ctr"/>
                </a:tc>
                <a:extLst>
                  <a:ext uri="{0D108BD9-81ED-4DB2-BD59-A6C34878D82A}">
                    <a16:rowId xmlns:a16="http://schemas.microsoft.com/office/drawing/2014/main" val="10002"/>
                  </a:ext>
                </a:extLst>
              </a:tr>
              <a:tr h="384810">
                <a:tc>
                  <a:txBody>
                    <a:bodyPr/>
                    <a:lstStyle/>
                    <a:p>
                      <a:pPr indent="0" algn="ctr">
                        <a:buNone/>
                      </a:pPr>
                      <a:r>
                        <a:rPr lang="en-US" sz="900"/>
                        <a:t>4K Helium Supply</a:t>
                      </a:r>
                      <a:endParaRPr lang="en-US" altLang="en-US" sz="900" b="0">
                        <a:latin typeface="Times New Roman" panose="02020603050405020304" pitchFamily="18" charset="0"/>
                        <a:ea typeface="Times New Roman" panose="02020603050405020304" pitchFamily="18" charset="0"/>
                        <a:cs typeface="Times New Roman" panose="02020603050405020304" pitchFamily="18" charset="0"/>
                      </a:endParaRPr>
                    </a:p>
                  </a:txBody>
                  <a:tcPr marL="51435" marR="51435" marT="0" marB="0" anchor="ctr"/>
                </a:tc>
                <a:tc>
                  <a:txBody>
                    <a:bodyPr/>
                    <a:lstStyle/>
                    <a:p>
                      <a:pPr indent="0" algn="ctr">
                        <a:buNone/>
                      </a:pPr>
                      <a:r>
                        <a:rPr lang="en-US" sz="900"/>
                        <a:t>Φ60×3</a:t>
                      </a:r>
                      <a:endParaRPr lang="en-US" altLang="en-US" sz="900" b="0">
                        <a:solidFill>
                          <a:schemeClr val="tx1"/>
                        </a:solidFill>
                        <a:latin typeface="宋体" panose="02010600030101010101" pitchFamily="2" charset="-122"/>
                        <a:ea typeface="宋体" panose="02010600030101010101" pitchFamily="2" charset="-122"/>
                        <a:cs typeface="宋体" panose="02010600030101010101" pitchFamily="2" charset="-122"/>
                      </a:endParaRPr>
                    </a:p>
                  </a:txBody>
                  <a:tcPr marL="51435" marR="51435" marT="0" marB="0" anchor="ctr"/>
                </a:tc>
                <a:tc>
                  <a:txBody>
                    <a:bodyPr/>
                    <a:lstStyle/>
                    <a:p>
                      <a:pPr indent="0" algn="ctr">
                        <a:buNone/>
                      </a:pPr>
                      <a:r>
                        <a:rPr lang="en-US" sz="900"/>
                        <a:t>20</a:t>
                      </a:r>
                      <a:endParaRPr lang="en-US" altLang="en-US" sz="900" b="0">
                        <a:latin typeface="宋体" panose="02010600030101010101" pitchFamily="2" charset="-122"/>
                        <a:ea typeface="宋体" panose="02010600030101010101" pitchFamily="2" charset="-122"/>
                        <a:cs typeface="宋体" panose="02010600030101010101" pitchFamily="2" charset="-122"/>
                      </a:endParaRPr>
                    </a:p>
                  </a:txBody>
                  <a:tcPr marL="51435" marR="51435" marT="0" marB="0" anchor="ctr"/>
                </a:tc>
                <a:tc>
                  <a:txBody>
                    <a:bodyPr/>
                    <a:lstStyle/>
                    <a:p>
                      <a:pPr indent="0" algn="ctr">
                        <a:buNone/>
                      </a:pPr>
                      <a:r>
                        <a:rPr lang="en-US" sz="900"/>
                        <a:t>4.6</a:t>
                      </a:r>
                      <a:endParaRPr lang="en-US" altLang="en-US" sz="900" b="0">
                        <a:latin typeface="宋体" panose="02010600030101010101" pitchFamily="2" charset="-122"/>
                        <a:ea typeface="宋体" panose="02010600030101010101" pitchFamily="2" charset="-122"/>
                        <a:cs typeface="宋体" panose="02010600030101010101" pitchFamily="2" charset="-122"/>
                      </a:endParaRPr>
                    </a:p>
                  </a:txBody>
                  <a:tcPr marL="51435" marR="51435" marT="0" marB="0" anchor="ctr"/>
                </a:tc>
                <a:extLst>
                  <a:ext uri="{0D108BD9-81ED-4DB2-BD59-A6C34878D82A}">
                    <a16:rowId xmlns:a16="http://schemas.microsoft.com/office/drawing/2014/main" val="10003"/>
                  </a:ext>
                </a:extLst>
              </a:tr>
              <a:tr h="476885">
                <a:tc>
                  <a:txBody>
                    <a:bodyPr/>
                    <a:lstStyle/>
                    <a:p>
                      <a:pPr indent="0" algn="ctr">
                        <a:buNone/>
                      </a:pPr>
                      <a:r>
                        <a:rPr lang="en-US" sz="900"/>
                        <a:t>Cold Intercept Return</a:t>
                      </a:r>
                      <a:endParaRPr lang="en-US" altLang="en-US" sz="900" b="0">
                        <a:latin typeface="Times New Roman" panose="02020603050405020304" pitchFamily="18" charset="0"/>
                        <a:ea typeface="Times New Roman" panose="02020603050405020304" pitchFamily="18" charset="0"/>
                        <a:cs typeface="Times New Roman" panose="02020603050405020304" pitchFamily="18" charset="0"/>
                      </a:endParaRPr>
                    </a:p>
                  </a:txBody>
                  <a:tcPr marL="51435" marR="51435" marT="0" marB="0" anchor="ctr"/>
                </a:tc>
                <a:tc>
                  <a:txBody>
                    <a:bodyPr/>
                    <a:lstStyle/>
                    <a:p>
                      <a:pPr indent="0" algn="ctr">
                        <a:buNone/>
                      </a:pPr>
                      <a:r>
                        <a:rPr lang="en-US" sz="900"/>
                        <a:t>Φ60×3</a:t>
                      </a:r>
                      <a:endParaRPr lang="en-US" altLang="en-US" sz="900" b="0">
                        <a:solidFill>
                          <a:schemeClr val="tx1"/>
                        </a:solidFill>
                        <a:latin typeface="宋体" panose="02010600030101010101" pitchFamily="2" charset="-122"/>
                        <a:ea typeface="宋体" panose="02010600030101010101" pitchFamily="2" charset="-122"/>
                        <a:cs typeface="宋体" panose="02010600030101010101" pitchFamily="2" charset="-122"/>
                      </a:endParaRPr>
                    </a:p>
                  </a:txBody>
                  <a:tcPr marL="51435" marR="51435" marT="0" marB="0" anchor="ctr"/>
                </a:tc>
                <a:tc>
                  <a:txBody>
                    <a:bodyPr/>
                    <a:lstStyle/>
                    <a:p>
                      <a:pPr indent="0" algn="ctr">
                        <a:buNone/>
                      </a:pPr>
                      <a:r>
                        <a:rPr lang="en-US" sz="900"/>
                        <a:t>20</a:t>
                      </a:r>
                      <a:endParaRPr lang="en-US" altLang="en-US" sz="900" b="0">
                        <a:latin typeface="宋体" panose="02010600030101010101" pitchFamily="2" charset="-122"/>
                        <a:ea typeface="宋体" panose="02010600030101010101" pitchFamily="2" charset="-122"/>
                        <a:cs typeface="宋体" panose="02010600030101010101" pitchFamily="2" charset="-122"/>
                      </a:endParaRPr>
                    </a:p>
                  </a:txBody>
                  <a:tcPr marL="51435" marR="51435" marT="0" marB="0" anchor="ctr"/>
                </a:tc>
                <a:tc>
                  <a:txBody>
                    <a:bodyPr/>
                    <a:lstStyle/>
                    <a:p>
                      <a:pPr indent="0" algn="ctr">
                        <a:buNone/>
                      </a:pPr>
                      <a:r>
                        <a:rPr lang="en-US" sz="900"/>
                        <a:t>8</a:t>
                      </a:r>
                      <a:endParaRPr lang="en-US" altLang="en-US" sz="900" b="0">
                        <a:latin typeface="宋体" panose="02010600030101010101" pitchFamily="2" charset="-122"/>
                        <a:ea typeface="宋体" panose="02010600030101010101" pitchFamily="2" charset="-122"/>
                        <a:cs typeface="宋体" panose="02010600030101010101" pitchFamily="2" charset="-122"/>
                      </a:endParaRPr>
                    </a:p>
                  </a:txBody>
                  <a:tcPr marL="51435" marR="51435" marT="0" marB="0" anchor="ctr"/>
                </a:tc>
                <a:extLst>
                  <a:ext uri="{0D108BD9-81ED-4DB2-BD59-A6C34878D82A}">
                    <a16:rowId xmlns:a16="http://schemas.microsoft.com/office/drawing/2014/main" val="10004"/>
                  </a:ext>
                </a:extLst>
              </a:tr>
              <a:tr h="384810">
                <a:tc>
                  <a:txBody>
                    <a:bodyPr/>
                    <a:lstStyle/>
                    <a:p>
                      <a:pPr indent="0" algn="ctr">
                        <a:buNone/>
                      </a:pPr>
                      <a:r>
                        <a:rPr lang="en-US" sz="900"/>
                        <a:t>ThermalShield Supply</a:t>
                      </a:r>
                      <a:endParaRPr lang="en-US" altLang="en-US" sz="900" b="0">
                        <a:latin typeface="Times New Roman" panose="02020603050405020304" pitchFamily="18" charset="0"/>
                        <a:ea typeface="Times New Roman" panose="02020603050405020304" pitchFamily="18" charset="0"/>
                        <a:cs typeface="Times New Roman" panose="02020603050405020304" pitchFamily="18" charset="0"/>
                      </a:endParaRPr>
                    </a:p>
                  </a:txBody>
                  <a:tcPr marL="51435" marR="51435" marT="0" marB="0" anchor="ctr"/>
                </a:tc>
                <a:tc>
                  <a:txBody>
                    <a:bodyPr/>
                    <a:lstStyle/>
                    <a:p>
                      <a:pPr indent="0" algn="ctr">
                        <a:buNone/>
                      </a:pPr>
                      <a:r>
                        <a:rPr lang="en-US" sz="900"/>
                        <a:t>Φ60×3</a:t>
                      </a:r>
                      <a:endParaRPr lang="en-US" altLang="en-US" sz="900" b="0">
                        <a:solidFill>
                          <a:schemeClr val="tx1"/>
                        </a:solidFill>
                        <a:latin typeface="宋体" panose="02010600030101010101" pitchFamily="2" charset="-122"/>
                        <a:ea typeface="宋体" panose="02010600030101010101" pitchFamily="2" charset="-122"/>
                        <a:cs typeface="宋体" panose="02010600030101010101" pitchFamily="2" charset="-122"/>
                      </a:endParaRPr>
                    </a:p>
                  </a:txBody>
                  <a:tcPr marL="51435" marR="51435" marT="0" marB="0" anchor="ctr"/>
                </a:tc>
                <a:tc>
                  <a:txBody>
                    <a:bodyPr/>
                    <a:lstStyle/>
                    <a:p>
                      <a:pPr indent="0" algn="ctr">
                        <a:buNone/>
                      </a:pPr>
                      <a:r>
                        <a:rPr lang="en-US" sz="900" dirty="0"/>
                        <a:t>20</a:t>
                      </a:r>
                      <a:endParaRPr lang="en-US" altLang="en-US" sz="900" b="0" dirty="0">
                        <a:latin typeface="宋体" panose="02010600030101010101" pitchFamily="2" charset="-122"/>
                        <a:ea typeface="宋体" panose="02010600030101010101" pitchFamily="2" charset="-122"/>
                        <a:cs typeface="宋体" panose="02010600030101010101" pitchFamily="2" charset="-122"/>
                      </a:endParaRPr>
                    </a:p>
                  </a:txBody>
                  <a:tcPr marL="51435" marR="51435" marT="0" marB="0" anchor="ctr"/>
                </a:tc>
                <a:tc>
                  <a:txBody>
                    <a:bodyPr/>
                    <a:lstStyle/>
                    <a:p>
                      <a:pPr indent="0" algn="ctr">
                        <a:buNone/>
                      </a:pPr>
                      <a:r>
                        <a:rPr lang="en-US" sz="900"/>
                        <a:t>35</a:t>
                      </a:r>
                      <a:endParaRPr lang="en-US" altLang="en-US" sz="900" b="0">
                        <a:latin typeface="宋体" panose="02010600030101010101" pitchFamily="2" charset="-122"/>
                        <a:ea typeface="宋体" panose="02010600030101010101" pitchFamily="2" charset="-122"/>
                        <a:cs typeface="宋体" panose="02010600030101010101" pitchFamily="2" charset="-122"/>
                      </a:endParaRPr>
                    </a:p>
                  </a:txBody>
                  <a:tcPr marL="51435" marR="51435" marT="0" marB="0" anchor="ctr"/>
                </a:tc>
                <a:extLst>
                  <a:ext uri="{0D108BD9-81ED-4DB2-BD59-A6C34878D82A}">
                    <a16:rowId xmlns:a16="http://schemas.microsoft.com/office/drawing/2014/main" val="10005"/>
                  </a:ext>
                </a:extLst>
              </a:tr>
              <a:tr h="384810">
                <a:tc>
                  <a:txBody>
                    <a:bodyPr/>
                    <a:lstStyle/>
                    <a:p>
                      <a:pPr indent="0" algn="ctr">
                        <a:buNone/>
                      </a:pPr>
                      <a:r>
                        <a:rPr lang="en-US" sz="900"/>
                        <a:t>ThermalShield Return</a:t>
                      </a:r>
                      <a:endParaRPr lang="en-US" altLang="en-US" sz="900" b="0">
                        <a:latin typeface="Times New Roman" panose="02020603050405020304" pitchFamily="18" charset="0"/>
                        <a:ea typeface="Times New Roman" panose="02020603050405020304" pitchFamily="18" charset="0"/>
                        <a:cs typeface="Times New Roman" panose="02020603050405020304" pitchFamily="18" charset="0"/>
                      </a:endParaRPr>
                    </a:p>
                  </a:txBody>
                  <a:tcPr marL="51435" marR="51435" marT="0" marB="0" anchor="ctr"/>
                </a:tc>
                <a:tc>
                  <a:txBody>
                    <a:bodyPr/>
                    <a:lstStyle/>
                    <a:p>
                      <a:pPr indent="0" algn="ctr">
                        <a:buNone/>
                      </a:pPr>
                      <a:r>
                        <a:rPr lang="en-US" sz="900"/>
                        <a:t>Φ60×4</a:t>
                      </a:r>
                      <a:endParaRPr lang="en-US" altLang="en-US" sz="900" b="0">
                        <a:solidFill>
                          <a:schemeClr val="tx1"/>
                        </a:solidFill>
                        <a:latin typeface="宋体" panose="02010600030101010101" pitchFamily="2" charset="-122"/>
                        <a:ea typeface="宋体" panose="02010600030101010101" pitchFamily="2" charset="-122"/>
                        <a:cs typeface="宋体" panose="02010600030101010101" pitchFamily="2" charset="-122"/>
                      </a:endParaRPr>
                    </a:p>
                  </a:txBody>
                  <a:tcPr marL="51435" marR="51435" marT="0" marB="0" anchor="ctr"/>
                </a:tc>
                <a:tc>
                  <a:txBody>
                    <a:bodyPr/>
                    <a:lstStyle/>
                    <a:p>
                      <a:pPr indent="0" algn="ctr">
                        <a:buNone/>
                      </a:pPr>
                      <a:r>
                        <a:rPr lang="en-US" sz="900"/>
                        <a:t>20</a:t>
                      </a:r>
                      <a:endParaRPr lang="en-US" altLang="en-US" sz="900" b="0">
                        <a:latin typeface="宋体" panose="02010600030101010101" pitchFamily="2" charset="-122"/>
                        <a:ea typeface="宋体" panose="02010600030101010101" pitchFamily="2" charset="-122"/>
                        <a:cs typeface="宋体" panose="02010600030101010101" pitchFamily="2" charset="-122"/>
                      </a:endParaRPr>
                    </a:p>
                  </a:txBody>
                  <a:tcPr marL="51435" marR="51435" marT="0" marB="0" anchor="ctr"/>
                </a:tc>
                <a:tc>
                  <a:txBody>
                    <a:bodyPr/>
                    <a:lstStyle/>
                    <a:p>
                      <a:pPr indent="0" algn="ctr">
                        <a:buNone/>
                      </a:pPr>
                      <a:r>
                        <a:rPr lang="en-US" sz="900"/>
                        <a:t>55</a:t>
                      </a:r>
                      <a:endParaRPr lang="en-US" altLang="en-US" sz="900" b="0">
                        <a:latin typeface="宋体" panose="02010600030101010101" pitchFamily="2" charset="-122"/>
                        <a:ea typeface="宋体" panose="02010600030101010101" pitchFamily="2" charset="-122"/>
                        <a:cs typeface="宋体" panose="02010600030101010101" pitchFamily="2" charset="-122"/>
                      </a:endParaRPr>
                    </a:p>
                  </a:txBody>
                  <a:tcPr marL="51435" marR="51435" marT="0" marB="0" anchor="ctr"/>
                </a:tc>
                <a:extLst>
                  <a:ext uri="{0D108BD9-81ED-4DB2-BD59-A6C34878D82A}">
                    <a16:rowId xmlns:a16="http://schemas.microsoft.com/office/drawing/2014/main" val="10006"/>
                  </a:ext>
                </a:extLst>
              </a:tr>
              <a:tr h="346710">
                <a:tc>
                  <a:txBody>
                    <a:bodyPr/>
                    <a:lstStyle/>
                    <a:p>
                      <a:pPr indent="0" algn="ctr">
                        <a:buNone/>
                      </a:pPr>
                      <a:r>
                        <a:rPr lang="en-US" sz="900" dirty="0"/>
                        <a:t>Vacuum Jacket</a:t>
                      </a:r>
                      <a:endParaRPr lang="en-US" altLang="en-US" sz="900" b="0" dirty="0">
                        <a:latin typeface="Times New Roman" panose="02020603050405020304" pitchFamily="18" charset="0"/>
                        <a:ea typeface="Times New Roman" panose="02020603050405020304" pitchFamily="18" charset="0"/>
                        <a:cs typeface="Times New Roman" panose="02020603050405020304" pitchFamily="18" charset="0"/>
                      </a:endParaRPr>
                    </a:p>
                  </a:txBody>
                  <a:tcPr marL="51435" marR="51435" marT="0" marB="0" anchor="ctr"/>
                </a:tc>
                <a:tc>
                  <a:txBody>
                    <a:bodyPr/>
                    <a:lstStyle/>
                    <a:p>
                      <a:pPr marL="0" marR="0" indent="0" algn="ctr" defTabSz="914400" rtl="0" eaLnBrk="1" fontAlgn="auto" latinLnBrk="0" hangingPunct="1">
                        <a:lnSpc>
                          <a:spcPct val="100000"/>
                        </a:lnSpc>
                        <a:spcBef>
                          <a:spcPts val="0"/>
                        </a:spcBef>
                        <a:spcAft>
                          <a:spcPts val="0"/>
                        </a:spcAft>
                        <a:buClrTx/>
                        <a:buSzTx/>
                        <a:buFontTx/>
                        <a:buNone/>
                        <a:defRPr/>
                      </a:pPr>
                      <a:r>
                        <a:rPr lang="en-US" altLang="zh-CN" sz="900" dirty="0"/>
                        <a:t>Φ580×5</a:t>
                      </a:r>
                    </a:p>
                  </a:txBody>
                  <a:tcPr marL="51435" marR="51435" marT="0" marB="0" anchor="ctr"/>
                </a:tc>
                <a:tc>
                  <a:txBody>
                    <a:bodyPr/>
                    <a:lstStyle/>
                    <a:p>
                      <a:pPr indent="0" algn="ctr">
                        <a:buNone/>
                      </a:pPr>
                      <a:r>
                        <a:rPr lang="en-US" altLang="en-US" sz="900" b="0" dirty="0">
                          <a:latin typeface="+mn-lt"/>
                          <a:ea typeface="+mn-ea"/>
                          <a:cs typeface="+mn-cs"/>
                        </a:rPr>
                        <a:t>1.5</a:t>
                      </a:r>
                      <a:endParaRPr lang="en-US" altLang="en-US" sz="900" b="0" dirty="0">
                        <a:latin typeface="宋体" panose="02010600030101010101" pitchFamily="2" charset="-122"/>
                        <a:ea typeface="宋体" panose="02010600030101010101" pitchFamily="2" charset="-122"/>
                        <a:cs typeface="宋体" panose="02010600030101010101" pitchFamily="2" charset="-122"/>
                      </a:endParaRPr>
                    </a:p>
                  </a:txBody>
                  <a:tcPr marL="51435" marR="51435" marT="0" marB="0" anchor="ctr"/>
                </a:tc>
                <a:tc>
                  <a:txBody>
                    <a:bodyPr/>
                    <a:lstStyle/>
                    <a:p>
                      <a:pPr indent="0" algn="ctr">
                        <a:buNone/>
                      </a:pPr>
                      <a:r>
                        <a:rPr lang="zh-CN" altLang="en-US" sz="900" dirty="0"/>
                        <a:t>室温</a:t>
                      </a:r>
                      <a:endParaRPr lang="zh-CN" altLang="en-US" sz="900" b="0" dirty="0">
                        <a:latin typeface="宋体" panose="02010600030101010101" pitchFamily="2" charset="-122"/>
                        <a:ea typeface="宋体" panose="02010600030101010101" pitchFamily="2" charset="-122"/>
                        <a:cs typeface="宋体" panose="02010600030101010101" pitchFamily="2" charset="-122"/>
                      </a:endParaRPr>
                    </a:p>
                  </a:txBody>
                  <a:tcPr marL="51435" marR="51435" marT="0" marB="0" anchor="ctr"/>
                </a:tc>
                <a:extLst>
                  <a:ext uri="{0D108BD9-81ED-4DB2-BD59-A6C34878D82A}">
                    <a16:rowId xmlns:a16="http://schemas.microsoft.com/office/drawing/2014/main" val="10007"/>
                  </a:ext>
                </a:extLst>
              </a:tr>
            </a:tbl>
          </a:graphicData>
        </a:graphic>
      </p:graphicFrame>
      <p:sp>
        <p:nvSpPr>
          <p:cNvPr id="21" name="矩形 20"/>
          <p:cNvSpPr/>
          <p:nvPr/>
        </p:nvSpPr>
        <p:spPr>
          <a:xfrm>
            <a:off x="107950" y="921385"/>
            <a:ext cx="2731770" cy="402590"/>
          </a:xfrm>
          <a:prstGeom prst="rect">
            <a:avLst/>
          </a:prstGeom>
        </p:spPr>
        <p:txBody>
          <a:bodyPr wrap="square">
            <a:spAutoFit/>
          </a:bodyPr>
          <a:lstStyle/>
          <a:p>
            <a:pPr>
              <a:lnSpc>
                <a:spcPct val="150000"/>
              </a:lnSpc>
              <a:buClr>
                <a:srgbClr val="1F6CF1"/>
              </a:buClr>
              <a:buSzPct val="90000"/>
            </a:pPr>
            <a:r>
              <a:rPr lang="en-US" altLang="zh-CN" sz="1350" b="1" dirty="0">
                <a:solidFill>
                  <a:srgbClr val="1F6CF1"/>
                </a:solidFill>
                <a:latin typeface="Times New Roman" panose="02020603050405020304" pitchFamily="18" charset="0"/>
                <a:ea typeface="微软雅黑" panose="020B0503020204020204" pitchFamily="34" charset="-122"/>
                <a:cs typeface="Times New Roman" panose="02020603050405020304" pitchFamily="18" charset="0"/>
              </a:rPr>
              <a:t>1.SHINE(</a:t>
            </a:r>
            <a:r>
              <a:rPr lang="zh-CN" altLang="en-US" sz="1350" b="1" dirty="0">
                <a:solidFill>
                  <a:srgbClr val="1F6CF1"/>
                </a:solidFill>
                <a:latin typeface="Times New Roman" panose="02020603050405020304" pitchFamily="18" charset="0"/>
                <a:ea typeface="微软雅黑" panose="020B0503020204020204" pitchFamily="34" charset="-122"/>
                <a:cs typeface="Times New Roman" panose="02020603050405020304" pitchFamily="18" charset="0"/>
                <a:sym typeface="+mn-ea"/>
              </a:rPr>
              <a:t>上海</a:t>
            </a:r>
            <a:r>
              <a:rPr lang="en-US" altLang="zh-CN" sz="1350" b="1" dirty="0">
                <a:solidFill>
                  <a:srgbClr val="1F6CF1"/>
                </a:solidFill>
                <a:latin typeface="Times New Roman" panose="02020603050405020304" pitchFamily="18" charset="0"/>
                <a:ea typeface="微软雅黑" panose="020B0503020204020204" pitchFamily="34" charset="-122"/>
                <a:cs typeface="Times New Roman" panose="02020603050405020304" pitchFamily="18" charset="0"/>
                <a:sym typeface="+mn-ea"/>
              </a:rPr>
              <a:t>)</a:t>
            </a:r>
            <a:r>
              <a:rPr lang="zh-CN" altLang="en-US" sz="1350" b="1" dirty="0">
                <a:solidFill>
                  <a:srgbClr val="1F6CF1"/>
                </a:solidFill>
                <a:latin typeface="Times New Roman" panose="02020603050405020304" pitchFamily="18" charset="0"/>
                <a:ea typeface="微软雅黑" panose="020B0503020204020204" pitchFamily="34" charset="-122"/>
                <a:cs typeface="Times New Roman" panose="02020603050405020304" pitchFamily="18" charset="0"/>
              </a:rPr>
              <a:t>六通道低温传输线</a:t>
            </a:r>
            <a:endParaRPr lang="en-US" altLang="zh-CN" sz="1350" b="1" dirty="0">
              <a:solidFill>
                <a:srgbClr val="1F6CF1"/>
              </a:solidFill>
              <a:latin typeface="Times New Roman" panose="02020603050405020304" pitchFamily="18" charset="0"/>
              <a:ea typeface="微软雅黑" panose="020B0503020204020204" pitchFamily="34" charset="-122"/>
              <a:cs typeface="Times New Roman" panose="02020603050405020304" pitchFamily="18" charset="0"/>
            </a:endParaRPr>
          </a:p>
        </p:txBody>
      </p:sp>
      <p:cxnSp>
        <p:nvCxnSpPr>
          <p:cNvPr id="267" name="直接连接符 266"/>
          <p:cNvCxnSpPr/>
          <p:nvPr/>
        </p:nvCxnSpPr>
        <p:spPr>
          <a:xfrm>
            <a:off x="0" y="4875626"/>
            <a:ext cx="9144000" cy="1191"/>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78"/>
          <p:cNvSpPr txBox="1"/>
          <p:nvPr/>
        </p:nvSpPr>
        <p:spPr>
          <a:xfrm>
            <a:off x="173808" y="694372"/>
            <a:ext cx="1431657" cy="299085"/>
          </a:xfrm>
          <a:prstGeom prst="rect">
            <a:avLst/>
          </a:prstGeom>
          <a:solidFill>
            <a:schemeClr val="accent6">
              <a:lumMod val="60000"/>
              <a:lumOff val="40000"/>
            </a:schemeClr>
          </a:solidFill>
        </p:spPr>
        <p:txBody>
          <a:bodyPr wrap="square" rtlCol="0">
            <a:spAutoFit/>
          </a:bodyPr>
          <a:lstStyle/>
          <a:p>
            <a:pPr>
              <a:buClr>
                <a:srgbClr val="00B0F0"/>
              </a:buClr>
              <a:buFont typeface="Wingdings" panose="05000000000000000000" pitchFamily="2" charset="2"/>
              <a:buChar char="p"/>
            </a:pPr>
            <a:r>
              <a:rPr lang="zh-CN" altLang="en-US" sz="1350" b="1" dirty="0"/>
              <a:t>  低温传输线</a:t>
            </a:r>
          </a:p>
        </p:txBody>
      </p:sp>
      <p:sp>
        <p:nvSpPr>
          <p:cNvPr id="21" name="矩形 20"/>
          <p:cNvSpPr/>
          <p:nvPr/>
        </p:nvSpPr>
        <p:spPr>
          <a:xfrm>
            <a:off x="173990" y="970915"/>
            <a:ext cx="2877185" cy="402590"/>
          </a:xfrm>
          <a:prstGeom prst="rect">
            <a:avLst/>
          </a:prstGeom>
        </p:spPr>
        <p:txBody>
          <a:bodyPr wrap="square">
            <a:spAutoFit/>
          </a:bodyPr>
          <a:lstStyle/>
          <a:p>
            <a:pPr>
              <a:lnSpc>
                <a:spcPct val="150000"/>
              </a:lnSpc>
              <a:buClr>
                <a:srgbClr val="1F6CF1"/>
              </a:buClr>
              <a:buSzPct val="90000"/>
            </a:pPr>
            <a:r>
              <a:rPr lang="en-US" altLang="zh-CN" sz="1350" b="1" dirty="0">
                <a:solidFill>
                  <a:srgbClr val="1F6CF1"/>
                </a:solidFill>
                <a:latin typeface="Times New Roman" panose="02020603050405020304" pitchFamily="18" charset="0"/>
                <a:ea typeface="微软雅黑" panose="020B0503020204020204" pitchFamily="34" charset="-122"/>
                <a:cs typeface="Times New Roman" panose="02020603050405020304" pitchFamily="18" charset="0"/>
              </a:rPr>
              <a:t>2.SHINE(</a:t>
            </a:r>
            <a:r>
              <a:rPr lang="zh-CN" altLang="zh-CN" sz="1350" b="1" dirty="0">
                <a:solidFill>
                  <a:srgbClr val="1F6CF1"/>
                </a:solidFill>
                <a:latin typeface="Times New Roman" panose="02020603050405020304" pitchFamily="18" charset="0"/>
                <a:ea typeface="微软雅黑" panose="020B0503020204020204" pitchFamily="34" charset="-122"/>
                <a:cs typeface="Times New Roman" panose="02020603050405020304" pitchFamily="18" charset="0"/>
              </a:rPr>
              <a:t>上海</a:t>
            </a:r>
            <a:r>
              <a:rPr lang="en-US" altLang="zh-CN" sz="1350" b="1" dirty="0">
                <a:solidFill>
                  <a:srgbClr val="1F6CF1"/>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en-US" sz="1350" b="1" dirty="0">
                <a:solidFill>
                  <a:srgbClr val="1F6CF1"/>
                </a:solidFill>
                <a:latin typeface="Times New Roman" panose="02020603050405020304" pitchFamily="18" charset="0"/>
                <a:ea typeface="微软雅黑" panose="020B0503020204020204" pitchFamily="34" charset="-122"/>
                <a:cs typeface="Times New Roman" panose="02020603050405020304" pitchFamily="18" charset="0"/>
              </a:rPr>
              <a:t>单通道低温传输线</a:t>
            </a:r>
            <a:endParaRPr lang="en-US" altLang="zh-CN" sz="1350" b="1" dirty="0">
              <a:solidFill>
                <a:srgbClr val="1F6CF1"/>
              </a:solidFill>
              <a:latin typeface="Times New Roman" panose="02020603050405020304" pitchFamily="18" charset="0"/>
              <a:ea typeface="微软雅黑" panose="020B0503020204020204" pitchFamily="34" charset="-122"/>
              <a:cs typeface="Times New Roman" panose="02020603050405020304" pitchFamily="18" charset="0"/>
            </a:endParaRPr>
          </a:p>
        </p:txBody>
      </p:sp>
      <p:pic>
        <p:nvPicPr>
          <p:cNvPr id="2" name="图片 1"/>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2555240" y="1455420"/>
            <a:ext cx="2183130" cy="1435100"/>
          </a:xfrm>
          <a:prstGeom prst="rect">
            <a:avLst/>
          </a:prstGeom>
        </p:spPr>
      </p:pic>
      <p:pic>
        <p:nvPicPr>
          <p:cNvPr id="5" name="图片 4" descr="be4a14094d28a151fd9790d26de9b59"/>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173990" y="1455420"/>
            <a:ext cx="2092960" cy="1435100"/>
          </a:xfrm>
          <a:prstGeom prst="rect">
            <a:avLst/>
          </a:prstGeom>
        </p:spPr>
      </p:pic>
      <p:pic>
        <p:nvPicPr>
          <p:cNvPr id="7" name="图片 6" descr="34d9341798df9b3560f00eea77a600e"/>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rot="10800000">
            <a:off x="179070" y="3003550"/>
            <a:ext cx="2650490" cy="1651000"/>
          </a:xfrm>
          <a:prstGeom prst="rect">
            <a:avLst/>
          </a:prstGeom>
        </p:spPr>
      </p:pic>
      <p:pic>
        <p:nvPicPr>
          <p:cNvPr id="8" name="图片 7"/>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3114675" y="3004185"/>
            <a:ext cx="1623695" cy="1651000"/>
          </a:xfrm>
          <a:prstGeom prst="rect">
            <a:avLst/>
          </a:prstGeom>
        </p:spPr>
      </p:pic>
      <p:graphicFrame>
        <p:nvGraphicFramePr>
          <p:cNvPr id="9" name="表格 8"/>
          <p:cNvGraphicFramePr/>
          <p:nvPr>
            <p:custDataLst>
              <p:tags r:id="rId1"/>
            </p:custDataLst>
          </p:nvPr>
        </p:nvGraphicFramePr>
        <p:xfrm>
          <a:off x="5507355" y="1456055"/>
          <a:ext cx="2752725" cy="3198495"/>
        </p:xfrm>
        <a:graphic>
          <a:graphicData uri="http://schemas.openxmlformats.org/drawingml/2006/table">
            <a:tbl>
              <a:tblPr firstRow="1" bandRow="1">
                <a:tableStyleId>{306799F8-075E-4A3A-A7F6-7FBC6576F1A4}</a:tableStyleId>
              </a:tblPr>
              <a:tblGrid>
                <a:gridCol w="829945">
                  <a:extLst>
                    <a:ext uri="{9D8B030D-6E8A-4147-A177-3AD203B41FA5}">
                      <a16:colId xmlns:a16="http://schemas.microsoft.com/office/drawing/2014/main" val="20000"/>
                    </a:ext>
                  </a:extLst>
                </a:gridCol>
                <a:gridCol w="798830">
                  <a:extLst>
                    <a:ext uri="{9D8B030D-6E8A-4147-A177-3AD203B41FA5}">
                      <a16:colId xmlns:a16="http://schemas.microsoft.com/office/drawing/2014/main" val="20001"/>
                    </a:ext>
                  </a:extLst>
                </a:gridCol>
                <a:gridCol w="570865">
                  <a:extLst>
                    <a:ext uri="{9D8B030D-6E8A-4147-A177-3AD203B41FA5}">
                      <a16:colId xmlns:a16="http://schemas.microsoft.com/office/drawing/2014/main" val="20002"/>
                    </a:ext>
                  </a:extLst>
                </a:gridCol>
                <a:gridCol w="553085">
                  <a:extLst>
                    <a:ext uri="{9D8B030D-6E8A-4147-A177-3AD203B41FA5}">
                      <a16:colId xmlns:a16="http://schemas.microsoft.com/office/drawing/2014/main" val="20003"/>
                    </a:ext>
                  </a:extLst>
                </a:gridCol>
              </a:tblGrid>
              <a:tr h="628015">
                <a:tc>
                  <a:txBody>
                    <a:bodyPr/>
                    <a:lstStyle/>
                    <a:p>
                      <a:pPr indent="0" algn="ctr">
                        <a:buNone/>
                      </a:pPr>
                      <a:r>
                        <a:rPr lang="en-US" sz="900" dirty="0" err="1"/>
                        <a:t>管道名称</a:t>
                      </a:r>
                      <a:endParaRPr lang="en-US" altLang="en-US" sz="900" b="0" dirty="0">
                        <a:latin typeface="黑体" panose="02010609060101010101" pitchFamily="49" charset="-122"/>
                        <a:ea typeface="黑体" panose="02010609060101010101" pitchFamily="49" charset="-122"/>
                        <a:cs typeface="宋体" panose="02010600030101010101" pitchFamily="2" charset="-122"/>
                      </a:endParaRPr>
                    </a:p>
                  </a:txBody>
                  <a:tcPr marL="51435" marR="51435" marT="0" marB="0" anchor="ctr"/>
                </a:tc>
                <a:tc>
                  <a:txBody>
                    <a:bodyPr/>
                    <a:lstStyle/>
                    <a:p>
                      <a:pPr indent="0" algn="ctr">
                        <a:buNone/>
                      </a:pPr>
                      <a:r>
                        <a:rPr lang="en-US" sz="900" dirty="0" err="1"/>
                        <a:t>设计管道规格型号mm</a:t>
                      </a:r>
                      <a:endParaRPr lang="en-US" altLang="en-US" sz="900" b="0" dirty="0">
                        <a:latin typeface="黑体" panose="02010609060101010101" pitchFamily="49" charset="-122"/>
                        <a:ea typeface="黑体" panose="02010609060101010101" pitchFamily="49" charset="-122"/>
                        <a:cs typeface="黑体" panose="02010609060101010101" pitchFamily="49" charset="-122"/>
                      </a:endParaRPr>
                    </a:p>
                  </a:txBody>
                  <a:tcPr marL="51435" marR="51435" marT="0" marB="0" anchor="ctr"/>
                </a:tc>
                <a:tc>
                  <a:txBody>
                    <a:bodyPr/>
                    <a:lstStyle/>
                    <a:p>
                      <a:pPr indent="0" algn="ctr">
                        <a:buNone/>
                      </a:pPr>
                      <a:r>
                        <a:rPr lang="en-US" sz="900" dirty="0" err="1"/>
                        <a:t>设计压力bar</a:t>
                      </a:r>
                      <a:endParaRPr lang="en-US" altLang="en-US" sz="900" b="0" dirty="0">
                        <a:latin typeface="黑体" panose="02010609060101010101" pitchFamily="49" charset="-122"/>
                        <a:ea typeface="黑体" panose="02010609060101010101" pitchFamily="49" charset="-122"/>
                        <a:cs typeface="黑体" panose="02010609060101010101" pitchFamily="49" charset="-122"/>
                      </a:endParaRPr>
                    </a:p>
                  </a:txBody>
                  <a:tcPr marL="51435" marR="51435" marT="0" marB="0" anchor="ctr"/>
                </a:tc>
                <a:tc>
                  <a:txBody>
                    <a:bodyPr/>
                    <a:lstStyle/>
                    <a:p>
                      <a:pPr indent="0" algn="ctr">
                        <a:buNone/>
                      </a:pPr>
                      <a:r>
                        <a:rPr lang="en-US" sz="900" dirty="0" err="1"/>
                        <a:t>工作温度K</a:t>
                      </a:r>
                      <a:endParaRPr lang="en-US" altLang="en-US" sz="900" b="0" dirty="0">
                        <a:latin typeface="黑体" panose="02010609060101010101" pitchFamily="49" charset="-122"/>
                        <a:ea typeface="黑体" panose="02010609060101010101" pitchFamily="49" charset="-122"/>
                        <a:cs typeface="黑体" panose="02010609060101010101" pitchFamily="49" charset="-122"/>
                      </a:endParaRPr>
                    </a:p>
                  </a:txBody>
                  <a:tcPr marL="51435" marR="51435" marT="0" marB="0" anchor="ctr"/>
                </a:tc>
                <a:extLst>
                  <a:ext uri="{0D108BD9-81ED-4DB2-BD59-A6C34878D82A}">
                    <a16:rowId xmlns:a16="http://schemas.microsoft.com/office/drawing/2014/main" val="10000"/>
                  </a:ext>
                </a:extLst>
              </a:tr>
              <a:tr h="418465">
                <a:tc>
                  <a:txBody>
                    <a:bodyPr/>
                    <a:lstStyle/>
                    <a:p>
                      <a:pPr indent="0" algn="ctr">
                        <a:buNone/>
                      </a:pPr>
                      <a:r>
                        <a:rPr lang="en-US" sz="900"/>
                        <a:t>2K Helium </a:t>
                      </a:r>
                      <a:endParaRPr lang="en-US" altLang="en-US" sz="900" b="0">
                        <a:latin typeface="Times New Roman" panose="02020603050405020304" pitchFamily="18" charset="0"/>
                        <a:ea typeface="Times New Roman" panose="02020603050405020304" pitchFamily="18" charset="0"/>
                        <a:cs typeface="Times New Roman" panose="02020603050405020304" pitchFamily="18" charset="0"/>
                      </a:endParaRPr>
                    </a:p>
                  </a:txBody>
                  <a:tcPr marL="51435" marR="51435" marT="0" marB="0" anchor="ctr"/>
                </a:tc>
                <a:tc>
                  <a:txBody>
                    <a:bodyPr/>
                    <a:lstStyle/>
                    <a:p>
                      <a:pPr indent="0" algn="ctr">
                        <a:buNone/>
                      </a:pPr>
                      <a:r>
                        <a:rPr lang="en-US" sz="900"/>
                        <a:t>Φ89×2</a:t>
                      </a:r>
                      <a:endParaRPr lang="en-US" altLang="en-US" sz="900" b="0">
                        <a:solidFill>
                          <a:schemeClr val="tx1"/>
                        </a:solidFill>
                        <a:latin typeface="宋体" panose="02010600030101010101" pitchFamily="2" charset="-122"/>
                        <a:ea typeface="宋体" panose="02010600030101010101" pitchFamily="2" charset="-122"/>
                        <a:cs typeface="宋体" panose="02010600030101010101" pitchFamily="2" charset="-122"/>
                      </a:endParaRPr>
                    </a:p>
                  </a:txBody>
                  <a:tcPr marL="51435" marR="51435" marT="0" marB="0" anchor="ctr"/>
                </a:tc>
                <a:tc>
                  <a:txBody>
                    <a:bodyPr/>
                    <a:lstStyle/>
                    <a:p>
                      <a:pPr indent="0" algn="ctr">
                        <a:buNone/>
                      </a:pPr>
                      <a:r>
                        <a:rPr lang="en-US" sz="900"/>
                        <a:t>4</a:t>
                      </a:r>
                      <a:endParaRPr lang="en-US" altLang="en-US" sz="900" b="0">
                        <a:latin typeface="宋体" panose="02010600030101010101" pitchFamily="2" charset="-122"/>
                        <a:ea typeface="宋体" panose="02010600030101010101" pitchFamily="2" charset="-122"/>
                        <a:cs typeface="宋体" panose="02010600030101010101" pitchFamily="2" charset="-122"/>
                      </a:endParaRPr>
                    </a:p>
                  </a:txBody>
                  <a:tcPr marL="51435" marR="51435" marT="0" marB="0" anchor="ctr"/>
                </a:tc>
                <a:tc>
                  <a:txBody>
                    <a:bodyPr/>
                    <a:lstStyle/>
                    <a:p>
                      <a:pPr indent="0" algn="ctr">
                        <a:buNone/>
                      </a:pPr>
                      <a:r>
                        <a:rPr lang="en-US" sz="900" dirty="0"/>
                        <a:t>2</a:t>
                      </a:r>
                      <a:endParaRPr lang="en-US" altLang="en-US" sz="900" b="0" dirty="0">
                        <a:latin typeface="宋体" panose="02010600030101010101" pitchFamily="2" charset="-122"/>
                        <a:ea typeface="宋体" panose="02010600030101010101" pitchFamily="2" charset="-122"/>
                        <a:cs typeface="宋体" panose="02010600030101010101" pitchFamily="2" charset="-122"/>
                      </a:endParaRPr>
                    </a:p>
                  </a:txBody>
                  <a:tcPr marL="51435" marR="51435" marT="0" marB="0" anchor="ctr"/>
                </a:tc>
                <a:extLst>
                  <a:ext uri="{0D108BD9-81ED-4DB2-BD59-A6C34878D82A}">
                    <a16:rowId xmlns:a16="http://schemas.microsoft.com/office/drawing/2014/main" val="10001"/>
                  </a:ext>
                </a:extLst>
              </a:tr>
              <a:tr h="417830">
                <a:tc>
                  <a:txBody>
                    <a:bodyPr/>
                    <a:lstStyle/>
                    <a:p>
                      <a:pPr indent="0" algn="ctr">
                        <a:buNone/>
                      </a:pPr>
                      <a:r>
                        <a:rPr lang="en-US" sz="900"/>
                        <a:t>4.6K Helium</a:t>
                      </a:r>
                      <a:endParaRPr lang="en-US" altLang="en-US" sz="900" b="0">
                        <a:latin typeface="Times New Roman" panose="02020603050405020304" pitchFamily="18" charset="0"/>
                        <a:ea typeface="Times New Roman" panose="02020603050405020304" pitchFamily="18" charset="0"/>
                        <a:cs typeface="Times New Roman" panose="02020603050405020304" pitchFamily="18" charset="0"/>
                      </a:endParaRPr>
                    </a:p>
                  </a:txBody>
                  <a:tcPr marL="51435" marR="51435" marT="0" marB="0" anchor="ctr"/>
                </a:tc>
                <a:tc>
                  <a:txBody>
                    <a:bodyPr/>
                    <a:lstStyle/>
                    <a:p>
                      <a:pPr indent="0" algn="ctr">
                        <a:buNone/>
                      </a:pPr>
                      <a:r>
                        <a:rPr lang="en-US" sz="900" dirty="0"/>
                        <a:t>Φ31.8×1.65</a:t>
                      </a:r>
                    </a:p>
                  </a:txBody>
                  <a:tcPr marL="51435" marR="51435" marT="0" marB="0" anchor="ctr"/>
                </a:tc>
                <a:tc>
                  <a:txBody>
                    <a:bodyPr/>
                    <a:lstStyle/>
                    <a:p>
                      <a:pPr indent="0" algn="ctr">
                        <a:buNone/>
                      </a:pPr>
                      <a:r>
                        <a:rPr lang="en-US" sz="900"/>
                        <a:t>20</a:t>
                      </a:r>
                      <a:endParaRPr lang="en-US" altLang="en-US" sz="900" b="0">
                        <a:latin typeface="宋体" panose="02010600030101010101" pitchFamily="2" charset="-122"/>
                        <a:ea typeface="宋体" panose="02010600030101010101" pitchFamily="2" charset="-122"/>
                        <a:cs typeface="宋体" panose="02010600030101010101" pitchFamily="2" charset="-122"/>
                      </a:endParaRPr>
                    </a:p>
                  </a:txBody>
                  <a:tcPr marL="51435" marR="51435" marT="0" marB="0" anchor="ctr"/>
                </a:tc>
                <a:tc>
                  <a:txBody>
                    <a:bodyPr/>
                    <a:lstStyle/>
                    <a:p>
                      <a:pPr indent="0" algn="ctr">
                        <a:buNone/>
                      </a:pPr>
                      <a:r>
                        <a:rPr lang="en-US" sz="900"/>
                        <a:t>4.6</a:t>
                      </a:r>
                      <a:endParaRPr lang="en-US" altLang="en-US" sz="900" b="0">
                        <a:latin typeface="宋体" panose="02010600030101010101" pitchFamily="2" charset="-122"/>
                        <a:ea typeface="宋体" panose="02010600030101010101" pitchFamily="2" charset="-122"/>
                        <a:cs typeface="宋体" panose="02010600030101010101" pitchFamily="2" charset="-122"/>
                      </a:endParaRPr>
                    </a:p>
                  </a:txBody>
                  <a:tcPr marL="51435" marR="51435" marT="0" marB="0" anchor="ctr"/>
                </a:tc>
                <a:extLst>
                  <a:ext uri="{0D108BD9-81ED-4DB2-BD59-A6C34878D82A}">
                    <a16:rowId xmlns:a16="http://schemas.microsoft.com/office/drawing/2014/main" val="10002"/>
                  </a:ext>
                </a:extLst>
              </a:tr>
              <a:tr h="419100">
                <a:tc>
                  <a:txBody>
                    <a:bodyPr/>
                    <a:lstStyle/>
                    <a:p>
                      <a:pPr indent="0" algn="ctr">
                        <a:buNone/>
                      </a:pPr>
                      <a:r>
                        <a:rPr lang="en-US" sz="900"/>
                        <a:t>35K Helium </a:t>
                      </a:r>
                      <a:endParaRPr lang="en-US" altLang="en-US" sz="900" b="0">
                        <a:latin typeface="Times New Roman" panose="02020603050405020304" pitchFamily="18" charset="0"/>
                        <a:ea typeface="Times New Roman" panose="02020603050405020304" pitchFamily="18" charset="0"/>
                        <a:cs typeface="Times New Roman" panose="02020603050405020304" pitchFamily="18" charset="0"/>
                      </a:endParaRPr>
                    </a:p>
                  </a:txBody>
                  <a:tcPr marL="51435" marR="51435" marT="0" marB="0" anchor="ctr"/>
                </a:tc>
                <a:tc>
                  <a:txBody>
                    <a:bodyPr/>
                    <a:lstStyle/>
                    <a:p>
                      <a:pPr indent="0" algn="ctr">
                        <a:buNone/>
                      </a:pPr>
                      <a:r>
                        <a:rPr lang="en-US" sz="900" dirty="0">
                          <a:sym typeface="+mn-ea"/>
                        </a:rPr>
                        <a:t>Φ31.8×1.65</a:t>
                      </a:r>
                      <a:endParaRPr lang="en-US" altLang="en-US" sz="900" b="0">
                        <a:solidFill>
                          <a:schemeClr val="tx1"/>
                        </a:solidFill>
                        <a:latin typeface="宋体" panose="02010600030101010101" pitchFamily="2" charset="-122"/>
                        <a:ea typeface="宋体" panose="02010600030101010101" pitchFamily="2" charset="-122"/>
                        <a:cs typeface="宋体" panose="02010600030101010101" pitchFamily="2" charset="-122"/>
                      </a:endParaRPr>
                    </a:p>
                  </a:txBody>
                  <a:tcPr marL="51435" marR="51435" marT="0" marB="0" anchor="ctr"/>
                </a:tc>
                <a:tc>
                  <a:txBody>
                    <a:bodyPr/>
                    <a:lstStyle/>
                    <a:p>
                      <a:pPr indent="0" algn="ctr">
                        <a:buNone/>
                      </a:pPr>
                      <a:r>
                        <a:rPr lang="en-US" sz="900"/>
                        <a:t>20</a:t>
                      </a:r>
                      <a:endParaRPr lang="en-US" altLang="en-US" sz="900" b="0">
                        <a:latin typeface="宋体" panose="02010600030101010101" pitchFamily="2" charset="-122"/>
                        <a:ea typeface="宋体" panose="02010600030101010101" pitchFamily="2" charset="-122"/>
                        <a:cs typeface="宋体" panose="02010600030101010101" pitchFamily="2" charset="-122"/>
                      </a:endParaRPr>
                    </a:p>
                  </a:txBody>
                  <a:tcPr marL="51435" marR="51435" marT="0" marB="0" anchor="ctr"/>
                </a:tc>
                <a:tc>
                  <a:txBody>
                    <a:bodyPr/>
                    <a:lstStyle/>
                    <a:p>
                      <a:pPr indent="0" algn="ctr">
                        <a:buNone/>
                      </a:pPr>
                      <a:r>
                        <a:rPr lang="en-US" sz="900"/>
                        <a:t>35</a:t>
                      </a:r>
                      <a:endParaRPr lang="en-US" altLang="en-US" sz="900" b="0">
                        <a:latin typeface="宋体" panose="02010600030101010101" pitchFamily="2" charset="-122"/>
                        <a:ea typeface="宋体" panose="02010600030101010101" pitchFamily="2" charset="-122"/>
                        <a:cs typeface="宋体" panose="02010600030101010101" pitchFamily="2" charset="-122"/>
                      </a:endParaRPr>
                    </a:p>
                  </a:txBody>
                  <a:tcPr marL="51435" marR="51435" marT="0" marB="0" anchor="ctr"/>
                </a:tc>
                <a:extLst>
                  <a:ext uri="{0D108BD9-81ED-4DB2-BD59-A6C34878D82A}">
                    <a16:rowId xmlns:a16="http://schemas.microsoft.com/office/drawing/2014/main" val="10003"/>
                  </a:ext>
                </a:extLst>
              </a:tr>
              <a:tr h="518795">
                <a:tc>
                  <a:txBody>
                    <a:bodyPr/>
                    <a:lstStyle/>
                    <a:p>
                      <a:pPr indent="0" algn="ctr">
                        <a:buNone/>
                      </a:pPr>
                      <a:r>
                        <a:rPr lang="en-US" sz="900">
                          <a:sym typeface="+mn-ea"/>
                        </a:rPr>
                        <a:t>55K Helium</a:t>
                      </a:r>
                      <a:endParaRPr lang="en-US" altLang="en-US" sz="900" b="0">
                        <a:latin typeface="Times New Roman" panose="02020603050405020304" pitchFamily="18" charset="0"/>
                        <a:ea typeface="Times New Roman" panose="02020603050405020304" pitchFamily="18" charset="0"/>
                        <a:cs typeface="Times New Roman" panose="02020603050405020304" pitchFamily="18" charset="0"/>
                      </a:endParaRPr>
                    </a:p>
                  </a:txBody>
                  <a:tcPr marL="51435" marR="51435" marT="0" marB="0" anchor="ctr"/>
                </a:tc>
                <a:tc>
                  <a:txBody>
                    <a:bodyPr/>
                    <a:lstStyle/>
                    <a:p>
                      <a:pPr indent="0" algn="ctr">
                        <a:buNone/>
                      </a:pPr>
                      <a:r>
                        <a:rPr lang="en-US" sz="900" dirty="0">
                          <a:sym typeface="+mn-ea"/>
                        </a:rPr>
                        <a:t>Φ31.8×1.65</a:t>
                      </a:r>
                      <a:endParaRPr lang="en-US" altLang="en-US" sz="900" b="0">
                        <a:solidFill>
                          <a:schemeClr val="tx1"/>
                        </a:solidFill>
                        <a:latin typeface="宋体" panose="02010600030101010101" pitchFamily="2" charset="-122"/>
                        <a:ea typeface="宋体" panose="02010600030101010101" pitchFamily="2" charset="-122"/>
                        <a:cs typeface="宋体" panose="02010600030101010101" pitchFamily="2" charset="-122"/>
                      </a:endParaRPr>
                    </a:p>
                  </a:txBody>
                  <a:tcPr marL="51435" marR="51435" marT="0" marB="0" anchor="ctr"/>
                </a:tc>
                <a:tc>
                  <a:txBody>
                    <a:bodyPr/>
                    <a:lstStyle/>
                    <a:p>
                      <a:pPr indent="0" algn="ctr">
                        <a:buNone/>
                      </a:pPr>
                      <a:r>
                        <a:rPr lang="en-US" sz="900"/>
                        <a:t>20</a:t>
                      </a:r>
                      <a:endParaRPr lang="en-US" altLang="en-US" sz="900" b="0">
                        <a:latin typeface="宋体" panose="02010600030101010101" pitchFamily="2" charset="-122"/>
                        <a:ea typeface="宋体" panose="02010600030101010101" pitchFamily="2" charset="-122"/>
                        <a:cs typeface="宋体" panose="02010600030101010101" pitchFamily="2" charset="-122"/>
                      </a:endParaRPr>
                    </a:p>
                  </a:txBody>
                  <a:tcPr marL="51435" marR="51435" marT="0" marB="0" anchor="ctr"/>
                </a:tc>
                <a:tc>
                  <a:txBody>
                    <a:bodyPr/>
                    <a:lstStyle/>
                    <a:p>
                      <a:pPr indent="0" algn="ctr">
                        <a:buNone/>
                      </a:pPr>
                      <a:r>
                        <a:rPr lang="en-US" sz="900"/>
                        <a:t>55</a:t>
                      </a:r>
                      <a:endParaRPr lang="en-US" altLang="en-US" sz="900" b="0">
                        <a:latin typeface="宋体" panose="02010600030101010101" pitchFamily="2" charset="-122"/>
                        <a:ea typeface="宋体" panose="02010600030101010101" pitchFamily="2" charset="-122"/>
                        <a:cs typeface="宋体" panose="02010600030101010101" pitchFamily="2" charset="-122"/>
                      </a:endParaRPr>
                    </a:p>
                  </a:txBody>
                  <a:tcPr marL="51435" marR="51435" marT="0" marB="0" anchor="ctr"/>
                </a:tc>
                <a:extLst>
                  <a:ext uri="{0D108BD9-81ED-4DB2-BD59-A6C34878D82A}">
                    <a16:rowId xmlns:a16="http://schemas.microsoft.com/office/drawing/2014/main" val="10004"/>
                  </a:ext>
                </a:extLst>
              </a:tr>
              <a:tr h="418465">
                <a:tc>
                  <a:txBody>
                    <a:bodyPr/>
                    <a:lstStyle/>
                    <a:p>
                      <a:pPr indent="0" algn="ctr">
                        <a:buNone/>
                      </a:pPr>
                      <a:r>
                        <a:rPr lang="en-US" sz="900" dirty="0"/>
                        <a:t>Vacuum Jacket</a:t>
                      </a:r>
                      <a:endParaRPr lang="en-US" altLang="en-US" sz="900" b="0" dirty="0">
                        <a:latin typeface="Times New Roman" panose="02020603050405020304" pitchFamily="18" charset="0"/>
                        <a:ea typeface="Times New Roman" panose="02020603050405020304" pitchFamily="18" charset="0"/>
                        <a:cs typeface="Times New Roman" panose="02020603050405020304" pitchFamily="18" charset="0"/>
                      </a:endParaRPr>
                    </a:p>
                  </a:txBody>
                  <a:tcPr marL="51435" marR="51435" marT="0" marB="0" anchor="ctr"/>
                </a:tc>
                <a:tc>
                  <a:txBody>
                    <a:bodyPr/>
                    <a:lstStyle/>
                    <a:p>
                      <a:pPr marL="0" marR="0" indent="0" algn="ctr" defTabSz="914400" rtl="0" eaLnBrk="1" fontAlgn="auto" latinLnBrk="0" hangingPunct="1">
                        <a:lnSpc>
                          <a:spcPct val="100000"/>
                        </a:lnSpc>
                        <a:spcBef>
                          <a:spcPts val="0"/>
                        </a:spcBef>
                        <a:spcAft>
                          <a:spcPts val="0"/>
                        </a:spcAft>
                        <a:buClrTx/>
                        <a:buSzTx/>
                        <a:buFontTx/>
                        <a:buNone/>
                        <a:defRPr/>
                      </a:pPr>
                      <a:r>
                        <a:rPr lang="en-US" altLang="zh-CN" sz="900" dirty="0"/>
                        <a:t>Φ89×2</a:t>
                      </a:r>
                    </a:p>
                  </a:txBody>
                  <a:tcPr marL="51435" marR="51435" marT="0" marB="0" anchor="ctr"/>
                </a:tc>
                <a:tc>
                  <a:txBody>
                    <a:bodyPr/>
                    <a:lstStyle/>
                    <a:p>
                      <a:pPr indent="0" algn="ctr">
                        <a:buNone/>
                      </a:pPr>
                      <a:r>
                        <a:rPr lang="en-US" altLang="en-US" sz="900" b="0" dirty="0">
                          <a:latin typeface="+mn-lt"/>
                          <a:ea typeface="+mn-ea"/>
                          <a:cs typeface="+mn-cs"/>
                        </a:rPr>
                        <a:t>1.5</a:t>
                      </a:r>
                      <a:endParaRPr lang="en-US" altLang="en-US" sz="900" b="0" dirty="0">
                        <a:latin typeface="宋体" panose="02010600030101010101" pitchFamily="2" charset="-122"/>
                        <a:ea typeface="宋体" panose="02010600030101010101" pitchFamily="2" charset="-122"/>
                        <a:cs typeface="宋体" panose="02010600030101010101" pitchFamily="2" charset="-122"/>
                      </a:endParaRPr>
                    </a:p>
                  </a:txBody>
                  <a:tcPr marL="51435" marR="51435" marT="0" marB="0" anchor="ctr"/>
                </a:tc>
                <a:tc>
                  <a:txBody>
                    <a:bodyPr/>
                    <a:lstStyle/>
                    <a:p>
                      <a:pPr indent="0" algn="ctr">
                        <a:buNone/>
                      </a:pPr>
                      <a:r>
                        <a:rPr lang="zh-CN" altLang="en-US" sz="900" dirty="0"/>
                        <a:t>室温</a:t>
                      </a:r>
                      <a:endParaRPr lang="zh-CN" altLang="en-US" sz="900" b="0" dirty="0">
                        <a:latin typeface="宋体" panose="02010600030101010101" pitchFamily="2" charset="-122"/>
                        <a:ea typeface="宋体" panose="02010600030101010101" pitchFamily="2" charset="-122"/>
                        <a:cs typeface="宋体" panose="02010600030101010101" pitchFamily="2" charset="-122"/>
                      </a:endParaRPr>
                    </a:p>
                  </a:txBody>
                  <a:tcPr marL="51435" marR="51435" marT="0" marB="0" anchor="ctr"/>
                </a:tc>
                <a:extLst>
                  <a:ext uri="{0D108BD9-81ED-4DB2-BD59-A6C34878D82A}">
                    <a16:rowId xmlns:a16="http://schemas.microsoft.com/office/drawing/2014/main" val="10005"/>
                  </a:ext>
                </a:extLst>
              </a:tr>
              <a:tr h="377825">
                <a:tc>
                  <a:txBody>
                    <a:bodyPr/>
                    <a:lstStyle/>
                    <a:p>
                      <a:pPr indent="0" algn="ctr">
                        <a:buNone/>
                      </a:pPr>
                      <a:r>
                        <a:rPr lang="en-US" sz="900" dirty="0"/>
                        <a:t>Vacuum Jacket</a:t>
                      </a:r>
                      <a:endParaRPr lang="en-US" altLang="en-US" sz="900" b="0" dirty="0">
                        <a:latin typeface="Times New Roman" panose="02020603050405020304" pitchFamily="18" charset="0"/>
                        <a:ea typeface="Times New Roman" panose="02020603050405020304" pitchFamily="18" charset="0"/>
                        <a:cs typeface="Times New Roman" panose="02020603050405020304" pitchFamily="18" charset="0"/>
                      </a:endParaRPr>
                    </a:p>
                  </a:txBody>
                  <a:tcPr marL="51435" marR="51435" marT="0" marB="0" anchor="ctr"/>
                </a:tc>
                <a:tc>
                  <a:txBody>
                    <a:bodyPr/>
                    <a:lstStyle/>
                    <a:p>
                      <a:pPr marL="0" marR="0" indent="0" algn="ctr" defTabSz="914400" rtl="0" eaLnBrk="1" fontAlgn="auto" latinLnBrk="0" hangingPunct="1">
                        <a:lnSpc>
                          <a:spcPct val="100000"/>
                        </a:lnSpc>
                        <a:spcBef>
                          <a:spcPts val="0"/>
                        </a:spcBef>
                        <a:spcAft>
                          <a:spcPts val="0"/>
                        </a:spcAft>
                        <a:buClrTx/>
                        <a:buSzTx/>
                        <a:buFontTx/>
                        <a:buNone/>
                        <a:defRPr/>
                      </a:pPr>
                      <a:r>
                        <a:rPr lang="en-US" altLang="zh-CN" sz="900" dirty="0"/>
                        <a:t>Φ580×5</a:t>
                      </a:r>
                    </a:p>
                  </a:txBody>
                  <a:tcPr marL="51435" marR="51435" marT="0" marB="0" anchor="ctr"/>
                </a:tc>
                <a:tc>
                  <a:txBody>
                    <a:bodyPr/>
                    <a:lstStyle/>
                    <a:p>
                      <a:pPr indent="0" algn="ctr">
                        <a:buNone/>
                      </a:pPr>
                      <a:r>
                        <a:rPr lang="en-US" altLang="en-US" sz="900" b="0" dirty="0">
                          <a:latin typeface="+mn-lt"/>
                          <a:ea typeface="+mn-ea"/>
                          <a:cs typeface="+mn-cs"/>
                        </a:rPr>
                        <a:t>1.5</a:t>
                      </a:r>
                      <a:endParaRPr lang="en-US" altLang="en-US" sz="900" b="0" dirty="0">
                        <a:latin typeface="宋体" panose="02010600030101010101" pitchFamily="2" charset="-122"/>
                        <a:ea typeface="宋体" panose="02010600030101010101" pitchFamily="2" charset="-122"/>
                        <a:cs typeface="宋体" panose="02010600030101010101" pitchFamily="2" charset="-122"/>
                      </a:endParaRPr>
                    </a:p>
                  </a:txBody>
                  <a:tcPr marL="51435" marR="51435" marT="0" marB="0" anchor="ctr"/>
                </a:tc>
                <a:tc>
                  <a:txBody>
                    <a:bodyPr/>
                    <a:lstStyle/>
                    <a:p>
                      <a:pPr indent="0" algn="ctr">
                        <a:buNone/>
                      </a:pPr>
                      <a:r>
                        <a:rPr lang="zh-CN" altLang="en-US" sz="900" dirty="0"/>
                        <a:t>室温</a:t>
                      </a:r>
                      <a:endParaRPr lang="zh-CN" altLang="en-US" sz="900" b="0" dirty="0">
                        <a:latin typeface="宋体" panose="02010600030101010101" pitchFamily="2" charset="-122"/>
                        <a:ea typeface="宋体" panose="02010600030101010101" pitchFamily="2" charset="-122"/>
                        <a:cs typeface="宋体" panose="02010600030101010101" pitchFamily="2" charset="-122"/>
                      </a:endParaRPr>
                    </a:p>
                  </a:txBody>
                  <a:tcPr marL="51435" marR="51435" marT="0" marB="0" anchor="ctr"/>
                </a:tc>
                <a:extLst>
                  <a:ext uri="{0D108BD9-81ED-4DB2-BD59-A6C34878D82A}">
                    <a16:rowId xmlns:a16="http://schemas.microsoft.com/office/drawing/2014/main" val="10006"/>
                  </a:ext>
                </a:extLst>
              </a:tr>
            </a:tbl>
          </a:graphicData>
        </a:graphic>
      </p:graphicFrame>
      <p:cxnSp>
        <p:nvCxnSpPr>
          <p:cNvPr id="267" name="直接连接符 266"/>
          <p:cNvCxnSpPr/>
          <p:nvPr/>
        </p:nvCxnSpPr>
        <p:spPr>
          <a:xfrm>
            <a:off x="0" y="4875626"/>
            <a:ext cx="9144000" cy="1191"/>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78"/>
          <p:cNvSpPr txBox="1"/>
          <p:nvPr/>
        </p:nvSpPr>
        <p:spPr>
          <a:xfrm>
            <a:off x="173808" y="694372"/>
            <a:ext cx="1431657" cy="299085"/>
          </a:xfrm>
          <a:prstGeom prst="rect">
            <a:avLst/>
          </a:prstGeom>
          <a:solidFill>
            <a:schemeClr val="accent6">
              <a:lumMod val="60000"/>
              <a:lumOff val="40000"/>
            </a:schemeClr>
          </a:solidFill>
        </p:spPr>
        <p:txBody>
          <a:bodyPr wrap="square" rtlCol="0">
            <a:spAutoFit/>
          </a:bodyPr>
          <a:lstStyle/>
          <a:p>
            <a:pPr>
              <a:buClr>
                <a:srgbClr val="00B0F0"/>
              </a:buClr>
              <a:buFont typeface="Wingdings" panose="05000000000000000000" pitchFamily="2" charset="2"/>
              <a:buChar char="p"/>
            </a:pPr>
            <a:r>
              <a:rPr lang="zh-CN" altLang="en-US" sz="1350" b="1" dirty="0"/>
              <a:t>  低温传输线</a:t>
            </a:r>
          </a:p>
        </p:txBody>
      </p:sp>
      <p:sp>
        <p:nvSpPr>
          <p:cNvPr id="21" name="矩形 20"/>
          <p:cNvSpPr/>
          <p:nvPr/>
        </p:nvSpPr>
        <p:spPr>
          <a:xfrm>
            <a:off x="107768" y="915612"/>
            <a:ext cx="2403765" cy="402590"/>
          </a:xfrm>
          <a:prstGeom prst="rect">
            <a:avLst/>
          </a:prstGeom>
        </p:spPr>
        <p:txBody>
          <a:bodyPr wrap="square">
            <a:spAutoFit/>
          </a:bodyPr>
          <a:lstStyle/>
          <a:p>
            <a:pPr>
              <a:lnSpc>
                <a:spcPct val="150000"/>
              </a:lnSpc>
              <a:buClr>
                <a:srgbClr val="1F6CF1"/>
              </a:buClr>
              <a:buSzPct val="90000"/>
            </a:pPr>
            <a:r>
              <a:rPr lang="en-US" altLang="zh-CN" sz="1350" b="1" dirty="0">
                <a:solidFill>
                  <a:srgbClr val="1F6CF1"/>
                </a:solidFill>
                <a:latin typeface="Times New Roman" panose="02020603050405020304" pitchFamily="18" charset="0"/>
                <a:ea typeface="微软雅黑" panose="020B0503020204020204" pitchFamily="34" charset="-122"/>
                <a:cs typeface="Times New Roman" panose="02020603050405020304" pitchFamily="18" charset="0"/>
              </a:rPr>
              <a:t>3.ITER</a:t>
            </a:r>
            <a:r>
              <a:rPr lang="zh-CN" altLang="en-US" sz="1350" b="1" dirty="0">
                <a:solidFill>
                  <a:srgbClr val="1F6CF1"/>
                </a:solidFill>
                <a:latin typeface="Times New Roman" panose="02020603050405020304" pitchFamily="18" charset="0"/>
                <a:ea typeface="微软雅黑" panose="020B0503020204020204" pitchFamily="34" charset="-122"/>
                <a:cs typeface="Times New Roman" panose="02020603050405020304" pitchFamily="18" charset="0"/>
              </a:rPr>
              <a:t>低温系统传输线</a:t>
            </a:r>
            <a:endParaRPr lang="en-US" altLang="zh-CN" sz="1350" b="1" dirty="0">
              <a:solidFill>
                <a:srgbClr val="1F6CF1"/>
              </a:solidFill>
              <a:latin typeface="Times New Roman" panose="02020603050405020304" pitchFamily="18" charset="0"/>
              <a:ea typeface="微软雅黑" panose="020B0503020204020204" pitchFamily="34" charset="-122"/>
              <a:cs typeface="Times New Roman" panose="02020603050405020304" pitchFamily="18" charset="0"/>
            </a:endParaRPr>
          </a:p>
        </p:txBody>
      </p:sp>
      <p:pic>
        <p:nvPicPr>
          <p:cNvPr id="216" name="图片 10"/>
          <p:cNvPicPr>
            <a:picLocks noChangeAspect="1"/>
          </p:cNvPicPr>
          <p:nvPr/>
        </p:nvPicPr>
        <p:blipFill>
          <a:blip r:embed="rId2" cstate="print">
            <a:extLst>
              <a:ext uri="{28A0092B-C50C-407E-A947-70E740481C1C}">
                <a14:useLocalDpi xmlns:a14="http://schemas.microsoft.com/office/drawing/2010/main"/>
              </a:ext>
            </a:extLst>
          </a:blip>
          <a:srcRect/>
          <a:stretch>
            <a:fillRect/>
          </a:stretch>
        </p:blipFill>
        <p:spPr>
          <a:xfrm>
            <a:off x="173990" y="1350645"/>
            <a:ext cx="1946910" cy="1710055"/>
          </a:xfrm>
          <a:prstGeom prst="rect">
            <a:avLst/>
          </a:prstGeom>
        </p:spPr>
      </p:pic>
      <p:pic>
        <p:nvPicPr>
          <p:cNvPr id="26" name="Picture 7" descr="C:\Users\Administrator\Desktop\上海应用所投标文件\006 (23).JPG"/>
          <p:cNvPicPr>
            <a:picLocks noChangeAspect="1" noChangeArrowheads="1"/>
          </p:cNvPicPr>
          <p:nvPr/>
        </p:nvPicPr>
        <p:blipFill>
          <a:blip r:embed="rId3" cstate="print"/>
          <a:srcRect/>
          <a:stretch>
            <a:fillRect/>
          </a:stretch>
        </p:blipFill>
        <p:spPr bwMode="auto">
          <a:xfrm>
            <a:off x="2195830" y="1350645"/>
            <a:ext cx="2600960" cy="1710055"/>
          </a:xfrm>
          <a:prstGeom prst="rect">
            <a:avLst/>
          </a:prstGeom>
          <a:noFill/>
        </p:spPr>
      </p:pic>
      <p:pic>
        <p:nvPicPr>
          <p:cNvPr id="2" name="图片 8"/>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a:xfrm>
            <a:off x="4931728" y="1350645"/>
            <a:ext cx="2085975" cy="1783556"/>
          </a:xfrm>
          <a:prstGeom prst="rect">
            <a:avLst/>
          </a:prstGeom>
        </p:spPr>
      </p:pic>
      <p:pic>
        <p:nvPicPr>
          <p:cNvPr id="20" name="图片 222" descr="360截图16180925256028"/>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4476115" y="3291840"/>
            <a:ext cx="2589530" cy="1468755"/>
          </a:xfrm>
          <a:prstGeom prst="rect">
            <a:avLst/>
          </a:prstGeom>
        </p:spPr>
      </p:pic>
      <p:pic>
        <p:nvPicPr>
          <p:cNvPr id="224" name="图片 224" descr="360截图16350904484251"/>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173990" y="3253105"/>
            <a:ext cx="3462655" cy="1507490"/>
          </a:xfrm>
          <a:prstGeom prst="rect">
            <a:avLst/>
          </a:prstGeom>
        </p:spPr>
      </p:pic>
      <p:cxnSp>
        <p:nvCxnSpPr>
          <p:cNvPr id="267" name="直接连接符 266"/>
          <p:cNvCxnSpPr/>
          <p:nvPr/>
        </p:nvCxnSpPr>
        <p:spPr>
          <a:xfrm>
            <a:off x="0" y="4875626"/>
            <a:ext cx="9144000" cy="1191"/>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utoShape 526"/>
          <p:cNvSpPr>
            <a:spLocks noChangeArrowheads="1"/>
          </p:cNvSpPr>
          <p:nvPr/>
        </p:nvSpPr>
        <p:spPr bwMode="auto">
          <a:xfrm>
            <a:off x="198120" y="872490"/>
            <a:ext cx="4030980" cy="3749675"/>
          </a:xfrm>
          <a:prstGeom prst="roundRect">
            <a:avLst>
              <a:gd name="adj" fmla="val 3379"/>
            </a:avLst>
          </a:prstGeom>
          <a:solidFill>
            <a:schemeClr val="accent6">
              <a:lumMod val="20000"/>
              <a:lumOff val="80000"/>
            </a:schemeClr>
          </a:solidFill>
          <a:ln>
            <a:solidFill>
              <a:schemeClr val="tx1"/>
            </a:solidFill>
          </a:ln>
        </p:spPr>
        <p:txBody>
          <a:bodyPr wrap="none" anchor="ctr"/>
          <a:lstStyle/>
          <a:p>
            <a:pPr eaLnBrk="1" latinLnBrk="1" hangingPunct="1">
              <a:defRPr/>
            </a:pPr>
            <a:r>
              <a:rPr kumimoji="1" lang="en-US" altLang="ko-KR" dirty="0" smtClean="0">
                <a:solidFill>
                  <a:srgbClr val="000000"/>
                </a:solidFill>
                <a:latin typeface="Gulim" panose="020B0600000101010101" pitchFamily="34" charset="-127"/>
                <a:ea typeface="Gulim" panose="020B0600000101010101" pitchFamily="34" charset="-127"/>
              </a:rPr>
              <a:t>                                                                </a:t>
            </a:r>
            <a:endParaRPr kumimoji="1" lang="ko-KR" altLang="en-US" dirty="0">
              <a:solidFill>
                <a:srgbClr val="000000"/>
              </a:solidFill>
              <a:latin typeface="Gulim" panose="020B0600000101010101" pitchFamily="34" charset="-127"/>
              <a:ea typeface="Gulim" panose="020B0600000101010101" pitchFamily="34" charset="-127"/>
            </a:endParaRPr>
          </a:p>
        </p:txBody>
      </p:sp>
      <p:sp>
        <p:nvSpPr>
          <p:cNvPr id="32" name="TextBox 78"/>
          <p:cNvSpPr txBox="1"/>
          <p:nvPr/>
        </p:nvSpPr>
        <p:spPr>
          <a:xfrm>
            <a:off x="173990" y="551180"/>
            <a:ext cx="2580640" cy="299085"/>
          </a:xfrm>
          <a:prstGeom prst="rect">
            <a:avLst/>
          </a:prstGeom>
          <a:solidFill>
            <a:schemeClr val="accent6">
              <a:lumMod val="60000"/>
              <a:lumOff val="40000"/>
            </a:schemeClr>
          </a:solidFill>
        </p:spPr>
        <p:txBody>
          <a:bodyPr wrap="square" rtlCol="0">
            <a:spAutoFit/>
          </a:bodyPr>
          <a:lstStyle/>
          <a:p>
            <a:pPr>
              <a:buClr>
                <a:srgbClr val="00B0F0"/>
              </a:buClr>
              <a:buFont typeface="Wingdings" panose="05000000000000000000" pitchFamily="2" charset="2"/>
              <a:buChar char="p"/>
            </a:pPr>
            <a:r>
              <a:rPr lang="zh-CN" altLang="en-US" sz="1350" b="1" dirty="0"/>
              <a:t>  低温模组测试封头系列</a:t>
            </a:r>
          </a:p>
        </p:txBody>
      </p:sp>
      <p:cxnSp>
        <p:nvCxnSpPr>
          <p:cNvPr id="267" name="直接连接符 266"/>
          <p:cNvCxnSpPr/>
          <p:nvPr/>
        </p:nvCxnSpPr>
        <p:spPr>
          <a:xfrm>
            <a:off x="0" y="4875626"/>
            <a:ext cx="9144000" cy="1191"/>
          </a:xfrm>
          <a:prstGeom prst="line">
            <a:avLst/>
          </a:prstGeom>
        </p:spPr>
        <p:style>
          <a:lnRef idx="1">
            <a:schemeClr val="accent1"/>
          </a:lnRef>
          <a:fillRef idx="0">
            <a:schemeClr val="accent1"/>
          </a:fillRef>
          <a:effectRef idx="0">
            <a:schemeClr val="accent1"/>
          </a:effectRef>
          <a:fontRef idx="minor">
            <a:schemeClr val="tx1"/>
          </a:fontRef>
        </p:style>
      </p:cxnSp>
      <p:graphicFrame>
        <p:nvGraphicFramePr>
          <p:cNvPr id="16" name="表格 15"/>
          <p:cNvGraphicFramePr>
            <a:graphicFrameLocks noGrp="1"/>
          </p:cNvGraphicFramePr>
          <p:nvPr>
            <p:custDataLst>
              <p:tags r:id="rId1"/>
            </p:custDataLst>
          </p:nvPr>
        </p:nvGraphicFramePr>
        <p:xfrm>
          <a:off x="4572000" y="871855"/>
          <a:ext cx="4107815" cy="3750310"/>
        </p:xfrm>
        <a:graphic>
          <a:graphicData uri="http://schemas.openxmlformats.org/drawingml/2006/table">
            <a:tbl>
              <a:tblPr firstRow="1" bandRow="1">
                <a:effectLst/>
                <a:tableStyleId>{5C22544A-7EE6-4342-B048-85BDC9FD1C3A}</a:tableStyleId>
              </a:tblPr>
              <a:tblGrid>
                <a:gridCol w="469900">
                  <a:extLst>
                    <a:ext uri="{9D8B030D-6E8A-4147-A177-3AD203B41FA5}">
                      <a16:colId xmlns:a16="http://schemas.microsoft.com/office/drawing/2014/main" val="20000"/>
                    </a:ext>
                  </a:extLst>
                </a:gridCol>
                <a:gridCol w="1057910">
                  <a:extLst>
                    <a:ext uri="{9D8B030D-6E8A-4147-A177-3AD203B41FA5}">
                      <a16:colId xmlns:a16="http://schemas.microsoft.com/office/drawing/2014/main" val="20001"/>
                    </a:ext>
                  </a:extLst>
                </a:gridCol>
                <a:gridCol w="2580005">
                  <a:extLst>
                    <a:ext uri="{9D8B030D-6E8A-4147-A177-3AD203B41FA5}">
                      <a16:colId xmlns:a16="http://schemas.microsoft.com/office/drawing/2014/main" val="20002"/>
                    </a:ext>
                  </a:extLst>
                </a:gridCol>
              </a:tblGrid>
              <a:tr h="572135">
                <a:tc>
                  <a:txBody>
                    <a:bodyPr/>
                    <a:lstStyle/>
                    <a:p>
                      <a:pPr algn="ctr">
                        <a:buNone/>
                      </a:pPr>
                      <a:endParaRPr lang="zh-CN" altLang="en-US" sz="1000" b="1" dirty="0">
                        <a:solidFill>
                          <a:sysClr val="windowText" lastClr="000000"/>
                        </a:solidFill>
                        <a:latin typeface="+mn-ea"/>
                        <a:ea typeface="+mn-ea"/>
                      </a:endParaRPr>
                    </a:p>
                    <a:p>
                      <a:pPr algn="ctr">
                        <a:buNone/>
                      </a:pPr>
                      <a:r>
                        <a:rPr lang="zh-CN" altLang="en-US" sz="1000" b="1" dirty="0">
                          <a:solidFill>
                            <a:sysClr val="windowText" lastClr="000000"/>
                          </a:solidFill>
                          <a:latin typeface="+mn-ea"/>
                          <a:ea typeface="+mn-ea"/>
                        </a:rPr>
                        <a:t>序号</a:t>
                      </a: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buNone/>
                      </a:pPr>
                      <a:endParaRPr lang="zh-CN" altLang="en-US" sz="1000" b="1" dirty="0">
                        <a:solidFill>
                          <a:sysClr val="windowText" lastClr="000000"/>
                        </a:solidFill>
                        <a:latin typeface="+mn-ea"/>
                        <a:ea typeface="+mn-ea"/>
                      </a:endParaRPr>
                    </a:p>
                    <a:p>
                      <a:pPr algn="ctr">
                        <a:buNone/>
                      </a:pPr>
                      <a:r>
                        <a:rPr lang="zh-CN" altLang="en-US" sz="1000" b="1" dirty="0">
                          <a:solidFill>
                            <a:sysClr val="windowText" lastClr="000000"/>
                          </a:solidFill>
                          <a:latin typeface="+mn-ea"/>
                          <a:ea typeface="+mn-ea"/>
                        </a:rPr>
                        <a:t>产品名称</a:t>
                      </a: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defRPr/>
                      </a:pPr>
                      <a:r>
                        <a:rPr lang="zh-CN" sz="1000" b="1" dirty="0">
                          <a:solidFill>
                            <a:sysClr val="windowText" lastClr="000000"/>
                          </a:solidFill>
                          <a:latin typeface="宋体" panose="02010600030101010101" pitchFamily="2" charset="-122"/>
                          <a:ea typeface="宋体" panose="02010600030101010101" pitchFamily="2" charset="-122"/>
                          <a:cs typeface="宋体" panose="02010600030101010101" pitchFamily="2" charset="-122"/>
                        </a:rPr>
                        <a:t>关键技术指标</a:t>
                      </a:r>
                    </a:p>
                  </a:txBody>
                  <a:tcPr marL="68580" marR="68580" marT="34290" marB="3429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178175">
                <a:tc>
                  <a:txBody>
                    <a:bodyPr/>
                    <a:lstStyle/>
                    <a:p>
                      <a:pPr algn="ctr">
                        <a:buNone/>
                      </a:pPr>
                      <a:r>
                        <a:rPr lang="en-US" altLang="zh-CN" sz="1000" b="1" dirty="0">
                          <a:solidFill>
                            <a:sysClr val="windowText" lastClr="000000"/>
                          </a:solidFill>
                          <a:latin typeface="+mn-ea"/>
                          <a:ea typeface="+mn-ea"/>
                        </a:rPr>
                        <a:t>1</a:t>
                      </a:r>
                    </a:p>
                  </a:txBody>
                  <a:tcPr marL="68580" marR="68580" marT="34290" marB="3429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lnSpc>
                          <a:spcPct val="100000"/>
                        </a:lnSpc>
                        <a:buClrTx/>
                        <a:buSzTx/>
                        <a:buFontTx/>
                      </a:pPr>
                      <a:r>
                        <a:rPr lang="zh-CN" sz="1000" b="1" dirty="0">
                          <a:solidFill>
                            <a:sysClr val="windowText" lastClr="000000"/>
                          </a:solidFill>
                          <a:latin typeface="宋体" panose="02010600030101010101" pitchFamily="2" charset="-122"/>
                          <a:ea typeface="宋体" panose="02010600030101010101" pitchFamily="2" charset="-122"/>
                          <a:cs typeface="宋体" panose="02010600030101010101" pitchFamily="2" charset="-122"/>
                        </a:rPr>
                        <a:t>低温模组测试封头（</a:t>
                      </a:r>
                      <a:r>
                        <a:rPr lang="en-US" altLang="zh-CN" sz="1000" b="1" dirty="0">
                          <a:solidFill>
                            <a:sysClr val="windowText" lastClr="000000"/>
                          </a:solidFill>
                          <a:latin typeface="宋体" panose="02010600030101010101" pitchFamily="2" charset="-122"/>
                          <a:ea typeface="宋体" panose="02010600030101010101" pitchFamily="2" charset="-122"/>
                          <a:cs typeface="宋体" panose="02010600030101010101" pitchFamily="2" charset="-122"/>
                        </a:rPr>
                        <a:t>4</a:t>
                      </a:r>
                      <a:r>
                        <a:rPr lang="zh-CN" altLang="en-US" sz="1000" b="1" dirty="0">
                          <a:solidFill>
                            <a:sysClr val="windowText" lastClr="000000"/>
                          </a:solidFill>
                          <a:latin typeface="宋体" panose="02010600030101010101" pitchFamily="2" charset="-122"/>
                          <a:ea typeface="宋体" panose="02010600030101010101" pitchFamily="2" charset="-122"/>
                          <a:cs typeface="宋体" panose="02010600030101010101" pitchFamily="2" charset="-122"/>
                        </a:rPr>
                        <a:t>套</a:t>
                      </a:r>
                      <a:r>
                        <a:rPr lang="zh-CN" sz="1000" b="1" dirty="0">
                          <a:solidFill>
                            <a:sysClr val="windowText" lastClr="000000"/>
                          </a:solidFill>
                          <a:latin typeface="宋体" panose="02010600030101010101" pitchFamily="2" charset="-122"/>
                          <a:ea typeface="宋体" panose="02010600030101010101" pitchFamily="2" charset="-122"/>
                          <a:cs typeface="宋体" panose="02010600030101010101" pitchFamily="2" charset="-122"/>
                        </a:rPr>
                        <a:t>）</a:t>
                      </a:r>
                    </a:p>
                  </a:txBody>
                  <a:tcPr marL="68580" marR="68580" marT="34290" marB="3429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lvl="0">
                        <a:lnSpc>
                          <a:spcPct val="150000"/>
                        </a:lnSpc>
                      </a:pPr>
                      <a:r>
                        <a:rPr lang="zh-CN" altLang="en-US" sz="1000" b="1" dirty="0">
                          <a:sym typeface="+mn-ea"/>
                        </a:rPr>
                        <a:t>目前总计承接了硬</a:t>
                      </a:r>
                      <a:r>
                        <a:rPr lang="en-US" altLang="zh-CN" sz="1000" b="1" dirty="0">
                          <a:sym typeface="+mn-ea"/>
                        </a:rPr>
                        <a:t>X</a:t>
                      </a:r>
                      <a:r>
                        <a:rPr lang="zh-CN" altLang="en-US" sz="1000" b="1" dirty="0">
                          <a:sym typeface="+mn-ea"/>
                        </a:rPr>
                        <a:t>射线装置</a:t>
                      </a:r>
                      <a:r>
                        <a:rPr lang="en-US" altLang="zh-CN" sz="1000" b="1" dirty="0">
                          <a:sym typeface="+mn-ea"/>
                        </a:rPr>
                        <a:t>4</a:t>
                      </a:r>
                      <a:r>
                        <a:rPr lang="zh-CN" altLang="en-US" sz="1000" b="1" dirty="0">
                          <a:sym typeface="+mn-ea"/>
                        </a:rPr>
                        <a:t>套低温封头，已交付</a:t>
                      </a:r>
                      <a:r>
                        <a:rPr lang="en-US" altLang="zh-CN" sz="1000" b="1" dirty="0">
                          <a:sym typeface="+mn-ea"/>
                        </a:rPr>
                        <a:t>2</a:t>
                      </a:r>
                      <a:r>
                        <a:rPr lang="zh-CN" altLang="en-US" sz="1000" b="1" dirty="0">
                          <a:sym typeface="+mn-ea"/>
                        </a:rPr>
                        <a:t>套，</a:t>
                      </a:r>
                      <a:r>
                        <a:rPr lang="en-US" altLang="zh-CN" sz="1000" b="1" dirty="0">
                          <a:sym typeface="+mn-ea"/>
                        </a:rPr>
                        <a:t>2</a:t>
                      </a:r>
                      <a:r>
                        <a:rPr lang="zh-CN" altLang="en-US" sz="1000" b="1" dirty="0">
                          <a:sym typeface="+mn-ea"/>
                        </a:rPr>
                        <a:t>套验收中。</a:t>
                      </a:r>
                    </a:p>
                    <a:p>
                      <a:pPr lvl="0">
                        <a:lnSpc>
                          <a:spcPct val="150000"/>
                        </a:lnSpc>
                      </a:pPr>
                      <a:r>
                        <a:rPr lang="zh-CN" altLang="en-US" sz="1000" dirty="0">
                          <a:solidFill>
                            <a:srgbClr val="FF0000"/>
                          </a:solidFill>
                          <a:sym typeface="+mn-ea"/>
                        </a:rPr>
                        <a:t>主要设计参数：</a:t>
                      </a:r>
                      <a:endParaRPr lang="en-US" altLang="zh-CN" sz="1000" dirty="0">
                        <a:solidFill>
                          <a:srgbClr val="FF0000"/>
                        </a:solidFill>
                      </a:endParaRPr>
                    </a:p>
                    <a:p>
                      <a:pPr lvl="0">
                        <a:lnSpc>
                          <a:spcPct val="150000"/>
                        </a:lnSpc>
                      </a:pPr>
                      <a:r>
                        <a:rPr lang="en-US" altLang="zh-CN" sz="1000" dirty="0">
                          <a:solidFill>
                            <a:srgbClr val="FF0000"/>
                          </a:solidFill>
                          <a:sym typeface="+mn-ea"/>
                        </a:rPr>
                        <a:t>1</a:t>
                      </a:r>
                      <a:r>
                        <a:rPr lang="zh-CN" altLang="en-US" sz="1000" dirty="0">
                          <a:solidFill>
                            <a:srgbClr val="FF0000"/>
                          </a:solidFill>
                          <a:sym typeface="+mn-ea"/>
                        </a:rPr>
                        <a:t>、管道温度及设计压力：</a:t>
                      </a:r>
                      <a:endParaRPr lang="en-US" altLang="zh-CN" sz="1000" dirty="0">
                        <a:solidFill>
                          <a:srgbClr val="FF0000"/>
                        </a:solidFill>
                      </a:endParaRPr>
                    </a:p>
                    <a:p>
                      <a:pPr lvl="0">
                        <a:lnSpc>
                          <a:spcPct val="150000"/>
                        </a:lnSpc>
                      </a:pPr>
                      <a:r>
                        <a:rPr lang="en-US" altLang="zh-CN" sz="1000" dirty="0">
                          <a:sym typeface="+mn-ea"/>
                        </a:rPr>
                        <a:t>A</a:t>
                      </a:r>
                      <a:r>
                        <a:rPr lang="zh-CN" altLang="en-US" sz="1000" dirty="0">
                          <a:sym typeface="+mn-ea"/>
                        </a:rPr>
                        <a:t>：</a:t>
                      </a:r>
                      <a:r>
                        <a:rPr lang="en-US" altLang="zh-CN" sz="1000" dirty="0">
                          <a:sym typeface="+mn-ea"/>
                        </a:rPr>
                        <a:t>4.5K</a:t>
                      </a:r>
                      <a:r>
                        <a:rPr lang="zh-CN" altLang="en-US" sz="1000" dirty="0">
                          <a:sym typeface="+mn-ea"/>
                        </a:rPr>
                        <a:t>，压力</a:t>
                      </a:r>
                      <a:r>
                        <a:rPr lang="en-US" altLang="zh-CN" sz="1000" dirty="0">
                          <a:sym typeface="+mn-ea"/>
                        </a:rPr>
                        <a:t>2Mpa</a:t>
                      </a:r>
                      <a:r>
                        <a:rPr lang="zh-CN" altLang="en-US" sz="1000" dirty="0">
                          <a:sym typeface="+mn-ea"/>
                        </a:rPr>
                        <a:t>；</a:t>
                      </a:r>
                      <a:r>
                        <a:rPr lang="en-US" altLang="zh-CN" sz="1000" dirty="0">
                          <a:sym typeface="+mn-ea"/>
                        </a:rPr>
                        <a:t>B</a:t>
                      </a:r>
                      <a:r>
                        <a:rPr lang="zh-CN" altLang="en-US" sz="1000" dirty="0">
                          <a:sym typeface="+mn-ea"/>
                        </a:rPr>
                        <a:t>：</a:t>
                      </a:r>
                      <a:r>
                        <a:rPr lang="en-US" altLang="zh-CN" sz="1000" dirty="0">
                          <a:sym typeface="+mn-ea"/>
                        </a:rPr>
                        <a:t>3.5K</a:t>
                      </a:r>
                      <a:r>
                        <a:rPr lang="zh-CN" altLang="en-US" sz="1000" dirty="0">
                          <a:sym typeface="+mn-ea"/>
                        </a:rPr>
                        <a:t>，压力</a:t>
                      </a:r>
                      <a:r>
                        <a:rPr lang="en-US" altLang="zh-CN" sz="1000" dirty="0">
                          <a:sym typeface="+mn-ea"/>
                        </a:rPr>
                        <a:t>0.4Mpa</a:t>
                      </a:r>
                      <a:r>
                        <a:rPr lang="zh-CN" altLang="en-US" sz="1000" dirty="0">
                          <a:sym typeface="+mn-ea"/>
                        </a:rPr>
                        <a:t>；</a:t>
                      </a:r>
                      <a:endParaRPr lang="en-US" altLang="zh-CN" sz="1000" dirty="0"/>
                    </a:p>
                    <a:p>
                      <a:pPr lvl="0">
                        <a:lnSpc>
                          <a:spcPct val="150000"/>
                        </a:lnSpc>
                      </a:pPr>
                      <a:r>
                        <a:rPr lang="en-US" altLang="zh-CN" sz="1000" dirty="0">
                          <a:sym typeface="+mn-ea"/>
                        </a:rPr>
                        <a:t>C</a:t>
                      </a:r>
                      <a:r>
                        <a:rPr lang="zh-CN" altLang="en-US" sz="1000" dirty="0">
                          <a:sym typeface="+mn-ea"/>
                        </a:rPr>
                        <a:t>：</a:t>
                      </a:r>
                      <a:r>
                        <a:rPr lang="en-US" altLang="zh-CN" sz="1000" dirty="0">
                          <a:sym typeface="+mn-ea"/>
                        </a:rPr>
                        <a:t>4.6K</a:t>
                      </a:r>
                      <a:r>
                        <a:rPr lang="zh-CN" altLang="en-US" sz="1000" dirty="0">
                          <a:sym typeface="+mn-ea"/>
                        </a:rPr>
                        <a:t>，压力</a:t>
                      </a:r>
                      <a:r>
                        <a:rPr lang="en-US" altLang="zh-CN" sz="1000" dirty="0">
                          <a:sym typeface="+mn-ea"/>
                        </a:rPr>
                        <a:t>2Mpa</a:t>
                      </a:r>
                      <a:r>
                        <a:rPr lang="zh-CN" altLang="en-US" sz="1000" dirty="0">
                          <a:sym typeface="+mn-ea"/>
                        </a:rPr>
                        <a:t>；</a:t>
                      </a:r>
                      <a:r>
                        <a:rPr lang="en-US" altLang="zh-CN" sz="1000" dirty="0">
                          <a:sym typeface="+mn-ea"/>
                        </a:rPr>
                        <a:t>D</a:t>
                      </a:r>
                      <a:r>
                        <a:rPr lang="zh-CN" altLang="en-US" sz="1000" dirty="0">
                          <a:sym typeface="+mn-ea"/>
                        </a:rPr>
                        <a:t>：</a:t>
                      </a:r>
                      <a:r>
                        <a:rPr lang="en-US" altLang="zh-CN" sz="1000" dirty="0">
                          <a:sym typeface="+mn-ea"/>
                        </a:rPr>
                        <a:t>8K</a:t>
                      </a:r>
                      <a:r>
                        <a:rPr lang="zh-CN" altLang="en-US" sz="1000" dirty="0">
                          <a:sym typeface="+mn-ea"/>
                        </a:rPr>
                        <a:t>；压力</a:t>
                      </a:r>
                      <a:r>
                        <a:rPr lang="en-US" altLang="zh-CN" sz="1000" dirty="0">
                          <a:sym typeface="+mn-ea"/>
                        </a:rPr>
                        <a:t>2Mpa;</a:t>
                      </a:r>
                      <a:endParaRPr lang="en-US" altLang="zh-CN" sz="1000" dirty="0"/>
                    </a:p>
                    <a:p>
                      <a:pPr lvl="0">
                        <a:lnSpc>
                          <a:spcPct val="150000"/>
                        </a:lnSpc>
                      </a:pPr>
                      <a:r>
                        <a:rPr lang="en-US" altLang="zh-CN" sz="1000" dirty="0">
                          <a:sym typeface="+mn-ea"/>
                        </a:rPr>
                        <a:t>E</a:t>
                      </a:r>
                      <a:r>
                        <a:rPr lang="zh-CN" altLang="en-US" sz="1000" dirty="0">
                          <a:sym typeface="+mn-ea"/>
                        </a:rPr>
                        <a:t>：</a:t>
                      </a:r>
                      <a:r>
                        <a:rPr lang="en-US" altLang="zh-CN" sz="1000" dirty="0">
                          <a:sym typeface="+mn-ea"/>
                        </a:rPr>
                        <a:t>35K</a:t>
                      </a:r>
                      <a:r>
                        <a:rPr lang="zh-CN" altLang="en-US" sz="1000" dirty="0">
                          <a:sym typeface="+mn-ea"/>
                        </a:rPr>
                        <a:t>，压力</a:t>
                      </a:r>
                      <a:r>
                        <a:rPr lang="en-US" altLang="zh-CN" sz="1000" dirty="0">
                          <a:sym typeface="+mn-ea"/>
                        </a:rPr>
                        <a:t>2Mpa</a:t>
                      </a:r>
                      <a:r>
                        <a:rPr lang="zh-CN" altLang="en-US" sz="1000" dirty="0">
                          <a:sym typeface="+mn-ea"/>
                        </a:rPr>
                        <a:t>；</a:t>
                      </a:r>
                      <a:r>
                        <a:rPr lang="en-US" altLang="zh-CN" sz="1000" dirty="0">
                          <a:sym typeface="+mn-ea"/>
                        </a:rPr>
                        <a:t>F</a:t>
                      </a:r>
                      <a:r>
                        <a:rPr lang="zh-CN" altLang="en-US" sz="1000" dirty="0">
                          <a:sym typeface="+mn-ea"/>
                        </a:rPr>
                        <a:t>：</a:t>
                      </a:r>
                      <a:r>
                        <a:rPr lang="en-US" altLang="zh-CN" sz="1000" dirty="0">
                          <a:sym typeface="+mn-ea"/>
                        </a:rPr>
                        <a:t>55K</a:t>
                      </a:r>
                      <a:r>
                        <a:rPr lang="zh-CN" altLang="en-US" sz="1000" dirty="0">
                          <a:sym typeface="+mn-ea"/>
                        </a:rPr>
                        <a:t>，压力</a:t>
                      </a:r>
                      <a:r>
                        <a:rPr lang="en-US" altLang="zh-CN" sz="1000" dirty="0">
                          <a:sym typeface="+mn-ea"/>
                        </a:rPr>
                        <a:t>2Mpa</a:t>
                      </a:r>
                      <a:r>
                        <a:rPr lang="zh-CN" altLang="en-US" sz="1000" dirty="0">
                          <a:sym typeface="+mn-ea"/>
                        </a:rPr>
                        <a:t>；</a:t>
                      </a:r>
                      <a:endParaRPr lang="en-US" altLang="zh-CN" sz="1000" dirty="0"/>
                    </a:p>
                    <a:p>
                      <a:pPr lvl="0">
                        <a:lnSpc>
                          <a:spcPct val="150000"/>
                        </a:lnSpc>
                      </a:pPr>
                      <a:r>
                        <a:rPr lang="zh-CN" altLang="en-US" sz="1000" dirty="0">
                          <a:sym typeface="+mn-ea"/>
                        </a:rPr>
                        <a:t>绝热真空外壳：室温；</a:t>
                      </a:r>
                      <a:r>
                        <a:rPr lang="en-US" altLang="zh-CN" sz="1000" dirty="0">
                          <a:sym typeface="+mn-ea"/>
                        </a:rPr>
                        <a:t>0~1.5bar</a:t>
                      </a:r>
                      <a:endParaRPr lang="en-US" altLang="zh-CN" sz="1000" dirty="0"/>
                    </a:p>
                    <a:p>
                      <a:pPr lvl="0">
                        <a:lnSpc>
                          <a:spcPct val="150000"/>
                        </a:lnSpc>
                      </a:pPr>
                      <a:r>
                        <a:rPr lang="en-US" altLang="zh-CN" sz="1000" dirty="0">
                          <a:solidFill>
                            <a:srgbClr val="FF0000"/>
                          </a:solidFill>
                          <a:sym typeface="+mn-ea"/>
                        </a:rPr>
                        <a:t>2</a:t>
                      </a:r>
                      <a:r>
                        <a:rPr lang="zh-CN" altLang="en-US" sz="1000" dirty="0">
                          <a:solidFill>
                            <a:srgbClr val="FF0000"/>
                          </a:solidFill>
                          <a:sym typeface="+mn-ea"/>
                        </a:rPr>
                        <a:t>、管道静态漏热要求：</a:t>
                      </a:r>
                      <a:endParaRPr lang="en-US" altLang="zh-CN" sz="1000" dirty="0">
                        <a:solidFill>
                          <a:srgbClr val="FF0000"/>
                        </a:solidFill>
                      </a:endParaRPr>
                    </a:p>
                    <a:p>
                      <a:pPr>
                        <a:lnSpc>
                          <a:spcPct val="150000"/>
                        </a:lnSpc>
                        <a:buFont typeface="Wingdings" panose="05000000000000000000" pitchFamily="2" charset="2"/>
                        <a:buChar char="Ø"/>
                      </a:pPr>
                      <a:r>
                        <a:rPr lang="en-US" altLang="zh-CN" sz="1000" dirty="0">
                          <a:sym typeface="+mn-ea"/>
                        </a:rPr>
                        <a:t>Feed Cap-1:≤4W@2K</a:t>
                      </a:r>
                      <a:r>
                        <a:rPr lang="zh-CN" altLang="en-US" sz="1000" dirty="0">
                          <a:sym typeface="+mn-ea"/>
                        </a:rPr>
                        <a:t>，≤</a:t>
                      </a:r>
                      <a:r>
                        <a:rPr lang="en-US" altLang="zh-CN" sz="1000" dirty="0">
                          <a:sym typeface="+mn-ea"/>
                        </a:rPr>
                        <a:t>8W@5K</a:t>
                      </a:r>
                      <a:r>
                        <a:rPr lang="zh-CN" altLang="en-US" sz="1000" dirty="0">
                          <a:sym typeface="+mn-ea"/>
                        </a:rPr>
                        <a:t>，≤</a:t>
                      </a:r>
                      <a:r>
                        <a:rPr lang="en-US" altLang="zh-CN" sz="1000" dirty="0">
                          <a:sym typeface="+mn-ea"/>
                        </a:rPr>
                        <a:t>100W@35K</a:t>
                      </a:r>
                      <a:r>
                        <a:rPr lang="zh-CN" altLang="en-US" sz="1000" dirty="0">
                          <a:sym typeface="+mn-ea"/>
                        </a:rPr>
                        <a:t>；</a:t>
                      </a:r>
                      <a:endParaRPr lang="en-US" altLang="zh-CN" sz="1000" dirty="0"/>
                    </a:p>
                    <a:p>
                      <a:pPr>
                        <a:lnSpc>
                          <a:spcPct val="150000"/>
                        </a:lnSpc>
                        <a:buFont typeface="Wingdings" panose="05000000000000000000" pitchFamily="2" charset="2"/>
                        <a:buChar char="Ø"/>
                      </a:pPr>
                      <a:r>
                        <a:rPr lang="en-US" altLang="zh-CN" sz="1000" kern="100" dirty="0">
                          <a:effectLst/>
                          <a:cs typeface="Times New Roman" panose="02020603050405020304" pitchFamily="18" charset="0"/>
                          <a:sym typeface="+mn-ea"/>
                        </a:rPr>
                        <a:t>End Cap-1:</a:t>
                      </a:r>
                      <a:r>
                        <a:rPr lang="zh-CN" altLang="zh-CN" sz="1000" kern="100" dirty="0">
                          <a:effectLst/>
                          <a:ea typeface="宋体" panose="02010600030101010101" pitchFamily="2" charset="-122"/>
                          <a:cs typeface="Times New Roman" panose="02020603050405020304" pitchFamily="18" charset="0"/>
                          <a:sym typeface="+mn-ea"/>
                        </a:rPr>
                        <a:t>≤</a:t>
                      </a:r>
                      <a:r>
                        <a:rPr lang="en-US" altLang="zh-CN" sz="1000" kern="100" dirty="0">
                          <a:effectLst/>
                          <a:ea typeface="宋体" panose="02010600030101010101" pitchFamily="2" charset="-122"/>
                          <a:cs typeface="Times New Roman" panose="02020603050405020304" pitchFamily="18" charset="0"/>
                          <a:sym typeface="+mn-ea"/>
                        </a:rPr>
                        <a:t>1W@2K</a:t>
                      </a:r>
                      <a:r>
                        <a:rPr lang="zh-CN" altLang="zh-CN" sz="1000" kern="100" dirty="0">
                          <a:effectLst/>
                          <a:ea typeface="宋体" panose="02010600030101010101" pitchFamily="2" charset="-122"/>
                          <a:cs typeface="Times New Roman" panose="02020603050405020304" pitchFamily="18" charset="0"/>
                          <a:sym typeface="+mn-ea"/>
                        </a:rPr>
                        <a:t>，≤</a:t>
                      </a:r>
                      <a:r>
                        <a:rPr lang="en-US" altLang="zh-CN" sz="1000" kern="100" dirty="0">
                          <a:effectLst/>
                          <a:ea typeface="宋体" panose="02010600030101010101" pitchFamily="2" charset="-122"/>
                          <a:cs typeface="Times New Roman" panose="02020603050405020304" pitchFamily="18" charset="0"/>
                          <a:sym typeface="+mn-ea"/>
                        </a:rPr>
                        <a:t>2W@5K</a:t>
                      </a:r>
                      <a:r>
                        <a:rPr lang="zh-CN" altLang="zh-CN" sz="1000" kern="100" dirty="0">
                          <a:effectLst/>
                          <a:ea typeface="宋体" panose="02010600030101010101" pitchFamily="2" charset="-122"/>
                          <a:cs typeface="Times New Roman" panose="02020603050405020304" pitchFamily="18" charset="0"/>
                          <a:sym typeface="+mn-ea"/>
                        </a:rPr>
                        <a:t>，≤</a:t>
                      </a:r>
                      <a:r>
                        <a:rPr lang="en-US" altLang="zh-CN" sz="1000" kern="100" dirty="0">
                          <a:effectLst/>
                          <a:ea typeface="宋体" panose="02010600030101010101" pitchFamily="2" charset="-122"/>
                          <a:cs typeface="Times New Roman" panose="02020603050405020304" pitchFamily="18" charset="0"/>
                          <a:sym typeface="+mn-ea"/>
                        </a:rPr>
                        <a:t>20W@35K</a:t>
                      </a:r>
                      <a:r>
                        <a:rPr lang="zh-CN" altLang="zh-CN" sz="1000" kern="100" dirty="0">
                          <a:effectLst/>
                          <a:ea typeface="宋体" panose="02010600030101010101" pitchFamily="2" charset="-122"/>
                          <a:cs typeface="Times New Roman" panose="02020603050405020304" pitchFamily="18" charset="0"/>
                          <a:sym typeface="+mn-ea"/>
                        </a:rPr>
                        <a:t>；</a:t>
                      </a:r>
                      <a:endParaRPr lang="en-US" altLang="zh-CN" sz="1000" dirty="0"/>
                    </a:p>
                  </a:txBody>
                  <a:tcPr marL="68580" marR="68580" marT="34290" marB="3429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bl>
          </a:graphicData>
        </a:graphic>
      </p:graphicFrame>
      <p:sp>
        <p:nvSpPr>
          <p:cNvPr id="59" name="TextBox 101"/>
          <p:cNvSpPr>
            <a:spLocks noChangeArrowheads="1"/>
          </p:cNvSpPr>
          <p:nvPr/>
        </p:nvSpPr>
        <p:spPr bwMode="auto">
          <a:xfrm>
            <a:off x="2420620" y="-71755"/>
            <a:ext cx="4337685" cy="553085"/>
          </a:xfrm>
          <a:prstGeom prst="rect">
            <a:avLst/>
          </a:prstGeom>
          <a:noFill/>
          <a:ln w="9525">
            <a:noFill/>
            <a:miter lim="800000"/>
          </a:ln>
        </p:spPr>
        <p:txBody>
          <a:bodyPr wrap="square">
            <a:spAutoFit/>
          </a:bodyPr>
          <a:lstStyle/>
          <a:p>
            <a:r>
              <a:rPr lang="zh-CN" altLang="en-US" sz="3000" b="1" dirty="0">
                <a:solidFill>
                  <a:srgbClr val="002060"/>
                </a:solidFill>
                <a:latin typeface="微软雅黑" panose="020B0503020204020204" pitchFamily="34" charset="-122"/>
                <a:ea typeface="微软雅黑" panose="020B0503020204020204" pitchFamily="34" charset="-122"/>
                <a:sym typeface="微软雅黑" panose="020B0503020204020204" pitchFamily="34" charset="-122"/>
              </a:rPr>
              <a:t> </a:t>
            </a:r>
            <a:r>
              <a:rPr lang="zh-CN" altLang="en-US" sz="2400" b="1" dirty="0">
                <a:solidFill>
                  <a:srgbClr val="002060"/>
                </a:solidFill>
                <a:latin typeface="微软雅黑" panose="020B0503020204020204" pitchFamily="34" charset="-122"/>
                <a:ea typeface="微软雅黑" panose="020B0503020204020204" pitchFamily="34" charset="-122"/>
                <a:sym typeface="微软雅黑" panose="020B0503020204020204" pitchFamily="34" charset="-122"/>
              </a:rPr>
              <a:t>三、加速器领域典型产品业绩</a:t>
            </a:r>
            <a:endParaRPr lang="zh-CN" altLang="en-US" sz="2400" dirty="0"/>
          </a:p>
        </p:txBody>
      </p:sp>
      <p:pic>
        <p:nvPicPr>
          <p:cNvPr id="4" name="图片 3"/>
          <p:cNvPicPr>
            <a:picLocks noChangeAspect="1"/>
          </p:cNvPicPr>
          <p:nvPr/>
        </p:nvPicPr>
        <p:blipFill>
          <a:blip r:embed="rId3"/>
          <a:stretch>
            <a:fillRect/>
          </a:stretch>
        </p:blipFill>
        <p:spPr>
          <a:xfrm>
            <a:off x="278130" y="1131570"/>
            <a:ext cx="3870960" cy="301371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526"/>
          <p:cNvSpPr>
            <a:spLocks noChangeArrowheads="1"/>
          </p:cNvSpPr>
          <p:nvPr/>
        </p:nvSpPr>
        <p:spPr bwMode="auto">
          <a:xfrm>
            <a:off x="4500245" y="893445"/>
            <a:ext cx="4121785" cy="3844290"/>
          </a:xfrm>
          <a:prstGeom prst="roundRect">
            <a:avLst>
              <a:gd name="adj" fmla="val 3379"/>
            </a:avLst>
          </a:prstGeom>
          <a:solidFill>
            <a:schemeClr val="accent6">
              <a:lumMod val="20000"/>
              <a:lumOff val="80000"/>
            </a:schemeClr>
          </a:solidFill>
          <a:ln>
            <a:solidFill>
              <a:schemeClr val="tx1"/>
            </a:solidFill>
          </a:ln>
        </p:spPr>
        <p:txBody>
          <a:bodyPr wrap="none" anchor="ctr"/>
          <a:lstStyle/>
          <a:p>
            <a:pPr eaLnBrk="1" latinLnBrk="1" hangingPunct="1">
              <a:defRPr/>
            </a:pPr>
            <a:r>
              <a:rPr kumimoji="1" lang="en-US" altLang="ko-KR" dirty="0" smtClean="0">
                <a:solidFill>
                  <a:srgbClr val="000000"/>
                </a:solidFill>
                <a:latin typeface="Gulim" panose="020B0600000101010101" pitchFamily="34" charset="-127"/>
                <a:ea typeface="Gulim" panose="020B0600000101010101" pitchFamily="34" charset="-127"/>
              </a:rPr>
              <a:t>                                                                </a:t>
            </a:r>
            <a:endParaRPr kumimoji="1" lang="ko-KR" altLang="en-US" dirty="0">
              <a:solidFill>
                <a:srgbClr val="000000"/>
              </a:solidFill>
              <a:latin typeface="Gulim" panose="020B0600000101010101" pitchFamily="34" charset="-127"/>
              <a:ea typeface="Gulim" panose="020B0600000101010101" pitchFamily="34" charset="-127"/>
            </a:endParaRPr>
          </a:p>
        </p:txBody>
      </p:sp>
      <p:sp>
        <p:nvSpPr>
          <p:cNvPr id="3" name="AutoShape 526"/>
          <p:cNvSpPr>
            <a:spLocks noChangeArrowheads="1"/>
          </p:cNvSpPr>
          <p:nvPr/>
        </p:nvSpPr>
        <p:spPr bwMode="auto">
          <a:xfrm>
            <a:off x="127635" y="874395"/>
            <a:ext cx="4121785" cy="3844290"/>
          </a:xfrm>
          <a:prstGeom prst="roundRect">
            <a:avLst>
              <a:gd name="adj" fmla="val 3379"/>
            </a:avLst>
          </a:prstGeom>
          <a:solidFill>
            <a:schemeClr val="accent6">
              <a:lumMod val="20000"/>
              <a:lumOff val="80000"/>
            </a:schemeClr>
          </a:solidFill>
          <a:ln>
            <a:solidFill>
              <a:schemeClr val="tx1"/>
            </a:solidFill>
          </a:ln>
        </p:spPr>
        <p:txBody>
          <a:bodyPr wrap="none" anchor="ctr"/>
          <a:lstStyle/>
          <a:p>
            <a:pPr eaLnBrk="1" latinLnBrk="1" hangingPunct="1">
              <a:defRPr/>
            </a:pPr>
            <a:r>
              <a:rPr kumimoji="1" lang="en-US" altLang="ko-KR" dirty="0" smtClean="0">
                <a:solidFill>
                  <a:srgbClr val="000000"/>
                </a:solidFill>
                <a:latin typeface="Gulim" panose="020B0600000101010101" pitchFamily="34" charset="-127"/>
                <a:ea typeface="Gulim" panose="020B0600000101010101" pitchFamily="34" charset="-127"/>
              </a:rPr>
              <a:t>                                                                </a:t>
            </a:r>
            <a:endParaRPr kumimoji="1" lang="ko-KR" altLang="en-US" dirty="0">
              <a:solidFill>
                <a:srgbClr val="000000"/>
              </a:solidFill>
              <a:latin typeface="Gulim" panose="020B0600000101010101" pitchFamily="34" charset="-127"/>
              <a:ea typeface="Gulim" panose="020B0600000101010101" pitchFamily="34" charset="-127"/>
            </a:endParaRPr>
          </a:p>
        </p:txBody>
      </p:sp>
      <p:cxnSp>
        <p:nvCxnSpPr>
          <p:cNvPr id="267" name="直接连接符 266"/>
          <p:cNvCxnSpPr/>
          <p:nvPr/>
        </p:nvCxnSpPr>
        <p:spPr>
          <a:xfrm>
            <a:off x="0" y="4875626"/>
            <a:ext cx="9144000" cy="1191"/>
          </a:xfrm>
          <a:prstGeom prst="line">
            <a:avLst/>
          </a:prstGeom>
        </p:spPr>
        <p:style>
          <a:lnRef idx="1">
            <a:schemeClr val="accent1"/>
          </a:lnRef>
          <a:fillRef idx="0">
            <a:schemeClr val="accent1"/>
          </a:fillRef>
          <a:effectRef idx="0">
            <a:schemeClr val="accent1"/>
          </a:effectRef>
          <a:fontRef idx="minor">
            <a:schemeClr val="tx1"/>
          </a:fontRef>
        </p:style>
      </p:cxnSp>
      <p:sp>
        <p:nvSpPr>
          <p:cNvPr id="30" name="TextBox 9"/>
          <p:cNvSpPr txBox="1"/>
          <p:nvPr/>
        </p:nvSpPr>
        <p:spPr>
          <a:xfrm>
            <a:off x="683895" y="4156075"/>
            <a:ext cx="3085465" cy="306705"/>
          </a:xfrm>
          <a:prstGeom prst="rect">
            <a:avLst/>
          </a:prstGeom>
          <a:solidFill>
            <a:schemeClr val="accent6">
              <a:lumMod val="60000"/>
              <a:lumOff val="40000"/>
            </a:schemeClr>
          </a:solidFill>
        </p:spPr>
        <p:txBody>
          <a:bodyPr wrap="square" rtlCol="0">
            <a:spAutoFit/>
          </a:bodyPr>
          <a:lstStyle/>
          <a:p>
            <a:pPr>
              <a:buClr>
                <a:srgbClr val="00B0F0"/>
              </a:buClr>
              <a:buFont typeface="Wingdings" panose="05000000000000000000" pitchFamily="2" charset="2"/>
              <a:buChar char="p"/>
            </a:pPr>
            <a:r>
              <a:rPr lang="zh-CN" altLang="en-US" sz="1400" b="1" dirty="0" smtClean="0"/>
              <a:t>  </a:t>
            </a:r>
            <a:r>
              <a:rPr lang="en-US" sz="1400" b="1">
                <a:latin typeface="(使用中文字体)" charset="0"/>
                <a:ea typeface="宋体" panose="02010600030101010101" pitchFamily="2" charset="-122"/>
                <a:cs typeface="Times New Roman" panose="02020603050405020304" pitchFamily="18" charset="0"/>
                <a:sym typeface="+mn-ea"/>
              </a:rPr>
              <a:t> </a:t>
            </a:r>
            <a:r>
              <a:rPr lang="zh-CN" sz="1400" dirty="0">
                <a:solidFill>
                  <a:srgbClr val="000000"/>
                </a:solidFill>
                <a:latin typeface="Arial" panose="020B0604020202020204" pitchFamily="34" charset="0"/>
                <a:ea typeface="宋体" panose="02010600030101010101" pitchFamily="2" charset="-122"/>
                <a:sym typeface="+mn-ea"/>
              </a:rPr>
              <a:t>SSRF EPU10椭圆极化波荡器</a:t>
            </a:r>
            <a:endParaRPr lang="zh-CN" sz="1400" dirty="0">
              <a:solidFill>
                <a:srgbClr val="000000"/>
              </a:solidFill>
              <a:latin typeface="Arial" panose="020B0604020202020204" pitchFamily="34" charset="0"/>
              <a:ea typeface="宋体" panose="02010600030101010101" pitchFamily="2" charset="-122"/>
            </a:endParaRPr>
          </a:p>
        </p:txBody>
      </p:sp>
      <p:pic>
        <p:nvPicPr>
          <p:cNvPr id="12" name="图片 -2147482481" descr="5-上海光源 (SSRF)  EPU10椭圆极化波荡器 1"/>
          <p:cNvPicPr>
            <a:picLocks noChangeAspect="1"/>
          </p:cNvPicPr>
          <p:nvPr>
            <p:custDataLst>
              <p:tags r:id="rId1"/>
            </p:custDataLst>
          </p:nvPr>
        </p:nvPicPr>
        <p:blipFill>
          <a:blip r:embed="rId5" cstate="print">
            <a:extLst>
              <a:ext uri="{28A0092B-C50C-407E-A947-70E740481C1C}">
                <a14:useLocalDpi xmlns:a14="http://schemas.microsoft.com/office/drawing/2010/main"/>
              </a:ext>
            </a:extLst>
          </a:blip>
          <a:stretch>
            <a:fillRect/>
          </a:stretch>
        </p:blipFill>
        <p:spPr>
          <a:xfrm>
            <a:off x="251460" y="1110615"/>
            <a:ext cx="3894455" cy="2921635"/>
          </a:xfrm>
          <a:prstGeom prst="rect">
            <a:avLst/>
          </a:prstGeom>
          <a:noFill/>
          <a:ln w="9525">
            <a:noFill/>
          </a:ln>
        </p:spPr>
      </p:pic>
      <p:pic>
        <p:nvPicPr>
          <p:cNvPr id="13" name="图片 -2147482480" descr="6-上海光源 (SSRF)  EPU200椭圆极化波荡器 1"/>
          <p:cNvPicPr>
            <a:picLocks noChangeAspect="1"/>
          </p:cNvPicPr>
          <p:nvPr>
            <p:custDataLst>
              <p:tags r:id="rId2"/>
            </p:custDataLst>
          </p:nvPr>
        </p:nvPicPr>
        <p:blipFill>
          <a:blip r:embed="rId6" cstate="print">
            <a:extLst>
              <a:ext uri="{28A0092B-C50C-407E-A947-70E740481C1C}">
                <a14:useLocalDpi xmlns:a14="http://schemas.microsoft.com/office/drawing/2010/main"/>
              </a:ext>
            </a:extLst>
          </a:blip>
          <a:srcRect/>
          <a:stretch>
            <a:fillRect/>
          </a:stretch>
        </p:blipFill>
        <p:spPr>
          <a:xfrm>
            <a:off x="4649470" y="1141095"/>
            <a:ext cx="3830955" cy="2921635"/>
          </a:xfrm>
          <a:prstGeom prst="rect">
            <a:avLst/>
          </a:prstGeom>
          <a:noFill/>
          <a:ln w="9525">
            <a:noFill/>
          </a:ln>
        </p:spPr>
      </p:pic>
      <p:sp>
        <p:nvSpPr>
          <p:cNvPr id="14" name="TextBox 9"/>
          <p:cNvSpPr txBox="1"/>
          <p:nvPr/>
        </p:nvSpPr>
        <p:spPr>
          <a:xfrm>
            <a:off x="5147945" y="4156075"/>
            <a:ext cx="3022600" cy="306705"/>
          </a:xfrm>
          <a:prstGeom prst="rect">
            <a:avLst/>
          </a:prstGeom>
          <a:solidFill>
            <a:schemeClr val="accent6">
              <a:lumMod val="60000"/>
              <a:lumOff val="40000"/>
            </a:schemeClr>
          </a:solidFill>
        </p:spPr>
        <p:txBody>
          <a:bodyPr wrap="square" rtlCol="0">
            <a:spAutoFit/>
          </a:bodyPr>
          <a:lstStyle/>
          <a:p>
            <a:pPr>
              <a:buClr>
                <a:srgbClr val="00B0F0"/>
              </a:buClr>
              <a:buFont typeface="Wingdings" panose="05000000000000000000" pitchFamily="2" charset="2"/>
              <a:buChar char="p"/>
            </a:pPr>
            <a:r>
              <a:rPr lang="zh-CN" altLang="en-US" sz="1400" b="1" dirty="0" smtClean="0"/>
              <a:t>  </a:t>
            </a:r>
            <a:r>
              <a:rPr lang="zh-CN" altLang="en-US" sz="1400" dirty="0">
                <a:solidFill>
                  <a:srgbClr val="000000"/>
                </a:solidFill>
                <a:latin typeface="Arial" panose="020B0604020202020204" pitchFamily="34" charset="0"/>
                <a:ea typeface="宋体" panose="02010600030101010101" pitchFamily="2" charset="-122"/>
                <a:sym typeface="Arial" panose="020B0604020202020204" pitchFamily="34" charset="0"/>
              </a:rPr>
              <a:t>SSRF EPU200椭圆极化波荡器</a:t>
            </a:r>
            <a:endParaRPr lang="zh-CN" altLang="en-US" sz="1400" b="1" dirty="0" smtClean="0"/>
          </a:p>
        </p:txBody>
      </p:sp>
      <p:sp>
        <p:nvSpPr>
          <p:cNvPr id="59" name="TextBox 101"/>
          <p:cNvSpPr>
            <a:spLocks noChangeArrowheads="1"/>
          </p:cNvSpPr>
          <p:nvPr/>
        </p:nvSpPr>
        <p:spPr bwMode="auto">
          <a:xfrm>
            <a:off x="2420620" y="-71755"/>
            <a:ext cx="4337685" cy="553085"/>
          </a:xfrm>
          <a:prstGeom prst="rect">
            <a:avLst/>
          </a:prstGeom>
          <a:noFill/>
          <a:ln w="9525">
            <a:noFill/>
            <a:miter lim="800000"/>
          </a:ln>
        </p:spPr>
        <p:txBody>
          <a:bodyPr wrap="square">
            <a:spAutoFit/>
          </a:bodyPr>
          <a:lstStyle/>
          <a:p>
            <a:r>
              <a:rPr lang="zh-CN" altLang="en-US" sz="3000" b="1" dirty="0">
                <a:solidFill>
                  <a:srgbClr val="002060"/>
                </a:solidFill>
                <a:latin typeface="微软雅黑" panose="020B0503020204020204" pitchFamily="34" charset="-122"/>
                <a:ea typeface="微软雅黑" panose="020B0503020204020204" pitchFamily="34" charset="-122"/>
                <a:sym typeface="微软雅黑" panose="020B0503020204020204" pitchFamily="34" charset="-122"/>
              </a:rPr>
              <a:t> </a:t>
            </a:r>
            <a:r>
              <a:rPr lang="zh-CN" altLang="en-US" sz="2400" b="1" dirty="0">
                <a:solidFill>
                  <a:srgbClr val="002060"/>
                </a:solidFill>
                <a:latin typeface="微软雅黑" panose="020B0503020204020204" pitchFamily="34" charset="-122"/>
                <a:ea typeface="微软雅黑" panose="020B0503020204020204" pitchFamily="34" charset="-122"/>
                <a:sym typeface="微软雅黑" panose="020B0503020204020204" pitchFamily="34" charset="-122"/>
              </a:rPr>
              <a:t>三、加速器领域典型产品业绩</a:t>
            </a:r>
            <a:endParaRPr lang="zh-CN" altLang="en-US" sz="2400" dirty="0"/>
          </a:p>
        </p:txBody>
      </p:sp>
      <p:sp>
        <p:nvSpPr>
          <p:cNvPr id="19" name="TextBox 18"/>
          <p:cNvSpPr txBox="1"/>
          <p:nvPr/>
        </p:nvSpPr>
        <p:spPr>
          <a:xfrm>
            <a:off x="71406" y="534073"/>
            <a:ext cx="3643338" cy="321945"/>
          </a:xfrm>
          <a:prstGeom prst="rect">
            <a:avLst/>
          </a:prstGeom>
          <a:noFill/>
        </p:spPr>
        <p:txBody>
          <a:bodyPr wrap="square" rtlCol="0">
            <a:spAutoFit/>
          </a:bodyPr>
          <a:lstStyle/>
          <a:p>
            <a:pPr>
              <a:buClr>
                <a:schemeClr val="tx2"/>
              </a:buClr>
              <a:buFont typeface="Wingdings" panose="05000000000000000000" pitchFamily="2" charset="2"/>
              <a:buChar char="n"/>
            </a:pPr>
            <a:r>
              <a:rPr lang="zh-CN" altLang="en-US" sz="1500" dirty="0" smtClean="0">
                <a:latin typeface="微软雅黑" panose="020B0503020204020204" pitchFamily="34" charset="-122"/>
                <a:ea typeface="微软雅黑" panose="020B0503020204020204" pitchFamily="34" charset="-122"/>
              </a:rPr>
              <a:t>  波荡器</a:t>
            </a:r>
            <a:endParaRPr lang="zh-CN" altLang="en-US" sz="1500" dirty="0">
              <a:latin typeface="微软雅黑" panose="020B0503020204020204" pitchFamily="34" charset="-122"/>
              <a:ea typeface="微软雅黑" panose="020B0503020204020204" pitchFamily="34" charset="-122"/>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526"/>
          <p:cNvSpPr>
            <a:spLocks noChangeArrowheads="1"/>
          </p:cNvSpPr>
          <p:nvPr/>
        </p:nvSpPr>
        <p:spPr bwMode="auto">
          <a:xfrm>
            <a:off x="4500245" y="893445"/>
            <a:ext cx="4121785" cy="3844290"/>
          </a:xfrm>
          <a:prstGeom prst="roundRect">
            <a:avLst>
              <a:gd name="adj" fmla="val 3379"/>
            </a:avLst>
          </a:prstGeom>
          <a:solidFill>
            <a:schemeClr val="accent6">
              <a:lumMod val="20000"/>
              <a:lumOff val="80000"/>
            </a:schemeClr>
          </a:solidFill>
          <a:ln>
            <a:solidFill>
              <a:schemeClr val="tx1"/>
            </a:solidFill>
          </a:ln>
        </p:spPr>
        <p:txBody>
          <a:bodyPr wrap="none" anchor="ctr"/>
          <a:lstStyle/>
          <a:p>
            <a:pPr eaLnBrk="1" latinLnBrk="1" hangingPunct="1">
              <a:defRPr/>
            </a:pPr>
            <a:r>
              <a:rPr kumimoji="1" lang="en-US" altLang="ko-KR" dirty="0" smtClean="0">
                <a:solidFill>
                  <a:srgbClr val="000000"/>
                </a:solidFill>
                <a:latin typeface="Gulim" panose="020B0600000101010101" pitchFamily="34" charset="-127"/>
                <a:ea typeface="Gulim" panose="020B0600000101010101" pitchFamily="34" charset="-127"/>
              </a:rPr>
              <a:t>                                                                </a:t>
            </a:r>
            <a:endParaRPr kumimoji="1" lang="ko-KR" altLang="en-US" dirty="0">
              <a:solidFill>
                <a:srgbClr val="000000"/>
              </a:solidFill>
              <a:latin typeface="Gulim" panose="020B0600000101010101" pitchFamily="34" charset="-127"/>
              <a:ea typeface="Gulim" panose="020B0600000101010101" pitchFamily="34" charset="-127"/>
            </a:endParaRPr>
          </a:p>
        </p:txBody>
      </p:sp>
      <p:sp>
        <p:nvSpPr>
          <p:cNvPr id="3" name="AutoShape 526"/>
          <p:cNvSpPr>
            <a:spLocks noChangeArrowheads="1"/>
          </p:cNvSpPr>
          <p:nvPr/>
        </p:nvSpPr>
        <p:spPr bwMode="auto">
          <a:xfrm>
            <a:off x="127635" y="874395"/>
            <a:ext cx="4121785" cy="3844290"/>
          </a:xfrm>
          <a:prstGeom prst="roundRect">
            <a:avLst>
              <a:gd name="adj" fmla="val 3379"/>
            </a:avLst>
          </a:prstGeom>
          <a:solidFill>
            <a:schemeClr val="accent6">
              <a:lumMod val="20000"/>
              <a:lumOff val="80000"/>
            </a:schemeClr>
          </a:solidFill>
          <a:ln>
            <a:solidFill>
              <a:schemeClr val="tx1"/>
            </a:solidFill>
          </a:ln>
        </p:spPr>
        <p:txBody>
          <a:bodyPr wrap="none" anchor="ctr"/>
          <a:lstStyle/>
          <a:p>
            <a:pPr eaLnBrk="1" latinLnBrk="1" hangingPunct="1">
              <a:defRPr/>
            </a:pPr>
            <a:r>
              <a:rPr kumimoji="1" lang="en-US" altLang="ko-KR" dirty="0" smtClean="0">
                <a:solidFill>
                  <a:srgbClr val="000000"/>
                </a:solidFill>
                <a:latin typeface="Gulim" panose="020B0600000101010101" pitchFamily="34" charset="-127"/>
                <a:ea typeface="Gulim" panose="020B0600000101010101" pitchFamily="34" charset="-127"/>
              </a:rPr>
              <a:t>                                                                </a:t>
            </a:r>
            <a:endParaRPr kumimoji="1" lang="ko-KR" altLang="en-US" dirty="0">
              <a:solidFill>
                <a:srgbClr val="000000"/>
              </a:solidFill>
              <a:latin typeface="Gulim" panose="020B0600000101010101" pitchFamily="34" charset="-127"/>
              <a:ea typeface="Gulim" panose="020B0600000101010101" pitchFamily="34" charset="-127"/>
            </a:endParaRPr>
          </a:p>
        </p:txBody>
      </p:sp>
      <p:cxnSp>
        <p:nvCxnSpPr>
          <p:cNvPr id="267" name="直接连接符 266"/>
          <p:cNvCxnSpPr/>
          <p:nvPr/>
        </p:nvCxnSpPr>
        <p:spPr>
          <a:xfrm>
            <a:off x="0" y="4875626"/>
            <a:ext cx="9144000" cy="1191"/>
          </a:xfrm>
          <a:prstGeom prst="line">
            <a:avLst/>
          </a:prstGeom>
        </p:spPr>
        <p:style>
          <a:lnRef idx="1">
            <a:schemeClr val="accent1"/>
          </a:lnRef>
          <a:fillRef idx="0">
            <a:schemeClr val="accent1"/>
          </a:fillRef>
          <a:effectRef idx="0">
            <a:schemeClr val="accent1"/>
          </a:effectRef>
          <a:fontRef idx="minor">
            <a:schemeClr val="tx1"/>
          </a:fontRef>
        </p:style>
      </p:cxnSp>
      <p:sp>
        <p:nvSpPr>
          <p:cNvPr id="4" name="TextBox 9"/>
          <p:cNvSpPr txBox="1"/>
          <p:nvPr/>
        </p:nvSpPr>
        <p:spPr>
          <a:xfrm>
            <a:off x="1403350" y="4370705"/>
            <a:ext cx="1852930" cy="306705"/>
          </a:xfrm>
          <a:prstGeom prst="rect">
            <a:avLst/>
          </a:prstGeom>
          <a:solidFill>
            <a:schemeClr val="accent6">
              <a:lumMod val="60000"/>
              <a:lumOff val="40000"/>
            </a:schemeClr>
          </a:solidFill>
        </p:spPr>
        <p:txBody>
          <a:bodyPr wrap="square" rtlCol="0">
            <a:spAutoFit/>
          </a:bodyPr>
          <a:lstStyle/>
          <a:p>
            <a:pPr>
              <a:buClr>
                <a:srgbClr val="00B0F0"/>
              </a:buClr>
              <a:buFont typeface="Wingdings" panose="05000000000000000000" pitchFamily="2" charset="2"/>
              <a:buChar char="p"/>
            </a:pPr>
            <a:r>
              <a:rPr lang="zh-CN" altLang="en-US" sz="1400" b="1" dirty="0" smtClean="0"/>
              <a:t> </a:t>
            </a:r>
            <a:r>
              <a:rPr lang="zh-CN" altLang="en-US" sz="1400" dirty="0"/>
              <a:t>加拿大光源波荡器</a:t>
            </a:r>
          </a:p>
        </p:txBody>
      </p:sp>
      <p:pic>
        <p:nvPicPr>
          <p:cNvPr id="5" name="图片 -2147482468" descr="IMG_3308"/>
          <p:cNvPicPr>
            <a:picLocks noChangeAspect="1"/>
          </p:cNvPicPr>
          <p:nvPr/>
        </p:nvPicPr>
        <p:blipFill>
          <a:blip r:embed="rId3" cstate="print">
            <a:extLst>
              <a:ext uri="{28A0092B-C50C-407E-A947-70E740481C1C}">
                <a14:useLocalDpi xmlns:a14="http://schemas.microsoft.com/office/drawing/2010/main"/>
              </a:ext>
            </a:extLst>
          </a:blip>
          <a:srcRect/>
          <a:stretch>
            <a:fillRect/>
          </a:stretch>
        </p:blipFill>
        <p:spPr>
          <a:xfrm>
            <a:off x="179705" y="1058545"/>
            <a:ext cx="3978910" cy="3218180"/>
          </a:xfrm>
          <a:prstGeom prst="rect">
            <a:avLst/>
          </a:prstGeom>
          <a:noFill/>
          <a:ln w="9525">
            <a:noFill/>
          </a:ln>
        </p:spPr>
      </p:pic>
      <p:pic>
        <p:nvPicPr>
          <p:cNvPr id="7" name="图片 -2147482512" descr="IMGP0032"/>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4563745" y="1058545"/>
            <a:ext cx="4011295" cy="3218815"/>
          </a:xfrm>
          <a:prstGeom prst="rect">
            <a:avLst/>
          </a:prstGeom>
          <a:noFill/>
          <a:ln w="9525">
            <a:noFill/>
          </a:ln>
        </p:spPr>
      </p:pic>
      <p:sp>
        <p:nvSpPr>
          <p:cNvPr id="8" name="TextBox 9"/>
          <p:cNvSpPr txBox="1"/>
          <p:nvPr/>
        </p:nvSpPr>
        <p:spPr>
          <a:xfrm>
            <a:off x="5652135" y="4370705"/>
            <a:ext cx="2122170" cy="306705"/>
          </a:xfrm>
          <a:prstGeom prst="rect">
            <a:avLst/>
          </a:prstGeom>
          <a:solidFill>
            <a:schemeClr val="accent6">
              <a:lumMod val="60000"/>
              <a:lumOff val="40000"/>
            </a:schemeClr>
          </a:solidFill>
        </p:spPr>
        <p:txBody>
          <a:bodyPr wrap="square" rtlCol="0">
            <a:spAutoFit/>
          </a:bodyPr>
          <a:lstStyle/>
          <a:p>
            <a:pPr algn="l">
              <a:buClr>
                <a:srgbClr val="00B0F0"/>
              </a:buClr>
              <a:buSzTx/>
              <a:buFont typeface="Wingdings" panose="05000000000000000000" pitchFamily="2" charset="2"/>
              <a:buChar char="p"/>
            </a:pPr>
            <a:r>
              <a:rPr lang="zh-CN" altLang="en-US" sz="1400" b="1" dirty="0" smtClean="0"/>
              <a:t>  </a:t>
            </a:r>
            <a:r>
              <a:rPr lang="zh-CN" altLang="en-US" sz="1400" dirty="0"/>
              <a:t>EXFEL波荡器组装现场</a:t>
            </a:r>
          </a:p>
        </p:txBody>
      </p:sp>
      <p:sp>
        <p:nvSpPr>
          <p:cNvPr id="59" name="TextBox 101"/>
          <p:cNvSpPr>
            <a:spLocks noChangeArrowheads="1"/>
          </p:cNvSpPr>
          <p:nvPr/>
        </p:nvSpPr>
        <p:spPr bwMode="auto">
          <a:xfrm>
            <a:off x="2420620" y="-71755"/>
            <a:ext cx="4337685" cy="553085"/>
          </a:xfrm>
          <a:prstGeom prst="rect">
            <a:avLst/>
          </a:prstGeom>
          <a:noFill/>
          <a:ln w="9525">
            <a:noFill/>
            <a:miter lim="800000"/>
          </a:ln>
        </p:spPr>
        <p:txBody>
          <a:bodyPr wrap="square">
            <a:spAutoFit/>
          </a:bodyPr>
          <a:lstStyle/>
          <a:p>
            <a:r>
              <a:rPr lang="zh-CN" altLang="en-US" sz="3000" b="1" dirty="0">
                <a:solidFill>
                  <a:srgbClr val="002060"/>
                </a:solidFill>
                <a:latin typeface="微软雅黑" panose="020B0503020204020204" pitchFamily="34" charset="-122"/>
                <a:ea typeface="微软雅黑" panose="020B0503020204020204" pitchFamily="34" charset="-122"/>
                <a:sym typeface="微软雅黑" panose="020B0503020204020204" pitchFamily="34" charset="-122"/>
              </a:rPr>
              <a:t> </a:t>
            </a:r>
            <a:r>
              <a:rPr lang="zh-CN" altLang="en-US" sz="2400" b="1" dirty="0">
                <a:solidFill>
                  <a:srgbClr val="002060"/>
                </a:solidFill>
                <a:latin typeface="微软雅黑" panose="020B0503020204020204" pitchFamily="34" charset="-122"/>
                <a:ea typeface="微软雅黑" panose="020B0503020204020204" pitchFamily="34" charset="-122"/>
                <a:sym typeface="微软雅黑" panose="020B0503020204020204" pitchFamily="34" charset="-122"/>
              </a:rPr>
              <a:t>三、加速器领域典型产品业绩</a:t>
            </a:r>
            <a:endParaRPr lang="zh-CN" altLang="en-US" sz="2400"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utoShape 526"/>
          <p:cNvSpPr>
            <a:spLocks noChangeArrowheads="1"/>
          </p:cNvSpPr>
          <p:nvPr/>
        </p:nvSpPr>
        <p:spPr bwMode="auto">
          <a:xfrm>
            <a:off x="127635" y="771525"/>
            <a:ext cx="8780145" cy="3844290"/>
          </a:xfrm>
          <a:prstGeom prst="roundRect">
            <a:avLst>
              <a:gd name="adj" fmla="val 3379"/>
            </a:avLst>
          </a:prstGeom>
          <a:solidFill>
            <a:schemeClr val="accent6">
              <a:lumMod val="20000"/>
              <a:lumOff val="80000"/>
            </a:schemeClr>
          </a:solidFill>
          <a:ln>
            <a:solidFill>
              <a:schemeClr val="tx1"/>
            </a:solidFill>
          </a:ln>
        </p:spPr>
        <p:txBody>
          <a:bodyPr wrap="none" anchor="ctr"/>
          <a:lstStyle/>
          <a:p>
            <a:pPr indent="306070" algn="l"/>
            <a:endParaRPr kumimoji="1" lang="ko-KR" altLang="en-US" sz="1000" dirty="0">
              <a:solidFill>
                <a:srgbClr val="000000"/>
              </a:solidFill>
              <a:latin typeface="Gulim" panose="020B0600000101010101" pitchFamily="34" charset="-127"/>
              <a:ea typeface="Gulim" panose="020B0600000101010101" pitchFamily="34" charset="-127"/>
            </a:endParaRPr>
          </a:p>
        </p:txBody>
      </p:sp>
      <p:cxnSp>
        <p:nvCxnSpPr>
          <p:cNvPr id="267" name="直接连接符 266"/>
          <p:cNvCxnSpPr/>
          <p:nvPr/>
        </p:nvCxnSpPr>
        <p:spPr>
          <a:xfrm>
            <a:off x="0" y="4875626"/>
            <a:ext cx="9144000" cy="1191"/>
          </a:xfrm>
          <a:prstGeom prst="line">
            <a:avLst/>
          </a:prstGeom>
        </p:spPr>
        <p:style>
          <a:lnRef idx="1">
            <a:schemeClr val="accent1"/>
          </a:lnRef>
          <a:fillRef idx="0">
            <a:schemeClr val="accent1"/>
          </a:fillRef>
          <a:effectRef idx="0">
            <a:schemeClr val="accent1"/>
          </a:effectRef>
          <a:fontRef idx="minor">
            <a:schemeClr val="tx1"/>
          </a:fontRef>
        </p:style>
      </p:cxnSp>
      <p:sp>
        <p:nvSpPr>
          <p:cNvPr id="4" name="TextBox 9"/>
          <p:cNvSpPr txBox="1"/>
          <p:nvPr/>
        </p:nvSpPr>
        <p:spPr>
          <a:xfrm>
            <a:off x="2195830" y="4228465"/>
            <a:ext cx="1852930" cy="306705"/>
          </a:xfrm>
          <a:prstGeom prst="rect">
            <a:avLst/>
          </a:prstGeom>
          <a:solidFill>
            <a:schemeClr val="accent6">
              <a:lumMod val="60000"/>
              <a:lumOff val="40000"/>
            </a:schemeClr>
          </a:solidFill>
        </p:spPr>
        <p:txBody>
          <a:bodyPr wrap="square" rtlCol="0">
            <a:spAutoFit/>
          </a:bodyPr>
          <a:lstStyle/>
          <a:p>
            <a:pPr>
              <a:buClr>
                <a:srgbClr val="00B0F0"/>
              </a:buClr>
              <a:buFont typeface="Wingdings" panose="05000000000000000000" pitchFamily="2" charset="2"/>
              <a:buChar char="p"/>
            </a:pPr>
            <a:r>
              <a:rPr lang="zh-CN" altLang="en-US" sz="1400" b="1" dirty="0" smtClean="0"/>
              <a:t> </a:t>
            </a:r>
            <a:r>
              <a:rPr lang="en-US" altLang="zh-CN" sz="1400" dirty="0"/>
              <a:t>HEPS</a:t>
            </a:r>
            <a:r>
              <a:rPr lang="zh-CN" altLang="en-US" sz="1400" dirty="0"/>
              <a:t>低温波荡器</a:t>
            </a:r>
          </a:p>
        </p:txBody>
      </p:sp>
      <p:pic>
        <p:nvPicPr>
          <p:cNvPr id="9" name="图片 2"/>
          <p:cNvPicPr>
            <a:picLocks noChangeAspect="1"/>
          </p:cNvPicPr>
          <p:nvPr>
            <p:custDataLst>
              <p:tags r:id="rId1"/>
            </p:custDataLst>
          </p:nvPr>
        </p:nvPicPr>
        <p:blipFill>
          <a:blip r:embed="rId5"/>
          <a:stretch>
            <a:fillRect/>
          </a:stretch>
        </p:blipFill>
        <p:spPr>
          <a:xfrm>
            <a:off x="127635" y="867410"/>
            <a:ext cx="5221605" cy="3235960"/>
          </a:xfrm>
          <a:prstGeom prst="rect">
            <a:avLst/>
          </a:prstGeom>
          <a:noFill/>
          <a:ln w="9525">
            <a:noFill/>
          </a:ln>
        </p:spPr>
      </p:pic>
      <p:graphicFrame>
        <p:nvGraphicFramePr>
          <p:cNvPr id="10" name="表格 9"/>
          <p:cNvGraphicFramePr/>
          <p:nvPr>
            <p:custDataLst>
              <p:tags r:id="rId2"/>
            </p:custDataLst>
          </p:nvPr>
        </p:nvGraphicFramePr>
        <p:xfrm>
          <a:off x="5435600" y="867410"/>
          <a:ext cx="3413760" cy="1798955"/>
        </p:xfrm>
        <a:graphic>
          <a:graphicData uri="http://schemas.openxmlformats.org/drawingml/2006/table">
            <a:tbl>
              <a:tblPr firstRow="1" bandRow="1">
                <a:tableStyleId>{5940675A-B579-460E-94D1-54222C63F5DA}</a:tableStyleId>
              </a:tblPr>
              <a:tblGrid>
                <a:gridCol w="480060">
                  <a:extLst>
                    <a:ext uri="{9D8B030D-6E8A-4147-A177-3AD203B41FA5}">
                      <a16:colId xmlns:a16="http://schemas.microsoft.com/office/drawing/2014/main" val="20000"/>
                    </a:ext>
                  </a:extLst>
                </a:gridCol>
                <a:gridCol w="367665">
                  <a:extLst>
                    <a:ext uri="{9D8B030D-6E8A-4147-A177-3AD203B41FA5}">
                      <a16:colId xmlns:a16="http://schemas.microsoft.com/office/drawing/2014/main" val="20001"/>
                    </a:ext>
                  </a:extLst>
                </a:gridCol>
                <a:gridCol w="444500">
                  <a:extLst>
                    <a:ext uri="{9D8B030D-6E8A-4147-A177-3AD203B41FA5}">
                      <a16:colId xmlns:a16="http://schemas.microsoft.com/office/drawing/2014/main" val="20002"/>
                    </a:ext>
                  </a:extLst>
                </a:gridCol>
                <a:gridCol w="476250">
                  <a:extLst>
                    <a:ext uri="{9D8B030D-6E8A-4147-A177-3AD203B41FA5}">
                      <a16:colId xmlns:a16="http://schemas.microsoft.com/office/drawing/2014/main" val="20003"/>
                    </a:ext>
                  </a:extLst>
                </a:gridCol>
                <a:gridCol w="518160">
                  <a:extLst>
                    <a:ext uri="{9D8B030D-6E8A-4147-A177-3AD203B41FA5}">
                      <a16:colId xmlns:a16="http://schemas.microsoft.com/office/drawing/2014/main" val="20004"/>
                    </a:ext>
                  </a:extLst>
                </a:gridCol>
                <a:gridCol w="625475">
                  <a:extLst>
                    <a:ext uri="{9D8B030D-6E8A-4147-A177-3AD203B41FA5}">
                      <a16:colId xmlns:a16="http://schemas.microsoft.com/office/drawing/2014/main" val="20005"/>
                    </a:ext>
                  </a:extLst>
                </a:gridCol>
                <a:gridCol w="501650">
                  <a:extLst>
                    <a:ext uri="{9D8B030D-6E8A-4147-A177-3AD203B41FA5}">
                      <a16:colId xmlns:a16="http://schemas.microsoft.com/office/drawing/2014/main" val="20006"/>
                    </a:ext>
                  </a:extLst>
                </a:gridCol>
              </a:tblGrid>
              <a:tr h="458470">
                <a:tc>
                  <a:txBody>
                    <a:bodyPr/>
                    <a:lstStyle/>
                    <a:p>
                      <a:pPr indent="0" algn="ctr">
                        <a:buNone/>
                      </a:pPr>
                      <a:r>
                        <a:rPr lang="zh-CN" altLang="en-US" sz="900" b="1">
                          <a:latin typeface="宋体" panose="02010600030101010101" pitchFamily="2" charset="-122"/>
                          <a:ea typeface="宋体" panose="02010600030101010101" pitchFamily="2" charset="-122"/>
                          <a:cs typeface="宋体" panose="02010600030101010101" pitchFamily="2" charset="-122"/>
                        </a:rPr>
                        <a:t>型号</a:t>
                      </a:r>
                    </a:p>
                  </a:txBody>
                  <a:tcPr marL="68580" marR="68580" marT="0" marB="0" anchor="b">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900" b="1">
                          <a:latin typeface="宋体" panose="02010600030101010101" pitchFamily="2" charset="-122"/>
                          <a:ea typeface="宋体" panose="02010600030101010101" pitchFamily="2" charset="-122"/>
                          <a:cs typeface="宋体" panose="02010600030101010101" pitchFamily="2" charset="-122"/>
                        </a:rPr>
                        <a:t>数量</a:t>
                      </a:r>
                      <a:endParaRPr lang="en-US" altLang="en-US" sz="900" b="1">
                        <a:latin typeface="宋体" panose="02010600030101010101" pitchFamily="2" charset="-122"/>
                        <a:ea typeface="宋体" panose="02010600030101010101" pitchFamily="2" charset="-122"/>
                        <a:cs typeface="宋体" panose="02010600030101010101" pitchFamily="2" charset="-122"/>
                      </a:endParaRPr>
                    </a:p>
                  </a:txBody>
                  <a:tcPr marL="68580" marR="68580" marT="0" marB="0" anchor="b">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2">
                        <a:lumMod val="20000"/>
                        <a:lumOff val="80000"/>
                      </a:schemeClr>
                    </a:solidFill>
                  </a:tcPr>
                </a:tc>
                <a:tc>
                  <a:txBody>
                    <a:bodyPr/>
                    <a:lstStyle/>
                    <a:p>
                      <a:pPr indent="0" algn="ctr">
                        <a:buNone/>
                      </a:pPr>
                      <a:r>
                        <a:rPr lang="en-US" sz="900" b="1">
                          <a:latin typeface="宋体" panose="02010600030101010101" pitchFamily="2" charset="-122"/>
                          <a:ea typeface="宋体" panose="02010600030101010101" pitchFamily="2" charset="-122"/>
                          <a:cs typeface="宋体" panose="02010600030101010101" pitchFamily="2" charset="-122"/>
                        </a:rPr>
                        <a:t>磁性</a:t>
                      </a:r>
                    </a:p>
                    <a:p>
                      <a:pPr indent="0" algn="ctr">
                        <a:buNone/>
                      </a:pPr>
                      <a:r>
                        <a:rPr lang="en-US" sz="900" b="1">
                          <a:latin typeface="宋体" panose="02010600030101010101" pitchFamily="2" charset="-122"/>
                          <a:ea typeface="宋体" panose="02010600030101010101" pitchFamily="2" charset="-122"/>
                          <a:cs typeface="宋体" panose="02010600030101010101" pitchFamily="2" charset="-122"/>
                        </a:rPr>
                        <a:t>材料</a:t>
                      </a:r>
                      <a:endParaRPr lang="en-US" altLang="en-US" sz="900" b="1">
                        <a:latin typeface="宋体" panose="02010600030101010101" pitchFamily="2" charset="-122"/>
                        <a:ea typeface="宋体" panose="02010600030101010101" pitchFamily="2" charset="-122"/>
                        <a:cs typeface="宋体" panose="02010600030101010101" pitchFamily="2" charset="-122"/>
                      </a:endParaRPr>
                    </a:p>
                  </a:txBody>
                  <a:tcPr marL="68580" marR="68580" marT="0" marB="0" anchor="b">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2">
                        <a:lumMod val="20000"/>
                        <a:lumOff val="80000"/>
                      </a:schemeClr>
                    </a:solidFill>
                  </a:tcPr>
                </a:tc>
                <a:tc>
                  <a:txBody>
                    <a:bodyPr/>
                    <a:lstStyle/>
                    <a:p>
                      <a:pPr indent="0" algn="ctr">
                        <a:buNone/>
                      </a:pPr>
                      <a:r>
                        <a:rPr lang="en-US" sz="900" b="1">
                          <a:latin typeface="宋体" panose="02010600030101010101" pitchFamily="2" charset="-122"/>
                          <a:ea typeface="宋体" panose="02010600030101010101" pitchFamily="2" charset="-122"/>
                          <a:cs typeface="宋体" panose="02010600030101010101" pitchFamily="2" charset="-122"/>
                        </a:rPr>
                        <a:t>周期</a:t>
                      </a:r>
                    </a:p>
                    <a:p>
                      <a:pPr indent="0" algn="ctr">
                        <a:buNone/>
                      </a:pPr>
                      <a:r>
                        <a:rPr lang="en-US" sz="900" b="1">
                          <a:latin typeface="宋体" panose="02010600030101010101" pitchFamily="2" charset="-122"/>
                          <a:ea typeface="宋体" panose="02010600030101010101" pitchFamily="2" charset="-122"/>
                          <a:cs typeface="宋体" panose="02010600030101010101" pitchFamily="2" charset="-122"/>
                        </a:rPr>
                        <a:t>长度</a:t>
                      </a:r>
                      <a:endParaRPr lang="en-US" altLang="en-US" sz="900" b="1">
                        <a:latin typeface="宋体" panose="02010600030101010101" pitchFamily="2" charset="-122"/>
                        <a:ea typeface="宋体" panose="02010600030101010101" pitchFamily="2" charset="-122"/>
                        <a:cs typeface="宋体" panose="02010600030101010101" pitchFamily="2" charset="-122"/>
                      </a:endParaRPr>
                    </a:p>
                  </a:txBody>
                  <a:tcPr marL="68580" marR="68580" marT="0" marB="0" anchor="b">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2">
                        <a:lumMod val="20000"/>
                        <a:lumOff val="80000"/>
                      </a:schemeClr>
                    </a:solidFill>
                  </a:tcPr>
                </a:tc>
                <a:tc>
                  <a:txBody>
                    <a:bodyPr/>
                    <a:lstStyle/>
                    <a:p>
                      <a:pPr indent="0" algn="ctr">
                        <a:buNone/>
                      </a:pPr>
                      <a:r>
                        <a:rPr lang="en-US" sz="900" b="1">
                          <a:latin typeface="宋体" panose="02010600030101010101" pitchFamily="2" charset="-122"/>
                          <a:ea typeface="宋体" panose="02010600030101010101" pitchFamily="2" charset="-122"/>
                          <a:cs typeface="宋体" panose="02010600030101010101" pitchFamily="2" charset="-122"/>
                        </a:rPr>
                        <a:t>工作</a:t>
                      </a:r>
                    </a:p>
                    <a:p>
                      <a:pPr indent="0" algn="ctr">
                        <a:buNone/>
                      </a:pPr>
                      <a:r>
                        <a:rPr lang="en-US" sz="900" b="1">
                          <a:latin typeface="宋体" panose="02010600030101010101" pitchFamily="2" charset="-122"/>
                          <a:ea typeface="宋体" panose="02010600030101010101" pitchFamily="2" charset="-122"/>
                          <a:cs typeface="宋体" panose="02010600030101010101" pitchFamily="2" charset="-122"/>
                        </a:rPr>
                        <a:t>间隙</a:t>
                      </a:r>
                      <a:endParaRPr lang="en-US" altLang="en-US" sz="900" b="1">
                        <a:latin typeface="宋体" panose="02010600030101010101" pitchFamily="2" charset="-122"/>
                        <a:ea typeface="宋体" panose="02010600030101010101" pitchFamily="2" charset="-122"/>
                        <a:cs typeface="宋体" panose="02010600030101010101" pitchFamily="2" charset="-122"/>
                      </a:endParaRPr>
                    </a:p>
                  </a:txBody>
                  <a:tcPr marL="68580" marR="68580" marT="0" marB="0" anchor="b">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2">
                        <a:lumMod val="20000"/>
                        <a:lumOff val="80000"/>
                      </a:schemeClr>
                    </a:solidFill>
                  </a:tcPr>
                </a:tc>
                <a:tc>
                  <a:txBody>
                    <a:bodyPr/>
                    <a:lstStyle/>
                    <a:p>
                      <a:pPr indent="0" algn="ctr">
                        <a:buNone/>
                      </a:pPr>
                      <a:r>
                        <a:rPr lang="en-US" sz="900" b="1">
                          <a:latin typeface="宋体" panose="02010600030101010101" pitchFamily="2" charset="-122"/>
                          <a:ea typeface="宋体" panose="02010600030101010101" pitchFamily="2" charset="-122"/>
                          <a:cs typeface="宋体" panose="02010600030101010101" pitchFamily="2" charset="-122"/>
                        </a:rPr>
                        <a:t>磁间隙</a:t>
                      </a:r>
                    </a:p>
                    <a:p>
                      <a:pPr indent="0" algn="ctr">
                        <a:buNone/>
                      </a:pPr>
                      <a:r>
                        <a:rPr lang="en-US" sz="900" b="1">
                          <a:latin typeface="宋体" panose="02010600030101010101" pitchFamily="2" charset="-122"/>
                          <a:ea typeface="宋体" panose="02010600030101010101" pitchFamily="2" charset="-122"/>
                          <a:cs typeface="宋体" panose="02010600030101010101" pitchFamily="2" charset="-122"/>
                        </a:rPr>
                        <a:t>开合范围</a:t>
                      </a:r>
                      <a:endParaRPr lang="en-US" altLang="en-US" sz="900" b="1">
                        <a:latin typeface="宋体" panose="02010600030101010101" pitchFamily="2" charset="-122"/>
                        <a:ea typeface="宋体" panose="02010600030101010101" pitchFamily="2" charset="-122"/>
                        <a:cs typeface="宋体" panose="02010600030101010101" pitchFamily="2" charset="-122"/>
                      </a:endParaRPr>
                    </a:p>
                  </a:txBody>
                  <a:tcPr marL="68580" marR="68580" marT="0" marB="0" anchor="b">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2">
                        <a:lumMod val="20000"/>
                        <a:lumOff val="80000"/>
                      </a:schemeClr>
                    </a:solidFill>
                  </a:tcPr>
                </a:tc>
                <a:tc>
                  <a:txBody>
                    <a:bodyPr/>
                    <a:lstStyle/>
                    <a:p>
                      <a:pPr indent="0" algn="ctr">
                        <a:buNone/>
                      </a:pPr>
                      <a:r>
                        <a:rPr lang="en-US" sz="900" b="1">
                          <a:latin typeface="宋体" panose="02010600030101010101" pitchFamily="2" charset="-122"/>
                          <a:ea typeface="宋体" panose="02010600030101010101" pitchFamily="2" charset="-122"/>
                          <a:cs typeface="宋体" panose="02010600030101010101" pitchFamily="2" charset="-122"/>
                        </a:rPr>
                        <a:t>最大磁吸力</a:t>
                      </a:r>
                      <a:endParaRPr lang="en-US" altLang="en-US" sz="900" b="1">
                        <a:latin typeface="宋体" panose="02010600030101010101" pitchFamily="2" charset="-122"/>
                        <a:ea typeface="宋体" panose="02010600030101010101" pitchFamily="2" charset="-122"/>
                        <a:cs typeface="宋体" panose="02010600030101010101" pitchFamily="2" charset="-122"/>
                      </a:endParaRPr>
                    </a:p>
                  </a:txBody>
                  <a:tcPr marL="68580" marR="68580" marT="0" marB="0" anchor="b">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2">
                        <a:lumMod val="20000"/>
                        <a:lumOff val="80000"/>
                      </a:schemeClr>
                    </a:solidFill>
                  </a:tcPr>
                </a:tc>
                <a:extLst>
                  <a:ext uri="{0D108BD9-81ED-4DB2-BD59-A6C34878D82A}">
                    <a16:rowId xmlns:a16="http://schemas.microsoft.com/office/drawing/2014/main" val="10000"/>
                  </a:ext>
                </a:extLst>
              </a:tr>
              <a:tr h="316230">
                <a:tc>
                  <a:txBody>
                    <a:bodyPr/>
                    <a:lstStyle/>
                    <a:p>
                      <a:pPr indent="0" algn="ctr">
                        <a:buNone/>
                      </a:pPr>
                      <a:r>
                        <a:rPr lang="en-US" sz="800" b="1">
                          <a:latin typeface="Times New Roman" panose="02020603050405020304" pitchFamily="18" charset="0"/>
                          <a:cs typeface="Times New Roman" panose="02020603050405020304" pitchFamily="18" charset="0"/>
                        </a:rPr>
                        <a:t>CPMU14.2</a:t>
                      </a:r>
                      <a:endParaRPr lang="en-US" altLang="en-US" sz="800" b="1">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1">
                        <a:lumMod val="20000"/>
                        <a:lumOff val="80000"/>
                      </a:schemeClr>
                    </a:solidFill>
                  </a:tcPr>
                </a:tc>
                <a:tc>
                  <a:txBody>
                    <a:bodyPr/>
                    <a:lstStyle/>
                    <a:p>
                      <a:pPr indent="0" algn="ctr">
                        <a:buNone/>
                      </a:pPr>
                      <a:r>
                        <a:rPr lang="en-US" sz="800" b="0">
                          <a:latin typeface="Times New Roman" panose="02020603050405020304" pitchFamily="18" charset="0"/>
                          <a:cs typeface="Times New Roman" panose="02020603050405020304" pitchFamily="18" charset="0"/>
                        </a:rPr>
                        <a:t>1</a:t>
                      </a:r>
                      <a:endParaRPr lang="en-US" altLang="en-US" sz="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bg1">
                        <a:lumMod val="85000"/>
                      </a:schemeClr>
                    </a:solidFill>
                  </a:tcPr>
                </a:tc>
                <a:tc>
                  <a:txBody>
                    <a:bodyPr/>
                    <a:lstStyle/>
                    <a:p>
                      <a:pPr indent="0" algn="ctr">
                        <a:buNone/>
                      </a:pPr>
                      <a:r>
                        <a:rPr lang="en-US" sz="800" b="0">
                          <a:latin typeface="宋体" panose="02010600030101010101" pitchFamily="2" charset="-122"/>
                          <a:ea typeface="宋体" panose="02010600030101010101" pitchFamily="2" charset="-122"/>
                          <a:cs typeface="宋体" panose="02010600030101010101" pitchFamily="2" charset="-122"/>
                        </a:rPr>
                        <a:t>镨铁硼</a:t>
                      </a:r>
                      <a:endParaRPr lang="en-US" altLang="en-US" sz="800" b="0">
                        <a:latin typeface="宋体" panose="02010600030101010101" pitchFamily="2" charset="-122"/>
                        <a:ea typeface="宋体" panose="02010600030101010101"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bg1">
                        <a:lumMod val="85000"/>
                      </a:schemeClr>
                    </a:solidFill>
                  </a:tcPr>
                </a:tc>
                <a:tc>
                  <a:txBody>
                    <a:bodyPr/>
                    <a:lstStyle/>
                    <a:p>
                      <a:pPr indent="0" algn="ctr">
                        <a:buNone/>
                      </a:pPr>
                      <a:r>
                        <a:rPr lang="en-US" sz="800" b="0">
                          <a:latin typeface="Times New Roman" panose="02020603050405020304" pitchFamily="18" charset="0"/>
                          <a:cs typeface="Times New Roman" panose="02020603050405020304" pitchFamily="18" charset="0"/>
                        </a:rPr>
                        <a:t>14.2mm</a:t>
                      </a:r>
                      <a:endParaRPr lang="en-US" altLang="en-US" sz="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bg1">
                        <a:lumMod val="85000"/>
                      </a:schemeClr>
                    </a:solidFill>
                  </a:tcPr>
                </a:tc>
                <a:tc>
                  <a:txBody>
                    <a:bodyPr/>
                    <a:lstStyle/>
                    <a:p>
                      <a:pPr indent="0" algn="ctr">
                        <a:buNone/>
                      </a:pPr>
                      <a:r>
                        <a:rPr lang="en-US" sz="800" b="0">
                          <a:latin typeface="Times New Roman" panose="02020603050405020304" pitchFamily="18" charset="0"/>
                          <a:cs typeface="Times New Roman" panose="02020603050405020304" pitchFamily="18" charset="0"/>
                        </a:rPr>
                        <a:t>5.2mm~9.9mm</a:t>
                      </a:r>
                      <a:endParaRPr lang="en-US" altLang="en-US" sz="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bg1">
                        <a:lumMod val="85000"/>
                      </a:schemeClr>
                    </a:solidFill>
                  </a:tcPr>
                </a:tc>
                <a:tc>
                  <a:txBody>
                    <a:bodyPr/>
                    <a:lstStyle/>
                    <a:p>
                      <a:pPr indent="0" algn="ctr">
                        <a:buNone/>
                      </a:pPr>
                      <a:r>
                        <a:rPr lang="en-US" sz="800" b="0">
                          <a:latin typeface="Times New Roman" panose="02020603050405020304" pitchFamily="18" charset="0"/>
                          <a:cs typeface="Times New Roman" panose="02020603050405020304" pitchFamily="18" charset="0"/>
                        </a:rPr>
                        <a:t>5mm-200mm</a:t>
                      </a:r>
                      <a:endParaRPr lang="en-US" altLang="en-US" sz="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bg1">
                        <a:lumMod val="85000"/>
                      </a:schemeClr>
                    </a:solidFill>
                  </a:tcPr>
                </a:tc>
                <a:tc>
                  <a:txBody>
                    <a:bodyPr/>
                    <a:lstStyle/>
                    <a:p>
                      <a:pPr indent="0" algn="ctr">
                        <a:buNone/>
                      </a:pPr>
                      <a:r>
                        <a:rPr lang="en-US" sz="800" b="0">
                          <a:latin typeface="宋体" panose="02010600030101010101" pitchFamily="2" charset="-122"/>
                          <a:ea typeface="宋体" panose="02010600030101010101" pitchFamily="2" charset="-122"/>
                          <a:cs typeface="宋体" panose="02010600030101010101" pitchFamily="2" charset="-122"/>
                        </a:rPr>
                        <a:t>1吨</a:t>
                      </a:r>
                      <a:endParaRPr lang="en-US" altLang="en-US" sz="800" b="0">
                        <a:latin typeface="宋体" panose="02010600030101010101" pitchFamily="2" charset="-122"/>
                        <a:ea typeface="宋体" panose="02010600030101010101"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bg1">
                        <a:lumMod val="85000"/>
                      </a:schemeClr>
                    </a:solidFill>
                  </a:tcPr>
                </a:tc>
                <a:extLst>
                  <a:ext uri="{0D108BD9-81ED-4DB2-BD59-A6C34878D82A}">
                    <a16:rowId xmlns:a16="http://schemas.microsoft.com/office/drawing/2014/main" val="10001"/>
                  </a:ext>
                </a:extLst>
              </a:tr>
              <a:tr h="314960">
                <a:tc>
                  <a:txBody>
                    <a:bodyPr/>
                    <a:lstStyle/>
                    <a:p>
                      <a:pPr indent="0" algn="ctr">
                        <a:buNone/>
                      </a:pPr>
                      <a:r>
                        <a:rPr lang="en-US" sz="800" b="1">
                          <a:latin typeface="Times New Roman" panose="02020603050405020304" pitchFamily="18" charset="0"/>
                          <a:cs typeface="Times New Roman" panose="02020603050405020304" pitchFamily="18" charset="0"/>
                        </a:rPr>
                        <a:t>CPMU16.7</a:t>
                      </a:r>
                      <a:endParaRPr lang="en-US" altLang="en-US" sz="800" b="1">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1">
                        <a:lumMod val="20000"/>
                        <a:lumOff val="80000"/>
                      </a:schemeClr>
                    </a:solidFill>
                  </a:tcPr>
                </a:tc>
                <a:tc>
                  <a:txBody>
                    <a:bodyPr/>
                    <a:lstStyle/>
                    <a:p>
                      <a:pPr indent="0" algn="ctr">
                        <a:buNone/>
                      </a:pPr>
                      <a:r>
                        <a:rPr lang="en-US" sz="800" b="0">
                          <a:latin typeface="Times New Roman" panose="02020603050405020304" pitchFamily="18" charset="0"/>
                          <a:cs typeface="Times New Roman" panose="02020603050405020304" pitchFamily="18" charset="0"/>
                        </a:rPr>
                        <a:t>2</a:t>
                      </a:r>
                      <a:endParaRPr lang="en-US" altLang="en-US" sz="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bg1">
                        <a:lumMod val="85000"/>
                      </a:schemeClr>
                    </a:solidFill>
                  </a:tcPr>
                </a:tc>
                <a:tc>
                  <a:txBody>
                    <a:bodyPr/>
                    <a:lstStyle/>
                    <a:p>
                      <a:pPr indent="0" algn="ctr">
                        <a:buNone/>
                      </a:pPr>
                      <a:r>
                        <a:rPr lang="en-US" sz="800" b="0">
                          <a:latin typeface="宋体" panose="02010600030101010101" pitchFamily="2" charset="-122"/>
                          <a:ea typeface="宋体" panose="02010600030101010101" pitchFamily="2" charset="-122"/>
                          <a:cs typeface="宋体" panose="02010600030101010101" pitchFamily="2" charset="-122"/>
                        </a:rPr>
                        <a:t>镨铁硼</a:t>
                      </a:r>
                      <a:endParaRPr lang="en-US" altLang="en-US" sz="800" b="0">
                        <a:latin typeface="宋体" panose="02010600030101010101" pitchFamily="2" charset="-122"/>
                        <a:ea typeface="宋体" panose="02010600030101010101"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bg1">
                        <a:lumMod val="85000"/>
                      </a:schemeClr>
                    </a:solidFill>
                  </a:tcPr>
                </a:tc>
                <a:tc>
                  <a:txBody>
                    <a:bodyPr/>
                    <a:lstStyle/>
                    <a:p>
                      <a:pPr indent="0" algn="ctr">
                        <a:buNone/>
                      </a:pPr>
                      <a:r>
                        <a:rPr lang="en-US" sz="800" b="0">
                          <a:latin typeface="Times New Roman" panose="02020603050405020304" pitchFamily="18" charset="0"/>
                          <a:cs typeface="Times New Roman" panose="02020603050405020304" pitchFamily="18" charset="0"/>
                        </a:rPr>
                        <a:t>16.7mm</a:t>
                      </a:r>
                      <a:endParaRPr lang="en-US" altLang="en-US" sz="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bg1">
                        <a:lumMod val="85000"/>
                      </a:schemeClr>
                    </a:solidFill>
                  </a:tcPr>
                </a:tc>
                <a:tc>
                  <a:txBody>
                    <a:bodyPr/>
                    <a:lstStyle/>
                    <a:p>
                      <a:pPr indent="0" algn="ctr">
                        <a:buNone/>
                      </a:pPr>
                      <a:r>
                        <a:rPr lang="en-US" sz="800" b="0">
                          <a:latin typeface="Times New Roman" panose="02020603050405020304" pitchFamily="18" charset="0"/>
                          <a:cs typeface="Times New Roman" panose="02020603050405020304" pitchFamily="18" charset="0"/>
                        </a:rPr>
                        <a:t>5.2mm~10mm</a:t>
                      </a:r>
                      <a:endParaRPr lang="en-US" altLang="en-US" sz="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bg1">
                        <a:lumMod val="85000"/>
                      </a:schemeClr>
                    </a:solidFill>
                  </a:tcPr>
                </a:tc>
                <a:tc>
                  <a:txBody>
                    <a:bodyPr/>
                    <a:lstStyle/>
                    <a:p>
                      <a:pPr indent="0" algn="ctr">
                        <a:buNone/>
                      </a:pPr>
                      <a:r>
                        <a:rPr lang="en-US" sz="800" b="0">
                          <a:latin typeface="Times New Roman" panose="02020603050405020304" pitchFamily="18" charset="0"/>
                          <a:cs typeface="Times New Roman" panose="02020603050405020304" pitchFamily="18" charset="0"/>
                        </a:rPr>
                        <a:t>5mm-200mm</a:t>
                      </a:r>
                      <a:endParaRPr lang="en-US" altLang="en-US" sz="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bg1">
                        <a:lumMod val="85000"/>
                      </a:schemeClr>
                    </a:solidFill>
                  </a:tcPr>
                </a:tc>
                <a:tc>
                  <a:txBody>
                    <a:bodyPr/>
                    <a:lstStyle/>
                    <a:p>
                      <a:pPr indent="0" algn="ctr">
                        <a:buNone/>
                      </a:pPr>
                      <a:r>
                        <a:rPr lang="en-US" sz="800" b="0">
                          <a:latin typeface="宋体" panose="02010600030101010101" pitchFamily="2" charset="-122"/>
                          <a:ea typeface="宋体" panose="02010600030101010101" pitchFamily="2" charset="-122"/>
                          <a:cs typeface="宋体" panose="02010600030101010101" pitchFamily="2" charset="-122"/>
                        </a:rPr>
                        <a:t>1.7吨</a:t>
                      </a:r>
                      <a:endParaRPr lang="en-US" altLang="en-US" sz="800" b="0">
                        <a:latin typeface="宋体" panose="02010600030101010101" pitchFamily="2" charset="-122"/>
                        <a:ea typeface="宋体" panose="02010600030101010101"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bg1">
                        <a:lumMod val="85000"/>
                      </a:schemeClr>
                    </a:solidFill>
                  </a:tcPr>
                </a:tc>
                <a:extLst>
                  <a:ext uri="{0D108BD9-81ED-4DB2-BD59-A6C34878D82A}">
                    <a16:rowId xmlns:a16="http://schemas.microsoft.com/office/drawing/2014/main" val="10002"/>
                  </a:ext>
                </a:extLst>
              </a:tr>
              <a:tr h="393700">
                <a:tc>
                  <a:txBody>
                    <a:bodyPr/>
                    <a:lstStyle/>
                    <a:p>
                      <a:pPr indent="0" algn="ctr">
                        <a:buNone/>
                      </a:pPr>
                      <a:r>
                        <a:rPr lang="en-US" sz="800" b="1">
                          <a:latin typeface="Times New Roman" panose="02020603050405020304" pitchFamily="18" charset="0"/>
                          <a:cs typeface="Times New Roman" panose="02020603050405020304" pitchFamily="18" charset="0"/>
                        </a:rPr>
                        <a:t>CPMU18.8</a:t>
                      </a:r>
                      <a:endParaRPr lang="en-US" altLang="en-US" sz="800" b="1">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1">
                        <a:lumMod val="20000"/>
                        <a:lumOff val="80000"/>
                      </a:schemeClr>
                    </a:solidFill>
                  </a:tcPr>
                </a:tc>
                <a:tc>
                  <a:txBody>
                    <a:bodyPr/>
                    <a:lstStyle/>
                    <a:p>
                      <a:pPr indent="0" algn="ctr">
                        <a:buNone/>
                      </a:pPr>
                      <a:r>
                        <a:rPr lang="en-US" sz="800" b="0">
                          <a:latin typeface="Times New Roman" panose="02020603050405020304" pitchFamily="18" charset="0"/>
                          <a:cs typeface="Times New Roman" panose="02020603050405020304" pitchFamily="18" charset="0"/>
                        </a:rPr>
                        <a:t>1</a:t>
                      </a:r>
                      <a:endParaRPr lang="en-US" altLang="en-US" sz="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bg1">
                        <a:lumMod val="85000"/>
                      </a:schemeClr>
                    </a:solidFill>
                  </a:tcPr>
                </a:tc>
                <a:tc>
                  <a:txBody>
                    <a:bodyPr/>
                    <a:lstStyle/>
                    <a:p>
                      <a:pPr indent="0" algn="ctr">
                        <a:buNone/>
                      </a:pPr>
                      <a:r>
                        <a:rPr lang="en-US" sz="800" b="0">
                          <a:latin typeface="宋体" panose="02010600030101010101" pitchFamily="2" charset="-122"/>
                          <a:ea typeface="宋体" panose="02010600030101010101" pitchFamily="2" charset="-122"/>
                          <a:cs typeface="宋体" panose="02010600030101010101" pitchFamily="2" charset="-122"/>
                        </a:rPr>
                        <a:t>镨铁硼</a:t>
                      </a:r>
                      <a:endParaRPr lang="en-US" altLang="en-US" sz="800" b="0">
                        <a:latin typeface="宋体" panose="02010600030101010101" pitchFamily="2" charset="-122"/>
                        <a:ea typeface="宋体" panose="02010600030101010101"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bg1">
                        <a:lumMod val="85000"/>
                      </a:schemeClr>
                    </a:solidFill>
                  </a:tcPr>
                </a:tc>
                <a:tc>
                  <a:txBody>
                    <a:bodyPr/>
                    <a:lstStyle/>
                    <a:p>
                      <a:pPr indent="0" algn="ctr">
                        <a:buNone/>
                      </a:pPr>
                      <a:r>
                        <a:rPr lang="en-US" sz="800" b="0">
                          <a:latin typeface="Times New Roman" panose="02020603050405020304" pitchFamily="18" charset="0"/>
                          <a:cs typeface="Times New Roman" panose="02020603050405020304" pitchFamily="18" charset="0"/>
                        </a:rPr>
                        <a:t>18.8mm</a:t>
                      </a:r>
                      <a:endParaRPr lang="en-US" altLang="en-US" sz="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bg1">
                        <a:lumMod val="85000"/>
                      </a:schemeClr>
                    </a:solidFill>
                  </a:tcPr>
                </a:tc>
                <a:tc>
                  <a:txBody>
                    <a:bodyPr/>
                    <a:lstStyle/>
                    <a:p>
                      <a:pPr indent="0" algn="ctr">
                        <a:buNone/>
                      </a:pPr>
                      <a:r>
                        <a:rPr lang="en-US" sz="800" b="0">
                          <a:latin typeface="Times New Roman" panose="02020603050405020304" pitchFamily="18" charset="0"/>
                          <a:cs typeface="Times New Roman" panose="02020603050405020304" pitchFamily="18" charset="0"/>
                        </a:rPr>
                        <a:t>5.2mm~13.1mm</a:t>
                      </a:r>
                      <a:endParaRPr lang="en-US" altLang="en-US" sz="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bg1">
                        <a:lumMod val="85000"/>
                      </a:schemeClr>
                    </a:solidFill>
                  </a:tcPr>
                </a:tc>
                <a:tc>
                  <a:txBody>
                    <a:bodyPr/>
                    <a:lstStyle/>
                    <a:p>
                      <a:pPr indent="0" algn="ctr">
                        <a:buNone/>
                      </a:pPr>
                      <a:r>
                        <a:rPr lang="en-US" sz="800" b="0">
                          <a:latin typeface="Times New Roman" panose="02020603050405020304" pitchFamily="18" charset="0"/>
                          <a:cs typeface="Times New Roman" panose="02020603050405020304" pitchFamily="18" charset="0"/>
                        </a:rPr>
                        <a:t>5mm-200mm</a:t>
                      </a:r>
                      <a:endParaRPr lang="en-US" altLang="en-US" sz="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bg1">
                        <a:lumMod val="85000"/>
                      </a:schemeClr>
                    </a:solidFill>
                  </a:tcPr>
                </a:tc>
                <a:tc>
                  <a:txBody>
                    <a:bodyPr/>
                    <a:lstStyle/>
                    <a:p>
                      <a:pPr indent="0" algn="ctr">
                        <a:buNone/>
                      </a:pPr>
                      <a:r>
                        <a:rPr lang="en-US" sz="800" b="0">
                          <a:latin typeface="宋体" panose="02010600030101010101" pitchFamily="2" charset="-122"/>
                          <a:ea typeface="宋体" panose="02010600030101010101" pitchFamily="2" charset="-122"/>
                          <a:cs typeface="宋体" panose="02010600030101010101" pitchFamily="2" charset="-122"/>
                        </a:rPr>
                        <a:t>2.3吨</a:t>
                      </a:r>
                      <a:endParaRPr lang="en-US" altLang="en-US" sz="800" b="0">
                        <a:latin typeface="宋体" panose="02010600030101010101" pitchFamily="2" charset="-122"/>
                        <a:ea typeface="宋体" panose="02010600030101010101"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bg1">
                        <a:lumMod val="85000"/>
                      </a:schemeClr>
                    </a:solidFill>
                  </a:tcPr>
                </a:tc>
                <a:extLst>
                  <a:ext uri="{0D108BD9-81ED-4DB2-BD59-A6C34878D82A}">
                    <a16:rowId xmlns:a16="http://schemas.microsoft.com/office/drawing/2014/main" val="10003"/>
                  </a:ext>
                </a:extLst>
              </a:tr>
              <a:tr h="315595">
                <a:tc>
                  <a:txBody>
                    <a:bodyPr/>
                    <a:lstStyle/>
                    <a:p>
                      <a:pPr indent="0" algn="ctr">
                        <a:buNone/>
                      </a:pPr>
                      <a:r>
                        <a:rPr lang="en-US" sz="800" b="1">
                          <a:latin typeface="Times New Roman" panose="02020603050405020304" pitchFamily="18" charset="0"/>
                          <a:cs typeface="Times New Roman" panose="02020603050405020304" pitchFamily="18" charset="0"/>
                        </a:rPr>
                        <a:t>CPMU22.8</a:t>
                      </a:r>
                      <a:endParaRPr lang="en-US" altLang="en-US" sz="800" b="1">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1">
                        <a:lumMod val="20000"/>
                        <a:lumOff val="80000"/>
                      </a:schemeClr>
                    </a:solidFill>
                  </a:tcPr>
                </a:tc>
                <a:tc>
                  <a:txBody>
                    <a:bodyPr/>
                    <a:lstStyle/>
                    <a:p>
                      <a:pPr indent="0" algn="ctr">
                        <a:buNone/>
                      </a:pPr>
                      <a:r>
                        <a:rPr lang="en-US" sz="800" b="0">
                          <a:latin typeface="Times New Roman" panose="02020603050405020304" pitchFamily="18" charset="0"/>
                          <a:cs typeface="Times New Roman" panose="02020603050405020304" pitchFamily="18" charset="0"/>
                        </a:rPr>
                        <a:t>1</a:t>
                      </a:r>
                      <a:endParaRPr lang="en-US" altLang="en-US" sz="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bg1">
                        <a:lumMod val="85000"/>
                      </a:schemeClr>
                    </a:solidFill>
                  </a:tcPr>
                </a:tc>
                <a:tc>
                  <a:txBody>
                    <a:bodyPr/>
                    <a:lstStyle/>
                    <a:p>
                      <a:pPr indent="0" algn="ctr">
                        <a:buNone/>
                      </a:pPr>
                      <a:r>
                        <a:rPr lang="en-US" sz="800" b="0">
                          <a:latin typeface="宋体" panose="02010600030101010101" pitchFamily="2" charset="-122"/>
                          <a:ea typeface="宋体" panose="02010600030101010101" pitchFamily="2" charset="-122"/>
                          <a:cs typeface="宋体" panose="02010600030101010101" pitchFamily="2" charset="-122"/>
                        </a:rPr>
                        <a:t>镨铁硼</a:t>
                      </a:r>
                      <a:endParaRPr lang="en-US" altLang="en-US" sz="800" b="0">
                        <a:latin typeface="宋体" panose="02010600030101010101" pitchFamily="2" charset="-122"/>
                        <a:ea typeface="宋体" panose="02010600030101010101"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bg1">
                        <a:lumMod val="85000"/>
                      </a:schemeClr>
                    </a:solidFill>
                  </a:tcPr>
                </a:tc>
                <a:tc>
                  <a:txBody>
                    <a:bodyPr/>
                    <a:lstStyle/>
                    <a:p>
                      <a:pPr indent="0" algn="ctr">
                        <a:buNone/>
                      </a:pPr>
                      <a:r>
                        <a:rPr lang="en-US" sz="800" b="0">
                          <a:latin typeface="Times New Roman" panose="02020603050405020304" pitchFamily="18" charset="0"/>
                          <a:cs typeface="Times New Roman" panose="02020603050405020304" pitchFamily="18" charset="0"/>
                        </a:rPr>
                        <a:t>22.8mm</a:t>
                      </a:r>
                      <a:endParaRPr lang="en-US" altLang="en-US" sz="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bg1">
                        <a:lumMod val="85000"/>
                      </a:schemeClr>
                    </a:solidFill>
                  </a:tcPr>
                </a:tc>
                <a:tc>
                  <a:txBody>
                    <a:bodyPr/>
                    <a:lstStyle/>
                    <a:p>
                      <a:pPr indent="0" algn="ctr">
                        <a:buNone/>
                      </a:pPr>
                      <a:r>
                        <a:rPr lang="en-US" sz="800" b="0">
                          <a:latin typeface="Times New Roman" panose="02020603050405020304" pitchFamily="18" charset="0"/>
                          <a:cs typeface="Times New Roman" panose="02020603050405020304" pitchFamily="18" charset="0"/>
                        </a:rPr>
                        <a:t>7.2mm~16mm</a:t>
                      </a:r>
                      <a:endParaRPr lang="en-US" altLang="en-US" sz="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bg1">
                        <a:lumMod val="85000"/>
                      </a:schemeClr>
                    </a:solidFill>
                  </a:tcPr>
                </a:tc>
                <a:tc>
                  <a:txBody>
                    <a:bodyPr/>
                    <a:lstStyle/>
                    <a:p>
                      <a:pPr indent="0" algn="ctr">
                        <a:buNone/>
                      </a:pPr>
                      <a:r>
                        <a:rPr lang="en-US" sz="800" b="0">
                          <a:latin typeface="Times New Roman" panose="02020603050405020304" pitchFamily="18" charset="0"/>
                          <a:cs typeface="Times New Roman" panose="02020603050405020304" pitchFamily="18" charset="0"/>
                        </a:rPr>
                        <a:t>5mm-200mm</a:t>
                      </a:r>
                      <a:endParaRPr lang="en-US" altLang="en-US" sz="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bg1">
                        <a:lumMod val="85000"/>
                      </a:schemeClr>
                    </a:solidFill>
                  </a:tcPr>
                </a:tc>
                <a:tc>
                  <a:txBody>
                    <a:bodyPr/>
                    <a:lstStyle/>
                    <a:p>
                      <a:pPr indent="0" algn="ctr">
                        <a:buNone/>
                      </a:pPr>
                      <a:r>
                        <a:rPr lang="en-US" sz="800" b="0">
                          <a:latin typeface="宋体" panose="02010600030101010101" pitchFamily="2" charset="-122"/>
                          <a:ea typeface="宋体" panose="02010600030101010101" pitchFamily="2" charset="-122"/>
                          <a:cs typeface="宋体" panose="02010600030101010101" pitchFamily="2" charset="-122"/>
                        </a:rPr>
                        <a:t>1.9吨</a:t>
                      </a:r>
                      <a:endParaRPr lang="en-US" altLang="en-US" sz="800" b="0">
                        <a:latin typeface="宋体" panose="02010600030101010101" pitchFamily="2" charset="-122"/>
                        <a:ea typeface="宋体" panose="02010600030101010101"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bg1">
                        <a:lumMod val="85000"/>
                      </a:schemeClr>
                    </a:solidFill>
                  </a:tcPr>
                </a:tc>
                <a:extLst>
                  <a:ext uri="{0D108BD9-81ED-4DB2-BD59-A6C34878D82A}">
                    <a16:rowId xmlns:a16="http://schemas.microsoft.com/office/drawing/2014/main" val="10004"/>
                  </a:ext>
                </a:extLst>
              </a:tr>
            </a:tbl>
          </a:graphicData>
        </a:graphic>
      </p:graphicFrame>
      <p:sp>
        <p:nvSpPr>
          <p:cNvPr id="11" name="文本框 10"/>
          <p:cNvSpPr txBox="1"/>
          <p:nvPr/>
        </p:nvSpPr>
        <p:spPr>
          <a:xfrm>
            <a:off x="5220335" y="2860040"/>
            <a:ext cx="3235960" cy="1706880"/>
          </a:xfrm>
          <a:prstGeom prst="rect">
            <a:avLst/>
          </a:prstGeom>
          <a:noFill/>
        </p:spPr>
        <p:txBody>
          <a:bodyPr wrap="square" rtlCol="0">
            <a:spAutoFit/>
          </a:bodyPr>
          <a:lstStyle/>
          <a:p>
            <a:pPr indent="306070" algn="l">
              <a:lnSpc>
                <a:spcPct val="150000"/>
              </a:lnSpc>
            </a:pPr>
            <a:r>
              <a:rPr lang="zh-CN" altLang="en-US" sz="1000" b="1">
                <a:latin typeface="Times New Roman" panose="02020603050405020304" pitchFamily="18" charset="0"/>
                <a:ea typeface="宋体" panose="02010600030101010101" pitchFamily="2" charset="-122"/>
                <a:sym typeface="+mn-ea"/>
              </a:rPr>
              <a:t>项目内容：</a:t>
            </a:r>
            <a:endParaRPr lang="zh-CN" altLang="en-US" sz="1000" b="1">
              <a:latin typeface="Times New Roman" panose="02020603050405020304" pitchFamily="18" charset="0"/>
              <a:ea typeface="宋体" panose="02010600030101010101" pitchFamily="2" charset="-122"/>
            </a:endParaRPr>
          </a:p>
          <a:p>
            <a:pPr indent="306070" algn="l">
              <a:lnSpc>
                <a:spcPct val="150000"/>
              </a:lnSpc>
            </a:pPr>
            <a:r>
              <a:rPr lang="zh-CN" altLang="en-US" sz="1000" b="1">
                <a:latin typeface="Times New Roman" panose="02020603050405020304" pitchFamily="18" charset="0"/>
                <a:ea typeface="宋体" panose="02010600030101010101" pitchFamily="2" charset="-122"/>
                <a:sym typeface="+mn-ea"/>
              </a:rPr>
              <a:t>完成5台低温波荡器机械结构的量产与集成：     </a:t>
            </a:r>
          </a:p>
          <a:p>
            <a:pPr indent="306070" algn="l">
              <a:lnSpc>
                <a:spcPct val="150000"/>
              </a:lnSpc>
            </a:pPr>
            <a:r>
              <a:rPr lang="en-US" altLang="zh-CN" sz="1000" b="1">
                <a:latin typeface="Times New Roman" panose="02020603050405020304" pitchFamily="18" charset="0"/>
                <a:ea typeface="宋体" panose="02010600030101010101" pitchFamily="2" charset="-122"/>
                <a:sym typeface="+mn-ea"/>
              </a:rPr>
              <a:t>1</a:t>
            </a:r>
            <a:r>
              <a:rPr lang="zh-CN" altLang="en-US" sz="1000" b="1">
                <a:latin typeface="Times New Roman" panose="02020603050405020304" pitchFamily="18" charset="0"/>
                <a:ea typeface="宋体" panose="02010600030101010101" pitchFamily="2" charset="-122"/>
                <a:sym typeface="+mn-ea"/>
              </a:rPr>
              <a:t>、原材料的采购；</a:t>
            </a:r>
            <a:endParaRPr lang="zh-CN" altLang="en-US" sz="1000" b="1">
              <a:latin typeface="Times New Roman" panose="02020603050405020304" pitchFamily="18" charset="0"/>
              <a:ea typeface="宋体" panose="02010600030101010101" pitchFamily="2" charset="-122"/>
            </a:endParaRPr>
          </a:p>
          <a:p>
            <a:pPr indent="306070" algn="l">
              <a:lnSpc>
                <a:spcPct val="150000"/>
              </a:lnSpc>
            </a:pPr>
            <a:r>
              <a:rPr lang="en-US" altLang="zh-CN" sz="1000" b="1">
                <a:latin typeface="Times New Roman" panose="02020603050405020304" pitchFamily="18" charset="0"/>
                <a:ea typeface="宋体" panose="02010600030101010101" pitchFamily="2" charset="-122"/>
                <a:sym typeface="+mn-ea"/>
              </a:rPr>
              <a:t>2</a:t>
            </a:r>
            <a:r>
              <a:rPr lang="zh-CN" altLang="en-US" sz="1000" b="1">
                <a:latin typeface="Times New Roman" panose="02020603050405020304" pitchFamily="18" charset="0"/>
                <a:ea typeface="宋体" panose="02010600030101010101" pitchFamily="2" charset="-122"/>
                <a:sym typeface="+mn-ea"/>
              </a:rPr>
              <a:t>、所有零部件的非标加工；</a:t>
            </a:r>
            <a:endParaRPr lang="zh-CN" altLang="en-US" sz="1000" b="1">
              <a:latin typeface="Times New Roman" panose="02020603050405020304" pitchFamily="18" charset="0"/>
              <a:ea typeface="宋体" panose="02010600030101010101" pitchFamily="2" charset="-122"/>
            </a:endParaRPr>
          </a:p>
          <a:p>
            <a:pPr indent="306070" algn="l">
              <a:lnSpc>
                <a:spcPct val="150000"/>
              </a:lnSpc>
            </a:pPr>
            <a:r>
              <a:rPr lang="en-US" altLang="zh-CN" sz="1000" b="1">
                <a:latin typeface="Times New Roman" panose="02020603050405020304" pitchFamily="18" charset="0"/>
                <a:ea typeface="宋体" panose="02010600030101010101" pitchFamily="2" charset="-122"/>
                <a:sym typeface="+mn-ea"/>
              </a:rPr>
              <a:t>3</a:t>
            </a:r>
            <a:r>
              <a:rPr lang="zh-CN" altLang="en-US" sz="1000" b="1">
                <a:latin typeface="Times New Roman" panose="02020603050405020304" pitchFamily="18" charset="0"/>
                <a:ea typeface="宋体" panose="02010600030101010101" pitchFamily="2" charset="-122"/>
                <a:sym typeface="+mn-ea"/>
              </a:rPr>
              <a:t>、真空零部件的超高真空清洗和测试；</a:t>
            </a:r>
            <a:endParaRPr lang="zh-CN" altLang="en-US" sz="1000" b="1">
              <a:latin typeface="Times New Roman" panose="02020603050405020304" pitchFamily="18" charset="0"/>
              <a:ea typeface="宋体" panose="02010600030101010101" pitchFamily="2" charset="-122"/>
            </a:endParaRPr>
          </a:p>
          <a:p>
            <a:pPr indent="306070" algn="l">
              <a:lnSpc>
                <a:spcPct val="150000"/>
              </a:lnSpc>
            </a:pPr>
            <a:r>
              <a:rPr lang="en-US" altLang="zh-CN" sz="1000" b="1">
                <a:latin typeface="Times New Roman" panose="02020603050405020304" pitchFamily="18" charset="0"/>
                <a:ea typeface="宋体" panose="02010600030101010101" pitchFamily="2" charset="-122"/>
                <a:sym typeface="+mn-ea"/>
              </a:rPr>
              <a:t>4</a:t>
            </a:r>
            <a:r>
              <a:rPr lang="zh-CN" altLang="en-US" sz="1000" b="1">
                <a:latin typeface="Times New Roman" panose="02020603050405020304" pitchFamily="18" charset="0"/>
                <a:ea typeface="宋体" panose="02010600030101010101" pitchFamily="2" charset="-122"/>
                <a:sym typeface="+mn-ea"/>
              </a:rPr>
              <a:t>、导轨和丝杠等外购件的采购、整机集成与装配；</a:t>
            </a:r>
            <a:endParaRPr lang="zh-CN" altLang="en-US" sz="1000" b="1">
              <a:latin typeface="Times New Roman" panose="02020603050405020304" pitchFamily="18" charset="0"/>
              <a:ea typeface="宋体" panose="02010600030101010101" pitchFamily="2" charset="-122"/>
            </a:endParaRPr>
          </a:p>
          <a:p>
            <a:pPr indent="306070" algn="l">
              <a:lnSpc>
                <a:spcPct val="150000"/>
              </a:lnSpc>
            </a:pPr>
            <a:r>
              <a:rPr lang="en-US" altLang="zh-CN" sz="1000" b="1">
                <a:latin typeface="Times New Roman" panose="02020603050405020304" pitchFamily="18" charset="0"/>
                <a:ea typeface="宋体" panose="02010600030101010101" pitchFamily="2" charset="-122"/>
                <a:sym typeface="+mn-ea"/>
              </a:rPr>
              <a:t>5</a:t>
            </a:r>
            <a:r>
              <a:rPr lang="zh-CN" altLang="en-US" sz="1000" b="1">
                <a:latin typeface="Times New Roman" panose="02020603050405020304" pitchFamily="18" charset="0"/>
                <a:ea typeface="宋体" panose="02010600030101010101" pitchFamily="2" charset="-122"/>
                <a:sym typeface="+mn-ea"/>
              </a:rPr>
              <a:t>、以及包装、运输、提供售后服务。</a:t>
            </a:r>
            <a:r>
              <a:rPr lang="en-US" altLang="en-US" sz="1000" b="1">
                <a:latin typeface="Times New Roman" panose="02020603050405020304" pitchFamily="18" charset="0"/>
                <a:ea typeface="宋体" panose="02010600030101010101" pitchFamily="2" charset="-122"/>
                <a:sym typeface="+mn-ea"/>
              </a:rPr>
              <a:t> </a:t>
            </a:r>
            <a:endParaRPr lang="zh-CN" altLang="en-US" sz="1000" b="1"/>
          </a:p>
        </p:txBody>
      </p:sp>
      <p:sp>
        <p:nvSpPr>
          <p:cNvPr id="59" name="TextBox 101"/>
          <p:cNvSpPr>
            <a:spLocks noChangeArrowheads="1"/>
          </p:cNvSpPr>
          <p:nvPr/>
        </p:nvSpPr>
        <p:spPr bwMode="auto">
          <a:xfrm>
            <a:off x="2420620" y="-71755"/>
            <a:ext cx="4337685" cy="553085"/>
          </a:xfrm>
          <a:prstGeom prst="rect">
            <a:avLst/>
          </a:prstGeom>
          <a:noFill/>
          <a:ln w="9525">
            <a:noFill/>
            <a:miter lim="800000"/>
          </a:ln>
        </p:spPr>
        <p:txBody>
          <a:bodyPr wrap="square">
            <a:spAutoFit/>
          </a:bodyPr>
          <a:lstStyle/>
          <a:p>
            <a:r>
              <a:rPr lang="zh-CN" altLang="en-US" sz="3000" b="1" dirty="0">
                <a:solidFill>
                  <a:srgbClr val="002060"/>
                </a:solidFill>
                <a:latin typeface="微软雅黑" panose="020B0503020204020204" pitchFamily="34" charset="-122"/>
                <a:ea typeface="微软雅黑" panose="020B0503020204020204" pitchFamily="34" charset="-122"/>
                <a:sym typeface="微软雅黑" panose="020B0503020204020204" pitchFamily="34" charset="-122"/>
              </a:rPr>
              <a:t> </a:t>
            </a:r>
            <a:r>
              <a:rPr lang="zh-CN" altLang="en-US" sz="2400" b="1" dirty="0">
                <a:solidFill>
                  <a:srgbClr val="002060"/>
                </a:solidFill>
                <a:latin typeface="微软雅黑" panose="020B0503020204020204" pitchFamily="34" charset="-122"/>
                <a:ea typeface="微软雅黑" panose="020B0503020204020204" pitchFamily="34" charset="-122"/>
                <a:sym typeface="微软雅黑" panose="020B0503020204020204" pitchFamily="34" charset="-122"/>
              </a:rPr>
              <a:t>三、加速器领域典型产品业绩</a:t>
            </a:r>
            <a:endParaRPr lang="zh-CN" altLang="en-US" sz="2400"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4" name="直接连接符 23"/>
          <p:cNvCxnSpPr/>
          <p:nvPr/>
        </p:nvCxnSpPr>
        <p:spPr>
          <a:xfrm>
            <a:off x="0" y="4784503"/>
            <a:ext cx="9144000" cy="1191"/>
          </a:xfrm>
          <a:prstGeom prst="line">
            <a:avLst/>
          </a:prstGeom>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2490806" y="-18"/>
            <a:ext cx="4724400" cy="400110"/>
          </a:xfrm>
          <a:prstGeom prst="rect">
            <a:avLst/>
          </a:prstGeom>
          <a:noFill/>
          <a:effectLst>
            <a:glow rad="101600">
              <a:schemeClr val="accent1">
                <a:satMod val="175000"/>
                <a:alpha val="40000"/>
              </a:schemeClr>
            </a:glow>
            <a:outerShdw blurRad="50800" dist="38100" dir="2700000" algn="tl" rotWithShape="0">
              <a:prstClr val="black">
                <a:alpha val="40000"/>
              </a:prstClr>
            </a:outerShdw>
          </a:effectLst>
        </p:spPr>
        <p:txBody>
          <a:bodyPr wrap="square" rtlCol="0">
            <a:spAutoFit/>
          </a:bodyPr>
          <a:lstStyle/>
          <a:p>
            <a:r>
              <a:rPr lang="zh-CN" altLang="en-US" sz="2000" b="1" dirty="0" smtClean="0">
                <a:solidFill>
                  <a:schemeClr val="accent6">
                    <a:lumMod val="75000"/>
                  </a:schemeClr>
                </a:solidFill>
                <a:latin typeface="楷体" panose="02010609060101010101" pitchFamily="49" charset="-122"/>
                <a:ea typeface="楷体" panose="02010609060101010101" pitchFamily="49" charset="-122"/>
              </a:rPr>
              <a:t>聚 科 技 之 力    创 未 来 之 能</a:t>
            </a:r>
            <a:endParaRPr lang="zh-CN" altLang="en-US" sz="2000" b="1" dirty="0">
              <a:solidFill>
                <a:schemeClr val="accent6">
                  <a:lumMod val="75000"/>
                </a:schemeClr>
              </a:solidFill>
              <a:latin typeface="楷体" panose="02010609060101010101" pitchFamily="49" charset="-122"/>
              <a:ea typeface="楷体" panose="02010609060101010101" pitchFamily="49" charset="-122"/>
            </a:endParaRPr>
          </a:p>
        </p:txBody>
      </p:sp>
      <p:pic>
        <p:nvPicPr>
          <p:cNvPr id="2" name="图片 1" descr="科学岛全景"/>
          <p:cNvPicPr>
            <a:picLocks noChangeAspect="1"/>
          </p:cNvPicPr>
          <p:nvPr/>
        </p:nvPicPr>
        <p:blipFill>
          <a:blip r:embed="rId2"/>
          <a:stretch>
            <a:fillRect/>
          </a:stretch>
        </p:blipFill>
        <p:spPr>
          <a:xfrm>
            <a:off x="0" y="904240"/>
            <a:ext cx="9144635" cy="3553460"/>
          </a:xfrm>
          <a:prstGeom prst="rect">
            <a:avLst/>
          </a:prstGeom>
        </p:spPr>
      </p:pic>
      <p:sp>
        <p:nvSpPr>
          <p:cNvPr id="3" name="Rectangle 1"/>
          <p:cNvSpPr>
            <a:spLocks noChangeArrowheads="1"/>
          </p:cNvSpPr>
          <p:nvPr/>
        </p:nvSpPr>
        <p:spPr bwMode="auto">
          <a:xfrm>
            <a:off x="104776" y="948495"/>
            <a:ext cx="8802071" cy="1531620"/>
          </a:xfrm>
          <a:prstGeom prst="rect">
            <a:avLst/>
          </a:prstGeom>
          <a:noFill/>
          <a:ln w="9525">
            <a:noFill/>
            <a:miter lim="800000"/>
          </a:ln>
        </p:spPr>
        <p:txBody>
          <a:bodyPr wrap="square" anchor="ctr">
            <a:spAutoFit/>
          </a:bodyPr>
          <a:lstStyle/>
          <a:p>
            <a:pPr algn="ctr">
              <a:lnSpc>
                <a:spcPct val="130000"/>
              </a:lnSpc>
            </a:pPr>
            <a:r>
              <a:rPr lang="zh-CN" altLang="en-US" sz="7200" b="1" dirty="0" smtClean="0">
                <a:solidFill>
                  <a:srgbClr val="FFFF00"/>
                </a:solidFill>
                <a:latin typeface="+mn-ea"/>
                <a:cs typeface="Times New Roman" panose="02020603050405020304" pitchFamily="18" charset="0"/>
              </a:rPr>
              <a:t>谢    谢</a:t>
            </a:r>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COMMONDATA" val="eyJoZGlkIjoiNjVhYjEzMjMwZDc5OTFkNTZhZjc2M2FjNjFmMjk5MGEifQ=="/>
</p:tagLst>
</file>

<file path=ppt/tags/tag2.xml><?xml version="1.0" encoding="utf-8"?>
<p:tagLst xmlns:a="http://schemas.openxmlformats.org/drawingml/2006/main" xmlns:r="http://schemas.openxmlformats.org/officeDocument/2006/relationships" xmlns:p="http://schemas.openxmlformats.org/presentationml/2006/main">
  <p:tag name="KSO_WM_UNIT_PLACING_PICTURE_USER_VIEWPORT" val="{&quot;height&quot;:6151,&quot;width&quot;:8265}"/>
</p:tagLst>
</file>

<file path=ppt/tags/tag3.xml><?xml version="1.0" encoding="utf-8"?>
<p:tagLst xmlns:a="http://schemas.openxmlformats.org/drawingml/2006/main" xmlns:r="http://schemas.openxmlformats.org/officeDocument/2006/relationships" xmlns:p="http://schemas.openxmlformats.org/presentationml/2006/main">
  <p:tag name="KSO_WM_UNIT_TABLE_BEAUTIFY" val="smartTable{bb04f0e4-91a4-4de5-83d0-50c6fb3071a9}"/>
  <p:tag name="TABLE_ENDDRAG_ORIGIN_RECT" val="345*264"/>
  <p:tag name="TABLE_ENDDRAG_RECT" val="8*123*345*264"/>
</p:tagLst>
</file>

<file path=ppt/tags/tag4.xml><?xml version="1.0" encoding="utf-8"?>
<p:tagLst xmlns:a="http://schemas.openxmlformats.org/drawingml/2006/main" xmlns:r="http://schemas.openxmlformats.org/officeDocument/2006/relationships" xmlns:p="http://schemas.openxmlformats.org/presentationml/2006/main">
  <p:tag name="KSO_WM_UNIT_TABLE_BEAUTIFY" val="smartTable{bb99575c-82b4-4d15-80a2-d8f0ab55036c}"/>
</p:tagLst>
</file>

<file path=ppt/tags/tag5.xml><?xml version="1.0" encoding="utf-8"?>
<p:tagLst xmlns:a="http://schemas.openxmlformats.org/drawingml/2006/main" xmlns:r="http://schemas.openxmlformats.org/officeDocument/2006/relationships" xmlns:p="http://schemas.openxmlformats.org/presentationml/2006/main">
  <p:tag name="KSO_WM_UNIT_TABLE_BEAUTIFY" val="smartTable{3c453ba7-c4ba-4238-815f-d5d5ca4677a5}"/>
</p:tagLst>
</file>

<file path=ppt/tags/tag6.xml><?xml version="1.0" encoding="utf-8"?>
<p:tagLst xmlns:a="http://schemas.openxmlformats.org/drawingml/2006/main" xmlns:r="http://schemas.openxmlformats.org/officeDocument/2006/relationships" xmlns:p="http://schemas.openxmlformats.org/presentationml/2006/main">
  <p:tag name="KSO_WM_UNIT_TABLE_BEAUTIFY" val="smartTable{49bf3ed7-1483-46e0-b196-986326186af5}"/>
</p:tagLst>
</file>

<file path=ppt/tags/tag7.xml><?xml version="1.0" encoding="utf-8"?>
<p:tagLst xmlns:a="http://schemas.openxmlformats.org/drawingml/2006/main" xmlns:r="http://schemas.openxmlformats.org/officeDocument/2006/relationships" xmlns:p="http://schemas.openxmlformats.org/presentationml/2006/main">
  <p:tag name="KSO_WM_UNIT_TABLE_BEAUTIFY" val="smartTable{a56564ef-4b66-45d3-a78d-e946c819998e}"/>
</p:tagLst>
</file>

<file path=ppt/tags/tag8.xml><?xml version="1.0" encoding="utf-8"?>
<p:tagLst xmlns:a="http://schemas.openxmlformats.org/drawingml/2006/main" xmlns:r="http://schemas.openxmlformats.org/officeDocument/2006/relationships" xmlns:p="http://schemas.openxmlformats.org/presentationml/2006/main">
  <p:tag name="KSO_WM_UNIT_TABLE_BEAUTIFY" val="smartTable{bb04f0e4-91a4-4de5-83d0-50c6fb3071a9}"/>
  <p:tag name="TABLE_ENDDRAG_ORIGIN_RECT" val="318*214"/>
  <p:tag name="TABLE_ENDDRAG_RECT" val="7*134*318*214"/>
</p:tagLst>
</file>

<file path=ppt/tags/tag9.xml><?xml version="1.0" encoding="utf-8"?>
<p:tagLst xmlns:a="http://schemas.openxmlformats.org/drawingml/2006/main" xmlns:r="http://schemas.openxmlformats.org/officeDocument/2006/relationships" xmlns:p="http://schemas.openxmlformats.org/presentationml/2006/main">
  <p:tag name="KSO_WM_UNIT_TABLE_BEAUTIFY" val="smartTable{c3effd1a-9103-4001-acbf-9c5545e0ec4b}"/>
</p:tagLst>
</file>

<file path=ppt/tags/tag10.xml><?xml version="1.0" encoding="utf-8"?>
<p:tagLst xmlns:a="http://schemas.openxmlformats.org/drawingml/2006/main" xmlns:r="http://schemas.openxmlformats.org/officeDocument/2006/relationships" xmlns:p="http://schemas.openxmlformats.org/presentationml/2006/main">
  <p:tag name="KSO_WM_UNIT_TABLE_BEAUTIFY" val="smartTable{86faa9e0-ffe7-478f-b4c6-d0652725bbcb}"/>
</p:tagLst>
</file>

<file path=ppt/tags/tag11.xml><?xml version="1.0" encoding="utf-8"?>
<p:tagLst xmlns:a="http://schemas.openxmlformats.org/drawingml/2006/main" xmlns:r="http://schemas.openxmlformats.org/officeDocument/2006/relationships" xmlns:p="http://schemas.openxmlformats.org/presentationml/2006/main">
  <p:tag name="KSO_WM_UNIT_TABLE_BEAUTIFY" val="smartTable{0b131fd9-ea52-438d-bdf6-d05aa7da829d}"/>
</p:tagLst>
</file>

<file path=ppt/tags/tag12.xml><?xml version="1.0" encoding="utf-8"?>
<p:tagLst xmlns:a="http://schemas.openxmlformats.org/drawingml/2006/main" xmlns:r="http://schemas.openxmlformats.org/officeDocument/2006/relationships" xmlns:p="http://schemas.openxmlformats.org/presentationml/2006/main">
  <p:tag name="KSO_WM_UNIT_TABLE_BEAUTIFY" val="smartTable{7166a170-1524-4bca-b696-50e896e753d9}"/>
</p:tagLst>
</file>

<file path=ppt/tags/tag13.xml><?xml version="1.0" encoding="utf-8"?>
<p:tagLst xmlns:a="http://schemas.openxmlformats.org/drawingml/2006/main" xmlns:r="http://schemas.openxmlformats.org/officeDocument/2006/relationships" xmlns:p="http://schemas.openxmlformats.org/presentationml/2006/main">
  <p:tag name="KSO_WM_UNIT_TABLE_BEAUTIFY" val="smartTable{20368ab7-7663-45c3-b6e4-ee25dfe475ff}"/>
</p:tagLst>
</file>

<file path=ppt/tags/tag14.xml><?xml version="1.0" encoding="utf-8"?>
<p:tagLst xmlns:a="http://schemas.openxmlformats.org/drawingml/2006/main" xmlns:r="http://schemas.openxmlformats.org/officeDocument/2006/relationships" xmlns:p="http://schemas.openxmlformats.org/presentationml/2006/main">
  <p:tag name="KSO_WM_UNIT_TABLE_BEAUTIFY" val="smartTable{a94130bc-5ad7-4c10-b7c8-43f2022d9a64}"/>
  <p:tag name="TABLE_ENDDRAG_ORIGIN_RECT" val="282*241"/>
  <p:tag name="TABLE_ENDDRAG_RECT" val="410*111*282*241"/>
</p:tagLst>
</file>

<file path=ppt/tags/tag15.xml><?xml version="1.0" encoding="utf-8"?>
<p:tagLst xmlns:a="http://schemas.openxmlformats.org/drawingml/2006/main" xmlns:r="http://schemas.openxmlformats.org/officeDocument/2006/relationships" xmlns:p="http://schemas.openxmlformats.org/presentationml/2006/main">
  <p:tag name="KSO_WM_UNIT_TABLE_BEAUTIFY" val="smartTable{3049b875-a8eb-4a11-bb9d-89ed21442c8c}"/>
  <p:tag name="TABLE_ENDDRAG_ORIGIN_RECT" val="220*103"/>
  <p:tag name="TABLE_ENDDRAG_RECT" val="490*49*220*103"/>
</p:tagLst>
</file>

<file path=ppt/tags/tag16.xml><?xml version="1.0" encoding="utf-8"?>
<p:tagLst xmlns:a="http://schemas.openxmlformats.org/drawingml/2006/main" xmlns:r="http://schemas.openxmlformats.org/officeDocument/2006/relationships" xmlns:p="http://schemas.openxmlformats.org/presentationml/2006/main">
  <p:tag name="KSO_WM_UNIT_TABLE_BEAUTIFY" val="smartTable{753cc25d-f4e7-453b-a4e9-430ffb00a06f}"/>
  <p:tag name="TABLE_ENDDRAG_ORIGIN_RECT" val="227*103"/>
  <p:tag name="TABLE_ENDDRAG_RECT" val="482*51*227*103"/>
</p:tagLst>
</file>

<file path=ppt/tags/tag17.xml><?xml version="1.0" encoding="utf-8"?>
<p:tagLst xmlns:a="http://schemas.openxmlformats.org/drawingml/2006/main" xmlns:r="http://schemas.openxmlformats.org/officeDocument/2006/relationships" xmlns:p="http://schemas.openxmlformats.org/presentationml/2006/main">
  <p:tag name="KSO_WM_UNIT_TABLE_BEAUTIFY" val="smartTable{0d7c2d52-8133-4742-8551-9bb34b0149a4}"/>
  <p:tag name="TABLE_ENDDRAG_ORIGIN_RECT" val="345*264"/>
  <p:tag name="TABLE_ENDDRAG_RECT" val="8*123*345*264"/>
</p:tagLst>
</file>

<file path=ppt/tags/tag18.xml><?xml version="1.0" encoding="utf-8"?>
<p:tagLst xmlns:a="http://schemas.openxmlformats.org/drawingml/2006/main" xmlns:r="http://schemas.openxmlformats.org/officeDocument/2006/relationships" xmlns:p="http://schemas.openxmlformats.org/presentationml/2006/main">
  <p:tag name="KSO_WM_UNIT_PLACING_PICTURE_USER_VIEWPORT" val="{&quot;height&quot;:3129,&quot;width&quot;:4435}"/>
</p:tagLst>
</file>

<file path=ppt/tags/tag19.xml><?xml version="1.0" encoding="utf-8"?>
<p:tagLst xmlns:a="http://schemas.openxmlformats.org/drawingml/2006/main" xmlns:r="http://schemas.openxmlformats.org/officeDocument/2006/relationships" xmlns:p="http://schemas.openxmlformats.org/presentationml/2006/main">
  <p:tag name="KSO_WM_UNIT_PLACING_PICTURE_USER_VIEWPORT" val="{&quot;height&quot;:2960,&quot;width&quot;:4264}"/>
</p:tagLst>
</file>

<file path=ppt/tags/tag20.xml><?xml version="1.0" encoding="utf-8"?>
<p:tagLst xmlns:a="http://schemas.openxmlformats.org/drawingml/2006/main" xmlns:r="http://schemas.openxmlformats.org/officeDocument/2006/relationships" xmlns:p="http://schemas.openxmlformats.org/presentationml/2006/main">
  <p:tag name="KSO_WM_UNIT_PLACING_PICTURE_USER_VIEWPORT" val="{&quot;height&quot;:2910,&quot;width&quot;:4466}"/>
</p:tagLst>
</file>

<file path=ppt/tags/tag21.xml><?xml version="1.0" encoding="utf-8"?>
<p:tagLst xmlns:a="http://schemas.openxmlformats.org/drawingml/2006/main" xmlns:r="http://schemas.openxmlformats.org/officeDocument/2006/relationships" xmlns:p="http://schemas.openxmlformats.org/presentationml/2006/main">
  <p:tag name="KSO_WM_UNIT_PLACING_PICTURE_USER_VIEWPORT" val="{&quot;height&quot;:3294,&quot;width&quot;:4442}"/>
</p:tagLst>
</file>

<file path=ppt/tags/tag22.xml><?xml version="1.0" encoding="utf-8"?>
<p:tagLst xmlns:a="http://schemas.openxmlformats.org/drawingml/2006/main" xmlns:r="http://schemas.openxmlformats.org/officeDocument/2006/relationships" xmlns:p="http://schemas.openxmlformats.org/presentationml/2006/main">
  <p:tag name="KSO_WM_UNIT_TABLE_BEAUTIFY" val="smartTable{746a2090-09d6-4dfc-b5e7-ad9a1ce1ec9e}"/>
  <p:tag name="TABLE_ENDDRAG_ORIGIN_RECT" val="329*94"/>
  <p:tag name="TABLE_ENDDRAG_RECT" val="381*84*329*94"/>
</p:tagLst>
</file>

<file path=ppt/tags/tag23.xml><?xml version="1.0" encoding="utf-8"?>
<p:tagLst xmlns:a="http://schemas.openxmlformats.org/drawingml/2006/main" xmlns:r="http://schemas.openxmlformats.org/officeDocument/2006/relationships" xmlns:p="http://schemas.openxmlformats.org/presentationml/2006/main">
  <p:tag name="KSO_WM_UNIT_TABLE_BEAUTIFY" val="smartTable{d43f2c54-04a6-481d-b918-7eff2ada512a}"/>
  <p:tag name="TABLE_ENDDRAG_ORIGIN_RECT" val="259*115"/>
  <p:tag name="TABLE_ENDDRAG_RECT" val="14*274*259*115"/>
</p:tagLst>
</file>

<file path=ppt/tags/tag24.xml><?xml version="1.0" encoding="utf-8"?>
<p:tagLst xmlns:a="http://schemas.openxmlformats.org/drawingml/2006/main" xmlns:r="http://schemas.openxmlformats.org/officeDocument/2006/relationships" xmlns:p="http://schemas.openxmlformats.org/presentationml/2006/main">
  <p:tag name="KSO_WM_UNIT_TABLE_BEAUTIFY" val="smartTable{c61d499b-13c0-4d14-88bb-4e726e91ea38}"/>
  <p:tag name="TABLE_ENDDRAG_ORIGIN_RECT" val="282*110"/>
  <p:tag name="TABLE_ENDDRAG_RECT" val="348*279*282*110"/>
</p:tagLst>
</file>

<file path=ppt/tags/tag25.xml><?xml version="1.0" encoding="utf-8"?>
<p:tagLst xmlns:a="http://schemas.openxmlformats.org/drawingml/2006/main" xmlns:r="http://schemas.openxmlformats.org/officeDocument/2006/relationships" xmlns:p="http://schemas.openxmlformats.org/presentationml/2006/main">
  <p:tag name="KSO_WM_UNIT_TABLE_BEAUTIFY" val="smartTable{746a2090-09d6-4dfc-b5e7-ad9a1ce1ec9e}"/>
  <p:tag name="TABLE_ENDDRAG_ORIGIN_RECT" val="329*94"/>
  <p:tag name="TABLE_ENDDRAG_RECT" val="381*84*329*94"/>
</p:tagLst>
</file>

<file path=ppt/tags/tag26.xml><?xml version="1.0" encoding="utf-8"?>
<p:tagLst xmlns:a="http://schemas.openxmlformats.org/drawingml/2006/main" xmlns:r="http://schemas.openxmlformats.org/officeDocument/2006/relationships" xmlns:p="http://schemas.openxmlformats.org/presentationml/2006/main">
  <p:tag name="KSO_WM_UNIT_TABLE_BEAUTIFY" val="smartTable{8bc51621-3ef1-428b-bc23-c61f55268283}"/>
  <p:tag name="TABLE_ENDDRAG_ORIGIN_RECT" val="210*261"/>
  <p:tag name="TABLE_ENDDRAG_RECT" val="451*109*210*261"/>
</p:tagLst>
</file>

<file path=ppt/tags/tag27.xml><?xml version="1.0" encoding="utf-8"?>
<p:tagLst xmlns:a="http://schemas.openxmlformats.org/drawingml/2006/main" xmlns:r="http://schemas.openxmlformats.org/officeDocument/2006/relationships" xmlns:p="http://schemas.openxmlformats.org/presentationml/2006/main">
  <p:tag name="KSO_WM_UNIT_TABLE_BEAUTIFY" val="smartTable{8bc51621-3ef1-428b-bc23-c61f55268283}"/>
  <p:tag name="TABLE_ENDDRAG_ORIGIN_RECT" val="216*251"/>
  <p:tag name="TABLE_ENDDRAG_RECT" val="433*114*216*251"/>
</p:tagLst>
</file>

<file path=ppt/tags/tag28.xml><?xml version="1.0" encoding="utf-8"?>
<p:tagLst xmlns:a="http://schemas.openxmlformats.org/drawingml/2006/main" xmlns:r="http://schemas.openxmlformats.org/officeDocument/2006/relationships" xmlns:p="http://schemas.openxmlformats.org/presentationml/2006/main">
  <p:tag name="KSO_WM_UNIT_TABLE_BEAUTIFY" val="smartTable{746a2090-09d6-4dfc-b5e7-ad9a1ce1ec9e}"/>
  <p:tag name="TABLE_ENDDRAG_ORIGIN_RECT" val="323*295"/>
  <p:tag name="TABLE_ENDDRAG_RECT" val="360*68*323*295"/>
</p:tagLst>
</file>

<file path=ppt/tags/tag29.xml><?xml version="1.0" encoding="utf-8"?>
<p:tagLst xmlns:a="http://schemas.openxmlformats.org/drawingml/2006/main" xmlns:r="http://schemas.openxmlformats.org/officeDocument/2006/relationships" xmlns:p="http://schemas.openxmlformats.org/presentationml/2006/main">
  <p:tag name="KSO_WM_UNIT_PLACING_PICTURE_USER_VIEWPORT" val="{&quot;height&quot;:5296,&quot;width&quot;:7060}"/>
</p:tagLst>
</file>

<file path=ppt/tags/tag30.xml><?xml version="1.0" encoding="utf-8"?>
<p:tagLst xmlns:a="http://schemas.openxmlformats.org/drawingml/2006/main" xmlns:r="http://schemas.openxmlformats.org/officeDocument/2006/relationships" xmlns:p="http://schemas.openxmlformats.org/presentationml/2006/main">
  <p:tag name="KSO_WM_UNIT_PLACING_PICTURE_USER_VIEWPORT" val="{&quot;height&quot;:5296,&quot;width&quot;:6302}"/>
</p:tagLst>
</file>

<file path=ppt/tags/tag31.xml><?xml version="1.0" encoding="utf-8"?>
<p:tagLst xmlns:a="http://schemas.openxmlformats.org/drawingml/2006/main" xmlns:r="http://schemas.openxmlformats.org/officeDocument/2006/relationships" xmlns:p="http://schemas.openxmlformats.org/presentationml/2006/main">
  <p:tag name="KSO_WM_UNIT_PLACING_PICTURE_USER_VIEWPORT" val="{&quot;height&quot;:4403,&quot;width&quot;:7107}"/>
</p:tagLst>
</file>

<file path=ppt/tags/tag32.xml><?xml version="1.0" encoding="utf-8"?>
<p:tagLst xmlns:a="http://schemas.openxmlformats.org/drawingml/2006/main" xmlns:r="http://schemas.openxmlformats.org/officeDocument/2006/relationships" xmlns:p="http://schemas.openxmlformats.org/presentationml/2006/main">
  <p:tag name="KSO_WM_UNIT_TABLE_BEAUTIFY" val="smartTable{33fc7955-c574-4915-903b-b45f8799a4af}"/>
  <p:tag name="TABLE_ENDDRAG_ORIGIN_RECT" val="268*148"/>
  <p:tag name="TABLE_ENDDRAG_RECT" val="428*73*268*148"/>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3812</Words>
  <Application>Microsoft Office PowerPoint</Application>
  <PresentationFormat>全屏显示(16:9)</PresentationFormat>
  <Paragraphs>885</Paragraphs>
  <Slides>34</Slides>
  <Notes>11</Notes>
  <HiddenSlides>0</HiddenSlides>
  <MMClips>0</MMClips>
  <ScaleCrop>false</ScaleCrop>
  <HeadingPairs>
    <vt:vector size="6" baseType="variant">
      <vt:variant>
        <vt:lpstr>已用的字体</vt:lpstr>
      </vt:variant>
      <vt:variant>
        <vt:i4>15</vt:i4>
      </vt:variant>
      <vt:variant>
        <vt:lpstr>主题</vt:lpstr>
      </vt:variant>
      <vt:variant>
        <vt:i4>1</vt:i4>
      </vt:variant>
      <vt:variant>
        <vt:lpstr>幻灯片标题</vt:lpstr>
      </vt:variant>
      <vt:variant>
        <vt:i4>34</vt:i4>
      </vt:variant>
    </vt:vector>
  </HeadingPairs>
  <TitlesOfParts>
    <vt:vector size="50" baseType="lpstr">
      <vt:lpstr>(使用中文字体)</vt:lpstr>
      <vt:lpstr>Adobe 黑体 Std R</vt:lpstr>
      <vt:lpstr>CG Times</vt:lpstr>
      <vt:lpstr>Gulim</vt:lpstr>
      <vt:lpstr>黑体</vt:lpstr>
      <vt:lpstr>华文行楷</vt:lpstr>
      <vt:lpstr>楷体</vt:lpstr>
      <vt:lpstr>宋体</vt:lpstr>
      <vt:lpstr>微软雅黑</vt:lpstr>
      <vt:lpstr>Arial</vt:lpstr>
      <vt:lpstr>Calibri</vt:lpstr>
      <vt:lpstr>Helvetica</vt:lpstr>
      <vt:lpstr>Impact</vt:lpstr>
      <vt:lpstr>Times New Roman</vt:lpstr>
      <vt:lpstr>Wingdings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NTKO</dc:creator>
  <cp:lastModifiedBy>s</cp:lastModifiedBy>
  <cp:revision>966</cp:revision>
  <cp:lastPrinted>2021-04-09T00:43:00Z</cp:lastPrinted>
  <dcterms:created xsi:type="dcterms:W3CDTF">2017-08-22T06:22:00Z</dcterms:created>
  <dcterms:modified xsi:type="dcterms:W3CDTF">2022-10-09T01:01:36Z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2052-11.1.0.12302</vt:lpwstr>
  </property>
  <property fmtid="{D5CDD505-2E9C-101B-9397-08002B2CF9AE}" pid="3" name="ICV">
    <vt:lpwstr>ADED756EB4BB4DC9B522265E5430FA50</vt:lpwstr>
  </property>
</Properties>
</file>