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414" r:id="rId3"/>
    <p:sldId id="567" r:id="rId5"/>
    <p:sldId id="707" r:id="rId6"/>
    <p:sldId id="808" r:id="rId7"/>
    <p:sldId id="809" r:id="rId8"/>
    <p:sldId id="708" r:id="rId9"/>
    <p:sldId id="825" r:id="rId10"/>
    <p:sldId id="811" r:id="rId11"/>
    <p:sldId id="812" r:id="rId12"/>
    <p:sldId id="813" r:id="rId13"/>
    <p:sldId id="814" r:id="rId14"/>
    <p:sldId id="815" r:id="rId15"/>
    <p:sldId id="816" r:id="rId16"/>
    <p:sldId id="817" r:id="rId17"/>
    <p:sldId id="818" r:id="rId18"/>
    <p:sldId id="819" r:id="rId19"/>
    <p:sldId id="821" r:id="rId20"/>
    <p:sldId id="822" r:id="rId21"/>
    <p:sldId id="820" r:id="rId22"/>
  </p:sldIdLst>
  <p:sldSz cx="12192000" cy="6858000"/>
  <p:notesSz cx="6858000" cy="9979025"/>
  <p:custDataLst>
    <p:tags r:id="rId2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2C67"/>
    <a:srgbClr val="EE7228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05" autoAdjust="0"/>
    <p:restoredTop sz="94414" autoAdjust="0"/>
  </p:normalViewPr>
  <p:slideViewPr>
    <p:cSldViewPr snapToGrid="0">
      <p:cViewPr varScale="1">
        <p:scale>
          <a:sx n="63" d="100"/>
          <a:sy n="63" d="100"/>
        </p:scale>
        <p:origin x="748" y="48"/>
      </p:cViewPr>
      <p:guideLst>
        <p:guide orient="horz" pos="2198"/>
        <p:guide pos="39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6" Type="http://schemas.openxmlformats.org/officeDocument/2006/relationships/tags" Target="tags/tag25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5006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5006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7775"/>
            <a:ext cx="5984875" cy="3367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802406"/>
            <a:ext cx="5486400" cy="39292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78342"/>
            <a:ext cx="2971800" cy="5006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9478342"/>
            <a:ext cx="2971800" cy="5006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www.1ppt.com/excel/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www.1ppt.com/shiti/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www.1ppt.com/jiaoan/  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575AFB56-6C57-4C55-847C-6AA44D1FD0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5115E87-3C4C-4CE3-85D7-3DFF2B6166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7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tags" Target="../tags/tag11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image" Target="../media/image29.png"/><Relationship Id="rId20" Type="http://schemas.openxmlformats.org/officeDocument/2006/relationships/notesSlide" Target="../notesSlides/notesSlide17.xml"/><Relationship Id="rId2" Type="http://schemas.openxmlformats.org/officeDocument/2006/relationships/image" Target="../media/image28.png"/><Relationship Id="rId19" Type="http://schemas.openxmlformats.org/officeDocument/2006/relationships/slideLayout" Target="../slideLayouts/slideLayout2.xml"/><Relationship Id="rId18" Type="http://schemas.openxmlformats.org/officeDocument/2006/relationships/tags" Target="../tags/tag22.xml"/><Relationship Id="rId17" Type="http://schemas.openxmlformats.org/officeDocument/2006/relationships/tags" Target="../tags/tag21.xml"/><Relationship Id="rId16" Type="http://schemas.openxmlformats.org/officeDocument/2006/relationships/tags" Target="../tags/tag20.xml"/><Relationship Id="rId15" Type="http://schemas.openxmlformats.org/officeDocument/2006/relationships/tags" Target="../tags/tag19.xml"/><Relationship Id="rId14" Type="http://schemas.openxmlformats.org/officeDocument/2006/relationships/tags" Target="../tags/tag18.xml"/><Relationship Id="rId13" Type="http://schemas.openxmlformats.org/officeDocument/2006/relationships/tags" Target="../tags/tag17.xml"/><Relationship Id="rId12" Type="http://schemas.openxmlformats.org/officeDocument/2006/relationships/tags" Target="../tags/tag16.xml"/><Relationship Id="rId11" Type="http://schemas.openxmlformats.org/officeDocument/2006/relationships/tags" Target="../tags/tag15.xml"/><Relationship Id="rId10" Type="http://schemas.openxmlformats.org/officeDocument/2006/relationships/tags" Target="../tags/tag14.xml"/><Relationship Id="rId1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24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1" Type="http://schemas.openxmlformats.org/officeDocument/2006/relationships/notesSlide" Target="../notesSlides/notesSlide4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9973538" y="5844177"/>
            <a:ext cx="1693037" cy="400395"/>
            <a:chOff x="9453698" y="5964287"/>
            <a:chExt cx="1693037" cy="400395"/>
          </a:xfrm>
        </p:grpSpPr>
        <p:sp>
          <p:nvSpPr>
            <p:cNvPr id="78" name="Freeform: Shape 60"/>
            <p:cNvSpPr/>
            <p:nvPr/>
          </p:nvSpPr>
          <p:spPr bwMode="auto">
            <a:xfrm>
              <a:off x="9453698" y="5970946"/>
              <a:ext cx="387076" cy="387077"/>
            </a:xfrm>
            <a:custGeom>
              <a:avLst/>
              <a:gdLst>
                <a:gd name="T0" fmla="*/ 118 w 236"/>
                <a:gd name="T1" fmla="*/ 142 h 236"/>
                <a:gd name="T2" fmla="*/ 142 w 236"/>
                <a:gd name="T3" fmla="*/ 118 h 236"/>
                <a:gd name="T4" fmla="*/ 137 w 236"/>
                <a:gd name="T5" fmla="*/ 105 h 236"/>
                <a:gd name="T6" fmla="*/ 118 w 236"/>
                <a:gd name="T7" fmla="*/ 95 h 236"/>
                <a:gd name="T8" fmla="*/ 99 w 236"/>
                <a:gd name="T9" fmla="*/ 105 h 236"/>
                <a:gd name="T10" fmla="*/ 94 w 236"/>
                <a:gd name="T11" fmla="*/ 118 h 236"/>
                <a:gd name="T12" fmla="*/ 118 w 236"/>
                <a:gd name="T13" fmla="*/ 142 h 236"/>
                <a:gd name="T14" fmla="*/ 170 w 236"/>
                <a:gd name="T15" fmla="*/ 89 h 236"/>
                <a:gd name="T16" fmla="*/ 170 w 236"/>
                <a:gd name="T17" fmla="*/ 70 h 236"/>
                <a:gd name="T18" fmla="*/ 170 w 236"/>
                <a:gd name="T19" fmla="*/ 67 h 236"/>
                <a:gd name="T20" fmla="*/ 167 w 236"/>
                <a:gd name="T21" fmla="*/ 67 h 236"/>
                <a:gd name="T22" fmla="*/ 147 w 236"/>
                <a:gd name="T23" fmla="*/ 67 h 236"/>
                <a:gd name="T24" fmla="*/ 147 w 236"/>
                <a:gd name="T25" fmla="*/ 90 h 236"/>
                <a:gd name="T26" fmla="*/ 170 w 236"/>
                <a:gd name="T27" fmla="*/ 89 h 236"/>
                <a:gd name="T28" fmla="*/ 118 w 236"/>
                <a:gd name="T29" fmla="*/ 0 h 236"/>
                <a:gd name="T30" fmla="*/ 0 w 236"/>
                <a:gd name="T31" fmla="*/ 118 h 236"/>
                <a:gd name="T32" fmla="*/ 118 w 236"/>
                <a:gd name="T33" fmla="*/ 236 h 236"/>
                <a:gd name="T34" fmla="*/ 236 w 236"/>
                <a:gd name="T35" fmla="*/ 118 h 236"/>
                <a:gd name="T36" fmla="*/ 118 w 236"/>
                <a:gd name="T37" fmla="*/ 0 h 236"/>
                <a:gd name="T38" fmla="*/ 185 w 236"/>
                <a:gd name="T39" fmla="*/ 105 h 236"/>
                <a:gd name="T40" fmla="*/ 185 w 236"/>
                <a:gd name="T41" fmla="*/ 160 h 236"/>
                <a:gd name="T42" fmla="*/ 159 w 236"/>
                <a:gd name="T43" fmla="*/ 186 h 236"/>
                <a:gd name="T44" fmla="*/ 77 w 236"/>
                <a:gd name="T45" fmla="*/ 186 h 236"/>
                <a:gd name="T46" fmla="*/ 51 w 236"/>
                <a:gd name="T47" fmla="*/ 160 h 236"/>
                <a:gd name="T48" fmla="*/ 51 w 236"/>
                <a:gd name="T49" fmla="*/ 105 h 236"/>
                <a:gd name="T50" fmla="*/ 51 w 236"/>
                <a:gd name="T51" fmla="*/ 77 h 236"/>
                <a:gd name="T52" fmla="*/ 77 w 236"/>
                <a:gd name="T53" fmla="*/ 51 h 236"/>
                <a:gd name="T54" fmla="*/ 159 w 236"/>
                <a:gd name="T55" fmla="*/ 51 h 236"/>
                <a:gd name="T56" fmla="*/ 185 w 236"/>
                <a:gd name="T57" fmla="*/ 77 h 236"/>
                <a:gd name="T58" fmla="*/ 185 w 236"/>
                <a:gd name="T59" fmla="*/ 105 h 236"/>
                <a:gd name="T60" fmla="*/ 155 w 236"/>
                <a:gd name="T61" fmla="*/ 118 h 236"/>
                <a:gd name="T62" fmla="*/ 118 w 236"/>
                <a:gd name="T63" fmla="*/ 155 h 236"/>
                <a:gd name="T64" fmla="*/ 81 w 236"/>
                <a:gd name="T65" fmla="*/ 118 h 236"/>
                <a:gd name="T66" fmla="*/ 84 w 236"/>
                <a:gd name="T67" fmla="*/ 105 h 236"/>
                <a:gd name="T68" fmla="*/ 64 w 236"/>
                <a:gd name="T69" fmla="*/ 105 h 236"/>
                <a:gd name="T70" fmla="*/ 64 w 236"/>
                <a:gd name="T71" fmla="*/ 160 h 236"/>
                <a:gd name="T72" fmla="*/ 77 w 236"/>
                <a:gd name="T73" fmla="*/ 172 h 236"/>
                <a:gd name="T74" fmla="*/ 159 w 236"/>
                <a:gd name="T75" fmla="*/ 172 h 236"/>
                <a:gd name="T76" fmla="*/ 172 w 236"/>
                <a:gd name="T77" fmla="*/ 160 h 236"/>
                <a:gd name="T78" fmla="*/ 172 w 236"/>
                <a:gd name="T79" fmla="*/ 105 h 236"/>
                <a:gd name="T80" fmla="*/ 152 w 236"/>
                <a:gd name="T81" fmla="*/ 105 h 236"/>
                <a:gd name="T82" fmla="*/ 155 w 236"/>
                <a:gd name="T83" fmla="*/ 118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6" h="236">
                  <a:moveTo>
                    <a:pt x="118" y="142"/>
                  </a:moveTo>
                  <a:cubicBezTo>
                    <a:pt x="131" y="142"/>
                    <a:pt x="142" y="131"/>
                    <a:pt x="142" y="118"/>
                  </a:cubicBezTo>
                  <a:cubicBezTo>
                    <a:pt x="142" y="113"/>
                    <a:pt x="140" y="108"/>
                    <a:pt x="137" y="105"/>
                  </a:cubicBezTo>
                  <a:cubicBezTo>
                    <a:pt x="133" y="99"/>
                    <a:pt x="126" y="95"/>
                    <a:pt x="118" y="95"/>
                  </a:cubicBezTo>
                  <a:cubicBezTo>
                    <a:pt x="110" y="95"/>
                    <a:pt x="103" y="99"/>
                    <a:pt x="99" y="105"/>
                  </a:cubicBezTo>
                  <a:cubicBezTo>
                    <a:pt x="96" y="108"/>
                    <a:pt x="94" y="113"/>
                    <a:pt x="94" y="118"/>
                  </a:cubicBezTo>
                  <a:cubicBezTo>
                    <a:pt x="94" y="131"/>
                    <a:pt x="105" y="142"/>
                    <a:pt x="118" y="142"/>
                  </a:cubicBezTo>
                  <a:close/>
                  <a:moveTo>
                    <a:pt x="170" y="89"/>
                  </a:moveTo>
                  <a:cubicBezTo>
                    <a:pt x="170" y="70"/>
                    <a:pt x="170" y="70"/>
                    <a:pt x="170" y="70"/>
                  </a:cubicBezTo>
                  <a:cubicBezTo>
                    <a:pt x="170" y="67"/>
                    <a:pt x="170" y="67"/>
                    <a:pt x="170" y="67"/>
                  </a:cubicBezTo>
                  <a:cubicBezTo>
                    <a:pt x="167" y="67"/>
                    <a:pt x="167" y="67"/>
                    <a:pt x="167" y="67"/>
                  </a:cubicBezTo>
                  <a:cubicBezTo>
                    <a:pt x="147" y="67"/>
                    <a:pt x="147" y="67"/>
                    <a:pt x="147" y="67"/>
                  </a:cubicBezTo>
                  <a:cubicBezTo>
                    <a:pt x="147" y="90"/>
                    <a:pt x="147" y="90"/>
                    <a:pt x="147" y="90"/>
                  </a:cubicBezTo>
                  <a:lnTo>
                    <a:pt x="170" y="89"/>
                  </a:ln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85" y="105"/>
                  </a:moveTo>
                  <a:cubicBezTo>
                    <a:pt x="185" y="160"/>
                    <a:pt x="185" y="160"/>
                    <a:pt x="185" y="160"/>
                  </a:cubicBezTo>
                  <a:cubicBezTo>
                    <a:pt x="185" y="174"/>
                    <a:pt x="173" y="186"/>
                    <a:pt x="159" y="186"/>
                  </a:cubicBezTo>
                  <a:cubicBezTo>
                    <a:pt x="77" y="186"/>
                    <a:pt x="77" y="186"/>
                    <a:pt x="77" y="186"/>
                  </a:cubicBezTo>
                  <a:cubicBezTo>
                    <a:pt x="62" y="186"/>
                    <a:pt x="51" y="174"/>
                    <a:pt x="51" y="160"/>
                  </a:cubicBezTo>
                  <a:cubicBezTo>
                    <a:pt x="51" y="105"/>
                    <a:pt x="51" y="105"/>
                    <a:pt x="51" y="105"/>
                  </a:cubicBezTo>
                  <a:cubicBezTo>
                    <a:pt x="51" y="77"/>
                    <a:pt x="51" y="77"/>
                    <a:pt x="51" y="77"/>
                  </a:cubicBezTo>
                  <a:cubicBezTo>
                    <a:pt x="51" y="63"/>
                    <a:pt x="62" y="51"/>
                    <a:pt x="77" y="51"/>
                  </a:cubicBezTo>
                  <a:cubicBezTo>
                    <a:pt x="159" y="51"/>
                    <a:pt x="159" y="51"/>
                    <a:pt x="159" y="51"/>
                  </a:cubicBezTo>
                  <a:cubicBezTo>
                    <a:pt x="173" y="51"/>
                    <a:pt x="185" y="63"/>
                    <a:pt x="185" y="77"/>
                  </a:cubicBezTo>
                  <a:lnTo>
                    <a:pt x="185" y="105"/>
                  </a:lnTo>
                  <a:close/>
                  <a:moveTo>
                    <a:pt x="155" y="118"/>
                  </a:moveTo>
                  <a:cubicBezTo>
                    <a:pt x="155" y="139"/>
                    <a:pt x="138" y="155"/>
                    <a:pt x="118" y="155"/>
                  </a:cubicBezTo>
                  <a:cubicBezTo>
                    <a:pt x="98" y="155"/>
                    <a:pt x="81" y="139"/>
                    <a:pt x="81" y="118"/>
                  </a:cubicBezTo>
                  <a:cubicBezTo>
                    <a:pt x="81" y="114"/>
                    <a:pt x="82" y="109"/>
                    <a:pt x="84" y="105"/>
                  </a:cubicBezTo>
                  <a:cubicBezTo>
                    <a:pt x="64" y="105"/>
                    <a:pt x="64" y="105"/>
                    <a:pt x="64" y="105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4" y="167"/>
                    <a:pt x="70" y="172"/>
                    <a:pt x="77" y="172"/>
                  </a:cubicBezTo>
                  <a:cubicBezTo>
                    <a:pt x="159" y="172"/>
                    <a:pt x="159" y="172"/>
                    <a:pt x="159" y="172"/>
                  </a:cubicBezTo>
                  <a:cubicBezTo>
                    <a:pt x="166" y="172"/>
                    <a:pt x="172" y="167"/>
                    <a:pt x="172" y="160"/>
                  </a:cubicBezTo>
                  <a:cubicBezTo>
                    <a:pt x="172" y="105"/>
                    <a:pt x="172" y="105"/>
                    <a:pt x="172" y="105"/>
                  </a:cubicBezTo>
                  <a:cubicBezTo>
                    <a:pt x="152" y="105"/>
                    <a:pt x="152" y="105"/>
                    <a:pt x="152" y="105"/>
                  </a:cubicBezTo>
                  <a:cubicBezTo>
                    <a:pt x="154" y="109"/>
                    <a:pt x="155" y="114"/>
                    <a:pt x="155" y="11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79" name="Freeform: Shape 61"/>
            <p:cNvSpPr/>
            <p:nvPr/>
          </p:nvSpPr>
          <p:spPr bwMode="auto">
            <a:xfrm>
              <a:off x="10746340" y="5964287"/>
              <a:ext cx="400395" cy="400395"/>
            </a:xfrm>
            <a:custGeom>
              <a:avLst/>
              <a:gdLst>
                <a:gd name="T0" fmla="*/ 119 w 236"/>
                <a:gd name="T1" fmla="*/ 123 h 236"/>
                <a:gd name="T2" fmla="*/ 111 w 236"/>
                <a:gd name="T3" fmla="*/ 131 h 236"/>
                <a:gd name="T4" fmla="*/ 115 w 236"/>
                <a:gd name="T5" fmla="*/ 138 h 236"/>
                <a:gd name="T6" fmla="*/ 115 w 236"/>
                <a:gd name="T7" fmla="*/ 150 h 236"/>
                <a:gd name="T8" fmla="*/ 118 w 236"/>
                <a:gd name="T9" fmla="*/ 154 h 236"/>
                <a:gd name="T10" fmla="*/ 119 w 236"/>
                <a:gd name="T11" fmla="*/ 154 h 236"/>
                <a:gd name="T12" fmla="*/ 122 w 236"/>
                <a:gd name="T13" fmla="*/ 150 h 236"/>
                <a:gd name="T14" fmla="*/ 122 w 236"/>
                <a:gd name="T15" fmla="*/ 138 h 236"/>
                <a:gd name="T16" fmla="*/ 126 w 236"/>
                <a:gd name="T17" fmla="*/ 131 h 236"/>
                <a:gd name="T18" fmla="*/ 119 w 236"/>
                <a:gd name="T19" fmla="*/ 123 h 236"/>
                <a:gd name="T20" fmla="*/ 119 w 236"/>
                <a:gd name="T21" fmla="*/ 66 h 236"/>
                <a:gd name="T22" fmla="*/ 100 w 236"/>
                <a:gd name="T23" fmla="*/ 84 h 236"/>
                <a:gd name="T24" fmla="*/ 100 w 236"/>
                <a:gd name="T25" fmla="*/ 102 h 236"/>
                <a:gd name="T26" fmla="*/ 137 w 236"/>
                <a:gd name="T27" fmla="*/ 102 h 236"/>
                <a:gd name="T28" fmla="*/ 137 w 236"/>
                <a:gd name="T29" fmla="*/ 84 h 236"/>
                <a:gd name="T30" fmla="*/ 119 w 236"/>
                <a:gd name="T31" fmla="*/ 66 h 236"/>
                <a:gd name="T32" fmla="*/ 118 w 236"/>
                <a:gd name="T33" fmla="*/ 0 h 236"/>
                <a:gd name="T34" fmla="*/ 0 w 236"/>
                <a:gd name="T35" fmla="*/ 118 h 236"/>
                <a:gd name="T36" fmla="*/ 118 w 236"/>
                <a:gd name="T37" fmla="*/ 236 h 236"/>
                <a:gd name="T38" fmla="*/ 236 w 236"/>
                <a:gd name="T39" fmla="*/ 118 h 236"/>
                <a:gd name="T40" fmla="*/ 118 w 236"/>
                <a:gd name="T41" fmla="*/ 0 h 236"/>
                <a:gd name="T42" fmla="*/ 164 w 236"/>
                <a:gd name="T43" fmla="*/ 161 h 236"/>
                <a:gd name="T44" fmla="*/ 149 w 236"/>
                <a:gd name="T45" fmla="*/ 176 h 236"/>
                <a:gd name="T46" fmla="*/ 88 w 236"/>
                <a:gd name="T47" fmla="*/ 176 h 236"/>
                <a:gd name="T48" fmla="*/ 73 w 236"/>
                <a:gd name="T49" fmla="*/ 161 h 236"/>
                <a:gd name="T50" fmla="*/ 73 w 236"/>
                <a:gd name="T51" fmla="*/ 105 h 236"/>
                <a:gd name="T52" fmla="*/ 76 w 236"/>
                <a:gd name="T53" fmla="*/ 102 h 236"/>
                <a:gd name="T54" fmla="*/ 86 w 236"/>
                <a:gd name="T55" fmla="*/ 102 h 236"/>
                <a:gd name="T56" fmla="*/ 86 w 236"/>
                <a:gd name="T57" fmla="*/ 84 h 236"/>
                <a:gd name="T58" fmla="*/ 118 w 236"/>
                <a:gd name="T59" fmla="*/ 51 h 236"/>
                <a:gd name="T60" fmla="*/ 119 w 236"/>
                <a:gd name="T61" fmla="*/ 51 h 236"/>
                <a:gd name="T62" fmla="*/ 152 w 236"/>
                <a:gd name="T63" fmla="*/ 84 h 236"/>
                <a:gd name="T64" fmla="*/ 152 w 236"/>
                <a:gd name="T65" fmla="*/ 102 h 236"/>
                <a:gd name="T66" fmla="*/ 161 w 236"/>
                <a:gd name="T67" fmla="*/ 102 h 236"/>
                <a:gd name="T68" fmla="*/ 164 w 236"/>
                <a:gd name="T69" fmla="*/ 105 h 236"/>
                <a:gd name="T70" fmla="*/ 164 w 236"/>
                <a:gd name="T71" fmla="*/ 161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36" h="236">
                  <a:moveTo>
                    <a:pt x="119" y="123"/>
                  </a:moveTo>
                  <a:cubicBezTo>
                    <a:pt x="114" y="123"/>
                    <a:pt x="111" y="127"/>
                    <a:pt x="111" y="131"/>
                  </a:cubicBezTo>
                  <a:cubicBezTo>
                    <a:pt x="111" y="134"/>
                    <a:pt x="112" y="136"/>
                    <a:pt x="115" y="138"/>
                  </a:cubicBezTo>
                  <a:cubicBezTo>
                    <a:pt x="115" y="150"/>
                    <a:pt x="115" y="150"/>
                    <a:pt x="115" y="150"/>
                  </a:cubicBezTo>
                  <a:cubicBezTo>
                    <a:pt x="115" y="152"/>
                    <a:pt x="116" y="154"/>
                    <a:pt x="118" y="154"/>
                  </a:cubicBezTo>
                  <a:cubicBezTo>
                    <a:pt x="119" y="154"/>
                    <a:pt x="119" y="154"/>
                    <a:pt x="119" y="154"/>
                  </a:cubicBezTo>
                  <a:cubicBezTo>
                    <a:pt x="121" y="154"/>
                    <a:pt x="122" y="152"/>
                    <a:pt x="122" y="150"/>
                  </a:cubicBezTo>
                  <a:cubicBezTo>
                    <a:pt x="122" y="138"/>
                    <a:pt x="122" y="138"/>
                    <a:pt x="122" y="138"/>
                  </a:cubicBezTo>
                  <a:cubicBezTo>
                    <a:pt x="125" y="136"/>
                    <a:pt x="126" y="134"/>
                    <a:pt x="126" y="131"/>
                  </a:cubicBezTo>
                  <a:cubicBezTo>
                    <a:pt x="126" y="126"/>
                    <a:pt x="123" y="123"/>
                    <a:pt x="119" y="123"/>
                  </a:cubicBezTo>
                  <a:close/>
                  <a:moveTo>
                    <a:pt x="119" y="66"/>
                  </a:moveTo>
                  <a:cubicBezTo>
                    <a:pt x="108" y="66"/>
                    <a:pt x="100" y="74"/>
                    <a:pt x="100" y="84"/>
                  </a:cubicBezTo>
                  <a:cubicBezTo>
                    <a:pt x="100" y="102"/>
                    <a:pt x="100" y="102"/>
                    <a:pt x="100" y="102"/>
                  </a:cubicBezTo>
                  <a:cubicBezTo>
                    <a:pt x="137" y="102"/>
                    <a:pt x="137" y="102"/>
                    <a:pt x="137" y="102"/>
                  </a:cubicBezTo>
                  <a:cubicBezTo>
                    <a:pt x="137" y="84"/>
                    <a:pt x="137" y="84"/>
                    <a:pt x="137" y="84"/>
                  </a:cubicBezTo>
                  <a:cubicBezTo>
                    <a:pt x="137" y="74"/>
                    <a:pt x="129" y="66"/>
                    <a:pt x="119" y="66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64" y="161"/>
                  </a:moveTo>
                  <a:cubicBezTo>
                    <a:pt x="164" y="169"/>
                    <a:pt x="157" y="176"/>
                    <a:pt x="149" y="176"/>
                  </a:cubicBezTo>
                  <a:cubicBezTo>
                    <a:pt x="88" y="176"/>
                    <a:pt x="88" y="176"/>
                    <a:pt x="88" y="176"/>
                  </a:cubicBezTo>
                  <a:cubicBezTo>
                    <a:pt x="80" y="176"/>
                    <a:pt x="73" y="169"/>
                    <a:pt x="73" y="161"/>
                  </a:cubicBezTo>
                  <a:cubicBezTo>
                    <a:pt x="73" y="105"/>
                    <a:pt x="73" y="105"/>
                    <a:pt x="73" y="105"/>
                  </a:cubicBezTo>
                  <a:cubicBezTo>
                    <a:pt x="73" y="103"/>
                    <a:pt x="74" y="102"/>
                    <a:pt x="76" y="102"/>
                  </a:cubicBezTo>
                  <a:cubicBezTo>
                    <a:pt x="86" y="102"/>
                    <a:pt x="86" y="102"/>
                    <a:pt x="86" y="102"/>
                  </a:cubicBezTo>
                  <a:cubicBezTo>
                    <a:pt x="86" y="84"/>
                    <a:pt x="86" y="84"/>
                    <a:pt x="86" y="84"/>
                  </a:cubicBezTo>
                  <a:cubicBezTo>
                    <a:pt x="86" y="66"/>
                    <a:pt x="100" y="52"/>
                    <a:pt x="118" y="51"/>
                  </a:cubicBezTo>
                  <a:cubicBezTo>
                    <a:pt x="119" y="51"/>
                    <a:pt x="119" y="51"/>
                    <a:pt x="119" y="51"/>
                  </a:cubicBezTo>
                  <a:cubicBezTo>
                    <a:pt x="137" y="52"/>
                    <a:pt x="152" y="66"/>
                    <a:pt x="152" y="84"/>
                  </a:cubicBezTo>
                  <a:cubicBezTo>
                    <a:pt x="152" y="102"/>
                    <a:pt x="152" y="102"/>
                    <a:pt x="152" y="102"/>
                  </a:cubicBezTo>
                  <a:cubicBezTo>
                    <a:pt x="161" y="102"/>
                    <a:pt x="161" y="102"/>
                    <a:pt x="161" y="102"/>
                  </a:cubicBezTo>
                  <a:cubicBezTo>
                    <a:pt x="163" y="102"/>
                    <a:pt x="164" y="103"/>
                    <a:pt x="164" y="105"/>
                  </a:cubicBezTo>
                  <a:lnTo>
                    <a:pt x="164" y="16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80" name="Freeform: Shape 62"/>
            <p:cNvSpPr/>
            <p:nvPr/>
          </p:nvSpPr>
          <p:spPr bwMode="auto">
            <a:xfrm>
              <a:off x="10093360" y="5964287"/>
              <a:ext cx="400395" cy="400395"/>
            </a:xfrm>
            <a:custGeom>
              <a:avLst/>
              <a:gdLst>
                <a:gd name="T0" fmla="*/ 118 w 236"/>
                <a:gd name="T1" fmla="*/ 0 h 236"/>
                <a:gd name="T2" fmla="*/ 0 w 236"/>
                <a:gd name="T3" fmla="*/ 118 h 236"/>
                <a:gd name="T4" fmla="*/ 118 w 236"/>
                <a:gd name="T5" fmla="*/ 236 h 236"/>
                <a:gd name="T6" fmla="*/ 236 w 236"/>
                <a:gd name="T7" fmla="*/ 118 h 236"/>
                <a:gd name="T8" fmla="*/ 118 w 236"/>
                <a:gd name="T9" fmla="*/ 0 h 236"/>
                <a:gd name="T10" fmla="*/ 106 w 236"/>
                <a:gd name="T11" fmla="*/ 171 h 236"/>
                <a:gd name="T12" fmla="*/ 54 w 236"/>
                <a:gd name="T13" fmla="*/ 163 h 236"/>
                <a:gd name="T14" fmla="*/ 54 w 236"/>
                <a:gd name="T15" fmla="*/ 121 h 236"/>
                <a:gd name="T16" fmla="*/ 106 w 236"/>
                <a:gd name="T17" fmla="*/ 121 h 236"/>
                <a:gd name="T18" fmla="*/ 106 w 236"/>
                <a:gd name="T19" fmla="*/ 171 h 236"/>
                <a:gd name="T20" fmla="*/ 106 w 236"/>
                <a:gd name="T21" fmla="*/ 114 h 236"/>
                <a:gd name="T22" fmla="*/ 54 w 236"/>
                <a:gd name="T23" fmla="*/ 114 h 236"/>
                <a:gd name="T24" fmla="*/ 54 w 236"/>
                <a:gd name="T25" fmla="*/ 72 h 236"/>
                <a:gd name="T26" fmla="*/ 106 w 236"/>
                <a:gd name="T27" fmla="*/ 64 h 236"/>
                <a:gd name="T28" fmla="*/ 106 w 236"/>
                <a:gd name="T29" fmla="*/ 114 h 236"/>
                <a:gd name="T30" fmla="*/ 182 w 236"/>
                <a:gd name="T31" fmla="*/ 182 h 236"/>
                <a:gd name="T32" fmla="*/ 113 w 236"/>
                <a:gd name="T33" fmla="*/ 172 h 236"/>
                <a:gd name="T34" fmla="*/ 113 w 236"/>
                <a:gd name="T35" fmla="*/ 121 h 236"/>
                <a:gd name="T36" fmla="*/ 182 w 236"/>
                <a:gd name="T37" fmla="*/ 121 h 236"/>
                <a:gd name="T38" fmla="*/ 182 w 236"/>
                <a:gd name="T39" fmla="*/ 182 h 236"/>
                <a:gd name="T40" fmla="*/ 182 w 236"/>
                <a:gd name="T41" fmla="*/ 114 h 236"/>
                <a:gd name="T42" fmla="*/ 113 w 236"/>
                <a:gd name="T43" fmla="*/ 114 h 236"/>
                <a:gd name="T44" fmla="*/ 113 w 236"/>
                <a:gd name="T45" fmla="*/ 63 h 236"/>
                <a:gd name="T46" fmla="*/ 182 w 236"/>
                <a:gd name="T47" fmla="*/ 53 h 236"/>
                <a:gd name="T48" fmla="*/ 182 w 236"/>
                <a:gd name="T49" fmla="*/ 11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6" h="236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06" y="171"/>
                  </a:moveTo>
                  <a:cubicBezTo>
                    <a:pt x="54" y="163"/>
                    <a:pt x="54" y="163"/>
                    <a:pt x="54" y="163"/>
                  </a:cubicBezTo>
                  <a:cubicBezTo>
                    <a:pt x="54" y="121"/>
                    <a:pt x="54" y="121"/>
                    <a:pt x="54" y="121"/>
                  </a:cubicBezTo>
                  <a:cubicBezTo>
                    <a:pt x="106" y="121"/>
                    <a:pt x="106" y="121"/>
                    <a:pt x="106" y="121"/>
                  </a:cubicBezTo>
                  <a:lnTo>
                    <a:pt x="106" y="171"/>
                  </a:lnTo>
                  <a:close/>
                  <a:moveTo>
                    <a:pt x="106" y="114"/>
                  </a:moveTo>
                  <a:cubicBezTo>
                    <a:pt x="54" y="114"/>
                    <a:pt x="54" y="114"/>
                    <a:pt x="54" y="114"/>
                  </a:cubicBezTo>
                  <a:cubicBezTo>
                    <a:pt x="54" y="72"/>
                    <a:pt x="54" y="72"/>
                    <a:pt x="54" y="72"/>
                  </a:cubicBezTo>
                  <a:cubicBezTo>
                    <a:pt x="106" y="64"/>
                    <a:pt x="106" y="64"/>
                    <a:pt x="106" y="64"/>
                  </a:cubicBezTo>
                  <a:lnTo>
                    <a:pt x="106" y="114"/>
                  </a:lnTo>
                  <a:close/>
                  <a:moveTo>
                    <a:pt x="182" y="182"/>
                  </a:moveTo>
                  <a:cubicBezTo>
                    <a:pt x="113" y="172"/>
                    <a:pt x="113" y="172"/>
                    <a:pt x="113" y="172"/>
                  </a:cubicBezTo>
                  <a:cubicBezTo>
                    <a:pt x="113" y="121"/>
                    <a:pt x="113" y="121"/>
                    <a:pt x="113" y="121"/>
                  </a:cubicBezTo>
                  <a:cubicBezTo>
                    <a:pt x="182" y="121"/>
                    <a:pt x="182" y="121"/>
                    <a:pt x="182" y="121"/>
                  </a:cubicBezTo>
                  <a:lnTo>
                    <a:pt x="182" y="182"/>
                  </a:lnTo>
                  <a:close/>
                  <a:moveTo>
                    <a:pt x="182" y="114"/>
                  </a:moveTo>
                  <a:cubicBezTo>
                    <a:pt x="113" y="114"/>
                    <a:pt x="113" y="114"/>
                    <a:pt x="113" y="114"/>
                  </a:cubicBezTo>
                  <a:cubicBezTo>
                    <a:pt x="113" y="63"/>
                    <a:pt x="113" y="63"/>
                    <a:pt x="113" y="63"/>
                  </a:cubicBezTo>
                  <a:cubicBezTo>
                    <a:pt x="182" y="53"/>
                    <a:pt x="182" y="53"/>
                    <a:pt x="182" y="53"/>
                  </a:cubicBezTo>
                  <a:lnTo>
                    <a:pt x="182" y="1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</p:grpSp>
      <p:sp>
        <p:nvSpPr>
          <p:cNvPr id="84" name="TextBox 22"/>
          <p:cNvSpPr txBox="1">
            <a:spLocks noChangeArrowheads="1"/>
          </p:cNvSpPr>
          <p:nvPr/>
        </p:nvSpPr>
        <p:spPr bwMode="auto">
          <a:xfrm>
            <a:off x="835256" y="6090584"/>
            <a:ext cx="2684492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"/>
              <a:defRPr sz="2400">
                <a:solidFill>
                  <a:schemeClr val="accent1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1pPr>
            <a:lvl2pPr marL="742950" indent="-285750" eaLnBrk="0" hangingPunct="0">
              <a:lnSpc>
                <a:spcPct val="130000"/>
              </a:lnSpc>
              <a:spcBef>
                <a:spcPts val="500"/>
              </a:spcBef>
              <a:buFont typeface="Calibri" panose="020F0502020204030204" pitchFamily="34" charset="0"/>
              <a:buChar char=" "/>
              <a:defRPr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9pPr>
          </a:lstStyle>
          <a:p>
            <a:pPr algn="dist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4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苏州八匹马超导科技有限公司</a:t>
            </a:r>
            <a:endParaRPr lang="zh-CN" altLang="en-US" sz="1400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35256" y="6391990"/>
            <a:ext cx="2693670" cy="2298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 b="1" dirty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rPr>
              <a:t>Suzhou Bama Superconductor </a:t>
            </a:r>
            <a:r>
              <a:rPr lang="en-US" altLang="zh-CN" sz="900" b="1" dirty="0" err="1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rPr>
              <a:t>Tech.Co.,Ltd</a:t>
            </a:r>
            <a:r>
              <a:rPr lang="en-US" altLang="zh-CN" sz="900" b="1" dirty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rPr>
              <a:t>.</a:t>
            </a:r>
            <a:endParaRPr lang="zh-CN" altLang="en-US" sz="900" b="1" dirty="0">
              <a:solidFill>
                <a:schemeClr val="bg1">
                  <a:lumMod val="6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0" y="2120253"/>
            <a:ext cx="12192000" cy="2820692"/>
          </a:xfrm>
          <a:prstGeom prst="rect">
            <a:avLst/>
          </a:prstGeom>
          <a:solidFill>
            <a:srgbClr val="1D2C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任意多边形 18"/>
          <p:cNvSpPr/>
          <p:nvPr/>
        </p:nvSpPr>
        <p:spPr>
          <a:xfrm>
            <a:off x="9362328" y="4301150"/>
            <a:ext cx="661661" cy="1313835"/>
          </a:xfrm>
          <a:custGeom>
            <a:avLst/>
            <a:gdLst>
              <a:gd name="connsiteX0" fmla="*/ 260195 w 524147"/>
              <a:gd name="connsiteY0" fmla="*/ 0 h 1040778"/>
              <a:gd name="connsiteX1" fmla="*/ 524147 w 524147"/>
              <a:gd name="connsiteY1" fmla="*/ 0 h 1040778"/>
              <a:gd name="connsiteX2" fmla="*/ 263952 w 524147"/>
              <a:gd name="connsiteY2" fmla="*/ 1040778 h 1040778"/>
              <a:gd name="connsiteX3" fmla="*/ 0 w 524147"/>
              <a:gd name="connsiteY3" fmla="*/ 1040778 h 1040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4147" h="1040778">
                <a:moveTo>
                  <a:pt x="260195" y="0"/>
                </a:moveTo>
                <a:lnTo>
                  <a:pt x="524147" y="0"/>
                </a:lnTo>
                <a:lnTo>
                  <a:pt x="263952" y="1040778"/>
                </a:lnTo>
                <a:lnTo>
                  <a:pt x="0" y="1040778"/>
                </a:lnTo>
                <a:close/>
              </a:path>
            </a:pathLst>
          </a:custGeom>
          <a:solidFill>
            <a:srgbClr val="EE7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任意多边形 19"/>
          <p:cNvSpPr/>
          <p:nvPr/>
        </p:nvSpPr>
        <p:spPr>
          <a:xfrm>
            <a:off x="9784960" y="4301150"/>
            <a:ext cx="661661" cy="1313835"/>
          </a:xfrm>
          <a:custGeom>
            <a:avLst/>
            <a:gdLst>
              <a:gd name="connsiteX0" fmla="*/ 260195 w 524147"/>
              <a:gd name="connsiteY0" fmla="*/ 0 h 1040778"/>
              <a:gd name="connsiteX1" fmla="*/ 524147 w 524147"/>
              <a:gd name="connsiteY1" fmla="*/ 0 h 1040778"/>
              <a:gd name="connsiteX2" fmla="*/ 263952 w 524147"/>
              <a:gd name="connsiteY2" fmla="*/ 1040778 h 1040778"/>
              <a:gd name="connsiteX3" fmla="*/ 0 w 524147"/>
              <a:gd name="connsiteY3" fmla="*/ 1040778 h 1040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4147" h="1040778">
                <a:moveTo>
                  <a:pt x="260195" y="0"/>
                </a:moveTo>
                <a:lnTo>
                  <a:pt x="524147" y="0"/>
                </a:lnTo>
                <a:lnTo>
                  <a:pt x="263952" y="1040778"/>
                </a:lnTo>
                <a:lnTo>
                  <a:pt x="0" y="1040778"/>
                </a:lnTo>
                <a:close/>
              </a:path>
            </a:pathLst>
          </a:custGeom>
          <a:solidFill>
            <a:srgbClr val="F786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任意多边形 20"/>
          <p:cNvSpPr/>
          <p:nvPr/>
        </p:nvSpPr>
        <p:spPr>
          <a:xfrm>
            <a:off x="10207593" y="4301150"/>
            <a:ext cx="661661" cy="1313835"/>
          </a:xfrm>
          <a:custGeom>
            <a:avLst/>
            <a:gdLst>
              <a:gd name="connsiteX0" fmla="*/ 260195 w 524147"/>
              <a:gd name="connsiteY0" fmla="*/ 0 h 1040778"/>
              <a:gd name="connsiteX1" fmla="*/ 524147 w 524147"/>
              <a:gd name="connsiteY1" fmla="*/ 0 h 1040778"/>
              <a:gd name="connsiteX2" fmla="*/ 263952 w 524147"/>
              <a:gd name="connsiteY2" fmla="*/ 1040778 h 1040778"/>
              <a:gd name="connsiteX3" fmla="*/ 0 w 524147"/>
              <a:gd name="connsiteY3" fmla="*/ 1040778 h 1040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4147" h="1040778">
                <a:moveTo>
                  <a:pt x="260195" y="0"/>
                </a:moveTo>
                <a:lnTo>
                  <a:pt x="524147" y="0"/>
                </a:lnTo>
                <a:lnTo>
                  <a:pt x="263952" y="1040778"/>
                </a:lnTo>
                <a:lnTo>
                  <a:pt x="0" y="1040778"/>
                </a:lnTo>
                <a:close/>
              </a:path>
            </a:pathLst>
          </a:custGeom>
          <a:solidFill>
            <a:srgbClr val="FCA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任意多边形 21"/>
          <p:cNvSpPr/>
          <p:nvPr/>
        </p:nvSpPr>
        <p:spPr>
          <a:xfrm>
            <a:off x="10630227" y="4301150"/>
            <a:ext cx="661661" cy="1313835"/>
          </a:xfrm>
          <a:custGeom>
            <a:avLst/>
            <a:gdLst>
              <a:gd name="connsiteX0" fmla="*/ 260195 w 524147"/>
              <a:gd name="connsiteY0" fmla="*/ 0 h 1040778"/>
              <a:gd name="connsiteX1" fmla="*/ 524147 w 524147"/>
              <a:gd name="connsiteY1" fmla="*/ 0 h 1040778"/>
              <a:gd name="connsiteX2" fmla="*/ 263952 w 524147"/>
              <a:gd name="connsiteY2" fmla="*/ 1040778 h 1040778"/>
              <a:gd name="connsiteX3" fmla="*/ 0 w 524147"/>
              <a:gd name="connsiteY3" fmla="*/ 1040778 h 1040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4147" h="1040778">
                <a:moveTo>
                  <a:pt x="260195" y="0"/>
                </a:moveTo>
                <a:lnTo>
                  <a:pt x="524147" y="0"/>
                </a:lnTo>
                <a:lnTo>
                  <a:pt x="263952" y="1040778"/>
                </a:lnTo>
                <a:lnTo>
                  <a:pt x="0" y="104077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任意多边形 22"/>
          <p:cNvSpPr/>
          <p:nvPr/>
        </p:nvSpPr>
        <p:spPr>
          <a:xfrm>
            <a:off x="9208610" y="5130179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任意多边形 23"/>
          <p:cNvSpPr/>
          <p:nvPr/>
        </p:nvSpPr>
        <p:spPr>
          <a:xfrm>
            <a:off x="9097029" y="5130179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任意多边形 24"/>
          <p:cNvSpPr/>
          <p:nvPr/>
        </p:nvSpPr>
        <p:spPr>
          <a:xfrm>
            <a:off x="8985444" y="5130179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任意多边形 25"/>
          <p:cNvSpPr/>
          <p:nvPr/>
        </p:nvSpPr>
        <p:spPr>
          <a:xfrm>
            <a:off x="8873859" y="5130179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任意多边形 26"/>
          <p:cNvSpPr/>
          <p:nvPr/>
        </p:nvSpPr>
        <p:spPr>
          <a:xfrm>
            <a:off x="8762274" y="5130179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任意多边形 27"/>
          <p:cNvSpPr/>
          <p:nvPr/>
        </p:nvSpPr>
        <p:spPr>
          <a:xfrm>
            <a:off x="8650689" y="5130179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任意多边形 28"/>
          <p:cNvSpPr/>
          <p:nvPr/>
        </p:nvSpPr>
        <p:spPr>
          <a:xfrm>
            <a:off x="8539104" y="5130179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任意多边形 29"/>
          <p:cNvSpPr/>
          <p:nvPr/>
        </p:nvSpPr>
        <p:spPr>
          <a:xfrm>
            <a:off x="8427519" y="5130179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任意多边形 30"/>
          <p:cNvSpPr/>
          <p:nvPr/>
        </p:nvSpPr>
        <p:spPr>
          <a:xfrm>
            <a:off x="8315934" y="5130179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任意多边形 31"/>
          <p:cNvSpPr/>
          <p:nvPr/>
        </p:nvSpPr>
        <p:spPr>
          <a:xfrm>
            <a:off x="8204349" y="5130179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任意多边形 32"/>
          <p:cNvSpPr/>
          <p:nvPr/>
        </p:nvSpPr>
        <p:spPr>
          <a:xfrm>
            <a:off x="8092764" y="5130179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任意多边形 33"/>
          <p:cNvSpPr/>
          <p:nvPr/>
        </p:nvSpPr>
        <p:spPr>
          <a:xfrm>
            <a:off x="7981179" y="5130179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任意多边形 34"/>
          <p:cNvSpPr/>
          <p:nvPr/>
        </p:nvSpPr>
        <p:spPr>
          <a:xfrm>
            <a:off x="7869594" y="5130179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任意多边形 35"/>
          <p:cNvSpPr/>
          <p:nvPr/>
        </p:nvSpPr>
        <p:spPr>
          <a:xfrm>
            <a:off x="7758009" y="5130179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任意多边形 36"/>
          <p:cNvSpPr/>
          <p:nvPr/>
        </p:nvSpPr>
        <p:spPr>
          <a:xfrm>
            <a:off x="7646424" y="5130179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任意多边形 37"/>
          <p:cNvSpPr/>
          <p:nvPr/>
        </p:nvSpPr>
        <p:spPr>
          <a:xfrm>
            <a:off x="7534839" y="5130179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任意多边形 38"/>
          <p:cNvSpPr/>
          <p:nvPr/>
        </p:nvSpPr>
        <p:spPr>
          <a:xfrm>
            <a:off x="7423254" y="5130179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任意多边形 39"/>
          <p:cNvSpPr/>
          <p:nvPr/>
        </p:nvSpPr>
        <p:spPr>
          <a:xfrm>
            <a:off x="7311669" y="5130179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任意多边形 40"/>
          <p:cNvSpPr/>
          <p:nvPr/>
        </p:nvSpPr>
        <p:spPr>
          <a:xfrm>
            <a:off x="7200084" y="5130179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任意多边形 41"/>
          <p:cNvSpPr/>
          <p:nvPr/>
        </p:nvSpPr>
        <p:spPr>
          <a:xfrm>
            <a:off x="7088499" y="5130179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任意多边形 42"/>
          <p:cNvSpPr/>
          <p:nvPr/>
        </p:nvSpPr>
        <p:spPr>
          <a:xfrm>
            <a:off x="6976914" y="5130179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任意多边形 43"/>
          <p:cNvSpPr/>
          <p:nvPr/>
        </p:nvSpPr>
        <p:spPr>
          <a:xfrm>
            <a:off x="6865329" y="5130179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任意多边形 44"/>
          <p:cNvSpPr/>
          <p:nvPr/>
        </p:nvSpPr>
        <p:spPr>
          <a:xfrm>
            <a:off x="6753744" y="5130179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任意多边形 45"/>
          <p:cNvSpPr/>
          <p:nvPr/>
        </p:nvSpPr>
        <p:spPr>
          <a:xfrm>
            <a:off x="6642159" y="5130179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任意多边形 46"/>
          <p:cNvSpPr/>
          <p:nvPr/>
        </p:nvSpPr>
        <p:spPr>
          <a:xfrm>
            <a:off x="6530574" y="5130179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任意多边形 47"/>
          <p:cNvSpPr/>
          <p:nvPr/>
        </p:nvSpPr>
        <p:spPr>
          <a:xfrm>
            <a:off x="6418989" y="5130179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任意多边形 48"/>
          <p:cNvSpPr/>
          <p:nvPr/>
        </p:nvSpPr>
        <p:spPr>
          <a:xfrm>
            <a:off x="6307404" y="5130179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任意多边形 49"/>
          <p:cNvSpPr/>
          <p:nvPr/>
        </p:nvSpPr>
        <p:spPr>
          <a:xfrm>
            <a:off x="6195819" y="5130179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任意多边形 50"/>
          <p:cNvSpPr/>
          <p:nvPr/>
        </p:nvSpPr>
        <p:spPr>
          <a:xfrm>
            <a:off x="6084234" y="5130179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任意多边形 51"/>
          <p:cNvSpPr/>
          <p:nvPr/>
        </p:nvSpPr>
        <p:spPr>
          <a:xfrm>
            <a:off x="5972649" y="5130179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矩形 71"/>
          <p:cNvSpPr/>
          <p:nvPr/>
        </p:nvSpPr>
        <p:spPr>
          <a:xfrm>
            <a:off x="62865" y="2833370"/>
            <a:ext cx="12004675" cy="1190625"/>
          </a:xfrm>
          <a:prstGeom prst="rect">
            <a:avLst/>
          </a:prstGeom>
          <a:ln>
            <a:noFill/>
          </a:ln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>
              <a:lnSpc>
                <a:spcPct val="120000"/>
              </a:lnSpc>
            </a:pPr>
            <a:r>
              <a:rPr lang="en-US" sz="4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HL-LHC</a:t>
            </a:r>
            <a:r>
              <a:rPr lang="zh-CN" altLang="en-US" sz="4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项目中新型斜螺线管超导</a:t>
            </a:r>
            <a:r>
              <a:rPr lang="zh-CN" altLang="en-US" sz="4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磁体在八马的</a:t>
            </a:r>
            <a:r>
              <a:rPr lang="zh-CN" altLang="en-US" sz="4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进展</a:t>
            </a:r>
            <a:endParaRPr lang="zh-CN" altLang="en-US" sz="40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7" name="Freeform: Shape 60"/>
          <p:cNvSpPr/>
          <p:nvPr/>
        </p:nvSpPr>
        <p:spPr bwMode="auto">
          <a:xfrm>
            <a:off x="9453698" y="5970946"/>
            <a:ext cx="387076" cy="387077"/>
          </a:xfrm>
          <a:custGeom>
            <a:avLst/>
            <a:gdLst>
              <a:gd name="T0" fmla="*/ 118 w 236"/>
              <a:gd name="T1" fmla="*/ 142 h 236"/>
              <a:gd name="T2" fmla="*/ 142 w 236"/>
              <a:gd name="T3" fmla="*/ 118 h 236"/>
              <a:gd name="T4" fmla="*/ 137 w 236"/>
              <a:gd name="T5" fmla="*/ 105 h 236"/>
              <a:gd name="T6" fmla="*/ 118 w 236"/>
              <a:gd name="T7" fmla="*/ 95 h 236"/>
              <a:gd name="T8" fmla="*/ 99 w 236"/>
              <a:gd name="T9" fmla="*/ 105 h 236"/>
              <a:gd name="T10" fmla="*/ 94 w 236"/>
              <a:gd name="T11" fmla="*/ 118 h 236"/>
              <a:gd name="T12" fmla="*/ 118 w 236"/>
              <a:gd name="T13" fmla="*/ 142 h 236"/>
              <a:gd name="T14" fmla="*/ 170 w 236"/>
              <a:gd name="T15" fmla="*/ 89 h 236"/>
              <a:gd name="T16" fmla="*/ 170 w 236"/>
              <a:gd name="T17" fmla="*/ 70 h 236"/>
              <a:gd name="T18" fmla="*/ 170 w 236"/>
              <a:gd name="T19" fmla="*/ 67 h 236"/>
              <a:gd name="T20" fmla="*/ 167 w 236"/>
              <a:gd name="T21" fmla="*/ 67 h 236"/>
              <a:gd name="T22" fmla="*/ 147 w 236"/>
              <a:gd name="T23" fmla="*/ 67 h 236"/>
              <a:gd name="T24" fmla="*/ 147 w 236"/>
              <a:gd name="T25" fmla="*/ 90 h 236"/>
              <a:gd name="T26" fmla="*/ 170 w 236"/>
              <a:gd name="T27" fmla="*/ 89 h 236"/>
              <a:gd name="T28" fmla="*/ 118 w 236"/>
              <a:gd name="T29" fmla="*/ 0 h 236"/>
              <a:gd name="T30" fmla="*/ 0 w 236"/>
              <a:gd name="T31" fmla="*/ 118 h 236"/>
              <a:gd name="T32" fmla="*/ 118 w 236"/>
              <a:gd name="T33" fmla="*/ 236 h 236"/>
              <a:gd name="T34" fmla="*/ 236 w 236"/>
              <a:gd name="T35" fmla="*/ 118 h 236"/>
              <a:gd name="T36" fmla="*/ 118 w 236"/>
              <a:gd name="T37" fmla="*/ 0 h 236"/>
              <a:gd name="T38" fmla="*/ 185 w 236"/>
              <a:gd name="T39" fmla="*/ 105 h 236"/>
              <a:gd name="T40" fmla="*/ 185 w 236"/>
              <a:gd name="T41" fmla="*/ 160 h 236"/>
              <a:gd name="T42" fmla="*/ 159 w 236"/>
              <a:gd name="T43" fmla="*/ 186 h 236"/>
              <a:gd name="T44" fmla="*/ 77 w 236"/>
              <a:gd name="T45" fmla="*/ 186 h 236"/>
              <a:gd name="T46" fmla="*/ 51 w 236"/>
              <a:gd name="T47" fmla="*/ 160 h 236"/>
              <a:gd name="T48" fmla="*/ 51 w 236"/>
              <a:gd name="T49" fmla="*/ 105 h 236"/>
              <a:gd name="T50" fmla="*/ 51 w 236"/>
              <a:gd name="T51" fmla="*/ 77 h 236"/>
              <a:gd name="T52" fmla="*/ 77 w 236"/>
              <a:gd name="T53" fmla="*/ 51 h 236"/>
              <a:gd name="T54" fmla="*/ 159 w 236"/>
              <a:gd name="T55" fmla="*/ 51 h 236"/>
              <a:gd name="T56" fmla="*/ 185 w 236"/>
              <a:gd name="T57" fmla="*/ 77 h 236"/>
              <a:gd name="T58" fmla="*/ 185 w 236"/>
              <a:gd name="T59" fmla="*/ 105 h 236"/>
              <a:gd name="T60" fmla="*/ 155 w 236"/>
              <a:gd name="T61" fmla="*/ 118 h 236"/>
              <a:gd name="T62" fmla="*/ 118 w 236"/>
              <a:gd name="T63" fmla="*/ 155 h 236"/>
              <a:gd name="T64" fmla="*/ 81 w 236"/>
              <a:gd name="T65" fmla="*/ 118 h 236"/>
              <a:gd name="T66" fmla="*/ 84 w 236"/>
              <a:gd name="T67" fmla="*/ 105 h 236"/>
              <a:gd name="T68" fmla="*/ 64 w 236"/>
              <a:gd name="T69" fmla="*/ 105 h 236"/>
              <a:gd name="T70" fmla="*/ 64 w 236"/>
              <a:gd name="T71" fmla="*/ 160 h 236"/>
              <a:gd name="T72" fmla="*/ 77 w 236"/>
              <a:gd name="T73" fmla="*/ 172 h 236"/>
              <a:gd name="T74" fmla="*/ 159 w 236"/>
              <a:gd name="T75" fmla="*/ 172 h 236"/>
              <a:gd name="T76" fmla="*/ 172 w 236"/>
              <a:gd name="T77" fmla="*/ 160 h 236"/>
              <a:gd name="T78" fmla="*/ 172 w 236"/>
              <a:gd name="T79" fmla="*/ 105 h 236"/>
              <a:gd name="T80" fmla="*/ 152 w 236"/>
              <a:gd name="T81" fmla="*/ 105 h 236"/>
              <a:gd name="T82" fmla="*/ 155 w 236"/>
              <a:gd name="T83" fmla="*/ 118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36" h="236">
                <a:moveTo>
                  <a:pt x="118" y="142"/>
                </a:moveTo>
                <a:cubicBezTo>
                  <a:pt x="131" y="142"/>
                  <a:pt x="142" y="131"/>
                  <a:pt x="142" y="118"/>
                </a:cubicBezTo>
                <a:cubicBezTo>
                  <a:pt x="142" y="113"/>
                  <a:pt x="140" y="108"/>
                  <a:pt x="137" y="105"/>
                </a:cubicBezTo>
                <a:cubicBezTo>
                  <a:pt x="133" y="99"/>
                  <a:pt x="126" y="95"/>
                  <a:pt x="118" y="95"/>
                </a:cubicBezTo>
                <a:cubicBezTo>
                  <a:pt x="110" y="95"/>
                  <a:pt x="103" y="99"/>
                  <a:pt x="99" y="105"/>
                </a:cubicBezTo>
                <a:cubicBezTo>
                  <a:pt x="96" y="108"/>
                  <a:pt x="94" y="113"/>
                  <a:pt x="94" y="118"/>
                </a:cubicBezTo>
                <a:cubicBezTo>
                  <a:pt x="94" y="131"/>
                  <a:pt x="105" y="142"/>
                  <a:pt x="118" y="142"/>
                </a:cubicBezTo>
                <a:close/>
                <a:moveTo>
                  <a:pt x="170" y="89"/>
                </a:moveTo>
                <a:cubicBezTo>
                  <a:pt x="170" y="70"/>
                  <a:pt x="170" y="70"/>
                  <a:pt x="170" y="70"/>
                </a:cubicBezTo>
                <a:cubicBezTo>
                  <a:pt x="170" y="67"/>
                  <a:pt x="170" y="67"/>
                  <a:pt x="170" y="67"/>
                </a:cubicBezTo>
                <a:cubicBezTo>
                  <a:pt x="167" y="67"/>
                  <a:pt x="167" y="67"/>
                  <a:pt x="167" y="67"/>
                </a:cubicBezTo>
                <a:cubicBezTo>
                  <a:pt x="147" y="67"/>
                  <a:pt x="147" y="67"/>
                  <a:pt x="147" y="67"/>
                </a:cubicBezTo>
                <a:cubicBezTo>
                  <a:pt x="147" y="90"/>
                  <a:pt x="147" y="90"/>
                  <a:pt x="147" y="90"/>
                </a:cubicBezTo>
                <a:lnTo>
                  <a:pt x="170" y="89"/>
                </a:lnTo>
                <a:close/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cubicBezTo>
                  <a:pt x="0" y="183"/>
                  <a:pt x="53" y="236"/>
                  <a:pt x="118" y="236"/>
                </a:cubicBezTo>
                <a:cubicBezTo>
                  <a:pt x="183" y="236"/>
                  <a:pt x="236" y="183"/>
                  <a:pt x="236" y="118"/>
                </a:cubicBezTo>
                <a:cubicBezTo>
                  <a:pt x="236" y="53"/>
                  <a:pt x="183" y="0"/>
                  <a:pt x="118" y="0"/>
                </a:cubicBezTo>
                <a:close/>
                <a:moveTo>
                  <a:pt x="185" y="105"/>
                </a:moveTo>
                <a:cubicBezTo>
                  <a:pt x="185" y="160"/>
                  <a:pt x="185" y="160"/>
                  <a:pt x="185" y="160"/>
                </a:cubicBezTo>
                <a:cubicBezTo>
                  <a:pt x="185" y="174"/>
                  <a:pt x="173" y="186"/>
                  <a:pt x="159" y="186"/>
                </a:cubicBezTo>
                <a:cubicBezTo>
                  <a:pt x="77" y="186"/>
                  <a:pt x="77" y="186"/>
                  <a:pt x="77" y="186"/>
                </a:cubicBezTo>
                <a:cubicBezTo>
                  <a:pt x="62" y="186"/>
                  <a:pt x="51" y="174"/>
                  <a:pt x="51" y="160"/>
                </a:cubicBezTo>
                <a:cubicBezTo>
                  <a:pt x="51" y="105"/>
                  <a:pt x="51" y="105"/>
                  <a:pt x="51" y="105"/>
                </a:cubicBezTo>
                <a:cubicBezTo>
                  <a:pt x="51" y="77"/>
                  <a:pt x="51" y="77"/>
                  <a:pt x="51" y="77"/>
                </a:cubicBezTo>
                <a:cubicBezTo>
                  <a:pt x="51" y="63"/>
                  <a:pt x="62" y="51"/>
                  <a:pt x="77" y="51"/>
                </a:cubicBezTo>
                <a:cubicBezTo>
                  <a:pt x="159" y="51"/>
                  <a:pt x="159" y="51"/>
                  <a:pt x="159" y="51"/>
                </a:cubicBezTo>
                <a:cubicBezTo>
                  <a:pt x="173" y="51"/>
                  <a:pt x="185" y="63"/>
                  <a:pt x="185" y="77"/>
                </a:cubicBezTo>
                <a:lnTo>
                  <a:pt x="185" y="105"/>
                </a:lnTo>
                <a:close/>
                <a:moveTo>
                  <a:pt x="155" y="118"/>
                </a:moveTo>
                <a:cubicBezTo>
                  <a:pt x="155" y="139"/>
                  <a:pt x="138" y="155"/>
                  <a:pt x="118" y="155"/>
                </a:cubicBezTo>
                <a:cubicBezTo>
                  <a:pt x="98" y="155"/>
                  <a:pt x="81" y="139"/>
                  <a:pt x="81" y="118"/>
                </a:cubicBezTo>
                <a:cubicBezTo>
                  <a:pt x="81" y="114"/>
                  <a:pt x="82" y="109"/>
                  <a:pt x="84" y="105"/>
                </a:cubicBezTo>
                <a:cubicBezTo>
                  <a:pt x="64" y="105"/>
                  <a:pt x="64" y="105"/>
                  <a:pt x="64" y="105"/>
                </a:cubicBezTo>
                <a:cubicBezTo>
                  <a:pt x="64" y="160"/>
                  <a:pt x="64" y="160"/>
                  <a:pt x="64" y="160"/>
                </a:cubicBezTo>
                <a:cubicBezTo>
                  <a:pt x="64" y="167"/>
                  <a:pt x="70" y="172"/>
                  <a:pt x="77" y="172"/>
                </a:cubicBezTo>
                <a:cubicBezTo>
                  <a:pt x="159" y="172"/>
                  <a:pt x="159" y="172"/>
                  <a:pt x="159" y="172"/>
                </a:cubicBezTo>
                <a:cubicBezTo>
                  <a:pt x="166" y="172"/>
                  <a:pt x="172" y="167"/>
                  <a:pt x="172" y="160"/>
                </a:cubicBezTo>
                <a:cubicBezTo>
                  <a:pt x="172" y="105"/>
                  <a:pt x="172" y="105"/>
                  <a:pt x="172" y="105"/>
                </a:cubicBezTo>
                <a:cubicBezTo>
                  <a:pt x="152" y="105"/>
                  <a:pt x="152" y="105"/>
                  <a:pt x="152" y="105"/>
                </a:cubicBezTo>
                <a:cubicBezTo>
                  <a:pt x="154" y="109"/>
                  <a:pt x="155" y="114"/>
                  <a:pt x="155" y="11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  <p:sp>
        <p:nvSpPr>
          <p:cNvPr id="81" name="Freeform: Shape 61"/>
          <p:cNvSpPr/>
          <p:nvPr/>
        </p:nvSpPr>
        <p:spPr bwMode="auto">
          <a:xfrm>
            <a:off x="10746340" y="5964287"/>
            <a:ext cx="400395" cy="400395"/>
          </a:xfrm>
          <a:custGeom>
            <a:avLst/>
            <a:gdLst>
              <a:gd name="T0" fmla="*/ 119 w 236"/>
              <a:gd name="T1" fmla="*/ 123 h 236"/>
              <a:gd name="T2" fmla="*/ 111 w 236"/>
              <a:gd name="T3" fmla="*/ 131 h 236"/>
              <a:gd name="T4" fmla="*/ 115 w 236"/>
              <a:gd name="T5" fmla="*/ 138 h 236"/>
              <a:gd name="T6" fmla="*/ 115 w 236"/>
              <a:gd name="T7" fmla="*/ 150 h 236"/>
              <a:gd name="T8" fmla="*/ 118 w 236"/>
              <a:gd name="T9" fmla="*/ 154 h 236"/>
              <a:gd name="T10" fmla="*/ 119 w 236"/>
              <a:gd name="T11" fmla="*/ 154 h 236"/>
              <a:gd name="T12" fmla="*/ 122 w 236"/>
              <a:gd name="T13" fmla="*/ 150 h 236"/>
              <a:gd name="T14" fmla="*/ 122 w 236"/>
              <a:gd name="T15" fmla="*/ 138 h 236"/>
              <a:gd name="T16" fmla="*/ 126 w 236"/>
              <a:gd name="T17" fmla="*/ 131 h 236"/>
              <a:gd name="T18" fmla="*/ 119 w 236"/>
              <a:gd name="T19" fmla="*/ 123 h 236"/>
              <a:gd name="T20" fmla="*/ 119 w 236"/>
              <a:gd name="T21" fmla="*/ 66 h 236"/>
              <a:gd name="T22" fmla="*/ 100 w 236"/>
              <a:gd name="T23" fmla="*/ 84 h 236"/>
              <a:gd name="T24" fmla="*/ 100 w 236"/>
              <a:gd name="T25" fmla="*/ 102 h 236"/>
              <a:gd name="T26" fmla="*/ 137 w 236"/>
              <a:gd name="T27" fmla="*/ 102 h 236"/>
              <a:gd name="T28" fmla="*/ 137 w 236"/>
              <a:gd name="T29" fmla="*/ 84 h 236"/>
              <a:gd name="T30" fmla="*/ 119 w 236"/>
              <a:gd name="T31" fmla="*/ 66 h 236"/>
              <a:gd name="T32" fmla="*/ 118 w 236"/>
              <a:gd name="T33" fmla="*/ 0 h 236"/>
              <a:gd name="T34" fmla="*/ 0 w 236"/>
              <a:gd name="T35" fmla="*/ 118 h 236"/>
              <a:gd name="T36" fmla="*/ 118 w 236"/>
              <a:gd name="T37" fmla="*/ 236 h 236"/>
              <a:gd name="T38" fmla="*/ 236 w 236"/>
              <a:gd name="T39" fmla="*/ 118 h 236"/>
              <a:gd name="T40" fmla="*/ 118 w 236"/>
              <a:gd name="T41" fmla="*/ 0 h 236"/>
              <a:gd name="T42" fmla="*/ 164 w 236"/>
              <a:gd name="T43" fmla="*/ 161 h 236"/>
              <a:gd name="T44" fmla="*/ 149 w 236"/>
              <a:gd name="T45" fmla="*/ 176 h 236"/>
              <a:gd name="T46" fmla="*/ 88 w 236"/>
              <a:gd name="T47" fmla="*/ 176 h 236"/>
              <a:gd name="T48" fmla="*/ 73 w 236"/>
              <a:gd name="T49" fmla="*/ 161 h 236"/>
              <a:gd name="T50" fmla="*/ 73 w 236"/>
              <a:gd name="T51" fmla="*/ 105 h 236"/>
              <a:gd name="T52" fmla="*/ 76 w 236"/>
              <a:gd name="T53" fmla="*/ 102 h 236"/>
              <a:gd name="T54" fmla="*/ 86 w 236"/>
              <a:gd name="T55" fmla="*/ 102 h 236"/>
              <a:gd name="T56" fmla="*/ 86 w 236"/>
              <a:gd name="T57" fmla="*/ 84 h 236"/>
              <a:gd name="T58" fmla="*/ 118 w 236"/>
              <a:gd name="T59" fmla="*/ 51 h 236"/>
              <a:gd name="T60" fmla="*/ 119 w 236"/>
              <a:gd name="T61" fmla="*/ 51 h 236"/>
              <a:gd name="T62" fmla="*/ 152 w 236"/>
              <a:gd name="T63" fmla="*/ 84 h 236"/>
              <a:gd name="T64" fmla="*/ 152 w 236"/>
              <a:gd name="T65" fmla="*/ 102 h 236"/>
              <a:gd name="T66" fmla="*/ 161 w 236"/>
              <a:gd name="T67" fmla="*/ 102 h 236"/>
              <a:gd name="T68" fmla="*/ 164 w 236"/>
              <a:gd name="T69" fmla="*/ 105 h 236"/>
              <a:gd name="T70" fmla="*/ 164 w 236"/>
              <a:gd name="T71" fmla="*/ 161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36" h="236">
                <a:moveTo>
                  <a:pt x="119" y="123"/>
                </a:moveTo>
                <a:cubicBezTo>
                  <a:pt x="114" y="123"/>
                  <a:pt x="111" y="127"/>
                  <a:pt x="111" y="131"/>
                </a:cubicBezTo>
                <a:cubicBezTo>
                  <a:pt x="111" y="134"/>
                  <a:pt x="112" y="136"/>
                  <a:pt x="115" y="138"/>
                </a:cubicBezTo>
                <a:cubicBezTo>
                  <a:pt x="115" y="150"/>
                  <a:pt x="115" y="150"/>
                  <a:pt x="115" y="150"/>
                </a:cubicBezTo>
                <a:cubicBezTo>
                  <a:pt x="115" y="152"/>
                  <a:pt x="116" y="154"/>
                  <a:pt x="118" y="154"/>
                </a:cubicBezTo>
                <a:cubicBezTo>
                  <a:pt x="119" y="154"/>
                  <a:pt x="119" y="154"/>
                  <a:pt x="119" y="154"/>
                </a:cubicBezTo>
                <a:cubicBezTo>
                  <a:pt x="121" y="154"/>
                  <a:pt x="122" y="152"/>
                  <a:pt x="122" y="150"/>
                </a:cubicBezTo>
                <a:cubicBezTo>
                  <a:pt x="122" y="138"/>
                  <a:pt x="122" y="138"/>
                  <a:pt x="122" y="138"/>
                </a:cubicBezTo>
                <a:cubicBezTo>
                  <a:pt x="125" y="136"/>
                  <a:pt x="126" y="134"/>
                  <a:pt x="126" y="131"/>
                </a:cubicBezTo>
                <a:cubicBezTo>
                  <a:pt x="126" y="126"/>
                  <a:pt x="123" y="123"/>
                  <a:pt x="119" y="123"/>
                </a:cubicBezTo>
                <a:close/>
                <a:moveTo>
                  <a:pt x="119" y="66"/>
                </a:moveTo>
                <a:cubicBezTo>
                  <a:pt x="108" y="66"/>
                  <a:pt x="100" y="74"/>
                  <a:pt x="100" y="84"/>
                </a:cubicBezTo>
                <a:cubicBezTo>
                  <a:pt x="100" y="102"/>
                  <a:pt x="100" y="102"/>
                  <a:pt x="100" y="102"/>
                </a:cubicBezTo>
                <a:cubicBezTo>
                  <a:pt x="137" y="102"/>
                  <a:pt x="137" y="102"/>
                  <a:pt x="137" y="102"/>
                </a:cubicBezTo>
                <a:cubicBezTo>
                  <a:pt x="137" y="84"/>
                  <a:pt x="137" y="84"/>
                  <a:pt x="137" y="84"/>
                </a:cubicBezTo>
                <a:cubicBezTo>
                  <a:pt x="137" y="74"/>
                  <a:pt x="129" y="66"/>
                  <a:pt x="119" y="66"/>
                </a:cubicBezTo>
                <a:close/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cubicBezTo>
                  <a:pt x="0" y="183"/>
                  <a:pt x="53" y="236"/>
                  <a:pt x="118" y="236"/>
                </a:cubicBezTo>
                <a:cubicBezTo>
                  <a:pt x="183" y="236"/>
                  <a:pt x="236" y="183"/>
                  <a:pt x="236" y="118"/>
                </a:cubicBezTo>
                <a:cubicBezTo>
                  <a:pt x="236" y="53"/>
                  <a:pt x="183" y="0"/>
                  <a:pt x="118" y="0"/>
                </a:cubicBezTo>
                <a:close/>
                <a:moveTo>
                  <a:pt x="164" y="161"/>
                </a:moveTo>
                <a:cubicBezTo>
                  <a:pt x="164" y="169"/>
                  <a:pt x="157" y="176"/>
                  <a:pt x="149" y="176"/>
                </a:cubicBezTo>
                <a:cubicBezTo>
                  <a:pt x="88" y="176"/>
                  <a:pt x="88" y="176"/>
                  <a:pt x="88" y="176"/>
                </a:cubicBezTo>
                <a:cubicBezTo>
                  <a:pt x="80" y="176"/>
                  <a:pt x="73" y="169"/>
                  <a:pt x="73" y="161"/>
                </a:cubicBezTo>
                <a:cubicBezTo>
                  <a:pt x="73" y="105"/>
                  <a:pt x="73" y="105"/>
                  <a:pt x="73" y="105"/>
                </a:cubicBezTo>
                <a:cubicBezTo>
                  <a:pt x="73" y="103"/>
                  <a:pt x="74" y="102"/>
                  <a:pt x="76" y="102"/>
                </a:cubicBezTo>
                <a:cubicBezTo>
                  <a:pt x="86" y="102"/>
                  <a:pt x="86" y="102"/>
                  <a:pt x="86" y="102"/>
                </a:cubicBezTo>
                <a:cubicBezTo>
                  <a:pt x="86" y="84"/>
                  <a:pt x="86" y="84"/>
                  <a:pt x="86" y="84"/>
                </a:cubicBezTo>
                <a:cubicBezTo>
                  <a:pt x="86" y="66"/>
                  <a:pt x="100" y="52"/>
                  <a:pt x="118" y="51"/>
                </a:cubicBezTo>
                <a:cubicBezTo>
                  <a:pt x="119" y="51"/>
                  <a:pt x="119" y="51"/>
                  <a:pt x="119" y="51"/>
                </a:cubicBezTo>
                <a:cubicBezTo>
                  <a:pt x="137" y="52"/>
                  <a:pt x="152" y="66"/>
                  <a:pt x="152" y="84"/>
                </a:cubicBezTo>
                <a:cubicBezTo>
                  <a:pt x="152" y="102"/>
                  <a:pt x="152" y="102"/>
                  <a:pt x="152" y="102"/>
                </a:cubicBezTo>
                <a:cubicBezTo>
                  <a:pt x="161" y="102"/>
                  <a:pt x="161" y="102"/>
                  <a:pt x="161" y="102"/>
                </a:cubicBezTo>
                <a:cubicBezTo>
                  <a:pt x="163" y="102"/>
                  <a:pt x="164" y="103"/>
                  <a:pt x="164" y="105"/>
                </a:cubicBezTo>
                <a:lnTo>
                  <a:pt x="164" y="16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  <p:sp>
        <p:nvSpPr>
          <p:cNvPr id="86" name="Freeform: Shape 62"/>
          <p:cNvSpPr/>
          <p:nvPr/>
        </p:nvSpPr>
        <p:spPr bwMode="auto">
          <a:xfrm>
            <a:off x="10093360" y="5964287"/>
            <a:ext cx="400395" cy="400395"/>
          </a:xfrm>
          <a:custGeom>
            <a:avLst/>
            <a:gdLst>
              <a:gd name="T0" fmla="*/ 118 w 236"/>
              <a:gd name="T1" fmla="*/ 0 h 236"/>
              <a:gd name="T2" fmla="*/ 0 w 236"/>
              <a:gd name="T3" fmla="*/ 118 h 236"/>
              <a:gd name="T4" fmla="*/ 118 w 236"/>
              <a:gd name="T5" fmla="*/ 236 h 236"/>
              <a:gd name="T6" fmla="*/ 236 w 236"/>
              <a:gd name="T7" fmla="*/ 118 h 236"/>
              <a:gd name="T8" fmla="*/ 118 w 236"/>
              <a:gd name="T9" fmla="*/ 0 h 236"/>
              <a:gd name="T10" fmla="*/ 106 w 236"/>
              <a:gd name="T11" fmla="*/ 171 h 236"/>
              <a:gd name="T12" fmla="*/ 54 w 236"/>
              <a:gd name="T13" fmla="*/ 163 h 236"/>
              <a:gd name="T14" fmla="*/ 54 w 236"/>
              <a:gd name="T15" fmla="*/ 121 h 236"/>
              <a:gd name="T16" fmla="*/ 106 w 236"/>
              <a:gd name="T17" fmla="*/ 121 h 236"/>
              <a:gd name="T18" fmla="*/ 106 w 236"/>
              <a:gd name="T19" fmla="*/ 171 h 236"/>
              <a:gd name="T20" fmla="*/ 106 w 236"/>
              <a:gd name="T21" fmla="*/ 114 h 236"/>
              <a:gd name="T22" fmla="*/ 54 w 236"/>
              <a:gd name="T23" fmla="*/ 114 h 236"/>
              <a:gd name="T24" fmla="*/ 54 w 236"/>
              <a:gd name="T25" fmla="*/ 72 h 236"/>
              <a:gd name="T26" fmla="*/ 106 w 236"/>
              <a:gd name="T27" fmla="*/ 64 h 236"/>
              <a:gd name="T28" fmla="*/ 106 w 236"/>
              <a:gd name="T29" fmla="*/ 114 h 236"/>
              <a:gd name="T30" fmla="*/ 182 w 236"/>
              <a:gd name="T31" fmla="*/ 182 h 236"/>
              <a:gd name="T32" fmla="*/ 113 w 236"/>
              <a:gd name="T33" fmla="*/ 172 h 236"/>
              <a:gd name="T34" fmla="*/ 113 w 236"/>
              <a:gd name="T35" fmla="*/ 121 h 236"/>
              <a:gd name="T36" fmla="*/ 182 w 236"/>
              <a:gd name="T37" fmla="*/ 121 h 236"/>
              <a:gd name="T38" fmla="*/ 182 w 236"/>
              <a:gd name="T39" fmla="*/ 182 h 236"/>
              <a:gd name="T40" fmla="*/ 182 w 236"/>
              <a:gd name="T41" fmla="*/ 114 h 236"/>
              <a:gd name="T42" fmla="*/ 113 w 236"/>
              <a:gd name="T43" fmla="*/ 114 h 236"/>
              <a:gd name="T44" fmla="*/ 113 w 236"/>
              <a:gd name="T45" fmla="*/ 63 h 236"/>
              <a:gd name="T46" fmla="*/ 182 w 236"/>
              <a:gd name="T47" fmla="*/ 53 h 236"/>
              <a:gd name="T48" fmla="*/ 182 w 236"/>
              <a:gd name="T49" fmla="*/ 114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36" h="236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cubicBezTo>
                  <a:pt x="0" y="183"/>
                  <a:pt x="53" y="236"/>
                  <a:pt x="118" y="236"/>
                </a:cubicBezTo>
                <a:cubicBezTo>
                  <a:pt x="183" y="236"/>
                  <a:pt x="236" y="183"/>
                  <a:pt x="236" y="118"/>
                </a:cubicBezTo>
                <a:cubicBezTo>
                  <a:pt x="236" y="53"/>
                  <a:pt x="183" y="0"/>
                  <a:pt x="118" y="0"/>
                </a:cubicBezTo>
                <a:close/>
                <a:moveTo>
                  <a:pt x="106" y="171"/>
                </a:moveTo>
                <a:cubicBezTo>
                  <a:pt x="54" y="163"/>
                  <a:pt x="54" y="163"/>
                  <a:pt x="54" y="163"/>
                </a:cubicBezTo>
                <a:cubicBezTo>
                  <a:pt x="54" y="121"/>
                  <a:pt x="54" y="121"/>
                  <a:pt x="54" y="121"/>
                </a:cubicBezTo>
                <a:cubicBezTo>
                  <a:pt x="106" y="121"/>
                  <a:pt x="106" y="121"/>
                  <a:pt x="106" y="121"/>
                </a:cubicBezTo>
                <a:lnTo>
                  <a:pt x="106" y="171"/>
                </a:lnTo>
                <a:close/>
                <a:moveTo>
                  <a:pt x="106" y="114"/>
                </a:moveTo>
                <a:cubicBezTo>
                  <a:pt x="54" y="114"/>
                  <a:pt x="54" y="114"/>
                  <a:pt x="54" y="114"/>
                </a:cubicBezTo>
                <a:cubicBezTo>
                  <a:pt x="54" y="72"/>
                  <a:pt x="54" y="72"/>
                  <a:pt x="54" y="72"/>
                </a:cubicBezTo>
                <a:cubicBezTo>
                  <a:pt x="106" y="64"/>
                  <a:pt x="106" y="64"/>
                  <a:pt x="106" y="64"/>
                </a:cubicBezTo>
                <a:lnTo>
                  <a:pt x="106" y="114"/>
                </a:lnTo>
                <a:close/>
                <a:moveTo>
                  <a:pt x="182" y="182"/>
                </a:moveTo>
                <a:cubicBezTo>
                  <a:pt x="113" y="172"/>
                  <a:pt x="113" y="172"/>
                  <a:pt x="113" y="172"/>
                </a:cubicBezTo>
                <a:cubicBezTo>
                  <a:pt x="113" y="121"/>
                  <a:pt x="113" y="121"/>
                  <a:pt x="113" y="121"/>
                </a:cubicBezTo>
                <a:cubicBezTo>
                  <a:pt x="182" y="121"/>
                  <a:pt x="182" y="121"/>
                  <a:pt x="182" y="121"/>
                </a:cubicBezTo>
                <a:lnTo>
                  <a:pt x="182" y="182"/>
                </a:lnTo>
                <a:close/>
                <a:moveTo>
                  <a:pt x="182" y="114"/>
                </a:moveTo>
                <a:cubicBezTo>
                  <a:pt x="113" y="114"/>
                  <a:pt x="113" y="114"/>
                  <a:pt x="113" y="114"/>
                </a:cubicBezTo>
                <a:cubicBezTo>
                  <a:pt x="113" y="63"/>
                  <a:pt x="113" y="63"/>
                  <a:pt x="113" y="63"/>
                </a:cubicBezTo>
                <a:cubicBezTo>
                  <a:pt x="182" y="53"/>
                  <a:pt x="182" y="53"/>
                  <a:pt x="182" y="53"/>
                </a:cubicBezTo>
                <a:lnTo>
                  <a:pt x="182" y="11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  <p:sp>
        <p:nvSpPr>
          <p:cNvPr id="87" name="TextBox 22"/>
          <p:cNvSpPr txBox="1">
            <a:spLocks noChangeArrowheads="1"/>
          </p:cNvSpPr>
          <p:nvPr/>
        </p:nvSpPr>
        <p:spPr bwMode="auto">
          <a:xfrm>
            <a:off x="654916" y="5129857"/>
            <a:ext cx="2684492" cy="73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"/>
              <a:defRPr sz="2400">
                <a:solidFill>
                  <a:schemeClr val="accent1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1pPr>
            <a:lvl2pPr marL="742950" indent="-285750" eaLnBrk="0" hangingPunct="0">
              <a:lnSpc>
                <a:spcPct val="130000"/>
              </a:lnSpc>
              <a:spcBef>
                <a:spcPts val="500"/>
              </a:spcBef>
              <a:buFont typeface="Calibri" panose="020F0502020204030204" pitchFamily="34" charset="0"/>
              <a:buChar char=" "/>
              <a:defRPr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4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汇报人：</a:t>
            </a:r>
            <a:r>
              <a:rPr lang="zh-CN" altLang="en-US" sz="14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崔兵杰</a:t>
            </a:r>
            <a:r>
              <a:rPr lang="en-US" altLang="zh-CN" sz="14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邹新宇</a:t>
            </a:r>
            <a:endParaRPr lang="en-US" altLang="zh-CN" sz="1400" dirty="0">
              <a:solidFill>
                <a:schemeClr val="tx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4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   期：</a:t>
            </a:r>
            <a:r>
              <a:rPr lang="en-US" altLang="zh-CN" sz="14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2022/10/24</a:t>
            </a:r>
            <a:endParaRPr lang="en-US" sz="1400" dirty="0">
              <a:solidFill>
                <a:schemeClr val="tx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5" name="矩形 104"/>
          <p:cNvSpPr/>
          <p:nvPr/>
        </p:nvSpPr>
        <p:spPr>
          <a:xfrm>
            <a:off x="9825683" y="997025"/>
            <a:ext cx="2065551" cy="1198880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>
              <a:lnSpc>
                <a:spcPct val="120000"/>
              </a:lnSpc>
            </a:pPr>
            <a:r>
              <a:rPr lang="en-US" altLang="zh-CN" sz="6000" b="1" dirty="0">
                <a:solidFill>
                  <a:srgbClr val="EE7228"/>
                </a:solidFill>
                <a:latin typeface="+mn-ea"/>
              </a:rPr>
              <a:t>2022</a:t>
            </a:r>
            <a:endParaRPr lang="en-US" altLang="zh-CN" sz="6000" b="1" dirty="0">
              <a:solidFill>
                <a:srgbClr val="EE7228"/>
              </a:solidFill>
              <a:latin typeface="+mn-ea"/>
            </a:endParaRPr>
          </a:p>
        </p:txBody>
      </p:sp>
      <p:sp>
        <p:nvSpPr>
          <p:cNvPr id="107" name="灯片编号占位符 6"/>
          <p:cNvSpPr>
            <a:spLocks noGrp="1"/>
          </p:cNvSpPr>
          <p:nvPr/>
        </p:nvSpPr>
        <p:spPr>
          <a:xfrm>
            <a:off x="5143500" y="6419850"/>
            <a:ext cx="1905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105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   </a:t>
            </a:r>
            <a:r>
              <a:rPr lang="zh-CN" altLang="en-US" sz="1050" spc="2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fld id="{A4092F5C-85EE-442E-913C-64BD8A6772C4}" type="slidenum">
              <a:rPr lang="en-US" altLang="zh-CN" sz="1050" spc="200" dirty="0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r>
              <a:rPr lang="zh-CN" altLang="en-US" sz="1050" spc="2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</a:t>
            </a:r>
            <a:r>
              <a:rPr lang="zh-CN" altLang="en-US" sz="105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en-US" altLang="zh-CN" sz="105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endParaRPr lang="en-US" altLang="zh-CN" sz="1050" dirty="0">
              <a:solidFill>
                <a:schemeClr val="tx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8455" y="213995"/>
            <a:ext cx="2087880" cy="724535"/>
          </a:xfrm>
          <a:prstGeom prst="rect">
            <a:avLst/>
          </a:prstGeom>
          <a:solidFill>
            <a:srgbClr val="EE7228"/>
          </a:solidFill>
          <a:ln>
            <a:noFill/>
          </a:ln>
        </p:spPr>
      </p:pic>
      <p:cxnSp>
        <p:nvCxnSpPr>
          <p:cNvPr id="82" name="直接连接符 81"/>
          <p:cNvCxnSpPr/>
          <p:nvPr/>
        </p:nvCxnSpPr>
        <p:spPr>
          <a:xfrm>
            <a:off x="3679190" y="386080"/>
            <a:ext cx="7957185" cy="10795"/>
          </a:xfrm>
          <a:prstGeom prst="line">
            <a:avLst/>
          </a:prstGeom>
          <a:ln w="38100" cmpd="sng">
            <a:solidFill>
              <a:srgbClr val="1D2C67"/>
            </a:solidFill>
            <a:prstDash val="soli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3" name="直接连接符 82"/>
          <p:cNvCxnSpPr/>
          <p:nvPr/>
        </p:nvCxnSpPr>
        <p:spPr>
          <a:xfrm>
            <a:off x="4491990" y="758825"/>
            <a:ext cx="7129780" cy="24765"/>
          </a:xfrm>
          <a:prstGeom prst="line">
            <a:avLst/>
          </a:prstGeom>
          <a:ln w="34925" cmpd="sng">
            <a:solidFill>
              <a:srgbClr val="EE7228"/>
            </a:solidFill>
            <a:prstDash val="soli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5" name="直接连接符 84"/>
          <p:cNvCxnSpPr/>
          <p:nvPr/>
        </p:nvCxnSpPr>
        <p:spPr>
          <a:xfrm>
            <a:off x="5015865" y="1144270"/>
            <a:ext cx="6650990" cy="13970"/>
          </a:xfrm>
          <a:prstGeom prst="line">
            <a:avLst/>
          </a:prstGeom>
          <a:ln w="38100" cmpd="sng">
            <a:solidFill>
              <a:schemeClr val="bg1">
                <a:lumMod val="65000"/>
              </a:schemeClr>
            </a:solidFill>
            <a:prstDash val="soli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14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  <p:bldP spid="51" grpId="0" bldLvl="0" animBg="1"/>
      <p:bldP spid="52" grpId="0" bldLvl="0" animBg="1"/>
      <p:bldP spid="72" grpId="0"/>
      <p:bldP spid="77" grpId="0" bldLvl="0" animBg="1"/>
      <p:bldP spid="81" grpId="0" bldLvl="0" animBg="1"/>
      <p:bldP spid="86" grpId="0" bldLvl="0" animBg="1"/>
      <p:bldP spid="10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直接连接符 52"/>
          <p:cNvCxnSpPr/>
          <p:nvPr/>
        </p:nvCxnSpPr>
        <p:spPr>
          <a:xfrm>
            <a:off x="0" y="549329"/>
            <a:ext cx="12192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灯片编号占位符 6"/>
          <p:cNvSpPr>
            <a:spLocks noGrp="1"/>
          </p:cNvSpPr>
          <p:nvPr/>
        </p:nvSpPr>
        <p:spPr>
          <a:xfrm>
            <a:off x="5143500" y="6419850"/>
            <a:ext cx="1905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105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   </a:t>
            </a:r>
            <a:r>
              <a:rPr lang="zh-CN" altLang="en-US" sz="1050" spc="2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fld id="{A4092F5C-85EE-442E-913C-64BD8A6772C4}" type="slidenum">
              <a:rPr lang="en-US" altLang="zh-CN" sz="1050" spc="200" dirty="0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r>
              <a:rPr lang="zh-CN" altLang="en-US" sz="1050" spc="2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</a:t>
            </a:r>
            <a:r>
              <a:rPr lang="zh-CN" altLang="en-US" sz="105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en-US" altLang="zh-CN" sz="105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endParaRPr lang="en-US" altLang="zh-CN" sz="1050" dirty="0">
              <a:solidFill>
                <a:schemeClr val="tx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3425" y="1997710"/>
            <a:ext cx="2160270" cy="340614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105" y="1997710"/>
            <a:ext cx="2200910" cy="340614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1780" y="1998345"/>
            <a:ext cx="2352675" cy="34055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6220" y="2005330"/>
            <a:ext cx="3607435" cy="2169795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0" y="0"/>
            <a:ext cx="5053330" cy="468000"/>
            <a:chOff x="0" y="0"/>
            <a:chExt cx="7958" cy="660"/>
          </a:xfrm>
        </p:grpSpPr>
        <p:sp>
          <p:nvSpPr>
            <p:cNvPr id="15" name="矩形 14"/>
            <p:cNvSpPr/>
            <p:nvPr/>
          </p:nvSpPr>
          <p:spPr>
            <a:xfrm>
              <a:off x="0" y="0"/>
              <a:ext cx="2310" cy="660"/>
            </a:xfrm>
            <a:prstGeom prst="rect">
              <a:avLst/>
            </a:prstGeom>
            <a:solidFill>
              <a:srgbClr val="EE72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1155" y="0"/>
              <a:ext cx="6803" cy="660"/>
            </a:xfrm>
            <a:prstGeom prst="rect">
              <a:avLst/>
            </a:prstGeom>
            <a:solidFill>
              <a:srgbClr val="1D2C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ea"/>
                  <a:cs typeface="+mn-ea"/>
                  <a:sym typeface="+mn-ea"/>
                </a:rPr>
                <a:t>CCT</a:t>
              </a:r>
              <a:r>
                <a:rPr lang="zh-CN" altLang="en-US" sz="2400" b="1"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ea"/>
                  <a:cs typeface="+mn-ea"/>
                  <a:sym typeface="+mn-ea"/>
                </a:rPr>
                <a:t>制作过程三</a:t>
              </a:r>
              <a:endParaRPr lang="zh-CN" altLang="en-US" sz="24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+mn-ea"/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678180" y="685165"/>
            <a:ext cx="10210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八匹马超导科技在CCT超导磁体的研制过程中主要承担绕线、浸渍、测试以及组装等四方面的工作</a:t>
            </a:r>
            <a:endParaRPr lang="zh-CN" altLang="en-US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78180" y="1189355"/>
            <a:ext cx="13849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u"/>
            </a:pPr>
            <a:r>
              <a:rPr lang="zh-CN" altLang="en-US" sz="2000" b="1">
                <a:sym typeface="+mn-ea"/>
              </a:rPr>
              <a:t>组装</a:t>
            </a:r>
            <a:endParaRPr lang="zh-CN" altLang="en-US" sz="2000" b="1">
              <a:sym typeface="+mn-ea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733425" y="5403850"/>
            <a:ext cx="2160270" cy="360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algn="ctr"/>
            <a:r>
              <a:rPr lang="zh-CN" altLang="en-US" sz="1600" b="1">
                <a:sym typeface="+mn-ea"/>
              </a:rPr>
              <a:t>管子放入工装</a:t>
            </a:r>
            <a:endParaRPr lang="zh-CN" altLang="en-US" sz="16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023870" y="5387340"/>
            <a:ext cx="2174875" cy="360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algn="ctr"/>
            <a:r>
              <a:rPr lang="zh-CN" altLang="en-US" sz="1600" b="1">
                <a:solidFill>
                  <a:schemeClr val="bg1"/>
                </a:solidFill>
                <a:sym typeface="+mn-ea"/>
              </a:rPr>
              <a:t>叠轭铁</a:t>
            </a:r>
            <a:endParaRPr lang="zh-CN" altLang="en-US" sz="16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853680" y="4166870"/>
            <a:ext cx="3613785" cy="158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algn="ctr"/>
            <a:r>
              <a:rPr lang="zh-CN" altLang="en-US" sz="1600" b="1">
                <a:sym typeface="+mn-ea"/>
              </a:rPr>
              <a:t>装铠甲</a:t>
            </a:r>
            <a:endParaRPr lang="zh-CN" altLang="en-US" sz="16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360035" y="5395595"/>
            <a:ext cx="2340610" cy="360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algn="ctr"/>
            <a:r>
              <a:rPr lang="zh-CN" altLang="en-US" sz="1600" b="1">
                <a:sym typeface="+mn-ea"/>
              </a:rPr>
              <a:t>组装</a:t>
            </a:r>
            <a:r>
              <a:rPr lang="zh-CN" altLang="en-US" sz="1600" b="1">
                <a:sym typeface="+mn-ea"/>
              </a:rPr>
              <a:t>完成</a:t>
            </a:r>
            <a:endParaRPr lang="zh-CN" altLang="en-US" sz="1600" b="1"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直接连接符 52"/>
          <p:cNvCxnSpPr/>
          <p:nvPr/>
        </p:nvCxnSpPr>
        <p:spPr>
          <a:xfrm>
            <a:off x="0" y="549329"/>
            <a:ext cx="12192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1" t="7514" r="7836" b="9479"/>
          <a:stretch>
            <a:fillRect/>
          </a:stretch>
        </p:blipFill>
        <p:spPr>
          <a:xfrm>
            <a:off x="1028700" y="1428115"/>
            <a:ext cx="9533126" cy="500400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0" y="0"/>
            <a:ext cx="5053330" cy="468000"/>
            <a:chOff x="0" y="0"/>
            <a:chExt cx="7958" cy="660"/>
          </a:xfrm>
        </p:grpSpPr>
        <p:sp>
          <p:nvSpPr>
            <p:cNvPr id="15" name="矩形 14"/>
            <p:cNvSpPr/>
            <p:nvPr/>
          </p:nvSpPr>
          <p:spPr>
            <a:xfrm>
              <a:off x="0" y="0"/>
              <a:ext cx="2310" cy="660"/>
            </a:xfrm>
            <a:prstGeom prst="rect">
              <a:avLst/>
            </a:prstGeom>
            <a:solidFill>
              <a:srgbClr val="EE72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1155" y="0"/>
              <a:ext cx="6803" cy="660"/>
            </a:xfrm>
            <a:prstGeom prst="rect">
              <a:avLst/>
            </a:prstGeom>
            <a:solidFill>
              <a:srgbClr val="1D2C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ea"/>
                  <a:cs typeface="+mn-ea"/>
                  <a:sym typeface="+mn-ea"/>
                </a:rPr>
                <a:t>CCT</a:t>
              </a:r>
              <a:r>
                <a:rPr lang="zh-CN" altLang="en-US" sz="2400" b="1"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ea"/>
                  <a:cs typeface="+mn-ea"/>
                  <a:sym typeface="+mn-ea"/>
                </a:rPr>
                <a:t>制作过程四</a:t>
              </a:r>
              <a:endParaRPr lang="zh-CN" altLang="en-US" sz="24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+mn-ea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678180" y="685165"/>
            <a:ext cx="10210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八匹马超导科技在CCT超导磁体的研制过程中主要承担绕线、浸渍、测试以及组装等四方面的工作</a:t>
            </a:r>
            <a:endParaRPr lang="zh-CN" altLang="en-US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" name="灯片编号占位符 6"/>
          <p:cNvSpPr>
            <a:spLocks noGrp="1"/>
          </p:cNvSpPr>
          <p:nvPr/>
        </p:nvSpPr>
        <p:spPr>
          <a:xfrm>
            <a:off x="5143500" y="6419850"/>
            <a:ext cx="1905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105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   </a:t>
            </a:r>
            <a:r>
              <a:rPr lang="zh-CN" altLang="en-US" sz="1050" spc="2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fld id="{A4092F5C-85EE-442E-913C-64BD8A6772C4}" type="slidenum">
              <a:rPr lang="en-US" altLang="zh-CN" sz="1050" spc="200" dirty="0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r>
              <a:rPr lang="zh-CN" altLang="en-US" sz="1050" spc="2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</a:t>
            </a:r>
            <a:r>
              <a:rPr lang="zh-CN" altLang="en-US" sz="105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en-US" altLang="zh-CN" sz="105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endParaRPr lang="en-US" altLang="zh-CN" sz="1050" dirty="0">
              <a:solidFill>
                <a:schemeClr val="tx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78180" y="1189355"/>
            <a:ext cx="13849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u"/>
            </a:pPr>
            <a:r>
              <a:rPr lang="zh-CN" altLang="en-US" sz="2000" b="1">
                <a:sym typeface="+mn-ea"/>
              </a:rPr>
              <a:t>测试</a:t>
            </a:r>
            <a:endParaRPr lang="zh-CN" altLang="en-US" sz="20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直接连接符 52"/>
          <p:cNvCxnSpPr/>
          <p:nvPr/>
        </p:nvCxnSpPr>
        <p:spPr>
          <a:xfrm>
            <a:off x="0" y="549329"/>
            <a:ext cx="12192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灯片编号占位符 6"/>
          <p:cNvSpPr>
            <a:spLocks noGrp="1"/>
          </p:cNvSpPr>
          <p:nvPr/>
        </p:nvSpPr>
        <p:spPr>
          <a:xfrm>
            <a:off x="5143500" y="6419850"/>
            <a:ext cx="1905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105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   </a:t>
            </a:r>
            <a:r>
              <a:rPr lang="zh-CN" altLang="en-US" sz="1050" spc="2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fld id="{A4092F5C-85EE-442E-913C-64BD8A6772C4}" type="slidenum">
              <a:rPr lang="en-US" altLang="zh-CN" sz="1050" spc="200" dirty="0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r>
              <a:rPr lang="zh-CN" altLang="en-US" sz="1050" spc="2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</a:t>
            </a:r>
            <a:r>
              <a:rPr lang="zh-CN" altLang="en-US" sz="105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en-US" altLang="zh-CN" sz="105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endParaRPr lang="en-US" altLang="zh-CN" sz="1050" dirty="0">
              <a:solidFill>
                <a:schemeClr val="tx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0" y="0"/>
            <a:ext cx="5053330" cy="468000"/>
            <a:chOff x="0" y="0"/>
            <a:chExt cx="7958" cy="660"/>
          </a:xfrm>
        </p:grpSpPr>
        <p:sp>
          <p:nvSpPr>
            <p:cNvPr id="15" name="矩形 14"/>
            <p:cNvSpPr/>
            <p:nvPr/>
          </p:nvSpPr>
          <p:spPr>
            <a:xfrm>
              <a:off x="0" y="0"/>
              <a:ext cx="2310" cy="660"/>
            </a:xfrm>
            <a:prstGeom prst="rect">
              <a:avLst/>
            </a:prstGeom>
            <a:solidFill>
              <a:srgbClr val="EE72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1155" y="0"/>
              <a:ext cx="6803" cy="660"/>
            </a:xfrm>
            <a:prstGeom prst="rect">
              <a:avLst/>
            </a:prstGeom>
            <a:solidFill>
              <a:srgbClr val="1D2C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2400" b="1">
                  <a:sym typeface="+mn-ea"/>
                </a:rPr>
                <a:t>测试结果分析</a:t>
              </a:r>
              <a:endParaRPr lang="zh-CN" altLang="en-US" sz="24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+mn-ea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702945" y="685165"/>
            <a:ext cx="10210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八匹马超导科技在CCT超导磁体的研制过程中主要承担绕线、浸渍、测试以及组装等四方面的工作</a:t>
            </a:r>
            <a:endParaRPr lang="zh-CN" altLang="en-US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800735" y="5587365"/>
            <a:ext cx="9824720" cy="431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algn="ctr"/>
            <a:r>
              <a:rPr lang="zh-CN" altLang="en-US" b="1">
                <a:sym typeface="+mn-ea"/>
              </a:rPr>
              <a:t>影响：这样频繁的失超，无疑给该项目的进行增大了工作量与工作难度</a:t>
            </a:r>
            <a:endParaRPr lang="zh-CN" altLang="en-US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800735" y="1270635"/>
            <a:ext cx="9825355" cy="792000"/>
          </a:xfrm>
          <a:prstGeom prst="rect">
            <a:avLst/>
          </a:prstGeom>
          <a:solidFill>
            <a:srgbClr val="1F2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b="1">
                <a:sym typeface="+mn-ea"/>
              </a:rPr>
              <a:t>a.一支组装后的CCT超导磁体需要经过将近200余次的失超锻炼才可以达到</a:t>
            </a:r>
            <a:r>
              <a:rPr lang="zh-CN" altLang="en-US" b="1">
                <a:sym typeface="+mn-ea"/>
              </a:rPr>
              <a:t>设计</a:t>
            </a:r>
            <a:r>
              <a:rPr lang="en-US" altLang="zh-CN" b="1">
                <a:sym typeface="+mn-ea"/>
              </a:rPr>
              <a:t>目标电流</a:t>
            </a:r>
            <a:endParaRPr lang="en-US" altLang="zh-CN" b="1"/>
          </a:p>
          <a:p>
            <a:pPr algn="l"/>
            <a:r>
              <a:rPr lang="en-US" altLang="zh-CN" b="1">
                <a:sym typeface="+mn-ea"/>
              </a:rPr>
              <a:t>b.</a:t>
            </a:r>
            <a:r>
              <a:rPr lang="zh-CN" altLang="en-US" b="1">
                <a:sym typeface="+mn-ea"/>
              </a:rPr>
              <a:t>失超集中表现在外层的超导线上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2619" r="2119" b="4584"/>
          <a:stretch>
            <a:fillRect/>
          </a:stretch>
        </p:blipFill>
        <p:spPr>
          <a:xfrm>
            <a:off x="800735" y="2192655"/>
            <a:ext cx="5081270" cy="32645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5205" y="2509520"/>
            <a:ext cx="4540250" cy="27819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直接连接符 52"/>
          <p:cNvCxnSpPr/>
          <p:nvPr/>
        </p:nvCxnSpPr>
        <p:spPr>
          <a:xfrm>
            <a:off x="0" y="549329"/>
            <a:ext cx="12192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灯片编号占位符 6"/>
          <p:cNvSpPr>
            <a:spLocks noGrp="1"/>
          </p:cNvSpPr>
          <p:nvPr/>
        </p:nvSpPr>
        <p:spPr>
          <a:xfrm>
            <a:off x="5143500" y="6419850"/>
            <a:ext cx="1905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105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   </a:t>
            </a:r>
            <a:r>
              <a:rPr lang="zh-CN" altLang="en-US" sz="1050" spc="2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fld id="{A4092F5C-85EE-442E-913C-64BD8A6772C4}" type="slidenum">
              <a:rPr lang="en-US" altLang="zh-CN" sz="1050" spc="200" dirty="0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r>
              <a:rPr lang="zh-CN" altLang="en-US" sz="1050" spc="2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</a:t>
            </a:r>
            <a:r>
              <a:rPr lang="zh-CN" altLang="en-US" sz="105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en-US" altLang="zh-CN" sz="105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endParaRPr lang="en-US" altLang="zh-CN" sz="1050" dirty="0">
              <a:solidFill>
                <a:schemeClr val="tx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56257" y="2493103"/>
            <a:ext cx="4311021" cy="1655753"/>
          </a:xfrm>
          <a:prstGeom prst="rect">
            <a:avLst/>
          </a:prstGeom>
          <a:solidFill>
            <a:srgbClr val="1D2C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defTabSz="1233805"/>
            <a:endParaRPr lang="zh-CN" altLang="en-US" sz="1700">
              <a:solidFill>
                <a:srgbClr val="1F497D"/>
              </a:solidFill>
            </a:endParaRPr>
          </a:p>
        </p:txBody>
      </p:sp>
      <p:sp>
        <p:nvSpPr>
          <p:cNvPr id="14" name="TextBox 11"/>
          <p:cNvSpPr txBox="1"/>
          <p:nvPr/>
        </p:nvSpPr>
        <p:spPr>
          <a:xfrm>
            <a:off x="1145435" y="2536275"/>
            <a:ext cx="168656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r" defTabSz="913765"/>
            <a:r>
              <a:rPr lang="en-US" altLang="zh-CN" sz="9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9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16057" y="2637240"/>
            <a:ext cx="2114331" cy="1349649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/>
        </p:spPr>
      </p:pic>
      <p:sp>
        <p:nvSpPr>
          <p:cNvPr id="15" name="文本占位符 3"/>
          <p:cNvSpPr txBox="1"/>
          <p:nvPr/>
        </p:nvSpPr>
        <p:spPr>
          <a:xfrm>
            <a:off x="6096124" y="2809486"/>
            <a:ext cx="4186412" cy="431935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zh-CN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+mn-ea"/>
              </a:rPr>
              <a:t>CCT工艺</a:t>
            </a:r>
            <a:r>
              <a:rPr lang="zh-CN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+mn-ea"/>
              </a:rPr>
              <a:t>改进</a:t>
            </a:r>
            <a:endParaRPr lang="zh-CN" altLang="en-US" sz="3200" dirty="0" smtClean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096125" y="3406398"/>
            <a:ext cx="4032448" cy="45719"/>
          </a:xfrm>
          <a:prstGeom prst="rect">
            <a:avLst/>
          </a:prstGeom>
          <a:solidFill>
            <a:srgbClr val="1D2C67"/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 defTabSz="913765"/>
            <a:endParaRPr lang="en-US" sz="1700">
              <a:solidFill>
                <a:srgbClr val="1F497D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0" y="0"/>
            <a:ext cx="5053330" cy="468000"/>
            <a:chOff x="0" y="0"/>
            <a:chExt cx="7958" cy="660"/>
          </a:xfrm>
        </p:grpSpPr>
        <p:sp>
          <p:nvSpPr>
            <p:cNvPr id="6" name="矩形 5"/>
            <p:cNvSpPr/>
            <p:nvPr/>
          </p:nvSpPr>
          <p:spPr>
            <a:xfrm>
              <a:off x="0" y="0"/>
              <a:ext cx="2310" cy="660"/>
            </a:xfrm>
            <a:prstGeom prst="rect">
              <a:avLst/>
            </a:prstGeom>
            <a:solidFill>
              <a:srgbClr val="EE72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1155" y="0"/>
              <a:ext cx="6803" cy="660"/>
            </a:xfrm>
            <a:prstGeom prst="rect">
              <a:avLst/>
            </a:prstGeom>
            <a:solidFill>
              <a:srgbClr val="1D2C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12" grpId="0" bldLvl="0" animBg="1"/>
      <p:bldP spid="14" grpId="0"/>
      <p:bldP spid="15" grpId="0"/>
      <p:bldP spid="19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直接连接符 52"/>
          <p:cNvCxnSpPr/>
          <p:nvPr/>
        </p:nvCxnSpPr>
        <p:spPr>
          <a:xfrm>
            <a:off x="0" y="549329"/>
            <a:ext cx="12192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灯片编号占位符 6"/>
          <p:cNvSpPr>
            <a:spLocks noGrp="1"/>
          </p:cNvSpPr>
          <p:nvPr/>
        </p:nvSpPr>
        <p:spPr>
          <a:xfrm>
            <a:off x="5143500" y="6419850"/>
            <a:ext cx="1905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105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   </a:t>
            </a:r>
            <a:r>
              <a:rPr lang="zh-CN" altLang="en-US" sz="1050" spc="2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fld id="{A4092F5C-85EE-442E-913C-64BD8A6772C4}" type="slidenum">
              <a:rPr lang="en-US" altLang="zh-CN" sz="1050" spc="200" dirty="0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r>
              <a:rPr lang="zh-CN" altLang="en-US" sz="1050" spc="2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</a:t>
            </a:r>
            <a:r>
              <a:rPr lang="zh-CN" altLang="en-US" sz="105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en-US" altLang="zh-CN" sz="105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endParaRPr lang="en-US" altLang="zh-CN" sz="1050" dirty="0">
              <a:solidFill>
                <a:schemeClr val="tx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16255" y="1690370"/>
            <a:ext cx="5122545" cy="35877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l"/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通过对失超数据与现象的分析，失超主要集中在骨架线槽外层超导线上，因此，</a:t>
            </a:r>
            <a:r>
              <a:rPr lang="zh-CN" altLang="en-US" sz="1600" b="1">
                <a:solidFill>
                  <a:srgbClr val="1D2C6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我们怀疑在CCT超导磁体的浸渍过程中，造成外层超导线在固化过程中出现了空隙，进而导致频繁失超现象的发生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l"/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为彻底解决这一弊端，八匹马超导科技的CCT团队同北京高能所的徐庆金团队大胆</a:t>
            </a:r>
            <a:r>
              <a:rPr lang="zh-CN" altLang="en-US" sz="1600" b="1">
                <a:solidFill>
                  <a:srgbClr val="1D2C6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对骨架底部垫两层厚度为0.2mm的玻璃丝布这一尝试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l"/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绕线结束后，超导线比骨架</a:t>
            </a:r>
            <a:r>
              <a:rPr lang="zh-CN" altLang="en-US" sz="1600">
                <a:solidFill>
                  <a:srgbClr val="1D2C6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高0.2mm-0.3mm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，当新制作的CCT超导磁体再次进行励磁实验时，我们惊喜的发现经过不到30余次的失超锻炼即可</a:t>
            </a:r>
            <a:r>
              <a:rPr lang="zh-CN" altLang="en-US" sz="1600" b="1">
                <a:solidFill>
                  <a:srgbClr val="1D2C6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达到533A的目标电流。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相比传统的制作工艺，</a:t>
            </a:r>
            <a:r>
              <a:rPr lang="zh-CN" altLang="en-US" sz="1600" b="1">
                <a:solidFill>
                  <a:srgbClr val="1D2C6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效率提高了566%</a:t>
            </a:r>
            <a:endParaRPr lang="zh-CN" altLang="en-US" sz="1600" b="1">
              <a:solidFill>
                <a:srgbClr val="1D2C67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65800" y="1697990"/>
            <a:ext cx="3025775" cy="311340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5760" y="1697990"/>
            <a:ext cx="2414905" cy="311340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0"/>
            <a:ext cx="5053330" cy="468000"/>
            <a:chOff x="0" y="0"/>
            <a:chExt cx="7958" cy="660"/>
          </a:xfrm>
        </p:grpSpPr>
        <p:sp>
          <p:nvSpPr>
            <p:cNvPr id="7" name="矩形 6"/>
            <p:cNvSpPr/>
            <p:nvPr/>
          </p:nvSpPr>
          <p:spPr>
            <a:xfrm>
              <a:off x="0" y="0"/>
              <a:ext cx="2310" cy="660"/>
            </a:xfrm>
            <a:prstGeom prst="rect">
              <a:avLst/>
            </a:prstGeom>
            <a:solidFill>
              <a:srgbClr val="EE72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155" y="0"/>
              <a:ext cx="6803" cy="660"/>
            </a:xfrm>
            <a:prstGeom prst="rect">
              <a:avLst/>
            </a:prstGeom>
            <a:solidFill>
              <a:srgbClr val="1D2C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2400" b="1"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ea"/>
                  <a:cs typeface="+mn-ea"/>
                  <a:sym typeface="+mn-ea"/>
                </a:rPr>
                <a:t>工艺改进</a:t>
              </a:r>
              <a:endParaRPr lang="zh-CN" altLang="en-US" sz="24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+mn-ea"/>
              </a:endParaRPr>
            </a:p>
          </p:txBody>
        </p:sp>
      </p:grpSp>
      <p:sp>
        <p:nvSpPr>
          <p:cNvPr id="56" name="矩形 55"/>
          <p:cNvSpPr/>
          <p:nvPr/>
        </p:nvSpPr>
        <p:spPr>
          <a:xfrm>
            <a:off x="5765800" y="4811395"/>
            <a:ext cx="3026410" cy="360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algn="ctr"/>
            <a:r>
              <a:rPr lang="zh-CN" altLang="en-US" sz="1600" b="1">
                <a:sym typeface="+mn-ea"/>
              </a:rPr>
              <a:t>骨架底部垫玻璃丝布</a:t>
            </a:r>
            <a:endParaRPr lang="zh-CN" altLang="en-US" sz="16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255760" y="4811395"/>
            <a:ext cx="2414905" cy="360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algn="ctr"/>
            <a:r>
              <a:rPr lang="zh-CN" altLang="en-US" sz="1600" b="1">
                <a:solidFill>
                  <a:schemeClr val="bg1"/>
                </a:solidFill>
                <a:sym typeface="+mn-ea"/>
              </a:rPr>
              <a:t>线材</a:t>
            </a:r>
            <a:r>
              <a:rPr lang="zh-CN" altLang="en-US" sz="1600" b="1">
                <a:solidFill>
                  <a:schemeClr val="bg1"/>
                </a:solidFill>
                <a:sym typeface="+mn-ea"/>
              </a:rPr>
              <a:t>与骨架的高度差</a:t>
            </a:r>
            <a:endParaRPr lang="zh-CN" altLang="en-US" sz="1600" b="1">
              <a:solidFill>
                <a:schemeClr val="bg1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直接连接符 52"/>
          <p:cNvCxnSpPr/>
          <p:nvPr/>
        </p:nvCxnSpPr>
        <p:spPr>
          <a:xfrm>
            <a:off x="0" y="549329"/>
            <a:ext cx="12192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灯片编号占位符 6"/>
          <p:cNvSpPr>
            <a:spLocks noGrp="1"/>
          </p:cNvSpPr>
          <p:nvPr/>
        </p:nvSpPr>
        <p:spPr>
          <a:xfrm>
            <a:off x="5143500" y="6419850"/>
            <a:ext cx="1905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105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   </a:t>
            </a:r>
            <a:r>
              <a:rPr lang="zh-CN" altLang="en-US" sz="1050" spc="2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fld id="{A4092F5C-85EE-442E-913C-64BD8A6772C4}" type="slidenum">
              <a:rPr lang="en-US" altLang="zh-CN" sz="1050" spc="200" dirty="0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r>
              <a:rPr lang="zh-CN" altLang="en-US" sz="1050" spc="2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</a:t>
            </a:r>
            <a:r>
              <a:rPr lang="zh-CN" altLang="en-US" sz="105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en-US" altLang="zh-CN" sz="105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endParaRPr lang="en-US" altLang="zh-CN" sz="1050" dirty="0">
              <a:solidFill>
                <a:schemeClr val="tx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r="9751"/>
          <a:stretch>
            <a:fillRect/>
          </a:stretch>
        </p:blipFill>
        <p:spPr>
          <a:xfrm>
            <a:off x="1405890" y="630555"/>
            <a:ext cx="8780145" cy="5201285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0" y="0"/>
            <a:ext cx="5053330" cy="468000"/>
            <a:chOff x="0" y="0"/>
            <a:chExt cx="7958" cy="660"/>
          </a:xfrm>
        </p:grpSpPr>
        <p:sp>
          <p:nvSpPr>
            <p:cNvPr id="11" name="矩形 10"/>
            <p:cNvSpPr/>
            <p:nvPr/>
          </p:nvSpPr>
          <p:spPr>
            <a:xfrm>
              <a:off x="0" y="0"/>
              <a:ext cx="2310" cy="660"/>
            </a:xfrm>
            <a:prstGeom prst="rect">
              <a:avLst/>
            </a:prstGeom>
            <a:solidFill>
              <a:srgbClr val="EE72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1155" y="0"/>
              <a:ext cx="6803" cy="660"/>
            </a:xfrm>
            <a:prstGeom prst="rect">
              <a:avLst/>
            </a:prstGeom>
            <a:solidFill>
              <a:srgbClr val="1D2C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2400" b="1"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ea"/>
                  <a:cs typeface="+mn-ea"/>
                  <a:sym typeface="+mn-ea"/>
                </a:rPr>
                <a:t>工艺改进结果</a:t>
              </a:r>
              <a:endParaRPr lang="zh-CN" altLang="en-US" sz="24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+mn-ea"/>
              </a:endParaRPr>
            </a:p>
          </p:txBody>
        </p:sp>
      </p:grpSp>
      <p:sp>
        <p:nvSpPr>
          <p:cNvPr id="56" name="矩形 55"/>
          <p:cNvSpPr/>
          <p:nvPr/>
        </p:nvSpPr>
        <p:spPr>
          <a:xfrm>
            <a:off x="2216150" y="5831840"/>
            <a:ext cx="7969885" cy="432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marL="285750" indent="-285750" algn="ctr">
              <a:buFont typeface="Wingdings" panose="05000000000000000000" charset="0"/>
              <a:buChar char="u"/>
            </a:pPr>
            <a:r>
              <a:rPr lang="zh-CN" altLang="en-US" b="1">
                <a:sym typeface="+mn-ea"/>
              </a:rPr>
              <a:t>改进后只需要</a:t>
            </a:r>
            <a:r>
              <a:rPr lang="en-US" altLang="zh-CN" b="1">
                <a:sym typeface="+mn-ea"/>
              </a:rPr>
              <a:t>30</a:t>
            </a:r>
            <a:r>
              <a:rPr lang="zh-CN" altLang="en-US" b="1">
                <a:sym typeface="+mn-ea"/>
              </a:rPr>
              <a:t>次即可达到设计电流</a:t>
            </a:r>
            <a:endParaRPr lang="zh-CN" altLang="en-US" b="1">
              <a:solidFill>
                <a:schemeClr val="bg1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直接连接符 52"/>
          <p:cNvCxnSpPr/>
          <p:nvPr/>
        </p:nvCxnSpPr>
        <p:spPr>
          <a:xfrm>
            <a:off x="0" y="549329"/>
            <a:ext cx="12192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灯片编号占位符 6"/>
          <p:cNvSpPr>
            <a:spLocks noGrp="1"/>
          </p:cNvSpPr>
          <p:nvPr/>
        </p:nvSpPr>
        <p:spPr>
          <a:xfrm>
            <a:off x="5143500" y="6419850"/>
            <a:ext cx="1905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105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   </a:t>
            </a:r>
            <a:r>
              <a:rPr lang="zh-CN" altLang="en-US" sz="1050" spc="2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fld id="{A4092F5C-85EE-442E-913C-64BD8A6772C4}" type="slidenum">
              <a:rPr lang="en-US" altLang="zh-CN" sz="1050" spc="200" dirty="0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r>
              <a:rPr lang="zh-CN" altLang="en-US" sz="1050" spc="2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</a:t>
            </a:r>
            <a:r>
              <a:rPr lang="zh-CN" altLang="en-US" sz="105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en-US" altLang="zh-CN" sz="105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endParaRPr lang="en-US" altLang="zh-CN" sz="1050" dirty="0">
              <a:solidFill>
                <a:schemeClr val="tx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56257" y="2493103"/>
            <a:ext cx="4311021" cy="1655753"/>
          </a:xfrm>
          <a:prstGeom prst="rect">
            <a:avLst/>
          </a:prstGeom>
          <a:solidFill>
            <a:srgbClr val="1D2C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defTabSz="1233805"/>
            <a:endParaRPr lang="zh-CN" altLang="en-US" sz="1700">
              <a:solidFill>
                <a:srgbClr val="1F497D"/>
              </a:solidFill>
            </a:endParaRPr>
          </a:p>
        </p:txBody>
      </p:sp>
      <p:sp>
        <p:nvSpPr>
          <p:cNvPr id="14" name="TextBox 11"/>
          <p:cNvSpPr txBox="1"/>
          <p:nvPr/>
        </p:nvSpPr>
        <p:spPr>
          <a:xfrm>
            <a:off x="1145435" y="2536275"/>
            <a:ext cx="168656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r" defTabSz="913765"/>
            <a:r>
              <a:rPr lang="en-US" altLang="zh-CN" sz="9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9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16057" y="2637240"/>
            <a:ext cx="2114331" cy="1349649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/>
        </p:spPr>
      </p:pic>
      <p:sp>
        <p:nvSpPr>
          <p:cNvPr id="15" name="文本占位符 3"/>
          <p:cNvSpPr txBox="1"/>
          <p:nvPr/>
        </p:nvSpPr>
        <p:spPr>
          <a:xfrm>
            <a:off x="6096124" y="2809486"/>
            <a:ext cx="4186412" cy="431935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zh-CN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+mn-ea"/>
              </a:rPr>
              <a:t>总结</a:t>
            </a:r>
            <a:endParaRPr lang="zh-CN" altLang="en-US" sz="3200" dirty="0" smtClean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096125" y="3406398"/>
            <a:ext cx="4032448" cy="45719"/>
          </a:xfrm>
          <a:prstGeom prst="rect">
            <a:avLst/>
          </a:prstGeom>
          <a:solidFill>
            <a:srgbClr val="1D2C67"/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 defTabSz="913765"/>
            <a:endParaRPr lang="en-US" sz="1700">
              <a:solidFill>
                <a:srgbClr val="1F497D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0" y="0"/>
            <a:ext cx="5053330" cy="468000"/>
            <a:chOff x="0" y="0"/>
            <a:chExt cx="7958" cy="660"/>
          </a:xfrm>
        </p:grpSpPr>
        <p:sp>
          <p:nvSpPr>
            <p:cNvPr id="6" name="矩形 5"/>
            <p:cNvSpPr/>
            <p:nvPr/>
          </p:nvSpPr>
          <p:spPr>
            <a:xfrm>
              <a:off x="0" y="0"/>
              <a:ext cx="2310" cy="660"/>
            </a:xfrm>
            <a:prstGeom prst="rect">
              <a:avLst/>
            </a:prstGeom>
            <a:solidFill>
              <a:srgbClr val="EE72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1155" y="0"/>
              <a:ext cx="6803" cy="660"/>
            </a:xfrm>
            <a:prstGeom prst="rect">
              <a:avLst/>
            </a:prstGeom>
            <a:solidFill>
              <a:srgbClr val="1D2C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12" grpId="0" bldLvl="0" animBg="1"/>
      <p:bldP spid="14" grpId="0"/>
      <p:bldP spid="15" grpId="0"/>
      <p:bldP spid="19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直接连接符 52"/>
          <p:cNvCxnSpPr/>
          <p:nvPr/>
        </p:nvCxnSpPr>
        <p:spPr>
          <a:xfrm>
            <a:off x="0" y="549329"/>
            <a:ext cx="12192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灯片编号占位符 6"/>
          <p:cNvSpPr>
            <a:spLocks noGrp="1"/>
          </p:cNvSpPr>
          <p:nvPr/>
        </p:nvSpPr>
        <p:spPr>
          <a:xfrm>
            <a:off x="5143500" y="6419850"/>
            <a:ext cx="1905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105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   </a:t>
            </a:r>
            <a:r>
              <a:rPr lang="zh-CN" altLang="en-US" sz="1050" spc="2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fld id="{A4092F5C-85EE-442E-913C-64BD8A6772C4}" type="slidenum">
              <a:rPr lang="en-US" altLang="zh-CN" sz="1050" spc="200" dirty="0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r>
              <a:rPr lang="zh-CN" altLang="en-US" sz="1050" spc="2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</a:t>
            </a:r>
            <a:r>
              <a:rPr lang="zh-CN" altLang="en-US" sz="105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en-US" altLang="zh-CN" sz="105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endParaRPr lang="en-US" altLang="zh-CN" sz="1050" dirty="0">
              <a:solidFill>
                <a:schemeClr val="tx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0" y="0"/>
            <a:ext cx="5053330" cy="468000"/>
            <a:chOff x="0" y="0"/>
            <a:chExt cx="7958" cy="660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2310" cy="660"/>
            </a:xfrm>
            <a:prstGeom prst="rect">
              <a:avLst/>
            </a:prstGeom>
            <a:solidFill>
              <a:srgbClr val="EE72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1155" y="0"/>
              <a:ext cx="6803" cy="660"/>
            </a:xfrm>
            <a:prstGeom prst="rect">
              <a:avLst/>
            </a:prstGeom>
            <a:solidFill>
              <a:srgbClr val="1D2C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ea"/>
                  <a:cs typeface="+mn-ea"/>
                  <a:sym typeface="+mn-ea"/>
                </a:rPr>
                <a:t>细节注意事项</a:t>
              </a:r>
              <a:endParaRPr lang="zh-CN" altLang="en-US" sz="24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+mn-ea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1855" y="2694305"/>
            <a:ext cx="3408161" cy="2952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0275" y="2694305"/>
            <a:ext cx="3397955" cy="2952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1420" y="2694305"/>
            <a:ext cx="2611715" cy="2952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71855" y="5646420"/>
            <a:ext cx="3408045" cy="36004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algn="ctr"/>
            <a:r>
              <a:rPr lang="zh-CN" altLang="en-US" sz="1600" b="1">
                <a:sym typeface="+mn-ea"/>
              </a:rPr>
              <a:t>骨架检测</a:t>
            </a:r>
            <a:endParaRPr lang="zh-CN" altLang="en-US" sz="16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730115" y="5646420"/>
            <a:ext cx="3408045" cy="36004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algn="ctr"/>
            <a:r>
              <a:rPr lang="zh-CN" altLang="en-US" sz="1600" b="1">
                <a:sym typeface="+mn-ea"/>
              </a:rPr>
              <a:t>骨架</a:t>
            </a:r>
            <a:r>
              <a:rPr lang="zh-CN" altLang="en-US" sz="1600" b="1">
                <a:sym typeface="+mn-ea"/>
              </a:rPr>
              <a:t>抽空</a:t>
            </a:r>
            <a:endParaRPr lang="zh-CN" altLang="en-US" sz="16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821420" y="5646420"/>
            <a:ext cx="2611755" cy="36004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algn="ctr"/>
            <a:r>
              <a:rPr lang="zh-CN" altLang="en-US" sz="1600" b="1">
                <a:sym typeface="+mn-ea"/>
              </a:rPr>
              <a:t>接头制作</a:t>
            </a:r>
            <a:endParaRPr lang="zh-CN" altLang="en-US" sz="16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51" name="矩形: 剪去单角 50"/>
          <p:cNvSpPr/>
          <p:nvPr>
            <p:custDataLst>
              <p:tags r:id="rId4"/>
            </p:custDataLst>
          </p:nvPr>
        </p:nvSpPr>
        <p:spPr>
          <a:xfrm flipV="1">
            <a:off x="4510405" y="945515"/>
            <a:ext cx="3252470" cy="1392555"/>
          </a:xfrm>
          <a:prstGeom prst="snip1Rect">
            <a:avLst>
              <a:gd name="adj" fmla="val 17020"/>
            </a:avLst>
          </a:prstGeom>
          <a:solidFill>
            <a:srgbClr val="8EAADC"/>
          </a:solidFill>
          <a:ln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9" name="椭圆 48"/>
          <p:cNvSpPr/>
          <p:nvPr>
            <p:custDataLst>
              <p:tags r:id="rId5"/>
            </p:custDataLst>
          </p:nvPr>
        </p:nvSpPr>
        <p:spPr>
          <a:xfrm>
            <a:off x="4341139" y="797137"/>
            <a:ext cx="486033" cy="486033"/>
          </a:xfrm>
          <a:prstGeom prst="ellipse">
            <a:avLst/>
          </a:prstGeom>
          <a:solidFill>
            <a:srgbClr val="8EAADC">
              <a:lumMod val="20000"/>
              <a:lumOff val="80000"/>
            </a:srgbClr>
          </a:solidFill>
          <a:ln w="3175"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>
            <a:normAutofit fontScale="65000" lnSpcReduction="10000"/>
          </a:bodyPr>
          <a:p>
            <a:pPr algn="ctr">
              <a:lnSpc>
                <a:spcPct val="130000"/>
              </a:lnSpc>
            </a:pPr>
            <a:endParaRPr lang="zh-CN" altLang="en-US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0" name="椭圆 49"/>
          <p:cNvSpPr/>
          <p:nvPr>
            <p:custDataLst>
              <p:tags r:id="rId6"/>
            </p:custDataLst>
          </p:nvPr>
        </p:nvSpPr>
        <p:spPr>
          <a:xfrm>
            <a:off x="4391595" y="847593"/>
            <a:ext cx="385121" cy="385121"/>
          </a:xfrm>
          <a:prstGeom prst="ellipse">
            <a:avLst/>
          </a:prstGeom>
          <a:solidFill>
            <a:srgbClr val="8EAADC"/>
          </a:solidFill>
          <a:ln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>
            <a:noAutofit/>
          </a:bodyPr>
          <a:p>
            <a:pPr algn="ctr">
              <a:lnSpc>
                <a:spcPct val="120000"/>
              </a:lnSpc>
            </a:pPr>
            <a:endParaRPr lang="zh-CN" altLang="en-US" sz="1400" b="1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6" name="矩形 45"/>
          <p:cNvSpPr/>
          <p:nvPr>
            <p:custDataLst>
              <p:tags r:id="rId7"/>
            </p:custDataLst>
          </p:nvPr>
        </p:nvSpPr>
        <p:spPr>
          <a:xfrm>
            <a:off x="4713605" y="1374775"/>
            <a:ext cx="2847340" cy="833755"/>
          </a:xfrm>
          <a:prstGeom prst="rect">
            <a:avLst/>
          </a:prstGeom>
        </p:spPr>
        <p:txBody>
          <a:bodyPr wrap="square">
            <a:normAutofit/>
          </a:bodyPr>
          <a:p>
            <a:pPr>
              <a:lnSpc>
                <a:spcPct val="120000"/>
              </a:lnSpc>
            </a:pPr>
            <a:r>
              <a:rPr lang="zh-CN" altLang="en-US" sz="1600" b="1">
                <a:solidFill>
                  <a:schemeClr val="bg1"/>
                </a:solidFill>
                <a:sym typeface="+mn-ea"/>
              </a:rPr>
              <a:t>进胶过程的过程也对励磁有很重要的影响</a:t>
            </a:r>
            <a:endParaRPr lang="zh-CN" altLang="en-US" sz="1600" b="1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endParaRPr lang="zh-CN" altLang="en-US" sz="1600" b="1" spc="15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矩形 17"/>
          <p:cNvSpPr/>
          <p:nvPr>
            <p:custDataLst>
              <p:tags r:id="rId8"/>
            </p:custDataLst>
          </p:nvPr>
        </p:nvSpPr>
        <p:spPr>
          <a:xfrm>
            <a:off x="4426900" y="858272"/>
            <a:ext cx="314510" cy="327077"/>
          </a:xfrm>
          <a:prstGeom prst="rect">
            <a:avLst/>
          </a:prstGeom>
        </p:spPr>
        <p:txBody>
          <a:bodyPr wrap="square" anchor="ctr">
            <a:normAutofit lnSpcReduction="10000"/>
          </a:bodyPr>
          <a:p>
            <a:pPr algn="ctr">
              <a:lnSpc>
                <a:spcPct val="120000"/>
              </a:lnSpc>
            </a:pPr>
            <a:r>
              <a:rPr lang="en-US" altLang="zh-CN" sz="14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B</a:t>
            </a:r>
            <a:endParaRPr lang="zh-CN" altLang="en-US" sz="1400" b="1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0" name="矩形: 剪去单角 59"/>
          <p:cNvSpPr/>
          <p:nvPr>
            <p:custDataLst>
              <p:tags r:id="rId9"/>
            </p:custDataLst>
          </p:nvPr>
        </p:nvSpPr>
        <p:spPr>
          <a:xfrm flipV="1">
            <a:off x="8079105" y="945515"/>
            <a:ext cx="3252470" cy="1392555"/>
          </a:xfrm>
          <a:prstGeom prst="snip1Rect">
            <a:avLst>
              <a:gd name="adj" fmla="val 17020"/>
            </a:avLst>
          </a:prstGeom>
          <a:solidFill>
            <a:srgbClr val="79B6D3"/>
          </a:solidFill>
          <a:ln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8" name="椭圆 57"/>
          <p:cNvSpPr/>
          <p:nvPr>
            <p:custDataLst>
              <p:tags r:id="rId10"/>
            </p:custDataLst>
          </p:nvPr>
        </p:nvSpPr>
        <p:spPr>
          <a:xfrm>
            <a:off x="7909839" y="797137"/>
            <a:ext cx="486033" cy="486033"/>
          </a:xfrm>
          <a:prstGeom prst="ellipse">
            <a:avLst/>
          </a:prstGeom>
          <a:solidFill>
            <a:srgbClr val="79B6D3">
              <a:lumMod val="20000"/>
              <a:lumOff val="80000"/>
            </a:srgbClr>
          </a:solidFill>
          <a:ln w="3175"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>
            <a:normAutofit fontScale="65000" lnSpcReduction="10000"/>
          </a:bodyPr>
          <a:p>
            <a:pPr algn="ctr">
              <a:lnSpc>
                <a:spcPct val="130000"/>
              </a:lnSpc>
            </a:pPr>
            <a:endParaRPr lang="zh-CN" altLang="en-US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9" name="椭圆 58"/>
          <p:cNvSpPr/>
          <p:nvPr>
            <p:custDataLst>
              <p:tags r:id="rId11"/>
            </p:custDataLst>
          </p:nvPr>
        </p:nvSpPr>
        <p:spPr>
          <a:xfrm>
            <a:off x="7960295" y="847593"/>
            <a:ext cx="385121" cy="385121"/>
          </a:xfrm>
          <a:prstGeom prst="ellipse">
            <a:avLst/>
          </a:prstGeom>
          <a:solidFill>
            <a:srgbClr val="79B6D3"/>
          </a:solidFill>
          <a:ln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>
            <a:noAutofit/>
          </a:bodyPr>
          <a:p>
            <a:pPr algn="ctr">
              <a:lnSpc>
                <a:spcPct val="120000"/>
              </a:lnSpc>
            </a:pPr>
            <a:endParaRPr lang="zh-CN" altLang="en-US" sz="1400" b="1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5" name="矩形 54"/>
          <p:cNvSpPr/>
          <p:nvPr>
            <p:custDataLst>
              <p:tags r:id="rId12"/>
            </p:custDataLst>
          </p:nvPr>
        </p:nvSpPr>
        <p:spPr>
          <a:xfrm>
            <a:off x="8282305" y="1374775"/>
            <a:ext cx="2847340" cy="781685"/>
          </a:xfrm>
          <a:prstGeom prst="rect">
            <a:avLst/>
          </a:prstGeom>
        </p:spPr>
        <p:txBody>
          <a:bodyPr wrap="square">
            <a:normAutofit/>
          </a:bodyPr>
          <a:p>
            <a:pPr>
              <a:lnSpc>
                <a:spcPct val="120000"/>
              </a:lnSpc>
            </a:pPr>
            <a:r>
              <a:rPr lang="zh-CN" altLang="en-US" sz="1600" b="1">
                <a:solidFill>
                  <a:schemeClr val="bg1"/>
                </a:solidFill>
                <a:sym typeface="+mn-ea"/>
              </a:rPr>
              <a:t>制作过程的每一个细节对最后的结果也很重要</a:t>
            </a:r>
            <a:endParaRPr lang="zh-CN" altLang="en-US" sz="1600" b="1" spc="15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9" name="矩形 18"/>
          <p:cNvSpPr/>
          <p:nvPr>
            <p:custDataLst>
              <p:tags r:id="rId13"/>
            </p:custDataLst>
          </p:nvPr>
        </p:nvSpPr>
        <p:spPr>
          <a:xfrm>
            <a:off x="7995600" y="858272"/>
            <a:ext cx="314510" cy="327077"/>
          </a:xfrm>
          <a:prstGeom prst="rect">
            <a:avLst/>
          </a:prstGeom>
        </p:spPr>
        <p:txBody>
          <a:bodyPr wrap="square" anchor="ctr">
            <a:normAutofit lnSpcReduction="10000"/>
          </a:bodyPr>
          <a:p>
            <a:pPr algn="ctr">
              <a:lnSpc>
                <a:spcPct val="120000"/>
              </a:lnSpc>
            </a:pPr>
            <a:r>
              <a:rPr lang="en-US" altLang="zh-CN" sz="14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</a:t>
            </a:r>
            <a:endParaRPr lang="zh-CN" altLang="en-US" sz="1400" b="1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" name="矩形: 剪去单角 32"/>
          <p:cNvSpPr/>
          <p:nvPr>
            <p:custDataLst>
              <p:tags r:id="rId14"/>
            </p:custDataLst>
          </p:nvPr>
        </p:nvSpPr>
        <p:spPr>
          <a:xfrm flipV="1">
            <a:off x="941705" y="945515"/>
            <a:ext cx="3252470" cy="1427480"/>
          </a:xfrm>
          <a:prstGeom prst="snip1Rect">
            <a:avLst>
              <a:gd name="adj" fmla="val 17020"/>
            </a:avLst>
          </a:prstGeom>
          <a:ln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1" name="椭圆 30"/>
          <p:cNvSpPr/>
          <p:nvPr>
            <p:custDataLst>
              <p:tags r:id="rId15"/>
            </p:custDataLst>
          </p:nvPr>
        </p:nvSpPr>
        <p:spPr>
          <a:xfrm>
            <a:off x="772439" y="797137"/>
            <a:ext cx="486033" cy="486033"/>
          </a:xfrm>
          <a:prstGeom prst="ellipse">
            <a:avLst/>
          </a:prstGeom>
          <a:solidFill>
            <a:srgbClr val="8590CA">
              <a:lumMod val="20000"/>
              <a:lumOff val="80000"/>
            </a:srgbClr>
          </a:solidFill>
          <a:ln w="3175"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>
            <a:normAutofit fontScale="65000" lnSpcReduction="10000"/>
          </a:bodyPr>
          <a:p>
            <a:pPr algn="ctr">
              <a:lnSpc>
                <a:spcPct val="130000"/>
              </a:lnSpc>
            </a:pPr>
            <a:endParaRPr lang="zh-CN" altLang="en-US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2" name="椭圆 31"/>
          <p:cNvSpPr/>
          <p:nvPr>
            <p:custDataLst>
              <p:tags r:id="rId16"/>
            </p:custDataLst>
          </p:nvPr>
        </p:nvSpPr>
        <p:spPr>
          <a:xfrm>
            <a:off x="822895" y="847593"/>
            <a:ext cx="385121" cy="385121"/>
          </a:xfrm>
          <a:prstGeom prst="ellipse">
            <a:avLst/>
          </a:prstGeom>
          <a:solidFill>
            <a:srgbClr val="8590CA"/>
          </a:solidFill>
          <a:ln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>
            <a:noAutofit/>
          </a:bodyPr>
          <a:p>
            <a:pPr algn="ctr">
              <a:lnSpc>
                <a:spcPct val="120000"/>
              </a:lnSpc>
            </a:pPr>
            <a:endParaRPr lang="zh-CN" altLang="en-US" sz="1400" b="1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" name="矩形 34"/>
          <p:cNvSpPr/>
          <p:nvPr>
            <p:custDataLst>
              <p:tags r:id="rId17"/>
            </p:custDataLst>
          </p:nvPr>
        </p:nvSpPr>
        <p:spPr>
          <a:xfrm>
            <a:off x="1144905" y="1374775"/>
            <a:ext cx="2847340" cy="789940"/>
          </a:xfrm>
          <a:prstGeom prst="rect">
            <a:avLst/>
          </a:prstGeom>
        </p:spPr>
        <p:txBody>
          <a:bodyPr wrap="square">
            <a:normAutofit/>
          </a:bodyPr>
          <a:p>
            <a:pPr>
              <a:lnSpc>
                <a:spcPct val="120000"/>
              </a:lnSpc>
            </a:pPr>
            <a:r>
              <a:rPr lang="zh-CN" altLang="en-US" sz="1600" b="1">
                <a:solidFill>
                  <a:schemeClr val="bg1"/>
                </a:solidFill>
                <a:sym typeface="+mn-ea"/>
              </a:rPr>
              <a:t>骨架的制作过程对励磁过程有至关重要的影响</a:t>
            </a:r>
            <a:endParaRPr lang="zh-CN" altLang="en-US" sz="1600" b="1" spc="15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0" name="矩形 19"/>
          <p:cNvSpPr/>
          <p:nvPr>
            <p:custDataLst>
              <p:tags r:id="rId18"/>
            </p:custDataLst>
          </p:nvPr>
        </p:nvSpPr>
        <p:spPr>
          <a:xfrm>
            <a:off x="858200" y="858272"/>
            <a:ext cx="314510" cy="327077"/>
          </a:xfrm>
          <a:prstGeom prst="rect">
            <a:avLst/>
          </a:prstGeom>
        </p:spPr>
        <p:txBody>
          <a:bodyPr wrap="square" anchor="ctr">
            <a:normAutofit lnSpcReduction="10000"/>
          </a:bodyPr>
          <a:p>
            <a:pPr algn="ctr">
              <a:lnSpc>
                <a:spcPct val="120000"/>
              </a:lnSpc>
            </a:pPr>
            <a:r>
              <a:rPr lang="en-US" altLang="zh-CN" sz="14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</a:t>
            </a:r>
            <a:endParaRPr lang="zh-CN" altLang="en-US" sz="1400" b="1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直接连接符 52"/>
          <p:cNvCxnSpPr/>
          <p:nvPr/>
        </p:nvCxnSpPr>
        <p:spPr>
          <a:xfrm>
            <a:off x="0" y="549329"/>
            <a:ext cx="12192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灯片编号占位符 6"/>
          <p:cNvSpPr>
            <a:spLocks noGrp="1"/>
          </p:cNvSpPr>
          <p:nvPr/>
        </p:nvSpPr>
        <p:spPr>
          <a:xfrm>
            <a:off x="5143500" y="6419850"/>
            <a:ext cx="1905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105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   </a:t>
            </a:r>
            <a:r>
              <a:rPr lang="zh-CN" altLang="en-US" sz="1050" spc="2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fld id="{A4092F5C-85EE-442E-913C-64BD8A6772C4}" type="slidenum">
              <a:rPr lang="en-US" altLang="zh-CN" sz="1050" spc="200" dirty="0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r>
              <a:rPr lang="zh-CN" altLang="en-US" sz="1050" spc="2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</a:t>
            </a:r>
            <a:r>
              <a:rPr lang="zh-CN" altLang="en-US" sz="105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en-US" altLang="zh-CN" sz="105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endParaRPr lang="en-US" altLang="zh-CN" sz="1050" dirty="0">
              <a:solidFill>
                <a:schemeClr val="tx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1" name="表格 10"/>
          <p:cNvGraphicFramePr/>
          <p:nvPr>
            <p:custDataLst>
              <p:tags r:id="rId1"/>
            </p:custDataLst>
          </p:nvPr>
        </p:nvGraphicFramePr>
        <p:xfrm>
          <a:off x="840740" y="748030"/>
          <a:ext cx="9922510" cy="46399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9695"/>
                <a:gridCol w="2226310"/>
                <a:gridCol w="1407160"/>
                <a:gridCol w="1455420"/>
                <a:gridCol w="1849755"/>
                <a:gridCol w="1614170"/>
              </a:tblGrid>
              <a:tr h="46418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Magent</a:t>
                      </a:r>
                      <a:endParaRPr lang="en-US" altLang="zh-CN" sz="1600" b="1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Nickname CERN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winding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assembly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pass testing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Location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35280">
                <a:tc rowSpan="2"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MCBRD01</a:t>
                      </a:r>
                      <a:endParaRPr lang="en-US" altLang="zh-CN" sz="14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MCRD_CB01</a:t>
                      </a:r>
                      <a:endParaRPr lang="en-US" altLang="zh-CN" sz="14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(Wet)</a:t>
                      </a:r>
                      <a:endParaRPr lang="en-US" altLang="zh-CN" sz="14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en-US" altLang="zh-CN" sz="1600" b="1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CERN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35280">
                <a:tc vMerge="1"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MCRD_CB03</a:t>
                      </a:r>
                      <a:endParaRPr lang="en-US" altLang="zh-CN" sz="14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√(Dry)</a:t>
                      </a:r>
                      <a:endParaRPr lang="en-US" altLang="zh-CN" sz="14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CERN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352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Failed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MCRD_CB02</a:t>
                      </a:r>
                      <a:endParaRPr lang="en-US" altLang="zh-CN" sz="14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√(Dry)</a:t>
                      </a:r>
                      <a:endParaRPr lang="en-US" altLang="zh-CN" sz="14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×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CERN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</a:tr>
              <a:tr h="335280">
                <a:tc rowSpan="2"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MCBRD02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MCRD_CB04</a:t>
                      </a:r>
                      <a:endParaRPr lang="en-US" altLang="zh-CN" sz="14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√(Wet)</a:t>
                      </a:r>
                      <a:endParaRPr lang="en-US" altLang="zh-CN" sz="14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CERN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35280">
                <a:tc vMerge="1"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MCRD_CB06</a:t>
                      </a:r>
                      <a:endParaRPr lang="en-US" altLang="zh-CN" sz="14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√(Wet)</a:t>
                      </a:r>
                      <a:endParaRPr lang="en-US" altLang="zh-CN" sz="14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CERN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35280"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6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MCRD_CB05</a:t>
                      </a:r>
                      <a:endParaRPr lang="en-US" altLang="zh-CN" sz="14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√(Wet)</a:t>
                      </a:r>
                      <a:endParaRPr lang="en-US" altLang="zh-CN" sz="14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under test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IHEP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35280"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6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MCRD_CB07</a:t>
                      </a:r>
                      <a:endParaRPr lang="en-US" altLang="zh-CN" sz="14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√(Wet)</a:t>
                      </a:r>
                      <a:endParaRPr lang="en-US" altLang="zh-CN" sz="14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IHEP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35280"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6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MCRD_CB08</a:t>
                      </a:r>
                      <a:endParaRPr lang="en-US" altLang="zh-CN" sz="14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√(Wet)</a:t>
                      </a:r>
                      <a:endParaRPr lang="en-US" altLang="zh-CN" sz="14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IHEP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35280">
                <a:tc rowSpan="2">
                  <a:txBody>
                    <a:bodyPr/>
                    <a:p>
                      <a:pPr algn="ctr">
                        <a:buNone/>
                      </a:pPr>
                      <a:endParaRPr lang="en-US" altLang="zh-CN" sz="16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MCBRD03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>
                        <a:buNone/>
                      </a:pPr>
                      <a:endParaRPr lang="en-US" altLang="zh-CN" sz="16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MCRD_CB09</a:t>
                      </a:r>
                      <a:endParaRPr lang="en-US" altLang="zh-CN" sz="14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√(Dry)</a:t>
                      </a:r>
                      <a:endParaRPr lang="en-US" altLang="zh-CN" sz="14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CERN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487680">
                <a:tc vMerge="1"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MCRD_CB12</a:t>
                      </a:r>
                      <a:endParaRPr lang="en-US" altLang="zh-CN" sz="14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√(Dry)</a:t>
                      </a:r>
                      <a:endParaRPr lang="en-US" altLang="zh-CN" sz="14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CERN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35280"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6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MCRD_CB13</a:t>
                      </a:r>
                      <a:endParaRPr lang="en-US" altLang="zh-CN" sz="14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√(Dry)</a:t>
                      </a:r>
                      <a:endParaRPr lang="en-US" altLang="zh-CN" sz="14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IHEP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35280"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6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MCRD_CB14</a:t>
                      </a:r>
                      <a:endParaRPr lang="en-US" altLang="zh-CN" sz="14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√(Dry)</a:t>
                      </a:r>
                      <a:endParaRPr lang="en-US" altLang="zh-CN" sz="14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Bama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2" name="组合 1"/>
          <p:cNvGrpSpPr/>
          <p:nvPr/>
        </p:nvGrpSpPr>
        <p:grpSpPr>
          <a:xfrm>
            <a:off x="0" y="0"/>
            <a:ext cx="5053330" cy="468000"/>
            <a:chOff x="0" y="0"/>
            <a:chExt cx="7958" cy="660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2310" cy="660"/>
            </a:xfrm>
            <a:prstGeom prst="rect">
              <a:avLst/>
            </a:prstGeom>
            <a:solidFill>
              <a:srgbClr val="EE72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1155" y="0"/>
              <a:ext cx="6803" cy="660"/>
            </a:xfrm>
            <a:prstGeom prst="rect">
              <a:avLst/>
            </a:prstGeom>
            <a:solidFill>
              <a:srgbClr val="1D2C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ea"/>
                  <a:cs typeface="+mn-ea"/>
                  <a:sym typeface="+mn-ea"/>
                </a:rPr>
                <a:t>项目进度</a:t>
              </a:r>
              <a:endParaRPr lang="zh-CN" altLang="en-US" sz="24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+mn-ea"/>
              </a:endParaRPr>
            </a:p>
          </p:txBody>
        </p:sp>
      </p:grpSp>
      <p:sp>
        <p:nvSpPr>
          <p:cNvPr id="22" name="矩形 21"/>
          <p:cNvSpPr/>
          <p:nvPr/>
        </p:nvSpPr>
        <p:spPr>
          <a:xfrm>
            <a:off x="840740" y="5530215"/>
            <a:ext cx="9922510" cy="6146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marL="285750" indent="-285750" algn="l">
              <a:buFont typeface="Wingdings" panose="05000000000000000000" charset="0"/>
              <a:buChar char="u"/>
            </a:pPr>
            <a:r>
              <a:rPr lang="zh-CN" altLang="en-US" b="1">
                <a:sym typeface="+mn-ea"/>
              </a:rPr>
              <a:t>中国团队需要提供</a:t>
            </a:r>
            <a:r>
              <a:rPr lang="en-US" altLang="zh-CN" b="1">
                <a:sym typeface="+mn-ea"/>
              </a:rPr>
              <a:t>10</a:t>
            </a:r>
            <a:r>
              <a:rPr lang="zh-CN" altLang="en-US" b="1">
                <a:sym typeface="+mn-ea"/>
              </a:rPr>
              <a:t>套</a:t>
            </a:r>
            <a:r>
              <a:rPr lang="en-US" altLang="zh-CN" b="1">
                <a:sym typeface="+mn-ea"/>
              </a:rPr>
              <a:t>CCT</a:t>
            </a:r>
            <a:r>
              <a:rPr lang="zh-CN" altLang="en-US" b="1">
                <a:sym typeface="+mn-ea"/>
              </a:rPr>
              <a:t>磁体，目前完成</a:t>
            </a:r>
            <a:r>
              <a:rPr lang="en-US" altLang="zh-CN" b="1">
                <a:sym typeface="+mn-ea"/>
              </a:rPr>
              <a:t>4</a:t>
            </a:r>
            <a:r>
              <a:rPr lang="zh-CN" altLang="en-US" b="1">
                <a:sym typeface="+mn-ea"/>
              </a:rPr>
              <a:t>套，完成率</a:t>
            </a:r>
            <a:r>
              <a:rPr lang="en-US" altLang="zh-CN" b="1">
                <a:sym typeface="+mn-ea"/>
              </a:rPr>
              <a:t>40%</a:t>
            </a:r>
            <a:r>
              <a:rPr lang="zh-CN" altLang="en-US" b="1">
                <a:sym typeface="+mn-ea"/>
              </a:rPr>
              <a:t>。八匹马科技有限公司同时也具备了斜螺线管超导磁体的绕制工艺</a:t>
            </a:r>
            <a:endParaRPr lang="zh-CN" altLang="en-US" b="1">
              <a:solidFill>
                <a:schemeClr val="bg1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9973538" y="5844177"/>
            <a:ext cx="1693037" cy="400395"/>
            <a:chOff x="9453698" y="5964287"/>
            <a:chExt cx="1693037" cy="400395"/>
          </a:xfrm>
        </p:grpSpPr>
        <p:sp>
          <p:nvSpPr>
            <p:cNvPr id="78" name="Freeform: Shape 60"/>
            <p:cNvSpPr/>
            <p:nvPr/>
          </p:nvSpPr>
          <p:spPr bwMode="auto">
            <a:xfrm>
              <a:off x="9453698" y="5970946"/>
              <a:ext cx="387076" cy="387077"/>
            </a:xfrm>
            <a:custGeom>
              <a:avLst/>
              <a:gdLst>
                <a:gd name="T0" fmla="*/ 118 w 236"/>
                <a:gd name="T1" fmla="*/ 142 h 236"/>
                <a:gd name="T2" fmla="*/ 142 w 236"/>
                <a:gd name="T3" fmla="*/ 118 h 236"/>
                <a:gd name="T4" fmla="*/ 137 w 236"/>
                <a:gd name="T5" fmla="*/ 105 h 236"/>
                <a:gd name="T6" fmla="*/ 118 w 236"/>
                <a:gd name="T7" fmla="*/ 95 h 236"/>
                <a:gd name="T8" fmla="*/ 99 w 236"/>
                <a:gd name="T9" fmla="*/ 105 h 236"/>
                <a:gd name="T10" fmla="*/ 94 w 236"/>
                <a:gd name="T11" fmla="*/ 118 h 236"/>
                <a:gd name="T12" fmla="*/ 118 w 236"/>
                <a:gd name="T13" fmla="*/ 142 h 236"/>
                <a:gd name="T14" fmla="*/ 170 w 236"/>
                <a:gd name="T15" fmla="*/ 89 h 236"/>
                <a:gd name="T16" fmla="*/ 170 w 236"/>
                <a:gd name="T17" fmla="*/ 70 h 236"/>
                <a:gd name="T18" fmla="*/ 170 w 236"/>
                <a:gd name="T19" fmla="*/ 67 h 236"/>
                <a:gd name="T20" fmla="*/ 167 w 236"/>
                <a:gd name="T21" fmla="*/ 67 h 236"/>
                <a:gd name="T22" fmla="*/ 147 w 236"/>
                <a:gd name="T23" fmla="*/ 67 h 236"/>
                <a:gd name="T24" fmla="*/ 147 w 236"/>
                <a:gd name="T25" fmla="*/ 90 h 236"/>
                <a:gd name="T26" fmla="*/ 170 w 236"/>
                <a:gd name="T27" fmla="*/ 89 h 236"/>
                <a:gd name="T28" fmla="*/ 118 w 236"/>
                <a:gd name="T29" fmla="*/ 0 h 236"/>
                <a:gd name="T30" fmla="*/ 0 w 236"/>
                <a:gd name="T31" fmla="*/ 118 h 236"/>
                <a:gd name="T32" fmla="*/ 118 w 236"/>
                <a:gd name="T33" fmla="*/ 236 h 236"/>
                <a:gd name="T34" fmla="*/ 236 w 236"/>
                <a:gd name="T35" fmla="*/ 118 h 236"/>
                <a:gd name="T36" fmla="*/ 118 w 236"/>
                <a:gd name="T37" fmla="*/ 0 h 236"/>
                <a:gd name="T38" fmla="*/ 185 w 236"/>
                <a:gd name="T39" fmla="*/ 105 h 236"/>
                <a:gd name="T40" fmla="*/ 185 w 236"/>
                <a:gd name="T41" fmla="*/ 160 h 236"/>
                <a:gd name="T42" fmla="*/ 159 w 236"/>
                <a:gd name="T43" fmla="*/ 186 h 236"/>
                <a:gd name="T44" fmla="*/ 77 w 236"/>
                <a:gd name="T45" fmla="*/ 186 h 236"/>
                <a:gd name="T46" fmla="*/ 51 w 236"/>
                <a:gd name="T47" fmla="*/ 160 h 236"/>
                <a:gd name="T48" fmla="*/ 51 w 236"/>
                <a:gd name="T49" fmla="*/ 105 h 236"/>
                <a:gd name="T50" fmla="*/ 51 w 236"/>
                <a:gd name="T51" fmla="*/ 77 h 236"/>
                <a:gd name="T52" fmla="*/ 77 w 236"/>
                <a:gd name="T53" fmla="*/ 51 h 236"/>
                <a:gd name="T54" fmla="*/ 159 w 236"/>
                <a:gd name="T55" fmla="*/ 51 h 236"/>
                <a:gd name="T56" fmla="*/ 185 w 236"/>
                <a:gd name="T57" fmla="*/ 77 h 236"/>
                <a:gd name="T58" fmla="*/ 185 w 236"/>
                <a:gd name="T59" fmla="*/ 105 h 236"/>
                <a:gd name="T60" fmla="*/ 155 w 236"/>
                <a:gd name="T61" fmla="*/ 118 h 236"/>
                <a:gd name="T62" fmla="*/ 118 w 236"/>
                <a:gd name="T63" fmla="*/ 155 h 236"/>
                <a:gd name="T64" fmla="*/ 81 w 236"/>
                <a:gd name="T65" fmla="*/ 118 h 236"/>
                <a:gd name="T66" fmla="*/ 84 w 236"/>
                <a:gd name="T67" fmla="*/ 105 h 236"/>
                <a:gd name="T68" fmla="*/ 64 w 236"/>
                <a:gd name="T69" fmla="*/ 105 h 236"/>
                <a:gd name="T70" fmla="*/ 64 w 236"/>
                <a:gd name="T71" fmla="*/ 160 h 236"/>
                <a:gd name="T72" fmla="*/ 77 w 236"/>
                <a:gd name="T73" fmla="*/ 172 h 236"/>
                <a:gd name="T74" fmla="*/ 159 w 236"/>
                <a:gd name="T75" fmla="*/ 172 h 236"/>
                <a:gd name="T76" fmla="*/ 172 w 236"/>
                <a:gd name="T77" fmla="*/ 160 h 236"/>
                <a:gd name="T78" fmla="*/ 172 w 236"/>
                <a:gd name="T79" fmla="*/ 105 h 236"/>
                <a:gd name="T80" fmla="*/ 152 w 236"/>
                <a:gd name="T81" fmla="*/ 105 h 236"/>
                <a:gd name="T82" fmla="*/ 155 w 236"/>
                <a:gd name="T83" fmla="*/ 118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6" h="236">
                  <a:moveTo>
                    <a:pt x="118" y="142"/>
                  </a:moveTo>
                  <a:cubicBezTo>
                    <a:pt x="131" y="142"/>
                    <a:pt x="142" y="131"/>
                    <a:pt x="142" y="118"/>
                  </a:cubicBezTo>
                  <a:cubicBezTo>
                    <a:pt x="142" y="113"/>
                    <a:pt x="140" y="108"/>
                    <a:pt x="137" y="105"/>
                  </a:cubicBezTo>
                  <a:cubicBezTo>
                    <a:pt x="133" y="99"/>
                    <a:pt x="126" y="95"/>
                    <a:pt x="118" y="95"/>
                  </a:cubicBezTo>
                  <a:cubicBezTo>
                    <a:pt x="110" y="95"/>
                    <a:pt x="103" y="99"/>
                    <a:pt x="99" y="105"/>
                  </a:cubicBezTo>
                  <a:cubicBezTo>
                    <a:pt x="96" y="108"/>
                    <a:pt x="94" y="113"/>
                    <a:pt x="94" y="118"/>
                  </a:cubicBezTo>
                  <a:cubicBezTo>
                    <a:pt x="94" y="131"/>
                    <a:pt x="105" y="142"/>
                    <a:pt x="118" y="142"/>
                  </a:cubicBezTo>
                  <a:close/>
                  <a:moveTo>
                    <a:pt x="170" y="89"/>
                  </a:moveTo>
                  <a:cubicBezTo>
                    <a:pt x="170" y="70"/>
                    <a:pt x="170" y="70"/>
                    <a:pt x="170" y="70"/>
                  </a:cubicBezTo>
                  <a:cubicBezTo>
                    <a:pt x="170" y="67"/>
                    <a:pt x="170" y="67"/>
                    <a:pt x="170" y="67"/>
                  </a:cubicBezTo>
                  <a:cubicBezTo>
                    <a:pt x="167" y="67"/>
                    <a:pt x="167" y="67"/>
                    <a:pt x="167" y="67"/>
                  </a:cubicBezTo>
                  <a:cubicBezTo>
                    <a:pt x="147" y="67"/>
                    <a:pt x="147" y="67"/>
                    <a:pt x="147" y="67"/>
                  </a:cubicBezTo>
                  <a:cubicBezTo>
                    <a:pt x="147" y="90"/>
                    <a:pt x="147" y="90"/>
                    <a:pt x="147" y="90"/>
                  </a:cubicBezTo>
                  <a:lnTo>
                    <a:pt x="170" y="89"/>
                  </a:ln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85" y="105"/>
                  </a:moveTo>
                  <a:cubicBezTo>
                    <a:pt x="185" y="160"/>
                    <a:pt x="185" y="160"/>
                    <a:pt x="185" y="160"/>
                  </a:cubicBezTo>
                  <a:cubicBezTo>
                    <a:pt x="185" y="174"/>
                    <a:pt x="173" y="186"/>
                    <a:pt x="159" y="186"/>
                  </a:cubicBezTo>
                  <a:cubicBezTo>
                    <a:pt x="77" y="186"/>
                    <a:pt x="77" y="186"/>
                    <a:pt x="77" y="186"/>
                  </a:cubicBezTo>
                  <a:cubicBezTo>
                    <a:pt x="62" y="186"/>
                    <a:pt x="51" y="174"/>
                    <a:pt x="51" y="160"/>
                  </a:cubicBezTo>
                  <a:cubicBezTo>
                    <a:pt x="51" y="105"/>
                    <a:pt x="51" y="105"/>
                    <a:pt x="51" y="105"/>
                  </a:cubicBezTo>
                  <a:cubicBezTo>
                    <a:pt x="51" y="77"/>
                    <a:pt x="51" y="77"/>
                    <a:pt x="51" y="77"/>
                  </a:cubicBezTo>
                  <a:cubicBezTo>
                    <a:pt x="51" y="63"/>
                    <a:pt x="62" y="51"/>
                    <a:pt x="77" y="51"/>
                  </a:cubicBezTo>
                  <a:cubicBezTo>
                    <a:pt x="159" y="51"/>
                    <a:pt x="159" y="51"/>
                    <a:pt x="159" y="51"/>
                  </a:cubicBezTo>
                  <a:cubicBezTo>
                    <a:pt x="173" y="51"/>
                    <a:pt x="185" y="63"/>
                    <a:pt x="185" y="77"/>
                  </a:cubicBezTo>
                  <a:lnTo>
                    <a:pt x="185" y="105"/>
                  </a:lnTo>
                  <a:close/>
                  <a:moveTo>
                    <a:pt x="155" y="118"/>
                  </a:moveTo>
                  <a:cubicBezTo>
                    <a:pt x="155" y="139"/>
                    <a:pt x="138" y="155"/>
                    <a:pt x="118" y="155"/>
                  </a:cubicBezTo>
                  <a:cubicBezTo>
                    <a:pt x="98" y="155"/>
                    <a:pt x="81" y="139"/>
                    <a:pt x="81" y="118"/>
                  </a:cubicBezTo>
                  <a:cubicBezTo>
                    <a:pt x="81" y="114"/>
                    <a:pt x="82" y="109"/>
                    <a:pt x="84" y="105"/>
                  </a:cubicBezTo>
                  <a:cubicBezTo>
                    <a:pt x="64" y="105"/>
                    <a:pt x="64" y="105"/>
                    <a:pt x="64" y="105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4" y="167"/>
                    <a:pt x="70" y="172"/>
                    <a:pt x="77" y="172"/>
                  </a:cubicBezTo>
                  <a:cubicBezTo>
                    <a:pt x="159" y="172"/>
                    <a:pt x="159" y="172"/>
                    <a:pt x="159" y="172"/>
                  </a:cubicBezTo>
                  <a:cubicBezTo>
                    <a:pt x="166" y="172"/>
                    <a:pt x="172" y="167"/>
                    <a:pt x="172" y="160"/>
                  </a:cubicBezTo>
                  <a:cubicBezTo>
                    <a:pt x="172" y="105"/>
                    <a:pt x="172" y="105"/>
                    <a:pt x="172" y="105"/>
                  </a:cubicBezTo>
                  <a:cubicBezTo>
                    <a:pt x="152" y="105"/>
                    <a:pt x="152" y="105"/>
                    <a:pt x="152" y="105"/>
                  </a:cubicBezTo>
                  <a:cubicBezTo>
                    <a:pt x="154" y="109"/>
                    <a:pt x="155" y="114"/>
                    <a:pt x="155" y="11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79" name="Freeform: Shape 61"/>
            <p:cNvSpPr/>
            <p:nvPr/>
          </p:nvSpPr>
          <p:spPr bwMode="auto">
            <a:xfrm>
              <a:off x="10746340" y="5964287"/>
              <a:ext cx="400395" cy="400395"/>
            </a:xfrm>
            <a:custGeom>
              <a:avLst/>
              <a:gdLst>
                <a:gd name="T0" fmla="*/ 119 w 236"/>
                <a:gd name="T1" fmla="*/ 123 h 236"/>
                <a:gd name="T2" fmla="*/ 111 w 236"/>
                <a:gd name="T3" fmla="*/ 131 h 236"/>
                <a:gd name="T4" fmla="*/ 115 w 236"/>
                <a:gd name="T5" fmla="*/ 138 h 236"/>
                <a:gd name="T6" fmla="*/ 115 w 236"/>
                <a:gd name="T7" fmla="*/ 150 h 236"/>
                <a:gd name="T8" fmla="*/ 118 w 236"/>
                <a:gd name="T9" fmla="*/ 154 h 236"/>
                <a:gd name="T10" fmla="*/ 119 w 236"/>
                <a:gd name="T11" fmla="*/ 154 h 236"/>
                <a:gd name="T12" fmla="*/ 122 w 236"/>
                <a:gd name="T13" fmla="*/ 150 h 236"/>
                <a:gd name="T14" fmla="*/ 122 w 236"/>
                <a:gd name="T15" fmla="*/ 138 h 236"/>
                <a:gd name="T16" fmla="*/ 126 w 236"/>
                <a:gd name="T17" fmla="*/ 131 h 236"/>
                <a:gd name="T18" fmla="*/ 119 w 236"/>
                <a:gd name="T19" fmla="*/ 123 h 236"/>
                <a:gd name="T20" fmla="*/ 119 w 236"/>
                <a:gd name="T21" fmla="*/ 66 h 236"/>
                <a:gd name="T22" fmla="*/ 100 w 236"/>
                <a:gd name="T23" fmla="*/ 84 h 236"/>
                <a:gd name="T24" fmla="*/ 100 w 236"/>
                <a:gd name="T25" fmla="*/ 102 h 236"/>
                <a:gd name="T26" fmla="*/ 137 w 236"/>
                <a:gd name="T27" fmla="*/ 102 h 236"/>
                <a:gd name="T28" fmla="*/ 137 w 236"/>
                <a:gd name="T29" fmla="*/ 84 h 236"/>
                <a:gd name="T30" fmla="*/ 119 w 236"/>
                <a:gd name="T31" fmla="*/ 66 h 236"/>
                <a:gd name="T32" fmla="*/ 118 w 236"/>
                <a:gd name="T33" fmla="*/ 0 h 236"/>
                <a:gd name="T34" fmla="*/ 0 w 236"/>
                <a:gd name="T35" fmla="*/ 118 h 236"/>
                <a:gd name="T36" fmla="*/ 118 w 236"/>
                <a:gd name="T37" fmla="*/ 236 h 236"/>
                <a:gd name="T38" fmla="*/ 236 w 236"/>
                <a:gd name="T39" fmla="*/ 118 h 236"/>
                <a:gd name="T40" fmla="*/ 118 w 236"/>
                <a:gd name="T41" fmla="*/ 0 h 236"/>
                <a:gd name="T42" fmla="*/ 164 w 236"/>
                <a:gd name="T43" fmla="*/ 161 h 236"/>
                <a:gd name="T44" fmla="*/ 149 w 236"/>
                <a:gd name="T45" fmla="*/ 176 h 236"/>
                <a:gd name="T46" fmla="*/ 88 w 236"/>
                <a:gd name="T47" fmla="*/ 176 h 236"/>
                <a:gd name="T48" fmla="*/ 73 w 236"/>
                <a:gd name="T49" fmla="*/ 161 h 236"/>
                <a:gd name="T50" fmla="*/ 73 w 236"/>
                <a:gd name="T51" fmla="*/ 105 h 236"/>
                <a:gd name="T52" fmla="*/ 76 w 236"/>
                <a:gd name="T53" fmla="*/ 102 h 236"/>
                <a:gd name="T54" fmla="*/ 86 w 236"/>
                <a:gd name="T55" fmla="*/ 102 h 236"/>
                <a:gd name="T56" fmla="*/ 86 w 236"/>
                <a:gd name="T57" fmla="*/ 84 h 236"/>
                <a:gd name="T58" fmla="*/ 118 w 236"/>
                <a:gd name="T59" fmla="*/ 51 h 236"/>
                <a:gd name="T60" fmla="*/ 119 w 236"/>
                <a:gd name="T61" fmla="*/ 51 h 236"/>
                <a:gd name="T62" fmla="*/ 152 w 236"/>
                <a:gd name="T63" fmla="*/ 84 h 236"/>
                <a:gd name="T64" fmla="*/ 152 w 236"/>
                <a:gd name="T65" fmla="*/ 102 h 236"/>
                <a:gd name="T66" fmla="*/ 161 w 236"/>
                <a:gd name="T67" fmla="*/ 102 h 236"/>
                <a:gd name="T68" fmla="*/ 164 w 236"/>
                <a:gd name="T69" fmla="*/ 105 h 236"/>
                <a:gd name="T70" fmla="*/ 164 w 236"/>
                <a:gd name="T71" fmla="*/ 161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36" h="236">
                  <a:moveTo>
                    <a:pt x="119" y="123"/>
                  </a:moveTo>
                  <a:cubicBezTo>
                    <a:pt x="114" y="123"/>
                    <a:pt x="111" y="127"/>
                    <a:pt x="111" y="131"/>
                  </a:cubicBezTo>
                  <a:cubicBezTo>
                    <a:pt x="111" y="134"/>
                    <a:pt x="112" y="136"/>
                    <a:pt x="115" y="138"/>
                  </a:cubicBezTo>
                  <a:cubicBezTo>
                    <a:pt x="115" y="150"/>
                    <a:pt x="115" y="150"/>
                    <a:pt x="115" y="150"/>
                  </a:cubicBezTo>
                  <a:cubicBezTo>
                    <a:pt x="115" y="152"/>
                    <a:pt x="116" y="154"/>
                    <a:pt x="118" y="154"/>
                  </a:cubicBezTo>
                  <a:cubicBezTo>
                    <a:pt x="119" y="154"/>
                    <a:pt x="119" y="154"/>
                    <a:pt x="119" y="154"/>
                  </a:cubicBezTo>
                  <a:cubicBezTo>
                    <a:pt x="121" y="154"/>
                    <a:pt x="122" y="152"/>
                    <a:pt x="122" y="150"/>
                  </a:cubicBezTo>
                  <a:cubicBezTo>
                    <a:pt x="122" y="138"/>
                    <a:pt x="122" y="138"/>
                    <a:pt x="122" y="138"/>
                  </a:cubicBezTo>
                  <a:cubicBezTo>
                    <a:pt x="125" y="136"/>
                    <a:pt x="126" y="134"/>
                    <a:pt x="126" y="131"/>
                  </a:cubicBezTo>
                  <a:cubicBezTo>
                    <a:pt x="126" y="126"/>
                    <a:pt x="123" y="123"/>
                    <a:pt x="119" y="123"/>
                  </a:cubicBezTo>
                  <a:close/>
                  <a:moveTo>
                    <a:pt x="119" y="66"/>
                  </a:moveTo>
                  <a:cubicBezTo>
                    <a:pt x="108" y="66"/>
                    <a:pt x="100" y="74"/>
                    <a:pt x="100" y="84"/>
                  </a:cubicBezTo>
                  <a:cubicBezTo>
                    <a:pt x="100" y="102"/>
                    <a:pt x="100" y="102"/>
                    <a:pt x="100" y="102"/>
                  </a:cubicBezTo>
                  <a:cubicBezTo>
                    <a:pt x="137" y="102"/>
                    <a:pt x="137" y="102"/>
                    <a:pt x="137" y="102"/>
                  </a:cubicBezTo>
                  <a:cubicBezTo>
                    <a:pt x="137" y="84"/>
                    <a:pt x="137" y="84"/>
                    <a:pt x="137" y="84"/>
                  </a:cubicBezTo>
                  <a:cubicBezTo>
                    <a:pt x="137" y="74"/>
                    <a:pt x="129" y="66"/>
                    <a:pt x="119" y="66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64" y="161"/>
                  </a:moveTo>
                  <a:cubicBezTo>
                    <a:pt x="164" y="169"/>
                    <a:pt x="157" y="176"/>
                    <a:pt x="149" y="176"/>
                  </a:cubicBezTo>
                  <a:cubicBezTo>
                    <a:pt x="88" y="176"/>
                    <a:pt x="88" y="176"/>
                    <a:pt x="88" y="176"/>
                  </a:cubicBezTo>
                  <a:cubicBezTo>
                    <a:pt x="80" y="176"/>
                    <a:pt x="73" y="169"/>
                    <a:pt x="73" y="161"/>
                  </a:cubicBezTo>
                  <a:cubicBezTo>
                    <a:pt x="73" y="105"/>
                    <a:pt x="73" y="105"/>
                    <a:pt x="73" y="105"/>
                  </a:cubicBezTo>
                  <a:cubicBezTo>
                    <a:pt x="73" y="103"/>
                    <a:pt x="74" y="102"/>
                    <a:pt x="76" y="102"/>
                  </a:cubicBezTo>
                  <a:cubicBezTo>
                    <a:pt x="86" y="102"/>
                    <a:pt x="86" y="102"/>
                    <a:pt x="86" y="102"/>
                  </a:cubicBezTo>
                  <a:cubicBezTo>
                    <a:pt x="86" y="84"/>
                    <a:pt x="86" y="84"/>
                    <a:pt x="86" y="84"/>
                  </a:cubicBezTo>
                  <a:cubicBezTo>
                    <a:pt x="86" y="66"/>
                    <a:pt x="100" y="52"/>
                    <a:pt x="118" y="51"/>
                  </a:cubicBezTo>
                  <a:cubicBezTo>
                    <a:pt x="119" y="51"/>
                    <a:pt x="119" y="51"/>
                    <a:pt x="119" y="51"/>
                  </a:cubicBezTo>
                  <a:cubicBezTo>
                    <a:pt x="137" y="52"/>
                    <a:pt x="152" y="66"/>
                    <a:pt x="152" y="84"/>
                  </a:cubicBezTo>
                  <a:cubicBezTo>
                    <a:pt x="152" y="102"/>
                    <a:pt x="152" y="102"/>
                    <a:pt x="152" y="102"/>
                  </a:cubicBezTo>
                  <a:cubicBezTo>
                    <a:pt x="161" y="102"/>
                    <a:pt x="161" y="102"/>
                    <a:pt x="161" y="102"/>
                  </a:cubicBezTo>
                  <a:cubicBezTo>
                    <a:pt x="163" y="102"/>
                    <a:pt x="164" y="103"/>
                    <a:pt x="164" y="105"/>
                  </a:cubicBezTo>
                  <a:lnTo>
                    <a:pt x="164" y="16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80" name="Freeform: Shape 62"/>
            <p:cNvSpPr/>
            <p:nvPr/>
          </p:nvSpPr>
          <p:spPr bwMode="auto">
            <a:xfrm>
              <a:off x="10093360" y="5964287"/>
              <a:ext cx="400395" cy="400395"/>
            </a:xfrm>
            <a:custGeom>
              <a:avLst/>
              <a:gdLst>
                <a:gd name="T0" fmla="*/ 118 w 236"/>
                <a:gd name="T1" fmla="*/ 0 h 236"/>
                <a:gd name="T2" fmla="*/ 0 w 236"/>
                <a:gd name="T3" fmla="*/ 118 h 236"/>
                <a:gd name="T4" fmla="*/ 118 w 236"/>
                <a:gd name="T5" fmla="*/ 236 h 236"/>
                <a:gd name="T6" fmla="*/ 236 w 236"/>
                <a:gd name="T7" fmla="*/ 118 h 236"/>
                <a:gd name="T8" fmla="*/ 118 w 236"/>
                <a:gd name="T9" fmla="*/ 0 h 236"/>
                <a:gd name="T10" fmla="*/ 106 w 236"/>
                <a:gd name="T11" fmla="*/ 171 h 236"/>
                <a:gd name="T12" fmla="*/ 54 w 236"/>
                <a:gd name="T13" fmla="*/ 163 h 236"/>
                <a:gd name="T14" fmla="*/ 54 w 236"/>
                <a:gd name="T15" fmla="*/ 121 h 236"/>
                <a:gd name="T16" fmla="*/ 106 w 236"/>
                <a:gd name="T17" fmla="*/ 121 h 236"/>
                <a:gd name="T18" fmla="*/ 106 w 236"/>
                <a:gd name="T19" fmla="*/ 171 h 236"/>
                <a:gd name="T20" fmla="*/ 106 w 236"/>
                <a:gd name="T21" fmla="*/ 114 h 236"/>
                <a:gd name="T22" fmla="*/ 54 w 236"/>
                <a:gd name="T23" fmla="*/ 114 h 236"/>
                <a:gd name="T24" fmla="*/ 54 w 236"/>
                <a:gd name="T25" fmla="*/ 72 h 236"/>
                <a:gd name="T26" fmla="*/ 106 w 236"/>
                <a:gd name="T27" fmla="*/ 64 h 236"/>
                <a:gd name="T28" fmla="*/ 106 w 236"/>
                <a:gd name="T29" fmla="*/ 114 h 236"/>
                <a:gd name="T30" fmla="*/ 182 w 236"/>
                <a:gd name="T31" fmla="*/ 182 h 236"/>
                <a:gd name="T32" fmla="*/ 113 w 236"/>
                <a:gd name="T33" fmla="*/ 172 h 236"/>
                <a:gd name="T34" fmla="*/ 113 w 236"/>
                <a:gd name="T35" fmla="*/ 121 h 236"/>
                <a:gd name="T36" fmla="*/ 182 w 236"/>
                <a:gd name="T37" fmla="*/ 121 h 236"/>
                <a:gd name="T38" fmla="*/ 182 w 236"/>
                <a:gd name="T39" fmla="*/ 182 h 236"/>
                <a:gd name="T40" fmla="*/ 182 w 236"/>
                <a:gd name="T41" fmla="*/ 114 h 236"/>
                <a:gd name="T42" fmla="*/ 113 w 236"/>
                <a:gd name="T43" fmla="*/ 114 h 236"/>
                <a:gd name="T44" fmla="*/ 113 w 236"/>
                <a:gd name="T45" fmla="*/ 63 h 236"/>
                <a:gd name="T46" fmla="*/ 182 w 236"/>
                <a:gd name="T47" fmla="*/ 53 h 236"/>
                <a:gd name="T48" fmla="*/ 182 w 236"/>
                <a:gd name="T49" fmla="*/ 11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6" h="236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06" y="171"/>
                  </a:moveTo>
                  <a:cubicBezTo>
                    <a:pt x="54" y="163"/>
                    <a:pt x="54" y="163"/>
                    <a:pt x="54" y="163"/>
                  </a:cubicBezTo>
                  <a:cubicBezTo>
                    <a:pt x="54" y="121"/>
                    <a:pt x="54" y="121"/>
                    <a:pt x="54" y="121"/>
                  </a:cubicBezTo>
                  <a:cubicBezTo>
                    <a:pt x="106" y="121"/>
                    <a:pt x="106" y="121"/>
                    <a:pt x="106" y="121"/>
                  </a:cubicBezTo>
                  <a:lnTo>
                    <a:pt x="106" y="171"/>
                  </a:lnTo>
                  <a:close/>
                  <a:moveTo>
                    <a:pt x="106" y="114"/>
                  </a:moveTo>
                  <a:cubicBezTo>
                    <a:pt x="54" y="114"/>
                    <a:pt x="54" y="114"/>
                    <a:pt x="54" y="114"/>
                  </a:cubicBezTo>
                  <a:cubicBezTo>
                    <a:pt x="54" y="72"/>
                    <a:pt x="54" y="72"/>
                    <a:pt x="54" y="72"/>
                  </a:cubicBezTo>
                  <a:cubicBezTo>
                    <a:pt x="106" y="64"/>
                    <a:pt x="106" y="64"/>
                    <a:pt x="106" y="64"/>
                  </a:cubicBezTo>
                  <a:lnTo>
                    <a:pt x="106" y="114"/>
                  </a:lnTo>
                  <a:close/>
                  <a:moveTo>
                    <a:pt x="182" y="182"/>
                  </a:moveTo>
                  <a:cubicBezTo>
                    <a:pt x="113" y="172"/>
                    <a:pt x="113" y="172"/>
                    <a:pt x="113" y="172"/>
                  </a:cubicBezTo>
                  <a:cubicBezTo>
                    <a:pt x="113" y="121"/>
                    <a:pt x="113" y="121"/>
                    <a:pt x="113" y="121"/>
                  </a:cubicBezTo>
                  <a:cubicBezTo>
                    <a:pt x="182" y="121"/>
                    <a:pt x="182" y="121"/>
                    <a:pt x="182" y="121"/>
                  </a:cubicBezTo>
                  <a:lnTo>
                    <a:pt x="182" y="182"/>
                  </a:lnTo>
                  <a:close/>
                  <a:moveTo>
                    <a:pt x="182" y="114"/>
                  </a:moveTo>
                  <a:cubicBezTo>
                    <a:pt x="113" y="114"/>
                    <a:pt x="113" y="114"/>
                    <a:pt x="113" y="114"/>
                  </a:cubicBezTo>
                  <a:cubicBezTo>
                    <a:pt x="113" y="63"/>
                    <a:pt x="113" y="63"/>
                    <a:pt x="113" y="63"/>
                  </a:cubicBezTo>
                  <a:cubicBezTo>
                    <a:pt x="182" y="53"/>
                    <a:pt x="182" y="53"/>
                    <a:pt x="182" y="53"/>
                  </a:cubicBezTo>
                  <a:lnTo>
                    <a:pt x="182" y="1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</p:grpSp>
      <p:sp>
        <p:nvSpPr>
          <p:cNvPr id="14" name="矩形 13"/>
          <p:cNvSpPr/>
          <p:nvPr/>
        </p:nvSpPr>
        <p:spPr>
          <a:xfrm>
            <a:off x="0" y="2120253"/>
            <a:ext cx="12192000" cy="2820692"/>
          </a:xfrm>
          <a:prstGeom prst="rect">
            <a:avLst/>
          </a:prstGeom>
          <a:solidFill>
            <a:srgbClr val="1D2C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任意多边形 18"/>
          <p:cNvSpPr/>
          <p:nvPr/>
        </p:nvSpPr>
        <p:spPr>
          <a:xfrm>
            <a:off x="9362328" y="4301150"/>
            <a:ext cx="661661" cy="1313835"/>
          </a:xfrm>
          <a:custGeom>
            <a:avLst/>
            <a:gdLst>
              <a:gd name="connsiteX0" fmla="*/ 260195 w 524147"/>
              <a:gd name="connsiteY0" fmla="*/ 0 h 1040778"/>
              <a:gd name="connsiteX1" fmla="*/ 524147 w 524147"/>
              <a:gd name="connsiteY1" fmla="*/ 0 h 1040778"/>
              <a:gd name="connsiteX2" fmla="*/ 263952 w 524147"/>
              <a:gd name="connsiteY2" fmla="*/ 1040778 h 1040778"/>
              <a:gd name="connsiteX3" fmla="*/ 0 w 524147"/>
              <a:gd name="connsiteY3" fmla="*/ 1040778 h 1040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4147" h="1040778">
                <a:moveTo>
                  <a:pt x="260195" y="0"/>
                </a:moveTo>
                <a:lnTo>
                  <a:pt x="524147" y="0"/>
                </a:lnTo>
                <a:lnTo>
                  <a:pt x="263952" y="1040778"/>
                </a:lnTo>
                <a:lnTo>
                  <a:pt x="0" y="1040778"/>
                </a:lnTo>
                <a:close/>
              </a:path>
            </a:pathLst>
          </a:custGeom>
          <a:solidFill>
            <a:srgbClr val="EE7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任意多边形 19"/>
          <p:cNvSpPr/>
          <p:nvPr/>
        </p:nvSpPr>
        <p:spPr>
          <a:xfrm>
            <a:off x="9784960" y="4301150"/>
            <a:ext cx="661661" cy="1313835"/>
          </a:xfrm>
          <a:custGeom>
            <a:avLst/>
            <a:gdLst>
              <a:gd name="connsiteX0" fmla="*/ 260195 w 524147"/>
              <a:gd name="connsiteY0" fmla="*/ 0 h 1040778"/>
              <a:gd name="connsiteX1" fmla="*/ 524147 w 524147"/>
              <a:gd name="connsiteY1" fmla="*/ 0 h 1040778"/>
              <a:gd name="connsiteX2" fmla="*/ 263952 w 524147"/>
              <a:gd name="connsiteY2" fmla="*/ 1040778 h 1040778"/>
              <a:gd name="connsiteX3" fmla="*/ 0 w 524147"/>
              <a:gd name="connsiteY3" fmla="*/ 1040778 h 1040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4147" h="1040778">
                <a:moveTo>
                  <a:pt x="260195" y="0"/>
                </a:moveTo>
                <a:lnTo>
                  <a:pt x="524147" y="0"/>
                </a:lnTo>
                <a:lnTo>
                  <a:pt x="263952" y="1040778"/>
                </a:lnTo>
                <a:lnTo>
                  <a:pt x="0" y="1040778"/>
                </a:lnTo>
                <a:close/>
              </a:path>
            </a:pathLst>
          </a:custGeom>
          <a:solidFill>
            <a:srgbClr val="F786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任意多边形 20"/>
          <p:cNvSpPr/>
          <p:nvPr/>
        </p:nvSpPr>
        <p:spPr>
          <a:xfrm>
            <a:off x="10207593" y="4301150"/>
            <a:ext cx="661661" cy="1313835"/>
          </a:xfrm>
          <a:custGeom>
            <a:avLst/>
            <a:gdLst>
              <a:gd name="connsiteX0" fmla="*/ 260195 w 524147"/>
              <a:gd name="connsiteY0" fmla="*/ 0 h 1040778"/>
              <a:gd name="connsiteX1" fmla="*/ 524147 w 524147"/>
              <a:gd name="connsiteY1" fmla="*/ 0 h 1040778"/>
              <a:gd name="connsiteX2" fmla="*/ 263952 w 524147"/>
              <a:gd name="connsiteY2" fmla="*/ 1040778 h 1040778"/>
              <a:gd name="connsiteX3" fmla="*/ 0 w 524147"/>
              <a:gd name="connsiteY3" fmla="*/ 1040778 h 1040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4147" h="1040778">
                <a:moveTo>
                  <a:pt x="260195" y="0"/>
                </a:moveTo>
                <a:lnTo>
                  <a:pt x="524147" y="0"/>
                </a:lnTo>
                <a:lnTo>
                  <a:pt x="263952" y="1040778"/>
                </a:lnTo>
                <a:lnTo>
                  <a:pt x="0" y="1040778"/>
                </a:lnTo>
                <a:close/>
              </a:path>
            </a:pathLst>
          </a:custGeom>
          <a:solidFill>
            <a:srgbClr val="FCA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任意多边形 21"/>
          <p:cNvSpPr/>
          <p:nvPr/>
        </p:nvSpPr>
        <p:spPr>
          <a:xfrm>
            <a:off x="10630227" y="4301150"/>
            <a:ext cx="661661" cy="1313835"/>
          </a:xfrm>
          <a:custGeom>
            <a:avLst/>
            <a:gdLst>
              <a:gd name="connsiteX0" fmla="*/ 260195 w 524147"/>
              <a:gd name="connsiteY0" fmla="*/ 0 h 1040778"/>
              <a:gd name="connsiteX1" fmla="*/ 524147 w 524147"/>
              <a:gd name="connsiteY1" fmla="*/ 0 h 1040778"/>
              <a:gd name="connsiteX2" fmla="*/ 263952 w 524147"/>
              <a:gd name="connsiteY2" fmla="*/ 1040778 h 1040778"/>
              <a:gd name="connsiteX3" fmla="*/ 0 w 524147"/>
              <a:gd name="connsiteY3" fmla="*/ 1040778 h 1040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4147" h="1040778">
                <a:moveTo>
                  <a:pt x="260195" y="0"/>
                </a:moveTo>
                <a:lnTo>
                  <a:pt x="524147" y="0"/>
                </a:lnTo>
                <a:lnTo>
                  <a:pt x="263952" y="1040778"/>
                </a:lnTo>
                <a:lnTo>
                  <a:pt x="0" y="104077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任意多边形 22"/>
          <p:cNvSpPr/>
          <p:nvPr/>
        </p:nvSpPr>
        <p:spPr>
          <a:xfrm>
            <a:off x="9208610" y="5130179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任意多边形 23"/>
          <p:cNvSpPr/>
          <p:nvPr/>
        </p:nvSpPr>
        <p:spPr>
          <a:xfrm>
            <a:off x="9097029" y="5130179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任意多边形 24"/>
          <p:cNvSpPr/>
          <p:nvPr/>
        </p:nvSpPr>
        <p:spPr>
          <a:xfrm>
            <a:off x="8985444" y="5130179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任意多边形 25"/>
          <p:cNvSpPr/>
          <p:nvPr/>
        </p:nvSpPr>
        <p:spPr>
          <a:xfrm>
            <a:off x="8873859" y="5130179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任意多边形 26"/>
          <p:cNvSpPr/>
          <p:nvPr/>
        </p:nvSpPr>
        <p:spPr>
          <a:xfrm>
            <a:off x="8762274" y="5130179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任意多边形 27"/>
          <p:cNvSpPr/>
          <p:nvPr/>
        </p:nvSpPr>
        <p:spPr>
          <a:xfrm>
            <a:off x="8650689" y="5130179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任意多边形 28"/>
          <p:cNvSpPr/>
          <p:nvPr/>
        </p:nvSpPr>
        <p:spPr>
          <a:xfrm>
            <a:off x="8539104" y="5130179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任意多边形 29"/>
          <p:cNvSpPr/>
          <p:nvPr/>
        </p:nvSpPr>
        <p:spPr>
          <a:xfrm>
            <a:off x="8427519" y="5130179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任意多边形 30"/>
          <p:cNvSpPr/>
          <p:nvPr/>
        </p:nvSpPr>
        <p:spPr>
          <a:xfrm>
            <a:off x="8315934" y="5130179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任意多边形 31"/>
          <p:cNvSpPr/>
          <p:nvPr/>
        </p:nvSpPr>
        <p:spPr>
          <a:xfrm>
            <a:off x="8204349" y="5130179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任意多边形 32"/>
          <p:cNvSpPr/>
          <p:nvPr/>
        </p:nvSpPr>
        <p:spPr>
          <a:xfrm>
            <a:off x="8092764" y="5130179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任意多边形 33"/>
          <p:cNvSpPr/>
          <p:nvPr/>
        </p:nvSpPr>
        <p:spPr>
          <a:xfrm>
            <a:off x="7981179" y="5130179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任意多边形 34"/>
          <p:cNvSpPr/>
          <p:nvPr/>
        </p:nvSpPr>
        <p:spPr>
          <a:xfrm>
            <a:off x="7869594" y="5130179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任意多边形 35"/>
          <p:cNvSpPr/>
          <p:nvPr/>
        </p:nvSpPr>
        <p:spPr>
          <a:xfrm>
            <a:off x="7758009" y="5130179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任意多边形 36"/>
          <p:cNvSpPr/>
          <p:nvPr/>
        </p:nvSpPr>
        <p:spPr>
          <a:xfrm>
            <a:off x="7646424" y="5130179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任意多边形 37"/>
          <p:cNvSpPr/>
          <p:nvPr/>
        </p:nvSpPr>
        <p:spPr>
          <a:xfrm>
            <a:off x="7534839" y="5130179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任意多边形 38"/>
          <p:cNvSpPr/>
          <p:nvPr/>
        </p:nvSpPr>
        <p:spPr>
          <a:xfrm>
            <a:off x="7423254" y="5130179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任意多边形 39"/>
          <p:cNvSpPr/>
          <p:nvPr/>
        </p:nvSpPr>
        <p:spPr>
          <a:xfrm>
            <a:off x="7311669" y="5130179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任意多边形 40"/>
          <p:cNvSpPr/>
          <p:nvPr/>
        </p:nvSpPr>
        <p:spPr>
          <a:xfrm>
            <a:off x="7200084" y="5130179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任意多边形 41"/>
          <p:cNvSpPr/>
          <p:nvPr/>
        </p:nvSpPr>
        <p:spPr>
          <a:xfrm>
            <a:off x="7088499" y="5130179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任意多边形 42"/>
          <p:cNvSpPr/>
          <p:nvPr/>
        </p:nvSpPr>
        <p:spPr>
          <a:xfrm>
            <a:off x="6976914" y="5130179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任意多边形 43"/>
          <p:cNvSpPr/>
          <p:nvPr/>
        </p:nvSpPr>
        <p:spPr>
          <a:xfrm>
            <a:off x="6865329" y="5130179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任意多边形 44"/>
          <p:cNvSpPr/>
          <p:nvPr/>
        </p:nvSpPr>
        <p:spPr>
          <a:xfrm>
            <a:off x="6753744" y="5130179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任意多边形 45"/>
          <p:cNvSpPr/>
          <p:nvPr/>
        </p:nvSpPr>
        <p:spPr>
          <a:xfrm>
            <a:off x="6642159" y="5130179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任意多边形 46"/>
          <p:cNvSpPr/>
          <p:nvPr/>
        </p:nvSpPr>
        <p:spPr>
          <a:xfrm>
            <a:off x="6530574" y="5130179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任意多边形 47"/>
          <p:cNvSpPr/>
          <p:nvPr/>
        </p:nvSpPr>
        <p:spPr>
          <a:xfrm>
            <a:off x="6418989" y="5130179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任意多边形 48"/>
          <p:cNvSpPr/>
          <p:nvPr/>
        </p:nvSpPr>
        <p:spPr>
          <a:xfrm>
            <a:off x="6307404" y="5130179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任意多边形 49"/>
          <p:cNvSpPr/>
          <p:nvPr/>
        </p:nvSpPr>
        <p:spPr>
          <a:xfrm>
            <a:off x="6195819" y="5130179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任意多边形 50"/>
          <p:cNvSpPr/>
          <p:nvPr/>
        </p:nvSpPr>
        <p:spPr>
          <a:xfrm>
            <a:off x="6084234" y="5130179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任意多边形 51"/>
          <p:cNvSpPr/>
          <p:nvPr/>
        </p:nvSpPr>
        <p:spPr>
          <a:xfrm>
            <a:off x="5972649" y="5130179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矩形 71"/>
          <p:cNvSpPr/>
          <p:nvPr/>
        </p:nvSpPr>
        <p:spPr>
          <a:xfrm>
            <a:off x="2646620" y="2754544"/>
            <a:ext cx="6451394" cy="1198880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>
              <a:lnSpc>
                <a:spcPct val="120000"/>
              </a:lnSpc>
            </a:pPr>
            <a:r>
              <a:rPr lang="zh-CN" altLang="en-US" sz="6000" b="1" dirty="0">
                <a:solidFill>
                  <a:schemeClr val="bg1"/>
                </a:solidFill>
                <a:latin typeface="+mn-ea"/>
              </a:rPr>
              <a:t>感谢观看</a:t>
            </a:r>
            <a:endParaRPr lang="zh-CN" altLang="en-US" sz="60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77" name="Freeform: Shape 60"/>
          <p:cNvSpPr/>
          <p:nvPr/>
        </p:nvSpPr>
        <p:spPr bwMode="auto">
          <a:xfrm>
            <a:off x="9453698" y="5970946"/>
            <a:ext cx="387076" cy="387077"/>
          </a:xfrm>
          <a:custGeom>
            <a:avLst/>
            <a:gdLst>
              <a:gd name="T0" fmla="*/ 118 w 236"/>
              <a:gd name="T1" fmla="*/ 142 h 236"/>
              <a:gd name="T2" fmla="*/ 142 w 236"/>
              <a:gd name="T3" fmla="*/ 118 h 236"/>
              <a:gd name="T4" fmla="*/ 137 w 236"/>
              <a:gd name="T5" fmla="*/ 105 h 236"/>
              <a:gd name="T6" fmla="*/ 118 w 236"/>
              <a:gd name="T7" fmla="*/ 95 h 236"/>
              <a:gd name="T8" fmla="*/ 99 w 236"/>
              <a:gd name="T9" fmla="*/ 105 h 236"/>
              <a:gd name="T10" fmla="*/ 94 w 236"/>
              <a:gd name="T11" fmla="*/ 118 h 236"/>
              <a:gd name="T12" fmla="*/ 118 w 236"/>
              <a:gd name="T13" fmla="*/ 142 h 236"/>
              <a:gd name="T14" fmla="*/ 170 w 236"/>
              <a:gd name="T15" fmla="*/ 89 h 236"/>
              <a:gd name="T16" fmla="*/ 170 w 236"/>
              <a:gd name="T17" fmla="*/ 70 h 236"/>
              <a:gd name="T18" fmla="*/ 170 w 236"/>
              <a:gd name="T19" fmla="*/ 67 h 236"/>
              <a:gd name="T20" fmla="*/ 167 w 236"/>
              <a:gd name="T21" fmla="*/ 67 h 236"/>
              <a:gd name="T22" fmla="*/ 147 w 236"/>
              <a:gd name="T23" fmla="*/ 67 h 236"/>
              <a:gd name="T24" fmla="*/ 147 w 236"/>
              <a:gd name="T25" fmla="*/ 90 h 236"/>
              <a:gd name="T26" fmla="*/ 170 w 236"/>
              <a:gd name="T27" fmla="*/ 89 h 236"/>
              <a:gd name="T28" fmla="*/ 118 w 236"/>
              <a:gd name="T29" fmla="*/ 0 h 236"/>
              <a:gd name="T30" fmla="*/ 0 w 236"/>
              <a:gd name="T31" fmla="*/ 118 h 236"/>
              <a:gd name="T32" fmla="*/ 118 w 236"/>
              <a:gd name="T33" fmla="*/ 236 h 236"/>
              <a:gd name="T34" fmla="*/ 236 w 236"/>
              <a:gd name="T35" fmla="*/ 118 h 236"/>
              <a:gd name="T36" fmla="*/ 118 w 236"/>
              <a:gd name="T37" fmla="*/ 0 h 236"/>
              <a:gd name="T38" fmla="*/ 185 w 236"/>
              <a:gd name="T39" fmla="*/ 105 h 236"/>
              <a:gd name="T40" fmla="*/ 185 w 236"/>
              <a:gd name="T41" fmla="*/ 160 h 236"/>
              <a:gd name="T42" fmla="*/ 159 w 236"/>
              <a:gd name="T43" fmla="*/ 186 h 236"/>
              <a:gd name="T44" fmla="*/ 77 w 236"/>
              <a:gd name="T45" fmla="*/ 186 h 236"/>
              <a:gd name="T46" fmla="*/ 51 w 236"/>
              <a:gd name="T47" fmla="*/ 160 h 236"/>
              <a:gd name="T48" fmla="*/ 51 w 236"/>
              <a:gd name="T49" fmla="*/ 105 h 236"/>
              <a:gd name="T50" fmla="*/ 51 w 236"/>
              <a:gd name="T51" fmla="*/ 77 h 236"/>
              <a:gd name="T52" fmla="*/ 77 w 236"/>
              <a:gd name="T53" fmla="*/ 51 h 236"/>
              <a:gd name="T54" fmla="*/ 159 w 236"/>
              <a:gd name="T55" fmla="*/ 51 h 236"/>
              <a:gd name="T56" fmla="*/ 185 w 236"/>
              <a:gd name="T57" fmla="*/ 77 h 236"/>
              <a:gd name="T58" fmla="*/ 185 w 236"/>
              <a:gd name="T59" fmla="*/ 105 h 236"/>
              <a:gd name="T60" fmla="*/ 155 w 236"/>
              <a:gd name="T61" fmla="*/ 118 h 236"/>
              <a:gd name="T62" fmla="*/ 118 w 236"/>
              <a:gd name="T63" fmla="*/ 155 h 236"/>
              <a:gd name="T64" fmla="*/ 81 w 236"/>
              <a:gd name="T65" fmla="*/ 118 h 236"/>
              <a:gd name="T66" fmla="*/ 84 w 236"/>
              <a:gd name="T67" fmla="*/ 105 h 236"/>
              <a:gd name="T68" fmla="*/ 64 w 236"/>
              <a:gd name="T69" fmla="*/ 105 h 236"/>
              <a:gd name="T70" fmla="*/ 64 w 236"/>
              <a:gd name="T71" fmla="*/ 160 h 236"/>
              <a:gd name="T72" fmla="*/ 77 w 236"/>
              <a:gd name="T73" fmla="*/ 172 h 236"/>
              <a:gd name="T74" fmla="*/ 159 w 236"/>
              <a:gd name="T75" fmla="*/ 172 h 236"/>
              <a:gd name="T76" fmla="*/ 172 w 236"/>
              <a:gd name="T77" fmla="*/ 160 h 236"/>
              <a:gd name="T78" fmla="*/ 172 w 236"/>
              <a:gd name="T79" fmla="*/ 105 h 236"/>
              <a:gd name="T80" fmla="*/ 152 w 236"/>
              <a:gd name="T81" fmla="*/ 105 h 236"/>
              <a:gd name="T82" fmla="*/ 155 w 236"/>
              <a:gd name="T83" fmla="*/ 118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36" h="236">
                <a:moveTo>
                  <a:pt x="118" y="142"/>
                </a:moveTo>
                <a:cubicBezTo>
                  <a:pt x="131" y="142"/>
                  <a:pt x="142" y="131"/>
                  <a:pt x="142" y="118"/>
                </a:cubicBezTo>
                <a:cubicBezTo>
                  <a:pt x="142" y="113"/>
                  <a:pt x="140" y="108"/>
                  <a:pt x="137" y="105"/>
                </a:cubicBezTo>
                <a:cubicBezTo>
                  <a:pt x="133" y="99"/>
                  <a:pt x="126" y="95"/>
                  <a:pt x="118" y="95"/>
                </a:cubicBezTo>
                <a:cubicBezTo>
                  <a:pt x="110" y="95"/>
                  <a:pt x="103" y="99"/>
                  <a:pt x="99" y="105"/>
                </a:cubicBezTo>
                <a:cubicBezTo>
                  <a:pt x="96" y="108"/>
                  <a:pt x="94" y="113"/>
                  <a:pt x="94" y="118"/>
                </a:cubicBezTo>
                <a:cubicBezTo>
                  <a:pt x="94" y="131"/>
                  <a:pt x="105" y="142"/>
                  <a:pt x="118" y="142"/>
                </a:cubicBezTo>
                <a:close/>
                <a:moveTo>
                  <a:pt x="170" y="89"/>
                </a:moveTo>
                <a:cubicBezTo>
                  <a:pt x="170" y="70"/>
                  <a:pt x="170" y="70"/>
                  <a:pt x="170" y="70"/>
                </a:cubicBezTo>
                <a:cubicBezTo>
                  <a:pt x="170" y="67"/>
                  <a:pt x="170" y="67"/>
                  <a:pt x="170" y="67"/>
                </a:cubicBezTo>
                <a:cubicBezTo>
                  <a:pt x="167" y="67"/>
                  <a:pt x="167" y="67"/>
                  <a:pt x="167" y="67"/>
                </a:cubicBezTo>
                <a:cubicBezTo>
                  <a:pt x="147" y="67"/>
                  <a:pt x="147" y="67"/>
                  <a:pt x="147" y="67"/>
                </a:cubicBezTo>
                <a:cubicBezTo>
                  <a:pt x="147" y="90"/>
                  <a:pt x="147" y="90"/>
                  <a:pt x="147" y="90"/>
                </a:cubicBezTo>
                <a:lnTo>
                  <a:pt x="170" y="89"/>
                </a:lnTo>
                <a:close/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cubicBezTo>
                  <a:pt x="0" y="183"/>
                  <a:pt x="53" y="236"/>
                  <a:pt x="118" y="236"/>
                </a:cubicBezTo>
                <a:cubicBezTo>
                  <a:pt x="183" y="236"/>
                  <a:pt x="236" y="183"/>
                  <a:pt x="236" y="118"/>
                </a:cubicBezTo>
                <a:cubicBezTo>
                  <a:pt x="236" y="53"/>
                  <a:pt x="183" y="0"/>
                  <a:pt x="118" y="0"/>
                </a:cubicBezTo>
                <a:close/>
                <a:moveTo>
                  <a:pt x="185" y="105"/>
                </a:moveTo>
                <a:cubicBezTo>
                  <a:pt x="185" y="160"/>
                  <a:pt x="185" y="160"/>
                  <a:pt x="185" y="160"/>
                </a:cubicBezTo>
                <a:cubicBezTo>
                  <a:pt x="185" y="174"/>
                  <a:pt x="173" y="186"/>
                  <a:pt x="159" y="186"/>
                </a:cubicBezTo>
                <a:cubicBezTo>
                  <a:pt x="77" y="186"/>
                  <a:pt x="77" y="186"/>
                  <a:pt x="77" y="186"/>
                </a:cubicBezTo>
                <a:cubicBezTo>
                  <a:pt x="62" y="186"/>
                  <a:pt x="51" y="174"/>
                  <a:pt x="51" y="160"/>
                </a:cubicBezTo>
                <a:cubicBezTo>
                  <a:pt x="51" y="105"/>
                  <a:pt x="51" y="105"/>
                  <a:pt x="51" y="105"/>
                </a:cubicBezTo>
                <a:cubicBezTo>
                  <a:pt x="51" y="77"/>
                  <a:pt x="51" y="77"/>
                  <a:pt x="51" y="77"/>
                </a:cubicBezTo>
                <a:cubicBezTo>
                  <a:pt x="51" y="63"/>
                  <a:pt x="62" y="51"/>
                  <a:pt x="77" y="51"/>
                </a:cubicBezTo>
                <a:cubicBezTo>
                  <a:pt x="159" y="51"/>
                  <a:pt x="159" y="51"/>
                  <a:pt x="159" y="51"/>
                </a:cubicBezTo>
                <a:cubicBezTo>
                  <a:pt x="173" y="51"/>
                  <a:pt x="185" y="63"/>
                  <a:pt x="185" y="77"/>
                </a:cubicBezTo>
                <a:lnTo>
                  <a:pt x="185" y="105"/>
                </a:lnTo>
                <a:close/>
                <a:moveTo>
                  <a:pt x="155" y="118"/>
                </a:moveTo>
                <a:cubicBezTo>
                  <a:pt x="155" y="139"/>
                  <a:pt x="138" y="155"/>
                  <a:pt x="118" y="155"/>
                </a:cubicBezTo>
                <a:cubicBezTo>
                  <a:pt x="98" y="155"/>
                  <a:pt x="81" y="139"/>
                  <a:pt x="81" y="118"/>
                </a:cubicBezTo>
                <a:cubicBezTo>
                  <a:pt x="81" y="114"/>
                  <a:pt x="82" y="109"/>
                  <a:pt x="84" y="105"/>
                </a:cubicBezTo>
                <a:cubicBezTo>
                  <a:pt x="64" y="105"/>
                  <a:pt x="64" y="105"/>
                  <a:pt x="64" y="105"/>
                </a:cubicBezTo>
                <a:cubicBezTo>
                  <a:pt x="64" y="160"/>
                  <a:pt x="64" y="160"/>
                  <a:pt x="64" y="160"/>
                </a:cubicBezTo>
                <a:cubicBezTo>
                  <a:pt x="64" y="167"/>
                  <a:pt x="70" y="172"/>
                  <a:pt x="77" y="172"/>
                </a:cubicBezTo>
                <a:cubicBezTo>
                  <a:pt x="159" y="172"/>
                  <a:pt x="159" y="172"/>
                  <a:pt x="159" y="172"/>
                </a:cubicBezTo>
                <a:cubicBezTo>
                  <a:pt x="166" y="172"/>
                  <a:pt x="172" y="167"/>
                  <a:pt x="172" y="160"/>
                </a:cubicBezTo>
                <a:cubicBezTo>
                  <a:pt x="172" y="105"/>
                  <a:pt x="172" y="105"/>
                  <a:pt x="172" y="105"/>
                </a:cubicBezTo>
                <a:cubicBezTo>
                  <a:pt x="152" y="105"/>
                  <a:pt x="152" y="105"/>
                  <a:pt x="152" y="105"/>
                </a:cubicBezTo>
                <a:cubicBezTo>
                  <a:pt x="154" y="109"/>
                  <a:pt x="155" y="114"/>
                  <a:pt x="155" y="11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  <p:sp>
        <p:nvSpPr>
          <p:cNvPr id="81" name="Freeform: Shape 61"/>
          <p:cNvSpPr/>
          <p:nvPr/>
        </p:nvSpPr>
        <p:spPr bwMode="auto">
          <a:xfrm>
            <a:off x="10746340" y="5964287"/>
            <a:ext cx="400395" cy="400395"/>
          </a:xfrm>
          <a:custGeom>
            <a:avLst/>
            <a:gdLst>
              <a:gd name="T0" fmla="*/ 119 w 236"/>
              <a:gd name="T1" fmla="*/ 123 h 236"/>
              <a:gd name="T2" fmla="*/ 111 w 236"/>
              <a:gd name="T3" fmla="*/ 131 h 236"/>
              <a:gd name="T4" fmla="*/ 115 w 236"/>
              <a:gd name="T5" fmla="*/ 138 h 236"/>
              <a:gd name="T6" fmla="*/ 115 w 236"/>
              <a:gd name="T7" fmla="*/ 150 h 236"/>
              <a:gd name="T8" fmla="*/ 118 w 236"/>
              <a:gd name="T9" fmla="*/ 154 h 236"/>
              <a:gd name="T10" fmla="*/ 119 w 236"/>
              <a:gd name="T11" fmla="*/ 154 h 236"/>
              <a:gd name="T12" fmla="*/ 122 w 236"/>
              <a:gd name="T13" fmla="*/ 150 h 236"/>
              <a:gd name="T14" fmla="*/ 122 w 236"/>
              <a:gd name="T15" fmla="*/ 138 h 236"/>
              <a:gd name="T16" fmla="*/ 126 w 236"/>
              <a:gd name="T17" fmla="*/ 131 h 236"/>
              <a:gd name="T18" fmla="*/ 119 w 236"/>
              <a:gd name="T19" fmla="*/ 123 h 236"/>
              <a:gd name="T20" fmla="*/ 119 w 236"/>
              <a:gd name="T21" fmla="*/ 66 h 236"/>
              <a:gd name="T22" fmla="*/ 100 w 236"/>
              <a:gd name="T23" fmla="*/ 84 h 236"/>
              <a:gd name="T24" fmla="*/ 100 w 236"/>
              <a:gd name="T25" fmla="*/ 102 h 236"/>
              <a:gd name="T26" fmla="*/ 137 w 236"/>
              <a:gd name="T27" fmla="*/ 102 h 236"/>
              <a:gd name="T28" fmla="*/ 137 w 236"/>
              <a:gd name="T29" fmla="*/ 84 h 236"/>
              <a:gd name="T30" fmla="*/ 119 w 236"/>
              <a:gd name="T31" fmla="*/ 66 h 236"/>
              <a:gd name="T32" fmla="*/ 118 w 236"/>
              <a:gd name="T33" fmla="*/ 0 h 236"/>
              <a:gd name="T34" fmla="*/ 0 w 236"/>
              <a:gd name="T35" fmla="*/ 118 h 236"/>
              <a:gd name="T36" fmla="*/ 118 w 236"/>
              <a:gd name="T37" fmla="*/ 236 h 236"/>
              <a:gd name="T38" fmla="*/ 236 w 236"/>
              <a:gd name="T39" fmla="*/ 118 h 236"/>
              <a:gd name="T40" fmla="*/ 118 w 236"/>
              <a:gd name="T41" fmla="*/ 0 h 236"/>
              <a:gd name="T42" fmla="*/ 164 w 236"/>
              <a:gd name="T43" fmla="*/ 161 h 236"/>
              <a:gd name="T44" fmla="*/ 149 w 236"/>
              <a:gd name="T45" fmla="*/ 176 h 236"/>
              <a:gd name="T46" fmla="*/ 88 w 236"/>
              <a:gd name="T47" fmla="*/ 176 h 236"/>
              <a:gd name="T48" fmla="*/ 73 w 236"/>
              <a:gd name="T49" fmla="*/ 161 h 236"/>
              <a:gd name="T50" fmla="*/ 73 w 236"/>
              <a:gd name="T51" fmla="*/ 105 h 236"/>
              <a:gd name="T52" fmla="*/ 76 w 236"/>
              <a:gd name="T53" fmla="*/ 102 h 236"/>
              <a:gd name="T54" fmla="*/ 86 w 236"/>
              <a:gd name="T55" fmla="*/ 102 h 236"/>
              <a:gd name="T56" fmla="*/ 86 w 236"/>
              <a:gd name="T57" fmla="*/ 84 h 236"/>
              <a:gd name="T58" fmla="*/ 118 w 236"/>
              <a:gd name="T59" fmla="*/ 51 h 236"/>
              <a:gd name="T60" fmla="*/ 119 w 236"/>
              <a:gd name="T61" fmla="*/ 51 h 236"/>
              <a:gd name="T62" fmla="*/ 152 w 236"/>
              <a:gd name="T63" fmla="*/ 84 h 236"/>
              <a:gd name="T64" fmla="*/ 152 w 236"/>
              <a:gd name="T65" fmla="*/ 102 h 236"/>
              <a:gd name="T66" fmla="*/ 161 w 236"/>
              <a:gd name="T67" fmla="*/ 102 h 236"/>
              <a:gd name="T68" fmla="*/ 164 w 236"/>
              <a:gd name="T69" fmla="*/ 105 h 236"/>
              <a:gd name="T70" fmla="*/ 164 w 236"/>
              <a:gd name="T71" fmla="*/ 161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36" h="236">
                <a:moveTo>
                  <a:pt x="119" y="123"/>
                </a:moveTo>
                <a:cubicBezTo>
                  <a:pt x="114" y="123"/>
                  <a:pt x="111" y="127"/>
                  <a:pt x="111" y="131"/>
                </a:cubicBezTo>
                <a:cubicBezTo>
                  <a:pt x="111" y="134"/>
                  <a:pt x="112" y="136"/>
                  <a:pt x="115" y="138"/>
                </a:cubicBezTo>
                <a:cubicBezTo>
                  <a:pt x="115" y="150"/>
                  <a:pt x="115" y="150"/>
                  <a:pt x="115" y="150"/>
                </a:cubicBezTo>
                <a:cubicBezTo>
                  <a:pt x="115" y="152"/>
                  <a:pt x="116" y="154"/>
                  <a:pt x="118" y="154"/>
                </a:cubicBezTo>
                <a:cubicBezTo>
                  <a:pt x="119" y="154"/>
                  <a:pt x="119" y="154"/>
                  <a:pt x="119" y="154"/>
                </a:cubicBezTo>
                <a:cubicBezTo>
                  <a:pt x="121" y="154"/>
                  <a:pt x="122" y="152"/>
                  <a:pt x="122" y="150"/>
                </a:cubicBezTo>
                <a:cubicBezTo>
                  <a:pt x="122" y="138"/>
                  <a:pt x="122" y="138"/>
                  <a:pt x="122" y="138"/>
                </a:cubicBezTo>
                <a:cubicBezTo>
                  <a:pt x="125" y="136"/>
                  <a:pt x="126" y="134"/>
                  <a:pt x="126" y="131"/>
                </a:cubicBezTo>
                <a:cubicBezTo>
                  <a:pt x="126" y="126"/>
                  <a:pt x="123" y="123"/>
                  <a:pt x="119" y="123"/>
                </a:cubicBezTo>
                <a:close/>
                <a:moveTo>
                  <a:pt x="119" y="66"/>
                </a:moveTo>
                <a:cubicBezTo>
                  <a:pt x="108" y="66"/>
                  <a:pt x="100" y="74"/>
                  <a:pt x="100" y="84"/>
                </a:cubicBezTo>
                <a:cubicBezTo>
                  <a:pt x="100" y="102"/>
                  <a:pt x="100" y="102"/>
                  <a:pt x="100" y="102"/>
                </a:cubicBezTo>
                <a:cubicBezTo>
                  <a:pt x="137" y="102"/>
                  <a:pt x="137" y="102"/>
                  <a:pt x="137" y="102"/>
                </a:cubicBezTo>
                <a:cubicBezTo>
                  <a:pt x="137" y="84"/>
                  <a:pt x="137" y="84"/>
                  <a:pt x="137" y="84"/>
                </a:cubicBezTo>
                <a:cubicBezTo>
                  <a:pt x="137" y="74"/>
                  <a:pt x="129" y="66"/>
                  <a:pt x="119" y="66"/>
                </a:cubicBezTo>
                <a:close/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cubicBezTo>
                  <a:pt x="0" y="183"/>
                  <a:pt x="53" y="236"/>
                  <a:pt x="118" y="236"/>
                </a:cubicBezTo>
                <a:cubicBezTo>
                  <a:pt x="183" y="236"/>
                  <a:pt x="236" y="183"/>
                  <a:pt x="236" y="118"/>
                </a:cubicBezTo>
                <a:cubicBezTo>
                  <a:pt x="236" y="53"/>
                  <a:pt x="183" y="0"/>
                  <a:pt x="118" y="0"/>
                </a:cubicBezTo>
                <a:close/>
                <a:moveTo>
                  <a:pt x="164" y="161"/>
                </a:moveTo>
                <a:cubicBezTo>
                  <a:pt x="164" y="169"/>
                  <a:pt x="157" y="176"/>
                  <a:pt x="149" y="176"/>
                </a:cubicBezTo>
                <a:cubicBezTo>
                  <a:pt x="88" y="176"/>
                  <a:pt x="88" y="176"/>
                  <a:pt x="88" y="176"/>
                </a:cubicBezTo>
                <a:cubicBezTo>
                  <a:pt x="80" y="176"/>
                  <a:pt x="73" y="169"/>
                  <a:pt x="73" y="161"/>
                </a:cubicBezTo>
                <a:cubicBezTo>
                  <a:pt x="73" y="105"/>
                  <a:pt x="73" y="105"/>
                  <a:pt x="73" y="105"/>
                </a:cubicBezTo>
                <a:cubicBezTo>
                  <a:pt x="73" y="103"/>
                  <a:pt x="74" y="102"/>
                  <a:pt x="76" y="102"/>
                </a:cubicBezTo>
                <a:cubicBezTo>
                  <a:pt x="86" y="102"/>
                  <a:pt x="86" y="102"/>
                  <a:pt x="86" y="102"/>
                </a:cubicBezTo>
                <a:cubicBezTo>
                  <a:pt x="86" y="84"/>
                  <a:pt x="86" y="84"/>
                  <a:pt x="86" y="84"/>
                </a:cubicBezTo>
                <a:cubicBezTo>
                  <a:pt x="86" y="66"/>
                  <a:pt x="100" y="52"/>
                  <a:pt x="118" y="51"/>
                </a:cubicBezTo>
                <a:cubicBezTo>
                  <a:pt x="119" y="51"/>
                  <a:pt x="119" y="51"/>
                  <a:pt x="119" y="51"/>
                </a:cubicBezTo>
                <a:cubicBezTo>
                  <a:pt x="137" y="52"/>
                  <a:pt x="152" y="66"/>
                  <a:pt x="152" y="84"/>
                </a:cubicBezTo>
                <a:cubicBezTo>
                  <a:pt x="152" y="102"/>
                  <a:pt x="152" y="102"/>
                  <a:pt x="152" y="102"/>
                </a:cubicBezTo>
                <a:cubicBezTo>
                  <a:pt x="161" y="102"/>
                  <a:pt x="161" y="102"/>
                  <a:pt x="161" y="102"/>
                </a:cubicBezTo>
                <a:cubicBezTo>
                  <a:pt x="163" y="102"/>
                  <a:pt x="164" y="103"/>
                  <a:pt x="164" y="105"/>
                </a:cubicBezTo>
                <a:lnTo>
                  <a:pt x="164" y="16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  <p:sp>
        <p:nvSpPr>
          <p:cNvPr id="86" name="Freeform: Shape 62"/>
          <p:cNvSpPr/>
          <p:nvPr/>
        </p:nvSpPr>
        <p:spPr bwMode="auto">
          <a:xfrm>
            <a:off x="10093360" y="5964287"/>
            <a:ext cx="400395" cy="400395"/>
          </a:xfrm>
          <a:custGeom>
            <a:avLst/>
            <a:gdLst>
              <a:gd name="T0" fmla="*/ 118 w 236"/>
              <a:gd name="T1" fmla="*/ 0 h 236"/>
              <a:gd name="T2" fmla="*/ 0 w 236"/>
              <a:gd name="T3" fmla="*/ 118 h 236"/>
              <a:gd name="T4" fmla="*/ 118 w 236"/>
              <a:gd name="T5" fmla="*/ 236 h 236"/>
              <a:gd name="T6" fmla="*/ 236 w 236"/>
              <a:gd name="T7" fmla="*/ 118 h 236"/>
              <a:gd name="T8" fmla="*/ 118 w 236"/>
              <a:gd name="T9" fmla="*/ 0 h 236"/>
              <a:gd name="T10" fmla="*/ 106 w 236"/>
              <a:gd name="T11" fmla="*/ 171 h 236"/>
              <a:gd name="T12" fmla="*/ 54 w 236"/>
              <a:gd name="T13" fmla="*/ 163 h 236"/>
              <a:gd name="T14" fmla="*/ 54 w 236"/>
              <a:gd name="T15" fmla="*/ 121 h 236"/>
              <a:gd name="T16" fmla="*/ 106 w 236"/>
              <a:gd name="T17" fmla="*/ 121 h 236"/>
              <a:gd name="T18" fmla="*/ 106 w 236"/>
              <a:gd name="T19" fmla="*/ 171 h 236"/>
              <a:gd name="T20" fmla="*/ 106 w 236"/>
              <a:gd name="T21" fmla="*/ 114 h 236"/>
              <a:gd name="T22" fmla="*/ 54 w 236"/>
              <a:gd name="T23" fmla="*/ 114 h 236"/>
              <a:gd name="T24" fmla="*/ 54 w 236"/>
              <a:gd name="T25" fmla="*/ 72 h 236"/>
              <a:gd name="T26" fmla="*/ 106 w 236"/>
              <a:gd name="T27" fmla="*/ 64 h 236"/>
              <a:gd name="T28" fmla="*/ 106 w 236"/>
              <a:gd name="T29" fmla="*/ 114 h 236"/>
              <a:gd name="T30" fmla="*/ 182 w 236"/>
              <a:gd name="T31" fmla="*/ 182 h 236"/>
              <a:gd name="T32" fmla="*/ 113 w 236"/>
              <a:gd name="T33" fmla="*/ 172 h 236"/>
              <a:gd name="T34" fmla="*/ 113 w 236"/>
              <a:gd name="T35" fmla="*/ 121 h 236"/>
              <a:gd name="T36" fmla="*/ 182 w 236"/>
              <a:gd name="T37" fmla="*/ 121 h 236"/>
              <a:gd name="T38" fmla="*/ 182 w 236"/>
              <a:gd name="T39" fmla="*/ 182 h 236"/>
              <a:gd name="T40" fmla="*/ 182 w 236"/>
              <a:gd name="T41" fmla="*/ 114 h 236"/>
              <a:gd name="T42" fmla="*/ 113 w 236"/>
              <a:gd name="T43" fmla="*/ 114 h 236"/>
              <a:gd name="T44" fmla="*/ 113 w 236"/>
              <a:gd name="T45" fmla="*/ 63 h 236"/>
              <a:gd name="T46" fmla="*/ 182 w 236"/>
              <a:gd name="T47" fmla="*/ 53 h 236"/>
              <a:gd name="T48" fmla="*/ 182 w 236"/>
              <a:gd name="T49" fmla="*/ 114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36" h="236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cubicBezTo>
                  <a:pt x="0" y="183"/>
                  <a:pt x="53" y="236"/>
                  <a:pt x="118" y="236"/>
                </a:cubicBezTo>
                <a:cubicBezTo>
                  <a:pt x="183" y="236"/>
                  <a:pt x="236" y="183"/>
                  <a:pt x="236" y="118"/>
                </a:cubicBezTo>
                <a:cubicBezTo>
                  <a:pt x="236" y="53"/>
                  <a:pt x="183" y="0"/>
                  <a:pt x="118" y="0"/>
                </a:cubicBezTo>
                <a:close/>
                <a:moveTo>
                  <a:pt x="106" y="171"/>
                </a:moveTo>
                <a:cubicBezTo>
                  <a:pt x="54" y="163"/>
                  <a:pt x="54" y="163"/>
                  <a:pt x="54" y="163"/>
                </a:cubicBezTo>
                <a:cubicBezTo>
                  <a:pt x="54" y="121"/>
                  <a:pt x="54" y="121"/>
                  <a:pt x="54" y="121"/>
                </a:cubicBezTo>
                <a:cubicBezTo>
                  <a:pt x="106" y="121"/>
                  <a:pt x="106" y="121"/>
                  <a:pt x="106" y="121"/>
                </a:cubicBezTo>
                <a:lnTo>
                  <a:pt x="106" y="171"/>
                </a:lnTo>
                <a:close/>
                <a:moveTo>
                  <a:pt x="106" y="114"/>
                </a:moveTo>
                <a:cubicBezTo>
                  <a:pt x="54" y="114"/>
                  <a:pt x="54" y="114"/>
                  <a:pt x="54" y="114"/>
                </a:cubicBezTo>
                <a:cubicBezTo>
                  <a:pt x="54" y="72"/>
                  <a:pt x="54" y="72"/>
                  <a:pt x="54" y="72"/>
                </a:cubicBezTo>
                <a:cubicBezTo>
                  <a:pt x="106" y="64"/>
                  <a:pt x="106" y="64"/>
                  <a:pt x="106" y="64"/>
                </a:cubicBezTo>
                <a:lnTo>
                  <a:pt x="106" y="114"/>
                </a:lnTo>
                <a:close/>
                <a:moveTo>
                  <a:pt x="182" y="182"/>
                </a:moveTo>
                <a:cubicBezTo>
                  <a:pt x="113" y="172"/>
                  <a:pt x="113" y="172"/>
                  <a:pt x="113" y="172"/>
                </a:cubicBezTo>
                <a:cubicBezTo>
                  <a:pt x="113" y="121"/>
                  <a:pt x="113" y="121"/>
                  <a:pt x="113" y="121"/>
                </a:cubicBezTo>
                <a:cubicBezTo>
                  <a:pt x="182" y="121"/>
                  <a:pt x="182" y="121"/>
                  <a:pt x="182" y="121"/>
                </a:cubicBezTo>
                <a:lnTo>
                  <a:pt x="182" y="182"/>
                </a:lnTo>
                <a:close/>
                <a:moveTo>
                  <a:pt x="182" y="114"/>
                </a:moveTo>
                <a:cubicBezTo>
                  <a:pt x="113" y="114"/>
                  <a:pt x="113" y="114"/>
                  <a:pt x="113" y="114"/>
                </a:cubicBezTo>
                <a:cubicBezTo>
                  <a:pt x="113" y="63"/>
                  <a:pt x="113" y="63"/>
                  <a:pt x="113" y="63"/>
                </a:cubicBezTo>
                <a:cubicBezTo>
                  <a:pt x="182" y="53"/>
                  <a:pt x="182" y="53"/>
                  <a:pt x="182" y="53"/>
                </a:cubicBezTo>
                <a:lnTo>
                  <a:pt x="182" y="11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  <p:sp>
        <p:nvSpPr>
          <p:cNvPr id="107" name="灯片编号占位符 6"/>
          <p:cNvSpPr>
            <a:spLocks noGrp="1"/>
          </p:cNvSpPr>
          <p:nvPr/>
        </p:nvSpPr>
        <p:spPr>
          <a:xfrm>
            <a:off x="5143500" y="6419850"/>
            <a:ext cx="1905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105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   </a:t>
            </a:r>
            <a:r>
              <a:rPr lang="zh-CN" altLang="en-US" sz="1050" spc="2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fld id="{A4092F5C-85EE-442E-913C-64BD8A6772C4}" type="slidenum">
              <a:rPr lang="en-US" altLang="zh-CN" sz="1050" spc="200" dirty="0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r>
              <a:rPr lang="zh-CN" altLang="en-US" sz="1050" spc="2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</a:t>
            </a:r>
            <a:r>
              <a:rPr lang="zh-CN" altLang="en-US" sz="105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en-US" altLang="zh-CN" sz="105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endParaRPr lang="en-US" altLang="zh-CN" sz="1050" dirty="0">
              <a:solidFill>
                <a:schemeClr val="tx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8455" y="213995"/>
            <a:ext cx="2087880" cy="724535"/>
          </a:xfrm>
          <a:prstGeom prst="rect">
            <a:avLst/>
          </a:prstGeom>
          <a:solidFill>
            <a:srgbClr val="EE7228"/>
          </a:solidFill>
          <a:ln>
            <a:noFill/>
          </a:ln>
        </p:spPr>
      </p:pic>
      <p:cxnSp>
        <p:nvCxnSpPr>
          <p:cNvPr id="82" name="直接连接符 81"/>
          <p:cNvCxnSpPr/>
          <p:nvPr/>
        </p:nvCxnSpPr>
        <p:spPr>
          <a:xfrm>
            <a:off x="3679190" y="386080"/>
            <a:ext cx="7957185" cy="10795"/>
          </a:xfrm>
          <a:prstGeom prst="line">
            <a:avLst/>
          </a:prstGeom>
          <a:ln w="38100" cmpd="sng">
            <a:solidFill>
              <a:srgbClr val="1D2C67"/>
            </a:solidFill>
            <a:prstDash val="soli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3" name="直接连接符 82"/>
          <p:cNvCxnSpPr/>
          <p:nvPr/>
        </p:nvCxnSpPr>
        <p:spPr>
          <a:xfrm>
            <a:off x="4491990" y="758825"/>
            <a:ext cx="7129780" cy="24765"/>
          </a:xfrm>
          <a:prstGeom prst="line">
            <a:avLst/>
          </a:prstGeom>
          <a:ln w="34925" cmpd="sng">
            <a:solidFill>
              <a:srgbClr val="EE7228"/>
            </a:solidFill>
            <a:prstDash val="soli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5" name="直接连接符 84"/>
          <p:cNvCxnSpPr/>
          <p:nvPr/>
        </p:nvCxnSpPr>
        <p:spPr>
          <a:xfrm>
            <a:off x="5015865" y="1144270"/>
            <a:ext cx="6650990" cy="13970"/>
          </a:xfrm>
          <a:prstGeom prst="line">
            <a:avLst/>
          </a:prstGeom>
          <a:ln w="38100" cmpd="sng">
            <a:solidFill>
              <a:schemeClr val="bg1">
                <a:lumMod val="65000"/>
              </a:schemeClr>
            </a:solidFill>
            <a:prstDash val="soli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14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  <p:bldP spid="51" grpId="0" bldLvl="0" animBg="1"/>
      <p:bldP spid="52" grpId="0" bldLvl="0" animBg="1"/>
      <p:bldP spid="72" grpId="0"/>
      <p:bldP spid="77" grpId="0" bldLvl="0" animBg="1"/>
      <p:bldP spid="81" grpId="0" bldLvl="0" animBg="1"/>
      <p:bldP spid="86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7557135" y="3406140"/>
            <a:ext cx="5066665" cy="864235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endParaRPr lang="zh-CN" altLang="en-US" sz="1600" dirty="0">
              <a:solidFill>
                <a:srgbClr val="1F497D"/>
              </a:solidFill>
              <a:ea typeface="微软雅黑" panose="020B0503020204020204" pitchFamily="34" charset="-122"/>
            </a:endParaRPr>
          </a:p>
        </p:txBody>
      </p:sp>
      <p:sp>
        <p:nvSpPr>
          <p:cNvPr id="15" name="文本占位符 3"/>
          <p:cNvSpPr txBox="1"/>
          <p:nvPr/>
        </p:nvSpPr>
        <p:spPr>
          <a:xfrm>
            <a:off x="3195320" y="557530"/>
            <a:ext cx="5603875" cy="662940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4000" dirty="0">
              <a:solidFill>
                <a:srgbClr val="1D2C6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2918005" y="1564872"/>
            <a:ext cx="950884" cy="736453"/>
          </a:xfrm>
          <a:prstGeom prst="roundRect">
            <a:avLst/>
          </a:prstGeom>
          <a:solidFill>
            <a:srgbClr val="EE722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>
              <a:lnSpc>
                <a:spcPct val="100000"/>
              </a:lnSpc>
            </a:pP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2918005" y="2570316"/>
            <a:ext cx="950884" cy="736453"/>
          </a:xfrm>
          <a:prstGeom prst="roundRect">
            <a:avLst/>
          </a:prstGeom>
          <a:solidFill>
            <a:srgbClr val="EE722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>
              <a:lnSpc>
                <a:spcPct val="100000"/>
              </a:lnSpc>
            </a:pP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2918005" y="4573407"/>
            <a:ext cx="950884" cy="736453"/>
          </a:xfrm>
          <a:prstGeom prst="roundRect">
            <a:avLst/>
          </a:prstGeom>
          <a:solidFill>
            <a:srgbClr val="EE722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>
              <a:lnSpc>
                <a:spcPct val="100000"/>
              </a:lnSpc>
            </a:pP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2918005" y="3591346"/>
            <a:ext cx="950884" cy="736453"/>
          </a:xfrm>
          <a:prstGeom prst="roundRect">
            <a:avLst/>
          </a:prstGeom>
          <a:solidFill>
            <a:srgbClr val="EE722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>
              <a:lnSpc>
                <a:spcPct val="100000"/>
              </a:lnSpc>
            </a:pP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4599560" y="2559058"/>
            <a:ext cx="5094764" cy="736112"/>
          </a:xfrm>
          <a:prstGeom prst="roundRect">
            <a:avLst/>
          </a:prstGeom>
          <a:solidFill>
            <a:srgbClr val="1D2C67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>
              <a:lnSpc>
                <a:spcPct val="100000"/>
              </a:lnSpc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CCT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制造工艺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4600426" y="3591348"/>
            <a:ext cx="5093898" cy="736112"/>
          </a:xfrm>
          <a:prstGeom prst="roundRect">
            <a:avLst/>
          </a:prstGeom>
          <a:solidFill>
            <a:srgbClr val="1D2C67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>
              <a:lnSpc>
                <a:spcPct val="100000"/>
              </a:lnSpc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CCT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工艺改进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2" name="圆角矩形 21"/>
          <p:cNvSpPr/>
          <p:nvPr/>
        </p:nvSpPr>
        <p:spPr>
          <a:xfrm>
            <a:off x="4599560" y="4598523"/>
            <a:ext cx="5093898" cy="736112"/>
          </a:xfrm>
          <a:prstGeom prst="roundRect">
            <a:avLst/>
          </a:prstGeom>
          <a:solidFill>
            <a:srgbClr val="1D2C67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>
              <a:lnSpc>
                <a:spcPct val="100000"/>
              </a:lnSpc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总结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5" name="圆角矩形 24"/>
          <p:cNvSpPr/>
          <p:nvPr/>
        </p:nvSpPr>
        <p:spPr>
          <a:xfrm>
            <a:off x="4600426" y="1544955"/>
            <a:ext cx="5093898" cy="736112"/>
          </a:xfrm>
          <a:prstGeom prst="roundRect">
            <a:avLst/>
          </a:prstGeom>
          <a:solidFill>
            <a:srgbClr val="1D2C67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>
              <a:lnSpc>
                <a:spcPct val="100000"/>
              </a:lnSpc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公司介绍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0" y="0"/>
            <a:ext cx="5053330" cy="468000"/>
            <a:chOff x="0" y="0"/>
            <a:chExt cx="7958" cy="660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2310" cy="660"/>
            </a:xfrm>
            <a:prstGeom prst="rect">
              <a:avLst/>
            </a:prstGeom>
            <a:solidFill>
              <a:srgbClr val="EE72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155" y="0"/>
              <a:ext cx="6803" cy="660"/>
            </a:xfrm>
            <a:prstGeom prst="rect">
              <a:avLst/>
            </a:prstGeom>
            <a:solidFill>
              <a:srgbClr val="1D2C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目录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cxnSp>
        <p:nvCxnSpPr>
          <p:cNvPr id="11" name="直接连接符 10"/>
          <p:cNvCxnSpPr/>
          <p:nvPr/>
        </p:nvCxnSpPr>
        <p:spPr>
          <a:xfrm>
            <a:off x="0" y="549329"/>
            <a:ext cx="12192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灯片编号占位符 6"/>
          <p:cNvSpPr>
            <a:spLocks noGrp="1"/>
          </p:cNvSpPr>
          <p:nvPr/>
        </p:nvSpPr>
        <p:spPr>
          <a:xfrm>
            <a:off x="5143500" y="6419850"/>
            <a:ext cx="1905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105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   </a:t>
            </a:r>
            <a:r>
              <a:rPr lang="zh-CN" altLang="en-US" sz="1050" spc="2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fld id="{A4092F5C-85EE-442E-913C-64BD8A6772C4}" type="slidenum">
              <a:rPr lang="en-US" altLang="zh-CN" sz="1050" spc="200" dirty="0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r>
              <a:rPr lang="zh-CN" altLang="en-US" sz="1050" spc="2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</a:t>
            </a:r>
            <a:r>
              <a:rPr lang="zh-CN" altLang="en-US" sz="105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en-US" altLang="zh-CN" sz="105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endParaRPr lang="en-US" altLang="zh-CN" sz="1050" dirty="0">
              <a:solidFill>
                <a:schemeClr val="tx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直接连接符 52"/>
          <p:cNvCxnSpPr/>
          <p:nvPr/>
        </p:nvCxnSpPr>
        <p:spPr>
          <a:xfrm>
            <a:off x="0" y="549329"/>
            <a:ext cx="12192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灯片编号占位符 6"/>
          <p:cNvSpPr>
            <a:spLocks noGrp="1"/>
          </p:cNvSpPr>
          <p:nvPr/>
        </p:nvSpPr>
        <p:spPr>
          <a:xfrm>
            <a:off x="5143500" y="6419850"/>
            <a:ext cx="1905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105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   </a:t>
            </a:r>
            <a:r>
              <a:rPr lang="zh-CN" altLang="en-US" sz="1050" spc="2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fld id="{A4092F5C-85EE-442E-913C-64BD8A6772C4}" type="slidenum">
              <a:rPr lang="en-US" altLang="zh-CN" sz="1050" spc="200" dirty="0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r>
              <a:rPr lang="zh-CN" altLang="en-US" sz="1050" spc="2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</a:t>
            </a:r>
            <a:r>
              <a:rPr lang="zh-CN" altLang="en-US" sz="105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en-US" altLang="zh-CN" sz="105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endParaRPr lang="en-US" altLang="zh-CN" sz="1050" dirty="0">
              <a:solidFill>
                <a:schemeClr val="tx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56257" y="2493103"/>
            <a:ext cx="4311021" cy="1655753"/>
          </a:xfrm>
          <a:prstGeom prst="rect">
            <a:avLst/>
          </a:prstGeom>
          <a:solidFill>
            <a:srgbClr val="1D2C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defTabSz="1233805"/>
            <a:endParaRPr lang="zh-CN" altLang="en-US" sz="1700">
              <a:solidFill>
                <a:srgbClr val="1F497D"/>
              </a:solidFill>
            </a:endParaRPr>
          </a:p>
        </p:txBody>
      </p:sp>
      <p:sp>
        <p:nvSpPr>
          <p:cNvPr id="14" name="TextBox 11"/>
          <p:cNvSpPr txBox="1"/>
          <p:nvPr/>
        </p:nvSpPr>
        <p:spPr>
          <a:xfrm>
            <a:off x="1127682" y="2536275"/>
            <a:ext cx="170431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r" defTabSz="913765"/>
            <a:r>
              <a:rPr lang="en-US" altLang="zh-CN" sz="9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9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16057" y="2637240"/>
            <a:ext cx="2114331" cy="1349649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/>
        </p:spPr>
      </p:pic>
      <p:sp>
        <p:nvSpPr>
          <p:cNvPr id="15" name="文本占位符 3"/>
          <p:cNvSpPr txBox="1"/>
          <p:nvPr/>
        </p:nvSpPr>
        <p:spPr>
          <a:xfrm>
            <a:off x="6096124" y="2809486"/>
            <a:ext cx="4186412" cy="431935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公司介绍</a:t>
            </a:r>
            <a:endParaRPr lang="zh-CN" altLang="en-US" sz="3200" dirty="0" smtClean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096125" y="3406398"/>
            <a:ext cx="4032448" cy="45719"/>
          </a:xfrm>
          <a:prstGeom prst="rect">
            <a:avLst/>
          </a:prstGeom>
          <a:solidFill>
            <a:srgbClr val="1D2C67"/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 defTabSz="913765"/>
            <a:endParaRPr lang="en-US" sz="1700">
              <a:solidFill>
                <a:srgbClr val="1F497D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0" y="0"/>
            <a:ext cx="5053330" cy="468000"/>
            <a:chOff x="0" y="0"/>
            <a:chExt cx="7958" cy="660"/>
          </a:xfrm>
        </p:grpSpPr>
        <p:sp>
          <p:nvSpPr>
            <p:cNvPr id="6" name="矩形 5"/>
            <p:cNvSpPr/>
            <p:nvPr/>
          </p:nvSpPr>
          <p:spPr>
            <a:xfrm>
              <a:off x="0" y="0"/>
              <a:ext cx="2310" cy="660"/>
            </a:xfrm>
            <a:prstGeom prst="rect">
              <a:avLst/>
            </a:prstGeom>
            <a:solidFill>
              <a:srgbClr val="EE72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1155" y="0"/>
              <a:ext cx="6803" cy="660"/>
            </a:xfrm>
            <a:prstGeom prst="rect">
              <a:avLst/>
            </a:prstGeom>
            <a:solidFill>
              <a:srgbClr val="1D2C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 b="1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12" grpId="0" bldLvl="0" animBg="1"/>
      <p:bldP spid="14" grpId="0"/>
      <p:bldP spid="15" grpId="0"/>
      <p:bldP spid="19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直接连接符 52"/>
          <p:cNvCxnSpPr/>
          <p:nvPr/>
        </p:nvCxnSpPr>
        <p:spPr>
          <a:xfrm>
            <a:off x="0" y="549329"/>
            <a:ext cx="12192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灯片编号占位符 6"/>
          <p:cNvSpPr>
            <a:spLocks noGrp="1"/>
          </p:cNvSpPr>
          <p:nvPr/>
        </p:nvSpPr>
        <p:spPr>
          <a:xfrm>
            <a:off x="5143500" y="6419850"/>
            <a:ext cx="1905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105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   </a:t>
            </a:r>
            <a:r>
              <a:rPr lang="zh-CN" altLang="en-US" sz="1050" spc="2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fld id="{A4092F5C-85EE-442E-913C-64BD8A6772C4}" type="slidenum">
              <a:rPr lang="en-US" altLang="zh-CN" sz="1050" spc="200" dirty="0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r>
              <a:rPr lang="zh-CN" altLang="en-US" sz="1050" spc="2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</a:t>
            </a:r>
            <a:r>
              <a:rPr lang="zh-CN" altLang="en-US" sz="105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en-US" altLang="zh-CN" sz="105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endParaRPr lang="en-US" altLang="zh-CN" sz="1050" dirty="0">
              <a:solidFill>
                <a:schemeClr val="tx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0" y="0"/>
            <a:ext cx="5053330" cy="468000"/>
            <a:chOff x="0" y="0"/>
            <a:chExt cx="7958" cy="660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2310" cy="660"/>
            </a:xfrm>
            <a:prstGeom prst="rect">
              <a:avLst/>
            </a:prstGeom>
            <a:solidFill>
              <a:srgbClr val="EE72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155" y="0"/>
              <a:ext cx="6803" cy="660"/>
            </a:xfrm>
            <a:prstGeom prst="rect">
              <a:avLst/>
            </a:prstGeom>
            <a:solidFill>
              <a:srgbClr val="1D2C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/>
                <a:t>公司介绍</a:t>
              </a:r>
              <a:endParaRPr lang="zh-CN" altLang="en-US" sz="2400" b="1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540385" y="777240"/>
            <a:ext cx="11110595" cy="2962910"/>
          </a:xfrm>
          <a:prstGeom prst="rect">
            <a:avLst/>
          </a:prstGeom>
          <a:noFill/>
          <a:ln w="12700" cmpd="sng">
            <a:noFill/>
            <a:prstDash val="solid"/>
          </a:ln>
        </p:spPr>
        <p:txBody>
          <a:bodyPr wrap="square" rtlCol="0">
            <a:noAutofit/>
          </a:bodyPr>
          <a:p>
            <a:pPr marL="285750" indent="-285750" algn="just" defTabSz="9144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u"/>
              <a:defRPr/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苏州八匹马超导科技有限公司，由创业板上市企业、国内知名创投公司、核心团队、技术团队、管理团队共同投资组建，注册资本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3193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万元，致力于将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低温、真空、超导、磁体技术在半导体、医疗、科学仪器、大科学工程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等领域中应用落地并形成产业化的高科技企业。</a:t>
            </a:r>
            <a:endParaRPr lang="zh-CN" altLang="en-US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285750" indent="-285750" algn="just" defTabSz="9144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u"/>
              <a:defRPr/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公司汇集了大量海内外相关行业领域的技术精英、运营管理、生产制造及市场营销相关人才。核心团队成员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具有博士、硕士学位者超50%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，专业涵盖电子、机械、低温、物理、材料、管理等多方面，从技术研发到供应链管理、质量管理、精益生产、市场营销形成闭环。</a:t>
            </a:r>
            <a:endParaRPr lang="zh-CN" altLang="en-US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285750" indent="-285750" algn="just" defTabSz="9144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u"/>
              <a:defRPr/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与核工业、中科院、各大高校及相关科研机构等，都建立了良好的合作关系，服务中国制造；公司坐落于昆山，位于上海和苏州之间，良好的工业环境，研发生产场地持续扩建中（现有超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5000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㎡）。</a:t>
            </a:r>
            <a:endParaRPr lang="zh-CN" altLang="en-US" sz="1600" b="1" dirty="0">
              <a:ln>
                <a:solidFill>
                  <a:srgbClr val="44546A">
                    <a:lumMod val="75000"/>
                  </a:srgbClr>
                </a:solidFill>
              </a:ln>
              <a:solidFill>
                <a:schemeClr val="tx1"/>
              </a:solidFill>
              <a:effectLst>
                <a:glow rad="114300">
                  <a:srgbClr val="FFC000">
                    <a:satMod val="175000"/>
                    <a:alpha val="68000"/>
                  </a:srgb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1442" r="4193"/>
          <a:stretch>
            <a:fillRect/>
          </a:stretch>
        </p:blipFill>
        <p:spPr>
          <a:xfrm>
            <a:off x="606425" y="3382010"/>
            <a:ext cx="2631440" cy="201612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8432" y="3382222"/>
            <a:ext cx="2429538" cy="20160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7873" y="3382010"/>
            <a:ext cx="2429538" cy="2016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rcRect l="13198" r="7809"/>
          <a:stretch>
            <a:fillRect/>
          </a:stretch>
        </p:blipFill>
        <p:spPr>
          <a:xfrm>
            <a:off x="8954770" y="3382010"/>
            <a:ext cx="2550160" cy="2016125"/>
          </a:xfrm>
          <a:prstGeom prst="rect">
            <a:avLst/>
          </a:prstGeom>
        </p:spPr>
      </p:pic>
      <p:sp>
        <p:nvSpPr>
          <p:cNvPr id="21" name="圆角矩形 20"/>
          <p:cNvSpPr/>
          <p:nvPr>
            <p:custDataLst>
              <p:tags r:id="rId6"/>
            </p:custDataLst>
          </p:nvPr>
        </p:nvSpPr>
        <p:spPr>
          <a:xfrm>
            <a:off x="972497" y="5564960"/>
            <a:ext cx="1538846" cy="360193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FFFFFF"/>
              </a:gs>
              <a:gs pos="50000">
                <a:srgbClr val="FFFFFF">
                  <a:lumMod val="95000"/>
                </a:srgbClr>
              </a:gs>
              <a:gs pos="0">
                <a:srgbClr val="FFFFFF">
                  <a:lumMod val="75000"/>
                </a:srgbClr>
              </a:gs>
            </a:gsLst>
            <a:lin ang="2700000" scaled="1"/>
          </a:gradFill>
          <a:ln w="127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rgbClr val="87102C">
              <a:shade val="50000"/>
            </a:srgbClr>
          </a:lnRef>
          <a:fillRef idx="1">
            <a:srgbClr val="87102C"/>
          </a:fillRef>
          <a:effectRef idx="0">
            <a:srgbClr val="87102C"/>
          </a:effectRef>
          <a:fontRef idx="minor">
            <a:srgbClr val="BFBFBF"/>
          </a:fontRef>
        </p:style>
        <p:txBody>
          <a:bodyPr vert="horz" wrap="square" lIns="90000" tIns="0" rIns="90000" bIns="0" rtlCol="0" anchor="ctr" anchorCtr="0"/>
          <a:p>
            <a:pPr algn="ctr"/>
            <a:r>
              <a:rPr lang="zh-CN" altLang="en-US" sz="1600" b="1" smtClean="0">
                <a:solidFill>
                  <a:srgbClr val="44546A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公司</a:t>
            </a:r>
            <a:endParaRPr lang="zh-CN" altLang="en-US" sz="1600" b="1" smtClean="0">
              <a:solidFill>
                <a:srgbClr val="44546A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2" name="圆角矩形 21"/>
          <p:cNvSpPr/>
          <p:nvPr>
            <p:custDataLst>
              <p:tags r:id="rId7"/>
            </p:custDataLst>
          </p:nvPr>
        </p:nvSpPr>
        <p:spPr>
          <a:xfrm>
            <a:off x="4019526" y="5565376"/>
            <a:ext cx="1538846" cy="360193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FFFFFF"/>
              </a:gs>
              <a:gs pos="50000">
                <a:srgbClr val="FFFFFF">
                  <a:lumMod val="95000"/>
                </a:srgbClr>
              </a:gs>
              <a:gs pos="0">
                <a:srgbClr val="FFFFFF">
                  <a:lumMod val="75000"/>
                </a:srgbClr>
              </a:gs>
            </a:gsLst>
            <a:lin ang="2700000" scaled="1"/>
          </a:gradFill>
          <a:ln w="127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rgbClr val="87102C">
              <a:shade val="50000"/>
            </a:srgbClr>
          </a:lnRef>
          <a:fillRef idx="1">
            <a:srgbClr val="87102C"/>
          </a:fillRef>
          <a:effectRef idx="0">
            <a:srgbClr val="87102C"/>
          </a:effectRef>
          <a:fontRef idx="minor">
            <a:srgbClr val="BFBFBF"/>
          </a:fontRef>
        </p:style>
        <p:txBody>
          <a:bodyPr vert="horz" wrap="square" lIns="90000" tIns="0" rIns="90000" bIns="0" rtlCol="0" anchor="ctr" anchorCtr="0">
            <a:noAutofit/>
          </a:bodyPr>
          <a:p>
            <a:pPr algn="ctr"/>
            <a:r>
              <a:rPr lang="zh-CN" altLang="en-US" sz="1600" b="1" smtClean="0">
                <a:solidFill>
                  <a:srgbClr val="44546A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功能区</a:t>
            </a:r>
            <a:endParaRPr lang="zh-CN" altLang="en-US" sz="1600" b="1" smtClean="0">
              <a:solidFill>
                <a:srgbClr val="44546A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3" name="圆角矩形 22"/>
          <p:cNvSpPr/>
          <p:nvPr>
            <p:custDataLst>
              <p:tags r:id="rId8"/>
            </p:custDataLst>
          </p:nvPr>
        </p:nvSpPr>
        <p:spPr>
          <a:xfrm>
            <a:off x="6703515" y="5574535"/>
            <a:ext cx="1538846" cy="360193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FFFFFF"/>
              </a:gs>
              <a:gs pos="50000">
                <a:srgbClr val="FFFFFF">
                  <a:lumMod val="95000"/>
                </a:srgbClr>
              </a:gs>
              <a:gs pos="0">
                <a:srgbClr val="FFFFFF">
                  <a:lumMod val="75000"/>
                </a:srgbClr>
              </a:gs>
            </a:gsLst>
            <a:lin ang="2700000" scaled="1"/>
          </a:gradFill>
          <a:ln w="127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rgbClr val="87102C">
              <a:shade val="50000"/>
            </a:srgbClr>
          </a:lnRef>
          <a:fillRef idx="1">
            <a:srgbClr val="87102C"/>
          </a:fillRef>
          <a:effectRef idx="0">
            <a:srgbClr val="87102C"/>
          </a:effectRef>
          <a:fontRef idx="minor">
            <a:srgbClr val="BFBFBF"/>
          </a:fontRef>
        </p:style>
        <p:txBody>
          <a:bodyPr vert="horz" wrap="square" lIns="90000" tIns="0" rIns="90000" bIns="0" rtlCol="0" anchor="ctr" anchorCtr="0">
            <a:noAutofit/>
          </a:bodyPr>
          <a:p>
            <a:pPr algn="ctr"/>
            <a:r>
              <a:rPr lang="zh-CN" altLang="en-US" sz="1600" b="1" smtClean="0">
                <a:solidFill>
                  <a:srgbClr val="44546A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办公区</a:t>
            </a:r>
            <a:endParaRPr lang="zh-CN" altLang="en-US" sz="1600" b="1" smtClean="0">
              <a:solidFill>
                <a:srgbClr val="44546A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4" name="圆角矩形 23"/>
          <p:cNvSpPr/>
          <p:nvPr>
            <p:custDataLst>
              <p:tags r:id="rId9"/>
            </p:custDataLst>
          </p:nvPr>
        </p:nvSpPr>
        <p:spPr>
          <a:xfrm>
            <a:off x="9525485" y="5564960"/>
            <a:ext cx="1538846" cy="360193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FFFFFF"/>
              </a:gs>
              <a:gs pos="50000">
                <a:srgbClr val="FFFFFF">
                  <a:lumMod val="95000"/>
                </a:srgbClr>
              </a:gs>
              <a:gs pos="0">
                <a:srgbClr val="FFFFFF">
                  <a:lumMod val="75000"/>
                </a:srgbClr>
              </a:gs>
            </a:gsLst>
            <a:lin ang="2700000" scaled="1"/>
          </a:gradFill>
          <a:ln w="127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rgbClr val="87102C">
              <a:shade val="50000"/>
            </a:srgbClr>
          </a:lnRef>
          <a:fillRef idx="1">
            <a:srgbClr val="87102C"/>
          </a:fillRef>
          <a:effectRef idx="0">
            <a:srgbClr val="87102C"/>
          </a:effectRef>
          <a:fontRef idx="minor">
            <a:srgbClr val="BFBFBF"/>
          </a:fontRef>
        </p:style>
        <p:txBody>
          <a:bodyPr vert="horz" wrap="square" lIns="90000" tIns="0" rIns="90000" bIns="0" rtlCol="0" anchor="ctr" anchorCtr="0">
            <a:noAutofit/>
          </a:bodyPr>
          <a:p>
            <a:pPr algn="ctr"/>
            <a:r>
              <a:rPr lang="zh-CN" altLang="en-US" sz="1600" b="1" smtClean="0">
                <a:solidFill>
                  <a:srgbClr val="44546A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车间一角</a:t>
            </a:r>
            <a:endParaRPr lang="zh-CN" altLang="en-US" sz="1600" b="1" smtClean="0">
              <a:solidFill>
                <a:srgbClr val="44546A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直接连接符 52"/>
          <p:cNvCxnSpPr/>
          <p:nvPr/>
        </p:nvCxnSpPr>
        <p:spPr>
          <a:xfrm>
            <a:off x="0" y="549329"/>
            <a:ext cx="12192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灯片编号占位符 6"/>
          <p:cNvSpPr>
            <a:spLocks noGrp="1"/>
          </p:cNvSpPr>
          <p:nvPr/>
        </p:nvSpPr>
        <p:spPr>
          <a:xfrm>
            <a:off x="5143500" y="6419850"/>
            <a:ext cx="1905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105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   </a:t>
            </a:r>
            <a:r>
              <a:rPr lang="zh-CN" altLang="en-US" sz="1050" spc="2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fld id="{A4092F5C-85EE-442E-913C-64BD8A6772C4}" type="slidenum">
              <a:rPr lang="en-US" altLang="zh-CN" sz="1050" spc="200" dirty="0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r>
              <a:rPr lang="zh-CN" altLang="en-US" sz="1050" spc="2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</a:t>
            </a:r>
            <a:r>
              <a:rPr lang="zh-CN" altLang="en-US" sz="105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en-US" altLang="zh-CN" sz="105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endParaRPr lang="en-US" altLang="zh-CN" sz="1050" dirty="0">
              <a:solidFill>
                <a:schemeClr val="tx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56257" y="2493103"/>
            <a:ext cx="4311021" cy="1655753"/>
          </a:xfrm>
          <a:prstGeom prst="rect">
            <a:avLst/>
          </a:prstGeom>
          <a:solidFill>
            <a:srgbClr val="1D2C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defTabSz="1233805"/>
            <a:endParaRPr lang="zh-CN" altLang="en-US" sz="1700">
              <a:solidFill>
                <a:srgbClr val="1F497D"/>
              </a:solidFill>
            </a:endParaRPr>
          </a:p>
        </p:txBody>
      </p:sp>
      <p:sp>
        <p:nvSpPr>
          <p:cNvPr id="14" name="TextBox 11"/>
          <p:cNvSpPr txBox="1"/>
          <p:nvPr/>
        </p:nvSpPr>
        <p:spPr>
          <a:xfrm>
            <a:off x="1145435" y="2536275"/>
            <a:ext cx="168656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r" defTabSz="913765"/>
            <a:r>
              <a:rPr lang="en-US" altLang="zh-CN" sz="9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9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16057" y="2637240"/>
            <a:ext cx="2114331" cy="1349649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/>
        </p:spPr>
      </p:pic>
      <p:sp>
        <p:nvSpPr>
          <p:cNvPr id="15" name="文本占位符 3"/>
          <p:cNvSpPr txBox="1"/>
          <p:nvPr/>
        </p:nvSpPr>
        <p:spPr>
          <a:xfrm>
            <a:off x="6096124" y="2809486"/>
            <a:ext cx="4186412" cy="431935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zh-CN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+mn-ea"/>
              </a:rPr>
              <a:t>CCT制作</a:t>
            </a:r>
            <a:r>
              <a:rPr lang="zh-CN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+mn-ea"/>
              </a:rPr>
              <a:t>工艺</a:t>
            </a:r>
            <a:endParaRPr lang="zh-CN" altLang="en-US" sz="3200" dirty="0" smtClean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096125" y="3406398"/>
            <a:ext cx="4032448" cy="45719"/>
          </a:xfrm>
          <a:prstGeom prst="rect">
            <a:avLst/>
          </a:prstGeom>
          <a:solidFill>
            <a:srgbClr val="1D2C67"/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 defTabSz="913765"/>
            <a:endParaRPr lang="en-US" sz="1700">
              <a:solidFill>
                <a:srgbClr val="1F497D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0" y="0"/>
            <a:ext cx="5053330" cy="468000"/>
            <a:chOff x="0" y="0"/>
            <a:chExt cx="7958" cy="660"/>
          </a:xfrm>
        </p:grpSpPr>
        <p:sp>
          <p:nvSpPr>
            <p:cNvPr id="6" name="矩形 5"/>
            <p:cNvSpPr/>
            <p:nvPr/>
          </p:nvSpPr>
          <p:spPr>
            <a:xfrm>
              <a:off x="0" y="0"/>
              <a:ext cx="2310" cy="660"/>
            </a:xfrm>
            <a:prstGeom prst="rect">
              <a:avLst/>
            </a:prstGeom>
            <a:solidFill>
              <a:srgbClr val="EE72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1155" y="0"/>
              <a:ext cx="6803" cy="660"/>
            </a:xfrm>
            <a:prstGeom prst="rect">
              <a:avLst/>
            </a:prstGeom>
            <a:solidFill>
              <a:srgbClr val="1D2C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2400" b="1"/>
                <a:t>公司介绍</a:t>
              </a:r>
              <a:endParaRPr lang="zh-CN" altLang="en-US" sz="2400" b="1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12" grpId="0" bldLvl="0" animBg="1"/>
      <p:bldP spid="14" grpId="0"/>
      <p:bldP spid="15" grpId="0"/>
      <p:bldP spid="1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直接连接符 52"/>
          <p:cNvCxnSpPr/>
          <p:nvPr/>
        </p:nvCxnSpPr>
        <p:spPr>
          <a:xfrm>
            <a:off x="0" y="549329"/>
            <a:ext cx="12192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灯片编号占位符 6"/>
          <p:cNvSpPr>
            <a:spLocks noGrp="1"/>
          </p:cNvSpPr>
          <p:nvPr/>
        </p:nvSpPr>
        <p:spPr>
          <a:xfrm>
            <a:off x="5143500" y="6419850"/>
            <a:ext cx="1905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105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   </a:t>
            </a:r>
            <a:r>
              <a:rPr lang="zh-CN" altLang="en-US" sz="1050" spc="2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fld id="{A4092F5C-85EE-442E-913C-64BD8A6772C4}" type="slidenum">
              <a:rPr lang="en-US" altLang="zh-CN" sz="1050" spc="200" dirty="0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r>
              <a:rPr lang="zh-CN" altLang="en-US" sz="1050" spc="2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</a:t>
            </a:r>
            <a:r>
              <a:rPr lang="zh-CN" altLang="en-US" sz="105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en-US" altLang="zh-CN" sz="105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endParaRPr lang="en-US" altLang="zh-CN" sz="1050" dirty="0">
              <a:solidFill>
                <a:schemeClr val="tx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DFD8BE">
                  <a:alpha val="100000"/>
                </a:srgbClr>
              </a:clrFrom>
              <a:clrTo>
                <a:srgbClr val="DFD8BE">
                  <a:alpha val="100000"/>
                  <a:alpha val="0"/>
                </a:srgbClr>
              </a:clrTo>
            </a:clrChange>
          </a:blip>
          <a:srcRect l="3277" t="154" r="3696"/>
          <a:stretch>
            <a:fillRect/>
          </a:stretch>
        </p:blipFill>
        <p:spPr>
          <a:xfrm>
            <a:off x="560705" y="718820"/>
            <a:ext cx="11476990" cy="553148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0" y="0"/>
            <a:ext cx="5053330" cy="468000"/>
            <a:chOff x="0" y="0"/>
            <a:chExt cx="7958" cy="660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2310" cy="660"/>
            </a:xfrm>
            <a:prstGeom prst="rect">
              <a:avLst/>
            </a:prstGeom>
            <a:solidFill>
              <a:srgbClr val="EE72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155" y="0"/>
              <a:ext cx="6803" cy="660"/>
            </a:xfrm>
            <a:prstGeom prst="rect">
              <a:avLst/>
            </a:prstGeom>
            <a:solidFill>
              <a:srgbClr val="1D2C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/>
                <a:t>项目背景</a:t>
              </a:r>
              <a:endParaRPr lang="zh-CN" altLang="en-US" sz="2400" b="1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>
            <a:picLocks noChangeAspect="1"/>
          </p:cNvPicPr>
          <p:nvPr/>
        </p:nvPicPr>
        <p:blipFill>
          <a:blip r:embed="rId1"/>
          <a:srcRect t="101" r="40163" b="6929"/>
          <a:stretch>
            <a:fillRect/>
          </a:stretch>
        </p:blipFill>
        <p:spPr>
          <a:xfrm>
            <a:off x="725170" y="741045"/>
            <a:ext cx="5895788" cy="3096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53" name="直接连接符 52"/>
          <p:cNvCxnSpPr/>
          <p:nvPr/>
        </p:nvCxnSpPr>
        <p:spPr>
          <a:xfrm>
            <a:off x="0" y="549329"/>
            <a:ext cx="12192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灯片编号占位符 6"/>
          <p:cNvSpPr>
            <a:spLocks noGrp="1"/>
          </p:cNvSpPr>
          <p:nvPr/>
        </p:nvSpPr>
        <p:spPr>
          <a:xfrm>
            <a:off x="5143500" y="6419850"/>
            <a:ext cx="1905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105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   </a:t>
            </a:r>
            <a:r>
              <a:rPr lang="zh-CN" altLang="en-US" sz="1050" spc="2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fld id="{A4092F5C-85EE-442E-913C-64BD8A6772C4}" type="slidenum">
              <a:rPr lang="en-US" altLang="zh-CN" sz="1050" spc="200" dirty="0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r>
              <a:rPr lang="zh-CN" altLang="en-US" sz="1050" spc="2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</a:t>
            </a:r>
            <a:r>
              <a:rPr lang="zh-CN" altLang="en-US" sz="105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en-US" altLang="zh-CN" sz="105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endParaRPr lang="en-US" altLang="zh-CN" sz="1050" dirty="0">
              <a:solidFill>
                <a:schemeClr val="tx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0" y="0"/>
            <a:ext cx="5053330" cy="468000"/>
            <a:chOff x="0" y="0"/>
            <a:chExt cx="7958" cy="660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2310" cy="660"/>
            </a:xfrm>
            <a:prstGeom prst="rect">
              <a:avLst/>
            </a:prstGeom>
            <a:solidFill>
              <a:srgbClr val="EE72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155" y="0"/>
              <a:ext cx="6803" cy="660"/>
            </a:xfrm>
            <a:prstGeom prst="rect">
              <a:avLst/>
            </a:prstGeom>
            <a:solidFill>
              <a:srgbClr val="1D2C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/>
                <a:t>项目背景</a:t>
              </a:r>
              <a:endParaRPr lang="zh-CN" altLang="en-US" sz="2400" b="1"/>
            </a:p>
          </p:txBody>
        </p:sp>
      </p:grpSp>
      <p:sp>
        <p:nvSpPr>
          <p:cNvPr id="5" name="椭圆 4"/>
          <p:cNvSpPr/>
          <p:nvPr/>
        </p:nvSpPr>
        <p:spPr>
          <a:xfrm>
            <a:off x="3062605" y="2019935"/>
            <a:ext cx="991870" cy="774065"/>
          </a:xfrm>
          <a:prstGeom prst="ellipse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6" name="矩形 55"/>
          <p:cNvSpPr/>
          <p:nvPr/>
        </p:nvSpPr>
        <p:spPr>
          <a:xfrm>
            <a:off x="725170" y="3837305"/>
            <a:ext cx="5895340" cy="432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algn="ctr"/>
            <a:r>
              <a:rPr lang="zh-CN" altLang="en-US" sz="1600" b="1">
                <a:sym typeface="+mn-ea"/>
              </a:rPr>
              <a:t>HL-LHC高亮度升级中各个国家所承担超导磁体任务分布</a:t>
            </a:r>
            <a:endParaRPr lang="zh-CN" altLang="en-US" sz="16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101" name="图片 1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910" y="2707323"/>
            <a:ext cx="5443115" cy="3096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6645910" y="5803265"/>
            <a:ext cx="5442585" cy="432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algn="ctr"/>
            <a:r>
              <a:rPr lang="zh-CN" altLang="en-US" sz="1600" b="1">
                <a:sym typeface="+mn-ea"/>
              </a:rPr>
              <a:t>中国团队为HL-LHC研制的新型CCT超导磁体</a:t>
            </a:r>
            <a:endParaRPr lang="zh-CN" altLang="en-US" sz="1600" b="1">
              <a:solidFill>
                <a:schemeClr val="bg1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直接连接符 52"/>
          <p:cNvCxnSpPr/>
          <p:nvPr/>
        </p:nvCxnSpPr>
        <p:spPr>
          <a:xfrm>
            <a:off x="0" y="549329"/>
            <a:ext cx="12192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灯片编号占位符 6"/>
          <p:cNvSpPr>
            <a:spLocks noGrp="1"/>
          </p:cNvSpPr>
          <p:nvPr/>
        </p:nvSpPr>
        <p:spPr>
          <a:xfrm>
            <a:off x="5143500" y="6419850"/>
            <a:ext cx="1905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105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   </a:t>
            </a:r>
            <a:r>
              <a:rPr lang="zh-CN" altLang="en-US" sz="1050" spc="2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fld id="{A4092F5C-85EE-442E-913C-64BD8A6772C4}" type="slidenum">
              <a:rPr lang="en-US" altLang="zh-CN" sz="1050" spc="200" dirty="0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r>
              <a:rPr lang="zh-CN" altLang="en-US" sz="1050" spc="2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</a:t>
            </a:r>
            <a:r>
              <a:rPr lang="zh-CN" altLang="en-US" sz="105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en-US" altLang="zh-CN" sz="105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endParaRPr lang="en-US" altLang="zh-CN" sz="1050" dirty="0">
              <a:solidFill>
                <a:schemeClr val="tx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78180" y="685165"/>
            <a:ext cx="10210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八匹马超导科技在CCT超导磁体的研制过程中主要承担绕线、浸渍、测试以及组装等四方面的工作</a:t>
            </a:r>
            <a:endParaRPr lang="zh-CN" altLang="en-US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78180" y="1280160"/>
            <a:ext cx="13849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u"/>
            </a:pPr>
            <a:r>
              <a:rPr lang="zh-CN" altLang="en-US" sz="2000" b="1"/>
              <a:t>绕线</a:t>
            </a:r>
            <a:endParaRPr lang="zh-CN" altLang="en-US" sz="2000" b="1"/>
          </a:p>
        </p:txBody>
      </p:sp>
      <p:pic>
        <p:nvPicPr>
          <p:cNvPr id="460" name="图片 460" descr="C:/Users/cuibj/AppData/Local/Temp/picturecompress_20211126153409/output_1.jpgoutput_1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33425" y="1934210"/>
            <a:ext cx="2873081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4555" y="1941195"/>
            <a:ext cx="3294859" cy="2880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7960" y="1934210"/>
            <a:ext cx="2420273" cy="288000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0" y="0"/>
            <a:ext cx="5053330" cy="468000"/>
            <a:chOff x="0" y="0"/>
            <a:chExt cx="7958" cy="660"/>
          </a:xfrm>
        </p:grpSpPr>
        <p:sp>
          <p:nvSpPr>
            <p:cNvPr id="15" name="矩形 14"/>
            <p:cNvSpPr/>
            <p:nvPr/>
          </p:nvSpPr>
          <p:spPr>
            <a:xfrm>
              <a:off x="0" y="0"/>
              <a:ext cx="2310" cy="660"/>
            </a:xfrm>
            <a:prstGeom prst="rect">
              <a:avLst/>
            </a:prstGeom>
            <a:solidFill>
              <a:srgbClr val="EE72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1155" y="0"/>
              <a:ext cx="6803" cy="660"/>
            </a:xfrm>
            <a:prstGeom prst="rect">
              <a:avLst/>
            </a:prstGeom>
            <a:solidFill>
              <a:srgbClr val="1D2C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ea"/>
                  <a:cs typeface="+mn-ea"/>
                  <a:sym typeface="+mn-ea"/>
                </a:rPr>
                <a:t>CCT</a:t>
              </a:r>
              <a:r>
                <a:rPr lang="zh-CN" altLang="en-US" sz="2400" b="1"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ea"/>
                  <a:cs typeface="+mn-ea"/>
                  <a:sym typeface="+mn-ea"/>
                </a:rPr>
                <a:t>制作过程一</a:t>
              </a:r>
              <a:endParaRPr lang="zh-CN" altLang="en-US" sz="24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+mn-ea"/>
              </a:endParaRPr>
            </a:p>
          </p:txBody>
        </p:sp>
      </p:grpSp>
      <p:sp>
        <p:nvSpPr>
          <p:cNvPr id="56" name="矩形 55"/>
          <p:cNvSpPr/>
          <p:nvPr/>
        </p:nvSpPr>
        <p:spPr>
          <a:xfrm>
            <a:off x="733425" y="4813935"/>
            <a:ext cx="2872105" cy="360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algn="ctr"/>
            <a:r>
              <a:rPr lang="zh-CN" altLang="en-US" sz="1600" b="1">
                <a:sym typeface="+mn-ea"/>
              </a:rPr>
              <a:t>骨架绕线</a:t>
            </a:r>
            <a:endParaRPr lang="zh-CN" altLang="en-US" sz="16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33425" y="5421630"/>
            <a:ext cx="10765155" cy="720000"/>
          </a:xfrm>
          <a:prstGeom prst="rect">
            <a:avLst/>
          </a:prstGeom>
          <a:solidFill>
            <a:srgbClr val="1F2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indent="0" algn="ctr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None/>
              <a:defRPr/>
            </a:pPr>
            <a:r>
              <a:rPr lang="zh-CN" altLang="en-US" b="1">
                <a:sym typeface="+mn-ea"/>
              </a:rPr>
              <a:t>注：</a:t>
            </a:r>
            <a:r>
              <a:rPr lang="en-US" altLang="zh-CN" b="1">
                <a:sym typeface="+mn-ea"/>
              </a:rPr>
              <a:t>a.</a:t>
            </a:r>
            <a:r>
              <a:rPr lang="zh-CN" altLang="en-US" b="1">
                <a:sym typeface="+mn-ea"/>
              </a:rPr>
              <a:t>绕线分内骨和外骨架绕线</a:t>
            </a:r>
            <a:r>
              <a:rPr lang="en-US" altLang="zh-CN" b="1">
                <a:sym typeface="+mn-ea"/>
              </a:rPr>
              <a:t>          b.</a:t>
            </a:r>
            <a:r>
              <a:rPr lang="zh-CN" altLang="en-US" b="1">
                <a:sym typeface="+mn-ea"/>
              </a:rPr>
              <a:t>绕线完套外支撑</a:t>
            </a:r>
            <a:r>
              <a:rPr lang="en-US" altLang="zh-CN" b="1">
                <a:sym typeface="+mn-ea"/>
              </a:rPr>
              <a:t>          c.</a:t>
            </a:r>
            <a:r>
              <a:rPr lang="zh-CN" altLang="en-US" b="1">
                <a:sym typeface="+mn-ea"/>
              </a:rPr>
              <a:t>绕线过程伴随电气测试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694555" y="4813935"/>
            <a:ext cx="3281045" cy="360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algn="ctr"/>
            <a:r>
              <a:rPr lang="zh-CN" altLang="en-US" sz="1600" b="1">
                <a:sym typeface="+mn-ea"/>
              </a:rPr>
              <a:t>骨架绕线完成</a:t>
            </a:r>
            <a:endParaRPr lang="zh-CN" altLang="en-US" sz="16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9084945" y="4796155"/>
            <a:ext cx="2420620" cy="360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algn="ctr"/>
            <a:r>
              <a:rPr lang="zh-CN" altLang="en-US" sz="1600" b="1">
                <a:sym typeface="+mn-ea"/>
              </a:rPr>
              <a:t>安装外筒结束</a:t>
            </a:r>
            <a:endParaRPr lang="zh-CN" altLang="en-US" sz="1600" b="1">
              <a:solidFill>
                <a:schemeClr val="bg1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直接连接符 52"/>
          <p:cNvCxnSpPr/>
          <p:nvPr/>
        </p:nvCxnSpPr>
        <p:spPr>
          <a:xfrm>
            <a:off x="0" y="549329"/>
            <a:ext cx="12192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灯片编号占位符 6"/>
          <p:cNvSpPr>
            <a:spLocks noGrp="1"/>
          </p:cNvSpPr>
          <p:nvPr/>
        </p:nvSpPr>
        <p:spPr>
          <a:xfrm>
            <a:off x="5143500" y="6419850"/>
            <a:ext cx="1905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105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   </a:t>
            </a:r>
            <a:r>
              <a:rPr lang="zh-CN" altLang="en-US" sz="1050" spc="2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fld id="{A4092F5C-85EE-442E-913C-64BD8A6772C4}" type="slidenum">
              <a:rPr lang="en-US" altLang="zh-CN" sz="1050" spc="200" dirty="0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r>
              <a:rPr lang="zh-CN" altLang="en-US" sz="1050" spc="2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</a:t>
            </a:r>
            <a:r>
              <a:rPr lang="zh-CN" altLang="en-US" sz="105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en-US" altLang="zh-CN" sz="105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endParaRPr lang="en-US" altLang="zh-CN" sz="1050" dirty="0">
              <a:solidFill>
                <a:schemeClr val="tx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32" name="图片 53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3425" y="1980565"/>
            <a:ext cx="2830984" cy="27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390" y="1999615"/>
            <a:ext cx="2363340" cy="2700000"/>
          </a:xfrm>
          <a:prstGeom prst="rect">
            <a:avLst/>
          </a:prstGeom>
        </p:spPr>
      </p:pic>
      <p:pic>
        <p:nvPicPr>
          <p:cNvPr id="37" name="图片 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67370" y="1999615"/>
            <a:ext cx="3143810" cy="2700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组合 3"/>
          <p:cNvGrpSpPr/>
          <p:nvPr/>
        </p:nvGrpSpPr>
        <p:grpSpPr>
          <a:xfrm>
            <a:off x="0" y="0"/>
            <a:ext cx="5053330" cy="468000"/>
            <a:chOff x="0" y="0"/>
            <a:chExt cx="7958" cy="660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2310" cy="660"/>
            </a:xfrm>
            <a:prstGeom prst="rect">
              <a:avLst/>
            </a:prstGeom>
            <a:solidFill>
              <a:srgbClr val="EE72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155" y="0"/>
              <a:ext cx="6803" cy="660"/>
            </a:xfrm>
            <a:prstGeom prst="rect">
              <a:avLst/>
            </a:prstGeom>
            <a:solidFill>
              <a:srgbClr val="1D2C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2400" b="1"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ea"/>
                  <a:cs typeface="+mn-ea"/>
                  <a:sym typeface="+mn-ea"/>
                </a:rPr>
                <a:t>CCT</a:t>
              </a:r>
              <a:r>
                <a:rPr lang="zh-CN" altLang="en-US" sz="2400" b="1"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ea"/>
                  <a:cs typeface="+mn-ea"/>
                  <a:sym typeface="+mn-ea"/>
                </a:rPr>
                <a:t>制作过程二</a:t>
              </a:r>
              <a:endParaRPr lang="zh-CN" altLang="en-US" sz="24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+mn-ea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678180" y="685165"/>
            <a:ext cx="10210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八匹马超导科技在CCT超导磁体的研制过程中主要承担绕线、浸渍、测试以及组装等四方面的工作</a:t>
            </a:r>
            <a:endParaRPr lang="zh-CN" altLang="en-US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733425" y="4683125"/>
            <a:ext cx="2830830" cy="360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algn="ctr"/>
            <a:r>
              <a:rPr lang="zh-CN" altLang="en-US" sz="1600" b="1">
                <a:sym typeface="+mn-ea"/>
              </a:rPr>
              <a:t>安装工装</a:t>
            </a:r>
            <a:endParaRPr lang="zh-CN" altLang="en-US" sz="16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644390" y="4699635"/>
            <a:ext cx="2363470" cy="360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algn="ctr"/>
            <a:r>
              <a:rPr lang="zh-CN" altLang="en-US" sz="1600" b="1">
                <a:sym typeface="+mn-ea"/>
              </a:rPr>
              <a:t>推进浸渍炉</a:t>
            </a:r>
            <a:endParaRPr lang="zh-CN" altLang="en-US" sz="16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8167370" y="4699635"/>
            <a:ext cx="3143885" cy="360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algn="ctr"/>
            <a:r>
              <a:rPr lang="zh-CN" altLang="en-US" sz="1600" b="1">
                <a:sym typeface="+mn-ea"/>
              </a:rPr>
              <a:t>炉体进行温度和真空度监控</a:t>
            </a:r>
            <a:endParaRPr lang="zh-CN" altLang="en-US" sz="16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13105" y="5342890"/>
            <a:ext cx="10598150" cy="720000"/>
          </a:xfrm>
          <a:prstGeom prst="rect">
            <a:avLst/>
          </a:prstGeom>
          <a:solidFill>
            <a:srgbClr val="1F2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indent="0" algn="ctr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None/>
              <a:defRPr/>
            </a:pPr>
            <a:r>
              <a:rPr lang="zh-CN" altLang="en-US" b="1">
                <a:sym typeface="+mn-ea"/>
              </a:rPr>
              <a:t>注：</a:t>
            </a:r>
            <a:r>
              <a:rPr lang="en-US" altLang="zh-CN" b="1">
                <a:sym typeface="+mn-ea"/>
              </a:rPr>
              <a:t>a.</a:t>
            </a:r>
            <a:r>
              <a:rPr lang="zh-CN" altLang="en-US" b="1">
                <a:sym typeface="+mn-ea"/>
              </a:rPr>
              <a:t>浸渍前会进行</a:t>
            </a:r>
            <a:r>
              <a:rPr lang="en-US" altLang="zh-CN" b="1">
                <a:sym typeface="+mn-ea"/>
              </a:rPr>
              <a:t>0.2Mpa</a:t>
            </a:r>
            <a:r>
              <a:rPr lang="zh-CN" altLang="en-US" b="1">
                <a:sym typeface="+mn-ea"/>
              </a:rPr>
              <a:t>氦气捡漏</a:t>
            </a:r>
            <a:r>
              <a:rPr lang="en-US" altLang="zh-CN" b="1">
                <a:sym typeface="+mn-ea"/>
              </a:rPr>
              <a:t>   b.</a:t>
            </a:r>
            <a:r>
              <a:rPr lang="zh-CN" altLang="en-US" b="1">
                <a:sym typeface="+mn-ea"/>
              </a:rPr>
              <a:t>浸渍前进行</a:t>
            </a:r>
            <a:r>
              <a:rPr lang="en-US" altLang="zh-CN" b="1">
                <a:sym typeface="+mn-ea"/>
              </a:rPr>
              <a:t>120Hr</a:t>
            </a:r>
            <a:r>
              <a:rPr lang="zh-CN" altLang="en-US" b="1">
                <a:sym typeface="+mn-ea"/>
              </a:rPr>
              <a:t>烘烤</a:t>
            </a:r>
            <a:r>
              <a:rPr lang="en-US" altLang="zh-CN" b="1">
                <a:sym typeface="+mn-ea"/>
              </a:rPr>
              <a:t>   c.</a:t>
            </a:r>
            <a:r>
              <a:rPr lang="zh-CN" altLang="en-US" b="1">
                <a:sym typeface="+mn-ea"/>
              </a:rPr>
              <a:t>浸渍结束后进行保压以及二次烘烤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78180" y="1189355"/>
            <a:ext cx="1384935" cy="4635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>
              <a:buFont typeface="Wingdings" panose="05000000000000000000" charset="0"/>
              <a:buChar char="u"/>
            </a:pPr>
            <a:r>
              <a:rPr lang="zh-CN" altLang="en-US" sz="2000" b="1">
                <a:sym typeface="+mn-ea"/>
              </a:rPr>
              <a:t>浸渍</a:t>
            </a:r>
            <a:endParaRPr lang="zh-CN" altLang="en-US" sz="2000" b="1"/>
          </a:p>
          <a:p>
            <a:pPr marL="285750" indent="-285750">
              <a:buFont typeface="Wingdings" panose="05000000000000000000" charset="0"/>
              <a:buChar char="u"/>
            </a:pPr>
            <a:endParaRPr lang="zh-CN" altLang="en-US" sz="2000" b="1"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731_2*l_h_i*1_2_2"/>
  <p:tag name="KSO_WM_TEMPLATE_CATEGORY" val="diagram"/>
  <p:tag name="KSO_WM_TEMPLATE_INDEX" val="731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11.xml><?xml version="1.0" encoding="utf-8"?>
<p:tagLst xmlns:p="http://schemas.openxmlformats.org/presentationml/2006/main">
  <p:tag name="KSO_WM_UNIT_SUBTYPE" val="a"/>
  <p:tag name="KSO_WM_UNIT_PRESET_TEXT" val="单击此处添加文本具体内容，简明扼要的阐述您的观点。"/>
  <p:tag name="KSO_WM_UNIT_NOCLEAR" val="0"/>
  <p:tag name="KSO_WM_UNIT_VALUE" val="5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731_2*l_h_f*1_2_1"/>
  <p:tag name="KSO_WM_TEMPLATE_CATEGORY" val="diagram"/>
  <p:tag name="KSO_WM_TEMPLATE_INDEX" val="731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5"/>
  <p:tag name="KSO_WM_UNIT_ID" val="diagram731_2*l_h_i*1_2_5"/>
  <p:tag name="KSO_WM_TEMPLATE_CATEGORY" val="diagram"/>
  <p:tag name="KSO_WM_TEMPLATE_INDEX" val="731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731_2*l_h_i*1_3_1"/>
  <p:tag name="KSO_WM_TEMPLATE_CATEGORY" val="diagram"/>
  <p:tag name="KSO_WM_TEMPLATE_INDEX" val="731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4"/>
  <p:tag name="KSO_WM_UNIT_ID" val="diagram731_2*l_h_i*1_3_4"/>
  <p:tag name="KSO_WM_TEMPLATE_CATEGORY" val="diagram"/>
  <p:tag name="KSO_WM_TEMPLATE_INDEX" val="731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731_2*l_h_i*1_3_2"/>
  <p:tag name="KSO_WM_TEMPLATE_CATEGORY" val="diagram"/>
  <p:tag name="KSO_WM_TEMPLATE_INDEX" val="731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16.xml><?xml version="1.0" encoding="utf-8"?>
<p:tagLst xmlns:p="http://schemas.openxmlformats.org/presentationml/2006/main">
  <p:tag name="KSO_WM_UNIT_SUBTYPE" val="a"/>
  <p:tag name="KSO_WM_UNIT_PRESET_TEXT" val="单击此处添加文本具体内容，简明扼要的阐述您的观点。"/>
  <p:tag name="KSO_WM_UNIT_NOCLEAR" val="0"/>
  <p:tag name="KSO_WM_UNIT_VALUE" val="5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731_2*l_h_f*1_3_1"/>
  <p:tag name="KSO_WM_TEMPLATE_CATEGORY" val="diagram"/>
  <p:tag name="KSO_WM_TEMPLATE_INDEX" val="731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5"/>
  <p:tag name="KSO_WM_UNIT_ID" val="diagram731_2*l_h_i*1_3_5"/>
  <p:tag name="KSO_WM_TEMPLATE_CATEGORY" val="diagram"/>
  <p:tag name="KSO_WM_TEMPLATE_INDEX" val="731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731_2*l_h_i*1_1_1"/>
  <p:tag name="KSO_WM_TEMPLATE_CATEGORY" val="diagram"/>
  <p:tag name="KSO_WM_TEMPLATE_INDEX" val="731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4"/>
  <p:tag name="KSO_WM_UNIT_ID" val="diagram731_2*l_h_i*1_1_4"/>
  <p:tag name="KSO_WM_TEMPLATE_CATEGORY" val="diagram"/>
  <p:tag name="KSO_WM_TEMPLATE_INDEX" val="731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2.xml><?xml version="1.0" encoding="utf-8"?>
<p:tagLst xmlns:p="http://schemas.openxmlformats.org/presentationml/2006/main">
  <p:tag name="KSO_WM_UNIT_PLACING_PICTURE_USER_VIEWPORT" val="{&quot;height&quot;:3175,&quot;width&quot;:4144}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731_2*l_h_i*1_1_2"/>
  <p:tag name="KSO_WM_TEMPLATE_CATEGORY" val="diagram"/>
  <p:tag name="KSO_WM_TEMPLATE_INDEX" val="731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21.xml><?xml version="1.0" encoding="utf-8"?>
<p:tagLst xmlns:p="http://schemas.openxmlformats.org/presentationml/2006/main">
  <p:tag name="KSO_WM_UNIT_SUBTYPE" val="a"/>
  <p:tag name="KSO_WM_UNIT_PRESET_TEXT" val="单击此处添加文本具体内容，简明扼要的阐述您的观点。"/>
  <p:tag name="KSO_WM_UNIT_NOCLEAR" val="0"/>
  <p:tag name="KSO_WM_UNIT_VALUE" val="5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731_2*l_h_f*1_1_1"/>
  <p:tag name="KSO_WM_TEMPLATE_CATEGORY" val="diagram"/>
  <p:tag name="KSO_WM_TEMPLATE_INDEX" val="731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5"/>
  <p:tag name="KSO_WM_UNIT_ID" val="diagram731_2*l_h_i*1_1_5"/>
  <p:tag name="KSO_WM_TEMPLATE_CATEGORY" val="diagram"/>
  <p:tag name="KSO_WM_TEMPLATE_INDEX" val="731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23.xml><?xml version="1.0" encoding="utf-8"?>
<p:tagLst xmlns:p="http://schemas.openxmlformats.org/presentationml/2006/main">
  <p:tag name="KSO_WM_UNIT_TABLE_BEAUTIFY" val="smartTable{d2d3a989-6431-4c57-8694-be2abd79da61}"/>
  <p:tag name="TABLE_ENDDRAG_ORIGIN_RECT" val="762*326"/>
  <p:tag name="TABLE_ENDDRAG_RECT" val="57*86*762*326"/>
</p:tagLst>
</file>

<file path=ppt/tags/tag24.xml><?xml version="1.0" encoding="utf-8"?>
<p:tagLst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ags/tag25.xml><?xml version="1.0" encoding="utf-8"?>
<p:tagLst xmlns:p="http://schemas.openxmlformats.org/presentationml/2006/main">
  <p:tag name="KSO_WPP_MARK_KEY" val="3150f957-d7eb-4ac9-a315-5b30b029d103"/>
  <p:tag name="COMMONDATA" val="eyJoZGlkIjoiNmE2ZmRhZWUzNGRkZTliZDc4MWI3ZDY3OWJjNjQyYjYifQ=="/>
</p:tagLst>
</file>

<file path=ppt/tags/tag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9769"/>
  <p:tag name="KSO_WM_UNIT_TYPE" val="l_h_a"/>
  <p:tag name="KSO_WM_UNIT_INDEX" val="1_1_1"/>
  <p:tag name="KSO_WM_UNIT_LAYERLEVEL" val="1_1_1"/>
  <p:tag name="KSO_WM_UNIT_VALUE" val="6"/>
  <p:tag name="KSO_WM_UNIT_HIGHLIGHT" val="0"/>
  <p:tag name="KSO_WM_UNIT_COMPATIBLE" val="0"/>
  <p:tag name="KSO_WM_UNIT_CLEAR" val="0"/>
  <p:tag name="KSO_WM_DIAGRAM_GROUP_CODE" val="l1-1"/>
  <p:tag name="KSO_WM_UNIT_ID" val="diagram20169769_4*l_h_a*1_1_1"/>
  <p:tag name="KSO_WM_UNIT_PRESET_TEXT" val="编辑小标题"/>
  <p:tag name="KSO_WM_UNIT_FILL_FORE_SCHEMECOLOR_INDEX" val="15"/>
  <p:tag name="KSO_WM_UNIT_FILL_TYPE" val="1"/>
  <p:tag name="KSO_WM_UNIT_LINE_FORE_SCHEMECOLOR_INDEX" val="15"/>
  <p:tag name="KSO_WM_UNIT_LINE_FILL_TYPE" val="2"/>
  <p:tag name="KSO_WM_UNIT_TEXT_FILL_FORE_SCHEMECOLOR_INDEX" val="5"/>
  <p:tag name="KSO_WM_UNIT_TEXT_FILL_TYPE" val="1"/>
</p:tagLst>
</file>

<file path=ppt/tags/tag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9769"/>
  <p:tag name="KSO_WM_UNIT_TYPE" val="l_h_a"/>
  <p:tag name="KSO_WM_UNIT_INDEX" val="1_2_1"/>
  <p:tag name="KSO_WM_UNIT_LAYERLEVEL" val="1_1_1"/>
  <p:tag name="KSO_WM_UNIT_VALUE" val="6"/>
  <p:tag name="KSO_WM_UNIT_HIGHLIGHT" val="0"/>
  <p:tag name="KSO_WM_UNIT_COMPATIBLE" val="0"/>
  <p:tag name="KSO_WM_UNIT_CLEAR" val="0"/>
  <p:tag name="KSO_WM_DIAGRAM_GROUP_CODE" val="l1-1"/>
  <p:tag name="KSO_WM_UNIT_ID" val="diagram20169769_4*l_h_a*1_2_1"/>
  <p:tag name="KSO_WM_UNIT_PRESET_TEXT" val="编辑小标题"/>
  <p:tag name="KSO_WM_UNIT_FILL_FORE_SCHEMECOLOR_INDEX" val="15"/>
  <p:tag name="KSO_WM_UNIT_FILL_TYPE" val="1"/>
  <p:tag name="KSO_WM_UNIT_LINE_FORE_SCHEMECOLOR_INDEX" val="15"/>
  <p:tag name="KSO_WM_UNIT_LINE_FILL_TYPE" val="2"/>
  <p:tag name="KSO_WM_UNIT_TEXT_FILL_FORE_SCHEMECOLOR_INDEX" val="5"/>
  <p:tag name="KSO_WM_UNIT_TEXT_FILL_TYPE" val="1"/>
</p:tagLst>
</file>

<file path=ppt/tags/tag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9769"/>
  <p:tag name="KSO_WM_UNIT_TYPE" val="l_h_a"/>
  <p:tag name="KSO_WM_UNIT_INDEX" val="1_3_1"/>
  <p:tag name="KSO_WM_UNIT_LAYERLEVEL" val="1_1_1"/>
  <p:tag name="KSO_WM_UNIT_VALUE" val="6"/>
  <p:tag name="KSO_WM_UNIT_HIGHLIGHT" val="0"/>
  <p:tag name="KSO_WM_UNIT_COMPATIBLE" val="0"/>
  <p:tag name="KSO_WM_UNIT_CLEAR" val="0"/>
  <p:tag name="KSO_WM_DIAGRAM_GROUP_CODE" val="l1-1"/>
  <p:tag name="KSO_WM_UNIT_ID" val="diagram20169769_4*l_h_a*1_3_1"/>
  <p:tag name="KSO_WM_UNIT_PRESET_TEXT" val="编辑小标题"/>
  <p:tag name="KSO_WM_UNIT_FILL_FORE_SCHEMECOLOR_INDEX" val="15"/>
  <p:tag name="KSO_WM_UNIT_FILL_TYPE" val="1"/>
  <p:tag name="KSO_WM_UNIT_LINE_FORE_SCHEMECOLOR_INDEX" val="15"/>
  <p:tag name="KSO_WM_UNIT_LINE_FILL_TYPE" val="2"/>
  <p:tag name="KSO_WM_UNIT_TEXT_FILL_FORE_SCHEMECOLOR_INDEX" val="5"/>
  <p:tag name="KSO_WM_UNIT_TEXT_FILL_TYPE" val="1"/>
</p:tagLst>
</file>

<file path=ppt/tags/tag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9769"/>
  <p:tag name="KSO_WM_UNIT_TYPE" val="l_h_a"/>
  <p:tag name="KSO_WM_UNIT_INDEX" val="1_4_1"/>
  <p:tag name="KSO_WM_UNIT_LAYERLEVEL" val="1_1_1"/>
  <p:tag name="KSO_WM_UNIT_VALUE" val="6"/>
  <p:tag name="KSO_WM_UNIT_HIGHLIGHT" val="0"/>
  <p:tag name="KSO_WM_UNIT_COMPATIBLE" val="0"/>
  <p:tag name="KSO_WM_UNIT_CLEAR" val="0"/>
  <p:tag name="KSO_WM_DIAGRAM_GROUP_CODE" val="l1-1"/>
  <p:tag name="KSO_WM_UNIT_ID" val="diagram20169769_4*l_h_a*1_4_1"/>
  <p:tag name="KSO_WM_UNIT_PRESET_TEXT" val="编辑小标题"/>
  <p:tag name="KSO_WM_UNIT_FILL_FORE_SCHEMECOLOR_INDEX" val="15"/>
  <p:tag name="KSO_WM_UNIT_FILL_TYPE" val="1"/>
  <p:tag name="KSO_WM_UNIT_LINE_FORE_SCHEMECOLOR_INDEX" val="15"/>
  <p:tag name="KSO_WM_UNIT_LINE_FILL_TYPE" val="2"/>
  <p:tag name="KSO_WM_UNIT_TEXT_FILL_FORE_SCHEMECOLOR_INDEX" val="5"/>
  <p:tag name="KSO_WM_UNIT_TEXT_FILL_TYPE" val="1"/>
</p:tagLst>
</file>

<file path=ppt/tags/tag7.xml><?xml version="1.0" encoding="utf-8"?>
<p:tagLst xmlns:p="http://schemas.openxmlformats.org/presentationml/2006/main">
  <p:tag name="KSO_WM_UNIT_PLACING_PICTURE_USER_VIEWPORT" val="{&quot;height&quot;:5388,&quot;width&quot;:8400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731_2*l_h_i*1_2_1"/>
  <p:tag name="KSO_WM_TEMPLATE_CATEGORY" val="diagram"/>
  <p:tag name="KSO_WM_TEMPLATE_INDEX" val="731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4"/>
  <p:tag name="KSO_WM_UNIT_ID" val="diagram731_2*l_h_i*1_2_4"/>
  <p:tag name="KSO_WM_TEMPLATE_CATEGORY" val="diagram"/>
  <p:tag name="KSO_WM_TEMPLATE_INDEX" val="731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heme/theme1.xml><?xml version="1.0" encoding="utf-8"?>
<a:theme xmlns:a="http://schemas.openxmlformats.org/drawingml/2006/main" name="第一PPT，www.1ppt.com">
  <a:themeElements>
    <a:clrScheme name="自定义 38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C200"/>
      </a:accent1>
      <a:accent2>
        <a:srgbClr val="323F4F"/>
      </a:accent2>
      <a:accent3>
        <a:srgbClr val="FFC200"/>
      </a:accent3>
      <a:accent4>
        <a:srgbClr val="323F4F"/>
      </a:accent4>
      <a:accent5>
        <a:srgbClr val="FFC200"/>
      </a:accent5>
      <a:accent6>
        <a:srgbClr val="323F4F"/>
      </a:accent6>
      <a:hlink>
        <a:srgbClr val="FFC200"/>
      </a:hlink>
      <a:folHlink>
        <a:srgbClr val="FFFFF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0</TotalTime>
  <Words>2102</Words>
  <Application>WPS 演示</Application>
  <PresentationFormat>宽屏</PresentationFormat>
  <Paragraphs>344</Paragraphs>
  <Slides>19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1" baseType="lpstr">
      <vt:lpstr>Arial</vt:lpstr>
      <vt:lpstr>宋体</vt:lpstr>
      <vt:lpstr>Wingdings</vt:lpstr>
      <vt:lpstr>Calibri</vt:lpstr>
      <vt:lpstr>Wingdings 2</vt:lpstr>
      <vt:lpstr>Calibri</vt:lpstr>
      <vt:lpstr>幼圆</vt:lpstr>
      <vt:lpstr>微软雅黑</vt:lpstr>
      <vt:lpstr>Wingdings</vt:lpstr>
      <vt:lpstr>Arial Unicode MS</vt:lpstr>
      <vt:lpstr>等线</vt:lpstr>
      <vt:lpstr>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通用商务</dc:title>
  <dc:creator>第一PPT</dc:creator>
  <cp:keywords>www.1ppt.com</cp:keywords>
  <dc:description>第一PPT，www.1ppt.com</dc:description>
  <cp:lastModifiedBy>宇内</cp:lastModifiedBy>
  <cp:revision>642</cp:revision>
  <cp:lastPrinted>2019-01-11T06:05:00Z</cp:lastPrinted>
  <dcterms:created xsi:type="dcterms:W3CDTF">2017-08-18T03:02:00Z</dcterms:created>
  <dcterms:modified xsi:type="dcterms:W3CDTF">2022-10-24T01:32:09Z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2052-11.1.0.12598</vt:lpwstr>
  </property>
  <property fmtid="{D5CDD505-2E9C-101B-9397-08002B2CF9AE}" pid="3" name="KSORubyTemplateID">
    <vt:lpwstr>2</vt:lpwstr>
  </property>
  <property fmtid="{D5CDD505-2E9C-101B-9397-08002B2CF9AE}" pid="4" name="ICV">
    <vt:lpwstr>95A83B1E1FF544D6AA782CD2810087C9</vt:lpwstr>
  </property>
</Properties>
</file>