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Lst>
  <p:notesMasterIdLst>
    <p:notesMasterId r:id="rId49"/>
  </p:notesMasterIdLst>
  <p:handoutMasterIdLst>
    <p:handoutMasterId r:id="rId50"/>
  </p:handoutMasterIdLst>
  <p:sldIdLst>
    <p:sldId id="387" r:id="rId2"/>
    <p:sldId id="385" r:id="rId3"/>
    <p:sldId id="456" r:id="rId4"/>
    <p:sldId id="420" r:id="rId5"/>
    <p:sldId id="889" r:id="rId6"/>
    <p:sldId id="460" r:id="rId7"/>
    <p:sldId id="899" r:id="rId8"/>
    <p:sldId id="895" r:id="rId9"/>
    <p:sldId id="464" r:id="rId10"/>
    <p:sldId id="896" r:id="rId11"/>
    <p:sldId id="888" r:id="rId12"/>
    <p:sldId id="462" r:id="rId13"/>
    <p:sldId id="882" r:id="rId14"/>
    <p:sldId id="461" r:id="rId15"/>
    <p:sldId id="466" r:id="rId16"/>
    <p:sldId id="881" r:id="rId17"/>
    <p:sldId id="906" r:id="rId18"/>
    <p:sldId id="428" r:id="rId19"/>
    <p:sldId id="905" r:id="rId20"/>
    <p:sldId id="426" r:id="rId21"/>
    <p:sldId id="885" r:id="rId22"/>
    <p:sldId id="450" r:id="rId23"/>
    <p:sldId id="438" r:id="rId24"/>
    <p:sldId id="900" r:id="rId25"/>
    <p:sldId id="463" r:id="rId26"/>
    <p:sldId id="887" r:id="rId27"/>
    <p:sldId id="451" r:id="rId28"/>
    <p:sldId id="902" r:id="rId29"/>
    <p:sldId id="421" r:id="rId30"/>
    <p:sldId id="440" r:id="rId31"/>
    <p:sldId id="454" r:id="rId32"/>
    <p:sldId id="448" r:id="rId33"/>
    <p:sldId id="903" r:id="rId34"/>
    <p:sldId id="886" r:id="rId35"/>
    <p:sldId id="892" r:id="rId36"/>
    <p:sldId id="893" r:id="rId37"/>
    <p:sldId id="894" r:id="rId38"/>
    <p:sldId id="433" r:id="rId39"/>
    <p:sldId id="436" r:id="rId40"/>
    <p:sldId id="423" r:id="rId41"/>
    <p:sldId id="897" r:id="rId42"/>
    <p:sldId id="419" r:id="rId43"/>
    <p:sldId id="907" r:id="rId44"/>
    <p:sldId id="465" r:id="rId45"/>
    <p:sldId id="442" r:id="rId46"/>
    <p:sldId id="455" r:id="rId47"/>
    <p:sldId id="901" r:id="rId48"/>
  </p:sldIdLst>
  <p:sldSz cx="9144000" cy="6858000" type="screen4x3"/>
  <p:notesSz cx="6858000" cy="9144000"/>
  <p:defaultTextStyle>
    <a:defPPr>
      <a:defRPr lang="en-US"/>
    </a:defPPr>
    <a:lvl1pPr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1pPr>
    <a:lvl2pPr marL="4572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2pPr>
    <a:lvl3pPr marL="9144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3pPr>
    <a:lvl4pPr marL="13716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4pPr>
    <a:lvl5pPr marL="1828800" algn="ctr" rtl="0" fontAlgn="base">
      <a:spcBef>
        <a:spcPct val="0"/>
      </a:spcBef>
      <a:spcAft>
        <a:spcPct val="0"/>
      </a:spcAft>
      <a:defRPr sz="3600" b="1" kern="1200">
        <a:solidFill>
          <a:schemeClr val="bg1"/>
        </a:solidFill>
        <a:latin typeface="Times New Roman" pitchFamily="18" charset="0"/>
        <a:ea typeface="华文中宋" pitchFamily="2" charset="-122"/>
        <a:cs typeface="+mn-cs"/>
      </a:defRPr>
    </a:lvl5pPr>
    <a:lvl6pPr marL="2286000" algn="l" defTabSz="914400" rtl="0" eaLnBrk="1" latinLnBrk="0" hangingPunct="1">
      <a:defRPr sz="3600" b="1" kern="1200">
        <a:solidFill>
          <a:schemeClr val="bg1"/>
        </a:solidFill>
        <a:latin typeface="Times New Roman" pitchFamily="18" charset="0"/>
        <a:ea typeface="华文中宋" pitchFamily="2" charset="-122"/>
        <a:cs typeface="+mn-cs"/>
      </a:defRPr>
    </a:lvl6pPr>
    <a:lvl7pPr marL="2743200" algn="l" defTabSz="914400" rtl="0" eaLnBrk="1" latinLnBrk="0" hangingPunct="1">
      <a:defRPr sz="3600" b="1" kern="1200">
        <a:solidFill>
          <a:schemeClr val="bg1"/>
        </a:solidFill>
        <a:latin typeface="Times New Roman" pitchFamily="18" charset="0"/>
        <a:ea typeface="华文中宋" pitchFamily="2" charset="-122"/>
        <a:cs typeface="+mn-cs"/>
      </a:defRPr>
    </a:lvl7pPr>
    <a:lvl8pPr marL="3200400" algn="l" defTabSz="914400" rtl="0" eaLnBrk="1" latinLnBrk="0" hangingPunct="1">
      <a:defRPr sz="3600" b="1" kern="1200">
        <a:solidFill>
          <a:schemeClr val="bg1"/>
        </a:solidFill>
        <a:latin typeface="Times New Roman" pitchFamily="18" charset="0"/>
        <a:ea typeface="华文中宋" pitchFamily="2" charset="-122"/>
        <a:cs typeface="+mn-cs"/>
      </a:defRPr>
    </a:lvl8pPr>
    <a:lvl9pPr marL="3657600" algn="l" defTabSz="914400" rtl="0" eaLnBrk="1" latinLnBrk="0" hangingPunct="1">
      <a:defRPr sz="3600" b="1" kern="1200">
        <a:solidFill>
          <a:schemeClr val="bg1"/>
        </a:solidFill>
        <a:latin typeface="Times New Roman" pitchFamily="18" charset="0"/>
        <a:ea typeface="华文中宋" pitchFamily="2" charset="-122"/>
        <a:cs typeface="+mn-cs"/>
      </a:defRPr>
    </a:lvl9pPr>
  </p:defaultTextStyle>
  <p:extLst>
    <p:ext uri="{EFAFB233-063F-42B5-8137-9DF3F51BA10A}">
      <p15:sldGuideLst xmlns:p15="http://schemas.microsoft.com/office/powerpoint/2012/main">
        <p15:guide id="1" orient="horz">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33FF"/>
    <a:srgbClr val="FF0066"/>
    <a:srgbClr val="FF9900"/>
    <a:srgbClr val="FF33CC"/>
    <a:srgbClr val="FF9966"/>
    <a:srgbClr val="FF6600"/>
    <a:srgbClr val="CCFF99"/>
    <a:srgbClr val="333333"/>
    <a:srgbClr val="C3C3E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71" autoAdjust="0"/>
    <p:restoredTop sz="99265" autoAdjust="0"/>
  </p:normalViewPr>
  <p:slideViewPr>
    <p:cSldViewPr>
      <p:cViewPr varScale="1">
        <p:scale>
          <a:sx n="114" d="100"/>
          <a:sy n="114" d="100"/>
        </p:scale>
        <p:origin x="1734" y="108"/>
      </p:cViewPr>
      <p:guideLst>
        <p:guide orient="horz"/>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8" d="100"/>
          <a:sy n="88" d="100"/>
        </p:scale>
        <p:origin x="382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b="0">
                <a:solidFill>
                  <a:schemeClr val="tx1"/>
                </a:solidFill>
                <a:effectLst/>
                <a:latin typeface="Tahoma" pitchFamily="34" charset="0"/>
                <a:ea typeface="宋体" pitchFamily="2" charset="-122"/>
              </a:defRPr>
            </a:lvl1pPr>
          </a:lstStyle>
          <a:p>
            <a:pPr>
              <a:defRPr/>
            </a:pPr>
            <a:endParaRPr lang="zh-CN" altLang="en-US"/>
          </a:p>
        </p:txBody>
      </p:sp>
      <p:sp>
        <p:nvSpPr>
          <p:cNvPr id="10035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solidFill>
                  <a:schemeClr val="tx1"/>
                </a:solidFill>
                <a:effectLst/>
                <a:latin typeface="Tahoma" pitchFamily="34" charset="0"/>
                <a:ea typeface="宋体" pitchFamily="2" charset="-122"/>
              </a:defRPr>
            </a:lvl1pPr>
          </a:lstStyle>
          <a:p>
            <a:pPr>
              <a:defRPr/>
            </a:pPr>
            <a:fld id="{913DB623-E4F1-4968-96A3-99CF94D33F45}" type="datetimeFigureOut">
              <a:rPr lang="zh-CN" altLang="en-US"/>
              <a:pPr>
                <a:defRPr/>
              </a:pPr>
              <a:t>2022/10/28</a:t>
            </a:fld>
            <a:endParaRPr lang="en-US" altLang="zh-CN"/>
          </a:p>
        </p:txBody>
      </p:sp>
      <p:sp>
        <p:nvSpPr>
          <p:cNvPr id="10035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b="0">
                <a:solidFill>
                  <a:schemeClr val="tx1"/>
                </a:solidFill>
                <a:effectLst/>
                <a:latin typeface="Tahoma" pitchFamily="34" charset="0"/>
                <a:ea typeface="宋体" pitchFamily="2" charset="-122"/>
              </a:defRPr>
            </a:lvl1pPr>
          </a:lstStyle>
          <a:p>
            <a:pPr>
              <a:defRPr/>
            </a:pPr>
            <a:endParaRPr lang="en-US" altLang="zh-CN"/>
          </a:p>
        </p:txBody>
      </p:sp>
      <p:sp>
        <p:nvSpPr>
          <p:cNvPr id="10035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solidFill>
                  <a:schemeClr val="tx1"/>
                </a:solidFill>
                <a:effectLst/>
                <a:latin typeface="Tahoma" pitchFamily="34" charset="0"/>
                <a:ea typeface="宋体" pitchFamily="2" charset="-122"/>
              </a:defRPr>
            </a:lvl1pPr>
          </a:lstStyle>
          <a:p>
            <a:pPr>
              <a:defRPr/>
            </a:pPr>
            <a:fld id="{524E0D12-1631-4688-BDBA-B625EE6F83CF}" type="slidenum">
              <a:rPr lang="zh-CN" altLang="en-US"/>
              <a:pPr>
                <a:defRPr/>
              </a:pPr>
              <a:t>‹#›</a:t>
            </a:fld>
            <a:endParaRPr lang="en-US" altLang="zh-CN"/>
          </a:p>
        </p:txBody>
      </p:sp>
    </p:spTree>
    <p:extLst>
      <p:ext uri="{BB962C8B-B14F-4D97-AF65-F5344CB8AC3E}">
        <p14:creationId xmlns:p14="http://schemas.microsoft.com/office/powerpoint/2010/main" val="91738958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a:solidFill>
                  <a:schemeClr val="tx1"/>
                </a:solidFill>
                <a:effectLst/>
                <a:latin typeface="Tahoma" pitchFamily="34" charset="0"/>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a:solidFill>
                  <a:schemeClr val="tx1"/>
                </a:solidFill>
                <a:effectLst/>
                <a:latin typeface="Tahoma" pitchFamily="34" charset="0"/>
                <a:ea typeface="+mn-ea"/>
              </a:defRPr>
            </a:lvl1pPr>
          </a:lstStyle>
          <a:p>
            <a:pPr>
              <a:defRPr/>
            </a:pPr>
            <a:fld id="{61FFC5FB-8FAD-4A82-A31A-6D07400DB7BC}" type="datetimeFigureOut">
              <a:rPr lang="zh-CN" altLang="en-US"/>
              <a:pPr>
                <a:defRPr/>
              </a:pPr>
              <a:t>2022/10/28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a:solidFill>
                  <a:schemeClr val="tx1"/>
                </a:solidFill>
                <a:effectLst/>
                <a:latin typeface="Tahoma" pitchFamily="34" charset="0"/>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a:solidFill>
                  <a:schemeClr val="tx1"/>
                </a:solidFill>
                <a:effectLst/>
                <a:latin typeface="Tahoma" pitchFamily="34" charset="0"/>
                <a:ea typeface="+mn-ea"/>
              </a:defRPr>
            </a:lvl1pPr>
          </a:lstStyle>
          <a:p>
            <a:pPr>
              <a:defRPr/>
            </a:pPr>
            <a:fld id="{9EBC002A-B0FF-4AB1-B1B7-F9D4F0861090}" type="slidenum">
              <a:rPr lang="zh-CN" altLang="en-US"/>
              <a:pPr>
                <a:defRPr/>
              </a:pPr>
              <a:t>‹#›</a:t>
            </a:fld>
            <a:endParaRPr lang="zh-CN" altLang="en-US"/>
          </a:p>
        </p:txBody>
      </p:sp>
    </p:spTree>
    <p:extLst>
      <p:ext uri="{BB962C8B-B14F-4D97-AF65-F5344CB8AC3E}">
        <p14:creationId xmlns:p14="http://schemas.microsoft.com/office/powerpoint/2010/main" val="169295448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mn-lt"/>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mn-lt"/>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mn-lt"/>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mn-lt"/>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03A1DF17-A28C-4D46-829F-D8D110C09314}" type="slidenum">
              <a:rPr lang="zh-CN" altLang="en-US" smtClean="0"/>
              <a:pPr/>
              <a:t>1</a:t>
            </a:fld>
            <a:endParaRPr lang="zh-CN" altLang="en-US"/>
          </a:p>
        </p:txBody>
      </p:sp>
    </p:spTree>
    <p:extLst>
      <p:ext uri="{BB962C8B-B14F-4D97-AF65-F5344CB8AC3E}">
        <p14:creationId xmlns:p14="http://schemas.microsoft.com/office/powerpoint/2010/main" val="1990871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453479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8" name="矩形 7"/>
          <p:cNvSpPr/>
          <p:nvPr userDrawn="1"/>
        </p:nvSpPr>
        <p:spPr>
          <a:xfrm>
            <a:off x="0" y="6750024"/>
            <a:ext cx="9144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sz="1800" b="0">
              <a:solidFill>
                <a:prstClr val="white"/>
              </a:solidFill>
            </a:endParaRPr>
          </a:p>
        </p:txBody>
      </p:sp>
      <p:sp>
        <p:nvSpPr>
          <p:cNvPr id="9" name="矩形 8"/>
          <p:cNvSpPr/>
          <p:nvPr userDrawn="1"/>
        </p:nvSpPr>
        <p:spPr>
          <a:xfrm>
            <a:off x="1857357" y="6750024"/>
            <a:ext cx="7286644"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sz="1800" b="0">
              <a:solidFill>
                <a:prstClr val="white"/>
              </a:solidFill>
            </a:endParaRPr>
          </a:p>
        </p:txBody>
      </p:sp>
      <p:sp>
        <p:nvSpPr>
          <p:cNvPr id="2" name="标题 1"/>
          <p:cNvSpPr>
            <a:spLocks noGrp="1"/>
          </p:cNvSpPr>
          <p:nvPr>
            <p:ph type="ctrTitle"/>
          </p:nvPr>
        </p:nvSpPr>
        <p:spPr>
          <a:xfrm>
            <a:off x="685800" y="2130425"/>
            <a:ext cx="7772400" cy="1470025"/>
          </a:xfrm>
        </p:spPr>
        <p:txBody>
          <a:bodyPr>
            <a:noAutofit/>
          </a:bodyPr>
          <a:lstStyle>
            <a:lvl1pPr>
              <a:defRPr lang="zh-CN" altLang="en-US" sz="6600" b="1" kern="1200" dirty="0">
                <a:solidFill>
                  <a:srgbClr val="3366FF"/>
                </a:solidFill>
                <a:effectLst>
                  <a:outerShdw blurRad="38100" dist="38100" dir="2700000" algn="tl">
                    <a:srgbClr val="000000">
                      <a:alpha val="43137"/>
                    </a:srgbClr>
                  </a:outerShdw>
                  <a:reflection blurRad="25400" stA="30000" endPos="30000" dist="50800" dir="5400000" sy="-100000" algn="bl" rotWithShape="0"/>
                </a:effectLst>
                <a:latin typeface="微软雅黑" pitchFamily="34" charset="-122"/>
                <a:ea typeface="微软雅黑" pitchFamily="34" charset="-122"/>
                <a:cs typeface="+mn-cs"/>
              </a:defRPr>
            </a:lvl1pPr>
          </a:lstStyle>
          <a:p>
            <a:r>
              <a:rPr lang="zh-CN" altLang="en-US" dirty="0"/>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a:t>单击此处编辑母版副标题样式</a:t>
            </a:r>
          </a:p>
        </p:txBody>
      </p:sp>
      <p:sp>
        <p:nvSpPr>
          <p:cNvPr id="10" name="矩形 9"/>
          <p:cNvSpPr/>
          <p:nvPr userDrawn="1"/>
        </p:nvSpPr>
        <p:spPr>
          <a:xfrm>
            <a:off x="-1" y="0"/>
            <a:ext cx="9144000" cy="216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sz="1800" b="0">
              <a:solidFill>
                <a:prstClr val="white"/>
              </a:solidFill>
            </a:endParaRPr>
          </a:p>
        </p:txBody>
      </p:sp>
      <p:sp>
        <p:nvSpPr>
          <p:cNvPr id="11" name="矩形 10"/>
          <p:cNvSpPr/>
          <p:nvPr userDrawn="1"/>
        </p:nvSpPr>
        <p:spPr>
          <a:xfrm>
            <a:off x="6929454" y="-2"/>
            <a:ext cx="2214546" cy="216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sz="1800" b="0">
              <a:solidFill>
                <a:prstClr val="white"/>
              </a:solidFill>
            </a:endParaRPr>
          </a:p>
        </p:txBody>
      </p:sp>
    </p:spTree>
    <p:extLst>
      <p:ext uri="{BB962C8B-B14F-4D97-AF65-F5344CB8AC3E}">
        <p14:creationId xmlns:p14="http://schemas.microsoft.com/office/powerpoint/2010/main" val="178751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457200" y="908720"/>
            <a:ext cx="8229600" cy="5362655"/>
          </a:xfrm>
        </p:spPr>
        <p:txBody>
          <a:bodyPr/>
          <a:lstStyle>
            <a:lvl1pPr>
              <a:lnSpc>
                <a:spcPct val="110000"/>
              </a:lnSpc>
              <a:spcBef>
                <a:spcPts val="0"/>
              </a:spcBef>
              <a:spcAft>
                <a:spcPts val="1000"/>
              </a:spcAft>
              <a:buClr>
                <a:srgbClr val="FFC000"/>
              </a:buClr>
              <a:buSzPct val="80000"/>
              <a:buFont typeface="Wingdings" pitchFamily="2" charset="2"/>
              <a:buChar char="n"/>
              <a:defRPr sz="2800" b="0" baseline="0">
                <a:latin typeface="Arial" panose="020B0604020202020204" pitchFamily="34" charset="0"/>
                <a:ea typeface="微软雅黑" pitchFamily="34" charset="-122"/>
              </a:defRPr>
            </a:lvl1pPr>
            <a:lvl2pPr>
              <a:defRPr sz="2400" baseline="0">
                <a:latin typeface="Arial" panose="020B0604020202020204" pitchFamily="34" charset="0"/>
                <a:ea typeface="微软雅黑" pitchFamily="34" charset="-122"/>
              </a:defRPr>
            </a:lvl2pPr>
            <a:lvl3pPr>
              <a:defRPr baseline="0"/>
            </a:lvl3pPr>
            <a:lvl4pPr>
              <a:defRPr baseline="0"/>
            </a:lvl4pPr>
            <a:lvl5pPr>
              <a:defRPr baseline="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 name="标题 1"/>
          <p:cNvSpPr>
            <a:spLocks noGrp="1"/>
          </p:cNvSpPr>
          <p:nvPr>
            <p:ph type="title"/>
          </p:nvPr>
        </p:nvSpPr>
        <p:spPr>
          <a:xfrm>
            <a:off x="251520" y="25646"/>
            <a:ext cx="6635080" cy="725470"/>
          </a:xfrm>
        </p:spPr>
        <p:txBody>
          <a:bodyPr>
            <a:normAutofit/>
          </a:bodyPr>
          <a:lstStyle>
            <a:lvl1pPr algn="l">
              <a:defRPr sz="3000" b="1"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defRPr>
            </a:lvl1pPr>
          </a:lstStyle>
          <a:p>
            <a:r>
              <a:rPr lang="zh-CN" altLang="en-US" dirty="0"/>
              <a:t>单击此处编辑母版标题样式</a:t>
            </a:r>
          </a:p>
        </p:txBody>
      </p:sp>
      <p:sp>
        <p:nvSpPr>
          <p:cNvPr id="15" name="矩形 14"/>
          <p:cNvSpPr/>
          <p:nvPr userDrawn="1"/>
        </p:nvSpPr>
        <p:spPr>
          <a:xfrm>
            <a:off x="0" y="6750024"/>
            <a:ext cx="9144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sz="1800" b="0">
              <a:solidFill>
                <a:prstClr val="white"/>
              </a:solidFill>
            </a:endParaRPr>
          </a:p>
        </p:txBody>
      </p:sp>
      <p:sp>
        <p:nvSpPr>
          <p:cNvPr id="16" name="矩形 15"/>
          <p:cNvSpPr/>
          <p:nvPr userDrawn="1"/>
        </p:nvSpPr>
        <p:spPr>
          <a:xfrm>
            <a:off x="1857357" y="6750024"/>
            <a:ext cx="7286644" cy="108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sz="1800" b="0">
              <a:solidFill>
                <a:prstClr val="white"/>
              </a:solidFill>
            </a:endParaRPr>
          </a:p>
        </p:txBody>
      </p:sp>
      <p:sp>
        <p:nvSpPr>
          <p:cNvPr id="18" name="矩形 17"/>
          <p:cNvSpPr/>
          <p:nvPr userDrawn="1"/>
        </p:nvSpPr>
        <p:spPr>
          <a:xfrm>
            <a:off x="-1" y="764704"/>
            <a:ext cx="9144000" cy="10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sz="1800" b="0">
              <a:solidFill>
                <a:prstClr val="white"/>
              </a:solidFill>
            </a:endParaRPr>
          </a:p>
        </p:txBody>
      </p:sp>
      <p:sp>
        <p:nvSpPr>
          <p:cNvPr id="23" name="矩形 22"/>
          <p:cNvSpPr/>
          <p:nvPr userDrawn="1"/>
        </p:nvSpPr>
        <p:spPr>
          <a:xfrm>
            <a:off x="0" y="0"/>
            <a:ext cx="214282" cy="7647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zh-CN" altLang="en-US" sz="1800" b="0">
              <a:solidFill>
                <a:prstClr val="white"/>
              </a:solidFill>
            </a:endParaRPr>
          </a:p>
        </p:txBody>
      </p:sp>
      <p:sp>
        <p:nvSpPr>
          <p:cNvPr id="9" name="灯片编号占位符 5"/>
          <p:cNvSpPr>
            <a:spLocks noGrp="1"/>
          </p:cNvSpPr>
          <p:nvPr>
            <p:ph type="sldNum" sz="quarter" idx="4"/>
          </p:nvPr>
        </p:nvSpPr>
        <p:spPr>
          <a:xfrm>
            <a:off x="6569528" y="6434534"/>
            <a:ext cx="2133600" cy="365125"/>
          </a:xfrm>
          <a:prstGeom prst="rect">
            <a:avLst/>
          </a:prstGeom>
        </p:spPr>
        <p:txBody>
          <a:bodyPr vert="horz" lIns="91440" tIns="45720" rIns="91440" bIns="45720" rtlCol="0" anchor="ctr"/>
          <a:lstStyle>
            <a:lvl1pPr algn="r">
              <a:defRPr sz="1200" b="1">
                <a:solidFill>
                  <a:srgbClr val="0000FF"/>
                </a:solidFill>
              </a:defRPr>
            </a:lvl1p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a:t>
            </a:fld>
            <a:r>
              <a:rPr lang="en-US" altLang="zh-CN">
                <a:ea typeface="宋体"/>
                <a:cs typeface="Times New Roman" panose="02020603050405020304" pitchFamily="18" charset="0"/>
              </a:rPr>
              <a:t>/42</a:t>
            </a:r>
            <a:endParaRPr lang="zh-CN" altLang="en-US" dirty="0">
              <a:latin typeface="Calibri"/>
              <a:ea typeface="宋体"/>
            </a:endParaRPr>
          </a:p>
        </p:txBody>
      </p:sp>
      <p:pic>
        <p:nvPicPr>
          <p:cNvPr id="4" name="图片 3"/>
          <p:cNvPicPr>
            <a:picLocks noChangeAspect="1"/>
          </p:cNvPicPr>
          <p:nvPr userDrawn="1"/>
        </p:nvPicPr>
        <p:blipFill>
          <a:blip r:embed="rId2"/>
          <a:stretch>
            <a:fillRect/>
          </a:stretch>
        </p:blipFill>
        <p:spPr>
          <a:xfrm>
            <a:off x="8172400" y="25646"/>
            <a:ext cx="948768" cy="689180"/>
          </a:xfrm>
          <a:prstGeom prst="rect">
            <a:avLst/>
          </a:prstGeom>
        </p:spPr>
      </p:pic>
      <p:pic>
        <p:nvPicPr>
          <p:cNvPr id="10" name="Picture 2" descr="C:\Users\Administrator\Desktop\11112.png">
            <a:extLst>
              <a:ext uri="{FF2B5EF4-FFF2-40B4-BE49-F238E27FC236}">
                <a16:creationId xmlns:a16="http://schemas.microsoft.com/office/drawing/2014/main" id="{8A06AED6-F8AB-4BD8-89AF-70524E585FB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9799" y="56150"/>
            <a:ext cx="1015057" cy="69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16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ogo Bottom: Title Only">
    <p:spTree>
      <p:nvGrpSpPr>
        <p:cNvPr id="1" name=""/>
        <p:cNvGrpSpPr/>
        <p:nvPr/>
      </p:nvGrpSpPr>
      <p:grpSpPr>
        <a:xfrm>
          <a:off x="0" y="0"/>
          <a:ext cx="0" cy="0"/>
          <a:chOff x="0" y="0"/>
          <a:chExt cx="0" cy="0"/>
        </a:xfrm>
      </p:grpSpPr>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3" name="灯片编号占位符 5">
            <a:extLst>
              <a:ext uri="{FF2B5EF4-FFF2-40B4-BE49-F238E27FC236}">
                <a16:creationId xmlns:a16="http://schemas.microsoft.com/office/drawing/2014/main" id="{388A8CDB-EDF5-43D0-ACFA-1E9715B88D8F}"/>
              </a:ext>
            </a:extLst>
          </p:cNvPr>
          <p:cNvSpPr>
            <a:spLocks noGrp="1"/>
          </p:cNvSpPr>
          <p:nvPr>
            <p:ph type="sldNum" sz="quarter" idx="4"/>
          </p:nvPr>
        </p:nvSpPr>
        <p:spPr>
          <a:xfrm>
            <a:off x="6569528" y="6434534"/>
            <a:ext cx="2133600" cy="365125"/>
          </a:xfrm>
          <a:prstGeom prst="rect">
            <a:avLst/>
          </a:prstGeom>
        </p:spPr>
        <p:txBody>
          <a:bodyPr vert="horz" lIns="91440" tIns="45720" rIns="91440" bIns="45720" rtlCol="0" anchor="ctr"/>
          <a:lstStyle>
            <a:lvl1pPr algn="r">
              <a:defRPr sz="1200" b="1">
                <a:solidFill>
                  <a:srgbClr val="0000FF"/>
                </a:solidFill>
              </a:defRPr>
            </a:lvl1p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1390409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ogo Bottom: Title Only">
    <p:spTree>
      <p:nvGrpSpPr>
        <p:cNvPr id="1" name=""/>
        <p:cNvGrpSpPr/>
        <p:nvPr/>
      </p:nvGrpSpPr>
      <p:grpSpPr>
        <a:xfrm>
          <a:off x="0" y="0"/>
          <a:ext cx="0" cy="0"/>
          <a:chOff x="0" y="0"/>
          <a:chExt cx="0" cy="0"/>
        </a:xfrm>
      </p:grpSpPr>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3" name="灯片编号占位符 5">
            <a:extLst>
              <a:ext uri="{FF2B5EF4-FFF2-40B4-BE49-F238E27FC236}">
                <a16:creationId xmlns:a16="http://schemas.microsoft.com/office/drawing/2014/main" id="{388A8CDB-EDF5-43D0-ACFA-1E9715B88D8F}"/>
              </a:ext>
            </a:extLst>
          </p:cNvPr>
          <p:cNvSpPr>
            <a:spLocks noGrp="1"/>
          </p:cNvSpPr>
          <p:nvPr>
            <p:ph type="sldNum" sz="quarter" idx="4"/>
          </p:nvPr>
        </p:nvSpPr>
        <p:spPr>
          <a:xfrm>
            <a:off x="6569528" y="6434534"/>
            <a:ext cx="2133600" cy="365125"/>
          </a:xfrm>
          <a:prstGeom prst="rect">
            <a:avLst/>
          </a:prstGeom>
        </p:spPr>
        <p:txBody>
          <a:bodyPr vert="horz" lIns="91440" tIns="45720" rIns="91440" bIns="45720" rtlCol="0" anchor="ctr"/>
          <a:lstStyle>
            <a:lvl1pPr algn="r">
              <a:defRPr sz="1200" b="1">
                <a:solidFill>
                  <a:srgbClr val="0000FF"/>
                </a:solidFill>
              </a:defRPr>
            </a:lvl1p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18897555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2" name="灯片编号占位符 5"/>
          <p:cNvSpPr>
            <a:spLocks noGrp="1"/>
          </p:cNvSpPr>
          <p:nvPr>
            <p:ph type="sldNum" sz="quarter" idx="4"/>
          </p:nvPr>
        </p:nvSpPr>
        <p:spPr>
          <a:xfrm>
            <a:off x="6569528" y="6376243"/>
            <a:ext cx="2133600" cy="365125"/>
          </a:xfrm>
          <a:prstGeom prst="rect">
            <a:avLst/>
          </a:prstGeom>
        </p:spPr>
        <p:txBody>
          <a:bodyPr vert="horz" lIns="91440" tIns="45720" rIns="91440" bIns="45720" rtlCol="0" anchor="ctr"/>
          <a:lstStyle>
            <a:lvl1pPr algn="r">
              <a:defRPr sz="1200" b="1">
                <a:solidFill>
                  <a:srgbClr val="0000FF"/>
                </a:solidFill>
              </a:defRPr>
            </a:lvl1p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a:t>
            </a:fld>
            <a:r>
              <a:rPr lang="en-US" altLang="zh-CN">
                <a:ea typeface="宋体"/>
                <a:cs typeface="Times New Roman" panose="02020603050405020304" pitchFamily="18" charset="0"/>
              </a:rPr>
              <a:t>/42</a:t>
            </a:r>
            <a:endParaRPr lang="zh-CN" altLang="en-US" dirty="0">
              <a:latin typeface="Calibri"/>
              <a:ea typeface="宋体"/>
            </a:endParaRPr>
          </a:p>
        </p:txBody>
      </p:sp>
      <p:sp>
        <p:nvSpPr>
          <p:cNvPr id="7" name="TextBox 7"/>
          <p:cNvSpPr txBox="1"/>
          <p:nvPr userDrawn="1"/>
        </p:nvSpPr>
        <p:spPr>
          <a:xfrm>
            <a:off x="3114698" y="6464369"/>
            <a:ext cx="3257502" cy="276999"/>
          </a:xfrm>
          <a:prstGeom prst="rect">
            <a:avLst/>
          </a:prstGeom>
          <a:noFill/>
        </p:spPr>
        <p:txBody>
          <a:bodyPr wrap="square" rtlCol="0">
            <a:spAutoFit/>
          </a:bodyPr>
          <a:lstStyle/>
          <a:p>
            <a:r>
              <a:rPr lang="en-US" altLang="zh-CN" sz="12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Jun</a:t>
            </a:r>
            <a:r>
              <a:rPr lang="zh-CN" altLang="en-US" sz="12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He</a:t>
            </a:r>
            <a:r>
              <a:rPr lang="zh-CN" altLang="en-US" sz="12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2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Beam Instrumentation Group</a:t>
            </a:r>
            <a:r>
              <a:rPr lang="zh-CN" altLang="en-US" sz="1200" b="1">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12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TextBox 8"/>
          <p:cNvSpPr txBox="1"/>
          <p:nvPr userDrawn="1"/>
        </p:nvSpPr>
        <p:spPr>
          <a:xfrm>
            <a:off x="107504" y="6464369"/>
            <a:ext cx="2520280" cy="276999"/>
          </a:xfrm>
          <a:prstGeom prst="rect">
            <a:avLst/>
          </a:prstGeom>
          <a:noFill/>
        </p:spPr>
        <p:txBody>
          <a:bodyPr wrap="square" rtlCol="0">
            <a:spAutoFit/>
          </a:bodyPr>
          <a:lstStyle/>
          <a:p>
            <a:r>
              <a:rPr lang="en-US" altLang="zh-CN" sz="1200" b="1">
                <a:solidFill>
                  <a:srgbClr val="9933FF"/>
                </a:solidFill>
              </a:rPr>
              <a:t>CEPC WS2022</a:t>
            </a:r>
            <a:endParaRPr lang="zh-CN" altLang="en-US" sz="1200" b="1" dirty="0">
              <a:solidFill>
                <a:srgbClr val="9933FF"/>
              </a:solidFill>
            </a:endParaRPr>
          </a:p>
        </p:txBody>
      </p:sp>
    </p:spTree>
    <p:extLst>
      <p:ext uri="{BB962C8B-B14F-4D97-AF65-F5344CB8AC3E}">
        <p14:creationId xmlns:p14="http://schemas.microsoft.com/office/powerpoint/2010/main" val="2295718994"/>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31"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1016/j.nima.2022.167635" TargetMode="External"/><Relationship Id="rId2" Type="http://schemas.openxmlformats.org/officeDocument/2006/relationships/hyperlink" Target="https://doi.org/10.1007/s41605-022-00345-1"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395536" y="1124744"/>
            <a:ext cx="8388424" cy="2098915"/>
          </a:xfrm>
        </p:spPr>
        <p:txBody>
          <a:bodyPr/>
          <a:lstStyle/>
          <a:p>
            <a:r>
              <a:rPr lang="en-US" altLang="zh-CN" sz="4800">
                <a:solidFill>
                  <a:srgbClr val="C00000"/>
                </a:solidFill>
              </a:rPr>
              <a:t>Beam position monitor </a:t>
            </a:r>
            <a:br>
              <a:rPr lang="zh-CN" altLang="en-US" sz="4800">
                <a:solidFill>
                  <a:srgbClr val="C00000"/>
                </a:solidFill>
              </a:rPr>
            </a:br>
            <a:r>
              <a:rPr lang="en-US" altLang="zh-CN" sz="4800">
                <a:solidFill>
                  <a:srgbClr val="C00000"/>
                </a:solidFill>
              </a:rPr>
              <a:t>preliminary</a:t>
            </a:r>
            <a:r>
              <a:rPr lang="zh-CN" altLang="en-US" sz="4800">
                <a:solidFill>
                  <a:srgbClr val="C00000"/>
                </a:solidFill>
              </a:rPr>
              <a:t> </a:t>
            </a:r>
            <a:r>
              <a:rPr lang="en-US" altLang="zh-CN" sz="4800">
                <a:solidFill>
                  <a:srgbClr val="C00000"/>
                </a:solidFill>
              </a:rPr>
              <a:t>design for the CEPC</a:t>
            </a:r>
            <a:endParaRPr lang="zh-CN" altLang="en-US" sz="3200" dirty="0"/>
          </a:p>
        </p:txBody>
      </p:sp>
      <p:sp>
        <p:nvSpPr>
          <p:cNvPr id="5" name="副标题 4"/>
          <p:cNvSpPr>
            <a:spLocks noGrp="1"/>
          </p:cNvSpPr>
          <p:nvPr>
            <p:ph type="subTitle" idx="1"/>
          </p:nvPr>
        </p:nvSpPr>
        <p:spPr>
          <a:xfrm>
            <a:off x="1691680" y="4077072"/>
            <a:ext cx="5976664" cy="1584176"/>
          </a:xfrm>
        </p:spPr>
        <p:txBody>
          <a:bodyPr>
            <a:noAutofit/>
          </a:bodyPr>
          <a:lstStyle/>
          <a:p>
            <a:r>
              <a:rPr lang="en-US" altLang="zh-CN" sz="2400">
                <a:solidFill>
                  <a:srgbClr val="3333FF"/>
                </a:solidFill>
                <a:latin typeface="Times New Roman" panose="02020603050405020304" pitchFamily="18" charset="0"/>
                <a:cs typeface="Times New Roman" panose="02020603050405020304" pitchFamily="18" charset="0"/>
              </a:rPr>
              <a:t>Jun He, Yanfeng Sui</a:t>
            </a:r>
            <a:r>
              <a:rPr lang="zh-CN" altLang="en-US" sz="2400">
                <a:solidFill>
                  <a:srgbClr val="3333FF"/>
                </a:solidFill>
                <a:latin typeface="Times New Roman" panose="02020603050405020304" pitchFamily="18" charset="0"/>
                <a:cs typeface="Times New Roman" panose="02020603050405020304" pitchFamily="18" charset="0"/>
              </a:rPr>
              <a:t> </a:t>
            </a:r>
            <a:endParaRPr lang="en-US" altLang="zh-CN" sz="2400">
              <a:solidFill>
                <a:srgbClr val="3333FF"/>
              </a:solidFill>
              <a:latin typeface="Times New Roman" panose="02020603050405020304" pitchFamily="18" charset="0"/>
              <a:cs typeface="Times New Roman" panose="02020603050405020304" pitchFamily="18" charset="0"/>
            </a:endParaRPr>
          </a:p>
          <a:p>
            <a:r>
              <a:rPr lang="en-US" altLang="zh-CN" sz="2400">
                <a:solidFill>
                  <a:srgbClr val="3333FF"/>
                </a:solidFill>
                <a:latin typeface="Times New Roman" panose="02020603050405020304" pitchFamily="18" charset="0"/>
                <a:cs typeface="Times New Roman" panose="02020603050405020304" pitchFamily="18" charset="0"/>
              </a:rPr>
              <a:t> Contributions from many colleagures</a:t>
            </a:r>
          </a:p>
          <a:p>
            <a:r>
              <a:rPr lang="en-US" altLang="zh-CN" sz="2400">
                <a:latin typeface="Times New Roman" panose="02020603050405020304" pitchFamily="18" charset="0"/>
                <a:cs typeface="Times New Roman" panose="02020603050405020304" pitchFamily="18" charset="0"/>
              </a:rPr>
              <a:t>2022-10-28</a:t>
            </a:r>
            <a:r>
              <a:rPr lang="en-US" altLang="zh-CN" sz="2800">
                <a:solidFill>
                  <a:srgbClr val="3333FF"/>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62282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269EC02-13A8-4604-82EB-4C97F46CEFE1}"/>
              </a:ext>
            </a:extLst>
          </p:cNvPr>
          <p:cNvSpPr>
            <a:spLocks noGrp="1"/>
          </p:cNvSpPr>
          <p:nvPr>
            <p:ph type="title"/>
          </p:nvPr>
        </p:nvSpPr>
        <p:spPr/>
        <p:txBody>
          <a:bodyPr>
            <a:normAutofit/>
          </a:bodyPr>
          <a:lstStyle/>
          <a:p>
            <a:r>
              <a:rPr lang="en-US" altLang="zh-CN"/>
              <a:t>Strip impedance design</a:t>
            </a:r>
            <a:endParaRPr lang="zh-CN" altLang="en-US"/>
          </a:p>
        </p:txBody>
      </p:sp>
      <p:pic>
        <p:nvPicPr>
          <p:cNvPr id="5" name="图片 4">
            <a:extLst>
              <a:ext uri="{FF2B5EF4-FFF2-40B4-BE49-F238E27FC236}">
                <a16:creationId xmlns:a16="http://schemas.microsoft.com/office/drawing/2014/main" id="{994D0683-3579-4C07-81D0-BBCFF256E550}"/>
              </a:ext>
            </a:extLst>
          </p:cNvPr>
          <p:cNvPicPr/>
          <p:nvPr/>
        </p:nvPicPr>
        <p:blipFill>
          <a:blip r:embed="rId2"/>
          <a:stretch>
            <a:fillRect/>
          </a:stretch>
        </p:blipFill>
        <p:spPr>
          <a:xfrm>
            <a:off x="1448077" y="1278147"/>
            <a:ext cx="2259827" cy="1758994"/>
          </a:xfrm>
          <a:prstGeom prst="rect">
            <a:avLst/>
          </a:prstGeom>
          <a:ln w="25400">
            <a:solidFill>
              <a:schemeClr val="tx2">
                <a:lumMod val="60000"/>
                <a:lumOff val="40000"/>
              </a:schemeClr>
            </a:solidFill>
          </a:ln>
        </p:spPr>
      </p:pic>
      <p:pic>
        <p:nvPicPr>
          <p:cNvPr id="6" name="图片 5">
            <a:extLst>
              <a:ext uri="{FF2B5EF4-FFF2-40B4-BE49-F238E27FC236}">
                <a16:creationId xmlns:a16="http://schemas.microsoft.com/office/drawing/2014/main" id="{E8BD2DD4-2144-4231-BE77-1A1EB55DAA25}"/>
              </a:ext>
            </a:extLst>
          </p:cNvPr>
          <p:cNvPicPr/>
          <p:nvPr/>
        </p:nvPicPr>
        <p:blipFill>
          <a:blip r:embed="rId3"/>
          <a:stretch>
            <a:fillRect/>
          </a:stretch>
        </p:blipFill>
        <p:spPr>
          <a:xfrm>
            <a:off x="3738756" y="1282359"/>
            <a:ext cx="2333295" cy="1754782"/>
          </a:xfrm>
          <a:prstGeom prst="rect">
            <a:avLst/>
          </a:prstGeom>
          <a:ln w="25400">
            <a:solidFill>
              <a:schemeClr val="tx2">
                <a:lumMod val="60000"/>
                <a:lumOff val="40000"/>
              </a:schemeClr>
            </a:solidFill>
          </a:ln>
        </p:spPr>
      </p:pic>
      <p:pic>
        <p:nvPicPr>
          <p:cNvPr id="8" name="图片 7">
            <a:extLst>
              <a:ext uri="{FF2B5EF4-FFF2-40B4-BE49-F238E27FC236}">
                <a16:creationId xmlns:a16="http://schemas.microsoft.com/office/drawing/2014/main" id="{A256F274-D819-480B-858D-4AA0D6E1D37D}"/>
              </a:ext>
            </a:extLst>
          </p:cNvPr>
          <p:cNvPicPr/>
          <p:nvPr/>
        </p:nvPicPr>
        <p:blipFill>
          <a:blip r:embed="rId4"/>
          <a:stretch>
            <a:fillRect/>
          </a:stretch>
        </p:blipFill>
        <p:spPr>
          <a:xfrm>
            <a:off x="1979712" y="3192008"/>
            <a:ext cx="4027276" cy="2577360"/>
          </a:xfrm>
          <a:prstGeom prst="rect">
            <a:avLst/>
          </a:prstGeom>
          <a:ln w="25400">
            <a:solidFill>
              <a:schemeClr val="tx2">
                <a:lumMod val="60000"/>
                <a:lumOff val="40000"/>
              </a:schemeClr>
            </a:solidFill>
          </a:ln>
        </p:spPr>
      </p:pic>
      <p:sp>
        <p:nvSpPr>
          <p:cNvPr id="9" name="文本框 8">
            <a:extLst>
              <a:ext uri="{FF2B5EF4-FFF2-40B4-BE49-F238E27FC236}">
                <a16:creationId xmlns:a16="http://schemas.microsoft.com/office/drawing/2014/main" id="{14F9CE9D-407D-4A51-941A-FC6939E51E07}"/>
              </a:ext>
            </a:extLst>
          </p:cNvPr>
          <p:cNvSpPr txBox="1"/>
          <p:nvPr/>
        </p:nvSpPr>
        <p:spPr>
          <a:xfrm>
            <a:off x="467544" y="865383"/>
            <a:ext cx="8676456" cy="400110"/>
          </a:xfrm>
          <a:prstGeom prst="rect">
            <a:avLst/>
          </a:prstGeom>
          <a:noFill/>
        </p:spPr>
        <p:txBody>
          <a:bodyPr wrap="square" rtlCol="0">
            <a:spAutoFit/>
          </a:bodyPr>
          <a:lstStyle/>
          <a:p>
            <a:pPr algn="l"/>
            <a:r>
              <a:rPr lang="en-US" altLang="zh-CN" sz="2000" b="0">
                <a:solidFill>
                  <a:schemeClr val="tx1"/>
                </a:solidFill>
              </a:rPr>
              <a:t>CST simulation and </a:t>
            </a:r>
            <a:r>
              <a:rPr lang="en-US" altLang="zh-CN" sz="2000" b="0">
                <a:solidFill>
                  <a:schemeClr val="tx1"/>
                </a:solidFill>
                <a:effectLst/>
                <a:latin typeface="Times New Roman" panose="02020603050405020304" pitchFamily="18" charset="0"/>
                <a:ea typeface="宋体" panose="02010600030101010101" pitchFamily="2" charset="-122"/>
              </a:rPr>
              <a:t>a time-domain reflectometer (TDR) results*</a:t>
            </a:r>
          </a:p>
        </p:txBody>
      </p:sp>
      <p:sp>
        <p:nvSpPr>
          <p:cNvPr id="12" name="文本框 11">
            <a:extLst>
              <a:ext uri="{FF2B5EF4-FFF2-40B4-BE49-F238E27FC236}">
                <a16:creationId xmlns:a16="http://schemas.microsoft.com/office/drawing/2014/main" id="{9F466458-2E0B-44B1-83C8-0156B9B0DBBE}"/>
              </a:ext>
            </a:extLst>
          </p:cNvPr>
          <p:cNvSpPr txBox="1"/>
          <p:nvPr/>
        </p:nvSpPr>
        <p:spPr>
          <a:xfrm>
            <a:off x="708366" y="5723950"/>
            <a:ext cx="8343088" cy="584775"/>
          </a:xfrm>
          <a:prstGeom prst="rect">
            <a:avLst/>
          </a:prstGeom>
          <a:noFill/>
        </p:spPr>
        <p:txBody>
          <a:bodyPr wrap="square" rtlCol="0">
            <a:spAutoFit/>
          </a:bodyPr>
          <a:lstStyle/>
          <a:p>
            <a:pPr algn="l"/>
            <a:r>
              <a:rPr lang="en-US" altLang="zh-CN" sz="1600" b="0">
                <a:solidFill>
                  <a:schemeClr val="tx1"/>
                </a:solidFill>
                <a:effectLst/>
                <a:latin typeface="Times New Roman" panose="02020603050405020304" pitchFamily="18" charset="0"/>
                <a:ea typeface="宋体" panose="02010600030101010101" pitchFamily="2" charset="-122"/>
              </a:rPr>
              <a:t>(a–b)  impedance for different modes vs. </a:t>
            </a:r>
            <a:r>
              <a:rPr lang="en-US" altLang="zh-CN" sz="1600" b="0" i="1">
                <a:solidFill>
                  <a:schemeClr val="tx1"/>
                </a:solidFill>
                <a:effectLst/>
                <a:latin typeface="Times New Roman" panose="02020603050405020304" pitchFamily="18" charset="0"/>
                <a:ea typeface="宋体" panose="02010600030101010101" pitchFamily="2" charset="-122"/>
              </a:rPr>
              <a:t>h</a:t>
            </a:r>
            <a:r>
              <a:rPr lang="en-US" altLang="zh-CN" sz="1600" b="0">
                <a:solidFill>
                  <a:schemeClr val="tx1"/>
                </a:solidFill>
                <a:effectLst/>
                <a:latin typeface="Times New Roman" panose="02020603050405020304" pitchFamily="18" charset="0"/>
                <a:ea typeface="宋体" panose="02010600030101010101" pitchFamily="2" charset="-122"/>
              </a:rPr>
              <a:t> and </a:t>
            </a:r>
            <a:r>
              <a:rPr lang="en-US" altLang="zh-CN" sz="1600" b="0" i="1">
                <a:solidFill>
                  <a:schemeClr val="tx1"/>
                </a:solidFill>
                <a:effectLst/>
                <a:latin typeface="Times New Roman" panose="02020603050405020304" pitchFamily="18" charset="0"/>
                <a:ea typeface="宋体" panose="02010600030101010101" pitchFamily="2" charset="-122"/>
              </a:rPr>
              <a:t>α </a:t>
            </a:r>
            <a:r>
              <a:rPr lang="en-US" altLang="zh-CN" sz="1600" b="0">
                <a:solidFill>
                  <a:schemeClr val="tx1"/>
                </a:solidFill>
                <a:effectLst/>
                <a:latin typeface="Times New Roman" panose="02020603050405020304" pitchFamily="18" charset="0"/>
                <a:ea typeface="宋体" panose="02010600030101010101" pitchFamily="2" charset="-122"/>
              </a:rPr>
              <a:t>by CST</a:t>
            </a:r>
            <a:r>
              <a:rPr lang="en-US" altLang="zh-CN" sz="1600" b="0" i="1">
                <a:solidFill>
                  <a:schemeClr val="tx1"/>
                </a:solidFill>
                <a:effectLst/>
                <a:latin typeface="Times New Roman" panose="02020603050405020304" pitchFamily="18" charset="0"/>
                <a:ea typeface="宋体" panose="02010600030101010101" pitchFamily="2" charset="-122"/>
              </a:rPr>
              <a:t>;</a:t>
            </a:r>
            <a:r>
              <a:rPr lang="en-US" altLang="zh-CN" sz="1600" b="0">
                <a:solidFill>
                  <a:schemeClr val="tx1"/>
                </a:solidFill>
                <a:effectLst/>
                <a:latin typeface="Times New Roman" panose="02020603050405020304" pitchFamily="18" charset="0"/>
                <a:ea typeface="宋体" panose="02010600030101010101" pitchFamily="2" charset="-122"/>
              </a:rPr>
              <a:t> (c) measured by TDR(</a:t>
            </a:r>
            <a:r>
              <a:rPr lang="en-US" altLang="zh-CN" sz="1600" b="0">
                <a:solidFill>
                  <a:schemeClr val="tx1"/>
                </a:solidFill>
                <a:effectLst/>
                <a:latin typeface="Times New Roman" panose="02020603050405020304" pitchFamily="18" charset="0"/>
                <a:ea typeface="宋体" panose="02010600030101010101" pitchFamily="2" charset="-122"/>
                <a:cs typeface="Arial" panose="020B0604020202020204" pitchFamily="34" charset="0"/>
              </a:rPr>
              <a:t>Tektronix DSA8200 </a:t>
            </a:r>
            <a:r>
              <a:rPr lang="en-US" altLang="zh-CN" sz="1600" b="0">
                <a:solidFill>
                  <a:schemeClr val="tx1"/>
                </a:solidFill>
                <a:effectLst/>
                <a:latin typeface="Times New Roman" panose="02020603050405020304" pitchFamily="18" charset="0"/>
                <a:ea typeface="宋体" panose="02010600030101010101" pitchFamily="2" charset="-122"/>
              </a:rPr>
              <a:t>). Experimental results are in a good agreement with simulations (below 3%).</a:t>
            </a:r>
            <a:endParaRPr lang="zh-CN" altLang="en-US" sz="2000" b="0" dirty="0">
              <a:solidFill>
                <a:schemeClr val="tx1"/>
              </a:solidFill>
            </a:endParaRPr>
          </a:p>
        </p:txBody>
      </p:sp>
      <p:sp>
        <p:nvSpPr>
          <p:cNvPr id="13" name="文本框 12">
            <a:extLst>
              <a:ext uri="{FF2B5EF4-FFF2-40B4-BE49-F238E27FC236}">
                <a16:creationId xmlns:a16="http://schemas.microsoft.com/office/drawing/2014/main" id="{D61AF7B1-AC41-491F-A44D-56B30377D6A5}"/>
              </a:ext>
            </a:extLst>
          </p:cNvPr>
          <p:cNvSpPr txBox="1"/>
          <p:nvPr/>
        </p:nvSpPr>
        <p:spPr>
          <a:xfrm>
            <a:off x="6793666" y="3841950"/>
            <a:ext cx="2231083" cy="1169551"/>
          </a:xfrm>
          <a:prstGeom prst="rect">
            <a:avLst/>
          </a:prstGeom>
          <a:noFill/>
        </p:spPr>
        <p:txBody>
          <a:bodyPr wrap="square" rtlCol="0">
            <a:spAutoFit/>
          </a:bodyPr>
          <a:lstStyle/>
          <a:p>
            <a:pPr algn="l"/>
            <a:r>
              <a:rPr lang="en-US" altLang="zh-CN" sz="1400" b="0">
                <a:solidFill>
                  <a:schemeClr val="tx1"/>
                </a:solidFill>
                <a:cs typeface="Times New Roman" panose="02020603050405020304" pitchFamily="18" charset="0"/>
              </a:rPr>
              <a:t>*Jun He et,al.</a:t>
            </a:r>
            <a:r>
              <a:rPr lang="en-US" altLang="zh-CN" sz="1400" b="0" i="0" u="none" strike="noStrike" baseline="0">
                <a:solidFill>
                  <a:schemeClr val="tx1"/>
                </a:solidFill>
                <a:cs typeface="Times New Roman" panose="02020603050405020304" pitchFamily="18" charset="0"/>
              </a:rPr>
              <a:t>Measurement Science and Technology </a:t>
            </a:r>
            <a:r>
              <a:rPr lang="en-US" altLang="zh-CN" sz="1400" b="1" i="0" u="none" strike="noStrike" baseline="0">
                <a:solidFill>
                  <a:schemeClr val="tx1"/>
                </a:solidFill>
                <a:cs typeface="Times New Roman" panose="02020603050405020304" pitchFamily="18" charset="0"/>
              </a:rPr>
              <a:t>33 </a:t>
            </a:r>
            <a:r>
              <a:rPr lang="en-US" altLang="zh-CN" sz="1400" b="0" i="0" u="none" strike="noStrike" baseline="0">
                <a:solidFill>
                  <a:schemeClr val="tx1"/>
                </a:solidFill>
                <a:cs typeface="Times New Roman" panose="02020603050405020304" pitchFamily="18" charset="0"/>
              </a:rPr>
              <a:t>(2022) 115106,</a:t>
            </a:r>
            <a:r>
              <a:rPr lang="en-US" altLang="zh-CN" sz="1400" b="0" i="0" u="none" strike="noStrike" baseline="0">
                <a:solidFill>
                  <a:srgbClr val="0000FF"/>
                </a:solidFill>
                <a:latin typeface="HelveticaLTStd-Roman-Identity-H"/>
              </a:rPr>
              <a:t> https://doi.org/10.1088/1361-6501/ac8277</a:t>
            </a:r>
            <a:endParaRPr lang="zh-CN" altLang="en-US" sz="1800" dirty="0">
              <a:solidFill>
                <a:schemeClr val="tx1"/>
              </a:solidFill>
              <a:cs typeface="Times New Roman" panose="02020603050405020304" pitchFamily="18" charset="0"/>
            </a:endParaRPr>
          </a:p>
        </p:txBody>
      </p:sp>
      <p:sp>
        <p:nvSpPr>
          <p:cNvPr id="2" name="灯片编号占位符 1">
            <a:extLst>
              <a:ext uri="{FF2B5EF4-FFF2-40B4-BE49-F238E27FC236}">
                <a16:creationId xmlns:a16="http://schemas.microsoft.com/office/drawing/2014/main" id="{57C9BD7E-8074-4793-9C0F-6897334A2268}"/>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10</a:t>
            </a:fld>
            <a:r>
              <a:rPr lang="en-US" altLang="zh-CN">
                <a:ea typeface="宋体"/>
                <a:cs typeface="Times New Roman" panose="02020603050405020304" pitchFamily="18" charset="0"/>
              </a:rPr>
              <a:t>/42</a:t>
            </a:r>
            <a:endParaRPr lang="zh-CN" altLang="en-US" dirty="0">
              <a:latin typeface="Calibri"/>
              <a:ea typeface="宋体"/>
            </a:endParaRPr>
          </a:p>
        </p:txBody>
      </p:sp>
      <p:sp>
        <p:nvSpPr>
          <p:cNvPr id="4" name="文本框 3">
            <a:extLst>
              <a:ext uri="{FF2B5EF4-FFF2-40B4-BE49-F238E27FC236}">
                <a16:creationId xmlns:a16="http://schemas.microsoft.com/office/drawing/2014/main" id="{579E2C49-DE8B-42DE-9A3A-F7B3B6D71E0F}"/>
              </a:ext>
            </a:extLst>
          </p:cNvPr>
          <p:cNvSpPr txBox="1"/>
          <p:nvPr/>
        </p:nvSpPr>
        <p:spPr>
          <a:xfrm>
            <a:off x="1835696" y="3075987"/>
            <a:ext cx="526106" cy="461665"/>
          </a:xfrm>
          <a:prstGeom prst="rect">
            <a:avLst/>
          </a:prstGeom>
          <a:noFill/>
        </p:spPr>
        <p:txBody>
          <a:bodyPr wrap="none" rtlCol="0">
            <a:spAutoFit/>
          </a:bodyPr>
          <a:lstStyle/>
          <a:p>
            <a:r>
              <a:rPr lang="en-US" altLang="zh-CN" sz="2400" b="0">
                <a:solidFill>
                  <a:schemeClr val="tx1"/>
                </a:solidFill>
              </a:rPr>
              <a:t>(c)</a:t>
            </a:r>
            <a:endParaRPr lang="zh-CN" altLang="en-US" sz="2400" b="0" dirty="0">
              <a:solidFill>
                <a:schemeClr val="tx1"/>
              </a:solidFill>
            </a:endParaRPr>
          </a:p>
        </p:txBody>
      </p:sp>
      <p:pic>
        <p:nvPicPr>
          <p:cNvPr id="10" name="图片 9">
            <a:extLst>
              <a:ext uri="{FF2B5EF4-FFF2-40B4-BE49-F238E27FC236}">
                <a16:creationId xmlns:a16="http://schemas.microsoft.com/office/drawing/2014/main" id="{B7F6EAD1-364A-412E-B0D9-93A375BD8ECB}"/>
              </a:ext>
            </a:extLst>
          </p:cNvPr>
          <p:cNvPicPr>
            <a:picLocks noChangeAspect="1"/>
          </p:cNvPicPr>
          <p:nvPr/>
        </p:nvPicPr>
        <p:blipFill>
          <a:blip r:embed="rId5"/>
          <a:stretch>
            <a:fillRect/>
          </a:stretch>
        </p:blipFill>
        <p:spPr>
          <a:xfrm>
            <a:off x="6697092" y="1577928"/>
            <a:ext cx="2336730" cy="1758994"/>
          </a:xfrm>
          <a:prstGeom prst="rect">
            <a:avLst/>
          </a:prstGeom>
        </p:spPr>
      </p:pic>
      <p:sp>
        <p:nvSpPr>
          <p:cNvPr id="11" name="文本框 10">
            <a:extLst>
              <a:ext uri="{FF2B5EF4-FFF2-40B4-BE49-F238E27FC236}">
                <a16:creationId xmlns:a16="http://schemas.microsoft.com/office/drawing/2014/main" id="{AD570088-B0D5-41A9-90CE-11A2C15473D1}"/>
              </a:ext>
            </a:extLst>
          </p:cNvPr>
          <p:cNvSpPr txBox="1"/>
          <p:nvPr/>
        </p:nvSpPr>
        <p:spPr>
          <a:xfrm>
            <a:off x="2361802" y="2396361"/>
            <a:ext cx="989374" cy="461665"/>
          </a:xfrm>
          <a:prstGeom prst="rect">
            <a:avLst/>
          </a:prstGeom>
          <a:noFill/>
        </p:spPr>
        <p:txBody>
          <a:bodyPr wrap="none" rtlCol="0">
            <a:spAutoFit/>
          </a:bodyPr>
          <a:lstStyle/>
          <a:p>
            <a:r>
              <a:rPr lang="en-US" altLang="zh-CN" sz="2400" b="0">
                <a:solidFill>
                  <a:schemeClr val="tx1"/>
                </a:solidFill>
              </a:rPr>
              <a:t>Z vs h</a:t>
            </a:r>
            <a:endParaRPr lang="zh-CN" altLang="en-US" sz="2400" b="0" dirty="0">
              <a:solidFill>
                <a:schemeClr val="tx1"/>
              </a:solidFill>
            </a:endParaRPr>
          </a:p>
        </p:txBody>
      </p:sp>
      <p:sp>
        <p:nvSpPr>
          <p:cNvPr id="14" name="文本框 13">
            <a:extLst>
              <a:ext uri="{FF2B5EF4-FFF2-40B4-BE49-F238E27FC236}">
                <a16:creationId xmlns:a16="http://schemas.microsoft.com/office/drawing/2014/main" id="{EF37D22B-1DB3-4F75-8792-A767323E1585}"/>
              </a:ext>
            </a:extLst>
          </p:cNvPr>
          <p:cNvSpPr txBox="1"/>
          <p:nvPr/>
        </p:nvSpPr>
        <p:spPr>
          <a:xfrm>
            <a:off x="4415713" y="2363017"/>
            <a:ext cx="989373" cy="461665"/>
          </a:xfrm>
          <a:prstGeom prst="rect">
            <a:avLst/>
          </a:prstGeom>
          <a:noFill/>
        </p:spPr>
        <p:txBody>
          <a:bodyPr wrap="none" rtlCol="0">
            <a:spAutoFit/>
          </a:bodyPr>
          <a:lstStyle/>
          <a:p>
            <a:r>
              <a:rPr lang="en-US" altLang="zh-CN" sz="2400" b="0">
                <a:solidFill>
                  <a:schemeClr val="tx1"/>
                </a:solidFill>
              </a:rPr>
              <a:t>Z vs </a:t>
            </a:r>
            <a:r>
              <a:rPr lang="el-GR" altLang="zh-CN" sz="2400" b="0">
                <a:solidFill>
                  <a:schemeClr val="tx1"/>
                </a:solidFill>
              </a:rPr>
              <a:t>α</a:t>
            </a:r>
            <a:endParaRPr lang="zh-CN" altLang="en-US" sz="2400" b="0" dirty="0">
              <a:solidFill>
                <a:schemeClr val="tx1"/>
              </a:solidFill>
            </a:endParaRPr>
          </a:p>
        </p:txBody>
      </p:sp>
    </p:spTree>
    <p:extLst>
      <p:ext uri="{BB962C8B-B14F-4D97-AF65-F5344CB8AC3E}">
        <p14:creationId xmlns:p14="http://schemas.microsoft.com/office/powerpoint/2010/main" val="3809273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内容占位符 1">
                <a:extLst>
                  <a:ext uri="{FF2B5EF4-FFF2-40B4-BE49-F238E27FC236}">
                    <a16:creationId xmlns:a16="http://schemas.microsoft.com/office/drawing/2014/main" id="{65F44076-D0FF-4A54-A9A7-9B91F56DE79F}"/>
                  </a:ext>
                </a:extLst>
              </p:cNvPr>
              <p:cNvSpPr>
                <a:spLocks noGrp="1"/>
              </p:cNvSpPr>
              <p:nvPr>
                <p:ph idx="1"/>
              </p:nvPr>
            </p:nvSpPr>
            <p:spPr>
              <a:xfrm>
                <a:off x="275429" y="971554"/>
                <a:ext cx="8834357" cy="2110144"/>
              </a:xfrm>
            </p:spPr>
            <p:txBody>
              <a:bodyPr>
                <a:normAutofit fontScale="77500" lnSpcReduction="20000"/>
              </a:bodyPr>
              <a:lstStyle/>
              <a:p>
                <a14:m>
                  <m:oMath xmlns:m="http://schemas.openxmlformats.org/officeDocument/2006/math">
                    <m:sSub>
                      <m:sSubPr>
                        <m:ctrlPr>
                          <a:rPr lang="zh-CN" altLang="zh-CN" sz="5100" i="1"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m:rPr>
                            <m:nor/>
                          </m:rPr>
                          <a:rPr lang="en-US" altLang="zh-CN" sz="2900" i="1">
                            <a:effectLst/>
                            <a:latin typeface="Times New Roman" panose="02020603050405020304" pitchFamily="18" charset="0"/>
                            <a:ea typeface="宋体" panose="02010600030101010101" pitchFamily="2" charset="-122"/>
                          </a:rPr>
                          <m:t>r</m:t>
                        </m:r>
                      </m:e>
                      <m:sub>
                        <m:r>
                          <m:rPr>
                            <m:nor/>
                          </m:rPr>
                          <a:rPr lang="en-US" altLang="zh-CN" sz="2900">
                            <a:effectLst/>
                            <a:latin typeface="Times New Roman" panose="02020603050405020304" pitchFamily="18" charset="0"/>
                            <a:ea typeface="宋体" panose="02010600030101010101" pitchFamily="2" charset="-122"/>
                          </a:rPr>
                          <m:t>in</m:t>
                        </m:r>
                      </m:sub>
                    </m:sSub>
                    <m:r>
                      <m:rPr>
                        <m:nor/>
                      </m:rPr>
                      <a:rPr lang="en-US" altLang="zh-CN" sz="2900">
                        <a:effectLst/>
                        <a:latin typeface="Cambria Math" panose="02040503050406030204" pitchFamily="18" charset="0"/>
                        <a:ea typeface="宋体" panose="02010600030101010101" pitchFamily="2" charset="-122"/>
                      </a:rPr>
                      <m:t> </m:t>
                    </m:r>
                    <m:r>
                      <m:rPr>
                        <m:nor/>
                      </m:rPr>
                      <a:rPr lang="en-US" altLang="zh-CN" sz="2900">
                        <a:effectLst/>
                        <a:latin typeface="Times New Roman" panose="02020603050405020304" pitchFamily="18" charset="0"/>
                        <a:ea typeface="宋体" panose="02010600030101010101" pitchFamily="2" charset="-122"/>
                      </a:rPr>
                      <m:t>≥</m:t>
                    </m:r>
                    <m:r>
                      <m:rPr>
                        <m:nor/>
                      </m:rPr>
                      <a:rPr lang="en-US" altLang="zh-CN" sz="2900">
                        <a:effectLst/>
                        <a:latin typeface="Cambria Math" panose="02040503050406030204" pitchFamily="18" charset="0"/>
                        <a:ea typeface="宋体" panose="02010600030101010101" pitchFamily="2" charset="-122"/>
                      </a:rPr>
                      <m:t> </m:t>
                    </m:r>
                    <m:sSub>
                      <m:sSubPr>
                        <m:ctrlPr>
                          <a:rPr lang="zh-CN" altLang="zh-CN" sz="51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nor/>
                          </m:rPr>
                          <a:rPr lang="en-US" altLang="zh-CN" sz="2900" i="1">
                            <a:effectLst/>
                            <a:latin typeface="Times New Roman" panose="02020603050405020304" pitchFamily="18" charset="0"/>
                            <a:ea typeface="宋体" panose="02010600030101010101" pitchFamily="2" charset="-122"/>
                          </a:rPr>
                          <m:t>r</m:t>
                        </m:r>
                      </m:e>
                      <m:sub>
                        <m:r>
                          <m:rPr>
                            <m:nor/>
                          </m:rPr>
                          <a:rPr lang="en-US" altLang="zh-CN" sz="2900">
                            <a:effectLst/>
                            <a:latin typeface="Times New Roman" panose="02020603050405020304" pitchFamily="18" charset="0"/>
                            <a:ea typeface="宋体" panose="02010600030101010101" pitchFamily="2" charset="-122"/>
                          </a:rPr>
                          <m:t>beam</m:t>
                        </m:r>
                      </m:sub>
                    </m:sSub>
                    <m:r>
                      <m:rPr>
                        <m:nor/>
                      </m:rPr>
                      <a:rPr lang="en-US" altLang="zh-CN" sz="2900">
                        <a:effectLst/>
                        <a:latin typeface="Times New Roman" panose="02020603050405020304" pitchFamily="18" charset="0"/>
                        <a:ea typeface="宋体" panose="02010600030101010101" pitchFamily="2" charset="-122"/>
                      </a:rPr>
                      <m:t>, </m:t>
                    </m:r>
                    <m:r>
                      <m:rPr>
                        <m:nor/>
                      </m:rPr>
                      <a:rPr lang="en-US" altLang="zh-CN" sz="2900" b="0" i="1" smtClean="0">
                        <a:effectLst/>
                        <a:latin typeface="Times New Roman" panose="02020603050405020304" pitchFamily="18" charset="0"/>
                        <a:ea typeface="宋体" panose="02010600030101010101" pitchFamily="2" charset="-122"/>
                      </a:rPr>
                      <m:t> </m:t>
                    </m:r>
                    <m:r>
                      <m:rPr>
                        <m:nor/>
                      </m:rPr>
                      <a:rPr lang="en-US" altLang="zh-CN" sz="2900" i="1">
                        <a:effectLst/>
                        <a:latin typeface="Times New Roman" panose="02020603050405020304" pitchFamily="18" charset="0"/>
                        <a:ea typeface="宋体" panose="02010600030101010101" pitchFamily="2" charset="-122"/>
                      </a:rPr>
                      <m:t>t</m:t>
                    </m:r>
                    <m:r>
                      <m:rPr>
                        <m:nor/>
                      </m:rPr>
                      <a:rPr lang="en-US" altLang="zh-CN" sz="2900">
                        <a:effectLst/>
                        <a:latin typeface="Times New Roman" panose="02020603050405020304" pitchFamily="18" charset="0"/>
                        <a:ea typeface="宋体" panose="02010600030101010101" pitchFamily="2" charset="-122"/>
                      </a:rPr>
                      <m:t> ≥ 1.2</m:t>
                    </m:r>
                    <m:r>
                      <m:rPr>
                        <m:nor/>
                      </m:rPr>
                      <a:rPr lang="en-US" altLang="zh-CN" sz="2900">
                        <a:effectLst/>
                        <a:latin typeface="Cambria Math" panose="02040503050406030204" pitchFamily="18" charset="0"/>
                        <a:ea typeface="宋体" panose="02010600030101010101" pitchFamily="2" charset="-122"/>
                      </a:rPr>
                      <m:t> </m:t>
                    </m:r>
                    <m:r>
                      <m:rPr>
                        <m:nor/>
                      </m:rPr>
                      <a:rPr lang="en-US" altLang="zh-CN" sz="2900">
                        <a:effectLst/>
                        <a:latin typeface="Times New Roman" panose="02020603050405020304" pitchFamily="18" charset="0"/>
                        <a:ea typeface="宋体" panose="02010600030101010101" pitchFamily="2" charset="-122"/>
                      </a:rPr>
                      <m:t>mm</m:t>
                    </m:r>
                    <m:r>
                      <m:rPr>
                        <m:nor/>
                      </m:rPr>
                      <a:rPr lang="en-US" altLang="zh-CN" sz="2900">
                        <a:effectLst/>
                        <a:latin typeface="Times New Roman" panose="02020603050405020304" pitchFamily="18" charset="0"/>
                        <a:ea typeface="宋体" panose="02010600030101010101" pitchFamily="2" charset="-122"/>
                      </a:rPr>
                      <m:t>, </m:t>
                    </m:r>
                    <m:sSub>
                      <m:sSubPr>
                        <m:ctrlPr>
                          <a:rPr lang="zh-CN" altLang="zh-CN" sz="5100" i="1">
                            <a:effectLst/>
                            <a:latin typeface="Cambria Math" panose="02040503050406030204" pitchFamily="18" charset="0"/>
                            <a:ea typeface="Cambria Math" panose="02040503050406030204" pitchFamily="18" charset="0"/>
                            <a:cs typeface="Times New Roman" panose="02020603050405020304" pitchFamily="18" charset="0"/>
                          </a:rPr>
                        </m:ctrlPr>
                      </m:sSubPr>
                      <m:e>
                        <m:r>
                          <m:rPr>
                            <m:nor/>
                          </m:rPr>
                          <a:rPr lang="en-US" altLang="zh-CN" sz="2900" i="1">
                            <a:effectLst/>
                            <a:latin typeface="Times New Roman" panose="02020603050405020304" pitchFamily="18" charset="0"/>
                            <a:ea typeface="宋体" panose="02010600030101010101" pitchFamily="2" charset="-122"/>
                          </a:rPr>
                          <m:t>r</m:t>
                        </m:r>
                      </m:e>
                      <m:sub>
                        <m:r>
                          <m:rPr>
                            <m:nor/>
                          </m:rPr>
                          <a:rPr lang="en-US" altLang="zh-CN" sz="2900">
                            <a:effectLst/>
                            <a:latin typeface="Times New Roman" panose="02020603050405020304" pitchFamily="18" charset="0"/>
                            <a:ea typeface="宋体" panose="02010600030101010101" pitchFamily="2" charset="-122"/>
                          </a:rPr>
                          <m:t>in</m:t>
                        </m:r>
                      </m:sub>
                    </m:sSub>
                    <m:r>
                      <m:rPr>
                        <m:nor/>
                      </m:rPr>
                      <a:rPr lang="en-US" altLang="zh-CN" sz="2900">
                        <a:effectLst/>
                        <a:latin typeface="Times New Roman" panose="02020603050405020304" pitchFamily="18" charset="0"/>
                        <a:ea typeface="宋体" panose="02010600030101010101" pitchFamily="2" charset="-122"/>
                      </a:rPr>
                      <m:t> + </m:t>
                    </m:r>
                    <m:r>
                      <m:rPr>
                        <m:nor/>
                      </m:rPr>
                      <a:rPr lang="en-US" altLang="zh-CN" sz="2900" i="1">
                        <a:effectLst/>
                        <a:latin typeface="Times New Roman" panose="02020603050405020304" pitchFamily="18" charset="0"/>
                        <a:ea typeface="宋体" panose="02010600030101010101" pitchFamily="2" charset="-122"/>
                      </a:rPr>
                      <m:t>t</m:t>
                    </m:r>
                    <m:r>
                      <m:rPr>
                        <m:nor/>
                      </m:rPr>
                      <a:rPr lang="en-US" altLang="zh-CN" sz="2900" i="1">
                        <a:effectLst/>
                        <a:latin typeface="Times New Roman" panose="02020603050405020304" pitchFamily="18" charset="0"/>
                        <a:ea typeface="宋体" panose="02010600030101010101" pitchFamily="2" charset="-122"/>
                      </a:rPr>
                      <m:t> + </m:t>
                    </m:r>
                    <m:r>
                      <m:rPr>
                        <m:nor/>
                      </m:rPr>
                      <a:rPr lang="en-US" altLang="zh-CN" sz="2900" i="1">
                        <a:effectLst/>
                        <a:latin typeface="Times New Roman" panose="02020603050405020304" pitchFamily="18" charset="0"/>
                        <a:ea typeface="宋体" panose="02010600030101010101" pitchFamily="2" charset="-122"/>
                      </a:rPr>
                      <m:t>h</m:t>
                    </m:r>
                    <m:r>
                      <m:rPr>
                        <m:nor/>
                      </m:rPr>
                      <a:rPr lang="en-US" altLang="zh-CN" sz="2900">
                        <a:effectLst/>
                        <a:latin typeface="Times New Roman" panose="02020603050405020304" pitchFamily="18" charset="0"/>
                        <a:ea typeface="宋体" panose="02010600030101010101" pitchFamily="2" charset="-122"/>
                      </a:rPr>
                      <m:t> ≤ </m:t>
                    </m:r>
                    <m:r>
                      <m:rPr>
                        <m:nor/>
                      </m:rPr>
                      <a:rPr lang="en-US" altLang="zh-CN" sz="2900" b="0" i="0" smtClean="0">
                        <a:effectLst/>
                        <a:latin typeface="Times New Roman" panose="02020603050405020304" pitchFamily="18" charset="0"/>
                        <a:ea typeface="宋体" panose="02010600030101010101" pitchFamily="2" charset="-122"/>
                      </a:rPr>
                      <m:t>A</m:t>
                    </m:r>
                    <m:r>
                      <m:rPr>
                        <m:nor/>
                      </m:rPr>
                      <a:rPr lang="en-US" altLang="zh-CN" sz="2900" b="0" i="0" baseline="-25000" smtClean="0">
                        <a:effectLst/>
                        <a:latin typeface="Times New Roman" panose="02020603050405020304" pitchFamily="18" charset="0"/>
                        <a:ea typeface="宋体" panose="02010600030101010101" pitchFamily="2" charset="-122"/>
                      </a:rPr>
                      <m:t>1</m:t>
                    </m:r>
                    <m:r>
                      <m:rPr>
                        <m:nor/>
                      </m:rPr>
                      <a:rPr lang="en-US" altLang="zh-CN" sz="2900">
                        <a:effectLst/>
                        <a:latin typeface="Times New Roman" panose="02020603050405020304" pitchFamily="18" charset="0"/>
                        <a:ea typeface="宋体" panose="02010600030101010101" pitchFamily="2" charset="-122"/>
                      </a:rPr>
                      <m:t>, </m:t>
                    </m:r>
                    <m:r>
                      <m:rPr>
                        <m:nor/>
                      </m:rPr>
                      <a:rPr lang="en-US" altLang="zh-CN" sz="2900" i="1">
                        <a:effectLst/>
                        <a:latin typeface="Times New Roman" panose="02020603050405020304" pitchFamily="18" charset="0"/>
                        <a:ea typeface="宋体" panose="02010600030101010101" pitchFamily="2" charset="-122"/>
                      </a:rPr>
                      <m:t>t</m:t>
                    </m:r>
                    <m:r>
                      <m:rPr>
                        <m:nor/>
                      </m:rPr>
                      <a:rPr lang="en-US" altLang="zh-CN" sz="2900" i="1">
                        <a:effectLst/>
                        <a:latin typeface="Times New Roman" panose="02020603050405020304" pitchFamily="18" charset="0"/>
                        <a:ea typeface="宋体" panose="02010600030101010101" pitchFamily="2" charset="-122"/>
                      </a:rPr>
                      <m:t> + </m:t>
                    </m:r>
                    <m:r>
                      <m:rPr>
                        <m:nor/>
                      </m:rPr>
                      <a:rPr lang="en-US" altLang="zh-CN" sz="2900" i="1">
                        <a:effectLst/>
                        <a:latin typeface="Times New Roman" panose="02020603050405020304" pitchFamily="18" charset="0"/>
                        <a:ea typeface="宋体" panose="02010600030101010101" pitchFamily="2" charset="-122"/>
                      </a:rPr>
                      <m:t>h</m:t>
                    </m:r>
                    <m:r>
                      <m:rPr>
                        <m:nor/>
                      </m:rPr>
                      <a:rPr lang="en-US" altLang="zh-CN" sz="2900">
                        <a:effectLst/>
                        <a:latin typeface="Times New Roman" panose="02020603050405020304" pitchFamily="18" charset="0"/>
                        <a:ea typeface="宋体" panose="02010600030101010101" pitchFamily="2" charset="-122"/>
                      </a:rPr>
                      <m:t> ≤ </m:t>
                    </m:r>
                    <m:r>
                      <m:rPr>
                        <m:nor/>
                      </m:rPr>
                      <a:rPr lang="en-US" altLang="zh-CN" sz="2900" b="0" i="0" smtClean="0">
                        <a:effectLst/>
                        <a:latin typeface="Times New Roman" panose="02020603050405020304" pitchFamily="18" charset="0"/>
                        <a:ea typeface="宋体" panose="02010600030101010101" pitchFamily="2" charset="-122"/>
                      </a:rPr>
                      <m:t>A</m:t>
                    </m:r>
                    <m:r>
                      <m:rPr>
                        <m:nor/>
                      </m:rPr>
                      <a:rPr lang="en-US" altLang="zh-CN" sz="2900" b="0" i="0" baseline="-25000" smtClean="0">
                        <a:effectLst/>
                        <a:latin typeface="Times New Roman" panose="02020603050405020304" pitchFamily="18" charset="0"/>
                        <a:ea typeface="宋体" panose="02010600030101010101" pitchFamily="2" charset="-122"/>
                      </a:rPr>
                      <m:t>2</m:t>
                    </m:r>
                  </m:oMath>
                </a14:m>
                <a:r>
                  <a:rPr lang="en-US" altLang="zh-CN" sz="3800"/>
                  <a:t> </a:t>
                </a:r>
                <a14:m>
                  <m:oMath xmlns:m="http://schemas.openxmlformats.org/officeDocument/2006/math">
                    <m:sSub>
                      <m:sSubPr>
                        <m:ctrlPr>
                          <a:rPr lang="zh-CN" altLang="zh-CN" sz="2000" i="1">
                            <a:solidFill>
                              <a:prstClr val="black"/>
                            </a:solidFill>
                            <a:latin typeface="Cambria Math" panose="02040503050406030204" pitchFamily="18" charset="0"/>
                            <a:ea typeface="Cambria Math" panose="02040503050406030204" pitchFamily="18" charset="0"/>
                          </a:rPr>
                        </m:ctrlPr>
                      </m:sSubPr>
                      <m:e>
                        <m:r>
                          <m:rPr>
                            <m:nor/>
                          </m:rPr>
                          <a:rPr lang="en-US" altLang="zh-CN" sz="2000" i="1">
                            <a:solidFill>
                              <a:prstClr val="black"/>
                            </a:solidFill>
                            <a:latin typeface="Times New Roman" pitchFamily="18" charset="0"/>
                            <a:ea typeface="宋体" panose="02010600030101010101" pitchFamily="2" charset="-122"/>
                          </a:rPr>
                          <m:t>L</m:t>
                        </m:r>
                      </m:e>
                      <m:sub>
                        <m:r>
                          <m:rPr>
                            <m:nor/>
                          </m:rPr>
                          <a:rPr lang="en-US" altLang="zh-CN" sz="2000">
                            <a:solidFill>
                              <a:prstClr val="black"/>
                            </a:solidFill>
                            <a:latin typeface="Times New Roman" pitchFamily="18" charset="0"/>
                            <a:ea typeface="宋体" panose="02010600030101010101" pitchFamily="2" charset="-122"/>
                          </a:rPr>
                          <m:t>strip</m:t>
                        </m:r>
                      </m:sub>
                    </m:sSub>
                    <m:r>
                      <m:rPr>
                        <m:nor/>
                      </m:rPr>
                      <a:rPr lang="en-US" altLang="zh-CN" sz="2000" i="1">
                        <a:solidFill>
                          <a:prstClr val="black"/>
                        </a:solidFill>
                        <a:latin typeface="Times New Roman" pitchFamily="18" charset="0"/>
                        <a:ea typeface="宋体" panose="02010600030101010101" pitchFamily="2" charset="-122"/>
                      </a:rPr>
                      <m:t>=</m:t>
                    </m:r>
                    <m:f>
                      <m:fPr>
                        <m:ctrlPr>
                          <a:rPr lang="zh-CN" altLang="zh-CN" sz="2000" i="1">
                            <a:solidFill>
                              <a:prstClr val="black"/>
                            </a:solidFill>
                            <a:latin typeface="Cambria Math" panose="02040503050406030204" pitchFamily="18" charset="0"/>
                            <a:ea typeface="Cambria Math" panose="02040503050406030204" pitchFamily="18" charset="0"/>
                          </a:rPr>
                        </m:ctrlPr>
                      </m:fPr>
                      <m:num>
                        <m:r>
                          <m:rPr>
                            <m:nor/>
                          </m:rPr>
                          <a:rPr lang="en-US" altLang="zh-CN" sz="2000" i="1">
                            <a:solidFill>
                              <a:prstClr val="black"/>
                            </a:solidFill>
                            <a:latin typeface="Times New Roman" pitchFamily="18" charset="0"/>
                            <a:ea typeface="宋体" panose="02010600030101010101" pitchFamily="2" charset="-122"/>
                          </a:rPr>
                          <m:t>2</m:t>
                        </m:r>
                        <m:r>
                          <m:rPr>
                            <m:nor/>
                          </m:rPr>
                          <a:rPr lang="en-US" altLang="zh-CN" sz="2000" i="1">
                            <a:solidFill>
                              <a:prstClr val="black"/>
                            </a:solidFill>
                            <a:latin typeface="Times New Roman" pitchFamily="18" charset="0"/>
                            <a:ea typeface="宋体" panose="02010600030101010101" pitchFamily="2" charset="-122"/>
                          </a:rPr>
                          <m:t>N</m:t>
                        </m:r>
                        <m:r>
                          <a:rPr lang="en-US" altLang="zh-CN" sz="2000" i="1">
                            <a:solidFill>
                              <a:prstClr val="black"/>
                            </a:solidFill>
                            <a:latin typeface="Cambria Math" panose="02040503050406030204" pitchFamily="18" charset="0"/>
                            <a:ea typeface="宋体" panose="02010600030101010101" pitchFamily="2" charset="-122"/>
                          </a:rPr>
                          <m:t>−</m:t>
                        </m:r>
                        <m:r>
                          <m:rPr>
                            <m:nor/>
                          </m:rPr>
                          <a:rPr lang="en-US" altLang="zh-CN" sz="2000">
                            <a:solidFill>
                              <a:prstClr val="black"/>
                            </a:solidFill>
                            <a:latin typeface="Times New Roman" pitchFamily="18" charset="0"/>
                            <a:ea typeface="宋体" panose="02010600030101010101" pitchFamily="2" charset="-122"/>
                          </a:rPr>
                          <m:t>1</m:t>
                        </m:r>
                      </m:num>
                      <m:den>
                        <m:r>
                          <m:rPr>
                            <m:nor/>
                          </m:rPr>
                          <a:rPr lang="en-US" altLang="zh-CN" sz="2000">
                            <a:solidFill>
                              <a:prstClr val="black"/>
                            </a:solidFill>
                            <a:latin typeface="Times New Roman" pitchFamily="18" charset="0"/>
                            <a:ea typeface="宋体" panose="02010600030101010101" pitchFamily="2" charset="-122"/>
                          </a:rPr>
                          <m:t>4</m:t>
                        </m:r>
                      </m:den>
                    </m:f>
                    <m:f>
                      <m:fPr>
                        <m:ctrlPr>
                          <a:rPr lang="zh-CN" altLang="zh-CN" sz="2000" i="1">
                            <a:solidFill>
                              <a:prstClr val="black"/>
                            </a:solidFill>
                            <a:latin typeface="Cambria Math" panose="02040503050406030204" pitchFamily="18" charset="0"/>
                            <a:ea typeface="Cambria Math" panose="02040503050406030204" pitchFamily="18" charset="0"/>
                          </a:rPr>
                        </m:ctrlPr>
                      </m:fPr>
                      <m:num>
                        <m:r>
                          <m:rPr>
                            <m:nor/>
                          </m:rPr>
                          <a:rPr lang="en-US" altLang="zh-CN" sz="2000" i="1">
                            <a:solidFill>
                              <a:prstClr val="black"/>
                            </a:solidFill>
                            <a:latin typeface="Times New Roman" pitchFamily="18" charset="0"/>
                            <a:ea typeface="宋体" panose="02010600030101010101" pitchFamily="2" charset="-122"/>
                          </a:rPr>
                          <m:t>c</m:t>
                        </m:r>
                      </m:num>
                      <m:den>
                        <m:sSub>
                          <m:sSubPr>
                            <m:ctrlPr>
                              <a:rPr lang="zh-CN" altLang="zh-CN" sz="2000" i="1">
                                <a:solidFill>
                                  <a:prstClr val="black"/>
                                </a:solidFill>
                                <a:latin typeface="Cambria Math" panose="02040503050406030204" pitchFamily="18" charset="0"/>
                                <a:ea typeface="Cambria Math" panose="02040503050406030204" pitchFamily="18" charset="0"/>
                              </a:rPr>
                            </m:ctrlPr>
                          </m:sSubPr>
                          <m:e>
                            <m:r>
                              <m:rPr>
                                <m:nor/>
                              </m:rPr>
                              <a:rPr lang="en-US" altLang="zh-CN" sz="2000" i="1">
                                <a:solidFill>
                                  <a:prstClr val="black"/>
                                </a:solidFill>
                                <a:latin typeface="Times New Roman" pitchFamily="18" charset="0"/>
                                <a:ea typeface="宋体" panose="02010600030101010101" pitchFamily="2" charset="-122"/>
                              </a:rPr>
                              <m:t>f</m:t>
                            </m:r>
                          </m:e>
                          <m:sub>
                            <m:r>
                              <m:rPr>
                                <m:nor/>
                              </m:rPr>
                              <a:rPr lang="en-US" altLang="zh-CN" sz="2000">
                                <a:solidFill>
                                  <a:prstClr val="black"/>
                                </a:solidFill>
                                <a:latin typeface="Times New Roman" pitchFamily="18" charset="0"/>
                                <a:ea typeface="宋体" panose="02010600030101010101" pitchFamily="2" charset="-122"/>
                              </a:rPr>
                              <m:t>0</m:t>
                            </m:r>
                          </m:sub>
                        </m:sSub>
                      </m:den>
                    </m:f>
                  </m:oMath>
                </a14:m>
                <a:r>
                  <a:rPr lang="en-US" altLang="zh-CN" sz="2000">
                    <a:solidFill>
                      <a:prstClr val="black"/>
                    </a:solidFill>
                    <a:latin typeface="Times New Roman" pitchFamily="18" charset="0"/>
                    <a:ea typeface="宋体" panose="02010600030101010101" pitchFamily="2" charset="-122"/>
                  </a:rPr>
                  <a:t>, </a:t>
                </a:r>
                <a:r>
                  <a:rPr lang="en-US" altLang="zh-CN" sz="2000" i="1">
                    <a:solidFill>
                      <a:prstClr val="black"/>
                    </a:solidFill>
                    <a:latin typeface="Times New Roman" pitchFamily="18" charset="0"/>
                    <a:ea typeface="宋体" panose="02010600030101010101" pitchFamily="2" charset="-122"/>
                  </a:rPr>
                  <a:t>N</a:t>
                </a:r>
                <a:r>
                  <a:rPr lang="en-US" altLang="zh-CN" sz="2000">
                    <a:solidFill>
                      <a:prstClr val="black"/>
                    </a:solidFill>
                    <a:latin typeface="Times New Roman" pitchFamily="18" charset="0"/>
                    <a:ea typeface="宋体" panose="02010600030101010101" pitchFamily="2" charset="-122"/>
                  </a:rPr>
                  <a:t>=0, 1, 2</a:t>
                </a:r>
              </a:p>
              <a:p>
                <a:pPr algn="just"/>
                <a:r>
                  <a:rPr lang="en-US" altLang="zh-CN" sz="2900" i="1">
                    <a:effectLst/>
                    <a:latin typeface="Times New Roman" panose="02020603050405020304" pitchFamily="18" charset="0"/>
                    <a:ea typeface="宋体" panose="02010600030101010101" pitchFamily="2" charset="-122"/>
                  </a:rPr>
                  <a:t>r</a:t>
                </a:r>
                <a:r>
                  <a:rPr lang="en-US" altLang="zh-CN" sz="2900" baseline="-25000">
                    <a:effectLst/>
                    <a:latin typeface="Times New Roman" panose="02020603050405020304" pitchFamily="18" charset="0"/>
                    <a:ea typeface="宋体" panose="02010600030101010101" pitchFamily="2" charset="-122"/>
                  </a:rPr>
                  <a:t>beam</a:t>
                </a:r>
                <a:r>
                  <a:rPr lang="en-US" altLang="zh-CN" sz="2900">
                    <a:effectLst/>
                    <a:latin typeface="Times New Roman" panose="02020603050405020304" pitchFamily="18" charset="0"/>
                    <a:ea typeface="宋体" panose="02010600030101010101" pitchFamily="2" charset="-122"/>
                  </a:rPr>
                  <a:t> is the radius of the beam stay-clear area, 1.2 mm is the minimum thickness of the strip when the longitudinal length is greater than 100 mm (enough mechanical strength), A</a:t>
                </a:r>
                <a:r>
                  <a:rPr lang="en-US" altLang="zh-CN" sz="2900" baseline="-25000">
                    <a:effectLst/>
                    <a:latin typeface="Times New Roman" panose="02020603050405020304" pitchFamily="18" charset="0"/>
                    <a:ea typeface="宋体" panose="02010600030101010101" pitchFamily="2" charset="-122"/>
                  </a:rPr>
                  <a:t>1</a:t>
                </a:r>
                <a:r>
                  <a:rPr lang="en-US" altLang="zh-CN" sz="2900">
                    <a:effectLst/>
                    <a:latin typeface="Times New Roman" panose="02020603050405020304" pitchFamily="18" charset="0"/>
                    <a:ea typeface="宋体" panose="02010600030101010101" pitchFamily="2" charset="-122"/>
                  </a:rPr>
                  <a:t>  and A</a:t>
                </a:r>
                <a:r>
                  <a:rPr lang="en-US" altLang="zh-CN" sz="2900" baseline="-25000">
                    <a:effectLst/>
                    <a:latin typeface="Times New Roman" panose="02020603050405020304" pitchFamily="18" charset="0"/>
                    <a:ea typeface="宋体" panose="02010600030101010101" pitchFamily="2" charset="-122"/>
                  </a:rPr>
                  <a:t>2</a:t>
                </a:r>
                <a:r>
                  <a:rPr lang="en-US" altLang="zh-CN" sz="2900">
                    <a:effectLst/>
                    <a:latin typeface="Times New Roman" panose="02020603050405020304" pitchFamily="18" charset="0"/>
                    <a:ea typeface="宋体" panose="02010600030101010101" pitchFamily="2" charset="-122"/>
                  </a:rPr>
                  <a:t> are the mechanical size limits for the flange and the commercial feedthroughs, respectively.</a:t>
                </a:r>
                <a:endParaRPr lang="zh-CN" altLang="en-US" sz="4600"/>
              </a:p>
            </p:txBody>
          </p:sp>
        </mc:Choice>
        <mc:Fallback xmlns="">
          <p:sp>
            <p:nvSpPr>
              <p:cNvPr id="2" name="内容占位符 1">
                <a:extLst>
                  <a:ext uri="{FF2B5EF4-FFF2-40B4-BE49-F238E27FC236}">
                    <a16:creationId xmlns:a16="http://schemas.microsoft.com/office/drawing/2014/main" id="{65F44076-D0FF-4A54-A9A7-9B91F56DE79F}"/>
                  </a:ext>
                </a:extLst>
              </p:cNvPr>
              <p:cNvSpPr>
                <a:spLocks noGrp="1" noRot="1" noChangeAspect="1" noMove="1" noResize="1" noEditPoints="1" noAdjustHandles="1" noChangeArrowheads="1" noChangeShapeType="1" noTextEdit="1"/>
              </p:cNvSpPr>
              <p:nvPr>
                <p:ph idx="1"/>
              </p:nvPr>
            </p:nvSpPr>
            <p:spPr>
              <a:xfrm>
                <a:off x="275429" y="971554"/>
                <a:ext cx="8834357" cy="2110144"/>
              </a:xfrm>
              <a:blipFill>
                <a:blip r:embed="rId2"/>
                <a:stretch>
                  <a:fillRect l="-414" r="-897"/>
                </a:stretch>
              </a:blipFill>
            </p:spPr>
            <p:txBody>
              <a:bodyPr/>
              <a:lstStyle/>
              <a:p>
                <a:r>
                  <a:rPr lang="zh-CN" altLang="en-US">
                    <a:noFill/>
                  </a:rPr>
                  <a:t> </a:t>
                </a:r>
              </a:p>
            </p:txBody>
          </p:sp>
        </mc:Fallback>
      </mc:AlternateContent>
      <p:sp>
        <p:nvSpPr>
          <p:cNvPr id="5" name="标题 2">
            <a:extLst>
              <a:ext uri="{FF2B5EF4-FFF2-40B4-BE49-F238E27FC236}">
                <a16:creationId xmlns:a16="http://schemas.microsoft.com/office/drawing/2014/main" id="{8433C253-45BA-4F61-8275-1B0D1C1CB1BC}"/>
              </a:ext>
            </a:extLst>
          </p:cNvPr>
          <p:cNvSpPr>
            <a:spLocks noGrp="1"/>
          </p:cNvSpPr>
          <p:nvPr>
            <p:ph type="title"/>
          </p:nvPr>
        </p:nvSpPr>
        <p:spPr>
          <a:xfrm>
            <a:off x="250825" y="25400"/>
            <a:ext cx="6635750" cy="725488"/>
          </a:xfrm>
        </p:spPr>
        <p:txBody>
          <a:bodyPr>
            <a:normAutofit/>
          </a:bodyPr>
          <a:lstStyle/>
          <a:p>
            <a:r>
              <a:rPr lang="en-US" altLang="zh-CN"/>
              <a:t>Stripline design considering   </a:t>
            </a:r>
            <a:endParaRPr lang="zh-CN" altLang="en-US"/>
          </a:p>
        </p:txBody>
      </p:sp>
      <p:graphicFrame>
        <p:nvGraphicFramePr>
          <p:cNvPr id="6" name="表格 5">
            <a:extLst>
              <a:ext uri="{FF2B5EF4-FFF2-40B4-BE49-F238E27FC236}">
                <a16:creationId xmlns:a16="http://schemas.microsoft.com/office/drawing/2014/main" id="{2065FBBA-EDB9-45D3-A08D-49BFAE316047}"/>
              </a:ext>
            </a:extLst>
          </p:cNvPr>
          <p:cNvGraphicFramePr>
            <a:graphicFrameLocks noGrp="1"/>
          </p:cNvGraphicFramePr>
          <p:nvPr>
            <p:extLst>
              <p:ext uri="{D42A27DB-BD31-4B8C-83A1-F6EECF244321}">
                <p14:modId xmlns:p14="http://schemas.microsoft.com/office/powerpoint/2010/main" val="4153078796"/>
              </p:ext>
            </p:extLst>
          </p:nvPr>
        </p:nvGraphicFramePr>
        <p:xfrm>
          <a:off x="476554" y="4275540"/>
          <a:ext cx="8378081" cy="1218072"/>
        </p:xfrm>
        <a:graphic>
          <a:graphicData uri="http://schemas.openxmlformats.org/drawingml/2006/table">
            <a:tbl>
              <a:tblPr firstRow="1" firstCol="1" bandRow="1">
                <a:tableStyleId>{5C22544A-7EE6-4342-B048-85BDC9FD1C3A}</a:tableStyleId>
              </a:tblPr>
              <a:tblGrid>
                <a:gridCol w="1911939">
                  <a:extLst>
                    <a:ext uri="{9D8B030D-6E8A-4147-A177-3AD203B41FA5}">
                      <a16:colId xmlns:a16="http://schemas.microsoft.com/office/drawing/2014/main" val="488397882"/>
                    </a:ext>
                  </a:extLst>
                </a:gridCol>
                <a:gridCol w="720080">
                  <a:extLst>
                    <a:ext uri="{9D8B030D-6E8A-4147-A177-3AD203B41FA5}">
                      <a16:colId xmlns:a16="http://schemas.microsoft.com/office/drawing/2014/main" val="2785633579"/>
                    </a:ext>
                  </a:extLst>
                </a:gridCol>
                <a:gridCol w="720080">
                  <a:extLst>
                    <a:ext uri="{9D8B030D-6E8A-4147-A177-3AD203B41FA5}">
                      <a16:colId xmlns:a16="http://schemas.microsoft.com/office/drawing/2014/main" val="3949332190"/>
                    </a:ext>
                  </a:extLst>
                </a:gridCol>
                <a:gridCol w="792088">
                  <a:extLst>
                    <a:ext uri="{9D8B030D-6E8A-4147-A177-3AD203B41FA5}">
                      <a16:colId xmlns:a16="http://schemas.microsoft.com/office/drawing/2014/main" val="295973968"/>
                    </a:ext>
                  </a:extLst>
                </a:gridCol>
                <a:gridCol w="792088">
                  <a:extLst>
                    <a:ext uri="{9D8B030D-6E8A-4147-A177-3AD203B41FA5}">
                      <a16:colId xmlns:a16="http://schemas.microsoft.com/office/drawing/2014/main" val="2599619922"/>
                    </a:ext>
                  </a:extLst>
                </a:gridCol>
                <a:gridCol w="757824">
                  <a:extLst>
                    <a:ext uri="{9D8B030D-6E8A-4147-A177-3AD203B41FA5}">
                      <a16:colId xmlns:a16="http://schemas.microsoft.com/office/drawing/2014/main" val="3384254115"/>
                    </a:ext>
                  </a:extLst>
                </a:gridCol>
                <a:gridCol w="853489">
                  <a:extLst>
                    <a:ext uri="{9D8B030D-6E8A-4147-A177-3AD203B41FA5}">
                      <a16:colId xmlns:a16="http://schemas.microsoft.com/office/drawing/2014/main" val="2124183297"/>
                    </a:ext>
                  </a:extLst>
                </a:gridCol>
                <a:gridCol w="731365">
                  <a:extLst>
                    <a:ext uri="{9D8B030D-6E8A-4147-A177-3AD203B41FA5}">
                      <a16:colId xmlns:a16="http://schemas.microsoft.com/office/drawing/2014/main" val="1532138201"/>
                    </a:ext>
                  </a:extLst>
                </a:gridCol>
                <a:gridCol w="1099128">
                  <a:extLst>
                    <a:ext uri="{9D8B030D-6E8A-4147-A177-3AD203B41FA5}">
                      <a16:colId xmlns:a16="http://schemas.microsoft.com/office/drawing/2014/main" val="1755419218"/>
                    </a:ext>
                  </a:extLst>
                </a:gridCol>
              </a:tblGrid>
              <a:tr h="304518">
                <a:tc>
                  <a:txBody>
                    <a:bodyPr/>
                    <a:lstStyle/>
                    <a:p>
                      <a:pPr algn="ctr"/>
                      <a:r>
                        <a:rPr lang="en-US" sz="1600" kern="100">
                          <a:effectLst/>
                          <a:latin typeface="Times New Roman" panose="02020603050405020304" pitchFamily="18" charset="0"/>
                          <a:cs typeface="Times New Roman" panose="02020603050405020304" pitchFamily="18" charset="0"/>
                        </a:rPr>
                        <a:t>Location</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r</a:t>
                      </a:r>
                      <a:r>
                        <a:rPr lang="en-US" sz="1600" kern="100" baseline="-25000">
                          <a:effectLst/>
                          <a:latin typeface="Times New Roman" panose="02020603050405020304" pitchFamily="18" charset="0"/>
                          <a:cs typeface="Times New Roman" panose="02020603050405020304" pitchFamily="18" charset="0"/>
                        </a:rPr>
                        <a:t>in</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t</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h</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α</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θ</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Z</a:t>
                      </a:r>
                      <a:r>
                        <a:rPr lang="en-US" sz="1600" kern="100" baseline="-25000">
                          <a:effectLst/>
                          <a:latin typeface="Times New Roman" panose="02020603050405020304" pitchFamily="18" charset="0"/>
                          <a:cs typeface="Times New Roman" panose="02020603050405020304" pitchFamily="18" charset="0"/>
                        </a:rPr>
                        <a:t>single</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L</a:t>
                      </a:r>
                      <a:r>
                        <a:rPr lang="en-US" sz="1600" kern="100" baseline="-25000">
                          <a:effectLst/>
                          <a:latin typeface="Times New Roman" panose="02020603050405020304" pitchFamily="18" charset="0"/>
                          <a:cs typeface="Times New Roman" panose="02020603050405020304" pitchFamily="18" charset="0"/>
                        </a:rPr>
                        <a:t>strip</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Z</a:t>
                      </a:r>
                      <a:r>
                        <a:rPr lang="en-US" sz="1600" kern="100" baseline="-25000">
                          <a:effectLst/>
                          <a:latin typeface="Times New Roman" panose="02020603050405020304" pitchFamily="18" charset="0"/>
                          <a:cs typeface="Times New Roman" panose="02020603050405020304" pitchFamily="18" charset="0"/>
                        </a:rPr>
                        <a:t>CST</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009180628"/>
                  </a:ext>
                </a:extLst>
              </a:tr>
              <a:tr h="304518">
                <a:tc>
                  <a:txBody>
                    <a:bodyPr/>
                    <a:lstStyle/>
                    <a:p>
                      <a:pPr algn="ctr"/>
                      <a:r>
                        <a:rPr lang="en-US" sz="1600" kern="100">
                          <a:effectLst/>
                          <a:latin typeface="Times New Roman" panose="02020603050405020304" pitchFamily="18" charset="0"/>
                          <a:cs typeface="Times New Roman" panose="02020603050405020304" pitchFamily="18" charset="0"/>
                        </a:rPr>
                        <a:t>U</a:t>
                      </a:r>
                      <a:r>
                        <a:rPr lang="en-US" altLang="zh-CN" sz="1600" kern="100">
                          <a:effectLst/>
                          <a:latin typeface="Times New Roman" panose="02020603050405020304" pitchFamily="18" charset="0"/>
                          <a:cs typeface="Times New Roman" panose="02020603050405020304" pitchFamily="18" charset="0"/>
                        </a:rPr>
                        <a:t>nit</a:t>
                      </a:r>
                      <a:r>
                        <a:rPr lang="en-US" sz="1600" kern="100">
                          <a:effectLst/>
                          <a:latin typeface="Times New Roman" panose="02020603050405020304" pitchFamily="18" charset="0"/>
                          <a:cs typeface="Times New Roman" panose="02020603050405020304" pitchFamily="18" charset="0"/>
                        </a:rPr>
                        <a:t> </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mm</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mm</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mm</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degree</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degree</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Ω</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mm</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Ω</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139847047"/>
                  </a:ext>
                </a:extLst>
              </a:tr>
              <a:tr h="304518">
                <a:tc>
                  <a:txBody>
                    <a:bodyPr/>
                    <a:lstStyle/>
                    <a:p>
                      <a:pPr algn="ctr"/>
                      <a:r>
                        <a:rPr lang="en-US" sz="1600" kern="100">
                          <a:effectLst/>
                          <a:latin typeface="Times New Roman" panose="02020603050405020304" pitchFamily="18" charset="0"/>
                          <a:cs typeface="Times New Roman" panose="02020603050405020304" pitchFamily="18" charset="0"/>
                        </a:rPr>
                        <a:t>LINAC(FAS+SAS) </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15</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1.5</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2.2</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30</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0</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50.8</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150</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50.3</a:t>
                      </a:r>
                      <a:r>
                        <a:rPr lang="zh-CN" sz="1400" kern="100">
                          <a:effectLst/>
                          <a:latin typeface="Times New Roman" panose="02020603050405020304" pitchFamily="18" charset="0"/>
                          <a:cs typeface="Times New Roman" panose="02020603050405020304" pitchFamily="18" charset="0"/>
                        </a:rPr>
                        <a:t>±</a:t>
                      </a:r>
                      <a:r>
                        <a:rPr lang="en-US" sz="1600" kern="100">
                          <a:effectLst/>
                          <a:latin typeface="Times New Roman" panose="02020603050405020304" pitchFamily="18" charset="0"/>
                          <a:cs typeface="Times New Roman" panose="02020603050405020304" pitchFamily="18" charset="0"/>
                        </a:rPr>
                        <a:t>0.5</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29782820"/>
                  </a:ext>
                </a:extLst>
              </a:tr>
              <a:tr h="304518">
                <a:tc>
                  <a:txBody>
                    <a:bodyPr/>
                    <a:lstStyle/>
                    <a:p>
                      <a:pPr algn="ctr"/>
                      <a:r>
                        <a:rPr lang="en-US" sz="1600" kern="100">
                          <a:effectLst/>
                          <a:latin typeface="Times New Roman" panose="02020603050405020304" pitchFamily="18" charset="0"/>
                          <a:cs typeface="Times New Roman" panose="02020603050405020304" pitchFamily="18" charset="0"/>
                        </a:rPr>
                        <a:t>LINAC(TAS)</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10</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1.2</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0.6</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30</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0</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49.9</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150</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a:txBody>
                    <a:bodyPr/>
                    <a:lstStyle/>
                    <a:p>
                      <a:pPr algn="ctr"/>
                      <a:r>
                        <a:rPr lang="en-US" sz="1600" kern="100">
                          <a:effectLst/>
                          <a:latin typeface="Times New Roman" panose="02020603050405020304" pitchFamily="18" charset="0"/>
                          <a:cs typeface="Times New Roman" panose="02020603050405020304" pitchFamily="18" charset="0"/>
                        </a:rPr>
                        <a:t>50.4</a:t>
                      </a:r>
                      <a:r>
                        <a:rPr lang="zh-CN" sz="1400" kern="100">
                          <a:effectLst/>
                          <a:latin typeface="Times New Roman" panose="02020603050405020304" pitchFamily="18" charset="0"/>
                          <a:cs typeface="Times New Roman" panose="02020603050405020304" pitchFamily="18" charset="0"/>
                        </a:rPr>
                        <a:t>±</a:t>
                      </a:r>
                      <a:r>
                        <a:rPr lang="en-US" sz="1600" kern="100">
                          <a:effectLst/>
                          <a:latin typeface="Times New Roman" panose="02020603050405020304" pitchFamily="18" charset="0"/>
                          <a:cs typeface="Times New Roman" panose="02020603050405020304" pitchFamily="18" charset="0"/>
                        </a:rPr>
                        <a:t>0.5</a:t>
                      </a:r>
                      <a:endParaRPr lang="zh-CN" sz="24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103532161"/>
                  </a:ext>
                </a:extLst>
              </a:tr>
            </a:tbl>
          </a:graphicData>
        </a:graphic>
      </p:graphicFrame>
      <p:sp>
        <p:nvSpPr>
          <p:cNvPr id="7" name="文本框 6">
            <a:extLst>
              <a:ext uri="{FF2B5EF4-FFF2-40B4-BE49-F238E27FC236}">
                <a16:creationId xmlns:a16="http://schemas.microsoft.com/office/drawing/2014/main" id="{99930CE7-25D1-4C93-9706-63EF9AE8EA47}"/>
              </a:ext>
            </a:extLst>
          </p:cNvPr>
          <p:cNvSpPr txBox="1"/>
          <p:nvPr/>
        </p:nvSpPr>
        <p:spPr>
          <a:xfrm>
            <a:off x="395536" y="3834442"/>
            <a:ext cx="6768752" cy="400110"/>
          </a:xfrm>
          <a:prstGeom prst="rect">
            <a:avLst/>
          </a:prstGeom>
          <a:noFill/>
        </p:spPr>
        <p:txBody>
          <a:bodyPr wrap="square">
            <a:spAutoFit/>
          </a:bodyPr>
          <a:lstStyle/>
          <a:p>
            <a:pPr algn="l"/>
            <a:r>
              <a:rPr lang="en-US" altLang="zh-CN" sz="2000" b="0">
                <a:solidFill>
                  <a:schemeClr val="tx1"/>
                </a:solidFill>
                <a:effectLst/>
                <a:latin typeface="Times New Roman" panose="02020603050405020304" pitchFamily="18" charset="0"/>
                <a:ea typeface="宋体" panose="02010600030101010101" pitchFamily="2" charset="-122"/>
              </a:rPr>
              <a:t>Mechanical parameters of the CEPC stripline BPM </a:t>
            </a:r>
            <a:endParaRPr lang="zh-CN" altLang="en-US" sz="2000" b="0">
              <a:solidFill>
                <a:schemeClr val="tx1"/>
              </a:solidFill>
            </a:endParaRPr>
          </a:p>
        </p:txBody>
      </p:sp>
      <p:sp>
        <p:nvSpPr>
          <p:cNvPr id="8" name="文本框 7">
            <a:extLst>
              <a:ext uri="{FF2B5EF4-FFF2-40B4-BE49-F238E27FC236}">
                <a16:creationId xmlns:a16="http://schemas.microsoft.com/office/drawing/2014/main" id="{866E35FC-BECE-45A7-9EC5-8A767A1FE4CF}"/>
              </a:ext>
            </a:extLst>
          </p:cNvPr>
          <p:cNvSpPr txBox="1"/>
          <p:nvPr/>
        </p:nvSpPr>
        <p:spPr>
          <a:xfrm>
            <a:off x="495392" y="5532503"/>
            <a:ext cx="8226574" cy="707886"/>
          </a:xfrm>
          <a:prstGeom prst="rect">
            <a:avLst/>
          </a:prstGeom>
          <a:noFill/>
        </p:spPr>
        <p:txBody>
          <a:bodyPr wrap="square">
            <a:spAutoFit/>
          </a:bodyPr>
          <a:lstStyle/>
          <a:p>
            <a:pPr algn="l"/>
            <a:r>
              <a:rPr lang="en-US" altLang="zh-CN" sz="2000" b="0">
                <a:solidFill>
                  <a:schemeClr val="tx1"/>
                </a:solidFill>
                <a:ea typeface="宋体" panose="02010600030101010101" pitchFamily="2" charset="-122"/>
              </a:rPr>
              <a:t>A button-type  also could be used for LINAC, structure is simpler but signals are smaller than strip. </a:t>
            </a:r>
            <a:endParaRPr lang="zh-CN" altLang="en-US" sz="2000" b="0">
              <a:solidFill>
                <a:schemeClr val="tx1"/>
              </a:solidFill>
            </a:endParaRPr>
          </a:p>
        </p:txBody>
      </p:sp>
      <p:sp>
        <p:nvSpPr>
          <p:cNvPr id="3" name="灯片编号占位符 2">
            <a:extLst>
              <a:ext uri="{FF2B5EF4-FFF2-40B4-BE49-F238E27FC236}">
                <a16:creationId xmlns:a16="http://schemas.microsoft.com/office/drawing/2014/main" id="{1E111648-E936-400D-B9BA-4AA9EAE0CEBB}"/>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11</a:t>
            </a:fld>
            <a:r>
              <a:rPr lang="en-US" altLang="zh-CN">
                <a:ea typeface="宋体"/>
                <a:cs typeface="Times New Roman" panose="02020603050405020304" pitchFamily="18" charset="0"/>
              </a:rPr>
              <a:t>/42</a:t>
            </a:r>
            <a:endParaRPr lang="zh-CN" altLang="en-US" dirty="0">
              <a:latin typeface="Calibri"/>
              <a:ea typeface="宋体"/>
            </a:endParaRPr>
          </a:p>
        </p:txBody>
      </p:sp>
      <p:sp>
        <p:nvSpPr>
          <p:cNvPr id="4" name="文本框 3">
            <a:extLst>
              <a:ext uri="{FF2B5EF4-FFF2-40B4-BE49-F238E27FC236}">
                <a16:creationId xmlns:a16="http://schemas.microsoft.com/office/drawing/2014/main" id="{1D687F9E-E23B-4DC7-B40F-FC7F26B1865D}"/>
              </a:ext>
            </a:extLst>
          </p:cNvPr>
          <p:cNvSpPr txBox="1"/>
          <p:nvPr/>
        </p:nvSpPr>
        <p:spPr>
          <a:xfrm>
            <a:off x="611560" y="3029484"/>
            <a:ext cx="8378082" cy="707886"/>
          </a:xfrm>
          <a:prstGeom prst="rect">
            <a:avLst/>
          </a:prstGeom>
          <a:noFill/>
        </p:spPr>
        <p:txBody>
          <a:bodyPr wrap="square" rtlCol="0">
            <a:spAutoFit/>
          </a:bodyPr>
          <a:lstStyle/>
          <a:p>
            <a:pPr algn="l"/>
            <a:r>
              <a:rPr lang="en-US" altLang="zh-CN" sz="2000" b="0">
                <a:solidFill>
                  <a:schemeClr val="tx1"/>
                </a:solidFill>
              </a:rPr>
              <a:t>After considering all the associated factors mentioned above, the </a:t>
            </a:r>
            <a:r>
              <a:rPr lang="en-US" altLang="zh-CN" sz="2000" b="0">
                <a:solidFill>
                  <a:schemeClr val="tx1"/>
                </a:solidFill>
                <a:effectLst/>
                <a:latin typeface="Times New Roman" panose="02020603050405020304" pitchFamily="18" charset="0"/>
                <a:ea typeface="宋体" panose="02010600030101010101" pitchFamily="2" charset="-122"/>
              </a:rPr>
              <a:t>parameters are determined.</a:t>
            </a:r>
            <a:r>
              <a:rPr lang="en-US" altLang="zh-CN" sz="2000" b="0">
                <a:solidFill>
                  <a:schemeClr val="tx1"/>
                </a:solidFill>
              </a:rPr>
              <a:t> </a:t>
            </a:r>
            <a:endParaRPr lang="zh-CN" altLang="en-US" sz="2000" b="0" dirty="0">
              <a:solidFill>
                <a:schemeClr val="tx1"/>
              </a:solidFill>
            </a:endParaRPr>
          </a:p>
        </p:txBody>
      </p:sp>
    </p:spTree>
    <p:extLst>
      <p:ext uri="{BB962C8B-B14F-4D97-AF65-F5344CB8AC3E}">
        <p14:creationId xmlns:p14="http://schemas.microsoft.com/office/powerpoint/2010/main" val="651053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9A93A4C-3454-42E0-AE8E-91AD575F9272}"/>
              </a:ext>
            </a:extLst>
          </p:cNvPr>
          <p:cNvSpPr>
            <a:spLocks noGrp="1"/>
          </p:cNvSpPr>
          <p:nvPr>
            <p:ph idx="1"/>
          </p:nvPr>
        </p:nvSpPr>
        <p:spPr>
          <a:xfrm>
            <a:off x="611560" y="1071880"/>
            <a:ext cx="8229600" cy="932888"/>
          </a:xfrm>
        </p:spPr>
        <p:txBody>
          <a:bodyPr/>
          <a:lstStyle/>
          <a:p>
            <a:r>
              <a:rPr lang="en-US" altLang="zh-CN">
                <a:latin typeface="Times New Roman" panose="02020603050405020304" pitchFamily="18" charset="0"/>
              </a:rPr>
              <a:t>U=Z</a:t>
            </a:r>
            <a:r>
              <a:rPr lang="en-US" altLang="zh-CN" baseline="-25000">
                <a:latin typeface="Times New Roman" panose="02020603050405020304" pitchFamily="18" charset="0"/>
              </a:rPr>
              <a:t>t</a:t>
            </a:r>
            <a:r>
              <a:rPr lang="en-US" altLang="zh-CN">
                <a:latin typeface="Times New Roman" panose="02020603050405020304" pitchFamily="18" charset="0"/>
              </a:rPr>
              <a:t>×I</a:t>
            </a:r>
            <a:r>
              <a:rPr lang="en-US" altLang="zh-CN" baseline="-25000">
                <a:latin typeface="Times New Roman" panose="02020603050405020304" pitchFamily="18" charset="0"/>
              </a:rPr>
              <a:t>beam</a:t>
            </a:r>
            <a:endParaRPr lang="zh-CN" altLang="en-US" baseline="-25000">
              <a:latin typeface="Times New Roman" panose="02020603050405020304" pitchFamily="18" charset="0"/>
            </a:endParaRPr>
          </a:p>
        </p:txBody>
      </p:sp>
      <p:sp>
        <p:nvSpPr>
          <p:cNvPr id="3" name="标题 2">
            <a:extLst>
              <a:ext uri="{FF2B5EF4-FFF2-40B4-BE49-F238E27FC236}">
                <a16:creationId xmlns:a16="http://schemas.microsoft.com/office/drawing/2014/main" id="{7F44B4C5-850A-477B-81F8-F825771825B3}"/>
              </a:ext>
            </a:extLst>
          </p:cNvPr>
          <p:cNvSpPr>
            <a:spLocks noGrp="1"/>
          </p:cNvSpPr>
          <p:nvPr>
            <p:ph type="title"/>
          </p:nvPr>
        </p:nvSpPr>
        <p:spPr/>
        <p:txBody>
          <a:bodyPr/>
          <a:lstStyle/>
          <a:p>
            <a:r>
              <a:rPr lang="en-US" altLang="zh-CN">
                <a:solidFill>
                  <a:schemeClr val="tx1"/>
                </a:solidFill>
              </a:rPr>
              <a:t>CEPC BPM design: </a:t>
            </a:r>
            <a:r>
              <a:rPr lang="en-US" altLang="zh-CN"/>
              <a:t>Button-type </a:t>
            </a:r>
            <a:endParaRPr lang="zh-CN" altLang="en-US"/>
          </a:p>
        </p:txBody>
      </p:sp>
      <p:pic>
        <p:nvPicPr>
          <p:cNvPr id="6" name="图片 5">
            <a:extLst>
              <a:ext uri="{FF2B5EF4-FFF2-40B4-BE49-F238E27FC236}">
                <a16:creationId xmlns:a16="http://schemas.microsoft.com/office/drawing/2014/main" id="{A6A99EF7-6D7B-4553-B7C4-65D19060D715}"/>
              </a:ext>
            </a:extLst>
          </p:cNvPr>
          <p:cNvPicPr>
            <a:picLocks noChangeAspect="1"/>
          </p:cNvPicPr>
          <p:nvPr/>
        </p:nvPicPr>
        <p:blipFill>
          <a:blip r:embed="rId2"/>
          <a:stretch>
            <a:fillRect/>
          </a:stretch>
        </p:blipFill>
        <p:spPr>
          <a:xfrm>
            <a:off x="2915816" y="908720"/>
            <a:ext cx="2952328" cy="938443"/>
          </a:xfrm>
          <a:prstGeom prst="rect">
            <a:avLst/>
          </a:prstGeom>
        </p:spPr>
      </p:pic>
      <p:sp>
        <p:nvSpPr>
          <p:cNvPr id="7" name="内容占位符 1">
            <a:extLst>
              <a:ext uri="{FF2B5EF4-FFF2-40B4-BE49-F238E27FC236}">
                <a16:creationId xmlns:a16="http://schemas.microsoft.com/office/drawing/2014/main" id="{7886AD21-3003-4A4D-BD02-C9E28FD194F8}"/>
              </a:ext>
            </a:extLst>
          </p:cNvPr>
          <p:cNvSpPr txBox="1">
            <a:spLocks/>
          </p:cNvSpPr>
          <p:nvPr/>
        </p:nvSpPr>
        <p:spPr>
          <a:xfrm>
            <a:off x="611560" y="1959729"/>
            <a:ext cx="8229600" cy="4317200"/>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fontAlgn="auto"/>
            <a:r>
              <a:rPr lang="en-US" altLang="zh-CN">
                <a:latin typeface="Times New Roman" panose="02020603050405020304" pitchFamily="18" charset="0"/>
              </a:rPr>
              <a:t>The BPM design always is in </a:t>
            </a:r>
            <a:r>
              <a:rPr lang="en-US" altLang="zh-CN">
                <a:solidFill>
                  <a:srgbClr val="C00000"/>
                </a:solidFill>
                <a:latin typeface="Times New Roman" panose="02020603050405020304" pitchFamily="18" charset="0"/>
              </a:rPr>
              <a:t>a dilemma: </a:t>
            </a:r>
            <a:r>
              <a:rPr lang="en-US" altLang="zh-CN">
                <a:latin typeface="Times New Roman" panose="02020603050405020304" pitchFamily="18" charset="0"/>
              </a:rPr>
              <a:t>the bigger transfer impedance (Zt) means a better resolution but also a more serious beam instability</a:t>
            </a:r>
          </a:p>
          <a:p>
            <a:pPr fontAlgn="auto"/>
            <a:r>
              <a:rPr lang="en-US" altLang="zh-CN">
                <a:latin typeface="Times New Roman" panose="02020603050405020304" pitchFamily="18" charset="0"/>
              </a:rPr>
              <a:t>Several tips to depress the wakefield without decrease signal too much:</a:t>
            </a:r>
          </a:p>
          <a:p>
            <a:pPr fontAlgn="auto"/>
            <a:r>
              <a:rPr lang="en-US" altLang="zh-CN">
                <a:latin typeface="Times New Roman" panose="02020603050405020304" pitchFamily="18" charset="0"/>
              </a:rPr>
              <a:t>1. Impedance optimization (to reduce the reflection)</a:t>
            </a:r>
          </a:p>
          <a:p>
            <a:pPr fontAlgn="auto"/>
            <a:r>
              <a:rPr lang="en-US" altLang="zh-CN">
                <a:latin typeface="Times New Roman" panose="02020603050405020304" pitchFamily="18" charset="0"/>
              </a:rPr>
              <a:t>2. Smaller gap (avoiding short)</a:t>
            </a:r>
          </a:p>
          <a:p>
            <a:pPr fontAlgn="auto"/>
            <a:r>
              <a:rPr lang="en-US" altLang="zh-CN">
                <a:latin typeface="Times New Roman" panose="02020603050405020304" pitchFamily="18" charset="0"/>
              </a:rPr>
              <a:t>3. To hide the sealed dielectric, Bell- shape (SIRIUS) or bigger t</a:t>
            </a:r>
            <a:r>
              <a:rPr lang="en-US" altLang="zh-CN" baseline="-25000">
                <a:latin typeface="Times New Roman" panose="02020603050405020304" pitchFamily="18" charset="0"/>
              </a:rPr>
              <a:t>b</a:t>
            </a:r>
            <a:endParaRPr lang="en-US" altLang="zh-CN">
              <a:latin typeface="Times New Roman" panose="02020603050405020304" pitchFamily="18" charset="0"/>
            </a:endParaRPr>
          </a:p>
          <a:p>
            <a:pPr fontAlgn="auto"/>
            <a:r>
              <a:rPr lang="en-US" altLang="zh-CN">
                <a:latin typeface="Times New Roman" panose="02020603050405020304" pitchFamily="18" charset="0"/>
              </a:rPr>
              <a:t>4. A design without skirt</a:t>
            </a:r>
          </a:p>
          <a:p>
            <a:pPr fontAlgn="auto"/>
            <a:r>
              <a:rPr lang="en-US" altLang="zh-CN">
                <a:latin typeface="Times New Roman" panose="02020603050405020304" pitchFamily="18" charset="0"/>
              </a:rPr>
              <a:t>5. A design of asymmetric structure</a:t>
            </a:r>
          </a:p>
          <a:p>
            <a:pPr fontAlgn="auto"/>
            <a:r>
              <a:rPr lang="en-US" altLang="zh-CN">
                <a:latin typeface="Times New Roman" panose="02020603050405020304" pitchFamily="18" charset="0"/>
              </a:rPr>
              <a:t>6. Dielectric with a smaller </a:t>
            </a:r>
            <a:r>
              <a:rPr lang="el-GR" altLang="zh-CN">
                <a:latin typeface="Times New Roman" panose="02020603050405020304" pitchFamily="18" charset="0"/>
              </a:rPr>
              <a:t>ε</a:t>
            </a:r>
            <a:r>
              <a:rPr lang="en-US" altLang="zh-CN" baseline="-25000">
                <a:latin typeface="Times New Roman" panose="02020603050405020304" pitchFamily="18" charset="0"/>
              </a:rPr>
              <a:t>r </a:t>
            </a:r>
            <a:r>
              <a:rPr lang="en-US" altLang="zh-CN">
                <a:latin typeface="Times New Roman" panose="02020603050405020304" pitchFamily="18" charset="0"/>
              </a:rPr>
              <a:t>(To replace ceramics by glass )</a:t>
            </a:r>
          </a:p>
        </p:txBody>
      </p:sp>
      <p:sp>
        <p:nvSpPr>
          <p:cNvPr id="8" name="文本框 7">
            <a:extLst>
              <a:ext uri="{FF2B5EF4-FFF2-40B4-BE49-F238E27FC236}">
                <a16:creationId xmlns:a16="http://schemas.microsoft.com/office/drawing/2014/main" id="{DBC71FDD-C329-4271-8CC0-6947AAD330FD}"/>
              </a:ext>
            </a:extLst>
          </p:cNvPr>
          <p:cNvSpPr txBox="1"/>
          <p:nvPr/>
        </p:nvSpPr>
        <p:spPr>
          <a:xfrm>
            <a:off x="4118130" y="1116331"/>
            <a:ext cx="4572000" cy="523220"/>
          </a:xfrm>
          <a:prstGeom prst="rect">
            <a:avLst/>
          </a:prstGeom>
          <a:noFill/>
        </p:spPr>
        <p:txBody>
          <a:bodyPr wrap="square">
            <a:spAutoFit/>
          </a:bodyPr>
          <a:lstStyle/>
          <a:p>
            <a:r>
              <a:rPr lang="en-US" altLang="zh-CN" sz="2800" b="0">
                <a:solidFill>
                  <a:schemeClr val="tx1"/>
                </a:solidFill>
                <a:latin typeface="Times New Roman" panose="02020603050405020304" pitchFamily="18" charset="0"/>
              </a:rPr>
              <a:t>I</a:t>
            </a:r>
            <a:r>
              <a:rPr lang="en-US" altLang="zh-CN" sz="2800" b="0" baseline="-25000">
                <a:solidFill>
                  <a:schemeClr val="tx1"/>
                </a:solidFill>
                <a:latin typeface="Times New Roman" panose="02020603050405020304" pitchFamily="18" charset="0"/>
              </a:rPr>
              <a:t>beam</a:t>
            </a:r>
            <a:endParaRPr lang="zh-CN" altLang="en-US" sz="2800" b="0">
              <a:solidFill>
                <a:schemeClr val="tx1"/>
              </a:solidFill>
            </a:endParaRPr>
          </a:p>
        </p:txBody>
      </p:sp>
      <p:sp>
        <p:nvSpPr>
          <p:cNvPr id="9" name="灯片编号占位符 8">
            <a:extLst>
              <a:ext uri="{FF2B5EF4-FFF2-40B4-BE49-F238E27FC236}">
                <a16:creationId xmlns:a16="http://schemas.microsoft.com/office/drawing/2014/main" id="{53C1A79C-4F28-4F62-87C6-060ECA3B44C1}"/>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12</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4104892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1739AEE5-6CB2-4933-8B7F-DBE62E008C05}"/>
              </a:ext>
            </a:extLst>
          </p:cNvPr>
          <p:cNvSpPr>
            <a:spLocks noGrp="1"/>
          </p:cNvSpPr>
          <p:nvPr>
            <p:ph idx="1"/>
          </p:nvPr>
        </p:nvSpPr>
        <p:spPr>
          <a:xfrm>
            <a:off x="683568" y="5207216"/>
            <a:ext cx="8274213" cy="968936"/>
          </a:xfrm>
        </p:spPr>
        <p:txBody>
          <a:bodyPr>
            <a:normAutofit/>
          </a:bodyPr>
          <a:lstStyle/>
          <a:p>
            <a:pPr marL="0" indent="0">
              <a:buNone/>
            </a:pPr>
            <a:r>
              <a:rPr lang="en-US" altLang="zh-CN" sz="2400">
                <a:latin typeface="Times New Roman" panose="02020603050405020304" pitchFamily="18" charset="0"/>
              </a:rPr>
              <a:t>Three important parameters for button-type BPMs: radius r</a:t>
            </a:r>
            <a:r>
              <a:rPr lang="en-US" altLang="zh-CN" sz="2400" baseline="-25000">
                <a:latin typeface="Times New Roman" panose="02020603050405020304" pitchFamily="18" charset="0"/>
              </a:rPr>
              <a:t>b</a:t>
            </a:r>
            <a:r>
              <a:rPr lang="en-US" altLang="zh-CN" sz="2400">
                <a:latin typeface="Times New Roman" panose="02020603050405020304" pitchFamily="18" charset="0"/>
              </a:rPr>
              <a:t>, height t</a:t>
            </a:r>
            <a:r>
              <a:rPr lang="en-US" altLang="zh-CN" sz="2400" baseline="-25000">
                <a:latin typeface="Times New Roman" panose="02020603050405020304" pitchFamily="18" charset="0"/>
              </a:rPr>
              <a:t>b</a:t>
            </a:r>
            <a:r>
              <a:rPr lang="en-US" altLang="zh-CN" sz="2400">
                <a:latin typeface="Times New Roman" panose="02020603050405020304" pitchFamily="18" charset="0"/>
              </a:rPr>
              <a:t> and gap g</a:t>
            </a:r>
            <a:r>
              <a:rPr lang="en-US" altLang="zh-CN" sz="2400" baseline="-25000">
                <a:latin typeface="Times New Roman" panose="02020603050405020304" pitchFamily="18" charset="0"/>
              </a:rPr>
              <a:t>b</a:t>
            </a:r>
            <a:r>
              <a:rPr lang="en-US" altLang="zh-CN" sz="2400">
                <a:latin typeface="Times New Roman" panose="02020603050405020304" pitchFamily="18" charset="0"/>
              </a:rPr>
              <a:t>.</a:t>
            </a:r>
            <a:endParaRPr lang="zh-CN" altLang="en-US" sz="2400">
              <a:latin typeface="Times New Roman" panose="02020603050405020304" pitchFamily="18" charset="0"/>
            </a:endParaRPr>
          </a:p>
        </p:txBody>
      </p:sp>
      <p:sp>
        <p:nvSpPr>
          <p:cNvPr id="3" name="标题 2">
            <a:extLst>
              <a:ext uri="{FF2B5EF4-FFF2-40B4-BE49-F238E27FC236}">
                <a16:creationId xmlns:a16="http://schemas.microsoft.com/office/drawing/2014/main" id="{CB372F26-0478-4A3E-86E0-DCBFA823F1D0}"/>
              </a:ext>
            </a:extLst>
          </p:cNvPr>
          <p:cNvSpPr>
            <a:spLocks noGrp="1"/>
          </p:cNvSpPr>
          <p:nvPr>
            <p:ph type="title"/>
          </p:nvPr>
        </p:nvSpPr>
        <p:spPr/>
        <p:txBody>
          <a:bodyPr/>
          <a:lstStyle/>
          <a:p>
            <a:r>
              <a:rPr lang="en-US" altLang="zh-CN">
                <a:solidFill>
                  <a:schemeClr val="tx1"/>
                </a:solidFill>
              </a:rPr>
              <a:t>Button BPM design : </a:t>
            </a:r>
            <a:r>
              <a:rPr lang="en-US" altLang="zh-CN"/>
              <a:t>R</a:t>
            </a:r>
            <a:r>
              <a:rPr lang="en-US" altLang="zh-CN" baseline="-25000"/>
              <a:t>b</a:t>
            </a:r>
            <a:r>
              <a:rPr lang="en-US" altLang="zh-CN"/>
              <a:t>, t</a:t>
            </a:r>
            <a:r>
              <a:rPr lang="en-US" altLang="zh-CN" baseline="-25000"/>
              <a:t>b</a:t>
            </a:r>
            <a:r>
              <a:rPr lang="en-US" altLang="zh-CN"/>
              <a:t>, g</a:t>
            </a:r>
            <a:r>
              <a:rPr lang="en-US" altLang="zh-CN" baseline="-25000"/>
              <a:t>b</a:t>
            </a:r>
            <a:r>
              <a:rPr lang="en-US" altLang="zh-CN"/>
              <a:t> </a:t>
            </a:r>
            <a:endParaRPr lang="zh-CN" altLang="en-US"/>
          </a:p>
        </p:txBody>
      </p:sp>
      <p:pic>
        <p:nvPicPr>
          <p:cNvPr id="6" name="图片 5">
            <a:extLst>
              <a:ext uri="{FF2B5EF4-FFF2-40B4-BE49-F238E27FC236}">
                <a16:creationId xmlns:a16="http://schemas.microsoft.com/office/drawing/2014/main" id="{0F155C27-F806-4EDC-8CE2-2E55D1574067}"/>
              </a:ext>
            </a:extLst>
          </p:cNvPr>
          <p:cNvPicPr>
            <a:picLocks noChangeAspect="1"/>
          </p:cNvPicPr>
          <p:nvPr/>
        </p:nvPicPr>
        <p:blipFill>
          <a:blip r:embed="rId2"/>
          <a:stretch>
            <a:fillRect/>
          </a:stretch>
        </p:blipFill>
        <p:spPr>
          <a:xfrm>
            <a:off x="323528" y="1441881"/>
            <a:ext cx="4849415" cy="2764072"/>
          </a:xfrm>
          <a:prstGeom prst="rect">
            <a:avLst/>
          </a:prstGeom>
        </p:spPr>
      </p:pic>
      <p:pic>
        <p:nvPicPr>
          <p:cNvPr id="8" name="图片 7">
            <a:extLst>
              <a:ext uri="{FF2B5EF4-FFF2-40B4-BE49-F238E27FC236}">
                <a16:creationId xmlns:a16="http://schemas.microsoft.com/office/drawing/2014/main" id="{500C0385-5501-4B9B-80A1-B88E5F05B5DC}"/>
              </a:ext>
            </a:extLst>
          </p:cNvPr>
          <p:cNvPicPr>
            <a:picLocks noChangeAspect="1"/>
          </p:cNvPicPr>
          <p:nvPr/>
        </p:nvPicPr>
        <p:blipFill>
          <a:blip r:embed="rId3"/>
          <a:stretch>
            <a:fillRect/>
          </a:stretch>
        </p:blipFill>
        <p:spPr>
          <a:xfrm>
            <a:off x="5352128" y="1372657"/>
            <a:ext cx="3468344" cy="2945424"/>
          </a:xfrm>
          <a:prstGeom prst="rect">
            <a:avLst/>
          </a:prstGeom>
        </p:spPr>
      </p:pic>
      <p:sp>
        <p:nvSpPr>
          <p:cNvPr id="9" name="文本框 8">
            <a:extLst>
              <a:ext uri="{FF2B5EF4-FFF2-40B4-BE49-F238E27FC236}">
                <a16:creationId xmlns:a16="http://schemas.microsoft.com/office/drawing/2014/main" id="{D43207C6-F89B-45A1-8AE4-121CBDD5A451}"/>
              </a:ext>
            </a:extLst>
          </p:cNvPr>
          <p:cNvSpPr txBox="1"/>
          <p:nvPr/>
        </p:nvSpPr>
        <p:spPr>
          <a:xfrm>
            <a:off x="251520" y="4427788"/>
            <a:ext cx="8892480" cy="461665"/>
          </a:xfrm>
          <a:prstGeom prst="rect">
            <a:avLst/>
          </a:prstGeom>
          <a:noFill/>
        </p:spPr>
        <p:txBody>
          <a:bodyPr wrap="square">
            <a:spAutoFit/>
          </a:bodyPr>
          <a:lstStyle/>
          <a:p>
            <a:r>
              <a:rPr lang="en-US" altLang="zh-CN" sz="2400" b="0">
                <a:solidFill>
                  <a:schemeClr val="tx1"/>
                </a:solidFill>
                <a:cs typeface="Times New Roman" panose="02020603050405020304" pitchFamily="18" charset="0"/>
              </a:rPr>
              <a:t>Mechanical drawing and </a:t>
            </a:r>
            <a:r>
              <a:rPr lang="zh-CN" altLang="en-US" sz="2400" b="0">
                <a:solidFill>
                  <a:schemeClr val="tx1"/>
                </a:solidFill>
                <a:cs typeface="Times New Roman" panose="02020603050405020304" pitchFamily="18" charset="0"/>
              </a:rPr>
              <a:t>X-ray tomography </a:t>
            </a:r>
            <a:r>
              <a:rPr lang="en-US" altLang="zh-CN" sz="2400" b="0">
                <a:solidFill>
                  <a:schemeClr val="tx1"/>
                </a:solidFill>
                <a:cs typeface="Times New Roman" panose="02020603050405020304" pitchFamily="18" charset="0"/>
              </a:rPr>
              <a:t>of a button pickup</a:t>
            </a:r>
            <a:endParaRPr lang="zh-CN" altLang="en-US" sz="2400" b="0">
              <a:solidFill>
                <a:schemeClr val="tx1"/>
              </a:solidFill>
              <a:cs typeface="Times New Roman" panose="02020603050405020304" pitchFamily="18" charset="0"/>
            </a:endParaRPr>
          </a:p>
        </p:txBody>
      </p:sp>
      <p:sp>
        <p:nvSpPr>
          <p:cNvPr id="7" name="灯片编号占位符 6">
            <a:extLst>
              <a:ext uri="{FF2B5EF4-FFF2-40B4-BE49-F238E27FC236}">
                <a16:creationId xmlns:a16="http://schemas.microsoft.com/office/drawing/2014/main" id="{7E8878BA-82FF-414E-9499-480F78E4A029}"/>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13</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2528940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AB346CD-7178-4A13-BB10-485C64FEA7EE}"/>
              </a:ext>
            </a:extLst>
          </p:cNvPr>
          <p:cNvSpPr>
            <a:spLocks noGrp="1"/>
          </p:cNvSpPr>
          <p:nvPr>
            <p:ph type="title"/>
          </p:nvPr>
        </p:nvSpPr>
        <p:spPr/>
        <p:txBody>
          <a:bodyPr/>
          <a:lstStyle/>
          <a:p>
            <a:r>
              <a:rPr lang="en-US" altLang="zh-CN">
                <a:solidFill>
                  <a:schemeClr val="tx1"/>
                </a:solidFill>
              </a:rPr>
              <a:t>CEPC BPM design: </a:t>
            </a:r>
            <a:r>
              <a:rPr lang="en-US" altLang="zh-CN"/>
              <a:t>Button-type  </a:t>
            </a:r>
            <a:endParaRPr lang="zh-CN" altLang="en-US"/>
          </a:p>
        </p:txBody>
      </p:sp>
      <p:sp>
        <p:nvSpPr>
          <p:cNvPr id="6" name="内容占位符 5">
            <a:extLst>
              <a:ext uri="{FF2B5EF4-FFF2-40B4-BE49-F238E27FC236}">
                <a16:creationId xmlns:a16="http://schemas.microsoft.com/office/drawing/2014/main" id="{7E84069B-7198-4A93-89CA-1A0F0FF2A745}"/>
              </a:ext>
            </a:extLst>
          </p:cNvPr>
          <p:cNvSpPr>
            <a:spLocks noGrp="1"/>
          </p:cNvSpPr>
          <p:nvPr>
            <p:ph idx="1"/>
          </p:nvPr>
        </p:nvSpPr>
        <p:spPr>
          <a:xfrm>
            <a:off x="253008" y="911497"/>
            <a:ext cx="8867328" cy="1509391"/>
          </a:xfrm>
        </p:spPr>
        <p:txBody>
          <a:bodyPr>
            <a:normAutofit/>
          </a:bodyPr>
          <a:lstStyle/>
          <a:p>
            <a:r>
              <a:rPr lang="en-US" altLang="zh-CN" sz="2400">
                <a:latin typeface="Times New Roman" panose="02020603050405020304" pitchFamily="18" charset="0"/>
              </a:rPr>
              <a:t>Design goal: To increase the signal  and decrease the wakefield. </a:t>
            </a:r>
            <a:endParaRPr lang="zh-CN" altLang="en-US" sz="2400">
              <a:latin typeface="Times New Roman" panose="02020603050405020304" pitchFamily="18" charset="0"/>
            </a:endParaRPr>
          </a:p>
        </p:txBody>
      </p:sp>
      <p:graphicFrame>
        <p:nvGraphicFramePr>
          <p:cNvPr id="7" name="表格 6">
            <a:extLst>
              <a:ext uri="{FF2B5EF4-FFF2-40B4-BE49-F238E27FC236}">
                <a16:creationId xmlns:a16="http://schemas.microsoft.com/office/drawing/2014/main" id="{4DFE83B5-4AFE-40F5-B454-3815D336A754}"/>
              </a:ext>
            </a:extLst>
          </p:cNvPr>
          <p:cNvGraphicFramePr>
            <a:graphicFrameLocks noGrp="1"/>
          </p:cNvGraphicFramePr>
          <p:nvPr>
            <p:extLst>
              <p:ext uri="{D42A27DB-BD31-4B8C-83A1-F6EECF244321}">
                <p14:modId xmlns:p14="http://schemas.microsoft.com/office/powerpoint/2010/main" val="3684563382"/>
              </p:ext>
            </p:extLst>
          </p:nvPr>
        </p:nvGraphicFramePr>
        <p:xfrm>
          <a:off x="251520" y="1502396"/>
          <a:ext cx="8451608" cy="1524507"/>
        </p:xfrm>
        <a:graphic>
          <a:graphicData uri="http://schemas.openxmlformats.org/drawingml/2006/table">
            <a:tbl>
              <a:tblPr firstRow="1" firstCol="1" bandRow="1">
                <a:tableStyleId>{5C22544A-7EE6-4342-B048-85BDC9FD1C3A}</a:tableStyleId>
              </a:tblPr>
              <a:tblGrid>
                <a:gridCol w="1036518">
                  <a:extLst>
                    <a:ext uri="{9D8B030D-6E8A-4147-A177-3AD203B41FA5}">
                      <a16:colId xmlns:a16="http://schemas.microsoft.com/office/drawing/2014/main" val="1279587861"/>
                    </a:ext>
                  </a:extLst>
                </a:gridCol>
                <a:gridCol w="2232500">
                  <a:extLst>
                    <a:ext uri="{9D8B030D-6E8A-4147-A177-3AD203B41FA5}">
                      <a16:colId xmlns:a16="http://schemas.microsoft.com/office/drawing/2014/main" val="3740592424"/>
                    </a:ext>
                  </a:extLst>
                </a:gridCol>
                <a:gridCol w="2358595">
                  <a:extLst>
                    <a:ext uri="{9D8B030D-6E8A-4147-A177-3AD203B41FA5}">
                      <a16:colId xmlns:a16="http://schemas.microsoft.com/office/drawing/2014/main" val="499718578"/>
                    </a:ext>
                  </a:extLst>
                </a:gridCol>
                <a:gridCol w="2823995">
                  <a:extLst>
                    <a:ext uri="{9D8B030D-6E8A-4147-A177-3AD203B41FA5}">
                      <a16:colId xmlns:a16="http://schemas.microsoft.com/office/drawing/2014/main" val="2187613534"/>
                    </a:ext>
                  </a:extLst>
                </a:gridCol>
              </a:tblGrid>
              <a:tr h="415949">
                <a:tc>
                  <a:txBody>
                    <a:bodyPr/>
                    <a:lstStyle/>
                    <a:p>
                      <a:pPr algn="ctr"/>
                      <a:r>
                        <a:rPr lang="en-US" sz="1600" kern="0">
                          <a:effectLst/>
                          <a:latin typeface="Times New Roman" panose="02020603050405020304" pitchFamily="18" charset="0"/>
                          <a:cs typeface="Times New Roman" panose="02020603050405020304" pitchFamily="18" charset="0"/>
                        </a:rPr>
                        <a:t>Increase </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r>
                        <a:rPr lang="en-US" sz="1600" kern="0">
                          <a:effectLst/>
                          <a:latin typeface="Times New Roman" panose="02020603050405020304" pitchFamily="18" charset="0"/>
                          <a:cs typeface="Times New Roman" panose="02020603050405020304" pitchFamily="18" charset="0"/>
                        </a:rPr>
                        <a:t>Feature</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r>
                        <a:rPr lang="en-US" sz="1600" kern="0">
                          <a:effectLst/>
                          <a:latin typeface="Times New Roman" panose="02020603050405020304" pitchFamily="18" charset="0"/>
                          <a:cs typeface="Times New Roman" panose="02020603050405020304" pitchFamily="18" charset="0"/>
                        </a:rPr>
                        <a:t>Advantage</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r>
                        <a:rPr lang="en-US" sz="1600" kern="0">
                          <a:effectLst/>
                          <a:latin typeface="Times New Roman" panose="02020603050405020304" pitchFamily="18" charset="0"/>
                          <a:cs typeface="Times New Roman" panose="02020603050405020304" pitchFamily="18" charset="0"/>
                        </a:rPr>
                        <a:t>Disadvantage</a:t>
                      </a:r>
                      <a:endParaRPr lang="zh-CN" sz="16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021280017"/>
                  </a:ext>
                </a:extLst>
              </a:tr>
              <a:tr h="337773">
                <a:tc>
                  <a:txBody>
                    <a:bodyPr/>
                    <a:lstStyle/>
                    <a:p>
                      <a:pPr algn="ctr"/>
                      <a:r>
                        <a:rPr lang="en-US" sz="1800" kern="100">
                          <a:effectLst/>
                          <a:latin typeface="Times New Roman" panose="02020603050405020304" pitchFamily="18" charset="0"/>
                          <a:cs typeface="Times New Roman" panose="02020603050405020304" pitchFamily="18" charset="0"/>
                        </a:rPr>
                        <a:t>r</a:t>
                      </a:r>
                      <a:r>
                        <a:rPr lang="en-US" sz="1800" kern="100" baseline="-25000">
                          <a:effectLst/>
                          <a:latin typeface="Times New Roman" panose="02020603050405020304" pitchFamily="18" charset="0"/>
                          <a:cs typeface="Times New Roman" panose="02020603050405020304" pitchFamily="18" charset="0"/>
                        </a:rPr>
                        <a:t>b</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r>
                        <a:rPr lang="en-US" sz="1800" kern="0">
                          <a:effectLst/>
                          <a:latin typeface="Times New Roman" panose="02020603050405020304" pitchFamily="18" charset="0"/>
                          <a:cs typeface="Times New Roman" panose="02020603050405020304" pitchFamily="18" charset="0"/>
                        </a:rPr>
                        <a:t>Larger area and Cb</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r>
                        <a:rPr lang="en-US" sz="1800" kern="0">
                          <a:effectLst/>
                          <a:latin typeface="Times New Roman" panose="02020603050405020304" pitchFamily="18" charset="0"/>
                          <a:cs typeface="Times New Roman" panose="02020603050405020304" pitchFamily="18" charset="0"/>
                        </a:rPr>
                        <a:t>Higher signal level</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r>
                        <a:rPr lang="en-US" sz="1800" kern="0">
                          <a:effectLst/>
                          <a:latin typeface="Times New Roman" panose="02020603050405020304" pitchFamily="18" charset="0"/>
                          <a:cs typeface="Times New Roman" panose="02020603050405020304" pitchFamily="18" charset="0"/>
                        </a:rPr>
                        <a:t>Lower resolution</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561967978"/>
                  </a:ext>
                </a:extLst>
              </a:tr>
              <a:tr h="337773">
                <a:tc>
                  <a:txBody>
                    <a:bodyPr/>
                    <a:lstStyle/>
                    <a:p>
                      <a:pPr algn="ctr"/>
                      <a:r>
                        <a:rPr lang="en-US" sz="1800" kern="100">
                          <a:effectLst/>
                          <a:latin typeface="Times New Roman" panose="02020603050405020304" pitchFamily="18" charset="0"/>
                          <a:cs typeface="Times New Roman" panose="02020603050405020304" pitchFamily="18" charset="0"/>
                        </a:rPr>
                        <a:t>t</a:t>
                      </a:r>
                      <a:r>
                        <a:rPr lang="en-US" sz="1800" kern="100" baseline="-25000">
                          <a:effectLst/>
                          <a:latin typeface="Times New Roman" panose="02020603050405020304" pitchFamily="18" charset="0"/>
                          <a:cs typeface="Times New Roman" panose="02020603050405020304" pitchFamily="18" charset="0"/>
                        </a:rPr>
                        <a:t>b</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r>
                        <a:rPr lang="en-US" sz="1800" kern="0">
                          <a:effectLst/>
                          <a:latin typeface="Times New Roman" panose="02020603050405020304" pitchFamily="18" charset="0"/>
                          <a:cs typeface="Times New Roman" panose="02020603050405020304" pitchFamily="18" charset="0"/>
                        </a:rPr>
                        <a:t>Larger volume</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r>
                        <a:rPr lang="en-US" sz="1800" kern="0">
                          <a:effectLst/>
                          <a:latin typeface="Times New Roman" panose="02020603050405020304" pitchFamily="18" charset="0"/>
                          <a:cs typeface="Times New Roman" panose="02020603050405020304" pitchFamily="18" charset="0"/>
                        </a:rPr>
                        <a:t>Lower wake impedance</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r>
                        <a:rPr lang="en-US" sz="1800" kern="0">
                          <a:effectLst/>
                          <a:latin typeface="Times New Roman" panose="02020603050405020304" pitchFamily="18" charset="0"/>
                          <a:cs typeface="Times New Roman" panose="02020603050405020304" pitchFamily="18" charset="0"/>
                        </a:rPr>
                        <a:t>Lower resolution</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17273042"/>
                  </a:ext>
                </a:extLst>
              </a:tr>
              <a:tr h="433012">
                <a:tc>
                  <a:txBody>
                    <a:bodyPr/>
                    <a:lstStyle/>
                    <a:p>
                      <a:pPr algn="ctr"/>
                      <a:r>
                        <a:rPr lang="en-US" sz="1800" kern="100">
                          <a:effectLst/>
                          <a:latin typeface="Times New Roman" panose="02020603050405020304" pitchFamily="18" charset="0"/>
                          <a:cs typeface="Times New Roman" panose="02020603050405020304" pitchFamily="18" charset="0"/>
                        </a:rPr>
                        <a:t>g</a:t>
                      </a:r>
                      <a:r>
                        <a:rPr lang="en-US" sz="1800" kern="100" baseline="-25000">
                          <a:effectLst/>
                          <a:latin typeface="Times New Roman" panose="02020603050405020304" pitchFamily="18" charset="0"/>
                          <a:cs typeface="Times New Roman" panose="02020603050405020304" pitchFamily="18" charset="0"/>
                        </a:rPr>
                        <a:t>b</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r>
                        <a:rPr lang="en-US" sz="1800" kern="0">
                          <a:effectLst/>
                          <a:latin typeface="Times New Roman" panose="02020603050405020304" pitchFamily="18" charset="0"/>
                          <a:cs typeface="Times New Roman" panose="02020603050405020304" pitchFamily="18" charset="0"/>
                        </a:rPr>
                        <a:t>More trapped modes</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r>
                        <a:rPr lang="en-US" sz="1800" kern="0">
                          <a:effectLst/>
                          <a:latin typeface="Times New Roman" panose="02020603050405020304" pitchFamily="18" charset="0"/>
                          <a:cs typeface="Times New Roman" panose="02020603050405020304" pitchFamily="18" charset="0"/>
                        </a:rPr>
                        <a:t>Higher resolution</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r>
                        <a:rPr lang="en-US" sz="1800" kern="0">
                          <a:effectLst/>
                          <a:latin typeface="Times New Roman" panose="02020603050405020304" pitchFamily="18" charset="0"/>
                          <a:cs typeface="Times New Roman" panose="02020603050405020304" pitchFamily="18" charset="0"/>
                        </a:rPr>
                        <a:t>Higher wake impedance</a:t>
                      </a:r>
                      <a:endParaRPr lang="zh-CN" sz="18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616932358"/>
                  </a:ext>
                </a:extLst>
              </a:tr>
            </a:tbl>
          </a:graphicData>
        </a:graphic>
      </p:graphicFrame>
      <p:pic>
        <p:nvPicPr>
          <p:cNvPr id="9" name="图片 8">
            <a:extLst>
              <a:ext uri="{FF2B5EF4-FFF2-40B4-BE49-F238E27FC236}">
                <a16:creationId xmlns:a16="http://schemas.microsoft.com/office/drawing/2014/main" id="{2F472C4E-D692-451C-9435-43457C3F3C6C}"/>
              </a:ext>
            </a:extLst>
          </p:cNvPr>
          <p:cNvPicPr>
            <a:picLocks noChangeAspect="1"/>
          </p:cNvPicPr>
          <p:nvPr/>
        </p:nvPicPr>
        <p:blipFill>
          <a:blip r:embed="rId2"/>
          <a:stretch>
            <a:fillRect/>
          </a:stretch>
        </p:blipFill>
        <p:spPr>
          <a:xfrm>
            <a:off x="5438045" y="3418739"/>
            <a:ext cx="2758058" cy="3178613"/>
          </a:xfrm>
          <a:prstGeom prst="rect">
            <a:avLst/>
          </a:prstGeom>
        </p:spPr>
      </p:pic>
      <p:pic>
        <p:nvPicPr>
          <p:cNvPr id="11" name="图片 10">
            <a:extLst>
              <a:ext uri="{FF2B5EF4-FFF2-40B4-BE49-F238E27FC236}">
                <a16:creationId xmlns:a16="http://schemas.microsoft.com/office/drawing/2014/main" id="{EE804992-86DF-414F-8FA6-E85C6F0C150B}"/>
              </a:ext>
            </a:extLst>
          </p:cNvPr>
          <p:cNvPicPr>
            <a:picLocks noChangeAspect="1"/>
          </p:cNvPicPr>
          <p:nvPr/>
        </p:nvPicPr>
        <p:blipFill>
          <a:blip r:embed="rId3"/>
          <a:stretch>
            <a:fillRect/>
          </a:stretch>
        </p:blipFill>
        <p:spPr>
          <a:xfrm>
            <a:off x="1619672" y="3589120"/>
            <a:ext cx="2664296" cy="2819750"/>
          </a:xfrm>
          <a:prstGeom prst="rect">
            <a:avLst/>
          </a:prstGeom>
        </p:spPr>
      </p:pic>
      <p:sp>
        <p:nvSpPr>
          <p:cNvPr id="15" name="文本框 14">
            <a:extLst>
              <a:ext uri="{FF2B5EF4-FFF2-40B4-BE49-F238E27FC236}">
                <a16:creationId xmlns:a16="http://schemas.microsoft.com/office/drawing/2014/main" id="{E79514F2-A046-4A19-9F00-A011EA7E2BDC}"/>
              </a:ext>
            </a:extLst>
          </p:cNvPr>
          <p:cNvSpPr txBox="1"/>
          <p:nvPr/>
        </p:nvSpPr>
        <p:spPr>
          <a:xfrm>
            <a:off x="800708" y="3049525"/>
            <a:ext cx="7542584" cy="523220"/>
          </a:xfrm>
          <a:prstGeom prst="rect">
            <a:avLst/>
          </a:prstGeom>
          <a:noFill/>
        </p:spPr>
        <p:txBody>
          <a:bodyPr wrap="square">
            <a:spAutoFit/>
          </a:bodyPr>
          <a:lstStyle/>
          <a:p>
            <a:pPr algn="ctr"/>
            <a:r>
              <a:rPr lang="en-US" altLang="zh-CN" sz="2800" b="0" kern="0">
                <a:solidFill>
                  <a:schemeClr val="tx1"/>
                </a:solidFill>
                <a:cs typeface="Times New Roman" panose="02020603050405020304" pitchFamily="18" charset="0"/>
              </a:rPr>
              <a:t>M</a:t>
            </a:r>
            <a:r>
              <a:rPr lang="en-US" altLang="zh-CN" sz="2800" b="0" kern="0">
                <a:solidFill>
                  <a:schemeClr val="tx1"/>
                </a:solidFill>
                <a:effectLst/>
                <a:latin typeface="Times New Roman" panose="02020603050405020304" pitchFamily="18" charset="0"/>
                <a:cs typeface="Times New Roman" panose="02020603050405020304" pitchFamily="18" charset="0"/>
              </a:rPr>
              <a:t>echanical structure of a BPM and a electrode </a:t>
            </a:r>
            <a:endParaRPr lang="zh-CN" altLang="zh-CN" sz="2800" b="0" kern="100">
              <a:solidFill>
                <a:schemeClr val="tx1"/>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椭圆 15">
            <a:extLst>
              <a:ext uri="{FF2B5EF4-FFF2-40B4-BE49-F238E27FC236}">
                <a16:creationId xmlns:a16="http://schemas.microsoft.com/office/drawing/2014/main" id="{DE30CB07-2500-4A05-A1A0-09EFB60F0ED5}"/>
              </a:ext>
            </a:extLst>
          </p:cNvPr>
          <p:cNvSpPr/>
          <p:nvPr/>
        </p:nvSpPr>
        <p:spPr>
          <a:xfrm>
            <a:off x="2987824" y="3861048"/>
            <a:ext cx="1152128" cy="1008112"/>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 name="直接箭头连接符 17">
            <a:extLst>
              <a:ext uri="{FF2B5EF4-FFF2-40B4-BE49-F238E27FC236}">
                <a16:creationId xmlns:a16="http://schemas.microsoft.com/office/drawing/2014/main" id="{AF8E6B5A-AF76-423B-9BFB-E813CD957706}"/>
              </a:ext>
            </a:extLst>
          </p:cNvPr>
          <p:cNvCxnSpPr/>
          <p:nvPr/>
        </p:nvCxnSpPr>
        <p:spPr>
          <a:xfrm>
            <a:off x="4139952" y="4623158"/>
            <a:ext cx="158417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灯片编号占位符 1">
            <a:extLst>
              <a:ext uri="{FF2B5EF4-FFF2-40B4-BE49-F238E27FC236}">
                <a16:creationId xmlns:a16="http://schemas.microsoft.com/office/drawing/2014/main" id="{25FAB350-0184-4D7F-A0C5-C3DE0F3A8ED2}"/>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14</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1855316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内容占位符 5">
            <a:extLst>
              <a:ext uri="{FF2B5EF4-FFF2-40B4-BE49-F238E27FC236}">
                <a16:creationId xmlns:a16="http://schemas.microsoft.com/office/drawing/2014/main" id="{CEC2E6B4-B904-4310-85AA-D114B85BA905}"/>
              </a:ext>
            </a:extLst>
          </p:cNvPr>
          <p:cNvGraphicFramePr>
            <a:graphicFrameLocks noGrp="1"/>
          </p:cNvGraphicFramePr>
          <p:nvPr>
            <p:ph idx="1"/>
            <p:extLst>
              <p:ext uri="{D42A27DB-BD31-4B8C-83A1-F6EECF244321}">
                <p14:modId xmlns:p14="http://schemas.microsoft.com/office/powerpoint/2010/main" val="4257187417"/>
              </p:ext>
            </p:extLst>
          </p:nvPr>
        </p:nvGraphicFramePr>
        <p:xfrm>
          <a:off x="683568" y="1348816"/>
          <a:ext cx="7838528" cy="5120640"/>
        </p:xfrm>
        <a:graphic>
          <a:graphicData uri="http://schemas.openxmlformats.org/drawingml/2006/table">
            <a:tbl>
              <a:tblPr firstRow="1" firstCol="1" bandRow="1">
                <a:tableStyleId>{5C22544A-7EE6-4342-B048-85BDC9FD1C3A}</a:tableStyleId>
              </a:tblPr>
              <a:tblGrid>
                <a:gridCol w="1415981">
                  <a:extLst>
                    <a:ext uri="{9D8B030D-6E8A-4147-A177-3AD203B41FA5}">
                      <a16:colId xmlns:a16="http://schemas.microsoft.com/office/drawing/2014/main" val="1302120843"/>
                    </a:ext>
                  </a:extLst>
                </a:gridCol>
                <a:gridCol w="1053786">
                  <a:extLst>
                    <a:ext uri="{9D8B030D-6E8A-4147-A177-3AD203B41FA5}">
                      <a16:colId xmlns:a16="http://schemas.microsoft.com/office/drawing/2014/main" val="1408954691"/>
                    </a:ext>
                  </a:extLst>
                </a:gridCol>
                <a:gridCol w="1261978">
                  <a:extLst>
                    <a:ext uri="{9D8B030D-6E8A-4147-A177-3AD203B41FA5}">
                      <a16:colId xmlns:a16="http://schemas.microsoft.com/office/drawing/2014/main" val="2234628373"/>
                    </a:ext>
                  </a:extLst>
                </a:gridCol>
                <a:gridCol w="1629879">
                  <a:extLst>
                    <a:ext uri="{9D8B030D-6E8A-4147-A177-3AD203B41FA5}">
                      <a16:colId xmlns:a16="http://schemas.microsoft.com/office/drawing/2014/main" val="316314849"/>
                    </a:ext>
                  </a:extLst>
                </a:gridCol>
                <a:gridCol w="1363225">
                  <a:extLst>
                    <a:ext uri="{9D8B030D-6E8A-4147-A177-3AD203B41FA5}">
                      <a16:colId xmlns:a16="http://schemas.microsoft.com/office/drawing/2014/main" val="660744921"/>
                    </a:ext>
                  </a:extLst>
                </a:gridCol>
                <a:gridCol w="1113679">
                  <a:extLst>
                    <a:ext uri="{9D8B030D-6E8A-4147-A177-3AD203B41FA5}">
                      <a16:colId xmlns:a16="http://schemas.microsoft.com/office/drawing/2014/main" val="2306493319"/>
                    </a:ext>
                  </a:extLst>
                </a:gridCol>
              </a:tblGrid>
              <a:tr h="0">
                <a:tc>
                  <a:txBody>
                    <a:bodyPr/>
                    <a:lstStyle/>
                    <a:p>
                      <a:pPr algn="ctr"/>
                      <a:r>
                        <a:rPr lang="en-US" sz="1600" b="1" kern="100">
                          <a:effectLst/>
                          <a:latin typeface="Times New Roman" panose="02020603050405020304" pitchFamily="18" charset="0"/>
                          <a:cs typeface="Times New Roman" panose="02020603050405020304" pitchFamily="18" charset="0"/>
                        </a:rPr>
                        <a:t>Lab</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tc>
                <a:tc>
                  <a:txBody>
                    <a:bodyPr/>
                    <a:lstStyle/>
                    <a:p>
                      <a:pPr algn="l"/>
                      <a:r>
                        <a:rPr lang="en-US" sz="1600" b="1" kern="100">
                          <a:effectLst/>
                          <a:latin typeface="Times New Roman" panose="02020603050405020304" pitchFamily="18" charset="0"/>
                          <a:cs typeface="Times New Roman" panose="02020603050405020304" pitchFamily="18" charset="0"/>
                        </a:rPr>
                        <a:t>Button radius </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tc>
                <a:tc>
                  <a:txBody>
                    <a:bodyPr/>
                    <a:lstStyle/>
                    <a:p>
                      <a:pPr algn="l"/>
                      <a:r>
                        <a:rPr lang="en-US" sz="1600" b="1" kern="100">
                          <a:effectLst/>
                          <a:latin typeface="Times New Roman" panose="02020603050405020304" pitchFamily="18" charset="0"/>
                          <a:cs typeface="Times New Roman" panose="02020603050405020304" pitchFamily="18" charset="0"/>
                        </a:rPr>
                        <a:t>Half Aperture </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tc>
                <a:tc>
                  <a:txBody>
                    <a:bodyPr/>
                    <a:lstStyle/>
                    <a:p>
                      <a:pPr algn="l"/>
                      <a:r>
                        <a:rPr lang="en-US" sz="1600" b="1" kern="100">
                          <a:effectLst/>
                          <a:latin typeface="Times New Roman" panose="02020603050405020304" pitchFamily="18" charset="0"/>
                          <a:cs typeface="Times New Roman" panose="02020603050405020304" pitchFamily="18" charset="0"/>
                        </a:rPr>
                        <a:t>Button Capacitance </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tc>
                <a:tc>
                  <a:txBody>
                    <a:bodyPr/>
                    <a:lstStyle/>
                    <a:p>
                      <a:pPr algn="l"/>
                      <a:r>
                        <a:rPr lang="en-US" sz="1600" b="1" kern="0">
                          <a:effectLst/>
                          <a:latin typeface="Times New Roman" panose="02020603050405020304" pitchFamily="18" charset="0"/>
                          <a:cs typeface="Times New Roman" panose="02020603050405020304" pitchFamily="18" charset="0"/>
                        </a:rPr>
                        <a:t>Transfer impedance</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tc>
                <a:tc>
                  <a:txBody>
                    <a:bodyPr/>
                    <a:lstStyle/>
                    <a:p>
                      <a:pPr algn="l"/>
                      <a:r>
                        <a:rPr lang="en-US" sz="1600" b="1" kern="100">
                          <a:effectLst/>
                          <a:latin typeface="Times New Roman" panose="02020603050405020304" pitchFamily="18" charset="0"/>
                          <a:cs typeface="Times New Roman" panose="02020603050405020304" pitchFamily="18" charset="0"/>
                        </a:rPr>
                        <a:t>Power</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tc>
                <a:extLst>
                  <a:ext uri="{0D108BD9-81ED-4DB2-BD59-A6C34878D82A}">
                    <a16:rowId xmlns:a16="http://schemas.microsoft.com/office/drawing/2014/main" val="3350043178"/>
                  </a:ext>
                </a:extLst>
              </a:tr>
              <a:tr h="207532">
                <a:tc>
                  <a:txBody>
                    <a:bodyPr/>
                    <a:lstStyle/>
                    <a:p>
                      <a:pPr algn="just"/>
                      <a:endParaRPr lang="zh-CN" sz="1600" b="1" kern="100">
                        <a:effectLst/>
                        <a:latin typeface="Times New Roman" panose="02020603050405020304" pitchFamily="18" charset="0"/>
                        <a:cs typeface="Times New Roman" panose="02020603050405020304" pitchFamily="18" charset="0"/>
                      </a:endParaRPr>
                    </a:p>
                  </a:txBody>
                  <a:tcPr marL="25860" marR="25860" marT="0" marB="0"/>
                </a:tc>
                <a:tc>
                  <a:txBody>
                    <a:bodyPr/>
                    <a:lstStyle/>
                    <a:p>
                      <a:pPr algn="l"/>
                      <a:r>
                        <a:rPr lang="en-US" sz="1600" b="0" kern="100">
                          <a:effectLst/>
                          <a:latin typeface="Times New Roman" panose="02020603050405020304" pitchFamily="18" charset="0"/>
                          <a:cs typeface="Times New Roman" panose="02020603050405020304" pitchFamily="18" charset="0"/>
                        </a:rPr>
                        <a:t>r</a:t>
                      </a:r>
                      <a:r>
                        <a:rPr lang="en-US" sz="1600" b="0" kern="100" baseline="-25000">
                          <a:effectLst/>
                          <a:latin typeface="Times New Roman" panose="02020603050405020304" pitchFamily="18" charset="0"/>
                          <a:cs typeface="Times New Roman" panose="02020603050405020304" pitchFamily="18" charset="0"/>
                        </a:rPr>
                        <a:t>b</a:t>
                      </a:r>
                      <a:r>
                        <a:rPr lang="en-US" sz="1600" b="0" kern="100">
                          <a:effectLst/>
                          <a:latin typeface="Times New Roman" panose="02020603050405020304" pitchFamily="18" charset="0"/>
                          <a:cs typeface="Times New Roman" panose="02020603050405020304" pitchFamily="18" charset="0"/>
                        </a:rPr>
                        <a:t> (mm)</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tc>
                <a:tc>
                  <a:txBody>
                    <a:bodyPr/>
                    <a:lstStyle/>
                    <a:p>
                      <a:pPr algn="l"/>
                      <a:r>
                        <a:rPr lang="en-US" sz="1600" b="0" kern="100">
                          <a:effectLst/>
                          <a:latin typeface="Times New Roman" panose="02020603050405020304" pitchFamily="18" charset="0"/>
                          <a:cs typeface="Times New Roman" panose="02020603050405020304" pitchFamily="18" charset="0"/>
                        </a:rPr>
                        <a:t>b (mm)</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tc>
                <a:tc>
                  <a:txBody>
                    <a:bodyPr/>
                    <a:lstStyle/>
                    <a:p>
                      <a:pPr algn="l"/>
                      <a:r>
                        <a:rPr lang="en-US" sz="1600" b="0" kern="100">
                          <a:effectLst/>
                          <a:latin typeface="Times New Roman" panose="02020603050405020304" pitchFamily="18" charset="0"/>
                          <a:cs typeface="Times New Roman" panose="02020603050405020304" pitchFamily="18" charset="0"/>
                        </a:rPr>
                        <a:t>C</a:t>
                      </a:r>
                      <a:r>
                        <a:rPr lang="en-US" sz="1600" b="0" kern="100" baseline="-25000">
                          <a:effectLst/>
                          <a:latin typeface="Times New Roman" panose="02020603050405020304" pitchFamily="18" charset="0"/>
                          <a:cs typeface="Times New Roman" panose="02020603050405020304" pitchFamily="18" charset="0"/>
                        </a:rPr>
                        <a:t>b</a:t>
                      </a:r>
                      <a:r>
                        <a:rPr lang="en-US" sz="1600" b="0" kern="100">
                          <a:effectLst/>
                          <a:latin typeface="Times New Roman" panose="02020603050405020304" pitchFamily="18" charset="0"/>
                          <a:cs typeface="Times New Roman" panose="02020603050405020304" pitchFamily="18" charset="0"/>
                        </a:rPr>
                        <a:t> (pF)</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tc>
                <a:tc>
                  <a:txBody>
                    <a:bodyPr/>
                    <a:lstStyle/>
                    <a:p>
                      <a:pPr algn="l"/>
                      <a:r>
                        <a:rPr lang="en-US" sz="1600" b="0" kern="100">
                          <a:effectLst/>
                          <a:latin typeface="Times New Roman" panose="02020603050405020304" pitchFamily="18" charset="0"/>
                          <a:cs typeface="Times New Roman" panose="02020603050405020304" pitchFamily="18" charset="0"/>
                        </a:rPr>
                        <a:t>Z</a:t>
                      </a:r>
                      <a:r>
                        <a:rPr lang="en-US" sz="1600" b="0" kern="100" baseline="-25000">
                          <a:effectLst/>
                          <a:latin typeface="Times New Roman" panose="02020603050405020304" pitchFamily="18" charset="0"/>
                          <a:cs typeface="Times New Roman" panose="02020603050405020304" pitchFamily="18" charset="0"/>
                        </a:rPr>
                        <a:t>t</a:t>
                      </a:r>
                      <a:r>
                        <a:rPr lang="en-US" sz="1600" b="0" kern="100">
                          <a:effectLst/>
                          <a:latin typeface="Times New Roman" panose="02020603050405020304" pitchFamily="18" charset="0"/>
                          <a:cs typeface="Times New Roman" panose="02020603050405020304" pitchFamily="18" charset="0"/>
                        </a:rPr>
                        <a:t> (Ω)</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tc>
                <a:tc>
                  <a:txBody>
                    <a:bodyPr/>
                    <a:lstStyle/>
                    <a:p>
                      <a:pPr algn="l"/>
                      <a:r>
                        <a:rPr lang="en-US" sz="1600" b="0" kern="100">
                          <a:effectLst/>
                          <a:latin typeface="Times New Roman" panose="02020603050405020304" pitchFamily="18" charset="0"/>
                          <a:cs typeface="Times New Roman" panose="02020603050405020304" pitchFamily="18" charset="0"/>
                        </a:rPr>
                        <a:t>(dBm)</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tc>
                <a:extLst>
                  <a:ext uri="{0D108BD9-81ED-4DB2-BD59-A6C34878D82A}">
                    <a16:rowId xmlns:a16="http://schemas.microsoft.com/office/drawing/2014/main" val="343873675"/>
                  </a:ext>
                </a:extLst>
              </a:tr>
              <a:tr h="198085">
                <a:tc>
                  <a:txBody>
                    <a:bodyPr/>
                    <a:lstStyle/>
                    <a:p>
                      <a:pPr algn="l"/>
                      <a:r>
                        <a:rPr lang="en-US" sz="1600" b="1" kern="0">
                          <a:effectLst/>
                          <a:latin typeface="Times New Roman" panose="02020603050405020304" pitchFamily="18" charset="0"/>
                          <a:cs typeface="Times New Roman" panose="02020603050405020304" pitchFamily="18" charset="0"/>
                        </a:rPr>
                        <a:t>SPring8</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9</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2.5*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1.414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-1.6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3143809383"/>
                  </a:ext>
                </a:extLst>
              </a:tr>
              <a:tr h="198085">
                <a:tc>
                  <a:txBody>
                    <a:bodyPr/>
                    <a:lstStyle/>
                    <a:p>
                      <a:pPr algn="l"/>
                      <a:r>
                        <a:rPr lang="en-US" sz="1600" b="1" kern="0">
                          <a:effectLst/>
                          <a:latin typeface="Times New Roman" panose="02020603050405020304" pitchFamily="18" charset="0"/>
                          <a:cs typeface="Times New Roman" panose="02020603050405020304" pitchFamily="18" charset="0"/>
                        </a:rPr>
                        <a:t>APS-U</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11</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2.6</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0.595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-9.2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3635471747"/>
                  </a:ext>
                </a:extLst>
              </a:tr>
              <a:tr h="198085">
                <a:tc>
                  <a:txBody>
                    <a:bodyPr/>
                    <a:lstStyle/>
                    <a:p>
                      <a:pPr algn="l"/>
                      <a:r>
                        <a:rPr lang="en-US" sz="1600" b="1" kern="0">
                          <a:effectLst/>
                          <a:latin typeface="Times New Roman" panose="02020603050405020304" pitchFamily="18" charset="0"/>
                          <a:cs typeface="Times New Roman" panose="02020603050405020304" pitchFamily="18" charset="0"/>
                        </a:rPr>
                        <a:t>ESRF</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5.5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2.5*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0.528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-10.2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4059358804"/>
                  </a:ext>
                </a:extLst>
              </a:tr>
              <a:tr h="198085">
                <a:tc>
                  <a:txBody>
                    <a:bodyPr/>
                    <a:lstStyle/>
                    <a:p>
                      <a:pPr algn="l"/>
                      <a:r>
                        <a:rPr lang="en-US" sz="1600" b="1" kern="0">
                          <a:effectLst/>
                          <a:latin typeface="Times New Roman" panose="02020603050405020304" pitchFamily="18" charset="0"/>
                          <a:cs typeface="Times New Roman" panose="02020603050405020304" pitchFamily="18" charset="0"/>
                        </a:rPr>
                        <a:t>BEPCII</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1" kern="0">
                          <a:effectLst/>
                          <a:latin typeface="Times New Roman" panose="02020603050405020304" pitchFamily="18" charset="0"/>
                          <a:cs typeface="Times New Roman" panose="02020603050405020304" pitchFamily="18" charset="0"/>
                        </a:rPr>
                        <a:t>7.5</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1" kern="0">
                          <a:effectLst/>
                          <a:latin typeface="Times New Roman" panose="02020603050405020304" pitchFamily="18" charset="0"/>
                          <a:cs typeface="Times New Roman" panose="02020603050405020304" pitchFamily="18" charset="0"/>
                        </a:rPr>
                        <a:t>30</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1" kern="0">
                          <a:effectLst/>
                          <a:latin typeface="Times New Roman" panose="02020603050405020304" pitchFamily="18" charset="0"/>
                          <a:cs typeface="Times New Roman" panose="02020603050405020304" pitchFamily="18" charset="0"/>
                        </a:rPr>
                        <a:t>2.2</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1" kern="0">
                          <a:effectLst/>
                          <a:latin typeface="Times New Roman" panose="02020603050405020304" pitchFamily="18" charset="0"/>
                          <a:cs typeface="Times New Roman" panose="02020603050405020304" pitchFamily="18" charset="0"/>
                        </a:rPr>
                        <a:t>0.491 </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1" kern="0">
                          <a:effectLst/>
                          <a:latin typeface="Times New Roman" panose="02020603050405020304" pitchFamily="18" charset="0"/>
                          <a:cs typeface="Times New Roman" panose="02020603050405020304" pitchFamily="18" charset="0"/>
                        </a:rPr>
                        <a:t>-10.7 </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2223837520"/>
                  </a:ext>
                </a:extLst>
              </a:tr>
              <a:tr h="198085">
                <a:tc>
                  <a:txBody>
                    <a:bodyPr/>
                    <a:lstStyle/>
                    <a:p>
                      <a:pPr algn="l"/>
                      <a:r>
                        <a:rPr lang="en-US" sz="1600" b="1" kern="0">
                          <a:effectLst/>
                          <a:latin typeface="Times New Roman" panose="02020603050405020304" pitchFamily="18" charset="0"/>
                          <a:cs typeface="Times New Roman" panose="02020603050405020304" pitchFamily="18" charset="0"/>
                        </a:rPr>
                        <a:t>SSRF-Arc</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15.3</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2.4</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0.428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-11.9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1682650993"/>
                  </a:ext>
                </a:extLst>
              </a:tr>
              <a:tr h="198085">
                <a:tc>
                  <a:txBody>
                    <a:bodyPr/>
                    <a:lstStyle/>
                    <a:p>
                      <a:pPr algn="l"/>
                      <a:r>
                        <a:rPr lang="en-US" sz="1600" b="1" kern="0">
                          <a:effectLst/>
                          <a:latin typeface="Times New Roman" panose="02020603050405020304" pitchFamily="18" charset="0"/>
                          <a:cs typeface="Times New Roman" panose="02020603050405020304" pitchFamily="18" charset="0"/>
                        </a:rPr>
                        <a:t>DIMOND</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5.4</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18.5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2.5*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0.413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-12.3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4134851717"/>
                  </a:ext>
                </a:extLst>
              </a:tr>
              <a:tr h="198085">
                <a:tc>
                  <a:txBody>
                    <a:bodyPr/>
                    <a:lstStyle/>
                    <a:p>
                      <a:pPr algn="l"/>
                      <a:r>
                        <a:rPr lang="en-US" sz="1600" b="1" kern="0">
                          <a:effectLst/>
                          <a:latin typeface="Times New Roman" panose="02020603050405020304" pitchFamily="18" charset="0"/>
                          <a:cs typeface="Times New Roman" panose="02020603050405020304" pitchFamily="18" charset="0"/>
                        </a:rPr>
                        <a:t>HEPS</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1" kern="0">
                          <a:effectLst/>
                          <a:latin typeface="Times New Roman" panose="02020603050405020304" pitchFamily="18" charset="0"/>
                          <a:cs typeface="Times New Roman" panose="02020603050405020304" pitchFamily="18" charset="0"/>
                        </a:rPr>
                        <a:t>4</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1" kern="0">
                          <a:effectLst/>
                          <a:latin typeface="Times New Roman" panose="02020603050405020304" pitchFamily="18" charset="0"/>
                          <a:cs typeface="Times New Roman" panose="02020603050405020304" pitchFamily="18" charset="0"/>
                        </a:rPr>
                        <a:t>11</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1" kern="0">
                          <a:effectLst/>
                          <a:latin typeface="Times New Roman" panose="02020603050405020304" pitchFamily="18" charset="0"/>
                          <a:cs typeface="Times New Roman" panose="02020603050405020304" pitchFamily="18" charset="0"/>
                        </a:rPr>
                        <a:t>2.4</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1" kern="0">
                          <a:effectLst/>
                          <a:latin typeface="Times New Roman" panose="02020603050405020304" pitchFamily="18" charset="0"/>
                          <a:cs typeface="Times New Roman" panose="02020603050405020304" pitchFamily="18" charset="0"/>
                        </a:rPr>
                        <a:t>0.381 </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1" kern="0">
                          <a:effectLst/>
                          <a:latin typeface="Times New Roman" panose="02020603050405020304" pitchFamily="18" charset="0"/>
                          <a:cs typeface="Times New Roman" panose="02020603050405020304" pitchFamily="18" charset="0"/>
                        </a:rPr>
                        <a:t>-12.9 </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500558750"/>
                  </a:ext>
                </a:extLst>
              </a:tr>
              <a:tr h="198085">
                <a:tc>
                  <a:txBody>
                    <a:bodyPr/>
                    <a:lstStyle/>
                    <a:p>
                      <a:pPr algn="l"/>
                      <a:r>
                        <a:rPr lang="en-US" sz="1600" b="1" kern="0">
                          <a:effectLst/>
                          <a:latin typeface="Times New Roman" panose="02020603050405020304" pitchFamily="18" charset="0"/>
                          <a:cs typeface="Times New Roman" panose="02020603050405020304" pitchFamily="18" charset="0"/>
                        </a:rPr>
                        <a:t>APS</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19</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2.6</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0.344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-13.9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2537432698"/>
                  </a:ext>
                </a:extLst>
              </a:tr>
              <a:tr h="198085">
                <a:tc>
                  <a:txBody>
                    <a:bodyPr/>
                    <a:lstStyle/>
                    <a:p>
                      <a:pPr algn="l"/>
                      <a:r>
                        <a:rPr lang="en-US" sz="1600" b="1" kern="0">
                          <a:effectLst/>
                          <a:latin typeface="Times New Roman" panose="02020603050405020304" pitchFamily="18" charset="0"/>
                          <a:cs typeface="Times New Roman" panose="02020603050405020304" pitchFamily="18" charset="0"/>
                        </a:rPr>
                        <a:t>SPring8-II</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3.5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10</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2.5*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0.321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-14.5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1352267075"/>
                  </a:ext>
                </a:extLst>
              </a:tr>
              <a:tr h="198085">
                <a:tc>
                  <a:txBody>
                    <a:bodyPr/>
                    <a:lstStyle/>
                    <a:p>
                      <a:pPr algn="l"/>
                      <a:r>
                        <a:rPr lang="en-US" sz="1600" b="1" kern="0">
                          <a:effectLst/>
                          <a:latin typeface="Times New Roman" panose="02020603050405020304" pitchFamily="18" charset="0"/>
                          <a:cs typeface="Times New Roman" panose="02020603050405020304" pitchFamily="18" charset="0"/>
                        </a:rPr>
                        <a:t>ESRF-EBS1</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4</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13.3</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2.5*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0.315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-14.6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892175303"/>
                  </a:ext>
                </a:extLst>
              </a:tr>
              <a:tr h="198085">
                <a:tc>
                  <a:txBody>
                    <a:bodyPr/>
                    <a:lstStyle/>
                    <a:p>
                      <a:pPr algn="l"/>
                      <a:r>
                        <a:rPr lang="en-US" sz="1600" b="1" kern="0">
                          <a:effectLst/>
                          <a:latin typeface="Times New Roman" panose="02020603050405020304" pitchFamily="18" charset="0"/>
                          <a:cs typeface="Times New Roman" panose="02020603050405020304" pitchFamily="18" charset="0"/>
                        </a:rPr>
                        <a:t>TPS</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4</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18</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3</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0.233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-17.5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1768672423"/>
                  </a:ext>
                </a:extLst>
              </a:tr>
              <a:tr h="198085">
                <a:tc>
                  <a:txBody>
                    <a:bodyPr/>
                    <a:lstStyle/>
                    <a:p>
                      <a:pPr algn="l"/>
                      <a:r>
                        <a:rPr lang="en-US" sz="1600" b="1" kern="0">
                          <a:effectLst/>
                          <a:latin typeface="Times New Roman" panose="02020603050405020304" pitchFamily="18" charset="0"/>
                          <a:cs typeface="Times New Roman" panose="02020603050405020304" pitchFamily="18" charset="0"/>
                        </a:rPr>
                        <a:t>ALBA</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3.5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14</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2.7</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0.229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-17.5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372260183"/>
                  </a:ext>
                </a:extLst>
              </a:tr>
              <a:tr h="198085">
                <a:tc>
                  <a:txBody>
                    <a:bodyPr/>
                    <a:lstStyle/>
                    <a:p>
                      <a:pPr algn="l"/>
                      <a:r>
                        <a:rPr lang="en-US" sz="1600" b="1" kern="0">
                          <a:effectLst/>
                          <a:latin typeface="Times New Roman" panose="02020603050405020304" pitchFamily="18" charset="0"/>
                          <a:cs typeface="Times New Roman" panose="02020603050405020304" pitchFamily="18" charset="0"/>
                        </a:rPr>
                        <a:t>SIRIUS</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3</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11</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2.3</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0.214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-17.9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2719651496"/>
                  </a:ext>
                </a:extLst>
              </a:tr>
              <a:tr h="198085">
                <a:tc>
                  <a:txBody>
                    <a:bodyPr/>
                    <a:lstStyle/>
                    <a:p>
                      <a:pPr algn="l"/>
                      <a:r>
                        <a:rPr lang="en-US" sz="1600" b="1" kern="0">
                          <a:effectLst/>
                          <a:latin typeface="Times New Roman" panose="02020603050405020304" pitchFamily="18" charset="0"/>
                          <a:cs typeface="Times New Roman" panose="02020603050405020304" pitchFamily="18" charset="0"/>
                        </a:rPr>
                        <a:t>ILSF</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3.5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2.5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0.214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-18.0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3839143274"/>
                  </a:ext>
                </a:extLst>
              </a:tr>
              <a:tr h="198085">
                <a:tc>
                  <a:txBody>
                    <a:bodyPr/>
                    <a:lstStyle/>
                    <a:p>
                      <a:pPr algn="l"/>
                      <a:r>
                        <a:rPr lang="en-US" sz="1600" b="1" kern="0">
                          <a:effectLst/>
                          <a:latin typeface="Times New Roman" panose="02020603050405020304" pitchFamily="18" charset="0"/>
                          <a:cs typeface="Times New Roman" panose="02020603050405020304" pitchFamily="18" charset="0"/>
                        </a:rPr>
                        <a:t>NSLS-II</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3.5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20.5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2</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0.156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-20.5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251474212"/>
                  </a:ext>
                </a:extLst>
              </a:tr>
              <a:tr h="198085">
                <a:tc>
                  <a:txBody>
                    <a:bodyPr/>
                    <a:lstStyle/>
                    <a:p>
                      <a:pPr algn="l"/>
                      <a:r>
                        <a:rPr lang="en-US" sz="1600" b="1" kern="0">
                          <a:effectLst/>
                          <a:latin typeface="Times New Roman" panose="02020603050405020304" pitchFamily="18" charset="0"/>
                          <a:cs typeface="Times New Roman" panose="02020603050405020304" pitchFamily="18" charset="0"/>
                        </a:rPr>
                        <a:t>MAX-IV</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2</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11</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0.6</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0.095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-24.4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609133563"/>
                  </a:ext>
                </a:extLst>
              </a:tr>
              <a:tr h="198085">
                <a:tc>
                  <a:txBody>
                    <a:bodyPr/>
                    <a:lstStyle/>
                    <a:p>
                      <a:pPr algn="l"/>
                      <a:r>
                        <a:rPr lang="en-US" sz="1600" b="1" kern="0">
                          <a:effectLst/>
                          <a:latin typeface="Times New Roman" panose="02020603050405020304" pitchFamily="18" charset="0"/>
                          <a:cs typeface="Times New Roman" panose="02020603050405020304" pitchFamily="18" charset="0"/>
                        </a:rPr>
                        <a:t>SKEKB</a:t>
                      </a:r>
                      <a:endParaRPr lang="zh-CN" sz="1600" b="1"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3</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45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2.5</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0.052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sz="1600" b="0" kern="0">
                          <a:effectLst/>
                          <a:latin typeface="Times New Roman" panose="02020603050405020304" pitchFamily="18" charset="0"/>
                          <a:cs typeface="Times New Roman" panose="02020603050405020304" pitchFamily="18" charset="0"/>
                        </a:rPr>
                        <a:t>-30.2 </a:t>
                      </a:r>
                      <a:endParaRPr lang="zh-CN" sz="1600" b="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2309997514"/>
                  </a:ext>
                </a:extLst>
              </a:tr>
              <a:tr h="198085">
                <a:tc>
                  <a:txBody>
                    <a:bodyPr/>
                    <a:lstStyle/>
                    <a:p>
                      <a:pPr algn="l"/>
                      <a:r>
                        <a:rPr lang="en-US" altLang="zh-CN" sz="1600" b="1"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CEPC</a:t>
                      </a:r>
                      <a:endParaRPr lang="zh-CN" sz="1600" b="1"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altLang="zh-CN" sz="1600" b="1"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600" b="1"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altLang="zh-CN" sz="1600" b="1"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28</a:t>
                      </a:r>
                      <a:endParaRPr lang="zh-CN" sz="1600" b="1"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zh-CN" altLang="en-US" sz="1600" b="1"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600" b="1"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altLang="zh-CN" sz="1600" b="1"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600" b="1"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tc>
                  <a:txBody>
                    <a:bodyPr/>
                    <a:lstStyle/>
                    <a:p>
                      <a:pPr algn="l"/>
                      <a:r>
                        <a:rPr lang="en-US" altLang="zh-CN" sz="1600" b="1"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t>
                      </a:r>
                      <a:endParaRPr lang="zh-CN" sz="1600" b="1" kern="10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25860" marR="25860" marT="0" marB="0" anchor="ctr"/>
                </a:tc>
                <a:extLst>
                  <a:ext uri="{0D108BD9-81ED-4DB2-BD59-A6C34878D82A}">
                    <a16:rowId xmlns:a16="http://schemas.microsoft.com/office/drawing/2014/main" val="785037509"/>
                  </a:ext>
                </a:extLst>
              </a:tr>
            </a:tbl>
          </a:graphicData>
        </a:graphic>
      </p:graphicFrame>
      <p:sp>
        <p:nvSpPr>
          <p:cNvPr id="5" name="标题 2">
            <a:extLst>
              <a:ext uri="{FF2B5EF4-FFF2-40B4-BE49-F238E27FC236}">
                <a16:creationId xmlns:a16="http://schemas.microsoft.com/office/drawing/2014/main" id="{BE6E5489-3D05-4C39-8169-03EFB711841A}"/>
              </a:ext>
            </a:extLst>
          </p:cNvPr>
          <p:cNvSpPr>
            <a:spLocks noGrp="1"/>
          </p:cNvSpPr>
          <p:nvPr>
            <p:ph type="title"/>
          </p:nvPr>
        </p:nvSpPr>
        <p:spPr>
          <a:xfrm>
            <a:off x="457200" y="25400"/>
            <a:ext cx="7354888" cy="725488"/>
          </a:xfrm>
        </p:spPr>
        <p:txBody>
          <a:bodyPr/>
          <a:lstStyle/>
          <a:p>
            <a:r>
              <a:rPr lang="en-US" altLang="zh-CN">
                <a:solidFill>
                  <a:schemeClr val="tx1"/>
                </a:solidFill>
              </a:rPr>
              <a:t>CEPC BPM design: </a:t>
            </a:r>
            <a:r>
              <a:rPr lang="en-US" altLang="zh-CN"/>
              <a:t>Button-type  </a:t>
            </a:r>
            <a:endParaRPr lang="zh-CN" altLang="en-US"/>
          </a:p>
        </p:txBody>
      </p:sp>
      <p:sp>
        <p:nvSpPr>
          <p:cNvPr id="7" name="文本框 6">
            <a:extLst>
              <a:ext uri="{FF2B5EF4-FFF2-40B4-BE49-F238E27FC236}">
                <a16:creationId xmlns:a16="http://schemas.microsoft.com/office/drawing/2014/main" id="{5CE66EAC-5AB3-47C9-ACFA-DB2419853C6C}"/>
              </a:ext>
            </a:extLst>
          </p:cNvPr>
          <p:cNvSpPr txBox="1"/>
          <p:nvPr/>
        </p:nvSpPr>
        <p:spPr>
          <a:xfrm>
            <a:off x="35496" y="874695"/>
            <a:ext cx="9108504" cy="400110"/>
          </a:xfrm>
          <a:prstGeom prst="rect">
            <a:avLst/>
          </a:prstGeom>
          <a:noFill/>
        </p:spPr>
        <p:txBody>
          <a:bodyPr wrap="square">
            <a:spAutoFit/>
          </a:bodyPr>
          <a:lstStyle/>
          <a:p>
            <a:r>
              <a:rPr lang="en-US" altLang="zh-CN" sz="2000" b="0">
                <a:solidFill>
                  <a:schemeClr val="tx1"/>
                </a:solidFill>
                <a:effectLst/>
                <a:latin typeface="Times New Roman" panose="02020603050405020304" pitchFamily="18" charset="0"/>
                <a:ea typeface="宋体" panose="02010600030101010101" pitchFamily="2" charset="-122"/>
                <a:cs typeface="Arial" panose="020B0604020202020204" pitchFamily="34" charset="0"/>
              </a:rPr>
              <a:t>Transfer impedance and signal power (</a:t>
            </a:r>
            <a:r>
              <a:rPr lang="en-US" altLang="zh-CN" sz="2000" b="0" i="1">
                <a:solidFill>
                  <a:schemeClr val="tx1"/>
                </a:solidFill>
                <a:effectLst/>
                <a:latin typeface="Times New Roman" panose="02020603050405020304" pitchFamily="18" charset="0"/>
                <a:ea typeface="宋体" panose="02010600030101010101" pitchFamily="2" charset="-122"/>
                <a:cs typeface="Arial" panose="020B0604020202020204" pitchFamily="34" charset="0"/>
              </a:rPr>
              <a:t>I</a:t>
            </a:r>
            <a:r>
              <a:rPr lang="en-US" altLang="zh-CN" sz="2000" b="0">
                <a:solidFill>
                  <a:schemeClr val="tx1"/>
                </a:solidFill>
                <a:effectLst/>
                <a:latin typeface="Times New Roman" panose="02020603050405020304" pitchFamily="18" charset="0"/>
                <a:ea typeface="宋体" panose="02010600030101010101" pitchFamily="2" charset="-122"/>
                <a:cs typeface="Arial" panose="020B0604020202020204" pitchFamily="34" charset="0"/>
              </a:rPr>
              <a:t>= 200 mA) for light sources and colliders</a:t>
            </a:r>
            <a:r>
              <a:rPr lang="en-US" altLang="zh-CN" sz="2000" b="0" baseline="30000">
                <a:solidFill>
                  <a:schemeClr val="tx1"/>
                </a:solidFill>
                <a:effectLst/>
                <a:latin typeface="Times New Roman" panose="02020603050405020304" pitchFamily="18" charset="0"/>
                <a:ea typeface="宋体" panose="02010600030101010101" pitchFamily="2" charset="-122"/>
                <a:cs typeface="Arial" panose="020B0604020202020204" pitchFamily="34" charset="0"/>
              </a:rPr>
              <a:t>[5]</a:t>
            </a:r>
            <a:r>
              <a:rPr lang="en-US" altLang="zh-CN" sz="2000" b="0">
                <a:solidFill>
                  <a:schemeClr val="tx1"/>
                </a:solidFill>
                <a:effectLst/>
                <a:latin typeface="Times New Roman" panose="02020603050405020304" pitchFamily="18" charset="0"/>
                <a:ea typeface="宋体" panose="02010600030101010101" pitchFamily="2" charset="-122"/>
                <a:cs typeface="Arial" panose="020B0604020202020204" pitchFamily="34" charset="0"/>
              </a:rPr>
              <a:t> </a:t>
            </a:r>
            <a:endParaRPr lang="zh-CN" altLang="en-US" sz="2000" b="0">
              <a:solidFill>
                <a:schemeClr val="tx1"/>
              </a:solidFill>
            </a:endParaRPr>
          </a:p>
        </p:txBody>
      </p:sp>
      <p:sp>
        <p:nvSpPr>
          <p:cNvPr id="2" name="灯片编号占位符 1">
            <a:extLst>
              <a:ext uri="{FF2B5EF4-FFF2-40B4-BE49-F238E27FC236}">
                <a16:creationId xmlns:a16="http://schemas.microsoft.com/office/drawing/2014/main" id="{86387379-03D6-4A53-A8F7-9D41BE252C31}"/>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15</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2719750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131840" y="818213"/>
            <a:ext cx="3096344" cy="2667749"/>
            <a:chOff x="2987823" y="732305"/>
            <a:chExt cx="3456384" cy="2667749"/>
          </a:xfrm>
        </p:grpSpPr>
        <p:pic>
          <p:nvPicPr>
            <p:cNvPr id="4" name="图片 3"/>
            <p:cNvPicPr>
              <a:picLocks noChangeAspect="1"/>
            </p:cNvPicPr>
            <p:nvPr/>
          </p:nvPicPr>
          <p:blipFill>
            <a:blip r:embed="rId2"/>
            <a:stretch>
              <a:fillRect/>
            </a:stretch>
          </p:blipFill>
          <p:spPr>
            <a:xfrm>
              <a:off x="2987823" y="1196752"/>
              <a:ext cx="3456384" cy="2203302"/>
            </a:xfrm>
            <a:prstGeom prst="rect">
              <a:avLst/>
            </a:prstGeom>
            <a:ln w="19050">
              <a:solidFill>
                <a:srgbClr val="3B79CE"/>
              </a:solidFill>
            </a:ln>
          </p:spPr>
        </p:pic>
        <p:sp>
          <p:nvSpPr>
            <p:cNvPr id="6" name="文本框 5"/>
            <p:cNvSpPr txBox="1"/>
            <p:nvPr/>
          </p:nvSpPr>
          <p:spPr>
            <a:xfrm>
              <a:off x="3654626" y="732305"/>
              <a:ext cx="1847018" cy="461665"/>
            </a:xfrm>
            <a:prstGeom prst="rect">
              <a:avLst/>
            </a:prstGeom>
            <a:noFill/>
            <a:ln w="19050">
              <a:noFill/>
            </a:ln>
          </p:spPr>
          <p:txBody>
            <a:bodyPr wrap="none" rtlCol="0">
              <a:spAutoFit/>
            </a:bodyPr>
            <a:lstStyle/>
            <a:p>
              <a:r>
                <a:rPr lang="en-US" altLang="zh-CN" sz="2400" b="0">
                  <a:solidFill>
                    <a:schemeClr val="tx1"/>
                  </a:solidFill>
                </a:rPr>
                <a:t>Responding</a:t>
              </a:r>
              <a:endParaRPr lang="zh-CN" altLang="en-US" sz="2400" b="0" dirty="0">
                <a:solidFill>
                  <a:schemeClr val="tx1"/>
                </a:solidFill>
              </a:endParaRPr>
            </a:p>
          </p:txBody>
        </p:sp>
      </p:grpSp>
      <p:grpSp>
        <p:nvGrpSpPr>
          <p:cNvPr id="10" name="组合 9"/>
          <p:cNvGrpSpPr/>
          <p:nvPr/>
        </p:nvGrpSpPr>
        <p:grpSpPr>
          <a:xfrm>
            <a:off x="194791" y="740695"/>
            <a:ext cx="2597565" cy="2788633"/>
            <a:chOff x="194791" y="740695"/>
            <a:chExt cx="2597565" cy="2788633"/>
          </a:xfrm>
        </p:grpSpPr>
        <p:pic>
          <p:nvPicPr>
            <p:cNvPr id="7" name="图片 6"/>
            <p:cNvPicPr>
              <a:picLocks noChangeAspect="1"/>
            </p:cNvPicPr>
            <p:nvPr/>
          </p:nvPicPr>
          <p:blipFill>
            <a:blip r:embed="rId3"/>
            <a:stretch>
              <a:fillRect/>
            </a:stretch>
          </p:blipFill>
          <p:spPr>
            <a:xfrm>
              <a:off x="194791" y="1140287"/>
              <a:ext cx="2502570" cy="2389041"/>
            </a:xfrm>
            <a:prstGeom prst="rect">
              <a:avLst/>
            </a:prstGeom>
            <a:ln w="19050">
              <a:solidFill>
                <a:srgbClr val="3B79CE"/>
              </a:solidFill>
            </a:ln>
          </p:spPr>
        </p:pic>
        <p:sp>
          <p:nvSpPr>
            <p:cNvPr id="9" name="文本框 8"/>
            <p:cNvSpPr txBox="1"/>
            <p:nvPr/>
          </p:nvSpPr>
          <p:spPr>
            <a:xfrm>
              <a:off x="227231" y="740695"/>
              <a:ext cx="2565125" cy="400110"/>
            </a:xfrm>
            <a:prstGeom prst="rect">
              <a:avLst/>
            </a:prstGeom>
            <a:noFill/>
            <a:ln w="19050">
              <a:noFill/>
            </a:ln>
          </p:spPr>
          <p:txBody>
            <a:bodyPr wrap="none" rtlCol="0">
              <a:spAutoFit/>
            </a:bodyPr>
            <a:lstStyle/>
            <a:p>
              <a:r>
                <a:rPr lang="en-US" altLang="zh-CN" sz="2000" b="0">
                  <a:solidFill>
                    <a:schemeClr val="tx1"/>
                  </a:solidFill>
                </a:rPr>
                <a:t>Mechanical parameters</a:t>
              </a:r>
              <a:endParaRPr lang="zh-CN" altLang="en-US" sz="2000" b="0" dirty="0">
                <a:solidFill>
                  <a:schemeClr val="tx1"/>
                </a:solidFill>
              </a:endParaRPr>
            </a:p>
          </p:txBody>
        </p:sp>
      </p:grpSp>
      <p:sp>
        <p:nvSpPr>
          <p:cNvPr id="11" name="右箭头 10"/>
          <p:cNvSpPr/>
          <p:nvPr/>
        </p:nvSpPr>
        <p:spPr>
          <a:xfrm>
            <a:off x="2756586" y="2115246"/>
            <a:ext cx="370777" cy="405726"/>
          </a:xfrm>
          <a:prstGeom prst="rightArrow">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3" name="图片 12"/>
          <p:cNvPicPr/>
          <p:nvPr/>
        </p:nvPicPr>
        <p:blipFill>
          <a:blip r:embed="rId4"/>
          <a:stretch>
            <a:fillRect/>
          </a:stretch>
        </p:blipFill>
        <p:spPr>
          <a:xfrm>
            <a:off x="6475386" y="1213535"/>
            <a:ext cx="2542038" cy="2448759"/>
          </a:xfrm>
          <a:prstGeom prst="rect">
            <a:avLst/>
          </a:prstGeom>
          <a:ln w="19050">
            <a:solidFill>
              <a:srgbClr val="3B79CE"/>
            </a:solidFill>
          </a:ln>
        </p:spPr>
      </p:pic>
      <p:sp>
        <p:nvSpPr>
          <p:cNvPr id="12" name="右箭头 11"/>
          <p:cNvSpPr/>
          <p:nvPr/>
        </p:nvSpPr>
        <p:spPr>
          <a:xfrm>
            <a:off x="6156176" y="2115244"/>
            <a:ext cx="383880" cy="405727"/>
          </a:xfrm>
          <a:prstGeom prst="rightArrow">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14" name="图片 13"/>
          <p:cNvPicPr>
            <a:picLocks noChangeAspect="1"/>
          </p:cNvPicPr>
          <p:nvPr/>
        </p:nvPicPr>
        <p:blipFill>
          <a:blip r:embed="rId5"/>
          <a:stretch>
            <a:fillRect/>
          </a:stretch>
        </p:blipFill>
        <p:spPr>
          <a:xfrm>
            <a:off x="6475386" y="4384971"/>
            <a:ext cx="2388873" cy="1791656"/>
          </a:xfrm>
          <a:prstGeom prst="rect">
            <a:avLst/>
          </a:prstGeom>
          <a:ln w="19050">
            <a:solidFill>
              <a:srgbClr val="3B79CE"/>
            </a:solidFill>
          </a:ln>
        </p:spPr>
      </p:pic>
      <p:sp>
        <p:nvSpPr>
          <p:cNvPr id="15" name="文本框 14"/>
          <p:cNvSpPr txBox="1"/>
          <p:nvPr/>
        </p:nvSpPr>
        <p:spPr>
          <a:xfrm>
            <a:off x="6241937" y="837802"/>
            <a:ext cx="2922788" cy="400110"/>
          </a:xfrm>
          <a:prstGeom prst="rect">
            <a:avLst/>
          </a:prstGeom>
          <a:noFill/>
        </p:spPr>
        <p:txBody>
          <a:bodyPr wrap="none" rtlCol="0">
            <a:spAutoFit/>
          </a:bodyPr>
          <a:lstStyle/>
          <a:p>
            <a:r>
              <a:rPr lang="en-US" altLang="zh-CN" sz="2000" b="0">
                <a:solidFill>
                  <a:schemeClr val="tx1"/>
                </a:solidFill>
              </a:rPr>
              <a:t>Different beam parameters</a:t>
            </a:r>
            <a:endParaRPr lang="zh-CN" altLang="en-US" sz="2000" b="0" dirty="0">
              <a:solidFill>
                <a:schemeClr val="tx1"/>
              </a:solidFill>
            </a:endParaRPr>
          </a:p>
        </p:txBody>
      </p:sp>
      <p:sp>
        <p:nvSpPr>
          <p:cNvPr id="16" name="右箭头 15"/>
          <p:cNvSpPr/>
          <p:nvPr/>
        </p:nvSpPr>
        <p:spPr>
          <a:xfrm rot="5400000">
            <a:off x="7632198" y="3801763"/>
            <a:ext cx="533523" cy="360040"/>
          </a:xfrm>
          <a:prstGeom prst="rightArrow">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文本框 16"/>
          <p:cNvSpPr txBox="1"/>
          <p:nvPr/>
        </p:nvSpPr>
        <p:spPr>
          <a:xfrm>
            <a:off x="6711714" y="5029237"/>
            <a:ext cx="1983235" cy="707886"/>
          </a:xfrm>
          <a:prstGeom prst="rect">
            <a:avLst/>
          </a:prstGeom>
          <a:noFill/>
        </p:spPr>
        <p:txBody>
          <a:bodyPr wrap="none" rtlCol="0">
            <a:spAutoFit/>
          </a:bodyPr>
          <a:lstStyle/>
          <a:p>
            <a:r>
              <a:rPr lang="en-US" altLang="zh-CN" sz="2000" b="0">
                <a:solidFill>
                  <a:schemeClr val="tx1"/>
                </a:solidFill>
              </a:rPr>
              <a:t>Noise Figure</a:t>
            </a:r>
            <a:endParaRPr lang="en-US" altLang="zh-CN" sz="2000">
              <a:solidFill>
                <a:srgbClr val="FF0000"/>
              </a:solidFill>
            </a:endParaRPr>
          </a:p>
          <a:p>
            <a:r>
              <a:rPr lang="en-US" altLang="zh-CN" sz="2000" b="0">
                <a:solidFill>
                  <a:schemeClr val="tx1"/>
                </a:solidFill>
              </a:rPr>
              <a:t>Cable attenuation</a:t>
            </a:r>
            <a:endParaRPr lang="zh-CN" altLang="en-US" sz="2000" b="0" dirty="0">
              <a:solidFill>
                <a:schemeClr val="tx1"/>
              </a:solidFill>
            </a:endParaRPr>
          </a:p>
        </p:txBody>
      </p:sp>
      <p:pic>
        <p:nvPicPr>
          <p:cNvPr id="18" name="图片 17"/>
          <p:cNvPicPr>
            <a:picLocks noChangeAspect="1"/>
          </p:cNvPicPr>
          <p:nvPr/>
        </p:nvPicPr>
        <p:blipFill>
          <a:blip r:embed="rId6"/>
          <a:stretch>
            <a:fillRect/>
          </a:stretch>
        </p:blipFill>
        <p:spPr>
          <a:xfrm>
            <a:off x="26249" y="4153635"/>
            <a:ext cx="3101114" cy="2259991"/>
          </a:xfrm>
          <a:prstGeom prst="rect">
            <a:avLst/>
          </a:prstGeom>
          <a:ln w="19050">
            <a:solidFill>
              <a:srgbClr val="3B79CE"/>
            </a:solidFill>
          </a:ln>
        </p:spPr>
      </p:pic>
      <p:sp>
        <p:nvSpPr>
          <p:cNvPr id="19" name="右箭头 18"/>
          <p:cNvSpPr/>
          <p:nvPr/>
        </p:nvSpPr>
        <p:spPr>
          <a:xfrm rot="5400000">
            <a:off x="985452" y="3684708"/>
            <a:ext cx="514419" cy="313548"/>
          </a:xfrm>
          <a:prstGeom prst="rightArrow">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 name="文本框 19"/>
          <p:cNvSpPr txBox="1"/>
          <p:nvPr/>
        </p:nvSpPr>
        <p:spPr>
          <a:xfrm>
            <a:off x="391680" y="5298007"/>
            <a:ext cx="2542693" cy="707886"/>
          </a:xfrm>
          <a:prstGeom prst="rect">
            <a:avLst/>
          </a:prstGeom>
          <a:noFill/>
        </p:spPr>
        <p:txBody>
          <a:bodyPr wrap="square" rtlCol="0">
            <a:spAutoFit/>
          </a:bodyPr>
          <a:lstStyle/>
          <a:p>
            <a:endParaRPr lang="zh-CN" altLang="en-US" sz="2000">
              <a:solidFill>
                <a:srgbClr val="FF0000"/>
              </a:solidFill>
            </a:endParaRPr>
          </a:p>
          <a:p>
            <a:r>
              <a:rPr lang="en-US" altLang="zh-CN" sz="2000" b="0">
                <a:solidFill>
                  <a:schemeClr val="tx1"/>
                </a:solidFill>
              </a:rPr>
              <a:t>Sensitivity coefficient</a:t>
            </a:r>
            <a:endParaRPr lang="zh-CN" altLang="en-US" sz="2000" b="0" dirty="0">
              <a:solidFill>
                <a:schemeClr val="tx1"/>
              </a:solidFill>
            </a:endParaRPr>
          </a:p>
        </p:txBody>
      </p:sp>
      <p:sp>
        <p:nvSpPr>
          <p:cNvPr id="21" name="文本框 20"/>
          <p:cNvSpPr txBox="1"/>
          <p:nvPr/>
        </p:nvSpPr>
        <p:spPr>
          <a:xfrm>
            <a:off x="210345" y="3553029"/>
            <a:ext cx="2688557" cy="400110"/>
          </a:xfrm>
          <a:prstGeom prst="rect">
            <a:avLst/>
          </a:prstGeom>
          <a:noFill/>
        </p:spPr>
        <p:txBody>
          <a:bodyPr wrap="none" rtlCol="0">
            <a:spAutoFit/>
          </a:bodyPr>
          <a:lstStyle/>
          <a:p>
            <a:r>
              <a:rPr lang="en-US" altLang="zh-CN" sz="2000" b="0">
                <a:solidFill>
                  <a:schemeClr val="tx1"/>
                </a:solidFill>
              </a:rPr>
              <a:t>Changing beam position</a:t>
            </a:r>
            <a:endParaRPr lang="zh-CN" altLang="en-US" sz="2000" b="0" dirty="0">
              <a:solidFill>
                <a:schemeClr val="tx1"/>
              </a:solidFill>
            </a:endParaRPr>
          </a:p>
        </p:txBody>
      </p:sp>
      <p:sp>
        <p:nvSpPr>
          <p:cNvPr id="22" name="文本框 21"/>
          <p:cNvSpPr txBox="1"/>
          <p:nvPr/>
        </p:nvSpPr>
        <p:spPr>
          <a:xfrm>
            <a:off x="3098769" y="4132744"/>
            <a:ext cx="6233427" cy="400110"/>
          </a:xfrm>
          <a:prstGeom prst="rect">
            <a:avLst/>
          </a:prstGeom>
          <a:noFill/>
        </p:spPr>
        <p:txBody>
          <a:bodyPr wrap="square" rtlCol="0">
            <a:spAutoFit/>
          </a:bodyPr>
          <a:lstStyle/>
          <a:p>
            <a:r>
              <a:rPr lang="en-US" altLang="zh-CN" sz="2000" b="0">
                <a:solidFill>
                  <a:schemeClr val="tx1"/>
                </a:solidFill>
              </a:rPr>
              <a:t>Different Bandwidth</a:t>
            </a:r>
            <a:r>
              <a:rPr lang="zh-CN" altLang="en-US" sz="2000" b="0">
                <a:solidFill>
                  <a:schemeClr val="tx1"/>
                </a:solidFill>
              </a:rPr>
              <a:t>：</a:t>
            </a:r>
            <a:r>
              <a:rPr lang="en-US" altLang="zh-CN" sz="2000" b="0">
                <a:solidFill>
                  <a:schemeClr val="tx1"/>
                </a:solidFill>
              </a:rPr>
              <a:t>Bunch by Bunch, Turn by Turn…</a:t>
            </a:r>
            <a:endParaRPr lang="zh-CN" altLang="en-US" sz="2000" b="0" dirty="0">
              <a:solidFill>
                <a:schemeClr val="tx1"/>
              </a:solidFill>
            </a:endParaRPr>
          </a:p>
        </p:txBody>
      </p:sp>
      <p:sp>
        <p:nvSpPr>
          <p:cNvPr id="23" name="右箭头 22"/>
          <p:cNvSpPr/>
          <p:nvPr/>
        </p:nvSpPr>
        <p:spPr>
          <a:xfrm rot="10800000">
            <a:off x="5907416" y="4917578"/>
            <a:ext cx="616135" cy="346191"/>
          </a:xfrm>
          <a:prstGeom prst="rightArrow">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4" name="文本框 23"/>
          <p:cNvSpPr txBox="1"/>
          <p:nvPr/>
        </p:nvSpPr>
        <p:spPr>
          <a:xfrm>
            <a:off x="4093984" y="4890619"/>
            <a:ext cx="1351653" cy="400110"/>
          </a:xfrm>
          <a:prstGeom prst="rect">
            <a:avLst/>
          </a:prstGeom>
          <a:noFill/>
        </p:spPr>
        <p:txBody>
          <a:bodyPr wrap="none" rtlCol="0">
            <a:spAutoFit/>
          </a:bodyPr>
          <a:lstStyle/>
          <a:p>
            <a:r>
              <a:rPr lang="en-US" altLang="zh-CN" sz="2000" b="1">
                <a:solidFill>
                  <a:srgbClr val="FF0000"/>
                </a:solidFill>
              </a:rPr>
              <a:t>Resolution</a:t>
            </a:r>
            <a:endParaRPr lang="zh-CN" altLang="en-US" sz="2000" b="1" dirty="0">
              <a:solidFill>
                <a:srgbClr val="FF0000"/>
              </a:solidFill>
            </a:endParaRPr>
          </a:p>
        </p:txBody>
      </p:sp>
      <p:sp>
        <p:nvSpPr>
          <p:cNvPr id="25" name="右箭头 24"/>
          <p:cNvSpPr/>
          <p:nvPr/>
        </p:nvSpPr>
        <p:spPr>
          <a:xfrm>
            <a:off x="3025859" y="5486016"/>
            <a:ext cx="616135" cy="346191"/>
          </a:xfrm>
          <a:prstGeom prst="rightArrow">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6" name="文本框 25"/>
          <p:cNvSpPr txBox="1"/>
          <p:nvPr/>
        </p:nvSpPr>
        <p:spPr>
          <a:xfrm>
            <a:off x="3610528" y="5411598"/>
            <a:ext cx="2395207" cy="400110"/>
          </a:xfrm>
          <a:prstGeom prst="rect">
            <a:avLst/>
          </a:prstGeom>
          <a:noFill/>
        </p:spPr>
        <p:txBody>
          <a:bodyPr wrap="none" rtlCol="0">
            <a:spAutoFit/>
          </a:bodyPr>
          <a:lstStyle/>
          <a:p>
            <a:r>
              <a:rPr lang="en-US" altLang="zh-CN" sz="2000">
                <a:solidFill>
                  <a:srgbClr val="0000FF"/>
                </a:solidFill>
              </a:rPr>
              <a:t>S</a:t>
            </a:r>
            <a:r>
              <a:rPr lang="en-US" altLang="zh-CN" sz="2000" b="1">
                <a:solidFill>
                  <a:srgbClr val="0000FF"/>
                </a:solidFill>
              </a:rPr>
              <a:t>ignal-to-noise ratio</a:t>
            </a:r>
            <a:endParaRPr lang="zh-CN" altLang="en-US" sz="2000" b="1" dirty="0">
              <a:solidFill>
                <a:srgbClr val="0000FF"/>
              </a:solidFill>
            </a:endParaRPr>
          </a:p>
        </p:txBody>
      </p:sp>
      <p:sp>
        <p:nvSpPr>
          <p:cNvPr id="27" name="圆角矩形 26"/>
          <p:cNvSpPr/>
          <p:nvPr/>
        </p:nvSpPr>
        <p:spPr>
          <a:xfrm>
            <a:off x="3733481" y="4653136"/>
            <a:ext cx="2116250" cy="136815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9" name="图片 28"/>
          <p:cNvPicPr>
            <a:picLocks noChangeAspect="1"/>
          </p:cNvPicPr>
          <p:nvPr/>
        </p:nvPicPr>
        <p:blipFill>
          <a:blip r:embed="rId7"/>
          <a:stretch>
            <a:fillRect/>
          </a:stretch>
        </p:blipFill>
        <p:spPr>
          <a:xfrm>
            <a:off x="5551830" y="6127092"/>
            <a:ext cx="3565921" cy="350624"/>
          </a:xfrm>
          <a:prstGeom prst="rect">
            <a:avLst/>
          </a:prstGeom>
        </p:spPr>
      </p:pic>
      <p:pic>
        <p:nvPicPr>
          <p:cNvPr id="31" name="图片 30"/>
          <p:cNvPicPr>
            <a:picLocks noChangeAspect="1"/>
          </p:cNvPicPr>
          <p:nvPr/>
        </p:nvPicPr>
        <p:blipFill>
          <a:blip r:embed="rId8"/>
          <a:stretch>
            <a:fillRect/>
          </a:stretch>
        </p:blipFill>
        <p:spPr>
          <a:xfrm>
            <a:off x="3542469" y="3712027"/>
            <a:ext cx="2028053" cy="398526"/>
          </a:xfrm>
          <a:prstGeom prst="rect">
            <a:avLst/>
          </a:prstGeom>
        </p:spPr>
      </p:pic>
      <p:sp>
        <p:nvSpPr>
          <p:cNvPr id="39" name="右弧形箭头 38"/>
          <p:cNvSpPr/>
          <p:nvPr/>
        </p:nvSpPr>
        <p:spPr>
          <a:xfrm rot="20973605">
            <a:off x="5808881" y="3059579"/>
            <a:ext cx="507896" cy="1143307"/>
          </a:xfrm>
          <a:prstGeom prst="curvedLeftArrow">
            <a:avLst/>
          </a:prstGeom>
          <a:noFill/>
          <a:ln w="15875">
            <a:solidFill>
              <a:srgbClr val="4B7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40" name="右弧形箭头 39"/>
          <p:cNvSpPr/>
          <p:nvPr/>
        </p:nvSpPr>
        <p:spPr>
          <a:xfrm rot="11180430">
            <a:off x="3062000" y="3118592"/>
            <a:ext cx="354368" cy="1100924"/>
          </a:xfrm>
          <a:prstGeom prst="curvedLeftArrow">
            <a:avLst/>
          </a:prstGeom>
          <a:noFill/>
          <a:ln w="15875">
            <a:solidFill>
              <a:srgbClr val="4B7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sp>
        <p:nvSpPr>
          <p:cNvPr id="34" name="标题 2">
            <a:extLst>
              <a:ext uri="{FF2B5EF4-FFF2-40B4-BE49-F238E27FC236}">
                <a16:creationId xmlns:a16="http://schemas.microsoft.com/office/drawing/2014/main" id="{9CA90440-2699-4EDA-825E-57D42D75355F}"/>
              </a:ext>
            </a:extLst>
          </p:cNvPr>
          <p:cNvSpPr txBox="1">
            <a:spLocks/>
          </p:cNvSpPr>
          <p:nvPr/>
        </p:nvSpPr>
        <p:spPr>
          <a:xfrm>
            <a:off x="314934" y="-41805"/>
            <a:ext cx="7354888" cy="725488"/>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000" b="1" kern="1200" baseline="0">
                <a:solidFill>
                  <a:srgbClr val="FF0000"/>
                </a:solidFill>
                <a:effectLst>
                  <a:outerShdw blurRad="38100" dist="38100" dir="2700000" algn="tl">
                    <a:srgbClr val="000000">
                      <a:alpha val="43137"/>
                    </a:srgbClr>
                  </a:outerShdw>
                </a:effectLst>
                <a:latin typeface="Arial Black" pitchFamily="34" charset="0"/>
                <a:ea typeface="微软雅黑" pitchFamily="34" charset="-122"/>
                <a:cs typeface="+mj-cs"/>
              </a:defRPr>
            </a:lvl1pPr>
          </a:lstStyle>
          <a:p>
            <a:pPr fontAlgn="auto">
              <a:spcAft>
                <a:spcPts val="0"/>
              </a:spcAft>
            </a:pPr>
            <a:r>
              <a:rPr lang="en-US" altLang="zh-CN"/>
              <a:t>Button BPM design flow  </a:t>
            </a:r>
            <a:endParaRPr lang="zh-CN" altLang="en-US"/>
          </a:p>
        </p:txBody>
      </p:sp>
      <p:sp>
        <p:nvSpPr>
          <p:cNvPr id="2" name="灯片编号占位符 1">
            <a:extLst>
              <a:ext uri="{FF2B5EF4-FFF2-40B4-BE49-F238E27FC236}">
                <a16:creationId xmlns:a16="http://schemas.microsoft.com/office/drawing/2014/main" id="{D575D1D3-6EF3-47CA-97C0-D8BABF098A57}"/>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16</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1982919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86EC3FD-DD59-4E45-B961-043CBF753184}"/>
              </a:ext>
            </a:extLst>
          </p:cNvPr>
          <p:cNvSpPr>
            <a:spLocks noGrp="1"/>
          </p:cNvSpPr>
          <p:nvPr>
            <p:ph type="title"/>
          </p:nvPr>
        </p:nvSpPr>
        <p:spPr/>
        <p:txBody>
          <a:bodyPr>
            <a:normAutofit/>
          </a:bodyPr>
          <a:lstStyle/>
          <a:p>
            <a:r>
              <a:rPr lang="en-US" altLang="zh-CN">
                <a:solidFill>
                  <a:schemeClr val="tx1"/>
                </a:solidFill>
              </a:rPr>
              <a:t>CEPC BPM design: </a:t>
            </a:r>
            <a:r>
              <a:rPr lang="en-US" altLang="zh-CN"/>
              <a:t>Button-type  </a:t>
            </a:r>
            <a:endParaRPr lang="zh-CN" altLang="en-US"/>
          </a:p>
        </p:txBody>
      </p:sp>
      <p:pic>
        <p:nvPicPr>
          <p:cNvPr id="5" name="图片 4">
            <a:extLst>
              <a:ext uri="{FF2B5EF4-FFF2-40B4-BE49-F238E27FC236}">
                <a16:creationId xmlns:a16="http://schemas.microsoft.com/office/drawing/2014/main" id="{E79E851E-E595-4CF8-95CC-EC40A4C27E96}"/>
              </a:ext>
            </a:extLst>
          </p:cNvPr>
          <p:cNvPicPr/>
          <p:nvPr/>
        </p:nvPicPr>
        <p:blipFill>
          <a:blip r:embed="rId2"/>
          <a:stretch>
            <a:fillRect/>
          </a:stretch>
        </p:blipFill>
        <p:spPr>
          <a:xfrm>
            <a:off x="440160" y="1395961"/>
            <a:ext cx="4114800" cy="2524470"/>
          </a:xfrm>
          <a:prstGeom prst="rect">
            <a:avLst/>
          </a:prstGeom>
        </p:spPr>
      </p:pic>
      <p:pic>
        <p:nvPicPr>
          <p:cNvPr id="10" name="图片 9">
            <a:extLst>
              <a:ext uri="{FF2B5EF4-FFF2-40B4-BE49-F238E27FC236}">
                <a16:creationId xmlns:a16="http://schemas.microsoft.com/office/drawing/2014/main" id="{91002BAD-4271-4024-ABB9-4FED339E14C6}"/>
              </a:ext>
            </a:extLst>
          </p:cNvPr>
          <p:cNvPicPr>
            <a:picLocks noChangeAspect="1"/>
          </p:cNvPicPr>
          <p:nvPr/>
        </p:nvPicPr>
        <p:blipFill>
          <a:blip r:embed="rId3"/>
          <a:stretch>
            <a:fillRect/>
          </a:stretch>
        </p:blipFill>
        <p:spPr>
          <a:xfrm>
            <a:off x="461848" y="4658034"/>
            <a:ext cx="8542784" cy="1468084"/>
          </a:xfrm>
          <a:prstGeom prst="rect">
            <a:avLst/>
          </a:prstGeom>
        </p:spPr>
      </p:pic>
      <p:sp>
        <p:nvSpPr>
          <p:cNvPr id="12" name="文本框 11">
            <a:extLst>
              <a:ext uri="{FF2B5EF4-FFF2-40B4-BE49-F238E27FC236}">
                <a16:creationId xmlns:a16="http://schemas.microsoft.com/office/drawing/2014/main" id="{B12B9BFB-F922-46EB-9AC4-6B5263EA6186}"/>
              </a:ext>
            </a:extLst>
          </p:cNvPr>
          <p:cNvSpPr txBox="1"/>
          <p:nvPr/>
        </p:nvSpPr>
        <p:spPr>
          <a:xfrm>
            <a:off x="440160" y="3999333"/>
            <a:ext cx="8043936" cy="461665"/>
          </a:xfrm>
          <a:prstGeom prst="rect">
            <a:avLst/>
          </a:prstGeom>
          <a:noFill/>
        </p:spPr>
        <p:txBody>
          <a:bodyPr wrap="square">
            <a:spAutoFit/>
          </a:bodyPr>
          <a:lstStyle/>
          <a:p>
            <a:pPr algn="l"/>
            <a:r>
              <a:rPr lang="en-US" altLang="zh-CN" sz="2400" b="0">
                <a:solidFill>
                  <a:schemeClr val="tx1"/>
                </a:solidFill>
                <a:effectLst/>
                <a:latin typeface="Times New Roman" panose="02020603050405020304" pitchFamily="18" charset="0"/>
                <a:ea typeface="宋体" panose="02010600030101010101" pitchFamily="2" charset="-122"/>
              </a:rPr>
              <a:t>Parameters of the CEPC </a:t>
            </a:r>
            <a:r>
              <a:rPr lang="en-US" altLang="zh-CN" sz="2400" b="0">
                <a:solidFill>
                  <a:schemeClr val="tx1"/>
                </a:solidFill>
                <a:ea typeface="宋体" panose="02010600030101010101" pitchFamily="2" charset="-122"/>
              </a:rPr>
              <a:t>button-type</a:t>
            </a:r>
            <a:r>
              <a:rPr lang="en-US" altLang="zh-CN" sz="2400" b="0">
                <a:solidFill>
                  <a:schemeClr val="tx1"/>
                </a:solidFill>
                <a:effectLst/>
                <a:latin typeface="Times New Roman" panose="02020603050405020304" pitchFamily="18" charset="0"/>
                <a:ea typeface="宋体" panose="02010600030101010101" pitchFamily="2" charset="-122"/>
              </a:rPr>
              <a:t> BPM for different mode</a:t>
            </a:r>
            <a:endParaRPr lang="zh-CN" altLang="en-US" sz="2400" b="0">
              <a:solidFill>
                <a:schemeClr val="tx1"/>
              </a:solidFill>
            </a:endParaRPr>
          </a:p>
        </p:txBody>
      </p:sp>
      <p:graphicFrame>
        <p:nvGraphicFramePr>
          <p:cNvPr id="13" name="表格 13">
            <a:extLst>
              <a:ext uri="{FF2B5EF4-FFF2-40B4-BE49-F238E27FC236}">
                <a16:creationId xmlns:a16="http://schemas.microsoft.com/office/drawing/2014/main" id="{FA2179AF-EC7E-4982-8C39-373E058EC7C4}"/>
              </a:ext>
            </a:extLst>
          </p:cNvPr>
          <p:cNvGraphicFramePr>
            <a:graphicFrameLocks noGrp="1"/>
          </p:cNvGraphicFramePr>
          <p:nvPr>
            <p:extLst>
              <p:ext uri="{D42A27DB-BD31-4B8C-83A1-F6EECF244321}">
                <p14:modId xmlns:p14="http://schemas.microsoft.com/office/powerpoint/2010/main" val="3034530818"/>
              </p:ext>
            </p:extLst>
          </p:nvPr>
        </p:nvGraphicFramePr>
        <p:xfrm>
          <a:off x="4932040" y="1869507"/>
          <a:ext cx="3552056" cy="1950720"/>
        </p:xfrm>
        <a:graphic>
          <a:graphicData uri="http://schemas.openxmlformats.org/drawingml/2006/table">
            <a:tbl>
              <a:tblPr firstRow="1" bandRow="1">
                <a:tableStyleId>{5C22544A-7EE6-4342-B048-85BDC9FD1C3A}</a:tableStyleId>
              </a:tblPr>
              <a:tblGrid>
                <a:gridCol w="1776028">
                  <a:extLst>
                    <a:ext uri="{9D8B030D-6E8A-4147-A177-3AD203B41FA5}">
                      <a16:colId xmlns:a16="http://schemas.microsoft.com/office/drawing/2014/main" val="1272570340"/>
                    </a:ext>
                  </a:extLst>
                </a:gridCol>
                <a:gridCol w="1776028">
                  <a:extLst>
                    <a:ext uri="{9D8B030D-6E8A-4147-A177-3AD203B41FA5}">
                      <a16:colId xmlns:a16="http://schemas.microsoft.com/office/drawing/2014/main" val="869565005"/>
                    </a:ext>
                  </a:extLst>
                </a:gridCol>
              </a:tblGrid>
              <a:tr h="0">
                <a:tc>
                  <a:txBody>
                    <a:bodyPr/>
                    <a:lstStyle/>
                    <a:p>
                      <a:endParaRPr lang="zh-CN" altLang="en-US"/>
                    </a:p>
                  </a:txBody>
                  <a:tcPr/>
                </a:tc>
                <a:tc>
                  <a:txBody>
                    <a:bodyPr/>
                    <a:lstStyle/>
                    <a:p>
                      <a:pPr algn="ctr"/>
                      <a:r>
                        <a:rPr lang="en-US" altLang="zh-CN">
                          <a:latin typeface="Times New Roman" panose="02020603050405020304" pitchFamily="18" charset="0"/>
                          <a:cs typeface="Times New Roman" panose="02020603050405020304" pitchFamily="18" charset="0"/>
                        </a:rPr>
                        <a:t>Value</a:t>
                      </a:r>
                      <a:endParaRPr lang="zh-CN" alt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4743176"/>
                  </a:ext>
                </a:extLst>
              </a:tr>
              <a:tr h="309978">
                <a:tc>
                  <a:txBody>
                    <a:bodyPr/>
                    <a:lstStyle/>
                    <a:p>
                      <a:pPr algn="ctr"/>
                      <a:r>
                        <a:rPr lang="en-US" altLang="zh-CN" sz="2000">
                          <a:solidFill>
                            <a:srgbClr val="FF0000"/>
                          </a:solidFill>
                          <a:latin typeface="Times New Roman" panose="02020603050405020304" pitchFamily="18" charset="0"/>
                          <a:cs typeface="Times New Roman" panose="02020603050405020304" pitchFamily="18" charset="0"/>
                        </a:rPr>
                        <a:t>R</a:t>
                      </a:r>
                      <a:r>
                        <a:rPr lang="en-US" altLang="zh-CN" sz="2000" baseline="-25000">
                          <a:solidFill>
                            <a:srgbClr val="FF0000"/>
                          </a:solidFill>
                          <a:latin typeface="Times New Roman" panose="02020603050405020304" pitchFamily="18" charset="0"/>
                          <a:cs typeface="Times New Roman" panose="02020603050405020304" pitchFamily="18" charset="0"/>
                        </a:rPr>
                        <a:t>b</a:t>
                      </a:r>
                      <a:endParaRPr lang="zh-CN" altLang="en-US" sz="2000" baseline="-2500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2000">
                          <a:latin typeface="Times New Roman" panose="02020603050405020304" pitchFamily="18" charset="0"/>
                          <a:cs typeface="Times New Roman" panose="02020603050405020304" pitchFamily="18" charset="0"/>
                        </a:rPr>
                        <a:t>3 mm</a:t>
                      </a:r>
                      <a:endParaRPr lang="zh-CN" alt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20709143"/>
                  </a:ext>
                </a:extLst>
              </a:tr>
              <a:tr h="309978">
                <a:tc>
                  <a:txBody>
                    <a:bodyPr/>
                    <a:lstStyle/>
                    <a:p>
                      <a:pPr algn="ctr"/>
                      <a:r>
                        <a:rPr lang="en-US" altLang="zh-CN" sz="2000">
                          <a:solidFill>
                            <a:srgbClr val="FF0000"/>
                          </a:solidFill>
                          <a:latin typeface="Times New Roman" panose="02020603050405020304" pitchFamily="18" charset="0"/>
                          <a:cs typeface="Times New Roman" panose="02020603050405020304" pitchFamily="18" charset="0"/>
                        </a:rPr>
                        <a:t>t</a:t>
                      </a:r>
                      <a:r>
                        <a:rPr lang="en-US" altLang="zh-CN" sz="2000" baseline="-25000">
                          <a:solidFill>
                            <a:srgbClr val="FF0000"/>
                          </a:solidFill>
                          <a:latin typeface="Times New Roman" panose="02020603050405020304" pitchFamily="18" charset="0"/>
                          <a:cs typeface="Times New Roman" panose="02020603050405020304" pitchFamily="18" charset="0"/>
                        </a:rPr>
                        <a:t>b</a:t>
                      </a:r>
                      <a:endParaRPr lang="zh-CN" altLang="en-US" sz="2000" baseline="-2500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2000">
                          <a:latin typeface="Times New Roman" panose="02020603050405020304" pitchFamily="18" charset="0"/>
                          <a:cs typeface="Times New Roman" panose="02020603050405020304" pitchFamily="18" charset="0"/>
                        </a:rPr>
                        <a:t>4 mm</a:t>
                      </a:r>
                      <a:endParaRPr lang="zh-CN" alt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31612788"/>
                  </a:ext>
                </a:extLst>
              </a:tr>
              <a:tr h="309978">
                <a:tc>
                  <a:txBody>
                    <a:bodyPr/>
                    <a:lstStyle/>
                    <a:p>
                      <a:pPr algn="ctr"/>
                      <a:r>
                        <a:rPr lang="en-US" altLang="zh-CN" sz="2000">
                          <a:solidFill>
                            <a:srgbClr val="FF0000"/>
                          </a:solidFill>
                          <a:latin typeface="Times New Roman" panose="02020603050405020304" pitchFamily="18" charset="0"/>
                          <a:cs typeface="Times New Roman" panose="02020603050405020304" pitchFamily="18" charset="0"/>
                        </a:rPr>
                        <a:t>g</a:t>
                      </a:r>
                      <a:r>
                        <a:rPr lang="en-US" altLang="zh-CN" sz="2000" baseline="-25000">
                          <a:solidFill>
                            <a:srgbClr val="FF0000"/>
                          </a:solidFill>
                          <a:latin typeface="Times New Roman" panose="02020603050405020304" pitchFamily="18" charset="0"/>
                          <a:cs typeface="Times New Roman" panose="02020603050405020304" pitchFamily="18" charset="0"/>
                        </a:rPr>
                        <a:t>b</a:t>
                      </a:r>
                      <a:endParaRPr lang="zh-CN" altLang="en-US" sz="2000" baseline="-2500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2000">
                          <a:latin typeface="Times New Roman" panose="02020603050405020304" pitchFamily="18" charset="0"/>
                          <a:cs typeface="Times New Roman" panose="02020603050405020304" pitchFamily="18" charset="0"/>
                        </a:rPr>
                        <a:t>0.25 mm</a:t>
                      </a:r>
                      <a:endParaRPr lang="zh-CN" alt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92261265"/>
                  </a:ext>
                </a:extLst>
              </a:tr>
              <a:tr h="309978">
                <a:tc>
                  <a:txBody>
                    <a:bodyPr/>
                    <a:lstStyle/>
                    <a:p>
                      <a:pPr algn="ctr"/>
                      <a:r>
                        <a:rPr lang="en-US" altLang="zh-CN" sz="2000" baseline="0">
                          <a:solidFill>
                            <a:srgbClr val="FF0000"/>
                          </a:solidFill>
                          <a:latin typeface="Times New Roman" panose="02020603050405020304" pitchFamily="18" charset="0"/>
                          <a:cs typeface="Times New Roman" panose="02020603050405020304" pitchFamily="18" charset="0"/>
                        </a:rPr>
                        <a:t>C</a:t>
                      </a:r>
                      <a:r>
                        <a:rPr lang="en-US" altLang="zh-CN" sz="2000" baseline="-25000">
                          <a:solidFill>
                            <a:srgbClr val="FF0000"/>
                          </a:solidFill>
                          <a:latin typeface="Times New Roman" panose="02020603050405020304" pitchFamily="18" charset="0"/>
                          <a:cs typeface="Times New Roman" panose="02020603050405020304" pitchFamily="18" charset="0"/>
                        </a:rPr>
                        <a:t>b</a:t>
                      </a:r>
                      <a:endParaRPr lang="zh-CN" altLang="en-US" sz="2000" baseline="-2500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2000">
                          <a:latin typeface="Times New Roman" panose="02020603050405020304" pitchFamily="18" charset="0"/>
                          <a:cs typeface="Times New Roman" panose="02020603050405020304" pitchFamily="18" charset="0"/>
                        </a:rPr>
                        <a:t>2.8 pF</a:t>
                      </a:r>
                      <a:endParaRPr lang="zh-CN" alt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16436598"/>
                  </a:ext>
                </a:extLst>
              </a:tr>
            </a:tbl>
          </a:graphicData>
        </a:graphic>
      </p:graphicFrame>
      <p:sp>
        <p:nvSpPr>
          <p:cNvPr id="15" name="文本框 14">
            <a:extLst>
              <a:ext uri="{FF2B5EF4-FFF2-40B4-BE49-F238E27FC236}">
                <a16:creationId xmlns:a16="http://schemas.microsoft.com/office/drawing/2014/main" id="{2B453CBC-74B0-4F2B-B63C-C25E06E7A0FD}"/>
              </a:ext>
            </a:extLst>
          </p:cNvPr>
          <p:cNvSpPr txBox="1"/>
          <p:nvPr/>
        </p:nvSpPr>
        <p:spPr>
          <a:xfrm>
            <a:off x="107504" y="943706"/>
            <a:ext cx="5041958" cy="400110"/>
          </a:xfrm>
          <a:prstGeom prst="rect">
            <a:avLst/>
          </a:prstGeom>
          <a:noFill/>
        </p:spPr>
        <p:txBody>
          <a:bodyPr wrap="none" rtlCol="0">
            <a:spAutoFit/>
          </a:bodyPr>
          <a:lstStyle/>
          <a:p>
            <a:r>
              <a:rPr lang="en-US" altLang="zh-CN" sz="2000" b="0">
                <a:solidFill>
                  <a:schemeClr val="tx1"/>
                </a:solidFill>
              </a:rPr>
              <a:t>The time structure of a bunch in different mode</a:t>
            </a:r>
            <a:endParaRPr lang="zh-CN" altLang="en-US" sz="2000" b="0" dirty="0">
              <a:solidFill>
                <a:schemeClr val="tx1"/>
              </a:solidFill>
            </a:endParaRPr>
          </a:p>
        </p:txBody>
      </p:sp>
      <p:sp>
        <p:nvSpPr>
          <p:cNvPr id="16" name="文本框 15">
            <a:extLst>
              <a:ext uri="{FF2B5EF4-FFF2-40B4-BE49-F238E27FC236}">
                <a16:creationId xmlns:a16="http://schemas.microsoft.com/office/drawing/2014/main" id="{BCFD75BB-8E17-4C07-9A80-9DA12E29DAEA}"/>
              </a:ext>
            </a:extLst>
          </p:cNvPr>
          <p:cNvSpPr txBox="1"/>
          <p:nvPr/>
        </p:nvSpPr>
        <p:spPr>
          <a:xfrm>
            <a:off x="4733240" y="1305573"/>
            <a:ext cx="4039070" cy="461665"/>
          </a:xfrm>
          <a:prstGeom prst="rect">
            <a:avLst/>
          </a:prstGeom>
          <a:noFill/>
        </p:spPr>
        <p:txBody>
          <a:bodyPr wrap="square">
            <a:spAutoFit/>
          </a:bodyPr>
          <a:lstStyle/>
          <a:p>
            <a:pPr algn="l"/>
            <a:r>
              <a:rPr lang="en-US" altLang="zh-CN" sz="2400" b="0">
                <a:solidFill>
                  <a:schemeClr val="tx1"/>
                </a:solidFill>
                <a:ea typeface="宋体" panose="02010600030101010101" pitchFamily="2" charset="-122"/>
              </a:rPr>
              <a:t>P</a:t>
            </a:r>
            <a:r>
              <a:rPr lang="en-US" altLang="zh-CN" sz="2400" b="0">
                <a:solidFill>
                  <a:schemeClr val="tx1"/>
                </a:solidFill>
                <a:effectLst/>
                <a:latin typeface="Times New Roman" panose="02020603050405020304" pitchFamily="18" charset="0"/>
                <a:ea typeface="宋体" panose="02010600030101010101" pitchFamily="2" charset="-122"/>
              </a:rPr>
              <a:t>reliminary design parameters</a:t>
            </a:r>
            <a:endParaRPr lang="zh-CN" altLang="en-US" sz="2400" b="0">
              <a:solidFill>
                <a:schemeClr val="tx1"/>
              </a:solidFill>
            </a:endParaRPr>
          </a:p>
        </p:txBody>
      </p:sp>
      <p:sp>
        <p:nvSpPr>
          <p:cNvPr id="17" name="灯片编号占位符 16">
            <a:extLst>
              <a:ext uri="{FF2B5EF4-FFF2-40B4-BE49-F238E27FC236}">
                <a16:creationId xmlns:a16="http://schemas.microsoft.com/office/drawing/2014/main" id="{BA8F7BC0-7C44-4AF6-BC75-A4AAA2C3D419}"/>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17</a:t>
            </a:fld>
            <a:r>
              <a:rPr lang="en-US" altLang="zh-CN">
                <a:ea typeface="宋体"/>
                <a:cs typeface="Times New Roman" panose="02020603050405020304" pitchFamily="18" charset="0"/>
              </a:rPr>
              <a:t>/42</a:t>
            </a:r>
            <a:endParaRPr lang="zh-CN" altLang="en-US" dirty="0">
              <a:latin typeface="Calibri"/>
              <a:ea typeface="宋体"/>
            </a:endParaRPr>
          </a:p>
        </p:txBody>
      </p:sp>
      <p:sp>
        <p:nvSpPr>
          <p:cNvPr id="18" name="矩形 17">
            <a:extLst>
              <a:ext uri="{FF2B5EF4-FFF2-40B4-BE49-F238E27FC236}">
                <a16:creationId xmlns:a16="http://schemas.microsoft.com/office/drawing/2014/main" id="{DF1A783F-DB1E-4690-93C6-2E41CFD43BE5}"/>
              </a:ext>
            </a:extLst>
          </p:cNvPr>
          <p:cNvSpPr/>
          <p:nvPr/>
        </p:nvSpPr>
        <p:spPr>
          <a:xfrm>
            <a:off x="7524328" y="4658034"/>
            <a:ext cx="1480304" cy="14680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13008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480C5D1-5767-44E1-9716-BE7B6AADCAF7}"/>
              </a:ext>
            </a:extLst>
          </p:cNvPr>
          <p:cNvSpPr>
            <a:spLocks noGrp="1"/>
          </p:cNvSpPr>
          <p:nvPr>
            <p:ph idx="1"/>
          </p:nvPr>
        </p:nvSpPr>
        <p:spPr>
          <a:xfrm>
            <a:off x="189805" y="3162312"/>
            <a:ext cx="1466145" cy="977460"/>
          </a:xfrm>
        </p:spPr>
        <p:txBody>
          <a:bodyPr>
            <a:normAutofit/>
          </a:bodyPr>
          <a:lstStyle/>
          <a:p>
            <a:pPr marL="0" indent="0">
              <a:buNone/>
            </a:pPr>
            <a:r>
              <a:rPr lang="en-US" altLang="zh-CN" sz="2000">
                <a:latin typeface="Times New Roman" panose="02020603050405020304" pitchFamily="18" charset="0"/>
              </a:rPr>
              <a:t>Good resolution</a:t>
            </a:r>
            <a:endParaRPr lang="zh-CN" altLang="en-US" sz="2000">
              <a:latin typeface="Times New Roman" panose="02020603050405020304" pitchFamily="18" charset="0"/>
            </a:endParaRPr>
          </a:p>
        </p:txBody>
      </p:sp>
      <p:sp>
        <p:nvSpPr>
          <p:cNvPr id="3" name="标题 2">
            <a:extLst>
              <a:ext uri="{FF2B5EF4-FFF2-40B4-BE49-F238E27FC236}">
                <a16:creationId xmlns:a16="http://schemas.microsoft.com/office/drawing/2014/main" id="{2BC4794B-47B6-4DA8-8097-B566A16110AC}"/>
              </a:ext>
            </a:extLst>
          </p:cNvPr>
          <p:cNvSpPr>
            <a:spLocks noGrp="1"/>
          </p:cNvSpPr>
          <p:nvPr>
            <p:ph type="title"/>
          </p:nvPr>
        </p:nvSpPr>
        <p:spPr>
          <a:xfrm>
            <a:off x="457200" y="25646"/>
            <a:ext cx="8245928" cy="725470"/>
          </a:xfrm>
        </p:spPr>
        <p:txBody>
          <a:bodyPr>
            <a:normAutofit fontScale="90000"/>
          </a:bodyPr>
          <a:lstStyle/>
          <a:p>
            <a:r>
              <a:rPr lang="en-US" altLang="zh-CN" sz="2800"/>
              <a:t>Accuracy Precision Resolution Repeatability</a:t>
            </a:r>
            <a:endParaRPr lang="zh-CN" altLang="en-US" sz="3600"/>
          </a:p>
        </p:txBody>
      </p:sp>
      <p:pic>
        <p:nvPicPr>
          <p:cNvPr id="6" name="图片 5">
            <a:extLst>
              <a:ext uri="{FF2B5EF4-FFF2-40B4-BE49-F238E27FC236}">
                <a16:creationId xmlns:a16="http://schemas.microsoft.com/office/drawing/2014/main" id="{CB578D8D-9723-483F-9AE8-99A2876281D1}"/>
              </a:ext>
            </a:extLst>
          </p:cNvPr>
          <p:cNvPicPr>
            <a:picLocks noChangeAspect="1"/>
          </p:cNvPicPr>
          <p:nvPr/>
        </p:nvPicPr>
        <p:blipFill>
          <a:blip r:embed="rId2"/>
          <a:stretch>
            <a:fillRect/>
          </a:stretch>
        </p:blipFill>
        <p:spPr>
          <a:xfrm>
            <a:off x="1655950" y="2889030"/>
            <a:ext cx="2677498" cy="2680939"/>
          </a:xfrm>
          <a:prstGeom prst="rect">
            <a:avLst/>
          </a:prstGeom>
          <a:ln w="25400">
            <a:solidFill>
              <a:schemeClr val="tx2">
                <a:lumMod val="60000"/>
                <a:lumOff val="40000"/>
              </a:schemeClr>
            </a:solidFill>
          </a:ln>
        </p:spPr>
      </p:pic>
      <p:sp>
        <p:nvSpPr>
          <p:cNvPr id="7" name="内容占位符 1">
            <a:extLst>
              <a:ext uri="{FF2B5EF4-FFF2-40B4-BE49-F238E27FC236}">
                <a16:creationId xmlns:a16="http://schemas.microsoft.com/office/drawing/2014/main" id="{D65C877E-FE3A-4E4B-80F2-A46BB18EAE1C}"/>
              </a:ext>
            </a:extLst>
          </p:cNvPr>
          <p:cNvSpPr txBox="1">
            <a:spLocks/>
          </p:cNvSpPr>
          <p:nvPr/>
        </p:nvSpPr>
        <p:spPr>
          <a:xfrm>
            <a:off x="189805" y="4701353"/>
            <a:ext cx="1259632" cy="695602"/>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None/>
            </a:pPr>
            <a:r>
              <a:rPr lang="en-US" altLang="zh-CN" sz="2000">
                <a:latin typeface="Times New Roman" panose="02020603050405020304" pitchFamily="18" charset="0"/>
                <a:cs typeface="Times New Roman" panose="02020603050405020304" pitchFamily="18" charset="0"/>
              </a:rPr>
              <a:t>Bad resolution</a:t>
            </a:r>
            <a:endParaRPr lang="zh-CN" altLang="en-US" sz="2000">
              <a:latin typeface="Times New Roman" panose="02020603050405020304" pitchFamily="18" charset="0"/>
              <a:cs typeface="Times New Roman" panose="02020603050405020304" pitchFamily="18" charset="0"/>
            </a:endParaRPr>
          </a:p>
        </p:txBody>
      </p:sp>
      <p:sp>
        <p:nvSpPr>
          <p:cNvPr id="8" name="内容占位符 1">
            <a:extLst>
              <a:ext uri="{FF2B5EF4-FFF2-40B4-BE49-F238E27FC236}">
                <a16:creationId xmlns:a16="http://schemas.microsoft.com/office/drawing/2014/main" id="{AF21F1FE-BD0F-4599-AA04-78D63569477E}"/>
              </a:ext>
            </a:extLst>
          </p:cNvPr>
          <p:cNvSpPr txBox="1">
            <a:spLocks/>
          </p:cNvSpPr>
          <p:nvPr/>
        </p:nvSpPr>
        <p:spPr>
          <a:xfrm>
            <a:off x="1187624" y="2195667"/>
            <a:ext cx="2098576" cy="558963"/>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000">
                <a:latin typeface="Times New Roman" panose="02020603050405020304" pitchFamily="18" charset="0"/>
                <a:cs typeface="Times New Roman" panose="02020603050405020304" pitchFamily="18" charset="0"/>
              </a:rPr>
              <a:t>Good accuracy</a:t>
            </a:r>
            <a:endParaRPr lang="zh-CN" altLang="en-US" sz="2000">
              <a:latin typeface="Times New Roman" panose="02020603050405020304" pitchFamily="18" charset="0"/>
              <a:cs typeface="Times New Roman" panose="02020603050405020304" pitchFamily="18" charset="0"/>
            </a:endParaRPr>
          </a:p>
        </p:txBody>
      </p:sp>
      <p:pic>
        <p:nvPicPr>
          <p:cNvPr id="18" name="图片 17">
            <a:extLst>
              <a:ext uri="{FF2B5EF4-FFF2-40B4-BE49-F238E27FC236}">
                <a16:creationId xmlns:a16="http://schemas.microsoft.com/office/drawing/2014/main" id="{F05A5346-A512-4D62-A72A-DF4BBEA5A176}"/>
              </a:ext>
            </a:extLst>
          </p:cNvPr>
          <p:cNvPicPr>
            <a:picLocks noChangeAspect="1"/>
          </p:cNvPicPr>
          <p:nvPr/>
        </p:nvPicPr>
        <p:blipFill>
          <a:blip r:embed="rId3"/>
          <a:stretch>
            <a:fillRect/>
          </a:stretch>
        </p:blipFill>
        <p:spPr>
          <a:xfrm>
            <a:off x="6153163" y="2889030"/>
            <a:ext cx="2725053" cy="2754292"/>
          </a:xfrm>
          <a:prstGeom prst="rect">
            <a:avLst/>
          </a:prstGeom>
          <a:ln w="19050">
            <a:solidFill>
              <a:schemeClr val="tx2">
                <a:lumMod val="60000"/>
                <a:lumOff val="40000"/>
              </a:schemeClr>
            </a:solidFill>
          </a:ln>
        </p:spPr>
      </p:pic>
      <p:sp>
        <p:nvSpPr>
          <p:cNvPr id="19" name="文本框 18">
            <a:extLst>
              <a:ext uri="{FF2B5EF4-FFF2-40B4-BE49-F238E27FC236}">
                <a16:creationId xmlns:a16="http://schemas.microsoft.com/office/drawing/2014/main" id="{A0B92260-8751-41C2-8CE9-B59FFBF5A934}"/>
              </a:ext>
            </a:extLst>
          </p:cNvPr>
          <p:cNvSpPr txBox="1"/>
          <p:nvPr/>
        </p:nvSpPr>
        <p:spPr>
          <a:xfrm>
            <a:off x="357374" y="1677876"/>
            <a:ext cx="7825347" cy="400110"/>
          </a:xfrm>
          <a:prstGeom prst="rect">
            <a:avLst/>
          </a:prstGeom>
          <a:noFill/>
        </p:spPr>
        <p:txBody>
          <a:bodyPr wrap="none" rtlCol="0">
            <a:spAutoFit/>
          </a:bodyPr>
          <a:lstStyle/>
          <a:p>
            <a:r>
              <a:rPr lang="en-US" altLang="zh-CN" sz="2000">
                <a:solidFill>
                  <a:srgbClr val="3333FF"/>
                </a:solidFill>
              </a:rPr>
              <a:t>Resolution for BPM ~ Precision ~ Repeatability in other measurement</a:t>
            </a:r>
            <a:endParaRPr lang="zh-CN" altLang="en-US" sz="2000" dirty="0">
              <a:solidFill>
                <a:srgbClr val="3333FF"/>
              </a:solidFill>
            </a:endParaRPr>
          </a:p>
        </p:txBody>
      </p:sp>
      <p:sp>
        <p:nvSpPr>
          <p:cNvPr id="17" name="内容占位符 1">
            <a:extLst>
              <a:ext uri="{FF2B5EF4-FFF2-40B4-BE49-F238E27FC236}">
                <a16:creationId xmlns:a16="http://schemas.microsoft.com/office/drawing/2014/main" id="{8D6C36F0-16A7-47A4-84F8-93FE0C69472D}"/>
              </a:ext>
            </a:extLst>
          </p:cNvPr>
          <p:cNvSpPr txBox="1">
            <a:spLocks/>
          </p:cNvSpPr>
          <p:nvPr/>
        </p:nvSpPr>
        <p:spPr>
          <a:xfrm>
            <a:off x="3023172" y="2203525"/>
            <a:ext cx="2098576" cy="558963"/>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000">
                <a:latin typeface="Times New Roman" panose="02020603050405020304" pitchFamily="18" charset="0"/>
                <a:cs typeface="Times New Roman" panose="02020603050405020304" pitchFamily="18" charset="0"/>
              </a:rPr>
              <a:t>Bad accuracy</a:t>
            </a:r>
            <a:endParaRPr lang="zh-CN" altLang="en-US" sz="2000">
              <a:latin typeface="Times New Roman" panose="02020603050405020304" pitchFamily="18" charset="0"/>
              <a:cs typeface="Times New Roman" panose="02020603050405020304" pitchFamily="18" charset="0"/>
            </a:endParaRPr>
          </a:p>
        </p:txBody>
      </p:sp>
      <p:sp>
        <p:nvSpPr>
          <p:cNvPr id="22" name="内容占位符 1">
            <a:extLst>
              <a:ext uri="{FF2B5EF4-FFF2-40B4-BE49-F238E27FC236}">
                <a16:creationId xmlns:a16="http://schemas.microsoft.com/office/drawing/2014/main" id="{26E67040-44DC-4568-A098-98428EBB7945}"/>
              </a:ext>
            </a:extLst>
          </p:cNvPr>
          <p:cNvSpPr txBox="1">
            <a:spLocks/>
          </p:cNvSpPr>
          <p:nvPr/>
        </p:nvSpPr>
        <p:spPr>
          <a:xfrm>
            <a:off x="5673569" y="2237459"/>
            <a:ext cx="2098576" cy="558963"/>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800">
                <a:latin typeface="Times New Roman" panose="02020603050405020304" pitchFamily="18" charset="0"/>
                <a:cs typeface="Times New Roman" panose="02020603050405020304" pitchFamily="18" charset="0"/>
              </a:rPr>
              <a:t>Good resolution</a:t>
            </a:r>
            <a:endParaRPr lang="zh-CN" altLang="en-US" sz="2800">
              <a:latin typeface="Times New Roman" panose="02020603050405020304" pitchFamily="18" charset="0"/>
              <a:cs typeface="Times New Roman" panose="02020603050405020304" pitchFamily="18" charset="0"/>
            </a:endParaRPr>
          </a:p>
        </p:txBody>
      </p:sp>
      <p:sp>
        <p:nvSpPr>
          <p:cNvPr id="23" name="内容占位符 1">
            <a:extLst>
              <a:ext uri="{FF2B5EF4-FFF2-40B4-BE49-F238E27FC236}">
                <a16:creationId xmlns:a16="http://schemas.microsoft.com/office/drawing/2014/main" id="{6F1BB786-2EA2-4D78-A93B-E63A4592FC39}"/>
              </a:ext>
            </a:extLst>
          </p:cNvPr>
          <p:cNvSpPr txBox="1">
            <a:spLocks/>
          </p:cNvSpPr>
          <p:nvPr/>
        </p:nvSpPr>
        <p:spPr>
          <a:xfrm>
            <a:off x="7899496" y="2027207"/>
            <a:ext cx="1362274" cy="558963"/>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zh-CN" sz="2200">
                <a:latin typeface="Times New Roman" panose="02020603050405020304" pitchFamily="18" charset="0"/>
                <a:cs typeface="Times New Roman" panose="02020603050405020304" pitchFamily="18" charset="0"/>
              </a:rPr>
              <a:t>Bad</a:t>
            </a:r>
            <a:endParaRPr lang="zh-CN" altLang="en-US" sz="2200">
              <a:latin typeface="Times New Roman" panose="02020603050405020304" pitchFamily="18" charset="0"/>
              <a:cs typeface="Times New Roman" panose="02020603050405020304" pitchFamily="18" charset="0"/>
            </a:endParaRPr>
          </a:p>
        </p:txBody>
      </p:sp>
      <p:sp>
        <p:nvSpPr>
          <p:cNvPr id="25" name="内容占位符 1">
            <a:extLst>
              <a:ext uri="{FF2B5EF4-FFF2-40B4-BE49-F238E27FC236}">
                <a16:creationId xmlns:a16="http://schemas.microsoft.com/office/drawing/2014/main" id="{8D7122B4-5FC4-45B7-89C3-C21B13984FE3}"/>
              </a:ext>
            </a:extLst>
          </p:cNvPr>
          <p:cNvSpPr txBox="1">
            <a:spLocks/>
          </p:cNvSpPr>
          <p:nvPr/>
        </p:nvSpPr>
        <p:spPr>
          <a:xfrm>
            <a:off x="4580164" y="3143899"/>
            <a:ext cx="1679434" cy="881009"/>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Font typeface="Wingdings" pitchFamily="2" charset="2"/>
              <a:buNone/>
            </a:pPr>
            <a:r>
              <a:rPr lang="en-US" altLang="zh-CN" sz="2000">
                <a:latin typeface="Times New Roman" panose="02020603050405020304" pitchFamily="18" charset="0"/>
                <a:cs typeface="Times New Roman" panose="02020603050405020304" pitchFamily="18" charset="0"/>
              </a:rPr>
              <a:t>Good Repeatability</a:t>
            </a:r>
            <a:endParaRPr lang="zh-CN" altLang="en-US" sz="200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5CFA8136-6396-4662-963B-FC14C4F13540}"/>
              </a:ext>
            </a:extLst>
          </p:cNvPr>
          <p:cNvSpPr txBox="1"/>
          <p:nvPr/>
        </p:nvSpPr>
        <p:spPr>
          <a:xfrm>
            <a:off x="1719350" y="5847655"/>
            <a:ext cx="2550698" cy="461665"/>
          </a:xfrm>
          <a:prstGeom prst="rect">
            <a:avLst/>
          </a:prstGeom>
          <a:noFill/>
        </p:spPr>
        <p:txBody>
          <a:bodyPr wrap="none" rtlCol="0">
            <a:spAutoFit/>
          </a:bodyPr>
          <a:lstStyle/>
          <a:p>
            <a:r>
              <a:rPr lang="en-US" altLang="zh-CN" sz="2400" b="0">
                <a:solidFill>
                  <a:srgbClr val="3333FF"/>
                </a:solidFill>
              </a:rPr>
              <a:t>BPM measurement</a:t>
            </a:r>
            <a:endParaRPr lang="zh-CN" altLang="en-US" sz="2400" b="0" dirty="0">
              <a:solidFill>
                <a:srgbClr val="3333FF"/>
              </a:solidFill>
            </a:endParaRPr>
          </a:p>
        </p:txBody>
      </p:sp>
      <p:sp>
        <p:nvSpPr>
          <p:cNvPr id="26" name="文本框 25">
            <a:extLst>
              <a:ext uri="{FF2B5EF4-FFF2-40B4-BE49-F238E27FC236}">
                <a16:creationId xmlns:a16="http://schemas.microsoft.com/office/drawing/2014/main" id="{A346BBDC-11E4-4F4D-8900-B6CDD88CAD80}"/>
              </a:ext>
            </a:extLst>
          </p:cNvPr>
          <p:cNvSpPr txBox="1"/>
          <p:nvPr/>
        </p:nvSpPr>
        <p:spPr>
          <a:xfrm>
            <a:off x="5697718" y="5847655"/>
            <a:ext cx="2933816" cy="461665"/>
          </a:xfrm>
          <a:prstGeom prst="rect">
            <a:avLst/>
          </a:prstGeom>
          <a:noFill/>
        </p:spPr>
        <p:txBody>
          <a:bodyPr wrap="none" rtlCol="0">
            <a:spAutoFit/>
          </a:bodyPr>
          <a:lstStyle/>
          <a:p>
            <a:r>
              <a:rPr lang="en-US" altLang="zh-CN" sz="2400" b="0">
                <a:solidFill>
                  <a:srgbClr val="FF0000"/>
                </a:solidFill>
              </a:rPr>
              <a:t>Usually  measurement</a:t>
            </a:r>
            <a:endParaRPr lang="zh-CN" altLang="en-US" sz="2400" b="0" dirty="0">
              <a:solidFill>
                <a:srgbClr val="FF0000"/>
              </a:solidFill>
            </a:endParaRPr>
          </a:p>
        </p:txBody>
      </p:sp>
      <p:sp>
        <p:nvSpPr>
          <p:cNvPr id="27" name="内容占位符 1">
            <a:extLst>
              <a:ext uri="{FF2B5EF4-FFF2-40B4-BE49-F238E27FC236}">
                <a16:creationId xmlns:a16="http://schemas.microsoft.com/office/drawing/2014/main" id="{E4FE7AC2-D25C-47CC-AB91-D3FDE1AB48F2}"/>
              </a:ext>
            </a:extLst>
          </p:cNvPr>
          <p:cNvSpPr txBox="1">
            <a:spLocks/>
          </p:cNvSpPr>
          <p:nvPr/>
        </p:nvSpPr>
        <p:spPr>
          <a:xfrm>
            <a:off x="4564358" y="4651866"/>
            <a:ext cx="1679434" cy="881009"/>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buFont typeface="Wingdings" pitchFamily="2" charset="2"/>
              <a:buNone/>
            </a:pPr>
            <a:r>
              <a:rPr lang="en-US" altLang="zh-CN" sz="2000">
                <a:latin typeface="Times New Roman" panose="02020603050405020304" pitchFamily="18" charset="0"/>
                <a:cs typeface="Times New Roman" panose="02020603050405020304" pitchFamily="18" charset="0"/>
              </a:rPr>
              <a:t>Bad Repeatability</a:t>
            </a:r>
            <a:endParaRPr lang="zh-CN" altLang="en-US" sz="2000">
              <a:latin typeface="Times New Roman" panose="02020603050405020304" pitchFamily="18" charset="0"/>
              <a:cs typeface="Times New Roman" panose="02020603050405020304" pitchFamily="18" charset="0"/>
            </a:endParaRPr>
          </a:p>
        </p:txBody>
      </p:sp>
      <p:cxnSp>
        <p:nvCxnSpPr>
          <p:cNvPr id="28" name="直接箭头连接符 27">
            <a:extLst>
              <a:ext uri="{FF2B5EF4-FFF2-40B4-BE49-F238E27FC236}">
                <a16:creationId xmlns:a16="http://schemas.microsoft.com/office/drawing/2014/main" id="{B697EB55-992D-47CA-ABD3-D8AA1A3186E5}"/>
              </a:ext>
            </a:extLst>
          </p:cNvPr>
          <p:cNvCxnSpPr>
            <a:cxnSpLocks/>
          </p:cNvCxnSpPr>
          <p:nvPr/>
        </p:nvCxnSpPr>
        <p:spPr>
          <a:xfrm>
            <a:off x="2267744" y="2560998"/>
            <a:ext cx="0" cy="328032"/>
          </a:xfrm>
          <a:prstGeom prst="straightConnector1">
            <a:avLst/>
          </a:prstGeom>
          <a:ln w="381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EB116304-B4E8-4241-8B6A-EC9173F2FECE}"/>
              </a:ext>
            </a:extLst>
          </p:cNvPr>
          <p:cNvCxnSpPr>
            <a:cxnSpLocks/>
          </p:cNvCxnSpPr>
          <p:nvPr/>
        </p:nvCxnSpPr>
        <p:spPr>
          <a:xfrm>
            <a:off x="3821293" y="2590614"/>
            <a:ext cx="0" cy="328032"/>
          </a:xfrm>
          <a:prstGeom prst="straightConnector1">
            <a:avLst/>
          </a:prstGeom>
          <a:ln w="381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a:extLst>
              <a:ext uri="{FF2B5EF4-FFF2-40B4-BE49-F238E27FC236}">
                <a16:creationId xmlns:a16="http://schemas.microsoft.com/office/drawing/2014/main" id="{BA000FF4-3C4C-4ABB-AC29-43E958E67624}"/>
              </a:ext>
            </a:extLst>
          </p:cNvPr>
          <p:cNvCxnSpPr>
            <a:cxnSpLocks/>
          </p:cNvCxnSpPr>
          <p:nvPr/>
        </p:nvCxnSpPr>
        <p:spPr>
          <a:xfrm>
            <a:off x="6834875" y="2514240"/>
            <a:ext cx="0" cy="3280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接箭头连接符 30">
            <a:extLst>
              <a:ext uri="{FF2B5EF4-FFF2-40B4-BE49-F238E27FC236}">
                <a16:creationId xmlns:a16="http://schemas.microsoft.com/office/drawing/2014/main" id="{5E5B4C41-E8A3-4759-B3FB-EDEE504CCBCF}"/>
              </a:ext>
            </a:extLst>
          </p:cNvPr>
          <p:cNvCxnSpPr>
            <a:cxnSpLocks/>
          </p:cNvCxnSpPr>
          <p:nvPr/>
        </p:nvCxnSpPr>
        <p:spPr>
          <a:xfrm>
            <a:off x="8257804" y="2560998"/>
            <a:ext cx="0" cy="3280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DFEF7923-B256-47CD-A9D3-19FB1406C433}"/>
              </a:ext>
            </a:extLst>
          </p:cNvPr>
          <p:cNvCxnSpPr>
            <a:cxnSpLocks/>
          </p:cNvCxnSpPr>
          <p:nvPr/>
        </p:nvCxnSpPr>
        <p:spPr>
          <a:xfrm>
            <a:off x="1223473" y="3450344"/>
            <a:ext cx="432477" cy="0"/>
          </a:xfrm>
          <a:prstGeom prst="straightConnector1">
            <a:avLst/>
          </a:prstGeom>
          <a:ln w="381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59C1DD6A-1882-4985-AAF9-EFE0A99C836A}"/>
              </a:ext>
            </a:extLst>
          </p:cNvPr>
          <p:cNvCxnSpPr>
            <a:cxnSpLocks/>
          </p:cNvCxnSpPr>
          <p:nvPr/>
        </p:nvCxnSpPr>
        <p:spPr>
          <a:xfrm>
            <a:off x="1187624" y="4962512"/>
            <a:ext cx="432477" cy="0"/>
          </a:xfrm>
          <a:prstGeom prst="straightConnector1">
            <a:avLst/>
          </a:prstGeom>
          <a:ln w="381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267C5B1C-AE31-40D7-84E9-B154BD12A422}"/>
              </a:ext>
            </a:extLst>
          </p:cNvPr>
          <p:cNvCxnSpPr>
            <a:cxnSpLocks/>
          </p:cNvCxnSpPr>
          <p:nvPr/>
        </p:nvCxnSpPr>
        <p:spPr>
          <a:xfrm>
            <a:off x="5543953" y="3450344"/>
            <a:ext cx="43247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71716547-476A-4971-A87E-6A2E2BDD50F0}"/>
              </a:ext>
            </a:extLst>
          </p:cNvPr>
          <p:cNvCxnSpPr>
            <a:cxnSpLocks/>
          </p:cNvCxnSpPr>
          <p:nvPr/>
        </p:nvCxnSpPr>
        <p:spPr>
          <a:xfrm>
            <a:off x="5508104" y="4962512"/>
            <a:ext cx="43247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灯片编号占位符 15">
            <a:extLst>
              <a:ext uri="{FF2B5EF4-FFF2-40B4-BE49-F238E27FC236}">
                <a16:creationId xmlns:a16="http://schemas.microsoft.com/office/drawing/2014/main" id="{F30A2428-561F-422F-A90F-6A63C32D9854}"/>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18</a:t>
            </a:fld>
            <a:r>
              <a:rPr lang="en-US" altLang="zh-CN">
                <a:ea typeface="宋体"/>
                <a:cs typeface="Times New Roman" panose="02020603050405020304" pitchFamily="18" charset="0"/>
              </a:rPr>
              <a:t>/42</a:t>
            </a:r>
            <a:endParaRPr lang="zh-CN" altLang="en-US" dirty="0">
              <a:latin typeface="Calibri"/>
              <a:ea typeface="宋体"/>
            </a:endParaRPr>
          </a:p>
        </p:txBody>
      </p:sp>
      <p:sp>
        <p:nvSpPr>
          <p:cNvPr id="20" name="文本框 19">
            <a:extLst>
              <a:ext uri="{FF2B5EF4-FFF2-40B4-BE49-F238E27FC236}">
                <a16:creationId xmlns:a16="http://schemas.microsoft.com/office/drawing/2014/main" id="{F78A8D4C-DAC7-488C-B725-609BF7F20929}"/>
              </a:ext>
            </a:extLst>
          </p:cNvPr>
          <p:cNvSpPr txBox="1"/>
          <p:nvPr/>
        </p:nvSpPr>
        <p:spPr>
          <a:xfrm>
            <a:off x="411972" y="929378"/>
            <a:ext cx="6301726" cy="646331"/>
          </a:xfrm>
          <a:prstGeom prst="rect">
            <a:avLst/>
          </a:prstGeom>
          <a:noFill/>
        </p:spPr>
        <p:txBody>
          <a:bodyPr wrap="none" rtlCol="0">
            <a:spAutoFit/>
          </a:bodyPr>
          <a:lstStyle/>
          <a:p>
            <a:r>
              <a:rPr lang="en-US" altLang="zh-CN" b="0">
                <a:solidFill>
                  <a:schemeClr val="tx1"/>
                </a:solidFill>
              </a:rPr>
              <a:t>Definition of measurement terms</a:t>
            </a:r>
            <a:endParaRPr lang="zh-CN" altLang="en-US" b="0" dirty="0">
              <a:solidFill>
                <a:schemeClr val="tx1"/>
              </a:solidFill>
            </a:endParaRPr>
          </a:p>
        </p:txBody>
      </p:sp>
    </p:spTree>
    <p:extLst>
      <p:ext uri="{BB962C8B-B14F-4D97-AF65-F5344CB8AC3E}">
        <p14:creationId xmlns:p14="http://schemas.microsoft.com/office/powerpoint/2010/main" val="41189684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FC954F8-CCFB-49BD-B9A2-23A664C1C108}"/>
              </a:ext>
            </a:extLst>
          </p:cNvPr>
          <p:cNvPicPr>
            <a:picLocks noChangeAspect="1"/>
          </p:cNvPicPr>
          <p:nvPr/>
        </p:nvPicPr>
        <p:blipFill>
          <a:blip r:embed="rId2"/>
          <a:stretch>
            <a:fillRect/>
          </a:stretch>
        </p:blipFill>
        <p:spPr>
          <a:xfrm>
            <a:off x="1449437" y="896327"/>
            <a:ext cx="6245126" cy="2411662"/>
          </a:xfrm>
          <a:prstGeom prst="rect">
            <a:avLst/>
          </a:prstGeom>
        </p:spPr>
      </p:pic>
      <p:sp>
        <p:nvSpPr>
          <p:cNvPr id="2" name="内容占位符 1">
            <a:extLst>
              <a:ext uri="{FF2B5EF4-FFF2-40B4-BE49-F238E27FC236}">
                <a16:creationId xmlns:a16="http://schemas.microsoft.com/office/drawing/2014/main" id="{90EE23AA-D319-47C3-B2B4-ADAB5E9B83C5}"/>
              </a:ext>
            </a:extLst>
          </p:cNvPr>
          <p:cNvSpPr>
            <a:spLocks noGrp="1"/>
          </p:cNvSpPr>
          <p:nvPr>
            <p:ph idx="1"/>
          </p:nvPr>
        </p:nvSpPr>
        <p:spPr>
          <a:xfrm>
            <a:off x="107504" y="4039004"/>
            <a:ext cx="8928991" cy="2164698"/>
          </a:xfrm>
        </p:spPr>
        <p:txBody>
          <a:bodyPr>
            <a:noAutofit/>
          </a:bodyPr>
          <a:lstStyle/>
          <a:p>
            <a:pPr algn="just">
              <a:spcAft>
                <a:spcPts val="0"/>
              </a:spcAft>
            </a:pPr>
            <a:r>
              <a:rPr lang="en-US" altLang="zh-CN" sz="1800" b="1" i="1" u="none" strike="noStrike" baseline="0">
                <a:solidFill>
                  <a:srgbClr val="3333FF"/>
                </a:solidFill>
                <a:latin typeface="Times New Roman" panose="02020603050405020304" pitchFamily="18" charset="0"/>
              </a:rPr>
              <a:t>Resolution</a:t>
            </a:r>
            <a:r>
              <a:rPr lang="en-US" altLang="zh-CN" sz="1800" b="1" i="0" u="none" strike="noStrike" baseline="0">
                <a:solidFill>
                  <a:srgbClr val="3333FF"/>
                </a:solidFill>
                <a:latin typeface="Times New Roman" panose="02020603050405020304" pitchFamily="18" charset="0"/>
              </a:rPr>
              <a:t>: </a:t>
            </a:r>
            <a:r>
              <a:rPr lang="en-US" altLang="zh-CN" sz="1800" b="0" i="0" u="none" strike="noStrike" baseline="0">
                <a:latin typeface="Times New Roman" panose="02020603050405020304" pitchFamily="18" charset="0"/>
              </a:rPr>
              <a:t>the ability for measuring small displacement variations. In contrast to the accuracy, relative values are compared here. </a:t>
            </a:r>
            <a:r>
              <a:rPr lang="en-US" altLang="zh-CN" sz="1800">
                <a:latin typeface="Times New Roman" panose="02020603050405020304" pitchFamily="18" charset="0"/>
              </a:rPr>
              <a:t>R</a:t>
            </a:r>
            <a:r>
              <a:rPr lang="en-US" altLang="zh-CN" sz="1800" b="0" i="0" u="none" strike="noStrike" baseline="0">
                <a:latin typeface="Times New Roman" panose="02020603050405020304" pitchFamily="18" charset="0"/>
              </a:rPr>
              <a:t>esolution is much better than the accuracy. It depends strongly on the measurement time, averaging can exceed the accuracy by a factor of 100.</a:t>
            </a:r>
            <a:endParaRPr lang="en-US" altLang="zh-CN" sz="1800" b="0" i="1" u="none" strike="noStrike" baseline="0">
              <a:latin typeface="Times New Roman" panose="02020603050405020304" pitchFamily="18" charset="0"/>
            </a:endParaRPr>
          </a:p>
          <a:p>
            <a:pPr algn="just"/>
            <a:r>
              <a:rPr lang="en-US" altLang="zh-CN" sz="1800" b="1" i="1" u="none" strike="noStrike" baseline="0">
                <a:solidFill>
                  <a:srgbClr val="FF0000"/>
                </a:solidFill>
                <a:latin typeface="Times New Roman" panose="02020603050405020304" pitchFamily="18" charset="0"/>
              </a:rPr>
              <a:t>Accuracy</a:t>
            </a:r>
            <a:r>
              <a:rPr lang="en-US" altLang="zh-CN" sz="1800" b="1" i="0" u="none" strike="noStrike" baseline="0">
                <a:solidFill>
                  <a:srgbClr val="FF0000"/>
                </a:solidFill>
                <a:latin typeface="Times New Roman" panose="02020603050405020304" pitchFamily="18" charset="0"/>
              </a:rPr>
              <a:t>: </a:t>
            </a:r>
            <a:r>
              <a:rPr lang="en-US" altLang="zh-CN" sz="1800" b="0" i="0" u="none" strike="noStrike" baseline="0">
                <a:latin typeface="Times New Roman" panose="02020603050405020304" pitchFamily="18" charset="0"/>
              </a:rPr>
              <a:t>the ability of position reading relative to a mechanical fix-point or to any other absolutely known axis, e.g., the symmetry axis of a quadrupole, mainly influenced by the BPM's mechanical tolerances as well as the long-term stability of the mechanical alignment.</a:t>
            </a:r>
            <a:endParaRPr lang="zh-CN" altLang="en-US" sz="1800">
              <a:latin typeface="Times New Roman" panose="02020603050405020304" pitchFamily="18" charset="0"/>
            </a:endParaRPr>
          </a:p>
        </p:txBody>
      </p:sp>
      <p:sp>
        <p:nvSpPr>
          <p:cNvPr id="3" name="标题 2">
            <a:extLst>
              <a:ext uri="{FF2B5EF4-FFF2-40B4-BE49-F238E27FC236}">
                <a16:creationId xmlns:a16="http://schemas.microsoft.com/office/drawing/2014/main" id="{C6A399BF-558F-4440-B467-0743ED02E885}"/>
              </a:ext>
            </a:extLst>
          </p:cNvPr>
          <p:cNvSpPr>
            <a:spLocks noGrp="1"/>
          </p:cNvSpPr>
          <p:nvPr>
            <p:ph type="title"/>
          </p:nvPr>
        </p:nvSpPr>
        <p:spPr/>
        <p:txBody>
          <a:bodyPr>
            <a:normAutofit/>
          </a:bodyPr>
          <a:lstStyle/>
          <a:p>
            <a:r>
              <a:rPr lang="en-US" altLang="zh-CN" sz="3200"/>
              <a:t>Accuracy &amp; Resolution</a:t>
            </a:r>
            <a:endParaRPr lang="zh-CN" altLang="en-US"/>
          </a:p>
        </p:txBody>
      </p:sp>
      <p:sp>
        <p:nvSpPr>
          <p:cNvPr id="6" name="文本框 5">
            <a:extLst>
              <a:ext uri="{FF2B5EF4-FFF2-40B4-BE49-F238E27FC236}">
                <a16:creationId xmlns:a16="http://schemas.microsoft.com/office/drawing/2014/main" id="{5227A2EA-971E-4CFE-BF44-D3A739802957}"/>
              </a:ext>
            </a:extLst>
          </p:cNvPr>
          <p:cNvSpPr txBox="1"/>
          <p:nvPr/>
        </p:nvSpPr>
        <p:spPr>
          <a:xfrm>
            <a:off x="1578973" y="3566577"/>
            <a:ext cx="2385653" cy="461665"/>
          </a:xfrm>
          <a:prstGeom prst="rect">
            <a:avLst/>
          </a:prstGeom>
          <a:noFill/>
        </p:spPr>
        <p:txBody>
          <a:bodyPr wrap="none" rtlCol="0">
            <a:spAutoFit/>
          </a:bodyPr>
          <a:lstStyle/>
          <a:p>
            <a:r>
              <a:rPr lang="en-US" altLang="zh-CN" sz="2400">
                <a:solidFill>
                  <a:srgbClr val="3333FF"/>
                </a:solidFill>
              </a:rPr>
              <a:t>Better resolution</a:t>
            </a:r>
            <a:endParaRPr lang="zh-CN" altLang="en-US" sz="2400" dirty="0">
              <a:solidFill>
                <a:srgbClr val="3333FF"/>
              </a:solidFill>
            </a:endParaRPr>
          </a:p>
        </p:txBody>
      </p:sp>
      <p:sp>
        <p:nvSpPr>
          <p:cNvPr id="7" name="文本框 6">
            <a:extLst>
              <a:ext uri="{FF2B5EF4-FFF2-40B4-BE49-F238E27FC236}">
                <a16:creationId xmlns:a16="http://schemas.microsoft.com/office/drawing/2014/main" id="{7743F642-6F2F-4AE4-84D9-6E903719F75C}"/>
              </a:ext>
            </a:extLst>
          </p:cNvPr>
          <p:cNvSpPr txBox="1"/>
          <p:nvPr/>
        </p:nvSpPr>
        <p:spPr>
          <a:xfrm>
            <a:off x="5179376" y="3538821"/>
            <a:ext cx="2253374" cy="461665"/>
          </a:xfrm>
          <a:prstGeom prst="rect">
            <a:avLst/>
          </a:prstGeom>
          <a:noFill/>
        </p:spPr>
        <p:txBody>
          <a:bodyPr wrap="none" rtlCol="0">
            <a:spAutoFit/>
          </a:bodyPr>
          <a:lstStyle/>
          <a:p>
            <a:r>
              <a:rPr lang="en-US" altLang="zh-CN" sz="2400">
                <a:solidFill>
                  <a:srgbClr val="FF0000"/>
                </a:solidFill>
              </a:rPr>
              <a:t>Better accuracy</a:t>
            </a:r>
            <a:endParaRPr lang="zh-CN" altLang="en-US" sz="2400" dirty="0">
              <a:solidFill>
                <a:srgbClr val="FF0000"/>
              </a:solidFill>
            </a:endParaRPr>
          </a:p>
        </p:txBody>
      </p:sp>
      <p:cxnSp>
        <p:nvCxnSpPr>
          <p:cNvPr id="8" name="直接箭头连接符 7">
            <a:extLst>
              <a:ext uri="{FF2B5EF4-FFF2-40B4-BE49-F238E27FC236}">
                <a16:creationId xmlns:a16="http://schemas.microsoft.com/office/drawing/2014/main" id="{67A0A1D8-9E51-4BCD-BC8F-656918B73783}"/>
              </a:ext>
            </a:extLst>
          </p:cNvPr>
          <p:cNvCxnSpPr>
            <a:cxnSpLocks/>
          </p:cNvCxnSpPr>
          <p:nvPr/>
        </p:nvCxnSpPr>
        <p:spPr>
          <a:xfrm flipV="1">
            <a:off x="2771800" y="3227941"/>
            <a:ext cx="0" cy="449615"/>
          </a:xfrm>
          <a:prstGeom prst="straightConnector1">
            <a:avLst/>
          </a:prstGeom>
          <a:ln w="3810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CDB0E367-7AFA-45B9-86B6-4475EAEB5F4C}"/>
              </a:ext>
            </a:extLst>
          </p:cNvPr>
          <p:cNvCxnSpPr>
            <a:cxnSpLocks/>
          </p:cNvCxnSpPr>
          <p:nvPr/>
        </p:nvCxnSpPr>
        <p:spPr>
          <a:xfrm flipV="1">
            <a:off x="6372200" y="3240496"/>
            <a:ext cx="0" cy="4245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灯片编号占位符 13">
            <a:extLst>
              <a:ext uri="{FF2B5EF4-FFF2-40B4-BE49-F238E27FC236}">
                <a16:creationId xmlns:a16="http://schemas.microsoft.com/office/drawing/2014/main" id="{D9129211-8962-4E2C-BD9A-E0BC19A880D6}"/>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19</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1967276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p:cNvSpPr txBox="1">
            <a:spLocks/>
          </p:cNvSpPr>
          <p:nvPr/>
        </p:nvSpPr>
        <p:spPr bwMode="auto">
          <a:xfrm>
            <a:off x="467544" y="-103147"/>
            <a:ext cx="7916416" cy="96596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cap="none" spc="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微软雅黑" pitchFamily="34" charset="-122"/>
                <a:ea typeface="微软雅黑" pitchFamily="34" charset="-122"/>
                <a:cs typeface="+mj-cs"/>
              </a:defRPr>
            </a:lvl1pPr>
            <a:lvl2pPr algn="l" rtl="0" eaLnBrk="0" fontAlgn="base" hangingPunct="0">
              <a:spcBef>
                <a:spcPct val="0"/>
              </a:spcBef>
              <a:spcAft>
                <a:spcPct val="0"/>
              </a:spcAft>
              <a:defRPr sz="4000" b="1">
                <a:solidFill>
                  <a:schemeClr val="bg1"/>
                </a:solidFill>
                <a:latin typeface="Arial" charset="0"/>
                <a:ea typeface="黑体" pitchFamily="2" charset="-122"/>
              </a:defRPr>
            </a:lvl2pPr>
            <a:lvl3pPr algn="l" rtl="0" eaLnBrk="0" fontAlgn="base" hangingPunct="0">
              <a:spcBef>
                <a:spcPct val="0"/>
              </a:spcBef>
              <a:spcAft>
                <a:spcPct val="0"/>
              </a:spcAft>
              <a:defRPr sz="4000" b="1">
                <a:solidFill>
                  <a:schemeClr val="bg1"/>
                </a:solidFill>
                <a:latin typeface="Arial" charset="0"/>
                <a:ea typeface="黑体" pitchFamily="2" charset="-122"/>
              </a:defRPr>
            </a:lvl3pPr>
            <a:lvl4pPr algn="l" rtl="0" eaLnBrk="0" fontAlgn="base" hangingPunct="0">
              <a:spcBef>
                <a:spcPct val="0"/>
              </a:spcBef>
              <a:spcAft>
                <a:spcPct val="0"/>
              </a:spcAft>
              <a:defRPr sz="4000" b="1">
                <a:solidFill>
                  <a:schemeClr val="bg1"/>
                </a:solidFill>
                <a:latin typeface="Arial" charset="0"/>
                <a:ea typeface="黑体" pitchFamily="2" charset="-122"/>
              </a:defRPr>
            </a:lvl4pPr>
            <a:lvl5pPr algn="l" rtl="0" eaLnBrk="0" fontAlgn="base" hangingPunct="0">
              <a:spcBef>
                <a:spcPct val="0"/>
              </a:spcBef>
              <a:spcAft>
                <a:spcPct val="0"/>
              </a:spcAft>
              <a:defRPr sz="4000" b="1">
                <a:solidFill>
                  <a:schemeClr val="bg1"/>
                </a:solidFill>
                <a:latin typeface="Arial" charset="0"/>
                <a:ea typeface="黑体" pitchFamily="2" charset="-122"/>
              </a:defRPr>
            </a:lvl5pPr>
            <a:lvl6pPr marL="457200" algn="l" rtl="0" fontAlgn="base">
              <a:spcBef>
                <a:spcPct val="0"/>
              </a:spcBef>
              <a:spcAft>
                <a:spcPct val="0"/>
              </a:spcAft>
              <a:defRPr sz="4000" b="1">
                <a:solidFill>
                  <a:srgbClr val="0090F2"/>
                </a:solidFill>
                <a:latin typeface="Arial" charset="0"/>
                <a:ea typeface="黑体" pitchFamily="2" charset="-122"/>
              </a:defRPr>
            </a:lvl6pPr>
            <a:lvl7pPr marL="914400" algn="l" rtl="0" fontAlgn="base">
              <a:spcBef>
                <a:spcPct val="0"/>
              </a:spcBef>
              <a:spcAft>
                <a:spcPct val="0"/>
              </a:spcAft>
              <a:defRPr sz="4000" b="1">
                <a:solidFill>
                  <a:srgbClr val="0090F2"/>
                </a:solidFill>
                <a:latin typeface="Arial" charset="0"/>
                <a:ea typeface="黑体" pitchFamily="2" charset="-122"/>
              </a:defRPr>
            </a:lvl7pPr>
            <a:lvl8pPr marL="1371600" algn="l" rtl="0" fontAlgn="base">
              <a:spcBef>
                <a:spcPct val="0"/>
              </a:spcBef>
              <a:spcAft>
                <a:spcPct val="0"/>
              </a:spcAft>
              <a:defRPr sz="4000" b="1">
                <a:solidFill>
                  <a:srgbClr val="0090F2"/>
                </a:solidFill>
                <a:latin typeface="Arial" charset="0"/>
                <a:ea typeface="黑体" pitchFamily="2" charset="-122"/>
              </a:defRPr>
            </a:lvl8pPr>
            <a:lvl9pPr marL="1828800" algn="l" rtl="0" fontAlgn="base">
              <a:spcBef>
                <a:spcPct val="0"/>
              </a:spcBef>
              <a:spcAft>
                <a:spcPct val="0"/>
              </a:spcAft>
              <a:defRPr sz="4000" b="1">
                <a:solidFill>
                  <a:srgbClr val="0090F2"/>
                </a:solidFill>
                <a:latin typeface="Arial" charset="0"/>
                <a:ea typeface="黑体" pitchFamily="2" charset="-122"/>
              </a:defRPr>
            </a:lvl9pPr>
          </a:lstStyle>
          <a:p>
            <a:pPr>
              <a:lnSpc>
                <a:spcPct val="150000"/>
              </a:lnSpc>
              <a:defRPr/>
            </a:pPr>
            <a:r>
              <a:rPr lang="en-US" altLang="zh-CN" sz="4400">
                <a:solidFill>
                  <a:srgbClr val="0000FF"/>
                </a:solidFill>
                <a:latin typeface="Arial Black" panose="020B0A04020102020204" pitchFamily="34" charset="0"/>
              </a:rPr>
              <a:t>Outline</a:t>
            </a:r>
            <a:endParaRPr lang="zh-CN" altLang="en-US" sz="4400" dirty="0">
              <a:solidFill>
                <a:srgbClr val="0000FF"/>
              </a:solidFill>
              <a:latin typeface="Arial Black" panose="020B0A04020102020204" pitchFamily="34" charset="0"/>
            </a:endParaRPr>
          </a:p>
        </p:txBody>
      </p:sp>
      <p:grpSp>
        <p:nvGrpSpPr>
          <p:cNvPr id="6" name="Group 32"/>
          <p:cNvGrpSpPr>
            <a:grpSpLocks/>
          </p:cNvGrpSpPr>
          <p:nvPr/>
        </p:nvGrpSpPr>
        <p:grpSpPr bwMode="auto">
          <a:xfrm>
            <a:off x="1828800" y="1124744"/>
            <a:ext cx="6846888" cy="665162"/>
            <a:chOff x="1152" y="1275"/>
            <a:chExt cx="4313" cy="419"/>
          </a:xfrm>
        </p:grpSpPr>
        <p:grpSp>
          <p:nvGrpSpPr>
            <p:cNvPr id="7" name="Group 3"/>
            <p:cNvGrpSpPr>
              <a:grpSpLocks/>
            </p:cNvGrpSpPr>
            <p:nvPr/>
          </p:nvGrpSpPr>
          <p:grpSpPr bwMode="auto">
            <a:xfrm>
              <a:off x="1152" y="1275"/>
              <a:ext cx="480" cy="419"/>
              <a:chOff x="1110" y="2656"/>
              <a:chExt cx="1549" cy="1351"/>
            </a:xfrm>
          </p:grpSpPr>
          <p:sp>
            <p:nvSpPr>
              <p:cNvPr id="11"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12"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13" name="AutoShape 6"/>
              <p:cNvSpPr>
                <a:spLocks noChangeArrowheads="1"/>
              </p:cNvSpPr>
              <p:nvPr/>
            </p:nvSpPr>
            <p:spPr bwMode="gray">
              <a:xfrm>
                <a:off x="1200" y="2736"/>
                <a:ext cx="1350" cy="1168"/>
              </a:xfrm>
              <a:prstGeom prst="hexagon">
                <a:avLst>
                  <a:gd name="adj" fmla="val 28896"/>
                  <a:gd name="vf" fmla="val 115470"/>
                </a:avLst>
              </a:prstGeom>
              <a:gradFill rotWithShape="1">
                <a:gsLst>
                  <a:gs pos="100000">
                    <a:srgbClr val="FF0000"/>
                  </a:gs>
                  <a:gs pos="100000">
                    <a:schemeClr val="hlink"/>
                  </a:gs>
                </a:gsLst>
                <a:lin ang="27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grpSp>
        <p:sp>
          <p:nvSpPr>
            <p:cNvPr id="8" name="Line 11"/>
            <p:cNvSpPr>
              <a:spLocks noChangeShapeType="1"/>
            </p:cNvSpPr>
            <p:nvPr/>
          </p:nvSpPr>
          <p:spPr bwMode="auto">
            <a:xfrm flipV="1">
              <a:off x="1536" y="1657"/>
              <a:ext cx="3476" cy="2"/>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9" name="Text Box 12"/>
            <p:cNvSpPr txBox="1">
              <a:spLocks noChangeArrowheads="1"/>
            </p:cNvSpPr>
            <p:nvPr/>
          </p:nvSpPr>
          <p:spPr bwMode="auto">
            <a:xfrm>
              <a:off x="1293" y="1314"/>
              <a:ext cx="417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r>
                <a:rPr lang="en-US" altLang="zh-CN" sz="2800" b="1">
                  <a:solidFill>
                    <a:srgbClr val="FF0000"/>
                  </a:solidFill>
                  <a:ea typeface="宋体" charset="-122"/>
                </a:rPr>
                <a:t>Beam Position Monitors  overview</a:t>
              </a:r>
              <a:endParaRPr lang="en-US" altLang="zh-CN" b="1" dirty="0">
                <a:ea typeface="宋体" charset="-122"/>
              </a:endParaRPr>
            </a:p>
          </p:txBody>
        </p:sp>
        <p:sp>
          <p:nvSpPr>
            <p:cNvPr id="10" name="Text Box 13"/>
            <p:cNvSpPr txBox="1">
              <a:spLocks noChangeArrowheads="1"/>
            </p:cNvSpPr>
            <p:nvPr/>
          </p:nvSpPr>
          <p:spPr bwMode="gray">
            <a:xfrm>
              <a:off x="1272" y="1337"/>
              <a:ext cx="23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2800" b="1">
                  <a:solidFill>
                    <a:schemeClr val="bg1"/>
                  </a:solidFill>
                  <a:ea typeface="宋体" charset="-122"/>
                </a:rPr>
                <a:t>1</a:t>
              </a:r>
            </a:p>
          </p:txBody>
        </p:sp>
      </p:grpSp>
      <p:grpSp>
        <p:nvGrpSpPr>
          <p:cNvPr id="14" name="Group 33"/>
          <p:cNvGrpSpPr>
            <a:grpSpLocks/>
          </p:cNvGrpSpPr>
          <p:nvPr/>
        </p:nvGrpSpPr>
        <p:grpSpPr bwMode="auto">
          <a:xfrm>
            <a:off x="1828800" y="2039144"/>
            <a:ext cx="6199584" cy="665162"/>
            <a:chOff x="1152" y="1851"/>
            <a:chExt cx="3489" cy="419"/>
          </a:xfrm>
        </p:grpSpPr>
        <p:grpSp>
          <p:nvGrpSpPr>
            <p:cNvPr id="15" name="Group 7"/>
            <p:cNvGrpSpPr>
              <a:grpSpLocks/>
            </p:cNvGrpSpPr>
            <p:nvPr/>
          </p:nvGrpSpPr>
          <p:grpSpPr bwMode="auto">
            <a:xfrm>
              <a:off x="1152" y="1851"/>
              <a:ext cx="480" cy="419"/>
              <a:chOff x="3174" y="2656"/>
              <a:chExt cx="1549" cy="1351"/>
            </a:xfrm>
          </p:grpSpPr>
          <p:sp>
            <p:nvSpPr>
              <p:cNvPr id="19" name="AutoShape 8"/>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20" name="AutoShape 9"/>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21" name="AutoShape 10"/>
              <p:cNvSpPr>
                <a:spLocks noChangeArrowheads="1"/>
              </p:cNvSpPr>
              <p:nvPr/>
            </p:nvSpPr>
            <p:spPr bwMode="gray">
              <a:xfrm>
                <a:off x="3264" y="2736"/>
                <a:ext cx="1350" cy="1168"/>
              </a:xfrm>
              <a:prstGeom prst="hexagon">
                <a:avLst>
                  <a:gd name="adj" fmla="val 28896"/>
                  <a:gd name="vf" fmla="val 115470"/>
                </a:avLst>
              </a:prstGeom>
              <a:gradFill rotWithShape="1">
                <a:gsLst>
                  <a:gs pos="98000">
                    <a:srgbClr val="0000FF"/>
                  </a:gs>
                  <a:gs pos="100000">
                    <a:schemeClr val="accent1"/>
                  </a:gs>
                </a:gsLst>
                <a:lin ang="27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grpSp>
        <p:sp>
          <p:nvSpPr>
            <p:cNvPr id="16" name="Line 14"/>
            <p:cNvSpPr>
              <a:spLocks noChangeShapeType="1"/>
            </p:cNvSpPr>
            <p:nvPr/>
          </p:nvSpPr>
          <p:spPr bwMode="auto">
            <a:xfrm>
              <a:off x="1536" y="2235"/>
              <a:ext cx="3024" cy="0"/>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17" name="Text Box 15"/>
            <p:cNvSpPr txBox="1">
              <a:spLocks noChangeArrowheads="1"/>
            </p:cNvSpPr>
            <p:nvPr/>
          </p:nvSpPr>
          <p:spPr bwMode="auto">
            <a:xfrm>
              <a:off x="1503" y="1869"/>
              <a:ext cx="313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800">
                  <a:solidFill>
                    <a:schemeClr val="tx1"/>
                  </a:solidFill>
                  <a:ea typeface="宋体" charset="-122"/>
                </a:rPr>
                <a:t>CEPC BPM design considering</a:t>
              </a:r>
              <a:endParaRPr lang="en-US" altLang="zh-CN" sz="2800" b="1" dirty="0">
                <a:solidFill>
                  <a:schemeClr val="tx1"/>
                </a:solidFill>
                <a:ea typeface="宋体" charset="-122"/>
              </a:endParaRPr>
            </a:p>
          </p:txBody>
        </p:sp>
        <p:sp>
          <p:nvSpPr>
            <p:cNvPr id="18" name="Text Box 16"/>
            <p:cNvSpPr txBox="1">
              <a:spLocks noChangeArrowheads="1"/>
            </p:cNvSpPr>
            <p:nvPr/>
          </p:nvSpPr>
          <p:spPr bwMode="gray">
            <a:xfrm>
              <a:off x="1272" y="1913"/>
              <a:ext cx="23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2800" b="1" dirty="0">
                  <a:solidFill>
                    <a:schemeClr val="bg1"/>
                  </a:solidFill>
                  <a:ea typeface="宋体" charset="-122"/>
                </a:rPr>
                <a:t>2</a:t>
              </a:r>
            </a:p>
          </p:txBody>
        </p:sp>
      </p:grpSp>
      <p:grpSp>
        <p:nvGrpSpPr>
          <p:cNvPr id="22" name="Group 34"/>
          <p:cNvGrpSpPr>
            <a:grpSpLocks/>
          </p:cNvGrpSpPr>
          <p:nvPr/>
        </p:nvGrpSpPr>
        <p:grpSpPr bwMode="auto">
          <a:xfrm>
            <a:off x="1828799" y="2896399"/>
            <a:ext cx="6055655" cy="700088"/>
            <a:chOff x="1152" y="2391"/>
            <a:chExt cx="3408" cy="441"/>
          </a:xfrm>
        </p:grpSpPr>
        <p:grpSp>
          <p:nvGrpSpPr>
            <p:cNvPr id="23" name="Group 17"/>
            <p:cNvGrpSpPr>
              <a:grpSpLocks/>
            </p:cNvGrpSpPr>
            <p:nvPr/>
          </p:nvGrpSpPr>
          <p:grpSpPr bwMode="auto">
            <a:xfrm>
              <a:off x="1152" y="2413"/>
              <a:ext cx="480" cy="419"/>
              <a:chOff x="1110" y="2656"/>
              <a:chExt cx="1549" cy="1351"/>
            </a:xfrm>
          </p:grpSpPr>
          <p:sp>
            <p:nvSpPr>
              <p:cNvPr id="27" name="AutoShape 18"/>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28" name="AutoShape 19"/>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29" name="AutoShape 20"/>
              <p:cNvSpPr>
                <a:spLocks noChangeArrowheads="1"/>
              </p:cNvSpPr>
              <p:nvPr/>
            </p:nvSpPr>
            <p:spPr bwMode="gray">
              <a:xfrm>
                <a:off x="1200" y="2736"/>
                <a:ext cx="1350" cy="1168"/>
              </a:xfrm>
              <a:prstGeom prst="hexagon">
                <a:avLst>
                  <a:gd name="adj" fmla="val 28896"/>
                  <a:gd name="vf" fmla="val 115470"/>
                </a:avLst>
              </a:prstGeom>
              <a:gradFill rotWithShape="1">
                <a:gsLst>
                  <a:gs pos="100000">
                    <a:srgbClr val="00B050"/>
                  </a:gs>
                  <a:gs pos="100000">
                    <a:schemeClr val="hlink"/>
                  </a:gs>
                </a:gsLst>
                <a:lin ang="27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grpSp>
        <p:sp>
          <p:nvSpPr>
            <p:cNvPr id="24" name="Line 25"/>
            <p:cNvSpPr>
              <a:spLocks noChangeShapeType="1"/>
            </p:cNvSpPr>
            <p:nvPr/>
          </p:nvSpPr>
          <p:spPr bwMode="auto">
            <a:xfrm>
              <a:off x="1536" y="2797"/>
              <a:ext cx="3024" cy="0"/>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25" name="Text Box 26"/>
            <p:cNvSpPr txBox="1">
              <a:spLocks noChangeArrowheads="1"/>
            </p:cNvSpPr>
            <p:nvPr/>
          </p:nvSpPr>
          <p:spPr bwMode="auto">
            <a:xfrm>
              <a:off x="1783" y="2391"/>
              <a:ext cx="2774"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800" b="1">
                  <a:solidFill>
                    <a:srgbClr val="00B050"/>
                  </a:solidFill>
                  <a:ea typeface="宋体" charset="-122"/>
                </a:rPr>
                <a:t>Some progress on BPMs study</a:t>
              </a:r>
              <a:endParaRPr lang="en-US" altLang="zh-CN" sz="2800" b="1" dirty="0">
                <a:solidFill>
                  <a:srgbClr val="00B050"/>
                </a:solidFill>
                <a:ea typeface="宋体" charset="-122"/>
              </a:endParaRPr>
            </a:p>
          </p:txBody>
        </p:sp>
        <p:sp>
          <p:nvSpPr>
            <p:cNvPr id="26" name="Text Box 27"/>
            <p:cNvSpPr txBox="1">
              <a:spLocks noChangeArrowheads="1"/>
            </p:cNvSpPr>
            <p:nvPr/>
          </p:nvSpPr>
          <p:spPr bwMode="gray">
            <a:xfrm>
              <a:off x="1272" y="2475"/>
              <a:ext cx="23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2800" b="1">
                  <a:solidFill>
                    <a:schemeClr val="bg1"/>
                  </a:solidFill>
                  <a:ea typeface="宋体" charset="-122"/>
                </a:rPr>
                <a:t>3</a:t>
              </a:r>
            </a:p>
          </p:txBody>
        </p:sp>
      </p:grpSp>
      <p:grpSp>
        <p:nvGrpSpPr>
          <p:cNvPr id="30" name="Group 35"/>
          <p:cNvGrpSpPr>
            <a:grpSpLocks/>
          </p:cNvGrpSpPr>
          <p:nvPr/>
        </p:nvGrpSpPr>
        <p:grpSpPr bwMode="auto">
          <a:xfrm>
            <a:off x="1828800" y="3788563"/>
            <a:ext cx="6055654" cy="722311"/>
            <a:chOff x="1152" y="2953"/>
            <a:chExt cx="3408" cy="455"/>
          </a:xfrm>
        </p:grpSpPr>
        <p:grpSp>
          <p:nvGrpSpPr>
            <p:cNvPr id="31" name="Group 21"/>
            <p:cNvGrpSpPr>
              <a:grpSpLocks/>
            </p:cNvGrpSpPr>
            <p:nvPr/>
          </p:nvGrpSpPr>
          <p:grpSpPr bwMode="auto">
            <a:xfrm>
              <a:off x="1152" y="2989"/>
              <a:ext cx="480" cy="419"/>
              <a:chOff x="3174" y="2656"/>
              <a:chExt cx="1549" cy="1351"/>
            </a:xfrm>
          </p:grpSpPr>
          <p:sp>
            <p:nvSpPr>
              <p:cNvPr id="35" name="AutoShape 22"/>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36" name="AutoShape 23"/>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37" name="AutoShape 24"/>
              <p:cNvSpPr>
                <a:spLocks noChangeArrowheads="1"/>
              </p:cNvSpPr>
              <p:nvPr/>
            </p:nvSpPr>
            <p:spPr bwMode="gray">
              <a:xfrm>
                <a:off x="3264" y="2736"/>
                <a:ext cx="1350" cy="1168"/>
              </a:xfrm>
              <a:prstGeom prst="hexagon">
                <a:avLst>
                  <a:gd name="adj" fmla="val 28896"/>
                  <a:gd name="vf" fmla="val 115470"/>
                </a:avLst>
              </a:prstGeom>
              <a:gradFill rotWithShape="1">
                <a:gsLst>
                  <a:gs pos="100000">
                    <a:srgbClr val="9933FF"/>
                  </a:gs>
                  <a:gs pos="100000">
                    <a:schemeClr val="accent1"/>
                  </a:gs>
                </a:gsLst>
                <a:lin ang="27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grpSp>
        <p:sp>
          <p:nvSpPr>
            <p:cNvPr id="32" name="Line 28"/>
            <p:cNvSpPr>
              <a:spLocks noChangeShapeType="1"/>
            </p:cNvSpPr>
            <p:nvPr/>
          </p:nvSpPr>
          <p:spPr bwMode="auto">
            <a:xfrm>
              <a:off x="1536" y="3373"/>
              <a:ext cx="3024" cy="0"/>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33" name="Text Box 29"/>
            <p:cNvSpPr txBox="1">
              <a:spLocks noChangeArrowheads="1"/>
            </p:cNvSpPr>
            <p:nvPr/>
          </p:nvSpPr>
          <p:spPr bwMode="auto">
            <a:xfrm>
              <a:off x="2170" y="2953"/>
              <a:ext cx="162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zh-CN" altLang="en-US" sz="2800">
                  <a:solidFill>
                    <a:srgbClr val="9933FF"/>
                  </a:solidFill>
                  <a:ea typeface="宋体" charset="-122"/>
                </a:rPr>
                <a:t>  </a:t>
              </a:r>
              <a:r>
                <a:rPr lang="en-US" altLang="zh-CN" sz="2800" b="1">
                  <a:solidFill>
                    <a:schemeClr val="tx1"/>
                  </a:solidFill>
                  <a:ea typeface="宋体" charset="-122"/>
                </a:rPr>
                <a:t>Special BPMs </a:t>
              </a:r>
            </a:p>
          </p:txBody>
        </p:sp>
        <p:sp>
          <p:nvSpPr>
            <p:cNvPr id="34" name="Text Box 30"/>
            <p:cNvSpPr txBox="1">
              <a:spLocks noChangeArrowheads="1"/>
            </p:cNvSpPr>
            <p:nvPr/>
          </p:nvSpPr>
          <p:spPr bwMode="gray">
            <a:xfrm>
              <a:off x="1272" y="3051"/>
              <a:ext cx="23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2800" b="1">
                  <a:solidFill>
                    <a:schemeClr val="bg1"/>
                  </a:solidFill>
                  <a:ea typeface="宋体" charset="-122"/>
                </a:rPr>
                <a:t>4</a:t>
              </a:r>
            </a:p>
          </p:txBody>
        </p:sp>
      </p:grpSp>
      <p:grpSp>
        <p:nvGrpSpPr>
          <p:cNvPr id="38" name="Group 34">
            <a:extLst>
              <a:ext uri="{FF2B5EF4-FFF2-40B4-BE49-F238E27FC236}">
                <a16:creationId xmlns:a16="http://schemas.microsoft.com/office/drawing/2014/main" id="{8BCF9765-8728-456D-B872-630E7A498296}"/>
              </a:ext>
            </a:extLst>
          </p:cNvPr>
          <p:cNvGrpSpPr>
            <a:grpSpLocks/>
          </p:cNvGrpSpPr>
          <p:nvPr/>
        </p:nvGrpSpPr>
        <p:grpSpPr bwMode="auto">
          <a:xfrm>
            <a:off x="1835696" y="4550829"/>
            <a:ext cx="6192688" cy="700088"/>
            <a:chOff x="1152" y="2391"/>
            <a:chExt cx="3500" cy="441"/>
          </a:xfrm>
        </p:grpSpPr>
        <p:grpSp>
          <p:nvGrpSpPr>
            <p:cNvPr id="39" name="Group 17">
              <a:extLst>
                <a:ext uri="{FF2B5EF4-FFF2-40B4-BE49-F238E27FC236}">
                  <a16:creationId xmlns:a16="http://schemas.microsoft.com/office/drawing/2014/main" id="{8CB41AB3-403E-4B96-A241-205AAB11AF90}"/>
                </a:ext>
              </a:extLst>
            </p:cNvPr>
            <p:cNvGrpSpPr>
              <a:grpSpLocks/>
            </p:cNvGrpSpPr>
            <p:nvPr/>
          </p:nvGrpSpPr>
          <p:grpSpPr bwMode="auto">
            <a:xfrm>
              <a:off x="1152" y="2413"/>
              <a:ext cx="480" cy="419"/>
              <a:chOff x="1110" y="2656"/>
              <a:chExt cx="1549" cy="1351"/>
            </a:xfrm>
          </p:grpSpPr>
          <p:sp>
            <p:nvSpPr>
              <p:cNvPr id="43" name="AutoShape 18">
                <a:extLst>
                  <a:ext uri="{FF2B5EF4-FFF2-40B4-BE49-F238E27FC236}">
                    <a16:creationId xmlns:a16="http://schemas.microsoft.com/office/drawing/2014/main" id="{63BD3270-22D5-4FBE-9F21-333A06A5801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44" name="AutoShape 19">
                <a:extLst>
                  <a:ext uri="{FF2B5EF4-FFF2-40B4-BE49-F238E27FC236}">
                    <a16:creationId xmlns:a16="http://schemas.microsoft.com/office/drawing/2014/main" id="{712C125B-E581-4090-8E7C-535AD55E9831}"/>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45" name="AutoShape 20">
                <a:extLst>
                  <a:ext uri="{FF2B5EF4-FFF2-40B4-BE49-F238E27FC236}">
                    <a16:creationId xmlns:a16="http://schemas.microsoft.com/office/drawing/2014/main" id="{79FBD1B1-22E2-47E7-9DEC-33AF66942959}"/>
                  </a:ext>
                </a:extLst>
              </p:cNvPr>
              <p:cNvSpPr>
                <a:spLocks noChangeArrowheads="1"/>
              </p:cNvSpPr>
              <p:nvPr/>
            </p:nvSpPr>
            <p:spPr bwMode="gray">
              <a:xfrm>
                <a:off x="1200" y="2736"/>
                <a:ext cx="1350" cy="1168"/>
              </a:xfrm>
              <a:prstGeom prst="hexagon">
                <a:avLst>
                  <a:gd name="adj" fmla="val 28896"/>
                  <a:gd name="vf" fmla="val 115470"/>
                </a:avLst>
              </a:prstGeom>
              <a:solidFill>
                <a:schemeClr val="tx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grpSp>
        <p:sp>
          <p:nvSpPr>
            <p:cNvPr id="40" name="Line 25">
              <a:extLst>
                <a:ext uri="{FF2B5EF4-FFF2-40B4-BE49-F238E27FC236}">
                  <a16:creationId xmlns:a16="http://schemas.microsoft.com/office/drawing/2014/main" id="{D20D7339-AE66-43FE-8C0F-4972F4FA67EB}"/>
                </a:ext>
              </a:extLst>
            </p:cNvPr>
            <p:cNvSpPr>
              <a:spLocks noChangeShapeType="1"/>
            </p:cNvSpPr>
            <p:nvPr/>
          </p:nvSpPr>
          <p:spPr bwMode="auto">
            <a:xfrm>
              <a:off x="1536" y="2797"/>
              <a:ext cx="3024" cy="0"/>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41" name="Text Box 26">
              <a:extLst>
                <a:ext uri="{FF2B5EF4-FFF2-40B4-BE49-F238E27FC236}">
                  <a16:creationId xmlns:a16="http://schemas.microsoft.com/office/drawing/2014/main" id="{31441EA7-188A-4516-AF32-660061221AC4}"/>
                </a:ext>
              </a:extLst>
            </p:cNvPr>
            <p:cNvSpPr txBox="1">
              <a:spLocks noChangeArrowheads="1"/>
            </p:cNvSpPr>
            <p:nvPr/>
          </p:nvSpPr>
          <p:spPr bwMode="auto">
            <a:xfrm>
              <a:off x="1685" y="2391"/>
              <a:ext cx="2967"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2800">
                  <a:solidFill>
                    <a:srgbClr val="9933FF"/>
                  </a:solidFill>
                  <a:ea typeface="宋体" charset="-122"/>
                </a:rPr>
                <a:t>Lessons from TDR comments</a:t>
              </a:r>
              <a:endParaRPr lang="en-US" altLang="zh-CN" sz="2800" b="1" dirty="0">
                <a:solidFill>
                  <a:srgbClr val="9933FF"/>
                </a:solidFill>
                <a:ea typeface="宋体" charset="-122"/>
              </a:endParaRPr>
            </a:p>
          </p:txBody>
        </p:sp>
        <p:sp>
          <p:nvSpPr>
            <p:cNvPr id="42" name="Text Box 27">
              <a:extLst>
                <a:ext uri="{FF2B5EF4-FFF2-40B4-BE49-F238E27FC236}">
                  <a16:creationId xmlns:a16="http://schemas.microsoft.com/office/drawing/2014/main" id="{41050198-FBA9-48F0-A5DA-7E85E0A2F196}"/>
                </a:ext>
              </a:extLst>
            </p:cNvPr>
            <p:cNvSpPr txBox="1">
              <a:spLocks noChangeArrowheads="1"/>
            </p:cNvSpPr>
            <p:nvPr/>
          </p:nvSpPr>
          <p:spPr bwMode="gray">
            <a:xfrm>
              <a:off x="1272" y="2475"/>
              <a:ext cx="23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2800" b="1">
                  <a:solidFill>
                    <a:schemeClr val="bg1"/>
                  </a:solidFill>
                  <a:ea typeface="宋体" charset="-122"/>
                </a:rPr>
                <a:t>5</a:t>
              </a:r>
            </a:p>
          </p:txBody>
        </p:sp>
      </p:grpSp>
      <p:grpSp>
        <p:nvGrpSpPr>
          <p:cNvPr id="46" name="Group 35">
            <a:extLst>
              <a:ext uri="{FF2B5EF4-FFF2-40B4-BE49-F238E27FC236}">
                <a16:creationId xmlns:a16="http://schemas.microsoft.com/office/drawing/2014/main" id="{C3DC85BE-B3A8-4FAE-844E-EE1EB4C6F147}"/>
              </a:ext>
            </a:extLst>
          </p:cNvPr>
          <p:cNvGrpSpPr>
            <a:grpSpLocks/>
          </p:cNvGrpSpPr>
          <p:nvPr/>
        </p:nvGrpSpPr>
        <p:grpSpPr bwMode="auto">
          <a:xfrm>
            <a:off x="1835696" y="5462043"/>
            <a:ext cx="6048758" cy="703261"/>
            <a:chOff x="1152" y="2965"/>
            <a:chExt cx="3408" cy="443"/>
          </a:xfrm>
        </p:grpSpPr>
        <p:grpSp>
          <p:nvGrpSpPr>
            <p:cNvPr id="47" name="Group 21">
              <a:extLst>
                <a:ext uri="{FF2B5EF4-FFF2-40B4-BE49-F238E27FC236}">
                  <a16:creationId xmlns:a16="http://schemas.microsoft.com/office/drawing/2014/main" id="{451B03FF-0695-4C35-8A9E-714B1AD1C191}"/>
                </a:ext>
              </a:extLst>
            </p:cNvPr>
            <p:cNvGrpSpPr>
              <a:grpSpLocks/>
            </p:cNvGrpSpPr>
            <p:nvPr/>
          </p:nvGrpSpPr>
          <p:grpSpPr bwMode="auto">
            <a:xfrm>
              <a:off x="1152" y="2989"/>
              <a:ext cx="480" cy="419"/>
              <a:chOff x="3174" y="2656"/>
              <a:chExt cx="1549" cy="1351"/>
            </a:xfrm>
          </p:grpSpPr>
          <p:sp>
            <p:nvSpPr>
              <p:cNvPr id="51" name="AutoShape 22">
                <a:extLst>
                  <a:ext uri="{FF2B5EF4-FFF2-40B4-BE49-F238E27FC236}">
                    <a16:creationId xmlns:a16="http://schemas.microsoft.com/office/drawing/2014/main" id="{C2939AB8-5B06-45DD-B819-552398D0E261}"/>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52" name="AutoShape 23">
                <a:extLst>
                  <a:ext uri="{FF2B5EF4-FFF2-40B4-BE49-F238E27FC236}">
                    <a16:creationId xmlns:a16="http://schemas.microsoft.com/office/drawing/2014/main" id="{FD925FC9-EA6F-4DEA-9B2D-5D2EC32CE8F1}"/>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53" name="AutoShape 24">
                <a:extLst>
                  <a:ext uri="{FF2B5EF4-FFF2-40B4-BE49-F238E27FC236}">
                    <a16:creationId xmlns:a16="http://schemas.microsoft.com/office/drawing/2014/main" id="{DB39E760-5D92-4665-B42C-5A0513A6FDC7}"/>
                  </a:ext>
                </a:extLst>
              </p:cNvPr>
              <p:cNvSpPr>
                <a:spLocks noChangeArrowheads="1"/>
              </p:cNvSpPr>
              <p:nvPr/>
            </p:nvSpPr>
            <p:spPr bwMode="gray">
              <a:xfrm>
                <a:off x="3264" y="2736"/>
                <a:ext cx="1350" cy="1168"/>
              </a:xfrm>
              <a:prstGeom prst="hexagon">
                <a:avLst>
                  <a:gd name="adj" fmla="val 28896"/>
                  <a:gd name="vf" fmla="val 115470"/>
                </a:avLst>
              </a:prstGeom>
              <a:solidFill>
                <a:schemeClr val="accent6">
                  <a:lumMod val="75000"/>
                </a:scheme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grpSp>
        <p:sp>
          <p:nvSpPr>
            <p:cNvPr id="48" name="Line 28">
              <a:extLst>
                <a:ext uri="{FF2B5EF4-FFF2-40B4-BE49-F238E27FC236}">
                  <a16:creationId xmlns:a16="http://schemas.microsoft.com/office/drawing/2014/main" id="{D12B77AF-D367-478E-AF1E-97DFA101C30E}"/>
                </a:ext>
              </a:extLst>
            </p:cNvPr>
            <p:cNvSpPr>
              <a:spLocks noChangeShapeType="1"/>
            </p:cNvSpPr>
            <p:nvPr/>
          </p:nvSpPr>
          <p:spPr bwMode="auto">
            <a:xfrm>
              <a:off x="1536" y="3373"/>
              <a:ext cx="3024" cy="0"/>
            </a:xfrm>
            <a:prstGeom prst="line">
              <a:avLst/>
            </a:prstGeom>
            <a:noFill/>
            <a:ln w="25400">
              <a:solidFill>
                <a:schemeClr val="tx2"/>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sz="2000"/>
            </a:p>
          </p:txBody>
        </p:sp>
        <p:sp>
          <p:nvSpPr>
            <p:cNvPr id="49" name="Text Box 29">
              <a:extLst>
                <a:ext uri="{FF2B5EF4-FFF2-40B4-BE49-F238E27FC236}">
                  <a16:creationId xmlns:a16="http://schemas.microsoft.com/office/drawing/2014/main" id="{C2C4D05F-1E6B-4922-ADBE-52586F08C2B0}"/>
                </a:ext>
              </a:extLst>
            </p:cNvPr>
            <p:cNvSpPr txBox="1">
              <a:spLocks noChangeArrowheads="1"/>
            </p:cNvSpPr>
            <p:nvPr/>
          </p:nvSpPr>
          <p:spPr bwMode="auto">
            <a:xfrm>
              <a:off x="2499" y="2965"/>
              <a:ext cx="118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zh-CN" altLang="en-US" sz="2800">
                  <a:solidFill>
                    <a:schemeClr val="accent6">
                      <a:lumMod val="75000"/>
                    </a:schemeClr>
                  </a:solidFill>
                  <a:ea typeface="宋体" charset="-122"/>
                </a:rPr>
                <a:t>  </a:t>
              </a:r>
              <a:r>
                <a:rPr lang="en-US" altLang="zh-CN" sz="2800">
                  <a:solidFill>
                    <a:schemeClr val="accent6">
                      <a:lumMod val="75000"/>
                    </a:schemeClr>
                  </a:solidFill>
                  <a:ea typeface="宋体" charset="-122"/>
                </a:rPr>
                <a:t>Summary</a:t>
              </a:r>
              <a:endParaRPr lang="en-US" altLang="zh-CN" sz="2800" b="1" dirty="0">
                <a:solidFill>
                  <a:schemeClr val="accent6">
                    <a:lumMod val="75000"/>
                  </a:schemeClr>
                </a:solidFill>
                <a:ea typeface="宋体" charset="-122"/>
              </a:endParaRPr>
            </a:p>
          </p:txBody>
        </p:sp>
        <p:sp>
          <p:nvSpPr>
            <p:cNvPr id="50" name="Text Box 30">
              <a:extLst>
                <a:ext uri="{FF2B5EF4-FFF2-40B4-BE49-F238E27FC236}">
                  <a16:creationId xmlns:a16="http://schemas.microsoft.com/office/drawing/2014/main" id="{A5251F24-69D3-4389-B912-CA2C08ACDDB4}"/>
                </a:ext>
              </a:extLst>
            </p:cNvPr>
            <p:cNvSpPr txBox="1">
              <a:spLocks noChangeArrowheads="1"/>
            </p:cNvSpPr>
            <p:nvPr/>
          </p:nvSpPr>
          <p:spPr bwMode="gray">
            <a:xfrm>
              <a:off x="1272" y="3051"/>
              <a:ext cx="23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zh-CN" sz="2800" b="1">
                  <a:solidFill>
                    <a:schemeClr val="bg1"/>
                  </a:solidFill>
                  <a:ea typeface="宋体" charset="-122"/>
                </a:rPr>
                <a:t>6</a:t>
              </a:r>
            </a:p>
          </p:txBody>
        </p:sp>
      </p:grpSp>
      <p:sp>
        <p:nvSpPr>
          <p:cNvPr id="3" name="灯片编号占位符 2">
            <a:extLst>
              <a:ext uri="{FF2B5EF4-FFF2-40B4-BE49-F238E27FC236}">
                <a16:creationId xmlns:a16="http://schemas.microsoft.com/office/drawing/2014/main" id="{36AC62C0-8313-474A-B6F8-2136694F45CB}"/>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2</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2322088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a:extLst>
              <a:ext uri="{FF2B5EF4-FFF2-40B4-BE49-F238E27FC236}">
                <a16:creationId xmlns:a16="http://schemas.microsoft.com/office/drawing/2014/main" id="{F38DECC7-C8BE-43AD-AFC2-5B833B2E44DB}"/>
              </a:ext>
            </a:extLst>
          </p:cNvPr>
          <p:cNvGraphicFramePr>
            <a:graphicFrameLocks noGrp="1"/>
          </p:cNvGraphicFramePr>
          <p:nvPr>
            <p:ph idx="1"/>
            <p:extLst>
              <p:ext uri="{D42A27DB-BD31-4B8C-83A1-F6EECF244321}">
                <p14:modId xmlns:p14="http://schemas.microsoft.com/office/powerpoint/2010/main" val="2943937728"/>
              </p:ext>
            </p:extLst>
          </p:nvPr>
        </p:nvGraphicFramePr>
        <p:xfrm>
          <a:off x="251520" y="941586"/>
          <a:ext cx="8722520" cy="1184528"/>
        </p:xfrm>
        <a:graphic>
          <a:graphicData uri="http://schemas.openxmlformats.org/drawingml/2006/table">
            <a:tbl>
              <a:tblPr firstRow="1" bandRow="1">
                <a:tableStyleId>{5C22544A-7EE6-4342-B048-85BDC9FD1C3A}</a:tableStyleId>
              </a:tblPr>
              <a:tblGrid>
                <a:gridCol w="2180630">
                  <a:extLst>
                    <a:ext uri="{9D8B030D-6E8A-4147-A177-3AD203B41FA5}">
                      <a16:colId xmlns:a16="http://schemas.microsoft.com/office/drawing/2014/main" val="397173239"/>
                    </a:ext>
                  </a:extLst>
                </a:gridCol>
                <a:gridCol w="2180630">
                  <a:extLst>
                    <a:ext uri="{9D8B030D-6E8A-4147-A177-3AD203B41FA5}">
                      <a16:colId xmlns:a16="http://schemas.microsoft.com/office/drawing/2014/main" val="917029096"/>
                    </a:ext>
                  </a:extLst>
                </a:gridCol>
                <a:gridCol w="2180630">
                  <a:extLst>
                    <a:ext uri="{9D8B030D-6E8A-4147-A177-3AD203B41FA5}">
                      <a16:colId xmlns:a16="http://schemas.microsoft.com/office/drawing/2014/main" val="1460214211"/>
                    </a:ext>
                  </a:extLst>
                </a:gridCol>
                <a:gridCol w="2180630">
                  <a:extLst>
                    <a:ext uri="{9D8B030D-6E8A-4147-A177-3AD203B41FA5}">
                      <a16:colId xmlns:a16="http://schemas.microsoft.com/office/drawing/2014/main" val="1170619751"/>
                    </a:ext>
                  </a:extLst>
                </a:gridCol>
              </a:tblGrid>
              <a:tr h="432048">
                <a:tc>
                  <a:txBody>
                    <a:bodyPr/>
                    <a:lstStyle/>
                    <a:p>
                      <a:pPr algn="ctr"/>
                      <a:endParaRPr lang="zh-CN" altLang="en-US">
                        <a:latin typeface="Times New Roman" panose="02020603050405020304" pitchFamily="18" charset="0"/>
                        <a:cs typeface="Times New Roman" panose="02020603050405020304" pitchFamily="18" charset="0"/>
                      </a:endParaRPr>
                    </a:p>
                  </a:txBody>
                  <a:tcPr/>
                </a:tc>
                <a:tc>
                  <a:txBody>
                    <a:bodyPr/>
                    <a:lstStyle/>
                    <a:p>
                      <a:pPr algn="ctr"/>
                      <a:r>
                        <a:rPr lang="en-US" altLang="zh-CN">
                          <a:solidFill>
                            <a:schemeClr val="tx1"/>
                          </a:solidFill>
                          <a:latin typeface="Times New Roman" panose="02020603050405020304" pitchFamily="18" charset="0"/>
                          <a:cs typeface="Times New Roman" panose="02020603050405020304" pitchFamily="18" charset="0"/>
                        </a:rPr>
                        <a:t>BEPCII (800/200μm)</a:t>
                      </a:r>
                      <a:endParaRPr lang="zh-CN" altLang="en-US">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altLang="zh-CN">
                          <a:solidFill>
                            <a:schemeClr val="tx1"/>
                          </a:solidFill>
                          <a:latin typeface="Times New Roman" panose="02020603050405020304" pitchFamily="18" charset="0"/>
                          <a:cs typeface="Times New Roman" panose="02020603050405020304" pitchFamily="18" charset="0"/>
                        </a:rPr>
                        <a:t>HEPS (10/1 μm)</a:t>
                      </a:r>
                      <a:endParaRPr lang="zh-CN" altLang="en-US">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altLang="zh-CN">
                          <a:solidFill>
                            <a:schemeClr val="tx1"/>
                          </a:solidFill>
                          <a:latin typeface="Times New Roman" panose="02020603050405020304" pitchFamily="18" charset="0"/>
                          <a:cs typeface="Times New Roman" panose="02020603050405020304" pitchFamily="18" charset="0"/>
                        </a:rPr>
                        <a:t>CEPC </a:t>
                      </a:r>
                      <a:endParaRPr lang="zh-CN" altLang="en-US">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46971546"/>
                  </a:ext>
                </a:extLst>
              </a:tr>
              <a:tr h="376240">
                <a:tc>
                  <a:txBody>
                    <a:bodyPr/>
                    <a:lstStyle/>
                    <a:p>
                      <a:pPr algn="ctr"/>
                      <a:r>
                        <a:rPr lang="en-US" altLang="zh-CN">
                          <a:latin typeface="Times New Roman" panose="02020603050405020304" pitchFamily="18" charset="0"/>
                          <a:cs typeface="Times New Roman" panose="02020603050405020304" pitchFamily="18" charset="0"/>
                        </a:rPr>
                        <a:t>Resolution</a:t>
                      </a:r>
                      <a:endParaRPr lang="zh-CN" altLang="en-US">
                        <a:latin typeface="Times New Roman" panose="02020603050405020304" pitchFamily="18" charset="0"/>
                        <a:cs typeface="Times New Roman" panose="02020603050405020304" pitchFamily="18" charset="0"/>
                      </a:endParaRPr>
                    </a:p>
                  </a:txBody>
                  <a:tcPr/>
                </a:tc>
                <a:tc>
                  <a:txBody>
                    <a:bodyPr/>
                    <a:lstStyle/>
                    <a:p>
                      <a:pPr algn="ctr"/>
                      <a:r>
                        <a:rPr lang="zh-CN" altLang="en-US">
                          <a:latin typeface="Times New Roman" panose="02020603050405020304" pitchFamily="18" charset="0"/>
                          <a:cs typeface="Times New Roman" panose="02020603050405020304" pitchFamily="18" charset="0"/>
                        </a:rPr>
                        <a:t>＜ </a:t>
                      </a:r>
                      <a:r>
                        <a:rPr lang="en-US" altLang="zh-CN">
                          <a:latin typeface="Times New Roman" panose="02020603050405020304" pitchFamily="18" charset="0"/>
                          <a:cs typeface="Times New Roman" panose="02020603050405020304" pitchFamily="18" charset="0"/>
                        </a:rPr>
                        <a:t>10 μm </a:t>
                      </a:r>
                      <a:r>
                        <a:rPr lang="zh-CN" altLang="en-US">
                          <a:latin typeface="Times New Roman" panose="02020603050405020304" pitchFamily="18" charset="0"/>
                          <a:cs typeface="Times New Roman" panose="02020603050405020304" pitchFamily="18" charset="0"/>
                        </a:rPr>
                        <a:t>（</a:t>
                      </a:r>
                      <a:r>
                        <a:rPr lang="en-US" altLang="zh-CN">
                          <a:latin typeface="Times New Roman" panose="02020603050405020304" pitchFamily="18" charset="0"/>
                          <a:cs typeface="Times New Roman" panose="02020603050405020304" pitchFamily="18" charset="0"/>
                        </a:rPr>
                        <a:t>2s</a:t>
                      </a:r>
                      <a:r>
                        <a:rPr lang="zh-CN" altLang="en-US">
                          <a:latin typeface="Times New Roman" panose="02020603050405020304" pitchFamily="18" charset="0"/>
                          <a:cs typeface="Times New Roman" panose="02020603050405020304" pitchFamily="18" charset="0"/>
                        </a:rPr>
                        <a:t>）</a:t>
                      </a:r>
                    </a:p>
                  </a:txBody>
                  <a:tcPr/>
                </a:tc>
                <a:tc>
                  <a:txBody>
                    <a:bodyPr/>
                    <a:lstStyle/>
                    <a:p>
                      <a:pPr algn="ctr"/>
                      <a:r>
                        <a:rPr lang="en-US" altLang="zh-CN">
                          <a:latin typeface="Times New Roman" panose="02020603050405020304" pitchFamily="18" charset="0"/>
                          <a:cs typeface="Times New Roman" panose="02020603050405020304" pitchFamily="18" charset="0"/>
                        </a:rPr>
                        <a:t>0.1 μm (45 </a:t>
                      </a:r>
                      <a:r>
                        <a:rPr lang="el-GR" altLang="zh-CN">
                          <a:latin typeface="Times New Roman" panose="02020603050405020304" pitchFamily="18" charset="0"/>
                          <a:cs typeface="Times New Roman" panose="02020603050405020304" pitchFamily="18" charset="0"/>
                        </a:rPr>
                        <a:t>μ</a:t>
                      </a:r>
                      <a:r>
                        <a:rPr lang="en-US" altLang="zh-CN">
                          <a:latin typeface="Times New Roman" panose="02020603050405020304" pitchFamily="18" charset="0"/>
                          <a:cs typeface="Times New Roman" panose="02020603050405020304" pitchFamily="18" charset="0"/>
                        </a:rPr>
                        <a:t>s)</a:t>
                      </a:r>
                      <a:endParaRPr lang="zh-CN" altLang="en-US">
                        <a:latin typeface="Times New Roman" panose="02020603050405020304" pitchFamily="18" charset="0"/>
                        <a:cs typeface="Times New Roman" panose="02020603050405020304" pitchFamily="18" charset="0"/>
                      </a:endParaRPr>
                    </a:p>
                  </a:txBody>
                  <a:tcPr/>
                </a:tc>
                <a:tc>
                  <a:txBody>
                    <a:bodyPr/>
                    <a:lstStyle/>
                    <a:p>
                      <a:pPr algn="ctr"/>
                      <a:r>
                        <a:rPr lang="en-US" altLang="zh-CN">
                          <a:solidFill>
                            <a:srgbClr val="FF0000"/>
                          </a:solidFill>
                          <a:latin typeface="Times New Roman" panose="02020603050405020304" pitchFamily="18" charset="0"/>
                          <a:cs typeface="Times New Roman" panose="02020603050405020304" pitchFamily="18" charset="0"/>
                        </a:rPr>
                        <a:t>~1 μm (4 s)</a:t>
                      </a:r>
                      <a:endParaRPr lang="zh-CN" altLang="en-US">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87495573"/>
                  </a:ext>
                </a:extLst>
              </a:tr>
              <a:tr h="376240">
                <a:tc>
                  <a:txBody>
                    <a:bodyPr/>
                    <a:lstStyle/>
                    <a:p>
                      <a:pPr algn="ctr"/>
                      <a:r>
                        <a:rPr lang="en-US" altLang="zh-CN">
                          <a:latin typeface="Times New Roman" panose="02020603050405020304" pitchFamily="18" charset="0"/>
                          <a:cs typeface="Times New Roman" panose="02020603050405020304" pitchFamily="18" charset="0"/>
                        </a:rPr>
                        <a:t>Accurancy</a:t>
                      </a:r>
                      <a:endParaRPr lang="zh-CN" altLang="en-US">
                        <a:latin typeface="Times New Roman" panose="02020603050405020304" pitchFamily="18" charset="0"/>
                        <a:cs typeface="Times New Roman" panose="02020603050405020304" pitchFamily="18" charset="0"/>
                      </a:endParaRPr>
                    </a:p>
                  </a:txBody>
                  <a:tcPr/>
                </a:tc>
                <a:tc>
                  <a:txBody>
                    <a:bodyPr/>
                    <a:lstStyle/>
                    <a:p>
                      <a:pPr algn="ctr"/>
                      <a:r>
                        <a:rPr lang="en-US" altLang="zh-CN">
                          <a:latin typeface="Times New Roman" panose="02020603050405020304" pitchFamily="18" charset="0"/>
                          <a:cs typeface="Times New Roman" panose="02020603050405020304" pitchFamily="18" charset="0"/>
                        </a:rPr>
                        <a:t>100 μm</a:t>
                      </a:r>
                      <a:endParaRPr lang="zh-CN" altLang="en-US">
                        <a:latin typeface="Times New Roman" panose="02020603050405020304" pitchFamily="18" charset="0"/>
                        <a:cs typeface="Times New Roman" panose="02020603050405020304" pitchFamily="18" charset="0"/>
                      </a:endParaRPr>
                    </a:p>
                  </a:txBody>
                  <a:tcPr/>
                </a:tc>
                <a:tc>
                  <a:txBody>
                    <a:bodyPr/>
                    <a:lstStyle/>
                    <a:p>
                      <a:pPr algn="ctr"/>
                      <a:r>
                        <a:rPr lang="en-US" altLang="zh-CN">
                          <a:latin typeface="Times New Roman" panose="02020603050405020304" pitchFamily="18" charset="0"/>
                          <a:cs typeface="Times New Roman" panose="02020603050405020304" pitchFamily="18" charset="0"/>
                        </a:rPr>
                        <a:t>~30 μm</a:t>
                      </a:r>
                      <a:endParaRPr lang="zh-CN" altLang="en-US">
                        <a:latin typeface="Times New Roman" panose="02020603050405020304" pitchFamily="18" charset="0"/>
                        <a:cs typeface="Times New Roman" panose="02020603050405020304" pitchFamily="18" charset="0"/>
                      </a:endParaRPr>
                    </a:p>
                  </a:txBody>
                  <a:tcPr/>
                </a:tc>
                <a:tc>
                  <a:txBody>
                    <a:bodyPr/>
                    <a:lstStyle/>
                    <a:p>
                      <a:pPr algn="ctr"/>
                      <a:r>
                        <a:rPr lang="en-US" altLang="zh-CN">
                          <a:solidFill>
                            <a:srgbClr val="FF0000"/>
                          </a:solidFill>
                          <a:latin typeface="Times New Roman" panose="02020603050405020304" pitchFamily="18" charset="0"/>
                          <a:cs typeface="Times New Roman" panose="02020603050405020304" pitchFamily="18" charset="0"/>
                        </a:rPr>
                        <a:t>~50 μm</a:t>
                      </a:r>
                      <a:endParaRPr lang="zh-CN" altLang="en-US">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56789215"/>
                  </a:ext>
                </a:extLst>
              </a:tr>
            </a:tbl>
          </a:graphicData>
        </a:graphic>
      </p:graphicFrame>
      <p:sp>
        <p:nvSpPr>
          <p:cNvPr id="3" name="标题 2">
            <a:extLst>
              <a:ext uri="{FF2B5EF4-FFF2-40B4-BE49-F238E27FC236}">
                <a16:creationId xmlns:a16="http://schemas.microsoft.com/office/drawing/2014/main" id="{C8E1163E-7DDC-4CFC-A9D2-D87E1EB7F6C4}"/>
              </a:ext>
            </a:extLst>
          </p:cNvPr>
          <p:cNvSpPr>
            <a:spLocks noGrp="1"/>
          </p:cNvSpPr>
          <p:nvPr>
            <p:ph type="title"/>
          </p:nvPr>
        </p:nvSpPr>
        <p:spPr/>
        <p:txBody>
          <a:bodyPr>
            <a:normAutofit/>
          </a:bodyPr>
          <a:lstStyle/>
          <a:p>
            <a:r>
              <a:rPr lang="en-US" altLang="zh-CN" sz="2800"/>
              <a:t>Accuracy &amp; Resolution</a:t>
            </a:r>
            <a:endParaRPr lang="zh-CN" altLang="en-US"/>
          </a:p>
        </p:txBody>
      </p:sp>
      <p:pic>
        <p:nvPicPr>
          <p:cNvPr id="11" name="图片 10">
            <a:extLst>
              <a:ext uri="{FF2B5EF4-FFF2-40B4-BE49-F238E27FC236}">
                <a16:creationId xmlns:a16="http://schemas.microsoft.com/office/drawing/2014/main" id="{62071BE8-21F9-4E4B-A2C1-D484EBF5538C}"/>
              </a:ext>
            </a:extLst>
          </p:cNvPr>
          <p:cNvPicPr>
            <a:picLocks noChangeAspect="1"/>
          </p:cNvPicPr>
          <p:nvPr/>
        </p:nvPicPr>
        <p:blipFill>
          <a:blip r:embed="rId2"/>
          <a:stretch>
            <a:fillRect/>
          </a:stretch>
        </p:blipFill>
        <p:spPr>
          <a:xfrm>
            <a:off x="578947" y="3861048"/>
            <a:ext cx="3448079" cy="2847038"/>
          </a:xfrm>
          <a:prstGeom prst="rect">
            <a:avLst/>
          </a:prstGeom>
        </p:spPr>
      </p:pic>
      <p:pic>
        <p:nvPicPr>
          <p:cNvPr id="12" name="图片 11">
            <a:extLst>
              <a:ext uri="{FF2B5EF4-FFF2-40B4-BE49-F238E27FC236}">
                <a16:creationId xmlns:a16="http://schemas.microsoft.com/office/drawing/2014/main" id="{CD196F2F-AB4E-40AB-AF07-1577844F8319}"/>
              </a:ext>
            </a:extLst>
          </p:cNvPr>
          <p:cNvPicPr>
            <a:picLocks noChangeAspect="1"/>
          </p:cNvPicPr>
          <p:nvPr/>
        </p:nvPicPr>
        <p:blipFill>
          <a:blip r:embed="rId3"/>
          <a:stretch>
            <a:fillRect/>
          </a:stretch>
        </p:blipFill>
        <p:spPr>
          <a:xfrm>
            <a:off x="4576327" y="3080967"/>
            <a:ext cx="2967479" cy="2442169"/>
          </a:xfrm>
          <a:prstGeom prst="rect">
            <a:avLst/>
          </a:prstGeom>
        </p:spPr>
      </p:pic>
      <p:pic>
        <p:nvPicPr>
          <p:cNvPr id="13" name="图片 12">
            <a:extLst>
              <a:ext uri="{FF2B5EF4-FFF2-40B4-BE49-F238E27FC236}">
                <a16:creationId xmlns:a16="http://schemas.microsoft.com/office/drawing/2014/main" id="{BC59D4C5-9FC1-4C7F-AC1D-474A893D6405}"/>
              </a:ext>
            </a:extLst>
          </p:cNvPr>
          <p:cNvPicPr>
            <a:picLocks noChangeAspect="1"/>
          </p:cNvPicPr>
          <p:nvPr/>
        </p:nvPicPr>
        <p:blipFill>
          <a:blip r:embed="rId4"/>
          <a:stretch>
            <a:fillRect/>
          </a:stretch>
        </p:blipFill>
        <p:spPr>
          <a:xfrm>
            <a:off x="4313816" y="2316584"/>
            <a:ext cx="4329485" cy="980155"/>
          </a:xfrm>
          <a:prstGeom prst="rect">
            <a:avLst/>
          </a:prstGeom>
        </p:spPr>
      </p:pic>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234F81EF-9A51-4239-9B84-0D1E8CA49C50}"/>
                  </a:ext>
                </a:extLst>
              </p:cNvPr>
              <p:cNvSpPr/>
              <p:nvPr/>
            </p:nvSpPr>
            <p:spPr>
              <a:xfrm>
                <a:off x="419224" y="2150631"/>
                <a:ext cx="3346209" cy="1799852"/>
              </a:xfrm>
              <a:prstGeom prst="rect">
                <a:avLst/>
              </a:prstGeom>
            </p:spPr>
            <p:txBody>
              <a:bodyPr wrap="square">
                <a:spAutoFit/>
              </a:bodyPr>
              <a:lstStyle/>
              <a:p>
                <a:pPr>
                  <a:spcAft>
                    <a:spcPts val="600"/>
                  </a:spcAft>
                </a:pPr>
                <a14:m>
                  <m:oMathPara xmlns:m="http://schemas.openxmlformats.org/officeDocument/2006/math">
                    <m:oMathParaPr>
                      <m:jc m:val="centerGroup"/>
                    </m:oMathParaPr>
                    <m:oMath xmlns:m="http://schemas.openxmlformats.org/officeDocument/2006/math">
                      <m:r>
                        <m:rPr>
                          <m:nor/>
                        </m:rPr>
                        <a:rPr lang="en-US" altLang="zh-CN" sz="2000" b="0" smtClean="0">
                          <a:solidFill>
                            <a:srgbClr val="FF0000"/>
                          </a:solidFill>
                          <a:cs typeface="Times New Roman" panose="02020603050405020304" pitchFamily="18" charset="0"/>
                        </a:rPr>
                        <m:t>x</m:t>
                      </m:r>
                      <m:r>
                        <m:rPr>
                          <m:nor/>
                        </m:rPr>
                        <a:rPr lang="en-US" altLang="zh-CN" sz="2000" b="0" smtClean="0">
                          <a:solidFill>
                            <a:srgbClr val="FF0000"/>
                          </a:solidFill>
                          <a:cs typeface="Times New Roman" panose="02020603050405020304" pitchFamily="18" charset="0"/>
                        </a:rPr>
                        <m:t>,</m:t>
                      </m:r>
                      <m:r>
                        <m:rPr>
                          <m:nor/>
                        </m:rPr>
                        <a:rPr lang="en-US" altLang="zh-CN" sz="2000" b="0" smtClean="0">
                          <a:solidFill>
                            <a:srgbClr val="FF0000"/>
                          </a:solidFill>
                          <a:cs typeface="Times New Roman" panose="02020603050405020304" pitchFamily="18" charset="0"/>
                        </a:rPr>
                        <m:t>y</m:t>
                      </m:r>
                      <m:r>
                        <m:rPr>
                          <m:nor/>
                        </m:rPr>
                        <a:rPr lang="en-US" altLang="zh-CN" sz="2000" b="0" i="0" smtClean="0">
                          <a:solidFill>
                            <a:srgbClr val="FF0000"/>
                          </a:solidFill>
                          <a:cs typeface="Times New Roman" panose="02020603050405020304" pitchFamily="18" charset="0"/>
                        </a:rPr>
                        <m:t> </m:t>
                      </m:r>
                      <m:r>
                        <m:rPr>
                          <m:nor/>
                        </m:rPr>
                        <a:rPr lang="en-US" altLang="zh-CN" sz="2000" b="0" smtClean="0">
                          <a:solidFill>
                            <a:srgbClr val="FF0000"/>
                          </a:solidFill>
                          <a:cs typeface="Times New Roman" panose="02020603050405020304" pitchFamily="18" charset="0"/>
                        </a:rPr>
                        <m:t>=</m:t>
                      </m:r>
                      <m:r>
                        <m:rPr>
                          <m:nor/>
                        </m:rPr>
                        <a:rPr lang="en-US" altLang="zh-CN" sz="2000" b="0" i="0" smtClean="0">
                          <a:solidFill>
                            <a:srgbClr val="FF0000"/>
                          </a:solidFill>
                          <a:cs typeface="Times New Roman" panose="02020603050405020304" pitchFamily="18" charset="0"/>
                        </a:rPr>
                        <m:t> </m:t>
                      </m:r>
                      <m:r>
                        <m:rPr>
                          <m:nor/>
                        </m:rPr>
                        <a:rPr lang="en-US" altLang="zh-CN" sz="2000" b="0" i="1" smtClean="0">
                          <a:solidFill>
                            <a:srgbClr val="FF0000"/>
                          </a:solidFill>
                          <a:cs typeface="Times New Roman" panose="02020603050405020304" pitchFamily="18" charset="0"/>
                        </a:rPr>
                        <m:t>f</m:t>
                      </m:r>
                      <m:r>
                        <m:rPr>
                          <m:nor/>
                        </m:rPr>
                        <a:rPr lang="en-US" altLang="zh-CN" sz="2000" b="0" i="0" smtClean="0">
                          <a:solidFill>
                            <a:srgbClr val="FF0000"/>
                          </a:solidFill>
                          <a:cs typeface="Times New Roman" panose="02020603050405020304" pitchFamily="18" charset="0"/>
                        </a:rPr>
                        <m:t> </m:t>
                      </m:r>
                      <m:r>
                        <m:rPr>
                          <m:nor/>
                        </m:rPr>
                        <a:rPr lang="en-US" altLang="zh-CN" sz="2000" b="0" smtClean="0">
                          <a:solidFill>
                            <a:srgbClr val="FF0000"/>
                          </a:solidFill>
                          <a:cs typeface="Times New Roman" panose="02020603050405020304" pitchFamily="18" charset="0"/>
                        </a:rPr>
                        <m:t>(</m:t>
                      </m:r>
                      <m:r>
                        <m:rPr>
                          <m:nor/>
                        </m:rPr>
                        <a:rPr lang="en-US" altLang="zh-CN" sz="2000" b="0" smtClean="0">
                          <a:solidFill>
                            <a:srgbClr val="FF0000"/>
                          </a:solidFill>
                          <a:cs typeface="Times New Roman" panose="02020603050405020304" pitchFamily="18" charset="0"/>
                        </a:rPr>
                        <m:t>Xraw</m:t>
                      </m:r>
                      <m:r>
                        <m:rPr>
                          <m:nor/>
                        </m:rPr>
                        <a:rPr lang="en-US" altLang="zh-CN" sz="2000" b="0" smtClean="0">
                          <a:solidFill>
                            <a:srgbClr val="FF0000"/>
                          </a:solidFill>
                          <a:cs typeface="Times New Roman" panose="02020603050405020304" pitchFamily="18" charset="0"/>
                        </a:rPr>
                        <m:t>,</m:t>
                      </m:r>
                      <m:r>
                        <m:rPr>
                          <m:nor/>
                        </m:rPr>
                        <a:rPr lang="en-US" altLang="zh-CN" sz="2000" b="0" i="0" smtClean="0">
                          <a:solidFill>
                            <a:srgbClr val="FF0000"/>
                          </a:solidFill>
                          <a:cs typeface="Times New Roman" panose="02020603050405020304" pitchFamily="18" charset="0"/>
                        </a:rPr>
                        <m:t>Y</m:t>
                      </m:r>
                      <m:r>
                        <m:rPr>
                          <m:nor/>
                        </m:rPr>
                        <a:rPr lang="en-US" altLang="zh-CN" sz="2000" b="0" baseline="-25000" smtClean="0">
                          <a:solidFill>
                            <a:srgbClr val="FF0000"/>
                          </a:solidFill>
                          <a:cs typeface="Times New Roman" panose="02020603050405020304" pitchFamily="18" charset="0"/>
                        </a:rPr>
                        <m:t>raw</m:t>
                      </m:r>
                      <m:r>
                        <m:rPr>
                          <m:nor/>
                        </m:rPr>
                        <a:rPr lang="en-US" altLang="zh-CN" sz="2000" b="0" smtClean="0">
                          <a:solidFill>
                            <a:srgbClr val="FF0000"/>
                          </a:solidFill>
                          <a:cs typeface="Times New Roman" panose="02020603050405020304" pitchFamily="18" charset="0"/>
                        </a:rPr>
                        <m:t>)</m:t>
                      </m:r>
                      <m:r>
                        <m:rPr>
                          <m:nor/>
                        </m:rPr>
                        <a:rPr lang="en-US" altLang="zh-CN" sz="2000" b="0" i="0" smtClean="0">
                          <a:solidFill>
                            <a:srgbClr val="FF0000"/>
                          </a:solidFill>
                          <a:cs typeface="Times New Roman" panose="02020603050405020304" pitchFamily="18" charset="0"/>
                        </a:rPr>
                        <m:t> </m:t>
                      </m:r>
                    </m:oMath>
                  </m:oMathPara>
                </a14:m>
                <a:endParaRPr lang="en-US" altLang="zh-CN" sz="2000" b="0" i="0">
                  <a:solidFill>
                    <a:srgbClr val="FF0000"/>
                  </a:solidFill>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nor/>
                        </m:rPr>
                        <a:rPr lang="en-US" altLang="zh-CN" sz="2000" b="0" i="0" smtClean="0">
                          <a:solidFill>
                            <a:schemeClr val="tx1"/>
                          </a:solidFill>
                          <a:cs typeface="Times New Roman" panose="02020603050405020304" pitchFamily="18" charset="0"/>
                        </a:rPr>
                        <m:t>X</m:t>
                      </m:r>
                      <m:r>
                        <m:rPr>
                          <m:nor/>
                        </m:rPr>
                        <a:rPr lang="en-US" altLang="zh-CN" sz="2000" b="0" i="0" baseline="-25000" smtClean="0">
                          <a:solidFill>
                            <a:schemeClr val="tx1"/>
                          </a:solidFill>
                          <a:cs typeface="Times New Roman" panose="02020603050405020304" pitchFamily="18" charset="0"/>
                        </a:rPr>
                        <m:t>raw</m:t>
                      </m:r>
                      <m:r>
                        <m:rPr>
                          <m:nor/>
                        </m:rPr>
                        <a:rPr lang="zh-CN" altLang="en-US" sz="2000" b="0" smtClean="0">
                          <a:solidFill>
                            <a:schemeClr val="tx1"/>
                          </a:solidFill>
                          <a:cs typeface="Times New Roman" panose="02020603050405020304" pitchFamily="18" charset="0"/>
                        </a:rPr>
                        <m:t> =</m:t>
                      </m:r>
                      <m:f>
                        <m:fPr>
                          <m:ctrlPr>
                            <a:rPr lang="zh-CN" altLang="en-US" sz="2000" b="0" i="1">
                              <a:solidFill>
                                <a:schemeClr val="tx1"/>
                              </a:solidFill>
                              <a:latin typeface="Cambria Math" panose="02040503050406030204" pitchFamily="18" charset="0"/>
                            </a:rPr>
                          </m:ctrlPr>
                        </m:fPr>
                        <m:num>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a</m:t>
                              </m:r>
                            </m:sub>
                          </m:sSub>
                          <m:r>
                            <m:rPr>
                              <m:nor/>
                            </m:rPr>
                            <a:rPr lang="zh-CN" altLang="en-US" sz="2000" b="0" i="1">
                              <a:solidFill>
                                <a:schemeClr val="tx1"/>
                              </a:solidFill>
                              <a:cs typeface="Times New Roman" panose="02020603050405020304" pitchFamily="18" charset="0"/>
                            </a:rPr>
                            <m:t>+</m:t>
                          </m:r>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d</m:t>
                              </m:r>
                            </m:sub>
                          </m:sSub>
                          <m:r>
                            <m:rPr>
                              <m:nor/>
                            </m:rPr>
                            <a:rPr lang="zh-CN" altLang="en-US" sz="2000" b="0" i="1">
                              <a:solidFill>
                                <a:schemeClr val="tx1"/>
                              </a:solidFill>
                              <a:cs typeface="Times New Roman" panose="02020603050405020304" pitchFamily="18" charset="0"/>
                            </a:rPr>
                            <m:t>−</m:t>
                          </m:r>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b</m:t>
                              </m:r>
                            </m:sub>
                          </m:sSub>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m:t>
                              </m:r>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c</m:t>
                              </m:r>
                            </m:sub>
                          </m:sSub>
                        </m:num>
                        <m:den>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a</m:t>
                              </m:r>
                            </m:sub>
                          </m:sSub>
                          <m:r>
                            <m:rPr>
                              <m:nor/>
                            </m:rPr>
                            <a:rPr lang="zh-CN" altLang="en-US" sz="2000" b="0" i="1">
                              <a:solidFill>
                                <a:schemeClr val="tx1"/>
                              </a:solidFill>
                              <a:cs typeface="Times New Roman" panose="02020603050405020304" pitchFamily="18" charset="0"/>
                            </a:rPr>
                            <m:t>+</m:t>
                          </m:r>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b</m:t>
                              </m:r>
                            </m:sub>
                          </m:sSub>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m:t>
                              </m:r>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c</m:t>
                              </m:r>
                            </m:sub>
                          </m:sSub>
                          <m:r>
                            <m:rPr>
                              <m:nor/>
                            </m:rPr>
                            <a:rPr lang="zh-CN" altLang="en-US" sz="2000" b="0" i="1">
                              <a:solidFill>
                                <a:schemeClr val="tx1"/>
                              </a:solidFill>
                              <a:cs typeface="Times New Roman" panose="02020603050405020304" pitchFamily="18" charset="0"/>
                            </a:rPr>
                            <m:t>+</m:t>
                          </m:r>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d</m:t>
                              </m:r>
                            </m:sub>
                          </m:sSub>
                        </m:den>
                      </m:f>
                      <m:r>
                        <m:rPr>
                          <m:nor/>
                        </m:rPr>
                        <a:rPr lang="zh-CN" altLang="en-US" sz="2000" b="0" i="1">
                          <a:solidFill>
                            <a:schemeClr val="tx1"/>
                          </a:solidFill>
                          <a:cs typeface="Times New Roman" panose="02020603050405020304" pitchFamily="18" charset="0"/>
                        </a:rPr>
                        <m:t> </m:t>
                      </m:r>
                    </m:oMath>
                  </m:oMathPara>
                </a14:m>
                <a:endParaRPr lang="en-US" altLang="zh-CN" sz="2000" b="0" i="1">
                  <a:solidFill>
                    <a:schemeClr val="tx1"/>
                  </a:solidFill>
                  <a:cs typeface="Times New Roman" panose="02020603050405020304" pitchFamily="18" charset="0"/>
                </a:endParaRPr>
              </a:p>
              <a:p>
                <a14:m>
                  <m:oMath xmlns:m="http://schemas.openxmlformats.org/officeDocument/2006/math">
                    <m:r>
                      <m:rPr>
                        <m:nor/>
                      </m:rPr>
                      <a:rPr lang="en-US" altLang="zh-CN" sz="2000" b="0" i="1" smtClean="0">
                        <a:solidFill>
                          <a:schemeClr val="tx1"/>
                        </a:solidFill>
                        <a:cs typeface="Times New Roman" panose="02020603050405020304" pitchFamily="18" charset="0"/>
                      </a:rPr>
                      <m:t>Y</m:t>
                    </m:r>
                    <m:r>
                      <m:rPr>
                        <m:nor/>
                      </m:rPr>
                      <a:rPr lang="en-US" altLang="zh-CN" sz="2000" b="0" i="1" baseline="-25000" smtClean="0">
                        <a:solidFill>
                          <a:schemeClr val="tx1"/>
                        </a:solidFill>
                        <a:cs typeface="Times New Roman" panose="02020603050405020304" pitchFamily="18" charset="0"/>
                      </a:rPr>
                      <m:t>raw</m:t>
                    </m:r>
                    <m:r>
                      <m:rPr>
                        <m:nor/>
                      </m:rPr>
                      <a:rPr lang="zh-CN" altLang="en-US" sz="2000" b="0" i="1">
                        <a:solidFill>
                          <a:schemeClr val="tx1"/>
                        </a:solidFill>
                        <a:cs typeface="Times New Roman" panose="02020603050405020304" pitchFamily="18" charset="0"/>
                      </a:rPr>
                      <m:t> =</m:t>
                    </m:r>
                    <m:f>
                      <m:fPr>
                        <m:ctrlPr>
                          <a:rPr lang="zh-CN" altLang="en-US" sz="2000" b="0" i="1">
                            <a:solidFill>
                              <a:schemeClr val="tx1"/>
                            </a:solidFill>
                            <a:latin typeface="Cambria Math" panose="02040503050406030204" pitchFamily="18" charset="0"/>
                          </a:rPr>
                        </m:ctrlPr>
                      </m:fPr>
                      <m:num>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a</m:t>
                            </m:r>
                          </m:sub>
                        </m:sSub>
                        <m:r>
                          <m:rPr>
                            <m:nor/>
                          </m:rPr>
                          <a:rPr lang="zh-CN" altLang="en-US" sz="2000" b="0" i="1">
                            <a:solidFill>
                              <a:schemeClr val="tx1"/>
                            </a:solidFill>
                            <a:cs typeface="Times New Roman" panose="02020603050405020304" pitchFamily="18" charset="0"/>
                          </a:rPr>
                          <m:t>+</m:t>
                        </m:r>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b</m:t>
                            </m:r>
                          </m:sub>
                        </m:sSub>
                        <m:r>
                          <m:rPr>
                            <m:nor/>
                          </m:rPr>
                          <a:rPr lang="zh-CN" altLang="en-US" sz="2000" b="0" i="1">
                            <a:solidFill>
                              <a:schemeClr val="tx1"/>
                            </a:solidFill>
                            <a:cs typeface="Times New Roman" panose="02020603050405020304" pitchFamily="18" charset="0"/>
                          </a:rPr>
                          <m:t>−</m:t>
                        </m:r>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c</m:t>
                            </m:r>
                          </m:sub>
                        </m:sSub>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m:t>
                            </m:r>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d</m:t>
                            </m:r>
                          </m:sub>
                        </m:sSub>
                      </m:num>
                      <m:den>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a</m:t>
                            </m:r>
                          </m:sub>
                        </m:sSub>
                        <m:r>
                          <m:rPr>
                            <m:nor/>
                          </m:rPr>
                          <a:rPr lang="zh-CN" altLang="en-US" sz="2000" b="0" i="1">
                            <a:solidFill>
                              <a:schemeClr val="tx1"/>
                            </a:solidFill>
                            <a:cs typeface="Times New Roman" panose="02020603050405020304" pitchFamily="18" charset="0"/>
                          </a:rPr>
                          <m:t>+</m:t>
                        </m:r>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b</m:t>
                            </m:r>
                          </m:sub>
                        </m:sSub>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m:t>
                            </m:r>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c</m:t>
                            </m:r>
                          </m:sub>
                        </m:sSub>
                        <m:r>
                          <m:rPr>
                            <m:nor/>
                          </m:rPr>
                          <a:rPr lang="zh-CN" altLang="en-US" sz="2000" b="0" i="1">
                            <a:solidFill>
                              <a:schemeClr val="tx1"/>
                            </a:solidFill>
                            <a:cs typeface="Times New Roman" panose="02020603050405020304" pitchFamily="18" charset="0"/>
                          </a:rPr>
                          <m:t>+</m:t>
                        </m:r>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d</m:t>
                            </m:r>
                          </m:sub>
                        </m:sSub>
                      </m:den>
                    </m:f>
                  </m:oMath>
                </a14:m>
                <a:r>
                  <a:rPr lang="zh-CN" altLang="en-US" sz="1600" b="0">
                    <a:solidFill>
                      <a:schemeClr val="tx1"/>
                    </a:solidFill>
                    <a:cs typeface="Times New Roman" panose="02020603050405020304" pitchFamily="18" charset="0"/>
                  </a:rPr>
                  <a:t> </a:t>
                </a:r>
                <a:r>
                  <a:rPr lang="en-US" altLang="zh-CN" sz="1600" b="0">
                    <a:solidFill>
                      <a:schemeClr val="tx1"/>
                    </a:solidFill>
                    <a:cs typeface="Times New Roman" panose="02020603050405020304" pitchFamily="18" charset="0"/>
                  </a:rPr>
                  <a:t>;   </a:t>
                </a:r>
                <a:endParaRPr lang="zh-CN" altLang="en-US" sz="1600" b="0">
                  <a:solidFill>
                    <a:srgbClr val="FF0000"/>
                  </a:solidFill>
                  <a:cs typeface="Times New Roman" panose="02020603050405020304" pitchFamily="18" charset="0"/>
                </a:endParaRPr>
              </a:p>
            </p:txBody>
          </p:sp>
        </mc:Choice>
        <mc:Fallback xmlns="">
          <p:sp>
            <p:nvSpPr>
              <p:cNvPr id="9" name="矩形 8">
                <a:extLst>
                  <a:ext uri="{FF2B5EF4-FFF2-40B4-BE49-F238E27FC236}">
                    <a16:creationId xmlns:a16="http://schemas.microsoft.com/office/drawing/2014/main" id="{234F81EF-9A51-4239-9B84-0D1E8CA49C50}"/>
                  </a:ext>
                </a:extLst>
              </p:cNvPr>
              <p:cNvSpPr>
                <a:spLocks noRot="1" noChangeAspect="1" noMove="1" noResize="1" noEditPoints="1" noAdjustHandles="1" noChangeArrowheads="1" noChangeShapeType="1" noTextEdit="1"/>
              </p:cNvSpPr>
              <p:nvPr/>
            </p:nvSpPr>
            <p:spPr>
              <a:xfrm>
                <a:off x="419224" y="2150631"/>
                <a:ext cx="3346209" cy="1799852"/>
              </a:xfrm>
              <a:prstGeom prst="rect">
                <a:avLst/>
              </a:prstGeom>
              <a:blipFill>
                <a:blip r:embed="rId5"/>
                <a:stretch>
                  <a:fillRect/>
                </a:stretch>
              </a:blipFill>
            </p:spPr>
            <p:txBody>
              <a:bodyPr/>
              <a:lstStyle/>
              <a:p>
                <a:r>
                  <a:rPr lang="zh-CN" altLang="en-US">
                    <a:noFill/>
                  </a:rPr>
                  <a:t> </a:t>
                </a:r>
              </a:p>
            </p:txBody>
          </p:sp>
        </mc:Fallback>
      </mc:AlternateContent>
      <p:sp>
        <p:nvSpPr>
          <p:cNvPr id="2" name="文本框 1">
            <a:extLst>
              <a:ext uri="{FF2B5EF4-FFF2-40B4-BE49-F238E27FC236}">
                <a16:creationId xmlns:a16="http://schemas.microsoft.com/office/drawing/2014/main" id="{38098596-69DB-44E2-8CEA-2A146D5DA3F6}"/>
              </a:ext>
            </a:extLst>
          </p:cNvPr>
          <p:cNvSpPr txBox="1"/>
          <p:nvPr/>
        </p:nvSpPr>
        <p:spPr>
          <a:xfrm>
            <a:off x="4313816" y="5765493"/>
            <a:ext cx="2967479" cy="461665"/>
          </a:xfrm>
          <a:prstGeom prst="rect">
            <a:avLst/>
          </a:prstGeom>
          <a:noFill/>
        </p:spPr>
        <p:txBody>
          <a:bodyPr wrap="none" rtlCol="0">
            <a:spAutoFit/>
          </a:bodyPr>
          <a:lstStyle/>
          <a:p>
            <a:r>
              <a:rPr lang="en-US" altLang="zh-CN" sz="2400" b="0">
                <a:solidFill>
                  <a:schemeClr val="tx1"/>
                </a:solidFill>
              </a:rPr>
              <a:t>x=A</a:t>
            </a:r>
            <a:r>
              <a:rPr lang="en-US" altLang="zh-CN" sz="2400" b="0" baseline="-25000">
                <a:solidFill>
                  <a:schemeClr val="tx1"/>
                </a:solidFill>
              </a:rPr>
              <a:t>0</a:t>
            </a:r>
            <a:r>
              <a:rPr lang="en-US" altLang="zh-CN" sz="2400" b="0">
                <a:solidFill>
                  <a:schemeClr val="tx1"/>
                </a:solidFill>
              </a:rPr>
              <a:t>+A</a:t>
            </a:r>
            <a:r>
              <a:rPr lang="en-US" altLang="zh-CN" sz="2400" b="0" baseline="-25000">
                <a:solidFill>
                  <a:schemeClr val="tx1"/>
                </a:solidFill>
              </a:rPr>
              <a:t>1</a:t>
            </a:r>
            <a:r>
              <a:rPr lang="en-US" altLang="zh-CN" sz="2400" b="0">
                <a:solidFill>
                  <a:schemeClr val="tx1"/>
                </a:solidFill>
              </a:rPr>
              <a:t>X</a:t>
            </a:r>
            <a:r>
              <a:rPr lang="en-US" altLang="zh-CN" sz="2400" b="0" baseline="-25000">
                <a:solidFill>
                  <a:schemeClr val="tx1"/>
                </a:solidFill>
              </a:rPr>
              <a:t>raw</a:t>
            </a:r>
            <a:r>
              <a:rPr lang="en-US" altLang="zh-CN" sz="2400" b="0">
                <a:solidFill>
                  <a:schemeClr val="tx1"/>
                </a:solidFill>
              </a:rPr>
              <a:t>+A</a:t>
            </a:r>
            <a:r>
              <a:rPr lang="en-US" altLang="zh-CN" sz="2400" b="0" baseline="-25000">
                <a:solidFill>
                  <a:schemeClr val="tx1"/>
                </a:solidFill>
              </a:rPr>
              <a:t>2</a:t>
            </a:r>
            <a:r>
              <a:rPr lang="en-US" altLang="zh-CN" sz="2400" b="0">
                <a:solidFill>
                  <a:schemeClr val="tx1"/>
                </a:solidFill>
              </a:rPr>
              <a:t>Y</a:t>
            </a:r>
            <a:r>
              <a:rPr lang="en-US" altLang="zh-CN" sz="2400" b="0" baseline="-25000">
                <a:solidFill>
                  <a:schemeClr val="tx1"/>
                </a:solidFill>
              </a:rPr>
              <a:t>raw</a:t>
            </a:r>
            <a:endParaRPr lang="zh-CN" altLang="en-US" sz="2400" b="0" dirty="0">
              <a:solidFill>
                <a:schemeClr val="tx1"/>
              </a:solidFill>
            </a:endParaRPr>
          </a:p>
        </p:txBody>
      </p:sp>
      <p:sp>
        <p:nvSpPr>
          <p:cNvPr id="5" name="文本框 4">
            <a:extLst>
              <a:ext uri="{FF2B5EF4-FFF2-40B4-BE49-F238E27FC236}">
                <a16:creationId xmlns:a16="http://schemas.microsoft.com/office/drawing/2014/main" id="{2B751B9A-BCB1-4E65-8B3C-3C7C6C228DAB}"/>
              </a:ext>
            </a:extLst>
          </p:cNvPr>
          <p:cNvSpPr txBox="1"/>
          <p:nvPr/>
        </p:nvSpPr>
        <p:spPr>
          <a:xfrm>
            <a:off x="4029372" y="5348493"/>
            <a:ext cx="3744936" cy="461665"/>
          </a:xfrm>
          <a:prstGeom prst="rect">
            <a:avLst/>
          </a:prstGeom>
          <a:noFill/>
        </p:spPr>
        <p:txBody>
          <a:bodyPr wrap="none" rtlCol="0">
            <a:spAutoFit/>
          </a:bodyPr>
          <a:lstStyle/>
          <a:p>
            <a:r>
              <a:rPr lang="en-US" altLang="zh-CN" sz="2400" b="0">
                <a:solidFill>
                  <a:schemeClr val="tx1"/>
                </a:solidFill>
              </a:rPr>
              <a:t>Method: least square method</a:t>
            </a:r>
            <a:endParaRPr lang="zh-CN" altLang="en-US" sz="2400" b="0" dirty="0">
              <a:solidFill>
                <a:schemeClr val="tx1"/>
              </a:solidFill>
            </a:endParaRPr>
          </a:p>
        </p:txBody>
      </p:sp>
      <p:sp>
        <p:nvSpPr>
          <p:cNvPr id="6" name="灯片编号占位符 5">
            <a:extLst>
              <a:ext uri="{FF2B5EF4-FFF2-40B4-BE49-F238E27FC236}">
                <a16:creationId xmlns:a16="http://schemas.microsoft.com/office/drawing/2014/main" id="{680EC3AE-4040-46DB-A9CF-D7A05A1CB4FA}"/>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20</a:t>
            </a:fld>
            <a:r>
              <a:rPr lang="en-US" altLang="zh-CN">
                <a:ea typeface="宋体"/>
                <a:cs typeface="Times New Roman" panose="02020603050405020304" pitchFamily="18" charset="0"/>
              </a:rPr>
              <a:t>/42</a:t>
            </a:r>
            <a:endParaRPr lang="zh-CN" altLang="en-US" dirty="0">
              <a:latin typeface="Calibri"/>
              <a:ea typeface="宋体"/>
            </a:endParaRPr>
          </a:p>
        </p:txBody>
      </p:sp>
      <p:sp>
        <p:nvSpPr>
          <p:cNvPr id="7" name="文本框 6">
            <a:extLst>
              <a:ext uri="{FF2B5EF4-FFF2-40B4-BE49-F238E27FC236}">
                <a16:creationId xmlns:a16="http://schemas.microsoft.com/office/drawing/2014/main" id="{A132D604-072F-4DA4-A065-21CCE692B84E}"/>
              </a:ext>
            </a:extLst>
          </p:cNvPr>
          <p:cNvSpPr txBox="1"/>
          <p:nvPr/>
        </p:nvSpPr>
        <p:spPr>
          <a:xfrm>
            <a:off x="7543806" y="2150631"/>
            <a:ext cx="1258934" cy="400110"/>
          </a:xfrm>
          <a:prstGeom prst="rect">
            <a:avLst/>
          </a:prstGeom>
          <a:noFill/>
        </p:spPr>
        <p:txBody>
          <a:bodyPr wrap="none" rtlCol="0">
            <a:spAutoFit/>
          </a:bodyPr>
          <a:lstStyle/>
          <a:p>
            <a:r>
              <a:rPr lang="en-US" altLang="zh-CN" sz="2000" b="0">
                <a:solidFill>
                  <a:srgbClr val="FF0000"/>
                </a:solidFill>
              </a:rPr>
              <a:t>A baseline</a:t>
            </a:r>
            <a:endParaRPr lang="zh-CN" altLang="en-US" sz="2000" b="0" dirty="0">
              <a:solidFill>
                <a:srgbClr val="FF0000"/>
              </a:solidFill>
            </a:endParaRPr>
          </a:p>
        </p:txBody>
      </p:sp>
    </p:spTree>
    <p:extLst>
      <p:ext uri="{BB962C8B-B14F-4D97-AF65-F5344CB8AC3E}">
        <p14:creationId xmlns:p14="http://schemas.microsoft.com/office/powerpoint/2010/main" val="2720513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751FD5DE-9B40-498E-B762-9CC5B6B9C2FD}"/>
              </a:ext>
            </a:extLst>
          </p:cNvPr>
          <p:cNvSpPr>
            <a:spLocks noGrp="1"/>
          </p:cNvSpPr>
          <p:nvPr>
            <p:ph type="title"/>
          </p:nvPr>
        </p:nvSpPr>
        <p:spPr/>
        <p:txBody>
          <a:bodyPr>
            <a:normAutofit/>
          </a:bodyPr>
          <a:lstStyle/>
          <a:p>
            <a:r>
              <a:rPr lang="en-US" altLang="zh-CN"/>
              <a:t>Accurancy in a BPM pipe</a:t>
            </a:r>
            <a:endParaRPr lang="zh-CN" altLang="en-US"/>
          </a:p>
        </p:txBody>
      </p:sp>
      <p:pic>
        <p:nvPicPr>
          <p:cNvPr id="6" name="图片 5">
            <a:extLst>
              <a:ext uri="{FF2B5EF4-FFF2-40B4-BE49-F238E27FC236}">
                <a16:creationId xmlns:a16="http://schemas.microsoft.com/office/drawing/2014/main" id="{35FC11A9-05E6-412B-9F83-878C31F35154}"/>
              </a:ext>
            </a:extLst>
          </p:cNvPr>
          <p:cNvPicPr>
            <a:picLocks noChangeAspect="1"/>
          </p:cNvPicPr>
          <p:nvPr/>
        </p:nvPicPr>
        <p:blipFill>
          <a:blip r:embed="rId2"/>
          <a:stretch>
            <a:fillRect/>
          </a:stretch>
        </p:blipFill>
        <p:spPr>
          <a:xfrm>
            <a:off x="51247" y="1012289"/>
            <a:ext cx="3041220" cy="2242446"/>
          </a:xfrm>
          <a:prstGeom prst="rect">
            <a:avLst/>
          </a:prstGeom>
        </p:spPr>
      </p:pic>
      <p:pic>
        <p:nvPicPr>
          <p:cNvPr id="8" name="图片 7">
            <a:extLst>
              <a:ext uri="{FF2B5EF4-FFF2-40B4-BE49-F238E27FC236}">
                <a16:creationId xmlns:a16="http://schemas.microsoft.com/office/drawing/2014/main" id="{5024CB57-07D1-48AC-A0B0-70C26B149AB8}"/>
              </a:ext>
            </a:extLst>
          </p:cNvPr>
          <p:cNvPicPr>
            <a:picLocks noChangeAspect="1"/>
          </p:cNvPicPr>
          <p:nvPr/>
        </p:nvPicPr>
        <p:blipFill>
          <a:blip r:embed="rId3"/>
          <a:stretch>
            <a:fillRect/>
          </a:stretch>
        </p:blipFill>
        <p:spPr>
          <a:xfrm>
            <a:off x="2991714" y="976981"/>
            <a:ext cx="3059821" cy="2277754"/>
          </a:xfrm>
          <a:prstGeom prst="rect">
            <a:avLst/>
          </a:prstGeom>
        </p:spPr>
      </p:pic>
      <p:pic>
        <p:nvPicPr>
          <p:cNvPr id="10" name="图片 9">
            <a:extLst>
              <a:ext uri="{FF2B5EF4-FFF2-40B4-BE49-F238E27FC236}">
                <a16:creationId xmlns:a16="http://schemas.microsoft.com/office/drawing/2014/main" id="{6793ED6E-9205-49C7-89A3-44FEA71C9A45}"/>
              </a:ext>
            </a:extLst>
          </p:cNvPr>
          <p:cNvPicPr>
            <a:picLocks noChangeAspect="1"/>
          </p:cNvPicPr>
          <p:nvPr/>
        </p:nvPicPr>
        <p:blipFill>
          <a:blip r:embed="rId4"/>
          <a:stretch>
            <a:fillRect/>
          </a:stretch>
        </p:blipFill>
        <p:spPr>
          <a:xfrm>
            <a:off x="5979667" y="951816"/>
            <a:ext cx="3125082" cy="2302919"/>
          </a:xfrm>
          <a:prstGeom prst="rect">
            <a:avLst/>
          </a:prstGeom>
        </p:spPr>
      </p:pic>
      <p:pic>
        <p:nvPicPr>
          <p:cNvPr id="12" name="图片 11">
            <a:extLst>
              <a:ext uri="{FF2B5EF4-FFF2-40B4-BE49-F238E27FC236}">
                <a16:creationId xmlns:a16="http://schemas.microsoft.com/office/drawing/2014/main" id="{FBA29868-F1F4-4FFF-B315-B87A2B9330BA}"/>
              </a:ext>
            </a:extLst>
          </p:cNvPr>
          <p:cNvPicPr>
            <a:picLocks noChangeAspect="1"/>
          </p:cNvPicPr>
          <p:nvPr/>
        </p:nvPicPr>
        <p:blipFill>
          <a:blip r:embed="rId5"/>
          <a:stretch>
            <a:fillRect/>
          </a:stretch>
        </p:blipFill>
        <p:spPr>
          <a:xfrm>
            <a:off x="52066" y="3622267"/>
            <a:ext cx="3057888" cy="2427113"/>
          </a:xfrm>
          <a:prstGeom prst="rect">
            <a:avLst/>
          </a:prstGeom>
        </p:spPr>
      </p:pic>
      <p:pic>
        <p:nvPicPr>
          <p:cNvPr id="14" name="图片 13">
            <a:extLst>
              <a:ext uri="{FF2B5EF4-FFF2-40B4-BE49-F238E27FC236}">
                <a16:creationId xmlns:a16="http://schemas.microsoft.com/office/drawing/2014/main" id="{2030C192-F6F4-4EFD-A172-DDDE647F09C1}"/>
              </a:ext>
            </a:extLst>
          </p:cNvPr>
          <p:cNvPicPr>
            <a:picLocks noChangeAspect="1"/>
          </p:cNvPicPr>
          <p:nvPr/>
        </p:nvPicPr>
        <p:blipFill>
          <a:blip r:embed="rId6"/>
          <a:stretch>
            <a:fillRect/>
          </a:stretch>
        </p:blipFill>
        <p:spPr>
          <a:xfrm>
            <a:off x="3050314" y="3639963"/>
            <a:ext cx="3108652" cy="2427113"/>
          </a:xfrm>
          <a:prstGeom prst="rect">
            <a:avLst/>
          </a:prstGeom>
        </p:spPr>
      </p:pic>
      <p:sp>
        <p:nvSpPr>
          <p:cNvPr id="15" name="文本框 14">
            <a:extLst>
              <a:ext uri="{FF2B5EF4-FFF2-40B4-BE49-F238E27FC236}">
                <a16:creationId xmlns:a16="http://schemas.microsoft.com/office/drawing/2014/main" id="{E4F88A30-A114-4A8A-856C-EFFF8D3F9522}"/>
              </a:ext>
            </a:extLst>
          </p:cNvPr>
          <p:cNvSpPr txBox="1"/>
          <p:nvPr/>
        </p:nvSpPr>
        <p:spPr>
          <a:xfrm>
            <a:off x="829623" y="2700504"/>
            <a:ext cx="1249060" cy="400110"/>
          </a:xfrm>
          <a:prstGeom prst="rect">
            <a:avLst/>
          </a:prstGeom>
          <a:noFill/>
        </p:spPr>
        <p:txBody>
          <a:bodyPr wrap="none" rtlCol="0">
            <a:spAutoFit/>
          </a:bodyPr>
          <a:lstStyle/>
          <a:p>
            <a:r>
              <a:rPr lang="zh-CN" altLang="en-US" sz="2000">
                <a:solidFill>
                  <a:schemeClr val="tx1"/>
                </a:solidFill>
              </a:rPr>
              <a:t>＜</a:t>
            </a:r>
            <a:r>
              <a:rPr lang="en-US" altLang="zh-CN" sz="2000">
                <a:solidFill>
                  <a:schemeClr val="tx1"/>
                </a:solidFill>
              </a:rPr>
              <a:t>500 μm</a:t>
            </a:r>
            <a:endParaRPr lang="zh-CN" altLang="en-US" sz="2000" dirty="0">
              <a:solidFill>
                <a:schemeClr val="tx1"/>
              </a:solidFill>
            </a:endParaRPr>
          </a:p>
        </p:txBody>
      </p:sp>
      <p:sp>
        <p:nvSpPr>
          <p:cNvPr id="16" name="文本框 15">
            <a:extLst>
              <a:ext uri="{FF2B5EF4-FFF2-40B4-BE49-F238E27FC236}">
                <a16:creationId xmlns:a16="http://schemas.microsoft.com/office/drawing/2014/main" id="{B6784FCA-6752-46F7-8381-68A276EEFCAA}"/>
              </a:ext>
            </a:extLst>
          </p:cNvPr>
          <p:cNvSpPr txBox="1"/>
          <p:nvPr/>
        </p:nvSpPr>
        <p:spPr>
          <a:xfrm>
            <a:off x="3735959" y="2795844"/>
            <a:ext cx="1249060" cy="400110"/>
          </a:xfrm>
          <a:prstGeom prst="rect">
            <a:avLst/>
          </a:prstGeom>
          <a:noFill/>
        </p:spPr>
        <p:txBody>
          <a:bodyPr wrap="none" rtlCol="0">
            <a:spAutoFit/>
          </a:bodyPr>
          <a:lstStyle/>
          <a:p>
            <a:r>
              <a:rPr lang="zh-CN" altLang="en-US" sz="2000">
                <a:solidFill>
                  <a:schemeClr val="tx1"/>
                </a:solidFill>
              </a:rPr>
              <a:t>＜</a:t>
            </a:r>
            <a:r>
              <a:rPr lang="en-US" altLang="zh-CN" sz="2000">
                <a:solidFill>
                  <a:schemeClr val="tx1"/>
                </a:solidFill>
              </a:rPr>
              <a:t>300 μm</a:t>
            </a:r>
            <a:endParaRPr lang="zh-CN" altLang="en-US" sz="2000" dirty="0">
              <a:solidFill>
                <a:schemeClr val="tx1"/>
              </a:solidFill>
            </a:endParaRPr>
          </a:p>
        </p:txBody>
      </p:sp>
      <p:sp>
        <p:nvSpPr>
          <p:cNvPr id="17" name="文本框 16">
            <a:extLst>
              <a:ext uri="{FF2B5EF4-FFF2-40B4-BE49-F238E27FC236}">
                <a16:creationId xmlns:a16="http://schemas.microsoft.com/office/drawing/2014/main" id="{182D9D0A-A629-4858-B762-1F75747FE9FD}"/>
              </a:ext>
            </a:extLst>
          </p:cNvPr>
          <p:cNvSpPr txBox="1"/>
          <p:nvPr/>
        </p:nvSpPr>
        <p:spPr>
          <a:xfrm>
            <a:off x="6840734" y="2762729"/>
            <a:ext cx="1249060" cy="400110"/>
          </a:xfrm>
          <a:prstGeom prst="rect">
            <a:avLst/>
          </a:prstGeom>
          <a:noFill/>
        </p:spPr>
        <p:txBody>
          <a:bodyPr wrap="none" rtlCol="0">
            <a:spAutoFit/>
          </a:bodyPr>
          <a:lstStyle/>
          <a:p>
            <a:r>
              <a:rPr lang="zh-CN" altLang="en-US" sz="2000">
                <a:solidFill>
                  <a:schemeClr val="tx1"/>
                </a:solidFill>
              </a:rPr>
              <a:t>＜</a:t>
            </a:r>
            <a:r>
              <a:rPr lang="en-US" altLang="zh-CN" sz="2000">
                <a:solidFill>
                  <a:schemeClr val="tx1"/>
                </a:solidFill>
              </a:rPr>
              <a:t>100 μm</a:t>
            </a:r>
            <a:endParaRPr lang="zh-CN" altLang="en-US" sz="2000" dirty="0">
              <a:solidFill>
                <a:schemeClr val="tx1"/>
              </a:solidFill>
            </a:endParaRPr>
          </a:p>
        </p:txBody>
      </p:sp>
      <p:sp>
        <p:nvSpPr>
          <p:cNvPr id="18" name="文本框 17">
            <a:extLst>
              <a:ext uri="{FF2B5EF4-FFF2-40B4-BE49-F238E27FC236}">
                <a16:creationId xmlns:a16="http://schemas.microsoft.com/office/drawing/2014/main" id="{78759611-2E47-4623-9061-776E1B3CC981}"/>
              </a:ext>
            </a:extLst>
          </p:cNvPr>
          <p:cNvSpPr txBox="1"/>
          <p:nvPr/>
        </p:nvSpPr>
        <p:spPr>
          <a:xfrm>
            <a:off x="829623" y="5970169"/>
            <a:ext cx="1249060" cy="400110"/>
          </a:xfrm>
          <a:prstGeom prst="rect">
            <a:avLst/>
          </a:prstGeom>
          <a:noFill/>
        </p:spPr>
        <p:txBody>
          <a:bodyPr wrap="none" rtlCol="0">
            <a:spAutoFit/>
          </a:bodyPr>
          <a:lstStyle/>
          <a:p>
            <a:r>
              <a:rPr lang="zh-CN" altLang="en-US" sz="2000">
                <a:solidFill>
                  <a:schemeClr val="tx1"/>
                </a:solidFill>
              </a:rPr>
              <a:t>＜</a:t>
            </a:r>
            <a:r>
              <a:rPr lang="en-US" altLang="zh-CN" sz="2000">
                <a:solidFill>
                  <a:schemeClr val="tx1"/>
                </a:solidFill>
              </a:rPr>
              <a:t>100 μm</a:t>
            </a:r>
            <a:endParaRPr lang="zh-CN" altLang="en-US" sz="2000" dirty="0">
              <a:solidFill>
                <a:schemeClr val="tx1"/>
              </a:solidFill>
            </a:endParaRPr>
          </a:p>
        </p:txBody>
      </p:sp>
      <p:sp>
        <p:nvSpPr>
          <p:cNvPr id="19" name="文本框 18">
            <a:extLst>
              <a:ext uri="{FF2B5EF4-FFF2-40B4-BE49-F238E27FC236}">
                <a16:creationId xmlns:a16="http://schemas.microsoft.com/office/drawing/2014/main" id="{67A4D544-DE6E-4941-8E81-74A893ACAB91}"/>
              </a:ext>
            </a:extLst>
          </p:cNvPr>
          <p:cNvSpPr txBox="1"/>
          <p:nvPr/>
        </p:nvSpPr>
        <p:spPr>
          <a:xfrm>
            <a:off x="3843657" y="5987865"/>
            <a:ext cx="1249060" cy="400110"/>
          </a:xfrm>
          <a:prstGeom prst="rect">
            <a:avLst/>
          </a:prstGeom>
          <a:noFill/>
        </p:spPr>
        <p:txBody>
          <a:bodyPr wrap="none" rtlCol="0">
            <a:spAutoFit/>
          </a:bodyPr>
          <a:lstStyle/>
          <a:p>
            <a:r>
              <a:rPr lang="zh-CN" altLang="en-US" sz="2000">
                <a:solidFill>
                  <a:schemeClr val="tx1"/>
                </a:solidFill>
              </a:rPr>
              <a:t>＜</a:t>
            </a:r>
            <a:r>
              <a:rPr lang="en-US" altLang="zh-CN" sz="2000">
                <a:solidFill>
                  <a:schemeClr val="tx1"/>
                </a:solidFill>
              </a:rPr>
              <a:t>100 μm</a:t>
            </a:r>
            <a:endParaRPr lang="zh-CN" altLang="en-US" sz="2000" dirty="0">
              <a:solidFill>
                <a:schemeClr val="tx1"/>
              </a:solidFill>
            </a:endParaRPr>
          </a:p>
        </p:txBody>
      </p:sp>
      <p:pic>
        <p:nvPicPr>
          <p:cNvPr id="21" name="图片 20">
            <a:extLst>
              <a:ext uri="{FF2B5EF4-FFF2-40B4-BE49-F238E27FC236}">
                <a16:creationId xmlns:a16="http://schemas.microsoft.com/office/drawing/2014/main" id="{C28C3F88-2898-4DD5-8D79-533A3DCA7D9A}"/>
              </a:ext>
            </a:extLst>
          </p:cNvPr>
          <p:cNvPicPr>
            <a:picLocks noChangeAspect="1"/>
          </p:cNvPicPr>
          <p:nvPr/>
        </p:nvPicPr>
        <p:blipFill>
          <a:blip r:embed="rId7"/>
          <a:stretch>
            <a:fillRect/>
          </a:stretch>
        </p:blipFill>
        <p:spPr>
          <a:xfrm>
            <a:off x="6158966" y="3740105"/>
            <a:ext cx="2899645" cy="2251992"/>
          </a:xfrm>
          <a:prstGeom prst="rect">
            <a:avLst/>
          </a:prstGeom>
        </p:spPr>
      </p:pic>
      <p:sp>
        <p:nvSpPr>
          <p:cNvPr id="22" name="文本框 21">
            <a:extLst>
              <a:ext uri="{FF2B5EF4-FFF2-40B4-BE49-F238E27FC236}">
                <a16:creationId xmlns:a16="http://schemas.microsoft.com/office/drawing/2014/main" id="{1B5B318E-EEDB-4810-BF7C-B2B024068CD2}"/>
              </a:ext>
            </a:extLst>
          </p:cNvPr>
          <p:cNvSpPr txBox="1"/>
          <p:nvPr/>
        </p:nvSpPr>
        <p:spPr>
          <a:xfrm>
            <a:off x="6981798" y="5987864"/>
            <a:ext cx="1120820" cy="400110"/>
          </a:xfrm>
          <a:prstGeom prst="rect">
            <a:avLst/>
          </a:prstGeom>
          <a:noFill/>
        </p:spPr>
        <p:txBody>
          <a:bodyPr wrap="none" rtlCol="0">
            <a:spAutoFit/>
          </a:bodyPr>
          <a:lstStyle/>
          <a:p>
            <a:r>
              <a:rPr lang="zh-CN" altLang="en-US" sz="2000">
                <a:solidFill>
                  <a:schemeClr val="tx1"/>
                </a:solidFill>
              </a:rPr>
              <a:t>＜</a:t>
            </a:r>
            <a:r>
              <a:rPr lang="en-US" altLang="zh-CN" sz="2000">
                <a:solidFill>
                  <a:schemeClr val="tx1"/>
                </a:solidFill>
              </a:rPr>
              <a:t>50 μm</a:t>
            </a:r>
            <a:endParaRPr lang="zh-CN" altLang="en-US" sz="2000" dirty="0">
              <a:solidFill>
                <a:schemeClr val="tx1"/>
              </a:solidFill>
            </a:endParaRPr>
          </a:p>
        </p:txBody>
      </p:sp>
      <p:sp>
        <p:nvSpPr>
          <p:cNvPr id="24" name="文本框 23">
            <a:extLst>
              <a:ext uri="{FF2B5EF4-FFF2-40B4-BE49-F238E27FC236}">
                <a16:creationId xmlns:a16="http://schemas.microsoft.com/office/drawing/2014/main" id="{B2C989C4-1830-4517-8A02-99F419350285}"/>
              </a:ext>
            </a:extLst>
          </p:cNvPr>
          <p:cNvSpPr txBox="1"/>
          <p:nvPr/>
        </p:nvSpPr>
        <p:spPr>
          <a:xfrm>
            <a:off x="971600" y="3246374"/>
            <a:ext cx="7432406" cy="400110"/>
          </a:xfrm>
          <a:prstGeom prst="rect">
            <a:avLst/>
          </a:prstGeom>
          <a:noFill/>
        </p:spPr>
        <p:txBody>
          <a:bodyPr wrap="square">
            <a:spAutoFit/>
          </a:bodyPr>
          <a:lstStyle/>
          <a:p>
            <a:r>
              <a:rPr lang="zh-CN" altLang="en-US" sz="2000">
                <a:solidFill>
                  <a:schemeClr val="tx1"/>
                </a:solidFill>
              </a:rPr>
              <a:t>Higher order </a:t>
            </a:r>
            <a:r>
              <a:rPr lang="en-US" altLang="zh-CN" sz="2000">
                <a:solidFill>
                  <a:schemeClr val="tx1"/>
                </a:solidFill>
              </a:rPr>
              <a:t>~ smaller error ~more A</a:t>
            </a:r>
            <a:r>
              <a:rPr lang="en-US" altLang="zh-CN" sz="2000" baseline="-25000">
                <a:solidFill>
                  <a:schemeClr val="tx1"/>
                </a:solidFill>
              </a:rPr>
              <a:t>i </a:t>
            </a:r>
            <a:r>
              <a:rPr lang="en-US" altLang="zh-CN" sz="2000">
                <a:solidFill>
                  <a:schemeClr val="tx1"/>
                </a:solidFill>
              </a:rPr>
              <a:t>~more computing resource</a:t>
            </a:r>
            <a:endParaRPr lang="zh-CN" altLang="en-US" sz="2000">
              <a:solidFill>
                <a:schemeClr val="tx1"/>
              </a:solidFill>
            </a:endParaRPr>
          </a:p>
        </p:txBody>
      </p:sp>
      <p:sp>
        <p:nvSpPr>
          <p:cNvPr id="20" name="文本框 19">
            <a:extLst>
              <a:ext uri="{FF2B5EF4-FFF2-40B4-BE49-F238E27FC236}">
                <a16:creationId xmlns:a16="http://schemas.microsoft.com/office/drawing/2014/main" id="{C4A21CE4-0790-42C8-A886-E03BC3AF4210}"/>
              </a:ext>
            </a:extLst>
          </p:cNvPr>
          <p:cNvSpPr txBox="1"/>
          <p:nvPr/>
        </p:nvSpPr>
        <p:spPr>
          <a:xfrm>
            <a:off x="1979712" y="788476"/>
            <a:ext cx="761747" cy="461665"/>
          </a:xfrm>
          <a:prstGeom prst="rect">
            <a:avLst/>
          </a:prstGeom>
          <a:noFill/>
        </p:spPr>
        <p:txBody>
          <a:bodyPr wrap="none" rtlCol="0">
            <a:spAutoFit/>
          </a:bodyPr>
          <a:lstStyle/>
          <a:p>
            <a:r>
              <a:rPr lang="en-US" altLang="zh-CN" sz="2400">
                <a:solidFill>
                  <a:schemeClr val="tx1"/>
                </a:solidFill>
              </a:rPr>
              <a:t>n=1 </a:t>
            </a:r>
            <a:endParaRPr lang="zh-CN" altLang="en-US" sz="2400" dirty="0">
              <a:solidFill>
                <a:schemeClr val="tx1"/>
              </a:solidFill>
            </a:endParaRPr>
          </a:p>
        </p:txBody>
      </p:sp>
      <p:sp>
        <p:nvSpPr>
          <p:cNvPr id="23" name="文本框 22">
            <a:extLst>
              <a:ext uri="{FF2B5EF4-FFF2-40B4-BE49-F238E27FC236}">
                <a16:creationId xmlns:a16="http://schemas.microsoft.com/office/drawing/2014/main" id="{4F450E83-D5AD-41B1-852F-7C4FD0005E3A}"/>
              </a:ext>
            </a:extLst>
          </p:cNvPr>
          <p:cNvSpPr txBox="1"/>
          <p:nvPr/>
        </p:nvSpPr>
        <p:spPr>
          <a:xfrm>
            <a:off x="4816674" y="823384"/>
            <a:ext cx="761747" cy="461665"/>
          </a:xfrm>
          <a:prstGeom prst="rect">
            <a:avLst/>
          </a:prstGeom>
          <a:noFill/>
        </p:spPr>
        <p:txBody>
          <a:bodyPr wrap="none" rtlCol="0">
            <a:spAutoFit/>
          </a:bodyPr>
          <a:lstStyle/>
          <a:p>
            <a:r>
              <a:rPr lang="en-US" altLang="zh-CN" sz="2400">
                <a:solidFill>
                  <a:schemeClr val="tx1"/>
                </a:solidFill>
              </a:rPr>
              <a:t>n=1 </a:t>
            </a:r>
            <a:endParaRPr lang="zh-CN" altLang="en-US" sz="2400" dirty="0">
              <a:solidFill>
                <a:schemeClr val="tx1"/>
              </a:solidFill>
            </a:endParaRPr>
          </a:p>
        </p:txBody>
      </p:sp>
      <p:sp>
        <p:nvSpPr>
          <p:cNvPr id="25" name="文本框 24">
            <a:extLst>
              <a:ext uri="{FF2B5EF4-FFF2-40B4-BE49-F238E27FC236}">
                <a16:creationId xmlns:a16="http://schemas.microsoft.com/office/drawing/2014/main" id="{DF516680-4330-4B00-9864-FD2A1FDCB451}"/>
              </a:ext>
            </a:extLst>
          </p:cNvPr>
          <p:cNvSpPr txBox="1"/>
          <p:nvPr/>
        </p:nvSpPr>
        <p:spPr>
          <a:xfrm>
            <a:off x="8169741" y="788476"/>
            <a:ext cx="761747" cy="461665"/>
          </a:xfrm>
          <a:prstGeom prst="rect">
            <a:avLst/>
          </a:prstGeom>
          <a:noFill/>
        </p:spPr>
        <p:txBody>
          <a:bodyPr wrap="none" rtlCol="0">
            <a:spAutoFit/>
          </a:bodyPr>
          <a:lstStyle/>
          <a:p>
            <a:r>
              <a:rPr lang="en-US" altLang="zh-CN" sz="2400">
                <a:solidFill>
                  <a:schemeClr val="tx1"/>
                </a:solidFill>
              </a:rPr>
              <a:t>n=1 </a:t>
            </a:r>
            <a:endParaRPr lang="zh-CN" altLang="en-US" sz="2400" dirty="0">
              <a:solidFill>
                <a:schemeClr val="tx1"/>
              </a:solidFill>
            </a:endParaRPr>
          </a:p>
        </p:txBody>
      </p:sp>
      <p:sp>
        <p:nvSpPr>
          <p:cNvPr id="26" name="文本框 25">
            <a:extLst>
              <a:ext uri="{FF2B5EF4-FFF2-40B4-BE49-F238E27FC236}">
                <a16:creationId xmlns:a16="http://schemas.microsoft.com/office/drawing/2014/main" id="{D330D0C8-448C-42A2-9F19-30C125C32FDC}"/>
              </a:ext>
            </a:extLst>
          </p:cNvPr>
          <p:cNvSpPr txBox="1"/>
          <p:nvPr/>
        </p:nvSpPr>
        <p:spPr>
          <a:xfrm>
            <a:off x="1905621" y="3554301"/>
            <a:ext cx="761747" cy="461665"/>
          </a:xfrm>
          <a:prstGeom prst="rect">
            <a:avLst/>
          </a:prstGeom>
          <a:noFill/>
        </p:spPr>
        <p:txBody>
          <a:bodyPr wrap="none" rtlCol="0">
            <a:spAutoFit/>
          </a:bodyPr>
          <a:lstStyle/>
          <a:p>
            <a:r>
              <a:rPr lang="en-US" altLang="zh-CN" sz="2400">
                <a:solidFill>
                  <a:schemeClr val="tx1"/>
                </a:solidFill>
              </a:rPr>
              <a:t>n=3 </a:t>
            </a:r>
            <a:endParaRPr lang="zh-CN" altLang="en-US" sz="2400" dirty="0">
              <a:solidFill>
                <a:schemeClr val="tx1"/>
              </a:solidFill>
            </a:endParaRPr>
          </a:p>
        </p:txBody>
      </p:sp>
      <p:sp>
        <p:nvSpPr>
          <p:cNvPr id="27" name="文本框 26">
            <a:extLst>
              <a:ext uri="{FF2B5EF4-FFF2-40B4-BE49-F238E27FC236}">
                <a16:creationId xmlns:a16="http://schemas.microsoft.com/office/drawing/2014/main" id="{BF577430-B1C8-472A-A165-7622E6EA2497}"/>
              </a:ext>
            </a:extLst>
          </p:cNvPr>
          <p:cNvSpPr txBox="1"/>
          <p:nvPr/>
        </p:nvSpPr>
        <p:spPr>
          <a:xfrm>
            <a:off x="4967713" y="3493379"/>
            <a:ext cx="761747" cy="461665"/>
          </a:xfrm>
          <a:prstGeom prst="rect">
            <a:avLst/>
          </a:prstGeom>
          <a:noFill/>
        </p:spPr>
        <p:txBody>
          <a:bodyPr wrap="none" rtlCol="0">
            <a:spAutoFit/>
          </a:bodyPr>
          <a:lstStyle/>
          <a:p>
            <a:r>
              <a:rPr lang="en-US" altLang="zh-CN" sz="2400">
                <a:solidFill>
                  <a:schemeClr val="tx1"/>
                </a:solidFill>
              </a:rPr>
              <a:t>n=5 </a:t>
            </a:r>
            <a:endParaRPr lang="zh-CN" altLang="en-US" sz="2400" dirty="0">
              <a:solidFill>
                <a:schemeClr val="tx1"/>
              </a:solidFill>
            </a:endParaRPr>
          </a:p>
        </p:txBody>
      </p:sp>
      <p:sp>
        <p:nvSpPr>
          <p:cNvPr id="28" name="文本框 27">
            <a:extLst>
              <a:ext uri="{FF2B5EF4-FFF2-40B4-BE49-F238E27FC236}">
                <a16:creationId xmlns:a16="http://schemas.microsoft.com/office/drawing/2014/main" id="{B5138B46-A89D-441C-8325-624A3FD47050}"/>
              </a:ext>
            </a:extLst>
          </p:cNvPr>
          <p:cNvSpPr txBox="1"/>
          <p:nvPr/>
        </p:nvSpPr>
        <p:spPr>
          <a:xfrm>
            <a:off x="8119656" y="3509272"/>
            <a:ext cx="761747" cy="461665"/>
          </a:xfrm>
          <a:prstGeom prst="rect">
            <a:avLst/>
          </a:prstGeom>
          <a:noFill/>
        </p:spPr>
        <p:txBody>
          <a:bodyPr wrap="none" rtlCol="0">
            <a:spAutoFit/>
          </a:bodyPr>
          <a:lstStyle/>
          <a:p>
            <a:r>
              <a:rPr lang="en-US" altLang="zh-CN" sz="2400">
                <a:solidFill>
                  <a:schemeClr val="tx1"/>
                </a:solidFill>
              </a:rPr>
              <a:t>n=7 </a:t>
            </a:r>
            <a:endParaRPr lang="zh-CN" altLang="en-US" sz="2400" dirty="0">
              <a:solidFill>
                <a:schemeClr val="tx1"/>
              </a:solidFill>
            </a:endParaRPr>
          </a:p>
        </p:txBody>
      </p:sp>
      <p:sp>
        <p:nvSpPr>
          <p:cNvPr id="2" name="灯片编号占位符 1">
            <a:extLst>
              <a:ext uri="{FF2B5EF4-FFF2-40B4-BE49-F238E27FC236}">
                <a16:creationId xmlns:a16="http://schemas.microsoft.com/office/drawing/2014/main" id="{23DFC611-95A4-49AA-94BC-4B5F8429F629}"/>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21</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2712243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D84C523-66A5-411B-B452-3733537DE634}"/>
              </a:ext>
            </a:extLst>
          </p:cNvPr>
          <p:cNvSpPr>
            <a:spLocks noGrp="1"/>
          </p:cNvSpPr>
          <p:nvPr>
            <p:ph type="title"/>
          </p:nvPr>
        </p:nvSpPr>
        <p:spPr/>
        <p:txBody>
          <a:bodyPr/>
          <a:lstStyle/>
          <a:p>
            <a:r>
              <a:rPr lang="en-US" altLang="zh-CN"/>
              <a:t>Symmetry of four electrodes</a:t>
            </a:r>
            <a:endParaRPr lang="zh-CN" altLang="en-US"/>
          </a:p>
        </p:txBody>
      </p:sp>
      <p:pic>
        <p:nvPicPr>
          <p:cNvPr id="5" name="图片 4">
            <a:extLst>
              <a:ext uri="{FF2B5EF4-FFF2-40B4-BE49-F238E27FC236}">
                <a16:creationId xmlns:a16="http://schemas.microsoft.com/office/drawing/2014/main" id="{F573C26A-2892-46B1-B392-FE0051F5D243}"/>
              </a:ext>
            </a:extLst>
          </p:cNvPr>
          <p:cNvPicPr>
            <a:picLocks noChangeAspect="1"/>
          </p:cNvPicPr>
          <p:nvPr/>
        </p:nvPicPr>
        <p:blipFill>
          <a:blip r:embed="rId2"/>
          <a:stretch>
            <a:fillRect/>
          </a:stretch>
        </p:blipFill>
        <p:spPr>
          <a:xfrm>
            <a:off x="1713354" y="1748774"/>
            <a:ext cx="5184576" cy="3656267"/>
          </a:xfrm>
          <a:prstGeom prst="rect">
            <a:avLst/>
          </a:prstGeom>
          <a:ln w="25400">
            <a:solidFill>
              <a:schemeClr val="tx2">
                <a:lumMod val="60000"/>
                <a:lumOff val="40000"/>
              </a:schemeClr>
            </a:solidFill>
          </a:ln>
        </p:spPr>
      </p:pic>
      <p:sp>
        <p:nvSpPr>
          <p:cNvPr id="9" name="文本框 8">
            <a:extLst>
              <a:ext uri="{FF2B5EF4-FFF2-40B4-BE49-F238E27FC236}">
                <a16:creationId xmlns:a16="http://schemas.microsoft.com/office/drawing/2014/main" id="{7358C290-F247-4C6F-8160-33FAAD145E84}"/>
              </a:ext>
            </a:extLst>
          </p:cNvPr>
          <p:cNvSpPr txBox="1"/>
          <p:nvPr/>
        </p:nvSpPr>
        <p:spPr>
          <a:xfrm>
            <a:off x="217218" y="5589240"/>
            <a:ext cx="8208912" cy="646331"/>
          </a:xfrm>
          <a:prstGeom prst="rect">
            <a:avLst/>
          </a:prstGeom>
          <a:noFill/>
        </p:spPr>
        <p:txBody>
          <a:bodyPr wrap="square" rtlCol="0">
            <a:spAutoFit/>
          </a:bodyPr>
          <a:lstStyle/>
          <a:p>
            <a:r>
              <a:rPr lang="en-US" altLang="zh-CN" sz="1800" b="0">
                <a:solidFill>
                  <a:schemeClr val="tx1"/>
                </a:solidFill>
                <a:effectLst/>
                <a:latin typeface="Times New Roman" panose="02020603050405020304" pitchFamily="18" charset="0"/>
                <a:ea typeface="宋体" panose="02010600030101010101" pitchFamily="2" charset="-122"/>
              </a:rPr>
              <a:t>Although the offset would be eliminate after BBA, a correction for the coupling error is difficult; in fact, it can only be reduced if it is measured and compensated for.</a:t>
            </a:r>
            <a:endParaRPr lang="zh-CN" altLang="en-US" sz="2400" b="0" dirty="0">
              <a:solidFill>
                <a:schemeClr val="tx1"/>
              </a:solidFill>
            </a:endParaRPr>
          </a:p>
        </p:txBody>
      </p:sp>
      <p:sp>
        <p:nvSpPr>
          <p:cNvPr id="2" name="文本框 1">
            <a:extLst>
              <a:ext uri="{FF2B5EF4-FFF2-40B4-BE49-F238E27FC236}">
                <a16:creationId xmlns:a16="http://schemas.microsoft.com/office/drawing/2014/main" id="{FD6848F0-75C1-4079-A22E-3640B7E79F58}"/>
              </a:ext>
            </a:extLst>
          </p:cNvPr>
          <p:cNvSpPr txBox="1"/>
          <p:nvPr/>
        </p:nvSpPr>
        <p:spPr>
          <a:xfrm>
            <a:off x="636463" y="1019112"/>
            <a:ext cx="6999865" cy="461665"/>
          </a:xfrm>
          <a:prstGeom prst="rect">
            <a:avLst/>
          </a:prstGeom>
          <a:noFill/>
        </p:spPr>
        <p:txBody>
          <a:bodyPr wrap="none" rtlCol="0">
            <a:spAutoFit/>
          </a:bodyPr>
          <a:lstStyle/>
          <a:p>
            <a:r>
              <a:rPr lang="en-US" altLang="zh-CN" sz="2400" b="0">
                <a:solidFill>
                  <a:schemeClr val="tx1"/>
                </a:solidFill>
              </a:rPr>
              <a:t>Difference of four electrodes will bring additional error.</a:t>
            </a:r>
            <a:endParaRPr lang="zh-CN" altLang="en-US" sz="2400" b="0" dirty="0">
              <a:solidFill>
                <a:schemeClr val="tx1"/>
              </a:solidFill>
            </a:endParaRPr>
          </a:p>
        </p:txBody>
      </p:sp>
      <p:sp>
        <p:nvSpPr>
          <p:cNvPr id="4" name="灯片编号占位符 3">
            <a:extLst>
              <a:ext uri="{FF2B5EF4-FFF2-40B4-BE49-F238E27FC236}">
                <a16:creationId xmlns:a16="http://schemas.microsoft.com/office/drawing/2014/main" id="{62CF764D-CB3C-4318-91FE-0BD9530B2519}"/>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22</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2265669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4F43A46-94D6-4C0C-AC5F-38D6A0B6FAF1}"/>
              </a:ext>
            </a:extLst>
          </p:cNvPr>
          <p:cNvSpPr>
            <a:spLocks noGrp="1"/>
          </p:cNvSpPr>
          <p:nvPr>
            <p:ph type="title"/>
          </p:nvPr>
        </p:nvSpPr>
        <p:spPr/>
        <p:txBody>
          <a:bodyPr>
            <a:normAutofit/>
          </a:bodyPr>
          <a:lstStyle/>
          <a:p>
            <a:r>
              <a:rPr lang="en-US" altLang="zh-CN"/>
              <a:t>BPM resolution of BEPCII</a:t>
            </a:r>
            <a:endParaRPr lang="zh-CN" altLang="en-US"/>
          </a:p>
        </p:txBody>
      </p:sp>
      <p:sp>
        <p:nvSpPr>
          <p:cNvPr id="2" name="文本框 1">
            <a:extLst>
              <a:ext uri="{FF2B5EF4-FFF2-40B4-BE49-F238E27FC236}">
                <a16:creationId xmlns:a16="http://schemas.microsoft.com/office/drawing/2014/main" id="{4ECF3FB7-9A7E-443B-B473-EE3846C2E17B}"/>
              </a:ext>
            </a:extLst>
          </p:cNvPr>
          <p:cNvSpPr txBox="1"/>
          <p:nvPr/>
        </p:nvSpPr>
        <p:spPr>
          <a:xfrm>
            <a:off x="5076056" y="1484784"/>
            <a:ext cx="1944216" cy="461665"/>
          </a:xfrm>
          <a:prstGeom prst="rect">
            <a:avLst/>
          </a:prstGeom>
          <a:noFill/>
        </p:spPr>
        <p:txBody>
          <a:bodyPr wrap="square" rtlCol="0">
            <a:spAutoFit/>
          </a:bodyPr>
          <a:lstStyle/>
          <a:p>
            <a:r>
              <a:rPr lang="en-US" altLang="zh-CN" sz="2400" b="0">
                <a:solidFill>
                  <a:schemeClr val="tx1"/>
                </a:solidFill>
              </a:rPr>
              <a:t>Resolution </a:t>
            </a:r>
            <a:endParaRPr lang="zh-CN" altLang="en-US" sz="2400" b="0" dirty="0">
              <a:solidFill>
                <a:schemeClr val="tx1"/>
              </a:solidFill>
            </a:endParaRPr>
          </a:p>
        </p:txBody>
      </p:sp>
      <p:grpSp>
        <p:nvGrpSpPr>
          <p:cNvPr id="8" name="组合 7">
            <a:extLst>
              <a:ext uri="{FF2B5EF4-FFF2-40B4-BE49-F238E27FC236}">
                <a16:creationId xmlns:a16="http://schemas.microsoft.com/office/drawing/2014/main" id="{A18FD958-2DD2-4094-99CA-FB5F5DE460B5}"/>
              </a:ext>
            </a:extLst>
          </p:cNvPr>
          <p:cNvGrpSpPr/>
          <p:nvPr/>
        </p:nvGrpSpPr>
        <p:grpSpPr>
          <a:xfrm>
            <a:off x="827584" y="1642346"/>
            <a:ext cx="8001579" cy="4594966"/>
            <a:chOff x="827584" y="1268760"/>
            <a:chExt cx="8001579" cy="4594966"/>
          </a:xfrm>
        </p:grpSpPr>
        <p:pic>
          <p:nvPicPr>
            <p:cNvPr id="4" name="图片 3">
              <a:extLst>
                <a:ext uri="{FF2B5EF4-FFF2-40B4-BE49-F238E27FC236}">
                  <a16:creationId xmlns:a16="http://schemas.microsoft.com/office/drawing/2014/main" id="{1B525037-4B56-4DB3-9957-9FB14F049A84}"/>
                </a:ext>
              </a:extLst>
            </p:cNvPr>
            <p:cNvPicPr>
              <a:picLocks noChangeAspect="1"/>
            </p:cNvPicPr>
            <p:nvPr/>
          </p:nvPicPr>
          <p:blipFill>
            <a:blip r:embed="rId2"/>
            <a:stretch>
              <a:fillRect/>
            </a:stretch>
          </p:blipFill>
          <p:spPr>
            <a:xfrm>
              <a:off x="827584" y="1268760"/>
              <a:ext cx="8001579" cy="4594966"/>
            </a:xfrm>
            <a:prstGeom prst="rect">
              <a:avLst/>
            </a:prstGeom>
            <a:ln w="25400">
              <a:solidFill>
                <a:schemeClr val="tx2">
                  <a:lumMod val="60000"/>
                  <a:lumOff val="40000"/>
                </a:schemeClr>
              </a:solidFill>
            </a:ln>
          </p:spPr>
        </p:pic>
        <p:pic>
          <p:nvPicPr>
            <p:cNvPr id="7" name="图片 6">
              <a:extLst>
                <a:ext uri="{FF2B5EF4-FFF2-40B4-BE49-F238E27FC236}">
                  <a16:creationId xmlns:a16="http://schemas.microsoft.com/office/drawing/2014/main" id="{426C86CD-276D-4DEE-A9E8-AEA0DCC3C9D7}"/>
                </a:ext>
              </a:extLst>
            </p:cNvPr>
            <p:cNvPicPr>
              <a:picLocks noChangeAspect="1"/>
            </p:cNvPicPr>
            <p:nvPr/>
          </p:nvPicPr>
          <p:blipFill>
            <a:blip r:embed="rId3"/>
            <a:stretch>
              <a:fillRect/>
            </a:stretch>
          </p:blipFill>
          <p:spPr>
            <a:xfrm>
              <a:off x="3779912" y="1286694"/>
              <a:ext cx="2304653" cy="571500"/>
            </a:xfrm>
            <a:prstGeom prst="rect">
              <a:avLst/>
            </a:prstGeom>
          </p:spPr>
        </p:pic>
      </p:grpSp>
      <p:sp>
        <p:nvSpPr>
          <p:cNvPr id="9" name="文本框 8">
            <a:extLst>
              <a:ext uri="{FF2B5EF4-FFF2-40B4-BE49-F238E27FC236}">
                <a16:creationId xmlns:a16="http://schemas.microsoft.com/office/drawing/2014/main" id="{4C0EAA1A-F7A3-41E4-BC8E-277585FD43EF}"/>
              </a:ext>
            </a:extLst>
          </p:cNvPr>
          <p:cNvSpPr txBox="1"/>
          <p:nvPr/>
        </p:nvSpPr>
        <p:spPr>
          <a:xfrm>
            <a:off x="789894" y="1715197"/>
            <a:ext cx="1370888" cy="461665"/>
          </a:xfrm>
          <a:prstGeom prst="rect">
            <a:avLst/>
          </a:prstGeom>
          <a:noFill/>
        </p:spPr>
        <p:txBody>
          <a:bodyPr wrap="none" rtlCol="0">
            <a:spAutoFit/>
          </a:bodyPr>
          <a:lstStyle/>
          <a:p>
            <a:r>
              <a:rPr lang="en-US" altLang="zh-CN" sz="2400" b="0">
                <a:solidFill>
                  <a:schemeClr val="tx1"/>
                </a:solidFill>
              </a:rPr>
              <a:t>Unit: mm</a:t>
            </a:r>
            <a:endParaRPr lang="zh-CN" altLang="en-US" sz="2400" b="0" dirty="0">
              <a:solidFill>
                <a:schemeClr val="tx1"/>
              </a:solidFill>
            </a:endParaRPr>
          </a:p>
        </p:txBody>
      </p:sp>
      <p:sp>
        <p:nvSpPr>
          <p:cNvPr id="10" name="文本框 9">
            <a:extLst>
              <a:ext uri="{FF2B5EF4-FFF2-40B4-BE49-F238E27FC236}">
                <a16:creationId xmlns:a16="http://schemas.microsoft.com/office/drawing/2014/main" id="{C3CA58C9-AED1-4F70-BFAA-A37AAF6109C5}"/>
              </a:ext>
            </a:extLst>
          </p:cNvPr>
          <p:cNvSpPr txBox="1"/>
          <p:nvPr/>
        </p:nvSpPr>
        <p:spPr>
          <a:xfrm>
            <a:off x="3502690" y="1788049"/>
            <a:ext cx="3270447" cy="461665"/>
          </a:xfrm>
          <a:prstGeom prst="rect">
            <a:avLst/>
          </a:prstGeom>
          <a:noFill/>
        </p:spPr>
        <p:txBody>
          <a:bodyPr wrap="none" rtlCol="0">
            <a:spAutoFit/>
          </a:bodyPr>
          <a:lstStyle/>
          <a:p>
            <a:r>
              <a:rPr lang="en-US" altLang="zh-CN" sz="2400" b="0">
                <a:solidFill>
                  <a:schemeClr val="tx1"/>
                </a:solidFill>
              </a:rPr>
              <a:t> BEPCII BPM resolution</a:t>
            </a:r>
            <a:endParaRPr lang="zh-CN" altLang="en-US" sz="2400" b="0" dirty="0">
              <a:solidFill>
                <a:schemeClr val="tx1"/>
              </a:solidFill>
            </a:endParaRPr>
          </a:p>
        </p:txBody>
      </p:sp>
      <p:sp>
        <p:nvSpPr>
          <p:cNvPr id="16" name="文本框 15">
            <a:extLst>
              <a:ext uri="{FF2B5EF4-FFF2-40B4-BE49-F238E27FC236}">
                <a16:creationId xmlns:a16="http://schemas.microsoft.com/office/drawing/2014/main" id="{302CE614-E37E-4DEB-8A40-BCB76DE780DB}"/>
              </a:ext>
            </a:extLst>
          </p:cNvPr>
          <p:cNvSpPr txBox="1"/>
          <p:nvPr/>
        </p:nvSpPr>
        <p:spPr>
          <a:xfrm>
            <a:off x="101678" y="949848"/>
            <a:ext cx="8318304" cy="523220"/>
          </a:xfrm>
          <a:prstGeom prst="rect">
            <a:avLst/>
          </a:prstGeom>
          <a:noFill/>
        </p:spPr>
        <p:txBody>
          <a:bodyPr wrap="none" rtlCol="0">
            <a:spAutoFit/>
          </a:bodyPr>
          <a:lstStyle/>
          <a:p>
            <a:r>
              <a:rPr lang="en-US" altLang="zh-CN" sz="2800" b="0">
                <a:solidFill>
                  <a:schemeClr val="tx1"/>
                </a:solidFill>
              </a:rPr>
              <a:t>The resolution of BEPCII are on the level of several </a:t>
            </a:r>
            <a:r>
              <a:rPr lang="el-GR" altLang="zh-CN" sz="2800" b="0">
                <a:solidFill>
                  <a:schemeClr val="tx1"/>
                </a:solidFill>
              </a:rPr>
              <a:t>μ</a:t>
            </a:r>
            <a:r>
              <a:rPr lang="en-US" altLang="zh-CN" sz="2800" b="0">
                <a:solidFill>
                  <a:schemeClr val="tx1"/>
                </a:solidFill>
              </a:rPr>
              <a:t>m.</a:t>
            </a:r>
            <a:endParaRPr lang="zh-CN" altLang="en-US" sz="2800" b="0" dirty="0">
              <a:solidFill>
                <a:schemeClr val="tx1"/>
              </a:solidFill>
            </a:endParaRPr>
          </a:p>
        </p:txBody>
      </p:sp>
      <p:sp>
        <p:nvSpPr>
          <p:cNvPr id="5" name="灯片编号占位符 4">
            <a:extLst>
              <a:ext uri="{FF2B5EF4-FFF2-40B4-BE49-F238E27FC236}">
                <a16:creationId xmlns:a16="http://schemas.microsoft.com/office/drawing/2014/main" id="{4252CA08-EE6A-4D11-A45B-8B8CFB6857D5}"/>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23</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2815056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D0FAF9-CD3E-4FC1-A51F-45B8C83ABEA2}"/>
              </a:ext>
            </a:extLst>
          </p:cNvPr>
          <p:cNvSpPr>
            <a:spLocks noGrp="1"/>
          </p:cNvSpPr>
          <p:nvPr>
            <p:ph idx="1"/>
          </p:nvPr>
        </p:nvSpPr>
        <p:spPr>
          <a:xfrm>
            <a:off x="914400" y="2132857"/>
            <a:ext cx="7474024" cy="3024336"/>
          </a:xfrm>
        </p:spPr>
        <p:txBody>
          <a:bodyPr>
            <a:normAutofit lnSpcReduction="10000"/>
          </a:bodyPr>
          <a:lstStyle/>
          <a:p>
            <a:r>
              <a:rPr lang="en-US" altLang="zh-CN">
                <a:latin typeface="Times New Roman" panose="02020603050405020304" pitchFamily="18" charset="0"/>
              </a:rPr>
              <a:t>Beam Position Monitors  overview</a:t>
            </a:r>
          </a:p>
          <a:p>
            <a:pPr>
              <a:lnSpc>
                <a:spcPct val="120000"/>
              </a:lnSpc>
            </a:pPr>
            <a:r>
              <a:rPr lang="en-US" altLang="zh-CN">
                <a:latin typeface="Times New Roman" panose="02020603050405020304" pitchFamily="18" charset="0"/>
              </a:rPr>
              <a:t>CEPC BPM design considering</a:t>
            </a:r>
          </a:p>
          <a:p>
            <a:r>
              <a:rPr lang="en-US" altLang="zh-CN" sz="3200" b="1">
                <a:solidFill>
                  <a:srgbClr val="FF0000"/>
                </a:solidFill>
                <a:latin typeface="Times New Roman" panose="02020603050405020304" pitchFamily="18" charset="0"/>
              </a:rPr>
              <a:t>Some progress on BPMs study</a:t>
            </a:r>
          </a:p>
          <a:p>
            <a:r>
              <a:rPr lang="en-US" altLang="zh-CN">
                <a:latin typeface="Times New Roman" panose="02020603050405020304" pitchFamily="18" charset="0"/>
              </a:rPr>
              <a:t>Special BPMs</a:t>
            </a:r>
          </a:p>
          <a:p>
            <a:r>
              <a:rPr lang="en-US" altLang="zh-CN">
                <a:latin typeface="Times New Roman" panose="02020603050405020304" pitchFamily="18" charset="0"/>
              </a:rPr>
              <a:t>Lessons from TDR comments</a:t>
            </a:r>
          </a:p>
          <a:p>
            <a:endParaRPr lang="zh-CN" altLang="en-US"/>
          </a:p>
        </p:txBody>
      </p:sp>
      <p:sp>
        <p:nvSpPr>
          <p:cNvPr id="3" name="标题 2">
            <a:extLst>
              <a:ext uri="{FF2B5EF4-FFF2-40B4-BE49-F238E27FC236}">
                <a16:creationId xmlns:a16="http://schemas.microsoft.com/office/drawing/2014/main" id="{A325C66E-0C2B-49DA-8503-DEA0050B3108}"/>
              </a:ext>
            </a:extLst>
          </p:cNvPr>
          <p:cNvSpPr>
            <a:spLocks noGrp="1"/>
          </p:cNvSpPr>
          <p:nvPr>
            <p:ph type="title"/>
          </p:nvPr>
        </p:nvSpPr>
        <p:spPr/>
        <p:txBody>
          <a:bodyPr/>
          <a:lstStyle/>
          <a:p>
            <a:endParaRPr lang="zh-CN" altLang="en-US"/>
          </a:p>
        </p:txBody>
      </p:sp>
      <p:sp>
        <p:nvSpPr>
          <p:cNvPr id="5" name="灯片编号占位符 4">
            <a:extLst>
              <a:ext uri="{FF2B5EF4-FFF2-40B4-BE49-F238E27FC236}">
                <a16:creationId xmlns:a16="http://schemas.microsoft.com/office/drawing/2014/main" id="{CF4C7C06-D24A-457F-9A22-8233F20174B6}"/>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24</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113957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240CD82-D42D-447C-9EB0-96A9E5A60F9E}"/>
              </a:ext>
            </a:extLst>
          </p:cNvPr>
          <p:cNvSpPr>
            <a:spLocks noGrp="1"/>
          </p:cNvSpPr>
          <p:nvPr>
            <p:ph type="title"/>
          </p:nvPr>
        </p:nvSpPr>
        <p:spPr/>
        <p:txBody>
          <a:bodyPr>
            <a:normAutofit/>
          </a:bodyPr>
          <a:lstStyle/>
          <a:p>
            <a:r>
              <a:rPr lang="en-US" altLang="zh-CN"/>
              <a:t>Study on button pickup </a:t>
            </a:r>
            <a:endParaRPr lang="zh-CN" altLang="en-US"/>
          </a:p>
        </p:txBody>
      </p:sp>
      <p:pic>
        <p:nvPicPr>
          <p:cNvPr id="6" name="图片 5">
            <a:extLst>
              <a:ext uri="{FF2B5EF4-FFF2-40B4-BE49-F238E27FC236}">
                <a16:creationId xmlns:a16="http://schemas.microsoft.com/office/drawing/2014/main" id="{22CB3060-B961-41BE-9342-0795C88C4F8B}"/>
              </a:ext>
            </a:extLst>
          </p:cNvPr>
          <p:cNvPicPr>
            <a:picLocks noChangeAspect="1"/>
          </p:cNvPicPr>
          <p:nvPr/>
        </p:nvPicPr>
        <p:blipFill>
          <a:blip r:embed="rId2"/>
          <a:stretch>
            <a:fillRect/>
          </a:stretch>
        </p:blipFill>
        <p:spPr>
          <a:xfrm>
            <a:off x="1753715" y="896880"/>
            <a:ext cx="5212923" cy="2258759"/>
          </a:xfrm>
          <a:prstGeom prst="rect">
            <a:avLst/>
          </a:prstGeom>
        </p:spPr>
      </p:pic>
      <p:pic>
        <p:nvPicPr>
          <p:cNvPr id="8" name="图片 7">
            <a:extLst>
              <a:ext uri="{FF2B5EF4-FFF2-40B4-BE49-F238E27FC236}">
                <a16:creationId xmlns:a16="http://schemas.microsoft.com/office/drawing/2014/main" id="{8CAA849B-4890-4CE8-9F41-9CD33205FD31}"/>
              </a:ext>
            </a:extLst>
          </p:cNvPr>
          <p:cNvPicPr>
            <a:picLocks noChangeAspect="1"/>
          </p:cNvPicPr>
          <p:nvPr/>
        </p:nvPicPr>
        <p:blipFill>
          <a:blip r:embed="rId3"/>
          <a:stretch>
            <a:fillRect/>
          </a:stretch>
        </p:blipFill>
        <p:spPr>
          <a:xfrm>
            <a:off x="1921011" y="3418669"/>
            <a:ext cx="5301977" cy="2374978"/>
          </a:xfrm>
          <a:prstGeom prst="rect">
            <a:avLst/>
          </a:prstGeom>
        </p:spPr>
      </p:pic>
      <p:sp>
        <p:nvSpPr>
          <p:cNvPr id="10" name="文本框 9">
            <a:extLst>
              <a:ext uri="{FF2B5EF4-FFF2-40B4-BE49-F238E27FC236}">
                <a16:creationId xmlns:a16="http://schemas.microsoft.com/office/drawing/2014/main" id="{42056018-0D6F-4BD9-9B7F-0A6C2D489916}"/>
              </a:ext>
            </a:extLst>
          </p:cNvPr>
          <p:cNvSpPr txBox="1"/>
          <p:nvPr/>
        </p:nvSpPr>
        <p:spPr>
          <a:xfrm>
            <a:off x="566224" y="6125832"/>
            <a:ext cx="8136904" cy="400110"/>
          </a:xfrm>
          <a:prstGeom prst="rect">
            <a:avLst/>
          </a:prstGeom>
          <a:noFill/>
        </p:spPr>
        <p:txBody>
          <a:bodyPr wrap="square">
            <a:spAutoFit/>
          </a:bodyPr>
          <a:lstStyle/>
          <a:p>
            <a:r>
              <a:rPr lang="en-US" altLang="zh-CN" sz="2000" b="0">
                <a:solidFill>
                  <a:schemeClr val="tx1"/>
                </a:solidFill>
              </a:rPr>
              <a:t>The structure and technology of button pick-up have been studied[2-3]. </a:t>
            </a:r>
            <a:endParaRPr lang="zh-CN" altLang="en-US" sz="2000" b="0">
              <a:solidFill>
                <a:schemeClr val="tx1"/>
              </a:solidFill>
            </a:endParaRPr>
          </a:p>
        </p:txBody>
      </p:sp>
      <p:sp>
        <p:nvSpPr>
          <p:cNvPr id="2" name="文本框 1">
            <a:extLst>
              <a:ext uri="{FF2B5EF4-FFF2-40B4-BE49-F238E27FC236}">
                <a16:creationId xmlns:a16="http://schemas.microsoft.com/office/drawing/2014/main" id="{4F025FBC-B6F7-48A5-8225-CE7F50A1E537}"/>
              </a:ext>
            </a:extLst>
          </p:cNvPr>
          <p:cNvSpPr txBox="1"/>
          <p:nvPr/>
        </p:nvSpPr>
        <p:spPr>
          <a:xfrm>
            <a:off x="2843808" y="2967335"/>
            <a:ext cx="3878819" cy="461665"/>
          </a:xfrm>
          <a:prstGeom prst="rect">
            <a:avLst/>
          </a:prstGeom>
          <a:noFill/>
        </p:spPr>
        <p:txBody>
          <a:bodyPr wrap="none" rtlCol="0">
            <a:spAutoFit/>
          </a:bodyPr>
          <a:lstStyle/>
          <a:p>
            <a:r>
              <a:rPr lang="en-US" altLang="zh-CN" sz="2400">
                <a:solidFill>
                  <a:srgbClr val="FF0000"/>
                </a:solidFill>
              </a:rPr>
              <a:t>Better impedance matching </a:t>
            </a:r>
            <a:endParaRPr lang="zh-CN" altLang="en-US" sz="2400" dirty="0">
              <a:solidFill>
                <a:srgbClr val="FF0000"/>
              </a:solidFill>
            </a:endParaRPr>
          </a:p>
        </p:txBody>
      </p:sp>
      <p:cxnSp>
        <p:nvCxnSpPr>
          <p:cNvPr id="7" name="直接箭头连接符 6">
            <a:extLst>
              <a:ext uri="{FF2B5EF4-FFF2-40B4-BE49-F238E27FC236}">
                <a16:creationId xmlns:a16="http://schemas.microsoft.com/office/drawing/2014/main" id="{0C9E43E2-EC21-4B90-A86F-B3AE0315A1EA}"/>
              </a:ext>
            </a:extLst>
          </p:cNvPr>
          <p:cNvCxnSpPr>
            <a:cxnSpLocks/>
          </p:cNvCxnSpPr>
          <p:nvPr/>
        </p:nvCxnSpPr>
        <p:spPr>
          <a:xfrm>
            <a:off x="3923928" y="4293096"/>
            <a:ext cx="1296144" cy="0"/>
          </a:xfrm>
          <a:prstGeom prst="straightConnector1">
            <a:avLst/>
          </a:prstGeom>
          <a:ln w="53975">
            <a:solidFill>
              <a:srgbClr val="3333FF"/>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B19F2DE2-0683-4DC8-B008-50E4DB35D1C7}"/>
              </a:ext>
            </a:extLst>
          </p:cNvPr>
          <p:cNvSpPr txBox="1"/>
          <p:nvPr/>
        </p:nvSpPr>
        <p:spPr>
          <a:xfrm>
            <a:off x="3330508" y="5769273"/>
            <a:ext cx="2699008" cy="461665"/>
          </a:xfrm>
          <a:prstGeom prst="rect">
            <a:avLst/>
          </a:prstGeom>
          <a:noFill/>
        </p:spPr>
        <p:txBody>
          <a:bodyPr wrap="none" rtlCol="0">
            <a:spAutoFit/>
          </a:bodyPr>
          <a:lstStyle/>
          <a:p>
            <a:r>
              <a:rPr lang="en-US" altLang="zh-CN" sz="2400">
                <a:solidFill>
                  <a:srgbClr val="3333FF"/>
                </a:solidFill>
              </a:rPr>
              <a:t>Smaller wakefield </a:t>
            </a:r>
            <a:endParaRPr lang="zh-CN" altLang="en-US" sz="2400" dirty="0">
              <a:solidFill>
                <a:srgbClr val="3333FF"/>
              </a:solidFill>
            </a:endParaRPr>
          </a:p>
        </p:txBody>
      </p:sp>
      <p:sp>
        <p:nvSpPr>
          <p:cNvPr id="12" name="灯片编号占位符 11">
            <a:extLst>
              <a:ext uri="{FF2B5EF4-FFF2-40B4-BE49-F238E27FC236}">
                <a16:creationId xmlns:a16="http://schemas.microsoft.com/office/drawing/2014/main" id="{37499686-C67B-4BE4-AE66-FEFB6314EEC6}"/>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25</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4035651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32829BA-2C5E-46CA-95C5-B670CC4CF517}"/>
              </a:ext>
            </a:extLst>
          </p:cNvPr>
          <p:cNvSpPr>
            <a:spLocks noGrp="1"/>
          </p:cNvSpPr>
          <p:nvPr>
            <p:ph idx="1"/>
          </p:nvPr>
        </p:nvSpPr>
        <p:spPr>
          <a:xfrm>
            <a:off x="125412" y="908721"/>
            <a:ext cx="8893175" cy="971639"/>
          </a:xfrm>
        </p:spPr>
        <p:txBody>
          <a:bodyPr>
            <a:normAutofit fontScale="85000" lnSpcReduction="10000"/>
          </a:bodyPr>
          <a:lstStyle/>
          <a:p>
            <a:pPr algn="just"/>
            <a:r>
              <a:rPr lang="en-US" altLang="zh-CN" sz="2400">
                <a:latin typeface="Times New Roman" panose="02020603050405020304" pitchFamily="18" charset="0"/>
              </a:rPr>
              <a:t>The home-made BPM readout electronics are about the half cost and the same performance (resolution &lt;0.1 </a:t>
            </a:r>
            <a:r>
              <a:rPr lang="el-GR" altLang="zh-CN" sz="2400">
                <a:latin typeface="Times New Roman" panose="02020603050405020304" pitchFamily="18" charset="0"/>
              </a:rPr>
              <a:t>μ</a:t>
            </a:r>
            <a:r>
              <a:rPr lang="en-US" altLang="zh-CN" sz="2400">
                <a:latin typeface="Times New Roman" panose="02020603050405020304" pitchFamily="18" charset="0"/>
              </a:rPr>
              <a:t>m) compared with the commercial products*.</a:t>
            </a:r>
            <a:endParaRPr lang="zh-CN" altLang="en-US" sz="2400">
              <a:latin typeface="Times New Roman" panose="02020603050405020304" pitchFamily="18" charset="0"/>
            </a:endParaRPr>
          </a:p>
        </p:txBody>
      </p:sp>
      <p:pic>
        <p:nvPicPr>
          <p:cNvPr id="5" name="内容占位符 4">
            <a:extLst>
              <a:ext uri="{FF2B5EF4-FFF2-40B4-BE49-F238E27FC236}">
                <a16:creationId xmlns:a16="http://schemas.microsoft.com/office/drawing/2014/main" id="{6EF53CF3-81F1-448E-A28A-54A212A5A3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339" y="1777836"/>
            <a:ext cx="4293172" cy="3278534"/>
          </a:xfrm>
          <a:prstGeom prst="rect">
            <a:avLst/>
          </a:prstGeom>
          <a:ln w="15875">
            <a:solidFill>
              <a:schemeClr val="tx2">
                <a:lumMod val="60000"/>
                <a:lumOff val="40000"/>
              </a:schemeClr>
            </a:solidFill>
          </a:ln>
        </p:spPr>
      </p:pic>
      <p:sp>
        <p:nvSpPr>
          <p:cNvPr id="6" name="标题 2">
            <a:extLst>
              <a:ext uri="{FF2B5EF4-FFF2-40B4-BE49-F238E27FC236}">
                <a16:creationId xmlns:a16="http://schemas.microsoft.com/office/drawing/2014/main" id="{35377422-6941-47FD-BC4F-5B89A247CABF}"/>
              </a:ext>
            </a:extLst>
          </p:cNvPr>
          <p:cNvSpPr>
            <a:spLocks noGrp="1"/>
          </p:cNvSpPr>
          <p:nvPr>
            <p:ph type="title"/>
          </p:nvPr>
        </p:nvSpPr>
        <p:spPr>
          <a:xfrm>
            <a:off x="250825" y="25400"/>
            <a:ext cx="6635750" cy="725488"/>
          </a:xfrm>
        </p:spPr>
        <p:txBody>
          <a:bodyPr>
            <a:normAutofit fontScale="90000"/>
          </a:bodyPr>
          <a:lstStyle/>
          <a:p>
            <a:r>
              <a:rPr lang="en-US" altLang="zh-CN"/>
              <a:t>Study on home-made electronics</a:t>
            </a:r>
            <a:endParaRPr lang="zh-CN" altLang="en-US"/>
          </a:p>
        </p:txBody>
      </p:sp>
      <p:pic>
        <p:nvPicPr>
          <p:cNvPr id="8" name="图片 7">
            <a:extLst>
              <a:ext uri="{FF2B5EF4-FFF2-40B4-BE49-F238E27FC236}">
                <a16:creationId xmlns:a16="http://schemas.microsoft.com/office/drawing/2014/main" id="{F7AF56CA-96DC-4A7E-AE76-30772E00B1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8438" y="1777836"/>
            <a:ext cx="2927377" cy="3758370"/>
          </a:xfrm>
          <a:prstGeom prst="rect">
            <a:avLst/>
          </a:prstGeom>
          <a:ln w="15875">
            <a:solidFill>
              <a:schemeClr val="tx2">
                <a:lumMod val="60000"/>
                <a:lumOff val="40000"/>
              </a:schemeClr>
            </a:solidFill>
          </a:ln>
        </p:spPr>
      </p:pic>
      <p:sp>
        <p:nvSpPr>
          <p:cNvPr id="10" name="文本框 9">
            <a:extLst>
              <a:ext uri="{FF2B5EF4-FFF2-40B4-BE49-F238E27FC236}">
                <a16:creationId xmlns:a16="http://schemas.microsoft.com/office/drawing/2014/main" id="{3959155E-EB5A-485E-983E-136E883383C3}"/>
              </a:ext>
            </a:extLst>
          </p:cNvPr>
          <p:cNvSpPr txBox="1"/>
          <p:nvPr/>
        </p:nvSpPr>
        <p:spPr>
          <a:xfrm>
            <a:off x="250825" y="5603386"/>
            <a:ext cx="3097039" cy="892552"/>
          </a:xfrm>
          <a:prstGeom prst="rect">
            <a:avLst/>
          </a:prstGeom>
          <a:noFill/>
        </p:spPr>
        <p:txBody>
          <a:bodyPr wrap="square" rtlCol="0">
            <a:spAutoFit/>
          </a:bodyPr>
          <a:lstStyle/>
          <a:p>
            <a:pPr algn="l"/>
            <a:r>
              <a:rPr lang="en-US" altLang="zh-CN" sz="1600" b="0">
                <a:solidFill>
                  <a:schemeClr val="tx1"/>
                </a:solidFill>
              </a:rPr>
              <a:t>*Yanfeng Sui, CEPC Instrumentation development status, this workshop</a:t>
            </a:r>
            <a:r>
              <a:rPr lang="en-US" altLang="zh-CN" sz="2000" b="0">
                <a:solidFill>
                  <a:schemeClr val="tx1"/>
                </a:solidFill>
              </a:rPr>
              <a:t>.</a:t>
            </a:r>
            <a:endParaRPr lang="zh-CN" altLang="en-US" sz="2400" b="0" dirty="0">
              <a:solidFill>
                <a:schemeClr val="tx1"/>
              </a:solidFill>
            </a:endParaRPr>
          </a:p>
        </p:txBody>
      </p:sp>
      <p:sp>
        <p:nvSpPr>
          <p:cNvPr id="3" name="文本框 2">
            <a:extLst>
              <a:ext uri="{FF2B5EF4-FFF2-40B4-BE49-F238E27FC236}">
                <a16:creationId xmlns:a16="http://schemas.microsoft.com/office/drawing/2014/main" id="{D8F0D01B-0953-49F1-B2BA-AEE883A3C250}"/>
              </a:ext>
            </a:extLst>
          </p:cNvPr>
          <p:cNvSpPr txBox="1"/>
          <p:nvPr/>
        </p:nvSpPr>
        <p:spPr>
          <a:xfrm>
            <a:off x="383481" y="5118501"/>
            <a:ext cx="4786887" cy="400110"/>
          </a:xfrm>
          <a:prstGeom prst="rect">
            <a:avLst/>
          </a:prstGeom>
          <a:noFill/>
        </p:spPr>
        <p:txBody>
          <a:bodyPr wrap="none" rtlCol="0">
            <a:spAutoFit/>
          </a:bodyPr>
          <a:lstStyle/>
          <a:p>
            <a:r>
              <a:rPr lang="en-US" altLang="zh-CN" sz="2000" b="0">
                <a:solidFill>
                  <a:schemeClr val="tx1"/>
                </a:solidFill>
              </a:rPr>
              <a:t>The picture of electronics made by BI Group</a:t>
            </a:r>
            <a:endParaRPr lang="zh-CN" altLang="en-US" sz="2000" b="0" dirty="0">
              <a:solidFill>
                <a:schemeClr val="tx1"/>
              </a:solidFill>
            </a:endParaRPr>
          </a:p>
        </p:txBody>
      </p:sp>
      <p:sp>
        <p:nvSpPr>
          <p:cNvPr id="7" name="文本框 6">
            <a:extLst>
              <a:ext uri="{FF2B5EF4-FFF2-40B4-BE49-F238E27FC236}">
                <a16:creationId xmlns:a16="http://schemas.microsoft.com/office/drawing/2014/main" id="{9D0DEC19-92A7-4730-A28B-EF63E1E04092}"/>
              </a:ext>
            </a:extLst>
          </p:cNvPr>
          <p:cNvSpPr txBox="1"/>
          <p:nvPr/>
        </p:nvSpPr>
        <p:spPr>
          <a:xfrm>
            <a:off x="4503860" y="5603386"/>
            <a:ext cx="4640140" cy="646331"/>
          </a:xfrm>
          <a:prstGeom prst="rect">
            <a:avLst/>
          </a:prstGeom>
          <a:noFill/>
        </p:spPr>
        <p:txBody>
          <a:bodyPr wrap="square" rtlCol="0">
            <a:spAutoFit/>
          </a:bodyPr>
          <a:lstStyle/>
          <a:p>
            <a:pPr algn="just"/>
            <a:r>
              <a:rPr lang="en-US" altLang="zh-CN" sz="1800" b="0">
                <a:solidFill>
                  <a:schemeClr val="tx1"/>
                </a:solidFill>
              </a:rPr>
              <a:t>90 sets of electronics running online now(BEPCII) 700 sets will be used in the HEPS</a:t>
            </a:r>
          </a:p>
        </p:txBody>
      </p:sp>
      <p:sp>
        <p:nvSpPr>
          <p:cNvPr id="9" name="灯片编号占位符 8">
            <a:extLst>
              <a:ext uri="{FF2B5EF4-FFF2-40B4-BE49-F238E27FC236}">
                <a16:creationId xmlns:a16="http://schemas.microsoft.com/office/drawing/2014/main" id="{478B9E55-8321-4DE7-A6CF-DD5370851AB3}"/>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26</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1162416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A1BACD90-9E28-45AE-8D83-9566C31AB868}"/>
              </a:ext>
            </a:extLst>
          </p:cNvPr>
          <p:cNvSpPr>
            <a:spLocks noGrp="1"/>
          </p:cNvSpPr>
          <p:nvPr>
            <p:ph type="title"/>
          </p:nvPr>
        </p:nvSpPr>
        <p:spPr/>
        <p:txBody>
          <a:bodyPr>
            <a:normAutofit fontScale="90000"/>
          </a:bodyPr>
          <a:lstStyle/>
          <a:p>
            <a:r>
              <a:rPr lang="en-US" altLang="zh-CN"/>
              <a:t>Study on mechanical tolerance</a:t>
            </a:r>
            <a:endParaRPr lang="zh-CN" altLang="en-US"/>
          </a:p>
        </p:txBody>
      </p:sp>
      <p:sp>
        <p:nvSpPr>
          <p:cNvPr id="5" name="文本框 4">
            <a:extLst>
              <a:ext uri="{FF2B5EF4-FFF2-40B4-BE49-F238E27FC236}">
                <a16:creationId xmlns:a16="http://schemas.microsoft.com/office/drawing/2014/main" id="{F343695C-3CC3-4F32-9B8D-F4EC9B21D5DF}"/>
              </a:ext>
            </a:extLst>
          </p:cNvPr>
          <p:cNvSpPr txBox="1"/>
          <p:nvPr/>
        </p:nvSpPr>
        <p:spPr>
          <a:xfrm>
            <a:off x="1115616" y="5418871"/>
            <a:ext cx="7704856" cy="707886"/>
          </a:xfrm>
          <a:prstGeom prst="rect">
            <a:avLst/>
          </a:prstGeom>
          <a:noFill/>
        </p:spPr>
        <p:txBody>
          <a:bodyPr wrap="square" rtlCol="0">
            <a:spAutoFit/>
          </a:bodyPr>
          <a:lstStyle/>
          <a:p>
            <a:pPr algn="just"/>
            <a:r>
              <a:rPr lang="en-US" altLang="zh-CN" sz="2000" b="0">
                <a:solidFill>
                  <a:schemeClr val="tx1"/>
                </a:solidFill>
              </a:rPr>
              <a:t>The effect of  button positioning accuracy and BPM pipe mechanical tolerance have been studied[5].</a:t>
            </a:r>
            <a:endParaRPr lang="zh-CN" altLang="en-US" sz="2000" b="0" dirty="0">
              <a:solidFill>
                <a:schemeClr val="tx1"/>
              </a:solidFill>
            </a:endParaRPr>
          </a:p>
        </p:txBody>
      </p:sp>
      <p:pic>
        <p:nvPicPr>
          <p:cNvPr id="13" name="图片 12">
            <a:extLst>
              <a:ext uri="{FF2B5EF4-FFF2-40B4-BE49-F238E27FC236}">
                <a16:creationId xmlns:a16="http://schemas.microsoft.com/office/drawing/2014/main" id="{6467A51E-737A-412B-8E5C-41E425A56CCF}"/>
              </a:ext>
            </a:extLst>
          </p:cNvPr>
          <p:cNvPicPr>
            <a:picLocks noChangeAspect="1"/>
          </p:cNvPicPr>
          <p:nvPr/>
        </p:nvPicPr>
        <p:blipFill>
          <a:blip r:embed="rId2"/>
          <a:stretch>
            <a:fillRect/>
          </a:stretch>
        </p:blipFill>
        <p:spPr>
          <a:xfrm>
            <a:off x="1727430" y="980939"/>
            <a:ext cx="5908898" cy="4439328"/>
          </a:xfrm>
          <a:prstGeom prst="rect">
            <a:avLst/>
          </a:prstGeom>
        </p:spPr>
      </p:pic>
      <p:sp>
        <p:nvSpPr>
          <p:cNvPr id="2" name="灯片编号占位符 1">
            <a:extLst>
              <a:ext uri="{FF2B5EF4-FFF2-40B4-BE49-F238E27FC236}">
                <a16:creationId xmlns:a16="http://schemas.microsoft.com/office/drawing/2014/main" id="{CA5D962E-4059-4D87-9126-85A3545AFEB9}"/>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27</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105648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D0FAF9-CD3E-4FC1-A51F-45B8C83ABEA2}"/>
              </a:ext>
            </a:extLst>
          </p:cNvPr>
          <p:cNvSpPr>
            <a:spLocks noGrp="1"/>
          </p:cNvSpPr>
          <p:nvPr>
            <p:ph idx="1"/>
          </p:nvPr>
        </p:nvSpPr>
        <p:spPr>
          <a:xfrm>
            <a:off x="914400" y="2132857"/>
            <a:ext cx="7474024" cy="3024336"/>
          </a:xfrm>
        </p:spPr>
        <p:txBody>
          <a:bodyPr>
            <a:normAutofit fontScale="92500" lnSpcReduction="10000"/>
          </a:bodyPr>
          <a:lstStyle/>
          <a:p>
            <a:r>
              <a:rPr lang="en-US" altLang="zh-CN">
                <a:latin typeface="Times New Roman" panose="02020603050405020304" pitchFamily="18" charset="0"/>
              </a:rPr>
              <a:t>Beam Position Monitors  overview</a:t>
            </a:r>
          </a:p>
          <a:p>
            <a:pPr>
              <a:lnSpc>
                <a:spcPct val="120000"/>
              </a:lnSpc>
            </a:pPr>
            <a:r>
              <a:rPr lang="en-US" altLang="zh-CN">
                <a:latin typeface="Times New Roman" panose="02020603050405020304" pitchFamily="18" charset="0"/>
              </a:rPr>
              <a:t>CEPC BPM design considering</a:t>
            </a:r>
          </a:p>
          <a:p>
            <a:r>
              <a:rPr lang="en-US" altLang="zh-CN">
                <a:latin typeface="Times New Roman" panose="02020603050405020304" pitchFamily="18" charset="0"/>
              </a:rPr>
              <a:t>Some progress on BPMs study</a:t>
            </a:r>
          </a:p>
          <a:p>
            <a:pPr>
              <a:lnSpc>
                <a:spcPct val="120000"/>
              </a:lnSpc>
            </a:pPr>
            <a:r>
              <a:rPr lang="en-US" altLang="zh-CN" sz="3200" b="1">
                <a:solidFill>
                  <a:srgbClr val="FF0000"/>
                </a:solidFill>
                <a:latin typeface="Times New Roman" panose="02020603050405020304" pitchFamily="18" charset="0"/>
              </a:rPr>
              <a:t>Special BPMs (near the IP )</a:t>
            </a:r>
          </a:p>
          <a:p>
            <a:r>
              <a:rPr lang="en-US" altLang="zh-CN">
                <a:latin typeface="Times New Roman" panose="02020603050405020304" pitchFamily="18" charset="0"/>
              </a:rPr>
              <a:t>Lessons from TDR comments</a:t>
            </a:r>
          </a:p>
          <a:p>
            <a:endParaRPr lang="zh-CN" altLang="en-US"/>
          </a:p>
        </p:txBody>
      </p:sp>
      <p:sp>
        <p:nvSpPr>
          <p:cNvPr id="3" name="标题 2">
            <a:extLst>
              <a:ext uri="{FF2B5EF4-FFF2-40B4-BE49-F238E27FC236}">
                <a16:creationId xmlns:a16="http://schemas.microsoft.com/office/drawing/2014/main" id="{A325C66E-0C2B-49DA-8503-DEA0050B3108}"/>
              </a:ext>
            </a:extLst>
          </p:cNvPr>
          <p:cNvSpPr>
            <a:spLocks noGrp="1"/>
          </p:cNvSpPr>
          <p:nvPr>
            <p:ph type="title"/>
          </p:nvPr>
        </p:nvSpPr>
        <p:spPr/>
        <p:txBody>
          <a:bodyPr/>
          <a:lstStyle/>
          <a:p>
            <a:endParaRPr lang="zh-CN" altLang="en-US"/>
          </a:p>
        </p:txBody>
      </p:sp>
      <p:sp>
        <p:nvSpPr>
          <p:cNvPr id="5" name="灯片编号占位符 4">
            <a:extLst>
              <a:ext uri="{FF2B5EF4-FFF2-40B4-BE49-F238E27FC236}">
                <a16:creationId xmlns:a16="http://schemas.microsoft.com/office/drawing/2014/main" id="{3D4FFABE-A990-43FC-88C4-32DF02F2EABA}"/>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28</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2171493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1E079A58-24DB-4C53-8A2E-732C1C258F29}"/>
              </a:ext>
            </a:extLst>
          </p:cNvPr>
          <p:cNvSpPr>
            <a:spLocks noGrp="1"/>
          </p:cNvSpPr>
          <p:nvPr>
            <p:ph type="title"/>
          </p:nvPr>
        </p:nvSpPr>
        <p:spPr>
          <a:xfrm>
            <a:off x="251520" y="25646"/>
            <a:ext cx="6912759" cy="725470"/>
          </a:xfrm>
        </p:spPr>
        <p:txBody>
          <a:bodyPr>
            <a:normAutofit fontScale="90000"/>
          </a:bodyPr>
          <a:lstStyle/>
          <a:p>
            <a:r>
              <a:rPr lang="en-US" altLang="zh-CN"/>
              <a:t>Nearest BPM </a:t>
            </a:r>
            <a:r>
              <a:rPr lang="zh-CN" altLang="en-US"/>
              <a:t>→</a:t>
            </a:r>
            <a:r>
              <a:rPr lang="en-US" altLang="zh-CN"/>
              <a:t> beam position of IP</a:t>
            </a:r>
            <a:endParaRPr lang="zh-CN" altLang="en-US"/>
          </a:p>
        </p:txBody>
      </p:sp>
      <p:pic>
        <p:nvPicPr>
          <p:cNvPr id="4" name="图片 3">
            <a:extLst>
              <a:ext uri="{FF2B5EF4-FFF2-40B4-BE49-F238E27FC236}">
                <a16:creationId xmlns:a16="http://schemas.microsoft.com/office/drawing/2014/main" id="{06553EA2-C5FC-4FDB-B03F-3C383AB89A1D}"/>
              </a:ext>
            </a:extLst>
          </p:cNvPr>
          <p:cNvPicPr>
            <a:picLocks noChangeAspect="1"/>
          </p:cNvPicPr>
          <p:nvPr/>
        </p:nvPicPr>
        <p:blipFill>
          <a:blip r:embed="rId2"/>
          <a:stretch>
            <a:fillRect/>
          </a:stretch>
        </p:blipFill>
        <p:spPr>
          <a:xfrm>
            <a:off x="323528" y="4136352"/>
            <a:ext cx="8640960" cy="2389150"/>
          </a:xfrm>
          <a:prstGeom prst="rect">
            <a:avLst/>
          </a:prstGeom>
          <a:ln w="19050">
            <a:solidFill>
              <a:schemeClr val="tx2">
                <a:lumMod val="60000"/>
                <a:lumOff val="40000"/>
              </a:schemeClr>
            </a:solidFill>
          </a:ln>
        </p:spPr>
      </p:pic>
      <p:cxnSp>
        <p:nvCxnSpPr>
          <p:cNvPr id="6" name="直接箭头连接符 5">
            <a:extLst>
              <a:ext uri="{FF2B5EF4-FFF2-40B4-BE49-F238E27FC236}">
                <a16:creationId xmlns:a16="http://schemas.microsoft.com/office/drawing/2014/main" id="{F8E22E80-3DA4-49DF-AA8C-E9A2686F10CA}"/>
              </a:ext>
            </a:extLst>
          </p:cNvPr>
          <p:cNvCxnSpPr/>
          <p:nvPr/>
        </p:nvCxnSpPr>
        <p:spPr>
          <a:xfrm flipV="1">
            <a:off x="395536" y="1268760"/>
            <a:ext cx="8496944" cy="12241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a:extLst>
              <a:ext uri="{FF2B5EF4-FFF2-40B4-BE49-F238E27FC236}">
                <a16:creationId xmlns:a16="http://schemas.microsoft.com/office/drawing/2014/main" id="{C22589B9-CFE3-4C02-85BD-9340C7BBB61D}"/>
              </a:ext>
            </a:extLst>
          </p:cNvPr>
          <p:cNvCxnSpPr>
            <a:cxnSpLocks/>
          </p:cNvCxnSpPr>
          <p:nvPr/>
        </p:nvCxnSpPr>
        <p:spPr>
          <a:xfrm flipH="1" flipV="1">
            <a:off x="395536" y="1268760"/>
            <a:ext cx="8352928" cy="1368152"/>
          </a:xfrm>
          <a:prstGeom prst="straightConnector1">
            <a:avLst/>
          </a:prstGeom>
          <a:ln w="19050">
            <a:solidFill>
              <a:srgbClr val="3333FF"/>
            </a:solidFill>
            <a:tailEnd type="triangle"/>
          </a:ln>
        </p:spPr>
        <p:style>
          <a:lnRef idx="1">
            <a:schemeClr val="accent1"/>
          </a:lnRef>
          <a:fillRef idx="0">
            <a:schemeClr val="accent1"/>
          </a:fillRef>
          <a:effectRef idx="0">
            <a:schemeClr val="accent1"/>
          </a:effectRef>
          <a:fontRef idx="minor">
            <a:schemeClr val="tx1"/>
          </a:fontRef>
        </p:style>
      </p:cxnSp>
      <p:sp>
        <p:nvSpPr>
          <p:cNvPr id="13" name="椭圆 12">
            <a:extLst>
              <a:ext uri="{FF2B5EF4-FFF2-40B4-BE49-F238E27FC236}">
                <a16:creationId xmlns:a16="http://schemas.microsoft.com/office/drawing/2014/main" id="{905AE7AF-7CFA-4558-B3FA-7FF710EB6069}"/>
              </a:ext>
            </a:extLst>
          </p:cNvPr>
          <p:cNvSpPr/>
          <p:nvPr/>
        </p:nvSpPr>
        <p:spPr>
          <a:xfrm rot="20905639">
            <a:off x="1719348" y="2143766"/>
            <a:ext cx="120399" cy="2880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57BF78E3-5966-45D2-9AFF-DC474F9ACDE4}"/>
              </a:ext>
            </a:extLst>
          </p:cNvPr>
          <p:cNvSpPr/>
          <p:nvPr/>
        </p:nvSpPr>
        <p:spPr>
          <a:xfrm rot="466911">
            <a:off x="7096951" y="2211689"/>
            <a:ext cx="120399" cy="288032"/>
          </a:xfrm>
          <a:prstGeom prst="ellipse">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箭头连接符 15">
            <a:extLst>
              <a:ext uri="{FF2B5EF4-FFF2-40B4-BE49-F238E27FC236}">
                <a16:creationId xmlns:a16="http://schemas.microsoft.com/office/drawing/2014/main" id="{35D05D68-ABDF-4712-B8A1-4A5DBEE3D937}"/>
              </a:ext>
            </a:extLst>
          </p:cNvPr>
          <p:cNvCxnSpPr/>
          <p:nvPr/>
        </p:nvCxnSpPr>
        <p:spPr>
          <a:xfrm>
            <a:off x="3419872" y="1089877"/>
            <a:ext cx="0" cy="1619043"/>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040B7886-456B-4650-B31F-75B314B33C5C}"/>
              </a:ext>
            </a:extLst>
          </p:cNvPr>
          <p:cNvCxnSpPr/>
          <p:nvPr/>
        </p:nvCxnSpPr>
        <p:spPr>
          <a:xfrm>
            <a:off x="5436096" y="1089877"/>
            <a:ext cx="0" cy="1619043"/>
          </a:xfrm>
          <a:prstGeom prst="straightConnector1">
            <a:avLst/>
          </a:prstGeom>
          <a:ln w="444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07ECB7A5-CCCA-4691-BE35-CA01921A8405}"/>
              </a:ext>
            </a:extLst>
          </p:cNvPr>
          <p:cNvCxnSpPr>
            <a:cxnSpLocks/>
          </p:cNvCxnSpPr>
          <p:nvPr/>
        </p:nvCxnSpPr>
        <p:spPr>
          <a:xfrm flipH="1">
            <a:off x="1871700" y="1138702"/>
            <a:ext cx="72009" cy="706122"/>
          </a:xfrm>
          <a:prstGeom prst="straightConnector1">
            <a:avLst/>
          </a:prstGeom>
          <a:ln w="44450">
            <a:solidFill>
              <a:srgbClr val="3333F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2B7BA699-F8E0-4AE8-865B-5539C0499961}"/>
              </a:ext>
            </a:extLst>
          </p:cNvPr>
          <p:cNvCxnSpPr>
            <a:cxnSpLocks/>
          </p:cNvCxnSpPr>
          <p:nvPr/>
        </p:nvCxnSpPr>
        <p:spPr>
          <a:xfrm>
            <a:off x="1858846" y="1948442"/>
            <a:ext cx="94559" cy="674512"/>
          </a:xfrm>
          <a:prstGeom prst="straightConnector1">
            <a:avLst/>
          </a:prstGeom>
          <a:ln w="444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a:extLst>
              <a:ext uri="{FF2B5EF4-FFF2-40B4-BE49-F238E27FC236}">
                <a16:creationId xmlns:a16="http://schemas.microsoft.com/office/drawing/2014/main" id="{9CBDF0CF-5BC9-4449-95C7-AC76CDC9E432}"/>
              </a:ext>
            </a:extLst>
          </p:cNvPr>
          <p:cNvCxnSpPr>
            <a:cxnSpLocks/>
          </p:cNvCxnSpPr>
          <p:nvPr/>
        </p:nvCxnSpPr>
        <p:spPr>
          <a:xfrm>
            <a:off x="6732239" y="1244203"/>
            <a:ext cx="144017" cy="653038"/>
          </a:xfrm>
          <a:prstGeom prst="straightConnector1">
            <a:avLst/>
          </a:prstGeom>
          <a:ln w="444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8F3E97AF-2E4C-4F37-AAFE-1959AB0CB9BE}"/>
              </a:ext>
            </a:extLst>
          </p:cNvPr>
          <p:cNvCxnSpPr>
            <a:cxnSpLocks/>
          </p:cNvCxnSpPr>
          <p:nvPr/>
        </p:nvCxnSpPr>
        <p:spPr>
          <a:xfrm flipH="1">
            <a:off x="6948264" y="1972836"/>
            <a:ext cx="72009" cy="706122"/>
          </a:xfrm>
          <a:prstGeom prst="straightConnector1">
            <a:avLst/>
          </a:prstGeom>
          <a:ln w="44450">
            <a:solidFill>
              <a:srgbClr val="3333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F9C31CC7-9755-48F2-9082-A7F8FD2890B7}"/>
              </a:ext>
            </a:extLst>
          </p:cNvPr>
          <p:cNvSpPr txBox="1"/>
          <p:nvPr/>
        </p:nvSpPr>
        <p:spPr>
          <a:xfrm>
            <a:off x="497589" y="2907314"/>
            <a:ext cx="8496945" cy="1200329"/>
          </a:xfrm>
          <a:prstGeom prst="rect">
            <a:avLst/>
          </a:prstGeom>
          <a:noFill/>
        </p:spPr>
        <p:txBody>
          <a:bodyPr wrap="square" rtlCol="0">
            <a:spAutoFit/>
          </a:bodyPr>
          <a:lstStyle/>
          <a:p>
            <a:pPr algn="l"/>
            <a:r>
              <a:rPr lang="en-US" altLang="zh-CN" sz="2400" b="0">
                <a:solidFill>
                  <a:schemeClr val="tx1"/>
                </a:solidFill>
              </a:rPr>
              <a:t>Beam position of IP was inferred by the position at nearest BPM. Blue &amp; Red 4-electrode</a:t>
            </a:r>
            <a:r>
              <a:rPr lang="zh-CN" altLang="en-US" sz="2400" b="0">
                <a:solidFill>
                  <a:schemeClr val="tx1"/>
                </a:solidFill>
              </a:rPr>
              <a:t> </a:t>
            </a:r>
            <a:r>
              <a:rPr lang="en-US" altLang="zh-CN" sz="2400" b="0">
                <a:solidFill>
                  <a:schemeClr val="tx1"/>
                </a:solidFill>
              </a:rPr>
              <a:t>BPM. Black-</a:t>
            </a:r>
            <a:r>
              <a:rPr lang="zh-CN" altLang="en-US" sz="2400" b="0">
                <a:solidFill>
                  <a:schemeClr val="tx1"/>
                </a:solidFill>
              </a:rPr>
              <a:t> </a:t>
            </a:r>
            <a:r>
              <a:rPr lang="en-US" altLang="zh-CN" sz="2400" b="0">
                <a:solidFill>
                  <a:schemeClr val="tx1"/>
                </a:solidFill>
              </a:rPr>
              <a:t>special BPM(8-electrode in  KEKB and BEPCII, strip in CERN)  </a:t>
            </a:r>
            <a:endParaRPr lang="zh-CN" altLang="en-US" sz="2400" b="0" dirty="0">
              <a:solidFill>
                <a:schemeClr val="tx1"/>
              </a:solidFill>
            </a:endParaRPr>
          </a:p>
        </p:txBody>
      </p:sp>
      <p:cxnSp>
        <p:nvCxnSpPr>
          <p:cNvPr id="36" name="直接箭头连接符 35">
            <a:extLst>
              <a:ext uri="{FF2B5EF4-FFF2-40B4-BE49-F238E27FC236}">
                <a16:creationId xmlns:a16="http://schemas.microsoft.com/office/drawing/2014/main" id="{32C6F6CE-E0D6-441B-97ED-FFFFBFE573B4}"/>
              </a:ext>
            </a:extLst>
          </p:cNvPr>
          <p:cNvCxnSpPr/>
          <p:nvPr/>
        </p:nvCxnSpPr>
        <p:spPr>
          <a:xfrm>
            <a:off x="3184222" y="4365104"/>
            <a:ext cx="0" cy="576064"/>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5A6B930D-9D3A-4602-BF68-266DF685011F}"/>
              </a:ext>
            </a:extLst>
          </p:cNvPr>
          <p:cNvCxnSpPr/>
          <p:nvPr/>
        </p:nvCxnSpPr>
        <p:spPr>
          <a:xfrm>
            <a:off x="971650" y="4365104"/>
            <a:ext cx="0" cy="576064"/>
          </a:xfrm>
          <a:prstGeom prst="straightConnector1">
            <a:avLst/>
          </a:prstGeom>
          <a:ln w="44450">
            <a:solidFill>
              <a:srgbClr val="3333FF"/>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7CF5BF77-1A8F-4E3C-8C5E-7BF8BC3DFF7E}"/>
              </a:ext>
            </a:extLst>
          </p:cNvPr>
          <p:cNvCxnSpPr>
            <a:cxnSpLocks/>
          </p:cNvCxnSpPr>
          <p:nvPr/>
        </p:nvCxnSpPr>
        <p:spPr>
          <a:xfrm flipV="1">
            <a:off x="971600" y="5517232"/>
            <a:ext cx="50" cy="57606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文本框 1">
            <a:extLst>
              <a:ext uri="{FF2B5EF4-FFF2-40B4-BE49-F238E27FC236}">
                <a16:creationId xmlns:a16="http://schemas.microsoft.com/office/drawing/2014/main" id="{92D72167-6F09-412E-B267-F557E5A37FDA}"/>
              </a:ext>
            </a:extLst>
          </p:cNvPr>
          <p:cNvSpPr txBox="1"/>
          <p:nvPr/>
        </p:nvSpPr>
        <p:spPr>
          <a:xfrm>
            <a:off x="3473421" y="2440946"/>
            <a:ext cx="364203" cy="523220"/>
          </a:xfrm>
          <a:prstGeom prst="rect">
            <a:avLst/>
          </a:prstGeom>
          <a:noFill/>
        </p:spPr>
        <p:txBody>
          <a:bodyPr wrap="none" rtlCol="0">
            <a:spAutoFit/>
          </a:bodyPr>
          <a:lstStyle/>
          <a:p>
            <a:r>
              <a:rPr lang="en-US" altLang="zh-CN" sz="2800">
                <a:solidFill>
                  <a:schemeClr val="tx1"/>
                </a:solidFill>
              </a:rPr>
              <a:t>?</a:t>
            </a:r>
            <a:endParaRPr lang="zh-CN" altLang="en-US" sz="2800" dirty="0">
              <a:solidFill>
                <a:schemeClr val="tx1"/>
              </a:solidFill>
            </a:endParaRPr>
          </a:p>
        </p:txBody>
      </p:sp>
      <p:sp>
        <p:nvSpPr>
          <p:cNvPr id="20" name="文本框 19">
            <a:extLst>
              <a:ext uri="{FF2B5EF4-FFF2-40B4-BE49-F238E27FC236}">
                <a16:creationId xmlns:a16="http://schemas.microsoft.com/office/drawing/2014/main" id="{7A43BBCB-DCAD-425F-9922-AAC10921D12E}"/>
              </a:ext>
            </a:extLst>
          </p:cNvPr>
          <p:cNvSpPr txBox="1"/>
          <p:nvPr/>
        </p:nvSpPr>
        <p:spPr>
          <a:xfrm>
            <a:off x="4941817" y="2402269"/>
            <a:ext cx="364203" cy="523220"/>
          </a:xfrm>
          <a:prstGeom prst="rect">
            <a:avLst/>
          </a:prstGeom>
          <a:noFill/>
        </p:spPr>
        <p:txBody>
          <a:bodyPr wrap="none" rtlCol="0">
            <a:spAutoFit/>
          </a:bodyPr>
          <a:lstStyle/>
          <a:p>
            <a:r>
              <a:rPr lang="en-US" altLang="zh-CN" sz="2800">
                <a:solidFill>
                  <a:schemeClr val="tx1"/>
                </a:solidFill>
              </a:rPr>
              <a:t>?</a:t>
            </a:r>
            <a:endParaRPr lang="zh-CN" altLang="en-US" sz="2800" dirty="0">
              <a:solidFill>
                <a:schemeClr val="tx1"/>
              </a:solidFill>
            </a:endParaRPr>
          </a:p>
        </p:txBody>
      </p:sp>
      <p:sp>
        <p:nvSpPr>
          <p:cNvPr id="22" name="文本框 21">
            <a:extLst>
              <a:ext uri="{FF2B5EF4-FFF2-40B4-BE49-F238E27FC236}">
                <a16:creationId xmlns:a16="http://schemas.microsoft.com/office/drawing/2014/main" id="{026747B0-5ADB-44E1-BCB9-CBA566E0B8F3}"/>
              </a:ext>
            </a:extLst>
          </p:cNvPr>
          <p:cNvSpPr txBox="1"/>
          <p:nvPr/>
        </p:nvSpPr>
        <p:spPr>
          <a:xfrm>
            <a:off x="3320663" y="4221088"/>
            <a:ext cx="364203" cy="523220"/>
          </a:xfrm>
          <a:prstGeom prst="rect">
            <a:avLst/>
          </a:prstGeom>
          <a:noFill/>
        </p:spPr>
        <p:txBody>
          <a:bodyPr wrap="none" rtlCol="0">
            <a:spAutoFit/>
          </a:bodyPr>
          <a:lstStyle/>
          <a:p>
            <a:r>
              <a:rPr lang="en-US" altLang="zh-CN" sz="2800">
                <a:solidFill>
                  <a:schemeClr val="tx1"/>
                </a:solidFill>
              </a:rPr>
              <a:t>?</a:t>
            </a:r>
            <a:endParaRPr lang="zh-CN" altLang="en-US" sz="2800" dirty="0">
              <a:solidFill>
                <a:schemeClr val="tx1"/>
              </a:solidFill>
            </a:endParaRPr>
          </a:p>
        </p:txBody>
      </p:sp>
      <p:sp>
        <p:nvSpPr>
          <p:cNvPr id="5" name="灯片编号占位符 4">
            <a:extLst>
              <a:ext uri="{FF2B5EF4-FFF2-40B4-BE49-F238E27FC236}">
                <a16:creationId xmlns:a16="http://schemas.microsoft.com/office/drawing/2014/main" id="{C2087419-1D3D-44B2-8C18-0E8B4C581008}"/>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29</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3078177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644D9BA-DD61-4800-A3C4-CF21263DEEE4}"/>
              </a:ext>
            </a:extLst>
          </p:cNvPr>
          <p:cNvSpPr>
            <a:spLocks noGrp="1"/>
          </p:cNvSpPr>
          <p:nvPr>
            <p:ph type="title"/>
          </p:nvPr>
        </p:nvSpPr>
        <p:spPr>
          <a:xfrm>
            <a:off x="251520" y="25646"/>
            <a:ext cx="7128792" cy="725470"/>
          </a:xfrm>
        </p:spPr>
        <p:txBody>
          <a:bodyPr>
            <a:normAutofit/>
          </a:bodyPr>
          <a:lstStyle/>
          <a:p>
            <a:r>
              <a:rPr lang="en-US" altLang="zh-CN">
                <a:solidFill>
                  <a:schemeClr val="tx1"/>
                </a:solidFill>
              </a:rPr>
              <a:t>Overview: </a:t>
            </a:r>
            <a:r>
              <a:rPr lang="en-US" altLang="zh-CN"/>
              <a:t>Why BPMs important</a:t>
            </a:r>
            <a:endParaRPr lang="zh-CN" altLang="en-US"/>
          </a:p>
        </p:txBody>
      </p:sp>
      <p:sp>
        <p:nvSpPr>
          <p:cNvPr id="6" name="文本框 5">
            <a:extLst>
              <a:ext uri="{FF2B5EF4-FFF2-40B4-BE49-F238E27FC236}">
                <a16:creationId xmlns:a16="http://schemas.microsoft.com/office/drawing/2014/main" id="{2CB25E80-C0DA-445A-9128-4D6C929AB1EA}"/>
              </a:ext>
            </a:extLst>
          </p:cNvPr>
          <p:cNvSpPr txBox="1"/>
          <p:nvPr/>
        </p:nvSpPr>
        <p:spPr>
          <a:xfrm>
            <a:off x="352487" y="3494591"/>
            <a:ext cx="8439025" cy="2308324"/>
          </a:xfrm>
          <a:prstGeom prst="rect">
            <a:avLst/>
          </a:prstGeom>
          <a:noFill/>
        </p:spPr>
        <p:txBody>
          <a:bodyPr wrap="square" rtlCol="0">
            <a:spAutoFit/>
          </a:bodyPr>
          <a:lstStyle/>
          <a:p>
            <a:pPr algn="just"/>
            <a:r>
              <a:rPr lang="en-US" altLang="zh-CN" sz="2400" b="0">
                <a:solidFill>
                  <a:schemeClr val="tx1"/>
                </a:solidFill>
              </a:rPr>
              <a:t>BPMs are the most important system of instrumentation. Orbit measurement (bunch by bunch, turn by turn), orbit correction, bunch feedback, bunch current intensity measurement, optic functions measurement (beta-function,  dispersion, tune, coupling, chromaticity) RF frequency measurement, beam loss (trip) diagnosis are depending on it.</a:t>
            </a:r>
            <a:endParaRPr lang="zh-CN" altLang="en-US" sz="2400" b="0" dirty="0">
              <a:solidFill>
                <a:schemeClr val="tx1"/>
              </a:solidFill>
            </a:endParaRPr>
          </a:p>
        </p:txBody>
      </p:sp>
      <p:sp>
        <p:nvSpPr>
          <p:cNvPr id="5" name="椭圆 4">
            <a:extLst>
              <a:ext uri="{FF2B5EF4-FFF2-40B4-BE49-F238E27FC236}">
                <a16:creationId xmlns:a16="http://schemas.microsoft.com/office/drawing/2014/main" id="{C563C6F7-F301-4760-969C-FB6F1390C619}"/>
              </a:ext>
            </a:extLst>
          </p:cNvPr>
          <p:cNvSpPr/>
          <p:nvPr/>
        </p:nvSpPr>
        <p:spPr>
          <a:xfrm>
            <a:off x="1926952" y="1054928"/>
            <a:ext cx="2143125" cy="2148125"/>
          </a:xfrm>
          <a:prstGeom prst="ellipse">
            <a:avLst/>
          </a:prstGeom>
          <a:noFill/>
          <a:ln w="63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cxnSp>
        <p:nvCxnSpPr>
          <p:cNvPr id="8" name="直接箭头连接符 7">
            <a:extLst>
              <a:ext uri="{FF2B5EF4-FFF2-40B4-BE49-F238E27FC236}">
                <a16:creationId xmlns:a16="http://schemas.microsoft.com/office/drawing/2014/main" id="{77DC7580-C2C4-44E4-B385-CD56E84ED9E3}"/>
              </a:ext>
            </a:extLst>
          </p:cNvPr>
          <p:cNvCxnSpPr>
            <a:cxnSpLocks/>
            <a:stCxn id="11" idx="2"/>
            <a:endCxn id="12" idx="2"/>
          </p:cNvCxnSpPr>
          <p:nvPr/>
        </p:nvCxnSpPr>
        <p:spPr>
          <a:xfrm flipV="1">
            <a:off x="2237745" y="1373069"/>
            <a:ext cx="1530791" cy="1508758"/>
          </a:xfrm>
          <a:prstGeom prst="straightConnector1">
            <a:avLst/>
          </a:prstGeom>
          <a:ln>
            <a:prstDash val="dashDot"/>
            <a:tailEnd type="none"/>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AAD65AFD-6407-4E3F-A43B-285B715E3C45}"/>
              </a:ext>
            </a:extLst>
          </p:cNvPr>
          <p:cNvCxnSpPr>
            <a:cxnSpLocks/>
            <a:stCxn id="13" idx="0"/>
            <a:endCxn id="10" idx="2"/>
          </p:cNvCxnSpPr>
          <p:nvPr/>
        </p:nvCxnSpPr>
        <p:spPr>
          <a:xfrm flipH="1" flipV="1">
            <a:off x="2241283" y="1372448"/>
            <a:ext cx="1523263" cy="1508555"/>
          </a:xfrm>
          <a:prstGeom prst="straightConnector1">
            <a:avLst/>
          </a:prstGeom>
          <a:ln>
            <a:prstDash val="dashDot"/>
            <a:tailEnd type="none"/>
          </a:ln>
        </p:spPr>
        <p:style>
          <a:lnRef idx="1">
            <a:schemeClr val="accent1"/>
          </a:lnRef>
          <a:fillRef idx="0">
            <a:schemeClr val="accent1"/>
          </a:fillRef>
          <a:effectRef idx="0">
            <a:schemeClr val="accent1"/>
          </a:effectRef>
          <a:fontRef idx="minor">
            <a:schemeClr val="tx1"/>
          </a:fontRef>
        </p:style>
      </p:cxnSp>
      <p:sp>
        <p:nvSpPr>
          <p:cNvPr id="10" name="矩形: 圆角 9">
            <a:extLst>
              <a:ext uri="{FF2B5EF4-FFF2-40B4-BE49-F238E27FC236}">
                <a16:creationId xmlns:a16="http://schemas.microsoft.com/office/drawing/2014/main" id="{C483851D-0EE5-4AB5-A48E-6419B7572814}"/>
              </a:ext>
            </a:extLst>
          </p:cNvPr>
          <p:cNvSpPr/>
          <p:nvPr/>
        </p:nvSpPr>
        <p:spPr>
          <a:xfrm rot="18891603">
            <a:off x="2059467" y="1298431"/>
            <a:ext cx="302104" cy="86804"/>
          </a:xfrm>
          <a:prstGeom prst="roundRect">
            <a:avLst>
              <a:gd name="adj" fmla="val 0"/>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1" name="矩形: 圆角 10">
            <a:extLst>
              <a:ext uri="{FF2B5EF4-FFF2-40B4-BE49-F238E27FC236}">
                <a16:creationId xmlns:a16="http://schemas.microsoft.com/office/drawing/2014/main" id="{36F4DE8E-C961-4196-B6F4-A593905D34CF}"/>
              </a:ext>
            </a:extLst>
          </p:cNvPr>
          <p:cNvSpPr/>
          <p:nvPr/>
        </p:nvSpPr>
        <p:spPr>
          <a:xfrm rot="13447447">
            <a:off x="2056477" y="2869580"/>
            <a:ext cx="302104" cy="86804"/>
          </a:xfrm>
          <a:prstGeom prst="roundRect">
            <a:avLst>
              <a:gd name="adj" fmla="val 0"/>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圆角 11">
            <a:extLst>
              <a:ext uri="{FF2B5EF4-FFF2-40B4-BE49-F238E27FC236}">
                <a16:creationId xmlns:a16="http://schemas.microsoft.com/office/drawing/2014/main" id="{AF9BDD9C-F101-4A41-85F8-982FDE94B872}"/>
              </a:ext>
            </a:extLst>
          </p:cNvPr>
          <p:cNvSpPr/>
          <p:nvPr/>
        </p:nvSpPr>
        <p:spPr>
          <a:xfrm rot="2688438">
            <a:off x="3648070" y="1298874"/>
            <a:ext cx="302104" cy="86804"/>
          </a:xfrm>
          <a:prstGeom prst="roundRect">
            <a:avLst>
              <a:gd name="adj" fmla="val 0"/>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3" name="矩形: 圆角 12">
            <a:extLst>
              <a:ext uri="{FF2B5EF4-FFF2-40B4-BE49-F238E27FC236}">
                <a16:creationId xmlns:a16="http://schemas.microsoft.com/office/drawing/2014/main" id="{388F85A1-058B-4205-B473-6C83CB934B57}"/>
              </a:ext>
            </a:extLst>
          </p:cNvPr>
          <p:cNvSpPr/>
          <p:nvPr/>
        </p:nvSpPr>
        <p:spPr>
          <a:xfrm rot="18891603">
            <a:off x="3644259" y="2868215"/>
            <a:ext cx="302104" cy="86804"/>
          </a:xfrm>
          <a:prstGeom prst="roundRect">
            <a:avLst>
              <a:gd name="adj" fmla="val 0"/>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cxnSp>
        <p:nvCxnSpPr>
          <p:cNvPr id="14" name="直接箭头连接符 13">
            <a:extLst>
              <a:ext uri="{FF2B5EF4-FFF2-40B4-BE49-F238E27FC236}">
                <a16:creationId xmlns:a16="http://schemas.microsoft.com/office/drawing/2014/main" id="{1157033A-2DF6-4F61-9402-4B304DD4B1B7}"/>
              </a:ext>
            </a:extLst>
          </p:cNvPr>
          <p:cNvCxnSpPr>
            <a:cxnSpLocks/>
          </p:cNvCxnSpPr>
          <p:nvPr/>
        </p:nvCxnSpPr>
        <p:spPr>
          <a:xfrm>
            <a:off x="1384027" y="2115179"/>
            <a:ext cx="3403997" cy="7739"/>
          </a:xfrm>
          <a:prstGeom prst="straightConnector1">
            <a:avLst/>
          </a:prstGeom>
          <a:ln w="25400">
            <a:solidFill>
              <a:srgbClr val="3333FF"/>
            </a:solidFill>
            <a:prstDash val="dashDot"/>
            <a:tailEnd type="triangle" w="lg" len="lg"/>
          </a:ln>
        </p:spPr>
        <p:style>
          <a:lnRef idx="1">
            <a:schemeClr val="dk1"/>
          </a:lnRef>
          <a:fillRef idx="0">
            <a:schemeClr val="dk1"/>
          </a:fillRef>
          <a:effectRef idx="0">
            <a:schemeClr val="dk1"/>
          </a:effectRef>
          <a:fontRef idx="minor">
            <a:schemeClr val="tx1"/>
          </a:fontRef>
        </p:style>
      </p:cxnSp>
      <p:sp>
        <p:nvSpPr>
          <p:cNvPr id="15" name="文本框 14">
            <a:extLst>
              <a:ext uri="{FF2B5EF4-FFF2-40B4-BE49-F238E27FC236}">
                <a16:creationId xmlns:a16="http://schemas.microsoft.com/office/drawing/2014/main" id="{03F49379-A31D-47B5-A906-744F9FCFB762}"/>
              </a:ext>
            </a:extLst>
          </p:cNvPr>
          <p:cNvSpPr txBox="1"/>
          <p:nvPr/>
        </p:nvSpPr>
        <p:spPr>
          <a:xfrm>
            <a:off x="2908100" y="1530120"/>
            <a:ext cx="875697" cy="323165"/>
          </a:xfrm>
          <a:prstGeom prst="rect">
            <a:avLst/>
          </a:prstGeom>
          <a:noFill/>
        </p:spPr>
        <p:txBody>
          <a:bodyPr wrap="square" rtlCol="0">
            <a:spAutoFit/>
          </a:bodyPr>
          <a:lstStyle/>
          <a:p>
            <a:r>
              <a:rPr lang="en-US" altLang="zh-CN" sz="1500" dirty="0">
                <a:solidFill>
                  <a:srgbClr val="FF0000"/>
                </a:solidFill>
                <a:cs typeface="Times New Roman" panose="02020603050405020304" pitchFamily="18" charset="0"/>
              </a:rPr>
              <a:t>Beam</a:t>
            </a:r>
            <a:endParaRPr lang="zh-CN" altLang="en-US" sz="1500" dirty="0">
              <a:solidFill>
                <a:srgbClr val="FF0000"/>
              </a:solidFill>
              <a:cs typeface="Times New Roman" panose="02020603050405020304" pitchFamily="18" charset="0"/>
            </a:endParaRPr>
          </a:p>
        </p:txBody>
      </p:sp>
      <p:sp>
        <p:nvSpPr>
          <p:cNvPr id="16" name="矩形 15">
            <a:extLst>
              <a:ext uri="{FF2B5EF4-FFF2-40B4-BE49-F238E27FC236}">
                <a16:creationId xmlns:a16="http://schemas.microsoft.com/office/drawing/2014/main" id="{79A85902-3BF8-408F-A915-2BA9841D6820}"/>
              </a:ext>
            </a:extLst>
          </p:cNvPr>
          <p:cNvSpPr/>
          <p:nvPr/>
        </p:nvSpPr>
        <p:spPr>
          <a:xfrm>
            <a:off x="3076922" y="2072493"/>
            <a:ext cx="627095" cy="369332"/>
          </a:xfrm>
          <a:prstGeom prst="rect">
            <a:avLst/>
          </a:prstGeom>
        </p:spPr>
        <p:txBody>
          <a:bodyPr wrap="none">
            <a:spAutoFit/>
          </a:bodyPr>
          <a:lstStyle/>
          <a:p>
            <a:r>
              <a:rPr lang="en-US" altLang="zh-CN" sz="1800" kern="100">
                <a:solidFill>
                  <a:srgbClr val="FF0000"/>
                </a:solidFill>
                <a:ea typeface="宋体" panose="02010600030101010101" pitchFamily="2" charset="-122"/>
              </a:rPr>
              <a:t>(x,y)</a:t>
            </a:r>
            <a:endParaRPr lang="zh-CN" altLang="en-US" sz="1800" dirty="0">
              <a:solidFill>
                <a:srgbClr val="FF0000"/>
              </a:solidFill>
            </a:endParaRPr>
          </a:p>
        </p:txBody>
      </p:sp>
      <p:sp>
        <p:nvSpPr>
          <p:cNvPr id="17" name="椭圆 16">
            <a:extLst>
              <a:ext uri="{FF2B5EF4-FFF2-40B4-BE49-F238E27FC236}">
                <a16:creationId xmlns:a16="http://schemas.microsoft.com/office/drawing/2014/main" id="{9C1E7025-4BA1-4656-9C58-05A29C735AD5}"/>
              </a:ext>
            </a:extLst>
          </p:cNvPr>
          <p:cNvSpPr/>
          <p:nvPr/>
        </p:nvSpPr>
        <p:spPr>
          <a:xfrm>
            <a:off x="3257318" y="1867930"/>
            <a:ext cx="95170" cy="9209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8" name="矩形 17">
            <a:extLst>
              <a:ext uri="{FF2B5EF4-FFF2-40B4-BE49-F238E27FC236}">
                <a16:creationId xmlns:a16="http://schemas.microsoft.com/office/drawing/2014/main" id="{B2072E38-4C56-45FB-A984-6D2E1D7837CC}"/>
              </a:ext>
            </a:extLst>
          </p:cNvPr>
          <p:cNvSpPr/>
          <p:nvPr/>
        </p:nvSpPr>
        <p:spPr>
          <a:xfrm>
            <a:off x="3807659" y="836712"/>
            <a:ext cx="407484" cy="461665"/>
          </a:xfrm>
          <a:prstGeom prst="rect">
            <a:avLst/>
          </a:prstGeom>
        </p:spPr>
        <p:txBody>
          <a:bodyPr wrap="none">
            <a:spAutoFit/>
          </a:bodyPr>
          <a:lstStyle/>
          <a:p>
            <a:r>
              <a:rPr lang="en-US" altLang="zh-CN" sz="2400">
                <a:solidFill>
                  <a:schemeClr val="tx1"/>
                </a:solidFill>
              </a:rPr>
              <a:t>A</a:t>
            </a:r>
            <a:endParaRPr lang="zh-CN" altLang="en-US" sz="2400" dirty="0">
              <a:solidFill>
                <a:schemeClr val="tx1"/>
              </a:solidFill>
            </a:endParaRPr>
          </a:p>
        </p:txBody>
      </p:sp>
      <p:sp>
        <p:nvSpPr>
          <p:cNvPr id="19" name="矩形 18">
            <a:extLst>
              <a:ext uri="{FF2B5EF4-FFF2-40B4-BE49-F238E27FC236}">
                <a16:creationId xmlns:a16="http://schemas.microsoft.com/office/drawing/2014/main" id="{03BFE093-4840-4866-91E7-5B3B5DBC7FBC}"/>
              </a:ext>
            </a:extLst>
          </p:cNvPr>
          <p:cNvSpPr/>
          <p:nvPr/>
        </p:nvSpPr>
        <p:spPr>
          <a:xfrm>
            <a:off x="1763688" y="836903"/>
            <a:ext cx="389850" cy="461665"/>
          </a:xfrm>
          <a:prstGeom prst="rect">
            <a:avLst/>
          </a:prstGeom>
        </p:spPr>
        <p:txBody>
          <a:bodyPr wrap="none">
            <a:spAutoFit/>
          </a:bodyPr>
          <a:lstStyle/>
          <a:p>
            <a:r>
              <a:rPr lang="en-US" altLang="zh-CN" sz="2400">
                <a:solidFill>
                  <a:schemeClr val="tx1"/>
                </a:solidFill>
              </a:rPr>
              <a:t>B</a:t>
            </a:r>
            <a:endParaRPr lang="zh-CN" altLang="en-US" sz="2400" dirty="0">
              <a:solidFill>
                <a:schemeClr val="tx1"/>
              </a:solidFill>
            </a:endParaRPr>
          </a:p>
        </p:txBody>
      </p:sp>
      <p:sp>
        <p:nvSpPr>
          <p:cNvPr id="24" name="矩形 23">
            <a:extLst>
              <a:ext uri="{FF2B5EF4-FFF2-40B4-BE49-F238E27FC236}">
                <a16:creationId xmlns:a16="http://schemas.microsoft.com/office/drawing/2014/main" id="{19FA0829-C0BC-4181-80C8-4A372835CD4C}"/>
              </a:ext>
            </a:extLst>
          </p:cNvPr>
          <p:cNvSpPr/>
          <p:nvPr/>
        </p:nvSpPr>
        <p:spPr>
          <a:xfrm>
            <a:off x="1841620" y="2852936"/>
            <a:ext cx="407484" cy="461665"/>
          </a:xfrm>
          <a:prstGeom prst="rect">
            <a:avLst/>
          </a:prstGeom>
        </p:spPr>
        <p:txBody>
          <a:bodyPr wrap="none">
            <a:spAutoFit/>
          </a:bodyPr>
          <a:lstStyle/>
          <a:p>
            <a:r>
              <a:rPr lang="en-US" altLang="zh-CN" sz="2400">
                <a:solidFill>
                  <a:schemeClr val="tx1"/>
                </a:solidFill>
              </a:rPr>
              <a:t>C</a:t>
            </a:r>
            <a:endParaRPr lang="zh-CN" altLang="en-US" sz="2400" dirty="0">
              <a:solidFill>
                <a:schemeClr val="tx1"/>
              </a:solidFill>
            </a:endParaRPr>
          </a:p>
        </p:txBody>
      </p:sp>
      <p:sp>
        <p:nvSpPr>
          <p:cNvPr id="25" name="矩形 24">
            <a:extLst>
              <a:ext uri="{FF2B5EF4-FFF2-40B4-BE49-F238E27FC236}">
                <a16:creationId xmlns:a16="http://schemas.microsoft.com/office/drawing/2014/main" id="{2B9824B2-8BA1-41A7-9BEF-7F0F9E6E3AB8}"/>
              </a:ext>
            </a:extLst>
          </p:cNvPr>
          <p:cNvSpPr/>
          <p:nvPr/>
        </p:nvSpPr>
        <p:spPr>
          <a:xfrm>
            <a:off x="3784855" y="2872848"/>
            <a:ext cx="407484" cy="461665"/>
          </a:xfrm>
          <a:prstGeom prst="rect">
            <a:avLst/>
          </a:prstGeom>
        </p:spPr>
        <p:txBody>
          <a:bodyPr wrap="none">
            <a:spAutoFit/>
          </a:bodyPr>
          <a:lstStyle/>
          <a:p>
            <a:r>
              <a:rPr lang="en-US" altLang="zh-CN" sz="2400">
                <a:solidFill>
                  <a:schemeClr val="tx1"/>
                </a:solidFill>
              </a:rPr>
              <a:t>D</a:t>
            </a:r>
            <a:endParaRPr lang="zh-CN" altLang="en-US" sz="2400" dirty="0">
              <a:solidFill>
                <a:schemeClr val="tx1"/>
              </a:solidFill>
            </a:endParaRPr>
          </a:p>
        </p:txBody>
      </p:sp>
      <p:cxnSp>
        <p:nvCxnSpPr>
          <p:cNvPr id="26" name="直接箭头连接符 25">
            <a:extLst>
              <a:ext uri="{FF2B5EF4-FFF2-40B4-BE49-F238E27FC236}">
                <a16:creationId xmlns:a16="http://schemas.microsoft.com/office/drawing/2014/main" id="{4FEB576B-095F-4EDF-8E15-4EC13A23A804}"/>
              </a:ext>
            </a:extLst>
          </p:cNvPr>
          <p:cNvCxnSpPr>
            <a:cxnSpLocks/>
          </p:cNvCxnSpPr>
          <p:nvPr/>
        </p:nvCxnSpPr>
        <p:spPr>
          <a:xfrm flipV="1">
            <a:off x="2968855" y="836712"/>
            <a:ext cx="23632" cy="2615193"/>
          </a:xfrm>
          <a:prstGeom prst="straightConnector1">
            <a:avLst/>
          </a:prstGeom>
          <a:ln w="25400">
            <a:solidFill>
              <a:srgbClr val="3333FF"/>
            </a:solidFill>
            <a:prstDash val="dashDot"/>
            <a:tailEnd type="triangle" w="lg" len="lg"/>
          </a:ln>
        </p:spPr>
        <p:style>
          <a:lnRef idx="1">
            <a:schemeClr val="dk1"/>
          </a:lnRef>
          <a:fillRef idx="0">
            <a:schemeClr val="dk1"/>
          </a:fillRef>
          <a:effectRef idx="0">
            <a:schemeClr val="dk1"/>
          </a:effectRef>
          <a:fontRef idx="minor">
            <a:schemeClr val="tx1"/>
          </a:fontRef>
        </p:style>
      </p:cxnSp>
      <p:pic>
        <p:nvPicPr>
          <p:cNvPr id="28" name="图片 27">
            <a:extLst>
              <a:ext uri="{FF2B5EF4-FFF2-40B4-BE49-F238E27FC236}">
                <a16:creationId xmlns:a16="http://schemas.microsoft.com/office/drawing/2014/main" id="{E6E7C4DC-B17D-4566-B4D8-61E011A9F17B}"/>
              </a:ext>
            </a:extLst>
          </p:cNvPr>
          <p:cNvPicPr>
            <a:picLocks noChangeAspect="1"/>
          </p:cNvPicPr>
          <p:nvPr/>
        </p:nvPicPr>
        <p:blipFill>
          <a:blip r:embed="rId2"/>
          <a:stretch>
            <a:fillRect/>
          </a:stretch>
        </p:blipFill>
        <p:spPr>
          <a:xfrm>
            <a:off x="4027885" y="5785661"/>
            <a:ext cx="2971800" cy="638175"/>
          </a:xfrm>
          <a:prstGeom prst="rect">
            <a:avLst/>
          </a:prstGeom>
        </p:spPr>
      </p:pic>
      <p:pic>
        <p:nvPicPr>
          <p:cNvPr id="30" name="图片 29">
            <a:extLst>
              <a:ext uri="{FF2B5EF4-FFF2-40B4-BE49-F238E27FC236}">
                <a16:creationId xmlns:a16="http://schemas.microsoft.com/office/drawing/2014/main" id="{87C95E36-8649-4460-8EEC-050B74E99759}"/>
              </a:ext>
            </a:extLst>
          </p:cNvPr>
          <p:cNvPicPr>
            <a:picLocks noChangeAspect="1"/>
          </p:cNvPicPr>
          <p:nvPr/>
        </p:nvPicPr>
        <p:blipFill>
          <a:blip r:embed="rId3"/>
          <a:stretch>
            <a:fillRect/>
          </a:stretch>
        </p:blipFill>
        <p:spPr>
          <a:xfrm>
            <a:off x="7524328" y="5634975"/>
            <a:ext cx="962173" cy="813104"/>
          </a:xfrm>
          <a:prstGeom prst="rect">
            <a:avLst/>
          </a:prstGeom>
        </p:spPr>
      </p:pic>
      <p:sp>
        <p:nvSpPr>
          <p:cNvPr id="31" name="文本框 30">
            <a:extLst>
              <a:ext uri="{FF2B5EF4-FFF2-40B4-BE49-F238E27FC236}">
                <a16:creationId xmlns:a16="http://schemas.microsoft.com/office/drawing/2014/main" id="{4001E174-8624-45D1-A6C3-52EB5CDC0DBB}"/>
              </a:ext>
            </a:extLst>
          </p:cNvPr>
          <p:cNvSpPr txBox="1"/>
          <p:nvPr/>
        </p:nvSpPr>
        <p:spPr>
          <a:xfrm>
            <a:off x="705947" y="5810694"/>
            <a:ext cx="2771913" cy="461665"/>
          </a:xfrm>
          <a:prstGeom prst="rect">
            <a:avLst/>
          </a:prstGeom>
          <a:noFill/>
        </p:spPr>
        <p:txBody>
          <a:bodyPr wrap="none" rtlCol="0">
            <a:spAutoFit/>
          </a:bodyPr>
          <a:lstStyle/>
          <a:p>
            <a:r>
              <a:rPr lang="en-US" altLang="zh-CN" sz="2400" b="0">
                <a:solidFill>
                  <a:schemeClr val="tx1"/>
                </a:solidFill>
              </a:rPr>
              <a:t>Bunch charge </a:t>
            </a:r>
            <a:r>
              <a:rPr lang="zh-CN" altLang="en-US" sz="2400" b="0">
                <a:solidFill>
                  <a:schemeClr val="tx1"/>
                </a:solidFill>
              </a:rPr>
              <a:t>∝∑</a:t>
            </a:r>
            <a:r>
              <a:rPr lang="en-US" altLang="zh-CN" sz="2400" b="0">
                <a:solidFill>
                  <a:schemeClr val="tx1"/>
                </a:solidFill>
              </a:rPr>
              <a:t>V</a:t>
            </a:r>
            <a:r>
              <a:rPr lang="en-US" altLang="zh-CN" sz="2400" b="0" baseline="-25000">
                <a:solidFill>
                  <a:schemeClr val="tx1"/>
                </a:solidFill>
              </a:rPr>
              <a:t>i</a:t>
            </a:r>
            <a:endParaRPr lang="zh-CN" altLang="en-US" sz="2400" b="0" baseline="-25000" dirty="0">
              <a:solidFill>
                <a:schemeClr val="tx1"/>
              </a:solidFill>
            </a:endParaRPr>
          </a:p>
        </p:txBody>
      </p:sp>
      <mc:AlternateContent xmlns:mc="http://schemas.openxmlformats.org/markup-compatibility/2006">
        <mc:Choice xmlns:a14="http://schemas.microsoft.com/office/drawing/2010/main" Requires="a14">
          <p:sp>
            <p:nvSpPr>
              <p:cNvPr id="27" name="矩形 26">
                <a:extLst>
                  <a:ext uri="{FF2B5EF4-FFF2-40B4-BE49-F238E27FC236}">
                    <a16:creationId xmlns:a16="http://schemas.microsoft.com/office/drawing/2014/main" id="{296567E7-2D3F-4FD8-947F-E9942EB0ECC2}"/>
                  </a:ext>
                </a:extLst>
              </p:cNvPr>
              <p:cNvSpPr/>
              <p:nvPr/>
            </p:nvSpPr>
            <p:spPr>
              <a:xfrm>
                <a:off x="5045385" y="1308870"/>
                <a:ext cx="3681897" cy="1799852"/>
              </a:xfrm>
              <a:prstGeom prst="rect">
                <a:avLst/>
              </a:prstGeom>
            </p:spPr>
            <p:txBody>
              <a:bodyPr wrap="square">
                <a:spAutoFit/>
              </a:bodyPr>
              <a:lstStyle/>
              <a:p>
                <a:pPr>
                  <a:spcAft>
                    <a:spcPts val="600"/>
                  </a:spcAft>
                </a:pPr>
                <a14:m>
                  <m:oMathPara xmlns:m="http://schemas.openxmlformats.org/officeDocument/2006/math">
                    <m:oMathParaPr>
                      <m:jc m:val="centerGroup"/>
                    </m:oMathParaPr>
                    <m:oMath xmlns:m="http://schemas.openxmlformats.org/officeDocument/2006/math">
                      <m:r>
                        <m:rPr>
                          <m:nor/>
                        </m:rPr>
                        <a:rPr lang="en-US" altLang="zh-CN" sz="2000" b="0" smtClean="0">
                          <a:solidFill>
                            <a:srgbClr val="FF0000"/>
                          </a:solidFill>
                          <a:cs typeface="Times New Roman" panose="02020603050405020304" pitchFamily="18" charset="0"/>
                        </a:rPr>
                        <m:t>x</m:t>
                      </m:r>
                      <m:r>
                        <m:rPr>
                          <m:nor/>
                        </m:rPr>
                        <a:rPr lang="en-US" altLang="zh-CN" sz="2000" b="0" smtClean="0">
                          <a:solidFill>
                            <a:srgbClr val="FF0000"/>
                          </a:solidFill>
                          <a:cs typeface="Times New Roman" panose="02020603050405020304" pitchFamily="18" charset="0"/>
                        </a:rPr>
                        <m:t>,</m:t>
                      </m:r>
                      <m:r>
                        <m:rPr>
                          <m:nor/>
                        </m:rPr>
                        <a:rPr lang="en-US" altLang="zh-CN" sz="2000" b="0" smtClean="0">
                          <a:solidFill>
                            <a:srgbClr val="FF0000"/>
                          </a:solidFill>
                          <a:cs typeface="Times New Roman" panose="02020603050405020304" pitchFamily="18" charset="0"/>
                        </a:rPr>
                        <m:t>y</m:t>
                      </m:r>
                      <m:r>
                        <m:rPr>
                          <m:nor/>
                        </m:rPr>
                        <a:rPr lang="en-US" altLang="zh-CN" sz="2000" b="0" i="0" smtClean="0">
                          <a:solidFill>
                            <a:srgbClr val="FF0000"/>
                          </a:solidFill>
                          <a:cs typeface="Times New Roman" panose="02020603050405020304" pitchFamily="18" charset="0"/>
                        </a:rPr>
                        <m:t> </m:t>
                      </m:r>
                      <m:r>
                        <m:rPr>
                          <m:nor/>
                        </m:rPr>
                        <a:rPr lang="en-US" altLang="zh-CN" sz="2000" b="0" smtClean="0">
                          <a:solidFill>
                            <a:srgbClr val="FF0000"/>
                          </a:solidFill>
                          <a:cs typeface="Times New Roman" panose="02020603050405020304" pitchFamily="18" charset="0"/>
                        </a:rPr>
                        <m:t>=</m:t>
                      </m:r>
                      <m:r>
                        <m:rPr>
                          <m:nor/>
                        </m:rPr>
                        <a:rPr lang="en-US" altLang="zh-CN" sz="2000" b="0" i="0" smtClean="0">
                          <a:solidFill>
                            <a:srgbClr val="FF0000"/>
                          </a:solidFill>
                          <a:cs typeface="Times New Roman" panose="02020603050405020304" pitchFamily="18" charset="0"/>
                        </a:rPr>
                        <m:t> </m:t>
                      </m:r>
                      <m:r>
                        <m:rPr>
                          <m:nor/>
                        </m:rPr>
                        <a:rPr lang="en-US" altLang="zh-CN" sz="2000" b="0" i="1" smtClean="0">
                          <a:solidFill>
                            <a:srgbClr val="FF0000"/>
                          </a:solidFill>
                          <a:cs typeface="Times New Roman" panose="02020603050405020304" pitchFamily="18" charset="0"/>
                        </a:rPr>
                        <m:t>f</m:t>
                      </m:r>
                      <m:r>
                        <m:rPr>
                          <m:nor/>
                        </m:rPr>
                        <a:rPr lang="en-US" altLang="zh-CN" sz="2000" b="0" i="0" smtClean="0">
                          <a:solidFill>
                            <a:srgbClr val="FF0000"/>
                          </a:solidFill>
                          <a:cs typeface="Times New Roman" panose="02020603050405020304" pitchFamily="18" charset="0"/>
                        </a:rPr>
                        <m:t> </m:t>
                      </m:r>
                      <m:r>
                        <m:rPr>
                          <m:nor/>
                        </m:rPr>
                        <a:rPr lang="en-US" altLang="zh-CN" sz="2000" b="0" smtClean="0">
                          <a:solidFill>
                            <a:srgbClr val="FF0000"/>
                          </a:solidFill>
                          <a:cs typeface="Times New Roman" panose="02020603050405020304" pitchFamily="18" charset="0"/>
                        </a:rPr>
                        <m:t>(</m:t>
                      </m:r>
                      <m:r>
                        <m:rPr>
                          <m:nor/>
                        </m:rPr>
                        <a:rPr lang="en-US" altLang="zh-CN" sz="2000" b="0" smtClean="0">
                          <a:solidFill>
                            <a:srgbClr val="FF0000"/>
                          </a:solidFill>
                          <a:cs typeface="Times New Roman" panose="02020603050405020304" pitchFamily="18" charset="0"/>
                        </a:rPr>
                        <m:t>Xraw</m:t>
                      </m:r>
                      <m:r>
                        <m:rPr>
                          <m:nor/>
                        </m:rPr>
                        <a:rPr lang="en-US" altLang="zh-CN" sz="2000" b="0" smtClean="0">
                          <a:solidFill>
                            <a:srgbClr val="FF0000"/>
                          </a:solidFill>
                          <a:cs typeface="Times New Roman" panose="02020603050405020304" pitchFamily="18" charset="0"/>
                        </a:rPr>
                        <m:t>,</m:t>
                      </m:r>
                      <m:r>
                        <m:rPr>
                          <m:nor/>
                        </m:rPr>
                        <a:rPr lang="en-US" altLang="zh-CN" sz="2000" b="0" i="0" smtClean="0">
                          <a:solidFill>
                            <a:srgbClr val="FF0000"/>
                          </a:solidFill>
                          <a:cs typeface="Times New Roman" panose="02020603050405020304" pitchFamily="18" charset="0"/>
                        </a:rPr>
                        <m:t>Y</m:t>
                      </m:r>
                      <m:r>
                        <m:rPr>
                          <m:nor/>
                        </m:rPr>
                        <a:rPr lang="en-US" altLang="zh-CN" sz="2000" b="0" baseline="-25000" smtClean="0">
                          <a:solidFill>
                            <a:srgbClr val="FF0000"/>
                          </a:solidFill>
                          <a:cs typeface="Times New Roman" panose="02020603050405020304" pitchFamily="18" charset="0"/>
                        </a:rPr>
                        <m:t>raw</m:t>
                      </m:r>
                      <m:r>
                        <m:rPr>
                          <m:nor/>
                        </m:rPr>
                        <a:rPr lang="en-US" altLang="zh-CN" sz="2000" b="0" smtClean="0">
                          <a:solidFill>
                            <a:srgbClr val="FF0000"/>
                          </a:solidFill>
                          <a:cs typeface="Times New Roman" panose="02020603050405020304" pitchFamily="18" charset="0"/>
                        </a:rPr>
                        <m:t>)</m:t>
                      </m:r>
                      <m:r>
                        <m:rPr>
                          <m:nor/>
                        </m:rPr>
                        <a:rPr lang="en-US" altLang="zh-CN" sz="2000" b="0" i="0" smtClean="0">
                          <a:solidFill>
                            <a:srgbClr val="FF0000"/>
                          </a:solidFill>
                          <a:cs typeface="Times New Roman" panose="02020603050405020304" pitchFamily="18" charset="0"/>
                        </a:rPr>
                        <m:t> </m:t>
                      </m:r>
                    </m:oMath>
                  </m:oMathPara>
                </a14:m>
                <a:endParaRPr lang="en-US" altLang="zh-CN" sz="2000" b="0" i="0">
                  <a:solidFill>
                    <a:srgbClr val="FF0000"/>
                  </a:solidFill>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m:rPr>
                          <m:nor/>
                        </m:rPr>
                        <a:rPr lang="en-US" altLang="zh-CN" sz="2000" b="0" i="0" smtClean="0">
                          <a:solidFill>
                            <a:schemeClr val="tx1"/>
                          </a:solidFill>
                          <a:cs typeface="Times New Roman" panose="02020603050405020304" pitchFamily="18" charset="0"/>
                        </a:rPr>
                        <m:t>X</m:t>
                      </m:r>
                      <m:r>
                        <m:rPr>
                          <m:nor/>
                        </m:rPr>
                        <a:rPr lang="en-US" altLang="zh-CN" sz="2000" b="0" i="0" baseline="-25000" smtClean="0">
                          <a:solidFill>
                            <a:schemeClr val="tx1"/>
                          </a:solidFill>
                          <a:cs typeface="Times New Roman" panose="02020603050405020304" pitchFamily="18" charset="0"/>
                        </a:rPr>
                        <m:t>raw</m:t>
                      </m:r>
                      <m:r>
                        <m:rPr>
                          <m:nor/>
                        </m:rPr>
                        <a:rPr lang="zh-CN" altLang="en-US" sz="2000" b="0" smtClean="0">
                          <a:solidFill>
                            <a:schemeClr val="tx1"/>
                          </a:solidFill>
                          <a:cs typeface="Times New Roman" panose="02020603050405020304" pitchFamily="18" charset="0"/>
                        </a:rPr>
                        <m:t> =</m:t>
                      </m:r>
                      <m:f>
                        <m:fPr>
                          <m:ctrlPr>
                            <a:rPr lang="zh-CN" altLang="en-US" sz="2000" b="0" i="1">
                              <a:solidFill>
                                <a:schemeClr val="tx1"/>
                              </a:solidFill>
                              <a:latin typeface="Cambria Math" panose="02040503050406030204" pitchFamily="18" charset="0"/>
                            </a:rPr>
                          </m:ctrlPr>
                        </m:fPr>
                        <m:num>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a</m:t>
                              </m:r>
                            </m:sub>
                          </m:sSub>
                          <m:r>
                            <m:rPr>
                              <m:nor/>
                            </m:rPr>
                            <a:rPr lang="zh-CN" altLang="en-US" sz="2000" b="0" i="1">
                              <a:solidFill>
                                <a:schemeClr val="tx1"/>
                              </a:solidFill>
                              <a:cs typeface="Times New Roman" panose="02020603050405020304" pitchFamily="18" charset="0"/>
                            </a:rPr>
                            <m:t>+</m:t>
                          </m:r>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d</m:t>
                              </m:r>
                            </m:sub>
                          </m:sSub>
                          <m:r>
                            <m:rPr>
                              <m:nor/>
                            </m:rPr>
                            <a:rPr lang="zh-CN" altLang="en-US" sz="2000" b="0" i="1">
                              <a:solidFill>
                                <a:schemeClr val="tx1"/>
                              </a:solidFill>
                              <a:cs typeface="Times New Roman" panose="02020603050405020304" pitchFamily="18" charset="0"/>
                            </a:rPr>
                            <m:t>−</m:t>
                          </m:r>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b</m:t>
                              </m:r>
                            </m:sub>
                          </m:sSub>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m:t>
                              </m:r>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c</m:t>
                              </m:r>
                            </m:sub>
                          </m:sSub>
                        </m:num>
                        <m:den>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a</m:t>
                              </m:r>
                            </m:sub>
                          </m:sSub>
                          <m:r>
                            <m:rPr>
                              <m:nor/>
                            </m:rPr>
                            <a:rPr lang="zh-CN" altLang="en-US" sz="2000" b="0" i="1">
                              <a:solidFill>
                                <a:schemeClr val="tx1"/>
                              </a:solidFill>
                              <a:cs typeface="Times New Roman" panose="02020603050405020304" pitchFamily="18" charset="0"/>
                            </a:rPr>
                            <m:t>+</m:t>
                          </m:r>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b</m:t>
                              </m:r>
                            </m:sub>
                          </m:sSub>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m:t>
                              </m:r>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c</m:t>
                              </m:r>
                            </m:sub>
                          </m:sSub>
                          <m:r>
                            <m:rPr>
                              <m:nor/>
                            </m:rPr>
                            <a:rPr lang="zh-CN" altLang="en-US" sz="2000" b="0" i="1">
                              <a:solidFill>
                                <a:schemeClr val="tx1"/>
                              </a:solidFill>
                              <a:cs typeface="Times New Roman" panose="02020603050405020304" pitchFamily="18" charset="0"/>
                            </a:rPr>
                            <m:t>+</m:t>
                          </m:r>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d</m:t>
                              </m:r>
                            </m:sub>
                          </m:sSub>
                        </m:den>
                      </m:f>
                      <m:r>
                        <m:rPr>
                          <m:nor/>
                        </m:rPr>
                        <a:rPr lang="zh-CN" altLang="en-US" sz="2000" b="0" i="1">
                          <a:solidFill>
                            <a:schemeClr val="tx1"/>
                          </a:solidFill>
                          <a:cs typeface="Times New Roman" panose="02020603050405020304" pitchFamily="18" charset="0"/>
                        </a:rPr>
                        <m:t> </m:t>
                      </m:r>
                    </m:oMath>
                  </m:oMathPara>
                </a14:m>
                <a:endParaRPr lang="en-US" altLang="zh-CN" sz="2000" b="0" i="1">
                  <a:solidFill>
                    <a:schemeClr val="tx1"/>
                  </a:solidFill>
                  <a:cs typeface="Times New Roman" panose="02020603050405020304" pitchFamily="18" charset="0"/>
                </a:endParaRPr>
              </a:p>
              <a:p>
                <a14:m>
                  <m:oMath xmlns:m="http://schemas.openxmlformats.org/officeDocument/2006/math">
                    <m:r>
                      <m:rPr>
                        <m:nor/>
                      </m:rPr>
                      <a:rPr lang="en-US" altLang="zh-CN" sz="2000" b="0" i="1" smtClean="0">
                        <a:solidFill>
                          <a:schemeClr val="tx1"/>
                        </a:solidFill>
                        <a:cs typeface="Times New Roman" panose="02020603050405020304" pitchFamily="18" charset="0"/>
                      </a:rPr>
                      <m:t>Y</m:t>
                    </m:r>
                    <m:r>
                      <m:rPr>
                        <m:nor/>
                      </m:rPr>
                      <a:rPr lang="en-US" altLang="zh-CN" sz="2000" b="0" i="1" baseline="-25000" smtClean="0">
                        <a:solidFill>
                          <a:schemeClr val="tx1"/>
                        </a:solidFill>
                        <a:cs typeface="Times New Roman" panose="02020603050405020304" pitchFamily="18" charset="0"/>
                      </a:rPr>
                      <m:t>raw</m:t>
                    </m:r>
                    <m:r>
                      <m:rPr>
                        <m:nor/>
                      </m:rPr>
                      <a:rPr lang="zh-CN" altLang="en-US" sz="2000" b="0" i="1">
                        <a:solidFill>
                          <a:schemeClr val="tx1"/>
                        </a:solidFill>
                        <a:cs typeface="Times New Roman" panose="02020603050405020304" pitchFamily="18" charset="0"/>
                      </a:rPr>
                      <m:t> =</m:t>
                    </m:r>
                    <m:f>
                      <m:fPr>
                        <m:ctrlPr>
                          <a:rPr lang="zh-CN" altLang="en-US" sz="2000" b="0" i="1">
                            <a:solidFill>
                              <a:schemeClr val="tx1"/>
                            </a:solidFill>
                            <a:latin typeface="Cambria Math" panose="02040503050406030204" pitchFamily="18" charset="0"/>
                          </a:rPr>
                        </m:ctrlPr>
                      </m:fPr>
                      <m:num>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a</m:t>
                            </m:r>
                          </m:sub>
                        </m:sSub>
                        <m:r>
                          <m:rPr>
                            <m:nor/>
                          </m:rPr>
                          <a:rPr lang="zh-CN" altLang="en-US" sz="2000" b="0" i="1">
                            <a:solidFill>
                              <a:schemeClr val="tx1"/>
                            </a:solidFill>
                            <a:cs typeface="Times New Roman" panose="02020603050405020304" pitchFamily="18" charset="0"/>
                          </a:rPr>
                          <m:t>+</m:t>
                        </m:r>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b</m:t>
                            </m:r>
                          </m:sub>
                        </m:sSub>
                        <m:r>
                          <m:rPr>
                            <m:nor/>
                          </m:rPr>
                          <a:rPr lang="zh-CN" altLang="en-US" sz="2000" b="0" i="1">
                            <a:solidFill>
                              <a:schemeClr val="tx1"/>
                            </a:solidFill>
                            <a:cs typeface="Times New Roman" panose="02020603050405020304" pitchFamily="18" charset="0"/>
                          </a:rPr>
                          <m:t>−</m:t>
                        </m:r>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c</m:t>
                            </m:r>
                          </m:sub>
                        </m:sSub>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m:t>
                            </m:r>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d</m:t>
                            </m:r>
                          </m:sub>
                        </m:sSub>
                      </m:num>
                      <m:den>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a</m:t>
                            </m:r>
                          </m:sub>
                        </m:sSub>
                        <m:r>
                          <m:rPr>
                            <m:nor/>
                          </m:rPr>
                          <a:rPr lang="zh-CN" altLang="en-US" sz="2000" b="0" i="1">
                            <a:solidFill>
                              <a:schemeClr val="tx1"/>
                            </a:solidFill>
                            <a:cs typeface="Times New Roman" panose="02020603050405020304" pitchFamily="18" charset="0"/>
                          </a:rPr>
                          <m:t>+</m:t>
                        </m:r>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b</m:t>
                            </m:r>
                          </m:sub>
                        </m:sSub>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m:t>
                            </m:r>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c</m:t>
                            </m:r>
                          </m:sub>
                        </m:sSub>
                        <m:r>
                          <m:rPr>
                            <m:nor/>
                          </m:rPr>
                          <a:rPr lang="zh-CN" altLang="en-US" sz="2000" b="0" i="1">
                            <a:solidFill>
                              <a:schemeClr val="tx1"/>
                            </a:solidFill>
                            <a:cs typeface="Times New Roman" panose="02020603050405020304" pitchFamily="18" charset="0"/>
                          </a:rPr>
                          <m:t>+</m:t>
                        </m:r>
                        <m:sSub>
                          <m:sSubPr>
                            <m:ctrlPr>
                              <a:rPr lang="zh-CN" altLang="en-US" sz="2000" b="0" i="1">
                                <a:solidFill>
                                  <a:schemeClr val="tx1"/>
                                </a:solidFill>
                                <a:latin typeface="Cambria Math" panose="02040503050406030204" pitchFamily="18" charset="0"/>
                              </a:rPr>
                            </m:ctrlPr>
                          </m:sSubPr>
                          <m:e>
                            <m:r>
                              <m:rPr>
                                <m:nor/>
                              </m:rPr>
                              <a:rPr lang="zh-CN" altLang="en-US" sz="2000" b="0" i="1">
                                <a:solidFill>
                                  <a:schemeClr val="tx1"/>
                                </a:solidFill>
                                <a:cs typeface="Times New Roman" panose="02020603050405020304" pitchFamily="18" charset="0"/>
                              </a:rPr>
                              <m:t>V</m:t>
                            </m:r>
                          </m:e>
                          <m:sub>
                            <m:r>
                              <m:rPr>
                                <m:nor/>
                              </m:rPr>
                              <a:rPr lang="zh-CN" altLang="en-US" sz="2000" b="0" i="1">
                                <a:solidFill>
                                  <a:schemeClr val="tx1"/>
                                </a:solidFill>
                                <a:cs typeface="Times New Roman" panose="02020603050405020304" pitchFamily="18" charset="0"/>
                              </a:rPr>
                              <m:t>d</m:t>
                            </m:r>
                          </m:sub>
                        </m:sSub>
                      </m:den>
                    </m:f>
                  </m:oMath>
                </a14:m>
                <a:r>
                  <a:rPr lang="zh-CN" altLang="en-US" sz="1600" b="0">
                    <a:solidFill>
                      <a:schemeClr val="tx1"/>
                    </a:solidFill>
                    <a:cs typeface="Times New Roman" panose="02020603050405020304" pitchFamily="18" charset="0"/>
                  </a:rPr>
                  <a:t> </a:t>
                </a:r>
                <a:r>
                  <a:rPr lang="en-US" altLang="zh-CN" sz="1600" b="0">
                    <a:solidFill>
                      <a:schemeClr val="tx1"/>
                    </a:solidFill>
                    <a:cs typeface="Times New Roman" panose="02020603050405020304" pitchFamily="18" charset="0"/>
                  </a:rPr>
                  <a:t>;   </a:t>
                </a:r>
                <a:endParaRPr lang="zh-CN" altLang="en-US" sz="1600" b="0">
                  <a:solidFill>
                    <a:srgbClr val="FF0000"/>
                  </a:solidFill>
                  <a:cs typeface="Times New Roman" panose="02020603050405020304" pitchFamily="18" charset="0"/>
                </a:endParaRPr>
              </a:p>
            </p:txBody>
          </p:sp>
        </mc:Choice>
        <mc:Fallback>
          <p:sp>
            <p:nvSpPr>
              <p:cNvPr id="27" name="矩形 26">
                <a:extLst>
                  <a:ext uri="{FF2B5EF4-FFF2-40B4-BE49-F238E27FC236}">
                    <a16:creationId xmlns:a16="http://schemas.microsoft.com/office/drawing/2014/main" id="{296567E7-2D3F-4FD8-947F-E9942EB0ECC2}"/>
                  </a:ext>
                </a:extLst>
              </p:cNvPr>
              <p:cNvSpPr>
                <a:spLocks noRot="1" noChangeAspect="1" noMove="1" noResize="1" noEditPoints="1" noAdjustHandles="1" noChangeArrowheads="1" noChangeShapeType="1" noTextEdit="1"/>
              </p:cNvSpPr>
              <p:nvPr/>
            </p:nvSpPr>
            <p:spPr>
              <a:xfrm>
                <a:off x="5045385" y="1308870"/>
                <a:ext cx="3681897" cy="1799852"/>
              </a:xfrm>
              <a:prstGeom prst="rect">
                <a:avLst/>
              </a:prstGeom>
              <a:blipFill>
                <a:blip r:embed="rId4"/>
                <a:stretch>
                  <a:fillRect/>
                </a:stretch>
              </a:blipFill>
            </p:spPr>
            <p:txBody>
              <a:bodyPr/>
              <a:lstStyle/>
              <a:p>
                <a:r>
                  <a:rPr lang="zh-CN" altLang="en-US">
                    <a:noFill/>
                  </a:rPr>
                  <a:t> </a:t>
                </a:r>
              </a:p>
            </p:txBody>
          </p:sp>
        </mc:Fallback>
      </mc:AlternateContent>
      <p:sp>
        <p:nvSpPr>
          <p:cNvPr id="2" name="灯片编号占位符 1">
            <a:extLst>
              <a:ext uri="{FF2B5EF4-FFF2-40B4-BE49-F238E27FC236}">
                <a16:creationId xmlns:a16="http://schemas.microsoft.com/office/drawing/2014/main" id="{C27D45FD-4C20-46F4-896D-3E9E879D1183}"/>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3</a:t>
            </a:fld>
            <a:r>
              <a:rPr lang="en-US" altLang="zh-CN">
                <a:ea typeface="宋体"/>
                <a:cs typeface="Times New Roman" panose="02020603050405020304" pitchFamily="18" charset="0"/>
              </a:rPr>
              <a:t>/42</a:t>
            </a:r>
            <a:endParaRPr lang="zh-CN" altLang="en-US" dirty="0">
              <a:latin typeface="Calibri"/>
              <a:ea typeface="宋体"/>
            </a:endParaRPr>
          </a:p>
        </p:txBody>
      </p:sp>
      <p:sp>
        <p:nvSpPr>
          <p:cNvPr id="4" name="文本框 3">
            <a:extLst>
              <a:ext uri="{FF2B5EF4-FFF2-40B4-BE49-F238E27FC236}">
                <a16:creationId xmlns:a16="http://schemas.microsoft.com/office/drawing/2014/main" id="{A4708059-6C93-4F1A-B272-3BF27A0AD5FD}"/>
              </a:ext>
            </a:extLst>
          </p:cNvPr>
          <p:cNvSpPr txBox="1"/>
          <p:nvPr/>
        </p:nvSpPr>
        <p:spPr>
          <a:xfrm>
            <a:off x="4303219" y="864467"/>
            <a:ext cx="2815193" cy="461665"/>
          </a:xfrm>
          <a:prstGeom prst="rect">
            <a:avLst/>
          </a:prstGeom>
          <a:noFill/>
        </p:spPr>
        <p:txBody>
          <a:bodyPr wrap="none" rtlCol="0">
            <a:spAutoFit/>
          </a:bodyPr>
          <a:lstStyle/>
          <a:p>
            <a:r>
              <a:rPr lang="en-US" altLang="zh-CN" sz="2400" b="0">
                <a:solidFill>
                  <a:schemeClr val="tx1"/>
                </a:solidFill>
              </a:rPr>
              <a:t>Schematic of a BPM </a:t>
            </a:r>
            <a:endParaRPr lang="zh-CN" altLang="en-US" sz="2400" b="0" dirty="0">
              <a:solidFill>
                <a:schemeClr val="tx1"/>
              </a:solidFill>
            </a:endParaRPr>
          </a:p>
        </p:txBody>
      </p:sp>
      <p:sp>
        <p:nvSpPr>
          <p:cNvPr id="7" name="文本框 6">
            <a:extLst>
              <a:ext uri="{FF2B5EF4-FFF2-40B4-BE49-F238E27FC236}">
                <a16:creationId xmlns:a16="http://schemas.microsoft.com/office/drawing/2014/main" id="{7ACA916F-0DEF-4C31-BF60-AC6BE7B6A7C2}"/>
              </a:ext>
            </a:extLst>
          </p:cNvPr>
          <p:cNvSpPr txBox="1"/>
          <p:nvPr/>
        </p:nvSpPr>
        <p:spPr>
          <a:xfrm>
            <a:off x="2268843" y="3172541"/>
            <a:ext cx="5368777" cy="461665"/>
          </a:xfrm>
          <a:prstGeom prst="rect">
            <a:avLst/>
          </a:prstGeom>
          <a:noFill/>
        </p:spPr>
        <p:txBody>
          <a:bodyPr wrap="none" rtlCol="0">
            <a:spAutoFit/>
          </a:bodyPr>
          <a:lstStyle/>
          <a:p>
            <a:r>
              <a:rPr lang="en-US" altLang="zh-CN" sz="2400" b="0">
                <a:solidFill>
                  <a:srgbClr val="FF0000"/>
                </a:solidFill>
              </a:rPr>
              <a:t>Providing the information of position(x,y)</a:t>
            </a:r>
            <a:endParaRPr lang="zh-CN" altLang="en-US" sz="2400" b="0" dirty="0">
              <a:solidFill>
                <a:srgbClr val="FF0000"/>
              </a:solidFill>
            </a:endParaRPr>
          </a:p>
        </p:txBody>
      </p:sp>
    </p:spTree>
    <p:extLst>
      <p:ext uri="{BB962C8B-B14F-4D97-AF65-F5344CB8AC3E}">
        <p14:creationId xmlns:p14="http://schemas.microsoft.com/office/powerpoint/2010/main" val="669401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37B34C5C-8431-415A-B083-C00D5346FC39}"/>
              </a:ext>
            </a:extLst>
          </p:cNvPr>
          <p:cNvSpPr>
            <a:spLocks noGrp="1"/>
          </p:cNvSpPr>
          <p:nvPr>
            <p:ph type="title"/>
          </p:nvPr>
        </p:nvSpPr>
        <p:spPr/>
        <p:txBody>
          <a:bodyPr/>
          <a:lstStyle/>
          <a:p>
            <a:r>
              <a:rPr lang="en-US" altLang="zh-CN">
                <a:solidFill>
                  <a:srgbClr val="3333FF"/>
                </a:solidFill>
              </a:rPr>
              <a:t>IP BPM: off-centre beam</a:t>
            </a:r>
            <a:endParaRPr lang="zh-CN" altLang="en-US">
              <a:solidFill>
                <a:srgbClr val="3333FF"/>
              </a:solidFill>
            </a:endParaRPr>
          </a:p>
        </p:txBody>
      </p:sp>
      <p:pic>
        <p:nvPicPr>
          <p:cNvPr id="4" name="图片 3">
            <a:extLst>
              <a:ext uri="{FF2B5EF4-FFF2-40B4-BE49-F238E27FC236}">
                <a16:creationId xmlns:a16="http://schemas.microsoft.com/office/drawing/2014/main" id="{3AF6708F-53E5-4309-825D-24F4F436A34E}"/>
              </a:ext>
            </a:extLst>
          </p:cNvPr>
          <p:cNvPicPr>
            <a:picLocks noChangeAspect="1"/>
          </p:cNvPicPr>
          <p:nvPr/>
        </p:nvPicPr>
        <p:blipFill>
          <a:blip r:embed="rId2"/>
          <a:stretch>
            <a:fillRect/>
          </a:stretch>
        </p:blipFill>
        <p:spPr>
          <a:xfrm>
            <a:off x="755576" y="1052737"/>
            <a:ext cx="3960440" cy="2782368"/>
          </a:xfrm>
          <a:prstGeom prst="rect">
            <a:avLst/>
          </a:prstGeom>
          <a:ln w="19050">
            <a:solidFill>
              <a:schemeClr val="tx2">
                <a:lumMod val="60000"/>
                <a:lumOff val="40000"/>
              </a:schemeClr>
            </a:solidFill>
          </a:ln>
        </p:spPr>
      </p:pic>
      <p:pic>
        <p:nvPicPr>
          <p:cNvPr id="5" name="图片 4">
            <a:extLst>
              <a:ext uri="{FF2B5EF4-FFF2-40B4-BE49-F238E27FC236}">
                <a16:creationId xmlns:a16="http://schemas.microsoft.com/office/drawing/2014/main" id="{0B56D1B9-BA9B-42A4-AAA1-F473D2592DD2}"/>
              </a:ext>
            </a:extLst>
          </p:cNvPr>
          <p:cNvPicPr>
            <a:picLocks noChangeAspect="1"/>
          </p:cNvPicPr>
          <p:nvPr/>
        </p:nvPicPr>
        <p:blipFill>
          <a:blip r:embed="rId3"/>
          <a:stretch>
            <a:fillRect/>
          </a:stretch>
        </p:blipFill>
        <p:spPr>
          <a:xfrm>
            <a:off x="5168359" y="1052735"/>
            <a:ext cx="3792371" cy="2782368"/>
          </a:xfrm>
          <a:prstGeom prst="rect">
            <a:avLst/>
          </a:prstGeom>
          <a:ln w="19050">
            <a:solidFill>
              <a:schemeClr val="tx2">
                <a:lumMod val="60000"/>
                <a:lumOff val="40000"/>
              </a:schemeClr>
            </a:solidFill>
          </a:ln>
        </p:spPr>
      </p:pic>
      <p:sp>
        <p:nvSpPr>
          <p:cNvPr id="6" name="文本框 5">
            <a:extLst>
              <a:ext uri="{FF2B5EF4-FFF2-40B4-BE49-F238E27FC236}">
                <a16:creationId xmlns:a16="http://schemas.microsoft.com/office/drawing/2014/main" id="{89BD2971-0372-4A5D-9F4E-2EC825BE2B72}"/>
              </a:ext>
            </a:extLst>
          </p:cNvPr>
          <p:cNvSpPr txBox="1"/>
          <p:nvPr/>
        </p:nvSpPr>
        <p:spPr>
          <a:xfrm>
            <a:off x="1767153" y="2601326"/>
            <a:ext cx="2389630" cy="461665"/>
          </a:xfrm>
          <a:prstGeom prst="rect">
            <a:avLst/>
          </a:prstGeom>
          <a:noFill/>
        </p:spPr>
        <p:txBody>
          <a:bodyPr wrap="none" rtlCol="0">
            <a:spAutoFit/>
          </a:bodyPr>
          <a:lstStyle/>
          <a:p>
            <a:r>
              <a:rPr lang="en-US" altLang="zh-CN" sz="2400"/>
              <a:t>4-electrode</a:t>
            </a:r>
            <a:r>
              <a:rPr lang="zh-CN" altLang="en-US" sz="2400"/>
              <a:t> </a:t>
            </a:r>
            <a:r>
              <a:rPr lang="en-US" altLang="zh-CN" sz="2400"/>
              <a:t>BPM</a:t>
            </a:r>
            <a:endParaRPr lang="zh-CN" altLang="en-US" sz="2400" dirty="0"/>
          </a:p>
        </p:txBody>
      </p:sp>
      <p:sp>
        <p:nvSpPr>
          <p:cNvPr id="7" name="文本框 6">
            <a:extLst>
              <a:ext uri="{FF2B5EF4-FFF2-40B4-BE49-F238E27FC236}">
                <a16:creationId xmlns:a16="http://schemas.microsoft.com/office/drawing/2014/main" id="{97EE05FE-5DA0-4B07-BC36-8972B8747767}"/>
              </a:ext>
            </a:extLst>
          </p:cNvPr>
          <p:cNvSpPr txBox="1"/>
          <p:nvPr/>
        </p:nvSpPr>
        <p:spPr>
          <a:xfrm>
            <a:off x="1151601" y="1892850"/>
            <a:ext cx="3527762" cy="830997"/>
          </a:xfrm>
          <a:prstGeom prst="rect">
            <a:avLst/>
          </a:prstGeom>
          <a:noFill/>
        </p:spPr>
        <p:txBody>
          <a:bodyPr wrap="none" rtlCol="0">
            <a:spAutoFit/>
          </a:bodyPr>
          <a:lstStyle/>
          <a:p>
            <a:r>
              <a:rPr lang="en-US" altLang="zh-CN" sz="2400"/>
              <a:t>BEPCII 8-electrode</a:t>
            </a:r>
            <a:r>
              <a:rPr lang="zh-CN" altLang="en-US" sz="2400"/>
              <a:t> </a:t>
            </a:r>
            <a:r>
              <a:rPr lang="en-US" altLang="zh-CN" sz="2400"/>
              <a:t>BPM</a:t>
            </a:r>
            <a:endParaRPr lang="zh-CN" altLang="en-US" sz="2400"/>
          </a:p>
          <a:p>
            <a:endParaRPr lang="zh-CN" altLang="en-US" sz="2400" dirty="0">
              <a:solidFill>
                <a:srgbClr val="3333FF"/>
              </a:solidFill>
            </a:endParaRPr>
          </a:p>
        </p:txBody>
      </p:sp>
      <p:pic>
        <p:nvPicPr>
          <p:cNvPr id="14" name="图片 13">
            <a:extLst>
              <a:ext uri="{FF2B5EF4-FFF2-40B4-BE49-F238E27FC236}">
                <a16:creationId xmlns:a16="http://schemas.microsoft.com/office/drawing/2014/main" id="{025BCD24-FC16-4D49-97CE-2E41B8FFCD36}"/>
              </a:ext>
            </a:extLst>
          </p:cNvPr>
          <p:cNvPicPr>
            <a:picLocks noChangeAspect="1"/>
          </p:cNvPicPr>
          <p:nvPr/>
        </p:nvPicPr>
        <p:blipFill>
          <a:blip r:embed="rId4"/>
          <a:stretch>
            <a:fillRect/>
          </a:stretch>
        </p:blipFill>
        <p:spPr>
          <a:xfrm>
            <a:off x="747936" y="3977167"/>
            <a:ext cx="3312368" cy="2452391"/>
          </a:xfrm>
          <a:prstGeom prst="rect">
            <a:avLst/>
          </a:prstGeom>
          <a:ln w="19050">
            <a:solidFill>
              <a:schemeClr val="tx2">
                <a:lumMod val="60000"/>
                <a:lumOff val="40000"/>
              </a:schemeClr>
            </a:solidFill>
          </a:ln>
        </p:spPr>
      </p:pic>
      <p:sp>
        <p:nvSpPr>
          <p:cNvPr id="15" name="文本框 14">
            <a:extLst>
              <a:ext uri="{FF2B5EF4-FFF2-40B4-BE49-F238E27FC236}">
                <a16:creationId xmlns:a16="http://schemas.microsoft.com/office/drawing/2014/main" id="{D43DD35D-1FCD-4BF1-833A-8DE755608671}"/>
              </a:ext>
            </a:extLst>
          </p:cNvPr>
          <p:cNvSpPr txBox="1"/>
          <p:nvPr/>
        </p:nvSpPr>
        <p:spPr>
          <a:xfrm>
            <a:off x="4525715" y="4349988"/>
            <a:ext cx="4087625" cy="1569660"/>
          </a:xfrm>
          <a:prstGeom prst="rect">
            <a:avLst/>
          </a:prstGeom>
          <a:noFill/>
        </p:spPr>
        <p:txBody>
          <a:bodyPr wrap="square" rtlCol="0">
            <a:spAutoFit/>
          </a:bodyPr>
          <a:lstStyle/>
          <a:p>
            <a:pPr algn="just"/>
            <a:r>
              <a:rPr lang="en-US" altLang="zh-CN" sz="2400" b="0">
                <a:solidFill>
                  <a:schemeClr val="tx1"/>
                </a:solidFill>
              </a:rPr>
              <a:t>The filter in the BPM readout electronics  will bring a long tail which make the detection become difficult.</a:t>
            </a:r>
            <a:endParaRPr lang="zh-CN" altLang="en-US" sz="2400" b="0" dirty="0">
              <a:solidFill>
                <a:schemeClr val="tx1"/>
              </a:solidFill>
            </a:endParaRPr>
          </a:p>
        </p:txBody>
      </p:sp>
      <p:sp>
        <p:nvSpPr>
          <p:cNvPr id="2" name="灯片编号占位符 1">
            <a:extLst>
              <a:ext uri="{FF2B5EF4-FFF2-40B4-BE49-F238E27FC236}">
                <a16:creationId xmlns:a16="http://schemas.microsoft.com/office/drawing/2014/main" id="{99BA0BB8-8499-4E73-83A2-62CEFE85D3E5}"/>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30</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3953712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9A37C0A3-3934-49F4-AB4B-47EB487B94EE}"/>
              </a:ext>
            </a:extLst>
          </p:cNvPr>
          <p:cNvSpPr>
            <a:spLocks noGrp="1"/>
          </p:cNvSpPr>
          <p:nvPr>
            <p:ph type="title"/>
          </p:nvPr>
        </p:nvSpPr>
        <p:spPr/>
        <p:txBody>
          <a:bodyPr/>
          <a:lstStyle/>
          <a:p>
            <a:r>
              <a:rPr lang="en-US" altLang="zh-CN"/>
              <a:t>KEKB</a:t>
            </a:r>
            <a:r>
              <a:rPr lang="zh-CN" altLang="en-US"/>
              <a:t> </a:t>
            </a:r>
            <a:r>
              <a:rPr lang="en-US" altLang="zh-CN"/>
              <a:t>&amp; LHC</a:t>
            </a:r>
            <a:r>
              <a:rPr lang="zh-CN" altLang="en-US"/>
              <a:t>  </a:t>
            </a:r>
            <a:r>
              <a:rPr lang="en-US" altLang="zh-CN"/>
              <a:t>special</a:t>
            </a:r>
            <a:r>
              <a:rPr lang="zh-CN" altLang="en-US"/>
              <a:t> </a:t>
            </a:r>
            <a:r>
              <a:rPr lang="en-US" altLang="zh-CN"/>
              <a:t>BPM</a:t>
            </a:r>
            <a:endParaRPr lang="zh-CN" altLang="en-US"/>
          </a:p>
        </p:txBody>
      </p:sp>
      <p:pic>
        <p:nvPicPr>
          <p:cNvPr id="4" name="图片 3">
            <a:extLst>
              <a:ext uri="{FF2B5EF4-FFF2-40B4-BE49-F238E27FC236}">
                <a16:creationId xmlns:a16="http://schemas.microsoft.com/office/drawing/2014/main" id="{181E308D-BCE9-4557-B6E2-AA01703D9EF3}"/>
              </a:ext>
            </a:extLst>
          </p:cNvPr>
          <p:cNvPicPr>
            <a:picLocks noChangeAspect="1"/>
          </p:cNvPicPr>
          <p:nvPr/>
        </p:nvPicPr>
        <p:blipFill>
          <a:blip r:embed="rId2"/>
          <a:stretch>
            <a:fillRect/>
          </a:stretch>
        </p:blipFill>
        <p:spPr>
          <a:xfrm>
            <a:off x="214295" y="2068640"/>
            <a:ext cx="4622109" cy="2592695"/>
          </a:xfrm>
          <a:prstGeom prst="rect">
            <a:avLst/>
          </a:prstGeom>
          <a:ln w="19050">
            <a:solidFill>
              <a:schemeClr val="tx2">
                <a:lumMod val="60000"/>
                <a:lumOff val="40000"/>
              </a:schemeClr>
            </a:solidFill>
          </a:ln>
        </p:spPr>
      </p:pic>
      <p:sp>
        <p:nvSpPr>
          <p:cNvPr id="6" name="矩形 5">
            <a:extLst>
              <a:ext uri="{FF2B5EF4-FFF2-40B4-BE49-F238E27FC236}">
                <a16:creationId xmlns:a16="http://schemas.microsoft.com/office/drawing/2014/main" id="{9886CB66-BD04-4D59-95CE-85967B6ABDFB}"/>
              </a:ext>
            </a:extLst>
          </p:cNvPr>
          <p:cNvSpPr/>
          <p:nvPr/>
        </p:nvSpPr>
        <p:spPr>
          <a:xfrm>
            <a:off x="5084218" y="1237643"/>
            <a:ext cx="4059782" cy="830997"/>
          </a:xfrm>
          <a:prstGeom prst="rect">
            <a:avLst/>
          </a:prstGeom>
        </p:spPr>
        <p:txBody>
          <a:bodyPr wrap="square">
            <a:spAutoFit/>
          </a:bodyPr>
          <a:lstStyle/>
          <a:p>
            <a:pPr algn="just"/>
            <a:r>
              <a:rPr lang="en-US" altLang="zh-CN" sz="2400" b="0">
                <a:solidFill>
                  <a:schemeClr val="tx1"/>
                </a:solidFill>
              </a:rPr>
              <a:t>Embedded collimator BPMs in CERN</a:t>
            </a:r>
            <a:endParaRPr lang="zh-CN" altLang="en-US" sz="2400" b="0">
              <a:solidFill>
                <a:schemeClr val="tx1"/>
              </a:solidFill>
            </a:endParaRPr>
          </a:p>
        </p:txBody>
      </p:sp>
      <p:sp>
        <p:nvSpPr>
          <p:cNvPr id="7" name="文本框 6">
            <a:extLst>
              <a:ext uri="{FF2B5EF4-FFF2-40B4-BE49-F238E27FC236}">
                <a16:creationId xmlns:a16="http://schemas.microsoft.com/office/drawing/2014/main" id="{4FF57729-DCBA-4E25-9E66-EFDFFBFA1371}"/>
              </a:ext>
            </a:extLst>
          </p:cNvPr>
          <p:cNvSpPr txBox="1"/>
          <p:nvPr/>
        </p:nvSpPr>
        <p:spPr>
          <a:xfrm>
            <a:off x="263401" y="5445224"/>
            <a:ext cx="9208803" cy="646331"/>
          </a:xfrm>
          <a:prstGeom prst="rect">
            <a:avLst/>
          </a:prstGeom>
          <a:noFill/>
        </p:spPr>
        <p:txBody>
          <a:bodyPr wrap="none" rtlCol="0">
            <a:spAutoFit/>
          </a:bodyPr>
          <a:lstStyle/>
          <a:p>
            <a:pPr algn="just"/>
            <a:r>
              <a:rPr lang="en-US" altLang="zh-CN" sz="1800" b="0">
                <a:solidFill>
                  <a:schemeClr val="tx1"/>
                </a:solidFill>
              </a:rPr>
              <a:t>M. Arinaga et al. Nuclear Instruments and Methods in Physics Research A 499 (2003) 100–137</a:t>
            </a:r>
          </a:p>
          <a:p>
            <a:pPr algn="just"/>
            <a:r>
              <a:rPr lang="en-US" altLang="zh-CN" sz="1800" b="0">
                <a:solidFill>
                  <a:schemeClr val="tx1"/>
                </a:solidFill>
              </a:rPr>
              <a:t>Gianluca Valentino et al. Physical review accelerators and beams  20, 081002 (2017)</a:t>
            </a:r>
            <a:endParaRPr lang="zh-CN" altLang="en-US" sz="1800" b="0" dirty="0">
              <a:solidFill>
                <a:schemeClr val="tx1"/>
              </a:solidFill>
            </a:endParaRPr>
          </a:p>
        </p:txBody>
      </p:sp>
      <p:pic>
        <p:nvPicPr>
          <p:cNvPr id="8" name="图片 7">
            <a:extLst>
              <a:ext uri="{FF2B5EF4-FFF2-40B4-BE49-F238E27FC236}">
                <a16:creationId xmlns:a16="http://schemas.microsoft.com/office/drawing/2014/main" id="{EA92F39A-3CA5-4755-98F4-5620A647C1ED}"/>
              </a:ext>
            </a:extLst>
          </p:cNvPr>
          <p:cNvPicPr>
            <a:picLocks noChangeAspect="1"/>
          </p:cNvPicPr>
          <p:nvPr/>
        </p:nvPicPr>
        <p:blipFill>
          <a:blip r:embed="rId3"/>
          <a:stretch>
            <a:fillRect/>
          </a:stretch>
        </p:blipFill>
        <p:spPr>
          <a:xfrm>
            <a:off x="5146580" y="2068640"/>
            <a:ext cx="3749606" cy="2657560"/>
          </a:xfrm>
          <a:prstGeom prst="rect">
            <a:avLst/>
          </a:prstGeom>
          <a:ln w="19050">
            <a:solidFill>
              <a:schemeClr val="tx2">
                <a:lumMod val="60000"/>
                <a:lumOff val="40000"/>
              </a:schemeClr>
            </a:solidFill>
          </a:ln>
        </p:spPr>
      </p:pic>
      <p:sp>
        <p:nvSpPr>
          <p:cNvPr id="11" name="矩形 10">
            <a:extLst>
              <a:ext uri="{FF2B5EF4-FFF2-40B4-BE49-F238E27FC236}">
                <a16:creationId xmlns:a16="http://schemas.microsoft.com/office/drawing/2014/main" id="{3ECCFFDF-A09D-411A-9200-F45235290533}"/>
              </a:ext>
            </a:extLst>
          </p:cNvPr>
          <p:cNvSpPr/>
          <p:nvPr/>
        </p:nvSpPr>
        <p:spPr>
          <a:xfrm>
            <a:off x="611560" y="1328861"/>
            <a:ext cx="4059782" cy="461665"/>
          </a:xfrm>
          <a:prstGeom prst="rect">
            <a:avLst/>
          </a:prstGeom>
        </p:spPr>
        <p:txBody>
          <a:bodyPr wrap="square">
            <a:spAutoFit/>
          </a:bodyPr>
          <a:lstStyle/>
          <a:p>
            <a:pPr algn="just"/>
            <a:r>
              <a:rPr lang="en-US" altLang="zh-CN" sz="2400" b="0">
                <a:solidFill>
                  <a:schemeClr val="tx1"/>
                </a:solidFill>
              </a:rPr>
              <a:t>BPMs in KEKB next to IP</a:t>
            </a:r>
            <a:endParaRPr lang="zh-CN" altLang="en-US" sz="2400" b="0">
              <a:solidFill>
                <a:schemeClr val="tx1"/>
              </a:solidFill>
            </a:endParaRPr>
          </a:p>
        </p:txBody>
      </p:sp>
      <p:sp>
        <p:nvSpPr>
          <p:cNvPr id="12" name="灯片编号占位符 11">
            <a:extLst>
              <a:ext uri="{FF2B5EF4-FFF2-40B4-BE49-F238E27FC236}">
                <a16:creationId xmlns:a16="http://schemas.microsoft.com/office/drawing/2014/main" id="{F88C53F4-FEA4-4E87-991C-DCA6ABEC0C4D}"/>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31</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165521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6F049D2-DC97-4F00-BF18-7AFE0B6EE9F4}"/>
              </a:ext>
            </a:extLst>
          </p:cNvPr>
          <p:cNvSpPr>
            <a:spLocks noGrp="1"/>
          </p:cNvSpPr>
          <p:nvPr>
            <p:ph idx="1"/>
          </p:nvPr>
        </p:nvSpPr>
        <p:spPr>
          <a:xfrm>
            <a:off x="462372" y="1152677"/>
            <a:ext cx="8219256" cy="4951452"/>
          </a:xfrm>
        </p:spPr>
        <p:txBody>
          <a:bodyPr>
            <a:normAutofit/>
          </a:bodyPr>
          <a:lstStyle/>
          <a:p>
            <a:pPr algn="just"/>
            <a:r>
              <a:rPr lang="en-US" altLang="zh-CN" sz="1800">
                <a:latin typeface="Times New Roman" panose="02020603050405020304" pitchFamily="18" charset="0"/>
                <a:cs typeface="Times New Roman" panose="02020603050405020304" pitchFamily="18" charset="0"/>
              </a:rPr>
              <a:t>KEK Makoto Tobiyama</a:t>
            </a:r>
            <a:r>
              <a:rPr lang="zh-CN" altLang="en-US" sz="1800">
                <a:latin typeface="Times New Roman" panose="02020603050405020304" pitchFamily="18" charset="0"/>
                <a:cs typeface="Times New Roman" panose="02020603050405020304" pitchFamily="18" charset="0"/>
              </a:rPr>
              <a:t>：</a:t>
            </a:r>
            <a:r>
              <a:rPr lang="en-US" altLang="zh-CN" sz="1800">
                <a:latin typeface="Times New Roman" panose="02020603050405020304" pitchFamily="18" charset="0"/>
                <a:cs typeface="Times New Roman" panose="02020603050405020304" pitchFamily="18" charset="0"/>
              </a:rPr>
              <a:t>The 8-bpm monitor installed in the KEKB  has been working, in some degree—we have used them mainly as the  nearest bpm to the IP, such as </a:t>
            </a:r>
            <a:r>
              <a:rPr lang="en-US" altLang="zh-CN" sz="1800" b="1">
                <a:solidFill>
                  <a:srgbClr val="FF0000"/>
                </a:solidFill>
                <a:latin typeface="Times New Roman" panose="02020603050405020304" pitchFamily="18" charset="0"/>
                <a:cs typeface="Times New Roman" panose="02020603050405020304" pitchFamily="18" charset="0"/>
              </a:rPr>
              <a:t>to check the collision timing,  </a:t>
            </a:r>
            <a:r>
              <a:rPr lang="en-US" altLang="zh-CN" sz="1800">
                <a:latin typeface="Times New Roman" panose="02020603050405020304" pitchFamily="18" charset="0"/>
                <a:cs typeface="Times New Roman" panose="02020603050405020304" pitchFamily="18" charset="0"/>
              </a:rPr>
              <a:t>to get the beam orbit with single beam condition, or used  through fast beam switch to separate the bpm signal from HER and LER.  I remember it was </a:t>
            </a:r>
            <a:r>
              <a:rPr lang="en-US" altLang="zh-CN" sz="2000" b="1">
                <a:solidFill>
                  <a:srgbClr val="FF0000"/>
                </a:solidFill>
                <a:latin typeface="Times New Roman" panose="02020603050405020304" pitchFamily="18" charset="0"/>
                <a:cs typeface="Times New Roman" panose="02020603050405020304" pitchFamily="18" charset="0"/>
              </a:rPr>
              <a:t>not so stable,</a:t>
            </a:r>
            <a:r>
              <a:rPr lang="en-US" altLang="zh-CN" sz="2000">
                <a:solidFill>
                  <a:srgbClr val="FF0000"/>
                </a:solidFill>
                <a:latin typeface="Times New Roman" panose="02020603050405020304" pitchFamily="18" charset="0"/>
                <a:cs typeface="Times New Roman" panose="02020603050405020304" pitchFamily="18" charset="0"/>
              </a:rPr>
              <a:t> </a:t>
            </a:r>
            <a:r>
              <a:rPr lang="en-US" altLang="zh-CN" sz="2000" b="1">
                <a:solidFill>
                  <a:srgbClr val="FF0000"/>
                </a:solidFill>
                <a:latin typeface="Times New Roman" panose="02020603050405020304" pitchFamily="18" charset="0"/>
                <a:cs typeface="Times New Roman" panose="02020603050405020304" pitchFamily="18" charset="0"/>
              </a:rPr>
              <a:t>not so accurate </a:t>
            </a:r>
            <a:r>
              <a:rPr lang="en-US" altLang="zh-CN" sz="1800">
                <a:latin typeface="Times New Roman" panose="02020603050405020304" pitchFamily="18" charset="0"/>
                <a:cs typeface="Times New Roman" panose="02020603050405020304" pitchFamily="18" charset="0"/>
              </a:rPr>
              <a:t>as the normal  position monitor-- so we </a:t>
            </a:r>
            <a:r>
              <a:rPr lang="en-US" altLang="zh-CN" sz="1800" b="1">
                <a:solidFill>
                  <a:srgbClr val="FF0000"/>
                </a:solidFill>
                <a:latin typeface="Times New Roman" panose="02020603050405020304" pitchFamily="18" charset="0"/>
                <a:cs typeface="Times New Roman" panose="02020603050405020304" pitchFamily="18" charset="0"/>
              </a:rPr>
              <a:t>could not use them as IP feedback control</a:t>
            </a:r>
            <a:r>
              <a:rPr lang="en-US" altLang="zh-CN" sz="1800">
                <a:latin typeface="Times New Roman" panose="02020603050405020304" pitchFamily="18" charset="0"/>
                <a:cs typeface="Times New Roman" panose="02020603050405020304" pitchFamily="18" charset="0"/>
              </a:rPr>
              <a:t>. In </a:t>
            </a:r>
            <a:r>
              <a:rPr lang="en-US" altLang="zh-CN" sz="1800" b="1">
                <a:solidFill>
                  <a:srgbClr val="FF0000"/>
                </a:solidFill>
                <a:latin typeface="Times New Roman" panose="02020603050405020304" pitchFamily="18" charset="0"/>
                <a:cs typeface="Times New Roman" panose="02020603050405020304" pitchFamily="18" charset="0"/>
              </a:rPr>
              <a:t>SuperKEKB</a:t>
            </a:r>
            <a:r>
              <a:rPr lang="en-US" altLang="zh-CN" sz="1800">
                <a:latin typeface="Times New Roman" panose="02020603050405020304" pitchFamily="18" charset="0"/>
                <a:cs typeface="Times New Roman" panose="02020603050405020304" pitchFamily="18" charset="0"/>
              </a:rPr>
              <a:t>, as the crossing angle is much larger than KEKB,  the nearest BPMs to the IP (QC1) are placed after the separation of the two beams and have independent bpm chamber </a:t>
            </a:r>
            <a:r>
              <a:rPr lang="en-US" altLang="zh-CN" sz="1800" b="1">
                <a:solidFill>
                  <a:srgbClr val="FF0000"/>
                </a:solidFill>
                <a:latin typeface="Times New Roman" panose="02020603050405020304" pitchFamily="18" charset="0"/>
                <a:cs typeface="Times New Roman" panose="02020603050405020304" pitchFamily="18" charset="0"/>
              </a:rPr>
              <a:t>with four buttons. </a:t>
            </a:r>
            <a:r>
              <a:rPr lang="zh-CN" altLang="en-US" sz="1800" b="1">
                <a:latin typeface="Times New Roman" panose="02020603050405020304" pitchFamily="18" charset="0"/>
                <a:cs typeface="Times New Roman" panose="02020603050405020304" pitchFamily="18" charset="0"/>
              </a:rPr>
              <a:t>（</a:t>
            </a:r>
            <a:r>
              <a:rPr lang="en-US" altLang="zh-CN" sz="1800">
                <a:latin typeface="Times New Roman" panose="02020603050405020304" pitchFamily="18" charset="0"/>
              </a:rPr>
              <a:t>update on 2022</a:t>
            </a:r>
            <a:r>
              <a:rPr lang="en-US" altLang="zh-CN" sz="1800" b="1">
                <a:latin typeface="Times New Roman" panose="02020603050405020304" pitchFamily="18" charset="0"/>
              </a:rPr>
              <a:t>)</a:t>
            </a:r>
          </a:p>
          <a:p>
            <a:pPr algn="just"/>
            <a:r>
              <a:rPr lang="en-US" altLang="zh-CN" sz="1800">
                <a:latin typeface="Times New Roman" panose="02020603050405020304" pitchFamily="18" charset="0"/>
                <a:cs typeface="Times New Roman" panose="02020603050405020304" pitchFamily="18" charset="0"/>
              </a:rPr>
              <a:t>CERN Rhodri Jones</a:t>
            </a:r>
            <a:r>
              <a:rPr lang="zh-CN" altLang="en-US" sz="1800">
                <a:latin typeface="Times New Roman" panose="02020603050405020304" pitchFamily="18" charset="0"/>
                <a:cs typeface="Times New Roman" panose="02020603050405020304" pitchFamily="18" charset="0"/>
              </a:rPr>
              <a:t>：</a:t>
            </a:r>
            <a:r>
              <a:rPr lang="en-US" altLang="zh-CN" sz="1800">
                <a:latin typeface="Times New Roman" panose="02020603050405020304" pitchFamily="18" charset="0"/>
                <a:cs typeface="Times New Roman" panose="02020603050405020304" pitchFamily="18" charset="0"/>
              </a:rPr>
              <a:t>At the LHC we use </a:t>
            </a:r>
            <a:r>
              <a:rPr lang="en-US" altLang="zh-CN" sz="1800" b="1">
                <a:solidFill>
                  <a:srgbClr val="FF0000"/>
                </a:solidFill>
                <a:latin typeface="Times New Roman" panose="02020603050405020304" pitchFamily="18" charset="0"/>
                <a:cs typeface="Times New Roman" panose="02020603050405020304" pitchFamily="18" charset="0"/>
              </a:rPr>
              <a:t>directional stripline couplers </a:t>
            </a:r>
            <a:r>
              <a:rPr lang="en-US" altLang="zh-CN" sz="1800">
                <a:latin typeface="Times New Roman" panose="02020603050405020304" pitchFamily="18" charset="0"/>
                <a:cs typeface="Times New Roman" panose="02020603050405020304" pitchFamily="18" charset="0"/>
              </a:rPr>
              <a:t>to distinguish between the two beams. However, the isolation between beams is </a:t>
            </a:r>
            <a:r>
              <a:rPr lang="en-US" altLang="zh-CN" sz="1800" b="1">
                <a:solidFill>
                  <a:srgbClr val="FF0000"/>
                </a:solidFill>
                <a:latin typeface="Times New Roman" panose="02020603050405020304" pitchFamily="18" charset="0"/>
                <a:cs typeface="Times New Roman" panose="02020603050405020304" pitchFamily="18" charset="0"/>
              </a:rPr>
              <a:t>not perfect</a:t>
            </a:r>
            <a:r>
              <a:rPr lang="en-US" altLang="zh-CN" sz="1800">
                <a:latin typeface="Times New Roman" panose="02020603050405020304" pitchFamily="18" charset="0"/>
                <a:cs typeface="Times New Roman" panose="02020603050405020304" pitchFamily="18" charset="0"/>
              </a:rPr>
              <a:t> and we also have to rely on </a:t>
            </a:r>
            <a:r>
              <a:rPr lang="en-US" altLang="zh-CN" sz="1800" b="1">
                <a:solidFill>
                  <a:srgbClr val="FF0000"/>
                </a:solidFill>
                <a:latin typeface="Times New Roman" panose="02020603050405020304" pitchFamily="18" charset="0"/>
                <a:cs typeface="Times New Roman" panose="02020603050405020304" pitchFamily="18" charset="0"/>
              </a:rPr>
              <a:t>temporal separation </a:t>
            </a:r>
            <a:r>
              <a:rPr lang="en-US" altLang="zh-CN" sz="1800">
                <a:latin typeface="Times New Roman" panose="02020603050405020304" pitchFamily="18" charset="0"/>
                <a:cs typeface="Times New Roman" panose="02020603050405020304" pitchFamily="18" charset="0"/>
              </a:rPr>
              <a:t>for the best results. Ways to circumvent this problem are currently being studied for the high luminosity LHC upgrade. Depending on the relative intensities another option might be to rely the sign of the signal and use button BPMs with </a:t>
            </a:r>
            <a:r>
              <a:rPr lang="en-US" altLang="zh-CN" sz="1800" b="1">
                <a:solidFill>
                  <a:srgbClr val="FF0000"/>
                </a:solidFill>
                <a:latin typeface="Times New Roman" panose="02020603050405020304" pitchFamily="18" charset="0"/>
                <a:cs typeface="Times New Roman" panose="02020603050405020304" pitchFamily="18" charset="0"/>
              </a:rPr>
              <a:t>diode detection. </a:t>
            </a:r>
            <a:r>
              <a:rPr lang="zh-CN" altLang="en-US" sz="1800" b="1">
                <a:latin typeface="Times New Roman" panose="02020603050405020304" pitchFamily="18" charset="0"/>
                <a:cs typeface="Times New Roman" panose="02020603050405020304" pitchFamily="18" charset="0"/>
              </a:rPr>
              <a:t>（</a:t>
            </a:r>
            <a:r>
              <a:rPr lang="en-US" altLang="zh-CN" sz="1800" b="1">
                <a:latin typeface="Times New Roman" panose="02020603050405020304" pitchFamily="18" charset="0"/>
                <a:cs typeface="Times New Roman" panose="02020603050405020304" pitchFamily="18" charset="0"/>
              </a:rPr>
              <a:t> </a:t>
            </a:r>
            <a:r>
              <a:rPr lang="en-US" altLang="zh-CN" sz="1800">
                <a:latin typeface="Times New Roman" panose="02020603050405020304" pitchFamily="18" charset="0"/>
                <a:cs typeface="Times New Roman" panose="02020603050405020304" pitchFamily="18" charset="0"/>
              </a:rPr>
              <a:t>update 2022</a:t>
            </a:r>
            <a:r>
              <a:rPr lang="zh-CN" altLang="en-US" sz="1800" b="1">
                <a:latin typeface="Times New Roman" panose="02020603050405020304" pitchFamily="18" charset="0"/>
                <a:cs typeface="Times New Roman" panose="02020603050405020304" pitchFamily="18" charset="0"/>
              </a:rPr>
              <a:t>）</a:t>
            </a:r>
            <a:endParaRPr lang="en-US" altLang="zh-CN" sz="1800" b="1">
              <a:latin typeface="Times New Roman" panose="02020603050405020304" pitchFamily="18" charset="0"/>
              <a:cs typeface="Times New Roman" panose="02020603050405020304" pitchFamily="18" charset="0"/>
            </a:endParaRPr>
          </a:p>
          <a:p>
            <a:pPr algn="just"/>
            <a:endParaRPr lang="zh-CN" altLang="en-US" sz="1800" b="1">
              <a:solidFill>
                <a:srgbClr val="FF0000"/>
              </a:solidFill>
              <a:latin typeface="Times New Roman" panose="02020603050405020304" pitchFamily="18" charset="0"/>
              <a:cs typeface="Times New Roman" panose="02020603050405020304" pitchFamily="18" charset="0"/>
            </a:endParaRPr>
          </a:p>
        </p:txBody>
      </p:sp>
      <p:sp>
        <p:nvSpPr>
          <p:cNvPr id="3" name="标题 2">
            <a:extLst>
              <a:ext uri="{FF2B5EF4-FFF2-40B4-BE49-F238E27FC236}">
                <a16:creationId xmlns:a16="http://schemas.microsoft.com/office/drawing/2014/main" id="{A4A847A6-2D9F-4DDF-ADC8-B26CD09F93C0}"/>
              </a:ext>
            </a:extLst>
          </p:cNvPr>
          <p:cNvSpPr>
            <a:spLocks noGrp="1"/>
          </p:cNvSpPr>
          <p:nvPr>
            <p:ph type="title"/>
          </p:nvPr>
        </p:nvSpPr>
        <p:spPr/>
        <p:txBody>
          <a:bodyPr/>
          <a:lstStyle/>
          <a:p>
            <a:r>
              <a:rPr lang="en-US" altLang="zh-CN"/>
              <a:t>KEKB</a:t>
            </a:r>
            <a:r>
              <a:rPr lang="zh-CN" altLang="en-US"/>
              <a:t> </a:t>
            </a:r>
            <a:r>
              <a:rPr lang="en-US" altLang="zh-CN"/>
              <a:t>&amp; LHC</a:t>
            </a:r>
            <a:r>
              <a:rPr lang="zh-CN" altLang="en-US"/>
              <a:t>  </a:t>
            </a:r>
            <a:r>
              <a:rPr lang="en-US" altLang="zh-CN"/>
              <a:t>special</a:t>
            </a:r>
            <a:r>
              <a:rPr lang="zh-CN" altLang="en-US"/>
              <a:t> </a:t>
            </a:r>
            <a:r>
              <a:rPr lang="en-US" altLang="zh-CN"/>
              <a:t>BPM</a:t>
            </a:r>
            <a:endParaRPr lang="zh-CN" altLang="en-US"/>
          </a:p>
        </p:txBody>
      </p:sp>
      <p:sp>
        <p:nvSpPr>
          <p:cNvPr id="5" name="灯片编号占位符 4">
            <a:extLst>
              <a:ext uri="{FF2B5EF4-FFF2-40B4-BE49-F238E27FC236}">
                <a16:creationId xmlns:a16="http://schemas.microsoft.com/office/drawing/2014/main" id="{59944C60-7EA4-4865-8D8B-4E50704065CA}"/>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32</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1279354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D0FAF9-CD3E-4FC1-A51F-45B8C83ABEA2}"/>
              </a:ext>
            </a:extLst>
          </p:cNvPr>
          <p:cNvSpPr>
            <a:spLocks noGrp="1"/>
          </p:cNvSpPr>
          <p:nvPr>
            <p:ph idx="1"/>
          </p:nvPr>
        </p:nvSpPr>
        <p:spPr>
          <a:xfrm>
            <a:off x="914400" y="2132857"/>
            <a:ext cx="7474024" cy="3024336"/>
          </a:xfrm>
        </p:spPr>
        <p:txBody>
          <a:bodyPr>
            <a:normAutofit fontScale="92500" lnSpcReduction="10000"/>
          </a:bodyPr>
          <a:lstStyle/>
          <a:p>
            <a:r>
              <a:rPr lang="en-US" altLang="zh-CN">
                <a:latin typeface="Times New Roman" panose="02020603050405020304" pitchFamily="18" charset="0"/>
              </a:rPr>
              <a:t>Beam Position Monitors  overview</a:t>
            </a:r>
          </a:p>
          <a:p>
            <a:pPr>
              <a:lnSpc>
                <a:spcPct val="120000"/>
              </a:lnSpc>
            </a:pPr>
            <a:r>
              <a:rPr lang="en-US" altLang="zh-CN">
                <a:latin typeface="Times New Roman" panose="02020603050405020304" pitchFamily="18" charset="0"/>
              </a:rPr>
              <a:t>CEPC BPM design considering</a:t>
            </a:r>
          </a:p>
          <a:p>
            <a:r>
              <a:rPr lang="en-US" altLang="zh-CN">
                <a:latin typeface="Times New Roman" panose="02020603050405020304" pitchFamily="18" charset="0"/>
              </a:rPr>
              <a:t>Some progress on BPMs study</a:t>
            </a:r>
          </a:p>
          <a:p>
            <a:pPr>
              <a:lnSpc>
                <a:spcPct val="120000"/>
              </a:lnSpc>
            </a:pPr>
            <a:r>
              <a:rPr lang="en-US" altLang="zh-CN">
                <a:latin typeface="Times New Roman" panose="02020603050405020304" pitchFamily="18" charset="0"/>
              </a:rPr>
              <a:t>Special BPMs (next to the IP )</a:t>
            </a:r>
          </a:p>
          <a:p>
            <a:r>
              <a:rPr lang="en-US" altLang="zh-CN" sz="3200" b="1">
                <a:solidFill>
                  <a:srgbClr val="FF0000"/>
                </a:solidFill>
                <a:latin typeface="Times New Roman" panose="02020603050405020304" pitchFamily="18" charset="0"/>
              </a:rPr>
              <a:t>Lessons from TDR comments</a:t>
            </a:r>
          </a:p>
          <a:p>
            <a:endParaRPr lang="zh-CN" altLang="en-US"/>
          </a:p>
        </p:txBody>
      </p:sp>
      <p:sp>
        <p:nvSpPr>
          <p:cNvPr id="3" name="标题 2">
            <a:extLst>
              <a:ext uri="{FF2B5EF4-FFF2-40B4-BE49-F238E27FC236}">
                <a16:creationId xmlns:a16="http://schemas.microsoft.com/office/drawing/2014/main" id="{A325C66E-0C2B-49DA-8503-DEA0050B3108}"/>
              </a:ext>
            </a:extLst>
          </p:cNvPr>
          <p:cNvSpPr>
            <a:spLocks noGrp="1"/>
          </p:cNvSpPr>
          <p:nvPr>
            <p:ph type="title"/>
          </p:nvPr>
        </p:nvSpPr>
        <p:spPr/>
        <p:txBody>
          <a:bodyPr/>
          <a:lstStyle/>
          <a:p>
            <a:endParaRPr lang="zh-CN" altLang="en-US"/>
          </a:p>
        </p:txBody>
      </p:sp>
      <p:sp>
        <p:nvSpPr>
          <p:cNvPr id="5" name="灯片编号占位符 4">
            <a:extLst>
              <a:ext uri="{FF2B5EF4-FFF2-40B4-BE49-F238E27FC236}">
                <a16:creationId xmlns:a16="http://schemas.microsoft.com/office/drawing/2014/main" id="{9F2F1AB5-5A16-4EF8-8673-9D6A55BDFAD6}"/>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33</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476739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8F55775-C5F1-4C3C-A68A-C68AF12FFA6C}"/>
              </a:ext>
            </a:extLst>
          </p:cNvPr>
          <p:cNvSpPr>
            <a:spLocks noGrp="1"/>
          </p:cNvSpPr>
          <p:nvPr>
            <p:ph type="title"/>
          </p:nvPr>
        </p:nvSpPr>
        <p:spPr>
          <a:xfrm>
            <a:off x="251520" y="25646"/>
            <a:ext cx="7560840" cy="725470"/>
          </a:xfrm>
        </p:spPr>
        <p:txBody>
          <a:bodyPr>
            <a:normAutofit fontScale="90000"/>
          </a:bodyPr>
          <a:lstStyle/>
          <a:p>
            <a:r>
              <a:rPr lang="en-US" altLang="zh-CN">
                <a:solidFill>
                  <a:srgbClr val="000000"/>
                </a:solidFill>
                <a:ea typeface="宋体"/>
              </a:rPr>
              <a:t>Review’s comments for the BPMs CDR</a:t>
            </a:r>
            <a:endParaRPr lang="zh-CN" altLang="en-US"/>
          </a:p>
        </p:txBody>
      </p:sp>
      <p:sp>
        <p:nvSpPr>
          <p:cNvPr id="2" name="内容占位符 1">
            <a:extLst>
              <a:ext uri="{FF2B5EF4-FFF2-40B4-BE49-F238E27FC236}">
                <a16:creationId xmlns:a16="http://schemas.microsoft.com/office/drawing/2014/main" id="{8000DEE4-E9B3-4164-8148-072AF7BF466F}"/>
              </a:ext>
            </a:extLst>
          </p:cNvPr>
          <p:cNvSpPr>
            <a:spLocks noGrp="1"/>
          </p:cNvSpPr>
          <p:nvPr>
            <p:ph idx="1"/>
          </p:nvPr>
        </p:nvSpPr>
        <p:spPr>
          <a:xfrm>
            <a:off x="13742" y="899069"/>
            <a:ext cx="9144000" cy="5535465"/>
          </a:xfrm>
        </p:spPr>
        <p:txBody>
          <a:bodyPr>
            <a:noAutofit/>
          </a:bodyPr>
          <a:lstStyle/>
          <a:p>
            <a:pPr lvl="0">
              <a:lnSpc>
                <a:spcPct val="100000"/>
              </a:lnSpc>
              <a:spcAft>
                <a:spcPts val="0"/>
              </a:spcAft>
            </a:pPr>
            <a:r>
              <a:rPr lang="en-US" altLang="zh-CN" sz="1800">
                <a:solidFill>
                  <a:srgbClr val="000000"/>
                </a:solidFill>
                <a:latin typeface="Times New Roman" panose="02020603050405020304" pitchFamily="18" charset="0"/>
                <a:ea typeface="宋体"/>
              </a:rPr>
              <a:t>1. Depending on how close the closest BPMs to the interaction points will be located (0.5 m was mentioned), consider use of directional BPMs there. consider use of fancier BPMs at IPs also (e.g. OCTPOS at KEKB) </a:t>
            </a:r>
            <a:r>
              <a:rPr lang="zh-CN" altLang="en-US" sz="1800" b="1">
                <a:solidFill>
                  <a:srgbClr val="FF0000"/>
                </a:solidFill>
                <a:latin typeface="Times New Roman" panose="02020603050405020304" pitchFamily="18" charset="0"/>
                <a:ea typeface="宋体"/>
              </a:rPr>
              <a:t>√</a:t>
            </a:r>
            <a:endParaRPr lang="en-US" altLang="zh-CN" sz="1800" b="1">
              <a:solidFill>
                <a:srgbClr val="FF0000"/>
              </a:solidFill>
              <a:latin typeface="Times New Roman" panose="02020603050405020304" pitchFamily="18" charset="0"/>
              <a:ea typeface="宋体"/>
            </a:endParaRPr>
          </a:p>
          <a:p>
            <a:pPr>
              <a:lnSpc>
                <a:spcPct val="100000"/>
              </a:lnSpc>
              <a:spcAft>
                <a:spcPts val="135"/>
              </a:spcAft>
              <a:buFont typeface="Symbol"/>
              <a:buChar char=""/>
            </a:pPr>
            <a:r>
              <a:rPr lang="en-US" altLang="zh-CN" sz="1800">
                <a:solidFill>
                  <a:srgbClr val="000000"/>
                </a:solidFill>
                <a:latin typeface="Times New Roman" panose="02020603050405020304" pitchFamily="18" charset="0"/>
                <a:ea typeface="宋体"/>
              </a:rPr>
              <a:t>2. modern standards include built-in calibration capabilities </a:t>
            </a:r>
            <a:r>
              <a:rPr lang="zh-CN" altLang="en-US" sz="1800" b="1">
                <a:solidFill>
                  <a:srgbClr val="FF0000"/>
                </a:solidFill>
                <a:latin typeface="Times New Roman" panose="02020603050405020304" pitchFamily="18" charset="0"/>
                <a:ea typeface="宋体"/>
              </a:rPr>
              <a:t>√</a:t>
            </a:r>
            <a:endParaRPr lang="en-US" altLang="zh-CN" sz="1800" b="1">
              <a:solidFill>
                <a:srgbClr val="FF0000"/>
              </a:solidFill>
              <a:latin typeface="Times New Roman" panose="02020603050405020304" pitchFamily="18" charset="0"/>
              <a:ea typeface="宋体"/>
            </a:endParaRPr>
          </a:p>
          <a:p>
            <a:pPr>
              <a:lnSpc>
                <a:spcPct val="100000"/>
              </a:lnSpc>
              <a:spcAft>
                <a:spcPts val="135"/>
              </a:spcAft>
              <a:buFont typeface="Symbol"/>
              <a:buChar char=""/>
            </a:pPr>
            <a:r>
              <a:rPr lang="en-US" altLang="zh-CN" sz="1800">
                <a:solidFill>
                  <a:srgbClr val="000000"/>
                </a:solidFill>
                <a:latin typeface="Times New Roman" panose="02020603050405020304" pitchFamily="18" charset="0"/>
                <a:ea typeface="宋体"/>
              </a:rPr>
              <a:t>3.  consider use of compensated diode detection ( Gasior at CERN) for IP BPMs </a:t>
            </a:r>
            <a:r>
              <a:rPr lang="zh-CN" altLang="en-US" sz="1800">
                <a:solidFill>
                  <a:srgbClr val="FF0000"/>
                </a:solidFill>
                <a:latin typeface="Times New Roman" panose="02020603050405020304" pitchFamily="18" charset="0"/>
                <a:ea typeface="宋体"/>
              </a:rPr>
              <a:t>√</a:t>
            </a:r>
            <a:endParaRPr lang="en-US" altLang="zh-CN" sz="1800">
              <a:solidFill>
                <a:srgbClr val="FF0000"/>
              </a:solidFill>
              <a:latin typeface="Times New Roman" panose="02020603050405020304" pitchFamily="18" charset="0"/>
              <a:ea typeface="宋体"/>
            </a:endParaRPr>
          </a:p>
          <a:p>
            <a:pPr>
              <a:lnSpc>
                <a:spcPct val="100000"/>
              </a:lnSpc>
              <a:spcAft>
                <a:spcPts val="135"/>
              </a:spcAft>
              <a:buFont typeface="Symbol"/>
              <a:buChar char=""/>
            </a:pPr>
            <a:r>
              <a:rPr lang="en-US" altLang="zh-CN" sz="1800">
                <a:solidFill>
                  <a:srgbClr val="000000"/>
                </a:solidFill>
                <a:latin typeface="Times New Roman" panose="02020603050405020304" pitchFamily="18" charset="0"/>
                <a:ea typeface="宋体"/>
              </a:rPr>
              <a:t>4. consider adding quadrupole shunts to determine difference between electrical center of BPM and mechanical center of quadrupoles, see pages 73-74 of book “Measurement and Control of Charged Particle Beams” for nice examples (</a:t>
            </a:r>
            <a:r>
              <a:rPr lang="en-US" altLang="zh-CN" sz="1800">
                <a:solidFill>
                  <a:srgbClr val="FF0000"/>
                </a:solidFill>
                <a:latin typeface="Times New Roman" panose="02020603050405020304" pitchFamily="18" charset="0"/>
                <a:ea typeface="宋体"/>
              </a:rPr>
              <a:t>will be done on the HEPS at first</a:t>
            </a:r>
            <a:r>
              <a:rPr lang="en-US" altLang="zh-CN" sz="1800">
                <a:solidFill>
                  <a:srgbClr val="000000"/>
                </a:solidFill>
                <a:latin typeface="Times New Roman" panose="02020603050405020304" pitchFamily="18" charset="0"/>
                <a:ea typeface="宋体"/>
              </a:rPr>
              <a:t>)</a:t>
            </a:r>
          </a:p>
          <a:p>
            <a:pPr>
              <a:lnSpc>
                <a:spcPct val="100000"/>
              </a:lnSpc>
              <a:spcAft>
                <a:spcPts val="135"/>
              </a:spcAft>
              <a:buFont typeface="Symbol"/>
              <a:buChar char=""/>
            </a:pPr>
            <a:r>
              <a:rPr lang="en-US" altLang="zh-CN" sz="1800">
                <a:solidFill>
                  <a:srgbClr val="000000"/>
                </a:solidFill>
                <a:latin typeface="Times New Roman" panose="02020603050405020304" pitchFamily="18" charset="0"/>
                <a:ea typeface="宋体"/>
              </a:rPr>
              <a:t>5. feedthrough material considerations if high temperature baking to be performed </a:t>
            </a:r>
            <a:r>
              <a:rPr lang="zh-CN" altLang="en-US" sz="1800" b="1">
                <a:solidFill>
                  <a:srgbClr val="FF0000"/>
                </a:solidFill>
                <a:latin typeface="Times New Roman" panose="02020603050405020304" pitchFamily="18" charset="0"/>
                <a:ea typeface="宋体"/>
              </a:rPr>
              <a:t>√</a:t>
            </a:r>
            <a:endParaRPr lang="en-US" altLang="zh-CN" sz="1800" b="1">
              <a:solidFill>
                <a:srgbClr val="FF0000"/>
              </a:solidFill>
              <a:latin typeface="Times New Roman" panose="02020603050405020304" pitchFamily="18" charset="0"/>
              <a:ea typeface="宋体"/>
            </a:endParaRPr>
          </a:p>
          <a:p>
            <a:pPr>
              <a:lnSpc>
                <a:spcPct val="100000"/>
              </a:lnSpc>
              <a:spcAft>
                <a:spcPts val="135"/>
              </a:spcAft>
              <a:buFont typeface="Symbol"/>
              <a:buChar char=""/>
            </a:pPr>
            <a:r>
              <a:rPr lang="en-US" altLang="zh-CN" sz="1800">
                <a:solidFill>
                  <a:srgbClr val="000000"/>
                </a:solidFill>
                <a:latin typeface="Times New Roman" panose="02020603050405020304" pitchFamily="18" charset="0"/>
                <a:ea typeface="宋体"/>
              </a:rPr>
              <a:t>6.as mentioned during HF2014 discussion by Manfred Wendt : don’t lock in ADC sampling frequency now as technology is advancing rapidly </a:t>
            </a:r>
            <a:r>
              <a:rPr lang="zh-CN" altLang="en-US" sz="1800" b="1">
                <a:solidFill>
                  <a:srgbClr val="FF0000"/>
                </a:solidFill>
                <a:latin typeface="Times New Roman" panose="02020603050405020304" pitchFamily="18" charset="0"/>
                <a:ea typeface="宋体"/>
              </a:rPr>
              <a:t>√</a:t>
            </a:r>
            <a:endParaRPr lang="en-US" altLang="zh-CN" sz="1800" b="1">
              <a:solidFill>
                <a:srgbClr val="FF0000"/>
              </a:solidFill>
              <a:latin typeface="Times New Roman" panose="02020603050405020304" pitchFamily="18" charset="0"/>
              <a:ea typeface="宋体"/>
            </a:endParaRPr>
          </a:p>
          <a:p>
            <a:pPr>
              <a:lnSpc>
                <a:spcPct val="100000"/>
              </a:lnSpc>
              <a:spcAft>
                <a:spcPts val="135"/>
              </a:spcAft>
              <a:buFont typeface="Symbol"/>
              <a:buChar char=""/>
            </a:pPr>
            <a:r>
              <a:rPr lang="en-US" altLang="zh-CN" sz="1800">
                <a:solidFill>
                  <a:srgbClr val="000000"/>
                </a:solidFill>
                <a:latin typeface="Times New Roman" panose="02020603050405020304" pitchFamily="18" charset="0"/>
                <a:ea typeface="宋体"/>
              </a:rPr>
              <a:t>7. strong encouragement to provide a readout method that is independent of timing from control system (Hermann Schmickler), referring to a lessons-learned from LEP commissioning; i.e. a self-trigger mode (</a:t>
            </a:r>
            <a:r>
              <a:rPr lang="en-US" altLang="zh-CN" sz="1800">
                <a:solidFill>
                  <a:srgbClr val="FF0000"/>
                </a:solidFill>
                <a:latin typeface="Times New Roman" panose="02020603050405020304" pitchFamily="18" charset="0"/>
                <a:ea typeface="宋体"/>
              </a:rPr>
              <a:t>need to be study in future</a:t>
            </a:r>
            <a:r>
              <a:rPr lang="en-US" altLang="zh-CN" sz="1800">
                <a:solidFill>
                  <a:srgbClr val="000000"/>
                </a:solidFill>
                <a:latin typeface="Times New Roman" panose="02020603050405020304" pitchFamily="18" charset="0"/>
                <a:ea typeface="宋体"/>
              </a:rPr>
              <a:t>)</a:t>
            </a:r>
          </a:p>
          <a:p>
            <a:pPr>
              <a:lnSpc>
                <a:spcPct val="100000"/>
              </a:lnSpc>
              <a:spcAft>
                <a:spcPts val="135"/>
              </a:spcAft>
              <a:buFont typeface="Symbol"/>
              <a:buChar char=""/>
            </a:pPr>
            <a:r>
              <a:rPr lang="en-US" altLang="zh-CN" sz="1800">
                <a:solidFill>
                  <a:srgbClr val="000000"/>
                </a:solidFill>
                <a:latin typeface="Times New Roman" panose="02020603050405020304" pitchFamily="18" charset="0"/>
                <a:ea typeface="宋体"/>
              </a:rPr>
              <a:t>8. as usual: radiation aspects with electronics in tunnel – see the presentation by Luigi Salvatore Esposito on “Shielding of Electronics in the Tunnel” from HF2014 </a:t>
            </a:r>
            <a:r>
              <a:rPr lang="zh-CN" altLang="en-US" sz="1800" b="1">
                <a:solidFill>
                  <a:srgbClr val="FF0000"/>
                </a:solidFill>
                <a:latin typeface="Times New Roman" panose="02020603050405020304" pitchFamily="18" charset="0"/>
                <a:ea typeface="宋体"/>
              </a:rPr>
              <a:t>√</a:t>
            </a:r>
            <a:endParaRPr lang="en-US" altLang="zh-CN" sz="1800" b="1">
              <a:solidFill>
                <a:srgbClr val="FF0000"/>
              </a:solidFill>
              <a:latin typeface="Times New Roman" panose="02020603050405020304" pitchFamily="18" charset="0"/>
              <a:ea typeface="宋体"/>
            </a:endParaRPr>
          </a:p>
          <a:p>
            <a:pPr marL="342900" marR="0" lvl="0" indent="-342900">
              <a:lnSpc>
                <a:spcPct val="100000"/>
              </a:lnSpc>
              <a:spcBef>
                <a:spcPts val="0"/>
              </a:spcBef>
              <a:spcAft>
                <a:spcPts val="135"/>
              </a:spcAft>
              <a:buFont typeface="Symbol"/>
              <a:buChar char=""/>
            </a:pPr>
            <a:r>
              <a:rPr lang="en-US" altLang="zh-CN" sz="1800">
                <a:solidFill>
                  <a:srgbClr val="000000"/>
                </a:solidFill>
                <a:latin typeface="Times New Roman" panose="02020603050405020304" pitchFamily="18" charset="0"/>
                <a:ea typeface="宋体"/>
              </a:rPr>
              <a:t>9. synchrotron radiation causing movement of the vacuum chambers and devices due to thermal loading seems unavoidable, KEKB has added capacitive sensors to measure the relative position of the BPMs and adjacent sextupoles,temperature sensors were very useful for beam steering in PEP2 </a:t>
            </a:r>
            <a:r>
              <a:rPr lang="zh-CN" altLang="en-US" sz="1800" b="1">
                <a:solidFill>
                  <a:srgbClr val="FF0000"/>
                </a:solidFill>
                <a:latin typeface="Times New Roman" panose="02020603050405020304" pitchFamily="18" charset="0"/>
                <a:ea typeface="宋体"/>
              </a:rPr>
              <a:t>√  </a:t>
            </a:r>
            <a:endParaRPr lang="en-US" altLang="zh-CN" sz="1800">
              <a:solidFill>
                <a:srgbClr val="000000"/>
              </a:solidFill>
              <a:latin typeface="Times New Roman" panose="02020603050405020304" pitchFamily="18" charset="0"/>
              <a:ea typeface="宋体"/>
            </a:endParaRPr>
          </a:p>
          <a:p>
            <a:pPr>
              <a:lnSpc>
                <a:spcPct val="100000"/>
              </a:lnSpc>
            </a:pPr>
            <a:endParaRPr lang="zh-CN" altLang="en-US" sz="1800">
              <a:latin typeface="Times New Roman" panose="02020603050405020304" pitchFamily="18" charset="0"/>
            </a:endParaRPr>
          </a:p>
        </p:txBody>
      </p:sp>
      <p:sp>
        <p:nvSpPr>
          <p:cNvPr id="5" name="灯片编号占位符 4">
            <a:extLst>
              <a:ext uri="{FF2B5EF4-FFF2-40B4-BE49-F238E27FC236}">
                <a16:creationId xmlns:a16="http://schemas.microsoft.com/office/drawing/2014/main" id="{F6DAF548-779B-47D7-BA42-30F0A97DE197}"/>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34</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30748793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96474FE-F234-4EFE-8D2C-8F2250DD1006}"/>
              </a:ext>
            </a:extLst>
          </p:cNvPr>
          <p:cNvSpPr>
            <a:spLocks noGrp="1"/>
          </p:cNvSpPr>
          <p:nvPr>
            <p:ph idx="1"/>
          </p:nvPr>
        </p:nvSpPr>
        <p:spPr>
          <a:xfrm>
            <a:off x="0" y="908721"/>
            <a:ext cx="9144000" cy="732544"/>
          </a:xfrm>
        </p:spPr>
        <p:txBody>
          <a:bodyPr/>
          <a:lstStyle/>
          <a:p>
            <a:r>
              <a:rPr lang="en-US" altLang="zh-CN">
                <a:solidFill>
                  <a:srgbClr val="000000"/>
                </a:solidFill>
                <a:latin typeface="Times New Roman" panose="02020603050405020304" pitchFamily="18" charset="0"/>
                <a:ea typeface="宋体"/>
              </a:rPr>
              <a:t>2:</a:t>
            </a:r>
            <a:r>
              <a:rPr lang="en-US" altLang="zh-CN" sz="2800">
                <a:solidFill>
                  <a:srgbClr val="000000"/>
                </a:solidFill>
                <a:latin typeface="Times New Roman" panose="02020603050405020304" pitchFamily="18" charset="0"/>
                <a:ea typeface="宋体"/>
              </a:rPr>
              <a:t> modern standards include built-in calibration capabilities</a:t>
            </a:r>
            <a:endParaRPr lang="zh-CN" altLang="en-US"/>
          </a:p>
        </p:txBody>
      </p:sp>
      <p:sp>
        <p:nvSpPr>
          <p:cNvPr id="3" name="标题 2">
            <a:extLst>
              <a:ext uri="{FF2B5EF4-FFF2-40B4-BE49-F238E27FC236}">
                <a16:creationId xmlns:a16="http://schemas.microsoft.com/office/drawing/2014/main" id="{07F6A7F6-3613-48FD-8659-448201BBF311}"/>
              </a:ext>
            </a:extLst>
          </p:cNvPr>
          <p:cNvSpPr>
            <a:spLocks noGrp="1"/>
          </p:cNvSpPr>
          <p:nvPr>
            <p:ph type="title"/>
          </p:nvPr>
        </p:nvSpPr>
        <p:spPr/>
        <p:txBody>
          <a:bodyPr/>
          <a:lstStyle/>
          <a:p>
            <a:endParaRPr lang="zh-CN" altLang="en-US"/>
          </a:p>
        </p:txBody>
      </p:sp>
      <p:pic>
        <p:nvPicPr>
          <p:cNvPr id="6" name="图片 5">
            <a:extLst>
              <a:ext uri="{FF2B5EF4-FFF2-40B4-BE49-F238E27FC236}">
                <a16:creationId xmlns:a16="http://schemas.microsoft.com/office/drawing/2014/main" id="{DF9232E9-8924-41F8-892B-F42F64974791}"/>
              </a:ext>
            </a:extLst>
          </p:cNvPr>
          <p:cNvPicPr>
            <a:picLocks noChangeAspect="1"/>
          </p:cNvPicPr>
          <p:nvPr/>
        </p:nvPicPr>
        <p:blipFill>
          <a:blip r:embed="rId2"/>
          <a:stretch>
            <a:fillRect/>
          </a:stretch>
        </p:blipFill>
        <p:spPr>
          <a:xfrm>
            <a:off x="305718" y="1404125"/>
            <a:ext cx="5685830" cy="4242135"/>
          </a:xfrm>
          <a:prstGeom prst="rect">
            <a:avLst/>
          </a:prstGeom>
        </p:spPr>
      </p:pic>
      <p:cxnSp>
        <p:nvCxnSpPr>
          <p:cNvPr id="9" name="直接箭头连接符 8">
            <a:extLst>
              <a:ext uri="{FF2B5EF4-FFF2-40B4-BE49-F238E27FC236}">
                <a16:creationId xmlns:a16="http://schemas.microsoft.com/office/drawing/2014/main" id="{ED9730E2-2010-4D8F-9913-9EF52D17868A}"/>
              </a:ext>
            </a:extLst>
          </p:cNvPr>
          <p:cNvCxnSpPr>
            <a:cxnSpLocks/>
          </p:cNvCxnSpPr>
          <p:nvPr/>
        </p:nvCxnSpPr>
        <p:spPr>
          <a:xfrm flipH="1">
            <a:off x="3851920" y="4371336"/>
            <a:ext cx="230425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内容占位符 1">
            <a:extLst>
              <a:ext uri="{FF2B5EF4-FFF2-40B4-BE49-F238E27FC236}">
                <a16:creationId xmlns:a16="http://schemas.microsoft.com/office/drawing/2014/main" id="{4F8CE557-3F4D-4A12-9454-9322523C775A}"/>
              </a:ext>
            </a:extLst>
          </p:cNvPr>
          <p:cNvSpPr txBox="1">
            <a:spLocks/>
          </p:cNvSpPr>
          <p:nvPr/>
        </p:nvSpPr>
        <p:spPr>
          <a:xfrm>
            <a:off x="6156176" y="4005064"/>
            <a:ext cx="2682106" cy="1224136"/>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r>
              <a:rPr lang="en-US" altLang="zh-CN">
                <a:latin typeface="Times New Roman" panose="02020603050405020304" pitchFamily="18" charset="0"/>
              </a:rPr>
              <a:t>Pilot tone box for calibration will be used on the HEPS</a:t>
            </a:r>
            <a:endParaRPr lang="zh-CN" altLang="en-US">
              <a:latin typeface="Times New Roman" panose="02020603050405020304" pitchFamily="18" charset="0"/>
            </a:endParaRPr>
          </a:p>
        </p:txBody>
      </p:sp>
      <p:pic>
        <p:nvPicPr>
          <p:cNvPr id="16" name="图片 15">
            <a:extLst>
              <a:ext uri="{FF2B5EF4-FFF2-40B4-BE49-F238E27FC236}">
                <a16:creationId xmlns:a16="http://schemas.microsoft.com/office/drawing/2014/main" id="{24D5BCBC-603D-443A-B074-7AE80C64B350}"/>
              </a:ext>
            </a:extLst>
          </p:cNvPr>
          <p:cNvPicPr>
            <a:picLocks noChangeAspect="1"/>
          </p:cNvPicPr>
          <p:nvPr/>
        </p:nvPicPr>
        <p:blipFill>
          <a:blip r:embed="rId3"/>
          <a:stretch>
            <a:fillRect/>
          </a:stretch>
        </p:blipFill>
        <p:spPr>
          <a:xfrm>
            <a:off x="6126702" y="1404125"/>
            <a:ext cx="2882144" cy="2087833"/>
          </a:xfrm>
          <a:prstGeom prst="rect">
            <a:avLst/>
          </a:prstGeom>
        </p:spPr>
      </p:pic>
      <p:sp>
        <p:nvSpPr>
          <p:cNvPr id="17" name="文本框 16">
            <a:extLst>
              <a:ext uri="{FF2B5EF4-FFF2-40B4-BE49-F238E27FC236}">
                <a16:creationId xmlns:a16="http://schemas.microsoft.com/office/drawing/2014/main" id="{5E16DD9A-C585-492E-BB18-08F2723D4247}"/>
              </a:ext>
            </a:extLst>
          </p:cNvPr>
          <p:cNvSpPr txBox="1"/>
          <p:nvPr/>
        </p:nvSpPr>
        <p:spPr>
          <a:xfrm>
            <a:off x="1203402" y="5641274"/>
            <a:ext cx="4137544" cy="461665"/>
          </a:xfrm>
          <a:prstGeom prst="rect">
            <a:avLst/>
          </a:prstGeom>
          <a:noFill/>
        </p:spPr>
        <p:txBody>
          <a:bodyPr wrap="none" rtlCol="0">
            <a:spAutoFit/>
          </a:bodyPr>
          <a:lstStyle/>
          <a:p>
            <a:r>
              <a:rPr lang="en-US" altLang="zh-CN" sz="2400">
                <a:solidFill>
                  <a:srgbClr val="3333FF"/>
                </a:solidFill>
              </a:rPr>
              <a:t>A picture taken on yesterday! </a:t>
            </a:r>
            <a:endParaRPr lang="zh-CN" altLang="en-US" sz="2400" dirty="0">
              <a:solidFill>
                <a:srgbClr val="3333FF"/>
              </a:solidFill>
            </a:endParaRPr>
          </a:p>
        </p:txBody>
      </p:sp>
      <p:sp>
        <p:nvSpPr>
          <p:cNvPr id="5" name="灯片编号占位符 4">
            <a:extLst>
              <a:ext uri="{FF2B5EF4-FFF2-40B4-BE49-F238E27FC236}">
                <a16:creationId xmlns:a16="http://schemas.microsoft.com/office/drawing/2014/main" id="{22B07749-374D-4FDE-BBA9-B01E0BE42768}"/>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35</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32100629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54BC5BA2-746B-4F77-A58C-0F13995DFC28}"/>
              </a:ext>
            </a:extLst>
          </p:cNvPr>
          <p:cNvSpPr>
            <a:spLocks noGrp="1"/>
          </p:cNvSpPr>
          <p:nvPr>
            <p:ph idx="1"/>
          </p:nvPr>
        </p:nvSpPr>
        <p:spPr>
          <a:xfrm>
            <a:off x="282352" y="919111"/>
            <a:ext cx="8579296" cy="576063"/>
          </a:xfrm>
        </p:spPr>
        <p:txBody>
          <a:bodyPr>
            <a:normAutofit fontScale="92500"/>
          </a:bodyPr>
          <a:lstStyle/>
          <a:p>
            <a:r>
              <a:rPr lang="en-US" altLang="zh-CN" sz="2000">
                <a:solidFill>
                  <a:srgbClr val="000000"/>
                </a:solidFill>
                <a:latin typeface="Times New Roman" panose="02020603050405020304" pitchFamily="18" charset="0"/>
                <a:ea typeface="宋体"/>
              </a:rPr>
              <a:t>3. consider use of compensated diode detection ( Gasior at CERN) for IP BPMs</a:t>
            </a:r>
            <a:endParaRPr lang="zh-CN" altLang="en-US" sz="2000"/>
          </a:p>
        </p:txBody>
      </p:sp>
      <p:sp>
        <p:nvSpPr>
          <p:cNvPr id="3" name="标题 2">
            <a:extLst>
              <a:ext uri="{FF2B5EF4-FFF2-40B4-BE49-F238E27FC236}">
                <a16:creationId xmlns:a16="http://schemas.microsoft.com/office/drawing/2014/main" id="{1B0F74F3-44E8-46BD-998E-C20810DF7986}"/>
              </a:ext>
            </a:extLst>
          </p:cNvPr>
          <p:cNvSpPr>
            <a:spLocks noGrp="1"/>
          </p:cNvSpPr>
          <p:nvPr>
            <p:ph type="title"/>
          </p:nvPr>
        </p:nvSpPr>
        <p:spPr/>
        <p:txBody>
          <a:bodyPr/>
          <a:lstStyle/>
          <a:p>
            <a:endParaRPr lang="zh-CN" altLang="en-US"/>
          </a:p>
        </p:txBody>
      </p:sp>
      <p:pic>
        <p:nvPicPr>
          <p:cNvPr id="5" name="图片 4">
            <a:extLst>
              <a:ext uri="{FF2B5EF4-FFF2-40B4-BE49-F238E27FC236}">
                <a16:creationId xmlns:a16="http://schemas.microsoft.com/office/drawing/2014/main" id="{63A7B30A-6727-4450-B374-ADEDA419522B}"/>
              </a:ext>
            </a:extLst>
          </p:cNvPr>
          <p:cNvPicPr>
            <a:picLocks noChangeAspect="1"/>
          </p:cNvPicPr>
          <p:nvPr/>
        </p:nvPicPr>
        <p:blipFill>
          <a:blip r:embed="rId2"/>
          <a:stretch>
            <a:fillRect/>
          </a:stretch>
        </p:blipFill>
        <p:spPr>
          <a:xfrm>
            <a:off x="701758" y="1356268"/>
            <a:ext cx="8090180" cy="4605577"/>
          </a:xfrm>
          <a:prstGeom prst="rect">
            <a:avLst/>
          </a:prstGeom>
          <a:ln w="12700">
            <a:solidFill>
              <a:srgbClr val="3366FF"/>
            </a:solidFill>
          </a:ln>
        </p:spPr>
      </p:pic>
      <p:pic>
        <p:nvPicPr>
          <p:cNvPr id="6" name="图片 5">
            <a:extLst>
              <a:ext uri="{FF2B5EF4-FFF2-40B4-BE49-F238E27FC236}">
                <a16:creationId xmlns:a16="http://schemas.microsoft.com/office/drawing/2014/main" id="{0E952B16-58DB-4D00-A072-04A26AE17DC4}"/>
              </a:ext>
            </a:extLst>
          </p:cNvPr>
          <p:cNvPicPr>
            <a:picLocks noChangeAspect="1"/>
          </p:cNvPicPr>
          <p:nvPr/>
        </p:nvPicPr>
        <p:blipFill>
          <a:blip r:embed="rId3"/>
          <a:stretch>
            <a:fillRect/>
          </a:stretch>
        </p:blipFill>
        <p:spPr>
          <a:xfrm>
            <a:off x="251520" y="1338747"/>
            <a:ext cx="3960440" cy="4640620"/>
          </a:xfrm>
          <a:prstGeom prst="rect">
            <a:avLst/>
          </a:prstGeom>
          <a:ln w="12700">
            <a:solidFill>
              <a:schemeClr val="tx1"/>
            </a:solidFill>
          </a:ln>
        </p:spPr>
      </p:pic>
      <p:sp>
        <p:nvSpPr>
          <p:cNvPr id="7" name="文本框 6">
            <a:extLst>
              <a:ext uri="{FF2B5EF4-FFF2-40B4-BE49-F238E27FC236}">
                <a16:creationId xmlns:a16="http://schemas.microsoft.com/office/drawing/2014/main" id="{7AE630F3-ECA9-4F5E-A765-9F1E021758FA}"/>
              </a:ext>
            </a:extLst>
          </p:cNvPr>
          <p:cNvSpPr txBox="1"/>
          <p:nvPr/>
        </p:nvSpPr>
        <p:spPr>
          <a:xfrm>
            <a:off x="952513" y="5940831"/>
            <a:ext cx="7419275" cy="400110"/>
          </a:xfrm>
          <a:prstGeom prst="rect">
            <a:avLst/>
          </a:prstGeom>
          <a:noFill/>
        </p:spPr>
        <p:txBody>
          <a:bodyPr wrap="none" rtlCol="0">
            <a:spAutoFit/>
          </a:bodyPr>
          <a:lstStyle/>
          <a:p>
            <a:r>
              <a:rPr lang="en-US" altLang="zh-CN" sz="2000" b="0">
                <a:solidFill>
                  <a:schemeClr val="tx1"/>
                </a:solidFill>
              </a:rPr>
              <a:t>A similar system design by Gasior which has been realized on BEPCII</a:t>
            </a:r>
            <a:endParaRPr lang="zh-CN" altLang="en-US" sz="2000" b="0" dirty="0">
              <a:solidFill>
                <a:schemeClr val="tx1"/>
              </a:solidFill>
            </a:endParaRPr>
          </a:p>
        </p:txBody>
      </p:sp>
      <p:sp>
        <p:nvSpPr>
          <p:cNvPr id="8" name="灯片编号占位符 7">
            <a:extLst>
              <a:ext uri="{FF2B5EF4-FFF2-40B4-BE49-F238E27FC236}">
                <a16:creationId xmlns:a16="http://schemas.microsoft.com/office/drawing/2014/main" id="{F7956538-46DA-46EF-8013-5577E362205B}"/>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36</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12502869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9850B85A-2B25-430C-A968-1A9FEC1A63EC}"/>
              </a:ext>
            </a:extLst>
          </p:cNvPr>
          <p:cNvSpPr>
            <a:spLocks noGrp="1"/>
          </p:cNvSpPr>
          <p:nvPr>
            <p:ph idx="1"/>
          </p:nvPr>
        </p:nvSpPr>
        <p:spPr>
          <a:xfrm>
            <a:off x="457200" y="908721"/>
            <a:ext cx="8686800" cy="864096"/>
          </a:xfrm>
        </p:spPr>
        <p:txBody>
          <a:bodyPr>
            <a:normAutofit/>
          </a:bodyPr>
          <a:lstStyle/>
          <a:p>
            <a:r>
              <a:rPr lang="en-US" altLang="zh-CN" sz="2000">
                <a:solidFill>
                  <a:srgbClr val="000000"/>
                </a:solidFill>
                <a:latin typeface="Times New Roman" panose="02020603050405020304" pitchFamily="18" charset="0"/>
                <a:ea typeface="宋体"/>
              </a:rPr>
              <a:t>5. feedthrough material considerations if high temperature baking to be performed.</a:t>
            </a:r>
            <a:endParaRPr lang="zh-CN" altLang="en-US" sz="2000"/>
          </a:p>
        </p:txBody>
      </p:sp>
      <p:sp>
        <p:nvSpPr>
          <p:cNvPr id="3" name="标题 2">
            <a:extLst>
              <a:ext uri="{FF2B5EF4-FFF2-40B4-BE49-F238E27FC236}">
                <a16:creationId xmlns:a16="http://schemas.microsoft.com/office/drawing/2014/main" id="{257BF18F-AA34-45A8-918B-B0A71E730627}"/>
              </a:ext>
            </a:extLst>
          </p:cNvPr>
          <p:cNvSpPr>
            <a:spLocks noGrp="1"/>
          </p:cNvSpPr>
          <p:nvPr>
            <p:ph type="title"/>
          </p:nvPr>
        </p:nvSpPr>
        <p:spPr/>
        <p:txBody>
          <a:bodyPr/>
          <a:lstStyle/>
          <a:p>
            <a:endParaRPr lang="zh-CN" altLang="en-US"/>
          </a:p>
        </p:txBody>
      </p:sp>
      <p:pic>
        <p:nvPicPr>
          <p:cNvPr id="5" name="图片 4">
            <a:extLst>
              <a:ext uri="{FF2B5EF4-FFF2-40B4-BE49-F238E27FC236}">
                <a16:creationId xmlns:a16="http://schemas.microsoft.com/office/drawing/2014/main" id="{4D651CCB-8812-42BA-B46C-4A9C780FE054}"/>
              </a:ext>
            </a:extLst>
          </p:cNvPr>
          <p:cNvPicPr>
            <a:picLocks noChangeAspect="1"/>
          </p:cNvPicPr>
          <p:nvPr/>
        </p:nvPicPr>
        <p:blipFill>
          <a:blip r:embed="rId2"/>
          <a:stretch>
            <a:fillRect/>
          </a:stretch>
        </p:blipFill>
        <p:spPr>
          <a:xfrm>
            <a:off x="219344" y="3849413"/>
            <a:ext cx="2283197" cy="2445378"/>
          </a:xfrm>
          <a:prstGeom prst="rect">
            <a:avLst/>
          </a:prstGeom>
          <a:ln w="19050">
            <a:noFill/>
          </a:ln>
        </p:spPr>
      </p:pic>
      <p:sp>
        <p:nvSpPr>
          <p:cNvPr id="6" name="矩形 5">
            <a:extLst>
              <a:ext uri="{FF2B5EF4-FFF2-40B4-BE49-F238E27FC236}">
                <a16:creationId xmlns:a16="http://schemas.microsoft.com/office/drawing/2014/main" id="{B0D1AA61-690A-498B-845B-DDAF7F790215}"/>
              </a:ext>
            </a:extLst>
          </p:cNvPr>
          <p:cNvSpPr/>
          <p:nvPr/>
        </p:nvSpPr>
        <p:spPr>
          <a:xfrm>
            <a:off x="4914585" y="1332314"/>
            <a:ext cx="1972015" cy="400110"/>
          </a:xfrm>
          <a:prstGeom prst="rect">
            <a:avLst/>
          </a:prstGeom>
        </p:spPr>
        <p:txBody>
          <a:bodyPr wrap="none">
            <a:spAutoFit/>
          </a:bodyPr>
          <a:lstStyle/>
          <a:p>
            <a:r>
              <a:rPr lang="en-US" altLang="zh-CN" sz="20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Baking at 200</a:t>
            </a:r>
            <a:r>
              <a:rPr lang="zh-CN" altLang="en-US" sz="2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p>
        </p:txBody>
      </p:sp>
      <p:pic>
        <p:nvPicPr>
          <p:cNvPr id="9" name="图片 8">
            <a:extLst>
              <a:ext uri="{FF2B5EF4-FFF2-40B4-BE49-F238E27FC236}">
                <a16:creationId xmlns:a16="http://schemas.microsoft.com/office/drawing/2014/main" id="{B3296315-A789-4B47-80E7-91A6DE9E4699}"/>
              </a:ext>
            </a:extLst>
          </p:cNvPr>
          <p:cNvPicPr>
            <a:picLocks noChangeAspect="1"/>
          </p:cNvPicPr>
          <p:nvPr/>
        </p:nvPicPr>
        <p:blipFill>
          <a:blip r:embed="rId3"/>
          <a:stretch>
            <a:fillRect/>
          </a:stretch>
        </p:blipFill>
        <p:spPr>
          <a:xfrm>
            <a:off x="174401" y="1828961"/>
            <a:ext cx="2270274" cy="1677569"/>
          </a:xfrm>
          <a:prstGeom prst="rect">
            <a:avLst/>
          </a:prstGeom>
        </p:spPr>
      </p:pic>
      <p:pic>
        <p:nvPicPr>
          <p:cNvPr id="11" name="图片 10">
            <a:extLst>
              <a:ext uri="{FF2B5EF4-FFF2-40B4-BE49-F238E27FC236}">
                <a16:creationId xmlns:a16="http://schemas.microsoft.com/office/drawing/2014/main" id="{2538B5FA-337A-4795-B02D-FFC33A97854D}"/>
              </a:ext>
            </a:extLst>
          </p:cNvPr>
          <p:cNvPicPr>
            <a:picLocks noChangeAspect="1"/>
          </p:cNvPicPr>
          <p:nvPr/>
        </p:nvPicPr>
        <p:blipFill>
          <a:blip r:embed="rId4"/>
          <a:stretch>
            <a:fillRect/>
          </a:stretch>
        </p:blipFill>
        <p:spPr>
          <a:xfrm>
            <a:off x="3038776" y="1828961"/>
            <a:ext cx="2463837" cy="1767290"/>
          </a:xfrm>
          <a:prstGeom prst="rect">
            <a:avLst/>
          </a:prstGeom>
        </p:spPr>
      </p:pic>
      <p:pic>
        <p:nvPicPr>
          <p:cNvPr id="13" name="图片 12">
            <a:extLst>
              <a:ext uri="{FF2B5EF4-FFF2-40B4-BE49-F238E27FC236}">
                <a16:creationId xmlns:a16="http://schemas.microsoft.com/office/drawing/2014/main" id="{A8F67966-982F-4C85-8047-A45914B56705}"/>
              </a:ext>
            </a:extLst>
          </p:cNvPr>
          <p:cNvPicPr>
            <a:picLocks noChangeAspect="1"/>
          </p:cNvPicPr>
          <p:nvPr/>
        </p:nvPicPr>
        <p:blipFill>
          <a:blip r:embed="rId5"/>
          <a:stretch>
            <a:fillRect/>
          </a:stretch>
        </p:blipFill>
        <p:spPr>
          <a:xfrm>
            <a:off x="3299978" y="3727557"/>
            <a:ext cx="2463837" cy="2710451"/>
          </a:xfrm>
          <a:prstGeom prst="rect">
            <a:avLst/>
          </a:prstGeom>
        </p:spPr>
      </p:pic>
      <p:pic>
        <p:nvPicPr>
          <p:cNvPr id="15" name="图片 14">
            <a:extLst>
              <a:ext uri="{FF2B5EF4-FFF2-40B4-BE49-F238E27FC236}">
                <a16:creationId xmlns:a16="http://schemas.microsoft.com/office/drawing/2014/main" id="{CF807662-DAC2-4357-A8CF-4611BF6E7CA4}"/>
              </a:ext>
            </a:extLst>
          </p:cNvPr>
          <p:cNvPicPr>
            <a:picLocks noChangeAspect="1"/>
          </p:cNvPicPr>
          <p:nvPr/>
        </p:nvPicPr>
        <p:blipFill>
          <a:blip r:embed="rId6"/>
          <a:stretch>
            <a:fillRect/>
          </a:stretch>
        </p:blipFill>
        <p:spPr>
          <a:xfrm>
            <a:off x="6419943" y="2473896"/>
            <a:ext cx="2676563" cy="3278608"/>
          </a:xfrm>
          <a:prstGeom prst="rect">
            <a:avLst/>
          </a:prstGeom>
        </p:spPr>
      </p:pic>
      <p:sp>
        <p:nvSpPr>
          <p:cNvPr id="16" name="箭头: 右 15">
            <a:extLst>
              <a:ext uri="{FF2B5EF4-FFF2-40B4-BE49-F238E27FC236}">
                <a16:creationId xmlns:a16="http://schemas.microsoft.com/office/drawing/2014/main" id="{FE0C12C3-1BA5-49EE-90BA-1B10B0EB8299}"/>
              </a:ext>
            </a:extLst>
          </p:cNvPr>
          <p:cNvSpPr/>
          <p:nvPr/>
        </p:nvSpPr>
        <p:spPr>
          <a:xfrm>
            <a:off x="2502542" y="2473896"/>
            <a:ext cx="478367" cy="235024"/>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箭头: 右 16">
            <a:extLst>
              <a:ext uri="{FF2B5EF4-FFF2-40B4-BE49-F238E27FC236}">
                <a16:creationId xmlns:a16="http://schemas.microsoft.com/office/drawing/2014/main" id="{B077E54C-7982-43B5-8051-0A21118CD841}"/>
              </a:ext>
            </a:extLst>
          </p:cNvPr>
          <p:cNvSpPr/>
          <p:nvPr/>
        </p:nvSpPr>
        <p:spPr>
          <a:xfrm rot="2000519">
            <a:off x="5776065" y="2979330"/>
            <a:ext cx="478367" cy="235024"/>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箭头: 右 17">
            <a:extLst>
              <a:ext uri="{FF2B5EF4-FFF2-40B4-BE49-F238E27FC236}">
                <a16:creationId xmlns:a16="http://schemas.microsoft.com/office/drawing/2014/main" id="{1FC17C80-8724-461F-BB79-4FD35B735EC2}"/>
              </a:ext>
            </a:extLst>
          </p:cNvPr>
          <p:cNvSpPr/>
          <p:nvPr/>
        </p:nvSpPr>
        <p:spPr>
          <a:xfrm rot="8814222">
            <a:off x="5987435" y="4621242"/>
            <a:ext cx="478367" cy="235024"/>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a:extLst>
              <a:ext uri="{FF2B5EF4-FFF2-40B4-BE49-F238E27FC236}">
                <a16:creationId xmlns:a16="http://schemas.microsoft.com/office/drawing/2014/main" id="{2C1CBAE4-35EF-4395-AE77-E0B8B138F723}"/>
              </a:ext>
            </a:extLst>
          </p:cNvPr>
          <p:cNvSpPr/>
          <p:nvPr/>
        </p:nvSpPr>
        <p:spPr>
          <a:xfrm rot="10800000">
            <a:off x="2592676" y="4967806"/>
            <a:ext cx="478367" cy="235024"/>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灯片编号占位符 6">
            <a:extLst>
              <a:ext uri="{FF2B5EF4-FFF2-40B4-BE49-F238E27FC236}">
                <a16:creationId xmlns:a16="http://schemas.microsoft.com/office/drawing/2014/main" id="{1F36F57E-B542-4C80-8F1E-7CF98A99F3A0}"/>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37</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3638441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6322040-7F2C-467D-A8BB-59F8F17A4CE8}"/>
              </a:ext>
            </a:extLst>
          </p:cNvPr>
          <p:cNvSpPr>
            <a:spLocks noGrp="1"/>
          </p:cNvSpPr>
          <p:nvPr>
            <p:ph idx="1"/>
          </p:nvPr>
        </p:nvSpPr>
        <p:spPr>
          <a:xfrm>
            <a:off x="398145" y="5456010"/>
            <a:ext cx="8640960" cy="866741"/>
          </a:xfrm>
        </p:spPr>
        <p:txBody>
          <a:bodyPr>
            <a:normAutofit lnSpcReduction="10000"/>
          </a:bodyPr>
          <a:lstStyle/>
          <a:p>
            <a:r>
              <a:rPr lang="en-US" altLang="zh-CN" sz="2400">
                <a:latin typeface="Times New Roman" panose="02020603050405020304" pitchFamily="18" charset="0"/>
              </a:rPr>
              <a:t>Effect of the temperature: the radiation have less impact than the environment temperature change base on the results of BEPCII.</a:t>
            </a:r>
            <a:endParaRPr lang="zh-CN" altLang="en-US" sz="2400">
              <a:latin typeface="Times New Roman" panose="02020603050405020304" pitchFamily="18" charset="0"/>
            </a:endParaRPr>
          </a:p>
        </p:txBody>
      </p:sp>
      <p:pic>
        <p:nvPicPr>
          <p:cNvPr id="4" name="图片 3">
            <a:extLst>
              <a:ext uri="{FF2B5EF4-FFF2-40B4-BE49-F238E27FC236}">
                <a16:creationId xmlns:a16="http://schemas.microsoft.com/office/drawing/2014/main" id="{C4ACFF75-421E-46D2-9E22-34E346958F35}"/>
              </a:ext>
            </a:extLst>
          </p:cNvPr>
          <p:cNvPicPr>
            <a:picLocks noChangeAspect="1"/>
          </p:cNvPicPr>
          <p:nvPr/>
        </p:nvPicPr>
        <p:blipFill>
          <a:blip r:embed="rId2"/>
          <a:stretch>
            <a:fillRect/>
          </a:stretch>
        </p:blipFill>
        <p:spPr>
          <a:xfrm>
            <a:off x="2467327" y="1844824"/>
            <a:ext cx="3888432" cy="3119207"/>
          </a:xfrm>
          <a:prstGeom prst="rect">
            <a:avLst/>
          </a:prstGeom>
        </p:spPr>
      </p:pic>
      <p:sp>
        <p:nvSpPr>
          <p:cNvPr id="5" name="矩形 4">
            <a:extLst>
              <a:ext uri="{FF2B5EF4-FFF2-40B4-BE49-F238E27FC236}">
                <a16:creationId xmlns:a16="http://schemas.microsoft.com/office/drawing/2014/main" id="{B8A0F45F-F997-4C58-80DE-D785FC8F95F8}"/>
              </a:ext>
            </a:extLst>
          </p:cNvPr>
          <p:cNvSpPr/>
          <p:nvPr/>
        </p:nvSpPr>
        <p:spPr>
          <a:xfrm>
            <a:off x="6186343" y="3099503"/>
            <a:ext cx="576064" cy="288032"/>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77929C04-7D12-41D1-85D2-B5F8599521E3}"/>
              </a:ext>
            </a:extLst>
          </p:cNvPr>
          <p:cNvSpPr/>
          <p:nvPr/>
        </p:nvSpPr>
        <p:spPr>
          <a:xfrm>
            <a:off x="6155041" y="3423280"/>
            <a:ext cx="144016" cy="30564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C1945072-B12A-44E3-A85D-24045946E9FA}"/>
              </a:ext>
            </a:extLst>
          </p:cNvPr>
          <p:cNvSpPr/>
          <p:nvPr/>
        </p:nvSpPr>
        <p:spPr>
          <a:xfrm>
            <a:off x="6386370" y="3404428"/>
            <a:ext cx="132455" cy="193674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9" name="直接连接符 8">
            <a:extLst>
              <a:ext uri="{FF2B5EF4-FFF2-40B4-BE49-F238E27FC236}">
                <a16:creationId xmlns:a16="http://schemas.microsoft.com/office/drawing/2014/main" id="{4D6EF9EA-56A0-4E95-83D1-EA2187DECCD5}"/>
              </a:ext>
            </a:extLst>
          </p:cNvPr>
          <p:cNvCxnSpPr/>
          <p:nvPr/>
        </p:nvCxnSpPr>
        <p:spPr>
          <a:xfrm>
            <a:off x="1982321" y="5341172"/>
            <a:ext cx="6192688"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E83155B5-C8DF-45ED-8FE9-A86BFA790212}"/>
              </a:ext>
            </a:extLst>
          </p:cNvPr>
          <p:cNvSpPr txBox="1"/>
          <p:nvPr/>
        </p:nvSpPr>
        <p:spPr>
          <a:xfrm>
            <a:off x="3967343" y="4817952"/>
            <a:ext cx="1125629" cy="461665"/>
          </a:xfrm>
          <a:prstGeom prst="rect">
            <a:avLst/>
          </a:prstGeom>
          <a:noFill/>
        </p:spPr>
        <p:txBody>
          <a:bodyPr wrap="none" rtlCol="0">
            <a:spAutoFit/>
          </a:bodyPr>
          <a:lstStyle/>
          <a:p>
            <a:r>
              <a:rPr lang="en-US" altLang="zh-CN" sz="2400" b="0">
                <a:solidFill>
                  <a:schemeClr val="tx1"/>
                </a:solidFill>
              </a:rPr>
              <a:t>Ground</a:t>
            </a:r>
            <a:endParaRPr lang="zh-CN" altLang="en-US" sz="2400" b="0" dirty="0">
              <a:solidFill>
                <a:schemeClr val="tx1"/>
              </a:solidFill>
            </a:endParaRPr>
          </a:p>
        </p:txBody>
      </p:sp>
      <p:sp>
        <p:nvSpPr>
          <p:cNvPr id="11" name="椭圆 10">
            <a:extLst>
              <a:ext uri="{FF2B5EF4-FFF2-40B4-BE49-F238E27FC236}">
                <a16:creationId xmlns:a16="http://schemas.microsoft.com/office/drawing/2014/main" id="{4E5DBED3-4FA2-4A76-BA93-3DA7462BEFDB}"/>
              </a:ext>
            </a:extLst>
          </p:cNvPr>
          <p:cNvSpPr/>
          <p:nvPr/>
        </p:nvSpPr>
        <p:spPr>
          <a:xfrm>
            <a:off x="4355367" y="3356991"/>
            <a:ext cx="174792" cy="9515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CEA8C12F-8C0E-4438-9B51-21AA89ECBE36}"/>
              </a:ext>
            </a:extLst>
          </p:cNvPr>
          <p:cNvSpPr txBox="1"/>
          <p:nvPr/>
        </p:nvSpPr>
        <p:spPr>
          <a:xfrm>
            <a:off x="5726737" y="2407005"/>
            <a:ext cx="2877711" cy="461665"/>
          </a:xfrm>
          <a:prstGeom prst="rect">
            <a:avLst/>
          </a:prstGeom>
          <a:noFill/>
        </p:spPr>
        <p:txBody>
          <a:bodyPr wrap="none" rtlCol="0">
            <a:spAutoFit/>
          </a:bodyPr>
          <a:lstStyle/>
          <a:p>
            <a:r>
              <a:rPr lang="en-US" altLang="zh-CN" sz="2400">
                <a:solidFill>
                  <a:srgbClr val="3333FF"/>
                </a:solidFill>
              </a:rPr>
              <a:t>Displacement</a:t>
            </a:r>
            <a:r>
              <a:rPr lang="zh-CN" altLang="en-US" sz="2400">
                <a:solidFill>
                  <a:srgbClr val="3333FF"/>
                </a:solidFill>
              </a:rPr>
              <a:t> </a:t>
            </a:r>
            <a:r>
              <a:rPr lang="en-US" altLang="zh-CN" sz="2400">
                <a:solidFill>
                  <a:srgbClr val="3333FF"/>
                </a:solidFill>
              </a:rPr>
              <a:t>sensor</a:t>
            </a:r>
            <a:endParaRPr lang="zh-CN" altLang="en-US" sz="2400" dirty="0">
              <a:solidFill>
                <a:srgbClr val="3333FF"/>
              </a:solidFill>
            </a:endParaRPr>
          </a:p>
        </p:txBody>
      </p:sp>
      <p:sp>
        <p:nvSpPr>
          <p:cNvPr id="13" name="文本框 12">
            <a:extLst>
              <a:ext uri="{FF2B5EF4-FFF2-40B4-BE49-F238E27FC236}">
                <a16:creationId xmlns:a16="http://schemas.microsoft.com/office/drawing/2014/main" id="{49E2E511-0717-4E55-86AB-896BB10B9477}"/>
              </a:ext>
            </a:extLst>
          </p:cNvPr>
          <p:cNvSpPr txBox="1"/>
          <p:nvPr/>
        </p:nvSpPr>
        <p:spPr>
          <a:xfrm>
            <a:off x="4718625" y="3628539"/>
            <a:ext cx="2808589" cy="461665"/>
          </a:xfrm>
          <a:prstGeom prst="rect">
            <a:avLst/>
          </a:prstGeom>
          <a:noFill/>
        </p:spPr>
        <p:txBody>
          <a:bodyPr wrap="none" rtlCol="0">
            <a:spAutoFit/>
          </a:bodyPr>
          <a:lstStyle/>
          <a:p>
            <a:r>
              <a:rPr lang="en-US" altLang="zh-CN" sz="2400">
                <a:solidFill>
                  <a:srgbClr val="FF0000"/>
                </a:solidFill>
              </a:rPr>
              <a:t>Temperature sensor</a:t>
            </a:r>
            <a:endParaRPr lang="zh-CN" altLang="en-US" sz="2400" dirty="0">
              <a:solidFill>
                <a:srgbClr val="FF0000"/>
              </a:solidFill>
            </a:endParaRPr>
          </a:p>
        </p:txBody>
      </p:sp>
      <p:sp>
        <p:nvSpPr>
          <p:cNvPr id="14" name="文本框 13">
            <a:extLst>
              <a:ext uri="{FF2B5EF4-FFF2-40B4-BE49-F238E27FC236}">
                <a16:creationId xmlns:a16="http://schemas.microsoft.com/office/drawing/2014/main" id="{DD8F49BF-2426-4649-ABFD-F2F504D452F9}"/>
              </a:ext>
            </a:extLst>
          </p:cNvPr>
          <p:cNvSpPr txBox="1"/>
          <p:nvPr/>
        </p:nvSpPr>
        <p:spPr>
          <a:xfrm>
            <a:off x="3513984" y="2937588"/>
            <a:ext cx="902811" cy="461665"/>
          </a:xfrm>
          <a:prstGeom prst="rect">
            <a:avLst/>
          </a:prstGeom>
          <a:noFill/>
        </p:spPr>
        <p:txBody>
          <a:bodyPr wrap="none" rtlCol="0">
            <a:spAutoFit/>
          </a:bodyPr>
          <a:lstStyle/>
          <a:p>
            <a:r>
              <a:rPr lang="en-US" altLang="zh-CN" sz="2400">
                <a:solidFill>
                  <a:schemeClr val="tx1"/>
                </a:solidFill>
              </a:rPr>
              <a:t>beam</a:t>
            </a:r>
            <a:endParaRPr lang="zh-CN" altLang="en-US" sz="2400" dirty="0">
              <a:solidFill>
                <a:schemeClr val="tx1"/>
              </a:solidFill>
            </a:endParaRPr>
          </a:p>
        </p:txBody>
      </p:sp>
      <p:sp>
        <p:nvSpPr>
          <p:cNvPr id="8" name="文本框 7">
            <a:extLst>
              <a:ext uri="{FF2B5EF4-FFF2-40B4-BE49-F238E27FC236}">
                <a16:creationId xmlns:a16="http://schemas.microsoft.com/office/drawing/2014/main" id="{4082A906-7586-49E3-823A-A3049BB1105E}"/>
              </a:ext>
            </a:extLst>
          </p:cNvPr>
          <p:cNvSpPr txBox="1"/>
          <p:nvPr/>
        </p:nvSpPr>
        <p:spPr>
          <a:xfrm>
            <a:off x="326137" y="2003171"/>
            <a:ext cx="2664512" cy="461665"/>
          </a:xfrm>
          <a:prstGeom prst="rect">
            <a:avLst/>
          </a:prstGeom>
          <a:noFill/>
        </p:spPr>
        <p:txBody>
          <a:bodyPr wrap="none" rtlCol="0">
            <a:spAutoFit/>
          </a:bodyPr>
          <a:lstStyle/>
          <a:p>
            <a:r>
              <a:rPr lang="en-US" altLang="zh-CN" sz="2400">
                <a:solidFill>
                  <a:srgbClr val="3333FF"/>
                </a:solidFill>
              </a:rPr>
              <a:t>Experiment on BII</a:t>
            </a:r>
            <a:endParaRPr lang="zh-CN" altLang="en-US" sz="2400" dirty="0">
              <a:solidFill>
                <a:srgbClr val="3333FF"/>
              </a:solidFill>
            </a:endParaRPr>
          </a:p>
        </p:txBody>
      </p:sp>
      <p:sp>
        <p:nvSpPr>
          <p:cNvPr id="17" name="文本框 16">
            <a:extLst>
              <a:ext uri="{FF2B5EF4-FFF2-40B4-BE49-F238E27FC236}">
                <a16:creationId xmlns:a16="http://schemas.microsoft.com/office/drawing/2014/main" id="{37EAA824-BAAB-4AF1-9D20-0F4B6732869B}"/>
              </a:ext>
            </a:extLst>
          </p:cNvPr>
          <p:cNvSpPr txBox="1"/>
          <p:nvPr/>
        </p:nvSpPr>
        <p:spPr>
          <a:xfrm>
            <a:off x="323528" y="980728"/>
            <a:ext cx="7704855" cy="707886"/>
          </a:xfrm>
          <a:prstGeom prst="rect">
            <a:avLst/>
          </a:prstGeom>
          <a:noFill/>
        </p:spPr>
        <p:txBody>
          <a:bodyPr wrap="square">
            <a:spAutoFit/>
          </a:bodyPr>
          <a:lstStyle/>
          <a:p>
            <a:pPr algn="l"/>
            <a:r>
              <a:rPr lang="en-US" altLang="zh-CN" sz="2000" b="0">
                <a:solidFill>
                  <a:srgbClr val="000000"/>
                </a:solidFill>
                <a:latin typeface="Times New Roman" panose="02020603050405020304" pitchFamily="18" charset="0"/>
                <a:ea typeface="宋体"/>
              </a:rPr>
              <a:t>9. synchrotron radiation causing movement of the vacuum chambers and devices due to thermal loading seems unavoidable…</a:t>
            </a:r>
            <a:endParaRPr lang="zh-CN" altLang="en-US" sz="2000" b="0"/>
          </a:p>
        </p:txBody>
      </p:sp>
      <p:sp>
        <p:nvSpPr>
          <p:cNvPr id="18" name="标题 17">
            <a:extLst>
              <a:ext uri="{FF2B5EF4-FFF2-40B4-BE49-F238E27FC236}">
                <a16:creationId xmlns:a16="http://schemas.microsoft.com/office/drawing/2014/main" id="{F3287DC1-CF8D-4CD8-8917-6D7A9A4E1AA7}"/>
              </a:ext>
            </a:extLst>
          </p:cNvPr>
          <p:cNvSpPr>
            <a:spLocks noGrp="1"/>
          </p:cNvSpPr>
          <p:nvPr>
            <p:ph type="title"/>
          </p:nvPr>
        </p:nvSpPr>
        <p:spPr/>
        <p:txBody>
          <a:bodyPr/>
          <a:lstStyle/>
          <a:p>
            <a:endParaRPr lang="zh-CN" altLang="en-US"/>
          </a:p>
        </p:txBody>
      </p:sp>
      <p:sp>
        <p:nvSpPr>
          <p:cNvPr id="3" name="灯片编号占位符 2">
            <a:extLst>
              <a:ext uri="{FF2B5EF4-FFF2-40B4-BE49-F238E27FC236}">
                <a16:creationId xmlns:a16="http://schemas.microsoft.com/office/drawing/2014/main" id="{A8D8262C-2EEA-486D-B2FA-E0C837F40F2C}"/>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38</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585536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5D395E13-9418-4DB7-A590-9B2EBC8B6A13}"/>
              </a:ext>
            </a:extLst>
          </p:cNvPr>
          <p:cNvSpPr>
            <a:spLocks noGrp="1"/>
          </p:cNvSpPr>
          <p:nvPr>
            <p:ph type="title"/>
          </p:nvPr>
        </p:nvSpPr>
        <p:spPr/>
        <p:txBody>
          <a:bodyPr/>
          <a:lstStyle/>
          <a:p>
            <a:r>
              <a:rPr lang="en-US" altLang="zh-CN">
                <a:solidFill>
                  <a:srgbClr val="3333FF"/>
                </a:solidFill>
              </a:rPr>
              <a:t>Effects of temperature </a:t>
            </a:r>
            <a:endParaRPr lang="zh-CN" altLang="en-US">
              <a:solidFill>
                <a:srgbClr val="3333FF"/>
              </a:solidFill>
            </a:endParaRPr>
          </a:p>
        </p:txBody>
      </p:sp>
      <p:pic>
        <p:nvPicPr>
          <p:cNvPr id="4" name="图片 3">
            <a:extLst>
              <a:ext uri="{FF2B5EF4-FFF2-40B4-BE49-F238E27FC236}">
                <a16:creationId xmlns:a16="http://schemas.microsoft.com/office/drawing/2014/main" id="{1D28B804-41CA-4DEC-921A-529E0D5EC612}"/>
              </a:ext>
            </a:extLst>
          </p:cNvPr>
          <p:cNvPicPr>
            <a:picLocks noChangeAspect="1"/>
          </p:cNvPicPr>
          <p:nvPr/>
        </p:nvPicPr>
        <p:blipFill>
          <a:blip r:embed="rId2"/>
          <a:stretch>
            <a:fillRect/>
          </a:stretch>
        </p:blipFill>
        <p:spPr>
          <a:xfrm>
            <a:off x="4675124" y="919217"/>
            <a:ext cx="3024336" cy="2149160"/>
          </a:xfrm>
          <a:prstGeom prst="rect">
            <a:avLst/>
          </a:prstGeom>
          <a:ln w="19050">
            <a:solidFill>
              <a:schemeClr val="tx2">
                <a:lumMod val="60000"/>
                <a:lumOff val="40000"/>
              </a:schemeClr>
            </a:solidFill>
          </a:ln>
        </p:spPr>
      </p:pic>
      <p:pic>
        <p:nvPicPr>
          <p:cNvPr id="5" name="图片 4">
            <a:extLst>
              <a:ext uri="{FF2B5EF4-FFF2-40B4-BE49-F238E27FC236}">
                <a16:creationId xmlns:a16="http://schemas.microsoft.com/office/drawing/2014/main" id="{E96725A9-950F-42F2-8A91-07F40792E79E}"/>
              </a:ext>
            </a:extLst>
          </p:cNvPr>
          <p:cNvPicPr>
            <a:picLocks noChangeAspect="1"/>
          </p:cNvPicPr>
          <p:nvPr/>
        </p:nvPicPr>
        <p:blipFill>
          <a:blip r:embed="rId3"/>
          <a:stretch>
            <a:fillRect/>
          </a:stretch>
        </p:blipFill>
        <p:spPr>
          <a:xfrm>
            <a:off x="956081" y="943964"/>
            <a:ext cx="2952328" cy="2138614"/>
          </a:xfrm>
          <a:prstGeom prst="rect">
            <a:avLst/>
          </a:prstGeom>
          <a:ln w="19050">
            <a:solidFill>
              <a:schemeClr val="tx2">
                <a:lumMod val="60000"/>
                <a:lumOff val="40000"/>
              </a:schemeClr>
            </a:solidFill>
          </a:ln>
        </p:spPr>
      </p:pic>
      <p:sp>
        <p:nvSpPr>
          <p:cNvPr id="6" name="文本框 5">
            <a:extLst>
              <a:ext uri="{FF2B5EF4-FFF2-40B4-BE49-F238E27FC236}">
                <a16:creationId xmlns:a16="http://schemas.microsoft.com/office/drawing/2014/main" id="{A07BD5D9-A41D-447C-990A-A49BEAA0EA52}"/>
              </a:ext>
            </a:extLst>
          </p:cNvPr>
          <p:cNvSpPr txBox="1"/>
          <p:nvPr/>
        </p:nvSpPr>
        <p:spPr>
          <a:xfrm>
            <a:off x="615624" y="3013501"/>
            <a:ext cx="8119000" cy="830997"/>
          </a:xfrm>
          <a:prstGeom prst="rect">
            <a:avLst/>
          </a:prstGeom>
          <a:noFill/>
        </p:spPr>
        <p:txBody>
          <a:bodyPr wrap="square" rtlCol="0">
            <a:spAutoFit/>
          </a:bodyPr>
          <a:lstStyle/>
          <a:p>
            <a:r>
              <a:rPr lang="en-US" altLang="zh-CN" sz="2400" b="0">
                <a:solidFill>
                  <a:srgbClr val="FF0000"/>
                </a:solidFill>
              </a:rPr>
              <a:t>BPM reading </a:t>
            </a:r>
            <a:r>
              <a:rPr lang="el-GR" altLang="zh-CN" sz="2400" b="0">
                <a:solidFill>
                  <a:srgbClr val="FF0000"/>
                </a:solidFill>
              </a:rPr>
              <a:t>Δ</a:t>
            </a:r>
            <a:r>
              <a:rPr lang="en-US" altLang="zh-CN" sz="2400" b="0">
                <a:solidFill>
                  <a:srgbClr val="FF0000"/>
                </a:solidFill>
              </a:rPr>
              <a:t>40</a:t>
            </a:r>
            <a:r>
              <a:rPr lang="el-GR" altLang="zh-CN" sz="2400" b="0">
                <a:solidFill>
                  <a:srgbClr val="FF0000"/>
                </a:solidFill>
              </a:rPr>
              <a:t>μ</a:t>
            </a:r>
            <a:r>
              <a:rPr lang="en-US" altLang="zh-CN" sz="2400" b="0">
                <a:solidFill>
                  <a:srgbClr val="FF0000"/>
                </a:solidFill>
              </a:rPr>
              <a:t>m </a:t>
            </a:r>
            <a:r>
              <a:rPr lang="en-US" altLang="zh-CN" sz="2400" b="0">
                <a:solidFill>
                  <a:srgbClr val="3333FF"/>
                </a:solidFill>
              </a:rPr>
              <a:t>~ displacement  sensor reading </a:t>
            </a:r>
            <a:r>
              <a:rPr lang="el-GR" altLang="zh-CN" sz="2400" b="0">
                <a:solidFill>
                  <a:srgbClr val="3333FF"/>
                </a:solidFill>
              </a:rPr>
              <a:t>Δ </a:t>
            </a:r>
            <a:r>
              <a:rPr lang="en-US" altLang="zh-CN" sz="2400" b="0">
                <a:solidFill>
                  <a:srgbClr val="3333FF"/>
                </a:solidFill>
              </a:rPr>
              <a:t>15</a:t>
            </a:r>
            <a:r>
              <a:rPr lang="el-GR" altLang="zh-CN" sz="2400" b="0">
                <a:solidFill>
                  <a:srgbClr val="3333FF"/>
                </a:solidFill>
              </a:rPr>
              <a:t> μ</a:t>
            </a:r>
            <a:r>
              <a:rPr lang="en-US" altLang="zh-CN" sz="2400" b="0">
                <a:solidFill>
                  <a:srgbClr val="3333FF"/>
                </a:solidFill>
              </a:rPr>
              <a:t>m ~ </a:t>
            </a:r>
            <a:r>
              <a:rPr lang="en-US" altLang="zh-CN" sz="2400" b="0">
                <a:solidFill>
                  <a:schemeClr val="tx1"/>
                </a:solidFill>
              </a:rPr>
              <a:t>Temperature 0.5 </a:t>
            </a:r>
            <a:r>
              <a:rPr lang="zh-CN" altLang="en-US" sz="2400" b="0">
                <a:solidFill>
                  <a:schemeClr val="tx1"/>
                </a:solidFill>
              </a:rPr>
              <a:t>℃</a:t>
            </a:r>
            <a:endParaRPr lang="zh-CN" altLang="en-US" sz="2400" b="0" dirty="0">
              <a:solidFill>
                <a:schemeClr val="tx1"/>
              </a:solidFill>
            </a:endParaRPr>
          </a:p>
        </p:txBody>
      </p:sp>
      <p:grpSp>
        <p:nvGrpSpPr>
          <p:cNvPr id="7" name="组合 6">
            <a:extLst>
              <a:ext uri="{FF2B5EF4-FFF2-40B4-BE49-F238E27FC236}">
                <a16:creationId xmlns:a16="http://schemas.microsoft.com/office/drawing/2014/main" id="{3B15B17B-1B43-4EF4-B131-673300619781}"/>
              </a:ext>
            </a:extLst>
          </p:cNvPr>
          <p:cNvGrpSpPr/>
          <p:nvPr/>
        </p:nvGrpSpPr>
        <p:grpSpPr>
          <a:xfrm>
            <a:off x="676037" y="3786152"/>
            <a:ext cx="3292785" cy="2381330"/>
            <a:chOff x="1763688" y="760146"/>
            <a:chExt cx="5002051" cy="4220774"/>
          </a:xfrm>
        </p:grpSpPr>
        <p:pic>
          <p:nvPicPr>
            <p:cNvPr id="9" name="图片 8">
              <a:extLst>
                <a:ext uri="{FF2B5EF4-FFF2-40B4-BE49-F238E27FC236}">
                  <a16:creationId xmlns:a16="http://schemas.microsoft.com/office/drawing/2014/main" id="{610FA918-48CA-4434-B1F9-C39B7D25F40C}"/>
                </a:ext>
              </a:extLst>
            </p:cNvPr>
            <p:cNvPicPr>
              <a:picLocks noChangeAspect="1"/>
            </p:cNvPicPr>
            <p:nvPr/>
          </p:nvPicPr>
          <p:blipFill>
            <a:blip r:embed="rId4"/>
            <a:stretch>
              <a:fillRect/>
            </a:stretch>
          </p:blipFill>
          <p:spPr>
            <a:xfrm>
              <a:off x="1763688" y="1455812"/>
              <a:ext cx="5002051" cy="3525108"/>
            </a:xfrm>
            <a:prstGeom prst="rect">
              <a:avLst/>
            </a:prstGeom>
            <a:ln w="19050">
              <a:solidFill>
                <a:schemeClr val="tx2">
                  <a:lumMod val="60000"/>
                  <a:lumOff val="40000"/>
                </a:schemeClr>
              </a:solidFill>
            </a:ln>
          </p:spPr>
        </p:pic>
        <p:cxnSp>
          <p:nvCxnSpPr>
            <p:cNvPr id="10" name="直接箭头连接符 9">
              <a:extLst>
                <a:ext uri="{FF2B5EF4-FFF2-40B4-BE49-F238E27FC236}">
                  <a16:creationId xmlns:a16="http://schemas.microsoft.com/office/drawing/2014/main" id="{D6405F78-2DFA-4340-A0D9-CC6FA818C790}"/>
                </a:ext>
              </a:extLst>
            </p:cNvPr>
            <p:cNvCxnSpPr>
              <a:cxnSpLocks/>
            </p:cNvCxnSpPr>
            <p:nvPr/>
          </p:nvCxnSpPr>
          <p:spPr>
            <a:xfrm flipV="1">
              <a:off x="4860032" y="3356992"/>
              <a:ext cx="0" cy="72008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3D081C64-D0AD-434D-938D-8B99D21DB1BB}"/>
                </a:ext>
              </a:extLst>
            </p:cNvPr>
            <p:cNvSpPr txBox="1"/>
            <p:nvPr/>
          </p:nvSpPr>
          <p:spPr>
            <a:xfrm>
              <a:off x="3712850" y="4005064"/>
              <a:ext cx="2294364" cy="818275"/>
            </a:xfrm>
            <a:prstGeom prst="rect">
              <a:avLst/>
            </a:prstGeom>
            <a:noFill/>
            <a:ln w="19050">
              <a:solidFill>
                <a:schemeClr val="bg1"/>
              </a:solidFill>
            </a:ln>
          </p:spPr>
          <p:txBody>
            <a:bodyPr wrap="none" rtlCol="0">
              <a:spAutoFit/>
            </a:bodyPr>
            <a:lstStyle/>
            <a:p>
              <a:r>
                <a:rPr lang="en-US" altLang="zh-CN" sz="2400" b="0">
                  <a:solidFill>
                    <a:schemeClr val="tx1"/>
                  </a:solidFill>
                </a:rPr>
                <a:t>Shut down</a:t>
              </a:r>
              <a:endParaRPr lang="zh-CN" altLang="en-US" sz="2400" b="0" dirty="0">
                <a:solidFill>
                  <a:schemeClr val="tx1"/>
                </a:solidFill>
              </a:endParaRPr>
            </a:p>
          </p:txBody>
        </p:sp>
        <p:sp>
          <p:nvSpPr>
            <p:cNvPr id="12" name="文本框 11">
              <a:extLst>
                <a:ext uri="{FF2B5EF4-FFF2-40B4-BE49-F238E27FC236}">
                  <a16:creationId xmlns:a16="http://schemas.microsoft.com/office/drawing/2014/main" id="{821D7657-D71D-4E21-BC49-6343519B696A}"/>
                </a:ext>
              </a:extLst>
            </p:cNvPr>
            <p:cNvSpPr txBox="1"/>
            <p:nvPr/>
          </p:nvSpPr>
          <p:spPr>
            <a:xfrm>
              <a:off x="4087389" y="760146"/>
              <a:ext cx="2586577" cy="818275"/>
            </a:xfrm>
            <a:prstGeom prst="rect">
              <a:avLst/>
            </a:prstGeom>
            <a:noFill/>
            <a:ln w="19050">
              <a:solidFill>
                <a:schemeClr val="bg2"/>
              </a:solidFill>
            </a:ln>
          </p:spPr>
          <p:txBody>
            <a:bodyPr wrap="none" rtlCol="0">
              <a:spAutoFit/>
            </a:bodyPr>
            <a:lstStyle/>
            <a:p>
              <a:r>
                <a:rPr lang="en-US" altLang="zh-CN" sz="2400" b="0">
                  <a:solidFill>
                    <a:schemeClr val="tx1"/>
                  </a:solidFill>
                </a:rPr>
                <a:t>Re-injection</a:t>
              </a:r>
              <a:endParaRPr lang="zh-CN" altLang="en-US" sz="2400" b="0" dirty="0">
                <a:solidFill>
                  <a:schemeClr val="tx1"/>
                </a:solidFill>
              </a:endParaRPr>
            </a:p>
          </p:txBody>
        </p:sp>
        <p:cxnSp>
          <p:nvCxnSpPr>
            <p:cNvPr id="13" name="直接箭头连接符 12">
              <a:extLst>
                <a:ext uri="{FF2B5EF4-FFF2-40B4-BE49-F238E27FC236}">
                  <a16:creationId xmlns:a16="http://schemas.microsoft.com/office/drawing/2014/main" id="{93F89BA0-D2A2-4902-827D-659CB08C694E}"/>
                </a:ext>
              </a:extLst>
            </p:cNvPr>
            <p:cNvCxnSpPr>
              <a:cxnSpLocks/>
              <a:stCxn id="12" idx="2"/>
            </p:cNvCxnSpPr>
            <p:nvPr/>
          </p:nvCxnSpPr>
          <p:spPr>
            <a:xfrm>
              <a:off x="5380677" y="1578421"/>
              <a:ext cx="0" cy="11012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文本框 14">
            <a:extLst>
              <a:ext uri="{FF2B5EF4-FFF2-40B4-BE49-F238E27FC236}">
                <a16:creationId xmlns:a16="http://schemas.microsoft.com/office/drawing/2014/main" id="{730AEEA8-5BD6-48B7-9365-28AF08188DDD}"/>
              </a:ext>
            </a:extLst>
          </p:cNvPr>
          <p:cNvSpPr txBox="1"/>
          <p:nvPr/>
        </p:nvSpPr>
        <p:spPr>
          <a:xfrm>
            <a:off x="4224670" y="4029279"/>
            <a:ext cx="4824981" cy="1938992"/>
          </a:xfrm>
          <a:prstGeom prst="rect">
            <a:avLst/>
          </a:prstGeom>
          <a:noFill/>
        </p:spPr>
        <p:txBody>
          <a:bodyPr wrap="square" rtlCol="0">
            <a:spAutoFit/>
          </a:bodyPr>
          <a:lstStyle/>
          <a:p>
            <a:pPr algn="just"/>
            <a:r>
              <a:rPr lang="en-US" altLang="zh-CN" sz="2400" b="0">
                <a:solidFill>
                  <a:schemeClr val="tx1"/>
                </a:solidFill>
              </a:rPr>
              <a:t>The temperature difference with /without beam is 2 ℃, the difference is much smaller for different current, the position difference is 15 μm in a run (150~250 mA)</a:t>
            </a:r>
          </a:p>
        </p:txBody>
      </p:sp>
      <p:sp>
        <p:nvSpPr>
          <p:cNvPr id="16" name="灯片编号占位符 15">
            <a:extLst>
              <a:ext uri="{FF2B5EF4-FFF2-40B4-BE49-F238E27FC236}">
                <a16:creationId xmlns:a16="http://schemas.microsoft.com/office/drawing/2014/main" id="{9928F3E7-B0DB-45D8-8114-87B61FAC3DA9}"/>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39</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295869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75EE84E-5E17-4D17-9E8B-D58ACAF4CFD5}"/>
              </a:ext>
            </a:extLst>
          </p:cNvPr>
          <p:cNvSpPr>
            <a:spLocks noGrp="1"/>
          </p:cNvSpPr>
          <p:nvPr>
            <p:ph idx="1"/>
          </p:nvPr>
        </p:nvSpPr>
        <p:spPr>
          <a:xfrm>
            <a:off x="342928" y="955065"/>
            <a:ext cx="8360200" cy="648426"/>
          </a:xfrm>
        </p:spPr>
        <p:txBody>
          <a:bodyPr>
            <a:normAutofit/>
          </a:bodyPr>
          <a:lstStyle/>
          <a:p>
            <a:r>
              <a:rPr lang="en-US" altLang="zh-CN">
                <a:latin typeface="Times New Roman" panose="02020603050405020304" pitchFamily="18" charset="0"/>
                <a:cs typeface="Times New Roman" panose="02020603050405020304" pitchFamily="18" charset="0"/>
              </a:rPr>
              <a:t>3 parts:  </a:t>
            </a:r>
            <a:r>
              <a:rPr lang="en-US" altLang="zh-CN">
                <a:latin typeface="Times New Roman" panose="02020603050405020304" pitchFamily="18" charset="0"/>
              </a:rPr>
              <a:t>Detector</a:t>
            </a:r>
            <a:r>
              <a:rPr lang="en-US" altLang="zh-CN">
                <a:latin typeface="Times New Roman" panose="02020603050405020304" pitchFamily="18" charset="0"/>
                <a:cs typeface="Times New Roman" panose="02020603050405020304" pitchFamily="18" charset="0"/>
              </a:rPr>
              <a:t> + cable + readout electronics</a:t>
            </a:r>
          </a:p>
        </p:txBody>
      </p:sp>
      <p:sp>
        <p:nvSpPr>
          <p:cNvPr id="3" name="标题 2">
            <a:extLst>
              <a:ext uri="{FF2B5EF4-FFF2-40B4-BE49-F238E27FC236}">
                <a16:creationId xmlns:a16="http://schemas.microsoft.com/office/drawing/2014/main" id="{8744901E-1B3B-472F-8BCD-B97B69D5C08F}"/>
              </a:ext>
            </a:extLst>
          </p:cNvPr>
          <p:cNvSpPr>
            <a:spLocks noGrp="1"/>
          </p:cNvSpPr>
          <p:nvPr>
            <p:ph type="title"/>
          </p:nvPr>
        </p:nvSpPr>
        <p:spPr/>
        <p:txBody>
          <a:bodyPr/>
          <a:lstStyle/>
          <a:p>
            <a:r>
              <a:rPr lang="en-US" altLang="zh-CN"/>
              <a:t>BPM system in 1 minute</a:t>
            </a:r>
            <a:endParaRPr lang="zh-CN" altLang="en-US"/>
          </a:p>
        </p:txBody>
      </p:sp>
      <p:sp>
        <p:nvSpPr>
          <p:cNvPr id="67" name="TextBox 9">
            <a:extLst>
              <a:ext uri="{FF2B5EF4-FFF2-40B4-BE49-F238E27FC236}">
                <a16:creationId xmlns:a16="http://schemas.microsoft.com/office/drawing/2014/main" id="{0C56754C-565F-4B52-A2C7-A483F988260A}"/>
              </a:ext>
            </a:extLst>
          </p:cNvPr>
          <p:cNvSpPr txBox="1"/>
          <p:nvPr/>
        </p:nvSpPr>
        <p:spPr>
          <a:xfrm>
            <a:off x="3840304" y="2758643"/>
            <a:ext cx="193674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kern="0">
                <a:solidFill>
                  <a:srgbClr val="3333FF"/>
                </a:solidFill>
                <a:latin typeface="Times New Roman" panose="02020603050405020304" pitchFamily="18" charset="0"/>
                <a:cs typeface="Times New Roman" panose="02020603050405020304" pitchFamily="18" charset="0"/>
              </a:rPr>
              <a:t>A long </a:t>
            </a:r>
            <a:r>
              <a:rPr lang="en-US" sz="1600" kern="0" dirty="0">
                <a:solidFill>
                  <a:srgbClr val="3333FF"/>
                </a:solidFill>
                <a:latin typeface="Times New Roman" panose="02020603050405020304" pitchFamily="18" charset="0"/>
                <a:cs typeface="Times New Roman" panose="02020603050405020304" pitchFamily="18" charset="0"/>
              </a:rPr>
              <a:t>coaxial cable</a:t>
            </a:r>
            <a:endParaRPr kumimoji="0" lang="en-US" sz="1600" i="0" u="none" strike="noStrike" kern="0" cap="none" spc="0" normalizeH="0" baseline="0" noProof="0" dirty="0">
              <a:ln>
                <a:noFill/>
              </a:ln>
              <a:solidFill>
                <a:srgbClr val="3333FF"/>
              </a:solidFill>
              <a:effectLst/>
              <a:uLnTx/>
              <a:uFillTx/>
              <a:latin typeface="Times New Roman" panose="02020603050405020304" pitchFamily="18" charset="0"/>
              <a:cs typeface="Times New Roman" panose="02020603050405020304" pitchFamily="18" charset="0"/>
            </a:endParaRPr>
          </a:p>
        </p:txBody>
      </p:sp>
      <p:sp>
        <p:nvSpPr>
          <p:cNvPr id="68" name="Oval 10">
            <a:extLst>
              <a:ext uri="{FF2B5EF4-FFF2-40B4-BE49-F238E27FC236}">
                <a16:creationId xmlns:a16="http://schemas.microsoft.com/office/drawing/2014/main" id="{22DB7FDC-AAD2-4F6D-A234-F1B54D573C01}"/>
              </a:ext>
            </a:extLst>
          </p:cNvPr>
          <p:cNvSpPr/>
          <p:nvPr/>
        </p:nvSpPr>
        <p:spPr bwMode="auto">
          <a:xfrm>
            <a:off x="5220072" y="2360445"/>
            <a:ext cx="180000" cy="360000"/>
          </a:xfrm>
          <a:prstGeom prst="ellipse">
            <a:avLst/>
          </a:prstGeom>
          <a:noFill/>
          <a:ln w="254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81000" marR="0" indent="-381000" algn="l" defTabSz="914400" rtl="0" eaLnBrk="0" fontAlgn="base" latinLnBrk="0" hangingPunct="0">
              <a:lnSpc>
                <a:spcPct val="90000"/>
              </a:lnSpc>
              <a:spcBef>
                <a:spcPct val="30000"/>
              </a:spcBef>
              <a:spcAft>
                <a:spcPct val="0"/>
              </a:spcAft>
              <a:buClr>
                <a:schemeClr val="hlink"/>
              </a:buClr>
              <a:buSzPct val="70000"/>
              <a:buFont typeface="Wingdings" pitchFamily="2" charset="2"/>
              <a:buAutoNum type="arabicPeriod"/>
              <a:tabLst/>
            </a:pPr>
            <a:endParaRPr kumimoji="0" lang="en-US" sz="2000" b="0" i="1" u="none" strike="noStrike" cap="none" normalizeH="0" baseline="0">
              <a:ln>
                <a:noFill/>
              </a:ln>
              <a:solidFill>
                <a:srgbClr val="0000FF"/>
              </a:solidFill>
              <a:effectLst/>
              <a:latin typeface="Arial" charset="0"/>
            </a:endParaRPr>
          </a:p>
        </p:txBody>
      </p:sp>
      <p:cxnSp>
        <p:nvCxnSpPr>
          <p:cNvPr id="69" name="Straight Connector 11">
            <a:extLst>
              <a:ext uri="{FF2B5EF4-FFF2-40B4-BE49-F238E27FC236}">
                <a16:creationId xmlns:a16="http://schemas.microsoft.com/office/drawing/2014/main" id="{5EA8DB13-8F71-4F93-93EE-7D4FE17469EF}"/>
              </a:ext>
            </a:extLst>
          </p:cNvPr>
          <p:cNvCxnSpPr>
            <a:cxnSpLocks/>
            <a:stCxn id="68" idx="0"/>
            <a:endCxn id="74" idx="2"/>
          </p:cNvCxnSpPr>
          <p:nvPr/>
        </p:nvCxnSpPr>
        <p:spPr bwMode="auto">
          <a:xfrm flipH="1" flipV="1">
            <a:off x="4159487" y="2360084"/>
            <a:ext cx="1150585" cy="361"/>
          </a:xfrm>
          <a:prstGeom prst="line">
            <a:avLst/>
          </a:prstGeom>
          <a:noFill/>
          <a:ln w="25400" cap="flat" cmpd="sng" algn="ctr">
            <a:solidFill>
              <a:schemeClr val="tx1"/>
            </a:solidFill>
            <a:prstDash val="solid"/>
            <a:round/>
            <a:headEnd type="none" w="med" len="med"/>
            <a:tailEnd type="none" w="med" len="med"/>
          </a:ln>
          <a:effectLst/>
        </p:spPr>
      </p:cxnSp>
      <p:cxnSp>
        <p:nvCxnSpPr>
          <p:cNvPr id="70" name="Straight Connector 12">
            <a:extLst>
              <a:ext uri="{FF2B5EF4-FFF2-40B4-BE49-F238E27FC236}">
                <a16:creationId xmlns:a16="http://schemas.microsoft.com/office/drawing/2014/main" id="{55FEE17A-A27A-4610-AD51-63473EEC32DD}"/>
              </a:ext>
            </a:extLst>
          </p:cNvPr>
          <p:cNvCxnSpPr>
            <a:cxnSpLocks/>
            <a:stCxn id="68" idx="4"/>
            <a:endCxn id="74" idx="0"/>
          </p:cNvCxnSpPr>
          <p:nvPr/>
        </p:nvCxnSpPr>
        <p:spPr bwMode="auto">
          <a:xfrm flipH="1" flipV="1">
            <a:off x="4157944" y="2719307"/>
            <a:ext cx="1152128" cy="1138"/>
          </a:xfrm>
          <a:prstGeom prst="line">
            <a:avLst/>
          </a:prstGeom>
          <a:noFill/>
          <a:ln w="25400" cap="flat" cmpd="sng" algn="ctr">
            <a:solidFill>
              <a:schemeClr val="tx1"/>
            </a:solidFill>
            <a:prstDash val="solid"/>
            <a:round/>
            <a:headEnd type="none" w="med" len="med"/>
            <a:tailEnd type="none" w="med" len="med"/>
          </a:ln>
          <a:effectLst/>
        </p:spPr>
      </p:cxnSp>
      <p:cxnSp>
        <p:nvCxnSpPr>
          <p:cNvPr id="71" name="Straight Connector 25">
            <a:extLst>
              <a:ext uri="{FF2B5EF4-FFF2-40B4-BE49-F238E27FC236}">
                <a16:creationId xmlns:a16="http://schemas.microsoft.com/office/drawing/2014/main" id="{DEAFAC43-3C5F-452A-AC7C-EDED7AB862A1}"/>
              </a:ext>
            </a:extLst>
          </p:cNvPr>
          <p:cNvCxnSpPr>
            <a:cxnSpLocks/>
          </p:cNvCxnSpPr>
          <p:nvPr/>
        </p:nvCxnSpPr>
        <p:spPr bwMode="auto">
          <a:xfrm>
            <a:off x="3411274" y="2612445"/>
            <a:ext cx="1" cy="540000"/>
          </a:xfrm>
          <a:prstGeom prst="line">
            <a:avLst/>
          </a:prstGeom>
          <a:noFill/>
          <a:ln w="25400" cap="flat" cmpd="sng" algn="ctr">
            <a:solidFill>
              <a:schemeClr val="tx1"/>
            </a:solidFill>
            <a:prstDash val="solid"/>
            <a:round/>
            <a:headEnd type="none" w="med" len="med"/>
            <a:tailEnd type="none" w="med" len="med"/>
          </a:ln>
          <a:effectLst/>
        </p:spPr>
      </p:cxnSp>
      <p:cxnSp>
        <p:nvCxnSpPr>
          <p:cNvPr id="72" name="Straight Connector 29">
            <a:extLst>
              <a:ext uri="{FF2B5EF4-FFF2-40B4-BE49-F238E27FC236}">
                <a16:creationId xmlns:a16="http://schemas.microsoft.com/office/drawing/2014/main" id="{5994D551-A6B7-4D31-A220-DF4827B4197A}"/>
              </a:ext>
            </a:extLst>
          </p:cNvPr>
          <p:cNvCxnSpPr>
            <a:cxnSpLocks/>
          </p:cNvCxnSpPr>
          <p:nvPr/>
        </p:nvCxnSpPr>
        <p:spPr bwMode="auto">
          <a:xfrm>
            <a:off x="3410062" y="1928445"/>
            <a:ext cx="1" cy="540000"/>
          </a:xfrm>
          <a:prstGeom prst="line">
            <a:avLst/>
          </a:prstGeom>
          <a:noFill/>
          <a:ln w="25400" cap="flat" cmpd="sng" algn="ctr">
            <a:solidFill>
              <a:schemeClr val="tx1"/>
            </a:solidFill>
            <a:prstDash val="solid"/>
            <a:round/>
            <a:headEnd type="none" w="med" len="med"/>
            <a:tailEnd type="none" w="med" len="med"/>
          </a:ln>
          <a:effectLst/>
        </p:spPr>
      </p:cxnSp>
      <p:cxnSp>
        <p:nvCxnSpPr>
          <p:cNvPr id="73" name="Straight Connector 33">
            <a:extLst>
              <a:ext uri="{FF2B5EF4-FFF2-40B4-BE49-F238E27FC236}">
                <a16:creationId xmlns:a16="http://schemas.microsoft.com/office/drawing/2014/main" id="{83DFE7A7-84B3-4F90-83E1-DEAF04778411}"/>
              </a:ext>
            </a:extLst>
          </p:cNvPr>
          <p:cNvCxnSpPr>
            <a:cxnSpLocks/>
          </p:cNvCxnSpPr>
          <p:nvPr/>
        </p:nvCxnSpPr>
        <p:spPr bwMode="auto">
          <a:xfrm flipV="1">
            <a:off x="3331224" y="2540445"/>
            <a:ext cx="421484" cy="1"/>
          </a:xfrm>
          <a:prstGeom prst="line">
            <a:avLst/>
          </a:prstGeom>
          <a:noFill/>
          <a:ln w="25400" cap="flat" cmpd="sng" algn="ctr">
            <a:solidFill>
              <a:schemeClr val="tx1"/>
            </a:solidFill>
            <a:prstDash val="solid"/>
            <a:round/>
            <a:headEnd type="none" w="med" len="med"/>
            <a:tailEnd type="none" w="med" len="med"/>
          </a:ln>
          <a:effectLst/>
        </p:spPr>
      </p:cxnSp>
      <p:sp>
        <p:nvSpPr>
          <p:cNvPr id="74" name="Arc 13">
            <a:extLst>
              <a:ext uri="{FF2B5EF4-FFF2-40B4-BE49-F238E27FC236}">
                <a16:creationId xmlns:a16="http://schemas.microsoft.com/office/drawing/2014/main" id="{A877C001-6ED7-4646-849E-01C1D576AAFD}"/>
              </a:ext>
            </a:extLst>
          </p:cNvPr>
          <p:cNvSpPr/>
          <p:nvPr/>
        </p:nvSpPr>
        <p:spPr bwMode="auto">
          <a:xfrm rot="10800000">
            <a:off x="4067944" y="2360058"/>
            <a:ext cx="180000" cy="359249"/>
          </a:xfrm>
          <a:prstGeom prst="arc">
            <a:avLst>
              <a:gd name="adj1" fmla="val 16200000"/>
              <a:gd name="adj2" fmla="val 5429538"/>
            </a:avLst>
          </a:prstGeom>
          <a:noFill/>
          <a:ln w="254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81000" marR="0" indent="-381000" algn="l" defTabSz="914400" rtl="0" eaLnBrk="0" fontAlgn="base" latinLnBrk="0" hangingPunct="0">
              <a:lnSpc>
                <a:spcPct val="90000"/>
              </a:lnSpc>
              <a:spcBef>
                <a:spcPct val="30000"/>
              </a:spcBef>
              <a:spcAft>
                <a:spcPct val="0"/>
              </a:spcAft>
              <a:buClr>
                <a:schemeClr val="hlink"/>
              </a:buClr>
              <a:buSzPct val="70000"/>
              <a:buFont typeface="Wingdings" pitchFamily="2" charset="2"/>
              <a:buAutoNum type="arabicPeriod"/>
              <a:tabLst/>
            </a:pPr>
            <a:endParaRPr kumimoji="0" lang="en-US" sz="2000" b="0" i="1" u="none" strike="noStrike" cap="none" normalizeH="0" baseline="0">
              <a:ln>
                <a:noFill/>
              </a:ln>
              <a:solidFill>
                <a:srgbClr val="0000FF"/>
              </a:solidFill>
              <a:effectLst/>
              <a:latin typeface="Arial" charset="0"/>
            </a:endParaRPr>
          </a:p>
        </p:txBody>
      </p:sp>
      <p:cxnSp>
        <p:nvCxnSpPr>
          <p:cNvPr id="75" name="Straight Connector 39">
            <a:extLst>
              <a:ext uri="{FF2B5EF4-FFF2-40B4-BE49-F238E27FC236}">
                <a16:creationId xmlns:a16="http://schemas.microsoft.com/office/drawing/2014/main" id="{505C7AB0-2669-40C3-95D2-B017517CA03F}"/>
              </a:ext>
            </a:extLst>
          </p:cNvPr>
          <p:cNvCxnSpPr>
            <a:cxnSpLocks/>
          </p:cNvCxnSpPr>
          <p:nvPr/>
        </p:nvCxnSpPr>
        <p:spPr bwMode="auto">
          <a:xfrm flipH="1">
            <a:off x="3320981" y="2396445"/>
            <a:ext cx="0" cy="288000"/>
          </a:xfrm>
          <a:prstGeom prst="line">
            <a:avLst/>
          </a:prstGeom>
          <a:noFill/>
          <a:ln w="63500" cap="flat" cmpd="sng" algn="ctr">
            <a:solidFill>
              <a:schemeClr val="tx1"/>
            </a:solidFill>
            <a:prstDash val="solid"/>
            <a:round/>
            <a:headEnd type="none" w="med" len="med"/>
            <a:tailEnd type="none" w="med" len="med"/>
          </a:ln>
          <a:effectLst/>
        </p:spPr>
      </p:cxnSp>
      <p:cxnSp>
        <p:nvCxnSpPr>
          <p:cNvPr id="76" name="Straight Connector 41">
            <a:extLst>
              <a:ext uri="{FF2B5EF4-FFF2-40B4-BE49-F238E27FC236}">
                <a16:creationId xmlns:a16="http://schemas.microsoft.com/office/drawing/2014/main" id="{B87FB777-FB35-4240-A414-224AF0308C10}"/>
              </a:ext>
            </a:extLst>
          </p:cNvPr>
          <p:cNvCxnSpPr>
            <a:cxnSpLocks/>
          </p:cNvCxnSpPr>
          <p:nvPr/>
        </p:nvCxnSpPr>
        <p:spPr bwMode="auto">
          <a:xfrm>
            <a:off x="2886592" y="2612445"/>
            <a:ext cx="1" cy="540000"/>
          </a:xfrm>
          <a:prstGeom prst="line">
            <a:avLst/>
          </a:prstGeom>
          <a:noFill/>
          <a:ln w="25400" cap="flat" cmpd="sng" algn="ctr">
            <a:solidFill>
              <a:schemeClr val="tx1"/>
            </a:solidFill>
            <a:prstDash val="solid"/>
            <a:round/>
            <a:headEnd type="none" w="med" len="med"/>
            <a:tailEnd type="none" w="med" len="med"/>
          </a:ln>
          <a:effectLst/>
        </p:spPr>
      </p:cxnSp>
      <p:cxnSp>
        <p:nvCxnSpPr>
          <p:cNvPr id="77" name="Straight Connector 42">
            <a:extLst>
              <a:ext uri="{FF2B5EF4-FFF2-40B4-BE49-F238E27FC236}">
                <a16:creationId xmlns:a16="http://schemas.microsoft.com/office/drawing/2014/main" id="{5033B090-E5C6-4A54-BE17-4FCBD85BFA24}"/>
              </a:ext>
            </a:extLst>
          </p:cNvPr>
          <p:cNvCxnSpPr>
            <a:cxnSpLocks/>
          </p:cNvCxnSpPr>
          <p:nvPr/>
        </p:nvCxnSpPr>
        <p:spPr bwMode="auto">
          <a:xfrm>
            <a:off x="2885380" y="1928445"/>
            <a:ext cx="1" cy="540000"/>
          </a:xfrm>
          <a:prstGeom prst="line">
            <a:avLst/>
          </a:prstGeom>
          <a:noFill/>
          <a:ln w="25400" cap="flat" cmpd="sng" algn="ctr">
            <a:solidFill>
              <a:schemeClr val="tx1"/>
            </a:solidFill>
            <a:prstDash val="solid"/>
            <a:round/>
            <a:headEnd type="none" w="med" len="med"/>
            <a:tailEnd type="none" w="med" len="med"/>
          </a:ln>
          <a:effectLst/>
        </p:spPr>
      </p:cxnSp>
      <p:cxnSp>
        <p:nvCxnSpPr>
          <p:cNvPr id="78" name="Straight Connector 43">
            <a:extLst>
              <a:ext uri="{FF2B5EF4-FFF2-40B4-BE49-F238E27FC236}">
                <a16:creationId xmlns:a16="http://schemas.microsoft.com/office/drawing/2014/main" id="{F25A3000-B705-4928-9A20-80A6B71EC0E0}"/>
              </a:ext>
            </a:extLst>
          </p:cNvPr>
          <p:cNvCxnSpPr>
            <a:cxnSpLocks/>
          </p:cNvCxnSpPr>
          <p:nvPr/>
        </p:nvCxnSpPr>
        <p:spPr bwMode="auto">
          <a:xfrm flipH="1">
            <a:off x="3005746" y="2396445"/>
            <a:ext cx="0" cy="288000"/>
          </a:xfrm>
          <a:prstGeom prst="line">
            <a:avLst/>
          </a:prstGeom>
          <a:noFill/>
          <a:ln w="63500" cap="flat" cmpd="sng" algn="ctr">
            <a:solidFill>
              <a:schemeClr val="tx1"/>
            </a:solidFill>
            <a:prstDash val="solid"/>
            <a:round/>
            <a:headEnd type="none" w="med" len="med"/>
            <a:tailEnd type="none" w="med" len="med"/>
          </a:ln>
          <a:effectLst/>
        </p:spPr>
      </p:cxnSp>
      <p:cxnSp>
        <p:nvCxnSpPr>
          <p:cNvPr id="79" name="Straight Connector 44">
            <a:extLst>
              <a:ext uri="{FF2B5EF4-FFF2-40B4-BE49-F238E27FC236}">
                <a16:creationId xmlns:a16="http://schemas.microsoft.com/office/drawing/2014/main" id="{095CB85F-4158-48BF-B213-344E2995BB4E}"/>
              </a:ext>
            </a:extLst>
          </p:cNvPr>
          <p:cNvCxnSpPr>
            <a:cxnSpLocks/>
          </p:cNvCxnSpPr>
          <p:nvPr/>
        </p:nvCxnSpPr>
        <p:spPr bwMode="auto">
          <a:xfrm>
            <a:off x="2753746" y="2540445"/>
            <a:ext cx="252000" cy="0"/>
          </a:xfrm>
          <a:prstGeom prst="line">
            <a:avLst/>
          </a:prstGeom>
          <a:noFill/>
          <a:ln w="25400" cap="flat" cmpd="sng" algn="ctr">
            <a:solidFill>
              <a:schemeClr val="tx1"/>
            </a:solidFill>
            <a:prstDash val="solid"/>
            <a:round/>
            <a:headEnd type="none" w="med" len="med"/>
            <a:tailEnd type="none" w="med" len="med"/>
          </a:ln>
          <a:effectLst/>
        </p:spPr>
      </p:cxnSp>
      <p:cxnSp>
        <p:nvCxnSpPr>
          <p:cNvPr id="80" name="Straight Connector 45">
            <a:extLst>
              <a:ext uri="{FF2B5EF4-FFF2-40B4-BE49-F238E27FC236}">
                <a16:creationId xmlns:a16="http://schemas.microsoft.com/office/drawing/2014/main" id="{538D1965-DB60-477C-B268-CA9886C84FA3}"/>
              </a:ext>
            </a:extLst>
          </p:cNvPr>
          <p:cNvCxnSpPr>
            <a:cxnSpLocks/>
          </p:cNvCxnSpPr>
          <p:nvPr/>
        </p:nvCxnSpPr>
        <p:spPr bwMode="auto">
          <a:xfrm flipH="1">
            <a:off x="3165845" y="2155621"/>
            <a:ext cx="0" cy="900000"/>
          </a:xfrm>
          <a:prstGeom prst="line">
            <a:avLst/>
          </a:prstGeom>
          <a:noFill/>
          <a:ln w="25400" cap="flat" cmpd="sng" algn="ctr">
            <a:solidFill>
              <a:srgbClr val="FF0000"/>
            </a:solidFill>
            <a:prstDash val="solid"/>
            <a:round/>
            <a:headEnd type="stealth" w="lg" len="lg"/>
            <a:tailEnd type="none" w="med" len="med"/>
          </a:ln>
          <a:effectLst/>
        </p:spPr>
      </p:cxnSp>
      <p:cxnSp>
        <p:nvCxnSpPr>
          <p:cNvPr id="81" name="Straight Connector 47">
            <a:extLst>
              <a:ext uri="{FF2B5EF4-FFF2-40B4-BE49-F238E27FC236}">
                <a16:creationId xmlns:a16="http://schemas.microsoft.com/office/drawing/2014/main" id="{56AE6643-7955-4494-9C90-27625B846C25}"/>
              </a:ext>
            </a:extLst>
          </p:cNvPr>
          <p:cNvCxnSpPr>
            <a:cxnSpLocks/>
          </p:cNvCxnSpPr>
          <p:nvPr/>
        </p:nvCxnSpPr>
        <p:spPr bwMode="auto">
          <a:xfrm>
            <a:off x="5310072" y="2539170"/>
            <a:ext cx="360000" cy="0"/>
          </a:xfrm>
          <a:prstGeom prst="line">
            <a:avLst/>
          </a:prstGeom>
          <a:noFill/>
          <a:ln w="25400" cap="flat" cmpd="sng" algn="ctr">
            <a:solidFill>
              <a:schemeClr val="tx1"/>
            </a:solidFill>
            <a:prstDash val="solid"/>
            <a:round/>
            <a:headEnd type="none" w="med" len="med"/>
            <a:tailEnd type="triangle" w="med" len="med"/>
          </a:ln>
          <a:effectLst/>
        </p:spPr>
      </p:cxnSp>
      <p:sp>
        <p:nvSpPr>
          <p:cNvPr id="82" name="TextBox 51">
            <a:extLst>
              <a:ext uri="{FF2B5EF4-FFF2-40B4-BE49-F238E27FC236}">
                <a16:creationId xmlns:a16="http://schemas.microsoft.com/office/drawing/2014/main" id="{9156F506-9856-48B0-9CF2-1F5AD712076D}"/>
              </a:ext>
            </a:extLst>
          </p:cNvPr>
          <p:cNvSpPr txBox="1"/>
          <p:nvPr/>
        </p:nvSpPr>
        <p:spPr>
          <a:xfrm>
            <a:off x="1162198" y="2363862"/>
            <a:ext cx="1499128"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Detector</a:t>
            </a:r>
            <a:endParaRPr kumimoji="0" lang="en-US" sz="2800" b="1" i="0" u="none" strike="noStrike" kern="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3" name="TextBox 52">
            <a:extLst>
              <a:ext uri="{FF2B5EF4-FFF2-40B4-BE49-F238E27FC236}">
                <a16:creationId xmlns:a16="http://schemas.microsoft.com/office/drawing/2014/main" id="{BC713D9B-2A11-4411-933A-B03A607E6329}"/>
              </a:ext>
            </a:extLst>
          </p:cNvPr>
          <p:cNvSpPr txBox="1"/>
          <p:nvPr/>
        </p:nvSpPr>
        <p:spPr>
          <a:xfrm>
            <a:off x="2842125" y="1878622"/>
            <a:ext cx="585417"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1" kern="0" dirty="0">
                <a:solidFill>
                  <a:srgbClr val="FF0000"/>
                </a:solidFill>
              </a:rPr>
              <a:t>beam</a:t>
            </a:r>
            <a:endParaRPr kumimoji="0" lang="en-US" sz="1200" b="1" i="0" u="none" strike="noStrike" kern="0" cap="none" spc="0" normalizeH="0" baseline="0" noProof="0" dirty="0">
              <a:ln>
                <a:noFill/>
              </a:ln>
              <a:solidFill>
                <a:srgbClr val="FF0000"/>
              </a:solidFill>
              <a:effectLst/>
              <a:uLnTx/>
              <a:uFillTx/>
            </a:endParaRPr>
          </a:p>
        </p:txBody>
      </p:sp>
      <p:sp>
        <p:nvSpPr>
          <p:cNvPr id="84" name="TextBox 54">
            <a:extLst>
              <a:ext uri="{FF2B5EF4-FFF2-40B4-BE49-F238E27FC236}">
                <a16:creationId xmlns:a16="http://schemas.microsoft.com/office/drawing/2014/main" id="{81B8C669-F746-4D71-80A1-58AC3CF1E0CE}"/>
              </a:ext>
            </a:extLst>
          </p:cNvPr>
          <p:cNvSpPr txBox="1"/>
          <p:nvPr/>
        </p:nvSpPr>
        <p:spPr>
          <a:xfrm>
            <a:off x="384604" y="1676546"/>
            <a:ext cx="268658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0" kern="0">
                <a:solidFill>
                  <a:schemeClr val="tx1"/>
                </a:solidFill>
                <a:ea typeface="微软雅黑" panose="020B0503020204020204" pitchFamily="34" charset="-122"/>
                <a:cs typeface="Times New Roman" panose="02020603050405020304" pitchFamily="18" charset="0"/>
              </a:rPr>
              <a:t>~40% of the cost</a:t>
            </a:r>
            <a:endParaRPr kumimoji="0" lang="en-US" sz="2800" b="0" i="0" u="none" strike="noStrike" kern="0" cap="none" spc="0" normalizeH="0" baseline="0" noProof="0" dirty="0">
              <a:ln>
                <a:noFill/>
              </a:ln>
              <a:solidFill>
                <a:schemeClr val="tx1"/>
              </a:solidFill>
              <a:effectLst/>
              <a:uLnTx/>
              <a:uFillTx/>
              <a:ea typeface="微软雅黑" panose="020B0503020204020204" pitchFamily="34" charset="-122"/>
              <a:cs typeface="Times New Roman" panose="02020603050405020304" pitchFamily="18" charset="0"/>
            </a:endParaRPr>
          </a:p>
        </p:txBody>
      </p:sp>
      <p:sp>
        <p:nvSpPr>
          <p:cNvPr id="86" name="Freeform 214">
            <a:extLst>
              <a:ext uri="{FF2B5EF4-FFF2-40B4-BE49-F238E27FC236}">
                <a16:creationId xmlns:a16="http://schemas.microsoft.com/office/drawing/2014/main" id="{DF02735F-A938-4614-9B14-08F80D2D2A55}"/>
              </a:ext>
            </a:extLst>
          </p:cNvPr>
          <p:cNvSpPr>
            <a:spLocks noChangeAspect="1"/>
          </p:cNvSpPr>
          <p:nvPr/>
        </p:nvSpPr>
        <p:spPr bwMode="auto">
          <a:xfrm>
            <a:off x="4180015" y="1772707"/>
            <a:ext cx="576000" cy="542266"/>
          </a:xfrm>
          <a:custGeom>
            <a:avLst/>
            <a:gdLst>
              <a:gd name="T0" fmla="*/ 0 w 1110"/>
              <a:gd name="T1" fmla="*/ 564 h 1045"/>
              <a:gd name="T2" fmla="*/ 213 w 1110"/>
              <a:gd name="T3" fmla="*/ 549 h 1045"/>
              <a:gd name="T4" fmla="*/ 393 w 1110"/>
              <a:gd name="T5" fmla="*/ 66 h 1045"/>
              <a:gd name="T6" fmla="*/ 546 w 1110"/>
              <a:gd name="T7" fmla="*/ 942 h 1045"/>
              <a:gd name="T8" fmla="*/ 714 w 1110"/>
              <a:gd name="T9" fmla="*/ 687 h 1045"/>
              <a:gd name="T10" fmla="*/ 828 w 1110"/>
              <a:gd name="T11" fmla="*/ 606 h 1045"/>
              <a:gd name="T12" fmla="*/ 1110 w 1110"/>
              <a:gd name="T13" fmla="*/ 567 h 1045"/>
              <a:gd name="T14" fmla="*/ 0 60000 65536"/>
              <a:gd name="T15" fmla="*/ 0 60000 65536"/>
              <a:gd name="T16" fmla="*/ 0 60000 65536"/>
              <a:gd name="T17" fmla="*/ 0 60000 65536"/>
              <a:gd name="T18" fmla="*/ 0 60000 65536"/>
              <a:gd name="T19" fmla="*/ 0 60000 65536"/>
              <a:gd name="T20" fmla="*/ 0 60000 65536"/>
              <a:gd name="T21" fmla="*/ 0 w 1110"/>
              <a:gd name="T22" fmla="*/ 0 h 1045"/>
              <a:gd name="T23" fmla="*/ 1110 w 1110"/>
              <a:gd name="T24" fmla="*/ 1045 h 10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0" h="1045">
                <a:moveTo>
                  <a:pt x="0" y="564"/>
                </a:moveTo>
                <a:cubicBezTo>
                  <a:pt x="87" y="561"/>
                  <a:pt x="120" y="573"/>
                  <a:pt x="213" y="549"/>
                </a:cubicBezTo>
                <a:cubicBezTo>
                  <a:pt x="306" y="525"/>
                  <a:pt x="337" y="0"/>
                  <a:pt x="393" y="66"/>
                </a:cubicBezTo>
                <a:cubicBezTo>
                  <a:pt x="449" y="132"/>
                  <a:pt x="493" y="839"/>
                  <a:pt x="546" y="942"/>
                </a:cubicBezTo>
                <a:cubicBezTo>
                  <a:pt x="599" y="1045"/>
                  <a:pt x="667" y="743"/>
                  <a:pt x="714" y="687"/>
                </a:cubicBezTo>
                <a:cubicBezTo>
                  <a:pt x="761" y="631"/>
                  <a:pt x="762" y="626"/>
                  <a:pt x="828" y="606"/>
                </a:cubicBezTo>
                <a:cubicBezTo>
                  <a:pt x="894" y="586"/>
                  <a:pt x="1056" y="577"/>
                  <a:pt x="1110" y="567"/>
                </a:cubicBezTo>
              </a:path>
            </a:pathLst>
          </a:custGeom>
          <a:noFill/>
          <a:ln w="25400">
            <a:solidFill>
              <a:schemeClr val="tx1"/>
            </a:solidFill>
            <a:round/>
            <a:headEnd/>
            <a:tailEnd/>
          </a:ln>
        </p:spPr>
        <p:txBody>
          <a:bodyPr wrap="none" anchor="ctr"/>
          <a:lstStyle/>
          <a:p>
            <a:endParaRPr lang="en-US"/>
          </a:p>
        </p:txBody>
      </p:sp>
      <p:sp>
        <p:nvSpPr>
          <p:cNvPr id="87" name="TextBox 62">
            <a:extLst>
              <a:ext uri="{FF2B5EF4-FFF2-40B4-BE49-F238E27FC236}">
                <a16:creationId xmlns:a16="http://schemas.microsoft.com/office/drawing/2014/main" id="{B94DC6BE-F742-481E-BA55-CEB3B7C87B6C}"/>
              </a:ext>
            </a:extLst>
          </p:cNvPr>
          <p:cNvSpPr txBox="1"/>
          <p:nvPr/>
        </p:nvSpPr>
        <p:spPr>
          <a:xfrm>
            <a:off x="4453637" y="1628800"/>
            <a:ext cx="120577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BPM signal</a:t>
            </a:r>
          </a:p>
        </p:txBody>
      </p:sp>
      <p:sp>
        <p:nvSpPr>
          <p:cNvPr id="88" name="矩形: 圆角 87">
            <a:extLst>
              <a:ext uri="{FF2B5EF4-FFF2-40B4-BE49-F238E27FC236}">
                <a16:creationId xmlns:a16="http://schemas.microsoft.com/office/drawing/2014/main" id="{EA26AF97-17DF-4DFC-8746-503BACA6FAA0}"/>
              </a:ext>
            </a:extLst>
          </p:cNvPr>
          <p:cNvSpPr/>
          <p:nvPr/>
        </p:nvSpPr>
        <p:spPr>
          <a:xfrm>
            <a:off x="6300192" y="2342098"/>
            <a:ext cx="1754148" cy="36946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Times New Roman" panose="02020603050405020304" pitchFamily="18" charset="0"/>
                <a:cs typeface="Times New Roman" panose="02020603050405020304" pitchFamily="18" charset="0"/>
              </a:rPr>
              <a:t>Filter +ADC</a:t>
            </a:r>
            <a:endParaRPr lang="zh-CN" altLang="en-US" sz="2000" dirty="0">
              <a:solidFill>
                <a:schemeClr val="tx1"/>
              </a:solidFill>
              <a:latin typeface="Times New Roman" panose="02020603050405020304" pitchFamily="18" charset="0"/>
              <a:cs typeface="Times New Roman" panose="02020603050405020304" pitchFamily="18" charset="0"/>
            </a:endParaRPr>
          </a:p>
        </p:txBody>
      </p:sp>
      <p:sp>
        <p:nvSpPr>
          <p:cNvPr id="89" name="文本框 88">
            <a:extLst>
              <a:ext uri="{FF2B5EF4-FFF2-40B4-BE49-F238E27FC236}">
                <a16:creationId xmlns:a16="http://schemas.microsoft.com/office/drawing/2014/main" id="{490D9D2B-1251-41F1-A780-A2F2291DCAF8}"/>
              </a:ext>
            </a:extLst>
          </p:cNvPr>
          <p:cNvSpPr txBox="1"/>
          <p:nvPr/>
        </p:nvSpPr>
        <p:spPr>
          <a:xfrm>
            <a:off x="6406901" y="2738784"/>
            <a:ext cx="1647439" cy="461665"/>
          </a:xfrm>
          <a:prstGeom prst="rect">
            <a:avLst/>
          </a:prstGeom>
          <a:noFill/>
        </p:spPr>
        <p:txBody>
          <a:bodyPr wrap="none" rtlCol="0">
            <a:spAutoFit/>
          </a:bodyPr>
          <a:lstStyle/>
          <a:p>
            <a:pPr algn="l"/>
            <a:r>
              <a:rPr lang="en-US" altLang="zh-CN" sz="2400">
                <a:solidFill>
                  <a:srgbClr val="0000FF"/>
                </a:solidFill>
                <a:ea typeface="微软雅黑" panose="020B0503020204020204" pitchFamily="34" charset="-122"/>
              </a:rPr>
              <a:t>Electronics</a:t>
            </a:r>
            <a:endParaRPr lang="zh-CN" altLang="en-US" sz="2400" b="1" dirty="0">
              <a:solidFill>
                <a:srgbClr val="0000FF"/>
              </a:solidFill>
              <a:latin typeface="Times New Roman" panose="02020603050405020304" pitchFamily="18" charset="0"/>
              <a:ea typeface="微软雅黑" panose="020B0503020204020204" pitchFamily="34" charset="-122"/>
            </a:endParaRPr>
          </a:p>
        </p:txBody>
      </p:sp>
      <p:sp>
        <p:nvSpPr>
          <p:cNvPr id="91" name="矩形 90">
            <a:extLst>
              <a:ext uri="{FF2B5EF4-FFF2-40B4-BE49-F238E27FC236}">
                <a16:creationId xmlns:a16="http://schemas.microsoft.com/office/drawing/2014/main" id="{9802F705-4771-451A-AA9A-1C7CA7563CDC}"/>
              </a:ext>
            </a:extLst>
          </p:cNvPr>
          <p:cNvSpPr/>
          <p:nvPr/>
        </p:nvSpPr>
        <p:spPr>
          <a:xfrm>
            <a:off x="467544" y="1666068"/>
            <a:ext cx="3438392" cy="163530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1">
            <a:extLst>
              <a:ext uri="{FF2B5EF4-FFF2-40B4-BE49-F238E27FC236}">
                <a16:creationId xmlns:a16="http://schemas.microsoft.com/office/drawing/2014/main" id="{3FB2AF2E-7A4A-42DC-ACA9-A30BA67EB94F}"/>
              </a:ext>
            </a:extLst>
          </p:cNvPr>
          <p:cNvSpPr/>
          <p:nvPr/>
        </p:nvSpPr>
        <p:spPr>
          <a:xfrm>
            <a:off x="5701664" y="1655960"/>
            <a:ext cx="2974792" cy="163530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10E1CF8F-F060-442F-A5ED-F3E883BA52EF}"/>
              </a:ext>
            </a:extLst>
          </p:cNvPr>
          <p:cNvPicPr>
            <a:picLocks noChangeAspect="1"/>
          </p:cNvPicPr>
          <p:nvPr/>
        </p:nvPicPr>
        <p:blipFill>
          <a:blip r:embed="rId2"/>
          <a:stretch>
            <a:fillRect/>
          </a:stretch>
        </p:blipFill>
        <p:spPr>
          <a:xfrm>
            <a:off x="489051" y="3409119"/>
            <a:ext cx="2749913" cy="2000612"/>
          </a:xfrm>
          <a:prstGeom prst="rect">
            <a:avLst/>
          </a:prstGeom>
        </p:spPr>
      </p:pic>
      <p:pic>
        <p:nvPicPr>
          <p:cNvPr id="20" name="图片 19">
            <a:extLst>
              <a:ext uri="{FF2B5EF4-FFF2-40B4-BE49-F238E27FC236}">
                <a16:creationId xmlns:a16="http://schemas.microsoft.com/office/drawing/2014/main" id="{A70E4F8F-3886-4CD9-9DD8-DE3ED3E95B2B}"/>
              </a:ext>
            </a:extLst>
          </p:cNvPr>
          <p:cNvPicPr>
            <a:picLocks noChangeAspect="1"/>
          </p:cNvPicPr>
          <p:nvPr/>
        </p:nvPicPr>
        <p:blipFill>
          <a:blip r:embed="rId3"/>
          <a:stretch>
            <a:fillRect/>
          </a:stretch>
        </p:blipFill>
        <p:spPr>
          <a:xfrm>
            <a:off x="5840602" y="3619982"/>
            <a:ext cx="3195801" cy="1658419"/>
          </a:xfrm>
          <a:prstGeom prst="rect">
            <a:avLst/>
          </a:prstGeom>
        </p:spPr>
      </p:pic>
      <p:pic>
        <p:nvPicPr>
          <p:cNvPr id="93" name="Image 6">
            <a:extLst>
              <a:ext uri="{FF2B5EF4-FFF2-40B4-BE49-F238E27FC236}">
                <a16:creationId xmlns:a16="http://schemas.microsoft.com/office/drawing/2014/main" id="{DDC19726-3742-44CC-A75C-E380955EF3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5545" y="3550150"/>
            <a:ext cx="2446505" cy="1834879"/>
          </a:xfrm>
          <a:prstGeom prst="rect">
            <a:avLst/>
          </a:prstGeom>
        </p:spPr>
      </p:pic>
      <p:sp>
        <p:nvSpPr>
          <p:cNvPr id="21" name="文本框 20">
            <a:extLst>
              <a:ext uri="{FF2B5EF4-FFF2-40B4-BE49-F238E27FC236}">
                <a16:creationId xmlns:a16="http://schemas.microsoft.com/office/drawing/2014/main" id="{9C925A0F-75DD-4C2C-98FE-C1D4FAAE6EF6}"/>
              </a:ext>
            </a:extLst>
          </p:cNvPr>
          <p:cNvSpPr txBox="1"/>
          <p:nvPr/>
        </p:nvSpPr>
        <p:spPr>
          <a:xfrm>
            <a:off x="3142803" y="5738448"/>
            <a:ext cx="2811988" cy="400110"/>
          </a:xfrm>
          <a:prstGeom prst="rect">
            <a:avLst/>
          </a:prstGeom>
          <a:noFill/>
        </p:spPr>
        <p:txBody>
          <a:bodyPr wrap="none" rtlCol="0">
            <a:spAutoFit/>
          </a:bodyPr>
          <a:lstStyle/>
          <a:p>
            <a:r>
              <a:rPr lang="en-US" altLang="zh-CN" sz="2000" b="0">
                <a:solidFill>
                  <a:srgbClr val="3333FF"/>
                </a:solidFill>
              </a:rPr>
              <a:t>Cable: LMR 195 bundled</a:t>
            </a:r>
            <a:endParaRPr lang="zh-CN" altLang="en-US" sz="2000" b="0" dirty="0">
              <a:solidFill>
                <a:srgbClr val="3333FF"/>
              </a:solidFill>
            </a:endParaRPr>
          </a:p>
        </p:txBody>
      </p:sp>
      <p:sp>
        <p:nvSpPr>
          <p:cNvPr id="94" name="文本框 93">
            <a:extLst>
              <a:ext uri="{FF2B5EF4-FFF2-40B4-BE49-F238E27FC236}">
                <a16:creationId xmlns:a16="http://schemas.microsoft.com/office/drawing/2014/main" id="{A85EB8A9-4A52-4DD8-B23E-A88F74C72375}"/>
              </a:ext>
            </a:extLst>
          </p:cNvPr>
          <p:cNvSpPr txBox="1"/>
          <p:nvPr/>
        </p:nvSpPr>
        <p:spPr>
          <a:xfrm>
            <a:off x="5850806" y="5417819"/>
            <a:ext cx="3195801" cy="707886"/>
          </a:xfrm>
          <a:prstGeom prst="rect">
            <a:avLst/>
          </a:prstGeom>
          <a:noFill/>
        </p:spPr>
        <p:txBody>
          <a:bodyPr wrap="square" rtlCol="0">
            <a:spAutoFit/>
          </a:bodyPr>
          <a:lstStyle/>
          <a:p>
            <a:r>
              <a:rPr lang="en-US" altLang="zh-CN" sz="2000" b="0">
                <a:solidFill>
                  <a:srgbClr val="3333FF"/>
                </a:solidFill>
              </a:rPr>
              <a:t>Electronics developed by BI group</a:t>
            </a:r>
            <a:endParaRPr lang="zh-CN" altLang="en-US" sz="2000" b="0" dirty="0">
              <a:solidFill>
                <a:srgbClr val="3333FF"/>
              </a:solidFill>
            </a:endParaRPr>
          </a:p>
        </p:txBody>
      </p:sp>
      <p:sp>
        <p:nvSpPr>
          <p:cNvPr id="37" name="TextBox 54">
            <a:extLst>
              <a:ext uri="{FF2B5EF4-FFF2-40B4-BE49-F238E27FC236}">
                <a16:creationId xmlns:a16="http://schemas.microsoft.com/office/drawing/2014/main" id="{B510C7C0-BE3B-4005-87DB-D40BA21D578D}"/>
              </a:ext>
            </a:extLst>
          </p:cNvPr>
          <p:cNvSpPr txBox="1"/>
          <p:nvPr/>
        </p:nvSpPr>
        <p:spPr>
          <a:xfrm>
            <a:off x="5850484" y="1657659"/>
            <a:ext cx="268193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0" kern="0">
                <a:solidFill>
                  <a:schemeClr val="tx1"/>
                </a:solidFill>
                <a:ea typeface="微软雅黑" panose="020B0503020204020204" pitchFamily="34" charset="-122"/>
                <a:cs typeface="Times New Roman" panose="02020603050405020304" pitchFamily="18" charset="0"/>
              </a:rPr>
              <a:t>~50% of the cost</a:t>
            </a:r>
            <a:endParaRPr kumimoji="0" lang="en-US" sz="2800" b="0" i="0" u="none" strike="noStrike" kern="0" cap="none" spc="0" normalizeH="0" baseline="0" noProof="0" dirty="0">
              <a:ln>
                <a:noFill/>
              </a:ln>
              <a:solidFill>
                <a:schemeClr val="tx1"/>
              </a:solidFill>
              <a:effectLst/>
              <a:uLnTx/>
              <a:uFillTx/>
              <a:ea typeface="微软雅黑" panose="020B0503020204020204" pitchFamily="34" charset="-122"/>
              <a:cs typeface="Times New Roman" panose="02020603050405020304" pitchFamily="18" charset="0"/>
            </a:endParaRPr>
          </a:p>
        </p:txBody>
      </p:sp>
      <p:sp>
        <p:nvSpPr>
          <p:cNvPr id="38" name="文本框 37">
            <a:extLst>
              <a:ext uri="{FF2B5EF4-FFF2-40B4-BE49-F238E27FC236}">
                <a16:creationId xmlns:a16="http://schemas.microsoft.com/office/drawing/2014/main" id="{C8177D7A-A1B7-4902-996E-040B270A5543}"/>
              </a:ext>
            </a:extLst>
          </p:cNvPr>
          <p:cNvSpPr txBox="1"/>
          <p:nvPr/>
        </p:nvSpPr>
        <p:spPr>
          <a:xfrm>
            <a:off x="145264" y="5702880"/>
            <a:ext cx="289374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Detector with four buttons</a:t>
            </a:r>
            <a:endParaRPr kumimoji="0" lang="en-US" altLang="zh-CN" sz="2000" b="0" i="0" u="none" strike="noStrike" kern="0" cap="none" spc="0" normalizeH="0" baseline="0" noProof="0" dirty="0">
              <a:ln>
                <a:noFill/>
              </a:ln>
              <a:solidFill>
                <a:srgbClr val="0000FF"/>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DF166FBE-126D-4D1B-AE08-B710FF58C971}"/>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4</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1590991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00083C64-3962-47C9-825A-6B3465E16C6C}"/>
              </a:ext>
            </a:extLst>
          </p:cNvPr>
          <p:cNvSpPr>
            <a:spLocks noGrp="1"/>
          </p:cNvSpPr>
          <p:nvPr>
            <p:ph idx="1"/>
          </p:nvPr>
        </p:nvSpPr>
        <p:spPr>
          <a:xfrm>
            <a:off x="390364" y="1196752"/>
            <a:ext cx="8363272" cy="4375388"/>
          </a:xfrm>
        </p:spPr>
        <p:txBody>
          <a:bodyPr>
            <a:normAutofit fontScale="92500" lnSpcReduction="20000"/>
          </a:bodyPr>
          <a:lstStyle/>
          <a:p>
            <a:pPr algn="just"/>
            <a:r>
              <a:rPr lang="en-US" altLang="zh-CN" sz="2800">
                <a:latin typeface="Times New Roman" panose="02020603050405020304" pitchFamily="18" charset="0"/>
              </a:rPr>
              <a:t>The BPM system design are finished but only with some preliminary results, more details should be added.</a:t>
            </a:r>
            <a:r>
              <a:rPr lang="en-US" altLang="zh-CN">
                <a:latin typeface="Times New Roman" panose="02020603050405020304" pitchFamily="18" charset="0"/>
              </a:rPr>
              <a:t> BPM requirements (resolution and accurancy) need to be further determined.</a:t>
            </a:r>
          </a:p>
          <a:p>
            <a:pPr algn="just"/>
            <a:r>
              <a:rPr lang="en-US" altLang="zh-CN" sz="2800">
                <a:latin typeface="Times New Roman" panose="02020603050405020304" pitchFamily="18" charset="0"/>
              </a:rPr>
              <a:t>The BPM </a:t>
            </a:r>
            <a:r>
              <a:rPr lang="en-US" altLang="zh-CN">
                <a:latin typeface="Times New Roman" panose="02020603050405020304" pitchFamily="18" charset="0"/>
              </a:rPr>
              <a:t>next to</a:t>
            </a:r>
            <a:r>
              <a:rPr lang="en-US" altLang="zh-CN" sz="2800">
                <a:latin typeface="Times New Roman" panose="02020603050405020304" pitchFamily="18" charset="0"/>
              </a:rPr>
              <a:t> the IP should be studied and designed carefully. </a:t>
            </a:r>
          </a:p>
          <a:p>
            <a:pPr algn="just"/>
            <a:r>
              <a:rPr lang="en-US" altLang="zh-CN">
                <a:latin typeface="Times New Roman" panose="02020603050405020304" pitchFamily="18" charset="0"/>
              </a:rPr>
              <a:t>Different project (BEPCII </a:t>
            </a:r>
            <a:r>
              <a:rPr lang="zh-CN" altLang="en-US">
                <a:latin typeface="Times New Roman" panose="02020603050405020304" pitchFamily="18" charset="0"/>
              </a:rPr>
              <a:t>→</a:t>
            </a:r>
            <a:r>
              <a:rPr lang="en-US" altLang="zh-CN">
                <a:latin typeface="Times New Roman" panose="02020603050405020304" pitchFamily="18" charset="0"/>
              </a:rPr>
              <a:t> HEPS</a:t>
            </a:r>
            <a:r>
              <a:rPr lang="zh-CN" altLang="en-US">
                <a:latin typeface="Times New Roman" panose="02020603050405020304" pitchFamily="18" charset="0"/>
              </a:rPr>
              <a:t> →</a:t>
            </a:r>
            <a:r>
              <a:rPr lang="en-US" altLang="zh-CN">
                <a:latin typeface="Times New Roman" panose="02020603050405020304" pitchFamily="18" charset="0"/>
              </a:rPr>
              <a:t> CEPC) help to deepen the research of BPM system. The resolution and accuracy of BPMs are improving with the progress of technology.</a:t>
            </a:r>
          </a:p>
          <a:p>
            <a:pPr algn="just"/>
            <a:endParaRPr lang="zh-CN" altLang="en-US"/>
          </a:p>
        </p:txBody>
      </p:sp>
      <p:sp>
        <p:nvSpPr>
          <p:cNvPr id="3" name="标题 2">
            <a:extLst>
              <a:ext uri="{FF2B5EF4-FFF2-40B4-BE49-F238E27FC236}">
                <a16:creationId xmlns:a16="http://schemas.microsoft.com/office/drawing/2014/main" id="{6B13B722-D375-428D-91FF-41FB58BFAF2D}"/>
              </a:ext>
            </a:extLst>
          </p:cNvPr>
          <p:cNvSpPr>
            <a:spLocks noGrp="1"/>
          </p:cNvSpPr>
          <p:nvPr>
            <p:ph type="title"/>
          </p:nvPr>
        </p:nvSpPr>
        <p:spPr/>
        <p:txBody>
          <a:bodyPr/>
          <a:lstStyle/>
          <a:p>
            <a:r>
              <a:rPr lang="en-US" altLang="zh-CN" sz="3200">
                <a:ea typeface="宋体" charset="-122"/>
              </a:rPr>
              <a:t>Summary</a:t>
            </a:r>
            <a:endParaRPr lang="zh-CN" altLang="en-US"/>
          </a:p>
        </p:txBody>
      </p:sp>
      <p:sp>
        <p:nvSpPr>
          <p:cNvPr id="5" name="灯片编号占位符 4">
            <a:extLst>
              <a:ext uri="{FF2B5EF4-FFF2-40B4-BE49-F238E27FC236}">
                <a16:creationId xmlns:a16="http://schemas.microsoft.com/office/drawing/2014/main" id="{466AD2F2-0100-4EF9-B343-D82DB80FFB3D}"/>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40</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10557591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21600DC3-D689-4A29-B3AD-2BE4E823DBD3}"/>
              </a:ext>
            </a:extLst>
          </p:cNvPr>
          <p:cNvSpPr>
            <a:spLocks noGrp="1"/>
          </p:cNvSpPr>
          <p:nvPr>
            <p:ph type="title"/>
          </p:nvPr>
        </p:nvSpPr>
        <p:spPr/>
        <p:txBody>
          <a:bodyPr/>
          <a:lstStyle/>
          <a:p>
            <a:r>
              <a:rPr lang="en-US" altLang="zh-CN" sz="2800">
                <a:ea typeface="宋体" charset="-122"/>
              </a:rPr>
              <a:t>Summary</a:t>
            </a:r>
            <a:endParaRPr lang="zh-CN" altLang="en-US"/>
          </a:p>
        </p:txBody>
      </p:sp>
      <p:grpSp>
        <p:nvGrpSpPr>
          <p:cNvPr id="11" name="组合 10">
            <a:extLst>
              <a:ext uri="{FF2B5EF4-FFF2-40B4-BE49-F238E27FC236}">
                <a16:creationId xmlns:a16="http://schemas.microsoft.com/office/drawing/2014/main" id="{7BDAA0B6-76C6-4FE8-BEB4-5C4CDCF3107E}"/>
              </a:ext>
            </a:extLst>
          </p:cNvPr>
          <p:cNvGrpSpPr/>
          <p:nvPr/>
        </p:nvGrpSpPr>
        <p:grpSpPr>
          <a:xfrm>
            <a:off x="251520" y="1652652"/>
            <a:ext cx="8568952" cy="4781882"/>
            <a:chOff x="246027" y="1196752"/>
            <a:chExt cx="8568952" cy="4781882"/>
          </a:xfrm>
        </p:grpSpPr>
        <p:pic>
          <p:nvPicPr>
            <p:cNvPr id="6" name="图片 5">
              <a:extLst>
                <a:ext uri="{FF2B5EF4-FFF2-40B4-BE49-F238E27FC236}">
                  <a16:creationId xmlns:a16="http://schemas.microsoft.com/office/drawing/2014/main" id="{4F82C3E2-C965-4388-BE8C-E2EFCFF022FF}"/>
                </a:ext>
              </a:extLst>
            </p:cNvPr>
            <p:cNvPicPr>
              <a:picLocks noChangeAspect="1"/>
            </p:cNvPicPr>
            <p:nvPr/>
          </p:nvPicPr>
          <p:blipFill>
            <a:blip r:embed="rId2"/>
            <a:stretch>
              <a:fillRect/>
            </a:stretch>
          </p:blipFill>
          <p:spPr>
            <a:xfrm>
              <a:off x="246027" y="1196752"/>
              <a:ext cx="8568952" cy="4781882"/>
            </a:xfrm>
            <a:prstGeom prst="rect">
              <a:avLst/>
            </a:prstGeom>
          </p:spPr>
        </p:pic>
        <p:sp>
          <p:nvSpPr>
            <p:cNvPr id="7" name="矩形 6">
              <a:extLst>
                <a:ext uri="{FF2B5EF4-FFF2-40B4-BE49-F238E27FC236}">
                  <a16:creationId xmlns:a16="http://schemas.microsoft.com/office/drawing/2014/main" id="{895CC529-FF35-4A11-8062-834F8483BCC8}"/>
                </a:ext>
              </a:extLst>
            </p:cNvPr>
            <p:cNvSpPr/>
            <p:nvPr/>
          </p:nvSpPr>
          <p:spPr>
            <a:xfrm>
              <a:off x="683568" y="2276872"/>
              <a:ext cx="7128792" cy="576064"/>
            </a:xfrm>
            <a:prstGeom prst="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A4D0B2E-781B-4BD1-8D67-8CF4A631DBAF}"/>
                </a:ext>
              </a:extLst>
            </p:cNvPr>
            <p:cNvSpPr/>
            <p:nvPr/>
          </p:nvSpPr>
          <p:spPr>
            <a:xfrm>
              <a:off x="712343" y="4509120"/>
              <a:ext cx="7128792" cy="576064"/>
            </a:xfrm>
            <a:prstGeom prst="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a:extLst>
              <a:ext uri="{FF2B5EF4-FFF2-40B4-BE49-F238E27FC236}">
                <a16:creationId xmlns:a16="http://schemas.microsoft.com/office/drawing/2014/main" id="{08F514DF-563F-4E96-A286-A902971F3E8E}"/>
              </a:ext>
            </a:extLst>
          </p:cNvPr>
          <p:cNvSpPr txBox="1"/>
          <p:nvPr/>
        </p:nvSpPr>
        <p:spPr>
          <a:xfrm>
            <a:off x="179512" y="1005872"/>
            <a:ext cx="8964488" cy="400110"/>
          </a:xfrm>
          <a:prstGeom prst="rect">
            <a:avLst/>
          </a:prstGeom>
          <a:noFill/>
        </p:spPr>
        <p:txBody>
          <a:bodyPr wrap="square">
            <a:spAutoFit/>
          </a:bodyPr>
          <a:lstStyle/>
          <a:p>
            <a:pPr algn="l"/>
            <a:r>
              <a:rPr lang="zh-CN" altLang="en-US" sz="2000" b="0">
                <a:solidFill>
                  <a:schemeClr val="tx1"/>
                </a:solidFill>
              </a:rPr>
              <a:t>I  </a:t>
            </a:r>
            <a:r>
              <a:rPr lang="en-US" altLang="zh-CN" sz="2000" b="0">
                <a:solidFill>
                  <a:schemeClr val="tx1"/>
                </a:solidFill>
              </a:rPr>
              <a:t>couldn’t </a:t>
            </a:r>
            <a:r>
              <a:rPr lang="zh-CN" altLang="en-US" sz="2000" b="0">
                <a:solidFill>
                  <a:schemeClr val="tx1"/>
                </a:solidFill>
              </a:rPr>
              <a:t>agree </a:t>
            </a:r>
            <a:r>
              <a:rPr lang="en-US" altLang="zh-CN" sz="2000" b="0">
                <a:solidFill>
                  <a:schemeClr val="tx1"/>
                </a:solidFill>
              </a:rPr>
              <a:t>more about following conclusions given by Manfred Wendt (CERN).</a:t>
            </a:r>
            <a:endParaRPr lang="zh-CN" altLang="en-US" sz="2000" b="0">
              <a:solidFill>
                <a:schemeClr val="tx1"/>
              </a:solidFill>
            </a:endParaRPr>
          </a:p>
        </p:txBody>
      </p:sp>
      <p:sp>
        <p:nvSpPr>
          <p:cNvPr id="2" name="灯片编号占位符 1">
            <a:extLst>
              <a:ext uri="{FF2B5EF4-FFF2-40B4-BE49-F238E27FC236}">
                <a16:creationId xmlns:a16="http://schemas.microsoft.com/office/drawing/2014/main" id="{B9F0A4AB-CA6A-4282-A75C-BAF5C21F40F4}"/>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41</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119323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内容占位符 1"/>
          <p:cNvSpPr>
            <a:spLocks noGrp="1"/>
          </p:cNvSpPr>
          <p:nvPr/>
        </p:nvSpPr>
        <p:spPr>
          <a:xfrm>
            <a:off x="815891" y="1417222"/>
            <a:ext cx="7859216" cy="1135028"/>
          </a:xfrm>
          <a:prstGeom prst="rect">
            <a:avLst/>
          </a:prstGeom>
        </p:spPr>
        <p:txBody>
          <a:bodyPr vert="horz" lIns="91440" tIns="45720" rIns="91440" bIns="45720" rtlCol="0">
            <a:normAutofit fontScale="92500"/>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altLang="zh-CN" sz="4800" dirty="0">
                <a:latin typeface="Times New Roman" panose="02020603050405020304" pitchFamily="18" charset="0"/>
                <a:cs typeface="Times New Roman" panose="02020603050405020304" pitchFamily="18" charset="0"/>
              </a:rPr>
              <a:t>Thank you for your attention! </a:t>
            </a:r>
            <a:r>
              <a:rPr lang="de-DE" altLang="zh-CN" sz="4800" dirty="0">
                <a:latin typeface="Times New Roman" panose="02020603050405020304" pitchFamily="18" charset="0"/>
                <a:cs typeface="Times New Roman" panose="02020603050405020304" pitchFamily="18" charset="0"/>
                <a:sym typeface="Wingdings" pitchFamily="2" charset="2"/>
              </a:rPr>
              <a:t></a:t>
            </a:r>
            <a:endParaRPr lang="de-DE" altLang="zh-CN" sz="4800" dirty="0">
              <a:latin typeface="Times New Roman" panose="02020603050405020304" pitchFamily="18" charset="0"/>
              <a:cs typeface="Times New Roman" panose="02020603050405020304" pitchFamily="18" charset="0"/>
            </a:endParaRPr>
          </a:p>
          <a:p>
            <a:pPr marL="0" indent="0">
              <a:buNone/>
            </a:pPr>
            <a:endParaRPr lang="zh-CN" altLang="en-US" sz="3600" dirty="0">
              <a:latin typeface="Times New Roman" panose="02020603050405020304" pitchFamily="18" charset="0"/>
              <a:cs typeface="Times New Roman" panose="02020603050405020304" pitchFamily="18" charset="0"/>
            </a:endParaRPr>
          </a:p>
        </p:txBody>
      </p:sp>
      <p:sp>
        <p:nvSpPr>
          <p:cNvPr id="6" name="标题 2"/>
          <p:cNvSpPr>
            <a:spLocks noGrp="1"/>
          </p:cNvSpPr>
          <p:nvPr>
            <p:ph type="title"/>
          </p:nvPr>
        </p:nvSpPr>
        <p:spPr>
          <a:xfrm>
            <a:off x="500034" y="142852"/>
            <a:ext cx="8072494" cy="725470"/>
          </a:xfrm>
        </p:spPr>
        <p:txBody>
          <a:bodyPr/>
          <a:lstStyle/>
          <a:p>
            <a:endParaRPr lang="zh-CN" altLang="en-US" dirty="0"/>
          </a:p>
        </p:txBody>
      </p:sp>
      <p:sp>
        <p:nvSpPr>
          <p:cNvPr id="5" name="内容占位符 1">
            <a:extLst>
              <a:ext uri="{FF2B5EF4-FFF2-40B4-BE49-F238E27FC236}">
                <a16:creationId xmlns:a16="http://schemas.microsoft.com/office/drawing/2014/main" id="{F8663375-A8F3-4C4C-A650-D9EB263A012C}"/>
              </a:ext>
            </a:extLst>
          </p:cNvPr>
          <p:cNvSpPr>
            <a:spLocks noGrp="1"/>
          </p:cNvSpPr>
          <p:nvPr>
            <p:ph idx="1"/>
          </p:nvPr>
        </p:nvSpPr>
        <p:spPr>
          <a:xfrm>
            <a:off x="457200" y="2852936"/>
            <a:ext cx="8245928" cy="3384376"/>
          </a:xfrm>
        </p:spPr>
        <p:txBody>
          <a:bodyPr>
            <a:normAutofit fontScale="77500" lnSpcReduction="20000"/>
          </a:bodyPr>
          <a:lstStyle/>
          <a:p>
            <a:pPr algn="just">
              <a:lnSpc>
                <a:spcPct val="100000"/>
              </a:lnSpc>
              <a:spcAft>
                <a:spcPts val="0"/>
              </a:spcAft>
            </a:pPr>
            <a:r>
              <a:rPr lang="en-US" altLang="zh-CN" sz="1800"/>
              <a:t>Some pubulications :</a:t>
            </a:r>
          </a:p>
          <a:p>
            <a:pPr algn="just">
              <a:lnSpc>
                <a:spcPct val="100000"/>
              </a:lnSpc>
              <a:spcAft>
                <a:spcPts val="0"/>
              </a:spcAft>
            </a:pPr>
            <a:endParaRPr lang="en-US" altLang="zh-CN" sz="1400"/>
          </a:p>
          <a:p>
            <a:pPr algn="just">
              <a:lnSpc>
                <a:spcPct val="150000"/>
              </a:lnSpc>
              <a:spcAft>
                <a:spcPts val="0"/>
              </a:spcAft>
            </a:pPr>
            <a:r>
              <a:rPr lang="en-US" altLang="zh-CN" sz="1600"/>
              <a:t>[1] S. J. Wei, Q. Ye, Y. Y. Du et al., Brief Introduction to HEPS BPM Electronics Development, in Proceedings of IBIC2020, Brazil, (2020).</a:t>
            </a:r>
          </a:p>
          <a:p>
            <a:pPr algn="just">
              <a:lnSpc>
                <a:spcPct val="150000"/>
              </a:lnSpc>
              <a:spcAft>
                <a:spcPts val="0"/>
              </a:spcAft>
            </a:pPr>
            <a:r>
              <a:rPr lang="en-US" altLang="zh-CN" sz="1600"/>
              <a:t>[2] J. He, Y. F. Sui, Y. Li, et al., Beam position monitor design for the High Energy Photon Source. Meas. Sci. Technol. 33, 115106 (2022). https://doi.org/10.1088/1361-6501/ac8277</a:t>
            </a:r>
          </a:p>
          <a:p>
            <a:pPr algn="just">
              <a:lnSpc>
                <a:spcPct val="150000"/>
              </a:lnSpc>
              <a:spcAft>
                <a:spcPts val="0"/>
              </a:spcAft>
            </a:pPr>
            <a:r>
              <a:rPr lang="en-US" altLang="zh-CN" sz="1600"/>
              <a:t>[3] Y. Li, J. He, Y. F. Sui, et al., Development of BPM feedthroughs for the High Energy Photon Source, Radiat Detect. Technol. Methods. (2022). </a:t>
            </a:r>
            <a:r>
              <a:rPr lang="en-US" altLang="zh-CN" sz="1600">
                <a:hlinkClick r:id="rId2"/>
              </a:rPr>
              <a:t>https://doi.org/10.1007/s41605-022-00345-1</a:t>
            </a:r>
            <a:endParaRPr lang="en-US" altLang="zh-CN" sz="1600"/>
          </a:p>
          <a:p>
            <a:pPr algn="just">
              <a:lnSpc>
                <a:spcPct val="150000"/>
              </a:lnSpc>
              <a:spcAft>
                <a:spcPts val="0"/>
              </a:spcAft>
            </a:pPr>
            <a:r>
              <a:rPr lang="en-US" altLang="zh-CN" sz="1600"/>
              <a:t>[4] JunHe,YanfengSui, JunhuiYue, JiaosheCao et al., Design and optimization of a Goubau line for calibration of BPMs for particle accelerators, Nucl. Instrum. Methods Phys. Res. A (2022), </a:t>
            </a:r>
            <a:r>
              <a:rPr lang="en-US" altLang="zh-CN" sz="1600">
                <a:hlinkClick r:id="rId3" tooltip="Persistent link using digital object identifier">
                  <a:extLst>
                    <a:ext uri="{A12FA001-AC4F-418D-AE19-62706E023703}">
                      <ahyp:hlinkClr xmlns:ahyp="http://schemas.microsoft.com/office/drawing/2018/hyperlinkcolor" val="tx"/>
                    </a:ext>
                  </a:extLst>
                </a:hlinkClick>
              </a:rPr>
              <a:t>https://doi.org/10.1016/j.nima.2022.167635</a:t>
            </a:r>
            <a:endParaRPr lang="en-US" altLang="zh-CN" sz="1600"/>
          </a:p>
          <a:p>
            <a:pPr algn="just">
              <a:lnSpc>
                <a:spcPct val="150000"/>
              </a:lnSpc>
              <a:spcAft>
                <a:spcPts val="0"/>
              </a:spcAft>
            </a:pPr>
            <a:r>
              <a:rPr lang="en-US" altLang="zh-CN" sz="1600"/>
              <a:t>[5] JunHe,YanfengSui, JunhuiYue, JiaosheCao et al., Design and fabrication of button-style beam position monitors for the HEPS synchrotron light facility, Nucl. Sci. Tech (2022) Accept.</a:t>
            </a:r>
          </a:p>
          <a:p>
            <a:pPr algn="just">
              <a:lnSpc>
                <a:spcPct val="100000"/>
              </a:lnSpc>
              <a:spcAft>
                <a:spcPts val="0"/>
              </a:spcAft>
            </a:pPr>
            <a:endParaRPr lang="en-US" altLang="zh-CN" sz="1400"/>
          </a:p>
        </p:txBody>
      </p:sp>
      <p:sp>
        <p:nvSpPr>
          <p:cNvPr id="2" name="灯片编号占位符 1">
            <a:extLst>
              <a:ext uri="{FF2B5EF4-FFF2-40B4-BE49-F238E27FC236}">
                <a16:creationId xmlns:a16="http://schemas.microsoft.com/office/drawing/2014/main" id="{47FBC967-04E6-4019-B3BB-177A66320CA3}"/>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42</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27110767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EE3AC16-B7E1-440C-8294-C4B9AF138661}"/>
              </a:ext>
            </a:extLst>
          </p:cNvPr>
          <p:cNvSpPr>
            <a:spLocks noGrp="1"/>
          </p:cNvSpPr>
          <p:nvPr>
            <p:ph idx="1"/>
          </p:nvPr>
        </p:nvSpPr>
        <p:spPr/>
        <p:txBody>
          <a:bodyPr/>
          <a:lstStyle/>
          <a:p>
            <a:r>
              <a:rPr lang="en-US" altLang="zh-CN"/>
              <a:t>Back up </a:t>
            </a:r>
            <a:endParaRPr lang="zh-CN" altLang="en-US"/>
          </a:p>
        </p:txBody>
      </p:sp>
      <p:sp>
        <p:nvSpPr>
          <p:cNvPr id="3" name="标题 2">
            <a:extLst>
              <a:ext uri="{FF2B5EF4-FFF2-40B4-BE49-F238E27FC236}">
                <a16:creationId xmlns:a16="http://schemas.microsoft.com/office/drawing/2014/main" id="{997CE34C-9A6C-4DD4-A0D7-0B40E041832F}"/>
              </a:ext>
            </a:extLst>
          </p:cNvPr>
          <p:cNvSpPr>
            <a:spLocks noGrp="1"/>
          </p:cNvSpPr>
          <p:nvPr>
            <p:ph type="title"/>
          </p:nvPr>
        </p:nvSpPr>
        <p:spPr/>
        <p:txBody>
          <a:bodyPr/>
          <a:lstStyle/>
          <a:p>
            <a:endParaRPr lang="zh-CN" altLang="en-US"/>
          </a:p>
        </p:txBody>
      </p:sp>
      <p:sp>
        <p:nvSpPr>
          <p:cNvPr id="5" name="灯片编号占位符 4">
            <a:extLst>
              <a:ext uri="{FF2B5EF4-FFF2-40B4-BE49-F238E27FC236}">
                <a16:creationId xmlns:a16="http://schemas.microsoft.com/office/drawing/2014/main" id="{8C548C43-4AC6-49FC-9997-5F7DAE424CC9}"/>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43</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33533988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3953FE33-20B2-4C24-9217-646BECCC60AF}"/>
              </a:ext>
            </a:extLst>
          </p:cNvPr>
          <p:cNvSpPr>
            <a:spLocks noGrp="1"/>
          </p:cNvSpPr>
          <p:nvPr>
            <p:ph idx="1"/>
          </p:nvPr>
        </p:nvSpPr>
        <p:spPr>
          <a:xfrm>
            <a:off x="490009" y="3882506"/>
            <a:ext cx="8352928" cy="2552028"/>
          </a:xfrm>
        </p:spPr>
        <p:txBody>
          <a:bodyPr>
            <a:normAutofit fontScale="70000" lnSpcReduction="20000"/>
          </a:bodyPr>
          <a:lstStyle/>
          <a:p>
            <a:pPr algn="just"/>
            <a:r>
              <a:rPr lang="en-US" altLang="zh-CN"/>
              <a:t>ME will be controlled by BPM manufacturing process,QM controlled by alignment, QE is the real important parameters for accelerator, it can be calibrated by Beam Base Alignment.</a:t>
            </a:r>
          </a:p>
          <a:p>
            <a:pPr algn="just"/>
            <a:r>
              <a:rPr lang="en-US" altLang="zh-CN"/>
              <a:t>BBA can eliminate (to a certain extent) the offset between the electric center and the magnetic center but can not eliminate the coupling.    </a:t>
            </a:r>
            <a:r>
              <a:rPr lang="en-US" altLang="zh-CN" sz="2800" b="0">
                <a:solidFill>
                  <a:schemeClr val="tx1"/>
                </a:solidFill>
                <a:latin typeface="Times New Roman" panose="02020603050405020304" pitchFamily="18" charset="0"/>
              </a:rPr>
              <a:t>x=A</a:t>
            </a:r>
            <a:r>
              <a:rPr lang="en-US" altLang="zh-CN" sz="2800" b="0" baseline="-25000">
                <a:solidFill>
                  <a:schemeClr val="tx1"/>
                </a:solidFill>
                <a:latin typeface="Times New Roman" panose="02020603050405020304" pitchFamily="18" charset="0"/>
              </a:rPr>
              <a:t>0</a:t>
            </a:r>
            <a:r>
              <a:rPr lang="en-US" altLang="zh-CN" sz="2800" b="0">
                <a:solidFill>
                  <a:schemeClr val="tx1"/>
                </a:solidFill>
                <a:latin typeface="Times New Roman" panose="02020603050405020304" pitchFamily="18" charset="0"/>
              </a:rPr>
              <a:t>+A</a:t>
            </a:r>
            <a:r>
              <a:rPr lang="en-US" altLang="zh-CN" sz="2800" b="0" baseline="-25000">
                <a:solidFill>
                  <a:schemeClr val="tx1"/>
                </a:solidFill>
                <a:latin typeface="Times New Roman" panose="02020603050405020304" pitchFamily="18" charset="0"/>
              </a:rPr>
              <a:t>1</a:t>
            </a:r>
            <a:r>
              <a:rPr lang="en-US" altLang="zh-CN" sz="2800" b="0">
                <a:solidFill>
                  <a:schemeClr val="tx1"/>
                </a:solidFill>
                <a:latin typeface="Times New Roman" panose="02020603050405020304" pitchFamily="18" charset="0"/>
              </a:rPr>
              <a:t>X</a:t>
            </a:r>
            <a:r>
              <a:rPr lang="en-US" altLang="zh-CN" sz="2800" b="0" baseline="-25000">
                <a:solidFill>
                  <a:schemeClr val="tx1"/>
                </a:solidFill>
                <a:latin typeface="Times New Roman" panose="02020603050405020304" pitchFamily="18" charset="0"/>
              </a:rPr>
              <a:t>raw</a:t>
            </a:r>
            <a:r>
              <a:rPr lang="en-US" altLang="zh-CN" sz="2800" b="0">
                <a:solidFill>
                  <a:schemeClr val="tx1"/>
                </a:solidFill>
                <a:latin typeface="Times New Roman" panose="02020603050405020304" pitchFamily="18" charset="0"/>
              </a:rPr>
              <a:t>+A</a:t>
            </a:r>
            <a:r>
              <a:rPr lang="en-US" altLang="zh-CN" sz="2800" b="0" baseline="-25000">
                <a:solidFill>
                  <a:schemeClr val="tx1"/>
                </a:solidFill>
                <a:latin typeface="Times New Roman" panose="02020603050405020304" pitchFamily="18" charset="0"/>
              </a:rPr>
              <a:t>2</a:t>
            </a:r>
            <a:r>
              <a:rPr lang="en-US" altLang="zh-CN" sz="2800" b="0">
                <a:solidFill>
                  <a:schemeClr val="tx1"/>
                </a:solidFill>
                <a:latin typeface="Times New Roman" panose="02020603050405020304" pitchFamily="18" charset="0"/>
              </a:rPr>
              <a:t>Y</a:t>
            </a:r>
            <a:r>
              <a:rPr lang="en-US" altLang="zh-CN" sz="2800" b="0" baseline="-25000">
                <a:solidFill>
                  <a:schemeClr val="tx1"/>
                </a:solidFill>
                <a:latin typeface="Times New Roman" panose="02020603050405020304" pitchFamily="18" charset="0"/>
              </a:rPr>
              <a:t>raw</a:t>
            </a:r>
          </a:p>
          <a:p>
            <a:pPr algn="just"/>
            <a:r>
              <a:rPr lang="en-US" altLang="zh-CN" sz="2800" b="0">
                <a:solidFill>
                  <a:schemeClr val="tx1"/>
                </a:solidFill>
                <a:latin typeface="Times New Roman" panose="02020603050405020304" pitchFamily="18" charset="0"/>
              </a:rPr>
              <a:t>Reviewers’ Comments from the CEPC_SPPC Pre-CDR Mini-Review </a:t>
            </a:r>
            <a:br>
              <a:rPr lang="en-US" altLang="zh-CN" sz="2800" b="0">
                <a:solidFill>
                  <a:schemeClr val="tx1"/>
                </a:solidFill>
                <a:latin typeface="Times New Roman" panose="02020603050405020304" pitchFamily="18" charset="0"/>
              </a:rPr>
            </a:br>
            <a:r>
              <a:rPr lang="en-US" altLang="zh-CN" sz="2800" b="0">
                <a:solidFill>
                  <a:schemeClr val="tx1"/>
                </a:solidFill>
                <a:latin typeface="Times New Roman" panose="02020603050405020304" pitchFamily="18" charset="0"/>
              </a:rPr>
              <a:t>(October 13-17, 2014, IHEP)</a:t>
            </a:r>
            <a:endParaRPr lang="zh-CN" altLang="en-US" sz="2800" b="0">
              <a:solidFill>
                <a:schemeClr val="tx1"/>
              </a:solidFill>
              <a:latin typeface="Times New Roman" panose="02020603050405020304" pitchFamily="18" charset="0"/>
            </a:endParaRPr>
          </a:p>
        </p:txBody>
      </p:sp>
      <p:sp>
        <p:nvSpPr>
          <p:cNvPr id="3" name="标题 2">
            <a:extLst>
              <a:ext uri="{FF2B5EF4-FFF2-40B4-BE49-F238E27FC236}">
                <a16:creationId xmlns:a16="http://schemas.microsoft.com/office/drawing/2014/main" id="{D5B51E5C-0324-4042-B052-35325192F6FB}"/>
              </a:ext>
            </a:extLst>
          </p:cNvPr>
          <p:cNvSpPr>
            <a:spLocks noGrp="1"/>
          </p:cNvSpPr>
          <p:nvPr>
            <p:ph type="title"/>
          </p:nvPr>
        </p:nvSpPr>
        <p:spPr>
          <a:xfrm>
            <a:off x="251519" y="25646"/>
            <a:ext cx="7978503" cy="725470"/>
          </a:xfrm>
        </p:spPr>
        <p:txBody>
          <a:bodyPr>
            <a:noAutofit/>
          </a:bodyPr>
          <a:lstStyle/>
          <a:p>
            <a:r>
              <a:rPr lang="en-US" altLang="zh-CN" sz="2400" b="0"/>
              <a:t>Reading error due</a:t>
            </a:r>
            <a:r>
              <a:rPr lang="zh-CN" altLang="en-US" sz="2400" b="0"/>
              <a:t> </a:t>
            </a:r>
            <a:r>
              <a:rPr lang="en-US" altLang="zh-CN" sz="2400" b="0"/>
              <a:t>to 4-electrode difference</a:t>
            </a:r>
            <a:endParaRPr lang="zh-CN" altLang="en-US" sz="2400" b="0"/>
          </a:p>
        </p:txBody>
      </p:sp>
      <p:pic>
        <p:nvPicPr>
          <p:cNvPr id="5" name="图片 4">
            <a:extLst>
              <a:ext uri="{FF2B5EF4-FFF2-40B4-BE49-F238E27FC236}">
                <a16:creationId xmlns:a16="http://schemas.microsoft.com/office/drawing/2014/main" id="{0779DADE-353A-46F0-B492-918B4C06C9E9}"/>
              </a:ext>
            </a:extLst>
          </p:cNvPr>
          <p:cNvPicPr/>
          <p:nvPr/>
        </p:nvPicPr>
        <p:blipFill>
          <a:blip r:embed="rId2"/>
          <a:stretch>
            <a:fillRect/>
          </a:stretch>
        </p:blipFill>
        <p:spPr>
          <a:xfrm>
            <a:off x="323528" y="977071"/>
            <a:ext cx="3332165" cy="2863393"/>
          </a:xfrm>
          <a:prstGeom prst="rect">
            <a:avLst/>
          </a:prstGeom>
        </p:spPr>
      </p:pic>
      <p:pic>
        <p:nvPicPr>
          <p:cNvPr id="17" name="图片 16">
            <a:extLst>
              <a:ext uri="{FF2B5EF4-FFF2-40B4-BE49-F238E27FC236}">
                <a16:creationId xmlns:a16="http://schemas.microsoft.com/office/drawing/2014/main" id="{E6DFF368-1300-429E-98DE-B3DAE301B419}"/>
              </a:ext>
            </a:extLst>
          </p:cNvPr>
          <p:cNvPicPr>
            <a:picLocks noChangeAspect="1"/>
          </p:cNvPicPr>
          <p:nvPr/>
        </p:nvPicPr>
        <p:blipFill>
          <a:blip r:embed="rId3"/>
          <a:stretch>
            <a:fillRect/>
          </a:stretch>
        </p:blipFill>
        <p:spPr>
          <a:xfrm>
            <a:off x="4897858" y="1019113"/>
            <a:ext cx="3332165" cy="923371"/>
          </a:xfrm>
          <a:prstGeom prst="rect">
            <a:avLst/>
          </a:prstGeom>
        </p:spPr>
      </p:pic>
      <p:pic>
        <p:nvPicPr>
          <p:cNvPr id="23" name="图片 22">
            <a:extLst>
              <a:ext uri="{FF2B5EF4-FFF2-40B4-BE49-F238E27FC236}">
                <a16:creationId xmlns:a16="http://schemas.microsoft.com/office/drawing/2014/main" id="{D7E1E281-FF73-45B5-9C9E-C2A5B6F357E6}"/>
              </a:ext>
            </a:extLst>
          </p:cNvPr>
          <p:cNvPicPr>
            <a:picLocks noChangeAspect="1"/>
          </p:cNvPicPr>
          <p:nvPr/>
        </p:nvPicPr>
        <p:blipFill>
          <a:blip r:embed="rId4"/>
          <a:stretch>
            <a:fillRect/>
          </a:stretch>
        </p:blipFill>
        <p:spPr>
          <a:xfrm>
            <a:off x="3814239" y="2189376"/>
            <a:ext cx="5304683" cy="1303208"/>
          </a:xfrm>
          <a:prstGeom prst="rect">
            <a:avLst/>
          </a:prstGeom>
        </p:spPr>
      </p:pic>
      <p:sp>
        <p:nvSpPr>
          <p:cNvPr id="6" name="灯片编号占位符 5">
            <a:extLst>
              <a:ext uri="{FF2B5EF4-FFF2-40B4-BE49-F238E27FC236}">
                <a16:creationId xmlns:a16="http://schemas.microsoft.com/office/drawing/2014/main" id="{2D74E8A3-05E0-4B30-9E84-F3A9BCCDBCC4}"/>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44</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17434734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E9D98235-F116-4B34-8AF1-0865442D70A4}"/>
              </a:ext>
            </a:extLst>
          </p:cNvPr>
          <p:cNvSpPr>
            <a:spLocks noGrp="1"/>
          </p:cNvSpPr>
          <p:nvPr>
            <p:ph type="title"/>
          </p:nvPr>
        </p:nvSpPr>
        <p:spPr/>
        <p:txBody>
          <a:bodyPr/>
          <a:lstStyle/>
          <a:p>
            <a:r>
              <a:rPr lang="en-US" altLang="zh-CN"/>
              <a:t>8-electrode BPM</a:t>
            </a:r>
            <a:endParaRPr lang="zh-CN" altLang="en-US"/>
          </a:p>
        </p:txBody>
      </p:sp>
      <p:pic>
        <p:nvPicPr>
          <p:cNvPr id="5" name="图片 4">
            <a:extLst>
              <a:ext uri="{FF2B5EF4-FFF2-40B4-BE49-F238E27FC236}">
                <a16:creationId xmlns:a16="http://schemas.microsoft.com/office/drawing/2014/main" id="{6085A7CB-BD35-4143-8553-03D346B05186}"/>
              </a:ext>
            </a:extLst>
          </p:cNvPr>
          <p:cNvPicPr>
            <a:picLocks noChangeAspect="1"/>
          </p:cNvPicPr>
          <p:nvPr/>
        </p:nvPicPr>
        <p:blipFill>
          <a:blip r:embed="rId2"/>
          <a:stretch>
            <a:fillRect/>
          </a:stretch>
        </p:blipFill>
        <p:spPr>
          <a:xfrm>
            <a:off x="390252" y="1578955"/>
            <a:ext cx="4124325" cy="3124200"/>
          </a:xfrm>
          <a:prstGeom prst="rect">
            <a:avLst/>
          </a:prstGeom>
          <a:ln w="19050">
            <a:solidFill>
              <a:schemeClr val="tx2">
                <a:lumMod val="60000"/>
                <a:lumOff val="40000"/>
              </a:schemeClr>
            </a:solidFill>
          </a:ln>
        </p:spPr>
      </p:pic>
      <p:pic>
        <p:nvPicPr>
          <p:cNvPr id="7" name="图片 6">
            <a:extLst>
              <a:ext uri="{FF2B5EF4-FFF2-40B4-BE49-F238E27FC236}">
                <a16:creationId xmlns:a16="http://schemas.microsoft.com/office/drawing/2014/main" id="{DE36F758-8C8D-42C2-8E2C-83A874341977}"/>
              </a:ext>
            </a:extLst>
          </p:cNvPr>
          <p:cNvPicPr>
            <a:picLocks noChangeAspect="1"/>
          </p:cNvPicPr>
          <p:nvPr/>
        </p:nvPicPr>
        <p:blipFill>
          <a:blip r:embed="rId3"/>
          <a:stretch>
            <a:fillRect/>
          </a:stretch>
        </p:blipFill>
        <p:spPr>
          <a:xfrm>
            <a:off x="5364088" y="1692084"/>
            <a:ext cx="2954462" cy="2897942"/>
          </a:xfrm>
          <a:prstGeom prst="rect">
            <a:avLst/>
          </a:prstGeom>
          <a:ln w="19050">
            <a:solidFill>
              <a:schemeClr val="tx2">
                <a:lumMod val="60000"/>
                <a:lumOff val="40000"/>
              </a:schemeClr>
            </a:solidFill>
          </a:ln>
        </p:spPr>
      </p:pic>
      <p:cxnSp>
        <p:nvCxnSpPr>
          <p:cNvPr id="9" name="直接连接符 8">
            <a:extLst>
              <a:ext uri="{FF2B5EF4-FFF2-40B4-BE49-F238E27FC236}">
                <a16:creationId xmlns:a16="http://schemas.microsoft.com/office/drawing/2014/main" id="{A33A1847-BE24-4334-87DB-32BBBB37D82C}"/>
              </a:ext>
            </a:extLst>
          </p:cNvPr>
          <p:cNvCxnSpPr>
            <a:cxnSpLocks/>
          </p:cNvCxnSpPr>
          <p:nvPr/>
        </p:nvCxnSpPr>
        <p:spPr>
          <a:xfrm>
            <a:off x="6841319" y="2242632"/>
            <a:ext cx="0" cy="180020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D511684A-D1B4-441F-9CF5-F613AABC4A52}"/>
              </a:ext>
            </a:extLst>
          </p:cNvPr>
          <p:cNvCxnSpPr>
            <a:cxnSpLocks/>
          </p:cNvCxnSpPr>
          <p:nvPr/>
        </p:nvCxnSpPr>
        <p:spPr>
          <a:xfrm>
            <a:off x="5905215" y="3141055"/>
            <a:ext cx="1872208" cy="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椭圆 17">
            <a:extLst>
              <a:ext uri="{FF2B5EF4-FFF2-40B4-BE49-F238E27FC236}">
                <a16:creationId xmlns:a16="http://schemas.microsoft.com/office/drawing/2014/main" id="{20A7E7CA-43E0-415B-BE6C-4E3EB06D21F1}"/>
              </a:ext>
            </a:extLst>
          </p:cNvPr>
          <p:cNvSpPr/>
          <p:nvPr/>
        </p:nvSpPr>
        <p:spPr>
          <a:xfrm>
            <a:off x="6084179" y="3082920"/>
            <a:ext cx="144005" cy="10968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D31FE63D-15DC-4F00-81F6-6245E4EDB79C}"/>
              </a:ext>
            </a:extLst>
          </p:cNvPr>
          <p:cNvSpPr/>
          <p:nvPr/>
        </p:nvSpPr>
        <p:spPr>
          <a:xfrm>
            <a:off x="7452320" y="3074384"/>
            <a:ext cx="160260" cy="118220"/>
          </a:xfrm>
          <a:prstGeom prst="ellipse">
            <a:avLst/>
          </a:prstGeom>
          <a:solidFill>
            <a:srgbClr val="3333FF"/>
          </a:solidFill>
          <a:ln w="254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409533E6-7CD6-413E-B7DF-E7B7B11DAAE4}"/>
              </a:ext>
            </a:extLst>
          </p:cNvPr>
          <p:cNvSpPr txBox="1"/>
          <p:nvPr/>
        </p:nvSpPr>
        <p:spPr>
          <a:xfrm>
            <a:off x="7291658" y="2612719"/>
            <a:ext cx="320922" cy="461665"/>
          </a:xfrm>
          <a:prstGeom prst="rect">
            <a:avLst/>
          </a:prstGeom>
          <a:noFill/>
        </p:spPr>
        <p:txBody>
          <a:bodyPr wrap="none" rtlCol="0">
            <a:spAutoFit/>
          </a:bodyPr>
          <a:lstStyle/>
          <a:p>
            <a:r>
              <a:rPr lang="en-US" altLang="zh-CN" sz="2400">
                <a:solidFill>
                  <a:srgbClr val="3333FF"/>
                </a:solidFill>
              </a:rPr>
              <a:t>e</a:t>
            </a:r>
            <a:endParaRPr lang="zh-CN" altLang="en-US" sz="2400" dirty="0">
              <a:solidFill>
                <a:srgbClr val="3333FF"/>
              </a:solidFill>
            </a:endParaRPr>
          </a:p>
        </p:txBody>
      </p:sp>
      <p:sp>
        <p:nvSpPr>
          <p:cNvPr id="21" name="文本框 20">
            <a:extLst>
              <a:ext uri="{FF2B5EF4-FFF2-40B4-BE49-F238E27FC236}">
                <a16:creationId xmlns:a16="http://schemas.microsoft.com/office/drawing/2014/main" id="{DB744891-5B74-4185-AEB2-E2F0FCC1045B}"/>
              </a:ext>
            </a:extLst>
          </p:cNvPr>
          <p:cNvSpPr txBox="1"/>
          <p:nvPr/>
        </p:nvSpPr>
        <p:spPr>
          <a:xfrm>
            <a:off x="6025731" y="2564379"/>
            <a:ext cx="356188" cy="461665"/>
          </a:xfrm>
          <a:prstGeom prst="rect">
            <a:avLst/>
          </a:prstGeom>
          <a:noFill/>
        </p:spPr>
        <p:txBody>
          <a:bodyPr wrap="none" rtlCol="0">
            <a:spAutoFit/>
          </a:bodyPr>
          <a:lstStyle/>
          <a:p>
            <a:r>
              <a:rPr lang="en-US" altLang="zh-CN" sz="2400">
                <a:solidFill>
                  <a:srgbClr val="FF0000"/>
                </a:solidFill>
              </a:rPr>
              <a:t>p</a:t>
            </a:r>
            <a:endParaRPr lang="zh-CN" altLang="en-US" sz="2400" dirty="0">
              <a:solidFill>
                <a:srgbClr val="FF0000"/>
              </a:solidFill>
            </a:endParaRPr>
          </a:p>
        </p:txBody>
      </p:sp>
      <p:sp>
        <p:nvSpPr>
          <p:cNvPr id="22" name="文本框 21">
            <a:extLst>
              <a:ext uri="{FF2B5EF4-FFF2-40B4-BE49-F238E27FC236}">
                <a16:creationId xmlns:a16="http://schemas.microsoft.com/office/drawing/2014/main" id="{77365EAC-706A-4D00-85FF-5AEFD9DFD289}"/>
              </a:ext>
            </a:extLst>
          </p:cNvPr>
          <p:cNvSpPr txBox="1"/>
          <p:nvPr/>
        </p:nvSpPr>
        <p:spPr>
          <a:xfrm>
            <a:off x="5513572" y="3114927"/>
            <a:ext cx="1380506" cy="461665"/>
          </a:xfrm>
          <a:prstGeom prst="rect">
            <a:avLst/>
          </a:prstGeom>
          <a:noFill/>
        </p:spPr>
        <p:txBody>
          <a:bodyPr wrap="none" rtlCol="0">
            <a:spAutoFit/>
          </a:bodyPr>
          <a:lstStyle/>
          <a:p>
            <a:r>
              <a:rPr lang="en-US" altLang="zh-CN" sz="2400">
                <a:solidFill>
                  <a:srgbClr val="FF0000"/>
                </a:solidFill>
              </a:rPr>
              <a:t>Q</a:t>
            </a:r>
            <a:r>
              <a:rPr lang="en-US" altLang="zh-CN" sz="2400" baseline="-25000">
                <a:solidFill>
                  <a:srgbClr val="FF0000"/>
                </a:solidFill>
              </a:rPr>
              <a:t>p</a:t>
            </a:r>
            <a:r>
              <a:rPr lang="en-US" altLang="zh-CN" sz="2400">
                <a:solidFill>
                  <a:srgbClr val="FF0000"/>
                </a:solidFill>
              </a:rPr>
              <a:t>, x</a:t>
            </a:r>
            <a:r>
              <a:rPr lang="en-US" altLang="zh-CN" sz="2400" baseline="-25000">
                <a:solidFill>
                  <a:srgbClr val="FF0000"/>
                </a:solidFill>
              </a:rPr>
              <a:t>p</a:t>
            </a:r>
            <a:r>
              <a:rPr lang="en-US" altLang="zh-CN" sz="2400">
                <a:solidFill>
                  <a:srgbClr val="FF0000"/>
                </a:solidFill>
              </a:rPr>
              <a:t>, y</a:t>
            </a:r>
            <a:r>
              <a:rPr lang="en-US" altLang="zh-CN" sz="2400" baseline="-25000">
                <a:solidFill>
                  <a:srgbClr val="FF0000"/>
                </a:solidFill>
              </a:rPr>
              <a:t>p</a:t>
            </a:r>
            <a:endParaRPr lang="zh-CN" altLang="en-US" sz="2400" baseline="-25000" dirty="0">
              <a:solidFill>
                <a:srgbClr val="FF0000"/>
              </a:solidFill>
            </a:endParaRPr>
          </a:p>
        </p:txBody>
      </p:sp>
      <p:sp>
        <p:nvSpPr>
          <p:cNvPr id="23" name="文本框 22">
            <a:extLst>
              <a:ext uri="{FF2B5EF4-FFF2-40B4-BE49-F238E27FC236}">
                <a16:creationId xmlns:a16="http://schemas.microsoft.com/office/drawing/2014/main" id="{6E55E6AD-93B7-47D9-8200-4CE0B6A349F6}"/>
              </a:ext>
            </a:extLst>
          </p:cNvPr>
          <p:cNvSpPr txBox="1"/>
          <p:nvPr/>
        </p:nvSpPr>
        <p:spPr>
          <a:xfrm>
            <a:off x="7031749" y="3132122"/>
            <a:ext cx="1313180" cy="461665"/>
          </a:xfrm>
          <a:prstGeom prst="rect">
            <a:avLst/>
          </a:prstGeom>
          <a:noFill/>
        </p:spPr>
        <p:txBody>
          <a:bodyPr wrap="none" rtlCol="0">
            <a:spAutoFit/>
          </a:bodyPr>
          <a:lstStyle/>
          <a:p>
            <a:r>
              <a:rPr lang="en-US" altLang="zh-CN" sz="2400">
                <a:solidFill>
                  <a:srgbClr val="3333FF"/>
                </a:solidFill>
              </a:rPr>
              <a:t>Q</a:t>
            </a:r>
            <a:r>
              <a:rPr lang="en-US" altLang="zh-CN" sz="2400" baseline="-25000">
                <a:solidFill>
                  <a:srgbClr val="3333FF"/>
                </a:solidFill>
              </a:rPr>
              <a:t>e</a:t>
            </a:r>
            <a:r>
              <a:rPr lang="en-US" altLang="zh-CN" sz="2400">
                <a:solidFill>
                  <a:srgbClr val="3333FF"/>
                </a:solidFill>
              </a:rPr>
              <a:t>, x</a:t>
            </a:r>
            <a:r>
              <a:rPr lang="en-US" altLang="zh-CN" sz="2400" baseline="-25000">
                <a:solidFill>
                  <a:srgbClr val="3333FF"/>
                </a:solidFill>
              </a:rPr>
              <a:t>e</a:t>
            </a:r>
            <a:r>
              <a:rPr lang="en-US" altLang="zh-CN" sz="2400">
                <a:solidFill>
                  <a:srgbClr val="3333FF"/>
                </a:solidFill>
              </a:rPr>
              <a:t>, y</a:t>
            </a:r>
            <a:r>
              <a:rPr lang="en-US" altLang="zh-CN" sz="2400" baseline="-25000">
                <a:solidFill>
                  <a:srgbClr val="3333FF"/>
                </a:solidFill>
              </a:rPr>
              <a:t>e</a:t>
            </a:r>
            <a:endParaRPr lang="zh-CN" altLang="en-US" sz="2400" baseline="-25000" dirty="0">
              <a:solidFill>
                <a:srgbClr val="3333FF"/>
              </a:solidFill>
            </a:endParaRPr>
          </a:p>
        </p:txBody>
      </p:sp>
      <p:sp>
        <p:nvSpPr>
          <p:cNvPr id="25" name="文本框 24">
            <a:extLst>
              <a:ext uri="{FF2B5EF4-FFF2-40B4-BE49-F238E27FC236}">
                <a16:creationId xmlns:a16="http://schemas.microsoft.com/office/drawing/2014/main" id="{676D342A-8EFE-4968-B557-6ACFA3E4910B}"/>
              </a:ext>
            </a:extLst>
          </p:cNvPr>
          <p:cNvSpPr txBox="1"/>
          <p:nvPr/>
        </p:nvSpPr>
        <p:spPr>
          <a:xfrm>
            <a:off x="2849861" y="5535121"/>
            <a:ext cx="3175870" cy="461665"/>
          </a:xfrm>
          <a:prstGeom prst="rect">
            <a:avLst/>
          </a:prstGeom>
          <a:noFill/>
        </p:spPr>
        <p:txBody>
          <a:bodyPr wrap="none" rtlCol="0">
            <a:spAutoFit/>
          </a:bodyPr>
          <a:lstStyle/>
          <a:p>
            <a:r>
              <a:rPr lang="en-US" altLang="zh-CN" sz="2400" b="0">
                <a:solidFill>
                  <a:srgbClr val="3333FF"/>
                </a:solidFill>
                <a:cs typeface="Times New Roman" panose="02020603050405020304" pitchFamily="18" charset="0"/>
              </a:rPr>
              <a:t>8 Equations, 6</a:t>
            </a:r>
            <a:r>
              <a:rPr lang="zh-CN" altLang="en-US" sz="2400" b="0">
                <a:solidFill>
                  <a:srgbClr val="3333FF"/>
                </a:solidFill>
                <a:cs typeface="Times New Roman" panose="02020603050405020304" pitchFamily="18" charset="0"/>
              </a:rPr>
              <a:t> </a:t>
            </a:r>
            <a:r>
              <a:rPr lang="en-US" altLang="zh-CN" sz="2400" b="0">
                <a:solidFill>
                  <a:srgbClr val="3333FF"/>
                </a:solidFill>
                <a:cs typeface="Times New Roman" panose="02020603050405020304" pitchFamily="18" charset="0"/>
              </a:rPr>
              <a:t>unknown</a:t>
            </a:r>
            <a:endParaRPr lang="zh-CN" altLang="en-US" sz="2400" b="0" dirty="0">
              <a:solidFill>
                <a:srgbClr val="3333FF"/>
              </a:solidFill>
              <a:cs typeface="Times New Roman" panose="02020603050405020304" pitchFamily="18" charset="0"/>
            </a:endParaRPr>
          </a:p>
        </p:txBody>
      </p:sp>
      <p:pic>
        <p:nvPicPr>
          <p:cNvPr id="26" name="图片 25">
            <a:extLst>
              <a:ext uri="{FF2B5EF4-FFF2-40B4-BE49-F238E27FC236}">
                <a16:creationId xmlns:a16="http://schemas.microsoft.com/office/drawing/2014/main" id="{0DA32806-F679-4043-A800-6C5FBB78EA24}"/>
              </a:ext>
            </a:extLst>
          </p:cNvPr>
          <p:cNvPicPr>
            <a:picLocks noChangeAspect="1"/>
          </p:cNvPicPr>
          <p:nvPr/>
        </p:nvPicPr>
        <p:blipFill>
          <a:blip r:embed="rId4"/>
          <a:stretch>
            <a:fillRect/>
          </a:stretch>
        </p:blipFill>
        <p:spPr>
          <a:xfrm>
            <a:off x="1877873" y="4901829"/>
            <a:ext cx="4705350" cy="638175"/>
          </a:xfrm>
          <a:prstGeom prst="rect">
            <a:avLst/>
          </a:prstGeom>
        </p:spPr>
      </p:pic>
      <p:sp>
        <p:nvSpPr>
          <p:cNvPr id="27" name="文本框 26">
            <a:extLst>
              <a:ext uri="{FF2B5EF4-FFF2-40B4-BE49-F238E27FC236}">
                <a16:creationId xmlns:a16="http://schemas.microsoft.com/office/drawing/2014/main" id="{FA18C05F-B5E3-4852-BE00-0237EF1CADB2}"/>
              </a:ext>
            </a:extLst>
          </p:cNvPr>
          <p:cNvSpPr txBox="1"/>
          <p:nvPr/>
        </p:nvSpPr>
        <p:spPr>
          <a:xfrm>
            <a:off x="5505324" y="4523355"/>
            <a:ext cx="2858476" cy="707886"/>
          </a:xfrm>
          <a:prstGeom prst="rect">
            <a:avLst/>
          </a:prstGeom>
          <a:noFill/>
        </p:spPr>
        <p:txBody>
          <a:bodyPr wrap="none" rtlCol="0">
            <a:spAutoFit/>
          </a:bodyPr>
          <a:lstStyle/>
          <a:p>
            <a:r>
              <a:rPr lang="en-US" altLang="zh-CN" sz="2000" b="0">
                <a:solidFill>
                  <a:schemeClr val="tx1"/>
                </a:solidFill>
              </a:rPr>
              <a:t>Tan </a:t>
            </a:r>
            <a:r>
              <a:rPr lang="el-GR" altLang="zh-CN" sz="2000" b="0">
                <a:solidFill>
                  <a:schemeClr val="tx1"/>
                </a:solidFill>
              </a:rPr>
              <a:t>α</a:t>
            </a:r>
            <a:r>
              <a:rPr lang="en-US" altLang="zh-CN" sz="2000" b="0">
                <a:solidFill>
                  <a:schemeClr val="tx1"/>
                </a:solidFill>
              </a:rPr>
              <a:t>×L</a:t>
            </a:r>
          </a:p>
          <a:p>
            <a:r>
              <a:rPr lang="en-US" altLang="zh-CN" sz="2000" b="0">
                <a:solidFill>
                  <a:schemeClr val="tx1"/>
                </a:solidFill>
              </a:rPr>
              <a:t>=0.0165 ×740 =12.2 mm</a:t>
            </a:r>
            <a:endParaRPr lang="zh-CN" altLang="en-US" sz="2000" b="0" dirty="0">
              <a:solidFill>
                <a:schemeClr val="tx1"/>
              </a:solidFill>
            </a:endParaRPr>
          </a:p>
        </p:txBody>
      </p:sp>
      <p:sp>
        <p:nvSpPr>
          <p:cNvPr id="28" name="矩形 27">
            <a:extLst>
              <a:ext uri="{FF2B5EF4-FFF2-40B4-BE49-F238E27FC236}">
                <a16:creationId xmlns:a16="http://schemas.microsoft.com/office/drawing/2014/main" id="{DE683756-7B1B-4B24-9301-A19B27C47E51}"/>
              </a:ext>
            </a:extLst>
          </p:cNvPr>
          <p:cNvSpPr/>
          <p:nvPr/>
        </p:nvSpPr>
        <p:spPr>
          <a:xfrm>
            <a:off x="4716016" y="980728"/>
            <a:ext cx="4141711" cy="461665"/>
          </a:xfrm>
          <a:prstGeom prst="rect">
            <a:avLst/>
          </a:prstGeom>
        </p:spPr>
        <p:txBody>
          <a:bodyPr wrap="none">
            <a:spAutoFit/>
          </a:bodyPr>
          <a:lstStyle/>
          <a:p>
            <a:r>
              <a:rPr lang="en-US" altLang="zh-CN" sz="2400" b="0">
                <a:solidFill>
                  <a:srgbClr val="C00000"/>
                </a:solidFill>
              </a:rPr>
              <a:t>Poor accuracy for off-axis beam</a:t>
            </a:r>
            <a:endParaRPr lang="zh-CN" altLang="en-US" sz="2400" b="0">
              <a:solidFill>
                <a:srgbClr val="C00000"/>
              </a:solidFill>
            </a:endParaRPr>
          </a:p>
        </p:txBody>
      </p:sp>
      <p:sp>
        <p:nvSpPr>
          <p:cNvPr id="24" name="矩形 23">
            <a:extLst>
              <a:ext uri="{FF2B5EF4-FFF2-40B4-BE49-F238E27FC236}">
                <a16:creationId xmlns:a16="http://schemas.microsoft.com/office/drawing/2014/main" id="{58D11582-65E6-4086-8A44-07A52E741488}"/>
              </a:ext>
            </a:extLst>
          </p:cNvPr>
          <p:cNvSpPr/>
          <p:nvPr/>
        </p:nvSpPr>
        <p:spPr>
          <a:xfrm>
            <a:off x="251520" y="980728"/>
            <a:ext cx="4148893" cy="400110"/>
          </a:xfrm>
          <a:prstGeom prst="rect">
            <a:avLst/>
          </a:prstGeom>
        </p:spPr>
        <p:txBody>
          <a:bodyPr wrap="none">
            <a:spAutoFit/>
          </a:bodyPr>
          <a:lstStyle/>
          <a:p>
            <a:r>
              <a:rPr lang="en-US" altLang="zh-CN" sz="2000" b="0">
                <a:solidFill>
                  <a:schemeClr val="tx1"/>
                </a:solidFill>
              </a:rPr>
              <a:t>The Signal of the BPM with two beam</a:t>
            </a:r>
            <a:endParaRPr lang="zh-CN" altLang="en-US" sz="2000" b="0">
              <a:solidFill>
                <a:schemeClr val="tx1"/>
              </a:solidFill>
            </a:endParaRPr>
          </a:p>
        </p:txBody>
      </p:sp>
      <p:sp>
        <p:nvSpPr>
          <p:cNvPr id="2" name="文本框 1">
            <a:extLst>
              <a:ext uri="{FF2B5EF4-FFF2-40B4-BE49-F238E27FC236}">
                <a16:creationId xmlns:a16="http://schemas.microsoft.com/office/drawing/2014/main" id="{5C517250-8860-44B0-95EE-C1093496B89B}"/>
              </a:ext>
            </a:extLst>
          </p:cNvPr>
          <p:cNvSpPr txBox="1"/>
          <p:nvPr/>
        </p:nvSpPr>
        <p:spPr>
          <a:xfrm>
            <a:off x="150905" y="5988630"/>
            <a:ext cx="8159286" cy="369332"/>
          </a:xfrm>
          <a:prstGeom prst="rect">
            <a:avLst/>
          </a:prstGeom>
          <a:noFill/>
        </p:spPr>
        <p:txBody>
          <a:bodyPr wrap="none" rtlCol="0">
            <a:spAutoFit/>
          </a:bodyPr>
          <a:lstStyle/>
          <a:p>
            <a:r>
              <a:rPr lang="en-US" altLang="zh-CN" sz="1800" b="0">
                <a:solidFill>
                  <a:schemeClr val="tx1"/>
                </a:solidFill>
              </a:rPr>
              <a:t>Kotaro Satoh,Detection of the position of two beams with a common BPM, PAC 1999</a:t>
            </a:r>
            <a:endParaRPr lang="zh-CN" altLang="en-US" sz="1800" b="0" dirty="0">
              <a:solidFill>
                <a:schemeClr val="tx1"/>
              </a:solidFill>
            </a:endParaRPr>
          </a:p>
        </p:txBody>
      </p:sp>
      <p:sp>
        <p:nvSpPr>
          <p:cNvPr id="4" name="灯片编号占位符 3">
            <a:extLst>
              <a:ext uri="{FF2B5EF4-FFF2-40B4-BE49-F238E27FC236}">
                <a16:creationId xmlns:a16="http://schemas.microsoft.com/office/drawing/2014/main" id="{7E76DD4F-1EEF-479E-B698-231C60E7DA10}"/>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45</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3137668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9D234FE-2E0B-4A6B-9E89-FA3AE435FB31}"/>
              </a:ext>
            </a:extLst>
          </p:cNvPr>
          <p:cNvSpPr>
            <a:spLocks noGrp="1"/>
          </p:cNvSpPr>
          <p:nvPr>
            <p:ph type="title"/>
          </p:nvPr>
        </p:nvSpPr>
        <p:spPr/>
        <p:txBody>
          <a:bodyPr/>
          <a:lstStyle/>
          <a:p>
            <a:r>
              <a:rPr lang="en-US" altLang="zh-CN"/>
              <a:t>8-electrode BPM simulation</a:t>
            </a:r>
            <a:endParaRPr lang="zh-CN" altLang="en-US"/>
          </a:p>
        </p:txBody>
      </p:sp>
      <p:sp>
        <p:nvSpPr>
          <p:cNvPr id="4" name="矩形 3">
            <a:extLst>
              <a:ext uri="{FF2B5EF4-FFF2-40B4-BE49-F238E27FC236}">
                <a16:creationId xmlns:a16="http://schemas.microsoft.com/office/drawing/2014/main" id="{CBD570EE-B1A7-449D-AC14-3727378015A5}"/>
              </a:ext>
            </a:extLst>
          </p:cNvPr>
          <p:cNvSpPr/>
          <p:nvPr/>
        </p:nvSpPr>
        <p:spPr>
          <a:xfrm>
            <a:off x="1277635" y="1156683"/>
            <a:ext cx="1080000" cy="14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不完整圆 4">
            <a:extLst>
              <a:ext uri="{FF2B5EF4-FFF2-40B4-BE49-F238E27FC236}">
                <a16:creationId xmlns:a16="http://schemas.microsoft.com/office/drawing/2014/main" id="{27C41A8C-B6A7-4DF4-9DB0-41708BEEE26D}"/>
              </a:ext>
            </a:extLst>
          </p:cNvPr>
          <p:cNvSpPr/>
          <p:nvPr/>
        </p:nvSpPr>
        <p:spPr>
          <a:xfrm rot="10800000">
            <a:off x="1709683" y="1156682"/>
            <a:ext cx="1332146" cy="1440000"/>
          </a:xfrm>
          <a:prstGeom prst="pie">
            <a:avLst>
              <a:gd name="adj1" fmla="val 5414141"/>
              <a:gd name="adj2" fmla="val 1620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6" name="不完整圆 5">
            <a:extLst>
              <a:ext uri="{FF2B5EF4-FFF2-40B4-BE49-F238E27FC236}">
                <a16:creationId xmlns:a16="http://schemas.microsoft.com/office/drawing/2014/main" id="{9A2CDCD6-1DE8-4E5B-B976-6BFCCC636D72}"/>
              </a:ext>
            </a:extLst>
          </p:cNvPr>
          <p:cNvSpPr/>
          <p:nvPr/>
        </p:nvSpPr>
        <p:spPr>
          <a:xfrm>
            <a:off x="611560" y="1156683"/>
            <a:ext cx="1332147" cy="1440000"/>
          </a:xfrm>
          <a:prstGeom prst="pie">
            <a:avLst>
              <a:gd name="adj1" fmla="val 5467871"/>
              <a:gd name="adj2" fmla="val 162000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文本框 6">
            <a:extLst>
              <a:ext uri="{FF2B5EF4-FFF2-40B4-BE49-F238E27FC236}">
                <a16:creationId xmlns:a16="http://schemas.microsoft.com/office/drawing/2014/main" id="{A7567829-2ADF-44F3-B079-A21EB56FB0C8}"/>
              </a:ext>
            </a:extLst>
          </p:cNvPr>
          <p:cNvSpPr txBox="1"/>
          <p:nvPr/>
        </p:nvSpPr>
        <p:spPr>
          <a:xfrm>
            <a:off x="1618855" y="2668850"/>
            <a:ext cx="441146" cy="400110"/>
          </a:xfrm>
          <a:prstGeom prst="rect">
            <a:avLst/>
          </a:prstGeom>
          <a:noFill/>
        </p:spPr>
        <p:txBody>
          <a:bodyPr wrap="none" rtlCol="0">
            <a:spAutoFit/>
          </a:bodyPr>
          <a:lstStyle/>
          <a:p>
            <a:r>
              <a:rPr lang="en-US" altLang="zh-CN" sz="2000" b="0">
                <a:solidFill>
                  <a:srgbClr val="3333FF"/>
                </a:solidFill>
              </a:rPr>
              <a:t>15</a:t>
            </a:r>
            <a:endParaRPr lang="zh-CN" altLang="en-US" sz="2000" b="0" dirty="0">
              <a:solidFill>
                <a:srgbClr val="3333FF"/>
              </a:solidFill>
            </a:endParaRPr>
          </a:p>
        </p:txBody>
      </p:sp>
      <p:pic>
        <p:nvPicPr>
          <p:cNvPr id="8" name="图片 7">
            <a:extLst>
              <a:ext uri="{FF2B5EF4-FFF2-40B4-BE49-F238E27FC236}">
                <a16:creationId xmlns:a16="http://schemas.microsoft.com/office/drawing/2014/main" id="{309A4EC4-FE6F-4C1C-9558-3AE4520EDA53}"/>
              </a:ext>
            </a:extLst>
          </p:cNvPr>
          <p:cNvPicPr preferRelativeResize="0">
            <a:picLocks/>
          </p:cNvPicPr>
          <p:nvPr/>
        </p:nvPicPr>
        <p:blipFill>
          <a:blip r:embed="rId2"/>
          <a:stretch>
            <a:fillRect/>
          </a:stretch>
        </p:blipFill>
        <p:spPr>
          <a:xfrm>
            <a:off x="2315754" y="1184453"/>
            <a:ext cx="108000" cy="1404000"/>
          </a:xfrm>
          <a:prstGeom prst="rect">
            <a:avLst/>
          </a:prstGeom>
        </p:spPr>
      </p:pic>
      <p:pic>
        <p:nvPicPr>
          <p:cNvPr id="9" name="图片 8">
            <a:extLst>
              <a:ext uri="{FF2B5EF4-FFF2-40B4-BE49-F238E27FC236}">
                <a16:creationId xmlns:a16="http://schemas.microsoft.com/office/drawing/2014/main" id="{8380CAF1-AA12-484C-A4BD-9A3DD5A20F3A}"/>
              </a:ext>
            </a:extLst>
          </p:cNvPr>
          <p:cNvPicPr preferRelativeResize="0">
            <a:picLocks/>
          </p:cNvPicPr>
          <p:nvPr/>
        </p:nvPicPr>
        <p:blipFill>
          <a:blip r:embed="rId2"/>
          <a:stretch>
            <a:fillRect/>
          </a:stretch>
        </p:blipFill>
        <p:spPr>
          <a:xfrm>
            <a:off x="1226078" y="1181824"/>
            <a:ext cx="108000" cy="1404000"/>
          </a:xfrm>
          <a:prstGeom prst="rect">
            <a:avLst/>
          </a:prstGeom>
        </p:spPr>
      </p:pic>
      <p:sp>
        <p:nvSpPr>
          <p:cNvPr id="12" name="文本框 11">
            <a:extLst>
              <a:ext uri="{FF2B5EF4-FFF2-40B4-BE49-F238E27FC236}">
                <a16:creationId xmlns:a16="http://schemas.microsoft.com/office/drawing/2014/main" id="{BD25E50F-0113-4EA6-9C50-EB84F0D78478}"/>
              </a:ext>
            </a:extLst>
          </p:cNvPr>
          <p:cNvSpPr txBox="1"/>
          <p:nvPr/>
        </p:nvSpPr>
        <p:spPr>
          <a:xfrm>
            <a:off x="6425618" y="1348687"/>
            <a:ext cx="2262159" cy="707886"/>
          </a:xfrm>
          <a:prstGeom prst="rect">
            <a:avLst/>
          </a:prstGeom>
          <a:noFill/>
        </p:spPr>
        <p:txBody>
          <a:bodyPr wrap="none" rtlCol="0">
            <a:spAutoFit/>
          </a:bodyPr>
          <a:lstStyle/>
          <a:p>
            <a:r>
              <a:rPr lang="en-US" altLang="zh-CN" sz="2000" b="0">
                <a:solidFill>
                  <a:srgbClr val="3333FF"/>
                </a:solidFill>
              </a:rPr>
              <a:t>±3mm ×±15 mm</a:t>
            </a:r>
          </a:p>
          <a:p>
            <a:r>
              <a:rPr lang="en-US" altLang="zh-CN" sz="2000" b="0">
                <a:solidFill>
                  <a:srgbClr val="3333FF"/>
                </a:solidFill>
              </a:rPr>
              <a:t>e+e- </a:t>
            </a:r>
            <a:r>
              <a:rPr lang="zh-CN" altLang="en-US" sz="2000" b="0">
                <a:solidFill>
                  <a:srgbClr val="3333FF"/>
                </a:solidFill>
              </a:rPr>
              <a:t>：</a:t>
            </a:r>
            <a:r>
              <a:rPr lang="en-US" altLang="zh-CN" sz="2000" b="0">
                <a:solidFill>
                  <a:srgbClr val="3333FF"/>
                </a:solidFill>
              </a:rPr>
              <a:t>±12.2 mm</a:t>
            </a:r>
          </a:p>
        </p:txBody>
      </p:sp>
      <p:sp>
        <p:nvSpPr>
          <p:cNvPr id="13" name="文本框 12">
            <a:extLst>
              <a:ext uri="{FF2B5EF4-FFF2-40B4-BE49-F238E27FC236}">
                <a16:creationId xmlns:a16="http://schemas.microsoft.com/office/drawing/2014/main" id="{70A0D474-4228-4D17-8C5D-0FD71899B224}"/>
              </a:ext>
            </a:extLst>
          </p:cNvPr>
          <p:cNvSpPr txBox="1"/>
          <p:nvPr/>
        </p:nvSpPr>
        <p:spPr>
          <a:xfrm>
            <a:off x="4388353" y="2319263"/>
            <a:ext cx="184730" cy="461665"/>
          </a:xfrm>
          <a:prstGeom prst="rect">
            <a:avLst/>
          </a:prstGeom>
          <a:noFill/>
        </p:spPr>
        <p:txBody>
          <a:bodyPr wrap="none" rtlCol="0">
            <a:spAutoFit/>
          </a:bodyPr>
          <a:lstStyle/>
          <a:p>
            <a:endParaRPr lang="zh-CN" altLang="en-US" sz="2400" dirty="0">
              <a:solidFill>
                <a:srgbClr val="3333FF"/>
              </a:solidFill>
            </a:endParaRPr>
          </a:p>
        </p:txBody>
      </p:sp>
      <p:sp>
        <p:nvSpPr>
          <p:cNvPr id="14" name="矩形 13">
            <a:extLst>
              <a:ext uri="{FF2B5EF4-FFF2-40B4-BE49-F238E27FC236}">
                <a16:creationId xmlns:a16="http://schemas.microsoft.com/office/drawing/2014/main" id="{CA64BC25-025D-4CAD-B03C-EADDF48BBB88}"/>
              </a:ext>
            </a:extLst>
          </p:cNvPr>
          <p:cNvSpPr/>
          <p:nvPr/>
        </p:nvSpPr>
        <p:spPr>
          <a:xfrm>
            <a:off x="739120" y="1616184"/>
            <a:ext cx="2160000" cy="432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a:extLst>
              <a:ext uri="{FF2B5EF4-FFF2-40B4-BE49-F238E27FC236}">
                <a16:creationId xmlns:a16="http://schemas.microsoft.com/office/drawing/2014/main" id="{4E0D0871-5AAC-491F-AE9F-0A8CA8FA2443}"/>
              </a:ext>
            </a:extLst>
          </p:cNvPr>
          <p:cNvCxnSpPr>
            <a:cxnSpLocks/>
          </p:cNvCxnSpPr>
          <p:nvPr/>
        </p:nvCxnSpPr>
        <p:spPr>
          <a:xfrm flipH="1">
            <a:off x="1277633" y="2668850"/>
            <a:ext cx="1088394" cy="0"/>
          </a:xfrm>
          <a:prstGeom prst="straightConnector1">
            <a:avLst/>
          </a:prstGeom>
          <a:ln w="19050">
            <a:solidFill>
              <a:srgbClr val="3333FF"/>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图片 15">
            <a:extLst>
              <a:ext uri="{FF2B5EF4-FFF2-40B4-BE49-F238E27FC236}">
                <a16:creationId xmlns:a16="http://schemas.microsoft.com/office/drawing/2014/main" id="{30493500-A58E-4519-9EF8-1CFFBACEF55F}"/>
              </a:ext>
            </a:extLst>
          </p:cNvPr>
          <p:cNvPicPr>
            <a:picLocks noChangeAspect="1"/>
          </p:cNvPicPr>
          <p:nvPr/>
        </p:nvPicPr>
        <p:blipFill>
          <a:blip r:embed="rId3"/>
          <a:stretch>
            <a:fillRect/>
          </a:stretch>
        </p:blipFill>
        <p:spPr>
          <a:xfrm>
            <a:off x="295306" y="3176021"/>
            <a:ext cx="2828752" cy="2170593"/>
          </a:xfrm>
          <a:prstGeom prst="rect">
            <a:avLst/>
          </a:prstGeom>
          <a:ln w="19050">
            <a:solidFill>
              <a:schemeClr val="tx2">
                <a:lumMod val="60000"/>
                <a:lumOff val="40000"/>
              </a:schemeClr>
            </a:solidFill>
          </a:ln>
        </p:spPr>
      </p:pic>
      <p:pic>
        <p:nvPicPr>
          <p:cNvPr id="17" name="图片 16">
            <a:extLst>
              <a:ext uri="{FF2B5EF4-FFF2-40B4-BE49-F238E27FC236}">
                <a16:creationId xmlns:a16="http://schemas.microsoft.com/office/drawing/2014/main" id="{95935E8F-85EF-4065-BF9D-500E50048F3D}"/>
              </a:ext>
            </a:extLst>
          </p:cNvPr>
          <p:cNvPicPr>
            <a:picLocks noChangeAspect="1"/>
          </p:cNvPicPr>
          <p:nvPr/>
        </p:nvPicPr>
        <p:blipFill>
          <a:blip r:embed="rId4"/>
          <a:stretch>
            <a:fillRect/>
          </a:stretch>
        </p:blipFill>
        <p:spPr>
          <a:xfrm>
            <a:off x="3538933" y="2606816"/>
            <a:ext cx="2664266" cy="1975841"/>
          </a:xfrm>
          <a:prstGeom prst="rect">
            <a:avLst/>
          </a:prstGeom>
          <a:ln w="19050">
            <a:solidFill>
              <a:schemeClr val="tx2">
                <a:lumMod val="60000"/>
                <a:lumOff val="40000"/>
              </a:schemeClr>
            </a:solidFill>
          </a:ln>
        </p:spPr>
      </p:pic>
      <p:pic>
        <p:nvPicPr>
          <p:cNvPr id="18" name="图片 17">
            <a:extLst>
              <a:ext uri="{FF2B5EF4-FFF2-40B4-BE49-F238E27FC236}">
                <a16:creationId xmlns:a16="http://schemas.microsoft.com/office/drawing/2014/main" id="{8DC298A6-404B-470E-9C8E-0B879A94A7EB}"/>
              </a:ext>
            </a:extLst>
          </p:cNvPr>
          <p:cNvPicPr>
            <a:picLocks noChangeAspect="1"/>
          </p:cNvPicPr>
          <p:nvPr/>
        </p:nvPicPr>
        <p:blipFill>
          <a:blip r:embed="rId5"/>
          <a:stretch>
            <a:fillRect/>
          </a:stretch>
        </p:blipFill>
        <p:spPr>
          <a:xfrm>
            <a:off x="6219422" y="2383975"/>
            <a:ext cx="2837784" cy="2031975"/>
          </a:xfrm>
          <a:prstGeom prst="rect">
            <a:avLst/>
          </a:prstGeom>
          <a:ln w="19050">
            <a:solidFill>
              <a:schemeClr val="tx2">
                <a:lumMod val="60000"/>
                <a:lumOff val="40000"/>
              </a:schemeClr>
            </a:solidFill>
          </a:ln>
        </p:spPr>
      </p:pic>
      <p:pic>
        <p:nvPicPr>
          <p:cNvPr id="19" name="图片 18">
            <a:extLst>
              <a:ext uri="{FF2B5EF4-FFF2-40B4-BE49-F238E27FC236}">
                <a16:creationId xmlns:a16="http://schemas.microsoft.com/office/drawing/2014/main" id="{C2509469-6B64-41A1-97D5-0E561A28A79D}"/>
              </a:ext>
            </a:extLst>
          </p:cNvPr>
          <p:cNvPicPr>
            <a:picLocks noChangeAspect="1"/>
          </p:cNvPicPr>
          <p:nvPr/>
        </p:nvPicPr>
        <p:blipFill>
          <a:blip r:embed="rId6"/>
          <a:stretch>
            <a:fillRect/>
          </a:stretch>
        </p:blipFill>
        <p:spPr>
          <a:xfrm>
            <a:off x="3551400" y="4582657"/>
            <a:ext cx="2642538" cy="2126341"/>
          </a:xfrm>
          <a:prstGeom prst="rect">
            <a:avLst/>
          </a:prstGeom>
          <a:ln w="19050">
            <a:solidFill>
              <a:schemeClr val="tx2">
                <a:lumMod val="60000"/>
                <a:lumOff val="40000"/>
              </a:schemeClr>
            </a:solidFill>
          </a:ln>
        </p:spPr>
      </p:pic>
      <p:pic>
        <p:nvPicPr>
          <p:cNvPr id="20" name="图片 19">
            <a:extLst>
              <a:ext uri="{FF2B5EF4-FFF2-40B4-BE49-F238E27FC236}">
                <a16:creationId xmlns:a16="http://schemas.microsoft.com/office/drawing/2014/main" id="{C90B667F-80CB-4EE9-9024-A5D4B3CA4AD5}"/>
              </a:ext>
            </a:extLst>
          </p:cNvPr>
          <p:cNvPicPr>
            <a:picLocks noChangeAspect="1"/>
          </p:cNvPicPr>
          <p:nvPr/>
        </p:nvPicPr>
        <p:blipFill>
          <a:blip r:embed="rId7"/>
          <a:stretch>
            <a:fillRect/>
          </a:stretch>
        </p:blipFill>
        <p:spPr>
          <a:xfrm>
            <a:off x="6228299" y="4381510"/>
            <a:ext cx="2816057" cy="2126341"/>
          </a:xfrm>
          <a:prstGeom prst="rect">
            <a:avLst/>
          </a:prstGeom>
          <a:ln w="19050">
            <a:solidFill>
              <a:schemeClr val="tx2">
                <a:lumMod val="60000"/>
                <a:lumOff val="40000"/>
              </a:schemeClr>
            </a:solidFill>
          </a:ln>
        </p:spPr>
      </p:pic>
      <p:cxnSp>
        <p:nvCxnSpPr>
          <p:cNvPr id="26" name="直接连接符 25">
            <a:extLst>
              <a:ext uri="{FF2B5EF4-FFF2-40B4-BE49-F238E27FC236}">
                <a16:creationId xmlns:a16="http://schemas.microsoft.com/office/drawing/2014/main" id="{5EB66253-E070-4ECD-A9BE-B905062E3ADD}"/>
              </a:ext>
            </a:extLst>
          </p:cNvPr>
          <p:cNvCxnSpPr/>
          <p:nvPr/>
        </p:nvCxnSpPr>
        <p:spPr>
          <a:xfrm flipH="1">
            <a:off x="295306" y="2048184"/>
            <a:ext cx="443814" cy="1127837"/>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A07A4410-0965-4E91-81A3-A1D297D56344}"/>
              </a:ext>
            </a:extLst>
          </p:cNvPr>
          <p:cNvCxnSpPr>
            <a:cxnSpLocks/>
          </p:cNvCxnSpPr>
          <p:nvPr/>
        </p:nvCxnSpPr>
        <p:spPr>
          <a:xfrm>
            <a:off x="2882115" y="2063603"/>
            <a:ext cx="241943" cy="1112418"/>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D0B2F32F-B00C-4F0E-AD2D-90A89CBD2D02}"/>
              </a:ext>
            </a:extLst>
          </p:cNvPr>
          <p:cNvSpPr txBox="1"/>
          <p:nvPr/>
        </p:nvSpPr>
        <p:spPr>
          <a:xfrm>
            <a:off x="2571219" y="975383"/>
            <a:ext cx="470609" cy="461665"/>
          </a:xfrm>
          <a:prstGeom prst="rect">
            <a:avLst/>
          </a:prstGeom>
          <a:noFill/>
        </p:spPr>
        <p:txBody>
          <a:bodyPr wrap="square" rtlCol="0">
            <a:spAutoFit/>
          </a:bodyPr>
          <a:lstStyle/>
          <a:p>
            <a:r>
              <a:rPr lang="en-US" altLang="zh-CN" sz="2400">
                <a:solidFill>
                  <a:srgbClr val="3333FF"/>
                </a:solidFill>
              </a:rPr>
              <a:t>A</a:t>
            </a:r>
            <a:endParaRPr lang="zh-CN" altLang="en-US" sz="2400" dirty="0">
              <a:solidFill>
                <a:srgbClr val="3333FF"/>
              </a:solidFill>
            </a:endParaRPr>
          </a:p>
        </p:txBody>
      </p:sp>
      <p:sp>
        <p:nvSpPr>
          <p:cNvPr id="30" name="文本框 29">
            <a:extLst>
              <a:ext uri="{FF2B5EF4-FFF2-40B4-BE49-F238E27FC236}">
                <a16:creationId xmlns:a16="http://schemas.microsoft.com/office/drawing/2014/main" id="{37B6F277-2A1A-4E17-91FA-0CC82686FE30}"/>
              </a:ext>
            </a:extLst>
          </p:cNvPr>
          <p:cNvSpPr txBox="1"/>
          <p:nvPr/>
        </p:nvSpPr>
        <p:spPr>
          <a:xfrm>
            <a:off x="2017466" y="875818"/>
            <a:ext cx="389850" cy="461665"/>
          </a:xfrm>
          <a:prstGeom prst="rect">
            <a:avLst/>
          </a:prstGeom>
          <a:noFill/>
        </p:spPr>
        <p:txBody>
          <a:bodyPr wrap="none" rtlCol="0">
            <a:spAutoFit/>
          </a:bodyPr>
          <a:lstStyle/>
          <a:p>
            <a:r>
              <a:rPr lang="en-US" altLang="zh-CN" sz="2400">
                <a:solidFill>
                  <a:srgbClr val="3333FF"/>
                </a:solidFill>
              </a:rPr>
              <a:t>B</a:t>
            </a:r>
            <a:endParaRPr lang="zh-CN" altLang="en-US" sz="2400" dirty="0">
              <a:solidFill>
                <a:srgbClr val="3333FF"/>
              </a:solidFill>
            </a:endParaRPr>
          </a:p>
        </p:txBody>
      </p:sp>
      <p:sp>
        <p:nvSpPr>
          <p:cNvPr id="31" name="文本框 30">
            <a:extLst>
              <a:ext uri="{FF2B5EF4-FFF2-40B4-BE49-F238E27FC236}">
                <a16:creationId xmlns:a16="http://schemas.microsoft.com/office/drawing/2014/main" id="{0A1BCA25-EAD6-4DE6-9DF0-B4D3F1B878FA}"/>
              </a:ext>
            </a:extLst>
          </p:cNvPr>
          <p:cNvSpPr txBox="1"/>
          <p:nvPr/>
        </p:nvSpPr>
        <p:spPr>
          <a:xfrm>
            <a:off x="1247768" y="887603"/>
            <a:ext cx="407484" cy="461665"/>
          </a:xfrm>
          <a:prstGeom prst="rect">
            <a:avLst/>
          </a:prstGeom>
          <a:noFill/>
        </p:spPr>
        <p:txBody>
          <a:bodyPr wrap="none" rtlCol="0">
            <a:spAutoFit/>
          </a:bodyPr>
          <a:lstStyle/>
          <a:p>
            <a:r>
              <a:rPr lang="en-US" altLang="zh-CN" sz="2400">
                <a:solidFill>
                  <a:srgbClr val="3333FF"/>
                </a:solidFill>
              </a:rPr>
              <a:t>C</a:t>
            </a:r>
            <a:endParaRPr lang="zh-CN" altLang="en-US" sz="2400" dirty="0">
              <a:solidFill>
                <a:srgbClr val="3333FF"/>
              </a:solidFill>
            </a:endParaRPr>
          </a:p>
        </p:txBody>
      </p:sp>
      <p:sp>
        <p:nvSpPr>
          <p:cNvPr id="32" name="文本框 31">
            <a:extLst>
              <a:ext uri="{FF2B5EF4-FFF2-40B4-BE49-F238E27FC236}">
                <a16:creationId xmlns:a16="http://schemas.microsoft.com/office/drawing/2014/main" id="{62BC292B-6B72-4C2D-B7FE-1747F543868C}"/>
              </a:ext>
            </a:extLst>
          </p:cNvPr>
          <p:cNvSpPr txBox="1"/>
          <p:nvPr/>
        </p:nvSpPr>
        <p:spPr>
          <a:xfrm>
            <a:off x="456223" y="1040541"/>
            <a:ext cx="407484" cy="461665"/>
          </a:xfrm>
          <a:prstGeom prst="rect">
            <a:avLst/>
          </a:prstGeom>
          <a:noFill/>
        </p:spPr>
        <p:txBody>
          <a:bodyPr wrap="none" rtlCol="0">
            <a:spAutoFit/>
          </a:bodyPr>
          <a:lstStyle/>
          <a:p>
            <a:r>
              <a:rPr lang="en-US" altLang="zh-CN" sz="2400">
                <a:solidFill>
                  <a:srgbClr val="3333FF"/>
                </a:solidFill>
              </a:rPr>
              <a:t>D</a:t>
            </a:r>
            <a:endParaRPr lang="zh-CN" altLang="en-US" sz="2400" dirty="0">
              <a:solidFill>
                <a:srgbClr val="3333FF"/>
              </a:solidFill>
            </a:endParaRPr>
          </a:p>
        </p:txBody>
      </p:sp>
      <p:sp>
        <p:nvSpPr>
          <p:cNvPr id="33" name="文本框 32">
            <a:extLst>
              <a:ext uri="{FF2B5EF4-FFF2-40B4-BE49-F238E27FC236}">
                <a16:creationId xmlns:a16="http://schemas.microsoft.com/office/drawing/2014/main" id="{9E7A091D-2385-4271-B812-7DF56E39FE45}"/>
              </a:ext>
            </a:extLst>
          </p:cNvPr>
          <p:cNvSpPr txBox="1"/>
          <p:nvPr/>
        </p:nvSpPr>
        <p:spPr>
          <a:xfrm>
            <a:off x="2582540" y="2038081"/>
            <a:ext cx="470609" cy="461665"/>
          </a:xfrm>
          <a:prstGeom prst="rect">
            <a:avLst/>
          </a:prstGeom>
          <a:noFill/>
        </p:spPr>
        <p:txBody>
          <a:bodyPr wrap="square" rtlCol="0">
            <a:spAutoFit/>
          </a:bodyPr>
          <a:lstStyle/>
          <a:p>
            <a:r>
              <a:rPr lang="en-US" altLang="zh-CN" sz="2400">
                <a:solidFill>
                  <a:srgbClr val="3333FF"/>
                </a:solidFill>
              </a:rPr>
              <a:t>H</a:t>
            </a:r>
            <a:endParaRPr lang="zh-CN" altLang="en-US" sz="2400" dirty="0">
              <a:solidFill>
                <a:srgbClr val="3333FF"/>
              </a:solidFill>
            </a:endParaRPr>
          </a:p>
        </p:txBody>
      </p:sp>
      <p:sp>
        <p:nvSpPr>
          <p:cNvPr id="34" name="文本框 33">
            <a:extLst>
              <a:ext uri="{FF2B5EF4-FFF2-40B4-BE49-F238E27FC236}">
                <a16:creationId xmlns:a16="http://schemas.microsoft.com/office/drawing/2014/main" id="{25785F0A-5021-40D5-B1EC-C308148F735F}"/>
              </a:ext>
            </a:extLst>
          </p:cNvPr>
          <p:cNvSpPr txBox="1"/>
          <p:nvPr/>
        </p:nvSpPr>
        <p:spPr>
          <a:xfrm>
            <a:off x="2019787" y="2187051"/>
            <a:ext cx="423514" cy="461665"/>
          </a:xfrm>
          <a:prstGeom prst="rect">
            <a:avLst/>
          </a:prstGeom>
          <a:noFill/>
        </p:spPr>
        <p:txBody>
          <a:bodyPr wrap="none" rtlCol="0">
            <a:spAutoFit/>
          </a:bodyPr>
          <a:lstStyle/>
          <a:p>
            <a:r>
              <a:rPr lang="en-US" altLang="zh-CN" sz="2400">
                <a:solidFill>
                  <a:srgbClr val="3333FF"/>
                </a:solidFill>
              </a:rPr>
              <a:t>G</a:t>
            </a:r>
            <a:endParaRPr lang="zh-CN" altLang="en-US" sz="2400" dirty="0">
              <a:solidFill>
                <a:srgbClr val="3333FF"/>
              </a:solidFill>
            </a:endParaRPr>
          </a:p>
        </p:txBody>
      </p:sp>
      <p:sp>
        <p:nvSpPr>
          <p:cNvPr id="35" name="文本框 34">
            <a:extLst>
              <a:ext uri="{FF2B5EF4-FFF2-40B4-BE49-F238E27FC236}">
                <a16:creationId xmlns:a16="http://schemas.microsoft.com/office/drawing/2014/main" id="{9E9FC1C7-B49F-4CBB-9C1C-B69778A3FE03}"/>
              </a:ext>
            </a:extLst>
          </p:cNvPr>
          <p:cNvSpPr txBox="1"/>
          <p:nvPr/>
        </p:nvSpPr>
        <p:spPr>
          <a:xfrm>
            <a:off x="1259089" y="2227320"/>
            <a:ext cx="376834" cy="461665"/>
          </a:xfrm>
          <a:prstGeom prst="rect">
            <a:avLst/>
          </a:prstGeom>
          <a:noFill/>
        </p:spPr>
        <p:txBody>
          <a:bodyPr wrap="square" rtlCol="0">
            <a:spAutoFit/>
          </a:bodyPr>
          <a:lstStyle/>
          <a:p>
            <a:r>
              <a:rPr lang="en-US" altLang="zh-CN" sz="2400">
                <a:solidFill>
                  <a:srgbClr val="3333FF"/>
                </a:solidFill>
              </a:rPr>
              <a:t>F</a:t>
            </a:r>
            <a:endParaRPr lang="zh-CN" altLang="en-US" sz="2400" dirty="0">
              <a:solidFill>
                <a:srgbClr val="3333FF"/>
              </a:solidFill>
            </a:endParaRPr>
          </a:p>
        </p:txBody>
      </p:sp>
      <p:sp>
        <p:nvSpPr>
          <p:cNvPr id="36" name="文本框 35">
            <a:extLst>
              <a:ext uri="{FF2B5EF4-FFF2-40B4-BE49-F238E27FC236}">
                <a16:creationId xmlns:a16="http://schemas.microsoft.com/office/drawing/2014/main" id="{C4D3BB63-A9A8-4C36-A6C7-95C05F875637}"/>
              </a:ext>
            </a:extLst>
          </p:cNvPr>
          <p:cNvSpPr txBox="1"/>
          <p:nvPr/>
        </p:nvSpPr>
        <p:spPr>
          <a:xfrm>
            <a:off x="476361" y="2103239"/>
            <a:ext cx="389850" cy="461665"/>
          </a:xfrm>
          <a:prstGeom prst="rect">
            <a:avLst/>
          </a:prstGeom>
          <a:noFill/>
        </p:spPr>
        <p:txBody>
          <a:bodyPr wrap="none" rtlCol="0">
            <a:spAutoFit/>
          </a:bodyPr>
          <a:lstStyle/>
          <a:p>
            <a:r>
              <a:rPr lang="en-US" altLang="zh-CN" sz="2400">
                <a:solidFill>
                  <a:srgbClr val="3333FF"/>
                </a:solidFill>
              </a:rPr>
              <a:t>E</a:t>
            </a:r>
            <a:endParaRPr lang="zh-CN" altLang="en-US" sz="2400" dirty="0">
              <a:solidFill>
                <a:srgbClr val="3333FF"/>
              </a:solidFill>
            </a:endParaRPr>
          </a:p>
        </p:txBody>
      </p:sp>
      <p:pic>
        <p:nvPicPr>
          <p:cNvPr id="39" name="图片 38">
            <a:extLst>
              <a:ext uri="{FF2B5EF4-FFF2-40B4-BE49-F238E27FC236}">
                <a16:creationId xmlns:a16="http://schemas.microsoft.com/office/drawing/2014/main" id="{0BF20BBC-4634-44B4-B032-0753A329A921}"/>
              </a:ext>
            </a:extLst>
          </p:cNvPr>
          <p:cNvPicPr>
            <a:picLocks noChangeAspect="1"/>
          </p:cNvPicPr>
          <p:nvPr/>
        </p:nvPicPr>
        <p:blipFill>
          <a:blip r:embed="rId8"/>
          <a:stretch>
            <a:fillRect/>
          </a:stretch>
        </p:blipFill>
        <p:spPr>
          <a:xfrm>
            <a:off x="3084478" y="920206"/>
            <a:ext cx="3056161" cy="2031975"/>
          </a:xfrm>
          <a:prstGeom prst="rect">
            <a:avLst/>
          </a:prstGeom>
        </p:spPr>
      </p:pic>
      <p:cxnSp>
        <p:nvCxnSpPr>
          <p:cNvPr id="40" name="直接箭头连接符 39">
            <a:extLst>
              <a:ext uri="{FF2B5EF4-FFF2-40B4-BE49-F238E27FC236}">
                <a16:creationId xmlns:a16="http://schemas.microsoft.com/office/drawing/2014/main" id="{185C58F4-316F-44E7-9052-B9B8C2F16BF3}"/>
              </a:ext>
            </a:extLst>
          </p:cNvPr>
          <p:cNvCxnSpPr>
            <a:cxnSpLocks/>
          </p:cNvCxnSpPr>
          <p:nvPr/>
        </p:nvCxnSpPr>
        <p:spPr>
          <a:xfrm flipH="1">
            <a:off x="1129159" y="1196752"/>
            <a:ext cx="10833" cy="1425525"/>
          </a:xfrm>
          <a:prstGeom prst="straightConnector1">
            <a:avLst/>
          </a:prstGeom>
          <a:ln w="19050">
            <a:solidFill>
              <a:srgbClr val="3333F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9C7BE246-26EB-4798-AD0C-14BE781757B7}"/>
              </a:ext>
            </a:extLst>
          </p:cNvPr>
          <p:cNvSpPr txBox="1"/>
          <p:nvPr/>
        </p:nvSpPr>
        <p:spPr>
          <a:xfrm>
            <a:off x="611560" y="1681802"/>
            <a:ext cx="441146" cy="400110"/>
          </a:xfrm>
          <a:prstGeom prst="rect">
            <a:avLst/>
          </a:prstGeom>
          <a:noFill/>
        </p:spPr>
        <p:txBody>
          <a:bodyPr wrap="none" rtlCol="0">
            <a:spAutoFit/>
          </a:bodyPr>
          <a:lstStyle/>
          <a:p>
            <a:r>
              <a:rPr lang="en-US" altLang="zh-CN" sz="2000" b="0">
                <a:solidFill>
                  <a:srgbClr val="3333FF"/>
                </a:solidFill>
              </a:rPr>
              <a:t>20</a:t>
            </a:r>
            <a:endParaRPr lang="zh-CN" altLang="en-US" sz="2000" b="0" dirty="0">
              <a:solidFill>
                <a:srgbClr val="3333FF"/>
              </a:solidFill>
            </a:endParaRPr>
          </a:p>
        </p:txBody>
      </p:sp>
      <p:sp>
        <p:nvSpPr>
          <p:cNvPr id="2" name="文本框 1">
            <a:extLst>
              <a:ext uri="{FF2B5EF4-FFF2-40B4-BE49-F238E27FC236}">
                <a16:creationId xmlns:a16="http://schemas.microsoft.com/office/drawing/2014/main" id="{E73EB7B3-1AAC-4D30-B88E-3FA9EF4D6593}"/>
              </a:ext>
            </a:extLst>
          </p:cNvPr>
          <p:cNvSpPr txBox="1"/>
          <p:nvPr/>
        </p:nvSpPr>
        <p:spPr>
          <a:xfrm>
            <a:off x="83276" y="5474350"/>
            <a:ext cx="3433763" cy="1015663"/>
          </a:xfrm>
          <a:prstGeom prst="rect">
            <a:avLst/>
          </a:prstGeom>
          <a:noFill/>
        </p:spPr>
        <p:txBody>
          <a:bodyPr wrap="square" rtlCol="0">
            <a:spAutoFit/>
          </a:bodyPr>
          <a:lstStyle/>
          <a:p>
            <a:r>
              <a:rPr lang="en-US" altLang="zh-CN" sz="2000" b="0">
                <a:solidFill>
                  <a:schemeClr val="tx1"/>
                </a:solidFill>
              </a:rPr>
              <a:t>CST simulation confirmed the difficulty of  off center beam measurement</a:t>
            </a:r>
            <a:endParaRPr lang="zh-CN" altLang="en-US" sz="2000" b="0" dirty="0">
              <a:solidFill>
                <a:schemeClr val="tx1"/>
              </a:solidFill>
            </a:endParaRPr>
          </a:p>
        </p:txBody>
      </p:sp>
      <p:sp>
        <p:nvSpPr>
          <p:cNvPr id="10" name="灯片编号占位符 9">
            <a:extLst>
              <a:ext uri="{FF2B5EF4-FFF2-40B4-BE49-F238E27FC236}">
                <a16:creationId xmlns:a16="http://schemas.microsoft.com/office/drawing/2014/main" id="{A66F8CB9-11D9-4A99-85C7-89725906EF0D}"/>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46</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23167009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a:extLst>
              <a:ext uri="{FF2B5EF4-FFF2-40B4-BE49-F238E27FC236}">
                <a16:creationId xmlns:a16="http://schemas.microsoft.com/office/drawing/2014/main" id="{4ADD9063-A9C1-4716-B271-EB24EA1DD13A}"/>
              </a:ext>
            </a:extLst>
          </p:cNvPr>
          <p:cNvSpPr>
            <a:spLocks noGrp="1"/>
          </p:cNvSpPr>
          <p:nvPr>
            <p:ph type="title"/>
          </p:nvPr>
        </p:nvSpPr>
        <p:spPr>
          <a:xfrm>
            <a:off x="250825" y="25400"/>
            <a:ext cx="6635750" cy="725488"/>
          </a:xfrm>
        </p:spPr>
        <p:txBody>
          <a:bodyPr>
            <a:normAutofit/>
          </a:bodyPr>
          <a:lstStyle/>
          <a:p>
            <a:r>
              <a:rPr lang="en-US" altLang="zh-CN"/>
              <a:t>Study on BPM support</a:t>
            </a:r>
            <a:endParaRPr lang="zh-CN" altLang="en-US"/>
          </a:p>
        </p:txBody>
      </p:sp>
      <p:pic>
        <p:nvPicPr>
          <p:cNvPr id="6" name="图片 5">
            <a:extLst>
              <a:ext uri="{FF2B5EF4-FFF2-40B4-BE49-F238E27FC236}">
                <a16:creationId xmlns:a16="http://schemas.microsoft.com/office/drawing/2014/main" id="{729F0461-091D-4402-8F7F-2892C41355DD}"/>
              </a:ext>
            </a:extLst>
          </p:cNvPr>
          <p:cNvPicPr>
            <a:picLocks noChangeAspect="1"/>
          </p:cNvPicPr>
          <p:nvPr/>
        </p:nvPicPr>
        <p:blipFill>
          <a:blip r:embed="rId2"/>
          <a:stretch>
            <a:fillRect/>
          </a:stretch>
        </p:blipFill>
        <p:spPr>
          <a:xfrm>
            <a:off x="6633178" y="1988840"/>
            <a:ext cx="2151415" cy="3793093"/>
          </a:xfrm>
          <a:prstGeom prst="rect">
            <a:avLst/>
          </a:prstGeom>
          <a:ln w="19050">
            <a:solidFill>
              <a:schemeClr val="tx2">
                <a:lumMod val="60000"/>
                <a:lumOff val="40000"/>
              </a:schemeClr>
            </a:solidFill>
          </a:ln>
        </p:spPr>
      </p:pic>
      <p:pic>
        <p:nvPicPr>
          <p:cNvPr id="7" name="图片 6">
            <a:extLst>
              <a:ext uri="{FF2B5EF4-FFF2-40B4-BE49-F238E27FC236}">
                <a16:creationId xmlns:a16="http://schemas.microsoft.com/office/drawing/2014/main" id="{EA161ED1-02A1-43F0-B9DC-D6E46A777135}"/>
              </a:ext>
            </a:extLst>
          </p:cNvPr>
          <p:cNvPicPr>
            <a:picLocks noChangeAspect="1"/>
          </p:cNvPicPr>
          <p:nvPr/>
        </p:nvPicPr>
        <p:blipFill>
          <a:blip r:embed="rId3"/>
          <a:stretch>
            <a:fillRect/>
          </a:stretch>
        </p:blipFill>
        <p:spPr>
          <a:xfrm>
            <a:off x="4671150" y="1988840"/>
            <a:ext cx="1678109" cy="3794636"/>
          </a:xfrm>
          <a:prstGeom prst="rect">
            <a:avLst/>
          </a:prstGeom>
          <a:ln w="19050">
            <a:solidFill>
              <a:schemeClr val="tx2">
                <a:lumMod val="60000"/>
                <a:lumOff val="40000"/>
              </a:schemeClr>
            </a:solidFill>
          </a:ln>
        </p:spPr>
      </p:pic>
      <p:pic>
        <p:nvPicPr>
          <p:cNvPr id="8" name="Picture 15">
            <a:extLst>
              <a:ext uri="{FF2B5EF4-FFF2-40B4-BE49-F238E27FC236}">
                <a16:creationId xmlns:a16="http://schemas.microsoft.com/office/drawing/2014/main" id="{584F14DD-0DD6-4A82-A268-C6E82BE91E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8276" y="2022031"/>
            <a:ext cx="1223292" cy="3643480"/>
          </a:xfrm>
          <a:prstGeom prst="rect">
            <a:avLst/>
          </a:prstGeom>
          <a:noFill/>
          <a:ln w="19050" algn="ctr">
            <a:solidFill>
              <a:schemeClr val="tx2">
                <a:lumMod val="60000"/>
                <a:lumOff val="40000"/>
              </a:schemeClr>
            </a:solidFill>
            <a:miter lim="800000"/>
            <a:headEnd/>
            <a:tailEnd/>
          </a:ln>
          <a:extLst>
            <a:ext uri="{909E8E84-426E-40DD-AFC4-6F175D3DCCD1}">
              <a14:hiddenFill xmlns:a14="http://schemas.microsoft.com/office/drawing/2010/main">
                <a:solidFill>
                  <a:srgbClr val="FFFF00"/>
                </a:solidFill>
              </a14:hiddenFill>
            </a:ext>
          </a:extLst>
        </p:spPr>
      </p:pic>
      <p:pic>
        <p:nvPicPr>
          <p:cNvPr id="9" name="Picture 10">
            <a:extLst>
              <a:ext uri="{FF2B5EF4-FFF2-40B4-BE49-F238E27FC236}">
                <a16:creationId xmlns:a16="http://schemas.microsoft.com/office/drawing/2014/main" id="{66B28503-D494-415E-8613-588E4D653A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16" y="1955648"/>
            <a:ext cx="1223292" cy="3709863"/>
          </a:xfrm>
          <a:prstGeom prst="rect">
            <a:avLst/>
          </a:prstGeom>
          <a:noFill/>
          <a:ln w="19050" algn="ctr">
            <a:solidFill>
              <a:schemeClr val="tx2">
                <a:lumMod val="60000"/>
                <a:lumOff val="40000"/>
              </a:schemeClr>
            </a:solidFill>
            <a:miter lim="800000"/>
            <a:headEnd/>
            <a:tailEnd/>
          </a:ln>
          <a:extLst>
            <a:ext uri="{909E8E84-426E-40DD-AFC4-6F175D3DCCD1}">
              <a14:hiddenFill xmlns:a14="http://schemas.microsoft.com/office/drawing/2010/main">
                <a:solidFill>
                  <a:srgbClr val="FFFF00"/>
                </a:solidFill>
              </a14:hiddenFill>
            </a:ext>
          </a:extLst>
        </p:spPr>
      </p:pic>
      <p:pic>
        <p:nvPicPr>
          <p:cNvPr id="10" name="Picture 9">
            <a:extLst>
              <a:ext uri="{FF2B5EF4-FFF2-40B4-BE49-F238E27FC236}">
                <a16:creationId xmlns:a16="http://schemas.microsoft.com/office/drawing/2014/main" id="{3DCB882F-F185-4108-B3CC-736BE7A7B6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8475" y="1988840"/>
            <a:ext cx="1238890" cy="3643480"/>
          </a:xfrm>
          <a:prstGeom prst="rect">
            <a:avLst/>
          </a:prstGeom>
          <a:noFill/>
          <a:ln w="19050" algn="ctr">
            <a:solidFill>
              <a:schemeClr val="tx2">
                <a:lumMod val="60000"/>
                <a:lumOff val="40000"/>
              </a:schemeClr>
            </a:solidFill>
            <a:miter lim="800000"/>
            <a:headEnd/>
            <a:tailEnd/>
          </a:ln>
          <a:extLst>
            <a:ext uri="{909E8E84-426E-40DD-AFC4-6F175D3DCCD1}">
              <a14:hiddenFill xmlns:a14="http://schemas.microsoft.com/office/drawing/2010/main">
                <a:solidFill>
                  <a:srgbClr val="FFFF00"/>
                </a:solidFill>
              </a14:hiddenFill>
            </a:ext>
          </a:extLst>
        </p:spPr>
      </p:pic>
      <p:sp>
        <p:nvSpPr>
          <p:cNvPr id="11" name="箭头: 右 10">
            <a:extLst>
              <a:ext uri="{FF2B5EF4-FFF2-40B4-BE49-F238E27FC236}">
                <a16:creationId xmlns:a16="http://schemas.microsoft.com/office/drawing/2014/main" id="{9914E710-0596-45FD-BE3B-17EC5BF94691}"/>
              </a:ext>
            </a:extLst>
          </p:cNvPr>
          <p:cNvSpPr/>
          <p:nvPr/>
        </p:nvSpPr>
        <p:spPr>
          <a:xfrm>
            <a:off x="1475064" y="3563220"/>
            <a:ext cx="313135" cy="216024"/>
          </a:xfrm>
          <a:prstGeom prst="rightArrow">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箭头: 右 11">
            <a:extLst>
              <a:ext uri="{FF2B5EF4-FFF2-40B4-BE49-F238E27FC236}">
                <a16:creationId xmlns:a16="http://schemas.microsoft.com/office/drawing/2014/main" id="{F3DF4FCA-4018-44D5-8911-A1C6165004EC}"/>
              </a:ext>
            </a:extLst>
          </p:cNvPr>
          <p:cNvSpPr/>
          <p:nvPr/>
        </p:nvSpPr>
        <p:spPr>
          <a:xfrm>
            <a:off x="2938316" y="3627747"/>
            <a:ext cx="313135" cy="216024"/>
          </a:xfrm>
          <a:prstGeom prst="rightArrow">
            <a:avLst/>
          </a:prstGeom>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文本框 12">
            <a:extLst>
              <a:ext uri="{FF2B5EF4-FFF2-40B4-BE49-F238E27FC236}">
                <a16:creationId xmlns:a16="http://schemas.microsoft.com/office/drawing/2014/main" id="{AF295853-50AA-41E3-AB4E-395775F1C482}"/>
              </a:ext>
            </a:extLst>
          </p:cNvPr>
          <p:cNvSpPr txBox="1"/>
          <p:nvPr/>
        </p:nvSpPr>
        <p:spPr>
          <a:xfrm>
            <a:off x="339016" y="1131312"/>
            <a:ext cx="8768693" cy="707886"/>
          </a:xfrm>
          <a:prstGeom prst="rect">
            <a:avLst/>
          </a:prstGeom>
          <a:noFill/>
        </p:spPr>
        <p:txBody>
          <a:bodyPr wrap="square" rtlCol="0">
            <a:spAutoFit/>
          </a:bodyPr>
          <a:lstStyle/>
          <a:p>
            <a:pPr algn="l"/>
            <a:r>
              <a:rPr lang="en-US" altLang="zh-CN" sz="2000" b="0">
                <a:solidFill>
                  <a:schemeClr val="tx1"/>
                </a:solidFill>
              </a:rPr>
              <a:t>Material with low thermal expansion coefficient INVAR, carbon fiber, thermal expansion coefficient 1.2E-6/K, first-order characteristic frequency </a:t>
            </a:r>
            <a:r>
              <a:rPr lang="zh-CN" altLang="en-US" sz="2000" b="0">
                <a:solidFill>
                  <a:schemeClr val="tx1"/>
                </a:solidFill>
              </a:rPr>
              <a:t>＞ </a:t>
            </a:r>
            <a:r>
              <a:rPr lang="en-US" altLang="zh-CN" sz="2000" b="0">
                <a:solidFill>
                  <a:schemeClr val="tx1"/>
                </a:solidFill>
              </a:rPr>
              <a:t>50 Hz*.</a:t>
            </a:r>
            <a:endParaRPr lang="zh-CN" altLang="en-US" sz="2000" b="0" dirty="0">
              <a:solidFill>
                <a:schemeClr val="tx1"/>
              </a:solidFill>
            </a:endParaRPr>
          </a:p>
        </p:txBody>
      </p:sp>
      <p:sp>
        <p:nvSpPr>
          <p:cNvPr id="14" name="文本框 13">
            <a:extLst>
              <a:ext uri="{FF2B5EF4-FFF2-40B4-BE49-F238E27FC236}">
                <a16:creationId xmlns:a16="http://schemas.microsoft.com/office/drawing/2014/main" id="{B61582D7-2A22-4347-B53E-2E48AAC71DC8}"/>
              </a:ext>
            </a:extLst>
          </p:cNvPr>
          <p:cNvSpPr txBox="1"/>
          <p:nvPr/>
        </p:nvSpPr>
        <p:spPr>
          <a:xfrm>
            <a:off x="277421" y="5823467"/>
            <a:ext cx="8425707" cy="677108"/>
          </a:xfrm>
          <a:prstGeom prst="rect">
            <a:avLst/>
          </a:prstGeom>
          <a:noFill/>
        </p:spPr>
        <p:txBody>
          <a:bodyPr wrap="square" rtlCol="0">
            <a:spAutoFit/>
          </a:bodyPr>
          <a:lstStyle/>
          <a:p>
            <a:pPr algn="l"/>
            <a:r>
              <a:rPr lang="en-US" altLang="zh-CN" sz="2000" b="0">
                <a:solidFill>
                  <a:schemeClr val="tx1"/>
                </a:solidFill>
              </a:rPr>
              <a:t>* Wang anxin, Structural optimization design for BPM support of HEPS,</a:t>
            </a:r>
            <a:r>
              <a:rPr lang="en-US" altLang="zh-CN" sz="1800" b="0" i="0" u="none" strike="noStrike" baseline="0">
                <a:solidFill>
                  <a:schemeClr val="tx1"/>
                </a:solidFill>
                <a:latin typeface="TimesNewRomanPSMT"/>
              </a:rPr>
              <a:t> High power laser andparticle beam, Vol. 33 No.4</a:t>
            </a:r>
            <a:endParaRPr lang="zh-CN" altLang="en-US" sz="2000" b="0" dirty="0">
              <a:solidFill>
                <a:schemeClr val="tx1"/>
              </a:solidFill>
            </a:endParaRPr>
          </a:p>
        </p:txBody>
      </p:sp>
      <p:sp>
        <p:nvSpPr>
          <p:cNvPr id="2" name="灯片编号占位符 1">
            <a:extLst>
              <a:ext uri="{FF2B5EF4-FFF2-40B4-BE49-F238E27FC236}">
                <a16:creationId xmlns:a16="http://schemas.microsoft.com/office/drawing/2014/main" id="{8AF1E410-D6C7-4D30-8FE3-97CB46BFAB23}"/>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47</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36058267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146B683B-E11D-4A35-A358-6EEF683E353B}"/>
              </a:ext>
            </a:extLst>
          </p:cNvPr>
          <p:cNvSpPr>
            <a:spLocks noGrp="1"/>
          </p:cNvSpPr>
          <p:nvPr>
            <p:ph idx="1"/>
          </p:nvPr>
        </p:nvSpPr>
        <p:spPr>
          <a:xfrm>
            <a:off x="626902" y="1544421"/>
            <a:ext cx="3147512" cy="593373"/>
          </a:xfrm>
        </p:spPr>
        <p:txBody>
          <a:bodyPr>
            <a:noAutofit/>
          </a:bodyPr>
          <a:lstStyle/>
          <a:p>
            <a:r>
              <a:rPr lang="en-US" altLang="zh-CN" sz="2400">
                <a:solidFill>
                  <a:schemeClr val="accent6">
                    <a:lumMod val="50000"/>
                  </a:schemeClr>
                </a:solidFill>
                <a:latin typeface="Times New Roman" panose="02020603050405020304" pitchFamily="18" charset="0"/>
              </a:rPr>
              <a:t>LINAC: 140</a:t>
            </a:r>
            <a:endParaRPr lang="zh-CN" altLang="en-US" sz="2400">
              <a:solidFill>
                <a:schemeClr val="accent6">
                  <a:lumMod val="50000"/>
                </a:schemeClr>
              </a:solidFill>
              <a:latin typeface="Times New Roman" panose="02020603050405020304" pitchFamily="18" charset="0"/>
            </a:endParaRPr>
          </a:p>
        </p:txBody>
      </p:sp>
      <p:sp>
        <p:nvSpPr>
          <p:cNvPr id="5" name="圆: 空心 2">
            <a:extLst>
              <a:ext uri="{FF2B5EF4-FFF2-40B4-BE49-F238E27FC236}">
                <a16:creationId xmlns:a16="http://schemas.microsoft.com/office/drawing/2014/main" id="{DB8A6C3B-EA81-4D78-86B9-65E81256E8A2}"/>
              </a:ext>
            </a:extLst>
          </p:cNvPr>
          <p:cNvSpPr/>
          <p:nvPr/>
        </p:nvSpPr>
        <p:spPr>
          <a:xfrm>
            <a:off x="3973816" y="1097905"/>
            <a:ext cx="1868297" cy="2040816"/>
          </a:xfrm>
          <a:prstGeom prst="donut">
            <a:avLst>
              <a:gd name="adj" fmla="val 8013"/>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6" name="圆: 空心 2">
            <a:extLst>
              <a:ext uri="{FF2B5EF4-FFF2-40B4-BE49-F238E27FC236}">
                <a16:creationId xmlns:a16="http://schemas.microsoft.com/office/drawing/2014/main" id="{9DD50A0D-830C-4989-9077-53067B63C802}"/>
              </a:ext>
            </a:extLst>
          </p:cNvPr>
          <p:cNvSpPr/>
          <p:nvPr/>
        </p:nvSpPr>
        <p:spPr>
          <a:xfrm>
            <a:off x="6743601" y="980728"/>
            <a:ext cx="1932855" cy="2212954"/>
          </a:xfrm>
          <a:prstGeom prst="donut">
            <a:avLst>
              <a:gd name="adj" fmla="val 801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8" name="圆: 空心 2">
            <a:extLst>
              <a:ext uri="{FF2B5EF4-FFF2-40B4-BE49-F238E27FC236}">
                <a16:creationId xmlns:a16="http://schemas.microsoft.com/office/drawing/2014/main" id="{5E4F5CA8-3B8B-4727-A01A-99ECEEC84C35}"/>
              </a:ext>
            </a:extLst>
          </p:cNvPr>
          <p:cNvSpPr/>
          <p:nvPr/>
        </p:nvSpPr>
        <p:spPr>
          <a:xfrm>
            <a:off x="6292857" y="1009126"/>
            <a:ext cx="1932855" cy="2157993"/>
          </a:xfrm>
          <a:prstGeom prst="donut">
            <a:avLst>
              <a:gd name="adj" fmla="val 8013"/>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mn-cs"/>
            </a:endParaRPr>
          </a:p>
        </p:txBody>
      </p:sp>
      <p:sp>
        <p:nvSpPr>
          <p:cNvPr id="9" name="圆: 空心 2">
            <a:extLst>
              <a:ext uri="{FF2B5EF4-FFF2-40B4-BE49-F238E27FC236}">
                <a16:creationId xmlns:a16="http://schemas.microsoft.com/office/drawing/2014/main" id="{A95D5C25-3936-44BB-A112-C1DA7DEE94B9}"/>
              </a:ext>
            </a:extLst>
          </p:cNvPr>
          <p:cNvSpPr/>
          <p:nvPr/>
        </p:nvSpPr>
        <p:spPr>
          <a:xfrm>
            <a:off x="2513652" y="2059725"/>
            <a:ext cx="711696" cy="770944"/>
          </a:xfrm>
          <a:prstGeom prst="donut">
            <a:avLst>
              <a:gd name="adj" fmla="val 8013"/>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宋体" panose="02010600030101010101" pitchFamily="2" charset="-122"/>
              <a:ea typeface="宋体" panose="02010600030101010101" pitchFamily="2" charset="-122"/>
              <a:cs typeface="+mn-cs"/>
            </a:endParaRPr>
          </a:p>
        </p:txBody>
      </p:sp>
      <p:cxnSp>
        <p:nvCxnSpPr>
          <p:cNvPr id="10" name="直接箭头连接符 9">
            <a:extLst>
              <a:ext uri="{FF2B5EF4-FFF2-40B4-BE49-F238E27FC236}">
                <a16:creationId xmlns:a16="http://schemas.microsoft.com/office/drawing/2014/main" id="{F1AB4A44-52ED-44E0-BB75-FEED610EFEB5}"/>
              </a:ext>
            </a:extLst>
          </p:cNvPr>
          <p:cNvCxnSpPr/>
          <p:nvPr/>
        </p:nvCxnSpPr>
        <p:spPr>
          <a:xfrm>
            <a:off x="757072" y="2059725"/>
            <a:ext cx="3148160" cy="0"/>
          </a:xfrm>
          <a:prstGeom prst="straightConnector1">
            <a:avLst/>
          </a:prstGeom>
          <a:ln w="762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标题 2">
            <a:extLst>
              <a:ext uri="{FF2B5EF4-FFF2-40B4-BE49-F238E27FC236}">
                <a16:creationId xmlns:a16="http://schemas.microsoft.com/office/drawing/2014/main" id="{D28E507F-1571-4ABB-B8C4-F59E37A2003C}"/>
              </a:ext>
            </a:extLst>
          </p:cNvPr>
          <p:cNvSpPr>
            <a:spLocks noGrp="1"/>
          </p:cNvSpPr>
          <p:nvPr>
            <p:ph type="title"/>
          </p:nvPr>
        </p:nvSpPr>
        <p:spPr>
          <a:xfrm>
            <a:off x="250825" y="25400"/>
            <a:ext cx="6635750" cy="725488"/>
          </a:xfrm>
        </p:spPr>
        <p:txBody>
          <a:bodyPr>
            <a:normAutofit/>
          </a:bodyPr>
          <a:lstStyle/>
          <a:p>
            <a:r>
              <a:rPr lang="en-US" altLang="zh-CN"/>
              <a:t>BPMs number and distribution</a:t>
            </a:r>
            <a:endParaRPr lang="zh-CN" altLang="en-US"/>
          </a:p>
        </p:txBody>
      </p:sp>
      <p:sp>
        <p:nvSpPr>
          <p:cNvPr id="12" name="内容占位符 1">
            <a:extLst>
              <a:ext uri="{FF2B5EF4-FFF2-40B4-BE49-F238E27FC236}">
                <a16:creationId xmlns:a16="http://schemas.microsoft.com/office/drawing/2014/main" id="{25209BA8-220C-445B-BEDE-87E8D960BB74}"/>
              </a:ext>
            </a:extLst>
          </p:cNvPr>
          <p:cNvSpPr txBox="1">
            <a:spLocks/>
          </p:cNvSpPr>
          <p:nvPr/>
        </p:nvSpPr>
        <p:spPr>
          <a:xfrm>
            <a:off x="2198368" y="2735088"/>
            <a:ext cx="1941584" cy="846920"/>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r>
              <a:rPr lang="en-US" altLang="zh-CN" sz="2400">
                <a:latin typeface="Times New Roman" panose="02020603050405020304" pitchFamily="18" charset="0"/>
              </a:rPr>
              <a:t>DR: 40</a:t>
            </a:r>
            <a:endParaRPr lang="zh-CN" altLang="en-US" sz="2400">
              <a:latin typeface="Times New Roman" panose="02020603050405020304" pitchFamily="18" charset="0"/>
            </a:endParaRPr>
          </a:p>
        </p:txBody>
      </p:sp>
      <p:sp>
        <p:nvSpPr>
          <p:cNvPr id="13" name="内容占位符 1">
            <a:extLst>
              <a:ext uri="{FF2B5EF4-FFF2-40B4-BE49-F238E27FC236}">
                <a16:creationId xmlns:a16="http://schemas.microsoft.com/office/drawing/2014/main" id="{1026E41F-B252-4486-A6FE-FC2155EF1D1A}"/>
              </a:ext>
            </a:extLst>
          </p:cNvPr>
          <p:cNvSpPr txBox="1">
            <a:spLocks/>
          </p:cNvSpPr>
          <p:nvPr/>
        </p:nvSpPr>
        <p:spPr>
          <a:xfrm>
            <a:off x="4078150" y="1756239"/>
            <a:ext cx="1602530" cy="898176"/>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r>
              <a:rPr lang="en-US" altLang="zh-CN" sz="2400">
                <a:solidFill>
                  <a:srgbClr val="7030A0"/>
                </a:solidFill>
                <a:latin typeface="Times New Roman" panose="02020603050405020304" pitchFamily="18" charset="0"/>
              </a:rPr>
              <a:t>Booster: 2400</a:t>
            </a:r>
            <a:endParaRPr lang="zh-CN" altLang="en-US" sz="2400">
              <a:solidFill>
                <a:srgbClr val="7030A0"/>
              </a:solidFill>
              <a:latin typeface="Times New Roman" panose="02020603050405020304" pitchFamily="18" charset="0"/>
            </a:endParaRPr>
          </a:p>
        </p:txBody>
      </p:sp>
      <p:sp>
        <p:nvSpPr>
          <p:cNvPr id="14" name="内容占位符 1">
            <a:extLst>
              <a:ext uri="{FF2B5EF4-FFF2-40B4-BE49-F238E27FC236}">
                <a16:creationId xmlns:a16="http://schemas.microsoft.com/office/drawing/2014/main" id="{898347E9-C752-468A-96AB-09548051C1A6}"/>
              </a:ext>
            </a:extLst>
          </p:cNvPr>
          <p:cNvSpPr txBox="1">
            <a:spLocks/>
          </p:cNvSpPr>
          <p:nvPr/>
        </p:nvSpPr>
        <p:spPr>
          <a:xfrm>
            <a:off x="7792708" y="2903620"/>
            <a:ext cx="1602530" cy="432031"/>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r>
              <a:rPr lang="en-US" altLang="zh-CN" sz="2000">
                <a:solidFill>
                  <a:srgbClr val="FF0000"/>
                </a:solidFill>
                <a:latin typeface="Times New Roman" panose="02020603050405020304" pitchFamily="18" charset="0"/>
              </a:rPr>
              <a:t>~1800</a:t>
            </a:r>
            <a:endParaRPr lang="zh-CN" altLang="en-US" sz="2000">
              <a:solidFill>
                <a:srgbClr val="FF0000"/>
              </a:solidFill>
              <a:latin typeface="Times New Roman" panose="02020603050405020304" pitchFamily="18" charset="0"/>
            </a:endParaRPr>
          </a:p>
        </p:txBody>
      </p:sp>
      <p:sp>
        <p:nvSpPr>
          <p:cNvPr id="15" name="内容占位符 1">
            <a:extLst>
              <a:ext uri="{FF2B5EF4-FFF2-40B4-BE49-F238E27FC236}">
                <a16:creationId xmlns:a16="http://schemas.microsoft.com/office/drawing/2014/main" id="{4FC72854-1922-46A6-B7B7-2720E7EED2FA}"/>
              </a:ext>
            </a:extLst>
          </p:cNvPr>
          <p:cNvSpPr txBox="1">
            <a:spLocks/>
          </p:cNvSpPr>
          <p:nvPr/>
        </p:nvSpPr>
        <p:spPr>
          <a:xfrm>
            <a:off x="5681386" y="2893535"/>
            <a:ext cx="1482902" cy="432031"/>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r>
              <a:rPr lang="en-US" altLang="zh-CN" sz="2000">
                <a:solidFill>
                  <a:srgbClr val="3333FF"/>
                </a:solidFill>
                <a:latin typeface="Times New Roman" panose="02020603050405020304" pitchFamily="18" charset="0"/>
              </a:rPr>
              <a:t>~1800</a:t>
            </a:r>
            <a:endParaRPr lang="zh-CN" altLang="en-US" sz="2000">
              <a:solidFill>
                <a:srgbClr val="3333FF"/>
              </a:solidFill>
              <a:latin typeface="Times New Roman" panose="02020603050405020304" pitchFamily="18" charset="0"/>
            </a:endParaRPr>
          </a:p>
        </p:txBody>
      </p:sp>
      <p:sp>
        <p:nvSpPr>
          <p:cNvPr id="16" name="内容占位符 1">
            <a:extLst>
              <a:ext uri="{FF2B5EF4-FFF2-40B4-BE49-F238E27FC236}">
                <a16:creationId xmlns:a16="http://schemas.microsoft.com/office/drawing/2014/main" id="{492EF718-E10B-4238-99B1-4CD785406686}"/>
              </a:ext>
            </a:extLst>
          </p:cNvPr>
          <p:cNvSpPr txBox="1">
            <a:spLocks/>
          </p:cNvSpPr>
          <p:nvPr/>
        </p:nvSpPr>
        <p:spPr>
          <a:xfrm>
            <a:off x="6529172" y="1669225"/>
            <a:ext cx="1602530" cy="898176"/>
          </a:xfrm>
          <a:prstGeom prst="rect">
            <a:avLst/>
          </a:prstGeom>
        </p:spPr>
        <p:txBody>
          <a:bodyPr vert="horz" lIns="91440" tIns="45720" rIns="91440" bIns="45720" rtlCol="0">
            <a:norm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r>
              <a:rPr lang="en-US" altLang="zh-CN" sz="2400">
                <a:solidFill>
                  <a:srgbClr val="FF0000"/>
                </a:solidFill>
                <a:latin typeface="Times New Roman" panose="02020603050405020304" pitchFamily="18" charset="0"/>
              </a:rPr>
              <a:t>Collider: ~3600</a:t>
            </a:r>
            <a:endParaRPr lang="zh-CN" altLang="en-US" sz="2400">
              <a:solidFill>
                <a:srgbClr val="FF0000"/>
              </a:solidFill>
              <a:latin typeface="Times New Roman" panose="02020603050405020304" pitchFamily="18" charset="0"/>
            </a:endParaRPr>
          </a:p>
        </p:txBody>
      </p:sp>
      <p:graphicFrame>
        <p:nvGraphicFramePr>
          <p:cNvPr id="17" name="表格 17">
            <a:extLst>
              <a:ext uri="{FF2B5EF4-FFF2-40B4-BE49-F238E27FC236}">
                <a16:creationId xmlns:a16="http://schemas.microsoft.com/office/drawing/2014/main" id="{7A6F162B-97B4-4A24-9100-B2CE43EB803B}"/>
              </a:ext>
            </a:extLst>
          </p:cNvPr>
          <p:cNvGraphicFramePr>
            <a:graphicFrameLocks noGrp="1"/>
          </p:cNvGraphicFramePr>
          <p:nvPr>
            <p:extLst>
              <p:ext uri="{D42A27DB-BD31-4B8C-83A1-F6EECF244321}">
                <p14:modId xmlns:p14="http://schemas.microsoft.com/office/powerpoint/2010/main" val="2948586648"/>
              </p:ext>
            </p:extLst>
          </p:nvPr>
        </p:nvGraphicFramePr>
        <p:xfrm>
          <a:off x="1672692" y="3888961"/>
          <a:ext cx="5798616" cy="1908037"/>
        </p:xfrm>
        <a:graphic>
          <a:graphicData uri="http://schemas.openxmlformats.org/drawingml/2006/table">
            <a:tbl>
              <a:tblPr firstRow="1" bandRow="1">
                <a:tableStyleId>{5C22544A-7EE6-4342-B048-85BDC9FD1C3A}</a:tableStyleId>
              </a:tblPr>
              <a:tblGrid>
                <a:gridCol w="1932872">
                  <a:extLst>
                    <a:ext uri="{9D8B030D-6E8A-4147-A177-3AD203B41FA5}">
                      <a16:colId xmlns:a16="http://schemas.microsoft.com/office/drawing/2014/main" val="1610345325"/>
                    </a:ext>
                  </a:extLst>
                </a:gridCol>
                <a:gridCol w="1932872">
                  <a:extLst>
                    <a:ext uri="{9D8B030D-6E8A-4147-A177-3AD203B41FA5}">
                      <a16:colId xmlns:a16="http://schemas.microsoft.com/office/drawing/2014/main" val="243958483"/>
                    </a:ext>
                  </a:extLst>
                </a:gridCol>
                <a:gridCol w="1932872">
                  <a:extLst>
                    <a:ext uri="{9D8B030D-6E8A-4147-A177-3AD203B41FA5}">
                      <a16:colId xmlns:a16="http://schemas.microsoft.com/office/drawing/2014/main" val="1324977134"/>
                    </a:ext>
                  </a:extLst>
                </a:gridCol>
              </a:tblGrid>
              <a:tr h="444997">
                <a:tc>
                  <a:txBody>
                    <a:bodyPr/>
                    <a:lstStyle/>
                    <a:p>
                      <a:endParaRPr lang="zh-CN" altLang="en-US">
                        <a:latin typeface="Times New Roman" panose="02020603050405020304" pitchFamily="18" charset="0"/>
                        <a:cs typeface="Times New Roman" panose="02020603050405020304" pitchFamily="18" charset="0"/>
                      </a:endParaRPr>
                    </a:p>
                  </a:txBody>
                  <a:tcPr/>
                </a:tc>
                <a:tc>
                  <a:txBody>
                    <a:bodyPr/>
                    <a:lstStyle/>
                    <a:p>
                      <a:r>
                        <a:rPr lang="en-US" altLang="zh-CN">
                          <a:latin typeface="Times New Roman" panose="02020603050405020304" pitchFamily="18" charset="0"/>
                          <a:cs typeface="Times New Roman" panose="02020603050405020304" pitchFamily="18" charset="0"/>
                        </a:rPr>
                        <a:t>Numbers of BPM</a:t>
                      </a:r>
                      <a:endParaRPr lang="zh-CN" altLang="en-US">
                        <a:latin typeface="Times New Roman" panose="02020603050405020304" pitchFamily="18" charset="0"/>
                        <a:cs typeface="Times New Roman" panose="02020603050405020304" pitchFamily="18" charset="0"/>
                      </a:endParaRPr>
                    </a:p>
                  </a:txBody>
                  <a:tcPr/>
                </a:tc>
                <a:tc>
                  <a:txBody>
                    <a:bodyPr/>
                    <a:lstStyle/>
                    <a:p>
                      <a:r>
                        <a:rPr lang="en-US" altLang="zh-CN">
                          <a:latin typeface="Times New Roman" panose="02020603050405020304" pitchFamily="18" charset="0"/>
                          <a:cs typeface="Times New Roman" panose="02020603050405020304" pitchFamily="18" charset="0"/>
                        </a:rPr>
                        <a:t>Machine Size</a:t>
                      </a:r>
                      <a:endParaRPr lang="zh-CN" alt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74048878"/>
                  </a:ext>
                </a:extLst>
              </a:tr>
              <a:tr h="259084">
                <a:tc>
                  <a:txBody>
                    <a:bodyPr/>
                    <a:lstStyle/>
                    <a:p>
                      <a:r>
                        <a:rPr lang="en-US" altLang="zh-CN">
                          <a:latin typeface="Times New Roman" panose="02020603050405020304" pitchFamily="18" charset="0"/>
                          <a:cs typeface="Times New Roman" panose="02020603050405020304" pitchFamily="18" charset="0"/>
                        </a:rPr>
                        <a:t>BEPCII</a:t>
                      </a:r>
                      <a:endParaRPr lang="zh-CN" altLang="en-US">
                        <a:latin typeface="Times New Roman" panose="02020603050405020304" pitchFamily="18" charset="0"/>
                        <a:cs typeface="Times New Roman" panose="02020603050405020304" pitchFamily="18" charset="0"/>
                      </a:endParaRPr>
                    </a:p>
                  </a:txBody>
                  <a:tcPr/>
                </a:tc>
                <a:tc>
                  <a:txBody>
                    <a:bodyPr/>
                    <a:lstStyle/>
                    <a:p>
                      <a:r>
                        <a:rPr lang="en-US" altLang="zh-CN">
                          <a:latin typeface="Times New Roman" panose="02020603050405020304" pitchFamily="18" charset="0"/>
                          <a:cs typeface="Times New Roman" panose="02020603050405020304" pitchFamily="18" charset="0"/>
                        </a:rPr>
                        <a:t>165(19+15+66×2)</a:t>
                      </a:r>
                      <a:endParaRPr lang="zh-CN" altLang="en-US">
                        <a:latin typeface="Times New Roman" panose="02020603050405020304" pitchFamily="18" charset="0"/>
                        <a:cs typeface="Times New Roman" panose="02020603050405020304" pitchFamily="18" charset="0"/>
                      </a:endParaRPr>
                    </a:p>
                  </a:txBody>
                  <a:tcPr/>
                </a:tc>
                <a:tc>
                  <a:txBody>
                    <a:bodyPr/>
                    <a:lstStyle/>
                    <a:p>
                      <a:r>
                        <a:rPr lang="en-US" altLang="zh-CN">
                          <a:latin typeface="Times New Roman" panose="02020603050405020304" pitchFamily="18" charset="0"/>
                          <a:cs typeface="Times New Roman" panose="02020603050405020304" pitchFamily="18" charset="0"/>
                        </a:rPr>
                        <a:t>240 m</a:t>
                      </a:r>
                      <a:endParaRPr lang="zh-CN" alt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56280557"/>
                  </a:ext>
                </a:extLst>
              </a:tr>
              <a:tr h="259084">
                <a:tc>
                  <a:txBody>
                    <a:bodyPr/>
                    <a:lstStyle/>
                    <a:p>
                      <a:r>
                        <a:rPr lang="en-US" altLang="zh-CN">
                          <a:latin typeface="Times New Roman" panose="02020603050405020304" pitchFamily="18" charset="0"/>
                          <a:cs typeface="Times New Roman" panose="02020603050405020304" pitchFamily="18" charset="0"/>
                        </a:rPr>
                        <a:t>HEPS</a:t>
                      </a:r>
                    </a:p>
                  </a:txBody>
                  <a:tcPr/>
                </a:tc>
                <a:tc>
                  <a:txBody>
                    <a:bodyPr/>
                    <a:lstStyle/>
                    <a:p>
                      <a:r>
                        <a:rPr lang="en-US" altLang="zh-CN">
                          <a:latin typeface="Times New Roman" panose="02020603050405020304" pitchFamily="18" charset="0"/>
                          <a:cs typeface="Times New Roman" panose="02020603050405020304" pitchFamily="18" charset="0"/>
                        </a:rPr>
                        <a:t>~700(40+80+590)</a:t>
                      </a:r>
                      <a:endParaRPr lang="zh-CN" altLang="en-US">
                        <a:latin typeface="Times New Roman" panose="02020603050405020304" pitchFamily="18" charset="0"/>
                        <a:cs typeface="Times New Roman" panose="02020603050405020304" pitchFamily="18" charset="0"/>
                      </a:endParaRPr>
                    </a:p>
                  </a:txBody>
                  <a:tcPr/>
                </a:tc>
                <a:tc>
                  <a:txBody>
                    <a:bodyPr/>
                    <a:lstStyle/>
                    <a:p>
                      <a:r>
                        <a:rPr lang="en-US" altLang="zh-CN">
                          <a:latin typeface="Times New Roman" panose="02020603050405020304" pitchFamily="18" charset="0"/>
                          <a:cs typeface="Times New Roman" panose="02020603050405020304" pitchFamily="18" charset="0"/>
                        </a:rPr>
                        <a:t>1.4 km</a:t>
                      </a:r>
                      <a:endParaRPr lang="zh-CN" alt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73080196"/>
                  </a:ext>
                </a:extLst>
              </a:tr>
              <a:tr h="259084">
                <a:tc>
                  <a:txBody>
                    <a:bodyPr/>
                    <a:lstStyle/>
                    <a:p>
                      <a:r>
                        <a:rPr lang="en-US" altLang="zh-CN">
                          <a:solidFill>
                            <a:srgbClr val="FF0000"/>
                          </a:solidFill>
                          <a:latin typeface="Times New Roman" panose="02020603050405020304" pitchFamily="18" charset="0"/>
                          <a:cs typeface="Times New Roman" panose="02020603050405020304" pitchFamily="18" charset="0"/>
                        </a:rPr>
                        <a:t>CEPC</a:t>
                      </a:r>
                      <a:endParaRPr lang="zh-CN" altLang="en-US">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altLang="zh-CN">
                          <a:solidFill>
                            <a:srgbClr val="FF0000"/>
                          </a:solidFill>
                          <a:latin typeface="Times New Roman" panose="02020603050405020304" pitchFamily="18" charset="0"/>
                          <a:cs typeface="Times New Roman" panose="02020603050405020304" pitchFamily="18" charset="0"/>
                        </a:rPr>
                        <a:t>~6200</a:t>
                      </a:r>
                      <a:endParaRPr lang="zh-CN" altLang="en-US">
                        <a:solidFill>
                          <a:srgbClr val="FF0000"/>
                        </a:solidFill>
                        <a:latin typeface="Times New Roman" panose="02020603050405020304" pitchFamily="18" charset="0"/>
                        <a:cs typeface="Times New Roman" panose="02020603050405020304" pitchFamily="18" charset="0"/>
                      </a:endParaRPr>
                    </a:p>
                  </a:txBody>
                  <a:tcPr/>
                </a:tc>
                <a:tc>
                  <a:txBody>
                    <a:bodyPr/>
                    <a:lstStyle/>
                    <a:p>
                      <a:r>
                        <a:rPr lang="en-US" altLang="zh-CN">
                          <a:solidFill>
                            <a:srgbClr val="FF0000"/>
                          </a:solidFill>
                          <a:latin typeface="Times New Roman" panose="02020603050405020304" pitchFamily="18" charset="0"/>
                          <a:cs typeface="Times New Roman" panose="02020603050405020304" pitchFamily="18" charset="0"/>
                        </a:rPr>
                        <a:t>100 km</a:t>
                      </a:r>
                      <a:endParaRPr lang="zh-CN" altLang="en-US">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67097777"/>
                  </a:ext>
                </a:extLst>
              </a:tr>
              <a:tr h="259084">
                <a:tc>
                  <a:txBody>
                    <a:bodyPr/>
                    <a:lstStyle/>
                    <a:p>
                      <a:r>
                        <a:rPr lang="en-US" altLang="zh-CN">
                          <a:latin typeface="Times New Roman" panose="02020603050405020304" pitchFamily="18" charset="0"/>
                          <a:cs typeface="Times New Roman" panose="02020603050405020304" pitchFamily="18" charset="0"/>
                        </a:rPr>
                        <a:t>FCC-ee</a:t>
                      </a:r>
                      <a:r>
                        <a:rPr lang="en-US" altLang="zh-CN" baseline="30000">
                          <a:latin typeface="Times New Roman" panose="02020603050405020304" pitchFamily="18" charset="0"/>
                          <a:cs typeface="Times New Roman" panose="02020603050405020304" pitchFamily="18" charset="0"/>
                        </a:rPr>
                        <a:t>[1]</a:t>
                      </a:r>
                      <a:endParaRPr lang="zh-CN" altLang="en-US" baseline="30000">
                        <a:latin typeface="Times New Roman" panose="02020603050405020304" pitchFamily="18" charset="0"/>
                        <a:cs typeface="Times New Roman" panose="02020603050405020304" pitchFamily="18" charset="0"/>
                      </a:endParaRPr>
                    </a:p>
                  </a:txBody>
                  <a:tcPr/>
                </a:tc>
                <a:tc>
                  <a:txBody>
                    <a:bodyPr/>
                    <a:lstStyle/>
                    <a:p>
                      <a:r>
                        <a:rPr lang="en-US" altLang="zh-CN">
                          <a:latin typeface="Times New Roman" panose="02020603050405020304" pitchFamily="18" charset="0"/>
                          <a:cs typeface="Times New Roman" panose="02020603050405020304" pitchFamily="18" charset="0"/>
                        </a:rPr>
                        <a:t>~6000</a:t>
                      </a:r>
                      <a:endParaRPr lang="zh-CN" altLang="en-US">
                        <a:latin typeface="Times New Roman" panose="02020603050405020304" pitchFamily="18" charset="0"/>
                        <a:cs typeface="Times New Roman" panose="02020603050405020304" pitchFamily="18" charset="0"/>
                      </a:endParaRPr>
                    </a:p>
                  </a:txBody>
                  <a:tcPr/>
                </a:tc>
                <a:tc>
                  <a:txBody>
                    <a:bodyPr/>
                    <a:lstStyle/>
                    <a:p>
                      <a:r>
                        <a:rPr lang="en-US" altLang="zh-CN">
                          <a:latin typeface="Times New Roman" panose="02020603050405020304" pitchFamily="18" charset="0"/>
                          <a:cs typeface="Times New Roman" panose="02020603050405020304" pitchFamily="18" charset="0"/>
                        </a:rPr>
                        <a:t>~92 km</a:t>
                      </a:r>
                      <a:endParaRPr lang="zh-CN" alt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44386359"/>
                  </a:ext>
                </a:extLst>
              </a:tr>
            </a:tbl>
          </a:graphicData>
        </a:graphic>
      </p:graphicFrame>
      <p:sp>
        <p:nvSpPr>
          <p:cNvPr id="18" name="文本框 17">
            <a:extLst>
              <a:ext uri="{FF2B5EF4-FFF2-40B4-BE49-F238E27FC236}">
                <a16:creationId xmlns:a16="http://schemas.microsoft.com/office/drawing/2014/main" id="{5EC9DAE3-5050-4510-B3FD-C94DD1234A61}"/>
              </a:ext>
            </a:extLst>
          </p:cNvPr>
          <p:cNvSpPr txBox="1"/>
          <p:nvPr/>
        </p:nvSpPr>
        <p:spPr>
          <a:xfrm>
            <a:off x="572957" y="5900245"/>
            <a:ext cx="8612915" cy="461665"/>
          </a:xfrm>
          <a:prstGeom prst="rect">
            <a:avLst/>
          </a:prstGeom>
          <a:noFill/>
        </p:spPr>
        <p:txBody>
          <a:bodyPr wrap="square" rtlCol="0">
            <a:spAutoFit/>
          </a:bodyPr>
          <a:lstStyle/>
          <a:p>
            <a:pPr algn="l"/>
            <a:r>
              <a:rPr lang="en-US" altLang="zh-CN" sz="2400" b="0">
                <a:solidFill>
                  <a:schemeClr val="tx1"/>
                </a:solidFill>
              </a:rPr>
              <a:t>Cost</a:t>
            </a:r>
            <a:r>
              <a:rPr lang="zh-CN" altLang="en-US" sz="2400" b="0">
                <a:solidFill>
                  <a:schemeClr val="tx1"/>
                </a:solidFill>
              </a:rPr>
              <a:t>：</a:t>
            </a:r>
            <a:r>
              <a:rPr lang="en-US" altLang="zh-CN" sz="2400" b="0">
                <a:solidFill>
                  <a:schemeClr val="tx1"/>
                </a:solidFill>
              </a:rPr>
              <a:t>about ¥100,000 / BPM (base on home-made electronic )</a:t>
            </a:r>
          </a:p>
        </p:txBody>
      </p:sp>
      <p:sp>
        <p:nvSpPr>
          <p:cNvPr id="19" name="文本框 18">
            <a:extLst>
              <a:ext uri="{FF2B5EF4-FFF2-40B4-BE49-F238E27FC236}">
                <a16:creationId xmlns:a16="http://schemas.microsoft.com/office/drawing/2014/main" id="{0F5C11F0-1CAF-441C-B93C-1BD12DD03220}"/>
              </a:ext>
            </a:extLst>
          </p:cNvPr>
          <p:cNvSpPr txBox="1"/>
          <p:nvPr/>
        </p:nvSpPr>
        <p:spPr>
          <a:xfrm>
            <a:off x="1547664" y="3408275"/>
            <a:ext cx="6245044" cy="400110"/>
          </a:xfrm>
          <a:prstGeom prst="rect">
            <a:avLst/>
          </a:prstGeom>
          <a:noFill/>
        </p:spPr>
        <p:txBody>
          <a:bodyPr wrap="square">
            <a:spAutoFit/>
          </a:bodyPr>
          <a:lstStyle/>
          <a:p>
            <a:pPr algn="l"/>
            <a:r>
              <a:rPr lang="en-US" altLang="zh-CN" sz="2000" b="0">
                <a:solidFill>
                  <a:schemeClr val="tx1"/>
                </a:solidFill>
              </a:rPr>
              <a:t>Totol length of ESBS+FAS+PSPAS+SAS+TAS: </a:t>
            </a:r>
            <a:r>
              <a:rPr lang="en-US" altLang="zh-CN" sz="2000" b="0">
                <a:solidFill>
                  <a:srgbClr val="FF0000"/>
                </a:solidFill>
              </a:rPr>
              <a:t>1800 m</a:t>
            </a:r>
            <a:endParaRPr lang="zh-CN" altLang="en-US" sz="2000" b="0" dirty="0">
              <a:solidFill>
                <a:srgbClr val="FF0000"/>
              </a:solidFill>
            </a:endParaRPr>
          </a:p>
        </p:txBody>
      </p:sp>
      <p:sp>
        <p:nvSpPr>
          <p:cNvPr id="3" name="灯片编号占位符 2">
            <a:extLst>
              <a:ext uri="{FF2B5EF4-FFF2-40B4-BE49-F238E27FC236}">
                <a16:creationId xmlns:a16="http://schemas.microsoft.com/office/drawing/2014/main" id="{583D8454-F4CC-423A-9FD7-4F7EED7EA3F6}"/>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5</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3798681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E26CFF9E-95FD-4864-A265-E8E68BF2AC10}"/>
              </a:ext>
            </a:extLst>
          </p:cNvPr>
          <p:cNvSpPr>
            <a:spLocks noGrp="1"/>
          </p:cNvSpPr>
          <p:nvPr>
            <p:ph idx="1"/>
          </p:nvPr>
        </p:nvSpPr>
        <p:spPr>
          <a:xfrm>
            <a:off x="322821" y="903041"/>
            <a:ext cx="8530977" cy="886217"/>
          </a:xfrm>
        </p:spPr>
        <p:txBody>
          <a:bodyPr>
            <a:normAutofit/>
          </a:bodyPr>
          <a:lstStyle/>
          <a:p>
            <a:pPr algn="just"/>
            <a:r>
              <a:rPr lang="en-US" altLang="zh-CN" sz="2400">
                <a:latin typeface="Times New Roman" panose="02020603050405020304" pitchFamily="18" charset="0"/>
              </a:rPr>
              <a:t>The total number of the BPMs has been increased compared with CDR because of the changing of lattice. </a:t>
            </a:r>
            <a:endParaRPr lang="zh-CN" altLang="en-US" sz="2400">
              <a:latin typeface="Times New Roman" panose="02020603050405020304" pitchFamily="18" charset="0"/>
            </a:endParaRPr>
          </a:p>
        </p:txBody>
      </p:sp>
      <p:sp>
        <p:nvSpPr>
          <p:cNvPr id="3" name="标题 2">
            <a:extLst>
              <a:ext uri="{FF2B5EF4-FFF2-40B4-BE49-F238E27FC236}">
                <a16:creationId xmlns:a16="http://schemas.microsoft.com/office/drawing/2014/main" id="{AA2E939B-E6EA-451A-9ACA-238952F95A85}"/>
              </a:ext>
            </a:extLst>
          </p:cNvPr>
          <p:cNvSpPr>
            <a:spLocks noGrp="1"/>
          </p:cNvSpPr>
          <p:nvPr>
            <p:ph type="title"/>
          </p:nvPr>
        </p:nvSpPr>
        <p:spPr/>
        <p:txBody>
          <a:bodyPr/>
          <a:lstStyle/>
          <a:p>
            <a:r>
              <a:rPr lang="en-US" altLang="zh-CN"/>
              <a:t>BPMs overview</a:t>
            </a:r>
            <a:endParaRPr lang="zh-CN" altLang="en-US"/>
          </a:p>
        </p:txBody>
      </p:sp>
      <p:graphicFrame>
        <p:nvGraphicFramePr>
          <p:cNvPr id="5" name="表格 5">
            <a:extLst>
              <a:ext uri="{FF2B5EF4-FFF2-40B4-BE49-F238E27FC236}">
                <a16:creationId xmlns:a16="http://schemas.microsoft.com/office/drawing/2014/main" id="{5C75D81F-6338-4065-91F2-E7E25A0D5CD5}"/>
              </a:ext>
            </a:extLst>
          </p:cNvPr>
          <p:cNvGraphicFramePr>
            <a:graphicFrameLocks noGrp="1"/>
          </p:cNvGraphicFramePr>
          <p:nvPr>
            <p:extLst>
              <p:ext uri="{D42A27DB-BD31-4B8C-83A1-F6EECF244321}">
                <p14:modId xmlns:p14="http://schemas.microsoft.com/office/powerpoint/2010/main" val="1431052783"/>
              </p:ext>
            </p:extLst>
          </p:nvPr>
        </p:nvGraphicFramePr>
        <p:xfrm>
          <a:off x="159817" y="1841837"/>
          <a:ext cx="8856984" cy="3053376"/>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1360942867"/>
                    </a:ext>
                  </a:extLst>
                </a:gridCol>
                <a:gridCol w="1008112">
                  <a:extLst>
                    <a:ext uri="{9D8B030D-6E8A-4147-A177-3AD203B41FA5}">
                      <a16:colId xmlns:a16="http://schemas.microsoft.com/office/drawing/2014/main" val="3758142403"/>
                    </a:ext>
                  </a:extLst>
                </a:gridCol>
                <a:gridCol w="1296144">
                  <a:extLst>
                    <a:ext uri="{9D8B030D-6E8A-4147-A177-3AD203B41FA5}">
                      <a16:colId xmlns:a16="http://schemas.microsoft.com/office/drawing/2014/main" val="3085948759"/>
                    </a:ext>
                  </a:extLst>
                </a:gridCol>
                <a:gridCol w="1008112">
                  <a:extLst>
                    <a:ext uri="{9D8B030D-6E8A-4147-A177-3AD203B41FA5}">
                      <a16:colId xmlns:a16="http://schemas.microsoft.com/office/drawing/2014/main" val="2519136457"/>
                    </a:ext>
                  </a:extLst>
                </a:gridCol>
                <a:gridCol w="1008112">
                  <a:extLst>
                    <a:ext uri="{9D8B030D-6E8A-4147-A177-3AD203B41FA5}">
                      <a16:colId xmlns:a16="http://schemas.microsoft.com/office/drawing/2014/main" val="1933000538"/>
                    </a:ext>
                  </a:extLst>
                </a:gridCol>
                <a:gridCol w="936104">
                  <a:extLst>
                    <a:ext uri="{9D8B030D-6E8A-4147-A177-3AD203B41FA5}">
                      <a16:colId xmlns:a16="http://schemas.microsoft.com/office/drawing/2014/main" val="2689174300"/>
                    </a:ext>
                  </a:extLst>
                </a:gridCol>
                <a:gridCol w="955799">
                  <a:extLst>
                    <a:ext uri="{9D8B030D-6E8A-4147-A177-3AD203B41FA5}">
                      <a16:colId xmlns:a16="http://schemas.microsoft.com/office/drawing/2014/main" val="1506008445"/>
                    </a:ext>
                  </a:extLst>
                </a:gridCol>
                <a:gridCol w="1204441">
                  <a:extLst>
                    <a:ext uri="{9D8B030D-6E8A-4147-A177-3AD203B41FA5}">
                      <a16:colId xmlns:a16="http://schemas.microsoft.com/office/drawing/2014/main" val="3894288307"/>
                    </a:ext>
                  </a:extLst>
                </a:gridCol>
              </a:tblGrid>
              <a:tr h="499632">
                <a:tc>
                  <a:txBody>
                    <a:bodyPr/>
                    <a:lstStyle/>
                    <a:p>
                      <a:pPr algn="ct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LINAC</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Damping ring</a:t>
                      </a:r>
                    </a:p>
                  </a:txBody>
                  <a:tcPr/>
                </a:tc>
                <a:tc>
                  <a:txBody>
                    <a:bodyPr/>
                    <a:lstStyle/>
                    <a:p>
                      <a:pPr algn="ctr"/>
                      <a:r>
                        <a:rPr lang="en-US" altLang="zh-CN" sz="1800">
                          <a:latin typeface="Times New Roman" panose="02020603050405020304" pitchFamily="18" charset="0"/>
                          <a:cs typeface="Times New Roman" panose="02020603050405020304" pitchFamily="18" charset="0"/>
                        </a:rPr>
                        <a:t>Booster</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e+ ring</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e- ring</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Transfer line</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Total  </a:t>
                      </a:r>
                      <a:endParaRPr lang="zh-CN" altLang="en-US" sz="1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23853820"/>
                  </a:ext>
                </a:extLst>
              </a:tr>
              <a:tr h="499632">
                <a:tc>
                  <a:txBody>
                    <a:bodyPr/>
                    <a:lstStyle/>
                    <a:p>
                      <a:pPr algn="ctr"/>
                      <a:r>
                        <a:rPr lang="en-US" altLang="zh-CN" sz="1800">
                          <a:latin typeface="Times New Roman" panose="02020603050405020304" pitchFamily="18" charset="0"/>
                          <a:cs typeface="Times New Roman" panose="02020603050405020304" pitchFamily="18" charset="0"/>
                        </a:rPr>
                        <a:t>CDR Button</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1</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40</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1808</a:t>
                      </a:r>
                      <a:endParaRPr lang="zh-CN" altLang="en-US" sz="180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a:latin typeface="Times New Roman" panose="02020603050405020304" pitchFamily="18" charset="0"/>
                          <a:cs typeface="Times New Roman" panose="02020603050405020304" pitchFamily="18" charset="0"/>
                        </a:rPr>
                        <a:t>1450</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800">
                        <a:latin typeface="Times New Roman" panose="02020603050405020304" pitchFamily="18" charset="0"/>
                        <a:cs typeface="Times New Roman" panose="02020603050405020304" pitchFamily="18" charset="0"/>
                      </a:endParaRPr>
                    </a:p>
                    <a:p>
                      <a:pPr algn="ct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1450</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a:t>
                      </a:r>
                      <a:endParaRPr lang="zh-CN" altLang="en-US" sz="1800">
                        <a:latin typeface="Times New Roman" panose="02020603050405020304" pitchFamily="18" charset="0"/>
                        <a:cs typeface="Times New Roman" panose="02020603050405020304" pitchFamily="18" charset="0"/>
                      </a:endParaRPr>
                    </a:p>
                  </a:txBody>
                  <a:tcPr/>
                </a:tc>
                <a:tc rowSpan="2">
                  <a:txBody>
                    <a:bodyPr/>
                    <a:lstStyle/>
                    <a:p>
                      <a:pPr algn="ctr"/>
                      <a:r>
                        <a:rPr lang="en-US" altLang="zh-CN" sz="1800">
                          <a:latin typeface="Times New Roman" panose="02020603050405020304" pitchFamily="18" charset="0"/>
                          <a:cs typeface="Times New Roman" panose="02020603050405020304" pitchFamily="18" charset="0"/>
                        </a:rPr>
                        <a:t>~4889</a:t>
                      </a:r>
                      <a:endParaRPr lang="zh-CN" altLang="en-US" sz="1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7803861"/>
                  </a:ext>
                </a:extLst>
              </a:tr>
              <a:tr h="4996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a:latin typeface="Times New Roman" panose="02020603050405020304" pitchFamily="18" charset="0"/>
                          <a:cs typeface="Times New Roman" panose="02020603050405020304" pitchFamily="18" charset="0"/>
                        </a:rPr>
                        <a:t>CDR Strip</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140</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a:t>
                      </a:r>
                      <a:endParaRPr lang="zh-CN" altLang="en-US" sz="1800">
                        <a:latin typeface="Times New Roman" panose="02020603050405020304" pitchFamily="18" charset="0"/>
                        <a:cs typeface="Times New Roman" panose="02020603050405020304" pitchFamily="18" charset="0"/>
                      </a:endParaRPr>
                    </a:p>
                  </a:txBody>
                  <a:tcPr/>
                </a:tc>
                <a:tc vMerge="1">
                  <a:txBody>
                    <a:bodyPr/>
                    <a:lstStyle/>
                    <a:p>
                      <a:endParaRPr lang="zh-CN" altLang="en-US"/>
                    </a:p>
                  </a:txBody>
                  <a:tcPr/>
                </a:tc>
                <a:extLst>
                  <a:ext uri="{0D108BD9-81ED-4DB2-BD59-A6C34878D82A}">
                    <a16:rowId xmlns:a16="http://schemas.microsoft.com/office/drawing/2014/main" val="3653492449"/>
                  </a:ext>
                </a:extLst>
              </a:tr>
              <a:tr h="499632">
                <a:tc>
                  <a:txBody>
                    <a:bodyPr/>
                    <a:lstStyle/>
                    <a:p>
                      <a:pPr algn="ctr"/>
                      <a:r>
                        <a:rPr lang="en-US" altLang="zh-CN" sz="1800">
                          <a:latin typeface="Times New Roman" panose="02020603050405020304" pitchFamily="18" charset="0"/>
                          <a:cs typeface="Times New Roman" panose="02020603050405020304" pitchFamily="18" charset="0"/>
                        </a:rPr>
                        <a:t>TDR Button</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1</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40</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2408</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1772</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1772</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a:t>
                      </a:r>
                      <a:endParaRPr lang="zh-CN" altLang="en-US" sz="1800">
                        <a:latin typeface="Times New Roman" panose="02020603050405020304" pitchFamily="18" charset="0"/>
                        <a:cs typeface="Times New Roman" panose="02020603050405020304" pitchFamily="18" charset="0"/>
                      </a:endParaRPr>
                    </a:p>
                  </a:txBody>
                  <a:tcPr/>
                </a:tc>
                <a:tc rowSpan="2">
                  <a:txBody>
                    <a:bodyPr/>
                    <a:lstStyle/>
                    <a:p>
                      <a:pPr algn="ctr"/>
                      <a:r>
                        <a:rPr lang="en-US" altLang="zh-CN" sz="1800">
                          <a:latin typeface="Times New Roman" panose="02020603050405020304" pitchFamily="18" charset="0"/>
                          <a:cs typeface="Times New Roman" panose="02020603050405020304" pitchFamily="18" charset="0"/>
                        </a:rPr>
                        <a:t>~6133</a:t>
                      </a:r>
                    </a:p>
                  </a:txBody>
                  <a:tcPr/>
                </a:tc>
                <a:extLst>
                  <a:ext uri="{0D108BD9-81ED-4DB2-BD59-A6C34878D82A}">
                    <a16:rowId xmlns:a16="http://schemas.microsoft.com/office/drawing/2014/main" val="1499007713"/>
                  </a:ext>
                </a:extLst>
              </a:tr>
              <a:tr h="4996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800">
                          <a:latin typeface="Times New Roman" panose="02020603050405020304" pitchFamily="18" charset="0"/>
                          <a:cs typeface="Times New Roman" panose="02020603050405020304" pitchFamily="18" charset="0"/>
                        </a:rPr>
                        <a:t>TDR Strip</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140</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a:t>
                      </a:r>
                      <a:endParaRPr lang="zh-CN" altLang="en-US" sz="1800">
                        <a:latin typeface="Times New Roman" panose="02020603050405020304" pitchFamily="18" charset="0"/>
                        <a:cs typeface="Times New Roman" panose="02020603050405020304" pitchFamily="18" charset="0"/>
                      </a:endParaRPr>
                    </a:p>
                  </a:txBody>
                  <a:tcPr/>
                </a:tc>
                <a:tc>
                  <a:txBody>
                    <a:bodyPr/>
                    <a:lstStyle/>
                    <a:p>
                      <a:pPr algn="ctr"/>
                      <a:r>
                        <a:rPr lang="en-US" altLang="zh-CN" sz="1800">
                          <a:latin typeface="Times New Roman" panose="02020603050405020304" pitchFamily="18" charset="0"/>
                          <a:cs typeface="Times New Roman" panose="02020603050405020304" pitchFamily="18" charset="0"/>
                        </a:rPr>
                        <a:t>/</a:t>
                      </a:r>
                      <a:endParaRPr lang="zh-CN" altLang="en-US" sz="1800">
                        <a:latin typeface="Times New Roman" panose="02020603050405020304" pitchFamily="18" charset="0"/>
                        <a:cs typeface="Times New Roman" panose="02020603050405020304" pitchFamily="18" charset="0"/>
                      </a:endParaRPr>
                    </a:p>
                  </a:txBody>
                  <a:tcPr/>
                </a:tc>
                <a:tc vMerge="1">
                  <a:txBody>
                    <a:bodyPr/>
                    <a:lstStyle/>
                    <a:p>
                      <a:endParaRPr lang="zh-CN" altLang="en-US"/>
                    </a:p>
                  </a:txBody>
                  <a:tcPr/>
                </a:tc>
                <a:extLst>
                  <a:ext uri="{0D108BD9-81ED-4DB2-BD59-A6C34878D82A}">
                    <a16:rowId xmlns:a16="http://schemas.microsoft.com/office/drawing/2014/main" val="444497681"/>
                  </a:ext>
                </a:extLst>
              </a:tr>
            </a:tbl>
          </a:graphicData>
        </a:graphic>
      </p:graphicFrame>
      <p:sp>
        <p:nvSpPr>
          <p:cNvPr id="6" name="文本框 5">
            <a:extLst>
              <a:ext uri="{FF2B5EF4-FFF2-40B4-BE49-F238E27FC236}">
                <a16:creationId xmlns:a16="http://schemas.microsoft.com/office/drawing/2014/main" id="{F81258C3-E705-44D4-95A6-22F637F15936}"/>
              </a:ext>
            </a:extLst>
          </p:cNvPr>
          <p:cNvSpPr txBox="1"/>
          <p:nvPr/>
        </p:nvSpPr>
        <p:spPr>
          <a:xfrm>
            <a:off x="465373" y="4867900"/>
            <a:ext cx="8518809" cy="1569660"/>
          </a:xfrm>
          <a:prstGeom prst="rect">
            <a:avLst/>
          </a:prstGeom>
          <a:noFill/>
        </p:spPr>
        <p:txBody>
          <a:bodyPr wrap="square" rtlCol="0">
            <a:spAutoFit/>
          </a:bodyPr>
          <a:lstStyle/>
          <a:p>
            <a:pPr algn="l"/>
            <a:r>
              <a:rPr lang="en-US" altLang="zh-CN" sz="2400" b="0" i="0">
                <a:solidFill>
                  <a:srgbClr val="333333"/>
                </a:solidFill>
                <a:effectLst/>
                <a:cs typeface="Times New Roman" panose="02020603050405020304" pitchFamily="18" charset="0"/>
              </a:rPr>
              <a:t>Design principles: </a:t>
            </a:r>
          </a:p>
          <a:p>
            <a:pPr marL="514350" indent="-514350" algn="l">
              <a:buAutoNum type="arabicPeriod"/>
            </a:pPr>
            <a:r>
              <a:rPr lang="en-US" altLang="zh-CN" sz="2400" b="0">
                <a:solidFill>
                  <a:srgbClr val="333333"/>
                </a:solidFill>
                <a:cs typeface="Times New Roman" panose="02020603050405020304" pitchFamily="18" charset="0"/>
              </a:rPr>
              <a:t>LINAC – stripline type , Ring – button-type</a:t>
            </a:r>
          </a:p>
          <a:p>
            <a:pPr marL="514350" indent="-514350" algn="l">
              <a:buAutoNum type="arabicPeriod"/>
            </a:pPr>
            <a:r>
              <a:rPr lang="en-US" altLang="zh-CN" sz="2400" b="0">
                <a:solidFill>
                  <a:srgbClr val="333333"/>
                </a:solidFill>
                <a:cs typeface="Times New Roman" panose="02020603050405020304" pitchFamily="18" charset="0"/>
              </a:rPr>
              <a:t>4 BPMs /2π phase advanced (363 </a:t>
            </a:r>
            <a:r>
              <a:rPr lang="el-GR" altLang="zh-CN" sz="2400" b="0">
                <a:solidFill>
                  <a:srgbClr val="333333"/>
                </a:solidFill>
                <a:cs typeface="Times New Roman" panose="02020603050405020304" pitchFamily="18" charset="0"/>
              </a:rPr>
              <a:t>β</a:t>
            </a:r>
            <a:r>
              <a:rPr lang="en-US" altLang="zh-CN" sz="2400" b="0">
                <a:solidFill>
                  <a:srgbClr val="333333"/>
                </a:solidFill>
                <a:cs typeface="Times New Roman" panose="02020603050405020304" pitchFamily="18" charset="0"/>
              </a:rPr>
              <a:t> oscillation period </a:t>
            </a:r>
            <a:r>
              <a:rPr lang="zh-CN" altLang="en-US" sz="2400" b="0">
                <a:solidFill>
                  <a:srgbClr val="333333"/>
                </a:solidFill>
                <a:cs typeface="Times New Roman" panose="02020603050405020304" pitchFamily="18" charset="0"/>
              </a:rPr>
              <a:t>→</a:t>
            </a:r>
            <a:r>
              <a:rPr lang="en-US" altLang="zh-CN" sz="2400" b="0">
                <a:solidFill>
                  <a:srgbClr val="333333"/>
                </a:solidFill>
                <a:cs typeface="Times New Roman" panose="02020603050405020304" pitchFamily="18" charset="0"/>
              </a:rPr>
              <a:t>445Htt)</a:t>
            </a:r>
          </a:p>
          <a:p>
            <a:pPr marL="514350" indent="-514350" algn="l">
              <a:buAutoNum type="arabicPeriod"/>
            </a:pPr>
            <a:r>
              <a:rPr lang="en-US" altLang="zh-CN" sz="2400" b="0">
                <a:solidFill>
                  <a:srgbClr val="333333"/>
                </a:solidFill>
                <a:cs typeface="Times New Roman" panose="02020603050405020304" pitchFamily="18" charset="0"/>
              </a:rPr>
              <a:t>1 BPM /10-20 m in LINAC  4. Electronics in the tunnel …</a:t>
            </a:r>
          </a:p>
        </p:txBody>
      </p:sp>
      <p:sp>
        <p:nvSpPr>
          <p:cNvPr id="7" name="灯片编号占位符 6">
            <a:extLst>
              <a:ext uri="{FF2B5EF4-FFF2-40B4-BE49-F238E27FC236}">
                <a16:creationId xmlns:a16="http://schemas.microsoft.com/office/drawing/2014/main" id="{FCF33414-151E-4457-B39F-7F1D409065D9}"/>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6</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1325515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CDD0FAF9-CD3E-4FC1-A51F-45B8C83ABEA2}"/>
              </a:ext>
            </a:extLst>
          </p:cNvPr>
          <p:cNvSpPr>
            <a:spLocks noGrp="1"/>
          </p:cNvSpPr>
          <p:nvPr>
            <p:ph idx="1"/>
          </p:nvPr>
        </p:nvSpPr>
        <p:spPr>
          <a:xfrm>
            <a:off x="899592" y="1916832"/>
            <a:ext cx="7474024" cy="3024336"/>
          </a:xfrm>
        </p:spPr>
        <p:txBody>
          <a:bodyPr>
            <a:normAutofit lnSpcReduction="10000"/>
          </a:bodyPr>
          <a:lstStyle/>
          <a:p>
            <a:r>
              <a:rPr lang="en-US" altLang="zh-CN">
                <a:latin typeface="Times New Roman" panose="02020603050405020304" pitchFamily="18" charset="0"/>
              </a:rPr>
              <a:t>Beam Position Monitors  overview</a:t>
            </a:r>
          </a:p>
          <a:p>
            <a:r>
              <a:rPr lang="en-US" altLang="zh-CN" sz="3200" b="1">
                <a:solidFill>
                  <a:srgbClr val="FF0000"/>
                </a:solidFill>
                <a:latin typeface="Times New Roman" panose="02020603050405020304" pitchFamily="18" charset="0"/>
              </a:rPr>
              <a:t>CEPC BPM design considering</a:t>
            </a:r>
          </a:p>
          <a:p>
            <a:r>
              <a:rPr lang="en-US" altLang="zh-CN">
                <a:latin typeface="Times New Roman" panose="02020603050405020304" pitchFamily="18" charset="0"/>
              </a:rPr>
              <a:t>Some progress on BPMs study</a:t>
            </a:r>
          </a:p>
          <a:p>
            <a:r>
              <a:rPr lang="en-US" altLang="zh-CN">
                <a:latin typeface="Times New Roman" panose="02020603050405020304" pitchFamily="18" charset="0"/>
              </a:rPr>
              <a:t>Special BPMs</a:t>
            </a:r>
          </a:p>
          <a:p>
            <a:r>
              <a:rPr lang="en-US" altLang="zh-CN">
                <a:latin typeface="Times New Roman" panose="02020603050405020304" pitchFamily="18" charset="0"/>
              </a:rPr>
              <a:t>Lessons from TDR comments</a:t>
            </a:r>
          </a:p>
          <a:p>
            <a:endParaRPr lang="zh-CN" altLang="en-US"/>
          </a:p>
        </p:txBody>
      </p:sp>
      <p:sp>
        <p:nvSpPr>
          <p:cNvPr id="3" name="标题 2">
            <a:extLst>
              <a:ext uri="{FF2B5EF4-FFF2-40B4-BE49-F238E27FC236}">
                <a16:creationId xmlns:a16="http://schemas.microsoft.com/office/drawing/2014/main" id="{A325C66E-0C2B-49DA-8503-DEA0050B3108}"/>
              </a:ext>
            </a:extLst>
          </p:cNvPr>
          <p:cNvSpPr>
            <a:spLocks noGrp="1"/>
          </p:cNvSpPr>
          <p:nvPr>
            <p:ph type="title"/>
          </p:nvPr>
        </p:nvSpPr>
        <p:spPr/>
        <p:txBody>
          <a:bodyPr/>
          <a:lstStyle/>
          <a:p>
            <a:endParaRPr lang="zh-CN" altLang="en-US"/>
          </a:p>
        </p:txBody>
      </p:sp>
      <p:sp>
        <p:nvSpPr>
          <p:cNvPr id="5" name="灯片编号占位符 4">
            <a:extLst>
              <a:ext uri="{FF2B5EF4-FFF2-40B4-BE49-F238E27FC236}">
                <a16:creationId xmlns:a16="http://schemas.microsoft.com/office/drawing/2014/main" id="{A5F0C808-F349-46F2-98F7-DC59705B9C52}"/>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7</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1227226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a:extLst>
              <a:ext uri="{FF2B5EF4-FFF2-40B4-BE49-F238E27FC236}">
                <a16:creationId xmlns:a16="http://schemas.microsoft.com/office/drawing/2014/main" id="{745484B9-BFD1-4536-A839-E97BD3374BEA}"/>
              </a:ext>
            </a:extLst>
          </p:cNvPr>
          <p:cNvPicPr>
            <a:picLocks noGrp="1" noChangeAspect="1"/>
          </p:cNvPicPr>
          <p:nvPr>
            <p:ph idx="1"/>
          </p:nvPr>
        </p:nvPicPr>
        <p:blipFill>
          <a:blip r:embed="rId2"/>
          <a:stretch>
            <a:fillRect/>
          </a:stretch>
        </p:blipFill>
        <p:spPr>
          <a:xfrm>
            <a:off x="3103924" y="957684"/>
            <a:ext cx="2532450" cy="3015505"/>
          </a:xfrm>
        </p:spPr>
      </p:pic>
      <p:pic>
        <p:nvPicPr>
          <p:cNvPr id="5" name="图片 4">
            <a:extLst>
              <a:ext uri="{FF2B5EF4-FFF2-40B4-BE49-F238E27FC236}">
                <a16:creationId xmlns:a16="http://schemas.microsoft.com/office/drawing/2014/main" id="{36DC5F86-C33B-447A-8583-E5F2DF748281}"/>
              </a:ext>
            </a:extLst>
          </p:cNvPr>
          <p:cNvPicPr/>
          <p:nvPr/>
        </p:nvPicPr>
        <p:blipFill>
          <a:blip r:embed="rId3"/>
          <a:stretch>
            <a:fillRect/>
          </a:stretch>
        </p:blipFill>
        <p:spPr>
          <a:xfrm>
            <a:off x="5868144" y="996890"/>
            <a:ext cx="3168352" cy="2651886"/>
          </a:xfrm>
          <a:prstGeom prst="rect">
            <a:avLst/>
          </a:prstGeom>
        </p:spPr>
      </p:pic>
      <p:pic>
        <p:nvPicPr>
          <p:cNvPr id="9" name="图片 8">
            <a:extLst>
              <a:ext uri="{FF2B5EF4-FFF2-40B4-BE49-F238E27FC236}">
                <a16:creationId xmlns:a16="http://schemas.microsoft.com/office/drawing/2014/main" id="{C70BE351-E1FA-467F-9AC1-976EC3FC0A16}"/>
              </a:ext>
            </a:extLst>
          </p:cNvPr>
          <p:cNvPicPr>
            <a:picLocks noChangeAspect="1"/>
          </p:cNvPicPr>
          <p:nvPr/>
        </p:nvPicPr>
        <p:blipFill>
          <a:blip r:embed="rId4"/>
          <a:stretch>
            <a:fillRect/>
          </a:stretch>
        </p:blipFill>
        <p:spPr>
          <a:xfrm>
            <a:off x="657048" y="961133"/>
            <a:ext cx="2215106" cy="3933626"/>
          </a:xfrm>
          <a:prstGeom prst="rect">
            <a:avLst/>
          </a:prstGeom>
        </p:spPr>
      </p:pic>
      <p:pic>
        <p:nvPicPr>
          <p:cNvPr id="10" name="图片 9">
            <a:extLst>
              <a:ext uri="{FF2B5EF4-FFF2-40B4-BE49-F238E27FC236}">
                <a16:creationId xmlns:a16="http://schemas.microsoft.com/office/drawing/2014/main" id="{62D1E948-7EC0-489B-B2DE-41E780C448C4}"/>
              </a:ext>
            </a:extLst>
          </p:cNvPr>
          <p:cNvPicPr>
            <a:picLocks noChangeAspect="1"/>
          </p:cNvPicPr>
          <p:nvPr/>
        </p:nvPicPr>
        <p:blipFill>
          <a:blip r:embed="rId5"/>
          <a:stretch>
            <a:fillRect/>
          </a:stretch>
        </p:blipFill>
        <p:spPr>
          <a:xfrm>
            <a:off x="1094641" y="3973189"/>
            <a:ext cx="7201646" cy="2139647"/>
          </a:xfrm>
          <a:prstGeom prst="rect">
            <a:avLst/>
          </a:prstGeom>
        </p:spPr>
      </p:pic>
      <p:sp>
        <p:nvSpPr>
          <p:cNvPr id="11" name="标题 2">
            <a:extLst>
              <a:ext uri="{FF2B5EF4-FFF2-40B4-BE49-F238E27FC236}">
                <a16:creationId xmlns:a16="http://schemas.microsoft.com/office/drawing/2014/main" id="{1A760869-A860-4D9F-A9FD-B25B96A6C81A}"/>
              </a:ext>
            </a:extLst>
          </p:cNvPr>
          <p:cNvSpPr>
            <a:spLocks noGrp="1"/>
          </p:cNvSpPr>
          <p:nvPr>
            <p:ph type="title"/>
          </p:nvPr>
        </p:nvSpPr>
        <p:spPr>
          <a:xfrm>
            <a:off x="250825" y="25400"/>
            <a:ext cx="6635750" cy="725488"/>
          </a:xfrm>
        </p:spPr>
        <p:txBody>
          <a:bodyPr>
            <a:normAutofit fontScale="90000"/>
          </a:bodyPr>
          <a:lstStyle/>
          <a:p>
            <a:r>
              <a:rPr lang="en-US" altLang="zh-CN">
                <a:solidFill>
                  <a:schemeClr val="tx1"/>
                </a:solidFill>
              </a:rPr>
              <a:t>CEPC BPM design: </a:t>
            </a:r>
            <a:r>
              <a:rPr lang="en-US" altLang="zh-CN"/>
              <a:t>stripline-type  </a:t>
            </a:r>
            <a:endParaRPr lang="zh-CN" altLang="en-US"/>
          </a:p>
        </p:txBody>
      </p:sp>
      <p:sp>
        <p:nvSpPr>
          <p:cNvPr id="12" name="文本框 11">
            <a:extLst>
              <a:ext uri="{FF2B5EF4-FFF2-40B4-BE49-F238E27FC236}">
                <a16:creationId xmlns:a16="http://schemas.microsoft.com/office/drawing/2014/main" id="{84B5B52B-C0CB-46E1-A60A-5A9DE215EA40}"/>
              </a:ext>
            </a:extLst>
          </p:cNvPr>
          <p:cNvSpPr txBox="1"/>
          <p:nvPr/>
        </p:nvSpPr>
        <p:spPr>
          <a:xfrm>
            <a:off x="1187624" y="6034424"/>
            <a:ext cx="6296492" cy="400110"/>
          </a:xfrm>
          <a:prstGeom prst="rect">
            <a:avLst/>
          </a:prstGeom>
          <a:noFill/>
        </p:spPr>
        <p:txBody>
          <a:bodyPr wrap="square">
            <a:spAutoFit/>
          </a:bodyPr>
          <a:lstStyle/>
          <a:p>
            <a:pPr algn="l"/>
            <a:r>
              <a:rPr lang="en-US" altLang="zh-CN" sz="2000" b="0">
                <a:solidFill>
                  <a:schemeClr val="tx1"/>
                </a:solidFill>
                <a:effectLst/>
                <a:latin typeface="Times New Roman" panose="02020603050405020304" pitchFamily="18" charset="0"/>
                <a:ea typeface="宋体" panose="02010600030101010101" pitchFamily="2" charset="-122"/>
              </a:rPr>
              <a:t>Schematic of stripline BPM: (a) Front view; (b) Side view</a:t>
            </a:r>
            <a:endParaRPr lang="zh-CN" altLang="en-US" sz="2000" b="0">
              <a:solidFill>
                <a:schemeClr val="tx1"/>
              </a:solidFill>
            </a:endParaRPr>
          </a:p>
        </p:txBody>
      </p:sp>
      <p:sp>
        <p:nvSpPr>
          <p:cNvPr id="3" name="文本框 2">
            <a:extLst>
              <a:ext uri="{FF2B5EF4-FFF2-40B4-BE49-F238E27FC236}">
                <a16:creationId xmlns:a16="http://schemas.microsoft.com/office/drawing/2014/main" id="{742EFDD1-4B47-4F94-8BAD-A4975CD27AD2}"/>
              </a:ext>
            </a:extLst>
          </p:cNvPr>
          <p:cNvSpPr txBox="1"/>
          <p:nvPr/>
        </p:nvSpPr>
        <p:spPr>
          <a:xfrm>
            <a:off x="1094641" y="3393907"/>
            <a:ext cx="6770443" cy="461665"/>
          </a:xfrm>
          <a:prstGeom prst="rect">
            <a:avLst/>
          </a:prstGeom>
          <a:noFill/>
        </p:spPr>
        <p:txBody>
          <a:bodyPr wrap="none" rtlCol="0">
            <a:spAutoFit/>
          </a:bodyPr>
          <a:lstStyle/>
          <a:p>
            <a:r>
              <a:rPr lang="en-US" altLang="zh-CN" sz="2400" b="0">
                <a:solidFill>
                  <a:srgbClr val="FF0000"/>
                </a:solidFill>
              </a:rPr>
              <a:t>A picture of a stripline BPM(external, interior Views)</a:t>
            </a:r>
            <a:endParaRPr lang="zh-CN" altLang="en-US" sz="2400" b="0" dirty="0">
              <a:solidFill>
                <a:srgbClr val="FF0000"/>
              </a:solidFill>
            </a:endParaRPr>
          </a:p>
        </p:txBody>
      </p:sp>
      <p:pic>
        <p:nvPicPr>
          <p:cNvPr id="8" name="图片 7">
            <a:extLst>
              <a:ext uri="{FF2B5EF4-FFF2-40B4-BE49-F238E27FC236}">
                <a16:creationId xmlns:a16="http://schemas.microsoft.com/office/drawing/2014/main" id="{BA39343D-114D-4DDB-A998-E4CBC711D42E}"/>
              </a:ext>
            </a:extLst>
          </p:cNvPr>
          <p:cNvPicPr>
            <a:picLocks noChangeAspect="1"/>
          </p:cNvPicPr>
          <p:nvPr/>
        </p:nvPicPr>
        <p:blipFill>
          <a:blip r:embed="rId6"/>
          <a:stretch>
            <a:fillRect/>
          </a:stretch>
        </p:blipFill>
        <p:spPr>
          <a:xfrm>
            <a:off x="5777528" y="904148"/>
            <a:ext cx="476138" cy="422885"/>
          </a:xfrm>
          <a:prstGeom prst="rect">
            <a:avLst/>
          </a:prstGeom>
        </p:spPr>
      </p:pic>
      <p:sp>
        <p:nvSpPr>
          <p:cNvPr id="2" name="灯片编号占位符 1">
            <a:extLst>
              <a:ext uri="{FF2B5EF4-FFF2-40B4-BE49-F238E27FC236}">
                <a16:creationId xmlns:a16="http://schemas.microsoft.com/office/drawing/2014/main" id="{21D093D9-37D1-42DE-A03D-5B1F1452DBD4}"/>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8</a:t>
            </a:fld>
            <a:r>
              <a:rPr lang="en-US" altLang="zh-CN">
                <a:ea typeface="宋体"/>
                <a:cs typeface="Times New Roman" panose="02020603050405020304" pitchFamily="18" charset="0"/>
              </a:rPr>
              <a:t>/42</a:t>
            </a:r>
            <a:endParaRPr lang="zh-CN" altLang="en-US" dirty="0">
              <a:latin typeface="Calibri"/>
              <a:ea typeface="宋体"/>
            </a:endParaRPr>
          </a:p>
        </p:txBody>
      </p:sp>
    </p:spTree>
    <p:extLst>
      <p:ext uri="{BB962C8B-B14F-4D97-AF65-F5344CB8AC3E}">
        <p14:creationId xmlns:p14="http://schemas.microsoft.com/office/powerpoint/2010/main" val="736529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a:extLst>
              <a:ext uri="{FF2B5EF4-FFF2-40B4-BE49-F238E27FC236}">
                <a16:creationId xmlns:a16="http://schemas.microsoft.com/office/drawing/2014/main" id="{4FE93E1F-8073-4C97-9373-6776B4F47FE0}"/>
              </a:ext>
            </a:extLst>
          </p:cNvPr>
          <p:cNvSpPr>
            <a:spLocks noGrp="1"/>
          </p:cNvSpPr>
          <p:nvPr>
            <p:ph idx="1"/>
          </p:nvPr>
        </p:nvSpPr>
        <p:spPr>
          <a:xfrm>
            <a:off x="273336" y="977291"/>
            <a:ext cx="8229600" cy="1101809"/>
          </a:xfrm>
        </p:spPr>
        <p:txBody>
          <a:bodyPr>
            <a:normAutofit fontScale="92500"/>
          </a:bodyPr>
          <a:lstStyle/>
          <a:p>
            <a:r>
              <a:rPr lang="en-US" altLang="zh-CN" sz="2400" b="1">
                <a:latin typeface="Times New Roman" panose="02020603050405020304" pitchFamily="18" charset="0"/>
              </a:rPr>
              <a:t>Basic Requirements: </a:t>
            </a:r>
            <a:r>
              <a:rPr lang="en-US" altLang="zh-CN" sz="2400">
                <a:latin typeface="Times New Roman" panose="02020603050405020304" pitchFamily="18" charset="0"/>
              </a:rPr>
              <a:t>The mechanical parameters (</a:t>
            </a:r>
            <a:r>
              <a:rPr lang="el-GR" altLang="zh-CN" sz="2400">
                <a:latin typeface="Times New Roman" panose="02020603050405020304" pitchFamily="18" charset="0"/>
              </a:rPr>
              <a:t>α</a:t>
            </a:r>
            <a:r>
              <a:rPr lang="en-US" altLang="zh-CN" sz="2400">
                <a:latin typeface="Times New Roman" panose="02020603050405020304" pitchFamily="18" charset="0"/>
              </a:rPr>
              <a:t>,t,h,r</a:t>
            </a:r>
            <a:r>
              <a:rPr lang="en-US" altLang="zh-CN" sz="2400" baseline="-25000">
                <a:latin typeface="Times New Roman" panose="02020603050405020304" pitchFamily="18" charset="0"/>
              </a:rPr>
              <a:t>in</a:t>
            </a:r>
            <a:r>
              <a:rPr lang="en-US" altLang="zh-CN" sz="2400">
                <a:latin typeface="Times New Roman" panose="02020603050405020304" pitchFamily="18" charset="0"/>
              </a:rPr>
              <a:t>) of the strip should make the characteristic impedance of the strip Z</a:t>
            </a:r>
            <a:r>
              <a:rPr lang="en-US" altLang="zh-CN" sz="2400" baseline="-25000">
                <a:latin typeface="Times New Roman" panose="02020603050405020304" pitchFamily="18" charset="0"/>
              </a:rPr>
              <a:t>0</a:t>
            </a:r>
            <a:r>
              <a:rPr lang="en-US" altLang="zh-CN" sz="2400">
                <a:latin typeface="Times New Roman" panose="02020603050405020304" pitchFamily="18" charset="0"/>
              </a:rPr>
              <a:t>= 50 Ω</a:t>
            </a:r>
            <a:endParaRPr lang="zh-CN" altLang="en-US" sz="2400">
              <a:latin typeface="Times New Roman" panose="02020603050405020304" pitchFamily="18" charset="0"/>
            </a:endParaRPr>
          </a:p>
        </p:txBody>
      </p:sp>
      <p:sp>
        <p:nvSpPr>
          <p:cNvPr id="5" name="标题 2">
            <a:extLst>
              <a:ext uri="{FF2B5EF4-FFF2-40B4-BE49-F238E27FC236}">
                <a16:creationId xmlns:a16="http://schemas.microsoft.com/office/drawing/2014/main" id="{122D236C-A4B0-4643-8BEC-ACFF28012F69}"/>
              </a:ext>
            </a:extLst>
          </p:cNvPr>
          <p:cNvSpPr>
            <a:spLocks noGrp="1"/>
          </p:cNvSpPr>
          <p:nvPr>
            <p:ph type="title"/>
          </p:nvPr>
        </p:nvSpPr>
        <p:spPr>
          <a:xfrm>
            <a:off x="457200" y="25646"/>
            <a:ext cx="7355160" cy="725470"/>
          </a:xfrm>
        </p:spPr>
        <p:txBody>
          <a:bodyPr/>
          <a:lstStyle/>
          <a:p>
            <a:r>
              <a:rPr lang="en-US" altLang="zh-CN">
                <a:solidFill>
                  <a:schemeClr val="tx1"/>
                </a:solidFill>
              </a:rPr>
              <a:t>CEPC BPM design: </a:t>
            </a:r>
            <a:r>
              <a:rPr lang="en-US" altLang="zh-CN"/>
              <a:t>stripline-type  </a:t>
            </a:r>
            <a:endParaRPr lang="zh-CN" altLang="en-US"/>
          </a:p>
        </p:txBody>
      </p:sp>
      <p:pic>
        <p:nvPicPr>
          <p:cNvPr id="9" name="图片 8">
            <a:extLst>
              <a:ext uri="{FF2B5EF4-FFF2-40B4-BE49-F238E27FC236}">
                <a16:creationId xmlns:a16="http://schemas.microsoft.com/office/drawing/2014/main" id="{377D8EF8-2A8C-4112-8088-A79FE6E804B5}"/>
              </a:ext>
            </a:extLst>
          </p:cNvPr>
          <p:cNvPicPr>
            <a:picLocks noChangeAspect="1"/>
          </p:cNvPicPr>
          <p:nvPr/>
        </p:nvPicPr>
        <p:blipFill>
          <a:blip r:embed="rId2"/>
          <a:stretch>
            <a:fillRect/>
          </a:stretch>
        </p:blipFill>
        <p:spPr>
          <a:xfrm>
            <a:off x="591571" y="4005855"/>
            <a:ext cx="8100392" cy="1659556"/>
          </a:xfrm>
          <a:prstGeom prst="rect">
            <a:avLst/>
          </a:prstGeom>
        </p:spPr>
      </p:pic>
      <p:pic>
        <p:nvPicPr>
          <p:cNvPr id="10" name="图片 9">
            <a:extLst>
              <a:ext uri="{FF2B5EF4-FFF2-40B4-BE49-F238E27FC236}">
                <a16:creationId xmlns:a16="http://schemas.microsoft.com/office/drawing/2014/main" id="{90AD0219-0187-4F26-8A08-C798A5F62DA3}"/>
              </a:ext>
            </a:extLst>
          </p:cNvPr>
          <p:cNvPicPr>
            <a:picLocks noChangeAspect="1"/>
          </p:cNvPicPr>
          <p:nvPr/>
        </p:nvPicPr>
        <p:blipFill>
          <a:blip r:embed="rId3"/>
          <a:stretch>
            <a:fillRect/>
          </a:stretch>
        </p:blipFill>
        <p:spPr>
          <a:xfrm>
            <a:off x="1323952" y="1827674"/>
            <a:ext cx="6128368" cy="2041097"/>
          </a:xfrm>
          <a:prstGeom prst="rect">
            <a:avLst/>
          </a:prstGeom>
        </p:spPr>
      </p:pic>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26AA96C-0D90-4FD9-99E9-F0A874156619}"/>
                  </a:ext>
                </a:extLst>
              </p:cNvPr>
              <p:cNvSpPr txBox="1"/>
              <p:nvPr/>
            </p:nvSpPr>
            <p:spPr>
              <a:xfrm>
                <a:off x="467412" y="5590661"/>
                <a:ext cx="8349093" cy="1026435"/>
              </a:xfrm>
              <a:prstGeom prst="rect">
                <a:avLst/>
              </a:prstGeom>
              <a:noFill/>
            </p:spPr>
            <p:txBody>
              <a:bodyPr wrap="square">
                <a:spAutoFit/>
              </a:bodyPr>
              <a:lstStyle/>
              <a:p>
                <a:r>
                  <a:rPr lang="en-US" altLang="zh-CN" sz="2000" b="0">
                    <a:solidFill>
                      <a:schemeClr val="tx1"/>
                    </a:solidFill>
                    <a:effectLst/>
                    <a:latin typeface="Times New Roman" panose="02020603050405020304" pitchFamily="18" charset="0"/>
                    <a:ea typeface="宋体" panose="02010600030101010101" pitchFamily="2" charset="-122"/>
                  </a:rPr>
                  <a:t>E-field of a stripline in different eigenmodes, (a) Sum (b) Quadrupole(c) Dipole  (d) Single electrode</a:t>
                </a:r>
                <a14:m>
                  <m:oMath xmlns:m="http://schemas.openxmlformats.org/officeDocument/2006/math">
                    <m:rad>
                      <m:radPr>
                        <m:degHide m:val="on"/>
                        <m:ctrlPr>
                          <a:rPr lang="zh-CN" altLang="zh-CN" sz="2000" b="0" i="1"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sSub>
                          <m:sSubPr>
                            <m:ctrlPr>
                              <a:rPr lang="zh-CN" altLang="zh-CN" sz="2000" b="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m:rPr>
                                <m:nor/>
                              </m:rPr>
                              <a:rPr lang="en-US" altLang="zh-CN" sz="2000" b="0" i="1">
                                <a:solidFill>
                                  <a:schemeClr val="tx1"/>
                                </a:solidFill>
                                <a:effectLst/>
                                <a:ea typeface="宋体" panose="02010600030101010101" pitchFamily="2" charset="-122"/>
                              </a:rPr>
                              <m:t>Z</m:t>
                            </m:r>
                          </m:e>
                          <m:sub>
                            <m:r>
                              <m:rPr>
                                <m:nor/>
                              </m:rPr>
                              <a:rPr lang="en-US" altLang="zh-CN" sz="2000" b="0">
                                <a:solidFill>
                                  <a:schemeClr val="tx1"/>
                                </a:solidFill>
                                <a:effectLst/>
                                <a:ea typeface="宋体" panose="02010600030101010101" pitchFamily="2" charset="-122"/>
                              </a:rPr>
                              <m:t>sum</m:t>
                            </m:r>
                          </m:sub>
                        </m:sSub>
                        <m:sSub>
                          <m:sSubPr>
                            <m:ctrlPr>
                              <a:rPr lang="zh-CN" altLang="zh-CN" sz="2000" b="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m:rPr>
                                <m:nor/>
                              </m:rPr>
                              <a:rPr lang="en-US" altLang="zh-CN" sz="2000" b="0" i="1">
                                <a:solidFill>
                                  <a:schemeClr val="tx1"/>
                                </a:solidFill>
                                <a:effectLst/>
                                <a:ea typeface="宋体" panose="02010600030101010101" pitchFamily="2" charset="-122"/>
                              </a:rPr>
                              <m:t>Z</m:t>
                            </m:r>
                          </m:e>
                          <m:sub>
                            <m:r>
                              <m:rPr>
                                <m:nor/>
                              </m:rPr>
                              <a:rPr lang="en-US" altLang="zh-CN" sz="2000" b="0">
                                <a:solidFill>
                                  <a:schemeClr val="tx1"/>
                                </a:solidFill>
                                <a:effectLst/>
                                <a:ea typeface="宋体" panose="02010600030101010101" pitchFamily="2" charset="-122"/>
                              </a:rPr>
                              <m:t>quad</m:t>
                            </m:r>
                          </m:sub>
                        </m:sSub>
                      </m:e>
                    </m:rad>
                    <m:r>
                      <m:rPr>
                        <m:nor/>
                      </m:rPr>
                      <a:rPr lang="en-US" altLang="zh-CN" sz="2000" b="0">
                        <a:solidFill>
                          <a:schemeClr val="tx1"/>
                        </a:solidFill>
                        <a:effectLst/>
                        <a:ea typeface="宋体" panose="02010600030101010101" pitchFamily="2" charset="-122"/>
                      </a:rPr>
                      <m:t> ≈ </m:t>
                    </m:r>
                    <m:sSub>
                      <m:sSubPr>
                        <m:ctrlPr>
                          <a:rPr lang="zh-CN" altLang="zh-CN" sz="2000" b="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m:rPr>
                            <m:nor/>
                          </m:rPr>
                          <a:rPr lang="en-US" altLang="zh-CN" sz="2000" b="0" i="1">
                            <a:solidFill>
                              <a:schemeClr val="tx1"/>
                            </a:solidFill>
                            <a:effectLst/>
                            <a:ea typeface="宋体" panose="02010600030101010101" pitchFamily="2" charset="-122"/>
                          </a:rPr>
                          <m:t>Z</m:t>
                        </m:r>
                      </m:e>
                      <m:sub>
                        <m:r>
                          <m:rPr>
                            <m:nor/>
                          </m:rPr>
                          <a:rPr lang="en-US" altLang="zh-CN" sz="2000" b="0">
                            <a:solidFill>
                              <a:schemeClr val="tx1"/>
                            </a:solidFill>
                            <a:effectLst/>
                            <a:ea typeface="宋体" panose="02010600030101010101" pitchFamily="2" charset="-122"/>
                          </a:rPr>
                          <m:t>dipole</m:t>
                        </m:r>
                      </m:sub>
                    </m:sSub>
                    <m:r>
                      <m:rPr>
                        <m:nor/>
                      </m:rPr>
                      <a:rPr lang="en-US" altLang="zh-CN" sz="2000" b="0">
                        <a:solidFill>
                          <a:schemeClr val="tx1"/>
                        </a:solidFill>
                        <a:effectLst/>
                        <a:ea typeface="宋体" panose="02010600030101010101" pitchFamily="2" charset="-122"/>
                      </a:rPr>
                      <m:t> ≈ </m:t>
                    </m:r>
                    <m:sSub>
                      <m:sSubPr>
                        <m:ctrlPr>
                          <a:rPr lang="zh-CN" altLang="zh-CN" sz="2000" b="0" i="1">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m:rPr>
                            <m:nor/>
                          </m:rPr>
                          <a:rPr lang="en-US" altLang="zh-CN" sz="2000" b="0" i="1">
                            <a:solidFill>
                              <a:schemeClr val="tx1"/>
                            </a:solidFill>
                            <a:effectLst/>
                            <a:ea typeface="宋体" panose="02010600030101010101" pitchFamily="2" charset="-122"/>
                          </a:rPr>
                          <m:t>Z</m:t>
                        </m:r>
                      </m:e>
                      <m:sub>
                        <m:r>
                          <m:rPr>
                            <m:nor/>
                          </m:rPr>
                          <a:rPr lang="en-US" altLang="zh-CN" sz="2000" b="0">
                            <a:solidFill>
                              <a:schemeClr val="tx1"/>
                            </a:solidFill>
                            <a:effectLst/>
                            <a:ea typeface="宋体" panose="02010600030101010101" pitchFamily="2" charset="-122"/>
                          </a:rPr>
                          <m:t>single</m:t>
                        </m:r>
                      </m:sub>
                    </m:sSub>
                    <m:r>
                      <m:rPr>
                        <m:nor/>
                      </m:rPr>
                      <a:rPr lang="en-US" altLang="zh-CN" sz="2000" b="0">
                        <a:solidFill>
                          <a:schemeClr val="tx1"/>
                        </a:solidFill>
                        <a:effectLst/>
                        <a:ea typeface="宋体" panose="02010600030101010101" pitchFamily="2" charset="-122"/>
                      </a:rPr>
                      <m:t> ≈ 50 </m:t>
                    </m:r>
                    <m:r>
                      <m:rPr>
                        <m:nor/>
                      </m:rPr>
                      <a:rPr lang="en-US" altLang="zh-CN" sz="2000" b="0">
                        <a:solidFill>
                          <a:schemeClr val="tx1"/>
                        </a:solidFill>
                        <a:effectLst/>
                        <a:ea typeface="宋体" panose="02010600030101010101" pitchFamily="2" charset="-122"/>
                      </a:rPr>
                      <m:t>Ω</m:t>
                    </m:r>
                  </m:oMath>
                </a14:m>
                <a:endParaRPr lang="zh-CN" altLang="en-US" sz="2000" b="0">
                  <a:solidFill>
                    <a:schemeClr val="tx1"/>
                  </a:solidFill>
                </a:endParaRPr>
              </a:p>
            </p:txBody>
          </p:sp>
        </mc:Choice>
        <mc:Fallback xmlns="">
          <p:sp>
            <p:nvSpPr>
              <p:cNvPr id="13" name="文本框 12">
                <a:extLst>
                  <a:ext uri="{FF2B5EF4-FFF2-40B4-BE49-F238E27FC236}">
                    <a16:creationId xmlns:a16="http://schemas.microsoft.com/office/drawing/2014/main" id="{726AA96C-0D90-4FD9-99E9-F0A874156619}"/>
                  </a:ext>
                </a:extLst>
              </p:cNvPr>
              <p:cNvSpPr txBox="1">
                <a:spLocks noRot="1" noChangeAspect="1" noMove="1" noResize="1" noEditPoints="1" noAdjustHandles="1" noChangeArrowheads="1" noChangeShapeType="1" noTextEdit="1"/>
              </p:cNvSpPr>
              <p:nvPr/>
            </p:nvSpPr>
            <p:spPr>
              <a:xfrm>
                <a:off x="467412" y="5590661"/>
                <a:ext cx="8349093" cy="1026435"/>
              </a:xfrm>
              <a:prstGeom prst="rect">
                <a:avLst/>
              </a:prstGeom>
              <a:blipFill>
                <a:blip r:embed="rId4"/>
                <a:stretch>
                  <a:fillRect l="-438" t="-2976" r="-1169"/>
                </a:stretch>
              </a:blipFill>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7ADA8E14-BA21-41CB-ADFE-9C6128FE7DA1}"/>
              </a:ext>
            </a:extLst>
          </p:cNvPr>
          <p:cNvSpPr>
            <a:spLocks noGrp="1"/>
          </p:cNvSpPr>
          <p:nvPr>
            <p:ph type="sldNum" sz="quarter" idx="4"/>
          </p:nvPr>
        </p:nvSpPr>
        <p:spPr/>
        <p:txBody>
          <a:bodyPr/>
          <a:lstStyle/>
          <a:p>
            <a:pPr fontAlgn="auto">
              <a:spcBef>
                <a:spcPts val="0"/>
              </a:spcBef>
              <a:spcAft>
                <a:spcPts val="0"/>
              </a:spcAft>
            </a:pPr>
            <a:fld id="{F15E9139-A00B-4B2A-98A6-095DC08F1345}" type="slidenum">
              <a:rPr lang="zh-CN" altLang="en-US" smtClean="0">
                <a:ea typeface="宋体"/>
                <a:cs typeface="Times New Roman" panose="02020603050405020304" pitchFamily="18" charset="0"/>
              </a:rPr>
              <a:pPr fontAlgn="auto">
                <a:spcBef>
                  <a:spcPts val="0"/>
                </a:spcBef>
                <a:spcAft>
                  <a:spcPts val="0"/>
                </a:spcAft>
              </a:pPr>
              <a:t>9</a:t>
            </a:fld>
            <a:r>
              <a:rPr lang="en-US" altLang="zh-CN">
                <a:ea typeface="宋体"/>
                <a:cs typeface="Times New Roman" panose="02020603050405020304" pitchFamily="18" charset="0"/>
              </a:rPr>
              <a:t>/42</a:t>
            </a:r>
            <a:endParaRPr lang="zh-CN" altLang="en-US" dirty="0">
              <a:latin typeface="Calibri"/>
              <a:ea typeface="宋体"/>
            </a:endParaRPr>
          </a:p>
        </p:txBody>
      </p:sp>
      <p:sp>
        <p:nvSpPr>
          <p:cNvPr id="11" name="文本框 10">
            <a:extLst>
              <a:ext uri="{FF2B5EF4-FFF2-40B4-BE49-F238E27FC236}">
                <a16:creationId xmlns:a16="http://schemas.microsoft.com/office/drawing/2014/main" id="{4437E223-A211-4BE8-AAC6-D8BF15066253}"/>
              </a:ext>
            </a:extLst>
          </p:cNvPr>
          <p:cNvSpPr txBox="1"/>
          <p:nvPr/>
        </p:nvSpPr>
        <p:spPr>
          <a:xfrm>
            <a:off x="2286000" y="3678305"/>
            <a:ext cx="4572000" cy="400110"/>
          </a:xfrm>
          <a:prstGeom prst="rect">
            <a:avLst/>
          </a:prstGeom>
          <a:noFill/>
        </p:spPr>
        <p:txBody>
          <a:bodyPr wrap="square">
            <a:spAutoFit/>
          </a:bodyPr>
          <a:lstStyle/>
          <a:p>
            <a:r>
              <a:rPr lang="zh-CN" altLang="en-US" sz="2000">
                <a:solidFill>
                  <a:schemeClr val="tx1"/>
                </a:solidFill>
                <a:cs typeface="Times New Roman" panose="02020603050405020304" pitchFamily="18" charset="0"/>
              </a:rPr>
              <a:t>Higher requirements</a:t>
            </a:r>
          </a:p>
        </p:txBody>
      </p:sp>
    </p:spTree>
    <p:extLst>
      <p:ext uri="{BB962C8B-B14F-4D97-AF65-F5344CB8AC3E}">
        <p14:creationId xmlns:p14="http://schemas.microsoft.com/office/powerpoint/2010/main" val="4004811657"/>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400" dirty="0" smtClean="0">
            <a:solidFill>
              <a:srgbClr val="3333FF"/>
            </a:solidFill>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60674</TotalTime>
  <Words>3204</Words>
  <Application>Microsoft Office PowerPoint</Application>
  <PresentationFormat>全屏显示(4:3)</PresentationFormat>
  <Paragraphs>574</Paragraphs>
  <Slides>47</Slides>
  <Notes>2</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47</vt:i4>
      </vt:variant>
    </vt:vector>
  </HeadingPairs>
  <TitlesOfParts>
    <vt:vector size="60" baseType="lpstr">
      <vt:lpstr>HelveticaLTStd-Roman-Identity-H</vt:lpstr>
      <vt:lpstr>TimesNewRomanPSMT</vt:lpstr>
      <vt:lpstr>宋体</vt:lpstr>
      <vt:lpstr>微软雅黑</vt:lpstr>
      <vt:lpstr>Arial</vt:lpstr>
      <vt:lpstr>Arial Black</vt:lpstr>
      <vt:lpstr>Calibri</vt:lpstr>
      <vt:lpstr>Cambria Math</vt:lpstr>
      <vt:lpstr>Symbol</vt:lpstr>
      <vt:lpstr>Tahoma</vt:lpstr>
      <vt:lpstr>Times New Roman</vt:lpstr>
      <vt:lpstr>Wingdings</vt:lpstr>
      <vt:lpstr>Office 主题</vt:lpstr>
      <vt:lpstr>Beam position monitor  preliminary design for the CEPC</vt:lpstr>
      <vt:lpstr>PowerPoint 演示文稿</vt:lpstr>
      <vt:lpstr>Overview: Why BPMs important</vt:lpstr>
      <vt:lpstr>BPM system in 1 minute</vt:lpstr>
      <vt:lpstr>BPMs number and distribution</vt:lpstr>
      <vt:lpstr>BPMs overview</vt:lpstr>
      <vt:lpstr>PowerPoint 演示文稿</vt:lpstr>
      <vt:lpstr>CEPC BPM design: stripline-type  </vt:lpstr>
      <vt:lpstr>CEPC BPM design: stripline-type  </vt:lpstr>
      <vt:lpstr>Strip impedance design</vt:lpstr>
      <vt:lpstr>Stripline design considering   </vt:lpstr>
      <vt:lpstr>CEPC BPM design: Button-type </vt:lpstr>
      <vt:lpstr>Button BPM design : Rb, tb, gb </vt:lpstr>
      <vt:lpstr>CEPC BPM design: Button-type  </vt:lpstr>
      <vt:lpstr>CEPC BPM design: Button-type  </vt:lpstr>
      <vt:lpstr>PowerPoint 演示文稿</vt:lpstr>
      <vt:lpstr>CEPC BPM design: Button-type  </vt:lpstr>
      <vt:lpstr>Accuracy Precision Resolution Repeatability</vt:lpstr>
      <vt:lpstr>Accuracy &amp; Resolution</vt:lpstr>
      <vt:lpstr>Accuracy &amp; Resolution</vt:lpstr>
      <vt:lpstr>Accurancy in a BPM pipe</vt:lpstr>
      <vt:lpstr>Symmetry of four electrodes</vt:lpstr>
      <vt:lpstr>BPM resolution of BEPCII</vt:lpstr>
      <vt:lpstr>PowerPoint 演示文稿</vt:lpstr>
      <vt:lpstr>Study on button pickup </vt:lpstr>
      <vt:lpstr>Study on home-made electronics</vt:lpstr>
      <vt:lpstr>Study on mechanical tolerance</vt:lpstr>
      <vt:lpstr>PowerPoint 演示文稿</vt:lpstr>
      <vt:lpstr>Nearest BPM → beam position of IP</vt:lpstr>
      <vt:lpstr>IP BPM: off-centre beam</vt:lpstr>
      <vt:lpstr>KEKB &amp; LHC  special BPM</vt:lpstr>
      <vt:lpstr>KEKB &amp; LHC  special BPM</vt:lpstr>
      <vt:lpstr>PowerPoint 演示文稿</vt:lpstr>
      <vt:lpstr>Review’s comments for the BPMs CDR</vt:lpstr>
      <vt:lpstr>PowerPoint 演示文稿</vt:lpstr>
      <vt:lpstr>PowerPoint 演示文稿</vt:lpstr>
      <vt:lpstr>PowerPoint 演示文稿</vt:lpstr>
      <vt:lpstr>PowerPoint 演示文稿</vt:lpstr>
      <vt:lpstr>Effects of temperature </vt:lpstr>
      <vt:lpstr>Summary</vt:lpstr>
      <vt:lpstr>Summary</vt:lpstr>
      <vt:lpstr>PowerPoint 演示文稿</vt:lpstr>
      <vt:lpstr>PowerPoint 演示文稿</vt:lpstr>
      <vt:lpstr>Reading error due to 4-electrode difference</vt:lpstr>
      <vt:lpstr>8-electrode BPM</vt:lpstr>
      <vt:lpstr>8-electrode BPM simulation</vt:lpstr>
      <vt:lpstr>Study on BPM support</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MC SYSTEM</dc:creator>
  <cp:lastModifiedBy>milkcandy365</cp:lastModifiedBy>
  <cp:revision>1653</cp:revision>
  <dcterms:created xsi:type="dcterms:W3CDTF">2010-03-12T08:32:26Z</dcterms:created>
  <dcterms:modified xsi:type="dcterms:W3CDTF">2022-10-28T02:47:50Z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TC100690452052</vt:lpwstr>
  </property>
</Properties>
</file>