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594" r:id="rId3"/>
    <p:sldId id="294" r:id="rId5"/>
    <p:sldId id="591" r:id="rId6"/>
    <p:sldId id="589" r:id="rId7"/>
    <p:sldId id="590" r:id="rId8"/>
    <p:sldId id="526" r:id="rId9"/>
    <p:sldId id="557" r:id="rId10"/>
    <p:sldId id="593" r:id="rId11"/>
    <p:sldId id="602" r:id="rId12"/>
    <p:sldId id="603" r:id="rId13"/>
    <p:sldId id="604" r:id="rId14"/>
    <p:sldId id="605" r:id="rId15"/>
    <p:sldId id="606" r:id="rId16"/>
  </p:sldIdLst>
  <p:sldSz cx="12192000" cy="6858000"/>
  <p:notesSz cx="6858000" cy="9144000"/>
  <p:custDataLst>
    <p:tags r:id="rId20"/>
  </p:custDataLst>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3333CC"/>
    <a:srgbClr val="FF00FF"/>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853" autoAdjust="0"/>
  </p:normalViewPr>
  <p:slideViewPr>
    <p:cSldViewPr snapToGrid="0">
      <p:cViewPr varScale="1">
        <p:scale>
          <a:sx n="109" d="100"/>
          <a:sy n="109" d="100"/>
        </p:scale>
        <p:origin x="636" y="114"/>
      </p:cViewPr>
      <p:guideLst>
        <p:guide orient="horz" pos="2140"/>
        <p:guide pos="384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0" Type="http://schemas.openxmlformats.org/officeDocument/2006/relationships/tags" Target="tags/tag3.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a:defRPr/>
            </a:pPr>
            <a:fld id="{0EE167B4-1A2E-47A9-8B98-A2FD84217ADB}" type="datetimeFigureOut">
              <a:rPr lang="zh-CN" altLang="en-US"/>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a:t>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eaLnBrk="1" hangingPunct="1">
              <a:defRPr sz="1200">
                <a:latin typeface="等线" panose="02010600030101010101" pitchFamily="2" charset="-122"/>
                <a:ea typeface="等线" panose="02010600030101010101" pitchFamily="2" charset="-122"/>
              </a:defRPr>
            </a:lvl1pPr>
          </a:lstStyle>
          <a:p>
            <a:fld id="{6B7F0887-9A3B-411C-81AD-06BDF05961DA}" type="slidenum">
              <a:rPr lang="zh-CN" altLang="en-US"/>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等线" panose="02010600030101010101" pitchFamily="2" charset="-122"/>
      </a:defRPr>
    </a:lvl1pPr>
    <a:lvl2pPr marL="457200" algn="l" rtl="0" eaLnBrk="0" fontAlgn="base" hangingPunct="0">
      <a:spcBef>
        <a:spcPct val="30000"/>
      </a:spcBef>
      <a:spcAft>
        <a:spcPct val="0"/>
      </a:spcAft>
      <a:defRPr sz="1200" kern="1200">
        <a:solidFill>
          <a:schemeClr val="tx1"/>
        </a:solidFill>
        <a:latin typeface="+mn-lt"/>
        <a:ea typeface="+mn-ea"/>
        <a:cs typeface="等线" panose="02010600030101010101" pitchFamily="2" charset="-122"/>
      </a:defRPr>
    </a:lvl2pPr>
    <a:lvl3pPr marL="914400" algn="l" rtl="0" eaLnBrk="0" fontAlgn="base" hangingPunct="0">
      <a:spcBef>
        <a:spcPct val="30000"/>
      </a:spcBef>
      <a:spcAft>
        <a:spcPct val="0"/>
      </a:spcAft>
      <a:defRPr sz="1200" kern="1200">
        <a:solidFill>
          <a:schemeClr val="tx1"/>
        </a:solidFill>
        <a:latin typeface="+mn-lt"/>
        <a:ea typeface="+mn-ea"/>
        <a:cs typeface="等线" panose="02010600030101010101" pitchFamily="2" charset="-122"/>
      </a:defRPr>
    </a:lvl3pPr>
    <a:lvl4pPr marL="1371600" algn="l" rtl="0" eaLnBrk="0" fontAlgn="base" hangingPunct="0">
      <a:spcBef>
        <a:spcPct val="30000"/>
      </a:spcBef>
      <a:spcAft>
        <a:spcPct val="0"/>
      </a:spcAft>
      <a:defRPr sz="1200" kern="1200">
        <a:solidFill>
          <a:schemeClr val="tx1"/>
        </a:solidFill>
        <a:latin typeface="+mn-lt"/>
        <a:ea typeface="+mn-ea"/>
        <a:cs typeface="等线" panose="02010600030101010101" pitchFamily="2" charset="-122"/>
      </a:defRPr>
    </a:lvl4pPr>
    <a:lvl5pPr marL="1828800" algn="l" rtl="0" eaLnBrk="0" fontAlgn="base" hangingPunct="0">
      <a:spcBef>
        <a:spcPct val="30000"/>
      </a:spcBef>
      <a:spcAft>
        <a:spcPct val="0"/>
      </a:spcAft>
      <a:defRPr sz="1200" kern="1200">
        <a:solidFill>
          <a:schemeClr val="tx1"/>
        </a:solidFill>
        <a:latin typeface="+mn-lt"/>
        <a:ea typeface="+mn-ea"/>
        <a:cs typeface="等线" panose="02010600030101010101" pitchFamily="2"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B7F0887-9A3B-411C-81AD-06BDF05961DA}" type="slidenum">
              <a:rPr lang="zh-CN" altLang="en-US" smtClean="0"/>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B7F0887-9A3B-411C-81AD-06BDF05961DA}" type="slidenum">
              <a:rPr lang="zh-CN" altLang="en-US" smtClean="0"/>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B7F0887-9A3B-411C-81AD-06BDF05961DA}" type="slidenum">
              <a:rPr lang="zh-CN" altLang="en-US" smtClean="0"/>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B7F0887-9A3B-411C-81AD-06BDF05961DA}" type="slidenum">
              <a:rPr lang="zh-CN" altLang="en-US" smtClean="0"/>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4" Type="http://schemas.openxmlformats.org/officeDocument/2006/relationships/image" Target="../media/image3.jpe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7"/>
          <p:cNvPicPr>
            <a:picLocks noChangeAspect="1"/>
          </p:cNvPicPr>
          <p:nvPr/>
        </p:nvPicPr>
        <p:blipFill rotWithShape="1">
          <a:blip r:embed="rId2" cstate="print">
            <a:lum bright="70000" contrast="-70000"/>
          </a:blip>
          <a:srcRect t="7698" b="7698"/>
          <a:stretch>
            <a:fillRect/>
          </a:stretch>
        </p:blipFill>
        <p:spPr>
          <a:xfrm>
            <a:off x="-36622" y="561260"/>
            <a:ext cx="12228623" cy="5154506"/>
          </a:xfrm>
          <a:prstGeom prst="rect">
            <a:avLst/>
          </a:prstGeom>
          <a:noFill/>
          <a:ln w="0">
            <a:noFill/>
          </a:ln>
          <a:effectLst>
            <a:softEdge rad="660400"/>
          </a:effectLst>
        </p:spPr>
      </p:pic>
      <p:pic>
        <p:nvPicPr>
          <p:cNvPr id="5" name="图片 8"/>
          <p:cNvPicPr>
            <a:picLocks noChangeAspect="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9709150" y="5619750"/>
            <a:ext cx="2452688"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4313" y="103188"/>
            <a:ext cx="35687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10"/>
          <p:cNvSpPr txBox="1"/>
          <p:nvPr/>
        </p:nvSpPr>
        <p:spPr>
          <a:xfrm>
            <a:off x="5808663" y="6238875"/>
            <a:ext cx="3028950" cy="519113"/>
          </a:xfrm>
          <a:prstGeom prst="rect">
            <a:avLst/>
          </a:prstGeom>
          <a:noFill/>
          <a:ln>
            <a:noFill/>
          </a:ln>
          <a:effectLst>
            <a:outerShdw blurRad="50800" dist="50800" dir="5400000" algn="ctr" rotWithShape="0">
              <a:srgbClr val="000000">
                <a:alpha val="38000"/>
              </a:srgbClr>
            </a:outerShdw>
          </a:effectLst>
        </p:spPr>
        <p:txBody>
          <a:bodyPr wrap="none">
            <a:spAutoFit/>
          </a:bodyPr>
          <a:lstStyle/>
          <a:p>
            <a:pPr eaLnBrk="1" fontAlgn="auto" hangingPunct="1">
              <a:spcBef>
                <a:spcPts val="0"/>
              </a:spcBef>
              <a:spcAft>
                <a:spcPts val="0"/>
              </a:spcAft>
              <a:defRPr/>
            </a:pPr>
            <a:r>
              <a:rPr lang="zh-CN" altLang="en-US" sz="2800" dirty="0">
                <a:latin typeface="华文行楷" panose="02010800040101010101" pitchFamily="2" charset="-122"/>
                <a:ea typeface="华文行楷" panose="02010800040101010101" pitchFamily="2" charset="-122"/>
              </a:rPr>
              <a:t>中科院高能物理所</a:t>
            </a:r>
            <a:endParaRPr lang="zh-CN" altLang="en-US" sz="2800" dirty="0">
              <a:latin typeface="华文行楷" panose="02010800040101010101" pitchFamily="2" charset="-122"/>
              <a:ea typeface="华文行楷" panose="02010800040101010101" pitchFamily="2" charset="-122"/>
            </a:endParaRPr>
          </a:p>
        </p:txBody>
      </p:sp>
      <p:sp>
        <p:nvSpPr>
          <p:cNvPr id="8" name="文本框 11"/>
          <p:cNvSpPr txBox="1"/>
          <p:nvPr/>
        </p:nvSpPr>
        <p:spPr>
          <a:xfrm>
            <a:off x="2474913" y="150813"/>
            <a:ext cx="2673350" cy="519112"/>
          </a:xfrm>
          <a:prstGeom prst="rect">
            <a:avLst/>
          </a:prstGeom>
          <a:noFill/>
          <a:ln>
            <a:noFill/>
          </a:ln>
          <a:effectLst>
            <a:outerShdw blurRad="50800" dist="50800" dir="5400000" algn="ctr" rotWithShape="0">
              <a:srgbClr val="000000">
                <a:alpha val="38000"/>
              </a:srgbClr>
            </a:outerShdw>
          </a:effectLst>
        </p:spPr>
        <p:txBody>
          <a:bodyPr wrap="none">
            <a:spAutoFit/>
          </a:bodyPr>
          <a:lstStyle/>
          <a:p>
            <a:pPr eaLnBrk="1" fontAlgn="auto" hangingPunct="1">
              <a:spcBef>
                <a:spcPts val="0"/>
              </a:spcBef>
              <a:spcAft>
                <a:spcPts val="0"/>
              </a:spcAft>
              <a:defRPr/>
            </a:pPr>
            <a:r>
              <a:rPr lang="zh-CN" altLang="en-US" sz="2800" dirty="0">
                <a:solidFill>
                  <a:srgbClr val="3F99C7"/>
                </a:solidFill>
                <a:latin typeface="华文行楷" panose="02010800040101010101" pitchFamily="2" charset="-122"/>
                <a:ea typeface="华文行楷" panose="02010800040101010101" pitchFamily="2" charset="-122"/>
              </a:rPr>
              <a:t>中国散裂中子源</a:t>
            </a:r>
            <a:endParaRPr lang="zh-CN" altLang="en-US" sz="2800" dirty="0">
              <a:solidFill>
                <a:srgbClr val="3F99C7"/>
              </a:solidFill>
              <a:latin typeface="华文行楷" panose="02010800040101010101" pitchFamily="2" charset="-122"/>
              <a:ea typeface="华文行楷" panose="02010800040101010101" pitchFamily="2" charset="-122"/>
            </a:endParaRPr>
          </a:p>
        </p:txBody>
      </p:sp>
      <p:sp>
        <p:nvSpPr>
          <p:cNvPr id="2" name="Title 1"/>
          <p:cNvSpPr>
            <a:spLocks noGrp="1"/>
          </p:cNvSpPr>
          <p:nvPr>
            <p:ph type="ctrTitle"/>
          </p:nvPr>
        </p:nvSpPr>
        <p:spPr>
          <a:xfrm>
            <a:off x="914400" y="1122363"/>
            <a:ext cx="103632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4" name="图片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58363" y="155575"/>
            <a:ext cx="243363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8724901"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3"/>
          <p:cNvSpPr>
            <a:spLocks noGrp="1"/>
          </p:cNvSpPr>
          <p:nvPr>
            <p:ph type="dt" sz="half" idx="10"/>
          </p:nvPr>
        </p:nvSpPr>
        <p:spPr/>
        <p:txBody>
          <a:bodyPr/>
          <a:lstStyle>
            <a:lvl1pPr>
              <a:defRPr/>
            </a:lvl1pPr>
          </a:lstStyle>
          <a:p>
            <a:pPr>
              <a:defRPr/>
            </a:pPr>
            <a:fld id="{5B9A2FE4-8164-4E8C-9D3A-991513C0CE75}" type="datetimeFigureOut">
              <a:rPr lang="zh-CN" altLang="en-US"/>
            </a:fld>
            <a:endParaRPr lang="zh-CN" altLang="en-US"/>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fld id="{E9640D92-6A55-4C46-952F-ECB66E4F6FAB}" type="slidenum">
              <a:rPr lang="zh-CN" altLang="en-US"/>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短领域-居中">
    <p:spTree>
      <p:nvGrpSpPr>
        <p:cNvPr id="1" name=""/>
        <p:cNvGrpSpPr/>
        <p:nvPr/>
      </p:nvGrpSpPr>
      <p:grpSpPr>
        <a:xfrm>
          <a:off x="0" y="0"/>
          <a:ext cx="0" cy="0"/>
          <a:chOff x="0" y="0"/>
          <a:chExt cx="0" cy="0"/>
        </a:xfrm>
      </p:grpSpPr>
      <p:sp>
        <p:nvSpPr>
          <p:cNvPr id="10" name="Content Placeholder 2"/>
          <p:cNvSpPr>
            <a:spLocks noGrp="1"/>
          </p:cNvSpPr>
          <p:nvPr>
            <p:ph idx="14"/>
          </p:nvPr>
        </p:nvSpPr>
        <p:spPr>
          <a:xfrm>
            <a:off x="160460" y="139004"/>
            <a:ext cx="10036379" cy="544769"/>
          </a:xfrm>
          <a:noFill/>
          <a:ln>
            <a:noFill/>
          </a:ln>
        </p:spPr>
        <p:style>
          <a:lnRef idx="2">
            <a:schemeClr val="accent1">
              <a:shade val="50000"/>
            </a:schemeClr>
          </a:lnRef>
          <a:fillRef idx="1">
            <a:schemeClr val="accent1"/>
          </a:fillRef>
          <a:effectRef idx="0">
            <a:schemeClr val="accent1"/>
          </a:effectRef>
          <a:fontRef idx="none"/>
        </p:style>
        <p:txBody>
          <a:bodyPr anchor="ctr">
            <a:normAutofit/>
          </a:bodyPr>
          <a:lstStyle>
            <a:lvl1pPr marL="0" indent="0" algn="l">
              <a:buNone/>
              <a:defRPr sz="2100" b="1">
                <a:solidFill>
                  <a:schemeClr val="tx1"/>
                </a:solidFill>
                <a:latin typeface="微软雅黑" panose="020B0503020204020204" charset="-122"/>
                <a:ea typeface="微软雅黑" panose="020B0503020204020204" charset="-122"/>
              </a:defRPr>
            </a:lvl1pPr>
          </a:lstStyle>
          <a:p>
            <a:pPr lvl="0"/>
            <a:r>
              <a:rPr lang="zh-CN" altLang="en-US"/>
              <a:t>单击此处编辑母版文本样式</a:t>
            </a:r>
            <a:endParaRPr lang="zh-CN" altLang="en-US"/>
          </a:p>
        </p:txBody>
      </p:sp>
      <p:sp>
        <p:nvSpPr>
          <p:cNvPr id="3" name="Slide Number Placeholder 5"/>
          <p:cNvSpPr>
            <a:spLocks noGrp="1"/>
          </p:cNvSpPr>
          <p:nvPr>
            <p:ph type="sldNum" sz="quarter" idx="15"/>
          </p:nvPr>
        </p:nvSpPr>
        <p:spPr>
          <a:xfrm>
            <a:off x="9339263" y="6481763"/>
            <a:ext cx="2743200" cy="365125"/>
          </a:xfrm>
        </p:spPr>
        <p:txBody>
          <a:bodyPr/>
          <a:lstStyle>
            <a:lvl1pPr>
              <a:defRPr/>
            </a:lvl1pPr>
          </a:lstStyle>
          <a:p>
            <a:fld id="{57BA4EB6-2536-4968-A4FE-A77605B51A35}" type="slidenum">
              <a:rPr lang="zh-CN" altLang="en-US"/>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92015" y="68526"/>
            <a:ext cx="9967547" cy="604206"/>
          </a:xfrm>
        </p:spPr>
        <p:txBody>
          <a:bodyPr/>
          <a:lstStyle>
            <a:lvl1pPr>
              <a:defRPr sz="3200"/>
            </a:lvl1pPr>
          </a:lstStyle>
          <a:p>
            <a:r>
              <a:rPr lang="zh-CN" altLang="en-US" dirty="0"/>
              <a:t>单击此处编辑母版标题样式</a:t>
            </a:r>
            <a:endParaRPr lang="zh-CN" altLang="en-US" dirty="0"/>
          </a:p>
        </p:txBody>
      </p:sp>
      <p:sp>
        <p:nvSpPr>
          <p:cNvPr id="3" name="内容占位符 2"/>
          <p:cNvSpPr>
            <a:spLocks noGrp="1"/>
          </p:cNvSpPr>
          <p:nvPr>
            <p:ph idx="1"/>
          </p:nvPr>
        </p:nvSpPr>
        <p:spPr>
          <a:xfrm>
            <a:off x="512884" y="887044"/>
            <a:ext cx="11418278" cy="525498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Rectangle 5"/>
          <p:cNvSpPr>
            <a:spLocks noGrp="1" noChangeArrowheads="1"/>
          </p:cNvSpPr>
          <p:nvPr>
            <p:ph type="sldNum" sz="quarter" idx="10"/>
          </p:nvPr>
        </p:nvSpPr>
        <p:spPr>
          <a:xfrm>
            <a:off x="11214100" y="6347746"/>
            <a:ext cx="717062" cy="365125"/>
          </a:xfrm>
        </p:spPr>
        <p:txBody>
          <a:bodyPr/>
          <a:lstStyle>
            <a:lvl1pPr>
              <a:defRPr/>
            </a:lvl1pPr>
          </a:lstStyle>
          <a:p>
            <a:pPr>
              <a:defRPr/>
            </a:pPr>
            <a:fld id="{86AB22BE-27FC-46D4-B195-7E6E45608596}" type="slidenum">
              <a:rPr lang="en-US" altLang="zh-CN"/>
            </a:fld>
            <a:endParaRPr lang="en-US" altLang="zh-CN" dirty="0"/>
          </a:p>
        </p:txBody>
      </p:sp>
      <p:cxnSp>
        <p:nvCxnSpPr>
          <p:cNvPr id="5" name="直接连接符 4"/>
          <p:cNvCxnSpPr/>
          <p:nvPr userDrawn="1"/>
        </p:nvCxnSpPr>
        <p:spPr>
          <a:xfrm>
            <a:off x="0" y="715963"/>
            <a:ext cx="12192000" cy="0"/>
          </a:xfrm>
          <a:prstGeom prst="line">
            <a:avLst/>
          </a:prstGeom>
          <a:ln w="28575">
            <a:solidFill>
              <a:srgbClr val="3E95C3"/>
            </a:solidFill>
          </a:ln>
        </p:spPr>
        <p:style>
          <a:lnRef idx="1">
            <a:schemeClr val="accent1"/>
          </a:lnRef>
          <a:fillRef idx="0">
            <a:schemeClr val="accent1"/>
          </a:fillRef>
          <a:effectRef idx="0">
            <a:schemeClr val="accent1"/>
          </a:effectRef>
          <a:fontRef idx="minor">
            <a:schemeClr val="tx1"/>
          </a:fontRef>
        </p:style>
      </p:cxnSp>
      <p:pic>
        <p:nvPicPr>
          <p:cNvPr id="6" name="图片 5"/>
          <p:cNvPicPr>
            <a:picLocks noChangeAspect="1"/>
          </p:cNvPicPr>
          <p:nvPr userDrawn="1"/>
        </p:nvPicPr>
        <p:blipFill>
          <a:blip r:embed="rId2"/>
          <a:stretch>
            <a:fillRect/>
          </a:stretch>
        </p:blipFill>
        <p:spPr>
          <a:xfrm>
            <a:off x="10768564" y="145129"/>
            <a:ext cx="1369096" cy="527603"/>
          </a:xfrm>
          <a:prstGeom prst="rect">
            <a:avLst/>
          </a:prstGeom>
        </p:spPr>
      </p:pic>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4" name="图片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58363" y="155575"/>
            <a:ext cx="243363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直接连接符 8"/>
          <p:cNvCxnSpPr/>
          <p:nvPr/>
        </p:nvCxnSpPr>
        <p:spPr>
          <a:xfrm>
            <a:off x="0" y="692150"/>
            <a:ext cx="12192000" cy="0"/>
          </a:xfrm>
          <a:prstGeom prst="line">
            <a:avLst/>
          </a:prstGeom>
          <a:ln w="28575">
            <a:solidFill>
              <a:srgbClr val="3E95C3"/>
            </a:solidFill>
          </a:ln>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6" name="Date Placeholder 3"/>
          <p:cNvSpPr>
            <a:spLocks noGrp="1"/>
          </p:cNvSpPr>
          <p:nvPr>
            <p:ph type="dt" sz="half" idx="10"/>
          </p:nvPr>
        </p:nvSpPr>
        <p:spPr/>
        <p:txBody>
          <a:bodyPr/>
          <a:lstStyle>
            <a:lvl1pPr>
              <a:defRPr/>
            </a:lvl1pPr>
          </a:lstStyle>
          <a:p>
            <a:pPr>
              <a:defRPr/>
            </a:pPr>
            <a:fld id="{7DD4CD0F-3937-414C-AFCF-86DDE2EABEC9}" type="datetimeFigureOut">
              <a:rPr lang="zh-CN" altLang="en-US"/>
            </a:fld>
            <a:endParaRPr lang="zh-CN" altLang="en-US"/>
          </a:p>
        </p:txBody>
      </p:sp>
      <p:sp>
        <p:nvSpPr>
          <p:cNvPr id="7" name="Footer Placeholder 4"/>
          <p:cNvSpPr>
            <a:spLocks noGrp="1"/>
          </p:cNvSpPr>
          <p:nvPr>
            <p:ph type="ftr" sz="quarter" idx="11"/>
          </p:nvPr>
        </p:nvSpPr>
        <p:spPr/>
        <p:txBody>
          <a:bodyPr/>
          <a:lstStyle>
            <a:lvl1pPr>
              <a:defRPr/>
            </a:lvl1pPr>
          </a:lstStyle>
          <a:p>
            <a:pPr>
              <a:defRPr/>
            </a:pPr>
            <a:endParaRPr lang="zh-CN" altLang="en-US"/>
          </a:p>
        </p:txBody>
      </p:sp>
      <p:sp>
        <p:nvSpPr>
          <p:cNvPr id="8" name="Slide Number Placeholder 5"/>
          <p:cNvSpPr>
            <a:spLocks noGrp="1"/>
          </p:cNvSpPr>
          <p:nvPr>
            <p:ph type="sldNum" sz="quarter" idx="12"/>
          </p:nvPr>
        </p:nvSpPr>
        <p:spPr/>
        <p:txBody>
          <a:bodyPr/>
          <a:lstStyle>
            <a:lvl1pPr>
              <a:defRPr/>
            </a:lvl1pPr>
          </a:lstStyle>
          <a:p>
            <a:fld id="{19F845A9-6D9B-4D8C-8AFC-158E6DB11E1D}" type="slidenum">
              <a:rPr lang="zh-CN" altLang="en-US"/>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5" name="图片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58363" y="155575"/>
            <a:ext cx="243363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6" name="Date Placeholder 4"/>
          <p:cNvSpPr>
            <a:spLocks noGrp="1"/>
          </p:cNvSpPr>
          <p:nvPr>
            <p:ph type="dt" sz="half" idx="10"/>
          </p:nvPr>
        </p:nvSpPr>
        <p:spPr/>
        <p:txBody>
          <a:bodyPr/>
          <a:lstStyle>
            <a:lvl1pPr>
              <a:defRPr/>
            </a:lvl1pPr>
          </a:lstStyle>
          <a:p>
            <a:pPr>
              <a:defRPr/>
            </a:pPr>
            <a:fld id="{979B397A-8AFD-467B-B44E-FB7B14D5D577}" type="datetimeFigureOut">
              <a:rPr lang="zh-CN" altLang="en-US"/>
            </a:fld>
            <a:endParaRPr lang="zh-CN" altLang="en-US"/>
          </a:p>
        </p:txBody>
      </p:sp>
      <p:sp>
        <p:nvSpPr>
          <p:cNvPr id="7" name="Footer Placeholder 5"/>
          <p:cNvSpPr>
            <a:spLocks noGrp="1"/>
          </p:cNvSpPr>
          <p:nvPr>
            <p:ph type="ftr" sz="quarter" idx="11"/>
          </p:nvPr>
        </p:nvSpPr>
        <p:spPr/>
        <p:txBody>
          <a:bodyPr/>
          <a:lstStyle>
            <a:lvl1pPr>
              <a:defRPr/>
            </a:lvl1pPr>
          </a:lstStyle>
          <a:p>
            <a:pPr>
              <a:defRPr/>
            </a:pPr>
            <a:endParaRPr lang="zh-CN" altLang="en-US"/>
          </a:p>
        </p:txBody>
      </p:sp>
      <p:sp>
        <p:nvSpPr>
          <p:cNvPr id="8" name="Slide Number Placeholder 6"/>
          <p:cNvSpPr>
            <a:spLocks noGrp="1"/>
          </p:cNvSpPr>
          <p:nvPr>
            <p:ph type="sldNum" sz="quarter" idx="12"/>
          </p:nvPr>
        </p:nvSpPr>
        <p:spPr/>
        <p:txBody>
          <a:bodyPr/>
          <a:lstStyle>
            <a:lvl1pPr>
              <a:defRPr/>
            </a:lvl1pPr>
          </a:lstStyle>
          <a:p>
            <a:fld id="{34305B08-9353-4EEB-80A0-9B985B8C6214}" type="slidenum">
              <a:rPr lang="zh-CN" altLang="en-US"/>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7" name="图片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58363" y="155575"/>
            <a:ext cx="243363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9788" y="365127"/>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839789"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6172201"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8" name="Date Placeholder 6"/>
          <p:cNvSpPr>
            <a:spLocks noGrp="1"/>
          </p:cNvSpPr>
          <p:nvPr>
            <p:ph type="dt" sz="half" idx="10"/>
          </p:nvPr>
        </p:nvSpPr>
        <p:spPr/>
        <p:txBody>
          <a:bodyPr/>
          <a:lstStyle>
            <a:lvl1pPr>
              <a:defRPr/>
            </a:lvl1pPr>
          </a:lstStyle>
          <a:p>
            <a:pPr>
              <a:defRPr/>
            </a:pPr>
            <a:fld id="{453425DC-268B-4179-B30C-7F33678A39D8}" type="datetimeFigureOut">
              <a:rPr lang="zh-CN" altLang="en-US"/>
            </a:fld>
            <a:endParaRPr lang="zh-CN" altLang="en-US"/>
          </a:p>
        </p:txBody>
      </p:sp>
      <p:sp>
        <p:nvSpPr>
          <p:cNvPr id="9" name="Footer Placeholder 7"/>
          <p:cNvSpPr>
            <a:spLocks noGrp="1"/>
          </p:cNvSpPr>
          <p:nvPr>
            <p:ph type="ftr" sz="quarter" idx="11"/>
          </p:nvPr>
        </p:nvSpPr>
        <p:spPr/>
        <p:txBody>
          <a:bodyPr/>
          <a:lstStyle>
            <a:lvl1pPr>
              <a:defRPr/>
            </a:lvl1pPr>
          </a:lstStyle>
          <a:p>
            <a:pPr>
              <a:defRPr/>
            </a:pPr>
            <a:endParaRPr lang="zh-CN" altLang="en-US"/>
          </a:p>
        </p:txBody>
      </p:sp>
      <p:sp>
        <p:nvSpPr>
          <p:cNvPr id="10" name="Slide Number Placeholder 8"/>
          <p:cNvSpPr>
            <a:spLocks noGrp="1"/>
          </p:cNvSpPr>
          <p:nvPr>
            <p:ph type="sldNum" sz="quarter" idx="12"/>
          </p:nvPr>
        </p:nvSpPr>
        <p:spPr/>
        <p:txBody>
          <a:bodyPr/>
          <a:lstStyle>
            <a:lvl1pPr>
              <a:defRPr/>
            </a:lvl1pPr>
          </a:lstStyle>
          <a:p>
            <a:fld id="{FB5A3635-7BD1-409D-8BA2-4B097F54504E}" type="slidenum">
              <a:rPr lang="zh-CN" altLang="en-US"/>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图片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58363" y="155575"/>
            <a:ext cx="243363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zh-CN" altLang="en-US"/>
              <a:t>单击此处编辑母版标题样式</a:t>
            </a:r>
            <a:endParaRPr lang="en-US" dirty="0"/>
          </a:p>
        </p:txBody>
      </p:sp>
      <p:sp>
        <p:nvSpPr>
          <p:cNvPr id="4" name="Date Placeholder 2"/>
          <p:cNvSpPr>
            <a:spLocks noGrp="1"/>
          </p:cNvSpPr>
          <p:nvPr>
            <p:ph type="dt" sz="half" idx="10"/>
          </p:nvPr>
        </p:nvSpPr>
        <p:spPr/>
        <p:txBody>
          <a:bodyPr/>
          <a:lstStyle>
            <a:lvl1pPr>
              <a:defRPr/>
            </a:lvl1pPr>
          </a:lstStyle>
          <a:p>
            <a:pPr>
              <a:defRPr/>
            </a:pPr>
            <a:fld id="{21F5C1D2-385E-43BE-8719-26AFAA975207}" type="datetimeFigureOut">
              <a:rPr lang="zh-CN" altLang="en-US"/>
            </a:fld>
            <a:endParaRPr lang="zh-CN" altLang="en-US"/>
          </a:p>
        </p:txBody>
      </p:sp>
      <p:sp>
        <p:nvSpPr>
          <p:cNvPr id="5" name="Footer Placeholder 3"/>
          <p:cNvSpPr>
            <a:spLocks noGrp="1"/>
          </p:cNvSpPr>
          <p:nvPr>
            <p:ph type="ftr" sz="quarter" idx="11"/>
          </p:nvPr>
        </p:nvSpPr>
        <p:spPr/>
        <p:txBody>
          <a:bodyPr/>
          <a:lstStyle>
            <a:lvl1pPr>
              <a:defRPr/>
            </a:lvl1pPr>
          </a:lstStyle>
          <a:p>
            <a:pPr>
              <a:defRPr/>
            </a:pPr>
            <a:endParaRPr lang="zh-CN" altLang="en-US"/>
          </a:p>
        </p:txBody>
      </p:sp>
      <p:sp>
        <p:nvSpPr>
          <p:cNvPr id="6" name="Slide Number Placeholder 4"/>
          <p:cNvSpPr>
            <a:spLocks noGrp="1"/>
          </p:cNvSpPr>
          <p:nvPr>
            <p:ph type="sldNum" sz="quarter" idx="12"/>
          </p:nvPr>
        </p:nvSpPr>
        <p:spPr/>
        <p:txBody>
          <a:bodyPr/>
          <a:lstStyle>
            <a:lvl1pPr>
              <a:defRPr/>
            </a:lvl1pPr>
          </a:lstStyle>
          <a:p>
            <a:fld id="{40E5021D-1916-4669-8383-73D2692E14D3}" type="slidenum">
              <a:rPr lang="zh-CN" altLang="en-US"/>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58363" y="155575"/>
            <a:ext cx="243363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直接连接符 4"/>
          <p:cNvCxnSpPr/>
          <p:nvPr/>
        </p:nvCxnSpPr>
        <p:spPr>
          <a:xfrm>
            <a:off x="0" y="715963"/>
            <a:ext cx="12192000" cy="0"/>
          </a:xfrm>
          <a:prstGeom prst="line">
            <a:avLst/>
          </a:prstGeom>
          <a:ln w="28575">
            <a:solidFill>
              <a:srgbClr val="3E95C3"/>
            </a:solidFill>
          </a:ln>
        </p:spPr>
        <p:style>
          <a:lnRef idx="1">
            <a:schemeClr val="accent1"/>
          </a:lnRef>
          <a:fillRef idx="0">
            <a:schemeClr val="accent1"/>
          </a:fillRef>
          <a:effectRef idx="0">
            <a:schemeClr val="accent1"/>
          </a:effectRef>
          <a:fontRef idx="minor">
            <a:schemeClr val="tx1"/>
          </a:fontRef>
        </p:style>
      </p:cxnSp>
      <p:sp>
        <p:nvSpPr>
          <p:cNvPr id="4" name="Date Placeholder 1"/>
          <p:cNvSpPr>
            <a:spLocks noGrp="1"/>
          </p:cNvSpPr>
          <p:nvPr>
            <p:ph type="dt" sz="half" idx="10"/>
          </p:nvPr>
        </p:nvSpPr>
        <p:spPr/>
        <p:txBody>
          <a:bodyPr/>
          <a:lstStyle>
            <a:lvl1pPr>
              <a:defRPr/>
            </a:lvl1pPr>
          </a:lstStyle>
          <a:p>
            <a:pPr>
              <a:defRPr/>
            </a:pPr>
            <a:fld id="{851CB83A-0B46-4BED-AA9F-0F5BF4662FB8}" type="datetimeFigureOut">
              <a:rPr lang="zh-CN" altLang="en-US"/>
            </a:fld>
            <a:endParaRPr lang="zh-CN" altLang="en-US"/>
          </a:p>
        </p:txBody>
      </p:sp>
      <p:sp>
        <p:nvSpPr>
          <p:cNvPr id="5" name="Footer Placeholder 2"/>
          <p:cNvSpPr>
            <a:spLocks noGrp="1"/>
          </p:cNvSpPr>
          <p:nvPr>
            <p:ph type="ftr" sz="quarter" idx="11"/>
          </p:nvPr>
        </p:nvSpPr>
        <p:spPr/>
        <p:txBody>
          <a:bodyPr/>
          <a:lstStyle>
            <a:lvl1pPr>
              <a:defRPr/>
            </a:lvl1pPr>
          </a:lstStyle>
          <a:p>
            <a:pPr>
              <a:defRPr/>
            </a:pP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pic>
        <p:nvPicPr>
          <p:cNvPr id="5" name="图片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58363" y="155575"/>
            <a:ext cx="243363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6" name="Date Placeholder 4"/>
          <p:cNvSpPr>
            <a:spLocks noGrp="1"/>
          </p:cNvSpPr>
          <p:nvPr>
            <p:ph type="dt" sz="half" idx="10"/>
          </p:nvPr>
        </p:nvSpPr>
        <p:spPr/>
        <p:txBody>
          <a:bodyPr/>
          <a:lstStyle>
            <a:lvl1pPr>
              <a:defRPr/>
            </a:lvl1pPr>
          </a:lstStyle>
          <a:p>
            <a:pPr>
              <a:defRPr/>
            </a:pPr>
            <a:fld id="{96076C2A-2EE9-4151-B7E1-C69A1EAD4E86}" type="datetimeFigureOut">
              <a:rPr lang="zh-CN" altLang="en-US"/>
            </a:fld>
            <a:endParaRPr lang="zh-CN" altLang="en-US"/>
          </a:p>
        </p:txBody>
      </p:sp>
      <p:sp>
        <p:nvSpPr>
          <p:cNvPr id="7" name="Footer Placeholder 5"/>
          <p:cNvSpPr>
            <a:spLocks noGrp="1"/>
          </p:cNvSpPr>
          <p:nvPr>
            <p:ph type="ftr" sz="quarter" idx="11"/>
          </p:nvPr>
        </p:nvSpPr>
        <p:spPr/>
        <p:txBody>
          <a:bodyPr/>
          <a:lstStyle>
            <a:lvl1pPr>
              <a:defRPr/>
            </a:lvl1pPr>
          </a:lstStyle>
          <a:p>
            <a:pPr>
              <a:defRPr/>
            </a:pPr>
            <a:endParaRPr lang="zh-CN" altLang="en-US"/>
          </a:p>
        </p:txBody>
      </p:sp>
      <p:sp>
        <p:nvSpPr>
          <p:cNvPr id="8" name="Slide Number Placeholder 6"/>
          <p:cNvSpPr>
            <a:spLocks noGrp="1"/>
          </p:cNvSpPr>
          <p:nvPr>
            <p:ph type="sldNum" sz="quarter" idx="12"/>
          </p:nvPr>
        </p:nvSpPr>
        <p:spPr/>
        <p:txBody>
          <a:bodyPr/>
          <a:lstStyle>
            <a:lvl1pPr>
              <a:defRPr/>
            </a:lvl1pPr>
          </a:lstStyle>
          <a:p>
            <a:fld id="{EEDE544A-DCCE-4674-A686-BE5D59756152}" type="slidenum">
              <a:rPr lang="zh-CN" altLang="en-US"/>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pic>
        <p:nvPicPr>
          <p:cNvPr id="5" name="图片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58363" y="155575"/>
            <a:ext cx="243363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7"/>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6" name="Date Placeholder 4"/>
          <p:cNvSpPr>
            <a:spLocks noGrp="1"/>
          </p:cNvSpPr>
          <p:nvPr>
            <p:ph type="dt" sz="half" idx="10"/>
          </p:nvPr>
        </p:nvSpPr>
        <p:spPr/>
        <p:txBody>
          <a:bodyPr/>
          <a:lstStyle>
            <a:lvl1pPr>
              <a:defRPr/>
            </a:lvl1pPr>
          </a:lstStyle>
          <a:p>
            <a:pPr>
              <a:defRPr/>
            </a:pPr>
            <a:fld id="{5CE56FF4-E26E-4655-89BF-D0C132F6AE28}" type="datetimeFigureOut">
              <a:rPr lang="zh-CN" altLang="en-US"/>
            </a:fld>
            <a:endParaRPr lang="zh-CN" altLang="en-US"/>
          </a:p>
        </p:txBody>
      </p:sp>
      <p:sp>
        <p:nvSpPr>
          <p:cNvPr id="7" name="Footer Placeholder 5"/>
          <p:cNvSpPr>
            <a:spLocks noGrp="1"/>
          </p:cNvSpPr>
          <p:nvPr>
            <p:ph type="ftr" sz="quarter" idx="11"/>
          </p:nvPr>
        </p:nvSpPr>
        <p:spPr/>
        <p:txBody>
          <a:bodyPr/>
          <a:lstStyle>
            <a:lvl1pPr>
              <a:defRPr/>
            </a:lvl1pPr>
          </a:lstStyle>
          <a:p>
            <a:pPr>
              <a:defRPr/>
            </a:pPr>
            <a:endParaRPr lang="zh-CN" altLang="en-US"/>
          </a:p>
        </p:txBody>
      </p:sp>
      <p:sp>
        <p:nvSpPr>
          <p:cNvPr id="8" name="Slide Number Placeholder 6"/>
          <p:cNvSpPr>
            <a:spLocks noGrp="1"/>
          </p:cNvSpPr>
          <p:nvPr>
            <p:ph type="sldNum" sz="quarter" idx="12"/>
          </p:nvPr>
        </p:nvSpPr>
        <p:spPr/>
        <p:txBody>
          <a:bodyPr/>
          <a:lstStyle>
            <a:lvl1pPr>
              <a:defRPr/>
            </a:lvl1pPr>
          </a:lstStyle>
          <a:p>
            <a:fld id="{23B2A7DE-94A5-4A9B-96D7-7E9B975AD6FD}" type="slidenum">
              <a:rPr lang="zh-CN" altLang="en-US"/>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pic>
        <p:nvPicPr>
          <p:cNvPr id="4" name="图片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58363" y="155575"/>
            <a:ext cx="243363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3"/>
          <p:cNvSpPr>
            <a:spLocks noGrp="1"/>
          </p:cNvSpPr>
          <p:nvPr>
            <p:ph type="dt" sz="half" idx="10"/>
          </p:nvPr>
        </p:nvSpPr>
        <p:spPr/>
        <p:txBody>
          <a:bodyPr/>
          <a:lstStyle>
            <a:lvl1pPr>
              <a:defRPr/>
            </a:lvl1pPr>
          </a:lstStyle>
          <a:p>
            <a:pPr>
              <a:defRPr/>
            </a:pPr>
            <a:fld id="{63413683-5367-45F2-A653-EBE042725537}" type="datetimeFigureOut">
              <a:rPr lang="zh-CN" altLang="en-US"/>
            </a:fld>
            <a:endParaRPr lang="zh-CN" altLang="en-US"/>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fld id="{109560FB-14B8-4FC3-A688-94026931CE92}" type="slidenum">
              <a:rPr lang="zh-CN" altLang="en-US"/>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endParaRPr lang="en-US" altLang="zh-CN"/>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ltLang="zh-C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8FFB5040-B9B3-4573-80E5-4AD2FBE1B90E}" type="datetimeFigureOut">
              <a:rPr lang="zh-CN" altLang="en-US"/>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latin typeface="Times New Roman" panose="02020603050405020304" pitchFamily="18" charset="0"/>
                <a:ea typeface="楷体" panose="02010609060101010101" pitchFamily="49" charset="-122"/>
              </a:defRPr>
            </a:lvl1pPr>
          </a:lstStyle>
          <a:p>
            <a:fld id="{0BE2C8CC-40A9-4B82-A8C6-918306C776D1}" type="slidenum">
              <a:rPr lang="zh-CN" altLang="en-US"/>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Times New Roman" panose="02020603050405020304" pitchFamily="18" charset="0"/>
          <a:ea typeface="楷体" panose="02010609060101010101" pitchFamily="49" charset="-122"/>
        </a:defRPr>
      </a:lvl2pPr>
      <a:lvl3pPr algn="l" rtl="0" eaLnBrk="0" fontAlgn="base" hangingPunct="0">
        <a:lnSpc>
          <a:spcPct val="90000"/>
        </a:lnSpc>
        <a:spcBef>
          <a:spcPct val="0"/>
        </a:spcBef>
        <a:spcAft>
          <a:spcPct val="0"/>
        </a:spcAft>
        <a:defRPr sz="4400">
          <a:solidFill>
            <a:schemeClr val="tx1"/>
          </a:solidFill>
          <a:latin typeface="Times New Roman" panose="02020603050405020304" pitchFamily="18" charset="0"/>
          <a:ea typeface="楷体" panose="02010609060101010101" pitchFamily="49" charset="-122"/>
        </a:defRPr>
      </a:lvl3pPr>
      <a:lvl4pPr algn="l" rtl="0" eaLnBrk="0" fontAlgn="base" hangingPunct="0">
        <a:lnSpc>
          <a:spcPct val="90000"/>
        </a:lnSpc>
        <a:spcBef>
          <a:spcPct val="0"/>
        </a:spcBef>
        <a:spcAft>
          <a:spcPct val="0"/>
        </a:spcAft>
        <a:defRPr sz="4400">
          <a:solidFill>
            <a:schemeClr val="tx1"/>
          </a:solidFill>
          <a:latin typeface="Times New Roman" panose="02020603050405020304" pitchFamily="18" charset="0"/>
          <a:ea typeface="楷体" panose="02010609060101010101" pitchFamily="49" charset="-122"/>
        </a:defRPr>
      </a:lvl4pPr>
      <a:lvl5pPr algn="l" rtl="0" eaLnBrk="0" fontAlgn="base" hangingPunct="0">
        <a:lnSpc>
          <a:spcPct val="90000"/>
        </a:lnSpc>
        <a:spcBef>
          <a:spcPct val="0"/>
        </a:spcBef>
        <a:spcAft>
          <a:spcPct val="0"/>
        </a:spcAft>
        <a:defRPr sz="4400">
          <a:solidFill>
            <a:schemeClr val="tx1"/>
          </a:solidFill>
          <a:latin typeface="Times New Roman" panose="02020603050405020304" pitchFamily="18" charset="0"/>
          <a:ea typeface="楷体" panose="02010609060101010101" pitchFamily="49" charset="-122"/>
        </a:defRPr>
      </a:lvl5pPr>
      <a:lvl6pPr marL="457200" algn="l" rtl="0" fontAlgn="base">
        <a:lnSpc>
          <a:spcPct val="90000"/>
        </a:lnSpc>
        <a:spcBef>
          <a:spcPct val="0"/>
        </a:spcBef>
        <a:spcAft>
          <a:spcPct val="0"/>
        </a:spcAft>
        <a:defRPr sz="4400">
          <a:solidFill>
            <a:schemeClr val="tx1"/>
          </a:solidFill>
          <a:latin typeface="Times New Roman" panose="02020603050405020304" pitchFamily="18" charset="0"/>
          <a:ea typeface="楷体" panose="02010609060101010101" pitchFamily="49" charset="-122"/>
        </a:defRPr>
      </a:lvl6pPr>
      <a:lvl7pPr marL="914400" algn="l" rtl="0" fontAlgn="base">
        <a:lnSpc>
          <a:spcPct val="90000"/>
        </a:lnSpc>
        <a:spcBef>
          <a:spcPct val="0"/>
        </a:spcBef>
        <a:spcAft>
          <a:spcPct val="0"/>
        </a:spcAft>
        <a:defRPr sz="4400">
          <a:solidFill>
            <a:schemeClr val="tx1"/>
          </a:solidFill>
          <a:latin typeface="Times New Roman" panose="02020603050405020304" pitchFamily="18" charset="0"/>
          <a:ea typeface="楷体" panose="02010609060101010101" pitchFamily="49" charset="-122"/>
        </a:defRPr>
      </a:lvl7pPr>
      <a:lvl8pPr marL="1371600" algn="l" rtl="0" fontAlgn="base">
        <a:lnSpc>
          <a:spcPct val="90000"/>
        </a:lnSpc>
        <a:spcBef>
          <a:spcPct val="0"/>
        </a:spcBef>
        <a:spcAft>
          <a:spcPct val="0"/>
        </a:spcAft>
        <a:defRPr sz="4400">
          <a:solidFill>
            <a:schemeClr val="tx1"/>
          </a:solidFill>
          <a:latin typeface="Times New Roman" panose="02020603050405020304" pitchFamily="18" charset="0"/>
          <a:ea typeface="楷体" panose="02010609060101010101" pitchFamily="49" charset="-122"/>
        </a:defRPr>
      </a:lvl8pPr>
      <a:lvl9pPr marL="1828800" algn="l" rtl="0" fontAlgn="base">
        <a:lnSpc>
          <a:spcPct val="90000"/>
        </a:lnSpc>
        <a:spcBef>
          <a:spcPct val="0"/>
        </a:spcBef>
        <a:spcAft>
          <a:spcPct val="0"/>
        </a:spcAft>
        <a:defRPr sz="4400">
          <a:solidFill>
            <a:schemeClr val="tx1"/>
          </a:solidFill>
          <a:latin typeface="Times New Roman" panose="02020603050405020304" pitchFamily="18" charset="0"/>
          <a:ea typeface="楷体" panose="02010609060101010101" pitchFamily="49"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10.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12.xml"/><Relationship Id="rId5" Type="http://schemas.openxmlformats.org/officeDocument/2006/relationships/image" Target="../media/image39.png"/><Relationship Id="rId4" Type="http://schemas.openxmlformats.org/officeDocument/2006/relationships/image" Target="../media/image38.png"/><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image" Target="../media/image35.pn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12.xml"/><Relationship Id="rId3" Type="http://schemas.openxmlformats.org/officeDocument/2006/relationships/image" Target="../media/image40.png"/><Relationship Id="rId2" Type="http://schemas.openxmlformats.org/officeDocument/2006/relationships/image" Target="../media/image36.png"/><Relationship Id="rId1"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4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7.png"/><Relationship Id="rId2" Type="http://schemas.openxmlformats.org/officeDocument/2006/relationships/tags" Target="../tags/tag1.xml"/><Relationship Id="rId1" Type="http://schemas.openxmlformats.org/officeDocument/2006/relationships/image" Target="../media/image6.jpeg"/></Relationships>
</file>

<file path=ppt/slides/_rels/slide4.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image" Target="../media/image13.png"/><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tags" Target="../tags/tag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12.xml"/><Relationship Id="rId7" Type="http://schemas.openxmlformats.org/officeDocument/2006/relationships/image" Target="../media/image20.png"/><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2.xml"/><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12.xml"/><Relationship Id="rId4" Type="http://schemas.openxmlformats.org/officeDocument/2006/relationships/image" Target="../media/image32.png"/><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7.png"/></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6.xml"/><Relationship Id="rId5" Type="http://schemas.openxmlformats.org/officeDocument/2006/relationships/image" Target="../media/image34.png"/><Relationship Id="rId4" Type="http://schemas.openxmlformats.org/officeDocument/2006/relationships/image" Target="../media/image33.png"/><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4098" name="图片 3"/>
          <p:cNvPicPr>
            <a:picLocks noChangeAspect="1"/>
          </p:cNvPicPr>
          <p:nvPr/>
        </p:nvPicPr>
        <p:blipFill>
          <a:blip r:embed="rId1"/>
          <a:stretch>
            <a:fillRect/>
          </a:stretch>
        </p:blipFill>
        <p:spPr>
          <a:xfrm>
            <a:off x="1904365" y="858520"/>
            <a:ext cx="8382000" cy="4039870"/>
          </a:xfrm>
          <a:prstGeom prst="rect">
            <a:avLst/>
          </a:prstGeom>
          <a:noFill/>
          <a:ln w="9525">
            <a:noFill/>
          </a:ln>
        </p:spPr>
      </p:pic>
      <p:sp>
        <p:nvSpPr>
          <p:cNvPr id="4" name="标题 1"/>
          <p:cNvSpPr txBox="1"/>
          <p:nvPr/>
        </p:nvSpPr>
        <p:spPr bwMode="auto">
          <a:xfrm>
            <a:off x="1872541" y="4757103"/>
            <a:ext cx="8446477"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Times New Roman" panose="02020603050405020304" pitchFamily="18" charset="0"/>
                <a:ea typeface="楷体" panose="02010609060101010101" pitchFamily="49" charset="-122"/>
              </a:defRPr>
            </a:lvl2pPr>
            <a:lvl3pPr algn="l" rtl="0" eaLnBrk="0" fontAlgn="base" hangingPunct="0">
              <a:lnSpc>
                <a:spcPct val="90000"/>
              </a:lnSpc>
              <a:spcBef>
                <a:spcPct val="0"/>
              </a:spcBef>
              <a:spcAft>
                <a:spcPct val="0"/>
              </a:spcAft>
              <a:defRPr sz="4400">
                <a:solidFill>
                  <a:schemeClr val="tx1"/>
                </a:solidFill>
                <a:latin typeface="Times New Roman" panose="02020603050405020304" pitchFamily="18" charset="0"/>
                <a:ea typeface="楷体" panose="02010609060101010101" pitchFamily="49" charset="-122"/>
              </a:defRPr>
            </a:lvl3pPr>
            <a:lvl4pPr algn="l" rtl="0" eaLnBrk="0" fontAlgn="base" hangingPunct="0">
              <a:lnSpc>
                <a:spcPct val="90000"/>
              </a:lnSpc>
              <a:spcBef>
                <a:spcPct val="0"/>
              </a:spcBef>
              <a:spcAft>
                <a:spcPct val="0"/>
              </a:spcAft>
              <a:defRPr sz="4400">
                <a:solidFill>
                  <a:schemeClr val="tx1"/>
                </a:solidFill>
                <a:latin typeface="Times New Roman" panose="02020603050405020304" pitchFamily="18" charset="0"/>
                <a:ea typeface="楷体" panose="02010609060101010101" pitchFamily="49" charset="-122"/>
              </a:defRPr>
            </a:lvl4pPr>
            <a:lvl5pPr algn="l" rtl="0" eaLnBrk="0" fontAlgn="base" hangingPunct="0">
              <a:lnSpc>
                <a:spcPct val="90000"/>
              </a:lnSpc>
              <a:spcBef>
                <a:spcPct val="0"/>
              </a:spcBef>
              <a:spcAft>
                <a:spcPct val="0"/>
              </a:spcAft>
              <a:defRPr sz="4400">
                <a:solidFill>
                  <a:schemeClr val="tx1"/>
                </a:solidFill>
                <a:latin typeface="Times New Roman" panose="02020603050405020304" pitchFamily="18" charset="0"/>
                <a:ea typeface="楷体" panose="02010609060101010101" pitchFamily="49" charset="-122"/>
              </a:defRPr>
            </a:lvl5pPr>
            <a:lvl6pPr marL="457200" algn="l" rtl="0" fontAlgn="base">
              <a:lnSpc>
                <a:spcPct val="90000"/>
              </a:lnSpc>
              <a:spcBef>
                <a:spcPct val="0"/>
              </a:spcBef>
              <a:spcAft>
                <a:spcPct val="0"/>
              </a:spcAft>
              <a:defRPr sz="4400">
                <a:solidFill>
                  <a:schemeClr val="tx1"/>
                </a:solidFill>
                <a:latin typeface="Times New Roman" panose="02020603050405020304" pitchFamily="18" charset="0"/>
                <a:ea typeface="楷体" panose="02010609060101010101" pitchFamily="49" charset="-122"/>
              </a:defRPr>
            </a:lvl6pPr>
            <a:lvl7pPr marL="914400" algn="l" rtl="0" fontAlgn="base">
              <a:lnSpc>
                <a:spcPct val="90000"/>
              </a:lnSpc>
              <a:spcBef>
                <a:spcPct val="0"/>
              </a:spcBef>
              <a:spcAft>
                <a:spcPct val="0"/>
              </a:spcAft>
              <a:defRPr sz="4400">
                <a:solidFill>
                  <a:schemeClr val="tx1"/>
                </a:solidFill>
                <a:latin typeface="Times New Roman" panose="02020603050405020304" pitchFamily="18" charset="0"/>
                <a:ea typeface="楷体" panose="02010609060101010101" pitchFamily="49" charset="-122"/>
              </a:defRPr>
            </a:lvl7pPr>
            <a:lvl8pPr marL="1371600" algn="l" rtl="0" fontAlgn="base">
              <a:lnSpc>
                <a:spcPct val="90000"/>
              </a:lnSpc>
              <a:spcBef>
                <a:spcPct val="0"/>
              </a:spcBef>
              <a:spcAft>
                <a:spcPct val="0"/>
              </a:spcAft>
              <a:defRPr sz="4400">
                <a:solidFill>
                  <a:schemeClr val="tx1"/>
                </a:solidFill>
                <a:latin typeface="Times New Roman" panose="02020603050405020304" pitchFamily="18" charset="0"/>
                <a:ea typeface="楷体" panose="02010609060101010101" pitchFamily="49" charset="-122"/>
              </a:defRPr>
            </a:lvl8pPr>
            <a:lvl9pPr marL="1828800" algn="l" rtl="0" fontAlgn="base">
              <a:lnSpc>
                <a:spcPct val="90000"/>
              </a:lnSpc>
              <a:spcBef>
                <a:spcPct val="0"/>
              </a:spcBef>
              <a:spcAft>
                <a:spcPct val="0"/>
              </a:spcAft>
              <a:defRPr sz="4400">
                <a:solidFill>
                  <a:schemeClr val="tx1"/>
                </a:solidFill>
                <a:latin typeface="Times New Roman" panose="02020603050405020304" pitchFamily="18" charset="0"/>
                <a:ea typeface="楷体" panose="02010609060101010101" pitchFamily="49" charset="-122"/>
              </a:defRPr>
            </a:lvl9pPr>
          </a:lstStyle>
          <a:p>
            <a:r>
              <a:rPr lang="en-US" altLang="zh-CN" sz="6600" dirty="0">
                <a:latin typeface="Times New Roman" panose="02020603050405020304" pitchFamily="18" charset="0"/>
                <a:ea typeface="华文行楷" panose="02010800040101010101" pitchFamily="2" charset="-122"/>
                <a:cs typeface="Times New Roman" panose="02020603050405020304" pitchFamily="18" charset="0"/>
              </a:rPr>
              <a:t>Heat transfer analysis </a:t>
            </a:r>
            <a:endParaRPr lang="en-US" altLang="zh-CN" sz="6600" dirty="0">
              <a:latin typeface="Times New Roman" panose="02020603050405020304" pitchFamily="18" charset="0"/>
              <a:ea typeface="华文行楷" panose="02010800040101010101" pitchFamily="2" charset="-122"/>
              <a:cs typeface="Times New Roman" panose="02020603050405020304" pitchFamily="18" charset="0"/>
            </a:endParaRPr>
          </a:p>
          <a:p>
            <a:r>
              <a:rPr lang="en-US" altLang="zh-CN" sz="4400" dirty="0">
                <a:latin typeface="Times New Roman" panose="02020603050405020304" pitchFamily="18" charset="0"/>
                <a:ea typeface="华文行楷" panose="02010800040101010101" pitchFamily="2" charset="-122"/>
                <a:cs typeface="Times New Roman" panose="02020603050405020304" pitchFamily="18" charset="0"/>
              </a:rPr>
              <a:t>of CEPC beampipe</a:t>
            </a:r>
            <a:endParaRPr lang="zh-CN" altLang="en-US" sz="4400" dirty="0"/>
          </a:p>
        </p:txBody>
      </p:sp>
      <p:sp>
        <p:nvSpPr>
          <p:cNvPr id="9" name="文本框 8"/>
          <p:cNvSpPr txBox="1"/>
          <p:nvPr/>
        </p:nvSpPr>
        <p:spPr>
          <a:xfrm>
            <a:off x="10415905" y="430530"/>
            <a:ext cx="4064000" cy="368300"/>
          </a:xfrm>
          <a:prstGeom prst="rect">
            <a:avLst/>
          </a:prstGeom>
          <a:noFill/>
        </p:spPr>
        <p:txBody>
          <a:bodyPr wrap="square" rtlCol="0">
            <a:spAutoFit/>
          </a:bodyPr>
          <a:p>
            <a:endParaRPr lang="zh-CN" altLang="en-US"/>
          </a:p>
        </p:txBody>
      </p:sp>
      <p:sp>
        <p:nvSpPr>
          <p:cNvPr id="10" name="文本框 9"/>
          <p:cNvSpPr txBox="1"/>
          <p:nvPr/>
        </p:nvSpPr>
        <p:spPr>
          <a:xfrm>
            <a:off x="9923145" y="6145530"/>
            <a:ext cx="2345055" cy="645160"/>
          </a:xfrm>
          <a:prstGeom prst="rect">
            <a:avLst/>
          </a:prstGeom>
          <a:noFill/>
        </p:spPr>
        <p:txBody>
          <a:bodyPr wrap="square" rtlCol="0" anchor="t">
            <a:spAutoFit/>
          </a:bodyPr>
          <a:p>
            <a:pPr>
              <a:lnSpc>
                <a:spcPct val="100000"/>
              </a:lnSpc>
              <a:spcBef>
                <a:spcPts val="0"/>
              </a:spcBef>
            </a:pPr>
            <a:r>
              <a:rPr lang="en-US" altLang="zh-CN" dirty="0" err="1">
                <a:sym typeface="+mn-ea"/>
              </a:rPr>
              <a:t>Feng jie</a:t>
            </a:r>
            <a:endParaRPr lang="en-US" altLang="zh-CN" dirty="0"/>
          </a:p>
          <a:p>
            <a:pPr>
              <a:lnSpc>
                <a:spcPct val="100000"/>
              </a:lnSpc>
              <a:spcBef>
                <a:spcPts val="0"/>
              </a:spcBef>
            </a:pPr>
            <a:r>
              <a:rPr lang="en-US" altLang="zh-CN" dirty="0">
                <a:sym typeface="+mn-ea"/>
              </a:rPr>
              <a:t>Oct.28.2022</a:t>
            </a:r>
            <a:endParaRPr lang="en-US" altLang="zh-CN" dirty="0">
              <a:sym typeface="+mn-ea"/>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srcRect l="3300" r="2130"/>
          <a:stretch>
            <a:fillRect/>
          </a:stretch>
        </p:blipFill>
        <p:spPr>
          <a:xfrm>
            <a:off x="1224915" y="4444365"/>
            <a:ext cx="4297680" cy="1749425"/>
          </a:xfrm>
          <a:prstGeom prst="rect">
            <a:avLst/>
          </a:prstGeom>
        </p:spPr>
      </p:pic>
      <p:pic>
        <p:nvPicPr>
          <p:cNvPr id="3" name="图片 2"/>
          <p:cNvPicPr>
            <a:picLocks noChangeAspect="1"/>
          </p:cNvPicPr>
          <p:nvPr/>
        </p:nvPicPr>
        <p:blipFill>
          <a:blip r:embed="rId2"/>
          <a:stretch>
            <a:fillRect/>
          </a:stretch>
        </p:blipFill>
        <p:spPr>
          <a:xfrm>
            <a:off x="3889375" y="1407795"/>
            <a:ext cx="8442960" cy="2545080"/>
          </a:xfrm>
          <a:prstGeom prst="rect">
            <a:avLst/>
          </a:prstGeom>
        </p:spPr>
      </p:pic>
      <mc:AlternateContent xmlns:mc="http://schemas.openxmlformats.org/markup-compatibility/2006">
        <mc:Choice xmlns:a14="http://schemas.microsoft.com/office/drawing/2010/main" Requires="a14">
          <p:sp>
            <p:nvSpPr>
              <p:cNvPr id="48" name="文本框 47"/>
              <p:cNvSpPr txBox="1"/>
              <p:nvPr/>
            </p:nvSpPr>
            <p:spPr>
              <a:xfrm>
                <a:off x="183013" y="924497"/>
                <a:ext cx="6973925" cy="398780"/>
              </a:xfrm>
              <a:prstGeom prst="rect">
                <a:avLst/>
              </a:prstGeom>
              <a:noFill/>
            </p:spPr>
            <p:txBody>
              <a:bodyPr wrap="square">
                <a:spAutoFit/>
              </a:bodyPr>
              <a:lstStyle/>
              <a:p>
                <a:r>
                  <a:rPr lang="en-US" altLang="zh-CN" sz="2000" b="1" dirty="0"/>
                  <a:t>(1) Results of </a:t>
                </a:r>
                <a14:m>
                  <m:oMathPara xmlns:m="http://schemas.openxmlformats.org/officeDocument/2006/math">
                    <m:oMathParaPr>
                      <m:jc m:val="left"/>
                    </m:oMathParaPr>
                    <m:oMath xmlns:m="http://schemas.openxmlformats.org/officeDocument/2006/math">
                      <m:sSub>
                        <m:sSubPr>
                          <m:ctrlPr>
                            <a:rPr lang="en-US" altLang="zh-CN" sz="2000" i="1" dirty="0">
                              <a:latin typeface="Cambria Math" panose="02040503050406030204" charset="0"/>
                              <a:cs typeface="Cambria Math" panose="02040503050406030204" charset="0"/>
                            </a:rPr>
                          </m:ctrlPr>
                        </m:sSubPr>
                        <m:e>
                          <m:r>
                            <a:rPr lang="en-US" altLang="zh-CN" sz="2000" dirty="0">
                              <a:latin typeface="Cambria Math" panose="02040503050406030204" charset="0"/>
                              <a:sym typeface="+mn-ea"/>
                            </a:rPr>
                            <m:t>𝐻</m:t>
                          </m:r>
                        </m:e>
                        <m:sub>
                          <m:r>
                            <a:rPr lang="en-US" altLang="zh-CN" sz="2000" i="1" dirty="0">
                              <a:latin typeface="Cambria Math" panose="02040503050406030204" charset="0"/>
                              <a:cs typeface="Cambria Math" panose="02040503050406030204" charset="0"/>
                            </a:rPr>
                            <m:t>2</m:t>
                          </m:r>
                        </m:sub>
                      </m:sSub>
                    </m:oMath>
                  </m:oMathPara>
                </a14:m>
                <a:r>
                  <a:rPr lang="en-US" altLang="zh-CN" sz="2000" dirty="0">
                    <a:sym typeface="+mn-ea"/>
                  </a:rPr>
                  <a:t>O</a:t>
                </a:r>
                <a:r>
                  <a:rPr lang="en-US" altLang="zh-CN" sz="2000" b="1" dirty="0">
                    <a:highlight>
                      <a:srgbClr val="FFFF00"/>
                    </a:highlight>
                  </a:rPr>
                  <a:t> cooling in Be pipe</a:t>
                </a:r>
                <a:endParaRPr lang="en-US" altLang="zh-CN" sz="2000" dirty="0">
                  <a:highlight>
                    <a:srgbClr val="FFFF00"/>
                  </a:highlight>
                </a:endParaRPr>
              </a:p>
            </p:txBody>
          </p:sp>
        </mc:Choice>
        <mc:Fallback>
          <p:sp>
            <p:nvSpPr>
              <p:cNvPr id="48" name="文本框 47"/>
              <p:cNvSpPr txBox="1">
                <a:spLocks noRot="1" noChangeAspect="1" noMove="1" noResize="1" noEditPoints="1" noAdjustHandles="1" noChangeArrowheads="1" noChangeShapeType="1" noTextEdit="1"/>
              </p:cNvSpPr>
              <p:nvPr/>
            </p:nvSpPr>
            <p:spPr>
              <a:xfrm>
                <a:off x="183013" y="924497"/>
                <a:ext cx="6973925" cy="398780"/>
              </a:xfrm>
              <a:prstGeom prst="rect">
                <a:avLst/>
              </a:prstGeom>
              <a:blipFill rotWithShape="1">
                <a:blip r:embed="rId3"/>
                <a:stretch>
                  <a:fillRect l="-2" t="-143" r="7" b="143"/>
                </a:stretch>
              </a:blipFill>
            </p:spPr>
            <p:txBody>
              <a:bodyPr/>
              <a:lstStyle/>
              <a:p>
                <a:r>
                  <a:rPr lang="zh-CN" altLang="en-US">
                    <a:noFill/>
                  </a:rPr>
                  <a:t> </a:t>
                </a:r>
              </a:p>
            </p:txBody>
          </p:sp>
        </mc:Fallback>
      </mc:AlternateContent>
      <p:sp>
        <p:nvSpPr>
          <p:cNvPr id="75" name="文本框 74"/>
          <p:cNvSpPr txBox="1"/>
          <p:nvPr/>
        </p:nvSpPr>
        <p:spPr>
          <a:xfrm>
            <a:off x="142176" y="134074"/>
            <a:ext cx="10359351" cy="650875"/>
          </a:xfrm>
          <a:prstGeom prst="rect">
            <a:avLst/>
          </a:prstGeom>
          <a:noFill/>
        </p:spPr>
        <p:txBody>
          <a:bodyPr wrap="square" rtlCol="0">
            <a:spAutoFit/>
          </a:bodyPr>
          <a:lstStyle/>
          <a:p>
            <a:pPr>
              <a:lnSpc>
                <a:spcPct val="130000"/>
              </a:lnSpc>
            </a:pPr>
            <a:r>
              <a:rPr lang="en-US" altLang="zh-CN" sz="2800" b="1" dirty="0">
                <a:latin typeface="+mn-lt"/>
              </a:rPr>
              <a:t>3.5 Heat transfer of Be pipe and extending AL pipe (</a:t>
            </a:r>
            <a:r>
              <a:rPr lang="el-GR" altLang="zh-CN" sz="2800" b="1" dirty="0">
                <a:latin typeface="+mn-lt"/>
              </a:rPr>
              <a:t>Φ</a:t>
            </a:r>
            <a:r>
              <a:rPr lang="en-US" altLang="zh-CN" sz="2800" b="1" dirty="0">
                <a:latin typeface="+mn-lt"/>
              </a:rPr>
              <a:t>20mm)</a:t>
            </a:r>
            <a:endParaRPr lang="zh-CN" altLang="en-US" sz="2800" b="1" dirty="0">
              <a:latin typeface="+mn-lt"/>
            </a:endParaRPr>
          </a:p>
        </p:txBody>
      </p:sp>
      <p:sp>
        <p:nvSpPr>
          <p:cNvPr id="33" name="矩形 32"/>
          <p:cNvSpPr/>
          <p:nvPr/>
        </p:nvSpPr>
        <p:spPr>
          <a:xfrm>
            <a:off x="5982335" y="2569845"/>
            <a:ext cx="3860800" cy="460375"/>
          </a:xfrm>
          <a:prstGeom prst="rect">
            <a:avLst/>
          </a:prstGeom>
        </p:spPr>
        <p:txBody>
          <a:bodyPr wrap="square">
            <a:spAutoFit/>
          </a:bodyPr>
          <a:lstStyle/>
          <a:p>
            <a:pPr>
              <a:lnSpc>
                <a:spcPct val="150000"/>
              </a:lnSpc>
            </a:pPr>
            <a:r>
              <a:rPr lang="en-US" altLang="zh-CN" sz="1600" dirty="0">
                <a:latin typeface="+mn-lt"/>
              </a:rPr>
              <a:t>Max.t of outer Be: 23.8</a:t>
            </a:r>
            <a:r>
              <a:rPr lang="en-US" altLang="zh-CN" sz="1600" dirty="0">
                <a:latin typeface="+mn-lt"/>
                <a:ea typeface="等线" panose="02010600030101010101" pitchFamily="2" charset="-122"/>
              </a:rPr>
              <a:t>℃ </a:t>
            </a:r>
            <a:r>
              <a:rPr lang="en-US" altLang="zh-CN" sz="1600" dirty="0">
                <a:latin typeface="+mn-lt"/>
                <a:ea typeface="等线" panose="02010600030101010101" pitchFamily="2" charset="-122"/>
                <a:sym typeface="+mn-ea"/>
              </a:rPr>
              <a:t>(Figure 2)</a:t>
            </a:r>
            <a:endParaRPr lang="en-US" altLang="zh-CN" sz="1600" dirty="0">
              <a:latin typeface="+mn-lt"/>
              <a:ea typeface="等线" panose="02010600030101010101" pitchFamily="2" charset="-122"/>
            </a:endParaRPr>
          </a:p>
        </p:txBody>
      </p:sp>
      <p:cxnSp>
        <p:nvCxnSpPr>
          <p:cNvPr id="34" name="直接箭头连接符 33"/>
          <p:cNvCxnSpPr/>
          <p:nvPr/>
        </p:nvCxnSpPr>
        <p:spPr>
          <a:xfrm>
            <a:off x="11268075" y="1911985"/>
            <a:ext cx="132080" cy="365125"/>
          </a:xfrm>
          <a:prstGeom prst="straightConnector1">
            <a:avLst/>
          </a:prstGeom>
          <a:ln w="19050">
            <a:solidFill>
              <a:srgbClr val="CC00CC"/>
            </a:solidFill>
            <a:tailEnd type="triangle"/>
          </a:ln>
        </p:spPr>
        <p:style>
          <a:lnRef idx="1">
            <a:schemeClr val="accent1"/>
          </a:lnRef>
          <a:fillRef idx="0">
            <a:schemeClr val="accent1"/>
          </a:fillRef>
          <a:effectRef idx="0">
            <a:schemeClr val="accent1"/>
          </a:effectRef>
          <a:fontRef idx="minor">
            <a:schemeClr val="tx1"/>
          </a:fontRef>
        </p:style>
      </p:cxnSp>
      <p:sp>
        <p:nvSpPr>
          <p:cNvPr id="38" name="矩形 37"/>
          <p:cNvSpPr/>
          <p:nvPr/>
        </p:nvSpPr>
        <p:spPr>
          <a:xfrm>
            <a:off x="5433060" y="1677670"/>
            <a:ext cx="3324225" cy="460375"/>
          </a:xfrm>
          <a:prstGeom prst="rect">
            <a:avLst/>
          </a:prstGeom>
        </p:spPr>
        <p:txBody>
          <a:bodyPr wrap="square">
            <a:spAutoFit/>
          </a:bodyPr>
          <a:lstStyle/>
          <a:p>
            <a:pPr>
              <a:lnSpc>
                <a:spcPct val="150000"/>
              </a:lnSpc>
            </a:pPr>
            <a:r>
              <a:rPr lang="en-US" altLang="zh-CN" sz="1600" dirty="0">
                <a:latin typeface="+mn-lt"/>
              </a:rPr>
              <a:t>Max.t of inner Be:26.8</a:t>
            </a:r>
            <a:r>
              <a:rPr lang="en-US" altLang="zh-CN" sz="1600" dirty="0">
                <a:latin typeface="+mn-lt"/>
                <a:ea typeface="等线" panose="02010600030101010101" pitchFamily="2" charset="-122"/>
              </a:rPr>
              <a:t>℃ (Figure 1)</a:t>
            </a:r>
            <a:endParaRPr lang="en-US" altLang="zh-CN" sz="1600" dirty="0">
              <a:latin typeface="+mn-lt"/>
              <a:ea typeface="等线" panose="02010600030101010101" pitchFamily="2" charset="-122"/>
            </a:endParaRPr>
          </a:p>
        </p:txBody>
      </p:sp>
      <p:cxnSp>
        <p:nvCxnSpPr>
          <p:cNvPr id="39" name="直接箭头连接符 38"/>
          <p:cNvCxnSpPr/>
          <p:nvPr/>
        </p:nvCxnSpPr>
        <p:spPr>
          <a:xfrm>
            <a:off x="8314055" y="2033905"/>
            <a:ext cx="270510" cy="344805"/>
          </a:xfrm>
          <a:prstGeom prst="straightConnector1">
            <a:avLst/>
          </a:prstGeom>
          <a:ln w="19050">
            <a:solidFill>
              <a:srgbClr val="CC00CC"/>
            </a:solidFill>
            <a:tailEnd type="triangle"/>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9537700" y="1573530"/>
            <a:ext cx="3753485" cy="460375"/>
          </a:xfrm>
          <a:prstGeom prst="rect">
            <a:avLst/>
          </a:prstGeom>
        </p:spPr>
        <p:txBody>
          <a:bodyPr wrap="square">
            <a:spAutoFit/>
          </a:bodyPr>
          <a:p>
            <a:pPr>
              <a:lnSpc>
                <a:spcPct val="150000"/>
              </a:lnSpc>
            </a:pPr>
            <a:r>
              <a:rPr lang="en-US" altLang="zh-CN" sz="1600" dirty="0">
                <a:latin typeface="+mn-lt"/>
              </a:rPr>
              <a:t>Max.t of ends AL: 22.4</a:t>
            </a:r>
            <a:r>
              <a:rPr lang="en-US" altLang="zh-CN" sz="1600" dirty="0">
                <a:latin typeface="+mn-lt"/>
                <a:ea typeface="等线" panose="02010600030101010101" pitchFamily="2" charset="-122"/>
              </a:rPr>
              <a:t>℃</a:t>
            </a:r>
            <a:endParaRPr lang="en-US" altLang="zh-CN" sz="1600" dirty="0">
              <a:latin typeface="+mn-lt"/>
              <a:ea typeface="等线" panose="02010600030101010101" pitchFamily="2" charset="-122"/>
            </a:endParaRPr>
          </a:p>
        </p:txBody>
      </p:sp>
      <p:cxnSp>
        <p:nvCxnSpPr>
          <p:cNvPr id="8" name="直接箭头连接符 7"/>
          <p:cNvCxnSpPr/>
          <p:nvPr/>
        </p:nvCxnSpPr>
        <p:spPr>
          <a:xfrm flipV="1">
            <a:off x="8190230" y="2437765"/>
            <a:ext cx="419735" cy="304800"/>
          </a:xfrm>
          <a:prstGeom prst="straightConnector1">
            <a:avLst/>
          </a:prstGeom>
          <a:ln w="19050">
            <a:solidFill>
              <a:srgbClr val="CC00CC"/>
            </a:solidFill>
            <a:tailEnd type="triangle"/>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2794635" y="6075045"/>
            <a:ext cx="1176655" cy="460375"/>
          </a:xfrm>
          <a:prstGeom prst="rect">
            <a:avLst/>
          </a:prstGeom>
          <a:noFill/>
        </p:spPr>
        <p:txBody>
          <a:bodyPr wrap="square" rtlCol="0" anchor="t">
            <a:spAutoFit/>
          </a:bodyPr>
          <a:p>
            <a:pPr>
              <a:lnSpc>
                <a:spcPct val="150000"/>
              </a:lnSpc>
            </a:pPr>
            <a:r>
              <a:rPr lang="en-US" altLang="zh-CN" sz="1600" dirty="0">
                <a:latin typeface="+mn-lt"/>
                <a:ea typeface="等线" panose="02010600030101010101" pitchFamily="2" charset="-122"/>
                <a:sym typeface="+mn-ea"/>
              </a:rPr>
              <a:t>(Figure 1)</a:t>
            </a:r>
            <a:endParaRPr lang="en-US" altLang="zh-CN" sz="1600" dirty="0">
              <a:latin typeface="+mn-lt"/>
              <a:ea typeface="等线" panose="02010600030101010101" pitchFamily="2" charset="-122"/>
              <a:sym typeface="+mn-ea"/>
            </a:endParaRPr>
          </a:p>
        </p:txBody>
      </p:sp>
      <p:sp>
        <p:nvSpPr>
          <p:cNvPr id="13" name="文本框 12"/>
          <p:cNvSpPr txBox="1"/>
          <p:nvPr/>
        </p:nvSpPr>
        <p:spPr>
          <a:xfrm>
            <a:off x="8421370" y="6075680"/>
            <a:ext cx="1103630" cy="460375"/>
          </a:xfrm>
          <a:prstGeom prst="rect">
            <a:avLst/>
          </a:prstGeom>
          <a:noFill/>
        </p:spPr>
        <p:txBody>
          <a:bodyPr wrap="square" rtlCol="0" anchor="t">
            <a:spAutoFit/>
          </a:bodyPr>
          <a:p>
            <a:pPr>
              <a:lnSpc>
                <a:spcPct val="150000"/>
              </a:lnSpc>
            </a:pPr>
            <a:r>
              <a:rPr lang="en-US" altLang="zh-CN" sz="1600" dirty="0">
                <a:latin typeface="+mn-lt"/>
                <a:ea typeface="等线" panose="02010600030101010101" pitchFamily="2" charset="-122"/>
                <a:sym typeface="+mn-ea"/>
              </a:rPr>
              <a:t>(Figure 2)</a:t>
            </a:r>
            <a:endParaRPr lang="en-US" altLang="zh-CN" sz="1600" dirty="0">
              <a:latin typeface="+mn-lt"/>
              <a:ea typeface="等线" panose="02010600030101010101" pitchFamily="2" charset="-122"/>
              <a:sym typeface="+mn-ea"/>
            </a:endParaRPr>
          </a:p>
        </p:txBody>
      </p:sp>
      <mc:AlternateContent xmlns:mc="http://schemas.openxmlformats.org/markup-compatibility/2006">
        <mc:Choice xmlns:a14="http://schemas.microsoft.com/office/drawing/2010/main" Requires="a14">
          <p:sp>
            <p:nvSpPr>
              <p:cNvPr id="17" name="文本框 16"/>
              <p:cNvSpPr txBox="1"/>
              <p:nvPr/>
            </p:nvSpPr>
            <p:spPr>
              <a:xfrm>
                <a:off x="182880" y="1463040"/>
                <a:ext cx="6096000" cy="2153285"/>
              </a:xfrm>
              <a:prstGeom prst="rect">
                <a:avLst/>
              </a:prstGeom>
              <a:noFill/>
            </p:spPr>
            <p:txBody>
              <a:bodyPr wrap="square" rtlCol="0" anchor="t">
                <a:spAutoFit/>
              </a:bodyPr>
              <a:p>
                <a:pPr algn="l"/>
                <a14:m>
                  <m:oMathPara xmlns:m="http://schemas.openxmlformats.org/officeDocument/2006/math">
                    <m:oMathParaPr>
                      <m:jc m:val="left"/>
                    </m:oMathParaPr>
                    <m:oMath xmlns:m="http://schemas.openxmlformats.org/officeDocument/2006/math">
                      <m:sSub>
                        <m:sSubPr>
                          <m:ctrlPr>
                            <a:rPr lang="en-US" altLang="zh-CN" sz="2000" i="1" dirty="0">
                              <a:latin typeface="Cambria Math" panose="02040503050406030204" charset="0"/>
                              <a:cs typeface="Cambria Math" panose="02040503050406030204" charset="0"/>
                            </a:rPr>
                          </m:ctrlPr>
                        </m:sSubPr>
                        <m:e>
                          <m:r>
                            <a:rPr lang="en-US" altLang="zh-CN" sz="2000" dirty="0">
                              <a:latin typeface="Cambria Math" panose="02040503050406030204" charset="0"/>
                              <a:sym typeface="+mn-ea"/>
                            </a:rPr>
                            <m:t>𝐻</m:t>
                          </m:r>
                        </m:e>
                        <m:sub>
                          <m:r>
                            <a:rPr lang="en-US" altLang="zh-CN" sz="2000" i="1" dirty="0">
                              <a:latin typeface="Cambria Math" panose="02040503050406030204" charset="0"/>
                              <a:cs typeface="Cambria Math" panose="02040503050406030204" charset="0"/>
                            </a:rPr>
                            <m:t>2</m:t>
                          </m:r>
                        </m:sub>
                      </m:sSub>
                    </m:oMath>
                  </m:oMathPara>
                </a14:m>
                <a:r>
                  <a:rPr lang="en-US" altLang="zh-CN" sz="2000" dirty="0">
                    <a:sym typeface="+mn-ea"/>
                  </a:rPr>
                  <a:t>O </a:t>
                </a:r>
                <a:r>
                  <a:rPr lang="en-US" altLang="zh-CN" sz="2000" dirty="0">
                    <a:latin typeface="+mn-lt"/>
                    <a:sym typeface="+mn-ea"/>
                  </a:rPr>
                  <a:t>flow parameters:</a:t>
                </a:r>
                <a:endParaRPr lang="en-US" altLang="zh-CN" sz="2000" dirty="0">
                  <a:latin typeface="+mn-lt"/>
                </a:endParaRPr>
              </a:p>
              <a:p>
                <a:pPr algn="l"/>
                <a:r>
                  <a:rPr lang="en-US" altLang="zh-CN" sz="2000" dirty="0">
                    <a:latin typeface="+mn-lt"/>
                    <a:sym typeface="+mn-ea"/>
                  </a:rPr>
                  <a:t>Flow rate: 0.8L/min</a:t>
                </a:r>
                <a:endParaRPr lang="en-US" altLang="zh-CN" sz="2000" dirty="0">
                  <a:latin typeface="+mn-lt"/>
                </a:endParaRPr>
              </a:p>
              <a:p>
                <a:pPr algn="l"/>
                <a:r>
                  <a:rPr lang="en-US" altLang="zh-CN" sz="2000" dirty="0">
                    <a:latin typeface="+mn-lt"/>
                    <a:sym typeface="+mn-ea"/>
                  </a:rPr>
                  <a:t>Inlet velocity: 0.0108kg/s</a:t>
                </a:r>
                <a:endParaRPr lang="en-US" altLang="zh-CN" sz="2000" dirty="0">
                  <a:latin typeface="+mn-lt"/>
                </a:endParaRPr>
              </a:p>
              <a:p>
                <a:pPr algn="l"/>
                <a:r>
                  <a:rPr lang="en-US" altLang="zh-CN" sz="2000" dirty="0">
                    <a:latin typeface="+mn-lt"/>
                    <a:sym typeface="+mn-ea"/>
                  </a:rPr>
                  <a:t>Inlet temperature: 20</a:t>
                </a:r>
                <a:r>
                  <a:rPr lang="en-US" altLang="zh-CN" sz="2000" dirty="0">
                    <a:latin typeface="+mn-lt"/>
                    <a:ea typeface="等线" panose="02010600030101010101" pitchFamily="2" charset="-122"/>
                    <a:sym typeface="+mn-ea"/>
                  </a:rPr>
                  <a:t>℃</a:t>
                </a:r>
                <a:r>
                  <a:rPr lang="en-US" altLang="zh-CN" dirty="0">
                    <a:latin typeface="+mn-lt"/>
                    <a:sym typeface="+mn-ea"/>
                  </a:rPr>
                  <a:t> </a:t>
                </a:r>
                <a:endParaRPr lang="en-US" altLang="zh-CN" dirty="0">
                  <a:latin typeface="+mn-lt"/>
                </a:endParaRPr>
              </a:p>
              <a:p>
                <a:pPr algn="l"/>
                <a:r>
                  <a:rPr lang="en-US" altLang="zh-CN" dirty="0">
                    <a:latin typeface="+mn-lt"/>
                    <a:sym typeface="+mn-ea"/>
                  </a:rPr>
                  <a:t>Heat flux density of inner Be:13500</a:t>
                </a:r>
                <a:r>
                  <a:rPr lang="en-US" altLang="zh-CN">
                    <a:latin typeface="Calibri" panose="020F0502020204030204" pitchFamily="34" charset="0"/>
                    <a:sym typeface="等线" panose="02010600030101010101" pitchFamily="2" charset="-122"/>
                  </a:rPr>
                  <a:t>W/m</a:t>
                </a:r>
                <a:r>
                  <a:rPr lang="en-US" altLang="zh-CN" baseline="30000">
                    <a:latin typeface="Calibri" panose="020F0502020204030204" pitchFamily="34" charset="0"/>
                    <a:sym typeface="等线" panose="02010600030101010101" pitchFamily="2" charset="-122"/>
                  </a:rPr>
                  <a:t>2</a:t>
                </a:r>
                <a:endParaRPr lang="en-US" altLang="zh-CN" baseline="30000">
                  <a:latin typeface="Calibri" panose="020F0502020204030204" pitchFamily="34" charset="0"/>
                  <a:sym typeface="等线" panose="02010600030101010101" pitchFamily="2" charset="-122"/>
                </a:endParaRPr>
              </a:p>
              <a:p>
                <a:pPr algn="l"/>
                <a:r>
                  <a:rPr lang="en-US" altLang="zh-CN" dirty="0">
                    <a:latin typeface="+mn-lt"/>
                    <a:sym typeface="+mn-ea"/>
                  </a:rPr>
                  <a:t>Heat flux density of </a:t>
                </a:r>
                <a:r>
                  <a:rPr lang="en-US" altLang="zh-CN" dirty="0">
                    <a:latin typeface="+mn-lt"/>
                    <a:sym typeface="+mn-ea"/>
                  </a:rPr>
                  <a:t>Be pipe transition:</a:t>
                </a:r>
                <a:endParaRPr lang="en-US" altLang="zh-CN" dirty="0">
                  <a:latin typeface="+mn-lt"/>
                  <a:sym typeface="+mn-ea"/>
                </a:endParaRPr>
              </a:p>
              <a:p>
                <a:pPr algn="l"/>
                <a:r>
                  <a:rPr lang="en-US" altLang="zh-CN" dirty="0">
                    <a:latin typeface="+mn-lt"/>
                    <a:sym typeface="+mn-ea"/>
                  </a:rPr>
                  <a:t>4190</a:t>
                </a:r>
                <a:r>
                  <a:rPr lang="en-US" altLang="zh-CN">
                    <a:latin typeface="Calibri" panose="020F0502020204030204" pitchFamily="34" charset="0"/>
                    <a:sym typeface="等线" panose="02010600030101010101" pitchFamily="2" charset="-122"/>
                  </a:rPr>
                  <a:t>W/m</a:t>
                </a:r>
                <a:r>
                  <a:rPr lang="en-US" altLang="zh-CN" baseline="30000">
                    <a:latin typeface="Calibri" panose="020F0502020204030204" pitchFamily="34" charset="0"/>
                    <a:sym typeface="等线" panose="02010600030101010101" pitchFamily="2" charset="-122"/>
                  </a:rPr>
                  <a:t>2</a:t>
                </a:r>
                <a:endParaRPr lang="en-US" altLang="zh-CN" baseline="30000">
                  <a:latin typeface="Calibri" panose="020F0502020204030204" pitchFamily="34" charset="0"/>
                  <a:sym typeface="等线" panose="02010600030101010101" pitchFamily="2" charset="-122"/>
                </a:endParaRPr>
              </a:p>
            </p:txBody>
          </p:sp>
        </mc:Choice>
        <mc:Fallback>
          <p:sp>
            <p:nvSpPr>
              <p:cNvPr id="17" name="文本框 16"/>
              <p:cNvSpPr txBox="1">
                <a:spLocks noRot="1" noChangeAspect="1" noMove="1" noResize="1" noEditPoints="1" noAdjustHandles="1" noChangeArrowheads="1" noChangeShapeType="1" noTextEdit="1"/>
              </p:cNvSpPr>
              <p:nvPr/>
            </p:nvSpPr>
            <p:spPr>
              <a:xfrm>
                <a:off x="182880" y="1463040"/>
                <a:ext cx="6096000" cy="2153285"/>
              </a:xfrm>
              <a:prstGeom prst="rect">
                <a:avLst/>
              </a:prstGeom>
              <a:blipFill rotWithShape="1">
                <a:blip r:embed="rId4"/>
                <a:stretch>
                  <a:fillRect/>
                </a:stretch>
              </a:blipFill>
            </p:spPr>
            <p:txBody>
              <a:bodyPr/>
              <a:lstStyle/>
              <a:p>
                <a:r>
                  <a:rPr lang="zh-CN" altLang="en-US">
                    <a:noFill/>
                  </a:rPr>
                  <a:t> </a:t>
                </a:r>
              </a:p>
            </p:txBody>
          </p:sp>
        </mc:Fallback>
      </mc:AlternateContent>
      <p:pic>
        <p:nvPicPr>
          <p:cNvPr id="14" name="图片 13"/>
          <p:cNvPicPr>
            <a:picLocks noChangeAspect="1"/>
          </p:cNvPicPr>
          <p:nvPr/>
        </p:nvPicPr>
        <p:blipFill>
          <a:blip r:embed="rId5"/>
          <a:srcRect l="1234" r="2979"/>
          <a:stretch>
            <a:fillRect/>
          </a:stretch>
        </p:blipFill>
        <p:spPr>
          <a:xfrm>
            <a:off x="6410960" y="4446905"/>
            <a:ext cx="5124450" cy="1739265"/>
          </a:xfrm>
          <a:prstGeom prst="rect">
            <a:avLst/>
          </a:prstGeom>
        </p:spPr>
      </p:pic>
      <p:sp>
        <p:nvSpPr>
          <p:cNvPr id="16" name="文本框 15"/>
          <p:cNvSpPr txBox="1"/>
          <p:nvPr/>
        </p:nvSpPr>
        <p:spPr>
          <a:xfrm>
            <a:off x="6897370" y="3869055"/>
            <a:ext cx="6096000" cy="645160"/>
          </a:xfrm>
          <a:prstGeom prst="rect">
            <a:avLst/>
          </a:prstGeom>
          <a:noFill/>
        </p:spPr>
        <p:txBody>
          <a:bodyPr wrap="square" rtlCol="0" anchor="t">
            <a:spAutoFit/>
          </a:bodyPr>
          <a:p>
            <a:r>
              <a:rPr lang="el-GR" altLang="zh-CN" dirty="0">
                <a:solidFill>
                  <a:srgbClr val="FF0000"/>
                </a:solidFill>
                <a:latin typeface="+mn-lt"/>
                <a:sym typeface="+mn-ea"/>
              </a:rPr>
              <a:t>Δ</a:t>
            </a:r>
            <a:r>
              <a:rPr lang="en-US" altLang="zh-CN" dirty="0">
                <a:solidFill>
                  <a:srgbClr val="FF0000"/>
                </a:solidFill>
                <a:latin typeface="+mn-lt"/>
                <a:sym typeface="+mn-ea"/>
              </a:rPr>
              <a:t>t of </a:t>
            </a:r>
            <a:r>
              <a:rPr lang="en-US" altLang="zh-CN" sz="1800" dirty="0">
                <a:solidFill>
                  <a:srgbClr val="FF0000"/>
                </a:solidFill>
                <a:latin typeface="+mn-lt"/>
                <a:sym typeface="+mn-ea"/>
              </a:rPr>
              <a:t>two ends of</a:t>
            </a:r>
            <a:r>
              <a:rPr lang="en-US" altLang="zh-CN" dirty="0">
                <a:sym typeface="+mn-ea"/>
              </a:rPr>
              <a:t> </a:t>
            </a:r>
            <a:r>
              <a:rPr lang="en-US" altLang="zh-CN" sz="1800" dirty="0">
                <a:solidFill>
                  <a:srgbClr val="FF0000"/>
                </a:solidFill>
                <a:latin typeface="+mn-lt"/>
                <a:cs typeface="Times New Roman" panose="02020603050405020304" pitchFamily="18" charset="0"/>
                <a:sym typeface="+mn-ea"/>
              </a:rPr>
              <a:t>outer Be</a:t>
            </a:r>
            <a:r>
              <a:rPr lang="en-US" altLang="zh-CN" sz="1800" dirty="0">
                <a:solidFill>
                  <a:srgbClr val="FF0000"/>
                </a:solidFill>
                <a:latin typeface="+mn-lt"/>
                <a:cs typeface="Times New Roman" panose="02020603050405020304" pitchFamily="18" charset="0"/>
                <a:sym typeface="+mn-ea"/>
              </a:rPr>
              <a:t>:</a:t>
            </a:r>
            <a:r>
              <a:rPr lang="en-US" altLang="zh-CN" dirty="0">
                <a:solidFill>
                  <a:srgbClr val="FF0000"/>
                </a:solidFill>
                <a:latin typeface="+mn-lt"/>
                <a:sym typeface="+mn-ea"/>
              </a:rPr>
              <a:t> 3.1</a:t>
            </a:r>
            <a:r>
              <a:rPr lang="en-US" altLang="zh-CN" dirty="0">
                <a:solidFill>
                  <a:srgbClr val="FF0000"/>
                </a:solidFill>
                <a:latin typeface="+mn-lt"/>
                <a:ea typeface="等线" panose="02010600030101010101" pitchFamily="2" charset="-122"/>
                <a:cs typeface="Times New Roman" panose="02020603050405020304" pitchFamily="18" charset="0"/>
                <a:sym typeface="+mn-ea"/>
              </a:rPr>
              <a:t>℃</a:t>
            </a:r>
            <a:r>
              <a:rPr lang="en-US" altLang="zh-CN" dirty="0">
                <a:solidFill>
                  <a:srgbClr val="FF0000"/>
                </a:solidFill>
                <a:latin typeface="微软雅黑" panose="020B0503020204020204" charset="-122"/>
                <a:ea typeface="微软雅黑" panose="020B0503020204020204" charset="-122"/>
                <a:cs typeface="Times New Roman" panose="02020603050405020304" pitchFamily="18" charset="0"/>
                <a:sym typeface="+mn-ea"/>
              </a:rPr>
              <a:t>&lt;</a:t>
            </a:r>
            <a:r>
              <a:rPr lang="en-US" altLang="zh-CN" sz="1800" dirty="0">
                <a:solidFill>
                  <a:srgbClr val="FF0000"/>
                </a:solidFill>
                <a:latin typeface="+mn-lt"/>
                <a:sym typeface="+mn-ea"/>
              </a:rPr>
              <a:t>10</a:t>
            </a:r>
            <a:r>
              <a:rPr lang="en-US" altLang="zh-CN" sz="1800" dirty="0">
                <a:solidFill>
                  <a:srgbClr val="FF0000"/>
                </a:solidFill>
                <a:latin typeface="+mn-lt"/>
                <a:sym typeface="+mn-ea"/>
              </a:rPr>
              <a:t>℃</a:t>
            </a:r>
            <a:endParaRPr lang="en-US" altLang="zh-CN" sz="1800" dirty="0">
              <a:solidFill>
                <a:srgbClr val="FF0000"/>
              </a:solidFill>
              <a:latin typeface="+mn-lt"/>
              <a:sym typeface="+mn-ea"/>
            </a:endParaRPr>
          </a:p>
          <a:p>
            <a:r>
              <a:rPr lang="en-US" altLang="zh-CN" b="1" dirty="0">
                <a:solidFill>
                  <a:srgbClr val="3333CC"/>
                </a:solidFill>
                <a:sym typeface="+mn-ea"/>
              </a:rPr>
              <a:t>meet the cooling requirements</a:t>
            </a:r>
            <a:endParaRPr lang="en-US" altLang="zh-CN" dirty="0">
              <a:solidFill>
                <a:srgbClr val="FF0000"/>
              </a:solidFill>
              <a:latin typeface="微软雅黑" panose="020B0503020204020204" charset="-122"/>
              <a:ea typeface="微软雅黑" panose="020B0503020204020204" charset="-122"/>
              <a:cs typeface="Times New Roman" panose="02020603050405020304" pitchFamily="18" charset="0"/>
              <a:sym typeface="+mn-ea"/>
            </a:endParaRPr>
          </a:p>
        </p:txBody>
      </p:sp>
      <p:sp>
        <p:nvSpPr>
          <p:cNvPr id="18" name="文本框 17"/>
          <p:cNvSpPr txBox="1"/>
          <p:nvPr/>
        </p:nvSpPr>
        <p:spPr>
          <a:xfrm>
            <a:off x="9260840" y="2936875"/>
            <a:ext cx="6096000" cy="337185"/>
          </a:xfrm>
          <a:prstGeom prst="rect">
            <a:avLst/>
          </a:prstGeom>
          <a:noFill/>
        </p:spPr>
        <p:txBody>
          <a:bodyPr wrap="square" rtlCol="0" anchor="t">
            <a:spAutoFit/>
          </a:bodyPr>
          <a:p>
            <a:r>
              <a:rPr lang="en-US" altLang="zh-CN" sz="1600" dirty="0">
                <a:latin typeface="+mn-lt"/>
                <a:sym typeface="+mn-ea"/>
              </a:rPr>
              <a:t>Max.t of transition AL: 30.1</a:t>
            </a:r>
            <a:r>
              <a:rPr lang="en-US" altLang="zh-CN" sz="1600" dirty="0">
                <a:latin typeface="+mn-lt"/>
                <a:ea typeface="等线" panose="02010600030101010101" pitchFamily="2" charset="-122"/>
                <a:sym typeface="+mn-ea"/>
              </a:rPr>
              <a:t>℃</a:t>
            </a:r>
            <a:endParaRPr lang="en-US" altLang="zh-CN" sz="1600" dirty="0">
              <a:latin typeface="+mn-lt"/>
              <a:ea typeface="等线" panose="02010600030101010101" pitchFamily="2" charset="-122"/>
              <a:sym typeface="+mn-ea"/>
            </a:endParaRPr>
          </a:p>
        </p:txBody>
      </p:sp>
      <p:cxnSp>
        <p:nvCxnSpPr>
          <p:cNvPr id="19" name="直接箭头连接符 18"/>
          <p:cNvCxnSpPr/>
          <p:nvPr/>
        </p:nvCxnSpPr>
        <p:spPr>
          <a:xfrm flipH="1" flipV="1">
            <a:off x="9260840" y="2487930"/>
            <a:ext cx="504825" cy="542290"/>
          </a:xfrm>
          <a:prstGeom prst="straightConnector1">
            <a:avLst/>
          </a:prstGeom>
          <a:ln w="19050">
            <a:solidFill>
              <a:srgbClr val="CC00CC"/>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654050" y="1627505"/>
            <a:ext cx="5389880" cy="1524635"/>
          </a:xfrm>
          <a:prstGeom prst="rect">
            <a:avLst/>
          </a:prstGeom>
        </p:spPr>
      </p:pic>
      <p:pic>
        <p:nvPicPr>
          <p:cNvPr id="3" name="图片 2"/>
          <p:cNvPicPr>
            <a:picLocks noChangeAspect="1"/>
          </p:cNvPicPr>
          <p:nvPr/>
        </p:nvPicPr>
        <p:blipFill>
          <a:blip r:embed="rId2"/>
          <a:stretch>
            <a:fillRect/>
          </a:stretch>
        </p:blipFill>
        <p:spPr>
          <a:xfrm>
            <a:off x="660400" y="4683760"/>
            <a:ext cx="5436870" cy="1638935"/>
          </a:xfrm>
          <a:prstGeom prst="rect">
            <a:avLst/>
          </a:prstGeom>
        </p:spPr>
      </p:pic>
      <p:sp>
        <p:nvSpPr>
          <p:cNvPr id="48" name="文本框 47"/>
          <p:cNvSpPr txBox="1"/>
          <p:nvPr/>
        </p:nvSpPr>
        <p:spPr>
          <a:xfrm>
            <a:off x="183013" y="924497"/>
            <a:ext cx="6973925" cy="398780"/>
          </a:xfrm>
          <a:prstGeom prst="rect">
            <a:avLst/>
          </a:prstGeom>
          <a:noFill/>
        </p:spPr>
        <p:txBody>
          <a:bodyPr wrap="square">
            <a:spAutoFit/>
          </a:bodyPr>
          <a:lstStyle/>
          <a:p>
            <a:r>
              <a:rPr lang="en-US" altLang="zh-CN" sz="2000" b="1" dirty="0"/>
              <a:t>(1) Results of </a:t>
            </a:r>
            <a:r>
              <a:rPr lang="en-US" altLang="zh-CN" sz="2000" b="1" dirty="0">
                <a:highlight>
                  <a:srgbClr val="FFFF00"/>
                </a:highlight>
              </a:rPr>
              <a:t> </a:t>
            </a:r>
            <a:r>
              <a:rPr lang="en-US" altLang="zh-CN" sz="2000" b="1" dirty="0">
                <a:highlight>
                  <a:srgbClr val="FFFF00"/>
                </a:highlight>
                <a:sym typeface="+mn-ea"/>
              </a:rPr>
              <a:t>oil</a:t>
            </a:r>
            <a:r>
              <a:rPr lang="en-US" altLang="zh-CN" sz="2000" b="1" dirty="0">
                <a:highlight>
                  <a:srgbClr val="FFFF00"/>
                </a:highlight>
                <a:sym typeface="+mn-ea"/>
              </a:rPr>
              <a:t> </a:t>
            </a:r>
            <a:r>
              <a:rPr lang="en-US" altLang="zh-CN" sz="2000" b="1" dirty="0">
                <a:highlight>
                  <a:srgbClr val="FFFF00"/>
                </a:highlight>
              </a:rPr>
              <a:t>cooling in Be pipe</a:t>
            </a:r>
            <a:endParaRPr lang="en-US" altLang="zh-CN" sz="2000" dirty="0">
              <a:highlight>
                <a:srgbClr val="FFFF00"/>
              </a:highlight>
            </a:endParaRPr>
          </a:p>
        </p:txBody>
      </p:sp>
      <p:sp>
        <p:nvSpPr>
          <p:cNvPr id="75" name="文本框 74"/>
          <p:cNvSpPr txBox="1"/>
          <p:nvPr/>
        </p:nvSpPr>
        <p:spPr>
          <a:xfrm>
            <a:off x="142176" y="134074"/>
            <a:ext cx="10359351" cy="650875"/>
          </a:xfrm>
          <a:prstGeom prst="rect">
            <a:avLst/>
          </a:prstGeom>
          <a:noFill/>
        </p:spPr>
        <p:txBody>
          <a:bodyPr wrap="square" rtlCol="0">
            <a:spAutoFit/>
          </a:bodyPr>
          <a:lstStyle/>
          <a:p>
            <a:pPr>
              <a:lnSpc>
                <a:spcPct val="130000"/>
              </a:lnSpc>
            </a:pPr>
            <a:r>
              <a:rPr lang="en-US" altLang="zh-CN" sz="2800" b="1" dirty="0">
                <a:latin typeface="+mn-lt"/>
              </a:rPr>
              <a:t>3.6 </a:t>
            </a:r>
            <a:r>
              <a:rPr altLang="zh-CN" sz="2800" b="1" dirty="0">
                <a:latin typeface="+mn-lt"/>
              </a:rPr>
              <a:t>Compare the two cooling media</a:t>
            </a:r>
            <a:endParaRPr altLang="zh-CN" sz="2800" b="1" dirty="0">
              <a:latin typeface="+mn-lt"/>
            </a:endParaRPr>
          </a:p>
        </p:txBody>
      </p:sp>
      <p:cxnSp>
        <p:nvCxnSpPr>
          <p:cNvPr id="39" name="直接箭头连接符 38"/>
          <p:cNvCxnSpPr/>
          <p:nvPr/>
        </p:nvCxnSpPr>
        <p:spPr>
          <a:xfrm>
            <a:off x="3534410" y="1908810"/>
            <a:ext cx="274955" cy="367665"/>
          </a:xfrm>
          <a:prstGeom prst="straightConnector1">
            <a:avLst/>
          </a:prstGeom>
          <a:ln w="19050">
            <a:solidFill>
              <a:srgbClr val="CC00CC"/>
            </a:solidFill>
            <a:tailEnd type="triangle"/>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1047115" y="1573530"/>
            <a:ext cx="5050155" cy="368300"/>
          </a:xfrm>
          <a:prstGeom prst="rect">
            <a:avLst/>
          </a:prstGeom>
          <a:noFill/>
        </p:spPr>
        <p:txBody>
          <a:bodyPr wrap="square" rtlCol="0" anchor="t">
            <a:spAutoFit/>
          </a:bodyPr>
          <a:p>
            <a:r>
              <a:rPr lang="en-US" dirty="0">
                <a:sym typeface="+mn-ea"/>
              </a:rPr>
              <a:t>The m</a:t>
            </a:r>
            <a:r>
              <a:rPr altLang="zh-CN" dirty="0">
                <a:sym typeface="+mn-ea"/>
              </a:rPr>
              <a:t>aximum temperature</a:t>
            </a:r>
            <a:r>
              <a:rPr lang="en-US" dirty="0">
                <a:sym typeface="+mn-ea"/>
              </a:rPr>
              <a:t> is in </a:t>
            </a:r>
            <a:r>
              <a:rPr lang="en-US" altLang="zh-CN" dirty="0">
                <a:latin typeface="+mn-lt"/>
                <a:sym typeface="+mn-ea"/>
              </a:rPr>
              <a:t>inner Be</a:t>
            </a:r>
            <a:r>
              <a:rPr lang="en-US" altLang="zh-CN" dirty="0">
                <a:latin typeface="+mn-lt"/>
                <a:sym typeface="+mn-ea"/>
              </a:rPr>
              <a:t>(39.4</a:t>
            </a:r>
            <a:r>
              <a:rPr lang="en-US" altLang="zh-CN" dirty="0">
                <a:latin typeface="+mn-lt"/>
                <a:ea typeface="等线" panose="02010600030101010101" pitchFamily="2" charset="-122"/>
                <a:sym typeface="+mn-ea"/>
              </a:rPr>
              <a:t>℃)</a:t>
            </a:r>
            <a:endParaRPr lang="en-US" dirty="0">
              <a:sym typeface="+mn-ea"/>
            </a:endParaRPr>
          </a:p>
        </p:txBody>
      </p:sp>
      <mc:AlternateContent xmlns:mc="http://schemas.openxmlformats.org/markup-compatibility/2006">
        <mc:Choice xmlns:a14="http://schemas.microsoft.com/office/drawing/2010/main" Requires="a14">
          <p:sp>
            <p:nvSpPr>
              <p:cNvPr id="2" name="文本框 1"/>
              <p:cNvSpPr txBox="1"/>
              <p:nvPr/>
            </p:nvSpPr>
            <p:spPr>
              <a:xfrm>
                <a:off x="52705" y="3968750"/>
                <a:ext cx="5057775" cy="434975"/>
              </a:xfrm>
              <a:prstGeom prst="rect">
                <a:avLst/>
              </a:prstGeom>
              <a:noFill/>
            </p:spPr>
            <p:txBody>
              <a:bodyPr wrap="square" rtlCol="0" anchor="t">
                <a:spAutoFit/>
              </a:bodyPr>
              <a:p>
                <a:pPr algn="l"/>
                <a:r>
                  <a:rPr lang="en-US" altLang="zh-CN" sz="2000" b="1" dirty="0">
                    <a:sym typeface="+mn-ea"/>
                  </a:rPr>
                  <a:t>(2) Results of </a:t>
                </a:r>
                <a14:m>
                  <m:oMathPara xmlns:m="http://schemas.openxmlformats.org/officeDocument/2006/math">
                    <m:oMathParaPr>
                      <m:jc m:val="centerGroup"/>
                    </m:oMathParaPr>
                    <m:oMath xmlns:m="http://schemas.openxmlformats.org/officeDocument/2006/math">
                      <m:sSub>
                        <m:sSubPr>
                          <m:ctrlPr>
                            <a:rPr lang="en-US" altLang="zh-CN" sz="2000" b="1" dirty="0">
                              <a:highlight>
                                <a:srgbClr val="FFFF00"/>
                              </a:highlight>
                            </a:rPr>
                          </m:ctrlPr>
                        </m:sSubPr>
                        <m:e>
                          <m:r>
                            <a:rPr lang="en-US" altLang="zh-CN" sz="2000" b="1" dirty="0">
                              <a:highlight>
                                <a:srgbClr val="FFFF00"/>
                              </a:highlight>
                              <a:sym typeface="+mn-ea"/>
                            </a:rPr>
                            <m:t>𝐻</m:t>
                          </m:r>
                        </m:e>
                        <m:sub>
                          <m:r>
                            <a:rPr lang="en-US" altLang="zh-CN" sz="2000" b="1" dirty="0">
                              <a:highlight>
                                <a:srgbClr val="FFFF00"/>
                              </a:highlight>
                            </a:rPr>
                            <m:t>2</m:t>
                          </m:r>
                        </m:sub>
                      </m:sSub>
                    </m:oMath>
                  </m:oMathPara>
                </a14:m>
                <a:r>
                  <a:rPr lang="en-US" altLang="zh-CN" sz="2000" b="1" dirty="0">
                    <a:highlight>
                      <a:srgbClr val="FFFF00"/>
                    </a:highlight>
                    <a:sym typeface="+mn-ea"/>
                  </a:rPr>
                  <a:t>O</a:t>
                </a:r>
                <a:r>
                  <a:rPr lang="en-US" altLang="zh-CN" sz="2000" b="1" dirty="0">
                    <a:highlight>
                      <a:srgbClr val="FFFF00"/>
                    </a:highlight>
                    <a:sym typeface="+mn-ea"/>
                  </a:rPr>
                  <a:t> cooling in Be pipe</a:t>
                </a:r>
                <a:endParaRPr lang="en-US" altLang="zh-CN" sz="2000" b="1" dirty="0">
                  <a:highlight>
                    <a:srgbClr val="FFFF00"/>
                  </a:highlight>
                  <a:sym typeface="+mn-ea"/>
                </a:endParaRPr>
              </a:p>
            </p:txBody>
          </p:sp>
        </mc:Choice>
        <mc:Fallback>
          <p:sp>
            <p:nvSpPr>
              <p:cNvPr id="2" name="文本框 1"/>
              <p:cNvSpPr txBox="1">
                <a:spLocks noRot="1" noChangeAspect="1" noMove="1" noResize="1" noEditPoints="1" noAdjustHandles="1" noChangeArrowheads="1" noChangeShapeType="1" noTextEdit="1"/>
              </p:cNvSpPr>
              <p:nvPr/>
            </p:nvSpPr>
            <p:spPr>
              <a:xfrm>
                <a:off x="52705" y="3968750"/>
                <a:ext cx="5057775" cy="434975"/>
              </a:xfrm>
              <a:prstGeom prst="rect">
                <a:avLst/>
              </a:prstGeom>
              <a:blipFill rotWithShape="1">
                <a:blip r:embed="rId3"/>
                <a:stretch>
                  <a:fillRect/>
                </a:stretch>
              </a:blipFill>
            </p:spPr>
            <p:txBody>
              <a:bodyPr/>
              <a:lstStyle/>
              <a:p>
                <a:r>
                  <a:rPr lang="zh-CN" altLang="en-US">
                    <a:noFill/>
                  </a:rPr>
                  <a:t> </a:t>
                </a:r>
              </a:p>
            </p:txBody>
          </p:sp>
        </mc:Fallback>
      </mc:AlternateContent>
      <p:sp>
        <p:nvSpPr>
          <p:cNvPr id="5" name="文本框 4"/>
          <p:cNvSpPr txBox="1"/>
          <p:nvPr/>
        </p:nvSpPr>
        <p:spPr>
          <a:xfrm>
            <a:off x="680720" y="4683760"/>
            <a:ext cx="5589905" cy="645160"/>
          </a:xfrm>
          <a:prstGeom prst="rect">
            <a:avLst/>
          </a:prstGeom>
          <a:noFill/>
        </p:spPr>
        <p:txBody>
          <a:bodyPr wrap="square" rtlCol="0" anchor="t">
            <a:spAutoFit/>
          </a:bodyPr>
          <a:p>
            <a:r>
              <a:rPr lang="en-US" dirty="0">
                <a:sym typeface="+mn-ea"/>
              </a:rPr>
              <a:t>The m</a:t>
            </a:r>
            <a:r>
              <a:rPr altLang="zh-CN" dirty="0">
                <a:sym typeface="+mn-ea"/>
              </a:rPr>
              <a:t>aximum temperature</a:t>
            </a:r>
            <a:r>
              <a:rPr lang="en-US" dirty="0">
                <a:sym typeface="+mn-ea"/>
              </a:rPr>
              <a:t> is in </a:t>
            </a:r>
            <a:r>
              <a:rPr lang="en-US" altLang="zh-CN" dirty="0">
                <a:latin typeface="+mn-lt"/>
                <a:sym typeface="+mn-ea"/>
              </a:rPr>
              <a:t>transition AL(30.1</a:t>
            </a:r>
            <a:r>
              <a:rPr lang="en-US" altLang="zh-CN" dirty="0">
                <a:latin typeface="+mn-lt"/>
                <a:ea typeface="等线" panose="02010600030101010101" pitchFamily="2" charset="-122"/>
                <a:sym typeface="+mn-ea"/>
              </a:rPr>
              <a:t>℃)</a:t>
            </a:r>
            <a:endParaRPr lang="en-US" altLang="zh-CN" dirty="0">
              <a:latin typeface="+mn-lt"/>
              <a:ea typeface="等线" panose="02010600030101010101" pitchFamily="2" charset="-122"/>
              <a:sym typeface="+mn-ea"/>
            </a:endParaRPr>
          </a:p>
          <a:p>
            <a:r>
              <a:rPr lang="en-US" dirty="0">
                <a:sym typeface="+mn-ea"/>
              </a:rPr>
              <a:t> </a:t>
            </a:r>
            <a:endParaRPr lang="en-US" dirty="0">
              <a:sym typeface="+mn-ea"/>
            </a:endParaRPr>
          </a:p>
        </p:txBody>
      </p:sp>
      <p:cxnSp>
        <p:nvCxnSpPr>
          <p:cNvPr id="9" name="直接箭头连接符 8"/>
          <p:cNvCxnSpPr/>
          <p:nvPr/>
        </p:nvCxnSpPr>
        <p:spPr>
          <a:xfrm>
            <a:off x="3804920" y="4984115"/>
            <a:ext cx="270510" cy="344805"/>
          </a:xfrm>
          <a:prstGeom prst="straightConnector1">
            <a:avLst/>
          </a:prstGeom>
          <a:ln w="19050">
            <a:solidFill>
              <a:srgbClr val="CC00CC"/>
            </a:solidFill>
            <a:tailEnd type="triangle"/>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6640830" y="1323340"/>
            <a:ext cx="5017135" cy="2053590"/>
          </a:xfrm>
          <a:prstGeom prst="rect">
            <a:avLst/>
          </a:prstGeom>
          <a:noFill/>
        </p:spPr>
        <p:txBody>
          <a:bodyPr wrap="square" rtlCol="0" anchor="t">
            <a:noAutofit/>
          </a:bodyPr>
          <a:p>
            <a:r>
              <a:rPr lang="en-US" altLang="zh-CN" sz="2000" b="1" dirty="0">
                <a:highlight>
                  <a:srgbClr val="FFFF00"/>
                </a:highlight>
                <a:sym typeface="+mn-ea"/>
              </a:rPr>
              <a:t>Cause analysis:</a:t>
            </a:r>
            <a:r>
              <a:rPr lang="en-US" altLang="zh-CN" sz="2000" dirty="0">
                <a:latin typeface="+mn-lt"/>
                <a:ea typeface="等线" panose="02010600030101010101" pitchFamily="2" charset="-122"/>
                <a:sym typeface="+mn-ea"/>
              </a:rPr>
              <a:t> </a:t>
            </a:r>
            <a:endParaRPr lang="en-US" altLang="zh-CN" dirty="0">
              <a:latin typeface="+mn-lt"/>
              <a:ea typeface="等线" panose="02010600030101010101" pitchFamily="2" charset="-122"/>
              <a:sym typeface="+mn-ea"/>
            </a:endParaRPr>
          </a:p>
          <a:p>
            <a:pPr algn="just"/>
            <a:r>
              <a:rPr lang="en-US" altLang="zh-CN" sz="2000" dirty="0">
                <a:latin typeface="+mn-lt"/>
                <a:ea typeface="等线" panose="02010600030101010101" pitchFamily="2" charset="-122"/>
                <a:sym typeface="+mn-ea"/>
              </a:rPr>
              <a:t>The use of water medium cooling at the </a:t>
            </a:r>
            <a:r>
              <a:rPr lang="en-US" altLang="zh-CN" sz="2000" dirty="0">
                <a:latin typeface="+mn-lt"/>
                <a:ea typeface="等线" panose="02010600030101010101" pitchFamily="2" charset="-122"/>
                <a:sym typeface="+mn-ea"/>
              </a:rPr>
              <a:t>Be pipe makes the effect significantly improved, and the temperature of the inner beryllium pipe drops, so after using water cooling in beryllium, the maximum temperature is not on the beryllium tube but on the aluminum tube.</a:t>
            </a:r>
            <a:endParaRPr lang="en-US" altLang="zh-CN" sz="2000" dirty="0">
              <a:latin typeface="+mn-lt"/>
              <a:ea typeface="等线" panose="02010600030101010101" pitchFamily="2" charset="-122"/>
              <a:sym typeface="+mn-ea"/>
            </a:endParaRPr>
          </a:p>
        </p:txBody>
      </p:sp>
      <p:sp>
        <p:nvSpPr>
          <p:cNvPr id="11" name="文本框 10"/>
          <p:cNvSpPr txBox="1"/>
          <p:nvPr/>
        </p:nvSpPr>
        <p:spPr>
          <a:xfrm>
            <a:off x="6641465" y="4683760"/>
            <a:ext cx="5182235" cy="1630045"/>
          </a:xfrm>
          <a:prstGeom prst="rect">
            <a:avLst/>
          </a:prstGeom>
          <a:noFill/>
        </p:spPr>
        <p:txBody>
          <a:bodyPr wrap="square" rtlCol="0" anchor="t">
            <a:spAutoFit/>
          </a:bodyPr>
          <a:p>
            <a:r>
              <a:rPr lang="en-US" altLang="zh-CN" sz="2000" b="1" dirty="0">
                <a:highlight>
                  <a:srgbClr val="FFFF00"/>
                </a:highlight>
              </a:rPr>
              <a:t>Compare the results:</a:t>
            </a:r>
            <a:endParaRPr lang="en-US" altLang="zh-CN" sz="2000" b="1" dirty="0">
              <a:highlight>
                <a:srgbClr val="FFFF00"/>
              </a:highlight>
            </a:endParaRPr>
          </a:p>
          <a:p>
            <a:pPr algn="just"/>
            <a:r>
              <a:rPr lang="en-US" altLang="zh-CN" sz="2000" b="1" dirty="0">
                <a:highlight>
                  <a:srgbClr val="FFFF00"/>
                </a:highlight>
              </a:rPr>
              <a:t>After using water cooling, the temperature drops.</a:t>
            </a:r>
            <a:r>
              <a:rPr lang="en-US" altLang="zh-CN" sz="2000"/>
              <a:t>Mainly at beryllium tubes, and at the transition between beryllium tubes and aluminum tubes.</a:t>
            </a:r>
            <a:endParaRPr lang="en-US" altLang="zh-CN" sz="2000"/>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46768" y="224524"/>
            <a:ext cx="2038985" cy="521970"/>
          </a:xfrm>
          <a:prstGeom prst="rect">
            <a:avLst/>
          </a:prstGeom>
          <a:noFill/>
        </p:spPr>
        <p:txBody>
          <a:bodyPr wrap="none" rtlCol="0">
            <a:spAutoFit/>
          </a:bodyPr>
          <a:lstStyle/>
          <a:p>
            <a:r>
              <a:rPr kumimoji="1" lang="en-US" altLang="zh-CN" sz="2800" b="1" dirty="0">
                <a:effectLst>
                  <a:outerShdw blurRad="38100" dist="38100" dir="2700000" algn="tl">
                    <a:srgbClr val="C0C0C0"/>
                  </a:outerShdw>
                </a:effectLst>
                <a:latin typeface="+mn-lt"/>
                <a:ea typeface="黑体" panose="02010609060101010101" pitchFamily="49" charset="-122"/>
              </a:rPr>
              <a:t>4.</a:t>
            </a:r>
            <a:r>
              <a:rPr lang="en-US" altLang="zh-CN" sz="2800" b="1" dirty="0">
                <a:latin typeface="+mn-lt"/>
              </a:rPr>
              <a:t> Summary</a:t>
            </a:r>
            <a:endParaRPr lang="zh-CN" altLang="en-US" sz="2800" b="1" dirty="0">
              <a:latin typeface="+mn-lt"/>
            </a:endParaRPr>
          </a:p>
        </p:txBody>
      </p:sp>
      <p:sp>
        <p:nvSpPr>
          <p:cNvPr id="3" name="文本框 2"/>
          <p:cNvSpPr txBox="1"/>
          <p:nvPr/>
        </p:nvSpPr>
        <p:spPr>
          <a:xfrm>
            <a:off x="619857" y="1011513"/>
            <a:ext cx="10722220" cy="3415030"/>
          </a:xfrm>
          <a:prstGeom prst="rect">
            <a:avLst/>
          </a:prstGeom>
          <a:noFill/>
        </p:spPr>
        <p:txBody>
          <a:bodyPr wrap="square" rtlCol="0">
            <a:spAutoFit/>
          </a:bodyPr>
          <a:lstStyle/>
          <a:p>
            <a:r>
              <a:rPr lang="en-US" altLang="zh-CN" sz="2400" b="1" dirty="0">
                <a:latin typeface="+mn-lt"/>
              </a:rPr>
              <a:t>(1)Be pipe</a:t>
            </a:r>
            <a:endParaRPr lang="en-US" altLang="zh-CN" sz="2400" b="1" dirty="0">
              <a:latin typeface="+mn-lt"/>
            </a:endParaRPr>
          </a:p>
          <a:p>
            <a:pPr marL="285750" indent="-285750">
              <a:buFont typeface="Wingdings" panose="05000000000000000000" pitchFamily="2" charset="2"/>
              <a:buChar char="ü"/>
            </a:pPr>
            <a:r>
              <a:rPr lang="en-US" altLang="zh-CN" dirty="0">
                <a:latin typeface="+mn-lt"/>
                <a:ea typeface="等线" panose="02010600030101010101" pitchFamily="2" charset="-122"/>
              </a:rPr>
              <a:t>Z mode: Safety!</a:t>
            </a:r>
            <a:endParaRPr lang="en-US" altLang="zh-CN" dirty="0">
              <a:latin typeface="+mn-lt"/>
              <a:ea typeface="等线" panose="02010600030101010101" pitchFamily="2" charset="-122"/>
            </a:endParaRPr>
          </a:p>
          <a:p>
            <a:pPr marL="285750" indent="-285750">
              <a:buFont typeface="Wingdings" panose="05000000000000000000" pitchFamily="2" charset="2"/>
              <a:buChar char="ü"/>
            </a:pPr>
            <a:r>
              <a:rPr lang="en-US" altLang="zh-CN" dirty="0">
                <a:latin typeface="+mn-lt"/>
                <a:ea typeface="等线" panose="02010600030101010101" pitchFamily="2" charset="-122"/>
              </a:rPr>
              <a:t>Compare conclusions:Water cools better than oil. Therefore, water cooling may be required, but the corrosion of Beryllium by water needs to be studied.</a:t>
            </a:r>
            <a:endParaRPr lang="en-US" altLang="zh-CN" dirty="0">
              <a:latin typeface="+mn-lt"/>
              <a:ea typeface="等线" panose="02010600030101010101" pitchFamily="2" charset="-122"/>
            </a:endParaRPr>
          </a:p>
          <a:p>
            <a:r>
              <a:rPr lang="en-US" altLang="zh-CN" dirty="0">
                <a:latin typeface="+mn-lt"/>
                <a:ea typeface="等线" panose="02010600030101010101" pitchFamily="2" charset="-122"/>
              </a:rPr>
              <a:t>    </a:t>
            </a:r>
            <a:endParaRPr lang="en-US" altLang="zh-CN" dirty="0">
              <a:latin typeface="+mn-lt"/>
              <a:ea typeface="等线" panose="02010600030101010101" pitchFamily="2" charset="-122"/>
            </a:endParaRPr>
          </a:p>
          <a:p>
            <a:r>
              <a:rPr lang="en-US" altLang="zh-CN" sz="2400" b="1" dirty="0">
                <a:latin typeface="+mn-lt"/>
                <a:ea typeface="等线" panose="02010600030101010101" pitchFamily="2" charset="-122"/>
              </a:rPr>
              <a:t>(2)Future research prospects</a:t>
            </a:r>
            <a:endParaRPr lang="en-US" altLang="zh-CN" sz="2400" b="1" dirty="0">
              <a:latin typeface="+mn-lt"/>
              <a:ea typeface="等线" panose="02010600030101010101" pitchFamily="2" charset="-122"/>
            </a:endParaRPr>
          </a:p>
          <a:p>
            <a:r>
              <a:rPr lang="en-US" altLang="zh-CN" sz="2400" b="1" dirty="0">
                <a:latin typeface="+mn-lt"/>
                <a:ea typeface="等线" panose="02010600030101010101" pitchFamily="2" charset="-122"/>
              </a:rPr>
              <a:t>    Vertex detector</a:t>
            </a:r>
            <a:endParaRPr lang="en-US" altLang="zh-CN" sz="2400" b="1" dirty="0">
              <a:latin typeface="+mn-lt"/>
              <a:ea typeface="等线" panose="02010600030101010101" pitchFamily="2" charset="-122"/>
            </a:endParaRPr>
          </a:p>
          <a:p>
            <a:pPr marL="285750" indent="-285750">
              <a:buFont typeface="Wingdings" panose="05000000000000000000" pitchFamily="2" charset="2"/>
              <a:buChar char="ü"/>
            </a:pPr>
            <a:r>
              <a:rPr lang="en-US" altLang="zh-CN" dirty="0">
                <a:latin typeface="+mn-lt"/>
                <a:ea typeface="等线" panose="02010600030101010101" pitchFamily="2" charset="-122"/>
              </a:rPr>
              <a:t>The first vertex detector is close to the outer beryllium tube and receives heat from the outer beryllium tube,</a:t>
            </a:r>
            <a:endParaRPr lang="en-US" altLang="zh-CN" dirty="0">
              <a:latin typeface="+mn-lt"/>
              <a:ea typeface="等线" panose="02010600030101010101" pitchFamily="2" charset="-122"/>
            </a:endParaRPr>
          </a:p>
          <a:p>
            <a:pPr marL="0" indent="0">
              <a:buFont typeface="Wingdings" panose="05000000000000000000" pitchFamily="2" charset="2"/>
              <a:buNone/>
            </a:pPr>
            <a:r>
              <a:rPr lang="en-US" altLang="zh-CN" dirty="0">
                <a:latin typeface="+mn-lt"/>
                <a:ea typeface="等线" panose="02010600030101010101" pitchFamily="2" charset="-122"/>
              </a:rPr>
              <a:t>      the heat transfer between the two will be analyzed.</a:t>
            </a:r>
            <a:endParaRPr lang="en-US" altLang="zh-CN" dirty="0">
              <a:latin typeface="+mn-lt"/>
              <a:ea typeface="等线" panose="02010600030101010101" pitchFamily="2" charset="-122"/>
            </a:endParaRPr>
          </a:p>
          <a:p>
            <a:pPr marL="285750" indent="-285750">
              <a:buFont typeface="Wingdings" panose="05000000000000000000" pitchFamily="2" charset="2"/>
              <a:buChar char="ü"/>
            </a:pPr>
            <a:endParaRPr lang="en-US" altLang="zh-CN" dirty="0">
              <a:latin typeface="+mn-lt"/>
              <a:ea typeface="等线" panose="02010600030101010101" pitchFamily="2" charset="-122"/>
            </a:endParaRPr>
          </a:p>
          <a:p>
            <a:r>
              <a:rPr lang="en-US" altLang="zh-CN" dirty="0">
                <a:latin typeface="+mn-lt"/>
                <a:ea typeface="等线" panose="02010600030101010101" pitchFamily="2" charset="-122"/>
              </a:rPr>
              <a:t>    </a:t>
            </a:r>
            <a:endParaRPr lang="en-US" altLang="zh-CN" dirty="0">
              <a:latin typeface="等线" panose="02010600030101010101" pitchFamily="2" charset="-122"/>
              <a:ea typeface="等线" panose="02010600030101010101" pitchFamily="2"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6543"/>
            <a:ext cx="12192000" cy="6871086"/>
          </a:xfrm>
          <a:prstGeom prst="rect">
            <a:avLst/>
          </a:prstGeom>
        </p:spPr>
      </p:pic>
      <p:sp>
        <p:nvSpPr>
          <p:cNvPr id="5" name="文本框 4"/>
          <p:cNvSpPr txBox="1"/>
          <p:nvPr/>
        </p:nvSpPr>
        <p:spPr>
          <a:xfrm>
            <a:off x="1384358" y="1667897"/>
            <a:ext cx="10635589" cy="738664"/>
          </a:xfrm>
          <a:prstGeom prst="rect">
            <a:avLst/>
          </a:prstGeom>
          <a:noFill/>
        </p:spPr>
        <p:txBody>
          <a:bodyPr wrap="square" rtlCol="0">
            <a:spAutoFit/>
          </a:bodyPr>
          <a:lstStyle/>
          <a:p>
            <a:r>
              <a:rPr lang="en-US" altLang="zh-CN" sz="4200" dirty="0">
                <a:solidFill>
                  <a:srgbClr val="FFFF00"/>
                </a:solidFill>
              </a:rPr>
              <a:t>Thanks for your attention and guidance!</a:t>
            </a:r>
            <a:endParaRPr lang="zh-CN" altLang="en-US" sz="4200" dirty="0">
              <a:solidFill>
                <a:srgbClr val="FFFF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504825" y="103691"/>
            <a:ext cx="2238113" cy="707886"/>
          </a:xfrm>
          <a:prstGeom prst="rect">
            <a:avLst/>
          </a:prstGeom>
          <a:noFill/>
        </p:spPr>
        <p:txBody>
          <a:bodyPr wrap="none" rtlCol="0">
            <a:spAutoFit/>
          </a:bodyPr>
          <a:lstStyle/>
          <a:p>
            <a:r>
              <a:rPr lang="en-US" altLang="zh-CN" sz="4000" dirty="0"/>
              <a:t>Contents</a:t>
            </a:r>
            <a:endParaRPr lang="zh-CN" altLang="en-US" sz="4000" dirty="0"/>
          </a:p>
        </p:txBody>
      </p:sp>
      <p:sp>
        <p:nvSpPr>
          <p:cNvPr id="3" name="内容占位符 2"/>
          <p:cNvSpPr txBox="1"/>
          <p:nvPr/>
        </p:nvSpPr>
        <p:spPr>
          <a:xfrm>
            <a:off x="964966" y="945524"/>
            <a:ext cx="10886869" cy="5239815"/>
          </a:xfrm>
          <a:prstGeom prst="rect">
            <a:avLst/>
          </a:prstGeom>
        </p:spPr>
        <p:txBody>
          <a:bodyPr>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0"/>
              </a:spcBef>
            </a:pPr>
            <a:r>
              <a:rPr lang="en-US" altLang="zh-CN" dirty="0">
                <a:latin typeface="宋体" panose="02010600030101010101" pitchFamily="2" charset="-122"/>
                <a:ea typeface="宋体" panose="02010600030101010101" pitchFamily="2" charset="-122"/>
              </a:rPr>
              <a:t>1.</a:t>
            </a:r>
            <a:r>
              <a:rPr kumimoji="1" lang="en-US" altLang="zh-CN" dirty="0">
                <a:latin typeface="+mn-lt"/>
                <a:ea typeface="黑体" panose="02010609060101010101" pitchFamily="49" charset="-122"/>
              </a:rPr>
              <a:t>Introduction </a:t>
            </a:r>
            <a:endParaRPr kumimoji="1" lang="en-US" altLang="zh-CN" dirty="0">
              <a:latin typeface="+mn-lt"/>
              <a:ea typeface="黑体" panose="02010609060101010101" pitchFamily="49" charset="-122"/>
            </a:endParaRPr>
          </a:p>
          <a:p>
            <a:pPr>
              <a:lnSpc>
                <a:spcPct val="150000"/>
              </a:lnSpc>
              <a:spcBef>
                <a:spcPts val="0"/>
              </a:spcBef>
            </a:pPr>
            <a:r>
              <a:rPr lang="en-US" altLang="zh-CN" dirty="0">
                <a:latin typeface="宋体" panose="02010600030101010101" pitchFamily="2" charset="-122"/>
                <a:ea typeface="宋体" panose="02010600030101010101" pitchFamily="2" charset="-122"/>
              </a:rPr>
              <a:t>2.</a:t>
            </a:r>
            <a:r>
              <a:rPr lang="en-US" altLang="zh-CN" dirty="0">
                <a:latin typeface="+mn-lt"/>
              </a:rPr>
              <a:t> </a:t>
            </a:r>
            <a:r>
              <a:rPr lang="en-US" altLang="zh-CN" dirty="0">
                <a:sym typeface="+mn-ea"/>
              </a:rPr>
              <a:t>Change of model(Thermal loads and structures)</a:t>
            </a:r>
            <a:endParaRPr lang="en-US" altLang="zh-CN" dirty="0">
              <a:sym typeface="+mn-ea"/>
            </a:endParaRPr>
          </a:p>
          <a:p>
            <a:pPr>
              <a:lnSpc>
                <a:spcPct val="150000"/>
              </a:lnSpc>
              <a:spcBef>
                <a:spcPts val="0"/>
              </a:spcBef>
            </a:pPr>
            <a:r>
              <a:rPr lang="en-US" altLang="zh-CN" dirty="0">
                <a:ea typeface="宋体" panose="02010600030101010101" pitchFamily="2" charset="-122"/>
              </a:rPr>
              <a:t>3. </a:t>
            </a:r>
            <a:r>
              <a:rPr lang="en-US" altLang="zh-CN" dirty="0">
                <a:sym typeface="+mn-ea"/>
              </a:rPr>
              <a:t>Heat transfer analysis of beampipe</a:t>
            </a:r>
            <a:endParaRPr lang="en-US" altLang="zh-CN" dirty="0">
              <a:sym typeface="+mn-ea"/>
            </a:endParaRPr>
          </a:p>
          <a:p>
            <a:pPr>
              <a:lnSpc>
                <a:spcPct val="150000"/>
              </a:lnSpc>
              <a:spcBef>
                <a:spcPts val="0"/>
              </a:spcBef>
            </a:pPr>
            <a:r>
              <a:rPr lang="en-US" altLang="zh-CN" dirty="0"/>
              <a:t>4.</a:t>
            </a:r>
            <a:r>
              <a:rPr lang="en-US" altLang="zh-CN" dirty="0">
                <a:sym typeface="+mn-ea"/>
              </a:rPr>
              <a:t>Summary</a:t>
            </a:r>
            <a:endParaRPr lang="zh-CN" altLang="en-US" b="1" dirty="0">
              <a:latin typeface="+mn-lt"/>
            </a:endParaRPr>
          </a:p>
          <a:p>
            <a:pPr>
              <a:lnSpc>
                <a:spcPct val="150000"/>
              </a:lnSpc>
              <a:spcBef>
                <a:spcPts val="0"/>
              </a:spcBef>
            </a:pPr>
            <a:endParaRPr lang="en-US" altLang="zh-CN"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束流管装配体4.25"/>
          <p:cNvPicPr>
            <a:picLocks noChangeAspect="1"/>
          </p:cNvPicPr>
          <p:nvPr/>
        </p:nvPicPr>
        <p:blipFill>
          <a:blip r:embed="rId1"/>
          <a:stretch>
            <a:fillRect/>
          </a:stretch>
        </p:blipFill>
        <p:spPr>
          <a:xfrm>
            <a:off x="3661410" y="967105"/>
            <a:ext cx="7149465" cy="3805555"/>
          </a:xfrm>
          <a:prstGeom prst="rect">
            <a:avLst/>
          </a:prstGeom>
          <a:ln w="9525">
            <a:noFill/>
            <a:headEnd type="arrow"/>
            <a:tailEnd type="arrow"/>
          </a:ln>
        </p:spPr>
      </p:pic>
      <p:pic>
        <p:nvPicPr>
          <p:cNvPr id="29" name="图片 28"/>
          <p:cNvPicPr>
            <a:picLocks noChangeAspect="1"/>
          </p:cNvPicPr>
          <p:nvPr>
            <p:custDataLst>
              <p:tags r:id="rId2"/>
            </p:custDataLst>
          </p:nvPr>
        </p:nvPicPr>
        <p:blipFill>
          <a:blip r:embed="rId3"/>
          <a:stretch>
            <a:fillRect/>
          </a:stretch>
        </p:blipFill>
        <p:spPr>
          <a:xfrm>
            <a:off x="3385820" y="4763770"/>
            <a:ext cx="7254875" cy="1864995"/>
          </a:xfrm>
          <a:prstGeom prst="rect">
            <a:avLst/>
          </a:prstGeom>
        </p:spPr>
      </p:pic>
      <p:sp>
        <p:nvSpPr>
          <p:cNvPr id="51" name="文本框 50"/>
          <p:cNvSpPr txBox="1"/>
          <p:nvPr/>
        </p:nvSpPr>
        <p:spPr>
          <a:xfrm>
            <a:off x="432096" y="100122"/>
            <a:ext cx="2778760" cy="706755"/>
          </a:xfrm>
          <a:prstGeom prst="rect">
            <a:avLst/>
          </a:prstGeom>
          <a:noFill/>
        </p:spPr>
        <p:txBody>
          <a:bodyPr wrap="none" rtlCol="0">
            <a:spAutoFit/>
          </a:bodyPr>
          <a:lstStyle/>
          <a:p>
            <a:r>
              <a:rPr lang="en-US" altLang="zh-CN" sz="2800" b="1" dirty="0"/>
              <a:t>1. Introduction</a:t>
            </a:r>
            <a:r>
              <a:rPr kumimoji="1" lang="en-US" altLang="zh-CN" sz="4000" dirty="0">
                <a:latin typeface="+mn-lt"/>
                <a:ea typeface="黑体" panose="02010609060101010101" pitchFamily="49" charset="-122"/>
              </a:rPr>
              <a:t> </a:t>
            </a:r>
            <a:endParaRPr lang="zh-CN" altLang="en-US" sz="4000" dirty="0"/>
          </a:p>
        </p:txBody>
      </p:sp>
      <p:sp>
        <p:nvSpPr>
          <p:cNvPr id="12" name="文本框 11"/>
          <p:cNvSpPr txBox="1"/>
          <p:nvPr/>
        </p:nvSpPr>
        <p:spPr>
          <a:xfrm>
            <a:off x="584503" y="1758139"/>
            <a:ext cx="4674542" cy="1691640"/>
          </a:xfrm>
          <a:prstGeom prst="rect">
            <a:avLst/>
          </a:prstGeom>
          <a:noFill/>
        </p:spPr>
        <p:txBody>
          <a:bodyPr wrap="square">
            <a:spAutoFit/>
          </a:bodyPr>
          <a:lstStyle/>
          <a:p>
            <a:pPr algn="l" fontAlgn="b"/>
            <a:r>
              <a:rPr lang="en-US" altLang="zh-CN" sz="2400" b="1" dirty="0">
                <a:solidFill>
                  <a:srgbClr val="3333CC"/>
                </a:solidFill>
                <a:latin typeface="+mn-lt"/>
              </a:rPr>
              <a:t>Beam pipe: </a:t>
            </a:r>
            <a:endParaRPr lang="en-US" altLang="zh-CN" sz="2400" b="1" dirty="0">
              <a:solidFill>
                <a:srgbClr val="3333CC"/>
              </a:solidFill>
              <a:latin typeface="+mn-lt"/>
            </a:endParaRPr>
          </a:p>
          <a:p>
            <a:pPr marL="342900" indent="-342900" algn="l" fontAlgn="b">
              <a:buFont typeface="Arial" panose="020B0604020202020204" pitchFamily="34" charset="0"/>
              <a:buChar char="•"/>
            </a:pPr>
            <a:r>
              <a:rPr lang="en-US" altLang="zh-CN" sz="2000" dirty="0">
                <a:latin typeface="+mn-lt"/>
              </a:rPr>
              <a:t>High-order mode heat</a:t>
            </a:r>
            <a:endParaRPr lang="en-US" altLang="zh-CN" sz="2000" dirty="0">
              <a:latin typeface="+mn-lt"/>
            </a:endParaRPr>
          </a:p>
          <a:p>
            <a:pPr marL="342900" indent="-342900" algn="l" fontAlgn="b">
              <a:buFont typeface="Arial" panose="020B0604020202020204" pitchFamily="34" charset="0"/>
              <a:buChar char="•"/>
            </a:pPr>
            <a:r>
              <a:rPr lang="en-US" altLang="zh-CN" sz="2000" dirty="0">
                <a:effectLst/>
                <a:latin typeface="+mn-lt"/>
              </a:rPr>
              <a:t>Uniformly distributed</a:t>
            </a:r>
            <a:endParaRPr lang="en-US" altLang="zh-CN" sz="2000" dirty="0">
              <a:effectLst/>
              <a:latin typeface="+mn-lt"/>
            </a:endParaRPr>
          </a:p>
          <a:p>
            <a:pPr marL="342900" indent="-342900" fontAlgn="b">
              <a:buFont typeface="Arial" panose="020B0604020202020204" pitchFamily="34" charset="0"/>
              <a:buChar char="•"/>
            </a:pPr>
            <a:r>
              <a:rPr lang="en-US" altLang="zh-CN" sz="2000" dirty="0">
                <a:latin typeface="+mn-lt"/>
              </a:rPr>
              <a:t>Total heat load</a:t>
            </a:r>
            <a:r>
              <a:rPr lang="zh-CN" altLang="en-US" sz="2000" dirty="0">
                <a:latin typeface="+mn-lt"/>
              </a:rPr>
              <a:t>：</a:t>
            </a:r>
            <a:endParaRPr lang="en-US" altLang="zh-CN" sz="2000" dirty="0">
              <a:latin typeface="+mn-lt"/>
            </a:endParaRPr>
          </a:p>
          <a:p>
            <a:pPr fontAlgn="b"/>
            <a:r>
              <a:rPr lang="en-US" altLang="zh-CN" sz="2000" dirty="0">
                <a:latin typeface="+mn-lt"/>
              </a:rPr>
              <a:t>     910.834W</a:t>
            </a:r>
            <a:r>
              <a:rPr lang="en-US" altLang="zh-CN" sz="2000" dirty="0">
                <a:latin typeface="+mn-lt"/>
                <a:sym typeface="+mn-ea"/>
              </a:rPr>
              <a:t>@Z.</a:t>
            </a:r>
            <a:endParaRPr lang="en-US" altLang="zh-CN" sz="2000" b="0" i="0" u="none" strike="noStrike" baseline="30000" dirty="0">
              <a:solidFill>
                <a:srgbClr val="000000"/>
              </a:solidFill>
              <a:effectLst/>
              <a:latin typeface="+mn-lt"/>
              <a:ea typeface="宋体" panose="02010600030101010101" pitchFamily="2" charset="-122"/>
            </a:endParaRPr>
          </a:p>
        </p:txBody>
      </p:sp>
      <p:sp>
        <p:nvSpPr>
          <p:cNvPr id="4" name="矩形 3"/>
          <p:cNvSpPr/>
          <p:nvPr/>
        </p:nvSpPr>
        <p:spPr>
          <a:xfrm>
            <a:off x="8800465" y="4878705"/>
            <a:ext cx="877570" cy="17500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6" name="直接箭头连接符 5"/>
          <p:cNvCxnSpPr/>
          <p:nvPr/>
        </p:nvCxnSpPr>
        <p:spPr>
          <a:xfrm flipH="1">
            <a:off x="7223760" y="3205480"/>
            <a:ext cx="301625" cy="11430"/>
          </a:xfrm>
          <a:prstGeom prst="straightConnector1">
            <a:avLst/>
          </a:prstGeom>
          <a:ln w="952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064" name="文本框 22"/>
          <p:cNvSpPr txBox="1"/>
          <p:nvPr/>
        </p:nvSpPr>
        <p:spPr>
          <a:xfrm rot="21420000">
            <a:off x="7117080" y="3014345"/>
            <a:ext cx="688975" cy="301625"/>
          </a:xfrm>
          <a:prstGeom prst="rect">
            <a:avLst/>
          </a:prstGeom>
          <a:noFill/>
          <a:ln w="9525">
            <a:noFill/>
          </a:ln>
        </p:spPr>
        <p:txBody>
          <a:bodyPr wrap="square" anchor="t" anchorCtr="0">
            <a:noAutofit/>
          </a:bodyPr>
          <a:p>
            <a:r>
              <a:rPr lang="en-US" altLang="zh-CN" sz="900">
                <a:latin typeface="Arial" panose="020B0604020202020204" pitchFamily="34" charset="0"/>
                <a:ea typeface="宋体" panose="02010600030101010101" pitchFamily="2" charset="-122"/>
              </a:rPr>
              <a:t>85mm</a:t>
            </a:r>
            <a:endParaRPr lang="en-US" altLang="zh-CN" sz="900">
              <a:latin typeface="Arial" panose="020B0604020202020204" pitchFamily="34" charset="0"/>
              <a:ea typeface="宋体" panose="02010600030101010101" pitchFamily="2" charset="-122"/>
            </a:endParaRPr>
          </a:p>
        </p:txBody>
      </p:sp>
      <p:cxnSp>
        <p:nvCxnSpPr>
          <p:cNvPr id="9" name="直接连接符 8"/>
          <p:cNvCxnSpPr/>
          <p:nvPr/>
        </p:nvCxnSpPr>
        <p:spPr>
          <a:xfrm flipH="1" flipV="1">
            <a:off x="7204075" y="3037205"/>
            <a:ext cx="19685" cy="2343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flipV="1">
            <a:off x="7505065" y="3032125"/>
            <a:ext cx="2032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flipH="1">
            <a:off x="7508240" y="3246755"/>
            <a:ext cx="402590" cy="24765"/>
          </a:xfrm>
          <a:prstGeom prst="straightConnector1">
            <a:avLst/>
          </a:prstGeom>
          <a:ln w="952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flipV="1">
            <a:off x="7889240" y="3006725"/>
            <a:ext cx="3175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flipH="1">
            <a:off x="7900035" y="3248025"/>
            <a:ext cx="1786255" cy="71120"/>
          </a:xfrm>
          <a:prstGeom prst="straightConnector1">
            <a:avLst/>
          </a:prstGeom>
          <a:ln w="952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flipV="1">
            <a:off x="9664065" y="2981325"/>
            <a:ext cx="31750" cy="3352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文本框 22"/>
          <p:cNvSpPr txBox="1"/>
          <p:nvPr/>
        </p:nvSpPr>
        <p:spPr>
          <a:xfrm rot="21360000">
            <a:off x="7458075" y="3034030"/>
            <a:ext cx="688975" cy="301625"/>
          </a:xfrm>
          <a:prstGeom prst="rect">
            <a:avLst/>
          </a:prstGeom>
          <a:noFill/>
          <a:ln w="9525">
            <a:noFill/>
          </a:ln>
        </p:spPr>
        <p:txBody>
          <a:bodyPr wrap="square" anchor="t" anchorCtr="0">
            <a:noAutofit/>
          </a:bodyPr>
          <a:p>
            <a:r>
              <a:rPr lang="en-US" altLang="zh-CN" sz="900">
                <a:latin typeface="Arial" panose="020B0604020202020204" pitchFamily="34" charset="0"/>
                <a:ea typeface="宋体" panose="02010600030101010101" pitchFamily="2" charset="-122"/>
              </a:rPr>
              <a:t>95mm</a:t>
            </a:r>
            <a:endParaRPr lang="en-US" altLang="zh-CN" sz="900">
              <a:latin typeface="Arial" panose="020B0604020202020204" pitchFamily="34" charset="0"/>
              <a:ea typeface="宋体" panose="02010600030101010101" pitchFamily="2" charset="-122"/>
            </a:endParaRPr>
          </a:p>
        </p:txBody>
      </p:sp>
      <p:sp>
        <p:nvSpPr>
          <p:cNvPr id="22" name="文本框 22"/>
          <p:cNvSpPr txBox="1"/>
          <p:nvPr/>
        </p:nvSpPr>
        <p:spPr>
          <a:xfrm rot="21360000">
            <a:off x="8537575" y="3094355"/>
            <a:ext cx="688975" cy="301625"/>
          </a:xfrm>
          <a:prstGeom prst="rect">
            <a:avLst/>
          </a:prstGeom>
          <a:noFill/>
          <a:ln w="9525">
            <a:noFill/>
          </a:ln>
        </p:spPr>
        <p:txBody>
          <a:bodyPr wrap="square" anchor="t" anchorCtr="0">
            <a:noAutofit/>
          </a:bodyPr>
          <a:p>
            <a:r>
              <a:rPr lang="en-US" altLang="zh-CN" sz="900">
                <a:latin typeface="Arial" panose="020B0604020202020204" pitchFamily="34" charset="0"/>
                <a:ea typeface="宋体" panose="02010600030101010101" pitchFamily="2" charset="-122"/>
              </a:rPr>
              <a:t>475mm</a:t>
            </a:r>
            <a:endParaRPr lang="en-US" altLang="zh-CN" sz="900">
              <a:latin typeface="Arial" panose="020B0604020202020204" pitchFamily="34" charset="0"/>
              <a:ea typeface="宋体" panose="02010600030101010101" pitchFamily="2" charset="-122"/>
            </a:endParaRPr>
          </a:p>
        </p:txBody>
      </p:sp>
      <p:cxnSp>
        <p:nvCxnSpPr>
          <p:cNvPr id="24" name="直接连接符 23"/>
          <p:cNvCxnSpPr/>
          <p:nvPr/>
        </p:nvCxnSpPr>
        <p:spPr>
          <a:xfrm flipH="1" flipV="1">
            <a:off x="9766935" y="2919730"/>
            <a:ext cx="36195" cy="3994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9695180" y="3296285"/>
            <a:ext cx="11112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文本框 22"/>
          <p:cNvSpPr txBox="1"/>
          <p:nvPr/>
        </p:nvSpPr>
        <p:spPr>
          <a:xfrm rot="21360000">
            <a:off x="9546590" y="3270250"/>
            <a:ext cx="688975" cy="301625"/>
          </a:xfrm>
          <a:prstGeom prst="rect">
            <a:avLst/>
          </a:prstGeom>
          <a:noFill/>
          <a:ln w="9525">
            <a:noFill/>
          </a:ln>
        </p:spPr>
        <p:txBody>
          <a:bodyPr wrap="square" anchor="t" anchorCtr="0">
            <a:noAutofit/>
          </a:bodyPr>
          <a:p>
            <a:r>
              <a:rPr lang="en-US" altLang="zh-CN" sz="900">
                <a:latin typeface="Arial" panose="020B0604020202020204" pitchFamily="34" charset="0"/>
                <a:ea typeface="宋体" panose="02010600030101010101" pitchFamily="2" charset="-122"/>
              </a:rPr>
              <a:t>45mm</a:t>
            </a:r>
            <a:endParaRPr lang="en-US" altLang="zh-CN" sz="900">
              <a:latin typeface="Arial" panose="020B0604020202020204" pitchFamily="34" charset="0"/>
              <a:ea typeface="宋体" panose="02010600030101010101" pitchFamily="2" charset="-122"/>
            </a:endParaRPr>
          </a:p>
        </p:txBody>
      </p:sp>
      <p:sp>
        <p:nvSpPr>
          <p:cNvPr id="30" name="矩形 29"/>
          <p:cNvSpPr/>
          <p:nvPr/>
        </p:nvSpPr>
        <p:spPr>
          <a:xfrm>
            <a:off x="6339840" y="4878705"/>
            <a:ext cx="582295" cy="17500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1" name="文本框 30"/>
          <p:cNvSpPr txBox="1"/>
          <p:nvPr/>
        </p:nvSpPr>
        <p:spPr>
          <a:xfrm>
            <a:off x="825500" y="5810885"/>
            <a:ext cx="6096000" cy="521970"/>
          </a:xfrm>
          <a:prstGeom prst="rect">
            <a:avLst/>
          </a:prstGeom>
          <a:noFill/>
        </p:spPr>
        <p:txBody>
          <a:bodyPr wrap="square" rtlCol="0" anchor="t">
            <a:spAutoFit/>
          </a:bodyPr>
          <a:p>
            <a:r>
              <a:rPr lang="en-US" altLang="zh-CN" sz="2800" dirty="0">
                <a:sym typeface="+mn-ea"/>
              </a:rPr>
              <a:t>half model</a:t>
            </a:r>
            <a:endParaRPr lang="en-US" altLang="zh-CN" sz="2800" dirty="0">
              <a:sym typeface="+mn-ea"/>
            </a:endParaRPr>
          </a:p>
        </p:txBody>
      </p:sp>
      <p:sp>
        <p:nvSpPr>
          <p:cNvPr id="2" name="文本框 1"/>
          <p:cNvSpPr txBox="1"/>
          <p:nvPr/>
        </p:nvSpPr>
        <p:spPr>
          <a:xfrm>
            <a:off x="8061325" y="3556635"/>
            <a:ext cx="6096000" cy="398780"/>
          </a:xfrm>
          <a:prstGeom prst="rect">
            <a:avLst/>
          </a:prstGeom>
          <a:noFill/>
        </p:spPr>
        <p:txBody>
          <a:bodyPr wrap="square" rtlCol="0" anchor="t">
            <a:spAutoFit/>
          </a:bodyPr>
          <a:p>
            <a:r>
              <a:rPr lang="en-US" altLang="zh-CN" sz="2000" dirty="0">
                <a:latin typeface="+mn-lt"/>
                <a:sym typeface="+mn-ea"/>
              </a:rPr>
              <a:t>455.417W</a:t>
            </a:r>
            <a:endParaRPr lang="en-US" altLang="zh-CN" sz="2000" dirty="0">
              <a:latin typeface="+mn-lt"/>
              <a:sym typeface="+mn-ea"/>
            </a:endParaRPr>
          </a:p>
        </p:txBody>
      </p:sp>
      <p:sp>
        <p:nvSpPr>
          <p:cNvPr id="5" name="文本框 4"/>
          <p:cNvSpPr txBox="1"/>
          <p:nvPr/>
        </p:nvSpPr>
        <p:spPr>
          <a:xfrm>
            <a:off x="8388350" y="2203450"/>
            <a:ext cx="2322195" cy="337185"/>
          </a:xfrm>
          <a:prstGeom prst="rect">
            <a:avLst/>
          </a:prstGeom>
          <a:noFill/>
        </p:spPr>
        <p:txBody>
          <a:bodyPr wrap="square" rtlCol="0" anchor="t">
            <a:spAutoFit/>
          </a:bodyPr>
          <a:p>
            <a:r>
              <a:rPr lang="en-US" altLang="zh-CN" sz="1600" dirty="0">
                <a:latin typeface="+mn-lt"/>
                <a:sym typeface="+mn-ea"/>
              </a:rPr>
              <a:t>Extending AL pipe</a:t>
            </a:r>
            <a:endParaRPr lang="en-US" altLang="zh-CN" sz="1600" dirty="0">
              <a:latin typeface="+mn-lt"/>
              <a:sym typeface="+mn-ea"/>
            </a:endParaRPr>
          </a:p>
        </p:txBody>
      </p:sp>
      <p:sp>
        <p:nvSpPr>
          <p:cNvPr id="7" name="文本框 6"/>
          <p:cNvSpPr txBox="1"/>
          <p:nvPr/>
        </p:nvSpPr>
        <p:spPr>
          <a:xfrm>
            <a:off x="6401435" y="3413125"/>
            <a:ext cx="1755140" cy="337185"/>
          </a:xfrm>
          <a:prstGeom prst="rect">
            <a:avLst/>
          </a:prstGeom>
          <a:noFill/>
        </p:spPr>
        <p:txBody>
          <a:bodyPr wrap="square" rtlCol="0" anchor="t">
            <a:spAutoFit/>
          </a:bodyPr>
          <a:p>
            <a:r>
              <a:rPr lang="en-US" altLang="zh-CN" sz="1600" dirty="0">
                <a:latin typeface="+mn-lt"/>
                <a:sym typeface="+mn-ea"/>
              </a:rPr>
              <a:t>Be pipe</a:t>
            </a:r>
            <a:endParaRPr lang="en-US" altLang="zh-CN" sz="1600" dirty="0">
              <a:latin typeface="+mn-lt"/>
              <a:sym typeface="+mn-ea"/>
            </a:endParaRPr>
          </a:p>
        </p:txBody>
      </p:sp>
      <p:cxnSp>
        <p:nvCxnSpPr>
          <p:cNvPr id="68" name="直接箭头连接符 67"/>
          <p:cNvCxnSpPr/>
          <p:nvPr/>
        </p:nvCxnSpPr>
        <p:spPr>
          <a:xfrm flipV="1">
            <a:off x="6998389" y="3078575"/>
            <a:ext cx="131445" cy="365125"/>
          </a:xfrm>
          <a:prstGeom prst="straightConnector1">
            <a:avLst/>
          </a:prstGeom>
          <a:ln w="28575">
            <a:solidFill>
              <a:srgbClr val="CC00CC"/>
            </a:solidFill>
            <a:tailEnd type="triangle"/>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flipH="1">
            <a:off x="8530009" y="2540730"/>
            <a:ext cx="50165" cy="304800"/>
          </a:xfrm>
          <a:prstGeom prst="straightConnector1">
            <a:avLst/>
          </a:prstGeom>
          <a:ln w="28575">
            <a:solidFill>
              <a:srgbClr val="CC00CC"/>
            </a:solidFill>
            <a:tailEnd type="triangle"/>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6534785" y="2295525"/>
            <a:ext cx="1853565" cy="337185"/>
          </a:xfrm>
          <a:prstGeom prst="rect">
            <a:avLst/>
          </a:prstGeom>
          <a:noFill/>
        </p:spPr>
        <p:txBody>
          <a:bodyPr wrap="square" rtlCol="0" anchor="t">
            <a:spAutoFit/>
          </a:bodyPr>
          <a:p>
            <a:r>
              <a:rPr lang="en-US" altLang="zh-CN" sz="1600" dirty="0">
                <a:latin typeface="+mn-lt"/>
                <a:sym typeface="+mn-ea"/>
              </a:rPr>
              <a:t>Be pipe transition</a:t>
            </a:r>
            <a:endParaRPr lang="en-US" altLang="zh-CN" sz="1600" dirty="0">
              <a:latin typeface="+mn-lt"/>
              <a:sym typeface="+mn-ea"/>
            </a:endParaRPr>
          </a:p>
        </p:txBody>
      </p:sp>
      <p:cxnSp>
        <p:nvCxnSpPr>
          <p:cNvPr id="13" name="直接箭头连接符 12"/>
          <p:cNvCxnSpPr/>
          <p:nvPr/>
        </p:nvCxnSpPr>
        <p:spPr>
          <a:xfrm>
            <a:off x="7448604" y="2642330"/>
            <a:ext cx="239395" cy="294005"/>
          </a:xfrm>
          <a:prstGeom prst="straightConnector1">
            <a:avLst/>
          </a:prstGeom>
          <a:ln w="28575">
            <a:solidFill>
              <a:srgbClr val="CC00CC"/>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a:stretch>
            <a:fillRect/>
          </a:stretch>
        </p:blipFill>
        <p:spPr>
          <a:xfrm>
            <a:off x="2395220" y="1268730"/>
            <a:ext cx="627380" cy="1517015"/>
          </a:xfrm>
          <a:prstGeom prst="rect">
            <a:avLst/>
          </a:prstGeom>
        </p:spPr>
      </p:pic>
      <p:grpSp>
        <p:nvGrpSpPr>
          <p:cNvPr id="42" name="组合 41"/>
          <p:cNvGrpSpPr/>
          <p:nvPr/>
        </p:nvGrpSpPr>
        <p:grpSpPr>
          <a:xfrm>
            <a:off x="355600" y="3605530"/>
            <a:ext cx="5495290" cy="3044553"/>
            <a:chOff x="6817890" y="3584611"/>
            <a:chExt cx="5230537" cy="2893632"/>
          </a:xfrm>
        </p:grpSpPr>
        <p:grpSp>
          <p:nvGrpSpPr>
            <p:cNvPr id="23" name="组合 22"/>
            <p:cNvGrpSpPr/>
            <p:nvPr/>
          </p:nvGrpSpPr>
          <p:grpSpPr>
            <a:xfrm>
              <a:off x="6817890" y="3584611"/>
              <a:ext cx="5230537" cy="2893632"/>
              <a:chOff x="6043930" y="823465"/>
              <a:chExt cx="5230537" cy="2893632"/>
            </a:xfrm>
          </p:grpSpPr>
          <p:grpSp>
            <p:nvGrpSpPr>
              <p:cNvPr id="24" name="组合 23"/>
              <p:cNvGrpSpPr/>
              <p:nvPr/>
            </p:nvGrpSpPr>
            <p:grpSpPr>
              <a:xfrm>
                <a:off x="6043930" y="823465"/>
                <a:ext cx="5230537" cy="2308542"/>
                <a:chOff x="6108972" y="781521"/>
                <a:chExt cx="5230537" cy="2308542"/>
              </a:xfrm>
            </p:grpSpPr>
            <p:sp>
              <p:nvSpPr>
                <p:cNvPr id="28" name="文本框 27"/>
                <p:cNvSpPr txBox="1"/>
                <p:nvPr/>
              </p:nvSpPr>
              <p:spPr>
                <a:xfrm>
                  <a:off x="9055455" y="2418878"/>
                  <a:ext cx="1436071" cy="657840"/>
                </a:xfrm>
                <a:prstGeom prst="rect">
                  <a:avLst/>
                </a:prstGeom>
                <a:noFill/>
                <a:ln>
                  <a:solidFill>
                    <a:schemeClr val="tx2"/>
                  </a:solidFill>
                </a:ln>
              </p:spPr>
              <p:txBody>
                <a:bodyPr wrap="square" rtlCol="0">
                  <a:noAutofit/>
                </a:bodyPr>
                <a:lstStyle/>
                <a:p>
                  <a:r>
                    <a:rPr kumimoji="0" lang="en-US" altLang="zh-CN" sz="1000" b="1" i="0" u="none" strike="noStrike" kern="1200" cap="none" spc="0" normalizeH="0" baseline="0" noProof="0" dirty="0">
                      <a:ln>
                        <a:noFill/>
                      </a:ln>
                      <a:effectLst/>
                      <a:uLnTx/>
                      <a:uFillTx/>
                      <a:latin typeface="+mn-lt"/>
                      <a:ea typeface="宋体" panose="02010600030101010101" pitchFamily="2" charset="-122"/>
                      <a:cs typeface="+mn-cs"/>
                    </a:rPr>
                    <a:t>Transition</a:t>
                  </a:r>
                  <a:r>
                    <a:rPr lang="en-US" altLang="zh-CN" sz="1000" b="1" i="0" u="none" strike="noStrike" dirty="0">
                      <a:solidFill>
                        <a:srgbClr val="000000"/>
                      </a:solidFill>
                      <a:effectLst/>
                      <a:latin typeface="+mn-lt"/>
                      <a:ea typeface="宋体" panose="02010600030101010101" pitchFamily="2" charset="-122"/>
                    </a:rPr>
                    <a:t> </a:t>
                  </a:r>
                  <a:r>
                    <a:rPr kumimoji="0" lang="en-US" altLang="zh-CN" sz="1000" b="1" i="0" u="none" strike="noStrike" kern="1200" cap="none" spc="0" normalizeH="0" baseline="0" noProof="0" dirty="0">
                      <a:ln>
                        <a:noFill/>
                      </a:ln>
                      <a:effectLst/>
                      <a:uLnTx/>
                      <a:uFillTx/>
                      <a:latin typeface="+mn-lt"/>
                      <a:ea typeface="宋体" panose="02010600030101010101" pitchFamily="2" charset="-122"/>
                      <a:cs typeface="+mn-cs"/>
                    </a:rPr>
                    <a:t>pipe(</a:t>
                  </a:r>
                  <a:r>
                    <a:rPr lang="en-US" altLang="zh-CN" sz="1000" b="1" dirty="0">
                      <a:solidFill>
                        <a:srgbClr val="000000"/>
                      </a:solidFill>
                      <a:effectLst/>
                      <a:latin typeface="+mn-lt"/>
                      <a:sym typeface="+mn-ea"/>
                    </a:rPr>
                    <a:t>AL)</a:t>
                  </a:r>
                  <a:r>
                    <a:rPr kumimoji="0" lang="en-US" altLang="zh-CN" sz="1000" b="1" i="0" u="none" strike="noStrike" kern="1200" cap="none" spc="0" normalizeH="0" baseline="0" noProof="0" dirty="0">
                      <a:ln>
                        <a:noFill/>
                      </a:ln>
                      <a:effectLst/>
                      <a:uLnTx/>
                      <a:uFillTx/>
                      <a:latin typeface="+mn-lt"/>
                      <a:ea typeface="宋体" panose="02010600030101010101" pitchFamily="2" charset="-122"/>
                      <a:cs typeface="+mn-cs"/>
                    </a:rPr>
                    <a:t>:</a:t>
                  </a:r>
                  <a:endParaRPr kumimoji="0" lang="en-US" altLang="zh-CN" sz="1000" b="1" i="0" u="none" strike="noStrike" kern="1200" cap="none" spc="0" normalizeH="0" baseline="0" noProof="0" dirty="0">
                    <a:ln>
                      <a:noFill/>
                    </a:ln>
                    <a:effectLst/>
                    <a:uLnTx/>
                    <a:uFillTx/>
                    <a:latin typeface="+mn-lt"/>
                    <a:ea typeface="宋体" panose="02010600030101010101" pitchFamily="2" charset="-122"/>
                    <a:cs typeface="+mn-cs"/>
                  </a:endParaRPr>
                </a:p>
                <a:p>
                  <a:r>
                    <a:rPr kumimoji="0" lang="zh-CN" altLang="en-US" sz="1000" b="1" i="0" u="none" strike="noStrike" kern="1200" cap="none" spc="0" normalizeH="0" baseline="0" noProof="0" dirty="0">
                      <a:ln>
                        <a:noFill/>
                      </a:ln>
                      <a:effectLst/>
                      <a:uLnTx/>
                      <a:uFillTx/>
                      <a:latin typeface="+mn-lt"/>
                      <a:ea typeface="宋体" panose="02010600030101010101" pitchFamily="2" charset="-122"/>
                      <a:cs typeface="+mn-cs"/>
                    </a:rPr>
                    <a:t>Total area：</a:t>
                  </a:r>
                  <a:r>
                    <a:rPr kumimoji="0" lang="en-US" altLang="zh-CN" sz="1000" b="1" i="0" u="none" strike="noStrike" kern="1200" cap="none" spc="0" normalizeH="0" baseline="0" noProof="0" dirty="0">
                      <a:ln>
                        <a:noFill/>
                      </a:ln>
                      <a:effectLst/>
                      <a:uLnTx/>
                      <a:uFillTx/>
                      <a:latin typeface="+mn-lt"/>
                      <a:ea typeface="宋体" panose="02010600030101010101" pitchFamily="2" charset="-122"/>
                      <a:cs typeface="+mn-cs"/>
                    </a:rPr>
                    <a:t>53726mm</a:t>
                  </a:r>
                  <a:r>
                    <a:rPr kumimoji="0" lang="en-US" altLang="zh-CN" sz="1000" b="1" i="0" u="none" strike="noStrike" kern="1200" cap="none" spc="0" normalizeH="0" baseline="30000" noProof="0" dirty="0">
                      <a:ln>
                        <a:noFill/>
                      </a:ln>
                      <a:effectLst/>
                      <a:uLnTx/>
                      <a:uFillTx/>
                      <a:latin typeface="+mn-lt"/>
                      <a:ea typeface="宋体" panose="02010600030101010101" pitchFamily="2" charset="-122"/>
                      <a:cs typeface="+mn-cs"/>
                    </a:rPr>
                    <a:t>2</a:t>
                  </a:r>
                  <a:endParaRPr kumimoji="0" lang="en-US" altLang="zh-CN" sz="1000" b="1" i="0" u="none" strike="noStrike" kern="1200" cap="none" spc="0" normalizeH="0" baseline="30000" noProof="0" dirty="0">
                    <a:ln>
                      <a:noFill/>
                    </a:ln>
                    <a:effectLst/>
                    <a:uLnTx/>
                    <a:uFillTx/>
                    <a:latin typeface="+mn-lt"/>
                    <a:ea typeface="宋体" panose="02010600030101010101" pitchFamily="2" charset="-122"/>
                    <a:cs typeface="+mn-cs"/>
                  </a:endParaRPr>
                </a:p>
                <a:p>
                  <a:r>
                    <a:rPr lang="en-US" altLang="zh-CN" sz="1000" b="1" dirty="0">
                      <a:latin typeface="+mn-lt"/>
                    </a:rPr>
                    <a:t>Z: </a:t>
                  </a:r>
                  <a:r>
                    <a:rPr lang="en-US" altLang="zh-CN" sz="1000" b="0" u="none" strike="noStrike" dirty="0">
                      <a:solidFill>
                        <a:srgbClr val="3333CC"/>
                      </a:solidFill>
                      <a:effectLst/>
                      <a:latin typeface="+mn-lt"/>
                    </a:rPr>
                    <a:t>680.25</a:t>
                  </a:r>
                  <a:r>
                    <a:rPr lang="en-US" altLang="zh-CN" sz="1000" dirty="0">
                      <a:latin typeface="+mn-lt"/>
                    </a:rPr>
                    <a:t>W(2.45W/cm</a:t>
                  </a:r>
                  <a:r>
                    <a:rPr lang="en-US" altLang="zh-CN" sz="1000" baseline="30000" dirty="0">
                      <a:latin typeface="+mn-lt"/>
                    </a:rPr>
                    <a:t>2</a:t>
                  </a:r>
                  <a:r>
                    <a:rPr lang="en-US" altLang="zh-CN" sz="1000" dirty="0">
                      <a:latin typeface="+mn-lt"/>
                    </a:rPr>
                    <a:t>)</a:t>
                  </a:r>
                  <a:r>
                    <a:rPr lang="zh-CN" altLang="en-US" sz="1000" dirty="0">
                      <a:latin typeface="+mn-lt"/>
                    </a:rPr>
                    <a:t> </a:t>
                  </a:r>
                  <a:endParaRPr lang="en-US" altLang="zh-CN" sz="1000" dirty="0">
                    <a:latin typeface="+mn-lt"/>
                  </a:endParaRPr>
                </a:p>
                <a:p>
                  <a:endParaRPr lang="en-US" altLang="zh-CN" sz="1000" dirty="0">
                    <a:latin typeface="+mn-lt"/>
                  </a:endParaRPr>
                </a:p>
              </p:txBody>
            </p:sp>
            <p:sp>
              <p:nvSpPr>
                <p:cNvPr id="29" name="文本框 28"/>
                <p:cNvSpPr txBox="1"/>
                <p:nvPr/>
              </p:nvSpPr>
              <p:spPr>
                <a:xfrm>
                  <a:off x="6901349" y="2404998"/>
                  <a:ext cx="1619206" cy="642148"/>
                </a:xfrm>
                <a:prstGeom prst="rect">
                  <a:avLst/>
                </a:prstGeom>
                <a:noFill/>
                <a:ln>
                  <a:solidFill>
                    <a:schemeClr val="tx2"/>
                  </a:solidFill>
                </a:ln>
              </p:spPr>
              <p:txBody>
                <a:bodyPr wrap="square" rtlCol="0">
                  <a:spAutoFit/>
                </a:bodyPr>
                <a:lstStyle/>
                <a:p>
                  <a:pPr algn="l">
                    <a:buClrTx/>
                    <a:buSzTx/>
                    <a:buNone/>
                  </a:pPr>
                  <a:r>
                    <a:rPr lang="en-US" altLang="zh-CN" sz="1000" b="1" noProof="0" dirty="0">
                      <a:ln>
                        <a:noFill/>
                      </a:ln>
                      <a:effectLst/>
                      <a:uLnTx/>
                      <a:uFillTx/>
                      <a:latin typeface="+mn-lt"/>
                      <a:sym typeface="+mn-ea"/>
                    </a:rPr>
                    <a:t>Be pipe transition(AL)</a:t>
                  </a:r>
                  <a:r>
                    <a:rPr lang="en-US" altLang="zh-CN" sz="1000" b="1" noProof="0" dirty="0">
                      <a:ln>
                        <a:noFill/>
                      </a:ln>
                      <a:effectLst/>
                      <a:uLnTx/>
                      <a:uFillTx/>
                      <a:latin typeface="+mn-lt"/>
                    </a:rPr>
                    <a:t>：</a:t>
                  </a:r>
                  <a:endParaRPr lang="en-US" altLang="zh-CN" sz="1000" b="1" noProof="0" dirty="0">
                    <a:ln>
                      <a:noFill/>
                    </a:ln>
                    <a:effectLst/>
                    <a:uLnTx/>
                    <a:uFillTx/>
                    <a:latin typeface="+mn-lt"/>
                  </a:endParaRPr>
                </a:p>
                <a:p>
                  <a:pPr algn="l">
                    <a:buClrTx/>
                    <a:buSzTx/>
                    <a:buNone/>
                  </a:pPr>
                  <a:r>
                    <a:rPr lang="en-US" altLang="zh-CN" sz="1000" b="1" noProof="0" dirty="0">
                      <a:ln>
                        <a:noFill/>
                      </a:ln>
                      <a:effectLst/>
                      <a:uLnTx/>
                      <a:uFillTx/>
                      <a:latin typeface="+mn-lt"/>
                    </a:rPr>
                    <a:t>Area：7477mm2</a:t>
                  </a:r>
                  <a:endParaRPr lang="en-US" altLang="zh-CN" sz="1000" b="1" noProof="0" dirty="0">
                    <a:ln>
                      <a:noFill/>
                    </a:ln>
                    <a:effectLst/>
                    <a:uLnTx/>
                    <a:uFillTx/>
                    <a:latin typeface="+mn-lt"/>
                  </a:endParaRPr>
                </a:p>
                <a:p>
                  <a:pPr algn="l">
                    <a:buClrTx/>
                    <a:buSzTx/>
                    <a:buNone/>
                  </a:pPr>
                  <a:r>
                    <a:rPr lang="en-US" altLang="zh-CN" sz="1000" b="1" noProof="0" dirty="0">
                      <a:ln>
                        <a:noFill/>
                      </a:ln>
                      <a:effectLst/>
                      <a:uLnTx/>
                      <a:uFillTx/>
                      <a:latin typeface="+mn-lt"/>
                    </a:rPr>
                    <a:t>Z: 68.79W(2.45W/cm2) </a:t>
                  </a:r>
                  <a:r>
                    <a:rPr lang="en-US" altLang="zh-CN" sz="800" dirty="0">
                      <a:latin typeface="+mn-lt"/>
                    </a:rPr>
                    <a:t>    </a:t>
                  </a:r>
                  <a:endParaRPr lang="en-US" altLang="zh-CN" sz="800" dirty="0">
                    <a:latin typeface="+mn-lt"/>
                  </a:endParaRPr>
                </a:p>
                <a:p>
                  <a:endParaRPr lang="en-US" altLang="zh-CN" sz="800" dirty="0">
                    <a:latin typeface="+mn-lt"/>
                  </a:endParaRPr>
                </a:p>
              </p:txBody>
            </p:sp>
            <p:grpSp>
              <p:nvGrpSpPr>
                <p:cNvPr id="30" name="组合 29"/>
                <p:cNvGrpSpPr/>
                <p:nvPr/>
              </p:nvGrpSpPr>
              <p:grpSpPr>
                <a:xfrm>
                  <a:off x="6108972" y="781521"/>
                  <a:ext cx="5230537" cy="2308542"/>
                  <a:chOff x="1837511" y="637983"/>
                  <a:chExt cx="7130348" cy="3229119"/>
                </a:xfrm>
              </p:grpSpPr>
              <p:pic>
                <p:nvPicPr>
                  <p:cNvPr id="32" name="图片 31"/>
                  <p:cNvPicPr>
                    <a:picLocks noChangeAspect="1"/>
                  </p:cNvPicPr>
                  <p:nvPr/>
                </p:nvPicPr>
                <p:blipFill rotWithShape="1">
                  <a:blip r:embed="rId2"/>
                  <a:srcRect t="4385"/>
                  <a:stretch>
                    <a:fillRect/>
                  </a:stretch>
                </p:blipFill>
                <p:spPr>
                  <a:xfrm>
                    <a:off x="1837511" y="637983"/>
                    <a:ext cx="7130348" cy="2222750"/>
                  </a:xfrm>
                  <a:prstGeom prst="rect">
                    <a:avLst/>
                  </a:prstGeom>
                </p:spPr>
              </p:pic>
              <p:sp>
                <p:nvSpPr>
                  <p:cNvPr id="33" name="箭头: 下 32"/>
                  <p:cNvSpPr/>
                  <p:nvPr/>
                </p:nvSpPr>
                <p:spPr>
                  <a:xfrm flipH="1">
                    <a:off x="2698525" y="2043653"/>
                    <a:ext cx="98872" cy="182344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箭头: 下 33"/>
                  <p:cNvSpPr/>
                  <p:nvPr/>
                </p:nvSpPr>
                <p:spPr>
                  <a:xfrm>
                    <a:off x="3628970" y="1992347"/>
                    <a:ext cx="91470" cy="86336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5" name="文本框 24"/>
              <p:cNvSpPr txBox="1"/>
              <p:nvPr/>
            </p:nvSpPr>
            <p:spPr>
              <a:xfrm>
                <a:off x="6115075" y="3191429"/>
                <a:ext cx="1407160" cy="525668"/>
              </a:xfrm>
              <a:prstGeom prst="rect">
                <a:avLst/>
              </a:prstGeom>
              <a:noFill/>
              <a:ln>
                <a:solidFill>
                  <a:schemeClr val="tx2"/>
                </a:solidFill>
              </a:ln>
            </p:spPr>
            <p:txBody>
              <a:bodyPr wrap="square" rtlCol="0">
                <a:spAutoFit/>
              </a:bodyPr>
              <a:lstStyle/>
              <a:p>
                <a:pPr algn="l"/>
                <a:r>
                  <a:rPr lang="en-US" altLang="zh-CN" sz="1000" b="1" noProof="0" dirty="0">
                    <a:ln>
                      <a:noFill/>
                    </a:ln>
                    <a:effectLst/>
                    <a:uLnTx/>
                    <a:uFillTx/>
                    <a:latin typeface="+mn-lt"/>
                  </a:rPr>
                  <a:t>Be pipe ：</a:t>
                </a:r>
                <a:endParaRPr lang="en-US" altLang="zh-CN" sz="1000" b="1" noProof="0" dirty="0">
                  <a:ln>
                    <a:noFill/>
                  </a:ln>
                  <a:effectLst/>
                  <a:uLnTx/>
                  <a:uFillTx/>
                  <a:latin typeface="+mn-lt"/>
                </a:endParaRPr>
              </a:p>
              <a:p>
                <a:pPr algn="l"/>
                <a:r>
                  <a:rPr lang="en-US" altLang="zh-CN" sz="1000" b="1" noProof="0" dirty="0">
                    <a:ln>
                      <a:noFill/>
                    </a:ln>
                    <a:effectLst/>
                    <a:uLnTx/>
                    <a:uFillTx/>
                    <a:latin typeface="+mn-lt"/>
                    <a:sym typeface="+mn-ea"/>
                  </a:rPr>
                  <a:t>Area</a:t>
                </a:r>
                <a:r>
                  <a:rPr lang="en-US" altLang="zh-CN" sz="1000" b="1" noProof="0" dirty="0">
                    <a:ln>
                      <a:noFill/>
                    </a:ln>
                    <a:effectLst/>
                    <a:uLnTx/>
                    <a:uFillTx/>
                    <a:latin typeface="+mn-lt"/>
                  </a:rPr>
                  <a:t>：10556mm2</a:t>
                </a:r>
                <a:endParaRPr lang="en-US" altLang="zh-CN" sz="1000" b="1" noProof="0" dirty="0">
                  <a:ln>
                    <a:noFill/>
                  </a:ln>
                  <a:effectLst/>
                  <a:uLnTx/>
                  <a:uFillTx/>
                  <a:latin typeface="+mn-lt"/>
                </a:endParaRPr>
              </a:p>
              <a:p>
                <a:pPr algn="l"/>
                <a:r>
                  <a:rPr lang="en-US" altLang="zh-CN" sz="1000" b="1" noProof="0" dirty="0">
                    <a:ln>
                      <a:noFill/>
                    </a:ln>
                    <a:effectLst/>
                    <a:uLnTx/>
                    <a:uFillTx/>
                    <a:latin typeface="+mn-lt"/>
                  </a:rPr>
                  <a:t>Z: 97.12W(0.92W/cm2)</a:t>
                </a:r>
                <a:endParaRPr lang="en-US" altLang="zh-CN" sz="1000" b="1" noProof="0" dirty="0">
                  <a:ln>
                    <a:noFill/>
                  </a:ln>
                  <a:effectLst/>
                  <a:uLnTx/>
                  <a:uFillTx/>
                  <a:latin typeface="+mn-lt"/>
                </a:endParaRPr>
              </a:p>
            </p:txBody>
          </p:sp>
          <p:sp>
            <p:nvSpPr>
              <p:cNvPr id="27" name="右大括号 26"/>
              <p:cNvSpPr/>
              <p:nvPr/>
            </p:nvSpPr>
            <p:spPr>
              <a:xfrm rot="5400000">
                <a:off x="9328203" y="589491"/>
                <a:ext cx="173016" cy="3474170"/>
              </a:xfrm>
              <a:prstGeom prst="rightBrace">
                <a:avLst>
                  <a:gd name="adj1" fmla="val 8333"/>
                  <a:gd name="adj2" fmla="val 49755"/>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39" name="文本框 38"/>
            <p:cNvSpPr txBox="1"/>
            <p:nvPr/>
          </p:nvSpPr>
          <p:spPr>
            <a:xfrm>
              <a:off x="9229473" y="3641945"/>
              <a:ext cx="1226946" cy="291501"/>
            </a:xfrm>
            <a:prstGeom prst="rect">
              <a:avLst/>
            </a:prstGeom>
            <a:noFill/>
          </p:spPr>
          <p:txBody>
            <a:bodyPr wrap="square" rtlCol="0">
              <a:spAutoFit/>
            </a:bodyPr>
            <a:lstStyle/>
            <a:p>
              <a:r>
                <a:rPr lang="en-US" altLang="zh-CN" sz="1400" dirty="0">
                  <a:highlight>
                    <a:srgbClr val="00FFFF"/>
                  </a:highlight>
                </a:rPr>
                <a:t>April.8.2021</a:t>
              </a:r>
              <a:endParaRPr lang="zh-CN" altLang="en-US" sz="1400" dirty="0">
                <a:highlight>
                  <a:srgbClr val="00FFFF"/>
                </a:highlight>
              </a:endParaRPr>
            </a:p>
          </p:txBody>
        </p:sp>
      </p:grpSp>
      <p:sp>
        <p:nvSpPr>
          <p:cNvPr id="41" name="箭头: 右 40"/>
          <p:cNvSpPr/>
          <p:nvPr/>
        </p:nvSpPr>
        <p:spPr>
          <a:xfrm>
            <a:off x="4178019" y="1839880"/>
            <a:ext cx="834243" cy="3761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0" name="组合 49"/>
          <p:cNvGrpSpPr/>
          <p:nvPr/>
        </p:nvGrpSpPr>
        <p:grpSpPr>
          <a:xfrm>
            <a:off x="627290" y="1246505"/>
            <a:ext cx="2925239" cy="2110522"/>
            <a:chOff x="8330244" y="1615329"/>
            <a:chExt cx="5360763" cy="1577535"/>
          </a:xfrm>
        </p:grpSpPr>
        <p:pic>
          <p:nvPicPr>
            <p:cNvPr id="46" name="图片 45"/>
            <p:cNvPicPr>
              <a:picLocks noChangeAspect="1"/>
            </p:cNvPicPr>
            <p:nvPr/>
          </p:nvPicPr>
          <p:blipFill>
            <a:blip r:embed="rId3"/>
            <a:srcRect t="65140" r="62621"/>
            <a:stretch>
              <a:fillRect/>
            </a:stretch>
          </p:blipFill>
          <p:spPr>
            <a:xfrm>
              <a:off x="8458415" y="1615329"/>
              <a:ext cx="3193177" cy="1164288"/>
            </a:xfrm>
            <a:prstGeom prst="rect">
              <a:avLst/>
            </a:prstGeom>
          </p:spPr>
        </p:pic>
        <p:sp>
          <p:nvSpPr>
            <p:cNvPr id="49" name="文本框 48"/>
            <p:cNvSpPr txBox="1"/>
            <p:nvPr/>
          </p:nvSpPr>
          <p:spPr>
            <a:xfrm>
              <a:off x="8330244" y="2779454"/>
              <a:ext cx="5360763" cy="413410"/>
            </a:xfrm>
            <a:prstGeom prst="rect">
              <a:avLst/>
            </a:prstGeom>
            <a:noFill/>
          </p:spPr>
          <p:txBody>
            <a:bodyPr wrap="square" rtlCol="0">
              <a:spAutoFit/>
            </a:bodyPr>
            <a:lstStyle/>
            <a:p>
              <a:r>
                <a:rPr lang="en-US" altLang="zh-CN" sz="1000" dirty="0"/>
                <a:t>From Liu </a:t>
              </a:r>
              <a:r>
                <a:rPr lang="en-US" altLang="zh-CN" sz="1000" dirty="0" err="1"/>
                <a:t>Yudong</a:t>
              </a:r>
              <a:r>
                <a:rPr lang="zh-CN" altLang="en-US" sz="1000" dirty="0"/>
                <a:t>‘</a:t>
              </a:r>
              <a:r>
                <a:rPr lang="en-US" altLang="zh-CN" sz="1000" dirty="0"/>
                <a:t>Impedance and HOM Heating in IR region of MDI for CEPC_2021-4-8</a:t>
              </a:r>
              <a:r>
                <a:rPr lang="zh-CN" altLang="en-US" sz="1000" dirty="0"/>
                <a:t>’</a:t>
              </a:r>
              <a:endParaRPr lang="en-US" altLang="zh-CN" sz="1000" dirty="0"/>
            </a:p>
          </p:txBody>
        </p:sp>
      </p:grpSp>
      <p:sp>
        <p:nvSpPr>
          <p:cNvPr id="66" name="文本框 65"/>
          <p:cNvSpPr txBox="1"/>
          <p:nvPr/>
        </p:nvSpPr>
        <p:spPr>
          <a:xfrm>
            <a:off x="42576" y="106603"/>
            <a:ext cx="11273954" cy="650875"/>
          </a:xfrm>
          <a:prstGeom prst="rect">
            <a:avLst/>
          </a:prstGeom>
          <a:noFill/>
        </p:spPr>
        <p:txBody>
          <a:bodyPr wrap="square" rtlCol="0">
            <a:spAutoFit/>
          </a:bodyPr>
          <a:lstStyle/>
          <a:p>
            <a:pPr>
              <a:lnSpc>
                <a:spcPct val="130000"/>
              </a:lnSpc>
            </a:pPr>
            <a:r>
              <a:rPr lang="en-US" altLang="zh-CN" sz="2800" b="1" dirty="0">
                <a:latin typeface="+mn-lt"/>
              </a:rPr>
              <a:t>2.1 </a:t>
            </a:r>
            <a:r>
              <a:rPr lang="en-US" altLang="zh-CN" sz="2800" b="1" dirty="0"/>
              <a:t>Change of heat source(half model)</a:t>
            </a:r>
            <a:r>
              <a:rPr lang="en-US" altLang="zh-CN" sz="2800" b="1" dirty="0">
                <a:latin typeface="+mn-lt"/>
              </a:rPr>
              <a:t> (</a:t>
            </a:r>
            <a:r>
              <a:rPr lang="el-GR" altLang="zh-CN" sz="2800" b="1" dirty="0">
                <a:latin typeface="+mn-lt"/>
              </a:rPr>
              <a:t>Φ</a:t>
            </a:r>
            <a:r>
              <a:rPr lang="en-US" altLang="el-GR" sz="2800" b="1" dirty="0">
                <a:latin typeface="+mn-lt"/>
              </a:rPr>
              <a:t>20</a:t>
            </a:r>
            <a:r>
              <a:rPr lang="en-US" altLang="zh-CN" sz="2800" b="1" dirty="0">
                <a:latin typeface="+mn-lt"/>
              </a:rPr>
              <a:t>mm)</a:t>
            </a:r>
            <a:endParaRPr lang="zh-CN" altLang="en-US" sz="2800" b="1" dirty="0">
              <a:latin typeface="+mn-lt"/>
            </a:endParaRPr>
          </a:p>
        </p:txBody>
      </p:sp>
      <p:pic>
        <p:nvPicPr>
          <p:cNvPr id="13" name="图片 12"/>
          <p:cNvPicPr>
            <a:picLocks noChangeAspect="1"/>
          </p:cNvPicPr>
          <p:nvPr>
            <p:custDataLst>
              <p:tags r:id="rId4"/>
            </p:custDataLst>
          </p:nvPr>
        </p:nvPicPr>
        <p:blipFill>
          <a:blip r:embed="rId5"/>
          <a:srcRect l="-142" r="51550"/>
          <a:stretch>
            <a:fillRect/>
          </a:stretch>
        </p:blipFill>
        <p:spPr>
          <a:xfrm>
            <a:off x="6109970" y="1278255"/>
            <a:ext cx="3573780" cy="1891030"/>
          </a:xfrm>
          <a:prstGeom prst="rect">
            <a:avLst/>
          </a:prstGeom>
        </p:spPr>
      </p:pic>
      <p:sp>
        <p:nvSpPr>
          <p:cNvPr id="15" name="矩形 14"/>
          <p:cNvSpPr/>
          <p:nvPr/>
        </p:nvSpPr>
        <p:spPr>
          <a:xfrm>
            <a:off x="355299" y="3573396"/>
            <a:ext cx="5526071" cy="3239596"/>
          </a:xfrm>
          <a:prstGeom prst="rect">
            <a:avLst/>
          </a:prstGeom>
          <a:noFill/>
          <a:ln>
            <a:solidFill>
              <a:srgbClr val="CC00C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0" name="矩形 39"/>
          <p:cNvSpPr/>
          <p:nvPr/>
        </p:nvSpPr>
        <p:spPr>
          <a:xfrm>
            <a:off x="430530" y="1007745"/>
            <a:ext cx="3117850" cy="2566035"/>
          </a:xfrm>
          <a:prstGeom prst="rect">
            <a:avLst/>
          </a:prstGeom>
          <a:noFill/>
          <a:ln>
            <a:solidFill>
              <a:srgbClr val="CC00C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3" name="文本框 42"/>
          <p:cNvSpPr txBox="1"/>
          <p:nvPr/>
        </p:nvSpPr>
        <p:spPr>
          <a:xfrm>
            <a:off x="4679315" y="6271895"/>
            <a:ext cx="1103630" cy="398780"/>
          </a:xfrm>
          <a:prstGeom prst="rect">
            <a:avLst/>
          </a:prstGeom>
          <a:noFill/>
        </p:spPr>
        <p:txBody>
          <a:bodyPr wrap="square" rtlCol="0" anchor="t">
            <a:spAutoFit/>
          </a:bodyPr>
          <a:p>
            <a:r>
              <a:rPr lang="en-US" altLang="zh-CN" sz="2000" dirty="0">
                <a:highlight>
                  <a:srgbClr val="FFFF00"/>
                </a:highlight>
                <a:latin typeface="+mn-lt"/>
                <a:sym typeface="+mn-ea"/>
              </a:rPr>
              <a:t>Previous</a:t>
            </a:r>
            <a:endParaRPr lang="en-US" altLang="zh-CN" sz="2400" dirty="0">
              <a:latin typeface="+mn-lt"/>
              <a:sym typeface="+mn-ea"/>
            </a:endParaRPr>
          </a:p>
        </p:txBody>
      </p:sp>
      <p:pic>
        <p:nvPicPr>
          <p:cNvPr id="51" name="图片 50"/>
          <p:cNvPicPr>
            <a:picLocks noChangeAspect="1"/>
          </p:cNvPicPr>
          <p:nvPr/>
        </p:nvPicPr>
        <p:blipFill>
          <a:blip r:embed="rId6"/>
          <a:stretch>
            <a:fillRect/>
          </a:stretch>
        </p:blipFill>
        <p:spPr>
          <a:xfrm>
            <a:off x="9721215" y="1372235"/>
            <a:ext cx="917613" cy="1814400"/>
          </a:xfrm>
          <a:prstGeom prst="rect">
            <a:avLst/>
          </a:prstGeom>
        </p:spPr>
      </p:pic>
      <p:pic>
        <p:nvPicPr>
          <p:cNvPr id="53" name="图片 52"/>
          <p:cNvPicPr>
            <a:picLocks noChangeAspect="1"/>
          </p:cNvPicPr>
          <p:nvPr/>
        </p:nvPicPr>
        <p:blipFill>
          <a:blip r:embed="rId7"/>
          <a:srcRect l="1817" r="6964" b="8955"/>
          <a:stretch>
            <a:fillRect/>
          </a:stretch>
        </p:blipFill>
        <p:spPr>
          <a:xfrm>
            <a:off x="6833870" y="3571875"/>
            <a:ext cx="4791075" cy="1654175"/>
          </a:xfrm>
          <a:prstGeom prst="rect">
            <a:avLst/>
          </a:prstGeom>
        </p:spPr>
      </p:pic>
      <p:sp>
        <p:nvSpPr>
          <p:cNvPr id="54" name="箭头: 右 40"/>
          <p:cNvSpPr/>
          <p:nvPr/>
        </p:nvSpPr>
        <p:spPr>
          <a:xfrm>
            <a:off x="5960110" y="4970145"/>
            <a:ext cx="581025" cy="2749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6" name="右大括号 55"/>
          <p:cNvSpPr/>
          <p:nvPr/>
        </p:nvSpPr>
        <p:spPr>
          <a:xfrm rot="5400000">
            <a:off x="9556750" y="3514090"/>
            <a:ext cx="182245" cy="2981960"/>
          </a:xfrm>
          <a:prstGeom prst="rightBrace">
            <a:avLst>
              <a:gd name="adj1" fmla="val 8333"/>
              <a:gd name="adj2" fmla="val 49755"/>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57" name="文本框 56"/>
          <p:cNvSpPr txBox="1"/>
          <p:nvPr/>
        </p:nvSpPr>
        <p:spPr>
          <a:xfrm>
            <a:off x="8995410" y="5245100"/>
            <a:ext cx="1457325" cy="740410"/>
          </a:xfrm>
          <a:prstGeom prst="rect">
            <a:avLst/>
          </a:prstGeom>
          <a:noFill/>
          <a:ln>
            <a:solidFill>
              <a:schemeClr val="tx2"/>
            </a:solidFill>
          </a:ln>
        </p:spPr>
        <p:txBody>
          <a:bodyPr wrap="square" rtlCol="0">
            <a:noAutofit/>
          </a:bodyPr>
          <a:p>
            <a:r>
              <a:rPr kumimoji="0" lang="en-US" altLang="zh-CN" sz="1000" b="1" i="0" u="none" strike="noStrike" kern="1200" cap="none" spc="0" normalizeH="0" baseline="0" noProof="0" dirty="0">
                <a:ln>
                  <a:noFill/>
                </a:ln>
                <a:effectLst/>
                <a:uLnTx/>
                <a:uFillTx/>
                <a:latin typeface="+mn-lt"/>
                <a:ea typeface="宋体" panose="02010600030101010101" pitchFamily="2" charset="-122"/>
                <a:cs typeface="+mn-cs"/>
              </a:rPr>
              <a:t>Transition</a:t>
            </a:r>
            <a:r>
              <a:rPr lang="en-US" altLang="zh-CN" sz="1000" b="1" i="0" u="none" strike="noStrike" dirty="0">
                <a:solidFill>
                  <a:srgbClr val="000000"/>
                </a:solidFill>
                <a:effectLst/>
                <a:latin typeface="+mn-lt"/>
                <a:ea typeface="宋体" panose="02010600030101010101" pitchFamily="2" charset="-122"/>
              </a:rPr>
              <a:t> </a:t>
            </a:r>
            <a:r>
              <a:rPr kumimoji="0" lang="en-US" altLang="zh-CN" sz="1000" b="1" i="0" u="none" strike="noStrike" kern="1200" cap="none" spc="0" normalizeH="0" baseline="0" noProof="0" dirty="0">
                <a:ln>
                  <a:noFill/>
                </a:ln>
                <a:effectLst/>
                <a:uLnTx/>
                <a:uFillTx/>
                <a:latin typeface="+mn-lt"/>
                <a:ea typeface="宋体" panose="02010600030101010101" pitchFamily="2" charset="-122"/>
                <a:cs typeface="+mn-cs"/>
              </a:rPr>
              <a:t>pipe(</a:t>
            </a:r>
            <a:r>
              <a:rPr lang="en-US" altLang="zh-CN" sz="1000" b="1" dirty="0">
                <a:solidFill>
                  <a:srgbClr val="000000"/>
                </a:solidFill>
                <a:effectLst/>
                <a:latin typeface="+mn-lt"/>
                <a:sym typeface="+mn-ea"/>
              </a:rPr>
              <a:t>AL)</a:t>
            </a:r>
            <a:r>
              <a:rPr kumimoji="0" lang="en-US" altLang="zh-CN" sz="1000" b="1" i="0" u="none" strike="noStrike" kern="1200" cap="none" spc="0" normalizeH="0" baseline="0" noProof="0" dirty="0">
                <a:ln>
                  <a:noFill/>
                </a:ln>
                <a:effectLst/>
                <a:uLnTx/>
                <a:uFillTx/>
                <a:latin typeface="+mn-lt"/>
                <a:ea typeface="宋体" panose="02010600030101010101" pitchFamily="2" charset="-122"/>
                <a:cs typeface="+mn-cs"/>
              </a:rPr>
              <a:t>:</a:t>
            </a:r>
            <a:endParaRPr kumimoji="0" lang="en-US" altLang="zh-CN" sz="1000" b="1" i="0" u="none" strike="noStrike" kern="1200" cap="none" spc="0" normalizeH="0" baseline="0" noProof="0" dirty="0">
              <a:ln>
                <a:noFill/>
              </a:ln>
              <a:effectLst/>
              <a:uLnTx/>
              <a:uFillTx/>
              <a:latin typeface="+mn-lt"/>
              <a:ea typeface="宋体" panose="02010600030101010101" pitchFamily="2" charset="-122"/>
              <a:cs typeface="+mn-cs"/>
            </a:endParaRPr>
          </a:p>
          <a:p>
            <a:r>
              <a:rPr kumimoji="0" lang="zh-CN" altLang="en-US" sz="1000" b="1" i="0" u="none" strike="noStrike" kern="1200" cap="none" spc="0" normalizeH="0" baseline="0" noProof="0" dirty="0">
                <a:ln>
                  <a:noFill/>
                </a:ln>
                <a:effectLst/>
                <a:uLnTx/>
                <a:uFillTx/>
                <a:latin typeface="+mn-lt"/>
                <a:ea typeface="宋体" panose="02010600030101010101" pitchFamily="2" charset="-122"/>
                <a:cs typeface="+mn-cs"/>
              </a:rPr>
              <a:t>Total area：</a:t>
            </a:r>
            <a:endParaRPr kumimoji="0" lang="en-US" altLang="zh-CN" sz="1000" b="1" i="0" u="none" strike="noStrike" kern="1200" cap="none" spc="0" normalizeH="0" baseline="30000" noProof="0" dirty="0">
              <a:ln>
                <a:noFill/>
              </a:ln>
              <a:effectLst/>
              <a:uLnTx/>
              <a:uFillTx/>
              <a:latin typeface="+mn-lt"/>
              <a:ea typeface="宋体" panose="02010600030101010101" pitchFamily="2" charset="-122"/>
              <a:cs typeface="+mn-cs"/>
            </a:endParaRPr>
          </a:p>
          <a:p>
            <a:r>
              <a:rPr lang="en-US" altLang="zh-CN" sz="1000" b="1" dirty="0">
                <a:latin typeface="+mn-lt"/>
              </a:rPr>
              <a:t>Z:341.56W</a:t>
            </a:r>
            <a:r>
              <a:rPr lang="en-US" altLang="zh-CN" sz="1000" dirty="0">
                <a:latin typeface="+mn-lt"/>
              </a:rPr>
              <a:t>(0.83W/cm</a:t>
            </a:r>
            <a:r>
              <a:rPr lang="en-US" altLang="zh-CN" sz="1000" baseline="30000" dirty="0">
                <a:latin typeface="+mn-lt"/>
              </a:rPr>
              <a:t>2</a:t>
            </a:r>
            <a:r>
              <a:rPr lang="en-US" altLang="zh-CN" sz="1000" dirty="0">
                <a:latin typeface="+mn-lt"/>
              </a:rPr>
              <a:t>)</a:t>
            </a:r>
            <a:r>
              <a:rPr lang="zh-CN" altLang="en-US" sz="1000" dirty="0">
                <a:latin typeface="+mn-lt"/>
              </a:rPr>
              <a:t> </a:t>
            </a:r>
            <a:endParaRPr lang="en-US" altLang="zh-CN" sz="1000" dirty="0">
              <a:latin typeface="+mn-lt"/>
            </a:endParaRPr>
          </a:p>
          <a:p>
            <a:endParaRPr lang="en-US" altLang="zh-CN" sz="1000" dirty="0">
              <a:latin typeface="+mn-lt"/>
            </a:endParaRPr>
          </a:p>
        </p:txBody>
      </p:sp>
      <p:sp>
        <p:nvSpPr>
          <p:cNvPr id="60" name="箭头: 下 32"/>
          <p:cNvSpPr/>
          <p:nvPr/>
        </p:nvSpPr>
        <p:spPr>
          <a:xfrm flipH="1">
            <a:off x="7105015" y="4629785"/>
            <a:ext cx="76200" cy="123952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3" name="文本框 82"/>
          <p:cNvSpPr txBox="1"/>
          <p:nvPr/>
        </p:nvSpPr>
        <p:spPr>
          <a:xfrm>
            <a:off x="6614160" y="5941060"/>
            <a:ext cx="1518920" cy="553085"/>
          </a:xfrm>
          <a:prstGeom prst="rect">
            <a:avLst/>
          </a:prstGeom>
          <a:noFill/>
          <a:ln>
            <a:solidFill>
              <a:schemeClr val="tx2"/>
            </a:solidFill>
          </a:ln>
        </p:spPr>
        <p:txBody>
          <a:bodyPr wrap="square" rtlCol="0">
            <a:spAutoFit/>
          </a:bodyPr>
          <a:p>
            <a:pPr algn="l"/>
            <a:r>
              <a:rPr lang="en-US" altLang="zh-CN" sz="1000" b="1" noProof="0" dirty="0">
                <a:ln>
                  <a:noFill/>
                </a:ln>
                <a:effectLst/>
                <a:uLnTx/>
                <a:uFillTx/>
                <a:latin typeface="+mn-lt"/>
              </a:rPr>
              <a:t>Be pipe ：</a:t>
            </a:r>
            <a:endParaRPr lang="en-US" altLang="zh-CN" sz="1000" b="1" noProof="0" dirty="0">
              <a:ln>
                <a:noFill/>
              </a:ln>
              <a:effectLst/>
              <a:uLnTx/>
              <a:uFillTx/>
              <a:latin typeface="+mn-lt"/>
            </a:endParaRPr>
          </a:p>
          <a:p>
            <a:pPr algn="l"/>
            <a:r>
              <a:rPr lang="en-US" altLang="zh-CN" sz="1000" b="1" noProof="0" dirty="0">
                <a:ln>
                  <a:noFill/>
                </a:ln>
                <a:effectLst/>
                <a:uLnTx/>
                <a:uFillTx/>
                <a:latin typeface="+mn-lt"/>
                <a:sym typeface="+mn-ea"/>
              </a:rPr>
              <a:t>Area</a:t>
            </a:r>
            <a:r>
              <a:rPr lang="en-US" altLang="zh-CN" sz="1000" b="1" noProof="0" dirty="0">
                <a:ln>
                  <a:noFill/>
                </a:ln>
                <a:effectLst/>
                <a:uLnTx/>
                <a:uFillTx/>
                <a:latin typeface="+mn-lt"/>
              </a:rPr>
              <a:t>：</a:t>
            </a:r>
            <a:endParaRPr lang="en-US" altLang="zh-CN" sz="1000" b="1" noProof="0" dirty="0">
              <a:ln>
                <a:noFill/>
              </a:ln>
              <a:effectLst/>
              <a:uLnTx/>
              <a:uFillTx/>
              <a:latin typeface="+mn-lt"/>
            </a:endParaRPr>
          </a:p>
          <a:p>
            <a:pPr algn="l"/>
            <a:r>
              <a:rPr lang="en-US" altLang="zh-CN" sz="1000" b="1" noProof="0" dirty="0">
                <a:ln>
                  <a:noFill/>
                </a:ln>
                <a:effectLst/>
                <a:uLnTx/>
                <a:uFillTx/>
                <a:latin typeface="+mn-lt"/>
              </a:rPr>
              <a:t>Z:55.295W(1.35W/cm2)</a:t>
            </a:r>
            <a:endParaRPr lang="en-US" altLang="zh-CN" sz="1000" b="1" noProof="0" dirty="0">
              <a:ln>
                <a:noFill/>
              </a:ln>
              <a:effectLst/>
              <a:uLnTx/>
              <a:uFillTx/>
              <a:latin typeface="+mn-lt"/>
            </a:endParaRPr>
          </a:p>
        </p:txBody>
      </p:sp>
      <p:sp>
        <p:nvSpPr>
          <p:cNvPr id="84" name="右大括号 83"/>
          <p:cNvSpPr/>
          <p:nvPr/>
        </p:nvSpPr>
        <p:spPr>
          <a:xfrm rot="16200000" flipH="1">
            <a:off x="7792720" y="4612005"/>
            <a:ext cx="106680" cy="633095"/>
          </a:xfrm>
          <a:prstGeom prst="rightBrace">
            <a:avLst/>
          </a:prstGeom>
          <a:ln w="28575">
            <a:solidFill>
              <a:srgbClr val="CC00CC"/>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85" name="文本框 84"/>
          <p:cNvSpPr txBox="1"/>
          <p:nvPr/>
        </p:nvSpPr>
        <p:spPr>
          <a:xfrm>
            <a:off x="7238365" y="5193665"/>
            <a:ext cx="1640205" cy="650240"/>
          </a:xfrm>
          <a:prstGeom prst="rect">
            <a:avLst/>
          </a:prstGeom>
          <a:noFill/>
          <a:ln>
            <a:solidFill>
              <a:schemeClr val="tx2"/>
            </a:solidFill>
          </a:ln>
        </p:spPr>
        <p:txBody>
          <a:bodyPr wrap="square" rtlCol="0">
            <a:noAutofit/>
          </a:bodyPr>
          <a:p>
            <a:pPr algn="l">
              <a:buClrTx/>
              <a:buSzTx/>
              <a:buNone/>
            </a:pPr>
            <a:r>
              <a:rPr lang="en-US" altLang="zh-CN" sz="1000" b="1" noProof="0" dirty="0">
                <a:ln>
                  <a:noFill/>
                </a:ln>
                <a:effectLst/>
                <a:uLnTx/>
                <a:uFillTx/>
                <a:latin typeface="+mn-lt"/>
                <a:sym typeface="+mn-ea"/>
              </a:rPr>
              <a:t>Be pipe transition(AL)</a:t>
            </a:r>
            <a:r>
              <a:rPr lang="en-US" altLang="zh-CN" sz="1000" b="1" noProof="0" dirty="0">
                <a:ln>
                  <a:noFill/>
                </a:ln>
                <a:effectLst/>
                <a:uLnTx/>
                <a:uFillTx/>
                <a:latin typeface="+mn-lt"/>
              </a:rPr>
              <a:t>：</a:t>
            </a:r>
            <a:endParaRPr lang="en-US" altLang="zh-CN" sz="1000" b="1" noProof="0" dirty="0">
              <a:ln>
                <a:noFill/>
              </a:ln>
              <a:effectLst/>
              <a:uLnTx/>
              <a:uFillTx/>
              <a:latin typeface="+mn-lt"/>
            </a:endParaRPr>
          </a:p>
          <a:p>
            <a:pPr algn="l">
              <a:buClrTx/>
              <a:buSzTx/>
              <a:buNone/>
            </a:pPr>
            <a:r>
              <a:rPr lang="en-US" altLang="zh-CN" sz="1000" b="1" noProof="0" dirty="0">
                <a:ln>
                  <a:noFill/>
                </a:ln>
                <a:effectLst/>
                <a:uLnTx/>
                <a:uFillTx/>
                <a:latin typeface="+mn-lt"/>
              </a:rPr>
              <a:t>Area：</a:t>
            </a:r>
            <a:endParaRPr lang="en-US" altLang="zh-CN" sz="1000" b="1" noProof="0" dirty="0">
              <a:ln>
                <a:noFill/>
              </a:ln>
              <a:effectLst/>
              <a:uLnTx/>
              <a:uFillTx/>
              <a:latin typeface="+mn-lt"/>
            </a:endParaRPr>
          </a:p>
          <a:p>
            <a:pPr algn="l">
              <a:buClrTx/>
              <a:buSzTx/>
              <a:buNone/>
            </a:pPr>
            <a:r>
              <a:rPr lang="en-US" altLang="zh-CN" sz="1000" b="1" noProof="0" dirty="0">
                <a:ln>
                  <a:noFill/>
                </a:ln>
                <a:effectLst/>
                <a:uLnTx/>
                <a:uFillTx/>
                <a:latin typeface="+mn-lt"/>
              </a:rPr>
              <a:t>Z: 29.28W(0.491W/cm2) </a:t>
            </a:r>
            <a:r>
              <a:rPr lang="en-US" altLang="zh-CN" sz="800" dirty="0">
                <a:latin typeface="+mn-lt"/>
              </a:rPr>
              <a:t>    </a:t>
            </a:r>
            <a:endParaRPr lang="en-US" altLang="zh-CN" sz="800" dirty="0">
              <a:latin typeface="+mn-lt"/>
            </a:endParaRPr>
          </a:p>
          <a:p>
            <a:endParaRPr lang="en-US" altLang="zh-CN" sz="800" dirty="0">
              <a:latin typeface="+mn-lt"/>
            </a:endParaRPr>
          </a:p>
        </p:txBody>
      </p:sp>
      <p:sp>
        <p:nvSpPr>
          <p:cNvPr id="86" name="箭头: 下 33"/>
          <p:cNvSpPr/>
          <p:nvPr/>
        </p:nvSpPr>
        <p:spPr>
          <a:xfrm>
            <a:off x="7808595" y="5029835"/>
            <a:ext cx="76200" cy="19621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7" name="箭头: 下 33"/>
          <p:cNvSpPr/>
          <p:nvPr/>
        </p:nvSpPr>
        <p:spPr>
          <a:xfrm>
            <a:off x="9610090" y="5077460"/>
            <a:ext cx="76200" cy="19621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8" name="箭头: 下 34"/>
          <p:cNvSpPr/>
          <p:nvPr/>
        </p:nvSpPr>
        <p:spPr>
          <a:xfrm flipH="1">
            <a:off x="11277600" y="5151120"/>
            <a:ext cx="76200" cy="34226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9" name="右大括号 88"/>
          <p:cNvSpPr/>
          <p:nvPr/>
        </p:nvSpPr>
        <p:spPr>
          <a:xfrm rot="16200000" flipH="1">
            <a:off x="11277600" y="4890770"/>
            <a:ext cx="76200" cy="335280"/>
          </a:xfrm>
          <a:prstGeom prst="rightBrace">
            <a:avLst/>
          </a:prstGeom>
          <a:ln w="28575">
            <a:solidFill>
              <a:srgbClr val="CC00CC"/>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90" name="文本框 89"/>
          <p:cNvSpPr txBox="1"/>
          <p:nvPr/>
        </p:nvSpPr>
        <p:spPr>
          <a:xfrm>
            <a:off x="10568940" y="5505450"/>
            <a:ext cx="1504315" cy="675640"/>
          </a:xfrm>
          <a:prstGeom prst="rect">
            <a:avLst/>
          </a:prstGeom>
          <a:noFill/>
          <a:ln>
            <a:solidFill>
              <a:schemeClr val="tx2"/>
            </a:solidFill>
          </a:ln>
        </p:spPr>
        <p:txBody>
          <a:bodyPr wrap="square" rtlCol="0">
            <a:noAutofit/>
          </a:bodyPr>
          <a:p>
            <a:r>
              <a:rPr kumimoji="0" lang="en-US" altLang="zh-CN" sz="1000" b="1" i="0" u="none" strike="noStrike" kern="1200" cap="none" spc="0" normalizeH="0" baseline="0" noProof="0" dirty="0">
                <a:ln>
                  <a:noFill/>
                </a:ln>
                <a:effectLst/>
                <a:uLnTx/>
                <a:uFillTx/>
                <a:latin typeface="+mn-lt"/>
                <a:ea typeface="宋体" panose="02010600030101010101" pitchFamily="2" charset="-122"/>
                <a:cs typeface="+mn-cs"/>
              </a:rPr>
              <a:t>Transition</a:t>
            </a:r>
            <a:r>
              <a:rPr lang="en-US" altLang="zh-CN" sz="1000" b="1" i="0" u="none" strike="noStrike" dirty="0">
                <a:solidFill>
                  <a:srgbClr val="000000"/>
                </a:solidFill>
                <a:effectLst/>
                <a:latin typeface="+mn-lt"/>
                <a:ea typeface="宋体" panose="02010600030101010101" pitchFamily="2" charset="-122"/>
              </a:rPr>
              <a:t> </a:t>
            </a:r>
            <a:r>
              <a:rPr kumimoji="0" lang="en-US" altLang="zh-CN" sz="1000" b="1" i="0" u="none" strike="noStrike" kern="1200" cap="none" spc="0" normalizeH="0" baseline="0" noProof="0" dirty="0">
                <a:ln>
                  <a:noFill/>
                </a:ln>
                <a:effectLst/>
                <a:uLnTx/>
                <a:uFillTx/>
                <a:latin typeface="+mn-lt"/>
                <a:ea typeface="宋体" panose="02010600030101010101" pitchFamily="2" charset="-122"/>
                <a:cs typeface="+mn-cs"/>
              </a:rPr>
              <a:t>(</a:t>
            </a:r>
            <a:r>
              <a:rPr lang="en-US" altLang="zh-CN" sz="1000" b="1" dirty="0">
                <a:solidFill>
                  <a:srgbClr val="000000"/>
                </a:solidFill>
                <a:effectLst/>
                <a:latin typeface="+mn-lt"/>
                <a:sym typeface="+mn-ea"/>
              </a:rPr>
              <a:t>AL)</a:t>
            </a:r>
            <a:r>
              <a:rPr kumimoji="0" lang="en-US" altLang="zh-CN" sz="1000" b="1" i="0" u="none" strike="noStrike" kern="1200" cap="none" spc="0" normalizeH="0" baseline="0" noProof="0" dirty="0">
                <a:ln>
                  <a:noFill/>
                </a:ln>
                <a:effectLst/>
                <a:uLnTx/>
                <a:uFillTx/>
                <a:latin typeface="+mn-lt"/>
                <a:ea typeface="宋体" panose="02010600030101010101" pitchFamily="2" charset="-122"/>
                <a:cs typeface="+mn-cs"/>
              </a:rPr>
              <a:t>:</a:t>
            </a:r>
            <a:endParaRPr kumimoji="0" lang="en-US" altLang="zh-CN" sz="1000" b="1" i="0" u="none" strike="noStrike" kern="1200" cap="none" spc="0" normalizeH="0" baseline="0" noProof="0" dirty="0">
              <a:ln>
                <a:noFill/>
              </a:ln>
              <a:effectLst/>
              <a:uLnTx/>
              <a:uFillTx/>
              <a:latin typeface="+mn-lt"/>
              <a:ea typeface="宋体" panose="02010600030101010101" pitchFamily="2" charset="-122"/>
              <a:cs typeface="+mn-cs"/>
            </a:endParaRPr>
          </a:p>
          <a:p>
            <a:r>
              <a:rPr kumimoji="0" lang="zh-CN" altLang="en-US" sz="1000" b="1" i="0" u="none" strike="noStrike" kern="1200" cap="none" spc="0" normalizeH="0" baseline="0" noProof="0" dirty="0">
                <a:ln>
                  <a:noFill/>
                </a:ln>
                <a:effectLst/>
                <a:uLnTx/>
                <a:uFillTx/>
                <a:latin typeface="+mn-lt"/>
                <a:ea typeface="宋体" panose="02010600030101010101" pitchFamily="2" charset="-122"/>
                <a:cs typeface="+mn-cs"/>
              </a:rPr>
              <a:t>Total area：</a:t>
            </a:r>
            <a:endParaRPr kumimoji="0" lang="en-US" altLang="zh-CN" sz="1000" b="1" i="0" u="none" strike="noStrike" kern="1200" cap="none" spc="0" normalizeH="0" baseline="30000" noProof="0" dirty="0">
              <a:ln>
                <a:noFill/>
              </a:ln>
              <a:effectLst/>
              <a:uLnTx/>
              <a:uFillTx/>
              <a:latin typeface="+mn-lt"/>
              <a:ea typeface="宋体" panose="02010600030101010101" pitchFamily="2" charset="-122"/>
              <a:cs typeface="+mn-cs"/>
            </a:endParaRPr>
          </a:p>
          <a:p>
            <a:r>
              <a:rPr lang="en-US" altLang="zh-CN" sz="1000" b="1" dirty="0">
                <a:latin typeface="+mn-lt"/>
              </a:rPr>
              <a:t>Z:29.28W</a:t>
            </a:r>
            <a:r>
              <a:rPr lang="en-US" altLang="zh-CN" sz="1000" dirty="0">
                <a:latin typeface="+mn-lt"/>
              </a:rPr>
              <a:t>(0.701W/cm</a:t>
            </a:r>
            <a:r>
              <a:rPr lang="en-US" altLang="zh-CN" sz="1000" baseline="30000" dirty="0">
                <a:latin typeface="+mn-lt"/>
              </a:rPr>
              <a:t>2</a:t>
            </a:r>
            <a:r>
              <a:rPr lang="en-US" altLang="zh-CN" sz="1000" dirty="0">
                <a:latin typeface="+mn-lt"/>
              </a:rPr>
              <a:t>)</a:t>
            </a:r>
            <a:r>
              <a:rPr lang="zh-CN" altLang="en-US" sz="1000" dirty="0">
                <a:latin typeface="+mn-lt"/>
              </a:rPr>
              <a:t> </a:t>
            </a:r>
            <a:endParaRPr lang="en-US" altLang="zh-CN" sz="1000" dirty="0">
              <a:latin typeface="+mn-lt"/>
            </a:endParaRPr>
          </a:p>
          <a:p>
            <a:endParaRPr lang="en-US" altLang="zh-CN" sz="1000" dirty="0">
              <a:latin typeface="+mn-lt"/>
            </a:endParaRPr>
          </a:p>
        </p:txBody>
      </p:sp>
      <p:pic>
        <p:nvPicPr>
          <p:cNvPr id="91" name="图片 90"/>
          <p:cNvPicPr>
            <a:picLocks noChangeAspect="1"/>
          </p:cNvPicPr>
          <p:nvPr/>
        </p:nvPicPr>
        <p:blipFill>
          <a:blip r:embed="rId8"/>
          <a:stretch>
            <a:fillRect/>
          </a:stretch>
        </p:blipFill>
        <p:spPr>
          <a:xfrm>
            <a:off x="5382260" y="4472305"/>
            <a:ext cx="191135" cy="100965"/>
          </a:xfrm>
          <a:prstGeom prst="rect">
            <a:avLst/>
          </a:prstGeom>
        </p:spPr>
      </p:pic>
      <p:pic>
        <p:nvPicPr>
          <p:cNvPr id="92" name="图片 91"/>
          <p:cNvPicPr>
            <a:picLocks noChangeAspect="1"/>
          </p:cNvPicPr>
          <p:nvPr/>
        </p:nvPicPr>
        <p:blipFill>
          <a:blip r:embed="rId8"/>
          <a:stretch>
            <a:fillRect/>
          </a:stretch>
        </p:blipFill>
        <p:spPr>
          <a:xfrm>
            <a:off x="3023235" y="4424045"/>
            <a:ext cx="427990" cy="183515"/>
          </a:xfrm>
          <a:prstGeom prst="rect">
            <a:avLst/>
          </a:prstGeom>
        </p:spPr>
      </p:pic>
      <p:pic>
        <p:nvPicPr>
          <p:cNvPr id="93" name="图片 92"/>
          <p:cNvPicPr>
            <a:picLocks noChangeAspect="1"/>
          </p:cNvPicPr>
          <p:nvPr/>
        </p:nvPicPr>
        <p:blipFill>
          <a:blip r:embed="rId8"/>
          <a:stretch>
            <a:fillRect/>
          </a:stretch>
        </p:blipFill>
        <p:spPr>
          <a:xfrm>
            <a:off x="1425575" y="4472305"/>
            <a:ext cx="252095" cy="143510"/>
          </a:xfrm>
          <a:prstGeom prst="rect">
            <a:avLst/>
          </a:prstGeom>
        </p:spPr>
      </p:pic>
      <p:sp>
        <p:nvSpPr>
          <p:cNvPr id="94" name="矩形 93"/>
          <p:cNvSpPr/>
          <p:nvPr/>
        </p:nvSpPr>
        <p:spPr>
          <a:xfrm>
            <a:off x="5923915" y="1236345"/>
            <a:ext cx="4984115" cy="2305685"/>
          </a:xfrm>
          <a:prstGeom prst="rect">
            <a:avLst/>
          </a:prstGeom>
          <a:noFill/>
          <a:ln>
            <a:solidFill>
              <a:srgbClr val="CC00C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5" name="矩形 94"/>
          <p:cNvSpPr/>
          <p:nvPr/>
        </p:nvSpPr>
        <p:spPr>
          <a:xfrm>
            <a:off x="6547485" y="3539490"/>
            <a:ext cx="5586095" cy="3239770"/>
          </a:xfrm>
          <a:prstGeom prst="rect">
            <a:avLst/>
          </a:prstGeom>
          <a:noFill/>
          <a:ln>
            <a:solidFill>
              <a:srgbClr val="CC00C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6" name="文本框 95"/>
          <p:cNvSpPr txBox="1"/>
          <p:nvPr/>
        </p:nvSpPr>
        <p:spPr>
          <a:xfrm>
            <a:off x="11150600" y="6283960"/>
            <a:ext cx="1103630" cy="398780"/>
          </a:xfrm>
          <a:prstGeom prst="rect">
            <a:avLst/>
          </a:prstGeom>
          <a:noFill/>
        </p:spPr>
        <p:txBody>
          <a:bodyPr wrap="square" rtlCol="0" anchor="t">
            <a:spAutoFit/>
          </a:bodyPr>
          <a:p>
            <a:r>
              <a:rPr lang="en-US" altLang="zh-CN" sz="2000" dirty="0">
                <a:highlight>
                  <a:srgbClr val="FFFF00"/>
                </a:highlight>
                <a:latin typeface="+mn-lt"/>
                <a:sym typeface="+mn-ea"/>
              </a:rPr>
              <a:t>Now</a:t>
            </a:r>
            <a:endParaRPr lang="en-US" altLang="zh-CN" sz="2400" dirty="0">
              <a:latin typeface="+mn-lt"/>
              <a:sym typeface="+mn-ea"/>
            </a:endParaRPr>
          </a:p>
        </p:txBody>
      </p:sp>
      <p:sp>
        <p:nvSpPr>
          <p:cNvPr id="97" name="文本框 96"/>
          <p:cNvSpPr txBox="1"/>
          <p:nvPr/>
        </p:nvSpPr>
        <p:spPr>
          <a:xfrm>
            <a:off x="9003665" y="3689985"/>
            <a:ext cx="1289050" cy="306705"/>
          </a:xfrm>
          <a:prstGeom prst="rect">
            <a:avLst/>
          </a:prstGeom>
          <a:noFill/>
        </p:spPr>
        <p:txBody>
          <a:bodyPr wrap="square" rtlCol="0">
            <a:spAutoFit/>
          </a:bodyPr>
          <a:p>
            <a:r>
              <a:rPr lang="en-US" altLang="zh-CN" sz="1400" dirty="0">
                <a:highlight>
                  <a:srgbClr val="00FFFF"/>
                </a:highlight>
              </a:rPr>
              <a:t>Sep.23.2022</a:t>
            </a:r>
            <a:endParaRPr lang="zh-CN" altLang="en-US" sz="1400" dirty="0">
              <a:highlight>
                <a:srgbClr val="00FFFF"/>
              </a:highlight>
            </a:endParaRPr>
          </a:p>
        </p:txBody>
      </p:sp>
      <p:sp>
        <p:nvSpPr>
          <p:cNvPr id="2" name="文本框 1"/>
          <p:cNvSpPr txBox="1"/>
          <p:nvPr/>
        </p:nvSpPr>
        <p:spPr>
          <a:xfrm>
            <a:off x="3494405" y="2435860"/>
            <a:ext cx="984885" cy="368300"/>
          </a:xfrm>
          <a:prstGeom prst="rect">
            <a:avLst/>
          </a:prstGeom>
          <a:noFill/>
        </p:spPr>
        <p:txBody>
          <a:bodyPr wrap="square" rtlCol="0" anchor="t">
            <a:spAutoFit/>
          </a:bodyPr>
          <a:p>
            <a:pPr lvl="0" algn="l">
              <a:buClrTx/>
              <a:buSzTx/>
              <a:buFontTx/>
            </a:pPr>
            <a:r>
              <a:rPr lang="en-US" altLang="zh-CN" sz="1800" b="1" dirty="0">
                <a:sym typeface="+mn-ea"/>
              </a:rPr>
              <a:t> 1692W</a:t>
            </a:r>
            <a:endParaRPr lang="en-US" altLang="zh-CN" sz="1800" b="1" dirty="0">
              <a:sym typeface="+mn-ea"/>
            </a:endParaRPr>
          </a:p>
        </p:txBody>
      </p:sp>
      <p:sp>
        <p:nvSpPr>
          <p:cNvPr id="45" name="箭头: 右 44"/>
          <p:cNvSpPr/>
          <p:nvPr/>
        </p:nvSpPr>
        <p:spPr>
          <a:xfrm>
            <a:off x="4479290" y="2554605"/>
            <a:ext cx="330835" cy="933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30000"/>
              </a:lnSpc>
            </a:pPr>
            <a:endParaRPr lang="zh-CN" altLang="en-US"/>
          </a:p>
        </p:txBody>
      </p:sp>
      <p:sp>
        <p:nvSpPr>
          <p:cNvPr id="3" name="文本框 2"/>
          <p:cNvSpPr txBox="1"/>
          <p:nvPr/>
        </p:nvSpPr>
        <p:spPr>
          <a:xfrm>
            <a:off x="4661535" y="2417445"/>
            <a:ext cx="1298575" cy="368300"/>
          </a:xfrm>
          <a:prstGeom prst="rect">
            <a:avLst/>
          </a:prstGeom>
          <a:noFill/>
        </p:spPr>
        <p:txBody>
          <a:bodyPr wrap="square" rtlCol="0" anchor="t">
            <a:spAutoFit/>
          </a:bodyPr>
          <a:p>
            <a:r>
              <a:rPr lang="en-US" altLang="zh-CN" sz="1800" b="1" dirty="0">
                <a:sym typeface="+mn-ea"/>
              </a:rPr>
              <a:t> 910.8</a:t>
            </a:r>
            <a:r>
              <a:rPr lang="en-US" altLang="zh-CN" sz="1800" b="1" dirty="0">
                <a:sym typeface="+mn-ea"/>
              </a:rPr>
              <a:t>34W</a:t>
            </a:r>
            <a:endParaRPr lang="en-US" altLang="zh-CN" sz="1800" b="1" dirty="0">
              <a:sym typeface="+mn-ea"/>
            </a:endParaRPr>
          </a:p>
        </p:txBody>
      </p:sp>
      <p:sp>
        <p:nvSpPr>
          <p:cNvPr id="4" name="文本框 3"/>
          <p:cNvSpPr txBox="1"/>
          <p:nvPr/>
        </p:nvSpPr>
        <p:spPr>
          <a:xfrm>
            <a:off x="3625215" y="2818130"/>
            <a:ext cx="6096000" cy="398780"/>
          </a:xfrm>
          <a:prstGeom prst="rect">
            <a:avLst/>
          </a:prstGeom>
          <a:noFill/>
        </p:spPr>
        <p:txBody>
          <a:bodyPr wrap="square" rtlCol="0" anchor="t">
            <a:spAutoFit/>
          </a:bodyPr>
          <a:p>
            <a:r>
              <a:rPr lang="en-US" altLang="zh-CN" sz="2000" dirty="0">
                <a:highlight>
                  <a:srgbClr val="FFFF00"/>
                </a:highlight>
                <a:latin typeface="+mn-lt"/>
                <a:sym typeface="+mn-ea"/>
              </a:rPr>
              <a:t>The</a:t>
            </a:r>
            <a:r>
              <a:rPr lang="en-US" altLang="zh-CN" sz="2000" dirty="0">
                <a:highlight>
                  <a:srgbClr val="FFFF00"/>
                </a:highlight>
                <a:latin typeface="+mn-lt"/>
                <a:sym typeface="+mn-ea"/>
              </a:rPr>
              <a:t> total </a:t>
            </a:r>
            <a:r>
              <a:rPr lang="en-US" altLang="zh-CN" sz="2000" dirty="0">
                <a:highlight>
                  <a:srgbClr val="FFFF00"/>
                </a:highlight>
                <a:latin typeface="+mn-lt"/>
                <a:sym typeface="+mn-ea"/>
              </a:rPr>
              <a:t>heat drop</a:t>
            </a:r>
            <a:endParaRPr lang="en-US" altLang="zh-CN" b="1" dirty="0">
              <a:highlight>
                <a:srgbClr val="00FFFF"/>
              </a:highlight>
              <a:sym typeface="+mn-ea"/>
            </a:endParaRP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文本框 65"/>
          <p:cNvSpPr txBox="1"/>
          <p:nvPr/>
        </p:nvSpPr>
        <p:spPr>
          <a:xfrm>
            <a:off x="42576" y="106603"/>
            <a:ext cx="11273954" cy="1210945"/>
          </a:xfrm>
          <a:prstGeom prst="rect">
            <a:avLst/>
          </a:prstGeom>
          <a:noFill/>
        </p:spPr>
        <p:txBody>
          <a:bodyPr wrap="square" rtlCol="0">
            <a:spAutoFit/>
          </a:bodyPr>
          <a:lstStyle/>
          <a:p>
            <a:pPr>
              <a:lnSpc>
                <a:spcPct val="130000"/>
              </a:lnSpc>
            </a:pPr>
            <a:r>
              <a:rPr lang="en-US" altLang="zh-CN" sz="2800" b="1" dirty="0">
                <a:latin typeface="+mn-lt"/>
              </a:rPr>
              <a:t>2.2 </a:t>
            </a:r>
            <a:r>
              <a:rPr lang="en-US" altLang="zh-CN" sz="2800" b="1" dirty="0"/>
              <a:t>Change of structrue (</a:t>
            </a:r>
            <a:r>
              <a:rPr lang="en-US" altLang="zh-CN" sz="2800" b="1" dirty="0">
                <a:sym typeface="+mn-ea"/>
              </a:rPr>
              <a:t>Extending AL pipe)</a:t>
            </a:r>
            <a:endParaRPr lang="zh-CN" altLang="en-US" sz="2800" dirty="0"/>
          </a:p>
          <a:p>
            <a:pPr>
              <a:lnSpc>
                <a:spcPct val="130000"/>
              </a:lnSpc>
            </a:pPr>
            <a:endParaRPr lang="zh-CN" altLang="en-US" sz="2800" b="1" dirty="0">
              <a:latin typeface="+mn-lt"/>
            </a:endParaRPr>
          </a:p>
        </p:txBody>
      </p:sp>
      <p:pic>
        <p:nvPicPr>
          <p:cNvPr id="13" name="图片 12"/>
          <p:cNvPicPr>
            <a:picLocks noChangeAspect="1"/>
          </p:cNvPicPr>
          <p:nvPr/>
        </p:nvPicPr>
        <p:blipFill>
          <a:blip r:embed="rId1"/>
          <a:stretch>
            <a:fillRect/>
          </a:stretch>
        </p:blipFill>
        <p:spPr>
          <a:xfrm>
            <a:off x="437515" y="3005455"/>
            <a:ext cx="4152900" cy="1120140"/>
          </a:xfrm>
          <a:prstGeom prst="rect">
            <a:avLst/>
          </a:prstGeom>
        </p:spPr>
      </p:pic>
      <p:pic>
        <p:nvPicPr>
          <p:cNvPr id="14" name="图片 13"/>
          <p:cNvPicPr>
            <a:picLocks noChangeAspect="1"/>
          </p:cNvPicPr>
          <p:nvPr/>
        </p:nvPicPr>
        <p:blipFill>
          <a:blip r:embed="rId2"/>
          <a:stretch>
            <a:fillRect/>
          </a:stretch>
        </p:blipFill>
        <p:spPr>
          <a:xfrm>
            <a:off x="5928360" y="1546860"/>
            <a:ext cx="4130040" cy="1120140"/>
          </a:xfrm>
          <a:prstGeom prst="rect">
            <a:avLst/>
          </a:prstGeom>
        </p:spPr>
      </p:pic>
      <p:pic>
        <p:nvPicPr>
          <p:cNvPr id="15" name="图片 14"/>
          <p:cNvPicPr>
            <a:picLocks noChangeAspect="1"/>
          </p:cNvPicPr>
          <p:nvPr/>
        </p:nvPicPr>
        <p:blipFill>
          <a:blip r:embed="rId3"/>
          <a:srcRect t="2682"/>
          <a:stretch>
            <a:fillRect/>
          </a:stretch>
        </p:blipFill>
        <p:spPr>
          <a:xfrm>
            <a:off x="900430" y="1554480"/>
            <a:ext cx="3024505" cy="1214755"/>
          </a:xfrm>
          <a:prstGeom prst="rect">
            <a:avLst/>
          </a:prstGeom>
        </p:spPr>
      </p:pic>
      <p:pic>
        <p:nvPicPr>
          <p:cNvPr id="16" name="图片 15"/>
          <p:cNvPicPr>
            <a:picLocks noChangeAspect="1"/>
          </p:cNvPicPr>
          <p:nvPr/>
        </p:nvPicPr>
        <p:blipFill>
          <a:blip r:embed="rId4"/>
          <a:stretch>
            <a:fillRect/>
          </a:stretch>
        </p:blipFill>
        <p:spPr>
          <a:xfrm>
            <a:off x="5928360" y="2994660"/>
            <a:ext cx="4154805" cy="1249680"/>
          </a:xfrm>
          <a:prstGeom prst="rect">
            <a:avLst/>
          </a:prstGeom>
        </p:spPr>
      </p:pic>
      <p:pic>
        <p:nvPicPr>
          <p:cNvPr id="18" name="图片 17"/>
          <p:cNvPicPr>
            <a:picLocks noChangeAspect="1"/>
          </p:cNvPicPr>
          <p:nvPr/>
        </p:nvPicPr>
        <p:blipFill>
          <a:blip r:embed="rId5"/>
          <a:stretch>
            <a:fillRect/>
          </a:stretch>
        </p:blipFill>
        <p:spPr>
          <a:xfrm>
            <a:off x="7305040" y="4561205"/>
            <a:ext cx="1376680" cy="1075055"/>
          </a:xfrm>
          <a:prstGeom prst="rect">
            <a:avLst/>
          </a:prstGeom>
        </p:spPr>
      </p:pic>
      <p:pic>
        <p:nvPicPr>
          <p:cNvPr id="21" name="图片 20"/>
          <p:cNvPicPr>
            <a:picLocks noChangeAspect="1"/>
          </p:cNvPicPr>
          <p:nvPr/>
        </p:nvPicPr>
        <p:blipFill>
          <a:blip r:embed="rId6"/>
          <a:srcRect t="3226"/>
          <a:stretch>
            <a:fillRect/>
          </a:stretch>
        </p:blipFill>
        <p:spPr>
          <a:xfrm>
            <a:off x="1857375" y="4712335"/>
            <a:ext cx="937260" cy="914400"/>
          </a:xfrm>
          <a:prstGeom prst="rect">
            <a:avLst/>
          </a:prstGeom>
        </p:spPr>
      </p:pic>
      <p:pic>
        <p:nvPicPr>
          <p:cNvPr id="22" name="图片 21"/>
          <p:cNvPicPr>
            <a:picLocks noChangeAspect="1"/>
          </p:cNvPicPr>
          <p:nvPr/>
        </p:nvPicPr>
        <p:blipFill>
          <a:blip r:embed="rId7"/>
          <a:stretch>
            <a:fillRect/>
          </a:stretch>
        </p:blipFill>
        <p:spPr>
          <a:xfrm>
            <a:off x="4150360" y="3912870"/>
            <a:ext cx="502920" cy="411480"/>
          </a:xfrm>
          <a:prstGeom prst="rect">
            <a:avLst/>
          </a:prstGeom>
        </p:spPr>
      </p:pic>
      <p:pic>
        <p:nvPicPr>
          <p:cNvPr id="38" name="图片 37"/>
          <p:cNvPicPr>
            <a:picLocks noChangeAspect="1"/>
          </p:cNvPicPr>
          <p:nvPr/>
        </p:nvPicPr>
        <p:blipFill>
          <a:blip r:embed="rId7"/>
          <a:stretch>
            <a:fillRect/>
          </a:stretch>
        </p:blipFill>
        <p:spPr>
          <a:xfrm>
            <a:off x="1776095" y="3903345"/>
            <a:ext cx="1668145" cy="411480"/>
          </a:xfrm>
          <a:prstGeom prst="rect">
            <a:avLst/>
          </a:prstGeom>
        </p:spPr>
      </p:pic>
      <p:pic>
        <p:nvPicPr>
          <p:cNvPr id="40" name="图片 39"/>
          <p:cNvPicPr>
            <a:picLocks noChangeAspect="1"/>
          </p:cNvPicPr>
          <p:nvPr/>
        </p:nvPicPr>
        <p:blipFill>
          <a:blip r:embed="rId7"/>
          <a:stretch>
            <a:fillRect/>
          </a:stretch>
        </p:blipFill>
        <p:spPr>
          <a:xfrm>
            <a:off x="3780155" y="3096260"/>
            <a:ext cx="268605" cy="431800"/>
          </a:xfrm>
          <a:prstGeom prst="rect">
            <a:avLst/>
          </a:prstGeom>
        </p:spPr>
      </p:pic>
      <p:sp>
        <p:nvSpPr>
          <p:cNvPr id="43" name="箭头: 右 40"/>
          <p:cNvSpPr/>
          <p:nvPr/>
        </p:nvSpPr>
        <p:spPr>
          <a:xfrm>
            <a:off x="4708244" y="3431825"/>
            <a:ext cx="834243" cy="3761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1" name="文本框 50"/>
          <p:cNvSpPr txBox="1"/>
          <p:nvPr/>
        </p:nvSpPr>
        <p:spPr>
          <a:xfrm>
            <a:off x="1628140" y="6061075"/>
            <a:ext cx="6096000" cy="368300"/>
          </a:xfrm>
          <a:prstGeom prst="rect">
            <a:avLst/>
          </a:prstGeom>
          <a:noFill/>
        </p:spPr>
        <p:txBody>
          <a:bodyPr wrap="square" rtlCol="0" anchor="t">
            <a:spAutoFit/>
          </a:bodyPr>
          <a:p>
            <a:r>
              <a:rPr lang="zh-CN" altLang="en-US"/>
              <a:t>Conical </a:t>
            </a:r>
            <a:r>
              <a:rPr lang="en-US" altLang="zh-CN"/>
              <a:t>pipe</a:t>
            </a:r>
            <a:endParaRPr lang="en-US" altLang="zh-CN"/>
          </a:p>
        </p:txBody>
      </p:sp>
      <p:sp>
        <p:nvSpPr>
          <p:cNvPr id="53" name="文本框 52"/>
          <p:cNvSpPr txBox="1"/>
          <p:nvPr/>
        </p:nvSpPr>
        <p:spPr>
          <a:xfrm>
            <a:off x="6608445" y="6071235"/>
            <a:ext cx="6096000" cy="368300"/>
          </a:xfrm>
          <a:prstGeom prst="rect">
            <a:avLst/>
          </a:prstGeom>
          <a:noFill/>
        </p:spPr>
        <p:txBody>
          <a:bodyPr wrap="square" rtlCol="0" anchor="t">
            <a:spAutoFit/>
          </a:bodyPr>
          <a:p>
            <a:r>
              <a:rPr lang="zh-CN" altLang="en-US"/>
              <a:t>Runway and conical </a:t>
            </a:r>
            <a:r>
              <a:rPr lang="en-US" altLang="zh-CN"/>
              <a:t>pipe</a:t>
            </a:r>
            <a:endParaRPr lang="en-US" altLang="zh-CN"/>
          </a:p>
        </p:txBody>
      </p:sp>
      <p:pic>
        <p:nvPicPr>
          <p:cNvPr id="54" name="图片 53"/>
          <p:cNvPicPr>
            <a:picLocks noChangeAspect="1"/>
          </p:cNvPicPr>
          <p:nvPr/>
        </p:nvPicPr>
        <p:blipFill>
          <a:blip r:embed="rId7"/>
          <a:stretch>
            <a:fillRect/>
          </a:stretch>
        </p:blipFill>
        <p:spPr>
          <a:xfrm rot="20700000">
            <a:off x="2313305" y="2178685"/>
            <a:ext cx="1587500" cy="391795"/>
          </a:xfrm>
          <a:prstGeom prst="rect">
            <a:avLst/>
          </a:prstGeom>
        </p:spPr>
      </p:pic>
      <p:pic>
        <p:nvPicPr>
          <p:cNvPr id="56" name="图片 55"/>
          <p:cNvPicPr>
            <a:picLocks noChangeAspect="1"/>
          </p:cNvPicPr>
          <p:nvPr/>
        </p:nvPicPr>
        <p:blipFill>
          <a:blip r:embed="rId7"/>
          <a:stretch>
            <a:fillRect/>
          </a:stretch>
        </p:blipFill>
        <p:spPr>
          <a:xfrm rot="20700000">
            <a:off x="1651635" y="1465580"/>
            <a:ext cx="1587500" cy="391795"/>
          </a:xfrm>
          <a:prstGeom prst="rect">
            <a:avLst/>
          </a:prstGeom>
        </p:spPr>
      </p:pic>
      <p:pic>
        <p:nvPicPr>
          <p:cNvPr id="57" name="图片 56"/>
          <p:cNvPicPr>
            <a:picLocks noChangeAspect="1"/>
          </p:cNvPicPr>
          <p:nvPr/>
        </p:nvPicPr>
        <p:blipFill>
          <a:blip r:embed="rId7"/>
          <a:stretch>
            <a:fillRect/>
          </a:stretch>
        </p:blipFill>
        <p:spPr>
          <a:xfrm>
            <a:off x="108585" y="3808095"/>
            <a:ext cx="634365" cy="411480"/>
          </a:xfrm>
          <a:prstGeom prst="rect">
            <a:avLst/>
          </a:prstGeom>
        </p:spPr>
      </p:pic>
      <p:pic>
        <p:nvPicPr>
          <p:cNvPr id="60" name="图片 59"/>
          <p:cNvPicPr>
            <a:picLocks noChangeAspect="1"/>
          </p:cNvPicPr>
          <p:nvPr/>
        </p:nvPicPr>
        <p:blipFill>
          <a:blip r:embed="rId7"/>
          <a:stretch>
            <a:fillRect/>
          </a:stretch>
        </p:blipFill>
        <p:spPr>
          <a:xfrm>
            <a:off x="108585" y="3013710"/>
            <a:ext cx="635000" cy="411480"/>
          </a:xfrm>
          <a:prstGeom prst="rect">
            <a:avLst/>
          </a:prstGeom>
        </p:spPr>
      </p:pic>
      <p:sp>
        <p:nvSpPr>
          <p:cNvPr id="2" name="文本框 1"/>
          <p:cNvSpPr txBox="1"/>
          <p:nvPr/>
        </p:nvSpPr>
        <p:spPr>
          <a:xfrm>
            <a:off x="1893570" y="932180"/>
            <a:ext cx="1285875" cy="462280"/>
          </a:xfrm>
          <a:prstGeom prst="rect">
            <a:avLst/>
          </a:prstGeom>
          <a:noFill/>
        </p:spPr>
        <p:txBody>
          <a:bodyPr wrap="square" rtlCol="0" anchor="t">
            <a:noAutofit/>
          </a:bodyPr>
          <a:p>
            <a:r>
              <a:rPr lang="en-US" altLang="zh-CN" sz="2000" dirty="0">
                <a:highlight>
                  <a:srgbClr val="FFFF00"/>
                </a:highlight>
                <a:latin typeface="+mn-lt"/>
                <a:sym typeface="+mn-ea"/>
              </a:rPr>
              <a:t>Previous</a:t>
            </a:r>
            <a:endParaRPr lang="en-US" altLang="zh-CN" sz="2400" dirty="0">
              <a:latin typeface="+mn-lt"/>
              <a:sym typeface="+mn-ea"/>
            </a:endParaRPr>
          </a:p>
        </p:txBody>
      </p:sp>
      <p:sp>
        <p:nvSpPr>
          <p:cNvPr id="96" name="文本框 95"/>
          <p:cNvSpPr txBox="1"/>
          <p:nvPr/>
        </p:nvSpPr>
        <p:spPr>
          <a:xfrm>
            <a:off x="7510780" y="963930"/>
            <a:ext cx="1103630" cy="398780"/>
          </a:xfrm>
          <a:prstGeom prst="rect">
            <a:avLst/>
          </a:prstGeom>
          <a:noFill/>
        </p:spPr>
        <p:txBody>
          <a:bodyPr wrap="square" rtlCol="0" anchor="t">
            <a:spAutoFit/>
          </a:bodyPr>
          <a:p>
            <a:r>
              <a:rPr lang="en-US" altLang="zh-CN" sz="2000" dirty="0">
                <a:highlight>
                  <a:srgbClr val="FFFF00"/>
                </a:highlight>
                <a:latin typeface="+mn-lt"/>
                <a:sym typeface="+mn-ea"/>
              </a:rPr>
              <a:t>Now</a:t>
            </a:r>
            <a:endParaRPr lang="en-US" altLang="zh-CN" sz="2400" dirty="0">
              <a:latin typeface="+mn-lt"/>
              <a:sym typeface="+mn-ea"/>
            </a:endParaRP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屏幕截图 2022-10-21 154746"/>
          <p:cNvPicPr>
            <a:picLocks noChangeAspect="1"/>
          </p:cNvPicPr>
          <p:nvPr/>
        </p:nvPicPr>
        <p:blipFill>
          <a:blip r:embed="rId1"/>
          <a:srcRect t="5047" b="15180"/>
          <a:stretch>
            <a:fillRect/>
          </a:stretch>
        </p:blipFill>
        <p:spPr>
          <a:xfrm>
            <a:off x="936625" y="1341755"/>
            <a:ext cx="10911840" cy="1446530"/>
          </a:xfrm>
          <a:prstGeom prst="rect">
            <a:avLst/>
          </a:prstGeom>
        </p:spPr>
      </p:pic>
      <p:sp>
        <p:nvSpPr>
          <p:cNvPr id="4" name="文本框 3"/>
          <p:cNvSpPr txBox="1"/>
          <p:nvPr/>
        </p:nvSpPr>
        <p:spPr>
          <a:xfrm>
            <a:off x="5172466" y="4837210"/>
            <a:ext cx="6675868" cy="1271270"/>
          </a:xfrm>
          <a:prstGeom prst="rect">
            <a:avLst/>
          </a:prstGeom>
          <a:noFill/>
        </p:spPr>
        <p:txBody>
          <a:bodyPr wrap="square">
            <a:spAutoFit/>
          </a:bodyPr>
          <a:lstStyle/>
          <a:p>
            <a:pPr>
              <a:lnSpc>
                <a:spcPct val="120000"/>
              </a:lnSpc>
            </a:pPr>
            <a:r>
              <a:rPr lang="en-US" altLang="zh-CN" sz="1600" dirty="0">
                <a:highlight>
                  <a:srgbClr val="00FFFF"/>
                </a:highlight>
              </a:rPr>
              <a:t>Heat transfer requirement</a:t>
            </a:r>
            <a:r>
              <a:rPr lang="zh-CN" altLang="en-US" sz="1600" dirty="0"/>
              <a:t>：</a:t>
            </a:r>
            <a:endParaRPr lang="en-US" altLang="zh-CN" sz="1600" dirty="0"/>
          </a:p>
          <a:p>
            <a:pPr marL="285750" indent="-285750">
              <a:lnSpc>
                <a:spcPct val="120000"/>
              </a:lnSpc>
              <a:buFont typeface="Arial" panose="020B0604020202020204" pitchFamily="34" charset="0"/>
              <a:buChar char="•"/>
            </a:pPr>
            <a:r>
              <a:rPr lang="en-US" altLang="zh-CN" sz="1600" dirty="0"/>
              <a:t>The detector requires that the temperature difference between the two ends of the outer beryllium tube is </a:t>
            </a:r>
            <a:r>
              <a:rPr lang="en-US" altLang="zh-CN" sz="1600" dirty="0">
                <a:solidFill>
                  <a:srgbClr val="FF0000"/>
                </a:solidFill>
              </a:rPr>
              <a:t>less than 10 degrees</a:t>
            </a:r>
            <a:r>
              <a:rPr lang="en-US" altLang="zh-CN" sz="1600" dirty="0"/>
              <a:t>.</a:t>
            </a:r>
            <a:endParaRPr lang="en-US" altLang="zh-CN" sz="1600" dirty="0"/>
          </a:p>
          <a:p>
            <a:pPr marL="285750" indent="-285750">
              <a:lnSpc>
                <a:spcPct val="120000"/>
              </a:lnSpc>
              <a:buFont typeface="Arial" panose="020B0604020202020204" pitchFamily="34" charset="0"/>
              <a:buChar char="•"/>
            </a:pPr>
            <a:r>
              <a:rPr lang="en-US" altLang="zh-CN" sz="1600" dirty="0"/>
              <a:t>The smaller the mass, the better.</a:t>
            </a:r>
            <a:endParaRPr lang="en-US" altLang="zh-CN" sz="1600" dirty="0"/>
          </a:p>
        </p:txBody>
      </p:sp>
      <p:sp>
        <p:nvSpPr>
          <p:cNvPr id="67" name="文本框 66"/>
          <p:cNvSpPr txBox="1"/>
          <p:nvPr/>
        </p:nvSpPr>
        <p:spPr>
          <a:xfrm>
            <a:off x="-4486" y="206655"/>
            <a:ext cx="5055235" cy="521970"/>
          </a:xfrm>
          <a:prstGeom prst="rect">
            <a:avLst/>
          </a:prstGeom>
          <a:noFill/>
        </p:spPr>
        <p:txBody>
          <a:bodyPr wrap="none" rtlCol="0">
            <a:spAutoFit/>
          </a:bodyPr>
          <a:lstStyle/>
          <a:p>
            <a:r>
              <a:rPr lang="en-US" altLang="zh-CN" sz="2800" b="1" dirty="0">
                <a:latin typeface="+mn-lt"/>
              </a:rPr>
              <a:t>3.1 Basic structure of beampipe </a:t>
            </a:r>
            <a:endParaRPr lang="zh-CN" altLang="en-US" sz="2800" b="1" dirty="0">
              <a:latin typeface="+mn-lt"/>
            </a:endParaRPr>
          </a:p>
        </p:txBody>
      </p:sp>
      <p:grpSp>
        <p:nvGrpSpPr>
          <p:cNvPr id="14" name="组合 13"/>
          <p:cNvGrpSpPr/>
          <p:nvPr/>
        </p:nvGrpSpPr>
        <p:grpSpPr>
          <a:xfrm>
            <a:off x="122932" y="1307076"/>
            <a:ext cx="8634977" cy="1882922"/>
            <a:chOff x="732286" y="1233078"/>
            <a:chExt cx="8634977" cy="1882922"/>
          </a:xfrm>
        </p:grpSpPr>
        <p:grpSp>
          <p:nvGrpSpPr>
            <p:cNvPr id="137" name="组合 136"/>
            <p:cNvGrpSpPr/>
            <p:nvPr/>
          </p:nvGrpSpPr>
          <p:grpSpPr>
            <a:xfrm>
              <a:off x="732286" y="1343165"/>
              <a:ext cx="7344148" cy="1772835"/>
              <a:chOff x="-7810" y="1611335"/>
              <a:chExt cx="7344148" cy="1772835"/>
            </a:xfrm>
          </p:grpSpPr>
          <p:grpSp>
            <p:nvGrpSpPr>
              <p:cNvPr id="93" name="组合 92"/>
              <p:cNvGrpSpPr/>
              <p:nvPr/>
            </p:nvGrpSpPr>
            <p:grpSpPr>
              <a:xfrm>
                <a:off x="-7810" y="2026336"/>
                <a:ext cx="7344148" cy="1357834"/>
                <a:chOff x="-7810" y="2026336"/>
                <a:chExt cx="7344148" cy="1357834"/>
              </a:xfrm>
            </p:grpSpPr>
            <p:cxnSp>
              <p:nvCxnSpPr>
                <p:cNvPr id="68" name="直接箭头连接符 67"/>
                <p:cNvCxnSpPr/>
                <p:nvPr/>
              </p:nvCxnSpPr>
              <p:spPr>
                <a:xfrm flipH="1" flipV="1">
                  <a:off x="6371807" y="2209028"/>
                  <a:ext cx="403765" cy="728439"/>
                </a:xfrm>
                <a:prstGeom prst="straightConnector1">
                  <a:avLst/>
                </a:prstGeom>
                <a:ln w="28575">
                  <a:solidFill>
                    <a:srgbClr val="CC00CC"/>
                  </a:solidFill>
                  <a:tailEnd type="triangle"/>
                </a:ln>
              </p:spPr>
              <p:style>
                <a:lnRef idx="1">
                  <a:schemeClr val="accent1"/>
                </a:lnRef>
                <a:fillRef idx="0">
                  <a:schemeClr val="accent1"/>
                </a:fillRef>
                <a:effectRef idx="0">
                  <a:schemeClr val="accent1"/>
                </a:effectRef>
                <a:fontRef idx="minor">
                  <a:schemeClr val="tx1"/>
                </a:fontRef>
              </p:style>
            </p:cxnSp>
            <p:sp>
              <p:nvSpPr>
                <p:cNvPr id="69" name="文本框 68"/>
                <p:cNvSpPr txBox="1"/>
                <p:nvPr/>
              </p:nvSpPr>
              <p:spPr>
                <a:xfrm>
                  <a:off x="6369407" y="2999165"/>
                  <a:ext cx="966931" cy="369332"/>
                </a:xfrm>
                <a:prstGeom prst="rect">
                  <a:avLst/>
                </a:prstGeom>
                <a:noFill/>
              </p:spPr>
              <p:txBody>
                <a:bodyPr wrap="none" rtlCol="0">
                  <a:spAutoFit/>
                </a:bodyPr>
                <a:lstStyle/>
                <a:p>
                  <a:r>
                    <a:rPr lang="en-US" altLang="zh-CN" dirty="0"/>
                    <a:t>Be pipe</a:t>
                  </a:r>
                  <a:endParaRPr lang="zh-CN" altLang="en-US" dirty="0"/>
                </a:p>
              </p:txBody>
            </p:sp>
            <p:cxnSp>
              <p:nvCxnSpPr>
                <p:cNvPr id="72" name="直接箭头连接符 71"/>
                <p:cNvCxnSpPr>
                  <a:stCxn id="73" idx="0"/>
                </p:cNvCxnSpPr>
                <p:nvPr/>
              </p:nvCxnSpPr>
              <p:spPr>
                <a:xfrm flipV="1">
                  <a:off x="3728805" y="2708276"/>
                  <a:ext cx="138559" cy="306562"/>
                </a:xfrm>
                <a:prstGeom prst="straightConnector1">
                  <a:avLst/>
                </a:prstGeom>
                <a:ln w="28575">
                  <a:solidFill>
                    <a:srgbClr val="CC00CC"/>
                  </a:solidFill>
                  <a:tailEnd type="triangle"/>
                </a:ln>
              </p:spPr>
              <p:style>
                <a:lnRef idx="1">
                  <a:schemeClr val="accent1"/>
                </a:lnRef>
                <a:fillRef idx="0">
                  <a:schemeClr val="accent1"/>
                </a:fillRef>
                <a:effectRef idx="0">
                  <a:schemeClr val="accent1"/>
                </a:effectRef>
                <a:fontRef idx="minor">
                  <a:schemeClr val="tx1"/>
                </a:fontRef>
              </p:style>
            </p:cxnSp>
            <p:sp>
              <p:nvSpPr>
                <p:cNvPr id="73" name="文本框 72"/>
                <p:cNvSpPr txBox="1"/>
                <p:nvPr/>
              </p:nvSpPr>
              <p:spPr>
                <a:xfrm>
                  <a:off x="2710994" y="3014838"/>
                  <a:ext cx="2035622" cy="369332"/>
                </a:xfrm>
                <a:prstGeom prst="rect">
                  <a:avLst/>
                </a:prstGeom>
                <a:noFill/>
              </p:spPr>
              <p:txBody>
                <a:bodyPr wrap="none" rtlCol="0">
                  <a:spAutoFit/>
                </a:bodyPr>
                <a:lstStyle/>
                <a:p>
                  <a:r>
                    <a:rPr lang="en-US" altLang="zh-CN" dirty="0"/>
                    <a:t>Extending AL pipe</a:t>
                  </a:r>
                  <a:endParaRPr lang="zh-CN" altLang="en-US" dirty="0"/>
                </a:p>
              </p:txBody>
            </p:sp>
            <mc:AlternateContent xmlns:mc="http://schemas.openxmlformats.org/markup-compatibility/2006">
              <mc:Choice xmlns:a14="http://schemas.microsoft.com/office/drawing/2010/main" Requires="a14">
                <p:sp>
                  <p:nvSpPr>
                    <p:cNvPr id="75" name="文本框 74"/>
                    <p:cNvSpPr txBox="1"/>
                    <p:nvPr/>
                  </p:nvSpPr>
                  <p:spPr>
                    <a:xfrm>
                      <a:off x="-7546" y="2026336"/>
                      <a:ext cx="1113790" cy="368300"/>
                    </a:xfrm>
                    <a:prstGeom prst="rect">
                      <a:avLst/>
                    </a:prstGeom>
                    <a:noFill/>
                  </p:spPr>
                  <p:txBody>
                    <a:bodyPr wrap="none" rtlCol="0">
                      <a:spAutoFit/>
                    </a:bodyPr>
                    <a:lstStyle/>
                    <a:p>
                      <a:pPr algn="l"/>
                      <a14:m>
                        <m:oMath xmlns:m="http://schemas.openxmlformats.org/officeDocument/2006/math">
                          <m:sSub>
                            <m:sSubPr>
                              <m:ctrlPr>
                                <a:rPr lang="en-US" altLang="zh-CN" i="1" dirty="0">
                                  <a:latin typeface="Cambria Math" panose="02040503050406030204" charset="0"/>
                                  <a:cs typeface="Cambria Math" panose="02040503050406030204" charset="0"/>
                                </a:rPr>
                              </m:ctrlPr>
                            </m:sSubPr>
                            <m:e>
                              <m:r>
                                <a:rPr lang="en-US" altLang="zh-CN" dirty="0">
                                  <a:latin typeface="Cambria Math" panose="02040503050406030204" charset="0"/>
                                  <a:sym typeface="+mn-ea"/>
                                </a:rPr>
                                <m:t>𝐻</m:t>
                              </m:r>
                            </m:e>
                            <m:sub>
                              <m:r>
                                <a:rPr lang="en-US" altLang="zh-CN" i="1" dirty="0">
                                  <a:latin typeface="Cambria Math" panose="02040503050406030204" charset="0"/>
                                  <a:cs typeface="Cambria Math" panose="02040503050406030204" charset="0"/>
                                </a:rPr>
                                <m:t>2</m:t>
                              </m:r>
                            </m:sub>
                          </m:sSub>
                        </m:oMath>
                      </a14:m>
                      <a:r>
                        <a:rPr lang="en-US" altLang="zh-CN" dirty="0"/>
                        <a:t>O inlet</a:t>
                      </a:r>
                      <a:endParaRPr lang="zh-CN" altLang="en-US" dirty="0"/>
                    </a:p>
                  </p:txBody>
                </p:sp>
              </mc:Choice>
              <mc:Fallback>
                <p:sp>
                  <p:nvSpPr>
                    <p:cNvPr id="75" name="文本框 74"/>
                    <p:cNvSpPr txBox="1">
                      <a:spLocks noRot="1" noChangeAspect="1" noMove="1" noResize="1" noEditPoints="1" noAdjustHandles="1" noChangeArrowheads="1" noChangeShapeType="1" noTextEdit="1"/>
                    </p:cNvSpPr>
                    <p:nvPr/>
                  </p:nvSpPr>
                  <p:spPr>
                    <a:xfrm>
                      <a:off x="-7546" y="2026336"/>
                      <a:ext cx="1113790" cy="368300"/>
                    </a:xfrm>
                    <a:prstGeom prst="rect">
                      <a:avLst/>
                    </a:prstGeom>
                    <a:blipFill rotWithShape="1">
                      <a:blip r:embed="rId2"/>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84" name="文本框 83"/>
                    <p:cNvSpPr txBox="1"/>
                    <p:nvPr/>
                  </p:nvSpPr>
                  <p:spPr>
                    <a:xfrm>
                      <a:off x="-7810" y="2918020"/>
                      <a:ext cx="1253490" cy="368300"/>
                    </a:xfrm>
                    <a:prstGeom prst="rect">
                      <a:avLst/>
                    </a:prstGeom>
                    <a:noFill/>
                  </p:spPr>
                  <p:txBody>
                    <a:bodyPr wrap="none" rtlCol="0">
                      <a:spAutoFit/>
                    </a:bodyPr>
                    <a:lstStyle/>
                    <a:p>
                      <a:pPr algn="l"/>
                      <a14:m>
                        <m:oMath xmlns:m="http://schemas.openxmlformats.org/officeDocument/2006/math">
                          <m:sSub>
                            <m:sSubPr>
                              <m:ctrlPr>
                                <a:rPr lang="en-US" altLang="zh-CN" sz="1800" i="1" dirty="0">
                                  <a:latin typeface="Cambria Math" panose="02040503050406030204" charset="0"/>
                                  <a:cs typeface="Cambria Math" panose="02040503050406030204" charset="0"/>
                                </a:rPr>
                              </m:ctrlPr>
                            </m:sSubPr>
                            <m:e>
                              <m:r>
                                <a:rPr lang="en-US" altLang="zh-CN" sz="1800" dirty="0">
                                  <a:latin typeface="Cambria Math" panose="02040503050406030204" charset="0"/>
                                  <a:sym typeface="+mn-ea"/>
                                </a:rPr>
                                <m:t>𝐻</m:t>
                              </m:r>
                            </m:e>
                            <m:sub>
                              <m:r>
                                <a:rPr lang="en-US" altLang="zh-CN" sz="1800" i="1" dirty="0">
                                  <a:latin typeface="Cambria Math" panose="02040503050406030204" charset="0"/>
                                  <a:cs typeface="Cambria Math" panose="02040503050406030204" charset="0"/>
                                </a:rPr>
                                <m:t>2</m:t>
                              </m:r>
                            </m:sub>
                          </m:sSub>
                        </m:oMath>
                      </a14:m>
                      <a:r>
                        <a:rPr lang="en-US" altLang="zh-CN" dirty="0">
                          <a:sym typeface="+mn-ea"/>
                        </a:rPr>
                        <a:t>O</a:t>
                      </a:r>
                      <a:r>
                        <a:rPr lang="en-US" altLang="zh-CN" dirty="0"/>
                        <a:t> outlet</a:t>
                      </a:r>
                      <a:endParaRPr lang="zh-CN" altLang="en-US" dirty="0"/>
                    </a:p>
                  </p:txBody>
                </p:sp>
              </mc:Choice>
              <mc:Fallback>
                <p:sp>
                  <p:nvSpPr>
                    <p:cNvPr id="84" name="文本框 83"/>
                    <p:cNvSpPr txBox="1">
                      <a:spLocks noRot="1" noChangeAspect="1" noMove="1" noResize="1" noEditPoints="1" noAdjustHandles="1" noChangeArrowheads="1" noChangeShapeType="1" noTextEdit="1"/>
                    </p:cNvSpPr>
                    <p:nvPr/>
                  </p:nvSpPr>
                  <p:spPr>
                    <a:xfrm>
                      <a:off x="-7810" y="2918020"/>
                      <a:ext cx="1253490" cy="368300"/>
                    </a:xfrm>
                    <a:prstGeom prst="rect">
                      <a:avLst/>
                    </a:prstGeom>
                    <a:blipFill rotWithShape="1">
                      <a:blip r:embed="rId3"/>
                    </a:blipFill>
                  </p:spPr>
                  <p:txBody>
                    <a:bodyPr/>
                    <a:lstStyle/>
                    <a:p>
                      <a:r>
                        <a:rPr lang="zh-CN" altLang="en-US">
                          <a:noFill/>
                        </a:rPr>
                        <a:t> </a:t>
                      </a:r>
                    </a:p>
                  </p:txBody>
                </p:sp>
              </mc:Fallback>
            </mc:AlternateContent>
          </p:grpSp>
          <p:sp>
            <p:nvSpPr>
              <p:cNvPr id="105" name="文本框 104"/>
              <p:cNvSpPr txBox="1"/>
              <p:nvPr/>
            </p:nvSpPr>
            <p:spPr>
              <a:xfrm>
                <a:off x="4355650" y="1611335"/>
                <a:ext cx="954107" cy="369332"/>
              </a:xfrm>
              <a:prstGeom prst="rect">
                <a:avLst/>
              </a:prstGeom>
              <a:noFill/>
            </p:spPr>
            <p:txBody>
              <a:bodyPr wrap="none" rtlCol="0">
                <a:spAutoFit/>
              </a:bodyPr>
              <a:lstStyle/>
              <a:p>
                <a:r>
                  <a:rPr lang="en-US" altLang="zh-CN" dirty="0"/>
                  <a:t>Oil inlet</a:t>
                </a:r>
                <a:endParaRPr lang="zh-CN" altLang="en-US" dirty="0"/>
              </a:p>
            </p:txBody>
          </p:sp>
        </p:grpSp>
        <p:sp>
          <p:nvSpPr>
            <p:cNvPr id="2" name="箭头: 右 1"/>
            <p:cNvSpPr/>
            <p:nvPr/>
          </p:nvSpPr>
          <p:spPr>
            <a:xfrm rot="1118402">
              <a:off x="5516952" y="1671954"/>
              <a:ext cx="453150" cy="104153"/>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7" name="箭头: 右 36"/>
            <p:cNvSpPr/>
            <p:nvPr/>
          </p:nvSpPr>
          <p:spPr>
            <a:xfrm rot="21400410">
              <a:off x="6646387" y="1771295"/>
              <a:ext cx="1003378" cy="7912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箭头: 右 41"/>
            <p:cNvSpPr/>
            <p:nvPr/>
          </p:nvSpPr>
          <p:spPr>
            <a:xfrm rot="20585034">
              <a:off x="8276999" y="1543864"/>
              <a:ext cx="453150" cy="104153"/>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44"/>
            <p:cNvSpPr txBox="1"/>
            <p:nvPr/>
          </p:nvSpPr>
          <p:spPr>
            <a:xfrm>
              <a:off x="8272091" y="1233078"/>
              <a:ext cx="1095172" cy="369332"/>
            </a:xfrm>
            <a:prstGeom prst="rect">
              <a:avLst/>
            </a:prstGeom>
            <a:noFill/>
          </p:spPr>
          <p:txBody>
            <a:bodyPr wrap="none" rtlCol="0">
              <a:spAutoFit/>
            </a:bodyPr>
            <a:lstStyle/>
            <a:p>
              <a:r>
                <a:rPr lang="en-US" altLang="zh-CN" dirty="0"/>
                <a:t>Oil outlet</a:t>
              </a:r>
              <a:endParaRPr lang="zh-CN" altLang="en-US" dirty="0"/>
            </a:p>
          </p:txBody>
        </p:sp>
        <p:sp>
          <p:nvSpPr>
            <p:cNvPr id="47" name="箭头: 右 46"/>
            <p:cNvSpPr/>
            <p:nvPr/>
          </p:nvSpPr>
          <p:spPr>
            <a:xfrm rot="21193580">
              <a:off x="1937780" y="1835693"/>
              <a:ext cx="315595" cy="76200"/>
            </a:xfrm>
            <a:prstGeom prst="rightArrow">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8" name="箭头: 右 47"/>
            <p:cNvSpPr/>
            <p:nvPr/>
          </p:nvSpPr>
          <p:spPr>
            <a:xfrm rot="324197" flipV="1">
              <a:off x="1935240" y="1996348"/>
              <a:ext cx="453390" cy="76200"/>
            </a:xfrm>
            <a:prstGeom prst="rightArrow">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9" name="箭头: 右 48"/>
            <p:cNvSpPr/>
            <p:nvPr/>
          </p:nvSpPr>
          <p:spPr>
            <a:xfrm>
              <a:off x="3540013" y="1712638"/>
              <a:ext cx="1693373" cy="132436"/>
            </a:xfrm>
            <a:prstGeom prst="rightArrow">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箭头: 右弧形 9"/>
            <p:cNvSpPr/>
            <p:nvPr/>
          </p:nvSpPr>
          <p:spPr>
            <a:xfrm>
              <a:off x="5433646" y="1764676"/>
              <a:ext cx="222444" cy="463421"/>
            </a:xfrm>
            <a:prstGeom prst="curvedLeftArrow">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1" name="箭头: 右 50"/>
            <p:cNvSpPr/>
            <p:nvPr/>
          </p:nvSpPr>
          <p:spPr>
            <a:xfrm rot="10576891">
              <a:off x="3629758" y="2242361"/>
              <a:ext cx="1529761" cy="154550"/>
            </a:xfrm>
            <a:prstGeom prst="rightArrow">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2" name="箭头: 右 51"/>
            <p:cNvSpPr/>
            <p:nvPr/>
          </p:nvSpPr>
          <p:spPr>
            <a:xfrm rot="7894257" flipV="1">
              <a:off x="1725690" y="2410368"/>
              <a:ext cx="495300" cy="78105"/>
            </a:xfrm>
            <a:prstGeom prst="rightArrow">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3" name="箭头: 右 52"/>
            <p:cNvSpPr/>
            <p:nvPr/>
          </p:nvSpPr>
          <p:spPr>
            <a:xfrm rot="9376252">
              <a:off x="1834910" y="2529113"/>
              <a:ext cx="467995" cy="76200"/>
            </a:xfrm>
            <a:prstGeom prst="rightArrow">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mc:AlternateContent xmlns:mc="http://schemas.openxmlformats.org/markup-compatibility/2006">
        <mc:Choice xmlns:a14="http://schemas.microsoft.com/office/drawing/2010/main" Requires="a14">
          <p:sp>
            <p:nvSpPr>
              <p:cNvPr id="60" name="文本框 59"/>
              <p:cNvSpPr txBox="1"/>
              <p:nvPr/>
            </p:nvSpPr>
            <p:spPr>
              <a:xfrm>
                <a:off x="2841699" y="3175595"/>
                <a:ext cx="2414905" cy="1228725"/>
              </a:xfrm>
              <a:prstGeom prst="rect">
                <a:avLst/>
              </a:prstGeom>
              <a:noFill/>
            </p:spPr>
            <p:txBody>
              <a:bodyPr wrap="none" rtlCol="0">
                <a:spAutoFit/>
              </a:bodyPr>
              <a:lstStyle/>
              <a:p>
                <a:pPr indent="0" algn="l">
                  <a:buFont typeface="Arial" panose="020B0604020202020204" pitchFamily="34" charset="0"/>
                  <a:buNone/>
                </a:pPr>
                <a:r>
                  <a:rPr lang="en-US" altLang="zh-CN" sz="1800" dirty="0">
                    <a:latin typeface="+mn-lt"/>
                    <a:sym typeface="+mn-ea"/>
                  </a:rPr>
                  <a:t>Coolant</a:t>
                </a:r>
                <a:r>
                  <a:rPr lang="en-US" altLang="zh-CN" sz="1800" dirty="0">
                    <a:latin typeface="+mn-lt"/>
                    <a:cs typeface="Times New Roman" panose="02020603050405020304" pitchFamily="18" charset="0"/>
                    <a:sym typeface="+mn-ea"/>
                  </a:rPr>
                  <a:t>:</a:t>
                </a:r>
                <a:r>
                  <a:rPr lang="en-US" altLang="zh-CN" sz="1800" dirty="0">
                    <a:highlight>
                      <a:srgbClr val="FFFF00"/>
                    </a:highlight>
                    <a:latin typeface="+mn-lt"/>
                    <a:sym typeface="+mn-ea"/>
                  </a:rPr>
                  <a:t> </a:t>
                </a:r>
                <a14:m>
                  <m:oMath xmlns:m="http://schemas.openxmlformats.org/officeDocument/2006/math">
                    <m:sSub>
                      <m:sSubPr>
                        <m:ctrlPr>
                          <a:rPr lang="en-US" altLang="zh-CN" sz="1800" dirty="0">
                            <a:highlight>
                              <a:srgbClr val="FFFF00"/>
                            </a:highlight>
                            <a:latin typeface="+mn-lt"/>
                          </a:rPr>
                        </m:ctrlPr>
                      </m:sSubPr>
                      <m:e>
                        <m:r>
                          <a:rPr lang="en-US" altLang="zh-CN" sz="1800" dirty="0">
                            <a:highlight>
                              <a:srgbClr val="FFFF00"/>
                            </a:highlight>
                            <a:latin typeface="+mn-lt"/>
                            <a:sym typeface="+mn-ea"/>
                          </a:rPr>
                          <m:t>𝐻</m:t>
                        </m:r>
                      </m:e>
                      <m:sub>
                        <m:r>
                          <a:rPr lang="en-US" altLang="zh-CN" sz="1800" dirty="0">
                            <a:highlight>
                              <a:srgbClr val="FFFF00"/>
                            </a:highlight>
                            <a:latin typeface="+mn-lt"/>
                          </a:rPr>
                          <m:t>2</m:t>
                        </m:r>
                      </m:sub>
                    </m:sSub>
                  </m:oMath>
                </a14:m>
                <a:r>
                  <a:rPr lang="en-US" altLang="zh-CN" sz="1800" dirty="0">
                    <a:highlight>
                      <a:srgbClr val="FFFF00"/>
                    </a:highlight>
                    <a:latin typeface="+mn-lt"/>
                    <a:sym typeface="+mn-ea"/>
                  </a:rPr>
                  <a:t>O</a:t>
                </a:r>
                <a:endParaRPr lang="en-US" altLang="zh-CN" sz="1800" dirty="0">
                  <a:latin typeface="+mn-lt"/>
                </a:endParaRPr>
              </a:p>
              <a:p>
                <a:pPr algn="l">
                  <a:buFont typeface="Arial" panose="020B0604020202020204" pitchFamily="34" charset="0"/>
                  <a:buChar char="•"/>
                </a:pPr>
                <a:r>
                  <a:rPr lang="en-US" altLang="zh-CN" dirty="0">
                    <a:latin typeface="+mn-lt"/>
                    <a:cs typeface="Times New Roman" panose="02020603050405020304" pitchFamily="18" charset="0"/>
                  </a:rPr>
                  <a:t>Inlet temperature: 20</a:t>
                </a:r>
                <a:r>
                  <a:rPr lang="en-US" altLang="zh-CN" dirty="0">
                    <a:latin typeface="+mn-lt"/>
                    <a:ea typeface="等线" panose="02010600030101010101" pitchFamily="2" charset="-122"/>
                    <a:cs typeface="Times New Roman" panose="02020603050405020304" pitchFamily="18" charset="0"/>
                  </a:rPr>
                  <a:t>℃</a:t>
                </a:r>
                <a:endParaRPr lang="en-US" altLang="zh-CN" dirty="0">
                  <a:latin typeface="+mn-lt"/>
                  <a:ea typeface="等线" panose="02010600030101010101" pitchFamily="2" charset="-122"/>
                  <a:cs typeface="Times New Roman" panose="02020603050405020304" pitchFamily="18" charset="0"/>
                </a:endParaRPr>
              </a:p>
              <a:p>
                <a:pPr algn="l">
                  <a:buFont typeface="Arial" panose="020B0604020202020204" pitchFamily="34" charset="0"/>
                  <a:buChar char="•"/>
                </a:pPr>
                <a:r>
                  <a:rPr lang="en-US" altLang="zh-CN" dirty="0">
                    <a:latin typeface="+mn-lt"/>
                    <a:cs typeface="Times New Roman" panose="02020603050405020304" pitchFamily="18" charset="0"/>
                  </a:rPr>
                  <a:t>Flow rate: 1.7L/min</a:t>
                </a:r>
                <a:endParaRPr lang="en-US" altLang="zh-CN" dirty="0">
                  <a:latin typeface="+mn-lt"/>
                  <a:cs typeface="Times New Roman" panose="02020603050405020304" pitchFamily="18" charset="0"/>
                </a:endParaRPr>
              </a:p>
              <a:p>
                <a:pPr algn="l">
                  <a:buFont typeface="Arial" panose="020B0604020202020204" pitchFamily="34" charset="0"/>
                  <a:buChar char="•"/>
                </a:pPr>
                <a:endParaRPr lang="en-US" altLang="zh-CN" dirty="0">
                  <a:latin typeface="+mn-lt"/>
                  <a:cs typeface="Times New Roman" panose="02020603050405020304" pitchFamily="18" charset="0"/>
                </a:endParaRPr>
              </a:p>
            </p:txBody>
          </p:sp>
        </mc:Choice>
        <mc:Fallback>
          <p:sp>
            <p:nvSpPr>
              <p:cNvPr id="60" name="文本框 59"/>
              <p:cNvSpPr txBox="1">
                <a:spLocks noRot="1" noChangeAspect="1" noMove="1" noResize="1" noEditPoints="1" noAdjustHandles="1" noChangeArrowheads="1" noChangeShapeType="1" noTextEdit="1"/>
              </p:cNvSpPr>
              <p:nvPr/>
            </p:nvSpPr>
            <p:spPr>
              <a:xfrm>
                <a:off x="2841699" y="3175595"/>
                <a:ext cx="2414905" cy="1228725"/>
              </a:xfrm>
              <a:prstGeom prst="rect">
                <a:avLst/>
              </a:prstGeom>
              <a:blipFill rotWithShape="1">
                <a:blip r:embed="rId4"/>
                <a:stretch>
                  <a:fillRect l="-3" t="-48" r="3" b="48"/>
                </a:stretch>
              </a:blipFill>
            </p:spPr>
            <p:txBody>
              <a:bodyPr/>
              <a:lstStyle/>
              <a:p>
                <a:r>
                  <a:rPr lang="zh-CN" altLang="en-US">
                    <a:noFill/>
                  </a:rPr>
                  <a:t> </a:t>
                </a:r>
              </a:p>
            </p:txBody>
          </p:sp>
        </mc:Fallback>
      </mc:AlternateContent>
      <p:sp>
        <p:nvSpPr>
          <p:cNvPr id="64" name="文本框 63"/>
          <p:cNvSpPr txBox="1"/>
          <p:nvPr/>
        </p:nvSpPr>
        <p:spPr>
          <a:xfrm>
            <a:off x="5832382" y="3191051"/>
            <a:ext cx="2925579" cy="1198880"/>
          </a:xfrm>
          <a:prstGeom prst="rect">
            <a:avLst/>
          </a:prstGeom>
          <a:noFill/>
        </p:spPr>
        <p:txBody>
          <a:bodyPr wrap="square" rtlCol="0">
            <a:spAutoFit/>
          </a:bodyPr>
          <a:lstStyle/>
          <a:p>
            <a:pPr>
              <a:buFont typeface="Arial" panose="020B0604020202020204" pitchFamily="34" charset="0"/>
              <a:buChar char="•"/>
            </a:pPr>
            <a:r>
              <a:rPr lang="en-US" altLang="zh-CN" dirty="0">
                <a:latin typeface="+mn-lt"/>
              </a:rPr>
              <a:t>Coolant: </a:t>
            </a:r>
            <a:r>
              <a:rPr lang="en-US" altLang="zh-CN" dirty="0">
                <a:highlight>
                  <a:srgbClr val="FFFF00"/>
                </a:highlight>
                <a:latin typeface="+mn-lt"/>
              </a:rPr>
              <a:t>oil</a:t>
            </a:r>
            <a:endParaRPr lang="en-US" altLang="zh-CN" dirty="0">
              <a:highlight>
                <a:srgbClr val="FFFF00"/>
              </a:highlight>
              <a:latin typeface="+mn-lt"/>
            </a:endParaRPr>
          </a:p>
          <a:p>
            <a:pPr>
              <a:buFont typeface="Arial" panose="020B0604020202020204" pitchFamily="34" charset="0"/>
              <a:buChar char="•"/>
            </a:pPr>
            <a:r>
              <a:rPr lang="en-US" altLang="zh-CN" dirty="0">
                <a:latin typeface="+mn-lt"/>
                <a:cs typeface="Times New Roman" panose="02020603050405020304" pitchFamily="18" charset="0"/>
              </a:rPr>
              <a:t>Inlet temperature:20</a:t>
            </a:r>
            <a:r>
              <a:rPr lang="en-US" altLang="zh-CN" dirty="0">
                <a:latin typeface="+mn-lt"/>
                <a:ea typeface="等线" panose="02010600030101010101" pitchFamily="2" charset="-122"/>
                <a:cs typeface="Times New Roman" panose="02020603050405020304" pitchFamily="18" charset="0"/>
              </a:rPr>
              <a:t>℃</a:t>
            </a:r>
            <a:endParaRPr lang="en-US" altLang="zh-CN" dirty="0">
              <a:latin typeface="+mn-lt"/>
              <a:ea typeface="等线" panose="02010600030101010101" pitchFamily="2" charset="-122"/>
              <a:cs typeface="Times New Roman" panose="02020603050405020304" pitchFamily="18" charset="0"/>
            </a:endParaRPr>
          </a:p>
          <a:p>
            <a:pPr>
              <a:buFont typeface="Arial" panose="020B0604020202020204" pitchFamily="34" charset="0"/>
              <a:buChar char="•"/>
            </a:pPr>
            <a:r>
              <a:rPr lang="en-US" altLang="zh-CN" dirty="0">
                <a:latin typeface="+mn-lt"/>
                <a:cs typeface="Times New Roman" panose="02020603050405020304" pitchFamily="18" charset="0"/>
              </a:rPr>
              <a:t>Flow rate: 0.8</a:t>
            </a:r>
            <a:r>
              <a:rPr lang="en-US" altLang="zh-CN" dirty="0">
                <a:latin typeface="+mn-lt"/>
                <a:cs typeface="Times New Roman" panose="02020603050405020304" pitchFamily="18" charset="0"/>
                <a:sym typeface="+mn-ea"/>
              </a:rPr>
              <a:t>L/min</a:t>
            </a:r>
            <a:endParaRPr lang="en-US" altLang="zh-CN" dirty="0">
              <a:latin typeface="+mn-lt"/>
              <a:cs typeface="Times New Roman" panose="02020603050405020304" pitchFamily="18" charset="0"/>
            </a:endParaRPr>
          </a:p>
          <a:p>
            <a:pPr>
              <a:buFont typeface="Arial" panose="020B0604020202020204" pitchFamily="34" charset="0"/>
              <a:buChar char="•"/>
            </a:pPr>
            <a:endParaRPr lang="en-US" altLang="zh-CN" dirty="0">
              <a:solidFill>
                <a:srgbClr val="FF0000"/>
              </a:solidFill>
              <a:latin typeface="+mn-lt"/>
              <a:cs typeface="Times New Roman" panose="02020603050405020304" pitchFamily="18" charset="0"/>
            </a:endParaRPr>
          </a:p>
        </p:txBody>
      </p:sp>
      <p:sp>
        <p:nvSpPr>
          <p:cNvPr id="70" name="文本框 69"/>
          <p:cNvSpPr txBox="1"/>
          <p:nvPr/>
        </p:nvSpPr>
        <p:spPr>
          <a:xfrm>
            <a:off x="691750" y="4759321"/>
            <a:ext cx="2860245" cy="1568450"/>
          </a:xfrm>
          <a:prstGeom prst="rect">
            <a:avLst/>
          </a:prstGeom>
          <a:noFill/>
        </p:spPr>
        <p:txBody>
          <a:bodyPr wrap="square" rtlCol="0">
            <a:spAutoFit/>
          </a:bodyPr>
          <a:lstStyle/>
          <a:p>
            <a:r>
              <a:rPr lang="en-US" altLang="zh-CN" sz="1600" dirty="0">
                <a:highlight>
                  <a:srgbClr val="00FFFF"/>
                </a:highlight>
                <a:latin typeface="+mn-lt"/>
              </a:rPr>
              <a:t>Critical dimension:</a:t>
            </a:r>
            <a:endParaRPr lang="en-US" altLang="zh-CN" sz="1600" dirty="0">
              <a:highlight>
                <a:srgbClr val="00FFFF"/>
              </a:highlight>
              <a:latin typeface="+mn-lt"/>
            </a:endParaRPr>
          </a:p>
          <a:p>
            <a:pPr marL="285750" indent="-285750">
              <a:buFont typeface="Arial" panose="020B0604020202020204" pitchFamily="34" charset="0"/>
              <a:buChar char="•"/>
            </a:pPr>
            <a:r>
              <a:rPr lang="en-US" altLang="zh-CN" sz="1600" dirty="0">
                <a:latin typeface="+mn-lt"/>
              </a:rPr>
              <a:t>Be Length:170mm</a:t>
            </a:r>
            <a:endParaRPr lang="en-US" altLang="zh-CN" sz="1600" dirty="0">
              <a:latin typeface="+mn-lt"/>
            </a:endParaRPr>
          </a:p>
          <a:p>
            <a:pPr marL="285750" indent="-285750">
              <a:buFont typeface="Arial" panose="020B0604020202020204" pitchFamily="34" charset="0"/>
              <a:buChar char="•"/>
            </a:pPr>
            <a:r>
              <a:rPr lang="en-US" altLang="zh-CN" sz="1600" dirty="0">
                <a:latin typeface="+mn-lt"/>
              </a:rPr>
              <a:t>Outer Be pipe: 0.15mm</a:t>
            </a:r>
            <a:endParaRPr lang="en-US" altLang="zh-CN" sz="1600" dirty="0">
              <a:latin typeface="+mn-lt"/>
            </a:endParaRPr>
          </a:p>
          <a:p>
            <a:pPr marL="285750" indent="-285750">
              <a:buFont typeface="Arial" panose="020B0604020202020204" pitchFamily="34" charset="0"/>
              <a:buChar char="•"/>
            </a:pPr>
            <a:r>
              <a:rPr lang="en-US" altLang="zh-CN" sz="1600" dirty="0">
                <a:latin typeface="+mn-lt"/>
              </a:rPr>
              <a:t>Inner Be pipe: 0.2mm</a:t>
            </a:r>
            <a:endParaRPr lang="en-US" altLang="zh-CN" sz="1600" dirty="0">
              <a:latin typeface="+mn-lt"/>
            </a:endParaRPr>
          </a:p>
          <a:p>
            <a:pPr marL="285750" indent="-285750">
              <a:buFont typeface="Arial" panose="020B0604020202020204" pitchFamily="34" charset="0"/>
              <a:buChar char="•"/>
            </a:pPr>
            <a:r>
              <a:rPr lang="en-US" altLang="zh-CN" sz="1600" dirty="0">
                <a:latin typeface="+mn-lt"/>
              </a:rPr>
              <a:t>Cooling channel: 0.35mm</a:t>
            </a:r>
            <a:endParaRPr lang="en-US" altLang="zh-CN" sz="1600" dirty="0">
              <a:latin typeface="+mn-lt"/>
            </a:endParaRPr>
          </a:p>
          <a:p>
            <a:pPr marL="285750" indent="-285750">
              <a:buFont typeface="Arial" panose="020B0604020202020204" pitchFamily="34" charset="0"/>
              <a:buChar char="•"/>
            </a:pPr>
            <a:r>
              <a:rPr lang="en-US" altLang="zh-CN" sz="1600" dirty="0">
                <a:latin typeface="+mn-lt"/>
              </a:rPr>
              <a:t>Viscous model: Laminar</a:t>
            </a:r>
            <a:endParaRPr lang="zh-CN" altLang="en-US" sz="1600" dirty="0">
              <a:latin typeface="+mn-lt"/>
            </a:endParaRPr>
          </a:p>
        </p:txBody>
      </p:sp>
      <p:pic>
        <p:nvPicPr>
          <p:cNvPr id="3" name="图片 2"/>
          <p:cNvPicPr>
            <a:picLocks noChangeAspect="1"/>
          </p:cNvPicPr>
          <p:nvPr/>
        </p:nvPicPr>
        <p:blipFill>
          <a:blip r:embed="rId5"/>
          <a:stretch>
            <a:fillRect/>
          </a:stretch>
        </p:blipFill>
        <p:spPr>
          <a:xfrm>
            <a:off x="8391525" y="3092450"/>
            <a:ext cx="1445260" cy="1221105"/>
          </a:xfrm>
          <a:prstGeom prst="rect">
            <a:avLst/>
          </a:prstGeom>
        </p:spPr>
      </p:pic>
      <p:cxnSp>
        <p:nvCxnSpPr>
          <p:cNvPr id="6" name="直接箭头连接符 5"/>
          <p:cNvCxnSpPr/>
          <p:nvPr/>
        </p:nvCxnSpPr>
        <p:spPr>
          <a:xfrm>
            <a:off x="7542584" y="3062700"/>
            <a:ext cx="1151890" cy="219710"/>
          </a:xfrm>
          <a:prstGeom prst="straightConnector1">
            <a:avLst/>
          </a:prstGeom>
          <a:ln w="28575">
            <a:solidFill>
              <a:srgbClr val="CC00CC"/>
            </a:solidFill>
            <a:tailEnd type="triangle"/>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9904730" y="3190875"/>
            <a:ext cx="2016125" cy="922020"/>
          </a:xfrm>
          <a:prstGeom prst="rect">
            <a:avLst/>
          </a:prstGeom>
          <a:noFill/>
        </p:spPr>
        <p:txBody>
          <a:bodyPr wrap="square" rtlCol="0" anchor="t">
            <a:spAutoFit/>
          </a:bodyPr>
          <a:p>
            <a:pPr algn="just"/>
            <a:r>
              <a:rPr lang="zh-CN" altLang="en-US"/>
              <a:t>The gap between the two layers of beryllium tubes</a:t>
            </a:r>
            <a:endParaRPr lang="zh-CN" altLang="en-US"/>
          </a:p>
        </p:txBody>
      </p:sp>
      <p:pic>
        <p:nvPicPr>
          <p:cNvPr id="12" name="图片 11"/>
          <p:cNvPicPr>
            <a:picLocks noChangeAspect="1"/>
          </p:cNvPicPr>
          <p:nvPr/>
        </p:nvPicPr>
        <p:blipFill>
          <a:blip r:embed="rId6"/>
          <a:stretch>
            <a:fillRect/>
          </a:stretch>
        </p:blipFill>
        <p:spPr>
          <a:xfrm>
            <a:off x="877570" y="3278505"/>
            <a:ext cx="1163320" cy="1333500"/>
          </a:xfrm>
          <a:prstGeom prst="rect">
            <a:avLst/>
          </a:prstGeom>
        </p:spPr>
      </p:pic>
      <p:cxnSp>
        <p:nvCxnSpPr>
          <p:cNvPr id="13" name="直接箭头连接符 12"/>
          <p:cNvCxnSpPr>
            <a:stCxn id="73" idx="1"/>
          </p:cNvCxnSpPr>
          <p:nvPr/>
        </p:nvCxnSpPr>
        <p:spPr>
          <a:xfrm flipH="1">
            <a:off x="2092379" y="3005550"/>
            <a:ext cx="749300" cy="615315"/>
          </a:xfrm>
          <a:prstGeom prst="straightConnector1">
            <a:avLst/>
          </a:prstGeom>
          <a:ln w="28575">
            <a:solidFill>
              <a:srgbClr val="CC00CC"/>
            </a:solidFill>
            <a:tailEnd type="triangle"/>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360045" y="3683635"/>
            <a:ext cx="780415" cy="368300"/>
          </a:xfrm>
          <a:prstGeom prst="rect">
            <a:avLst/>
          </a:prstGeom>
          <a:noFill/>
        </p:spPr>
        <p:txBody>
          <a:bodyPr wrap="square" rtlCol="0" anchor="t">
            <a:spAutoFit/>
          </a:bodyPr>
          <a:p>
            <a:r>
              <a:rPr lang="zh-CN" altLang="en-US">
                <a:sym typeface="+mn-ea"/>
              </a:rPr>
              <a:t>gap</a:t>
            </a:r>
            <a:endParaRPr lang="zh-CN" altLang="en-US">
              <a:sym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4332605" y="1418590"/>
            <a:ext cx="7765415" cy="2196465"/>
          </a:xfrm>
          <a:prstGeom prst="rect">
            <a:avLst/>
          </a:prstGeom>
        </p:spPr>
      </p:pic>
      <p:sp>
        <p:nvSpPr>
          <p:cNvPr id="48" name="文本框 47"/>
          <p:cNvSpPr txBox="1"/>
          <p:nvPr/>
        </p:nvSpPr>
        <p:spPr>
          <a:xfrm>
            <a:off x="183013" y="924497"/>
            <a:ext cx="6973925" cy="398780"/>
          </a:xfrm>
          <a:prstGeom prst="rect">
            <a:avLst/>
          </a:prstGeom>
          <a:noFill/>
        </p:spPr>
        <p:txBody>
          <a:bodyPr wrap="square">
            <a:spAutoFit/>
          </a:bodyPr>
          <a:lstStyle/>
          <a:p>
            <a:r>
              <a:rPr lang="en-US" altLang="zh-CN" sz="2000" b="1" dirty="0"/>
              <a:t>(1) Results of </a:t>
            </a:r>
            <a:r>
              <a:rPr lang="en-US" altLang="zh-CN" sz="2000" b="1" dirty="0">
                <a:highlight>
                  <a:srgbClr val="FFFF00"/>
                </a:highlight>
              </a:rPr>
              <a:t>oil</a:t>
            </a:r>
            <a:r>
              <a:rPr lang="en-US" altLang="zh-CN" sz="2000" b="1" dirty="0">
                <a:highlight>
                  <a:srgbClr val="FFFF00"/>
                </a:highlight>
              </a:rPr>
              <a:t> cooling in Be pipe</a:t>
            </a:r>
            <a:endParaRPr lang="en-US" altLang="zh-CN" sz="2000" dirty="0">
              <a:highlight>
                <a:srgbClr val="FFFF00"/>
              </a:highlight>
            </a:endParaRPr>
          </a:p>
        </p:txBody>
      </p:sp>
      <p:sp>
        <p:nvSpPr>
          <p:cNvPr id="75" name="文本框 74"/>
          <p:cNvSpPr txBox="1"/>
          <p:nvPr/>
        </p:nvSpPr>
        <p:spPr>
          <a:xfrm>
            <a:off x="142176" y="134074"/>
            <a:ext cx="10359351" cy="650875"/>
          </a:xfrm>
          <a:prstGeom prst="rect">
            <a:avLst/>
          </a:prstGeom>
          <a:noFill/>
        </p:spPr>
        <p:txBody>
          <a:bodyPr wrap="square" rtlCol="0">
            <a:spAutoFit/>
          </a:bodyPr>
          <a:lstStyle/>
          <a:p>
            <a:pPr>
              <a:lnSpc>
                <a:spcPct val="130000"/>
              </a:lnSpc>
            </a:pPr>
            <a:r>
              <a:rPr lang="en-US" altLang="zh-CN" sz="2800" b="1" dirty="0">
                <a:latin typeface="+mn-lt"/>
              </a:rPr>
              <a:t>3.2 Heat transfer of Be pipe and extending AL pipe (</a:t>
            </a:r>
            <a:r>
              <a:rPr lang="el-GR" altLang="zh-CN" sz="2800" b="1" dirty="0">
                <a:latin typeface="+mn-lt"/>
              </a:rPr>
              <a:t>Φ</a:t>
            </a:r>
            <a:r>
              <a:rPr lang="en-US" altLang="zh-CN" sz="2800" b="1" dirty="0">
                <a:latin typeface="+mn-lt"/>
              </a:rPr>
              <a:t>20mm)</a:t>
            </a:r>
            <a:endParaRPr lang="zh-CN" altLang="en-US" sz="2800" b="1" dirty="0">
              <a:latin typeface="+mn-lt"/>
            </a:endParaRPr>
          </a:p>
        </p:txBody>
      </p:sp>
      <p:sp>
        <p:nvSpPr>
          <p:cNvPr id="33" name="矩形 32"/>
          <p:cNvSpPr/>
          <p:nvPr/>
        </p:nvSpPr>
        <p:spPr>
          <a:xfrm>
            <a:off x="5954395" y="2607945"/>
            <a:ext cx="3860800" cy="460375"/>
          </a:xfrm>
          <a:prstGeom prst="rect">
            <a:avLst/>
          </a:prstGeom>
        </p:spPr>
        <p:txBody>
          <a:bodyPr wrap="square">
            <a:spAutoFit/>
          </a:bodyPr>
          <a:lstStyle/>
          <a:p>
            <a:pPr>
              <a:lnSpc>
                <a:spcPct val="150000"/>
              </a:lnSpc>
            </a:pPr>
            <a:r>
              <a:rPr lang="en-US" altLang="zh-CN" sz="1600" dirty="0">
                <a:latin typeface="+mn-lt"/>
              </a:rPr>
              <a:t>Max.t of outer Be: 29.5</a:t>
            </a:r>
            <a:r>
              <a:rPr lang="en-US" altLang="zh-CN" sz="1600" dirty="0">
                <a:latin typeface="+mn-lt"/>
                <a:ea typeface="等线" panose="02010600030101010101" pitchFamily="2" charset="-122"/>
              </a:rPr>
              <a:t>℃ </a:t>
            </a:r>
            <a:r>
              <a:rPr lang="en-US" altLang="zh-CN" sz="1600" dirty="0">
                <a:latin typeface="+mn-lt"/>
                <a:ea typeface="等线" panose="02010600030101010101" pitchFamily="2" charset="-122"/>
                <a:sym typeface="+mn-ea"/>
              </a:rPr>
              <a:t>(Figure 2)</a:t>
            </a:r>
            <a:endParaRPr lang="en-US" altLang="zh-CN" sz="1600" dirty="0">
              <a:latin typeface="+mn-lt"/>
              <a:ea typeface="等线" panose="02010600030101010101" pitchFamily="2" charset="-122"/>
            </a:endParaRPr>
          </a:p>
        </p:txBody>
      </p:sp>
      <p:cxnSp>
        <p:nvCxnSpPr>
          <p:cNvPr id="34" name="直接箭头连接符 33"/>
          <p:cNvCxnSpPr/>
          <p:nvPr/>
        </p:nvCxnSpPr>
        <p:spPr>
          <a:xfrm>
            <a:off x="11085830" y="1851025"/>
            <a:ext cx="314325" cy="454660"/>
          </a:xfrm>
          <a:prstGeom prst="straightConnector1">
            <a:avLst/>
          </a:prstGeom>
          <a:ln w="19050">
            <a:solidFill>
              <a:srgbClr val="CC00CC"/>
            </a:solidFill>
            <a:tailEnd type="triangle"/>
          </a:ln>
        </p:spPr>
        <p:style>
          <a:lnRef idx="1">
            <a:schemeClr val="accent1"/>
          </a:lnRef>
          <a:fillRef idx="0">
            <a:schemeClr val="accent1"/>
          </a:fillRef>
          <a:effectRef idx="0">
            <a:schemeClr val="accent1"/>
          </a:effectRef>
          <a:fontRef idx="minor">
            <a:schemeClr val="tx1"/>
          </a:fontRef>
        </p:style>
      </p:cxnSp>
      <p:sp>
        <p:nvSpPr>
          <p:cNvPr id="38" name="矩形 37"/>
          <p:cNvSpPr/>
          <p:nvPr/>
        </p:nvSpPr>
        <p:spPr>
          <a:xfrm>
            <a:off x="5433060" y="1677670"/>
            <a:ext cx="3324225" cy="460375"/>
          </a:xfrm>
          <a:prstGeom prst="rect">
            <a:avLst/>
          </a:prstGeom>
        </p:spPr>
        <p:txBody>
          <a:bodyPr wrap="square">
            <a:spAutoFit/>
          </a:bodyPr>
          <a:lstStyle/>
          <a:p>
            <a:pPr>
              <a:lnSpc>
                <a:spcPct val="150000"/>
              </a:lnSpc>
            </a:pPr>
            <a:r>
              <a:rPr lang="en-US" altLang="zh-CN" sz="1600" dirty="0">
                <a:latin typeface="+mn-lt"/>
              </a:rPr>
              <a:t>Max.t of inner Be: 39.4</a:t>
            </a:r>
            <a:r>
              <a:rPr lang="en-US" altLang="zh-CN" sz="1600" dirty="0">
                <a:latin typeface="+mn-lt"/>
                <a:ea typeface="等线" panose="02010600030101010101" pitchFamily="2" charset="-122"/>
              </a:rPr>
              <a:t>℃ (Figure 1)</a:t>
            </a:r>
            <a:endParaRPr lang="en-US" altLang="zh-CN" sz="1600" dirty="0">
              <a:latin typeface="+mn-lt"/>
              <a:ea typeface="等线" panose="02010600030101010101" pitchFamily="2" charset="-122"/>
            </a:endParaRPr>
          </a:p>
        </p:txBody>
      </p:sp>
      <p:cxnSp>
        <p:nvCxnSpPr>
          <p:cNvPr id="39" name="直接箭头连接符 38"/>
          <p:cNvCxnSpPr/>
          <p:nvPr/>
        </p:nvCxnSpPr>
        <p:spPr>
          <a:xfrm>
            <a:off x="8314055" y="2033905"/>
            <a:ext cx="270510" cy="344805"/>
          </a:xfrm>
          <a:prstGeom prst="straightConnector1">
            <a:avLst/>
          </a:prstGeom>
          <a:ln w="19050">
            <a:solidFill>
              <a:srgbClr val="CC00CC"/>
            </a:solidFill>
            <a:tailEnd type="triangle"/>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9131300" y="1466215"/>
            <a:ext cx="3753485" cy="460375"/>
          </a:xfrm>
          <a:prstGeom prst="rect">
            <a:avLst/>
          </a:prstGeom>
        </p:spPr>
        <p:txBody>
          <a:bodyPr wrap="square">
            <a:spAutoFit/>
          </a:bodyPr>
          <a:p>
            <a:pPr>
              <a:lnSpc>
                <a:spcPct val="150000"/>
              </a:lnSpc>
            </a:pPr>
            <a:r>
              <a:rPr lang="en-US" altLang="zh-CN" sz="1600" dirty="0">
                <a:latin typeface="+mn-lt"/>
              </a:rPr>
              <a:t>Max.t of ends AL: 22.5</a:t>
            </a:r>
            <a:r>
              <a:rPr lang="en-US" altLang="zh-CN" sz="1600" dirty="0">
                <a:latin typeface="+mn-lt"/>
                <a:ea typeface="等线" panose="02010600030101010101" pitchFamily="2" charset="-122"/>
              </a:rPr>
              <a:t>℃</a:t>
            </a:r>
            <a:endParaRPr lang="en-US" altLang="zh-CN" sz="1600" dirty="0">
              <a:latin typeface="+mn-lt"/>
              <a:ea typeface="等线" panose="02010600030101010101" pitchFamily="2" charset="-122"/>
            </a:endParaRPr>
          </a:p>
        </p:txBody>
      </p:sp>
      <p:cxnSp>
        <p:nvCxnSpPr>
          <p:cNvPr id="8" name="直接箭头连接符 7"/>
          <p:cNvCxnSpPr/>
          <p:nvPr/>
        </p:nvCxnSpPr>
        <p:spPr>
          <a:xfrm flipV="1">
            <a:off x="8190230" y="2437765"/>
            <a:ext cx="419735" cy="304800"/>
          </a:xfrm>
          <a:prstGeom prst="straightConnector1">
            <a:avLst/>
          </a:prstGeom>
          <a:ln w="19050">
            <a:solidFill>
              <a:srgbClr val="CC00CC"/>
            </a:solidFill>
            <a:tailEnd type="triangle"/>
          </a:ln>
        </p:spPr>
        <p:style>
          <a:lnRef idx="1">
            <a:schemeClr val="accent1"/>
          </a:lnRef>
          <a:fillRef idx="0">
            <a:schemeClr val="accent1"/>
          </a:fillRef>
          <a:effectRef idx="0">
            <a:schemeClr val="accent1"/>
          </a:effectRef>
          <a:fontRef idx="minor">
            <a:schemeClr val="tx1"/>
          </a:fontRef>
        </p:style>
      </p:cxnSp>
      <p:pic>
        <p:nvPicPr>
          <p:cNvPr id="10" name="图片 9"/>
          <p:cNvPicPr>
            <a:picLocks noChangeAspect="1"/>
          </p:cNvPicPr>
          <p:nvPr/>
        </p:nvPicPr>
        <p:blipFill>
          <a:blip r:embed="rId2"/>
          <a:stretch>
            <a:fillRect/>
          </a:stretch>
        </p:blipFill>
        <p:spPr>
          <a:xfrm>
            <a:off x="6393180" y="4432300"/>
            <a:ext cx="4372610" cy="1610995"/>
          </a:xfrm>
          <a:prstGeom prst="rect">
            <a:avLst/>
          </a:prstGeom>
        </p:spPr>
      </p:pic>
      <p:pic>
        <p:nvPicPr>
          <p:cNvPr id="11" name="图片 10"/>
          <p:cNvPicPr>
            <a:picLocks noChangeAspect="1"/>
          </p:cNvPicPr>
          <p:nvPr/>
        </p:nvPicPr>
        <p:blipFill>
          <a:blip r:embed="rId3"/>
          <a:stretch>
            <a:fillRect/>
          </a:stretch>
        </p:blipFill>
        <p:spPr>
          <a:xfrm>
            <a:off x="1177290" y="4401185"/>
            <a:ext cx="4411980" cy="1673860"/>
          </a:xfrm>
          <a:prstGeom prst="rect">
            <a:avLst/>
          </a:prstGeom>
        </p:spPr>
      </p:pic>
      <p:sp>
        <p:nvSpPr>
          <p:cNvPr id="12" name="文本框 11"/>
          <p:cNvSpPr txBox="1"/>
          <p:nvPr/>
        </p:nvSpPr>
        <p:spPr>
          <a:xfrm>
            <a:off x="2794635" y="6075045"/>
            <a:ext cx="1176655" cy="460375"/>
          </a:xfrm>
          <a:prstGeom prst="rect">
            <a:avLst/>
          </a:prstGeom>
          <a:noFill/>
        </p:spPr>
        <p:txBody>
          <a:bodyPr wrap="square" rtlCol="0" anchor="t">
            <a:spAutoFit/>
          </a:bodyPr>
          <a:p>
            <a:pPr>
              <a:lnSpc>
                <a:spcPct val="150000"/>
              </a:lnSpc>
            </a:pPr>
            <a:r>
              <a:rPr lang="en-US" altLang="zh-CN" sz="1600" dirty="0">
                <a:latin typeface="+mn-lt"/>
                <a:ea typeface="等线" panose="02010600030101010101" pitchFamily="2" charset="-122"/>
                <a:sym typeface="+mn-ea"/>
              </a:rPr>
              <a:t>(Figure 1)</a:t>
            </a:r>
            <a:endParaRPr lang="en-US" altLang="zh-CN" sz="1600" dirty="0">
              <a:latin typeface="+mn-lt"/>
              <a:ea typeface="等线" panose="02010600030101010101" pitchFamily="2" charset="-122"/>
              <a:sym typeface="+mn-ea"/>
            </a:endParaRPr>
          </a:p>
        </p:txBody>
      </p:sp>
      <p:sp>
        <p:nvSpPr>
          <p:cNvPr id="13" name="文本框 12"/>
          <p:cNvSpPr txBox="1"/>
          <p:nvPr/>
        </p:nvSpPr>
        <p:spPr>
          <a:xfrm>
            <a:off x="8027670" y="6075045"/>
            <a:ext cx="1103630" cy="460375"/>
          </a:xfrm>
          <a:prstGeom prst="rect">
            <a:avLst/>
          </a:prstGeom>
          <a:noFill/>
        </p:spPr>
        <p:txBody>
          <a:bodyPr wrap="square" rtlCol="0" anchor="t">
            <a:spAutoFit/>
          </a:bodyPr>
          <a:p>
            <a:pPr>
              <a:lnSpc>
                <a:spcPct val="150000"/>
              </a:lnSpc>
            </a:pPr>
            <a:r>
              <a:rPr lang="en-US" altLang="zh-CN" sz="1600" dirty="0">
                <a:latin typeface="+mn-lt"/>
                <a:ea typeface="等线" panose="02010600030101010101" pitchFamily="2" charset="-122"/>
                <a:sym typeface="+mn-ea"/>
              </a:rPr>
              <a:t>(Figure 2)</a:t>
            </a:r>
            <a:endParaRPr lang="en-US" altLang="zh-CN" sz="1600" dirty="0">
              <a:latin typeface="+mn-lt"/>
              <a:ea typeface="等线" panose="02010600030101010101" pitchFamily="2" charset="-122"/>
              <a:sym typeface="+mn-ea"/>
            </a:endParaRPr>
          </a:p>
        </p:txBody>
      </p:sp>
      <p:sp>
        <p:nvSpPr>
          <p:cNvPr id="17" name="文本框 16"/>
          <p:cNvSpPr txBox="1"/>
          <p:nvPr/>
        </p:nvSpPr>
        <p:spPr>
          <a:xfrm>
            <a:off x="182880" y="1463040"/>
            <a:ext cx="6096000" cy="2153285"/>
          </a:xfrm>
          <a:prstGeom prst="rect">
            <a:avLst/>
          </a:prstGeom>
          <a:noFill/>
        </p:spPr>
        <p:txBody>
          <a:bodyPr wrap="square" rtlCol="0" anchor="t">
            <a:spAutoFit/>
          </a:bodyPr>
          <a:p>
            <a:pPr algn="l"/>
            <a:r>
              <a:rPr lang="en-US" altLang="zh-CN" sz="2000" dirty="0">
                <a:latin typeface="+mn-lt"/>
                <a:sym typeface="+mn-ea"/>
              </a:rPr>
              <a:t>Paraffin flow parameters:</a:t>
            </a:r>
            <a:endParaRPr lang="en-US" altLang="zh-CN" sz="2000" dirty="0">
              <a:latin typeface="+mn-lt"/>
            </a:endParaRPr>
          </a:p>
          <a:p>
            <a:pPr algn="l"/>
            <a:r>
              <a:rPr lang="en-US" altLang="zh-CN" sz="2000" dirty="0">
                <a:latin typeface="+mn-lt"/>
                <a:sym typeface="+mn-ea"/>
              </a:rPr>
              <a:t>Flow rate: 0.8L/min</a:t>
            </a:r>
            <a:endParaRPr lang="en-US" altLang="zh-CN" sz="2000" dirty="0">
              <a:latin typeface="+mn-lt"/>
            </a:endParaRPr>
          </a:p>
          <a:p>
            <a:pPr algn="l"/>
            <a:r>
              <a:rPr lang="en-US" altLang="zh-CN" sz="2000" dirty="0">
                <a:latin typeface="+mn-lt"/>
                <a:sym typeface="+mn-ea"/>
              </a:rPr>
              <a:t>Inlet velocity: 0.0108kg/s</a:t>
            </a:r>
            <a:endParaRPr lang="en-US" altLang="zh-CN" sz="2000" dirty="0">
              <a:latin typeface="+mn-lt"/>
            </a:endParaRPr>
          </a:p>
          <a:p>
            <a:pPr algn="l"/>
            <a:r>
              <a:rPr lang="en-US" altLang="zh-CN" sz="2000" dirty="0">
                <a:latin typeface="+mn-lt"/>
                <a:sym typeface="+mn-ea"/>
              </a:rPr>
              <a:t>Inlet temperature: 20</a:t>
            </a:r>
            <a:r>
              <a:rPr lang="en-US" altLang="zh-CN" sz="2000" dirty="0">
                <a:latin typeface="+mn-lt"/>
                <a:ea typeface="等线" panose="02010600030101010101" pitchFamily="2" charset="-122"/>
                <a:sym typeface="+mn-ea"/>
              </a:rPr>
              <a:t>℃</a:t>
            </a:r>
            <a:r>
              <a:rPr lang="en-US" altLang="zh-CN" dirty="0">
                <a:latin typeface="+mn-lt"/>
                <a:sym typeface="+mn-ea"/>
              </a:rPr>
              <a:t> </a:t>
            </a:r>
            <a:endParaRPr lang="en-US" altLang="zh-CN" dirty="0">
              <a:latin typeface="+mn-lt"/>
            </a:endParaRPr>
          </a:p>
          <a:p>
            <a:pPr algn="l"/>
            <a:r>
              <a:rPr lang="en-US" altLang="zh-CN" dirty="0">
                <a:latin typeface="+mn-lt"/>
                <a:sym typeface="+mn-ea"/>
              </a:rPr>
              <a:t>Heat flux density of inner Be:13500</a:t>
            </a:r>
            <a:r>
              <a:rPr lang="en-US" altLang="zh-CN">
                <a:latin typeface="Calibri" panose="020F0502020204030204" pitchFamily="34" charset="0"/>
                <a:sym typeface="等线" panose="02010600030101010101" pitchFamily="2" charset="-122"/>
              </a:rPr>
              <a:t>W/m</a:t>
            </a:r>
            <a:r>
              <a:rPr lang="en-US" altLang="zh-CN" baseline="30000">
                <a:latin typeface="Calibri" panose="020F0502020204030204" pitchFamily="34" charset="0"/>
                <a:sym typeface="等线" panose="02010600030101010101" pitchFamily="2" charset="-122"/>
              </a:rPr>
              <a:t>2</a:t>
            </a:r>
            <a:endParaRPr lang="en-US" altLang="zh-CN" baseline="30000">
              <a:latin typeface="Calibri" panose="020F0502020204030204" pitchFamily="34" charset="0"/>
              <a:sym typeface="等线" panose="02010600030101010101" pitchFamily="2" charset="-122"/>
            </a:endParaRPr>
          </a:p>
          <a:p>
            <a:pPr algn="l"/>
            <a:r>
              <a:rPr lang="en-US" altLang="zh-CN" dirty="0">
                <a:latin typeface="+mn-lt"/>
                <a:sym typeface="+mn-ea"/>
              </a:rPr>
              <a:t>Heat flux density of </a:t>
            </a:r>
            <a:r>
              <a:rPr lang="en-US" altLang="zh-CN" dirty="0">
                <a:latin typeface="+mn-lt"/>
                <a:sym typeface="+mn-ea"/>
              </a:rPr>
              <a:t>Be pipe transition:</a:t>
            </a:r>
            <a:endParaRPr lang="en-US" altLang="zh-CN" dirty="0">
              <a:latin typeface="+mn-lt"/>
              <a:sym typeface="+mn-ea"/>
            </a:endParaRPr>
          </a:p>
          <a:p>
            <a:pPr algn="l"/>
            <a:r>
              <a:rPr lang="en-US" altLang="zh-CN" dirty="0">
                <a:latin typeface="+mn-lt"/>
                <a:sym typeface="+mn-ea"/>
              </a:rPr>
              <a:t>4190</a:t>
            </a:r>
            <a:r>
              <a:rPr lang="en-US" altLang="zh-CN">
                <a:latin typeface="Calibri" panose="020F0502020204030204" pitchFamily="34" charset="0"/>
                <a:sym typeface="等线" panose="02010600030101010101" pitchFamily="2" charset="-122"/>
              </a:rPr>
              <a:t>W/m</a:t>
            </a:r>
            <a:r>
              <a:rPr lang="en-US" altLang="zh-CN" baseline="30000">
                <a:latin typeface="Calibri" panose="020F0502020204030204" pitchFamily="34" charset="0"/>
                <a:sym typeface="等线" panose="02010600030101010101" pitchFamily="2" charset="-122"/>
              </a:rPr>
              <a:t>2</a:t>
            </a:r>
            <a:endParaRPr lang="en-US" altLang="zh-CN" baseline="30000">
              <a:latin typeface="Calibri" panose="020F0502020204030204" pitchFamily="34" charset="0"/>
              <a:sym typeface="等线" panose="02010600030101010101" pitchFamily="2" charset="-122"/>
            </a:endParaRPr>
          </a:p>
        </p:txBody>
      </p:sp>
      <p:sp>
        <p:nvSpPr>
          <p:cNvPr id="3" name="文本框 2"/>
          <p:cNvSpPr txBox="1"/>
          <p:nvPr/>
        </p:nvSpPr>
        <p:spPr>
          <a:xfrm>
            <a:off x="6494145" y="3787140"/>
            <a:ext cx="6096000" cy="645160"/>
          </a:xfrm>
          <a:prstGeom prst="rect">
            <a:avLst/>
          </a:prstGeom>
          <a:noFill/>
        </p:spPr>
        <p:txBody>
          <a:bodyPr wrap="square" rtlCol="0" anchor="t">
            <a:spAutoFit/>
          </a:bodyPr>
          <a:p>
            <a:r>
              <a:rPr lang="el-GR" altLang="zh-CN" dirty="0">
                <a:solidFill>
                  <a:srgbClr val="FF0000"/>
                </a:solidFill>
                <a:latin typeface="+mn-lt"/>
                <a:sym typeface="+mn-ea"/>
              </a:rPr>
              <a:t>Δ</a:t>
            </a:r>
            <a:r>
              <a:rPr lang="en-US" altLang="zh-CN" dirty="0">
                <a:solidFill>
                  <a:srgbClr val="FF0000"/>
                </a:solidFill>
                <a:latin typeface="+mn-lt"/>
                <a:sym typeface="+mn-ea"/>
              </a:rPr>
              <a:t>t of </a:t>
            </a:r>
            <a:r>
              <a:rPr lang="en-US" altLang="zh-CN" sz="1800" dirty="0">
                <a:solidFill>
                  <a:srgbClr val="FF0000"/>
                </a:solidFill>
                <a:latin typeface="+mn-lt"/>
                <a:sym typeface="+mn-ea"/>
              </a:rPr>
              <a:t>two ends of</a:t>
            </a:r>
            <a:r>
              <a:rPr lang="en-US" altLang="zh-CN" dirty="0">
                <a:sym typeface="+mn-ea"/>
              </a:rPr>
              <a:t> </a:t>
            </a:r>
            <a:r>
              <a:rPr lang="en-US" altLang="zh-CN" sz="1800" dirty="0">
                <a:solidFill>
                  <a:srgbClr val="FF0000"/>
                </a:solidFill>
                <a:latin typeface="+mn-lt"/>
                <a:cs typeface="Times New Roman" panose="02020603050405020304" pitchFamily="18" charset="0"/>
                <a:sym typeface="+mn-ea"/>
              </a:rPr>
              <a:t>outer Be</a:t>
            </a:r>
            <a:r>
              <a:rPr lang="en-US" altLang="zh-CN" sz="1800" dirty="0">
                <a:solidFill>
                  <a:srgbClr val="FF0000"/>
                </a:solidFill>
                <a:latin typeface="+mn-lt"/>
                <a:cs typeface="Times New Roman" panose="02020603050405020304" pitchFamily="18" charset="0"/>
                <a:sym typeface="+mn-ea"/>
              </a:rPr>
              <a:t>:</a:t>
            </a:r>
            <a:r>
              <a:rPr lang="en-US" altLang="zh-CN" dirty="0">
                <a:solidFill>
                  <a:srgbClr val="FF0000"/>
                </a:solidFill>
                <a:latin typeface="+mn-lt"/>
                <a:sym typeface="+mn-ea"/>
              </a:rPr>
              <a:t> 7</a:t>
            </a:r>
            <a:r>
              <a:rPr lang="en-US" altLang="zh-CN" dirty="0">
                <a:solidFill>
                  <a:srgbClr val="FF0000"/>
                </a:solidFill>
                <a:latin typeface="+mn-lt"/>
                <a:cs typeface="Times New Roman" panose="02020603050405020304" pitchFamily="18" charset="0"/>
                <a:sym typeface="+mn-ea"/>
              </a:rPr>
              <a:t>.4</a:t>
            </a:r>
            <a:r>
              <a:rPr lang="en-US" altLang="zh-CN" dirty="0">
                <a:solidFill>
                  <a:srgbClr val="FF0000"/>
                </a:solidFill>
                <a:latin typeface="+mn-lt"/>
                <a:ea typeface="等线" panose="02010600030101010101" pitchFamily="2" charset="-122"/>
                <a:cs typeface="Times New Roman" panose="02020603050405020304" pitchFamily="18" charset="0"/>
                <a:sym typeface="+mn-ea"/>
              </a:rPr>
              <a:t>℃</a:t>
            </a:r>
            <a:r>
              <a:rPr lang="en-US" altLang="zh-CN" dirty="0">
                <a:solidFill>
                  <a:srgbClr val="FF0000"/>
                </a:solidFill>
                <a:latin typeface="微软雅黑" panose="020B0503020204020204" charset="-122"/>
                <a:ea typeface="微软雅黑" panose="020B0503020204020204" charset="-122"/>
                <a:cs typeface="Times New Roman" panose="02020603050405020304" pitchFamily="18" charset="0"/>
                <a:sym typeface="+mn-ea"/>
              </a:rPr>
              <a:t>&lt;</a:t>
            </a:r>
            <a:r>
              <a:rPr lang="en-US" altLang="zh-CN" sz="1800" dirty="0">
                <a:solidFill>
                  <a:srgbClr val="FF0000"/>
                </a:solidFill>
                <a:latin typeface="+mn-lt"/>
                <a:sym typeface="+mn-ea"/>
              </a:rPr>
              <a:t>10</a:t>
            </a:r>
            <a:r>
              <a:rPr lang="en-US" altLang="zh-CN" sz="1800" dirty="0">
                <a:solidFill>
                  <a:srgbClr val="FF0000"/>
                </a:solidFill>
                <a:latin typeface="+mn-lt"/>
                <a:sym typeface="+mn-ea"/>
              </a:rPr>
              <a:t>℃</a:t>
            </a:r>
            <a:endParaRPr lang="en-US" altLang="zh-CN" sz="1800" dirty="0">
              <a:solidFill>
                <a:srgbClr val="FF0000"/>
              </a:solidFill>
              <a:latin typeface="+mn-lt"/>
              <a:sym typeface="+mn-ea"/>
            </a:endParaRPr>
          </a:p>
          <a:p>
            <a:r>
              <a:rPr lang="en-US" altLang="zh-CN" b="1" dirty="0">
                <a:solidFill>
                  <a:srgbClr val="3333CC"/>
                </a:solidFill>
                <a:sym typeface="+mn-ea"/>
              </a:rPr>
              <a:t>meet the cooling requirements</a:t>
            </a:r>
            <a:endParaRPr lang="en-US" altLang="zh-CN" dirty="0">
              <a:solidFill>
                <a:srgbClr val="FF0000"/>
              </a:solidFill>
              <a:latin typeface="微软雅黑" panose="020B0503020204020204" charset="-122"/>
              <a:ea typeface="微软雅黑" panose="020B0503020204020204" charset="-122"/>
              <a:cs typeface="Times New Roman" panose="02020603050405020304" pitchFamily="18" charset="0"/>
              <a:sym typeface="+mn-ea"/>
            </a:endParaRP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3996055" y="1323340"/>
            <a:ext cx="8101965" cy="2291715"/>
          </a:xfrm>
          <a:prstGeom prst="rect">
            <a:avLst/>
          </a:prstGeom>
        </p:spPr>
      </p:pic>
      <p:sp>
        <p:nvSpPr>
          <p:cNvPr id="48" name="文本框 47"/>
          <p:cNvSpPr txBox="1"/>
          <p:nvPr/>
        </p:nvSpPr>
        <p:spPr>
          <a:xfrm>
            <a:off x="183013" y="924497"/>
            <a:ext cx="6973925" cy="398780"/>
          </a:xfrm>
          <a:prstGeom prst="rect">
            <a:avLst/>
          </a:prstGeom>
          <a:noFill/>
        </p:spPr>
        <p:txBody>
          <a:bodyPr wrap="square">
            <a:spAutoFit/>
          </a:bodyPr>
          <a:lstStyle/>
          <a:p>
            <a:r>
              <a:rPr lang="en-US" altLang="zh-CN" sz="2000" b="1" dirty="0"/>
              <a:t>(1) Results of </a:t>
            </a:r>
            <a:r>
              <a:rPr lang="en-US" altLang="zh-CN" sz="2000" b="1" dirty="0">
                <a:highlight>
                  <a:srgbClr val="FFFF00"/>
                </a:highlight>
                <a:sym typeface="+mn-ea"/>
              </a:rPr>
              <a:t>water cooling for </a:t>
            </a:r>
            <a:r>
              <a:rPr lang="en-US" altLang="zh-CN" sz="2000" b="1" dirty="0">
                <a:highlight>
                  <a:srgbClr val="FFFF00"/>
                </a:highlight>
              </a:rPr>
              <a:t> in AL</a:t>
            </a:r>
            <a:endParaRPr lang="en-US" altLang="zh-CN" sz="2000" dirty="0">
              <a:highlight>
                <a:srgbClr val="FFFF00"/>
              </a:highlight>
            </a:endParaRPr>
          </a:p>
        </p:txBody>
      </p:sp>
      <p:sp>
        <p:nvSpPr>
          <p:cNvPr id="75" name="文本框 74"/>
          <p:cNvSpPr txBox="1"/>
          <p:nvPr/>
        </p:nvSpPr>
        <p:spPr>
          <a:xfrm>
            <a:off x="142176" y="134074"/>
            <a:ext cx="10359351" cy="650875"/>
          </a:xfrm>
          <a:prstGeom prst="rect">
            <a:avLst/>
          </a:prstGeom>
          <a:noFill/>
        </p:spPr>
        <p:txBody>
          <a:bodyPr wrap="square" rtlCol="0">
            <a:spAutoFit/>
          </a:bodyPr>
          <a:lstStyle/>
          <a:p>
            <a:pPr>
              <a:lnSpc>
                <a:spcPct val="130000"/>
              </a:lnSpc>
            </a:pPr>
            <a:r>
              <a:rPr lang="en-US" altLang="zh-CN" sz="2800" b="1" dirty="0">
                <a:latin typeface="+mn-lt"/>
              </a:rPr>
              <a:t>3.3 Heat transfer of Be pipe and extending AL pipe (</a:t>
            </a:r>
            <a:r>
              <a:rPr lang="el-GR" altLang="zh-CN" sz="2800" b="1" dirty="0">
                <a:latin typeface="+mn-lt"/>
              </a:rPr>
              <a:t>Φ</a:t>
            </a:r>
            <a:r>
              <a:rPr lang="en-US" altLang="zh-CN" sz="2800" b="1" dirty="0">
                <a:latin typeface="+mn-lt"/>
              </a:rPr>
              <a:t>20mm)</a:t>
            </a:r>
            <a:endParaRPr lang="zh-CN" altLang="en-US" sz="2800" b="1" dirty="0">
              <a:latin typeface="+mn-lt"/>
            </a:endParaRPr>
          </a:p>
        </p:txBody>
      </p:sp>
      <p:cxnSp>
        <p:nvCxnSpPr>
          <p:cNvPr id="34" name="直接箭头连接符 33"/>
          <p:cNvCxnSpPr/>
          <p:nvPr/>
        </p:nvCxnSpPr>
        <p:spPr>
          <a:xfrm flipV="1">
            <a:off x="11070590" y="2468245"/>
            <a:ext cx="329565" cy="1289685"/>
          </a:xfrm>
          <a:prstGeom prst="straightConnector1">
            <a:avLst/>
          </a:prstGeom>
          <a:ln w="19050">
            <a:solidFill>
              <a:srgbClr val="CC00CC"/>
            </a:solidFill>
            <a:tailEnd type="triangle"/>
          </a:ln>
        </p:spPr>
        <p:style>
          <a:lnRef idx="1">
            <a:schemeClr val="accent1"/>
          </a:lnRef>
          <a:fillRef idx="0">
            <a:schemeClr val="accent1"/>
          </a:fillRef>
          <a:effectRef idx="0">
            <a:schemeClr val="accent1"/>
          </a:effectRef>
          <a:fontRef idx="minor">
            <a:schemeClr val="tx1"/>
          </a:fontRef>
        </p:style>
      </p:cxnSp>
      <p:sp>
        <p:nvSpPr>
          <p:cNvPr id="45" name="矩形 44"/>
          <p:cNvSpPr/>
          <p:nvPr/>
        </p:nvSpPr>
        <p:spPr>
          <a:xfrm>
            <a:off x="8574405" y="1533525"/>
            <a:ext cx="4291965" cy="1198880"/>
          </a:xfrm>
          <a:prstGeom prst="rect">
            <a:avLst/>
          </a:prstGeom>
        </p:spPr>
        <p:txBody>
          <a:bodyPr wrap="square">
            <a:spAutoFit/>
          </a:bodyPr>
          <a:lstStyle/>
          <a:p>
            <a:pPr>
              <a:lnSpc>
                <a:spcPct val="150000"/>
              </a:lnSpc>
            </a:pPr>
            <a:r>
              <a:rPr lang="en-US" altLang="zh-CN" sz="1600" dirty="0">
                <a:latin typeface="+mn-lt"/>
              </a:rPr>
              <a:t>Max.t of transition AL: 35.5</a:t>
            </a:r>
            <a:r>
              <a:rPr lang="en-US" altLang="zh-CN" sz="1600" dirty="0">
                <a:latin typeface="+mn-lt"/>
                <a:ea typeface="等线" panose="02010600030101010101" pitchFamily="2" charset="-122"/>
              </a:rPr>
              <a:t>℃ </a:t>
            </a:r>
            <a:r>
              <a:rPr lang="en-US" altLang="zh-CN" sz="1600" dirty="0">
                <a:latin typeface="+mn-lt"/>
                <a:ea typeface="等线" panose="02010600030101010101" pitchFamily="2" charset="-122"/>
                <a:sym typeface="+mn-ea"/>
              </a:rPr>
              <a:t>(Figure 3)</a:t>
            </a:r>
            <a:endParaRPr lang="en-US" altLang="zh-CN" sz="1600" dirty="0">
              <a:latin typeface="+mn-lt"/>
              <a:ea typeface="等线" panose="02010600030101010101" pitchFamily="2" charset="-122"/>
              <a:sym typeface="+mn-ea"/>
            </a:endParaRPr>
          </a:p>
          <a:p>
            <a:pPr>
              <a:lnSpc>
                <a:spcPct val="150000"/>
              </a:lnSpc>
            </a:pPr>
            <a:endParaRPr lang="en-US" altLang="zh-CN" sz="1600" dirty="0">
              <a:latin typeface="+mn-lt"/>
              <a:ea typeface="等线" panose="02010600030101010101" pitchFamily="2" charset="-122"/>
            </a:endParaRPr>
          </a:p>
          <a:p>
            <a:pPr>
              <a:lnSpc>
                <a:spcPct val="150000"/>
              </a:lnSpc>
            </a:pPr>
            <a:endParaRPr lang="en-US" altLang="zh-CN" sz="1600" dirty="0">
              <a:latin typeface="+mn-lt"/>
              <a:ea typeface="等线" panose="02010600030101010101" pitchFamily="2" charset="-122"/>
            </a:endParaRPr>
          </a:p>
        </p:txBody>
      </p:sp>
      <p:cxnSp>
        <p:nvCxnSpPr>
          <p:cNvPr id="46" name="直接箭头连接符 45"/>
          <p:cNvCxnSpPr/>
          <p:nvPr/>
        </p:nvCxnSpPr>
        <p:spPr>
          <a:xfrm flipH="1">
            <a:off x="9126220" y="1985645"/>
            <a:ext cx="308610" cy="325120"/>
          </a:xfrm>
          <a:prstGeom prst="straightConnector1">
            <a:avLst/>
          </a:prstGeom>
          <a:ln w="19050">
            <a:solidFill>
              <a:srgbClr val="CC00CC"/>
            </a:solidFill>
            <a:tailEnd type="triangle"/>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9189085" y="3752850"/>
            <a:ext cx="3753485" cy="460375"/>
          </a:xfrm>
          <a:prstGeom prst="rect">
            <a:avLst/>
          </a:prstGeom>
        </p:spPr>
        <p:txBody>
          <a:bodyPr wrap="square">
            <a:spAutoFit/>
          </a:bodyPr>
          <a:p>
            <a:pPr>
              <a:lnSpc>
                <a:spcPct val="150000"/>
              </a:lnSpc>
            </a:pPr>
            <a:r>
              <a:rPr lang="en-US" altLang="zh-CN" sz="1600" dirty="0">
                <a:latin typeface="+mn-lt"/>
              </a:rPr>
              <a:t>Max.t of expending AL: 22.5</a:t>
            </a:r>
            <a:r>
              <a:rPr lang="en-US" altLang="zh-CN" sz="1600" dirty="0">
                <a:latin typeface="+mn-lt"/>
                <a:ea typeface="等线" panose="02010600030101010101" pitchFamily="2" charset="-122"/>
              </a:rPr>
              <a:t>℃</a:t>
            </a:r>
            <a:endParaRPr lang="en-US" altLang="zh-CN" sz="1600" dirty="0">
              <a:latin typeface="+mn-lt"/>
              <a:ea typeface="等线" panose="02010600030101010101" pitchFamily="2" charset="-122"/>
            </a:endParaRPr>
          </a:p>
        </p:txBody>
      </p:sp>
      <p:sp>
        <p:nvSpPr>
          <p:cNvPr id="12" name="文本框 11"/>
          <p:cNvSpPr txBox="1"/>
          <p:nvPr/>
        </p:nvSpPr>
        <p:spPr>
          <a:xfrm>
            <a:off x="2794635" y="6131560"/>
            <a:ext cx="1176655" cy="460375"/>
          </a:xfrm>
          <a:prstGeom prst="rect">
            <a:avLst/>
          </a:prstGeom>
          <a:noFill/>
        </p:spPr>
        <p:txBody>
          <a:bodyPr wrap="square" rtlCol="0" anchor="t">
            <a:spAutoFit/>
          </a:bodyPr>
          <a:p>
            <a:pPr>
              <a:lnSpc>
                <a:spcPct val="150000"/>
              </a:lnSpc>
            </a:pPr>
            <a:r>
              <a:rPr lang="en-US" altLang="zh-CN" sz="1600" dirty="0">
                <a:latin typeface="+mn-lt"/>
                <a:ea typeface="等线" panose="02010600030101010101" pitchFamily="2" charset="-122"/>
                <a:sym typeface="+mn-ea"/>
              </a:rPr>
              <a:t>(Figure 3)</a:t>
            </a:r>
            <a:endParaRPr lang="en-US" altLang="zh-CN" sz="1600" dirty="0">
              <a:latin typeface="+mn-lt"/>
              <a:ea typeface="等线" panose="02010600030101010101" pitchFamily="2" charset="-122"/>
              <a:sym typeface="+mn-ea"/>
            </a:endParaRPr>
          </a:p>
        </p:txBody>
      </p:sp>
      <p:sp>
        <p:nvSpPr>
          <p:cNvPr id="13" name="文本框 12"/>
          <p:cNvSpPr txBox="1"/>
          <p:nvPr/>
        </p:nvSpPr>
        <p:spPr>
          <a:xfrm>
            <a:off x="8801735" y="6131560"/>
            <a:ext cx="1103630" cy="460375"/>
          </a:xfrm>
          <a:prstGeom prst="rect">
            <a:avLst/>
          </a:prstGeom>
          <a:noFill/>
        </p:spPr>
        <p:txBody>
          <a:bodyPr wrap="square" rtlCol="0" anchor="t">
            <a:spAutoFit/>
          </a:bodyPr>
          <a:p>
            <a:pPr>
              <a:lnSpc>
                <a:spcPct val="150000"/>
              </a:lnSpc>
            </a:pPr>
            <a:r>
              <a:rPr lang="en-US" altLang="zh-CN" sz="1600" dirty="0">
                <a:latin typeface="+mn-lt"/>
                <a:ea typeface="等线" panose="02010600030101010101" pitchFamily="2" charset="-122"/>
                <a:sym typeface="+mn-ea"/>
              </a:rPr>
              <a:t>(Figure 4)</a:t>
            </a:r>
            <a:endParaRPr lang="en-US" altLang="zh-CN" sz="1600" dirty="0">
              <a:latin typeface="+mn-lt"/>
              <a:ea typeface="等线" panose="02010600030101010101" pitchFamily="2" charset="-122"/>
              <a:sym typeface="+mn-ea"/>
            </a:endParaRPr>
          </a:p>
        </p:txBody>
      </p:sp>
      <mc:AlternateContent xmlns:mc="http://schemas.openxmlformats.org/markup-compatibility/2006">
        <mc:Choice xmlns:a14="http://schemas.microsoft.com/office/drawing/2010/main" Requires="a14">
          <p:sp>
            <p:nvSpPr>
              <p:cNvPr id="17" name="文本框 16"/>
              <p:cNvSpPr txBox="1"/>
              <p:nvPr/>
            </p:nvSpPr>
            <p:spPr>
              <a:xfrm>
                <a:off x="182880" y="1463040"/>
                <a:ext cx="6096000" cy="2430145"/>
              </a:xfrm>
              <a:prstGeom prst="rect">
                <a:avLst/>
              </a:prstGeom>
              <a:noFill/>
            </p:spPr>
            <p:txBody>
              <a:bodyPr wrap="square" rtlCol="0" anchor="t">
                <a:spAutoFit/>
              </a:bodyPr>
              <a:p>
                <a:pPr algn="l"/>
                <a14:m>
                  <m:oMathPara xmlns:m="http://schemas.openxmlformats.org/officeDocument/2006/math">
                    <m:oMathParaPr>
                      <m:jc m:val="left"/>
                    </m:oMathParaPr>
                    <m:oMath xmlns:m="http://schemas.openxmlformats.org/officeDocument/2006/math">
                      <m:sSub>
                        <m:sSubPr>
                          <m:ctrlPr>
                            <a:rPr lang="en-US" altLang="zh-CN" sz="2000" i="1" dirty="0">
                              <a:latin typeface="Cambria Math" panose="02040503050406030204" charset="0"/>
                              <a:cs typeface="Cambria Math" panose="02040503050406030204" charset="0"/>
                            </a:rPr>
                          </m:ctrlPr>
                        </m:sSubPr>
                        <m:e>
                          <m:r>
                            <a:rPr lang="en-US" altLang="zh-CN" sz="2000" dirty="0">
                              <a:latin typeface="Cambria Math" panose="02040503050406030204" charset="0"/>
                              <a:sym typeface="+mn-ea"/>
                            </a:rPr>
                            <m:t>𝐻</m:t>
                          </m:r>
                        </m:e>
                        <m:sub>
                          <m:r>
                            <a:rPr lang="en-US" altLang="zh-CN" sz="2000" i="1" dirty="0">
                              <a:latin typeface="Cambria Math" panose="02040503050406030204" charset="0"/>
                              <a:cs typeface="Cambria Math" panose="02040503050406030204" charset="0"/>
                            </a:rPr>
                            <m:t>2</m:t>
                          </m:r>
                        </m:sub>
                      </m:sSub>
                    </m:oMath>
                  </m:oMathPara>
                </a14:m>
                <a:r>
                  <a:rPr lang="en-US" altLang="zh-CN" sz="2000" dirty="0">
                    <a:sym typeface="+mn-ea"/>
                  </a:rPr>
                  <a:t>O</a:t>
                </a:r>
                <a:r>
                  <a:rPr lang="en-US" altLang="zh-CN" sz="2000" dirty="0">
                    <a:sym typeface="+mn-ea"/>
                  </a:rPr>
                  <a:t> </a:t>
                </a:r>
                <a:r>
                  <a:rPr lang="en-US" altLang="zh-CN" sz="2000" dirty="0">
                    <a:latin typeface="+mn-lt"/>
                    <a:sym typeface="+mn-ea"/>
                  </a:rPr>
                  <a:t> flow parameters:</a:t>
                </a:r>
                <a:endParaRPr lang="en-US" altLang="zh-CN" sz="2000" dirty="0">
                  <a:latin typeface="+mn-lt"/>
                </a:endParaRPr>
              </a:p>
              <a:p>
                <a:pPr algn="l"/>
                <a:r>
                  <a:rPr lang="en-US" altLang="zh-CN" sz="2000" dirty="0">
                    <a:latin typeface="+mn-lt"/>
                    <a:sym typeface="+mn-ea"/>
                  </a:rPr>
                  <a:t>Flow rate: 1.7L/min</a:t>
                </a:r>
                <a:endParaRPr lang="en-US" altLang="zh-CN" sz="2000" dirty="0">
                  <a:latin typeface="+mn-lt"/>
                </a:endParaRPr>
              </a:p>
              <a:p>
                <a:pPr algn="l"/>
                <a:r>
                  <a:rPr lang="en-US" altLang="zh-CN" sz="2000" dirty="0">
                    <a:latin typeface="+mn-lt"/>
                    <a:sym typeface="+mn-ea"/>
                  </a:rPr>
                  <a:t>Inlet velocity: 0.02826kg/s</a:t>
                </a:r>
                <a:endParaRPr lang="en-US" altLang="zh-CN" sz="2000" dirty="0">
                  <a:latin typeface="+mn-lt"/>
                </a:endParaRPr>
              </a:p>
              <a:p>
                <a:pPr algn="l"/>
                <a:r>
                  <a:rPr lang="en-US" altLang="zh-CN" sz="2000" dirty="0">
                    <a:latin typeface="+mn-lt"/>
                    <a:sym typeface="+mn-ea"/>
                  </a:rPr>
                  <a:t>Inlet temperature: 20</a:t>
                </a:r>
                <a:r>
                  <a:rPr lang="en-US" altLang="zh-CN" sz="2000" dirty="0">
                    <a:latin typeface="+mn-lt"/>
                    <a:ea typeface="等线" panose="02010600030101010101" pitchFamily="2" charset="-122"/>
                    <a:sym typeface="+mn-ea"/>
                  </a:rPr>
                  <a:t>℃</a:t>
                </a:r>
                <a:r>
                  <a:rPr lang="en-US" altLang="zh-CN" dirty="0">
                    <a:latin typeface="+mn-lt"/>
                    <a:sym typeface="+mn-ea"/>
                  </a:rPr>
                  <a:t> </a:t>
                </a:r>
                <a:endParaRPr lang="en-US" altLang="zh-CN" dirty="0">
                  <a:latin typeface="+mn-lt"/>
                </a:endParaRPr>
              </a:p>
              <a:p>
                <a:pPr algn="l"/>
                <a:r>
                  <a:rPr lang="en-US" altLang="zh-CN" dirty="0">
                    <a:latin typeface="+mn-lt"/>
                    <a:sym typeface="+mn-ea"/>
                  </a:rPr>
                  <a:t>Heat flux density of </a:t>
                </a:r>
                <a:r>
                  <a:rPr lang="en-US" altLang="zh-CN" dirty="0">
                    <a:latin typeface="+mn-lt"/>
                    <a:sym typeface="+mn-ea"/>
                  </a:rPr>
                  <a:t>transition AL</a:t>
                </a:r>
                <a:r>
                  <a:rPr lang="en-US" altLang="zh-CN" dirty="0">
                    <a:latin typeface="+mn-lt"/>
                    <a:sym typeface="+mn-ea"/>
                  </a:rPr>
                  <a:t>:</a:t>
                </a:r>
                <a:endParaRPr lang="en-US" altLang="zh-CN" dirty="0">
                  <a:latin typeface="+mn-lt"/>
                  <a:sym typeface="+mn-ea"/>
                </a:endParaRPr>
              </a:p>
              <a:p>
                <a:pPr algn="l"/>
                <a:r>
                  <a:rPr lang="en-US" altLang="zh-CN" dirty="0">
                    <a:latin typeface="+mn-lt"/>
                    <a:sym typeface="+mn-ea"/>
                  </a:rPr>
                  <a:t>8300</a:t>
                </a:r>
                <a:r>
                  <a:rPr lang="en-US" altLang="zh-CN">
                    <a:latin typeface="Calibri" panose="020F0502020204030204" pitchFamily="34" charset="0"/>
                    <a:sym typeface="等线" panose="02010600030101010101" pitchFamily="2" charset="-122"/>
                  </a:rPr>
                  <a:t>W/m</a:t>
                </a:r>
                <a:r>
                  <a:rPr lang="en-US" altLang="zh-CN" baseline="30000">
                    <a:latin typeface="Calibri" panose="020F0502020204030204" pitchFamily="34" charset="0"/>
                    <a:sym typeface="等线" panose="02010600030101010101" pitchFamily="2" charset="-122"/>
                  </a:rPr>
                  <a:t>2</a:t>
                </a:r>
                <a:endParaRPr lang="en-US" altLang="zh-CN" baseline="30000">
                  <a:latin typeface="Calibri" panose="020F0502020204030204" pitchFamily="34" charset="0"/>
                  <a:sym typeface="等线" panose="02010600030101010101" pitchFamily="2" charset="-122"/>
                </a:endParaRPr>
              </a:p>
              <a:p>
                <a:pPr algn="l"/>
                <a:r>
                  <a:rPr lang="en-US" altLang="zh-CN" dirty="0">
                    <a:latin typeface="+mn-lt"/>
                    <a:sym typeface="+mn-ea"/>
                  </a:rPr>
                  <a:t>Heat flux density of </a:t>
                </a:r>
                <a:r>
                  <a:rPr lang="en-US" altLang="zh-CN" dirty="0">
                    <a:latin typeface="+mn-lt"/>
                    <a:sym typeface="+mn-ea"/>
                  </a:rPr>
                  <a:t>expending AL</a:t>
                </a:r>
                <a:r>
                  <a:rPr lang="en-US" altLang="zh-CN" dirty="0">
                    <a:latin typeface="+mn-lt"/>
                    <a:sym typeface="+mn-ea"/>
                  </a:rPr>
                  <a:t>:</a:t>
                </a:r>
                <a:endParaRPr lang="en-US" altLang="zh-CN" dirty="0">
                  <a:latin typeface="+mn-lt"/>
                  <a:sym typeface="+mn-ea"/>
                </a:endParaRPr>
              </a:p>
              <a:p>
                <a:pPr algn="l"/>
                <a:r>
                  <a:rPr lang="en-US" altLang="zh-CN" dirty="0">
                    <a:latin typeface="+mn-lt"/>
                    <a:sym typeface="+mn-ea"/>
                  </a:rPr>
                  <a:t>7010</a:t>
                </a:r>
                <a:r>
                  <a:rPr lang="en-US" altLang="zh-CN">
                    <a:latin typeface="Calibri" panose="020F0502020204030204" pitchFamily="34" charset="0"/>
                    <a:sym typeface="等线" panose="02010600030101010101" pitchFamily="2" charset="-122"/>
                  </a:rPr>
                  <a:t>W/m</a:t>
                </a:r>
                <a:r>
                  <a:rPr lang="en-US" altLang="zh-CN" baseline="30000">
                    <a:latin typeface="Calibri" panose="020F0502020204030204" pitchFamily="34" charset="0"/>
                    <a:sym typeface="等线" panose="02010600030101010101" pitchFamily="2" charset="-122"/>
                  </a:rPr>
                  <a:t>2</a:t>
                </a:r>
                <a:endParaRPr lang="en-US" altLang="zh-CN" baseline="30000">
                  <a:latin typeface="Calibri" panose="020F0502020204030204" pitchFamily="34" charset="0"/>
                  <a:sym typeface="等线" panose="02010600030101010101" pitchFamily="2" charset="-122"/>
                </a:endParaRPr>
              </a:p>
            </p:txBody>
          </p:sp>
        </mc:Choice>
        <mc:Fallback>
          <p:sp>
            <p:nvSpPr>
              <p:cNvPr id="17" name="文本框 16"/>
              <p:cNvSpPr txBox="1">
                <a:spLocks noRot="1" noChangeAspect="1" noMove="1" noResize="1" noEditPoints="1" noAdjustHandles="1" noChangeArrowheads="1" noChangeShapeType="1" noTextEdit="1"/>
              </p:cNvSpPr>
              <p:nvPr/>
            </p:nvSpPr>
            <p:spPr>
              <a:xfrm>
                <a:off x="182880" y="1463040"/>
                <a:ext cx="6096000" cy="2430145"/>
              </a:xfrm>
              <a:prstGeom prst="rect">
                <a:avLst/>
              </a:prstGeom>
              <a:blipFill rotWithShape="1">
                <a:blip r:embed="rId2"/>
                <a:stretch>
                  <a:fillRect/>
                </a:stretch>
              </a:blipFill>
            </p:spPr>
            <p:txBody>
              <a:bodyPr/>
              <a:lstStyle/>
              <a:p>
                <a:r>
                  <a:rPr lang="zh-CN" altLang="en-US">
                    <a:noFill/>
                  </a:rPr>
                  <a:t> </a:t>
                </a:r>
              </a:p>
            </p:txBody>
          </p:sp>
        </mc:Fallback>
      </mc:AlternateContent>
      <p:sp>
        <p:nvSpPr>
          <p:cNvPr id="18" name="文本框 17"/>
          <p:cNvSpPr txBox="1"/>
          <p:nvPr/>
        </p:nvSpPr>
        <p:spPr>
          <a:xfrm>
            <a:off x="7433945" y="2492375"/>
            <a:ext cx="6096000" cy="583565"/>
          </a:xfrm>
          <a:prstGeom prst="rect">
            <a:avLst/>
          </a:prstGeom>
          <a:noFill/>
        </p:spPr>
        <p:txBody>
          <a:bodyPr wrap="square" rtlCol="0" anchor="t">
            <a:spAutoFit/>
          </a:bodyPr>
          <a:p>
            <a:r>
              <a:rPr lang="en-US" altLang="zh-CN" sz="1600" dirty="0">
                <a:latin typeface="+mn-lt"/>
                <a:sym typeface="+mn-ea"/>
              </a:rPr>
              <a:t>Max.t of  Be pipe transition: 36.3</a:t>
            </a:r>
            <a:r>
              <a:rPr lang="en-US" altLang="zh-CN" sz="1600" dirty="0">
                <a:latin typeface="+mn-lt"/>
                <a:ea typeface="等线" panose="02010600030101010101" pitchFamily="2" charset="-122"/>
                <a:sym typeface="+mn-ea"/>
              </a:rPr>
              <a:t>℃ </a:t>
            </a:r>
            <a:r>
              <a:rPr lang="en-US" altLang="zh-CN" sz="1600" dirty="0">
                <a:latin typeface="+mn-lt"/>
                <a:ea typeface="等线" panose="02010600030101010101" pitchFamily="2" charset="-122"/>
                <a:sym typeface="+mn-ea"/>
              </a:rPr>
              <a:t>(Figure 4)</a:t>
            </a:r>
            <a:endParaRPr lang="en-US" altLang="zh-CN" sz="1600" dirty="0">
              <a:latin typeface="+mn-lt"/>
              <a:ea typeface="等线" panose="02010600030101010101" pitchFamily="2" charset="-122"/>
              <a:sym typeface="+mn-ea"/>
            </a:endParaRPr>
          </a:p>
          <a:p>
            <a:endParaRPr lang="en-US" altLang="zh-CN" sz="1600" dirty="0">
              <a:latin typeface="+mn-lt"/>
              <a:sym typeface="+mn-ea"/>
            </a:endParaRPr>
          </a:p>
        </p:txBody>
      </p:sp>
      <p:cxnSp>
        <p:nvCxnSpPr>
          <p:cNvPr id="19" name="直接箭头连接符 18"/>
          <p:cNvCxnSpPr/>
          <p:nvPr/>
        </p:nvCxnSpPr>
        <p:spPr>
          <a:xfrm flipH="1" flipV="1">
            <a:off x="8813165" y="2352040"/>
            <a:ext cx="215900" cy="234315"/>
          </a:xfrm>
          <a:prstGeom prst="straightConnector1">
            <a:avLst/>
          </a:prstGeom>
          <a:ln w="19050">
            <a:solidFill>
              <a:srgbClr val="CC00CC"/>
            </a:solidFill>
            <a:tailEnd type="triangle"/>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3"/>
          <a:srcRect t="10942"/>
          <a:stretch>
            <a:fillRect/>
          </a:stretch>
        </p:blipFill>
        <p:spPr>
          <a:xfrm>
            <a:off x="377190" y="4842510"/>
            <a:ext cx="5479415" cy="1374775"/>
          </a:xfrm>
          <a:prstGeom prst="rect">
            <a:avLst/>
          </a:prstGeom>
        </p:spPr>
      </p:pic>
      <p:pic>
        <p:nvPicPr>
          <p:cNvPr id="5" name="图片 4"/>
          <p:cNvPicPr>
            <a:picLocks noChangeAspect="1"/>
          </p:cNvPicPr>
          <p:nvPr/>
        </p:nvPicPr>
        <p:blipFill>
          <a:blip r:embed="rId4"/>
          <a:stretch>
            <a:fillRect/>
          </a:stretch>
        </p:blipFill>
        <p:spPr>
          <a:xfrm>
            <a:off x="6582410" y="4853940"/>
            <a:ext cx="5391785" cy="1380490"/>
          </a:xfrm>
          <a:prstGeom prst="rect">
            <a:avLst/>
          </a:prstGeom>
        </p:spPr>
      </p:pic>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屏幕截图 2022-10-21 154746"/>
          <p:cNvPicPr>
            <a:picLocks noChangeAspect="1"/>
          </p:cNvPicPr>
          <p:nvPr/>
        </p:nvPicPr>
        <p:blipFill>
          <a:blip r:embed="rId1"/>
          <a:srcRect t="5047" b="15180"/>
          <a:stretch>
            <a:fillRect/>
          </a:stretch>
        </p:blipFill>
        <p:spPr>
          <a:xfrm>
            <a:off x="936625" y="1341755"/>
            <a:ext cx="10911840" cy="1446530"/>
          </a:xfrm>
          <a:prstGeom prst="rect">
            <a:avLst/>
          </a:prstGeom>
        </p:spPr>
      </p:pic>
      <p:sp>
        <p:nvSpPr>
          <p:cNvPr id="4" name="文本框 3"/>
          <p:cNvSpPr txBox="1"/>
          <p:nvPr/>
        </p:nvSpPr>
        <p:spPr>
          <a:xfrm>
            <a:off x="5005461" y="4508915"/>
            <a:ext cx="6675868" cy="1565910"/>
          </a:xfrm>
          <a:prstGeom prst="rect">
            <a:avLst/>
          </a:prstGeom>
          <a:noFill/>
        </p:spPr>
        <p:txBody>
          <a:bodyPr wrap="square">
            <a:spAutoFit/>
          </a:bodyPr>
          <a:lstStyle/>
          <a:p>
            <a:pPr>
              <a:lnSpc>
                <a:spcPct val="120000"/>
              </a:lnSpc>
            </a:pPr>
            <a:r>
              <a:rPr lang="en-US" altLang="zh-CN" sz="1600" dirty="0">
                <a:highlight>
                  <a:srgbClr val="00FFFF"/>
                </a:highlight>
              </a:rPr>
              <a:t>Heat transfer requirement</a:t>
            </a:r>
            <a:r>
              <a:rPr lang="zh-CN" altLang="en-US" sz="1600" dirty="0"/>
              <a:t>：</a:t>
            </a:r>
            <a:endParaRPr lang="en-US" altLang="zh-CN" sz="1600" dirty="0"/>
          </a:p>
          <a:p>
            <a:pPr marL="285750" indent="-285750">
              <a:lnSpc>
                <a:spcPct val="120000"/>
              </a:lnSpc>
              <a:buFont typeface="Arial" panose="020B0604020202020204" pitchFamily="34" charset="0"/>
              <a:buChar char="•"/>
            </a:pPr>
            <a:r>
              <a:rPr lang="en-US" altLang="zh-CN" sz="1600" dirty="0"/>
              <a:t>Meet the pressure requirements.</a:t>
            </a:r>
            <a:endParaRPr lang="en-US" altLang="zh-CN" sz="1600" dirty="0"/>
          </a:p>
          <a:p>
            <a:pPr marL="285750" indent="-285750">
              <a:lnSpc>
                <a:spcPct val="120000"/>
              </a:lnSpc>
              <a:buFont typeface="Arial" panose="020B0604020202020204" pitchFamily="34" charset="0"/>
              <a:buChar char="•"/>
            </a:pPr>
            <a:r>
              <a:rPr lang="en-US" altLang="zh-CN" sz="1600" dirty="0"/>
              <a:t>The detector requires that the temperature difference between the two ends of the outer beryllium tube is less than 10 degrees.</a:t>
            </a:r>
            <a:endParaRPr lang="en-US" altLang="zh-CN" sz="1600" dirty="0"/>
          </a:p>
          <a:p>
            <a:pPr marL="285750" indent="-285750">
              <a:lnSpc>
                <a:spcPct val="120000"/>
              </a:lnSpc>
              <a:buFont typeface="Arial" panose="020B0604020202020204" pitchFamily="34" charset="0"/>
              <a:buChar char="•"/>
            </a:pPr>
            <a:r>
              <a:rPr lang="en-US" altLang="zh-CN" sz="1600" dirty="0"/>
              <a:t>The smaller the mass, the better.</a:t>
            </a:r>
            <a:endParaRPr lang="en-US" altLang="zh-CN" sz="1600" dirty="0"/>
          </a:p>
        </p:txBody>
      </p:sp>
      <p:sp>
        <p:nvSpPr>
          <p:cNvPr id="67" name="文本框 66"/>
          <p:cNvSpPr txBox="1"/>
          <p:nvPr/>
        </p:nvSpPr>
        <p:spPr>
          <a:xfrm>
            <a:off x="-4486" y="206655"/>
            <a:ext cx="5055235" cy="521970"/>
          </a:xfrm>
          <a:prstGeom prst="rect">
            <a:avLst/>
          </a:prstGeom>
          <a:noFill/>
        </p:spPr>
        <p:txBody>
          <a:bodyPr wrap="none" rtlCol="0">
            <a:spAutoFit/>
          </a:bodyPr>
          <a:lstStyle/>
          <a:p>
            <a:r>
              <a:rPr lang="en-US" altLang="zh-CN" sz="2800" b="1" dirty="0">
                <a:latin typeface="+mn-lt"/>
              </a:rPr>
              <a:t>3.4 Basic structure of beampipe </a:t>
            </a:r>
            <a:endParaRPr lang="zh-CN" altLang="en-US" sz="2800" b="1" dirty="0">
              <a:latin typeface="+mn-lt"/>
            </a:endParaRPr>
          </a:p>
        </p:txBody>
      </p:sp>
      <p:grpSp>
        <p:nvGrpSpPr>
          <p:cNvPr id="14" name="组合 13"/>
          <p:cNvGrpSpPr/>
          <p:nvPr/>
        </p:nvGrpSpPr>
        <p:grpSpPr>
          <a:xfrm>
            <a:off x="122932" y="1307076"/>
            <a:ext cx="8793295" cy="1882922"/>
            <a:chOff x="732286" y="1233078"/>
            <a:chExt cx="8793295" cy="1882922"/>
          </a:xfrm>
        </p:grpSpPr>
        <p:grpSp>
          <p:nvGrpSpPr>
            <p:cNvPr id="137" name="组合 136"/>
            <p:cNvGrpSpPr/>
            <p:nvPr/>
          </p:nvGrpSpPr>
          <p:grpSpPr>
            <a:xfrm>
              <a:off x="732286" y="1343165"/>
              <a:ext cx="7344148" cy="1772835"/>
              <a:chOff x="-7810" y="1611335"/>
              <a:chExt cx="7344148" cy="1772835"/>
            </a:xfrm>
          </p:grpSpPr>
          <p:grpSp>
            <p:nvGrpSpPr>
              <p:cNvPr id="93" name="组合 92"/>
              <p:cNvGrpSpPr/>
              <p:nvPr/>
            </p:nvGrpSpPr>
            <p:grpSpPr>
              <a:xfrm>
                <a:off x="-7810" y="2026336"/>
                <a:ext cx="7344148" cy="1357834"/>
                <a:chOff x="-7810" y="2026336"/>
                <a:chExt cx="7344148" cy="1357834"/>
              </a:xfrm>
            </p:grpSpPr>
            <p:cxnSp>
              <p:nvCxnSpPr>
                <p:cNvPr id="68" name="直接箭头连接符 67"/>
                <p:cNvCxnSpPr/>
                <p:nvPr/>
              </p:nvCxnSpPr>
              <p:spPr>
                <a:xfrm flipH="1" flipV="1">
                  <a:off x="6371807" y="2209028"/>
                  <a:ext cx="403765" cy="728439"/>
                </a:xfrm>
                <a:prstGeom prst="straightConnector1">
                  <a:avLst/>
                </a:prstGeom>
                <a:ln w="28575">
                  <a:solidFill>
                    <a:srgbClr val="CC00CC"/>
                  </a:solidFill>
                  <a:tailEnd type="triangle"/>
                </a:ln>
              </p:spPr>
              <p:style>
                <a:lnRef idx="1">
                  <a:schemeClr val="accent1"/>
                </a:lnRef>
                <a:fillRef idx="0">
                  <a:schemeClr val="accent1"/>
                </a:fillRef>
                <a:effectRef idx="0">
                  <a:schemeClr val="accent1"/>
                </a:effectRef>
                <a:fontRef idx="minor">
                  <a:schemeClr val="tx1"/>
                </a:fontRef>
              </p:style>
            </p:cxnSp>
            <p:sp>
              <p:nvSpPr>
                <p:cNvPr id="69" name="文本框 68"/>
                <p:cNvSpPr txBox="1"/>
                <p:nvPr/>
              </p:nvSpPr>
              <p:spPr>
                <a:xfrm>
                  <a:off x="6369407" y="2999165"/>
                  <a:ext cx="966931" cy="369332"/>
                </a:xfrm>
                <a:prstGeom prst="rect">
                  <a:avLst/>
                </a:prstGeom>
                <a:noFill/>
              </p:spPr>
              <p:txBody>
                <a:bodyPr wrap="none" rtlCol="0">
                  <a:spAutoFit/>
                </a:bodyPr>
                <a:lstStyle/>
                <a:p>
                  <a:r>
                    <a:rPr lang="en-US" altLang="zh-CN" dirty="0"/>
                    <a:t>Be pipe</a:t>
                  </a:r>
                  <a:endParaRPr lang="zh-CN" altLang="en-US" dirty="0"/>
                </a:p>
              </p:txBody>
            </p:sp>
            <p:cxnSp>
              <p:nvCxnSpPr>
                <p:cNvPr id="72" name="直接箭头连接符 71"/>
                <p:cNvCxnSpPr>
                  <a:stCxn id="73" idx="0"/>
                </p:cNvCxnSpPr>
                <p:nvPr/>
              </p:nvCxnSpPr>
              <p:spPr>
                <a:xfrm flipV="1">
                  <a:off x="3728805" y="2708276"/>
                  <a:ext cx="138559" cy="306562"/>
                </a:xfrm>
                <a:prstGeom prst="straightConnector1">
                  <a:avLst/>
                </a:prstGeom>
                <a:ln w="28575">
                  <a:solidFill>
                    <a:srgbClr val="CC00CC"/>
                  </a:solidFill>
                  <a:tailEnd type="triangle"/>
                </a:ln>
              </p:spPr>
              <p:style>
                <a:lnRef idx="1">
                  <a:schemeClr val="accent1"/>
                </a:lnRef>
                <a:fillRef idx="0">
                  <a:schemeClr val="accent1"/>
                </a:fillRef>
                <a:effectRef idx="0">
                  <a:schemeClr val="accent1"/>
                </a:effectRef>
                <a:fontRef idx="minor">
                  <a:schemeClr val="tx1"/>
                </a:fontRef>
              </p:style>
            </p:cxnSp>
            <p:sp>
              <p:nvSpPr>
                <p:cNvPr id="73" name="文本框 72"/>
                <p:cNvSpPr txBox="1"/>
                <p:nvPr/>
              </p:nvSpPr>
              <p:spPr>
                <a:xfrm>
                  <a:off x="2710994" y="3014838"/>
                  <a:ext cx="2035622" cy="369332"/>
                </a:xfrm>
                <a:prstGeom prst="rect">
                  <a:avLst/>
                </a:prstGeom>
                <a:noFill/>
              </p:spPr>
              <p:txBody>
                <a:bodyPr wrap="none" rtlCol="0">
                  <a:spAutoFit/>
                </a:bodyPr>
                <a:lstStyle/>
                <a:p>
                  <a:r>
                    <a:rPr lang="en-US" altLang="zh-CN" dirty="0"/>
                    <a:t>Extending AL pipe</a:t>
                  </a:r>
                  <a:endParaRPr lang="zh-CN" altLang="en-US" dirty="0"/>
                </a:p>
              </p:txBody>
            </p:sp>
            <mc:AlternateContent xmlns:mc="http://schemas.openxmlformats.org/markup-compatibility/2006">
              <mc:Choice xmlns:a14="http://schemas.microsoft.com/office/drawing/2010/main" Requires="a14">
                <p:sp>
                  <p:nvSpPr>
                    <p:cNvPr id="75" name="文本框 74"/>
                    <p:cNvSpPr txBox="1"/>
                    <p:nvPr/>
                  </p:nvSpPr>
                  <p:spPr>
                    <a:xfrm>
                      <a:off x="-7546" y="2026336"/>
                      <a:ext cx="1113790" cy="368300"/>
                    </a:xfrm>
                    <a:prstGeom prst="rect">
                      <a:avLst/>
                    </a:prstGeom>
                    <a:noFill/>
                  </p:spPr>
                  <p:txBody>
                    <a:bodyPr wrap="none" rtlCol="0">
                      <a:spAutoFit/>
                    </a:bodyPr>
                    <a:lstStyle/>
                    <a:p>
                      <a:pPr algn="l"/>
                      <a14:m>
                        <m:oMath xmlns:m="http://schemas.openxmlformats.org/officeDocument/2006/math">
                          <m:sSub>
                            <m:sSubPr>
                              <m:ctrlPr>
                                <a:rPr lang="en-US" altLang="zh-CN" i="1" dirty="0">
                                  <a:latin typeface="Cambria Math" panose="02040503050406030204" charset="0"/>
                                  <a:cs typeface="Cambria Math" panose="02040503050406030204" charset="0"/>
                                </a:rPr>
                              </m:ctrlPr>
                            </m:sSubPr>
                            <m:e>
                              <m:r>
                                <a:rPr lang="en-US" altLang="zh-CN" dirty="0">
                                  <a:latin typeface="Cambria Math" panose="02040503050406030204" charset="0"/>
                                  <a:sym typeface="+mn-ea"/>
                                </a:rPr>
                                <m:t>𝐻</m:t>
                              </m:r>
                            </m:e>
                            <m:sub>
                              <m:r>
                                <a:rPr lang="en-US" altLang="zh-CN" i="1" dirty="0">
                                  <a:latin typeface="Cambria Math" panose="02040503050406030204" charset="0"/>
                                  <a:cs typeface="Cambria Math" panose="02040503050406030204" charset="0"/>
                                </a:rPr>
                                <m:t>2</m:t>
                              </m:r>
                            </m:sub>
                          </m:sSub>
                        </m:oMath>
                      </a14:m>
                      <a:r>
                        <a:rPr lang="en-US" altLang="zh-CN" dirty="0"/>
                        <a:t>O inlet</a:t>
                      </a:r>
                      <a:endParaRPr lang="zh-CN" altLang="en-US" dirty="0"/>
                    </a:p>
                  </p:txBody>
                </p:sp>
              </mc:Choice>
              <mc:Fallback>
                <p:sp>
                  <p:nvSpPr>
                    <p:cNvPr id="75" name="文本框 74"/>
                    <p:cNvSpPr txBox="1">
                      <a:spLocks noRot="1" noChangeAspect="1" noMove="1" noResize="1" noEditPoints="1" noAdjustHandles="1" noChangeArrowheads="1" noChangeShapeType="1" noTextEdit="1"/>
                    </p:cNvSpPr>
                    <p:nvPr/>
                  </p:nvSpPr>
                  <p:spPr>
                    <a:xfrm>
                      <a:off x="-7546" y="2026336"/>
                      <a:ext cx="1113790" cy="368300"/>
                    </a:xfrm>
                    <a:prstGeom prst="rect">
                      <a:avLst/>
                    </a:prstGeom>
                    <a:blipFill rotWithShape="1">
                      <a:blip r:embed="rId2"/>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84" name="文本框 83"/>
                    <p:cNvSpPr txBox="1"/>
                    <p:nvPr/>
                  </p:nvSpPr>
                  <p:spPr>
                    <a:xfrm>
                      <a:off x="-7810" y="2918020"/>
                      <a:ext cx="1253490" cy="368300"/>
                    </a:xfrm>
                    <a:prstGeom prst="rect">
                      <a:avLst/>
                    </a:prstGeom>
                    <a:noFill/>
                  </p:spPr>
                  <p:txBody>
                    <a:bodyPr wrap="none" rtlCol="0">
                      <a:spAutoFit/>
                    </a:bodyPr>
                    <a:lstStyle/>
                    <a:p>
                      <a:pPr algn="l"/>
                      <a14:m>
                        <m:oMath xmlns:m="http://schemas.openxmlformats.org/officeDocument/2006/math">
                          <m:sSub>
                            <m:sSubPr>
                              <m:ctrlPr>
                                <a:rPr lang="en-US" altLang="zh-CN" sz="1800" i="1" dirty="0">
                                  <a:latin typeface="Cambria Math" panose="02040503050406030204" charset="0"/>
                                  <a:cs typeface="Cambria Math" panose="02040503050406030204" charset="0"/>
                                </a:rPr>
                              </m:ctrlPr>
                            </m:sSubPr>
                            <m:e>
                              <m:r>
                                <a:rPr lang="en-US" altLang="zh-CN" sz="1800" dirty="0">
                                  <a:latin typeface="Cambria Math" panose="02040503050406030204" charset="0"/>
                                  <a:sym typeface="+mn-ea"/>
                                </a:rPr>
                                <m:t>𝐻</m:t>
                              </m:r>
                            </m:e>
                            <m:sub>
                              <m:r>
                                <a:rPr lang="en-US" altLang="zh-CN" sz="1800" i="1" dirty="0">
                                  <a:latin typeface="Cambria Math" panose="02040503050406030204" charset="0"/>
                                  <a:cs typeface="Cambria Math" panose="02040503050406030204" charset="0"/>
                                </a:rPr>
                                <m:t>2</m:t>
                              </m:r>
                            </m:sub>
                          </m:sSub>
                        </m:oMath>
                      </a14:m>
                      <a:r>
                        <a:rPr lang="en-US" altLang="zh-CN" dirty="0">
                          <a:sym typeface="+mn-ea"/>
                        </a:rPr>
                        <a:t>O</a:t>
                      </a:r>
                      <a:r>
                        <a:rPr lang="en-US" altLang="zh-CN" dirty="0"/>
                        <a:t> outlet</a:t>
                      </a:r>
                      <a:endParaRPr lang="zh-CN" altLang="en-US" dirty="0"/>
                    </a:p>
                  </p:txBody>
                </p:sp>
              </mc:Choice>
              <mc:Fallback>
                <p:sp>
                  <p:nvSpPr>
                    <p:cNvPr id="84" name="文本框 83"/>
                    <p:cNvSpPr txBox="1">
                      <a:spLocks noRot="1" noChangeAspect="1" noMove="1" noResize="1" noEditPoints="1" noAdjustHandles="1" noChangeArrowheads="1" noChangeShapeType="1" noTextEdit="1"/>
                    </p:cNvSpPr>
                    <p:nvPr/>
                  </p:nvSpPr>
                  <p:spPr>
                    <a:xfrm>
                      <a:off x="-7810" y="2918020"/>
                      <a:ext cx="1253490" cy="368300"/>
                    </a:xfrm>
                    <a:prstGeom prst="rect">
                      <a:avLst/>
                    </a:prstGeom>
                    <a:blipFill rotWithShape="1">
                      <a:blip r:embed="rId3"/>
                    </a:blipFill>
                  </p:spPr>
                  <p:txBody>
                    <a:bodyPr/>
                    <a:lstStyle/>
                    <a:p>
                      <a:r>
                        <a:rPr lang="zh-CN" altLang="en-US">
                          <a:noFill/>
                        </a:rPr>
                        <a:t> </a:t>
                      </a:r>
                    </a:p>
                  </p:txBody>
                </p:sp>
              </mc:Fallback>
            </mc:AlternateContent>
          </p:grpSp>
          <mc:AlternateContent xmlns:mc="http://schemas.openxmlformats.org/markup-compatibility/2006">
            <mc:Choice xmlns:a14="http://schemas.microsoft.com/office/drawing/2010/main" Requires="a14">
              <p:sp>
                <p:nvSpPr>
                  <p:cNvPr id="105" name="文本框 104"/>
                  <p:cNvSpPr txBox="1"/>
                  <p:nvPr/>
                </p:nvSpPr>
                <p:spPr>
                  <a:xfrm>
                    <a:off x="4355650" y="1611335"/>
                    <a:ext cx="1113790" cy="368300"/>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sSub>
                            <m:sSubPr>
                              <m:ctrlPr>
                                <a:rPr lang="en-US" altLang="zh-CN" i="1" dirty="0">
                                  <a:latin typeface="Cambria Math" panose="02040503050406030204" charset="0"/>
                                  <a:cs typeface="Cambria Math" panose="02040503050406030204" charset="0"/>
                                </a:rPr>
                              </m:ctrlPr>
                            </m:sSubPr>
                            <m:e>
                              <m:r>
                                <a:rPr lang="en-US" altLang="zh-CN" dirty="0">
                                  <a:latin typeface="Cambria Math" panose="02040503050406030204" charset="0"/>
                                  <a:sym typeface="+mn-ea"/>
                                </a:rPr>
                                <m:t>𝐻</m:t>
                              </m:r>
                            </m:e>
                            <m:sub>
                              <m:r>
                                <a:rPr lang="en-US" altLang="zh-CN" i="1" dirty="0">
                                  <a:latin typeface="Cambria Math" panose="02040503050406030204" charset="0"/>
                                  <a:cs typeface="Cambria Math" panose="02040503050406030204" charset="0"/>
                                </a:rPr>
                                <m:t>2</m:t>
                              </m:r>
                            </m:sub>
                          </m:sSub>
                        </m:oMath>
                      </m:oMathPara>
                    </a14:m>
                    <a:r>
                      <a:rPr lang="en-US" altLang="zh-CN" dirty="0">
                        <a:sym typeface="+mn-ea"/>
                      </a:rPr>
                      <a:t>O</a:t>
                    </a:r>
                    <a:r>
                      <a:rPr lang="en-US" altLang="zh-CN" dirty="0"/>
                      <a:t> inlet</a:t>
                    </a:r>
                    <a:endParaRPr lang="zh-CN" altLang="en-US" dirty="0"/>
                  </a:p>
                </p:txBody>
              </p:sp>
            </mc:Choice>
            <mc:Fallback>
              <p:sp>
                <p:nvSpPr>
                  <p:cNvPr id="105" name="文本框 104"/>
                  <p:cNvSpPr txBox="1">
                    <a:spLocks noRot="1" noChangeAspect="1" noMove="1" noResize="1" noEditPoints="1" noAdjustHandles="1" noChangeArrowheads="1" noChangeShapeType="1" noTextEdit="1"/>
                  </p:cNvSpPr>
                  <p:nvPr/>
                </p:nvSpPr>
                <p:spPr>
                  <a:xfrm>
                    <a:off x="4355650" y="1611335"/>
                    <a:ext cx="1113790" cy="368300"/>
                  </a:xfrm>
                  <a:prstGeom prst="rect">
                    <a:avLst/>
                  </a:prstGeom>
                  <a:blipFill rotWithShape="1">
                    <a:blip r:embed="rId2"/>
                  </a:blipFill>
                </p:spPr>
                <p:txBody>
                  <a:bodyPr/>
                  <a:lstStyle/>
                  <a:p>
                    <a:r>
                      <a:rPr lang="zh-CN" altLang="en-US">
                        <a:noFill/>
                      </a:rPr>
                      <a:t> </a:t>
                    </a:r>
                  </a:p>
                </p:txBody>
              </p:sp>
            </mc:Fallback>
          </mc:AlternateContent>
        </p:grpSp>
        <p:sp>
          <p:nvSpPr>
            <p:cNvPr id="2" name="箭头: 右 1"/>
            <p:cNvSpPr/>
            <p:nvPr/>
          </p:nvSpPr>
          <p:spPr>
            <a:xfrm rot="1118402">
              <a:off x="5516952" y="1671954"/>
              <a:ext cx="453150" cy="104153"/>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7" name="箭头: 右 36"/>
            <p:cNvSpPr/>
            <p:nvPr/>
          </p:nvSpPr>
          <p:spPr>
            <a:xfrm rot="21400410">
              <a:off x="6646387" y="1771295"/>
              <a:ext cx="1003378" cy="7912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箭头: 右 41"/>
            <p:cNvSpPr/>
            <p:nvPr/>
          </p:nvSpPr>
          <p:spPr>
            <a:xfrm rot="20585034">
              <a:off x="8276999" y="1543864"/>
              <a:ext cx="453150" cy="104153"/>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mc:Choice xmlns:a14="http://schemas.microsoft.com/office/drawing/2010/main" Requires="a14">
            <p:sp>
              <p:nvSpPr>
                <p:cNvPr id="45" name="文本框 44"/>
                <p:cNvSpPr txBox="1"/>
                <p:nvPr/>
              </p:nvSpPr>
              <p:spPr>
                <a:xfrm>
                  <a:off x="8272091" y="1233078"/>
                  <a:ext cx="1253490" cy="368300"/>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sSub>
                          <m:sSubPr>
                            <m:ctrlPr>
                              <a:rPr lang="en-US" altLang="zh-CN" i="1" dirty="0">
                                <a:latin typeface="Cambria Math" panose="02040503050406030204" charset="0"/>
                                <a:cs typeface="Cambria Math" panose="02040503050406030204" charset="0"/>
                              </a:rPr>
                            </m:ctrlPr>
                          </m:sSubPr>
                          <m:e>
                            <m:r>
                              <a:rPr lang="en-US" altLang="zh-CN" dirty="0">
                                <a:latin typeface="Cambria Math" panose="02040503050406030204" charset="0"/>
                                <a:sym typeface="+mn-ea"/>
                              </a:rPr>
                              <m:t>𝐻</m:t>
                            </m:r>
                          </m:e>
                          <m:sub>
                            <m:r>
                              <a:rPr lang="en-US" altLang="zh-CN" i="1" dirty="0">
                                <a:latin typeface="Cambria Math" panose="02040503050406030204" charset="0"/>
                                <a:cs typeface="Cambria Math" panose="02040503050406030204" charset="0"/>
                              </a:rPr>
                              <m:t>2</m:t>
                            </m:r>
                          </m:sub>
                        </m:sSub>
                      </m:oMath>
                    </m:oMathPara>
                  </a14:m>
                  <a:r>
                    <a:rPr lang="en-US" altLang="zh-CN" dirty="0">
                      <a:sym typeface="+mn-ea"/>
                    </a:rPr>
                    <a:t>O</a:t>
                  </a:r>
                  <a:r>
                    <a:rPr lang="en-US" altLang="zh-CN" dirty="0"/>
                    <a:t> outlet</a:t>
                  </a:r>
                  <a:endParaRPr lang="zh-CN" altLang="en-US" dirty="0"/>
                </a:p>
              </p:txBody>
            </p:sp>
          </mc:Choice>
          <mc:Fallback>
            <p:sp>
              <p:nvSpPr>
                <p:cNvPr id="45" name="文本框 44"/>
                <p:cNvSpPr txBox="1">
                  <a:spLocks noRot="1" noChangeAspect="1" noMove="1" noResize="1" noEditPoints="1" noAdjustHandles="1" noChangeArrowheads="1" noChangeShapeType="1" noTextEdit="1"/>
                </p:cNvSpPr>
                <p:nvPr/>
              </p:nvSpPr>
              <p:spPr>
                <a:xfrm>
                  <a:off x="8272091" y="1233078"/>
                  <a:ext cx="1253490" cy="368300"/>
                </a:xfrm>
                <a:prstGeom prst="rect">
                  <a:avLst/>
                </a:prstGeom>
                <a:blipFill rotWithShape="1">
                  <a:blip r:embed="rId3"/>
                </a:blipFill>
              </p:spPr>
              <p:txBody>
                <a:bodyPr/>
                <a:lstStyle/>
                <a:p>
                  <a:r>
                    <a:rPr lang="zh-CN" altLang="en-US">
                      <a:noFill/>
                    </a:rPr>
                    <a:t> </a:t>
                  </a:r>
                </a:p>
              </p:txBody>
            </p:sp>
          </mc:Fallback>
        </mc:AlternateContent>
        <p:sp>
          <p:nvSpPr>
            <p:cNvPr id="47" name="箭头: 右 46"/>
            <p:cNvSpPr/>
            <p:nvPr/>
          </p:nvSpPr>
          <p:spPr>
            <a:xfrm rot="21193580">
              <a:off x="1937780" y="1835693"/>
              <a:ext cx="315595" cy="76200"/>
            </a:xfrm>
            <a:prstGeom prst="rightArrow">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8" name="箭头: 右 47"/>
            <p:cNvSpPr/>
            <p:nvPr/>
          </p:nvSpPr>
          <p:spPr>
            <a:xfrm rot="324197" flipV="1">
              <a:off x="1935240" y="1996348"/>
              <a:ext cx="453390" cy="76200"/>
            </a:xfrm>
            <a:prstGeom prst="rightArrow">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9" name="箭头: 右 48"/>
            <p:cNvSpPr/>
            <p:nvPr/>
          </p:nvSpPr>
          <p:spPr>
            <a:xfrm>
              <a:off x="3540013" y="1712638"/>
              <a:ext cx="1693373" cy="132436"/>
            </a:xfrm>
            <a:prstGeom prst="rightArrow">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箭头: 右弧形 9"/>
            <p:cNvSpPr/>
            <p:nvPr/>
          </p:nvSpPr>
          <p:spPr>
            <a:xfrm>
              <a:off x="5433646" y="1764676"/>
              <a:ext cx="222444" cy="463421"/>
            </a:xfrm>
            <a:prstGeom prst="curvedLeftArrow">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1" name="箭头: 右 50"/>
            <p:cNvSpPr/>
            <p:nvPr/>
          </p:nvSpPr>
          <p:spPr>
            <a:xfrm rot="10576891">
              <a:off x="3629758" y="2242361"/>
              <a:ext cx="1529761" cy="154550"/>
            </a:xfrm>
            <a:prstGeom prst="rightArrow">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2" name="箭头: 右 51"/>
            <p:cNvSpPr/>
            <p:nvPr/>
          </p:nvSpPr>
          <p:spPr>
            <a:xfrm rot="7894257" flipV="1">
              <a:off x="1725690" y="2410368"/>
              <a:ext cx="495300" cy="78105"/>
            </a:xfrm>
            <a:prstGeom prst="rightArrow">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3" name="箭头: 右 52"/>
            <p:cNvSpPr/>
            <p:nvPr/>
          </p:nvSpPr>
          <p:spPr>
            <a:xfrm rot="9376252">
              <a:off x="1834910" y="2529113"/>
              <a:ext cx="467995" cy="76200"/>
            </a:xfrm>
            <a:prstGeom prst="rightArrow">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mc:AlternateContent xmlns:mc="http://schemas.openxmlformats.org/markup-compatibility/2006">
        <mc:Choice xmlns:a14="http://schemas.microsoft.com/office/drawing/2010/main" Requires="a14">
          <p:sp>
            <p:nvSpPr>
              <p:cNvPr id="60" name="文本框 59"/>
              <p:cNvSpPr txBox="1"/>
              <p:nvPr/>
            </p:nvSpPr>
            <p:spPr>
              <a:xfrm>
                <a:off x="2841699" y="3175595"/>
                <a:ext cx="2414905" cy="951865"/>
              </a:xfrm>
              <a:prstGeom prst="rect">
                <a:avLst/>
              </a:prstGeom>
              <a:noFill/>
            </p:spPr>
            <p:txBody>
              <a:bodyPr wrap="none" rtlCol="0">
                <a:spAutoFit/>
              </a:bodyPr>
              <a:lstStyle/>
              <a:p>
                <a:pPr indent="0" algn="l">
                  <a:buFont typeface="Arial" panose="020B0604020202020204" pitchFamily="34" charset="0"/>
                  <a:buNone/>
                </a:pPr>
                <a:r>
                  <a:rPr lang="en-US" altLang="zh-CN" dirty="0">
                    <a:latin typeface="+mn-lt"/>
                    <a:cs typeface="Times New Roman" panose="02020603050405020304" pitchFamily="18" charset="0"/>
                  </a:rPr>
                  <a:t>Coolant: </a:t>
                </a:r>
                <a14:m>
                  <m:oMath xmlns:m="http://schemas.openxmlformats.org/officeDocument/2006/math">
                    <m:sSub>
                      <m:sSubPr>
                        <m:ctrlPr>
                          <a:rPr lang="en-US" altLang="zh-CN" dirty="0">
                            <a:solidFill>
                              <a:srgbClr val="002060"/>
                            </a:solidFill>
                            <a:latin typeface="+mn-lt"/>
                            <a:cs typeface="Times New Roman" panose="02020603050405020304" pitchFamily="18" charset="0"/>
                          </a:rPr>
                        </m:ctrlPr>
                      </m:sSubPr>
                      <m:e>
                        <m:r>
                          <a:rPr lang="en-US" altLang="zh-CN" dirty="0">
                            <a:solidFill>
                              <a:srgbClr val="002060"/>
                            </a:solidFill>
                            <a:latin typeface="+mn-lt"/>
                            <a:cs typeface="Times New Roman" panose="02020603050405020304" pitchFamily="18" charset="0"/>
                            <a:sym typeface="+mn-ea"/>
                          </a:rPr>
                          <m:t>𝐻</m:t>
                        </m:r>
                      </m:e>
                      <m:sub>
                        <m:r>
                          <a:rPr lang="en-US" altLang="zh-CN" dirty="0">
                            <a:solidFill>
                              <a:srgbClr val="002060"/>
                            </a:solidFill>
                            <a:latin typeface="+mn-lt"/>
                            <a:cs typeface="Times New Roman" panose="02020603050405020304" pitchFamily="18" charset="0"/>
                          </a:rPr>
                          <m:t>2</m:t>
                        </m:r>
                      </m:sub>
                    </m:sSub>
                  </m:oMath>
                </a14:m>
                <a:r>
                  <a:rPr lang="en-US" altLang="zh-CN" dirty="0">
                    <a:solidFill>
                      <a:srgbClr val="002060"/>
                    </a:solidFill>
                    <a:latin typeface="+mn-lt"/>
                    <a:cs typeface="Times New Roman" panose="02020603050405020304" pitchFamily="18" charset="0"/>
                    <a:sym typeface="+mn-ea"/>
                  </a:rPr>
                  <a:t>O</a:t>
                </a:r>
                <a:endParaRPr lang="en-US" altLang="zh-CN" dirty="0">
                  <a:latin typeface="+mn-lt"/>
                  <a:cs typeface="Times New Roman" panose="02020603050405020304" pitchFamily="18" charset="0"/>
                </a:endParaRPr>
              </a:p>
              <a:p>
                <a:pPr algn="l">
                  <a:buFont typeface="Arial" panose="020B0604020202020204" pitchFamily="34" charset="0"/>
                  <a:buChar char="•"/>
                </a:pPr>
                <a:r>
                  <a:rPr lang="en-US" altLang="zh-CN" dirty="0">
                    <a:latin typeface="+mn-lt"/>
                    <a:cs typeface="Times New Roman" panose="02020603050405020304" pitchFamily="18" charset="0"/>
                  </a:rPr>
                  <a:t>Inlet temperature: 20</a:t>
                </a:r>
                <a:r>
                  <a:rPr lang="en-US" altLang="zh-CN" dirty="0">
                    <a:latin typeface="+mn-lt"/>
                    <a:ea typeface="等线" panose="02010600030101010101" pitchFamily="2" charset="-122"/>
                    <a:cs typeface="Times New Roman" panose="02020603050405020304" pitchFamily="18" charset="0"/>
                  </a:rPr>
                  <a:t>℃</a:t>
                </a:r>
                <a:endParaRPr lang="en-US" altLang="zh-CN" dirty="0">
                  <a:latin typeface="+mn-lt"/>
                  <a:ea typeface="等线" panose="02010600030101010101" pitchFamily="2" charset="-122"/>
                  <a:cs typeface="Times New Roman" panose="02020603050405020304" pitchFamily="18" charset="0"/>
                </a:endParaRPr>
              </a:p>
              <a:p>
                <a:pPr algn="l">
                  <a:buFont typeface="Arial" panose="020B0604020202020204" pitchFamily="34" charset="0"/>
                  <a:buChar char="•"/>
                </a:pPr>
                <a:r>
                  <a:rPr lang="en-US" altLang="zh-CN" dirty="0">
                    <a:latin typeface="+mn-lt"/>
                    <a:cs typeface="Times New Roman" panose="02020603050405020304" pitchFamily="18" charset="0"/>
                  </a:rPr>
                  <a:t>Flow rate: 1.7L/min</a:t>
                </a:r>
                <a:endParaRPr lang="en-US" altLang="zh-CN" dirty="0">
                  <a:latin typeface="+mn-lt"/>
                  <a:cs typeface="Times New Roman" panose="02020603050405020304" pitchFamily="18" charset="0"/>
                </a:endParaRPr>
              </a:p>
            </p:txBody>
          </p:sp>
        </mc:Choice>
        <mc:Fallback>
          <p:sp>
            <p:nvSpPr>
              <p:cNvPr id="60" name="文本框 59"/>
              <p:cNvSpPr txBox="1">
                <a:spLocks noRot="1" noChangeAspect="1" noMove="1" noResize="1" noEditPoints="1" noAdjustHandles="1" noChangeArrowheads="1" noChangeShapeType="1" noTextEdit="1"/>
              </p:cNvSpPr>
              <p:nvPr/>
            </p:nvSpPr>
            <p:spPr>
              <a:xfrm>
                <a:off x="2841699" y="3175595"/>
                <a:ext cx="2414905" cy="951865"/>
              </a:xfrm>
              <a:prstGeom prst="rect">
                <a:avLst/>
              </a:prstGeom>
              <a:blipFill rotWithShape="1">
                <a:blip r:embed="rId4"/>
                <a:stretch>
                  <a:fillRect l="-3" t="-63" r="3" b="63"/>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64" name="文本框 63"/>
              <p:cNvSpPr txBox="1"/>
              <p:nvPr/>
            </p:nvSpPr>
            <p:spPr>
              <a:xfrm>
                <a:off x="5832382" y="3191051"/>
                <a:ext cx="2925579" cy="1505585"/>
              </a:xfrm>
              <a:prstGeom prst="rect">
                <a:avLst/>
              </a:prstGeom>
              <a:noFill/>
            </p:spPr>
            <p:txBody>
              <a:bodyPr wrap="square" rtlCol="0">
                <a:spAutoFit/>
              </a:bodyPr>
              <a:lstStyle/>
              <a:p>
                <a:pPr>
                  <a:buFont typeface="Arial" panose="020B0604020202020204" pitchFamily="34" charset="0"/>
                  <a:buChar char="•"/>
                </a:pPr>
                <a:r>
                  <a:rPr lang="en-US" altLang="zh-CN" dirty="0">
                    <a:latin typeface="+mn-lt"/>
                    <a:cs typeface="Times New Roman" panose="02020603050405020304" pitchFamily="18" charset="0"/>
                    <a:sym typeface="+mn-ea"/>
                  </a:rPr>
                  <a:t>Coolant: </a:t>
                </a:r>
                <a14:m>
                  <m:oMath xmlns:m="http://schemas.openxmlformats.org/officeDocument/2006/math">
                    <m:sSub>
                      <m:sSubPr>
                        <m:ctrlPr>
                          <a:rPr lang="en-US" altLang="zh-CN" dirty="0">
                            <a:solidFill>
                              <a:srgbClr val="FF0000"/>
                            </a:solidFill>
                            <a:latin typeface="+mn-lt"/>
                            <a:cs typeface="Times New Roman" panose="02020603050405020304" pitchFamily="18" charset="0"/>
                          </a:rPr>
                        </m:ctrlPr>
                      </m:sSubPr>
                      <m:e>
                        <m:r>
                          <a:rPr lang="en-US" altLang="zh-CN" dirty="0">
                            <a:solidFill>
                              <a:srgbClr val="FF0000"/>
                            </a:solidFill>
                            <a:latin typeface="+mn-lt"/>
                            <a:cs typeface="Times New Roman" panose="02020603050405020304" pitchFamily="18" charset="0"/>
                            <a:sym typeface="+mn-ea"/>
                          </a:rPr>
                          <m:t>𝐻</m:t>
                        </m:r>
                      </m:e>
                      <m:sub>
                        <m:r>
                          <a:rPr lang="en-US" altLang="zh-CN" dirty="0">
                            <a:solidFill>
                              <a:srgbClr val="FF0000"/>
                            </a:solidFill>
                            <a:latin typeface="+mn-lt"/>
                            <a:cs typeface="Times New Roman" panose="02020603050405020304" pitchFamily="18" charset="0"/>
                          </a:rPr>
                          <m:t>2</m:t>
                        </m:r>
                      </m:sub>
                    </m:sSub>
                  </m:oMath>
                </a14:m>
                <a:r>
                  <a:rPr lang="en-US" altLang="zh-CN" dirty="0">
                    <a:solidFill>
                      <a:srgbClr val="FF0000"/>
                    </a:solidFill>
                    <a:latin typeface="+mn-lt"/>
                    <a:cs typeface="Times New Roman" panose="02020603050405020304" pitchFamily="18" charset="0"/>
                    <a:sym typeface="+mn-ea"/>
                  </a:rPr>
                  <a:t>O</a:t>
                </a:r>
                <a:endParaRPr lang="en-US" altLang="zh-CN" dirty="0">
                  <a:latin typeface="+mn-lt"/>
                  <a:cs typeface="Times New Roman" panose="02020603050405020304" pitchFamily="18" charset="0"/>
                </a:endParaRPr>
              </a:p>
              <a:p>
                <a:pPr>
                  <a:buFont typeface="Arial" panose="020B0604020202020204" pitchFamily="34" charset="0"/>
                  <a:buChar char="•"/>
                </a:pPr>
                <a:r>
                  <a:rPr lang="en-US" altLang="zh-CN" dirty="0">
                    <a:latin typeface="+mn-lt"/>
                    <a:cs typeface="Times New Roman" panose="02020603050405020304" pitchFamily="18" charset="0"/>
                  </a:rPr>
                  <a:t>Inlet temperature:20</a:t>
                </a:r>
                <a:r>
                  <a:rPr lang="en-US" altLang="zh-CN" dirty="0">
                    <a:latin typeface="+mn-lt"/>
                    <a:ea typeface="等线" panose="02010600030101010101" pitchFamily="2" charset="-122"/>
                    <a:cs typeface="Times New Roman" panose="02020603050405020304" pitchFamily="18" charset="0"/>
                  </a:rPr>
                  <a:t>℃</a:t>
                </a:r>
                <a:endParaRPr lang="en-US" altLang="zh-CN" dirty="0">
                  <a:latin typeface="+mn-lt"/>
                  <a:ea typeface="等线" panose="02010600030101010101" pitchFamily="2" charset="-122"/>
                  <a:cs typeface="Times New Roman" panose="02020603050405020304" pitchFamily="18" charset="0"/>
                </a:endParaRPr>
              </a:p>
              <a:p>
                <a:pPr>
                  <a:buFont typeface="Arial" panose="020B0604020202020204" pitchFamily="34" charset="0"/>
                  <a:buChar char="•"/>
                </a:pPr>
                <a:r>
                  <a:rPr lang="en-US" altLang="zh-CN" dirty="0">
                    <a:latin typeface="+mn-lt"/>
                    <a:cs typeface="Times New Roman" panose="02020603050405020304" pitchFamily="18" charset="0"/>
                  </a:rPr>
                  <a:t>Flow rate: 0.8</a:t>
                </a:r>
                <a:r>
                  <a:rPr lang="en-US" altLang="zh-CN" dirty="0">
                    <a:latin typeface="+mn-lt"/>
                    <a:cs typeface="Times New Roman" panose="02020603050405020304" pitchFamily="18" charset="0"/>
                    <a:sym typeface="+mn-ea"/>
                  </a:rPr>
                  <a:t>L/min</a:t>
                </a:r>
                <a:endParaRPr lang="en-US" altLang="zh-CN" dirty="0">
                  <a:latin typeface="+mn-lt"/>
                  <a:cs typeface="Times New Roman" panose="02020603050405020304" pitchFamily="18" charset="0"/>
                  <a:sym typeface="+mn-ea"/>
                </a:endParaRPr>
              </a:p>
              <a:p>
                <a:pPr>
                  <a:buFont typeface="Arial" panose="020B0604020202020204" pitchFamily="34" charset="0"/>
                  <a:buChar char="•"/>
                </a:pPr>
                <a:endParaRPr lang="en-US" altLang="zh-CN" dirty="0">
                  <a:latin typeface="+mn-lt"/>
                  <a:cs typeface="Times New Roman" panose="02020603050405020304" pitchFamily="18" charset="0"/>
                  <a:sym typeface="+mn-ea"/>
                </a:endParaRPr>
              </a:p>
              <a:p>
                <a:pPr>
                  <a:buFont typeface="Arial" panose="020B0604020202020204" pitchFamily="34" charset="0"/>
                  <a:buChar char="•"/>
                </a:pPr>
                <a:endParaRPr lang="en-US" altLang="zh-CN" dirty="0">
                  <a:solidFill>
                    <a:srgbClr val="FF0000"/>
                  </a:solidFill>
                  <a:latin typeface="+mn-lt"/>
                  <a:cs typeface="Times New Roman" panose="02020603050405020304" pitchFamily="18" charset="0"/>
                </a:endParaRPr>
              </a:p>
            </p:txBody>
          </p:sp>
        </mc:Choice>
        <mc:Fallback>
          <p:sp>
            <p:nvSpPr>
              <p:cNvPr id="64" name="文本框 63"/>
              <p:cNvSpPr txBox="1">
                <a:spLocks noRot="1" noChangeAspect="1" noMove="1" noResize="1" noEditPoints="1" noAdjustHandles="1" noChangeArrowheads="1" noChangeShapeType="1" noTextEdit="1"/>
              </p:cNvSpPr>
              <p:nvPr/>
            </p:nvSpPr>
            <p:spPr>
              <a:xfrm>
                <a:off x="5832382" y="3191051"/>
                <a:ext cx="2925579" cy="1505585"/>
              </a:xfrm>
              <a:prstGeom prst="rect">
                <a:avLst/>
              </a:prstGeom>
              <a:blipFill rotWithShape="1">
                <a:blip r:embed="rId5"/>
                <a:stretch>
                  <a:fillRect l="-19" t="-12" r="1" b="12"/>
                </a:stretch>
              </a:blipFill>
            </p:spPr>
            <p:txBody>
              <a:bodyPr/>
              <a:lstStyle/>
              <a:p>
                <a:r>
                  <a:rPr lang="zh-CN" altLang="en-US">
                    <a:noFill/>
                  </a:rPr>
                  <a:t> </a:t>
                </a:r>
              </a:p>
            </p:txBody>
          </p:sp>
        </mc:Fallback>
      </mc:AlternateContent>
      <p:sp>
        <p:nvSpPr>
          <p:cNvPr id="70" name="文本框 69"/>
          <p:cNvSpPr txBox="1"/>
          <p:nvPr/>
        </p:nvSpPr>
        <p:spPr>
          <a:xfrm>
            <a:off x="700640" y="4453251"/>
            <a:ext cx="2860245" cy="1568450"/>
          </a:xfrm>
          <a:prstGeom prst="rect">
            <a:avLst/>
          </a:prstGeom>
          <a:noFill/>
        </p:spPr>
        <p:txBody>
          <a:bodyPr wrap="square" rtlCol="0">
            <a:spAutoFit/>
          </a:bodyPr>
          <a:lstStyle/>
          <a:p>
            <a:r>
              <a:rPr lang="en-US" altLang="zh-CN" sz="1600" dirty="0">
                <a:highlight>
                  <a:srgbClr val="00FFFF"/>
                </a:highlight>
                <a:latin typeface="+mn-lt"/>
              </a:rPr>
              <a:t>Critical dimension:</a:t>
            </a:r>
            <a:endParaRPr lang="en-US" altLang="zh-CN" sz="1600" dirty="0">
              <a:highlight>
                <a:srgbClr val="00FFFF"/>
              </a:highlight>
              <a:latin typeface="+mn-lt"/>
            </a:endParaRPr>
          </a:p>
          <a:p>
            <a:pPr marL="285750" indent="-285750">
              <a:buFont typeface="Arial" panose="020B0604020202020204" pitchFamily="34" charset="0"/>
              <a:buChar char="•"/>
            </a:pPr>
            <a:r>
              <a:rPr lang="en-US" altLang="zh-CN" sz="1600" dirty="0">
                <a:latin typeface="+mn-lt"/>
              </a:rPr>
              <a:t>Be Length:170mm</a:t>
            </a:r>
            <a:endParaRPr lang="en-US" altLang="zh-CN" sz="1600" dirty="0">
              <a:latin typeface="+mn-lt"/>
            </a:endParaRPr>
          </a:p>
          <a:p>
            <a:pPr marL="285750" indent="-285750">
              <a:buFont typeface="Arial" panose="020B0604020202020204" pitchFamily="34" charset="0"/>
              <a:buChar char="•"/>
            </a:pPr>
            <a:r>
              <a:rPr lang="en-US" altLang="zh-CN" sz="1600" dirty="0">
                <a:latin typeface="+mn-lt"/>
              </a:rPr>
              <a:t>Outer Be pipe: 0.15mm</a:t>
            </a:r>
            <a:endParaRPr lang="en-US" altLang="zh-CN" sz="1600" dirty="0">
              <a:latin typeface="+mn-lt"/>
            </a:endParaRPr>
          </a:p>
          <a:p>
            <a:pPr marL="285750" indent="-285750">
              <a:buFont typeface="Arial" panose="020B0604020202020204" pitchFamily="34" charset="0"/>
              <a:buChar char="•"/>
            </a:pPr>
            <a:r>
              <a:rPr lang="en-US" altLang="zh-CN" sz="1600" dirty="0">
                <a:latin typeface="+mn-lt"/>
              </a:rPr>
              <a:t>Inner Be pipe: 0.2mm</a:t>
            </a:r>
            <a:endParaRPr lang="en-US" altLang="zh-CN" sz="1600" dirty="0">
              <a:latin typeface="+mn-lt"/>
            </a:endParaRPr>
          </a:p>
          <a:p>
            <a:pPr marL="285750" indent="-285750">
              <a:buFont typeface="Arial" panose="020B0604020202020204" pitchFamily="34" charset="0"/>
              <a:buChar char="•"/>
            </a:pPr>
            <a:r>
              <a:rPr lang="en-US" altLang="zh-CN" sz="1600" dirty="0">
                <a:latin typeface="+mn-lt"/>
              </a:rPr>
              <a:t>Cooling channel: 0.35mm</a:t>
            </a:r>
            <a:endParaRPr lang="en-US" altLang="zh-CN" sz="1600" dirty="0">
              <a:latin typeface="+mn-lt"/>
            </a:endParaRPr>
          </a:p>
          <a:p>
            <a:pPr marL="285750" indent="-285750">
              <a:buFont typeface="Arial" panose="020B0604020202020204" pitchFamily="34" charset="0"/>
              <a:buChar char="•"/>
            </a:pPr>
            <a:r>
              <a:rPr lang="en-US" altLang="zh-CN" sz="1600" dirty="0">
                <a:latin typeface="+mn-lt"/>
              </a:rPr>
              <a:t>Viscous model: Laminar</a:t>
            </a:r>
            <a:endParaRPr lang="zh-CN" altLang="en-US" sz="1600" dirty="0">
              <a:latin typeface="+mn-lt"/>
            </a:endParaRPr>
          </a:p>
        </p:txBody>
      </p:sp>
    </p:spTree>
  </p:cSld>
  <p:clrMapOvr>
    <a:masterClrMapping/>
  </p:clrMapOvr>
</p:sld>
</file>

<file path=ppt/tags/tag1.xml><?xml version="1.0" encoding="utf-8"?>
<p:tagLst xmlns:p="http://schemas.openxmlformats.org/presentationml/2006/main">
  <p:tag name="KSO_WM_UNIT_PLACING_PICTURE_USER_VIEWPORT" val="{&quot;height&quot;:3048,&quot;width&quot;:11856}"/>
</p:tagLst>
</file>

<file path=ppt/tags/tag2.xml><?xml version="1.0" encoding="utf-8"?>
<p:tagLst xmlns:p="http://schemas.openxmlformats.org/presentationml/2006/main">
  <p:tag name="KSO_WM_UNIT_PLACING_PICTURE_USER_VIEWPORT" val="{&quot;height&quot;:3048,&quot;width&quot;:11856}"/>
</p:tagLst>
</file>

<file path=ppt/tags/tag3.xml><?xml version="1.0" encoding="utf-8"?>
<p:tagLst xmlns:p="http://schemas.openxmlformats.org/presentationml/2006/main">
  <p:tag name="KSO_WPP_MARK_KEY" val="f5e0ac29-a3fe-49bb-bee0-66bd8dbc73a7"/>
  <p:tag name="COMMONDATA" val="eyJoZGlkIjoiNWRlNWYwOTRiNTE1MDY4MDllMGY5ZmRiZWMyNzVjYWYifQ=="/>
</p:tagLst>
</file>

<file path=ppt/theme/theme1.xml><?xml version="1.0" encoding="utf-8"?>
<a:theme xmlns:a="http://schemas.openxmlformats.org/drawingml/2006/main" name="主题1">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Times New Roman"/>
        <a:ea typeface="楷体"/>
        <a:cs typeface=""/>
      </a:majorFont>
      <a:minorFont>
        <a:latin typeface="Times New Roman"/>
        <a:ea typeface="楷体"/>
        <a:cs typeface=""/>
      </a:minorFont>
    </a:fontScheme>
    <a:fmtScheme name="发光边缘">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主题1</Template>
  <TotalTime>0</TotalTime>
  <Words>4558</Words>
  <Application>WPS 演示</Application>
  <PresentationFormat>宽屏</PresentationFormat>
  <Paragraphs>287</Paragraphs>
  <Slides>13</Slides>
  <Notes>4</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13</vt:i4>
      </vt:variant>
    </vt:vector>
  </HeadingPairs>
  <TitlesOfParts>
    <vt:vector size="26" baseType="lpstr">
      <vt:lpstr>Arial</vt:lpstr>
      <vt:lpstr>宋体</vt:lpstr>
      <vt:lpstr>Wingdings</vt:lpstr>
      <vt:lpstr>Times New Roman</vt:lpstr>
      <vt:lpstr>楷体</vt:lpstr>
      <vt:lpstr>华文行楷</vt:lpstr>
      <vt:lpstr>微软雅黑</vt:lpstr>
      <vt:lpstr>等线</vt:lpstr>
      <vt:lpstr>黑体</vt:lpstr>
      <vt:lpstr>Cambria Math</vt:lpstr>
      <vt:lpstr>Calibri</vt:lpstr>
      <vt:lpstr>Arial Unicode MS</vt:lpstr>
      <vt:lpstr>主题1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 keV He to Ni-W-Ni-W</dc:title>
  <dc:creator>Can Chen</dc:creator>
  <cp:lastModifiedBy>挽风</cp:lastModifiedBy>
  <cp:revision>1358</cp:revision>
  <dcterms:created xsi:type="dcterms:W3CDTF">2018-03-16T02:05:00Z</dcterms:created>
  <dcterms:modified xsi:type="dcterms:W3CDTF">2022-10-28T03:07:41Z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369C75DC831741F1A63ECE2251F0672D</vt:lpwstr>
  </property>
  <property fmtid="{D5CDD505-2E9C-101B-9397-08002B2CF9AE}" pid="3" name="KSOProductBuildVer">
    <vt:lpwstr>2052-11.1.0.12598</vt:lpwstr>
  </property>
</Properties>
</file>