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94" r:id="rId2"/>
    <p:sldId id="293" r:id="rId3"/>
    <p:sldId id="299" r:id="rId4"/>
    <p:sldId id="300" r:id="rId5"/>
    <p:sldId id="301" r:id="rId6"/>
    <p:sldId id="297" r:id="rId7"/>
    <p:sldId id="302" r:id="rId8"/>
    <p:sldId id="303" r:id="rId9"/>
    <p:sldId id="305" r:id="rId10"/>
    <p:sldId id="304" r:id="rId11"/>
    <p:sldId id="308" r:id="rId12"/>
    <p:sldId id="311" r:id="rId13"/>
    <p:sldId id="309" r:id="rId14"/>
    <p:sldId id="310" r:id="rId15"/>
    <p:sldId id="315" r:id="rId16"/>
    <p:sldId id="313" r:id="rId17"/>
    <p:sldId id="312" r:id="rId18"/>
    <p:sldId id="319" r:id="rId19"/>
    <p:sldId id="320" r:id="rId20"/>
    <p:sldId id="321" r:id="rId21"/>
    <p:sldId id="1012" r:id="rId22"/>
    <p:sldId id="1014" r:id="rId23"/>
    <p:sldId id="1013" r:id="rId24"/>
    <p:sldId id="1015" r:id="rId25"/>
    <p:sldId id="318" r:id="rId26"/>
    <p:sldId id="317" r:id="rId27"/>
    <p:sldId id="322" r:id="rId28"/>
    <p:sldId id="288" r:id="rId29"/>
    <p:sldId id="286" r:id="rId30"/>
    <p:sldId id="287" r:id="rId31"/>
    <p:sldId id="1016" r:id="rId32"/>
    <p:sldId id="1010" r:id="rId33"/>
    <p:sldId id="101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5"/>
    <p:restoredTop sz="95763"/>
  </p:normalViewPr>
  <p:slideViewPr>
    <p:cSldViewPr snapToGrid="0" snapToObjects="1">
      <p:cViewPr varScale="1">
        <p:scale>
          <a:sx n="107" d="100"/>
          <a:sy n="107" d="100"/>
        </p:scale>
        <p:origin x="8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colo/Downloads/RSD2_Digitiz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RSD2 crosses: spatial resolution for 4 different pitch sizes</a:t>
            </a:r>
            <a:endParaRPr lang="en-IT"/>
          </a:p>
        </c:rich>
      </c:tx>
      <c:layout>
        <c:manualLayout>
          <c:xMode val="edge"/>
          <c:yMode val="edge"/>
          <c:x val="0.1665998048901481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183080739112035E-2"/>
          <c:y val="0.1202311573392028"/>
          <c:w val="0.88823487215193953"/>
          <c:h val="0.66687078052260806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Sheet1!$I$4</c:f>
              <c:strCache>
                <c:ptCount val="1"/>
                <c:pt idx="0">
                  <c:v>1300 um </c:v>
                </c:pt>
              </c:strCache>
            </c:strRef>
          </c:tx>
          <c:spPr>
            <a:ln w="19050" cap="rnd">
              <a:solidFill>
                <a:schemeClr val="accent4"/>
              </a:solidFill>
              <a:prstDash val="sysDash"/>
              <a:round/>
            </a:ln>
            <a:effectLst/>
          </c:spPr>
          <c:marker>
            <c:symbol val="square"/>
            <c:size val="10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xVal>
            <c:numRef>
              <c:f>Sheet1!$C$11:$C$14</c:f>
              <c:numCache>
                <c:formatCode>General</c:formatCode>
                <c:ptCount val="4"/>
                <c:pt idx="0">
                  <c:v>29</c:v>
                </c:pt>
                <c:pt idx="1">
                  <c:v>53</c:v>
                </c:pt>
                <c:pt idx="2">
                  <c:v>69</c:v>
                </c:pt>
                <c:pt idx="3">
                  <c:v>154</c:v>
                </c:pt>
              </c:numCache>
            </c:numRef>
          </c:xVal>
          <c:yVal>
            <c:numRef>
              <c:f>Sheet1!$I$11:$I$14</c:f>
              <c:numCache>
                <c:formatCode>General</c:formatCode>
                <c:ptCount val="4"/>
                <c:pt idx="0">
                  <c:v>95</c:v>
                </c:pt>
                <c:pt idx="1">
                  <c:v>50</c:v>
                </c:pt>
                <c:pt idx="2">
                  <c:v>33</c:v>
                </c:pt>
                <c:pt idx="3">
                  <c:v>15.4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8D9-C548-A258-C05D1EA009C6}"/>
            </c:ext>
          </c:extLst>
        </c:ser>
        <c:ser>
          <c:idx val="5"/>
          <c:order val="1"/>
          <c:tx>
            <c:strRef>
              <c:f>Sheet1!$S$4</c:f>
              <c:strCache>
                <c:ptCount val="1"/>
                <c:pt idx="0">
                  <c:v>450 um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diamond"/>
            <c:size val="12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Sheet1!$O$9:$O$17</c:f>
              <c:numCache>
                <c:formatCode>General</c:formatCode>
                <c:ptCount val="9"/>
                <c:pt idx="0">
                  <c:v>32</c:v>
                </c:pt>
                <c:pt idx="1">
                  <c:v>39</c:v>
                </c:pt>
                <c:pt idx="2">
                  <c:v>48</c:v>
                </c:pt>
                <c:pt idx="3">
                  <c:v>57</c:v>
                </c:pt>
                <c:pt idx="4">
                  <c:v>80</c:v>
                </c:pt>
                <c:pt idx="5">
                  <c:v>83</c:v>
                </c:pt>
                <c:pt idx="6">
                  <c:v>103</c:v>
                </c:pt>
                <c:pt idx="7">
                  <c:v>108</c:v>
                </c:pt>
                <c:pt idx="8">
                  <c:v>80</c:v>
                </c:pt>
              </c:numCache>
            </c:numRef>
          </c:xVal>
          <c:yVal>
            <c:numRef>
              <c:f>Sheet1!$T$9:$T$17</c:f>
              <c:numCache>
                <c:formatCode>General</c:formatCode>
                <c:ptCount val="9"/>
                <c:pt idx="0">
                  <c:v>34</c:v>
                </c:pt>
                <c:pt idx="1">
                  <c:v>25.3</c:v>
                </c:pt>
                <c:pt idx="2">
                  <c:v>19.899999999999999</c:v>
                </c:pt>
                <c:pt idx="3">
                  <c:v>15.5</c:v>
                </c:pt>
                <c:pt idx="4">
                  <c:v>10.6</c:v>
                </c:pt>
                <c:pt idx="5">
                  <c:v>10.1</c:v>
                </c:pt>
                <c:pt idx="6">
                  <c:v>8.4</c:v>
                </c:pt>
                <c:pt idx="7">
                  <c:v>7.9</c:v>
                </c:pt>
                <c:pt idx="8">
                  <c:v>10.6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8D9-C548-A258-C05D1EA009C6}"/>
            </c:ext>
          </c:extLst>
        </c:ser>
        <c:ser>
          <c:idx val="6"/>
          <c:order val="2"/>
          <c:tx>
            <c:strRef>
              <c:f>Sheet1!$AM$4</c:f>
              <c:strCache>
                <c:ptCount val="1"/>
                <c:pt idx="0">
                  <c:v>340 um</c:v>
                </c:pt>
              </c:strCache>
            </c:strRef>
          </c:tx>
          <c:spPr>
            <a:ln w="19050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triangle"/>
            <c:size val="12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Sheet1!$AF$12:$AF$20</c:f>
              <c:numCache>
                <c:formatCode>General</c:formatCode>
                <c:ptCount val="9"/>
                <c:pt idx="0">
                  <c:v>20.7</c:v>
                </c:pt>
                <c:pt idx="1">
                  <c:v>23</c:v>
                </c:pt>
                <c:pt idx="2">
                  <c:v>30.6</c:v>
                </c:pt>
                <c:pt idx="3">
                  <c:v>39</c:v>
                </c:pt>
                <c:pt idx="4">
                  <c:v>59.5</c:v>
                </c:pt>
                <c:pt idx="5">
                  <c:v>76</c:v>
                </c:pt>
                <c:pt idx="6">
                  <c:v>94</c:v>
                </c:pt>
                <c:pt idx="7">
                  <c:v>139</c:v>
                </c:pt>
                <c:pt idx="8">
                  <c:v>173</c:v>
                </c:pt>
              </c:numCache>
            </c:numRef>
          </c:xVal>
          <c:yVal>
            <c:numRef>
              <c:f>Sheet1!$AO$12:$AO$20</c:f>
              <c:numCache>
                <c:formatCode>General</c:formatCode>
                <c:ptCount val="9"/>
                <c:pt idx="0">
                  <c:v>44.8</c:v>
                </c:pt>
                <c:pt idx="1">
                  <c:v>34.1</c:v>
                </c:pt>
                <c:pt idx="2">
                  <c:v>21.87</c:v>
                </c:pt>
                <c:pt idx="3">
                  <c:v>19.899999999999999</c:v>
                </c:pt>
                <c:pt idx="4">
                  <c:v>13.85</c:v>
                </c:pt>
                <c:pt idx="5">
                  <c:v>12.8</c:v>
                </c:pt>
                <c:pt idx="6">
                  <c:v>10.6</c:v>
                </c:pt>
                <c:pt idx="7">
                  <c:v>7.4</c:v>
                </c:pt>
                <c:pt idx="8">
                  <c:v>6.33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8D9-C548-A258-C05D1EA009C6}"/>
            </c:ext>
          </c:extLst>
        </c:ser>
        <c:ser>
          <c:idx val="0"/>
          <c:order val="3"/>
          <c:tx>
            <c:strRef>
              <c:f>Sheet1!$BF$4</c:f>
              <c:strCache>
                <c:ptCount val="1"/>
                <c:pt idx="0">
                  <c:v>200 um</c:v>
                </c:pt>
              </c:strCache>
            </c:strRef>
          </c:tx>
          <c:spPr>
            <a:ln w="19050" cap="rnd">
              <a:solidFill>
                <a:srgbClr val="221AC0"/>
              </a:solidFill>
              <a:prstDash val="dash"/>
              <a:round/>
            </a:ln>
            <a:effectLst/>
          </c:spPr>
          <c:marker>
            <c:symbol val="square"/>
            <c:size val="10"/>
            <c:spPr>
              <a:solidFill>
                <a:srgbClr val="221AC0"/>
              </a:solidFill>
              <a:ln w="9525">
                <a:noFill/>
              </a:ln>
              <a:effectLst/>
            </c:spPr>
          </c:marker>
          <c:xVal>
            <c:numRef>
              <c:f>Sheet1!$AW$11:$AW$20</c:f>
              <c:numCache>
                <c:formatCode>0.0</c:formatCode>
                <c:ptCount val="10"/>
                <c:pt idx="0">
                  <c:v>12.595375497009083</c:v>
                </c:pt>
                <c:pt idx="1">
                  <c:v>20.7</c:v>
                </c:pt>
                <c:pt idx="2">
                  <c:v>23</c:v>
                </c:pt>
                <c:pt idx="3">
                  <c:v>30.6</c:v>
                </c:pt>
                <c:pt idx="4">
                  <c:v>39</c:v>
                </c:pt>
                <c:pt idx="5">
                  <c:v>59.5</c:v>
                </c:pt>
                <c:pt idx="6" formatCode="General">
                  <c:v>76</c:v>
                </c:pt>
                <c:pt idx="7" formatCode="General">
                  <c:v>94</c:v>
                </c:pt>
                <c:pt idx="8" formatCode="General">
                  <c:v>139</c:v>
                </c:pt>
                <c:pt idx="9" formatCode="General">
                  <c:v>173</c:v>
                </c:pt>
              </c:numCache>
            </c:numRef>
          </c:xVal>
          <c:yVal>
            <c:numRef>
              <c:f>Sheet1!$BF$11:$BF$20</c:f>
              <c:numCache>
                <c:formatCode>General</c:formatCode>
                <c:ptCount val="10"/>
                <c:pt idx="0">
                  <c:v>45.9</c:v>
                </c:pt>
                <c:pt idx="1">
                  <c:v>26</c:v>
                </c:pt>
                <c:pt idx="2">
                  <c:v>24.13</c:v>
                </c:pt>
                <c:pt idx="3">
                  <c:v>18.5</c:v>
                </c:pt>
                <c:pt idx="4">
                  <c:v>15.9</c:v>
                </c:pt>
                <c:pt idx="5">
                  <c:v>10.5</c:v>
                </c:pt>
                <c:pt idx="6">
                  <c:v>8.5</c:v>
                </c:pt>
                <c:pt idx="7">
                  <c:v>7.8</c:v>
                </c:pt>
                <c:pt idx="8">
                  <c:v>5.2</c:v>
                </c:pt>
                <c:pt idx="9">
                  <c:v>4.4000000000000004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8D9-C548-A258-C05D1EA009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1430959"/>
        <c:axId val="414208895"/>
      </c:scatterChart>
      <c:valAx>
        <c:axId val="1481430959"/>
        <c:scaling>
          <c:orientation val="minMax"/>
          <c:max val="1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Total AC amplitude [mV]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208895"/>
        <c:crosses val="autoZero"/>
        <c:crossBetween val="midCat"/>
      </c:valAx>
      <c:valAx>
        <c:axId val="41420889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Resolution [um]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143095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529065651615728"/>
          <c:y val="0.16058593711473404"/>
          <c:w val="0.1530910322971592"/>
          <c:h val="0.290190430281451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CFD03-DFDA-3A4F-8A37-8EF23C82BC1B}" type="datetimeFigureOut">
              <a:rPr lang="en-GB" smtClean="0"/>
              <a:t>23/10/2022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491E1-41EE-794E-B6CC-C81C7E35A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704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08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454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337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67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965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87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434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906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425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066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007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107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02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377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529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975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765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36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215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114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585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618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471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092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862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2661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85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622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969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610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00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950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B491E1-41EE-794E-B6CC-C81C7E35A8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78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D3DF4-E475-C241-9F04-E60354E8F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815EE-75E8-724B-BD97-AAD0E6669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31D7E-BC03-9D41-B4EB-04EA18817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6203-34B9-8B43-8682-D02930CFC1A3}" type="datetime1">
              <a:rPr lang="en-GB" smtClean="0"/>
              <a:t>23/10/2022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B7B7A-1833-7345-A340-EA19D9F2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E3683-0B5B-CE47-8B69-346CEBFB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022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68A3B-1700-A544-B4F6-8C31EE441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A336F-DAB5-EF4B-9E4D-DA069F813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91AE8-8633-B945-A339-25B0DA7D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5501F-AC21-AD4A-B651-BC18A95040E7}" type="datetime1">
              <a:rPr lang="en-GB" smtClean="0"/>
              <a:t>23/10/2022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F6D1-35F9-674B-AF7C-C5F15B2F3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DF24D-C6CA-A844-AC84-641B2320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1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63CE3F-88C7-4E4C-97D8-FA15205C5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740AF-3017-CC4E-9B96-BFA775A7A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1F7DB-3602-9B48-8E87-CD7FA023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0D0BA-291F-8048-B868-AB8BEF35429C}" type="datetime1">
              <a:rPr lang="en-GB" smtClean="0"/>
              <a:t>23/10/2022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9A156-D2DB-BC40-AF23-BEB079864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2C91E-C532-7140-9427-7A101A64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6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98214-A667-4840-B31E-ADF468AB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B017B-E666-3E43-93F7-5472E4055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3095C-85C3-5549-B97E-F1AFC890C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C96BF-DAE6-CC47-8D4E-7463BD1A8D0E}" type="datetime1">
              <a:rPr lang="en-GB" smtClean="0"/>
              <a:t>23/10/2022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2EEA3-1964-5C4E-8530-30D0B6CEC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85006-A5AB-A94B-AA33-0CBBC91D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59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B877D-7231-B746-A931-CBB62F92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8EAAC-601A-7A4F-82F3-4C16DA1AC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FC10A-7C98-9C46-80BC-FCB6FBDA8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18572-3A8C-F149-B442-7E72E59EC4BC}" type="datetime1">
              <a:rPr lang="en-GB" smtClean="0"/>
              <a:t>23/10/2022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90395-1644-344D-91CF-E05990C05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FCF81-B309-0B43-BD71-C28A65B0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47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DDF9-7C96-744F-985E-06AFF7077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D3FBF-5DB7-CF44-BD67-9B0BCEF46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5E21E-C0B3-B241-BC06-9FB1A3898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A7F0-6AEB-9F40-9F99-7C8C078A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8AEDC-743A-4B4B-B81D-04FAB85CA1AD}" type="datetime1">
              <a:rPr lang="en-GB" smtClean="0"/>
              <a:t>23/10/2022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C2EE64-83DE-A949-9539-2012BE6A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D3871-FDAD-A64B-97D9-8EBC970F0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15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E4D5A-4509-4544-BDE4-E34415CA6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2C5F9-25EE-D949-88C0-E9F937C6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34232-2645-1245-BC5D-A088D163F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B822B2-2F71-EA47-BBBC-E876FD7FC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BB7027-BEEB-F049-9E39-45D60F76B3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34BF8F-7E6E-2640-8116-71C0A6B3C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C272C-4523-A64D-8689-4D2229C919AB}" type="datetime1">
              <a:rPr lang="en-GB" smtClean="0"/>
              <a:t>23/10/2022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3278E7-6E8A-5440-9C20-D382FDE2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4540E0-D7EA-BC41-A7C1-520E935C3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87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36B6A-5394-3943-B9BA-F70434430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B4633-1B9C-5742-9CB0-E13A98BE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EF01-7FC2-5F40-A399-775CBB70075E}" type="datetime1">
              <a:rPr lang="en-GB" smtClean="0"/>
              <a:t>23/10/2022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4095A4-DFBD-2047-BA57-2C5A2835B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E8C36-7C21-7149-89C7-D37ED213F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75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90132B-5786-1541-A335-0EA25F39A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9BA4-F01D-4D49-9B5E-167CF80A9913}" type="datetime1">
              <a:rPr lang="en-GB" smtClean="0"/>
              <a:t>23/10/2022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4774D-E35F-654C-BA5A-9E8D1B90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92B25-FDFD-9F46-A5D3-FDDDA1EC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69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8D45E-A3CF-A849-BD20-BFA2F0F9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6FA16-8131-7544-BA38-C90DF6AC1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5D0FC-23DC-EC41-8103-E63CA205C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48238-E4ED-0C48-A97C-64E6FC9AB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B072-D0B5-DA40-8208-908254CCAB24}" type="datetime1">
              <a:rPr lang="en-GB" smtClean="0"/>
              <a:t>23/10/2022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F5C47-6CAC-484B-AE82-B576016FE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4338B-B281-AA48-B2D2-11CB2B21D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06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324DD-2913-C84D-B231-2CAEAAF0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CF622-95C2-6D44-94A1-7720C79E7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13B2F-8A49-DC41-8452-DD5797442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797E8-AD6E-DA46-8101-0781D156E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4F4FB-9C6F-1A40-BEA1-EF5D54A847BE}" type="datetime1">
              <a:rPr lang="en-GB" smtClean="0"/>
              <a:t>23/10/2022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E7A44-A40A-D24D-A1DC-ADF006EE4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50062-6EF7-254A-8D48-B790BE05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52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27EACF-2E59-474B-94BE-82A58B2C0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91931-B74B-CF44-BCA2-8EDCB3E72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6089A-7C76-3D4A-8A4C-CD63E2FD9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E8984-85A8-8B45-AC53-D91CED94BBBD}" type="datetime1">
              <a:rPr lang="en-GB" smtClean="0"/>
              <a:t>23/10/2022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87D13-3470-0543-8E87-05471E394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D8E23-6483-2445-B0CB-4727EA6CA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E20E1-65C8-8845-B958-26CD7D2B4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31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0.png"/><Relationship Id="rId4" Type="http://schemas.openxmlformats.org/officeDocument/2006/relationships/image" Target="../media/image4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A84026-120B-8447-8BE1-B286BDD93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70785"/>
            <a:ext cx="12192000" cy="2089056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anchor="ctr">
            <a:normAutofit/>
          </a:bodyPr>
          <a:lstStyle/>
          <a:p>
            <a:r>
              <a:rPr lang="en-US" b="1" dirty="0"/>
              <a:t>Low gain Avalanche diode (LGAD) for 4D-tracking </a:t>
            </a:r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5D1CFD-0310-BC4E-9409-A13ADACB63AA}"/>
              </a:ext>
            </a:extLst>
          </p:cNvPr>
          <p:cNvSpPr txBox="1"/>
          <p:nvPr/>
        </p:nvSpPr>
        <p:spPr>
          <a:xfrm>
            <a:off x="1329124" y="325751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M. Ferrero</a:t>
            </a:r>
            <a:r>
              <a:rPr lang="en-GB" dirty="0"/>
              <a:t> </a:t>
            </a:r>
          </a:p>
          <a:p>
            <a:pPr algn="ctr"/>
            <a:r>
              <a:rPr lang="en-GB" dirty="0"/>
              <a:t>INFN Torino</a:t>
            </a:r>
            <a:endParaRPr lang="en-GB" b="1" u="sng" dirty="0"/>
          </a:p>
        </p:txBody>
      </p:sp>
      <p:pic>
        <p:nvPicPr>
          <p:cNvPr id="5" name="Picture 4" descr="index.jpg">
            <a:extLst>
              <a:ext uri="{FF2B5EF4-FFF2-40B4-BE49-F238E27FC236}">
                <a16:creationId xmlns:a16="http://schemas.microsoft.com/office/drawing/2014/main" id="{996C9720-412E-5444-9B9E-BD51DCC97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295" y="4786184"/>
            <a:ext cx="943183" cy="796294"/>
          </a:xfrm>
          <a:prstGeom prst="rect">
            <a:avLst/>
          </a:prstGeom>
        </p:spPr>
      </p:pic>
      <p:pic>
        <p:nvPicPr>
          <p:cNvPr id="7" name="Picture 6" descr="torino.png">
            <a:extLst>
              <a:ext uri="{FF2B5EF4-FFF2-40B4-BE49-F238E27FC236}">
                <a16:creationId xmlns:a16="http://schemas.microsoft.com/office/drawing/2014/main" id="{EDF7EBE4-6A0C-F045-8E99-CA32D20CC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668266"/>
            <a:ext cx="1024448" cy="1024448"/>
          </a:xfrm>
          <a:prstGeom prst="rect">
            <a:avLst/>
          </a:prstGeom>
        </p:spPr>
      </p:pic>
      <p:pic>
        <p:nvPicPr>
          <p:cNvPr id="8" name="Picture 7" descr="upo.png">
            <a:extLst>
              <a:ext uri="{FF2B5EF4-FFF2-40B4-BE49-F238E27FC236}">
                <a16:creationId xmlns:a16="http://schemas.microsoft.com/office/drawing/2014/main" id="{3E7994AA-CFBD-3F41-AA4C-9FD1EDA6B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27" y="4811532"/>
            <a:ext cx="1284723" cy="612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459391-98E1-7841-ADC3-1C7CDCBFC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3" y="4753884"/>
            <a:ext cx="1513126" cy="798383"/>
          </a:xfrm>
          <a:prstGeom prst="rect">
            <a:avLst/>
          </a:prstGeom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44B45CBF-B10E-E74F-8EC5-5DD9E72B4A9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510" y="3080353"/>
            <a:ext cx="2178150" cy="16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20697-6C78-EB44-9C9B-1E1C44B9A986}"/>
              </a:ext>
            </a:extLst>
          </p:cNvPr>
          <p:cNvSpPr txBox="1"/>
          <p:nvPr/>
        </p:nvSpPr>
        <p:spPr>
          <a:xfrm>
            <a:off x="1" y="2355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 22 International Workshop on the High Energy Electron Positron Collider</a:t>
            </a: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79B53793-CC9A-1A45-A454-4B3279FD58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5079" y="4655787"/>
            <a:ext cx="1036927" cy="1036927"/>
          </a:xfrm>
          <a:prstGeom prst="rect">
            <a:avLst/>
          </a:prstGeom>
        </p:spPr>
      </p:pic>
      <p:pic>
        <p:nvPicPr>
          <p:cNvPr id="13" name="Picture 12" descr="ERC.png">
            <a:extLst>
              <a:ext uri="{FF2B5EF4-FFF2-40B4-BE49-F238E27FC236}">
                <a16:creationId xmlns:a16="http://schemas.microsoft.com/office/drawing/2014/main" id="{26753E80-AB48-174E-B7EA-8A46768E4D3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173" y="4938608"/>
            <a:ext cx="838415" cy="10432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5A7AB5-3324-7742-824F-87090BFE5DF2}"/>
              </a:ext>
            </a:extLst>
          </p:cNvPr>
          <p:cNvSpPr/>
          <p:nvPr/>
        </p:nvSpPr>
        <p:spPr>
          <a:xfrm>
            <a:off x="10628451" y="4938608"/>
            <a:ext cx="1361209" cy="971275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PRIN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4DInSiDe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680A5A-85AC-FD4B-8CB8-1E527D03C8C4}"/>
              </a:ext>
            </a:extLst>
          </p:cNvPr>
          <p:cNvSpPr txBox="1"/>
          <p:nvPr/>
        </p:nvSpPr>
        <p:spPr>
          <a:xfrm>
            <a:off x="2282432" y="6204908"/>
            <a:ext cx="773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Extensive collaboration with other groups and with the RD50 CERN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31776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Radiation resistance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18B987-2BC3-2D48-9343-99AE64BAEA03}"/>
              </a:ext>
            </a:extLst>
          </p:cNvPr>
          <p:cNvSpPr txBox="1"/>
          <p:nvPr/>
        </p:nvSpPr>
        <p:spPr>
          <a:xfrm>
            <a:off x="2178764" y="1093579"/>
            <a:ext cx="741844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Three main effects caused by radiation in silicon sensors: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dirty="0"/>
              <a:t>Increased leakage current and shoot noise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dirty="0"/>
              <a:t>Decrease of charge collection efficiency due to charge trapping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dirty="0"/>
              <a:t>Variation in doping concentration (acceptor creation and removal)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5AE6E-D6FA-8349-B1B3-BD213AEEF26D}"/>
              </a:ext>
            </a:extLst>
          </p:cNvPr>
          <p:cNvSpPr txBox="1"/>
          <p:nvPr/>
        </p:nvSpPr>
        <p:spPr>
          <a:xfrm>
            <a:off x="498770" y="2573879"/>
            <a:ext cx="492848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The main effect in LGADs is the acceptor removal into the gain layer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56A8B9-A421-4F46-A4A3-18F4F22BB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19" y="3599218"/>
            <a:ext cx="5684330" cy="300867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755707-880C-B44E-8661-9BC9C7598E58}"/>
              </a:ext>
            </a:extLst>
          </p:cNvPr>
          <p:cNvCxnSpPr>
            <a:cxnSpLocks/>
          </p:cNvCxnSpPr>
          <p:nvPr/>
        </p:nvCxnSpPr>
        <p:spPr>
          <a:xfrm>
            <a:off x="3655216" y="4118211"/>
            <a:ext cx="2033751" cy="9853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A63B039-74BF-1749-8C6D-8D5D63C6FD43}"/>
              </a:ext>
            </a:extLst>
          </p:cNvPr>
          <p:cNvSpPr txBox="1"/>
          <p:nvPr/>
        </p:nvSpPr>
        <p:spPr>
          <a:xfrm rot="1565315">
            <a:off x="3785911" y="3888719"/>
            <a:ext cx="228434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Acceptor removal,</a:t>
            </a:r>
          </a:p>
          <a:p>
            <a:pPr algn="ctr"/>
            <a:r>
              <a:rPr lang="en-GB" b="1" dirty="0"/>
              <a:t>internal gain decrease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F3A32-2AF5-EA41-AF7A-CCC210EAF78C}"/>
              </a:ext>
            </a:extLst>
          </p:cNvPr>
          <p:cNvSpPr txBox="1"/>
          <p:nvPr/>
        </p:nvSpPr>
        <p:spPr>
          <a:xfrm>
            <a:off x="7309226" y="2580582"/>
            <a:ext cx="457595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Reduction of the gain doping, decreasing the internal gain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B6F6DC-6DAE-9F41-A4DE-848EDAEA3C8B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>
            <a:off x="5427253" y="2927822"/>
            <a:ext cx="1881973" cy="6703"/>
          </a:xfrm>
          <a:prstGeom prst="straightConnector1">
            <a:avLst/>
          </a:prstGeom>
          <a:ln w="762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8B7B1-861D-DC41-BEB1-E87D8661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10</a:t>
            </a:fld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D24E64-56F2-664D-B578-8B2A304634E4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A9F6FCB-378F-834E-AD66-C82BB10A736B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F97F54-849D-2B4A-968B-3FF7CEEA6311}"/>
              </a:ext>
            </a:extLst>
          </p:cNvPr>
          <p:cNvSpPr txBox="1"/>
          <p:nvPr/>
        </p:nvSpPr>
        <p:spPr>
          <a:xfrm>
            <a:off x="6655737" y="3743826"/>
            <a:ext cx="5138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Carbon implantation in the volume of the gain layer decreases the acceptor removal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59CE9C-F661-AE43-8D65-292E534404D7}"/>
              </a:ext>
            </a:extLst>
          </p:cNvPr>
          <p:cNvSpPr/>
          <p:nvPr/>
        </p:nvSpPr>
        <p:spPr>
          <a:xfrm>
            <a:off x="6871023" y="5027564"/>
            <a:ext cx="2217489" cy="1011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837AF8-EB13-054D-8276-6CF1CD6444EF}"/>
              </a:ext>
            </a:extLst>
          </p:cNvPr>
          <p:cNvSpPr/>
          <p:nvPr/>
        </p:nvSpPr>
        <p:spPr>
          <a:xfrm>
            <a:off x="7160216" y="5032358"/>
            <a:ext cx="1526074" cy="79209"/>
          </a:xfrm>
          <a:prstGeom prst="rect">
            <a:avLst/>
          </a:prstGeom>
          <a:solidFill>
            <a:srgbClr val="221A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B39D75-82E4-7E45-8209-C0DC5560B5F5}"/>
              </a:ext>
            </a:extLst>
          </p:cNvPr>
          <p:cNvSpPr/>
          <p:nvPr/>
        </p:nvSpPr>
        <p:spPr>
          <a:xfrm rot="5400000">
            <a:off x="6744682" y="5327421"/>
            <a:ext cx="728033" cy="128320"/>
          </a:xfrm>
          <a:prstGeom prst="rect">
            <a:avLst/>
          </a:prstGeom>
          <a:solidFill>
            <a:srgbClr val="221A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582AE3-5651-9445-BA0F-10E8A4D67382}"/>
              </a:ext>
            </a:extLst>
          </p:cNvPr>
          <p:cNvSpPr/>
          <p:nvPr/>
        </p:nvSpPr>
        <p:spPr>
          <a:xfrm rot="5400000">
            <a:off x="8436057" y="5324278"/>
            <a:ext cx="684579" cy="128319"/>
          </a:xfrm>
          <a:prstGeom prst="rect">
            <a:avLst/>
          </a:prstGeom>
          <a:solidFill>
            <a:srgbClr val="221A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DC1D93-703F-594D-BF9D-074C8B2627E5}"/>
              </a:ext>
            </a:extLst>
          </p:cNvPr>
          <p:cNvSpPr/>
          <p:nvPr/>
        </p:nvSpPr>
        <p:spPr>
          <a:xfrm>
            <a:off x="7350259" y="5238932"/>
            <a:ext cx="1148720" cy="28930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F96FA6-E632-644F-B5CC-8EAABF6642F4}"/>
              </a:ext>
            </a:extLst>
          </p:cNvPr>
          <p:cNvSpPr/>
          <p:nvPr/>
        </p:nvSpPr>
        <p:spPr>
          <a:xfrm>
            <a:off x="6871023" y="6034311"/>
            <a:ext cx="2217489" cy="1742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329B122-A6AC-D14E-A571-F2DFCFA3D9C7}"/>
              </a:ext>
            </a:extLst>
          </p:cNvPr>
          <p:cNvCxnSpPr>
            <a:cxnSpLocks/>
          </p:cNvCxnSpPr>
          <p:nvPr/>
        </p:nvCxnSpPr>
        <p:spPr>
          <a:xfrm>
            <a:off x="7350258" y="4521880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673B16-40D7-3440-A2F5-6F3DAC335597}"/>
              </a:ext>
            </a:extLst>
          </p:cNvPr>
          <p:cNvCxnSpPr>
            <a:cxnSpLocks/>
          </p:cNvCxnSpPr>
          <p:nvPr/>
        </p:nvCxnSpPr>
        <p:spPr>
          <a:xfrm>
            <a:off x="7548989" y="4521880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FAA76EC-AFFC-E742-945D-D48D1310FA97}"/>
              </a:ext>
            </a:extLst>
          </p:cNvPr>
          <p:cNvCxnSpPr>
            <a:cxnSpLocks/>
          </p:cNvCxnSpPr>
          <p:nvPr/>
        </p:nvCxnSpPr>
        <p:spPr>
          <a:xfrm>
            <a:off x="7745546" y="4521880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0E267A-ED42-2F44-B9BE-39D9BF207CB0}"/>
              </a:ext>
            </a:extLst>
          </p:cNvPr>
          <p:cNvCxnSpPr>
            <a:cxnSpLocks/>
          </p:cNvCxnSpPr>
          <p:nvPr/>
        </p:nvCxnSpPr>
        <p:spPr>
          <a:xfrm>
            <a:off x="7944277" y="4521880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3666F46-1DE6-CB48-AAE8-5A24E53C5066}"/>
              </a:ext>
            </a:extLst>
          </p:cNvPr>
          <p:cNvCxnSpPr>
            <a:cxnSpLocks/>
          </p:cNvCxnSpPr>
          <p:nvPr/>
        </p:nvCxnSpPr>
        <p:spPr>
          <a:xfrm>
            <a:off x="8138451" y="4521880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CF21C7-BFDE-BE48-AF99-CA3B14148BD3}"/>
              </a:ext>
            </a:extLst>
          </p:cNvPr>
          <p:cNvCxnSpPr>
            <a:cxnSpLocks/>
          </p:cNvCxnSpPr>
          <p:nvPr/>
        </p:nvCxnSpPr>
        <p:spPr>
          <a:xfrm>
            <a:off x="8337182" y="4521880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BE893AE-DB98-1042-83BE-2EDDE166276E}"/>
              </a:ext>
            </a:extLst>
          </p:cNvPr>
          <p:cNvCxnSpPr>
            <a:cxnSpLocks/>
          </p:cNvCxnSpPr>
          <p:nvPr/>
        </p:nvCxnSpPr>
        <p:spPr>
          <a:xfrm>
            <a:off x="8533739" y="4521880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43290DB-6B05-6A49-AB17-E6A823C511C3}"/>
              </a:ext>
            </a:extLst>
          </p:cNvPr>
          <p:cNvCxnSpPr>
            <a:cxnSpLocks/>
          </p:cNvCxnSpPr>
          <p:nvPr/>
        </p:nvCxnSpPr>
        <p:spPr>
          <a:xfrm>
            <a:off x="8732470" y="4521880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FC0DE8D-FB95-5D44-8E4F-669E4A39A176}"/>
              </a:ext>
            </a:extLst>
          </p:cNvPr>
          <p:cNvCxnSpPr>
            <a:cxnSpLocks/>
          </p:cNvCxnSpPr>
          <p:nvPr/>
        </p:nvCxnSpPr>
        <p:spPr>
          <a:xfrm>
            <a:off x="8934876" y="4521880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7F9801C-A117-364A-8AF3-D1271DCE80D9}"/>
              </a:ext>
            </a:extLst>
          </p:cNvPr>
          <p:cNvSpPr/>
          <p:nvPr/>
        </p:nvSpPr>
        <p:spPr>
          <a:xfrm>
            <a:off x="7236339" y="5137693"/>
            <a:ext cx="1333897" cy="50371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5872C2-ADE7-6A40-B42E-1640B7C61AE2}"/>
              </a:ext>
            </a:extLst>
          </p:cNvPr>
          <p:cNvSpPr txBox="1"/>
          <p:nvPr/>
        </p:nvSpPr>
        <p:spPr>
          <a:xfrm>
            <a:off x="9269534" y="4952389"/>
            <a:ext cx="25243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ym typeface="Wingdings" pitchFamily="2" charset="2"/>
              </a:rPr>
              <a:t>The right dose of carbon improves the radiation resistance of gain layer by a factor 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E453F3E-CE5F-2E46-ABC7-46635B1F25C8}"/>
              </a:ext>
            </a:extLst>
          </p:cNvPr>
          <p:cNvSpPr/>
          <p:nvPr/>
        </p:nvSpPr>
        <p:spPr>
          <a:xfrm>
            <a:off x="6446103" y="3649114"/>
            <a:ext cx="5607351" cy="27072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689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Performance of irradiated LGADs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52AA177-E896-E94D-B117-411F70541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64" y="1533799"/>
            <a:ext cx="5555453" cy="3719132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0CBCDB-9575-7B43-82E0-959736BF1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090" y="1655279"/>
            <a:ext cx="5258259" cy="34761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127809-8426-0F41-9F3A-8294E0467843}"/>
              </a:ext>
            </a:extLst>
          </p:cNvPr>
          <p:cNvSpPr txBox="1"/>
          <p:nvPr/>
        </p:nvSpPr>
        <p:spPr>
          <a:xfrm>
            <a:off x="1169894" y="1667154"/>
            <a:ext cx="59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AC4FF-72EB-7A4C-958C-BF50161DB6CD}"/>
              </a:ext>
            </a:extLst>
          </p:cNvPr>
          <p:cNvSpPr txBox="1"/>
          <p:nvPr/>
        </p:nvSpPr>
        <p:spPr>
          <a:xfrm>
            <a:off x="2939957" y="2439691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8E14 n</a:t>
            </a:r>
            <a:r>
              <a:rPr lang="en-GB" b="1" baseline="-25000" dirty="0">
                <a:solidFill>
                  <a:srgbClr val="00B050"/>
                </a:solidFill>
              </a:rPr>
              <a:t>eq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C0803A-F397-C44E-9ED8-673ADAE93CC5}"/>
              </a:ext>
            </a:extLst>
          </p:cNvPr>
          <p:cNvSpPr txBox="1"/>
          <p:nvPr/>
        </p:nvSpPr>
        <p:spPr>
          <a:xfrm>
            <a:off x="4020205" y="3225382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1.5E15 n</a:t>
            </a:r>
            <a:r>
              <a:rPr lang="en-GB" b="1" baseline="-25000" dirty="0">
                <a:solidFill>
                  <a:srgbClr val="0070C0"/>
                </a:solidFill>
              </a:rPr>
              <a:t>eq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A35D7-C0D3-7C4B-B71C-72A0A8F44841}"/>
              </a:ext>
            </a:extLst>
          </p:cNvPr>
          <p:cNvSpPr txBox="1"/>
          <p:nvPr/>
        </p:nvSpPr>
        <p:spPr>
          <a:xfrm>
            <a:off x="4601454" y="3869824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2.5E15 n</a:t>
            </a:r>
            <a:r>
              <a:rPr lang="en-GB" b="1" baseline="-25000" dirty="0">
                <a:solidFill>
                  <a:srgbClr val="FF0000"/>
                </a:solidFill>
              </a:rPr>
              <a:t>eq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8CE2FC-E212-B24C-A64F-1757F1D9D0C2}"/>
              </a:ext>
            </a:extLst>
          </p:cNvPr>
          <p:cNvSpPr txBox="1"/>
          <p:nvPr/>
        </p:nvSpPr>
        <p:spPr>
          <a:xfrm>
            <a:off x="7373471" y="3583641"/>
            <a:ext cx="59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1D26B-D28D-9D44-A949-A3D20B8B55D7}"/>
              </a:ext>
            </a:extLst>
          </p:cNvPr>
          <p:cNvSpPr txBox="1"/>
          <p:nvPr/>
        </p:nvSpPr>
        <p:spPr>
          <a:xfrm>
            <a:off x="8634673" y="3583641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8E14 n</a:t>
            </a:r>
            <a:r>
              <a:rPr lang="en-GB" b="1" baseline="-25000" dirty="0">
                <a:solidFill>
                  <a:srgbClr val="00B050"/>
                </a:solidFill>
              </a:rPr>
              <a:t>eq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906B16-2F7B-A14E-9A74-43D273682B32}"/>
              </a:ext>
            </a:extLst>
          </p:cNvPr>
          <p:cNvSpPr txBox="1"/>
          <p:nvPr/>
        </p:nvSpPr>
        <p:spPr>
          <a:xfrm>
            <a:off x="9619238" y="3186125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1.5E14 n</a:t>
            </a:r>
            <a:r>
              <a:rPr lang="en-GB" b="1" baseline="-25000" dirty="0">
                <a:solidFill>
                  <a:srgbClr val="0070C0"/>
                </a:solidFill>
              </a:rPr>
              <a:t>eq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39E860-3A99-C44C-BF1D-C9B2F440D37B}"/>
              </a:ext>
            </a:extLst>
          </p:cNvPr>
          <p:cNvSpPr txBox="1"/>
          <p:nvPr/>
        </p:nvSpPr>
        <p:spPr>
          <a:xfrm>
            <a:off x="10475949" y="2700947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2.5E15 n</a:t>
            </a:r>
            <a:r>
              <a:rPr lang="en-GB" b="1" baseline="-25000" dirty="0">
                <a:solidFill>
                  <a:srgbClr val="FF0000"/>
                </a:solidFill>
              </a:rPr>
              <a:t>eq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048A73-03F1-FF4A-95AA-5651D03B37CE}"/>
              </a:ext>
            </a:extLst>
          </p:cNvPr>
          <p:cNvCxnSpPr>
            <a:cxnSpLocks/>
          </p:cNvCxnSpPr>
          <p:nvPr/>
        </p:nvCxnSpPr>
        <p:spPr>
          <a:xfrm>
            <a:off x="6905910" y="3225382"/>
            <a:ext cx="4682999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2AF7C79-E4F9-B64C-B582-6FA563A5D990}"/>
              </a:ext>
            </a:extLst>
          </p:cNvPr>
          <p:cNvCxnSpPr>
            <a:cxnSpLocks/>
          </p:cNvCxnSpPr>
          <p:nvPr/>
        </p:nvCxnSpPr>
        <p:spPr>
          <a:xfrm>
            <a:off x="920903" y="4355922"/>
            <a:ext cx="4682999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4689C2A-837A-3A49-B8E0-2AA45F5D70FB}"/>
              </a:ext>
            </a:extLst>
          </p:cNvPr>
          <p:cNvSpPr txBox="1"/>
          <p:nvPr/>
        </p:nvSpPr>
        <p:spPr>
          <a:xfrm>
            <a:off x="2857835" y="1024067"/>
            <a:ext cx="6761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Example of carbonated LGAD irradiated wit neutrons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0F1624-49CF-C844-A73A-1395D60A2799}"/>
              </a:ext>
            </a:extLst>
          </p:cNvPr>
          <p:cNvSpPr txBox="1"/>
          <p:nvPr/>
        </p:nvSpPr>
        <p:spPr>
          <a:xfrm>
            <a:off x="256360" y="5229309"/>
            <a:ext cx="5701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Carbonated LGADs: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Unchanged temporal resolution (30 ps) up to 1-2E15 n</a:t>
            </a:r>
            <a:r>
              <a:rPr lang="en-GB" sz="2400" baseline="-25000" dirty="0"/>
              <a:t>eq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Charge provided &gt; 5 </a:t>
            </a:r>
            <a:r>
              <a:rPr lang="en-GB" sz="2400" dirty="0" err="1"/>
              <a:t>fC</a:t>
            </a:r>
            <a:r>
              <a:rPr lang="en-GB" sz="2400" dirty="0"/>
              <a:t> up to 2.5-E15 n</a:t>
            </a:r>
            <a:r>
              <a:rPr lang="en-GB" sz="2400" baseline="-25000" dirty="0"/>
              <a:t>eq</a:t>
            </a:r>
            <a:endParaRPr lang="en-GB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7AAF18-3264-764B-A565-87AC40C3C94A}"/>
              </a:ext>
            </a:extLst>
          </p:cNvPr>
          <p:cNvSpPr txBox="1"/>
          <p:nvPr/>
        </p:nvSpPr>
        <p:spPr>
          <a:xfrm>
            <a:off x="6655486" y="5413974"/>
            <a:ext cx="435140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Current electronics achieve the best temporal performance for total charge &gt; 5fC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2D1676-8259-E54F-8227-FE2892CF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11</a:t>
            </a:fld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A7083FA-D105-534E-8397-2FA9589FCDEF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AB72539-2936-AE47-A482-301C88E5BFF9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283466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Pixelated LGAD and large device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A3F664D-DE13-6240-979C-A4EBDBBBFA90}"/>
              </a:ext>
            </a:extLst>
          </p:cNvPr>
          <p:cNvGrpSpPr/>
          <p:nvPr/>
        </p:nvGrpSpPr>
        <p:grpSpPr>
          <a:xfrm>
            <a:off x="591614" y="887081"/>
            <a:ext cx="5998818" cy="3369556"/>
            <a:chOff x="591614" y="887081"/>
            <a:chExt cx="5998818" cy="336955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C3EA0C-AE2F-2C4B-8BDF-4DD49379D25F}"/>
                </a:ext>
              </a:extLst>
            </p:cNvPr>
            <p:cNvGrpSpPr/>
            <p:nvPr/>
          </p:nvGrpSpPr>
          <p:grpSpPr>
            <a:xfrm>
              <a:off x="591614" y="1220376"/>
              <a:ext cx="5998818" cy="2248706"/>
              <a:chOff x="596899" y="1703618"/>
              <a:chExt cx="8513445" cy="394846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9C8494D-40D9-8B4A-919A-F7B6E821053D}"/>
                  </a:ext>
                </a:extLst>
              </p:cNvPr>
              <p:cNvGrpSpPr/>
              <p:nvPr/>
            </p:nvGrpSpPr>
            <p:grpSpPr>
              <a:xfrm>
                <a:off x="596899" y="2988970"/>
                <a:ext cx="8509618" cy="2120600"/>
                <a:chOff x="2378009" y="2268747"/>
                <a:chExt cx="5184617" cy="1668552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2353033-F729-8344-93C9-3C669212E8BA}"/>
                    </a:ext>
                  </a:extLst>
                </p:cNvPr>
                <p:cNvSpPr/>
                <p:nvPr/>
              </p:nvSpPr>
              <p:spPr>
                <a:xfrm>
                  <a:off x="2378009" y="2268747"/>
                  <a:ext cx="5184617" cy="1668552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5FB0956-78BC-1647-8C56-A90AC9213F45}"/>
                    </a:ext>
                  </a:extLst>
                </p:cNvPr>
                <p:cNvSpPr/>
                <p:nvPr/>
              </p:nvSpPr>
              <p:spPr>
                <a:xfrm>
                  <a:off x="2448909" y="2268747"/>
                  <a:ext cx="5113716" cy="1570233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241B826-D041-EC47-8DF1-802D64D04D29}"/>
                  </a:ext>
                </a:extLst>
              </p:cNvPr>
              <p:cNvSpPr/>
              <p:nvPr/>
            </p:nvSpPr>
            <p:spPr>
              <a:xfrm>
                <a:off x="5757301" y="2988971"/>
                <a:ext cx="187561" cy="1643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C31EBE-188A-F14A-8780-A84CEAE7B6D6}"/>
                  </a:ext>
                </a:extLst>
              </p:cNvPr>
              <p:cNvSpPr txBox="1"/>
              <p:nvPr/>
            </p:nvSpPr>
            <p:spPr>
              <a:xfrm>
                <a:off x="5544726" y="3225208"/>
                <a:ext cx="717219" cy="380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p-stop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7B9FFC-A4D8-B442-9C06-11E4399D4EA7}"/>
                  </a:ext>
                </a:extLst>
              </p:cNvPr>
              <p:cNvSpPr txBox="1"/>
              <p:nvPr/>
            </p:nvSpPr>
            <p:spPr>
              <a:xfrm>
                <a:off x="5809290" y="5021987"/>
                <a:ext cx="793807" cy="519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400" b="1" dirty="0" err="1">
                    <a:solidFill>
                      <a:schemeClr val="tx2"/>
                    </a:solidFill>
                  </a:rPr>
                  <a:t>V</a:t>
                </a:r>
                <a:r>
                  <a:rPr lang="en-US" sz="2400" b="1" baseline="-25000" dirty="0" err="1">
                    <a:solidFill>
                      <a:schemeClr val="tx2"/>
                    </a:solidFill>
                  </a:rPr>
                  <a:t>Bias</a:t>
                </a:r>
                <a:endParaRPr lang="en-US" sz="24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7CE749-191F-0E4C-AD8F-5477777CF096}"/>
                  </a:ext>
                </a:extLst>
              </p:cNvPr>
              <p:cNvSpPr/>
              <p:nvPr/>
            </p:nvSpPr>
            <p:spPr>
              <a:xfrm>
                <a:off x="2219653" y="2986797"/>
                <a:ext cx="237022" cy="17378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21AC0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FCD956-EBD7-D14E-B59F-28543223313C}"/>
                  </a:ext>
                </a:extLst>
              </p:cNvPr>
              <p:cNvSpPr/>
              <p:nvPr/>
            </p:nvSpPr>
            <p:spPr>
              <a:xfrm>
                <a:off x="1693912" y="2978844"/>
                <a:ext cx="237022" cy="17378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21AC0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3986432-DD9D-4E45-9DCC-4A7BE2AC6DF9}"/>
                  </a:ext>
                </a:extLst>
              </p:cNvPr>
              <p:cNvSpPr/>
              <p:nvPr/>
            </p:nvSpPr>
            <p:spPr>
              <a:xfrm>
                <a:off x="1017558" y="2981649"/>
                <a:ext cx="237022" cy="17378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21AC0"/>
                  </a:solidFill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3009154-2E36-4F46-83F7-801B64639F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8164" y="2344629"/>
                <a:ext cx="5876" cy="6262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4009EA6-7C5D-A74E-A43A-9CCAE2E376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45120" y="2344629"/>
                <a:ext cx="30410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89E7F0C-48BB-4A4A-A242-D23956714D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52076" y="2344629"/>
                <a:ext cx="30410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85AFC32-3B5D-7A45-8113-7C9A5C865A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59032" y="2344629"/>
                <a:ext cx="3041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6829D8E-7EE7-1D49-BA18-4056E9E2A2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49224" y="2355386"/>
                <a:ext cx="1" cy="2208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74B1D5B1-C7A8-1446-A8EF-4506DF068A01}"/>
                  </a:ext>
                </a:extLst>
              </p:cNvPr>
              <p:cNvSpPr/>
              <p:nvPr/>
            </p:nvSpPr>
            <p:spPr>
              <a:xfrm rot="10800000">
                <a:off x="2521842" y="2560384"/>
                <a:ext cx="243219" cy="279698"/>
              </a:xfrm>
              <a:prstGeom prst="triangle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41D3769-E37A-EE41-AF2A-DE2D41EE044E}"/>
                  </a:ext>
                </a:extLst>
              </p:cNvPr>
              <p:cNvGrpSpPr/>
              <p:nvPr/>
            </p:nvGrpSpPr>
            <p:grpSpPr>
              <a:xfrm>
                <a:off x="3234878" y="2163144"/>
                <a:ext cx="5266225" cy="3488934"/>
                <a:chOff x="3069162" y="1442920"/>
                <a:chExt cx="5266225" cy="3488934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736DA6C-9631-F94A-9110-F072286CD3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20430" y="1621177"/>
                  <a:ext cx="8739" cy="62949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73500278-C8EE-2D49-A9B1-4886E49C70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36827" y="1621177"/>
                  <a:ext cx="3041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riangle 44">
                  <a:extLst>
                    <a:ext uri="{FF2B5EF4-FFF2-40B4-BE49-F238E27FC236}">
                      <a16:creationId xmlns:a16="http://schemas.microsoft.com/office/drawing/2014/main" id="{2296FA31-E2BB-9940-A1B5-612C7E771369}"/>
                    </a:ext>
                  </a:extLst>
                </p:cNvPr>
                <p:cNvSpPr/>
                <p:nvPr/>
              </p:nvSpPr>
              <p:spPr>
                <a:xfrm rot="5400000">
                  <a:off x="3951467" y="1424023"/>
                  <a:ext cx="364968" cy="402761"/>
                </a:xfrm>
                <a:prstGeom prst="triangle">
                  <a:avLst/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B013AAD7-1A4F-C94D-960B-9013DDCBB5C5}"/>
                    </a:ext>
                  </a:extLst>
                </p:cNvPr>
                <p:cNvSpPr/>
                <p:nvPr/>
              </p:nvSpPr>
              <p:spPr>
                <a:xfrm>
                  <a:off x="3069162" y="2264366"/>
                  <a:ext cx="108000" cy="288000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93236DF-175D-DB4D-8C9D-1FD59663127E}"/>
                    </a:ext>
                  </a:extLst>
                </p:cNvPr>
                <p:cNvSpPr/>
                <p:nvPr/>
              </p:nvSpPr>
              <p:spPr>
                <a:xfrm>
                  <a:off x="5145367" y="2258619"/>
                  <a:ext cx="108000" cy="288000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18BFAB1-E102-7B42-A4F1-9357AFEE4D20}"/>
                    </a:ext>
                  </a:extLst>
                </p:cNvPr>
                <p:cNvSpPr/>
                <p:nvPr/>
              </p:nvSpPr>
              <p:spPr>
                <a:xfrm>
                  <a:off x="6095186" y="2269910"/>
                  <a:ext cx="108000" cy="288000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6E78ECC7-6CAA-3B41-906D-B192FA1162F4}"/>
                    </a:ext>
                  </a:extLst>
                </p:cNvPr>
                <p:cNvSpPr/>
                <p:nvPr/>
              </p:nvSpPr>
              <p:spPr>
                <a:xfrm>
                  <a:off x="8227387" y="2246770"/>
                  <a:ext cx="108000" cy="288000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2CEDA426-A428-B04E-8A71-C7A6D8C78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80012" y="4389347"/>
                  <a:ext cx="0" cy="23341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115E5E57-1FEF-2E42-A484-EDD3A5A72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65992" y="4608851"/>
                  <a:ext cx="4086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8F1793F8-504D-B049-B5BE-81312DB2F7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38400" y="4705834"/>
                  <a:ext cx="27448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5F76624C-6D22-BD41-8FD8-FDAA6AFA5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75642" y="4698435"/>
                  <a:ext cx="0" cy="23341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FDD5426-CFA7-7C4D-A83F-089022DB377D}"/>
                  </a:ext>
                </a:extLst>
              </p:cNvPr>
              <p:cNvSpPr/>
              <p:nvPr/>
            </p:nvSpPr>
            <p:spPr>
              <a:xfrm>
                <a:off x="1351543" y="2979795"/>
                <a:ext cx="237022" cy="17378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21AC0"/>
                  </a:solidFill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8C6255A-EF09-3C46-98EF-8300B2B23C65}"/>
                  </a:ext>
                </a:extLst>
              </p:cNvPr>
              <p:cNvGrpSpPr/>
              <p:nvPr/>
            </p:nvGrpSpPr>
            <p:grpSpPr>
              <a:xfrm>
                <a:off x="3338682" y="2146163"/>
                <a:ext cx="5052706" cy="931131"/>
                <a:chOff x="-972448" y="1436105"/>
                <a:chExt cx="5052706" cy="931131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5461CDA-2F02-6A4B-A767-AB8C20EB8CBF}"/>
                    </a:ext>
                  </a:extLst>
                </p:cNvPr>
                <p:cNvSpPr/>
                <p:nvPr/>
              </p:nvSpPr>
              <p:spPr>
                <a:xfrm>
                  <a:off x="2057719" y="2274526"/>
                  <a:ext cx="2022539" cy="67951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FDEBFECD-E34D-F748-BBF0-43D5F26228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29395" y="1633405"/>
                  <a:ext cx="8739" cy="62949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E88B0D1-340E-5646-918F-C9175A40D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29395" y="1625403"/>
                  <a:ext cx="3041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riangle 40">
                  <a:extLst>
                    <a:ext uri="{FF2B5EF4-FFF2-40B4-BE49-F238E27FC236}">
                      <a16:creationId xmlns:a16="http://schemas.microsoft.com/office/drawing/2014/main" id="{CAC10915-EE54-BF41-BC81-8958153C6DEE}"/>
                    </a:ext>
                  </a:extLst>
                </p:cNvPr>
                <p:cNvSpPr/>
                <p:nvPr/>
              </p:nvSpPr>
              <p:spPr>
                <a:xfrm rot="5400000">
                  <a:off x="3451693" y="1417208"/>
                  <a:ext cx="364968" cy="402761"/>
                </a:xfrm>
                <a:prstGeom prst="triangle">
                  <a:avLst/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395DADF-4691-8E42-9823-CEFA8CCE811F}"/>
                    </a:ext>
                  </a:extLst>
                </p:cNvPr>
                <p:cNvSpPr/>
                <p:nvPr/>
              </p:nvSpPr>
              <p:spPr>
                <a:xfrm>
                  <a:off x="-972448" y="2275913"/>
                  <a:ext cx="1968575" cy="91323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51D1297-9DB3-9040-83CD-B0295A4200F1}"/>
                  </a:ext>
                </a:extLst>
              </p:cNvPr>
              <p:cNvSpPr txBox="1"/>
              <p:nvPr/>
            </p:nvSpPr>
            <p:spPr>
              <a:xfrm>
                <a:off x="7504969" y="4155557"/>
                <a:ext cx="881973" cy="412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b="1" dirty="0"/>
                  <a:t>p bulk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DC03E93-77AB-2A49-B840-057B855E7B26}"/>
                  </a:ext>
                </a:extLst>
              </p:cNvPr>
              <p:cNvSpPr/>
              <p:nvPr/>
            </p:nvSpPr>
            <p:spPr>
              <a:xfrm>
                <a:off x="724027" y="2915389"/>
                <a:ext cx="1506384" cy="72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5FA640-6658-2E49-B7C9-E7809258661D}"/>
                  </a:ext>
                </a:extLst>
              </p:cNvPr>
              <p:cNvSpPr/>
              <p:nvPr/>
            </p:nvSpPr>
            <p:spPr>
              <a:xfrm>
                <a:off x="2430020" y="2920951"/>
                <a:ext cx="972000" cy="72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DED734-2592-2244-BF3D-461892DD04CF}"/>
                  </a:ext>
                </a:extLst>
              </p:cNvPr>
              <p:cNvSpPr/>
              <p:nvPr/>
            </p:nvSpPr>
            <p:spPr>
              <a:xfrm>
                <a:off x="5399288" y="2921837"/>
                <a:ext cx="914852" cy="5692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F262AFB-E419-0640-8297-FC4C70AE3490}"/>
                  </a:ext>
                </a:extLst>
              </p:cNvPr>
              <p:cNvSpPr/>
              <p:nvPr/>
            </p:nvSpPr>
            <p:spPr>
              <a:xfrm>
                <a:off x="8390344" y="2912517"/>
                <a:ext cx="720000" cy="72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2684FE7-EBC5-F74E-93F0-39E668EF7FE7}"/>
                  </a:ext>
                </a:extLst>
              </p:cNvPr>
              <p:cNvSpPr txBox="1"/>
              <p:nvPr/>
            </p:nvSpPr>
            <p:spPr>
              <a:xfrm>
                <a:off x="2456675" y="3340695"/>
                <a:ext cx="604653" cy="305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oxide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60ED11E-F4AA-C14C-8C06-FB906CAEE79D}"/>
                  </a:ext>
                </a:extLst>
              </p:cNvPr>
              <p:cNvCxnSpPr>
                <a:cxnSpLocks/>
                <a:stCxn id="27" idx="0"/>
              </p:cNvCxnSpPr>
              <p:nvPr/>
            </p:nvCxnSpPr>
            <p:spPr>
              <a:xfrm flipV="1">
                <a:off x="2759002" y="2992951"/>
                <a:ext cx="102773" cy="3477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F8331CA-996F-AA4A-B94B-E34061D8A28B}"/>
                  </a:ext>
                </a:extLst>
              </p:cNvPr>
              <p:cNvSpPr/>
              <p:nvPr/>
            </p:nvSpPr>
            <p:spPr>
              <a:xfrm>
                <a:off x="3438525" y="3175680"/>
                <a:ext cx="1826356" cy="629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896251A-B072-454B-873A-269FCA47B74E}"/>
                  </a:ext>
                </a:extLst>
              </p:cNvPr>
              <p:cNvSpPr/>
              <p:nvPr/>
            </p:nvSpPr>
            <p:spPr>
              <a:xfrm>
                <a:off x="6423612" y="3160587"/>
                <a:ext cx="1881291" cy="7121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4B68F42-9453-C14C-91ED-91E9444AFF80}"/>
                  </a:ext>
                </a:extLst>
              </p:cNvPr>
              <p:cNvSpPr txBox="1"/>
              <p:nvPr/>
            </p:nvSpPr>
            <p:spPr>
              <a:xfrm>
                <a:off x="3772797" y="3082381"/>
                <a:ext cx="963726" cy="305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Gain layer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9973B04-D87B-BB48-BDB8-F983BB7E8E8E}"/>
                  </a:ext>
                </a:extLst>
              </p:cNvPr>
              <p:cNvSpPr txBox="1"/>
              <p:nvPr/>
            </p:nvSpPr>
            <p:spPr>
              <a:xfrm>
                <a:off x="2912093" y="3705184"/>
                <a:ext cx="402674" cy="305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JTE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3A0237C3-A6A4-484C-A590-15FE099082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77698" y="3288325"/>
                <a:ext cx="57180" cy="4226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4F6285-6E8C-7146-8682-425690477968}"/>
                  </a:ext>
                </a:extLst>
              </p:cNvPr>
              <p:cNvSpPr/>
              <p:nvPr/>
            </p:nvSpPr>
            <p:spPr>
              <a:xfrm>
                <a:off x="8904966" y="2988236"/>
                <a:ext cx="187561" cy="1643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DB469B4-448A-224A-BFCA-D60F506A1B43}"/>
                  </a:ext>
                </a:extLst>
              </p:cNvPr>
              <p:cNvSpPr txBox="1"/>
              <p:nvPr/>
            </p:nvSpPr>
            <p:spPr>
              <a:xfrm>
                <a:off x="5273086" y="1703618"/>
                <a:ext cx="1238035" cy="9682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No gain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50-100 </a:t>
                </a:r>
                <a:r>
                  <a:rPr lang="en-US" sz="1200" b="1" dirty="0">
                    <a:latin typeface="Symbol" pitchFamily="2" charset="2"/>
                  </a:rPr>
                  <a:t>m</a:t>
                </a:r>
                <a:r>
                  <a:rPr lang="en-US" sz="1200" b="1" dirty="0"/>
                  <a:t>m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F20056C-CCB9-6E42-9EA6-F92FFD9B59C9}"/>
                  </a:ext>
                </a:extLst>
              </p:cNvPr>
              <p:cNvSpPr txBox="1"/>
              <p:nvPr/>
            </p:nvSpPr>
            <p:spPr>
              <a:xfrm>
                <a:off x="4997385" y="3571983"/>
                <a:ext cx="402674" cy="305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JTE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300EEADA-DB74-FD41-9BA0-F509D89752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13784" y="3266607"/>
                <a:ext cx="57180" cy="4226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388F2CEE-91D0-2F40-B554-15CDF56E506A}"/>
                </a:ext>
              </a:extLst>
            </p:cNvPr>
            <p:cNvSpPr/>
            <p:nvPr/>
          </p:nvSpPr>
          <p:spPr>
            <a:xfrm flipH="1">
              <a:off x="3679378" y="2097159"/>
              <a:ext cx="580864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824FE4E5-C957-554B-A155-B301A337BB7F}"/>
                </a:ext>
              </a:extLst>
            </p:cNvPr>
            <p:cNvSpPr/>
            <p:nvPr/>
          </p:nvSpPr>
          <p:spPr>
            <a:xfrm flipH="1">
              <a:off x="3780809" y="2083876"/>
              <a:ext cx="414283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1" name="Arc 110">
              <a:extLst>
                <a:ext uri="{FF2B5EF4-FFF2-40B4-BE49-F238E27FC236}">
                  <a16:creationId xmlns:a16="http://schemas.microsoft.com/office/drawing/2014/main" id="{43CF26D5-8F56-D24B-AEB7-D26A3DC4A6F8}"/>
                </a:ext>
              </a:extLst>
            </p:cNvPr>
            <p:cNvSpPr/>
            <p:nvPr/>
          </p:nvSpPr>
          <p:spPr>
            <a:xfrm>
              <a:off x="3763420" y="2062845"/>
              <a:ext cx="373723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2" name="Arc 111">
              <a:extLst>
                <a:ext uri="{FF2B5EF4-FFF2-40B4-BE49-F238E27FC236}">
                  <a16:creationId xmlns:a16="http://schemas.microsoft.com/office/drawing/2014/main" id="{21252A28-3148-CF42-8C04-AB2794CC35EF}"/>
                </a:ext>
              </a:extLst>
            </p:cNvPr>
            <p:cNvSpPr/>
            <p:nvPr/>
          </p:nvSpPr>
          <p:spPr>
            <a:xfrm>
              <a:off x="3678440" y="2090618"/>
              <a:ext cx="573170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3" name="Arc 112">
              <a:extLst>
                <a:ext uri="{FF2B5EF4-FFF2-40B4-BE49-F238E27FC236}">
                  <a16:creationId xmlns:a16="http://schemas.microsoft.com/office/drawing/2014/main" id="{49F9EE45-C349-8744-8B76-49D4FB9FB0FE}"/>
                </a:ext>
              </a:extLst>
            </p:cNvPr>
            <p:cNvSpPr/>
            <p:nvPr/>
          </p:nvSpPr>
          <p:spPr>
            <a:xfrm flipH="1">
              <a:off x="4417643" y="2084750"/>
              <a:ext cx="414283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4" name="Arc 113">
              <a:extLst>
                <a:ext uri="{FF2B5EF4-FFF2-40B4-BE49-F238E27FC236}">
                  <a16:creationId xmlns:a16="http://schemas.microsoft.com/office/drawing/2014/main" id="{0A6DB711-63AA-E540-A3DD-FF2E5665B008}"/>
                </a:ext>
              </a:extLst>
            </p:cNvPr>
            <p:cNvSpPr/>
            <p:nvPr/>
          </p:nvSpPr>
          <p:spPr>
            <a:xfrm flipH="1">
              <a:off x="4514424" y="2068131"/>
              <a:ext cx="213254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5" name="Arc 114">
              <a:extLst>
                <a:ext uri="{FF2B5EF4-FFF2-40B4-BE49-F238E27FC236}">
                  <a16:creationId xmlns:a16="http://schemas.microsoft.com/office/drawing/2014/main" id="{4E8461D9-9DCE-D447-9C65-9CB6265B668E}"/>
                </a:ext>
              </a:extLst>
            </p:cNvPr>
            <p:cNvSpPr/>
            <p:nvPr/>
          </p:nvSpPr>
          <p:spPr>
            <a:xfrm>
              <a:off x="4323068" y="2117086"/>
              <a:ext cx="573170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6" name="Arc 115">
              <a:extLst>
                <a:ext uri="{FF2B5EF4-FFF2-40B4-BE49-F238E27FC236}">
                  <a16:creationId xmlns:a16="http://schemas.microsoft.com/office/drawing/2014/main" id="{19DCF0F1-610B-D148-A47F-37C9F6C044E9}"/>
                </a:ext>
              </a:extLst>
            </p:cNvPr>
            <p:cNvSpPr/>
            <p:nvPr/>
          </p:nvSpPr>
          <p:spPr>
            <a:xfrm>
              <a:off x="4393064" y="2104991"/>
              <a:ext cx="409355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9" name="Arc 118">
              <a:extLst>
                <a:ext uri="{FF2B5EF4-FFF2-40B4-BE49-F238E27FC236}">
                  <a16:creationId xmlns:a16="http://schemas.microsoft.com/office/drawing/2014/main" id="{3EECE850-C2BA-1F4F-B0DE-7529F221D958}"/>
                </a:ext>
              </a:extLst>
            </p:cNvPr>
            <p:cNvSpPr/>
            <p:nvPr/>
          </p:nvSpPr>
          <p:spPr>
            <a:xfrm flipH="1">
              <a:off x="2267296" y="2100892"/>
              <a:ext cx="414283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0" name="Arc 119">
              <a:extLst>
                <a:ext uri="{FF2B5EF4-FFF2-40B4-BE49-F238E27FC236}">
                  <a16:creationId xmlns:a16="http://schemas.microsoft.com/office/drawing/2014/main" id="{5057E7CA-8FA1-D44F-A13C-876EBFABC77F}"/>
                </a:ext>
              </a:extLst>
            </p:cNvPr>
            <p:cNvSpPr/>
            <p:nvPr/>
          </p:nvSpPr>
          <p:spPr>
            <a:xfrm flipH="1">
              <a:off x="2144059" y="2117109"/>
              <a:ext cx="553280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8CDA1028-9119-E341-BDEA-6C3446988C4C}"/>
                </a:ext>
              </a:extLst>
            </p:cNvPr>
            <p:cNvSpPr/>
            <p:nvPr/>
          </p:nvSpPr>
          <p:spPr>
            <a:xfrm flipH="1">
              <a:off x="5828787" y="2110194"/>
              <a:ext cx="553280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F34EA3D7-E538-F949-99B0-C0A696CADD95}"/>
                </a:ext>
              </a:extLst>
            </p:cNvPr>
            <p:cNvSpPr/>
            <p:nvPr/>
          </p:nvSpPr>
          <p:spPr>
            <a:xfrm flipH="1">
              <a:off x="5969756" y="2093657"/>
              <a:ext cx="287230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3" name="Arc 122">
              <a:extLst>
                <a:ext uri="{FF2B5EF4-FFF2-40B4-BE49-F238E27FC236}">
                  <a16:creationId xmlns:a16="http://schemas.microsoft.com/office/drawing/2014/main" id="{1CACF318-CC59-E94A-BBFC-96AE460FB618}"/>
                </a:ext>
              </a:extLst>
            </p:cNvPr>
            <p:cNvSpPr/>
            <p:nvPr/>
          </p:nvSpPr>
          <p:spPr>
            <a:xfrm>
              <a:off x="5849292" y="2104991"/>
              <a:ext cx="409355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4" name="Arc 123">
              <a:extLst>
                <a:ext uri="{FF2B5EF4-FFF2-40B4-BE49-F238E27FC236}">
                  <a16:creationId xmlns:a16="http://schemas.microsoft.com/office/drawing/2014/main" id="{DD5505C3-5294-D740-B482-6094FA573A39}"/>
                </a:ext>
              </a:extLst>
            </p:cNvPr>
            <p:cNvSpPr/>
            <p:nvPr/>
          </p:nvSpPr>
          <p:spPr>
            <a:xfrm>
              <a:off x="5779069" y="2113894"/>
              <a:ext cx="615095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5" name="Arc 124">
              <a:extLst>
                <a:ext uri="{FF2B5EF4-FFF2-40B4-BE49-F238E27FC236}">
                  <a16:creationId xmlns:a16="http://schemas.microsoft.com/office/drawing/2014/main" id="{36CAC793-768F-7A4F-A349-9F3989E9AC48}"/>
                </a:ext>
              </a:extLst>
            </p:cNvPr>
            <p:cNvSpPr/>
            <p:nvPr/>
          </p:nvSpPr>
          <p:spPr>
            <a:xfrm>
              <a:off x="2147351" y="2104991"/>
              <a:ext cx="615095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6" name="Arc 125">
              <a:extLst>
                <a:ext uri="{FF2B5EF4-FFF2-40B4-BE49-F238E27FC236}">
                  <a16:creationId xmlns:a16="http://schemas.microsoft.com/office/drawing/2014/main" id="{80AA5440-638A-AD49-BEFB-614C2AEE0B1B}"/>
                </a:ext>
              </a:extLst>
            </p:cNvPr>
            <p:cNvSpPr/>
            <p:nvPr/>
          </p:nvSpPr>
          <p:spPr>
            <a:xfrm>
              <a:off x="2272491" y="2080099"/>
              <a:ext cx="363005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14955E1-0F7E-9949-8691-10A2D1385215}"/>
                </a:ext>
              </a:extLst>
            </p:cNvPr>
            <p:cNvSpPr txBox="1"/>
            <p:nvPr/>
          </p:nvSpPr>
          <p:spPr>
            <a:xfrm>
              <a:off x="3712697" y="2744379"/>
              <a:ext cx="1116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</a:rPr>
                <a:t>No gain region</a:t>
              </a:r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1B64E6B5-5695-D54E-A284-E0CF38FEA19A}"/>
                </a:ext>
              </a:extLst>
            </p:cNvPr>
            <p:cNvCxnSpPr>
              <a:cxnSpLocks/>
            </p:cNvCxnSpPr>
            <p:nvPr/>
          </p:nvCxnSpPr>
          <p:spPr>
            <a:xfrm>
              <a:off x="3950281" y="1842819"/>
              <a:ext cx="663867" cy="216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40D9865-871C-A54D-B9A8-777BEEC6EA55}"/>
                </a:ext>
              </a:extLst>
            </p:cNvPr>
            <p:cNvSpPr txBox="1"/>
            <p:nvPr/>
          </p:nvSpPr>
          <p:spPr>
            <a:xfrm>
              <a:off x="2718310" y="887081"/>
              <a:ext cx="23249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Traditional LGAD</a:t>
              </a: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CD476AE9-5533-964C-AA90-C6F81FC89755}"/>
              </a:ext>
            </a:extLst>
          </p:cNvPr>
          <p:cNvSpPr txBox="1"/>
          <p:nvPr/>
        </p:nvSpPr>
        <p:spPr>
          <a:xfrm>
            <a:off x="6938262" y="1206135"/>
            <a:ext cx="5113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Pixel edge: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JTE: junction termination extension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p-stop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2400" dirty="0"/>
          </a:p>
          <a:p>
            <a:r>
              <a:rPr lang="en-GB" sz="2400" b="1" dirty="0"/>
              <a:t>No-gain region of 50-100 µm</a:t>
            </a:r>
          </a:p>
          <a:p>
            <a:r>
              <a:rPr lang="en-GB" sz="2400" b="1" dirty="0"/>
              <a:t>    </a:t>
            </a:r>
            <a:r>
              <a:rPr lang="en-GB" sz="2400" b="1" dirty="0">
                <a:sym typeface="Wingdings" pitchFamily="2" charset="2"/>
              </a:rPr>
              <a:t> not suitable for small pixel</a:t>
            </a:r>
            <a:endParaRPr lang="en-GB" sz="2400" b="1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E013E8C-097F-3E4D-A439-CE1514AF99D8}"/>
              </a:ext>
            </a:extLst>
          </p:cNvPr>
          <p:cNvGrpSpPr/>
          <p:nvPr/>
        </p:nvGrpSpPr>
        <p:grpSpPr>
          <a:xfrm>
            <a:off x="6645591" y="3693363"/>
            <a:ext cx="4802855" cy="2485321"/>
            <a:chOff x="6310004" y="2658024"/>
            <a:chExt cx="5970146" cy="4100573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9CCEF738-1AA4-3444-8970-462753BBF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3" t="9895" r="21935"/>
            <a:stretch/>
          </p:blipFill>
          <p:spPr>
            <a:xfrm rot="10800000">
              <a:off x="7643047" y="2658024"/>
              <a:ext cx="4548953" cy="4100573"/>
            </a:xfrm>
            <a:prstGeom prst="rect">
              <a:avLst/>
            </a:prstGeom>
          </p:spPr>
        </p:pic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F4BE652-8FB2-AD48-B694-0B83C1ED6C41}"/>
                </a:ext>
              </a:extLst>
            </p:cNvPr>
            <p:cNvSpPr/>
            <p:nvPr/>
          </p:nvSpPr>
          <p:spPr>
            <a:xfrm>
              <a:off x="6310004" y="5378835"/>
              <a:ext cx="4414005" cy="1054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HPK2 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16x16 array</a:t>
              </a:r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2BCA5436-88FA-6D47-88E0-3B472B168284}"/>
                </a:ext>
              </a:extLst>
            </p:cNvPr>
            <p:cNvCxnSpPr>
              <a:cxnSpLocks/>
            </p:cNvCxnSpPr>
            <p:nvPr/>
          </p:nvCxnSpPr>
          <p:spPr>
            <a:xfrm>
              <a:off x="9911443" y="2884146"/>
              <a:ext cx="2139043" cy="1867468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D4C82AD9-A93E-B142-891B-D4FD024E47C0}"/>
                </a:ext>
              </a:extLst>
            </p:cNvPr>
            <p:cNvSpPr/>
            <p:nvPr/>
          </p:nvSpPr>
          <p:spPr>
            <a:xfrm rot="1456873">
              <a:off x="10054134" y="3291957"/>
              <a:ext cx="2226016" cy="3077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2.1 cm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6C4AA9-B029-404B-8F7B-41408B59749B}"/>
                  </a:ext>
                </a:extLst>
              </p:cNvPr>
              <p:cNvSpPr txBox="1"/>
              <p:nvPr/>
            </p:nvSpPr>
            <p:spPr>
              <a:xfrm>
                <a:off x="380841" y="3966436"/>
                <a:ext cx="6983643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/>
                  <a:t>Mature technology to cover large area</a:t>
                </a:r>
              </a:p>
              <a:p>
                <a:endParaRPr lang="en-GB" sz="2400" b="1" dirty="0"/>
              </a:p>
              <a:p>
                <a:r>
                  <a:rPr lang="en-GB" sz="2400" dirty="0"/>
                  <a:t>ATLAS and CMS timing detectors will cover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/>
                  <a:t>20-30 m</a:t>
                </a:r>
                <a:r>
                  <a:rPr lang="en-GB" sz="2400" baseline="30000" dirty="0"/>
                  <a:t>2</a:t>
                </a:r>
                <a:r>
                  <a:rPr lang="en-GB" sz="2400" dirty="0"/>
                  <a:t>.</a:t>
                </a:r>
                <a:endParaRPr lang="en-GB" sz="2400" baseline="30000" dirty="0"/>
              </a:p>
              <a:p>
                <a:r>
                  <a:rPr lang="en-GB" sz="2400" dirty="0"/>
                  <a:t>Sensor production will start in 2024.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A6C4AA9-B029-404B-8F7B-41408B597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41" y="3966436"/>
                <a:ext cx="6983643" cy="1569660"/>
              </a:xfrm>
              <a:prstGeom prst="rect">
                <a:avLst/>
              </a:prstGeom>
              <a:blipFill>
                <a:blip r:embed="rId5"/>
                <a:stretch>
                  <a:fillRect l="-1270" t="-3226" r="-544" b="-80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3919359-7FDF-1544-9DC3-72E9B86FF4DB}"/>
              </a:ext>
            </a:extLst>
          </p:cNvPr>
          <p:cNvSpPr txBox="1"/>
          <p:nvPr/>
        </p:nvSpPr>
        <p:spPr>
          <a:xfrm>
            <a:off x="7717996" y="6205458"/>
            <a:ext cx="4271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Sensor prototype for ATLAS HGTD and CMS MTD </a:t>
            </a:r>
          </a:p>
          <a:p>
            <a:r>
              <a:rPr lang="en-GB" sz="1600" dirty="0"/>
              <a:t>16 x 16 array; pitch 1.3 mm;</a:t>
            </a: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A9ADED40-CD86-E442-8C48-E9878F3C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12</a:t>
            </a:fld>
            <a:endParaRPr lang="en-GB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B053DDC-16B1-A344-94AB-4536981636F4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B9ACBAC7-9CB3-AF40-9F12-3660EA1012BE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154987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LGAD with very high fill factor: Trench isolated LGAD</a:t>
            </a: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A014B3DA-4C2D-6A4D-965C-B601DD49380B}"/>
              </a:ext>
            </a:extLst>
          </p:cNvPr>
          <p:cNvGrpSpPr/>
          <p:nvPr/>
        </p:nvGrpSpPr>
        <p:grpSpPr>
          <a:xfrm>
            <a:off x="519099" y="1220376"/>
            <a:ext cx="6071333" cy="6171694"/>
            <a:chOff x="519099" y="1220376"/>
            <a:chExt cx="6071333" cy="61716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C3EA0C-AE2F-2C4B-8BDF-4DD49379D25F}"/>
                </a:ext>
              </a:extLst>
            </p:cNvPr>
            <p:cNvGrpSpPr/>
            <p:nvPr/>
          </p:nvGrpSpPr>
          <p:grpSpPr>
            <a:xfrm>
              <a:off x="591614" y="1220376"/>
              <a:ext cx="5998818" cy="2248706"/>
              <a:chOff x="596899" y="1703618"/>
              <a:chExt cx="8513445" cy="394846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9C8494D-40D9-8B4A-919A-F7B6E821053D}"/>
                  </a:ext>
                </a:extLst>
              </p:cNvPr>
              <p:cNvGrpSpPr/>
              <p:nvPr/>
            </p:nvGrpSpPr>
            <p:grpSpPr>
              <a:xfrm>
                <a:off x="596899" y="2988970"/>
                <a:ext cx="8509618" cy="2120600"/>
                <a:chOff x="2378009" y="2268747"/>
                <a:chExt cx="5184617" cy="1668552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2353033-F729-8344-93C9-3C669212E8BA}"/>
                    </a:ext>
                  </a:extLst>
                </p:cNvPr>
                <p:cNvSpPr/>
                <p:nvPr/>
              </p:nvSpPr>
              <p:spPr>
                <a:xfrm>
                  <a:off x="2378009" y="2268747"/>
                  <a:ext cx="5184617" cy="1668552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5FB0956-78BC-1647-8C56-A90AC9213F45}"/>
                    </a:ext>
                  </a:extLst>
                </p:cNvPr>
                <p:cNvSpPr/>
                <p:nvPr/>
              </p:nvSpPr>
              <p:spPr>
                <a:xfrm>
                  <a:off x="2448909" y="2268747"/>
                  <a:ext cx="5113716" cy="1570233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241B826-D041-EC47-8DF1-802D64D04D29}"/>
                  </a:ext>
                </a:extLst>
              </p:cNvPr>
              <p:cNvSpPr/>
              <p:nvPr/>
            </p:nvSpPr>
            <p:spPr>
              <a:xfrm>
                <a:off x="5757301" y="2988971"/>
                <a:ext cx="187561" cy="1643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C31EBE-188A-F14A-8780-A84CEAE7B6D6}"/>
                  </a:ext>
                </a:extLst>
              </p:cNvPr>
              <p:cNvSpPr txBox="1"/>
              <p:nvPr/>
            </p:nvSpPr>
            <p:spPr>
              <a:xfrm>
                <a:off x="5544726" y="3225208"/>
                <a:ext cx="717219" cy="380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p-stop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7B9FFC-A4D8-B442-9C06-11E4399D4EA7}"/>
                  </a:ext>
                </a:extLst>
              </p:cNvPr>
              <p:cNvSpPr txBox="1"/>
              <p:nvPr/>
            </p:nvSpPr>
            <p:spPr>
              <a:xfrm>
                <a:off x="5809290" y="5021987"/>
                <a:ext cx="793807" cy="519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400" b="1" dirty="0" err="1">
                    <a:solidFill>
                      <a:schemeClr val="tx2"/>
                    </a:solidFill>
                  </a:rPr>
                  <a:t>V</a:t>
                </a:r>
                <a:r>
                  <a:rPr lang="en-US" sz="2400" b="1" baseline="-25000" dirty="0" err="1">
                    <a:solidFill>
                      <a:schemeClr val="tx2"/>
                    </a:solidFill>
                  </a:rPr>
                  <a:t>Bias</a:t>
                </a:r>
                <a:endParaRPr lang="en-US" sz="24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7CE749-191F-0E4C-AD8F-5477777CF096}"/>
                  </a:ext>
                </a:extLst>
              </p:cNvPr>
              <p:cNvSpPr/>
              <p:nvPr/>
            </p:nvSpPr>
            <p:spPr>
              <a:xfrm>
                <a:off x="2219653" y="2986797"/>
                <a:ext cx="237022" cy="17378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21AC0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FCD956-EBD7-D14E-B59F-28543223313C}"/>
                  </a:ext>
                </a:extLst>
              </p:cNvPr>
              <p:cNvSpPr/>
              <p:nvPr/>
            </p:nvSpPr>
            <p:spPr>
              <a:xfrm>
                <a:off x="1693912" y="2978844"/>
                <a:ext cx="237022" cy="17378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21AC0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3986432-DD9D-4E45-9DCC-4A7BE2AC6DF9}"/>
                  </a:ext>
                </a:extLst>
              </p:cNvPr>
              <p:cNvSpPr/>
              <p:nvPr/>
            </p:nvSpPr>
            <p:spPr>
              <a:xfrm>
                <a:off x="1017558" y="2981649"/>
                <a:ext cx="237022" cy="17378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21AC0"/>
                  </a:solidFill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3009154-2E36-4F46-83F7-801B64639F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38164" y="2344629"/>
                <a:ext cx="5876" cy="6262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4009EA6-7C5D-A74E-A43A-9CCAE2E376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45120" y="2344629"/>
                <a:ext cx="30410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89E7F0C-48BB-4A4A-A242-D23956714D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52076" y="2344629"/>
                <a:ext cx="30410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85AFC32-3B5D-7A45-8113-7C9A5C865A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59032" y="2344629"/>
                <a:ext cx="30410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6829D8E-7EE7-1D49-BA18-4056E9E2A2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49224" y="2355386"/>
                <a:ext cx="1" cy="2208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74B1D5B1-C7A8-1446-A8EF-4506DF068A01}"/>
                  </a:ext>
                </a:extLst>
              </p:cNvPr>
              <p:cNvSpPr/>
              <p:nvPr/>
            </p:nvSpPr>
            <p:spPr>
              <a:xfrm rot="10800000">
                <a:off x="2521842" y="2560384"/>
                <a:ext cx="243219" cy="279698"/>
              </a:xfrm>
              <a:prstGeom prst="triangle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41D3769-E37A-EE41-AF2A-DE2D41EE044E}"/>
                  </a:ext>
                </a:extLst>
              </p:cNvPr>
              <p:cNvGrpSpPr/>
              <p:nvPr/>
            </p:nvGrpSpPr>
            <p:grpSpPr>
              <a:xfrm>
                <a:off x="3234878" y="2163144"/>
                <a:ext cx="5266225" cy="3488934"/>
                <a:chOff x="3069162" y="1442920"/>
                <a:chExt cx="5266225" cy="3488934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736DA6C-9631-F94A-9110-F072286CD3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20430" y="1621177"/>
                  <a:ext cx="8739" cy="62949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73500278-C8EE-2D49-A9B1-4886E49C70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36827" y="1621177"/>
                  <a:ext cx="3041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riangle 44">
                  <a:extLst>
                    <a:ext uri="{FF2B5EF4-FFF2-40B4-BE49-F238E27FC236}">
                      <a16:creationId xmlns:a16="http://schemas.microsoft.com/office/drawing/2014/main" id="{2296FA31-E2BB-9940-A1B5-612C7E771369}"/>
                    </a:ext>
                  </a:extLst>
                </p:cNvPr>
                <p:cNvSpPr/>
                <p:nvPr/>
              </p:nvSpPr>
              <p:spPr>
                <a:xfrm rot="5400000">
                  <a:off x="3951467" y="1424023"/>
                  <a:ext cx="364968" cy="402761"/>
                </a:xfrm>
                <a:prstGeom prst="triangle">
                  <a:avLst/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B013AAD7-1A4F-C94D-960B-9013DDCBB5C5}"/>
                    </a:ext>
                  </a:extLst>
                </p:cNvPr>
                <p:cNvSpPr/>
                <p:nvPr/>
              </p:nvSpPr>
              <p:spPr>
                <a:xfrm>
                  <a:off x="3069162" y="2264366"/>
                  <a:ext cx="108000" cy="288000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93236DF-175D-DB4D-8C9D-1FD59663127E}"/>
                    </a:ext>
                  </a:extLst>
                </p:cNvPr>
                <p:cNvSpPr/>
                <p:nvPr/>
              </p:nvSpPr>
              <p:spPr>
                <a:xfrm>
                  <a:off x="5145367" y="2258619"/>
                  <a:ext cx="108000" cy="288000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18BFAB1-E102-7B42-A4F1-9357AFEE4D20}"/>
                    </a:ext>
                  </a:extLst>
                </p:cNvPr>
                <p:cNvSpPr/>
                <p:nvPr/>
              </p:nvSpPr>
              <p:spPr>
                <a:xfrm>
                  <a:off x="6095186" y="2269910"/>
                  <a:ext cx="108000" cy="288000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6E78ECC7-6CAA-3B41-906D-B192FA1162F4}"/>
                    </a:ext>
                  </a:extLst>
                </p:cNvPr>
                <p:cNvSpPr/>
                <p:nvPr/>
              </p:nvSpPr>
              <p:spPr>
                <a:xfrm>
                  <a:off x="8227387" y="2246770"/>
                  <a:ext cx="108000" cy="288000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2CEDA426-A428-B04E-8A71-C7A6D8C78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80012" y="4389347"/>
                  <a:ext cx="0" cy="23341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115E5E57-1FEF-2E42-A484-EDD3A5A72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65992" y="4608851"/>
                  <a:ext cx="40867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8F1793F8-504D-B049-B5BE-81312DB2F7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38400" y="4705834"/>
                  <a:ext cx="27448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5F76624C-6D22-BD41-8FD8-FDAA6AFA5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75642" y="4698435"/>
                  <a:ext cx="0" cy="23341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FDD5426-CFA7-7C4D-A83F-089022DB377D}"/>
                  </a:ext>
                </a:extLst>
              </p:cNvPr>
              <p:cNvSpPr/>
              <p:nvPr/>
            </p:nvSpPr>
            <p:spPr>
              <a:xfrm>
                <a:off x="1351543" y="2979795"/>
                <a:ext cx="237022" cy="173789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21AC0"/>
                  </a:solidFill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8C6255A-EF09-3C46-98EF-8300B2B23C65}"/>
                  </a:ext>
                </a:extLst>
              </p:cNvPr>
              <p:cNvGrpSpPr/>
              <p:nvPr/>
            </p:nvGrpSpPr>
            <p:grpSpPr>
              <a:xfrm>
                <a:off x="3338682" y="2146163"/>
                <a:ext cx="5052706" cy="931131"/>
                <a:chOff x="-972448" y="1436105"/>
                <a:chExt cx="5052706" cy="931131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5461CDA-2F02-6A4B-A767-AB8C20EB8CBF}"/>
                    </a:ext>
                  </a:extLst>
                </p:cNvPr>
                <p:cNvSpPr/>
                <p:nvPr/>
              </p:nvSpPr>
              <p:spPr>
                <a:xfrm>
                  <a:off x="2057719" y="2274526"/>
                  <a:ext cx="2022539" cy="67951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FDEBFECD-E34D-F748-BBF0-43D5F26228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29395" y="1633405"/>
                  <a:ext cx="8739" cy="62949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E88B0D1-340E-5646-918F-C9175A40D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29395" y="1625403"/>
                  <a:ext cx="3041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riangle 40">
                  <a:extLst>
                    <a:ext uri="{FF2B5EF4-FFF2-40B4-BE49-F238E27FC236}">
                      <a16:creationId xmlns:a16="http://schemas.microsoft.com/office/drawing/2014/main" id="{CAC10915-EE54-BF41-BC81-8958153C6DEE}"/>
                    </a:ext>
                  </a:extLst>
                </p:cNvPr>
                <p:cNvSpPr/>
                <p:nvPr/>
              </p:nvSpPr>
              <p:spPr>
                <a:xfrm rot="5400000">
                  <a:off x="3451693" y="1417208"/>
                  <a:ext cx="364968" cy="402761"/>
                </a:xfrm>
                <a:prstGeom prst="triangle">
                  <a:avLst/>
                </a:prstGeom>
                <a:solidFill>
                  <a:schemeClr val="bg2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395DADF-4691-8E42-9823-CEFA8CCE811F}"/>
                    </a:ext>
                  </a:extLst>
                </p:cNvPr>
                <p:cNvSpPr/>
                <p:nvPr/>
              </p:nvSpPr>
              <p:spPr>
                <a:xfrm>
                  <a:off x="-972448" y="2275913"/>
                  <a:ext cx="1968575" cy="91323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51D1297-9DB3-9040-83CD-B0295A4200F1}"/>
                  </a:ext>
                </a:extLst>
              </p:cNvPr>
              <p:cNvSpPr txBox="1"/>
              <p:nvPr/>
            </p:nvSpPr>
            <p:spPr>
              <a:xfrm>
                <a:off x="7504969" y="4155557"/>
                <a:ext cx="881973" cy="412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b="1" dirty="0"/>
                  <a:t>p bulk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DC03E93-77AB-2A49-B840-057B855E7B26}"/>
                  </a:ext>
                </a:extLst>
              </p:cNvPr>
              <p:cNvSpPr/>
              <p:nvPr/>
            </p:nvSpPr>
            <p:spPr>
              <a:xfrm>
                <a:off x="724027" y="2915389"/>
                <a:ext cx="1506384" cy="72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5FA640-6658-2E49-B7C9-E7809258661D}"/>
                  </a:ext>
                </a:extLst>
              </p:cNvPr>
              <p:cNvSpPr/>
              <p:nvPr/>
            </p:nvSpPr>
            <p:spPr>
              <a:xfrm>
                <a:off x="2430020" y="2920951"/>
                <a:ext cx="972000" cy="72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DED734-2592-2244-BF3D-461892DD04CF}"/>
                  </a:ext>
                </a:extLst>
              </p:cNvPr>
              <p:cNvSpPr/>
              <p:nvPr/>
            </p:nvSpPr>
            <p:spPr>
              <a:xfrm>
                <a:off x="5399288" y="2921837"/>
                <a:ext cx="914852" cy="5692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F262AFB-E419-0640-8297-FC4C70AE3490}"/>
                  </a:ext>
                </a:extLst>
              </p:cNvPr>
              <p:cNvSpPr/>
              <p:nvPr/>
            </p:nvSpPr>
            <p:spPr>
              <a:xfrm>
                <a:off x="8390344" y="2912517"/>
                <a:ext cx="720000" cy="72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2684FE7-EBC5-F74E-93F0-39E668EF7FE7}"/>
                  </a:ext>
                </a:extLst>
              </p:cNvPr>
              <p:cNvSpPr txBox="1"/>
              <p:nvPr/>
            </p:nvSpPr>
            <p:spPr>
              <a:xfrm>
                <a:off x="2456675" y="3340695"/>
                <a:ext cx="604653" cy="305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oxide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60ED11E-F4AA-C14C-8C06-FB906CAEE79D}"/>
                  </a:ext>
                </a:extLst>
              </p:cNvPr>
              <p:cNvCxnSpPr>
                <a:cxnSpLocks/>
                <a:stCxn id="27" idx="0"/>
              </p:cNvCxnSpPr>
              <p:nvPr/>
            </p:nvCxnSpPr>
            <p:spPr>
              <a:xfrm flipV="1">
                <a:off x="2759002" y="2992951"/>
                <a:ext cx="102773" cy="3477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F8331CA-996F-AA4A-B94B-E34061D8A28B}"/>
                  </a:ext>
                </a:extLst>
              </p:cNvPr>
              <p:cNvSpPr/>
              <p:nvPr/>
            </p:nvSpPr>
            <p:spPr>
              <a:xfrm>
                <a:off x="3438525" y="3175680"/>
                <a:ext cx="1826356" cy="629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896251A-B072-454B-873A-269FCA47B74E}"/>
                  </a:ext>
                </a:extLst>
              </p:cNvPr>
              <p:cNvSpPr/>
              <p:nvPr/>
            </p:nvSpPr>
            <p:spPr>
              <a:xfrm>
                <a:off x="6423612" y="3160587"/>
                <a:ext cx="1881291" cy="7121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4B68F42-9453-C14C-91ED-91E9444AFF80}"/>
                  </a:ext>
                </a:extLst>
              </p:cNvPr>
              <p:cNvSpPr txBox="1"/>
              <p:nvPr/>
            </p:nvSpPr>
            <p:spPr>
              <a:xfrm>
                <a:off x="3772797" y="3082381"/>
                <a:ext cx="963726" cy="305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Gain layer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9973B04-D87B-BB48-BDB8-F983BB7E8E8E}"/>
                  </a:ext>
                </a:extLst>
              </p:cNvPr>
              <p:cNvSpPr txBox="1"/>
              <p:nvPr/>
            </p:nvSpPr>
            <p:spPr>
              <a:xfrm>
                <a:off x="2912093" y="3705184"/>
                <a:ext cx="402674" cy="305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JTE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3A0237C3-A6A4-484C-A590-15FE099082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77698" y="3288325"/>
                <a:ext cx="57180" cy="4226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4F6285-6E8C-7146-8682-425690477968}"/>
                  </a:ext>
                </a:extLst>
              </p:cNvPr>
              <p:cNvSpPr/>
              <p:nvPr/>
            </p:nvSpPr>
            <p:spPr>
              <a:xfrm>
                <a:off x="8904966" y="2988236"/>
                <a:ext cx="187561" cy="1643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DB469B4-448A-224A-BFCA-D60F506A1B43}"/>
                  </a:ext>
                </a:extLst>
              </p:cNvPr>
              <p:cNvSpPr txBox="1"/>
              <p:nvPr/>
            </p:nvSpPr>
            <p:spPr>
              <a:xfrm>
                <a:off x="5273086" y="1703618"/>
                <a:ext cx="1238035" cy="9682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No gain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50-100 </a:t>
                </a:r>
                <a:r>
                  <a:rPr lang="en-US" sz="1200" b="1" dirty="0">
                    <a:latin typeface="Symbol" pitchFamily="2" charset="2"/>
                  </a:rPr>
                  <a:t>m</a:t>
                </a:r>
                <a:r>
                  <a:rPr lang="en-US" sz="1200" b="1" dirty="0"/>
                  <a:t>m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F20056C-CCB9-6E42-9EA6-F92FFD9B59C9}"/>
                  </a:ext>
                </a:extLst>
              </p:cNvPr>
              <p:cNvSpPr txBox="1"/>
              <p:nvPr/>
            </p:nvSpPr>
            <p:spPr>
              <a:xfrm>
                <a:off x="4997385" y="3571983"/>
                <a:ext cx="402674" cy="305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JTE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300EEADA-DB74-FD41-9BA0-F509D89752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13784" y="3266607"/>
                <a:ext cx="57180" cy="4226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8C272F6-0CF4-2F45-92F9-7010F20F0482}"/>
                </a:ext>
              </a:extLst>
            </p:cNvPr>
            <p:cNvGrpSpPr/>
            <p:nvPr/>
          </p:nvGrpSpPr>
          <p:grpSpPr>
            <a:xfrm>
              <a:off x="519099" y="4229360"/>
              <a:ext cx="6068634" cy="2503721"/>
              <a:chOff x="519098" y="3495058"/>
              <a:chExt cx="6843201" cy="2503721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F35216C-50DD-914F-A86A-D8AFACB2EE49}"/>
                  </a:ext>
                </a:extLst>
              </p:cNvPr>
              <p:cNvGrpSpPr/>
              <p:nvPr/>
            </p:nvGrpSpPr>
            <p:grpSpPr>
              <a:xfrm>
                <a:off x="519098" y="3724050"/>
                <a:ext cx="6843201" cy="2274729"/>
                <a:chOff x="596899" y="2146163"/>
                <a:chExt cx="8509618" cy="3366601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F86E31BB-6CBE-7646-B59F-F62F39853AF7}"/>
                    </a:ext>
                  </a:extLst>
                </p:cNvPr>
                <p:cNvGrpSpPr/>
                <p:nvPr/>
              </p:nvGrpSpPr>
              <p:grpSpPr>
                <a:xfrm>
                  <a:off x="596899" y="2988971"/>
                  <a:ext cx="8509618" cy="1905611"/>
                  <a:chOff x="2378009" y="2268748"/>
                  <a:chExt cx="5184617" cy="1499392"/>
                </a:xfrm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DBF5B0C9-8AD8-6C4A-8B2D-D568734419ED}"/>
                      </a:ext>
                    </a:extLst>
                  </p:cNvPr>
                  <p:cNvSpPr/>
                  <p:nvPr/>
                </p:nvSpPr>
                <p:spPr>
                  <a:xfrm>
                    <a:off x="2378009" y="2268748"/>
                    <a:ext cx="5184617" cy="1499392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BBA892CF-1F6F-7540-B193-6E7329A00D40}"/>
                      </a:ext>
                    </a:extLst>
                  </p:cNvPr>
                  <p:cNvSpPr/>
                  <p:nvPr/>
                </p:nvSpPr>
                <p:spPr>
                  <a:xfrm>
                    <a:off x="2448909" y="2268748"/>
                    <a:ext cx="5113716" cy="1367218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E3509C4-D59E-A14E-A9E0-AF9000B907DF}"/>
                    </a:ext>
                  </a:extLst>
                </p:cNvPr>
                <p:cNvSpPr txBox="1"/>
                <p:nvPr/>
              </p:nvSpPr>
              <p:spPr>
                <a:xfrm>
                  <a:off x="5488897" y="3318554"/>
                  <a:ext cx="717220" cy="3809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sz="1200" b="1" dirty="0"/>
                    <a:t>trench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22195F8-D246-7944-825C-155150A87257}"/>
                    </a:ext>
                  </a:extLst>
                </p:cNvPr>
                <p:cNvSpPr txBox="1"/>
                <p:nvPr/>
              </p:nvSpPr>
              <p:spPr>
                <a:xfrm>
                  <a:off x="5809291" y="4832918"/>
                  <a:ext cx="793806" cy="5195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2400" b="1" dirty="0" err="1">
                      <a:solidFill>
                        <a:schemeClr val="tx2"/>
                      </a:solidFill>
                    </a:rPr>
                    <a:t>V</a:t>
                  </a:r>
                  <a:r>
                    <a:rPr lang="en-US" sz="2400" b="1" baseline="-25000" dirty="0" err="1">
                      <a:solidFill>
                        <a:schemeClr val="tx2"/>
                      </a:solidFill>
                    </a:rPr>
                    <a:t>Bias</a:t>
                  </a:r>
                  <a:endParaRPr lang="en-US" sz="2400" b="1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8B1DA503-02CC-E049-8B91-B6A85E1FD08E}"/>
                    </a:ext>
                  </a:extLst>
                </p:cNvPr>
                <p:cNvSpPr/>
                <p:nvPr/>
              </p:nvSpPr>
              <p:spPr>
                <a:xfrm>
                  <a:off x="2219653" y="2986797"/>
                  <a:ext cx="237022" cy="173789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18F978A8-28E5-ED4C-8198-973C5CFC4036}"/>
                    </a:ext>
                  </a:extLst>
                </p:cNvPr>
                <p:cNvSpPr/>
                <p:nvPr/>
              </p:nvSpPr>
              <p:spPr>
                <a:xfrm>
                  <a:off x="1693912" y="2978844"/>
                  <a:ext cx="237022" cy="173789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C56F3B3C-C0CA-AE41-A439-2CF98E058621}"/>
                    </a:ext>
                  </a:extLst>
                </p:cNvPr>
                <p:cNvSpPr/>
                <p:nvPr/>
              </p:nvSpPr>
              <p:spPr>
                <a:xfrm>
                  <a:off x="1017558" y="2981649"/>
                  <a:ext cx="237022" cy="173789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3F35150A-C272-D740-8D11-96EA15F730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38164" y="2344629"/>
                  <a:ext cx="5876" cy="62626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32A5354B-EFFC-F346-A71D-65AACA3AB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45120" y="2344629"/>
                  <a:ext cx="30410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CA4E2951-E824-0549-9D48-E96619A9AF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52076" y="2344629"/>
                  <a:ext cx="30410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FC5DF31A-935F-D14C-85DB-3405D41B3A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59032" y="2344629"/>
                  <a:ext cx="30410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785E675-57F6-C546-AF23-E268409EB6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49224" y="2355386"/>
                  <a:ext cx="1" cy="22084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riangle 74">
                  <a:extLst>
                    <a:ext uri="{FF2B5EF4-FFF2-40B4-BE49-F238E27FC236}">
                      <a16:creationId xmlns:a16="http://schemas.microsoft.com/office/drawing/2014/main" id="{0B99F809-EDFD-4440-B290-BF18E0F5D80F}"/>
                    </a:ext>
                  </a:extLst>
                </p:cNvPr>
                <p:cNvSpPr/>
                <p:nvPr/>
              </p:nvSpPr>
              <p:spPr>
                <a:xfrm rot="10800000">
                  <a:off x="2521842" y="2560384"/>
                  <a:ext cx="243219" cy="279698"/>
                </a:xfrm>
                <a:prstGeom prst="triangle">
                  <a:avLst/>
                </a:prstGeom>
                <a:noFill/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F905CD48-7678-914C-BC64-EF675BAF4F2C}"/>
                    </a:ext>
                  </a:extLst>
                </p:cNvPr>
                <p:cNvGrpSpPr/>
                <p:nvPr/>
              </p:nvGrpSpPr>
              <p:grpSpPr>
                <a:xfrm>
                  <a:off x="3234878" y="2163144"/>
                  <a:ext cx="2605503" cy="3349620"/>
                  <a:chOff x="3069162" y="1442920"/>
                  <a:chExt cx="2605503" cy="3349620"/>
                </a:xfrm>
              </p:grpSpPr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C97B8A18-F2F6-FC4C-8B60-8330BB7020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620430" y="1621177"/>
                    <a:ext cx="8739" cy="62949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33E83170-2493-B943-8C8A-3B598D90B7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36827" y="1621177"/>
                    <a:ext cx="30410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Triangle 99">
                    <a:extLst>
                      <a:ext uri="{FF2B5EF4-FFF2-40B4-BE49-F238E27FC236}">
                        <a16:creationId xmlns:a16="http://schemas.microsoft.com/office/drawing/2014/main" id="{63E7309D-F18E-954E-8D02-02BF164E7F1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51467" y="1424023"/>
                    <a:ext cx="364968" cy="402761"/>
                  </a:xfrm>
                  <a:prstGeom prst="triangle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FA0D725F-576E-C148-9BC1-656A140FD321}"/>
                      </a:ext>
                    </a:extLst>
                  </p:cNvPr>
                  <p:cNvSpPr/>
                  <p:nvPr/>
                </p:nvSpPr>
                <p:spPr>
                  <a:xfrm>
                    <a:off x="3069162" y="2264366"/>
                    <a:ext cx="108000" cy="288000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221AC0"/>
                      </a:solidFill>
                    </a:endParaRPr>
                  </a:p>
                </p:txBody>
              </p: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AA02E107-DA41-C44E-B129-FE33832374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480012" y="4250029"/>
                    <a:ext cx="0" cy="23342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38349451-65B0-284B-B069-581AC42ABF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265992" y="4469535"/>
                    <a:ext cx="40867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14E0F64F-9469-C246-A081-42439BE51D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338400" y="4566520"/>
                    <a:ext cx="27448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64C82735-C4AD-E149-B603-71E69AC008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475642" y="4559120"/>
                    <a:ext cx="0" cy="23342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BBDF368-956F-D84F-BE71-2FF4A8CF66CE}"/>
                    </a:ext>
                  </a:extLst>
                </p:cNvPr>
                <p:cNvSpPr/>
                <p:nvPr/>
              </p:nvSpPr>
              <p:spPr>
                <a:xfrm>
                  <a:off x="1351543" y="2979795"/>
                  <a:ext cx="237022" cy="173789"/>
                </a:xfrm>
                <a:prstGeom prst="rect">
                  <a:avLst/>
                </a:prstGeom>
                <a:solidFill>
                  <a:srgbClr val="221A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21AC0"/>
                    </a:solidFill>
                  </a:endParaRPr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924F575B-57A5-1F40-A490-FB735763354E}"/>
                    </a:ext>
                  </a:extLst>
                </p:cNvPr>
                <p:cNvGrpSpPr/>
                <p:nvPr/>
              </p:nvGrpSpPr>
              <p:grpSpPr>
                <a:xfrm>
                  <a:off x="3338681" y="2146163"/>
                  <a:ext cx="5764007" cy="925024"/>
                  <a:chOff x="-972449" y="1436105"/>
                  <a:chExt cx="5764007" cy="925024"/>
                </a:xfrm>
              </p:grpSpPr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CAD3D579-3612-DA49-BE51-16A836B4AC71}"/>
                      </a:ext>
                    </a:extLst>
                  </p:cNvPr>
                  <p:cNvSpPr/>
                  <p:nvPr/>
                </p:nvSpPr>
                <p:spPr>
                  <a:xfrm>
                    <a:off x="1556910" y="2274523"/>
                    <a:ext cx="3234648" cy="86606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221AC0"/>
                      </a:solidFill>
                    </a:endParaRPr>
                  </a:p>
                </p:txBody>
              </p: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6D73406F-3201-FC45-9852-A5E143DBB0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129395" y="1633405"/>
                    <a:ext cx="8739" cy="62949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45190533-536E-4440-AD26-42930BF270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129395" y="1625403"/>
                    <a:ext cx="30410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6" name="Triangle 95">
                    <a:extLst>
                      <a:ext uri="{FF2B5EF4-FFF2-40B4-BE49-F238E27FC236}">
                        <a16:creationId xmlns:a16="http://schemas.microsoft.com/office/drawing/2014/main" id="{B6182727-F067-A040-A4AF-73650FFF372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51693" y="1417208"/>
                    <a:ext cx="364968" cy="402761"/>
                  </a:xfrm>
                  <a:prstGeom prst="triangle">
                    <a:avLst/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AF2FA19-9B5A-5047-AE0D-BFE20D8B3D71}"/>
                      </a:ext>
                    </a:extLst>
                  </p:cNvPr>
                  <p:cNvSpPr/>
                  <p:nvPr/>
                </p:nvSpPr>
                <p:spPr>
                  <a:xfrm>
                    <a:off x="-972449" y="2275914"/>
                    <a:ext cx="2466390" cy="81901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221AC0"/>
                      </a:solidFill>
                    </a:endParaRPr>
                  </a:p>
                </p:txBody>
              </p:sp>
            </p:grp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912FBFEF-6CBC-7143-BF6E-2A4CE92C86A9}"/>
                    </a:ext>
                  </a:extLst>
                </p:cNvPr>
                <p:cNvSpPr txBox="1"/>
                <p:nvPr/>
              </p:nvSpPr>
              <p:spPr>
                <a:xfrm>
                  <a:off x="7504969" y="4155557"/>
                  <a:ext cx="881973" cy="412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b="1" dirty="0"/>
                    <a:t>p bulk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3EFA05C-9F1D-4140-BCC6-E980833B2D5F}"/>
                    </a:ext>
                  </a:extLst>
                </p:cNvPr>
                <p:cNvSpPr/>
                <p:nvPr/>
              </p:nvSpPr>
              <p:spPr>
                <a:xfrm>
                  <a:off x="724027" y="2915389"/>
                  <a:ext cx="1506384" cy="720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A9DF16EC-E890-2542-AC23-6609A25016F2}"/>
                    </a:ext>
                  </a:extLst>
                </p:cNvPr>
                <p:cNvSpPr/>
                <p:nvPr/>
              </p:nvSpPr>
              <p:spPr>
                <a:xfrm>
                  <a:off x="2430020" y="2920951"/>
                  <a:ext cx="972000" cy="720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8FF708DA-0653-174E-9DC4-6F75A46E4674}"/>
                    </a:ext>
                  </a:extLst>
                </p:cNvPr>
                <p:cNvSpPr/>
                <p:nvPr/>
              </p:nvSpPr>
              <p:spPr>
                <a:xfrm>
                  <a:off x="5808898" y="2978738"/>
                  <a:ext cx="77207" cy="374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0C8364F-EE19-1A41-864F-04C37B6E7B4C}"/>
                    </a:ext>
                  </a:extLst>
                </p:cNvPr>
                <p:cNvSpPr txBox="1"/>
                <p:nvPr/>
              </p:nvSpPr>
              <p:spPr>
                <a:xfrm>
                  <a:off x="2456675" y="3340695"/>
                  <a:ext cx="604653" cy="3059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sz="1200" b="1" dirty="0"/>
                    <a:t>oxide</a:t>
                  </a:r>
                </a:p>
              </p:txBody>
            </p: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B605736B-6D8D-854D-968A-38EB4032D788}"/>
                    </a:ext>
                  </a:extLst>
                </p:cNvPr>
                <p:cNvCxnSpPr>
                  <a:cxnSpLocks/>
                  <a:stCxn id="83" idx="0"/>
                </p:cNvCxnSpPr>
                <p:nvPr/>
              </p:nvCxnSpPr>
              <p:spPr>
                <a:xfrm flipV="1">
                  <a:off x="2759002" y="2992951"/>
                  <a:ext cx="102773" cy="34774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A38FC394-77A1-824F-8478-6BC51CE186AE}"/>
                    </a:ext>
                  </a:extLst>
                </p:cNvPr>
                <p:cNvSpPr/>
                <p:nvPr/>
              </p:nvSpPr>
              <p:spPr>
                <a:xfrm>
                  <a:off x="3438525" y="3175680"/>
                  <a:ext cx="2366546" cy="5692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18C682AB-B64A-4E43-A36E-BFCBE216AFF0}"/>
                    </a:ext>
                  </a:extLst>
                </p:cNvPr>
                <p:cNvSpPr/>
                <p:nvPr/>
              </p:nvSpPr>
              <p:spPr>
                <a:xfrm>
                  <a:off x="5886105" y="3160587"/>
                  <a:ext cx="3216583" cy="7201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7179BFBE-A4AB-914B-A966-CAE112AFFD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14768" y="2349077"/>
                  <a:ext cx="333473" cy="58734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8ECC53C7-CC25-3F4B-9EEA-7CF7CDEFF663}"/>
                    </a:ext>
                  </a:extLst>
                </p:cNvPr>
                <p:cNvSpPr txBox="1"/>
                <p:nvPr/>
              </p:nvSpPr>
              <p:spPr>
                <a:xfrm>
                  <a:off x="3802525" y="3135335"/>
                  <a:ext cx="963726" cy="3059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sz="1200" b="1" dirty="0"/>
                    <a:t>Gain layer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96078A1D-C505-224D-B3A7-80E9932D350A}"/>
                    </a:ext>
                  </a:extLst>
                </p:cNvPr>
                <p:cNvSpPr txBox="1"/>
                <p:nvPr/>
              </p:nvSpPr>
              <p:spPr>
                <a:xfrm>
                  <a:off x="2912093" y="3705184"/>
                  <a:ext cx="402674" cy="3059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sz="1200" b="1" dirty="0"/>
                    <a:t>JTE</a:t>
                  </a:r>
                </a:p>
              </p:txBody>
            </p: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D9312A8B-053A-4540-AB9B-18BD8C5F18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77698" y="3288325"/>
                  <a:ext cx="57180" cy="42266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73C1003F-B298-AB43-8185-CCD2ABF70E0E}"/>
                    </a:ext>
                  </a:extLst>
                </p:cNvPr>
                <p:cNvSpPr/>
                <p:nvPr/>
              </p:nvSpPr>
              <p:spPr>
                <a:xfrm>
                  <a:off x="8306664" y="2951389"/>
                  <a:ext cx="77207" cy="374036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F0161DA-7400-0842-B27D-BC1528CA9226}"/>
                    </a:ext>
                  </a:extLst>
                </p:cNvPr>
                <p:cNvSpPr txBox="1"/>
                <p:nvPr/>
              </p:nvSpPr>
              <p:spPr>
                <a:xfrm>
                  <a:off x="7968596" y="3300622"/>
                  <a:ext cx="717220" cy="3809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sz="1200" b="1" dirty="0"/>
                    <a:t>trench</a:t>
                  </a:r>
                </a:p>
              </p:txBody>
            </p:sp>
          </p:grp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5DEA7A1-6395-9244-96B6-D3C28605164A}"/>
                  </a:ext>
                </a:extLst>
              </p:cNvPr>
              <p:cNvSpPr txBox="1"/>
              <p:nvPr/>
            </p:nvSpPr>
            <p:spPr>
              <a:xfrm>
                <a:off x="4395284" y="3495058"/>
                <a:ext cx="784189" cy="545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No gain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1200" b="1" dirty="0"/>
                  <a:t>5-10 </a:t>
                </a:r>
                <a:r>
                  <a:rPr lang="en-US" sz="1200" b="1" dirty="0">
                    <a:latin typeface="Symbol" pitchFamily="2" charset="2"/>
                  </a:rPr>
                  <a:t>m</a:t>
                </a:r>
                <a:r>
                  <a:rPr lang="en-US" sz="1200" b="1" dirty="0"/>
                  <a:t>m</a:t>
                </a:r>
              </a:p>
            </p:txBody>
          </p:sp>
        </p:grp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388F2CEE-91D0-2F40-B554-15CDF56E506A}"/>
                </a:ext>
              </a:extLst>
            </p:cNvPr>
            <p:cNvSpPr/>
            <p:nvPr/>
          </p:nvSpPr>
          <p:spPr>
            <a:xfrm flipH="1">
              <a:off x="3679378" y="2097159"/>
              <a:ext cx="580864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824FE4E5-C957-554B-A155-B301A337BB7F}"/>
                </a:ext>
              </a:extLst>
            </p:cNvPr>
            <p:cNvSpPr/>
            <p:nvPr/>
          </p:nvSpPr>
          <p:spPr>
            <a:xfrm flipH="1">
              <a:off x="3780809" y="2083876"/>
              <a:ext cx="414283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1" name="Arc 110">
              <a:extLst>
                <a:ext uri="{FF2B5EF4-FFF2-40B4-BE49-F238E27FC236}">
                  <a16:creationId xmlns:a16="http://schemas.microsoft.com/office/drawing/2014/main" id="{43CF26D5-8F56-D24B-AEB7-D26A3DC4A6F8}"/>
                </a:ext>
              </a:extLst>
            </p:cNvPr>
            <p:cNvSpPr/>
            <p:nvPr/>
          </p:nvSpPr>
          <p:spPr>
            <a:xfrm>
              <a:off x="3763420" y="2062845"/>
              <a:ext cx="373723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2" name="Arc 111">
              <a:extLst>
                <a:ext uri="{FF2B5EF4-FFF2-40B4-BE49-F238E27FC236}">
                  <a16:creationId xmlns:a16="http://schemas.microsoft.com/office/drawing/2014/main" id="{21252A28-3148-CF42-8C04-AB2794CC35EF}"/>
                </a:ext>
              </a:extLst>
            </p:cNvPr>
            <p:cNvSpPr/>
            <p:nvPr/>
          </p:nvSpPr>
          <p:spPr>
            <a:xfrm>
              <a:off x="3678440" y="2090618"/>
              <a:ext cx="573170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3" name="Arc 112">
              <a:extLst>
                <a:ext uri="{FF2B5EF4-FFF2-40B4-BE49-F238E27FC236}">
                  <a16:creationId xmlns:a16="http://schemas.microsoft.com/office/drawing/2014/main" id="{49F9EE45-C349-8744-8B76-49D4FB9FB0FE}"/>
                </a:ext>
              </a:extLst>
            </p:cNvPr>
            <p:cNvSpPr/>
            <p:nvPr/>
          </p:nvSpPr>
          <p:spPr>
            <a:xfrm flipH="1">
              <a:off x="4417643" y="2084750"/>
              <a:ext cx="414283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4" name="Arc 113">
              <a:extLst>
                <a:ext uri="{FF2B5EF4-FFF2-40B4-BE49-F238E27FC236}">
                  <a16:creationId xmlns:a16="http://schemas.microsoft.com/office/drawing/2014/main" id="{0A6DB711-63AA-E540-A3DD-FF2E5665B008}"/>
                </a:ext>
              </a:extLst>
            </p:cNvPr>
            <p:cNvSpPr/>
            <p:nvPr/>
          </p:nvSpPr>
          <p:spPr>
            <a:xfrm flipH="1">
              <a:off x="4514424" y="2068131"/>
              <a:ext cx="213254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5" name="Arc 114">
              <a:extLst>
                <a:ext uri="{FF2B5EF4-FFF2-40B4-BE49-F238E27FC236}">
                  <a16:creationId xmlns:a16="http://schemas.microsoft.com/office/drawing/2014/main" id="{4E8461D9-9DCE-D447-9C65-9CB6265B668E}"/>
                </a:ext>
              </a:extLst>
            </p:cNvPr>
            <p:cNvSpPr/>
            <p:nvPr/>
          </p:nvSpPr>
          <p:spPr>
            <a:xfrm>
              <a:off x="4323068" y="2117086"/>
              <a:ext cx="573170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6" name="Arc 115">
              <a:extLst>
                <a:ext uri="{FF2B5EF4-FFF2-40B4-BE49-F238E27FC236}">
                  <a16:creationId xmlns:a16="http://schemas.microsoft.com/office/drawing/2014/main" id="{19DCF0F1-610B-D148-A47F-37C9F6C044E9}"/>
                </a:ext>
              </a:extLst>
            </p:cNvPr>
            <p:cNvSpPr/>
            <p:nvPr/>
          </p:nvSpPr>
          <p:spPr>
            <a:xfrm>
              <a:off x="4393064" y="2104991"/>
              <a:ext cx="409355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7" name="Arc 116">
              <a:extLst>
                <a:ext uri="{FF2B5EF4-FFF2-40B4-BE49-F238E27FC236}">
                  <a16:creationId xmlns:a16="http://schemas.microsoft.com/office/drawing/2014/main" id="{AE309EB8-7EE2-3D4B-9300-DCB8FC56C797}"/>
                </a:ext>
              </a:extLst>
            </p:cNvPr>
            <p:cNvSpPr/>
            <p:nvPr/>
          </p:nvSpPr>
          <p:spPr>
            <a:xfrm>
              <a:off x="4025439" y="5238391"/>
              <a:ext cx="354541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8" name="Arc 117">
              <a:extLst>
                <a:ext uri="{FF2B5EF4-FFF2-40B4-BE49-F238E27FC236}">
                  <a16:creationId xmlns:a16="http://schemas.microsoft.com/office/drawing/2014/main" id="{301BD78B-292F-DC4C-B5D5-3B9A3C7CEC66}"/>
                </a:ext>
              </a:extLst>
            </p:cNvPr>
            <p:cNvSpPr/>
            <p:nvPr/>
          </p:nvSpPr>
          <p:spPr>
            <a:xfrm flipH="1">
              <a:off x="4111753" y="5252542"/>
              <a:ext cx="354483" cy="2139528"/>
            </a:xfrm>
            <a:prstGeom prst="arc">
              <a:avLst>
                <a:gd name="adj1" fmla="val 16286390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9" name="Arc 118">
              <a:extLst>
                <a:ext uri="{FF2B5EF4-FFF2-40B4-BE49-F238E27FC236}">
                  <a16:creationId xmlns:a16="http://schemas.microsoft.com/office/drawing/2014/main" id="{3EECE850-C2BA-1F4F-B0DE-7529F221D958}"/>
                </a:ext>
              </a:extLst>
            </p:cNvPr>
            <p:cNvSpPr/>
            <p:nvPr/>
          </p:nvSpPr>
          <p:spPr>
            <a:xfrm flipH="1">
              <a:off x="2267296" y="2100892"/>
              <a:ext cx="414283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0" name="Arc 119">
              <a:extLst>
                <a:ext uri="{FF2B5EF4-FFF2-40B4-BE49-F238E27FC236}">
                  <a16:creationId xmlns:a16="http://schemas.microsoft.com/office/drawing/2014/main" id="{5057E7CA-8FA1-D44F-A13C-876EBFABC77F}"/>
                </a:ext>
              </a:extLst>
            </p:cNvPr>
            <p:cNvSpPr/>
            <p:nvPr/>
          </p:nvSpPr>
          <p:spPr>
            <a:xfrm flipH="1">
              <a:off x="2144059" y="2117109"/>
              <a:ext cx="553280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8CDA1028-9119-E341-BDEA-6C3446988C4C}"/>
                </a:ext>
              </a:extLst>
            </p:cNvPr>
            <p:cNvSpPr/>
            <p:nvPr/>
          </p:nvSpPr>
          <p:spPr>
            <a:xfrm flipH="1">
              <a:off x="5828787" y="2110194"/>
              <a:ext cx="553280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F34EA3D7-E538-F949-99B0-C0A696CADD95}"/>
                </a:ext>
              </a:extLst>
            </p:cNvPr>
            <p:cNvSpPr/>
            <p:nvPr/>
          </p:nvSpPr>
          <p:spPr>
            <a:xfrm flipH="1">
              <a:off x="5969756" y="2093657"/>
              <a:ext cx="287230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3" name="Arc 122">
              <a:extLst>
                <a:ext uri="{FF2B5EF4-FFF2-40B4-BE49-F238E27FC236}">
                  <a16:creationId xmlns:a16="http://schemas.microsoft.com/office/drawing/2014/main" id="{1CACF318-CC59-E94A-BBFC-96AE460FB618}"/>
                </a:ext>
              </a:extLst>
            </p:cNvPr>
            <p:cNvSpPr/>
            <p:nvPr/>
          </p:nvSpPr>
          <p:spPr>
            <a:xfrm>
              <a:off x="5849292" y="2104991"/>
              <a:ext cx="409355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4" name="Arc 123">
              <a:extLst>
                <a:ext uri="{FF2B5EF4-FFF2-40B4-BE49-F238E27FC236}">
                  <a16:creationId xmlns:a16="http://schemas.microsoft.com/office/drawing/2014/main" id="{DD5505C3-5294-D740-B482-6094FA573A39}"/>
                </a:ext>
              </a:extLst>
            </p:cNvPr>
            <p:cNvSpPr/>
            <p:nvPr/>
          </p:nvSpPr>
          <p:spPr>
            <a:xfrm>
              <a:off x="5779069" y="2113894"/>
              <a:ext cx="615095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5" name="Arc 124">
              <a:extLst>
                <a:ext uri="{FF2B5EF4-FFF2-40B4-BE49-F238E27FC236}">
                  <a16:creationId xmlns:a16="http://schemas.microsoft.com/office/drawing/2014/main" id="{36CAC793-768F-7A4F-A349-9F3989E9AC48}"/>
                </a:ext>
              </a:extLst>
            </p:cNvPr>
            <p:cNvSpPr/>
            <p:nvPr/>
          </p:nvSpPr>
          <p:spPr>
            <a:xfrm>
              <a:off x="2147351" y="2104991"/>
              <a:ext cx="615095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6" name="Arc 125">
              <a:extLst>
                <a:ext uri="{FF2B5EF4-FFF2-40B4-BE49-F238E27FC236}">
                  <a16:creationId xmlns:a16="http://schemas.microsoft.com/office/drawing/2014/main" id="{80AA5440-638A-AD49-BEFB-614C2AEE0B1B}"/>
                </a:ext>
              </a:extLst>
            </p:cNvPr>
            <p:cNvSpPr/>
            <p:nvPr/>
          </p:nvSpPr>
          <p:spPr>
            <a:xfrm>
              <a:off x="2272491" y="2080099"/>
              <a:ext cx="363005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7" name="Arc 126">
              <a:extLst>
                <a:ext uri="{FF2B5EF4-FFF2-40B4-BE49-F238E27FC236}">
                  <a16:creationId xmlns:a16="http://schemas.microsoft.com/office/drawing/2014/main" id="{C4A6E27C-AEAB-0649-B439-982409958FA8}"/>
                </a:ext>
              </a:extLst>
            </p:cNvPr>
            <p:cNvSpPr/>
            <p:nvPr/>
          </p:nvSpPr>
          <p:spPr>
            <a:xfrm>
              <a:off x="2036562" y="5181700"/>
              <a:ext cx="615095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8" name="Arc 127">
              <a:extLst>
                <a:ext uri="{FF2B5EF4-FFF2-40B4-BE49-F238E27FC236}">
                  <a16:creationId xmlns:a16="http://schemas.microsoft.com/office/drawing/2014/main" id="{794A76D1-464F-6440-B3AC-A62B7352431C}"/>
                </a:ext>
              </a:extLst>
            </p:cNvPr>
            <p:cNvSpPr/>
            <p:nvPr/>
          </p:nvSpPr>
          <p:spPr>
            <a:xfrm flipH="1">
              <a:off x="2191216" y="5236359"/>
              <a:ext cx="414283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9" name="Arc 128">
              <a:extLst>
                <a:ext uri="{FF2B5EF4-FFF2-40B4-BE49-F238E27FC236}">
                  <a16:creationId xmlns:a16="http://schemas.microsoft.com/office/drawing/2014/main" id="{815F8E18-DA85-2D45-A175-20AA5E6CC519}"/>
                </a:ext>
              </a:extLst>
            </p:cNvPr>
            <p:cNvSpPr/>
            <p:nvPr/>
          </p:nvSpPr>
          <p:spPr>
            <a:xfrm flipH="1">
              <a:off x="2115649" y="5252542"/>
              <a:ext cx="506787" cy="2139528"/>
            </a:xfrm>
            <a:prstGeom prst="arc">
              <a:avLst>
                <a:gd name="adj1" fmla="val 16118296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0" name="Arc 129">
              <a:extLst>
                <a:ext uri="{FF2B5EF4-FFF2-40B4-BE49-F238E27FC236}">
                  <a16:creationId xmlns:a16="http://schemas.microsoft.com/office/drawing/2014/main" id="{0633E46B-0DFA-8A4D-80B3-C18C99982112}"/>
                </a:ext>
              </a:extLst>
            </p:cNvPr>
            <p:cNvSpPr/>
            <p:nvPr/>
          </p:nvSpPr>
          <p:spPr>
            <a:xfrm>
              <a:off x="5837828" y="5222269"/>
              <a:ext cx="354541" cy="1993892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1" name="Arc 130">
              <a:extLst>
                <a:ext uri="{FF2B5EF4-FFF2-40B4-BE49-F238E27FC236}">
                  <a16:creationId xmlns:a16="http://schemas.microsoft.com/office/drawing/2014/main" id="{DC95BAE2-5991-2A4D-8E92-A54716D95F9C}"/>
                </a:ext>
              </a:extLst>
            </p:cNvPr>
            <p:cNvSpPr/>
            <p:nvPr/>
          </p:nvSpPr>
          <p:spPr>
            <a:xfrm flipH="1">
              <a:off x="5854725" y="5252542"/>
              <a:ext cx="354483" cy="2139528"/>
            </a:xfrm>
            <a:prstGeom prst="arc">
              <a:avLst>
                <a:gd name="adj1" fmla="val 16286390"/>
                <a:gd name="adj2" fmla="val 2057105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2" name="Arc 131">
              <a:extLst>
                <a:ext uri="{FF2B5EF4-FFF2-40B4-BE49-F238E27FC236}">
                  <a16:creationId xmlns:a16="http://schemas.microsoft.com/office/drawing/2014/main" id="{BB379655-8295-7D44-9A9B-DBF7120DF486}"/>
                </a:ext>
              </a:extLst>
            </p:cNvPr>
            <p:cNvSpPr/>
            <p:nvPr/>
          </p:nvSpPr>
          <p:spPr>
            <a:xfrm>
              <a:off x="2221044" y="5215827"/>
              <a:ext cx="344411" cy="2043961"/>
            </a:xfrm>
            <a:prstGeom prst="arc">
              <a:avLst>
                <a:gd name="adj1" fmla="val 16392863"/>
                <a:gd name="adj2" fmla="val 21112197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14955E1-0F7E-9949-8691-10A2D1385215}"/>
                </a:ext>
              </a:extLst>
            </p:cNvPr>
            <p:cNvSpPr txBox="1"/>
            <p:nvPr/>
          </p:nvSpPr>
          <p:spPr>
            <a:xfrm>
              <a:off x="3712697" y="2744379"/>
              <a:ext cx="1116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</a:rPr>
                <a:t>No gain region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B0945AE2-5EC9-AE4C-A95D-9F491CDFD3D9}"/>
                </a:ext>
              </a:extLst>
            </p:cNvPr>
            <p:cNvSpPr txBox="1"/>
            <p:nvPr/>
          </p:nvSpPr>
          <p:spPr>
            <a:xfrm>
              <a:off x="3712697" y="5889093"/>
              <a:ext cx="1116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FF0000"/>
                  </a:solidFill>
                </a:rPr>
                <a:t>No gain region</a:t>
              </a:r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1B64E6B5-5695-D54E-A284-E0CF38FEA19A}"/>
                </a:ext>
              </a:extLst>
            </p:cNvPr>
            <p:cNvCxnSpPr>
              <a:cxnSpLocks/>
            </p:cNvCxnSpPr>
            <p:nvPr/>
          </p:nvCxnSpPr>
          <p:spPr>
            <a:xfrm>
              <a:off x="3950281" y="1842819"/>
              <a:ext cx="663867" cy="216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8EFAFEDD-BF26-D04D-8E99-1FB6E7108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6083" y="4932593"/>
              <a:ext cx="240704" cy="329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id="{440D9865-871C-A54D-B9A8-777BEEC6EA55}"/>
              </a:ext>
            </a:extLst>
          </p:cNvPr>
          <p:cNvSpPr txBox="1"/>
          <p:nvPr/>
        </p:nvSpPr>
        <p:spPr>
          <a:xfrm>
            <a:off x="2718310" y="887081"/>
            <a:ext cx="232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Traditional LGAD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F167217-A8AD-F042-A7BA-C0104049A1E4}"/>
              </a:ext>
            </a:extLst>
          </p:cNvPr>
          <p:cNvSpPr txBox="1"/>
          <p:nvPr/>
        </p:nvSpPr>
        <p:spPr>
          <a:xfrm>
            <a:off x="2486874" y="3865670"/>
            <a:ext cx="289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Trench Isolated LGAD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D476AE9-5533-964C-AA90-C6F81FC89755}"/>
              </a:ext>
            </a:extLst>
          </p:cNvPr>
          <p:cNvSpPr txBox="1"/>
          <p:nvPr/>
        </p:nvSpPr>
        <p:spPr>
          <a:xfrm>
            <a:off x="6939148" y="1208688"/>
            <a:ext cx="5113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Pixel edge: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JTE: junction termination extension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p-stop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2400" dirty="0"/>
          </a:p>
          <a:p>
            <a:r>
              <a:rPr lang="en-GB" sz="2400" b="1" dirty="0"/>
              <a:t>No-gain region of 50-100 µm</a:t>
            </a:r>
          </a:p>
          <a:p>
            <a:r>
              <a:rPr lang="en-GB" sz="2400" b="1" dirty="0"/>
              <a:t>    </a:t>
            </a:r>
            <a:r>
              <a:rPr lang="en-GB" sz="2400" b="1" dirty="0">
                <a:sym typeface="Wingdings" pitchFamily="2" charset="2"/>
              </a:rPr>
              <a:t> not suitable for small pixel</a:t>
            </a:r>
            <a:endParaRPr lang="en-GB" sz="2400" b="1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EEF4C60-E42F-1643-A6F2-C01C8C13E525}"/>
              </a:ext>
            </a:extLst>
          </p:cNvPr>
          <p:cNvSpPr txBox="1"/>
          <p:nvPr/>
        </p:nvSpPr>
        <p:spPr>
          <a:xfrm>
            <a:off x="6841673" y="4704952"/>
            <a:ext cx="5113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Pixels isolation with deep trenches</a:t>
            </a:r>
          </a:p>
          <a:p>
            <a:endParaRPr lang="en-GB" sz="2400" dirty="0"/>
          </a:p>
          <a:p>
            <a:r>
              <a:rPr lang="en-GB" sz="2400" b="1" dirty="0"/>
              <a:t>No-gain region of 5-10 µm</a:t>
            </a:r>
          </a:p>
          <a:p>
            <a:r>
              <a:rPr lang="en-GB" sz="2400" b="1" dirty="0">
                <a:sym typeface="Wingdings" pitchFamily="2" charset="2"/>
              </a:rPr>
              <a:t>    Suitable for small pixel and high</a:t>
            </a:r>
          </a:p>
          <a:p>
            <a:r>
              <a:rPr lang="en-GB" sz="2400" b="1" dirty="0">
                <a:sym typeface="Wingdings" pitchFamily="2" charset="2"/>
              </a:rPr>
              <a:t>        occupancy</a:t>
            </a:r>
            <a:endParaRPr lang="en-GB" sz="2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186F19-D4D3-5F43-8C5B-7C1F2CEA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13</a:t>
            </a:fld>
            <a:endParaRPr lang="en-GB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DC88533B-A73B-D04B-8A23-128FE065A0BE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A1AE8046-9EFB-754C-8D9A-FFF92B95FB40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4075572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LGAD with very high fill factor: Trench isolated LGAD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906130DB-F274-8E4F-AA18-C919B40E41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165" t="1" b="-6287"/>
          <a:stretch/>
        </p:blipFill>
        <p:spPr>
          <a:xfrm>
            <a:off x="1308890" y="1368995"/>
            <a:ext cx="2884114" cy="2397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592DD4B-674E-0F43-A3B8-460F949D3935}"/>
                  </a:ext>
                </a:extLst>
              </p:cNvPr>
              <p:cNvSpPr txBox="1"/>
              <p:nvPr/>
            </p:nvSpPr>
            <p:spPr>
              <a:xfrm>
                <a:off x="5964500" y="1500313"/>
                <a:ext cx="4925173" cy="19389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2000" dirty="0"/>
                  <a:t>Deep trench, &lt; 1 µm wide filled with oxide 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2000" dirty="0"/>
                  <a:t>Excellent pixel-pixel isolation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2000" dirty="0"/>
                  <a:t>Low inter-pixel capacitance (100 </a:t>
                </a:r>
                <a:r>
                  <a:rPr lang="en-GB" sz="2000" dirty="0" err="1"/>
                  <a:t>fF</a:t>
                </a:r>
                <a:r>
                  <a:rPr lang="en-GB" sz="2000" dirty="0"/>
                  <a:t>/mm)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2000" dirty="0"/>
                  <a:t>Radiation resistant technology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Neutron: up to 1-2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GB" sz="2000" dirty="0"/>
                  <a:t>10</a:t>
                </a:r>
                <a:r>
                  <a:rPr lang="en-GB" sz="2000" baseline="30000" dirty="0"/>
                  <a:t>15 </a:t>
                </a:r>
                <a:r>
                  <a:rPr lang="en-GB" sz="2000" dirty="0"/>
                  <a:t>n</a:t>
                </a:r>
                <a:r>
                  <a:rPr lang="en-GB" sz="2000" baseline="-25000" dirty="0"/>
                  <a:t>eq</a:t>
                </a:r>
                <a:r>
                  <a:rPr lang="en-GB" sz="2000" dirty="0"/>
                  <a:t>/cm</a:t>
                </a:r>
                <a:r>
                  <a:rPr lang="en-GB" sz="2000" baseline="30000" dirty="0"/>
                  <a:t>2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X-Ray: up to 10 </a:t>
                </a:r>
                <a:r>
                  <a:rPr lang="en-GB" sz="2000" dirty="0" err="1"/>
                  <a:t>MRad</a:t>
                </a:r>
                <a:endParaRPr lang="en-GB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592DD4B-674E-0F43-A3B8-460F949D3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500" y="1500313"/>
                <a:ext cx="4925173" cy="1938992"/>
              </a:xfrm>
              <a:prstGeom prst="rect">
                <a:avLst/>
              </a:prstGeom>
              <a:blipFill>
                <a:blip r:embed="rId4"/>
                <a:stretch>
                  <a:fillRect l="-769" t="-1290" r="-513" b="-387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E0DFDC5-6191-7742-B61E-532C05E15918}"/>
              </a:ext>
            </a:extLst>
          </p:cNvPr>
          <p:cNvSpPr txBox="1"/>
          <p:nvPr/>
        </p:nvSpPr>
        <p:spPr>
          <a:xfrm>
            <a:off x="1291144" y="3594489"/>
            <a:ext cx="122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SEM image</a:t>
            </a:r>
          </a:p>
        </p:txBody>
      </p:sp>
      <p:pic>
        <p:nvPicPr>
          <p:cNvPr id="140" name="Picture 13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551C62F-74CC-AE45-B6D8-C374D5E401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33" t="29584" r="30508" b="5842"/>
          <a:stretch/>
        </p:blipFill>
        <p:spPr>
          <a:xfrm>
            <a:off x="1291144" y="4180944"/>
            <a:ext cx="3011304" cy="2150606"/>
          </a:xfrm>
          <a:prstGeom prst="rect">
            <a:avLst/>
          </a:prstGeom>
        </p:spPr>
      </p:pic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5DCC7AD1-36C5-EA4A-8458-75E4FF770E2B}"/>
              </a:ext>
            </a:extLst>
          </p:cNvPr>
          <p:cNvCxnSpPr>
            <a:cxnSpLocks/>
          </p:cNvCxnSpPr>
          <p:nvPr/>
        </p:nvCxnSpPr>
        <p:spPr>
          <a:xfrm>
            <a:off x="2321509" y="5076120"/>
            <a:ext cx="0" cy="414338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739F8758-6996-F445-A8E2-1C4796494187}"/>
              </a:ext>
            </a:extLst>
          </p:cNvPr>
          <p:cNvCxnSpPr>
            <a:cxnSpLocks/>
          </p:cNvCxnSpPr>
          <p:nvPr/>
        </p:nvCxnSpPr>
        <p:spPr>
          <a:xfrm flipH="1">
            <a:off x="2214687" y="5376162"/>
            <a:ext cx="582109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F066CF1A-96C9-EB4A-85D3-2B4CA8C58C12}"/>
              </a:ext>
            </a:extLst>
          </p:cNvPr>
          <p:cNvSpPr txBox="1"/>
          <p:nvPr/>
        </p:nvSpPr>
        <p:spPr>
          <a:xfrm>
            <a:off x="2270967" y="5064885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</a:rPr>
              <a:t>250x375 µm</a:t>
            </a:r>
            <a:r>
              <a:rPr lang="en-GB" sz="1400" b="1" baseline="30000" dirty="0">
                <a:solidFill>
                  <a:srgbClr val="C00000"/>
                </a:solidFill>
              </a:rPr>
              <a:t>2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904AA0-BB06-5249-8A81-03168DF66BEE}"/>
              </a:ext>
            </a:extLst>
          </p:cNvPr>
          <p:cNvSpPr txBox="1"/>
          <p:nvPr/>
        </p:nvSpPr>
        <p:spPr>
          <a:xfrm>
            <a:off x="1251217" y="6331550"/>
            <a:ext cx="291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Prototype od 2 pixels devices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A6614B2-6A9B-7345-8030-58006818450B}"/>
              </a:ext>
            </a:extLst>
          </p:cNvPr>
          <p:cNvSpPr txBox="1"/>
          <p:nvPr/>
        </p:nvSpPr>
        <p:spPr>
          <a:xfrm>
            <a:off x="882978" y="969544"/>
            <a:ext cx="10954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Trench Isolated LGAD is a project of RD50 collaboration   ---	  TI-LGAD produced by FBK </a:t>
            </a:r>
          </a:p>
        </p:txBody>
      </p:sp>
      <p:pic>
        <p:nvPicPr>
          <p:cNvPr id="150" name="Picture 149" descr="Diagram&#10;&#10;Description automatically generated">
            <a:extLst>
              <a:ext uri="{FF2B5EF4-FFF2-40B4-BE49-F238E27FC236}">
                <a16:creationId xmlns:a16="http://schemas.microsoft.com/office/drawing/2014/main" id="{CE40699A-F560-724B-B502-2D9FD8E543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0" t="7860" r="7124" b="3427"/>
          <a:stretch/>
        </p:blipFill>
        <p:spPr>
          <a:xfrm>
            <a:off x="5427005" y="4401193"/>
            <a:ext cx="3326042" cy="2178529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8563E40-7723-784D-8FDA-7F8F935AED02}"/>
              </a:ext>
            </a:extLst>
          </p:cNvPr>
          <p:cNvSpPr txBox="1"/>
          <p:nvPr/>
        </p:nvSpPr>
        <p:spPr>
          <a:xfrm>
            <a:off x="5783663" y="4574393"/>
            <a:ext cx="67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Pixel 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1500A588-8726-724C-BC50-3C3C1A77162A}"/>
              </a:ext>
            </a:extLst>
          </p:cNvPr>
          <p:cNvSpPr txBox="1"/>
          <p:nvPr/>
        </p:nvSpPr>
        <p:spPr>
          <a:xfrm>
            <a:off x="7777054" y="4585628"/>
            <a:ext cx="67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Pixel 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9F28AD6-516A-C049-B6F3-D78D39921180}"/>
              </a:ext>
            </a:extLst>
          </p:cNvPr>
          <p:cNvSpPr txBox="1"/>
          <p:nvPr/>
        </p:nvSpPr>
        <p:spPr>
          <a:xfrm>
            <a:off x="6614319" y="5736098"/>
            <a:ext cx="951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No gain </a:t>
            </a:r>
          </a:p>
          <a:p>
            <a:pPr algn="ctr"/>
            <a:r>
              <a:rPr lang="en-GB" dirty="0"/>
              <a:t>region 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10BE3CB-C3D1-BA46-A1D9-77F766AA8241}"/>
              </a:ext>
            </a:extLst>
          </p:cNvPr>
          <p:cNvSpPr txBox="1"/>
          <p:nvPr/>
        </p:nvSpPr>
        <p:spPr>
          <a:xfrm>
            <a:off x="5381160" y="3727836"/>
            <a:ext cx="170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Charge injection</a:t>
            </a:r>
          </a:p>
        </p:txBody>
      </p:sp>
      <p:sp>
        <p:nvSpPr>
          <p:cNvPr id="154" name="Down Arrow 153">
            <a:extLst>
              <a:ext uri="{FF2B5EF4-FFF2-40B4-BE49-F238E27FC236}">
                <a16:creationId xmlns:a16="http://schemas.microsoft.com/office/drawing/2014/main" id="{D36E74F4-4846-DF44-B887-5890B2E9E74F}"/>
              </a:ext>
            </a:extLst>
          </p:cNvPr>
          <p:cNvSpPr/>
          <p:nvPr/>
        </p:nvSpPr>
        <p:spPr>
          <a:xfrm>
            <a:off x="6119011" y="4040547"/>
            <a:ext cx="241268" cy="38183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B44A907C-D7D1-C743-B781-B96761549310}"/>
              </a:ext>
            </a:extLst>
          </p:cNvPr>
          <p:cNvSpPr txBox="1"/>
          <p:nvPr/>
        </p:nvSpPr>
        <p:spPr>
          <a:xfrm>
            <a:off x="7278052" y="3895512"/>
            <a:ext cx="181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Position scanning</a:t>
            </a:r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5697CB9D-FF8D-F143-A676-2B1437C75219}"/>
              </a:ext>
            </a:extLst>
          </p:cNvPr>
          <p:cNvCxnSpPr>
            <a:cxnSpLocks/>
          </p:cNvCxnSpPr>
          <p:nvPr/>
        </p:nvCxnSpPr>
        <p:spPr>
          <a:xfrm>
            <a:off x="6548305" y="4231464"/>
            <a:ext cx="1899445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D7D4CEDF-B95B-CA42-B3CB-699924EDB8E2}"/>
              </a:ext>
            </a:extLst>
          </p:cNvPr>
          <p:cNvSpPr txBox="1"/>
          <p:nvPr/>
        </p:nvSpPr>
        <p:spPr>
          <a:xfrm rot="16200000">
            <a:off x="4464861" y="5237441"/>
            <a:ext cx="1580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Collected charge [a.u.]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94DACFC-1B8D-7549-B063-7DC7F4AD6793}"/>
              </a:ext>
            </a:extLst>
          </p:cNvPr>
          <p:cNvSpPr txBox="1"/>
          <p:nvPr/>
        </p:nvSpPr>
        <p:spPr>
          <a:xfrm>
            <a:off x="6173740" y="6450243"/>
            <a:ext cx="187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Scanning position [µm</a:t>
            </a:r>
            <a:r>
              <a:rPr lang="en-GB" dirty="0"/>
              <a:t>]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F50199F6-02CE-0B43-A017-53632D6C532B}"/>
              </a:ext>
            </a:extLst>
          </p:cNvPr>
          <p:cNvSpPr txBox="1"/>
          <p:nvPr/>
        </p:nvSpPr>
        <p:spPr>
          <a:xfrm>
            <a:off x="9240982" y="4799231"/>
            <a:ext cx="2660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Fill factor &gt; 80% for pixel pitch of 100 µm or wider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798D1-FA91-8247-9EB7-1847B3F8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14</a:t>
            </a:fld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11371E3-6601-544F-87AB-A0C5BF09C150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7DE0672-A8D8-7E4E-85CA-849492C5115E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3364062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LGAD with 100% fill factor: Resistive Silicon Detector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9363B4-5877-AA47-B6E1-D9948AE5D4DF}"/>
              </a:ext>
            </a:extLst>
          </p:cNvPr>
          <p:cNvSpPr/>
          <p:nvPr/>
        </p:nvSpPr>
        <p:spPr>
          <a:xfrm>
            <a:off x="7410832" y="4380701"/>
            <a:ext cx="763695" cy="16372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636F0B-1976-B54D-B4BB-E6835313B603}"/>
              </a:ext>
            </a:extLst>
          </p:cNvPr>
          <p:cNvSpPr/>
          <p:nvPr/>
        </p:nvSpPr>
        <p:spPr>
          <a:xfrm>
            <a:off x="5511771" y="4382915"/>
            <a:ext cx="763695" cy="14087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19D271-65B8-5844-BC71-10B9A2AF2D27}"/>
              </a:ext>
            </a:extLst>
          </p:cNvPr>
          <p:cNvSpPr/>
          <p:nvPr/>
        </p:nvSpPr>
        <p:spPr>
          <a:xfrm>
            <a:off x="3518927" y="4385128"/>
            <a:ext cx="763695" cy="13866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96339B3-8526-EA40-A6E0-37424AC78FB2}"/>
              </a:ext>
            </a:extLst>
          </p:cNvPr>
          <p:cNvCxnSpPr/>
          <p:nvPr/>
        </p:nvCxnSpPr>
        <p:spPr>
          <a:xfrm flipH="1">
            <a:off x="7375791" y="3608602"/>
            <a:ext cx="616414" cy="3206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C5C389D-BBEB-2049-BED1-606F67CCB33F}"/>
              </a:ext>
            </a:extLst>
          </p:cNvPr>
          <p:cNvCxnSpPr>
            <a:cxnSpLocks/>
          </p:cNvCxnSpPr>
          <p:nvPr/>
        </p:nvCxnSpPr>
        <p:spPr>
          <a:xfrm>
            <a:off x="5308531" y="3595919"/>
            <a:ext cx="463331" cy="3333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51D0A9A3-A7DF-CF4C-8C99-27955CCCF75F}"/>
              </a:ext>
            </a:extLst>
          </p:cNvPr>
          <p:cNvSpPr/>
          <p:nvPr/>
        </p:nvSpPr>
        <p:spPr>
          <a:xfrm>
            <a:off x="2893131" y="4411973"/>
            <a:ext cx="6046049" cy="17739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07DC54-239D-9249-9809-B9BBDD0D9879}"/>
              </a:ext>
            </a:extLst>
          </p:cNvPr>
          <p:cNvSpPr/>
          <p:nvPr/>
        </p:nvSpPr>
        <p:spPr>
          <a:xfrm>
            <a:off x="3534652" y="4354601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039AE13-E622-0C4A-AD9D-B1AF4F2A9592}"/>
              </a:ext>
            </a:extLst>
          </p:cNvPr>
          <p:cNvSpPr/>
          <p:nvPr/>
        </p:nvSpPr>
        <p:spPr>
          <a:xfrm>
            <a:off x="5529978" y="4338132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B5C358F-9D7E-304D-8C47-4C80B8C9B2C9}"/>
              </a:ext>
            </a:extLst>
          </p:cNvPr>
          <p:cNvSpPr/>
          <p:nvPr/>
        </p:nvSpPr>
        <p:spPr>
          <a:xfrm>
            <a:off x="7416190" y="4334924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D5B77B0-0F52-DC4F-8FC3-D9858FAC2B99}"/>
              </a:ext>
            </a:extLst>
          </p:cNvPr>
          <p:cNvSpPr/>
          <p:nvPr/>
        </p:nvSpPr>
        <p:spPr>
          <a:xfrm>
            <a:off x="2880390" y="6002170"/>
            <a:ext cx="6046049" cy="191191"/>
          </a:xfrm>
          <a:prstGeom prst="rect">
            <a:avLst/>
          </a:prstGeom>
          <a:solidFill>
            <a:srgbClr val="C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13CAC97-C9C5-924C-8D0E-AF2D748ED911}"/>
              </a:ext>
            </a:extLst>
          </p:cNvPr>
          <p:cNvSpPr txBox="1"/>
          <p:nvPr/>
        </p:nvSpPr>
        <p:spPr>
          <a:xfrm>
            <a:off x="9562039" y="5580026"/>
            <a:ext cx="1196225" cy="34971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/>
              <a:t>p++ electrode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4DBF962-3307-6C4F-AE7D-A5BF9E62A96D}"/>
              </a:ext>
            </a:extLst>
          </p:cNvPr>
          <p:cNvCxnSpPr>
            <a:stCxn id="79" idx="1"/>
            <a:endCxn id="78" idx="3"/>
          </p:cNvCxnSpPr>
          <p:nvPr/>
        </p:nvCxnSpPr>
        <p:spPr>
          <a:xfrm flipH="1">
            <a:off x="8926439" y="5754882"/>
            <a:ext cx="635600" cy="3428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Line 55">
            <a:extLst>
              <a:ext uri="{FF2B5EF4-FFF2-40B4-BE49-F238E27FC236}">
                <a16:creationId xmlns:a16="http://schemas.microsoft.com/office/drawing/2014/main" id="{C49CBA81-4C6C-774B-9228-F66927877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6669" y="3595919"/>
            <a:ext cx="128096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82" name="AutoShape 56">
            <a:extLst>
              <a:ext uri="{FF2B5EF4-FFF2-40B4-BE49-F238E27FC236}">
                <a16:creationId xmlns:a16="http://schemas.microsoft.com/office/drawing/2014/main" id="{3491A32F-8FDB-EE4E-8B56-6971D005041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86345" y="3327483"/>
            <a:ext cx="823789" cy="53988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sz="1200"/>
          </a:p>
        </p:txBody>
      </p:sp>
      <p:sp>
        <p:nvSpPr>
          <p:cNvPr id="83" name="Line 55">
            <a:extLst>
              <a:ext uri="{FF2B5EF4-FFF2-40B4-BE49-F238E27FC236}">
                <a16:creationId xmlns:a16="http://schemas.microsoft.com/office/drawing/2014/main" id="{CD52E9AA-4EF5-3646-9D16-2DBE59C1E8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03413" y="3597407"/>
            <a:ext cx="0" cy="7398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88F5A72-D2C2-5148-973E-7AD448D23409}"/>
              </a:ext>
            </a:extLst>
          </p:cNvPr>
          <p:cNvGrpSpPr/>
          <p:nvPr/>
        </p:nvGrpSpPr>
        <p:grpSpPr>
          <a:xfrm>
            <a:off x="1141522" y="2424919"/>
            <a:ext cx="10723280" cy="1971197"/>
            <a:chOff x="1141522" y="2424919"/>
            <a:chExt cx="10723280" cy="1971197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2C3A077-F620-9144-8514-B9480E3314E3}"/>
                </a:ext>
              </a:extLst>
            </p:cNvPr>
            <p:cNvSpPr txBox="1"/>
            <p:nvPr/>
          </p:nvSpPr>
          <p:spPr>
            <a:xfrm>
              <a:off x="1141522" y="2424919"/>
              <a:ext cx="10723280" cy="413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dirty="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691D7A3-6BEF-934B-8E32-71B224143B0D}"/>
                </a:ext>
              </a:extLst>
            </p:cNvPr>
            <p:cNvGrpSpPr/>
            <p:nvPr/>
          </p:nvGrpSpPr>
          <p:grpSpPr>
            <a:xfrm>
              <a:off x="3057649" y="3123186"/>
              <a:ext cx="7753693" cy="1272930"/>
              <a:chOff x="3098836" y="3116825"/>
              <a:chExt cx="7753693" cy="1272930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9DD01BB-81C3-0943-A6F3-0B0A063108A0}"/>
                  </a:ext>
                </a:extLst>
              </p:cNvPr>
              <p:cNvSpPr txBox="1"/>
              <p:nvPr/>
            </p:nvSpPr>
            <p:spPr>
              <a:xfrm>
                <a:off x="9277552" y="3116825"/>
                <a:ext cx="1574977" cy="349711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400" dirty="0"/>
                  <a:t>AC coupling oxide</a:t>
                </a:r>
              </a:p>
            </p:txBody>
          </p: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EB752EEF-71EA-0F45-87D1-6370957257E7}"/>
                  </a:ext>
                </a:extLst>
              </p:cNvPr>
              <p:cNvCxnSpPr>
                <a:cxnSpLocks/>
                <a:stCxn id="87" idx="1"/>
              </p:cNvCxnSpPr>
              <p:nvPr/>
            </p:nvCxnSpPr>
            <p:spPr>
              <a:xfrm flipH="1">
                <a:off x="8494785" y="3291681"/>
                <a:ext cx="782767" cy="853022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8B62A093-07FA-BA44-96B1-FD3E3AFEC322}"/>
                  </a:ext>
                </a:extLst>
              </p:cNvPr>
              <p:cNvGrpSpPr/>
              <p:nvPr/>
            </p:nvGrpSpPr>
            <p:grpSpPr>
              <a:xfrm>
                <a:off x="3098836" y="4099295"/>
                <a:ext cx="5739368" cy="290460"/>
                <a:chOff x="3085597" y="4755635"/>
                <a:chExt cx="5739368" cy="29046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66F4CAFC-198A-DE42-977B-55A18A9C064D}"/>
                    </a:ext>
                  </a:extLst>
                </p:cNvPr>
                <p:cNvSpPr/>
                <p:nvPr/>
              </p:nvSpPr>
              <p:spPr>
                <a:xfrm>
                  <a:off x="3085597" y="4825066"/>
                  <a:ext cx="5739368" cy="22102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07140445-8125-C447-BC0B-F67C43844018}"/>
                    </a:ext>
                  </a:extLst>
                </p:cNvPr>
                <p:cNvSpPr/>
                <p:nvPr/>
              </p:nvSpPr>
              <p:spPr>
                <a:xfrm>
                  <a:off x="3546121" y="4775312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EB261818-4A8B-0140-9931-37CF5A697AE9}"/>
                    </a:ext>
                  </a:extLst>
                </p:cNvPr>
                <p:cNvSpPr/>
                <p:nvPr/>
              </p:nvSpPr>
              <p:spPr>
                <a:xfrm>
                  <a:off x="5541447" y="4758843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A76CB442-BBED-FC49-A04D-A4D0BE67FB80}"/>
                    </a:ext>
                  </a:extLst>
                </p:cNvPr>
                <p:cNvSpPr/>
                <p:nvPr/>
              </p:nvSpPr>
              <p:spPr>
                <a:xfrm>
                  <a:off x="7474551" y="4755635"/>
                  <a:ext cx="746871" cy="5146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AE3D483-67F8-BC42-BC6B-B5D2754E52DB}"/>
              </a:ext>
            </a:extLst>
          </p:cNvPr>
          <p:cNvGrpSpPr/>
          <p:nvPr/>
        </p:nvGrpSpPr>
        <p:grpSpPr>
          <a:xfrm>
            <a:off x="1833649" y="4412337"/>
            <a:ext cx="6949763" cy="894763"/>
            <a:chOff x="1770795" y="2598180"/>
            <a:chExt cx="6949763" cy="894763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D12D41D-D66D-0948-A063-2314D1397145}"/>
                </a:ext>
              </a:extLst>
            </p:cNvPr>
            <p:cNvSpPr/>
            <p:nvPr/>
          </p:nvSpPr>
          <p:spPr>
            <a:xfrm>
              <a:off x="2981189" y="2598180"/>
              <a:ext cx="5739369" cy="23710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8" name="Line 55">
              <a:extLst>
                <a:ext uri="{FF2B5EF4-FFF2-40B4-BE49-F238E27FC236}">
                  <a16:creationId xmlns:a16="http://schemas.microsoft.com/office/drawing/2014/main" id="{B749ECBD-E9D5-FA40-B898-F74D6636BF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0597" y="2744433"/>
              <a:ext cx="98419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99" name="Line 55">
              <a:extLst>
                <a:ext uri="{FF2B5EF4-FFF2-40B4-BE49-F238E27FC236}">
                  <a16:creationId xmlns:a16="http://schemas.microsoft.com/office/drawing/2014/main" id="{0632C1F4-A3A2-1844-A245-F55CB85E89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25687" y="2744432"/>
              <a:ext cx="2502" cy="5307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grpSp>
          <p:nvGrpSpPr>
            <p:cNvPr id="100" name="Group 324">
              <a:extLst>
                <a:ext uri="{FF2B5EF4-FFF2-40B4-BE49-F238E27FC236}">
                  <a16:creationId xmlns:a16="http://schemas.microsoft.com/office/drawing/2014/main" id="{3C0F00D1-E2E6-DF45-8555-982B63E9FE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0795" y="2978299"/>
              <a:ext cx="518087" cy="514644"/>
              <a:chOff x="2110" y="1699"/>
              <a:chExt cx="309" cy="288"/>
            </a:xfrm>
          </p:grpSpPr>
          <p:grpSp>
            <p:nvGrpSpPr>
              <p:cNvPr id="101" name="Group 126">
                <a:extLst>
                  <a:ext uri="{FF2B5EF4-FFF2-40B4-BE49-F238E27FC236}">
                    <a16:creationId xmlns:a16="http://schemas.microsoft.com/office/drawing/2014/main" id="{8BD094CF-9270-8A48-9DCA-3A6F45C866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872"/>
                <a:ext cx="288" cy="115"/>
                <a:chOff x="1152" y="2160"/>
                <a:chExt cx="288" cy="115"/>
              </a:xfrm>
            </p:grpSpPr>
            <p:sp>
              <p:nvSpPr>
                <p:cNvPr id="103" name="Line 127">
                  <a:extLst>
                    <a:ext uri="{FF2B5EF4-FFF2-40B4-BE49-F238E27FC236}">
                      <a16:creationId xmlns:a16="http://schemas.microsoft.com/office/drawing/2014/main" id="{B1BB7592-E1BC-A84A-B0B5-0E6693470E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216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04" name="Line 128">
                  <a:extLst>
                    <a:ext uri="{FF2B5EF4-FFF2-40B4-BE49-F238E27FC236}">
                      <a16:creationId xmlns:a16="http://schemas.microsoft.com/office/drawing/2014/main" id="{3590DEB5-3555-3140-B5FA-2A6CF65E46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0" y="2218"/>
                  <a:ext cx="1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05" name="Line 129">
                  <a:extLst>
                    <a:ext uri="{FF2B5EF4-FFF2-40B4-BE49-F238E27FC236}">
                      <a16:creationId xmlns:a16="http://schemas.microsoft.com/office/drawing/2014/main" id="{D7B2653B-D2BC-BA47-BAC1-776FF33C3A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7" y="2275"/>
                  <a:ext cx="5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sp>
            <p:nvSpPr>
              <p:cNvPr id="102" name="Freeform 323">
                <a:extLst>
                  <a:ext uri="{FF2B5EF4-FFF2-40B4-BE49-F238E27FC236}">
                    <a16:creationId xmlns:a16="http://schemas.microsoft.com/office/drawing/2014/main" id="{BD1E05C2-5FDD-1B47-99AA-509FEEF9C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547DAF4-ED45-BC4F-85E7-0E51BCBD1025}"/>
              </a:ext>
            </a:extLst>
          </p:cNvPr>
          <p:cNvSpPr/>
          <p:nvPr/>
        </p:nvSpPr>
        <p:spPr>
          <a:xfrm>
            <a:off x="3663740" y="4771282"/>
            <a:ext cx="4531974" cy="27489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8" name="Freeform 244">
            <a:extLst>
              <a:ext uri="{FF2B5EF4-FFF2-40B4-BE49-F238E27FC236}">
                <a16:creationId xmlns:a16="http://schemas.microsoft.com/office/drawing/2014/main" id="{0092D69E-5E60-3543-A9C6-F735B02350D4}"/>
              </a:ext>
            </a:extLst>
          </p:cNvPr>
          <p:cNvSpPr>
            <a:spLocks/>
          </p:cNvSpPr>
          <p:nvPr/>
        </p:nvSpPr>
        <p:spPr bwMode="auto">
          <a:xfrm rot="16200000">
            <a:off x="3529437" y="4037434"/>
            <a:ext cx="85235" cy="1026571"/>
          </a:xfrm>
          <a:custGeom>
            <a:avLst/>
            <a:gdLst>
              <a:gd name="T0" fmla="*/ 58 w 116"/>
              <a:gd name="T1" fmla="*/ 0 h 1152"/>
              <a:gd name="T2" fmla="*/ 58 w 116"/>
              <a:gd name="T3" fmla="*/ 230 h 1152"/>
              <a:gd name="T4" fmla="*/ 116 w 116"/>
              <a:gd name="T5" fmla="*/ 288 h 1152"/>
              <a:gd name="T6" fmla="*/ 0 w 116"/>
              <a:gd name="T7" fmla="*/ 403 h 1152"/>
              <a:gd name="T8" fmla="*/ 116 w 116"/>
              <a:gd name="T9" fmla="*/ 518 h 1152"/>
              <a:gd name="T10" fmla="*/ 0 w 116"/>
              <a:gd name="T11" fmla="*/ 634 h 1152"/>
              <a:gd name="T12" fmla="*/ 116 w 116"/>
              <a:gd name="T13" fmla="*/ 749 h 1152"/>
              <a:gd name="T14" fmla="*/ 0 w 116"/>
              <a:gd name="T15" fmla="*/ 864 h 1152"/>
              <a:gd name="T16" fmla="*/ 58 w 116"/>
              <a:gd name="T17" fmla="*/ 922 h 1152"/>
              <a:gd name="T18" fmla="*/ 58 w 116"/>
              <a:gd name="T1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152">
                <a:moveTo>
                  <a:pt x="58" y="0"/>
                </a:moveTo>
                <a:lnTo>
                  <a:pt x="58" y="230"/>
                </a:lnTo>
                <a:lnTo>
                  <a:pt x="116" y="288"/>
                </a:lnTo>
                <a:lnTo>
                  <a:pt x="0" y="403"/>
                </a:lnTo>
                <a:lnTo>
                  <a:pt x="116" y="518"/>
                </a:lnTo>
                <a:lnTo>
                  <a:pt x="0" y="634"/>
                </a:lnTo>
                <a:lnTo>
                  <a:pt x="116" y="749"/>
                </a:lnTo>
                <a:lnTo>
                  <a:pt x="0" y="864"/>
                </a:lnTo>
                <a:lnTo>
                  <a:pt x="58" y="922"/>
                </a:lnTo>
                <a:lnTo>
                  <a:pt x="58" y="115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09" name="Freeform 244">
            <a:extLst>
              <a:ext uri="{FF2B5EF4-FFF2-40B4-BE49-F238E27FC236}">
                <a16:creationId xmlns:a16="http://schemas.microsoft.com/office/drawing/2014/main" id="{FCC3B6ED-4882-3340-9DA2-6E6A6731A173}"/>
              </a:ext>
            </a:extLst>
          </p:cNvPr>
          <p:cNvSpPr>
            <a:spLocks/>
          </p:cNvSpPr>
          <p:nvPr/>
        </p:nvSpPr>
        <p:spPr bwMode="auto">
          <a:xfrm rot="16200000">
            <a:off x="4547227" y="4038168"/>
            <a:ext cx="85235" cy="1026571"/>
          </a:xfrm>
          <a:custGeom>
            <a:avLst/>
            <a:gdLst>
              <a:gd name="T0" fmla="*/ 58 w 116"/>
              <a:gd name="T1" fmla="*/ 0 h 1152"/>
              <a:gd name="T2" fmla="*/ 58 w 116"/>
              <a:gd name="T3" fmla="*/ 230 h 1152"/>
              <a:gd name="T4" fmla="*/ 116 w 116"/>
              <a:gd name="T5" fmla="*/ 288 h 1152"/>
              <a:gd name="T6" fmla="*/ 0 w 116"/>
              <a:gd name="T7" fmla="*/ 403 h 1152"/>
              <a:gd name="T8" fmla="*/ 116 w 116"/>
              <a:gd name="T9" fmla="*/ 518 h 1152"/>
              <a:gd name="T10" fmla="*/ 0 w 116"/>
              <a:gd name="T11" fmla="*/ 634 h 1152"/>
              <a:gd name="T12" fmla="*/ 116 w 116"/>
              <a:gd name="T13" fmla="*/ 749 h 1152"/>
              <a:gd name="T14" fmla="*/ 0 w 116"/>
              <a:gd name="T15" fmla="*/ 864 h 1152"/>
              <a:gd name="T16" fmla="*/ 58 w 116"/>
              <a:gd name="T17" fmla="*/ 922 h 1152"/>
              <a:gd name="T18" fmla="*/ 58 w 116"/>
              <a:gd name="T1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152">
                <a:moveTo>
                  <a:pt x="58" y="0"/>
                </a:moveTo>
                <a:lnTo>
                  <a:pt x="58" y="230"/>
                </a:lnTo>
                <a:lnTo>
                  <a:pt x="116" y="288"/>
                </a:lnTo>
                <a:lnTo>
                  <a:pt x="0" y="403"/>
                </a:lnTo>
                <a:lnTo>
                  <a:pt x="116" y="518"/>
                </a:lnTo>
                <a:lnTo>
                  <a:pt x="0" y="634"/>
                </a:lnTo>
                <a:lnTo>
                  <a:pt x="116" y="749"/>
                </a:lnTo>
                <a:lnTo>
                  <a:pt x="0" y="864"/>
                </a:lnTo>
                <a:lnTo>
                  <a:pt x="58" y="922"/>
                </a:lnTo>
                <a:lnTo>
                  <a:pt x="58" y="115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10" name="Freeform 244">
            <a:extLst>
              <a:ext uri="{FF2B5EF4-FFF2-40B4-BE49-F238E27FC236}">
                <a16:creationId xmlns:a16="http://schemas.microsoft.com/office/drawing/2014/main" id="{99D0A169-CBB7-D544-8A1B-BBD1571F7FF8}"/>
              </a:ext>
            </a:extLst>
          </p:cNvPr>
          <p:cNvSpPr>
            <a:spLocks/>
          </p:cNvSpPr>
          <p:nvPr/>
        </p:nvSpPr>
        <p:spPr bwMode="auto">
          <a:xfrm rot="16200000">
            <a:off x="5565016" y="4038903"/>
            <a:ext cx="85235" cy="1026571"/>
          </a:xfrm>
          <a:custGeom>
            <a:avLst/>
            <a:gdLst>
              <a:gd name="T0" fmla="*/ 58 w 116"/>
              <a:gd name="T1" fmla="*/ 0 h 1152"/>
              <a:gd name="T2" fmla="*/ 58 w 116"/>
              <a:gd name="T3" fmla="*/ 230 h 1152"/>
              <a:gd name="T4" fmla="*/ 116 w 116"/>
              <a:gd name="T5" fmla="*/ 288 h 1152"/>
              <a:gd name="T6" fmla="*/ 0 w 116"/>
              <a:gd name="T7" fmla="*/ 403 h 1152"/>
              <a:gd name="T8" fmla="*/ 116 w 116"/>
              <a:gd name="T9" fmla="*/ 518 h 1152"/>
              <a:gd name="T10" fmla="*/ 0 w 116"/>
              <a:gd name="T11" fmla="*/ 634 h 1152"/>
              <a:gd name="T12" fmla="*/ 116 w 116"/>
              <a:gd name="T13" fmla="*/ 749 h 1152"/>
              <a:gd name="T14" fmla="*/ 0 w 116"/>
              <a:gd name="T15" fmla="*/ 864 h 1152"/>
              <a:gd name="T16" fmla="*/ 58 w 116"/>
              <a:gd name="T17" fmla="*/ 922 h 1152"/>
              <a:gd name="T18" fmla="*/ 58 w 116"/>
              <a:gd name="T1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152">
                <a:moveTo>
                  <a:pt x="58" y="0"/>
                </a:moveTo>
                <a:lnTo>
                  <a:pt x="58" y="230"/>
                </a:lnTo>
                <a:lnTo>
                  <a:pt x="116" y="288"/>
                </a:lnTo>
                <a:lnTo>
                  <a:pt x="0" y="403"/>
                </a:lnTo>
                <a:lnTo>
                  <a:pt x="116" y="518"/>
                </a:lnTo>
                <a:lnTo>
                  <a:pt x="0" y="634"/>
                </a:lnTo>
                <a:lnTo>
                  <a:pt x="116" y="749"/>
                </a:lnTo>
                <a:lnTo>
                  <a:pt x="0" y="864"/>
                </a:lnTo>
                <a:lnTo>
                  <a:pt x="58" y="922"/>
                </a:lnTo>
                <a:lnTo>
                  <a:pt x="58" y="115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11" name="Freeform 244">
            <a:extLst>
              <a:ext uri="{FF2B5EF4-FFF2-40B4-BE49-F238E27FC236}">
                <a16:creationId xmlns:a16="http://schemas.microsoft.com/office/drawing/2014/main" id="{219D0C11-C031-6B4B-83C9-F34CB21FA30D}"/>
              </a:ext>
            </a:extLst>
          </p:cNvPr>
          <p:cNvSpPr>
            <a:spLocks/>
          </p:cNvSpPr>
          <p:nvPr/>
        </p:nvSpPr>
        <p:spPr bwMode="auto">
          <a:xfrm rot="16200000">
            <a:off x="6554802" y="4039597"/>
            <a:ext cx="85235" cy="1026571"/>
          </a:xfrm>
          <a:custGeom>
            <a:avLst/>
            <a:gdLst>
              <a:gd name="T0" fmla="*/ 58 w 116"/>
              <a:gd name="T1" fmla="*/ 0 h 1152"/>
              <a:gd name="T2" fmla="*/ 58 w 116"/>
              <a:gd name="T3" fmla="*/ 230 h 1152"/>
              <a:gd name="T4" fmla="*/ 116 w 116"/>
              <a:gd name="T5" fmla="*/ 288 h 1152"/>
              <a:gd name="T6" fmla="*/ 0 w 116"/>
              <a:gd name="T7" fmla="*/ 403 h 1152"/>
              <a:gd name="T8" fmla="*/ 116 w 116"/>
              <a:gd name="T9" fmla="*/ 518 h 1152"/>
              <a:gd name="T10" fmla="*/ 0 w 116"/>
              <a:gd name="T11" fmla="*/ 634 h 1152"/>
              <a:gd name="T12" fmla="*/ 116 w 116"/>
              <a:gd name="T13" fmla="*/ 749 h 1152"/>
              <a:gd name="T14" fmla="*/ 0 w 116"/>
              <a:gd name="T15" fmla="*/ 864 h 1152"/>
              <a:gd name="T16" fmla="*/ 58 w 116"/>
              <a:gd name="T17" fmla="*/ 922 h 1152"/>
              <a:gd name="T18" fmla="*/ 58 w 116"/>
              <a:gd name="T1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152">
                <a:moveTo>
                  <a:pt x="58" y="0"/>
                </a:moveTo>
                <a:lnTo>
                  <a:pt x="58" y="230"/>
                </a:lnTo>
                <a:lnTo>
                  <a:pt x="116" y="288"/>
                </a:lnTo>
                <a:lnTo>
                  <a:pt x="0" y="403"/>
                </a:lnTo>
                <a:lnTo>
                  <a:pt x="116" y="518"/>
                </a:lnTo>
                <a:lnTo>
                  <a:pt x="0" y="634"/>
                </a:lnTo>
                <a:lnTo>
                  <a:pt x="116" y="749"/>
                </a:lnTo>
                <a:lnTo>
                  <a:pt x="0" y="864"/>
                </a:lnTo>
                <a:lnTo>
                  <a:pt x="58" y="922"/>
                </a:lnTo>
                <a:lnTo>
                  <a:pt x="58" y="115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12" name="Freeform 244">
            <a:extLst>
              <a:ext uri="{FF2B5EF4-FFF2-40B4-BE49-F238E27FC236}">
                <a16:creationId xmlns:a16="http://schemas.microsoft.com/office/drawing/2014/main" id="{2B949540-DFEF-1249-A5C7-B89B0D0F910D}"/>
              </a:ext>
            </a:extLst>
          </p:cNvPr>
          <p:cNvSpPr>
            <a:spLocks/>
          </p:cNvSpPr>
          <p:nvPr/>
        </p:nvSpPr>
        <p:spPr bwMode="auto">
          <a:xfrm rot="16200000">
            <a:off x="7544587" y="4040292"/>
            <a:ext cx="85235" cy="1026571"/>
          </a:xfrm>
          <a:custGeom>
            <a:avLst/>
            <a:gdLst>
              <a:gd name="T0" fmla="*/ 58 w 116"/>
              <a:gd name="T1" fmla="*/ 0 h 1152"/>
              <a:gd name="T2" fmla="*/ 58 w 116"/>
              <a:gd name="T3" fmla="*/ 230 h 1152"/>
              <a:gd name="T4" fmla="*/ 116 w 116"/>
              <a:gd name="T5" fmla="*/ 288 h 1152"/>
              <a:gd name="T6" fmla="*/ 0 w 116"/>
              <a:gd name="T7" fmla="*/ 403 h 1152"/>
              <a:gd name="T8" fmla="*/ 116 w 116"/>
              <a:gd name="T9" fmla="*/ 518 h 1152"/>
              <a:gd name="T10" fmla="*/ 0 w 116"/>
              <a:gd name="T11" fmla="*/ 634 h 1152"/>
              <a:gd name="T12" fmla="*/ 116 w 116"/>
              <a:gd name="T13" fmla="*/ 749 h 1152"/>
              <a:gd name="T14" fmla="*/ 0 w 116"/>
              <a:gd name="T15" fmla="*/ 864 h 1152"/>
              <a:gd name="T16" fmla="*/ 58 w 116"/>
              <a:gd name="T17" fmla="*/ 922 h 1152"/>
              <a:gd name="T18" fmla="*/ 58 w 116"/>
              <a:gd name="T1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152">
                <a:moveTo>
                  <a:pt x="58" y="0"/>
                </a:moveTo>
                <a:lnTo>
                  <a:pt x="58" y="230"/>
                </a:lnTo>
                <a:lnTo>
                  <a:pt x="116" y="288"/>
                </a:lnTo>
                <a:lnTo>
                  <a:pt x="0" y="403"/>
                </a:lnTo>
                <a:lnTo>
                  <a:pt x="116" y="518"/>
                </a:lnTo>
                <a:lnTo>
                  <a:pt x="0" y="634"/>
                </a:lnTo>
                <a:lnTo>
                  <a:pt x="116" y="749"/>
                </a:lnTo>
                <a:lnTo>
                  <a:pt x="0" y="864"/>
                </a:lnTo>
                <a:lnTo>
                  <a:pt x="58" y="922"/>
                </a:lnTo>
                <a:lnTo>
                  <a:pt x="58" y="115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13" name="Freeform 244">
            <a:extLst>
              <a:ext uri="{FF2B5EF4-FFF2-40B4-BE49-F238E27FC236}">
                <a16:creationId xmlns:a16="http://schemas.microsoft.com/office/drawing/2014/main" id="{30D415CB-42A3-5047-9E96-B7E90BC17515}"/>
              </a:ext>
            </a:extLst>
          </p:cNvPr>
          <p:cNvSpPr>
            <a:spLocks/>
          </p:cNvSpPr>
          <p:nvPr/>
        </p:nvSpPr>
        <p:spPr bwMode="auto">
          <a:xfrm rot="16200000">
            <a:off x="8370399" y="4204958"/>
            <a:ext cx="97726" cy="711114"/>
          </a:xfrm>
          <a:custGeom>
            <a:avLst/>
            <a:gdLst>
              <a:gd name="T0" fmla="*/ 58 w 116"/>
              <a:gd name="T1" fmla="*/ 0 h 1152"/>
              <a:gd name="T2" fmla="*/ 58 w 116"/>
              <a:gd name="T3" fmla="*/ 230 h 1152"/>
              <a:gd name="T4" fmla="*/ 116 w 116"/>
              <a:gd name="T5" fmla="*/ 288 h 1152"/>
              <a:gd name="T6" fmla="*/ 0 w 116"/>
              <a:gd name="T7" fmla="*/ 403 h 1152"/>
              <a:gd name="T8" fmla="*/ 116 w 116"/>
              <a:gd name="T9" fmla="*/ 518 h 1152"/>
              <a:gd name="T10" fmla="*/ 0 w 116"/>
              <a:gd name="T11" fmla="*/ 634 h 1152"/>
              <a:gd name="T12" fmla="*/ 116 w 116"/>
              <a:gd name="T13" fmla="*/ 749 h 1152"/>
              <a:gd name="T14" fmla="*/ 0 w 116"/>
              <a:gd name="T15" fmla="*/ 864 h 1152"/>
              <a:gd name="T16" fmla="*/ 58 w 116"/>
              <a:gd name="T17" fmla="*/ 922 h 1152"/>
              <a:gd name="T18" fmla="*/ 58 w 116"/>
              <a:gd name="T1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152">
                <a:moveTo>
                  <a:pt x="58" y="0"/>
                </a:moveTo>
                <a:lnTo>
                  <a:pt x="58" y="230"/>
                </a:lnTo>
                <a:lnTo>
                  <a:pt x="116" y="288"/>
                </a:lnTo>
                <a:lnTo>
                  <a:pt x="0" y="403"/>
                </a:lnTo>
                <a:lnTo>
                  <a:pt x="116" y="518"/>
                </a:lnTo>
                <a:lnTo>
                  <a:pt x="0" y="634"/>
                </a:lnTo>
                <a:lnTo>
                  <a:pt x="116" y="749"/>
                </a:lnTo>
                <a:lnTo>
                  <a:pt x="0" y="864"/>
                </a:lnTo>
                <a:lnTo>
                  <a:pt x="58" y="922"/>
                </a:lnTo>
                <a:lnTo>
                  <a:pt x="58" y="115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65C6DD0-4B68-4744-9D6C-B2FCEA978284}"/>
              </a:ext>
            </a:extLst>
          </p:cNvPr>
          <p:cNvSpPr txBox="1"/>
          <p:nvPr/>
        </p:nvSpPr>
        <p:spPr>
          <a:xfrm>
            <a:off x="8942106" y="3760174"/>
            <a:ext cx="2132836" cy="34971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/>
              <a:t>Resistive  n+ electrode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1759A49-9DE5-1A45-A017-7B1BBA366C80}"/>
              </a:ext>
            </a:extLst>
          </p:cNvPr>
          <p:cNvCxnSpPr>
            <a:cxnSpLocks/>
            <a:stCxn id="140" idx="2"/>
          </p:cNvCxnSpPr>
          <p:nvPr/>
        </p:nvCxnSpPr>
        <p:spPr>
          <a:xfrm flipH="1">
            <a:off x="8749970" y="4109885"/>
            <a:ext cx="1258554" cy="3968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1543F1E-F803-034D-A5E6-B6C19C674FA6}"/>
              </a:ext>
            </a:extLst>
          </p:cNvPr>
          <p:cNvSpPr txBox="1"/>
          <p:nvPr/>
        </p:nvSpPr>
        <p:spPr>
          <a:xfrm>
            <a:off x="9926579" y="4617393"/>
            <a:ext cx="91813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Gain layer</a:t>
            </a: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E2ACFB69-32D8-F94D-BE28-0C01441F6689}"/>
              </a:ext>
            </a:extLst>
          </p:cNvPr>
          <p:cNvCxnSpPr>
            <a:cxnSpLocks/>
            <a:stCxn id="2" idx="1"/>
            <a:endCxn id="106" idx="3"/>
          </p:cNvCxnSpPr>
          <p:nvPr/>
        </p:nvCxnSpPr>
        <p:spPr>
          <a:xfrm flipH="1">
            <a:off x="8195714" y="4771282"/>
            <a:ext cx="1730865" cy="13744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8E0A18-AC58-E24B-A6F8-C9CE2CD08269}"/>
              </a:ext>
            </a:extLst>
          </p:cNvPr>
          <p:cNvSpPr txBox="1"/>
          <p:nvPr/>
        </p:nvSpPr>
        <p:spPr>
          <a:xfrm>
            <a:off x="896717" y="1199421"/>
            <a:ext cx="73862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RSD is a new paradigm in the read-out of silicon sensors: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200" dirty="0"/>
              <a:t>Continuous resistive n</a:t>
            </a:r>
            <a:r>
              <a:rPr lang="en-GB" sz="2200" baseline="30000" dirty="0"/>
              <a:t>++ </a:t>
            </a:r>
            <a:r>
              <a:rPr lang="en-GB" sz="2200" dirty="0"/>
              <a:t>electrode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200" dirty="0"/>
              <a:t>AC coupling read-out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200" dirty="0"/>
              <a:t>Unsegmented gain layer to maintain 100%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200" dirty="0"/>
              <a:t>Bipolar signal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FD233227-05E4-514C-BD3E-675AF385EC13}"/>
              </a:ext>
            </a:extLst>
          </p:cNvPr>
          <p:cNvSpPr txBox="1"/>
          <p:nvPr/>
        </p:nvSpPr>
        <p:spPr>
          <a:xfrm>
            <a:off x="7631773" y="2748599"/>
            <a:ext cx="1574977" cy="34971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/>
              <a:t>Read out pixel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C81A8B3B-E78B-A34D-B00B-2012F726C481}"/>
              </a:ext>
            </a:extLst>
          </p:cNvPr>
          <p:cNvCxnSpPr>
            <a:cxnSpLocks/>
            <a:stCxn id="145" idx="2"/>
            <a:endCxn id="93" idx="0"/>
          </p:cNvCxnSpPr>
          <p:nvPr/>
        </p:nvCxnSpPr>
        <p:spPr>
          <a:xfrm flipH="1">
            <a:off x="7820039" y="3098310"/>
            <a:ext cx="599223" cy="100734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C944AF-F819-9847-9BCC-8A592682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15</a:t>
            </a:fld>
            <a:endParaRPr lang="en-GB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811EAC7-9324-3B49-9ECB-89AB280BB872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F5F55AA-D8BF-B345-8577-B5E2D23A26D2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214840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>
            <a:extLst>
              <a:ext uri="{FF2B5EF4-FFF2-40B4-BE49-F238E27FC236}">
                <a16:creationId xmlns:a16="http://schemas.microsoft.com/office/drawing/2014/main" id="{6936DBCA-C84E-D243-A68B-4E5313DFC3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5400" y="2385741"/>
            <a:ext cx="3913467" cy="27220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LGAD with 100% fill factor: Resistive Silicon Detector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A9363B4-5877-AA47-B6E1-D9948AE5D4DF}"/>
              </a:ext>
            </a:extLst>
          </p:cNvPr>
          <p:cNvSpPr/>
          <p:nvPr/>
        </p:nvSpPr>
        <p:spPr>
          <a:xfrm>
            <a:off x="6086792" y="3969753"/>
            <a:ext cx="763695" cy="16372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636F0B-1976-B54D-B4BB-E6835313B603}"/>
              </a:ext>
            </a:extLst>
          </p:cNvPr>
          <p:cNvSpPr/>
          <p:nvPr/>
        </p:nvSpPr>
        <p:spPr>
          <a:xfrm>
            <a:off x="4187731" y="3971967"/>
            <a:ext cx="763695" cy="14087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19D271-65B8-5844-BC71-10B9A2AF2D27}"/>
              </a:ext>
            </a:extLst>
          </p:cNvPr>
          <p:cNvSpPr/>
          <p:nvPr/>
        </p:nvSpPr>
        <p:spPr>
          <a:xfrm>
            <a:off x="2194887" y="3974180"/>
            <a:ext cx="763695" cy="13866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96339B3-8526-EA40-A6E0-37424AC78FB2}"/>
              </a:ext>
            </a:extLst>
          </p:cNvPr>
          <p:cNvCxnSpPr/>
          <p:nvPr/>
        </p:nvCxnSpPr>
        <p:spPr>
          <a:xfrm flipH="1">
            <a:off x="6051751" y="3197654"/>
            <a:ext cx="616414" cy="32065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C5C389D-BBEB-2049-BED1-606F67CCB33F}"/>
              </a:ext>
            </a:extLst>
          </p:cNvPr>
          <p:cNvCxnSpPr>
            <a:cxnSpLocks/>
          </p:cNvCxnSpPr>
          <p:nvPr/>
        </p:nvCxnSpPr>
        <p:spPr>
          <a:xfrm>
            <a:off x="3984491" y="3184971"/>
            <a:ext cx="463331" cy="3333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51D0A9A3-A7DF-CF4C-8C99-27955CCCF75F}"/>
              </a:ext>
            </a:extLst>
          </p:cNvPr>
          <p:cNvSpPr/>
          <p:nvPr/>
        </p:nvSpPr>
        <p:spPr>
          <a:xfrm>
            <a:off x="1569091" y="4001025"/>
            <a:ext cx="6046049" cy="17739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07DC54-239D-9249-9809-B9BBDD0D9879}"/>
              </a:ext>
            </a:extLst>
          </p:cNvPr>
          <p:cNvSpPr/>
          <p:nvPr/>
        </p:nvSpPr>
        <p:spPr>
          <a:xfrm>
            <a:off x="2210612" y="3943653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039AE13-E622-0C4A-AD9D-B1AF4F2A9592}"/>
              </a:ext>
            </a:extLst>
          </p:cNvPr>
          <p:cNvSpPr/>
          <p:nvPr/>
        </p:nvSpPr>
        <p:spPr>
          <a:xfrm>
            <a:off x="4205938" y="3927184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B5C358F-9D7E-304D-8C47-4C80B8C9B2C9}"/>
              </a:ext>
            </a:extLst>
          </p:cNvPr>
          <p:cNvSpPr/>
          <p:nvPr/>
        </p:nvSpPr>
        <p:spPr>
          <a:xfrm>
            <a:off x="6092150" y="3923976"/>
            <a:ext cx="746871" cy="514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D5B77B0-0F52-DC4F-8FC3-D9858FAC2B99}"/>
              </a:ext>
            </a:extLst>
          </p:cNvPr>
          <p:cNvSpPr/>
          <p:nvPr/>
        </p:nvSpPr>
        <p:spPr>
          <a:xfrm>
            <a:off x="1556350" y="5591222"/>
            <a:ext cx="6046049" cy="191191"/>
          </a:xfrm>
          <a:prstGeom prst="rect">
            <a:avLst/>
          </a:prstGeom>
          <a:solidFill>
            <a:srgbClr val="C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1" name="Line 55">
            <a:extLst>
              <a:ext uri="{FF2B5EF4-FFF2-40B4-BE49-F238E27FC236}">
                <a16:creationId xmlns:a16="http://schemas.microsoft.com/office/drawing/2014/main" id="{C49CBA81-4C6C-774B-9228-F66927877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2629" y="3184971"/>
            <a:ext cx="128096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82" name="AutoShape 56">
            <a:extLst>
              <a:ext uri="{FF2B5EF4-FFF2-40B4-BE49-F238E27FC236}">
                <a16:creationId xmlns:a16="http://schemas.microsoft.com/office/drawing/2014/main" id="{3491A32F-8FDB-EE4E-8B56-6971D005041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62305" y="2916535"/>
            <a:ext cx="823789" cy="53988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>
              <a:defRPr/>
            </a:pPr>
            <a:endParaRPr lang="en-US" sz="1200"/>
          </a:p>
        </p:txBody>
      </p:sp>
      <p:sp>
        <p:nvSpPr>
          <p:cNvPr id="83" name="Line 55">
            <a:extLst>
              <a:ext uri="{FF2B5EF4-FFF2-40B4-BE49-F238E27FC236}">
                <a16:creationId xmlns:a16="http://schemas.microsoft.com/office/drawing/2014/main" id="{CD52E9AA-4EF5-3646-9D16-2DBE59C1E8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9373" y="3186459"/>
            <a:ext cx="0" cy="7398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88F5A72-D2C2-5148-973E-7AD448D23409}"/>
              </a:ext>
            </a:extLst>
          </p:cNvPr>
          <p:cNvGrpSpPr/>
          <p:nvPr/>
        </p:nvGrpSpPr>
        <p:grpSpPr>
          <a:xfrm>
            <a:off x="-347036" y="2039641"/>
            <a:ext cx="10723280" cy="1971197"/>
            <a:chOff x="1141522" y="2424919"/>
            <a:chExt cx="10723280" cy="1971197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2C3A077-F620-9144-8514-B9480E3314E3}"/>
                </a:ext>
              </a:extLst>
            </p:cNvPr>
            <p:cNvSpPr txBox="1"/>
            <p:nvPr/>
          </p:nvSpPr>
          <p:spPr>
            <a:xfrm>
              <a:off x="1141522" y="2424919"/>
              <a:ext cx="10723280" cy="413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B62A093-07FA-BA44-96B1-FD3E3AFEC322}"/>
                </a:ext>
              </a:extLst>
            </p:cNvPr>
            <p:cNvGrpSpPr/>
            <p:nvPr/>
          </p:nvGrpSpPr>
          <p:grpSpPr>
            <a:xfrm>
              <a:off x="3057649" y="4105656"/>
              <a:ext cx="5739368" cy="290460"/>
              <a:chOff x="3085597" y="4755635"/>
              <a:chExt cx="5739368" cy="290460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6F4CAFC-198A-DE42-977B-55A18A9C064D}"/>
                  </a:ext>
                </a:extLst>
              </p:cNvPr>
              <p:cNvSpPr/>
              <p:nvPr/>
            </p:nvSpPr>
            <p:spPr>
              <a:xfrm>
                <a:off x="3085597" y="4825066"/>
                <a:ext cx="5739368" cy="22102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7140445-8125-C447-BC0B-F67C43844018}"/>
                  </a:ext>
                </a:extLst>
              </p:cNvPr>
              <p:cNvSpPr/>
              <p:nvPr/>
            </p:nvSpPr>
            <p:spPr>
              <a:xfrm>
                <a:off x="3546121" y="4775312"/>
                <a:ext cx="746871" cy="5146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B261818-4A8B-0140-9931-37CF5A697AE9}"/>
                  </a:ext>
                </a:extLst>
              </p:cNvPr>
              <p:cNvSpPr/>
              <p:nvPr/>
            </p:nvSpPr>
            <p:spPr>
              <a:xfrm>
                <a:off x="5541447" y="4758843"/>
                <a:ext cx="746871" cy="5146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76CB442-BBED-FC49-A04D-A4D0BE67FB80}"/>
                  </a:ext>
                </a:extLst>
              </p:cNvPr>
              <p:cNvSpPr/>
              <p:nvPr/>
            </p:nvSpPr>
            <p:spPr>
              <a:xfrm>
                <a:off x="7474551" y="4755635"/>
                <a:ext cx="746871" cy="5146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AE3D483-67F8-BC42-BC6B-B5D2754E52DB}"/>
              </a:ext>
            </a:extLst>
          </p:cNvPr>
          <p:cNvGrpSpPr/>
          <p:nvPr/>
        </p:nvGrpSpPr>
        <p:grpSpPr>
          <a:xfrm>
            <a:off x="509609" y="4001389"/>
            <a:ext cx="6949763" cy="894763"/>
            <a:chOff x="1770795" y="2598180"/>
            <a:chExt cx="6949763" cy="894763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D12D41D-D66D-0948-A063-2314D1397145}"/>
                </a:ext>
              </a:extLst>
            </p:cNvPr>
            <p:cNvSpPr/>
            <p:nvPr/>
          </p:nvSpPr>
          <p:spPr>
            <a:xfrm>
              <a:off x="2981189" y="2598180"/>
              <a:ext cx="5739369" cy="23710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8" name="Line 55">
              <a:extLst>
                <a:ext uri="{FF2B5EF4-FFF2-40B4-BE49-F238E27FC236}">
                  <a16:creationId xmlns:a16="http://schemas.microsoft.com/office/drawing/2014/main" id="{B749ECBD-E9D5-FA40-B898-F74D6636BF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0597" y="2744433"/>
              <a:ext cx="98419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sp>
          <p:nvSpPr>
            <p:cNvPr id="99" name="Line 55">
              <a:extLst>
                <a:ext uri="{FF2B5EF4-FFF2-40B4-BE49-F238E27FC236}">
                  <a16:creationId xmlns:a16="http://schemas.microsoft.com/office/drawing/2014/main" id="{0632C1F4-A3A2-1844-A245-F55CB85E89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25687" y="2744432"/>
              <a:ext cx="2502" cy="5307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/>
            </a:p>
          </p:txBody>
        </p:sp>
        <p:grpSp>
          <p:nvGrpSpPr>
            <p:cNvPr id="100" name="Group 324">
              <a:extLst>
                <a:ext uri="{FF2B5EF4-FFF2-40B4-BE49-F238E27FC236}">
                  <a16:creationId xmlns:a16="http://schemas.microsoft.com/office/drawing/2014/main" id="{3C0F00D1-E2E6-DF45-8555-982B63E9FE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0795" y="2978299"/>
              <a:ext cx="518087" cy="514644"/>
              <a:chOff x="2110" y="1699"/>
              <a:chExt cx="309" cy="288"/>
            </a:xfrm>
          </p:grpSpPr>
          <p:grpSp>
            <p:nvGrpSpPr>
              <p:cNvPr id="101" name="Group 126">
                <a:extLst>
                  <a:ext uri="{FF2B5EF4-FFF2-40B4-BE49-F238E27FC236}">
                    <a16:creationId xmlns:a16="http://schemas.microsoft.com/office/drawing/2014/main" id="{8BD094CF-9270-8A48-9DCA-3A6F45C866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0" y="1872"/>
                <a:ext cx="288" cy="115"/>
                <a:chOff x="1152" y="2160"/>
                <a:chExt cx="288" cy="115"/>
              </a:xfrm>
            </p:grpSpPr>
            <p:sp>
              <p:nvSpPr>
                <p:cNvPr id="103" name="Line 127">
                  <a:extLst>
                    <a:ext uri="{FF2B5EF4-FFF2-40B4-BE49-F238E27FC236}">
                      <a16:creationId xmlns:a16="http://schemas.microsoft.com/office/drawing/2014/main" id="{B1BB7592-E1BC-A84A-B0B5-0E6693470E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2160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04" name="Line 128">
                  <a:extLst>
                    <a:ext uri="{FF2B5EF4-FFF2-40B4-BE49-F238E27FC236}">
                      <a16:creationId xmlns:a16="http://schemas.microsoft.com/office/drawing/2014/main" id="{3590DEB5-3555-3140-B5FA-2A6CF65E46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0" y="2218"/>
                  <a:ext cx="1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105" name="Line 129">
                  <a:extLst>
                    <a:ext uri="{FF2B5EF4-FFF2-40B4-BE49-F238E27FC236}">
                      <a16:creationId xmlns:a16="http://schemas.microsoft.com/office/drawing/2014/main" id="{D7B2653B-D2BC-BA47-BAC1-776FF33C3A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7" y="2275"/>
                  <a:ext cx="58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200"/>
                </a:p>
              </p:txBody>
            </p:sp>
          </p:grpSp>
          <p:sp>
            <p:nvSpPr>
              <p:cNvPr id="102" name="Freeform 323">
                <a:extLst>
                  <a:ext uri="{FF2B5EF4-FFF2-40B4-BE49-F238E27FC236}">
                    <a16:creationId xmlns:a16="http://schemas.microsoft.com/office/drawing/2014/main" id="{BD1E05C2-5FDD-1B47-99AA-509FEEF9C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1" y="1699"/>
                <a:ext cx="288" cy="173"/>
              </a:xfrm>
              <a:custGeom>
                <a:avLst/>
                <a:gdLst>
                  <a:gd name="T0" fmla="*/ 115 w 288"/>
                  <a:gd name="T1" fmla="*/ 0 h 173"/>
                  <a:gd name="T2" fmla="*/ 0 w 288"/>
                  <a:gd name="T3" fmla="*/ 173 h 173"/>
                  <a:gd name="T4" fmla="*/ 288 w 288"/>
                  <a:gd name="T5" fmla="*/ 173 h 173"/>
                  <a:gd name="T6" fmla="*/ 115 w 288"/>
                  <a:gd name="T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173">
                    <a:moveTo>
                      <a:pt x="115" y="0"/>
                    </a:moveTo>
                    <a:lnTo>
                      <a:pt x="0" y="173"/>
                    </a:lnTo>
                    <a:lnTo>
                      <a:pt x="288" y="173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/>
              </a:p>
            </p:txBody>
          </p:sp>
        </p:grp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547DAF4-ED45-BC4F-85E7-0E51BCBD1025}"/>
              </a:ext>
            </a:extLst>
          </p:cNvPr>
          <p:cNvSpPr/>
          <p:nvPr/>
        </p:nvSpPr>
        <p:spPr>
          <a:xfrm>
            <a:off x="2339700" y="4360334"/>
            <a:ext cx="4531974" cy="27489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8" name="Freeform 244">
            <a:extLst>
              <a:ext uri="{FF2B5EF4-FFF2-40B4-BE49-F238E27FC236}">
                <a16:creationId xmlns:a16="http://schemas.microsoft.com/office/drawing/2014/main" id="{0092D69E-5E60-3543-A9C6-F735B02350D4}"/>
              </a:ext>
            </a:extLst>
          </p:cNvPr>
          <p:cNvSpPr>
            <a:spLocks/>
          </p:cNvSpPr>
          <p:nvPr/>
        </p:nvSpPr>
        <p:spPr bwMode="auto">
          <a:xfrm rot="16200000">
            <a:off x="2205397" y="3626486"/>
            <a:ext cx="85235" cy="1026571"/>
          </a:xfrm>
          <a:custGeom>
            <a:avLst/>
            <a:gdLst>
              <a:gd name="T0" fmla="*/ 58 w 116"/>
              <a:gd name="T1" fmla="*/ 0 h 1152"/>
              <a:gd name="T2" fmla="*/ 58 w 116"/>
              <a:gd name="T3" fmla="*/ 230 h 1152"/>
              <a:gd name="T4" fmla="*/ 116 w 116"/>
              <a:gd name="T5" fmla="*/ 288 h 1152"/>
              <a:gd name="T6" fmla="*/ 0 w 116"/>
              <a:gd name="T7" fmla="*/ 403 h 1152"/>
              <a:gd name="T8" fmla="*/ 116 w 116"/>
              <a:gd name="T9" fmla="*/ 518 h 1152"/>
              <a:gd name="T10" fmla="*/ 0 w 116"/>
              <a:gd name="T11" fmla="*/ 634 h 1152"/>
              <a:gd name="T12" fmla="*/ 116 w 116"/>
              <a:gd name="T13" fmla="*/ 749 h 1152"/>
              <a:gd name="T14" fmla="*/ 0 w 116"/>
              <a:gd name="T15" fmla="*/ 864 h 1152"/>
              <a:gd name="T16" fmla="*/ 58 w 116"/>
              <a:gd name="T17" fmla="*/ 922 h 1152"/>
              <a:gd name="T18" fmla="*/ 58 w 116"/>
              <a:gd name="T1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152">
                <a:moveTo>
                  <a:pt x="58" y="0"/>
                </a:moveTo>
                <a:lnTo>
                  <a:pt x="58" y="230"/>
                </a:lnTo>
                <a:lnTo>
                  <a:pt x="116" y="288"/>
                </a:lnTo>
                <a:lnTo>
                  <a:pt x="0" y="403"/>
                </a:lnTo>
                <a:lnTo>
                  <a:pt x="116" y="518"/>
                </a:lnTo>
                <a:lnTo>
                  <a:pt x="0" y="634"/>
                </a:lnTo>
                <a:lnTo>
                  <a:pt x="116" y="749"/>
                </a:lnTo>
                <a:lnTo>
                  <a:pt x="0" y="864"/>
                </a:lnTo>
                <a:lnTo>
                  <a:pt x="58" y="922"/>
                </a:lnTo>
                <a:lnTo>
                  <a:pt x="58" y="115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09" name="Freeform 244">
            <a:extLst>
              <a:ext uri="{FF2B5EF4-FFF2-40B4-BE49-F238E27FC236}">
                <a16:creationId xmlns:a16="http://schemas.microsoft.com/office/drawing/2014/main" id="{FCC3B6ED-4882-3340-9DA2-6E6A6731A173}"/>
              </a:ext>
            </a:extLst>
          </p:cNvPr>
          <p:cNvSpPr>
            <a:spLocks/>
          </p:cNvSpPr>
          <p:nvPr/>
        </p:nvSpPr>
        <p:spPr bwMode="auto">
          <a:xfrm rot="16200000">
            <a:off x="3223187" y="3627220"/>
            <a:ext cx="85235" cy="1026571"/>
          </a:xfrm>
          <a:custGeom>
            <a:avLst/>
            <a:gdLst>
              <a:gd name="T0" fmla="*/ 58 w 116"/>
              <a:gd name="T1" fmla="*/ 0 h 1152"/>
              <a:gd name="T2" fmla="*/ 58 w 116"/>
              <a:gd name="T3" fmla="*/ 230 h 1152"/>
              <a:gd name="T4" fmla="*/ 116 w 116"/>
              <a:gd name="T5" fmla="*/ 288 h 1152"/>
              <a:gd name="T6" fmla="*/ 0 w 116"/>
              <a:gd name="T7" fmla="*/ 403 h 1152"/>
              <a:gd name="T8" fmla="*/ 116 w 116"/>
              <a:gd name="T9" fmla="*/ 518 h 1152"/>
              <a:gd name="T10" fmla="*/ 0 w 116"/>
              <a:gd name="T11" fmla="*/ 634 h 1152"/>
              <a:gd name="T12" fmla="*/ 116 w 116"/>
              <a:gd name="T13" fmla="*/ 749 h 1152"/>
              <a:gd name="T14" fmla="*/ 0 w 116"/>
              <a:gd name="T15" fmla="*/ 864 h 1152"/>
              <a:gd name="T16" fmla="*/ 58 w 116"/>
              <a:gd name="T17" fmla="*/ 922 h 1152"/>
              <a:gd name="T18" fmla="*/ 58 w 116"/>
              <a:gd name="T1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152">
                <a:moveTo>
                  <a:pt x="58" y="0"/>
                </a:moveTo>
                <a:lnTo>
                  <a:pt x="58" y="230"/>
                </a:lnTo>
                <a:lnTo>
                  <a:pt x="116" y="288"/>
                </a:lnTo>
                <a:lnTo>
                  <a:pt x="0" y="403"/>
                </a:lnTo>
                <a:lnTo>
                  <a:pt x="116" y="518"/>
                </a:lnTo>
                <a:lnTo>
                  <a:pt x="0" y="634"/>
                </a:lnTo>
                <a:lnTo>
                  <a:pt x="116" y="749"/>
                </a:lnTo>
                <a:lnTo>
                  <a:pt x="0" y="864"/>
                </a:lnTo>
                <a:lnTo>
                  <a:pt x="58" y="922"/>
                </a:lnTo>
                <a:lnTo>
                  <a:pt x="58" y="115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10" name="Freeform 244">
            <a:extLst>
              <a:ext uri="{FF2B5EF4-FFF2-40B4-BE49-F238E27FC236}">
                <a16:creationId xmlns:a16="http://schemas.microsoft.com/office/drawing/2014/main" id="{99D0A169-CBB7-D544-8A1B-BBD1571F7FF8}"/>
              </a:ext>
            </a:extLst>
          </p:cNvPr>
          <p:cNvSpPr>
            <a:spLocks/>
          </p:cNvSpPr>
          <p:nvPr/>
        </p:nvSpPr>
        <p:spPr bwMode="auto">
          <a:xfrm rot="16200000">
            <a:off x="4240976" y="3627955"/>
            <a:ext cx="85235" cy="1026571"/>
          </a:xfrm>
          <a:custGeom>
            <a:avLst/>
            <a:gdLst>
              <a:gd name="T0" fmla="*/ 58 w 116"/>
              <a:gd name="T1" fmla="*/ 0 h 1152"/>
              <a:gd name="T2" fmla="*/ 58 w 116"/>
              <a:gd name="T3" fmla="*/ 230 h 1152"/>
              <a:gd name="T4" fmla="*/ 116 w 116"/>
              <a:gd name="T5" fmla="*/ 288 h 1152"/>
              <a:gd name="T6" fmla="*/ 0 w 116"/>
              <a:gd name="T7" fmla="*/ 403 h 1152"/>
              <a:gd name="T8" fmla="*/ 116 w 116"/>
              <a:gd name="T9" fmla="*/ 518 h 1152"/>
              <a:gd name="T10" fmla="*/ 0 w 116"/>
              <a:gd name="T11" fmla="*/ 634 h 1152"/>
              <a:gd name="T12" fmla="*/ 116 w 116"/>
              <a:gd name="T13" fmla="*/ 749 h 1152"/>
              <a:gd name="T14" fmla="*/ 0 w 116"/>
              <a:gd name="T15" fmla="*/ 864 h 1152"/>
              <a:gd name="T16" fmla="*/ 58 w 116"/>
              <a:gd name="T17" fmla="*/ 922 h 1152"/>
              <a:gd name="T18" fmla="*/ 58 w 116"/>
              <a:gd name="T1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152">
                <a:moveTo>
                  <a:pt x="58" y="0"/>
                </a:moveTo>
                <a:lnTo>
                  <a:pt x="58" y="230"/>
                </a:lnTo>
                <a:lnTo>
                  <a:pt x="116" y="288"/>
                </a:lnTo>
                <a:lnTo>
                  <a:pt x="0" y="403"/>
                </a:lnTo>
                <a:lnTo>
                  <a:pt x="116" y="518"/>
                </a:lnTo>
                <a:lnTo>
                  <a:pt x="0" y="634"/>
                </a:lnTo>
                <a:lnTo>
                  <a:pt x="116" y="749"/>
                </a:lnTo>
                <a:lnTo>
                  <a:pt x="0" y="864"/>
                </a:lnTo>
                <a:lnTo>
                  <a:pt x="58" y="922"/>
                </a:lnTo>
                <a:lnTo>
                  <a:pt x="58" y="115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11" name="Freeform 244">
            <a:extLst>
              <a:ext uri="{FF2B5EF4-FFF2-40B4-BE49-F238E27FC236}">
                <a16:creationId xmlns:a16="http://schemas.microsoft.com/office/drawing/2014/main" id="{219D0C11-C031-6B4B-83C9-F34CB21FA30D}"/>
              </a:ext>
            </a:extLst>
          </p:cNvPr>
          <p:cNvSpPr>
            <a:spLocks/>
          </p:cNvSpPr>
          <p:nvPr/>
        </p:nvSpPr>
        <p:spPr bwMode="auto">
          <a:xfrm rot="16200000">
            <a:off x="5230762" y="3628649"/>
            <a:ext cx="85235" cy="1026571"/>
          </a:xfrm>
          <a:custGeom>
            <a:avLst/>
            <a:gdLst>
              <a:gd name="T0" fmla="*/ 58 w 116"/>
              <a:gd name="T1" fmla="*/ 0 h 1152"/>
              <a:gd name="T2" fmla="*/ 58 w 116"/>
              <a:gd name="T3" fmla="*/ 230 h 1152"/>
              <a:gd name="T4" fmla="*/ 116 w 116"/>
              <a:gd name="T5" fmla="*/ 288 h 1152"/>
              <a:gd name="T6" fmla="*/ 0 w 116"/>
              <a:gd name="T7" fmla="*/ 403 h 1152"/>
              <a:gd name="T8" fmla="*/ 116 w 116"/>
              <a:gd name="T9" fmla="*/ 518 h 1152"/>
              <a:gd name="T10" fmla="*/ 0 w 116"/>
              <a:gd name="T11" fmla="*/ 634 h 1152"/>
              <a:gd name="T12" fmla="*/ 116 w 116"/>
              <a:gd name="T13" fmla="*/ 749 h 1152"/>
              <a:gd name="T14" fmla="*/ 0 w 116"/>
              <a:gd name="T15" fmla="*/ 864 h 1152"/>
              <a:gd name="T16" fmla="*/ 58 w 116"/>
              <a:gd name="T17" fmla="*/ 922 h 1152"/>
              <a:gd name="T18" fmla="*/ 58 w 116"/>
              <a:gd name="T1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152">
                <a:moveTo>
                  <a:pt x="58" y="0"/>
                </a:moveTo>
                <a:lnTo>
                  <a:pt x="58" y="230"/>
                </a:lnTo>
                <a:lnTo>
                  <a:pt x="116" y="288"/>
                </a:lnTo>
                <a:lnTo>
                  <a:pt x="0" y="403"/>
                </a:lnTo>
                <a:lnTo>
                  <a:pt x="116" y="518"/>
                </a:lnTo>
                <a:lnTo>
                  <a:pt x="0" y="634"/>
                </a:lnTo>
                <a:lnTo>
                  <a:pt x="116" y="749"/>
                </a:lnTo>
                <a:lnTo>
                  <a:pt x="0" y="864"/>
                </a:lnTo>
                <a:lnTo>
                  <a:pt x="58" y="922"/>
                </a:lnTo>
                <a:lnTo>
                  <a:pt x="58" y="115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12" name="Freeform 244">
            <a:extLst>
              <a:ext uri="{FF2B5EF4-FFF2-40B4-BE49-F238E27FC236}">
                <a16:creationId xmlns:a16="http://schemas.microsoft.com/office/drawing/2014/main" id="{2B949540-DFEF-1249-A5C7-B89B0D0F910D}"/>
              </a:ext>
            </a:extLst>
          </p:cNvPr>
          <p:cNvSpPr>
            <a:spLocks/>
          </p:cNvSpPr>
          <p:nvPr/>
        </p:nvSpPr>
        <p:spPr bwMode="auto">
          <a:xfrm rot="16200000">
            <a:off x="6220547" y="3629344"/>
            <a:ext cx="85235" cy="1026571"/>
          </a:xfrm>
          <a:custGeom>
            <a:avLst/>
            <a:gdLst>
              <a:gd name="T0" fmla="*/ 58 w 116"/>
              <a:gd name="T1" fmla="*/ 0 h 1152"/>
              <a:gd name="T2" fmla="*/ 58 w 116"/>
              <a:gd name="T3" fmla="*/ 230 h 1152"/>
              <a:gd name="T4" fmla="*/ 116 w 116"/>
              <a:gd name="T5" fmla="*/ 288 h 1152"/>
              <a:gd name="T6" fmla="*/ 0 w 116"/>
              <a:gd name="T7" fmla="*/ 403 h 1152"/>
              <a:gd name="T8" fmla="*/ 116 w 116"/>
              <a:gd name="T9" fmla="*/ 518 h 1152"/>
              <a:gd name="T10" fmla="*/ 0 w 116"/>
              <a:gd name="T11" fmla="*/ 634 h 1152"/>
              <a:gd name="T12" fmla="*/ 116 w 116"/>
              <a:gd name="T13" fmla="*/ 749 h 1152"/>
              <a:gd name="T14" fmla="*/ 0 w 116"/>
              <a:gd name="T15" fmla="*/ 864 h 1152"/>
              <a:gd name="T16" fmla="*/ 58 w 116"/>
              <a:gd name="T17" fmla="*/ 922 h 1152"/>
              <a:gd name="T18" fmla="*/ 58 w 116"/>
              <a:gd name="T1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152">
                <a:moveTo>
                  <a:pt x="58" y="0"/>
                </a:moveTo>
                <a:lnTo>
                  <a:pt x="58" y="230"/>
                </a:lnTo>
                <a:lnTo>
                  <a:pt x="116" y="288"/>
                </a:lnTo>
                <a:lnTo>
                  <a:pt x="0" y="403"/>
                </a:lnTo>
                <a:lnTo>
                  <a:pt x="116" y="518"/>
                </a:lnTo>
                <a:lnTo>
                  <a:pt x="0" y="634"/>
                </a:lnTo>
                <a:lnTo>
                  <a:pt x="116" y="749"/>
                </a:lnTo>
                <a:lnTo>
                  <a:pt x="0" y="864"/>
                </a:lnTo>
                <a:lnTo>
                  <a:pt x="58" y="922"/>
                </a:lnTo>
                <a:lnTo>
                  <a:pt x="58" y="115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113" name="Freeform 244">
            <a:extLst>
              <a:ext uri="{FF2B5EF4-FFF2-40B4-BE49-F238E27FC236}">
                <a16:creationId xmlns:a16="http://schemas.microsoft.com/office/drawing/2014/main" id="{30D415CB-42A3-5047-9E96-B7E90BC17515}"/>
              </a:ext>
            </a:extLst>
          </p:cNvPr>
          <p:cNvSpPr>
            <a:spLocks/>
          </p:cNvSpPr>
          <p:nvPr/>
        </p:nvSpPr>
        <p:spPr bwMode="auto">
          <a:xfrm rot="16200000">
            <a:off x="7046359" y="3794010"/>
            <a:ext cx="97726" cy="711114"/>
          </a:xfrm>
          <a:custGeom>
            <a:avLst/>
            <a:gdLst>
              <a:gd name="T0" fmla="*/ 58 w 116"/>
              <a:gd name="T1" fmla="*/ 0 h 1152"/>
              <a:gd name="T2" fmla="*/ 58 w 116"/>
              <a:gd name="T3" fmla="*/ 230 h 1152"/>
              <a:gd name="T4" fmla="*/ 116 w 116"/>
              <a:gd name="T5" fmla="*/ 288 h 1152"/>
              <a:gd name="T6" fmla="*/ 0 w 116"/>
              <a:gd name="T7" fmla="*/ 403 h 1152"/>
              <a:gd name="T8" fmla="*/ 116 w 116"/>
              <a:gd name="T9" fmla="*/ 518 h 1152"/>
              <a:gd name="T10" fmla="*/ 0 w 116"/>
              <a:gd name="T11" fmla="*/ 634 h 1152"/>
              <a:gd name="T12" fmla="*/ 116 w 116"/>
              <a:gd name="T13" fmla="*/ 749 h 1152"/>
              <a:gd name="T14" fmla="*/ 0 w 116"/>
              <a:gd name="T15" fmla="*/ 864 h 1152"/>
              <a:gd name="T16" fmla="*/ 58 w 116"/>
              <a:gd name="T17" fmla="*/ 922 h 1152"/>
              <a:gd name="T18" fmla="*/ 58 w 116"/>
              <a:gd name="T19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1152">
                <a:moveTo>
                  <a:pt x="58" y="0"/>
                </a:moveTo>
                <a:lnTo>
                  <a:pt x="58" y="230"/>
                </a:lnTo>
                <a:lnTo>
                  <a:pt x="116" y="288"/>
                </a:lnTo>
                <a:lnTo>
                  <a:pt x="0" y="403"/>
                </a:lnTo>
                <a:lnTo>
                  <a:pt x="116" y="518"/>
                </a:lnTo>
                <a:lnTo>
                  <a:pt x="0" y="634"/>
                </a:lnTo>
                <a:lnTo>
                  <a:pt x="116" y="749"/>
                </a:lnTo>
                <a:lnTo>
                  <a:pt x="0" y="864"/>
                </a:lnTo>
                <a:lnTo>
                  <a:pt x="58" y="922"/>
                </a:lnTo>
                <a:lnTo>
                  <a:pt x="58" y="115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E0A18-AC58-E24B-A6F8-C9CE2CD08269}"/>
              </a:ext>
            </a:extLst>
          </p:cNvPr>
          <p:cNvSpPr txBox="1"/>
          <p:nvPr/>
        </p:nvSpPr>
        <p:spPr>
          <a:xfrm>
            <a:off x="896717" y="1199421"/>
            <a:ext cx="73862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RSD is a new paradigm in the read-out of silicon sensors: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200" dirty="0"/>
              <a:t>Continuous resistive n</a:t>
            </a:r>
            <a:r>
              <a:rPr lang="en-GB" sz="2200" baseline="30000" dirty="0"/>
              <a:t>++ </a:t>
            </a:r>
            <a:r>
              <a:rPr lang="en-GB" sz="2200" dirty="0"/>
              <a:t>electrode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200" dirty="0"/>
              <a:t>AC coupling read-out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200" dirty="0"/>
              <a:t>Unsegmented gain layer to maintain 100%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200" dirty="0"/>
              <a:t>Bipolar signal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20D497-C892-D244-8608-8E5DC33187B1}"/>
              </a:ext>
            </a:extLst>
          </p:cNvPr>
          <p:cNvCxnSpPr>
            <a:cxnSpLocks/>
          </p:cNvCxnSpPr>
          <p:nvPr/>
        </p:nvCxnSpPr>
        <p:spPr>
          <a:xfrm>
            <a:off x="3433266" y="3197654"/>
            <a:ext cx="850327" cy="27921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1E0735-9E8C-EC44-B30E-6A01AEBF8244}"/>
              </a:ext>
            </a:extLst>
          </p:cNvPr>
          <p:cNvSpPr txBox="1"/>
          <p:nvPr/>
        </p:nvSpPr>
        <p:spPr>
          <a:xfrm>
            <a:off x="2892885" y="2909632"/>
            <a:ext cx="90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Particle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631B99-C250-2640-B283-B6CA715A16D7}"/>
              </a:ext>
            </a:extLst>
          </p:cNvPr>
          <p:cNvSpPr txBox="1"/>
          <p:nvPr/>
        </p:nvSpPr>
        <p:spPr>
          <a:xfrm>
            <a:off x="3915585" y="45995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51E91B6-6F3C-014B-BCF7-4E47D89ECDB6}"/>
              </a:ext>
            </a:extLst>
          </p:cNvPr>
          <p:cNvSpPr txBox="1"/>
          <p:nvPr/>
        </p:nvSpPr>
        <p:spPr>
          <a:xfrm>
            <a:off x="3988229" y="47903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2CE5CF1-F30B-8C4F-905B-3F4B3E225D90}"/>
              </a:ext>
            </a:extLst>
          </p:cNvPr>
          <p:cNvSpPr txBox="1"/>
          <p:nvPr/>
        </p:nvSpPr>
        <p:spPr>
          <a:xfrm>
            <a:off x="4114419" y="516725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F7B60A0A-296B-704C-88BA-CEABBA65BAF4}"/>
              </a:ext>
            </a:extLst>
          </p:cNvPr>
          <p:cNvSpPr txBox="1"/>
          <p:nvPr/>
        </p:nvSpPr>
        <p:spPr>
          <a:xfrm>
            <a:off x="4038219" y="50019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3FD72EF-D353-F148-8667-307B7B670E52}"/>
              </a:ext>
            </a:extLst>
          </p:cNvPr>
          <p:cNvSpPr txBox="1"/>
          <p:nvPr/>
        </p:nvSpPr>
        <p:spPr>
          <a:xfrm>
            <a:off x="3865595" y="44128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04C7113-2F89-D44C-90B1-2B0D49C910EF}"/>
              </a:ext>
            </a:extLst>
          </p:cNvPr>
          <p:cNvSpPr txBox="1"/>
          <p:nvPr/>
        </p:nvSpPr>
        <p:spPr>
          <a:xfrm>
            <a:off x="3657793" y="4726744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90936A4-4A04-BA45-8364-A95C5C07F993}"/>
              </a:ext>
            </a:extLst>
          </p:cNvPr>
          <p:cNvSpPr txBox="1"/>
          <p:nvPr/>
        </p:nvSpPr>
        <p:spPr>
          <a:xfrm>
            <a:off x="3730437" y="4969399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334BC7E-B619-804F-A1B6-4888D4C2CE0F}"/>
              </a:ext>
            </a:extLst>
          </p:cNvPr>
          <p:cNvSpPr txBox="1"/>
          <p:nvPr/>
        </p:nvSpPr>
        <p:spPr>
          <a:xfrm>
            <a:off x="3856627" y="529441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973DF616-E7CE-EA43-AC90-7A375187CAFA}"/>
              </a:ext>
            </a:extLst>
          </p:cNvPr>
          <p:cNvSpPr txBox="1"/>
          <p:nvPr/>
        </p:nvSpPr>
        <p:spPr>
          <a:xfrm>
            <a:off x="3779090" y="511581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C8E9E33-599E-774D-8009-FADFB93F2B98}"/>
              </a:ext>
            </a:extLst>
          </p:cNvPr>
          <p:cNvSpPr txBox="1"/>
          <p:nvPr/>
        </p:nvSpPr>
        <p:spPr>
          <a:xfrm>
            <a:off x="3619805" y="4540030"/>
            <a:ext cx="243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BE0352-E308-3741-99B7-F22CCBF41886}"/>
              </a:ext>
            </a:extLst>
          </p:cNvPr>
          <p:cNvSpPr txBox="1"/>
          <p:nvPr/>
        </p:nvSpPr>
        <p:spPr>
          <a:xfrm>
            <a:off x="8937706" y="2237723"/>
            <a:ext cx="18540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Typical RSD Signal</a:t>
            </a:r>
          </a:p>
        </p:txBody>
      </p:sp>
      <p:sp>
        <p:nvSpPr>
          <p:cNvPr id="162" name="Right Arrow 161">
            <a:extLst>
              <a:ext uri="{FF2B5EF4-FFF2-40B4-BE49-F238E27FC236}">
                <a16:creationId xmlns:a16="http://schemas.microsoft.com/office/drawing/2014/main" id="{1934A8AF-9716-D54C-9276-E3356929E429}"/>
              </a:ext>
            </a:extLst>
          </p:cNvPr>
          <p:cNvSpPr/>
          <p:nvPr/>
        </p:nvSpPr>
        <p:spPr>
          <a:xfrm rot="10800000">
            <a:off x="2604573" y="3899251"/>
            <a:ext cx="941845" cy="395805"/>
          </a:xfrm>
          <a:prstGeom prst="rightArrow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ight Arrow 162">
            <a:extLst>
              <a:ext uri="{FF2B5EF4-FFF2-40B4-BE49-F238E27FC236}">
                <a16:creationId xmlns:a16="http://schemas.microsoft.com/office/drawing/2014/main" id="{192229A0-A840-B94B-82D0-831C932FB4DB}"/>
              </a:ext>
            </a:extLst>
          </p:cNvPr>
          <p:cNvSpPr/>
          <p:nvPr/>
        </p:nvSpPr>
        <p:spPr>
          <a:xfrm>
            <a:off x="3777164" y="3899251"/>
            <a:ext cx="653824" cy="395805"/>
          </a:xfrm>
          <a:prstGeom prst="rightArrow">
            <a:avLst/>
          </a:pr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EEBAA7D-B318-8E4A-9E7A-882A1CD33795}"/>
              </a:ext>
            </a:extLst>
          </p:cNvPr>
          <p:cNvSpPr txBox="1"/>
          <p:nvPr/>
        </p:nvSpPr>
        <p:spPr>
          <a:xfrm>
            <a:off x="7980498" y="5182344"/>
            <a:ext cx="3478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Positive lobe determined by AC coupling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Signal duration determined by resistivity of n</a:t>
            </a:r>
            <a:r>
              <a:rPr lang="en-GB" baseline="30000" dirty="0"/>
              <a:t>++ </a:t>
            </a:r>
            <a:endParaRPr lang="en-GB" dirty="0"/>
          </a:p>
        </p:txBody>
      </p:sp>
      <p:sp>
        <p:nvSpPr>
          <p:cNvPr id="169" name="Freeform 168">
            <a:extLst>
              <a:ext uri="{FF2B5EF4-FFF2-40B4-BE49-F238E27FC236}">
                <a16:creationId xmlns:a16="http://schemas.microsoft.com/office/drawing/2014/main" id="{7DE69315-7979-D648-8606-D5436214B84A}"/>
              </a:ext>
            </a:extLst>
          </p:cNvPr>
          <p:cNvSpPr/>
          <p:nvPr/>
        </p:nvSpPr>
        <p:spPr>
          <a:xfrm flipV="1">
            <a:off x="3162265" y="3589875"/>
            <a:ext cx="1045586" cy="425375"/>
          </a:xfrm>
          <a:custGeom>
            <a:avLst/>
            <a:gdLst>
              <a:gd name="connsiteX0" fmla="*/ 0 w 1496233"/>
              <a:gd name="connsiteY0" fmla="*/ 568773 h 584900"/>
              <a:gd name="connsiteX1" fmla="*/ 339481 w 1496233"/>
              <a:gd name="connsiteY1" fmla="*/ 556199 h 584900"/>
              <a:gd name="connsiteX2" fmla="*/ 477788 w 1496233"/>
              <a:gd name="connsiteY2" fmla="*/ 304702 h 584900"/>
              <a:gd name="connsiteX3" fmla="*/ 603522 w 1496233"/>
              <a:gd name="connsiteY3" fmla="*/ 28055 h 584900"/>
              <a:gd name="connsiteX4" fmla="*/ 779550 w 1496233"/>
              <a:gd name="connsiteY4" fmla="*/ 40630 h 584900"/>
              <a:gd name="connsiteX5" fmla="*/ 905284 w 1496233"/>
              <a:gd name="connsiteY5" fmla="*/ 304702 h 584900"/>
              <a:gd name="connsiteX6" fmla="*/ 1144178 w 1496233"/>
              <a:gd name="connsiteY6" fmla="*/ 493324 h 584900"/>
              <a:gd name="connsiteX7" fmla="*/ 1496233 w 1496233"/>
              <a:gd name="connsiteY7" fmla="*/ 581348 h 584900"/>
              <a:gd name="connsiteX8" fmla="*/ 1496233 w 1496233"/>
              <a:gd name="connsiteY8" fmla="*/ 581348 h 58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6233" h="584900">
                <a:moveTo>
                  <a:pt x="0" y="568773"/>
                </a:moveTo>
                <a:cubicBezTo>
                  <a:pt x="129925" y="584492"/>
                  <a:pt x="259850" y="600211"/>
                  <a:pt x="339481" y="556199"/>
                </a:cubicBezTo>
                <a:cubicBezTo>
                  <a:pt x="419112" y="512187"/>
                  <a:pt x="433781" y="392726"/>
                  <a:pt x="477788" y="304702"/>
                </a:cubicBezTo>
                <a:cubicBezTo>
                  <a:pt x="521795" y="216678"/>
                  <a:pt x="553228" y="72067"/>
                  <a:pt x="603522" y="28055"/>
                </a:cubicBezTo>
                <a:cubicBezTo>
                  <a:pt x="653816" y="-15957"/>
                  <a:pt x="729256" y="-5478"/>
                  <a:pt x="779550" y="40630"/>
                </a:cubicBezTo>
                <a:cubicBezTo>
                  <a:pt x="829844" y="86738"/>
                  <a:pt x="844513" y="229253"/>
                  <a:pt x="905284" y="304702"/>
                </a:cubicBezTo>
                <a:cubicBezTo>
                  <a:pt x="966055" y="380151"/>
                  <a:pt x="1045687" y="447216"/>
                  <a:pt x="1144178" y="493324"/>
                </a:cubicBezTo>
                <a:cubicBezTo>
                  <a:pt x="1242669" y="539432"/>
                  <a:pt x="1496233" y="581348"/>
                  <a:pt x="1496233" y="581348"/>
                </a:cubicBezTo>
                <a:lnTo>
                  <a:pt x="1496233" y="581348"/>
                </a:ln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8429044-8487-DB47-88BC-F7C32D9F93B8}"/>
              </a:ext>
            </a:extLst>
          </p:cNvPr>
          <p:cNvSpPr/>
          <p:nvPr/>
        </p:nvSpPr>
        <p:spPr>
          <a:xfrm>
            <a:off x="7980498" y="1984252"/>
            <a:ext cx="4018369" cy="43984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5AEE4AD-6074-DA41-A7DE-39A1DE74C6F8}"/>
              </a:ext>
            </a:extLst>
          </p:cNvPr>
          <p:cNvSpPr/>
          <p:nvPr/>
        </p:nvSpPr>
        <p:spPr>
          <a:xfrm>
            <a:off x="10985265" y="2453542"/>
            <a:ext cx="948411" cy="806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D45C7F-F4AD-DB4F-930B-6BAB6420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16</a:t>
            </a:fld>
            <a:endParaRPr lang="en-GB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D578282-278E-384D-AAF7-1550BEC3DAD1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22664439-50A5-044D-8696-005E7F1B6857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11014-A555-0342-84F8-64FC886ADE73}"/>
              </a:ext>
            </a:extLst>
          </p:cNvPr>
          <p:cNvSpPr txBox="1"/>
          <p:nvPr/>
        </p:nvSpPr>
        <p:spPr>
          <a:xfrm>
            <a:off x="682117" y="6233940"/>
            <a:ext cx="615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Two batches of RDS by FBK: i)RSD1 in 2019; ii)RSD2 in 2021</a:t>
            </a:r>
          </a:p>
        </p:txBody>
      </p:sp>
    </p:spTree>
    <p:extLst>
      <p:ext uri="{BB962C8B-B14F-4D97-AF65-F5344CB8AC3E}">
        <p14:creationId xmlns:p14="http://schemas.microsoft.com/office/powerpoint/2010/main" val="1290784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Charge sharing in Resistive Silicon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A10712-34B7-634C-8209-E756B55BD9D4}"/>
                  </a:ext>
                </a:extLst>
              </p:cNvPr>
              <p:cNvSpPr txBox="1"/>
              <p:nvPr/>
            </p:nvSpPr>
            <p:spPr>
              <a:xfrm>
                <a:off x="6384965" y="949114"/>
                <a:ext cx="440766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50 µm thick LGAD with Internal gain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20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A10712-34B7-634C-8209-E756B55B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965" y="949114"/>
                <a:ext cx="4407666" cy="369332"/>
              </a:xfrm>
              <a:prstGeom prst="rect">
                <a:avLst/>
              </a:prstGeom>
              <a:blipFill>
                <a:blip r:embed="rId3"/>
                <a:stretch>
                  <a:fillRect l="-1149" t="-6667"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D297B4F2-1C97-FB46-B2EC-A7445A6CAC50}"/>
              </a:ext>
            </a:extLst>
          </p:cNvPr>
          <p:cNvGrpSpPr/>
          <p:nvPr/>
        </p:nvGrpSpPr>
        <p:grpSpPr>
          <a:xfrm>
            <a:off x="5045775" y="1350143"/>
            <a:ext cx="7146225" cy="5056909"/>
            <a:chOff x="6233193" y="2069510"/>
            <a:chExt cx="3783784" cy="309452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5C39F00-1D8F-3341-81B0-48F56BE45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3748" y="2112855"/>
              <a:ext cx="1694758" cy="145076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00CDBBD-6E76-C843-B2B4-1D65513A0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1470" y="2112855"/>
              <a:ext cx="1735507" cy="145076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0F87CDB-60DA-FD43-B419-6EC41549C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80784" y="3497100"/>
              <a:ext cx="1875557" cy="145076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A522435-DC2B-8349-ACB8-CB88267B1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98140" y="3500562"/>
              <a:ext cx="1804703" cy="145076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DEA5FC7-B3B5-DA4E-AA7D-D34B08648783}"/>
                </a:ext>
              </a:extLst>
            </p:cNvPr>
            <p:cNvSpPr/>
            <p:nvPr/>
          </p:nvSpPr>
          <p:spPr>
            <a:xfrm>
              <a:off x="7920905" y="2134098"/>
              <a:ext cx="360565" cy="459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8032409-15BD-034A-8E88-32ED92FD25ED}"/>
                </a:ext>
              </a:extLst>
            </p:cNvPr>
            <p:cNvSpPr/>
            <p:nvPr/>
          </p:nvSpPr>
          <p:spPr>
            <a:xfrm>
              <a:off x="9587524" y="2141008"/>
              <a:ext cx="415319" cy="41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00EA9F7-B00F-884E-809D-A2619DEE85E5}"/>
                </a:ext>
              </a:extLst>
            </p:cNvPr>
            <p:cNvSpPr/>
            <p:nvPr/>
          </p:nvSpPr>
          <p:spPr>
            <a:xfrm>
              <a:off x="9566656" y="3567079"/>
              <a:ext cx="415319" cy="419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877C999-87D0-0746-A912-100C1D23FAD1}"/>
                </a:ext>
              </a:extLst>
            </p:cNvPr>
            <p:cNvSpPr txBox="1"/>
            <p:nvPr/>
          </p:nvSpPr>
          <p:spPr>
            <a:xfrm>
              <a:off x="7393435" y="2266840"/>
              <a:ext cx="517564" cy="30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Pad 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BADA27-5E18-3840-B499-F2FF43456C53}"/>
                </a:ext>
              </a:extLst>
            </p:cNvPr>
            <p:cNvSpPr txBox="1"/>
            <p:nvPr/>
          </p:nvSpPr>
          <p:spPr>
            <a:xfrm>
              <a:off x="9348376" y="2266840"/>
              <a:ext cx="517564" cy="30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Pad 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666AC7-B6E5-B248-8DFD-8286BDA37818}"/>
                </a:ext>
              </a:extLst>
            </p:cNvPr>
            <p:cNvSpPr txBox="1"/>
            <p:nvPr/>
          </p:nvSpPr>
          <p:spPr>
            <a:xfrm>
              <a:off x="9348376" y="3653640"/>
              <a:ext cx="517564" cy="30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Pad 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9550BCA-0F07-F144-B550-D35C10D27E5E}"/>
                </a:ext>
              </a:extLst>
            </p:cNvPr>
            <p:cNvSpPr txBox="1"/>
            <p:nvPr/>
          </p:nvSpPr>
          <p:spPr>
            <a:xfrm>
              <a:off x="6684644" y="3665027"/>
              <a:ext cx="517564" cy="3093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Pad 3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7C2BEBE-2F7A-4C4E-BE53-116421E3674D}"/>
                </a:ext>
              </a:extLst>
            </p:cNvPr>
            <p:cNvGrpSpPr/>
            <p:nvPr/>
          </p:nvGrpSpPr>
          <p:grpSpPr>
            <a:xfrm>
              <a:off x="6551897" y="4812241"/>
              <a:ext cx="1508406" cy="347996"/>
              <a:chOff x="8626969" y="4574839"/>
              <a:chExt cx="1508406" cy="347996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BC7F7A7-7109-3346-94D5-260315785063}"/>
                  </a:ext>
                </a:extLst>
              </p:cNvPr>
              <p:cNvSpPr txBox="1"/>
              <p:nvPr/>
            </p:nvSpPr>
            <p:spPr>
              <a:xfrm>
                <a:off x="8626969" y="4574839"/>
                <a:ext cx="1508406" cy="2092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050" b="1" dirty="0"/>
                  <a:t>0          2         4          6          8        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76EBA9A-8B9E-A640-97D1-5982BCF74593}"/>
                  </a:ext>
                </a:extLst>
              </p:cNvPr>
              <p:cNvSpPr txBox="1"/>
              <p:nvPr/>
            </p:nvSpPr>
            <p:spPr>
              <a:xfrm>
                <a:off x="9196170" y="4706930"/>
                <a:ext cx="495115" cy="215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100" b="1" dirty="0"/>
                  <a:t>Time [ns]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FA0141A-0241-F24F-A5A3-2CBE3CC7AAD7}"/>
                </a:ext>
              </a:extLst>
            </p:cNvPr>
            <p:cNvGrpSpPr/>
            <p:nvPr/>
          </p:nvGrpSpPr>
          <p:grpSpPr>
            <a:xfrm>
              <a:off x="8220549" y="4822421"/>
              <a:ext cx="1629519" cy="341610"/>
              <a:chOff x="8626969" y="4574839"/>
              <a:chExt cx="1629519" cy="341610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B5C176F-593A-A148-A035-12516AEA17E5}"/>
                  </a:ext>
                </a:extLst>
              </p:cNvPr>
              <p:cNvSpPr txBox="1"/>
              <p:nvPr/>
            </p:nvSpPr>
            <p:spPr>
              <a:xfrm>
                <a:off x="8626969" y="4574839"/>
                <a:ext cx="1604327" cy="2092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t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050" b="1" dirty="0"/>
                  <a:t>0          2         4          6          8        10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61B52FE-5CFC-8E40-B044-54015A762101}"/>
                  </a:ext>
                </a:extLst>
              </p:cNvPr>
              <p:cNvSpPr txBox="1"/>
              <p:nvPr/>
            </p:nvSpPr>
            <p:spPr>
              <a:xfrm>
                <a:off x="9761373" y="4700544"/>
                <a:ext cx="495115" cy="215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100" b="1" dirty="0"/>
                  <a:t>Time [ns]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C7A6F52-9312-2A4C-A0C4-D7BED2695BE6}"/>
                </a:ext>
              </a:extLst>
            </p:cNvPr>
            <p:cNvSpPr txBox="1"/>
            <p:nvPr/>
          </p:nvSpPr>
          <p:spPr>
            <a:xfrm>
              <a:off x="8214117" y="3395690"/>
              <a:ext cx="1604327" cy="2092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b="1" dirty="0"/>
                <a:t>0          2         4          6          8        10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B8A43E-F31A-C24B-B557-CF280310D9E7}"/>
                </a:ext>
              </a:extLst>
            </p:cNvPr>
            <p:cNvSpPr txBox="1"/>
            <p:nvPr/>
          </p:nvSpPr>
          <p:spPr>
            <a:xfrm>
              <a:off x="6591342" y="3422599"/>
              <a:ext cx="1604327" cy="2092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b="1" dirty="0"/>
                <a:t>0          2         4          6          8        10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9BBB4AB-6E40-3243-BA4A-6DCF52C9BE47}"/>
                </a:ext>
              </a:extLst>
            </p:cNvPr>
            <p:cNvGrpSpPr/>
            <p:nvPr/>
          </p:nvGrpSpPr>
          <p:grpSpPr>
            <a:xfrm>
              <a:off x="6233193" y="2164947"/>
              <a:ext cx="480261" cy="1474970"/>
              <a:chOff x="8571824" y="4568481"/>
              <a:chExt cx="480261" cy="147497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4A82FF3-2291-E040-AB5F-232EF9D8A5BA}"/>
                  </a:ext>
                </a:extLst>
              </p:cNvPr>
              <p:cNvSpPr txBox="1"/>
              <p:nvPr/>
            </p:nvSpPr>
            <p:spPr>
              <a:xfrm>
                <a:off x="8714076" y="4574839"/>
                <a:ext cx="338009" cy="146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t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60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         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40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20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-20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EF0287E-95E5-F441-94C8-9A71DAABAFFD}"/>
                  </a:ext>
                </a:extLst>
              </p:cNvPr>
              <p:cNvSpPr txBox="1"/>
              <p:nvPr/>
            </p:nvSpPr>
            <p:spPr>
              <a:xfrm rot="16200000">
                <a:off x="8193678" y="4946627"/>
                <a:ext cx="939686" cy="183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sz="1100" b="1" dirty="0"/>
                  <a:t>Amplitude [mV]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1632BA0-833B-1B40-991D-613F9ED2F1C8}"/>
                </a:ext>
              </a:extLst>
            </p:cNvPr>
            <p:cNvSpPr txBox="1"/>
            <p:nvPr/>
          </p:nvSpPr>
          <p:spPr>
            <a:xfrm>
              <a:off x="8071975" y="2156412"/>
              <a:ext cx="306590" cy="14686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050" b="1" dirty="0"/>
                <a:t>60</a:t>
              </a:r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         </a:t>
              </a:r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40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20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-20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AA1A2DA-8C6A-B74D-AE87-45782579ABE1}"/>
                </a:ext>
              </a:extLst>
            </p:cNvPr>
            <p:cNvGrpSpPr/>
            <p:nvPr/>
          </p:nvGrpSpPr>
          <p:grpSpPr>
            <a:xfrm>
              <a:off x="6233193" y="3547348"/>
              <a:ext cx="417642" cy="1474970"/>
              <a:chOff x="8634443" y="4568481"/>
              <a:chExt cx="417642" cy="1474970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E174B82-B333-E14E-8FEA-350887BD8C34}"/>
                  </a:ext>
                </a:extLst>
              </p:cNvPr>
              <p:cNvSpPr txBox="1"/>
              <p:nvPr/>
            </p:nvSpPr>
            <p:spPr>
              <a:xfrm>
                <a:off x="8714076" y="4574839"/>
                <a:ext cx="338009" cy="1468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t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60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         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40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20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0</a:t>
                </a:r>
              </a:p>
              <a:p>
                <a:pPr algn="r">
                  <a:lnSpc>
                    <a:spcPct val="130000"/>
                  </a:lnSpc>
                </a:pPr>
                <a:endParaRPr lang="en-US" sz="1050" b="1" dirty="0"/>
              </a:p>
              <a:p>
                <a:pPr algn="r">
                  <a:lnSpc>
                    <a:spcPct val="130000"/>
                  </a:lnSpc>
                </a:pPr>
                <a:r>
                  <a:rPr lang="en-US" sz="1050" b="1" dirty="0"/>
                  <a:t>-20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0513328-CD74-A14F-8B10-4F1BA213AB81}"/>
                  </a:ext>
                </a:extLst>
              </p:cNvPr>
              <p:cNvSpPr txBox="1"/>
              <p:nvPr/>
            </p:nvSpPr>
            <p:spPr>
              <a:xfrm rot="16200000">
                <a:off x="8256297" y="4946627"/>
                <a:ext cx="939686" cy="1833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sz="1100" b="1" dirty="0"/>
                  <a:t>Amplitude [mV]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8ABE950-9BA5-A040-A821-79CCEC9B23EB}"/>
                </a:ext>
              </a:extLst>
            </p:cNvPr>
            <p:cNvSpPr txBox="1"/>
            <p:nvPr/>
          </p:nvSpPr>
          <p:spPr>
            <a:xfrm>
              <a:off x="7997686" y="3560495"/>
              <a:ext cx="324202" cy="14686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050" b="1" dirty="0"/>
                <a:t>60</a:t>
              </a:r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         </a:t>
              </a:r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40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20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0</a:t>
              </a:r>
            </a:p>
            <a:p>
              <a:pPr algn="r">
                <a:lnSpc>
                  <a:spcPct val="130000"/>
                </a:lnSpc>
              </a:pPr>
              <a:endParaRPr lang="en-US" sz="1050" b="1" dirty="0"/>
            </a:p>
            <a:p>
              <a:pPr algn="r">
                <a:lnSpc>
                  <a:spcPct val="130000"/>
                </a:lnSpc>
              </a:pPr>
              <a:r>
                <a:rPr lang="en-US" sz="1050" b="1" dirty="0"/>
                <a:t>-20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8A50840-07E4-2048-A448-FAFDDC150DB3}"/>
                </a:ext>
              </a:extLst>
            </p:cNvPr>
            <p:cNvGrpSpPr/>
            <p:nvPr/>
          </p:nvGrpSpPr>
          <p:grpSpPr>
            <a:xfrm>
              <a:off x="7239237" y="3233231"/>
              <a:ext cx="1243268" cy="1023454"/>
              <a:chOff x="9530950" y="3160832"/>
              <a:chExt cx="873669" cy="777377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BA8B28E-7341-0947-8333-6FBADE6344B9}"/>
                  </a:ext>
                </a:extLst>
              </p:cNvPr>
              <p:cNvGrpSpPr/>
              <p:nvPr/>
            </p:nvGrpSpPr>
            <p:grpSpPr>
              <a:xfrm>
                <a:off x="9530950" y="3160832"/>
                <a:ext cx="873669" cy="777377"/>
                <a:chOff x="4910536" y="1755827"/>
                <a:chExt cx="2907912" cy="2496412"/>
              </a:xfrm>
            </p:grpSpPr>
            <p:pic>
              <p:nvPicPr>
                <p:cNvPr id="53" name="Immagine 10" descr="Immagine che contiene sedendo, nero, monitor, computer&#10;&#10;Descrizione generata automaticamente">
                  <a:extLst>
                    <a:ext uri="{FF2B5EF4-FFF2-40B4-BE49-F238E27FC236}">
                      <a16:creationId xmlns:a16="http://schemas.microsoft.com/office/drawing/2014/main" id="{4436DAF3-4FA4-1C45-B99A-73CAC09B12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10536" y="1755827"/>
                  <a:ext cx="2907912" cy="2496412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54" name="Ovale 6">
                  <a:extLst>
                    <a:ext uri="{FF2B5EF4-FFF2-40B4-BE49-F238E27FC236}">
                      <a16:creationId xmlns:a16="http://schemas.microsoft.com/office/drawing/2014/main" id="{9A38FE22-2AE0-2D48-9F86-A4BD9E03A19E}"/>
                    </a:ext>
                  </a:extLst>
                </p:cNvPr>
                <p:cNvSpPr/>
                <p:nvPr/>
              </p:nvSpPr>
              <p:spPr>
                <a:xfrm>
                  <a:off x="6033969" y="3188043"/>
                  <a:ext cx="153229" cy="217023"/>
                </a:xfrm>
                <a:custGeom>
                  <a:avLst/>
                  <a:gdLst>
                    <a:gd name="connsiteX0" fmla="*/ 0 w 153229"/>
                    <a:gd name="connsiteY0" fmla="*/ 108512 h 217023"/>
                    <a:gd name="connsiteX1" fmla="*/ 76615 w 153229"/>
                    <a:gd name="connsiteY1" fmla="*/ 0 h 217023"/>
                    <a:gd name="connsiteX2" fmla="*/ 153230 w 153229"/>
                    <a:gd name="connsiteY2" fmla="*/ 108512 h 217023"/>
                    <a:gd name="connsiteX3" fmla="*/ 76615 w 153229"/>
                    <a:gd name="connsiteY3" fmla="*/ 217024 h 217023"/>
                    <a:gd name="connsiteX4" fmla="*/ 0 w 153229"/>
                    <a:gd name="connsiteY4" fmla="*/ 108512 h 217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229" h="217023" fill="none" extrusionOk="0">
                      <a:moveTo>
                        <a:pt x="0" y="108512"/>
                      </a:moveTo>
                      <a:cubicBezTo>
                        <a:pt x="2628" y="48894"/>
                        <a:pt x="34872" y="-1174"/>
                        <a:pt x="76615" y="0"/>
                      </a:cubicBezTo>
                      <a:cubicBezTo>
                        <a:pt x="113304" y="-861"/>
                        <a:pt x="147347" y="54121"/>
                        <a:pt x="153230" y="108512"/>
                      </a:cubicBezTo>
                      <a:cubicBezTo>
                        <a:pt x="153153" y="167712"/>
                        <a:pt x="115875" y="221267"/>
                        <a:pt x="76615" y="217024"/>
                      </a:cubicBezTo>
                      <a:cubicBezTo>
                        <a:pt x="43334" y="222081"/>
                        <a:pt x="700" y="168610"/>
                        <a:pt x="0" y="108512"/>
                      </a:cubicBezTo>
                      <a:close/>
                    </a:path>
                    <a:path w="153229" h="217023" stroke="0" extrusionOk="0">
                      <a:moveTo>
                        <a:pt x="0" y="108512"/>
                      </a:moveTo>
                      <a:cubicBezTo>
                        <a:pt x="-4993" y="45502"/>
                        <a:pt x="33525" y="292"/>
                        <a:pt x="76615" y="0"/>
                      </a:cubicBezTo>
                      <a:cubicBezTo>
                        <a:pt x="126645" y="1625"/>
                        <a:pt x="152506" y="48605"/>
                        <a:pt x="153230" y="108512"/>
                      </a:cubicBezTo>
                      <a:cubicBezTo>
                        <a:pt x="149739" y="171851"/>
                        <a:pt x="118014" y="222076"/>
                        <a:pt x="76615" y="217024"/>
                      </a:cubicBezTo>
                      <a:cubicBezTo>
                        <a:pt x="28626" y="213918"/>
                        <a:pt x="10389" y="173406"/>
                        <a:pt x="0" y="10851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12700">
                  <a:solidFill>
                    <a:srgbClr val="FF0000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400" dirty="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C1A1D37-9CC2-B54B-AB70-2F96EE06C100}"/>
                    </a:ext>
                  </a:extLst>
                </p:cNvPr>
                <p:cNvSpPr/>
                <p:nvPr/>
              </p:nvSpPr>
              <p:spPr>
                <a:xfrm>
                  <a:off x="6214117" y="2823403"/>
                  <a:ext cx="297076" cy="249075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85B6DD7A-7FDB-504D-832E-411B0039E2C1}"/>
                    </a:ext>
                  </a:extLst>
                </p:cNvPr>
                <p:cNvSpPr/>
                <p:nvPr/>
              </p:nvSpPr>
              <p:spPr>
                <a:xfrm>
                  <a:off x="6217319" y="3394294"/>
                  <a:ext cx="297076" cy="24907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94ED2FF-F212-C64D-A296-CB1216A84CA4}"/>
                    </a:ext>
                  </a:extLst>
                </p:cNvPr>
                <p:cNvSpPr/>
                <p:nvPr/>
              </p:nvSpPr>
              <p:spPr>
                <a:xfrm>
                  <a:off x="5603144" y="3405066"/>
                  <a:ext cx="297076" cy="24907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D1ECB7F-2C9D-1C4A-93AC-013D482025BE}"/>
                    </a:ext>
                  </a:extLst>
                </p:cNvPr>
                <p:cNvSpPr/>
                <p:nvPr/>
              </p:nvSpPr>
              <p:spPr>
                <a:xfrm>
                  <a:off x="5597579" y="2825462"/>
                  <a:ext cx="297076" cy="249075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4675359-9729-0446-B12E-A5A6E3CB6204}"/>
                  </a:ext>
                </a:extLst>
              </p:cNvPr>
              <p:cNvSpPr txBox="1"/>
              <p:nvPr/>
            </p:nvSpPr>
            <p:spPr>
              <a:xfrm>
                <a:off x="9628995" y="3348127"/>
                <a:ext cx="140691" cy="2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35E3698-5360-FC4C-93DD-44CE421493B4}"/>
                  </a:ext>
                </a:extLst>
              </p:cNvPr>
              <p:cNvSpPr txBox="1"/>
              <p:nvPr/>
            </p:nvSpPr>
            <p:spPr>
              <a:xfrm>
                <a:off x="9976619" y="3344233"/>
                <a:ext cx="140691" cy="2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7F078F5-77D3-F94E-AB43-EA894C2B9A25}"/>
                  </a:ext>
                </a:extLst>
              </p:cNvPr>
              <p:cNvSpPr txBox="1"/>
              <p:nvPr/>
            </p:nvSpPr>
            <p:spPr>
              <a:xfrm>
                <a:off x="9979797" y="3580460"/>
                <a:ext cx="140691" cy="2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CFB3600-8166-AD40-A7D2-FD868E62E41E}"/>
                  </a:ext>
                </a:extLst>
              </p:cNvPr>
              <p:cNvSpPr txBox="1"/>
              <p:nvPr/>
            </p:nvSpPr>
            <p:spPr>
              <a:xfrm>
                <a:off x="9617767" y="3585998"/>
                <a:ext cx="140691" cy="234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ABBD0B-716A-3C4E-B6E9-C81AFB02AF30}"/>
                </a:ext>
              </a:extLst>
            </p:cNvPr>
            <p:cNvSpPr txBox="1"/>
            <p:nvPr/>
          </p:nvSpPr>
          <p:spPr>
            <a:xfrm>
              <a:off x="7207248" y="2096020"/>
              <a:ext cx="439775" cy="1583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b="1" dirty="0">
                  <a:solidFill>
                    <a:schemeClr val="bg1"/>
                  </a:solidFill>
                </a:rPr>
                <a:t>P 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CE8FE7A-132E-3C4E-B6EC-AB2F09BFD2C4}"/>
                </a:ext>
              </a:extLst>
            </p:cNvPr>
            <p:cNvSpPr txBox="1"/>
            <p:nvPr/>
          </p:nvSpPr>
          <p:spPr>
            <a:xfrm>
              <a:off x="8842640" y="2069510"/>
              <a:ext cx="516071" cy="1681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chemeClr val="bg1"/>
                  </a:solidFill>
                </a:rPr>
                <a:t>Pad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8C59BA-38DB-8A40-A4FF-9D401A9E8311}"/>
              </a:ext>
            </a:extLst>
          </p:cNvPr>
          <p:cNvSpPr txBox="1"/>
          <p:nvPr/>
        </p:nvSpPr>
        <p:spPr>
          <a:xfrm>
            <a:off x="272236" y="1387274"/>
            <a:ext cx="481851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Signal sharing between the four read-out pixels</a:t>
            </a:r>
          </a:p>
          <a:p>
            <a:endParaRPr lang="en-GB" sz="2400" b="1" dirty="0"/>
          </a:p>
          <a:p>
            <a:r>
              <a:rPr lang="en-GB" sz="2400" dirty="0"/>
              <a:t>RSD works as a current divider: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/>
              <a:t>The signal sees parallel impedances between hit point and the read-out pixels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/>
              <a:t>Signal is split according to Ohm’s law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/>
              <a:t>Each pads get a fraction of the total signal</a:t>
            </a:r>
          </a:p>
          <a:p>
            <a:endParaRPr lang="en-GB" sz="2400" dirty="0"/>
          </a:p>
          <a:p>
            <a:r>
              <a:rPr lang="en-GB" sz="2400" b="1" dirty="0"/>
              <a:t>RSD is suitable for:</a:t>
            </a:r>
            <a:endParaRPr lang="en-GB" sz="2400" b="1" dirty="0">
              <a:sym typeface="Wingdings" pitchFamily="2" charset="2"/>
            </a:endParaRPr>
          </a:p>
          <a:p>
            <a:r>
              <a:rPr lang="en-GB" sz="2400" b="1" dirty="0">
                <a:sym typeface="Wingdings" pitchFamily="2" charset="2"/>
              </a:rPr>
              <a:t>        tracking with excellent spatial</a:t>
            </a:r>
          </a:p>
          <a:p>
            <a:r>
              <a:rPr lang="en-GB" sz="2400" b="1" dirty="0">
                <a:sym typeface="Wingdings" pitchFamily="2" charset="2"/>
              </a:rPr>
              <a:t>             resolution</a:t>
            </a:r>
          </a:p>
          <a:p>
            <a:r>
              <a:rPr lang="en-GB" sz="2400" b="1" dirty="0">
                <a:sym typeface="Wingdings" pitchFamily="2" charset="2"/>
              </a:rPr>
              <a:t>        low occupancy</a:t>
            </a:r>
            <a:endParaRPr lang="en-GB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273854-EFD4-F44E-BDC6-130FA6C6725B}"/>
              </a:ext>
            </a:extLst>
          </p:cNvPr>
          <p:cNvSpPr txBox="1"/>
          <p:nvPr/>
        </p:nvSpPr>
        <p:spPr>
          <a:xfrm>
            <a:off x="6635503" y="6346334"/>
            <a:ext cx="353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Charge injection with IR laser pulse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D94752-428E-4549-8834-31DFF1835D3F}"/>
              </a:ext>
            </a:extLst>
          </p:cNvPr>
          <p:cNvCxnSpPr>
            <a:cxnSpLocks/>
            <a:stCxn id="2" idx="0"/>
            <a:endCxn id="54" idx="4"/>
          </p:cNvCxnSpPr>
          <p:nvPr/>
        </p:nvCxnSpPr>
        <p:spPr>
          <a:xfrm flipH="1" flipV="1">
            <a:off x="7914854" y="4356748"/>
            <a:ext cx="487127" cy="19895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77F9F24-6034-DB47-8FE3-8ADEAC41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17</a:t>
            </a:fld>
            <a:endParaRPr lang="en-GB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A555D49-DB37-7D4F-94B3-8719C4E4D0BC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5A36C40-E655-C447-91EC-E493DC5FABFB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760023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Spatial resolution of RSD: laboratory setup</a:t>
            </a:r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DE7F128D-251C-BE46-A185-3D11EBC66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8797" y="1509078"/>
            <a:ext cx="3441962" cy="27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B137EFB-B40F-264C-8F16-4EABD9CBCA67}"/>
              </a:ext>
            </a:extLst>
          </p:cNvPr>
          <p:cNvGrpSpPr/>
          <p:nvPr/>
        </p:nvGrpSpPr>
        <p:grpSpPr>
          <a:xfrm>
            <a:off x="5413829" y="1346883"/>
            <a:ext cx="6572954" cy="3028010"/>
            <a:chOff x="5413829" y="1346883"/>
            <a:chExt cx="6572954" cy="3028010"/>
          </a:xfrm>
        </p:grpSpPr>
        <p:pic>
          <p:nvPicPr>
            <p:cNvPr id="56" name="Picture 9">
              <a:extLst>
                <a:ext uri="{FF2B5EF4-FFF2-40B4-BE49-F238E27FC236}">
                  <a16:creationId xmlns:a16="http://schemas.microsoft.com/office/drawing/2014/main" id="{7606FE53-584B-6F40-B70A-8429E9D39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829" y="1346883"/>
              <a:ext cx="6572954" cy="3028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31E0AFF-4437-CA40-97BE-ACFF620DA4A6}"/>
                </a:ext>
              </a:extLst>
            </p:cNvPr>
            <p:cNvCxnSpPr>
              <a:cxnSpLocks/>
            </p:cNvCxnSpPr>
            <p:nvPr/>
          </p:nvCxnSpPr>
          <p:spPr>
            <a:xfrm>
              <a:off x="8142514" y="2259036"/>
              <a:ext cx="0" cy="104218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4A94CC-3F8C-9F4C-BFD5-E3FFCCA468C0}"/>
                </a:ext>
              </a:extLst>
            </p:cNvPr>
            <p:cNvSpPr txBox="1"/>
            <p:nvPr/>
          </p:nvSpPr>
          <p:spPr>
            <a:xfrm>
              <a:off x="7503557" y="1727389"/>
              <a:ext cx="1277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Laser beam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F38E5D3E-76AE-744E-83D8-6C0F052FE6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3557" y="3733701"/>
              <a:ext cx="1277914" cy="17183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099E2F02-687B-2D43-B3D0-2AE22F217A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1600" y="3124299"/>
              <a:ext cx="128551" cy="103051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37C0798-F735-9141-AAB0-39977666FD41}"/>
                </a:ext>
              </a:extLst>
            </p:cNvPr>
            <p:cNvSpPr txBox="1"/>
            <p:nvPr/>
          </p:nvSpPr>
          <p:spPr>
            <a:xfrm>
              <a:off x="7850151" y="3352224"/>
              <a:ext cx="1015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x-y stage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BB32C9-EA17-D741-A652-639BB8903D72}"/>
                  </a:ext>
                </a:extLst>
              </p:cNvPr>
              <p:cNvSpPr txBox="1"/>
              <p:nvPr/>
            </p:nvSpPr>
            <p:spPr>
              <a:xfrm>
                <a:off x="1158797" y="4630122"/>
                <a:ext cx="10506326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/>
                  <a:t>Particulars Transient Current Technique laser setup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000" dirty="0"/>
                  <a:t>IR pulsed laser (Pulse duration hundreds ps)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000" dirty="0"/>
                  <a:t>Laser beam size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10 µm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000" dirty="0"/>
                  <a:t>Movable x-y stage with 1 µm of precision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000" dirty="0"/>
                  <a:t>Sensors are read-out with 16-channe analogue board developed by FNAL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000" dirty="0"/>
                  <a:t>Signal acquired with 16-channel CAEN digitizer; sampling: 5 Gs/s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BB32C9-EA17-D741-A652-639BB8903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797" y="4630122"/>
                <a:ext cx="10506326" cy="2000548"/>
              </a:xfrm>
              <a:prstGeom prst="rect">
                <a:avLst/>
              </a:prstGeom>
              <a:blipFill>
                <a:blip r:embed="rId5"/>
                <a:stretch>
                  <a:fillRect l="-966" t="-2516" b="-44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1D7662F-182D-DA48-9F16-5406BF8A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18</a:t>
            </a:fld>
            <a:endParaRPr lang="en-GB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40119E9-1E9E-4441-A6FA-BECB6B1C9840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15E506B-C939-C744-8A46-28FE84FA3E43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3855323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Spatial resolution of RSD: sensors</a:t>
            </a:r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D6E1350-3937-8E43-B1A6-4A73338C62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122" y="2312028"/>
            <a:ext cx="8966587" cy="3381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D0FE6-4E36-2140-B490-043817EC33D8}"/>
              </a:ext>
            </a:extLst>
          </p:cNvPr>
          <p:cNvSpPr txBox="1"/>
          <p:nvPr/>
        </p:nvSpPr>
        <p:spPr>
          <a:xfrm>
            <a:off x="8562068" y="5602812"/>
            <a:ext cx="1923925" cy="412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x-none" b="1" dirty="0"/>
              <a:t>Pitch = 1300 </a:t>
            </a:r>
            <a:r>
              <a:rPr lang="x-none" b="1" dirty="0">
                <a:latin typeface="Symbol" pitchFamily="2" charset="2"/>
              </a:rPr>
              <a:t>m</a:t>
            </a:r>
            <a:r>
              <a:rPr lang="x-none" b="1" dirty="0"/>
              <a:t>m</a:t>
            </a:r>
            <a:endParaRPr lang="x-none" b="1" baseline="30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CAC2C-6067-174A-8AB9-8B555EEE24C8}"/>
              </a:ext>
            </a:extLst>
          </p:cNvPr>
          <p:cNvSpPr txBox="1"/>
          <p:nvPr/>
        </p:nvSpPr>
        <p:spPr>
          <a:xfrm>
            <a:off x="4850389" y="5616356"/>
            <a:ext cx="1837362" cy="412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b="1" dirty="0"/>
              <a:t>P</a:t>
            </a:r>
            <a:r>
              <a:rPr lang="x-none" b="1" dirty="0"/>
              <a:t>itch = 450 </a:t>
            </a:r>
            <a:r>
              <a:rPr lang="x-none" b="1" dirty="0">
                <a:latin typeface="Symbol" pitchFamily="2" charset="2"/>
              </a:rPr>
              <a:t>m</a:t>
            </a:r>
            <a:r>
              <a:rPr lang="x-none" b="1" dirty="0"/>
              <a:t>m</a:t>
            </a:r>
            <a:r>
              <a:rPr lang="x-none" b="1" baseline="300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E2A395-A6F4-CE4B-8400-10B0729D523E}"/>
              </a:ext>
            </a:extLst>
          </p:cNvPr>
          <p:cNvSpPr txBox="1"/>
          <p:nvPr/>
        </p:nvSpPr>
        <p:spPr>
          <a:xfrm>
            <a:off x="1475363" y="5602812"/>
            <a:ext cx="2129109" cy="412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b="1" dirty="0"/>
              <a:t>     </a:t>
            </a:r>
            <a:r>
              <a:rPr lang="x-none" b="1" dirty="0"/>
              <a:t>200 x 340 </a:t>
            </a:r>
            <a:r>
              <a:rPr lang="x-none" b="1" dirty="0">
                <a:latin typeface="Symbol" pitchFamily="2" charset="2"/>
              </a:rPr>
              <a:t>m</a:t>
            </a:r>
            <a:r>
              <a:rPr lang="x-none" b="1" dirty="0"/>
              <a:t>m</a:t>
            </a:r>
            <a:r>
              <a:rPr lang="x-none" b="1" baseline="30000" dirty="0"/>
              <a:t>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BB8BE4-3B24-E749-9BE7-54381EC5B24C}"/>
              </a:ext>
            </a:extLst>
          </p:cNvPr>
          <p:cNvSpPr txBox="1"/>
          <p:nvPr/>
        </p:nvSpPr>
        <p:spPr>
          <a:xfrm>
            <a:off x="1646122" y="1777634"/>
            <a:ext cx="8724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Investigation of spatial resolution of RSD with crosses AC-electrode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1376D-9B8E-5E44-B588-1F5A50501D8E}"/>
              </a:ext>
            </a:extLst>
          </p:cNvPr>
          <p:cNvSpPr txBox="1"/>
          <p:nvPr/>
        </p:nvSpPr>
        <p:spPr>
          <a:xfrm>
            <a:off x="731520" y="1182489"/>
            <a:ext cx="1135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FBK RSD2 production includes several different AC-pad geometries and pitch size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AE41CF-2051-384C-B2C6-C7BE10475908}"/>
              </a:ext>
            </a:extLst>
          </p:cNvPr>
          <p:cNvSpPr/>
          <p:nvPr/>
        </p:nvSpPr>
        <p:spPr>
          <a:xfrm>
            <a:off x="8562068" y="3086767"/>
            <a:ext cx="1327520" cy="1378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8F875-B156-234A-9CCB-8EED304CFA21}"/>
              </a:ext>
            </a:extLst>
          </p:cNvPr>
          <p:cNvSpPr/>
          <p:nvPr/>
        </p:nvSpPr>
        <p:spPr>
          <a:xfrm>
            <a:off x="5465655" y="3545300"/>
            <a:ext cx="470911" cy="412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D1E74E-A413-6940-85D9-E1879D0E6C60}"/>
              </a:ext>
            </a:extLst>
          </p:cNvPr>
          <p:cNvSpPr/>
          <p:nvPr/>
        </p:nvSpPr>
        <p:spPr>
          <a:xfrm>
            <a:off x="2302413" y="3659338"/>
            <a:ext cx="320207" cy="2282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C28BC8-893C-784D-AA38-86B80207FFB6}"/>
              </a:ext>
            </a:extLst>
          </p:cNvPr>
          <p:cNvCxnSpPr>
            <a:cxnSpLocks/>
            <a:stCxn id="15" idx="3"/>
            <a:endCxn id="25" idx="0"/>
          </p:cNvCxnSpPr>
          <p:nvPr/>
        </p:nvCxnSpPr>
        <p:spPr>
          <a:xfrm>
            <a:off x="2622620" y="3773480"/>
            <a:ext cx="4893595" cy="26121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C28A0B-8D39-0348-8E45-7626978A6CB8}"/>
              </a:ext>
            </a:extLst>
          </p:cNvPr>
          <p:cNvCxnSpPr>
            <a:cxnSpLocks/>
            <a:stCxn id="4" idx="1"/>
            <a:endCxn id="25" idx="0"/>
          </p:cNvCxnSpPr>
          <p:nvPr/>
        </p:nvCxnSpPr>
        <p:spPr>
          <a:xfrm flipH="1">
            <a:off x="7516215" y="3776084"/>
            <a:ext cx="1045853" cy="26095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E1BE0F-EF65-2E49-B8AD-AEDA04FD297C}"/>
              </a:ext>
            </a:extLst>
          </p:cNvPr>
          <p:cNvCxnSpPr>
            <a:cxnSpLocks/>
            <a:stCxn id="14" idx="2"/>
            <a:endCxn id="25" idx="0"/>
          </p:cNvCxnSpPr>
          <p:nvPr/>
        </p:nvCxnSpPr>
        <p:spPr>
          <a:xfrm>
            <a:off x="5701111" y="3957913"/>
            <a:ext cx="1815104" cy="24277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44760BC-2EDF-E547-849A-75C80076D6ED}"/>
              </a:ext>
            </a:extLst>
          </p:cNvPr>
          <p:cNvSpPr txBox="1"/>
          <p:nvPr/>
        </p:nvSpPr>
        <p:spPr>
          <a:xfrm>
            <a:off x="6687751" y="6385667"/>
            <a:ext cx="165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Read-out pixels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804C1551-D6EC-1347-90AE-131D68146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19</a:t>
            </a:fld>
            <a:endParaRPr lang="en-GB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F68EB09-2070-7146-B8E9-A6DA188C2E19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104FDA9-FBBC-3C46-975B-67DE05825102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257597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528435E-0B15-9A45-AEA9-74EA851625B4}"/>
                  </a:ext>
                </a:extLst>
              </p:cNvPr>
              <p:cNvSpPr txBox="1"/>
              <p:nvPr/>
            </p:nvSpPr>
            <p:spPr>
              <a:xfrm>
                <a:off x="1500554" y="1246231"/>
                <a:ext cx="9733819" cy="37856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2400" dirty="0"/>
                  <a:t>Basic concepts for an excellent timing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GB" sz="2400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2400" dirty="0"/>
                  <a:t>Basic concepts on Low Gain Avalanche Diode (LGAD)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GB" sz="2400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2400" dirty="0"/>
                  <a:t>Design innovations in LGAD: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GB" sz="2400" dirty="0"/>
                  <a:t>LGAD optimized for timing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GB" sz="2400" dirty="0"/>
                  <a:t>LGAD for High irradiation level (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sz="2400" dirty="0"/>
                  <a:t> &gt; 10</a:t>
                </a:r>
                <a:r>
                  <a:rPr lang="en-GB" sz="2400" baseline="30000" dirty="0"/>
                  <a:t>15</a:t>
                </a:r>
                <a:r>
                  <a:rPr lang="en-GB" sz="2400" dirty="0"/>
                  <a:t> n</a:t>
                </a:r>
                <a:r>
                  <a:rPr lang="en-GB" sz="2400" baseline="-25000" dirty="0"/>
                  <a:t>eq</a:t>
                </a:r>
                <a:r>
                  <a:rPr lang="en-GB" sz="2400" dirty="0"/>
                  <a:t>/cm</a:t>
                </a:r>
                <a:r>
                  <a:rPr lang="en-GB" sz="2400" baseline="30000" dirty="0"/>
                  <a:t>2</a:t>
                </a:r>
                <a:r>
                  <a:rPr lang="en-GB" sz="2400" dirty="0"/>
                  <a:t>)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GB" sz="2400" dirty="0"/>
                  <a:t>LGAD with high fill factor: trench-isolated LGAD (TI-LGAD)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GB" sz="2400" dirty="0"/>
                  <a:t>LGAD with 100% fill factor: AC-Coupled Resistive Silicon Detector (RSD)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GB" sz="2400" dirty="0"/>
                  <a:t>Materiel budget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528435E-0B15-9A45-AEA9-74EA85162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554" y="1246231"/>
                <a:ext cx="9733819" cy="3785652"/>
              </a:xfrm>
              <a:prstGeom prst="rect">
                <a:avLst/>
              </a:prstGeom>
              <a:blipFill>
                <a:blip r:embed="rId3"/>
                <a:stretch>
                  <a:fillRect l="-913" t="-1003" b="-301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8E8892-2E04-D048-8DCE-047EE7C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2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52F07B-597B-9B4B-B429-A6E8024B74DE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1C2B08-45F3-694A-8174-B1155E70C6DE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  <p:pic>
        <p:nvPicPr>
          <p:cNvPr id="1026" name="Picture 2" descr="An Introduction to Ultra-Fast Silicon Detectors">
            <a:extLst>
              <a:ext uri="{FF2B5EF4-FFF2-40B4-BE49-F238E27FC236}">
                <a16:creationId xmlns:a16="http://schemas.microsoft.com/office/drawing/2014/main" id="{519B0144-D92F-B75A-FA25-23E791FA3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48" y="5151470"/>
            <a:ext cx="1048407" cy="15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785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Spatial resolution of RSD: results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C8BDF45-E36F-3641-AAB2-1F63C78AC0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7659929"/>
              </p:ext>
            </p:extLst>
          </p:nvPr>
        </p:nvGraphicFramePr>
        <p:xfrm>
          <a:off x="417341" y="2391617"/>
          <a:ext cx="6096000" cy="421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E53831-2936-4D40-AB7E-D85FEE04D7A9}"/>
              </a:ext>
            </a:extLst>
          </p:cNvPr>
          <p:cNvCxnSpPr>
            <a:cxnSpLocks/>
          </p:cNvCxnSpPr>
          <p:nvPr/>
        </p:nvCxnSpPr>
        <p:spPr>
          <a:xfrm flipV="1">
            <a:off x="2954216" y="3265831"/>
            <a:ext cx="0" cy="246184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3BAD506-E7AB-C74A-AF47-20E55D07DD40}"/>
              </a:ext>
            </a:extLst>
          </p:cNvPr>
          <p:cNvSpPr txBox="1"/>
          <p:nvPr/>
        </p:nvSpPr>
        <p:spPr>
          <a:xfrm>
            <a:off x="2506429" y="6284950"/>
            <a:ext cx="7261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effect of radiation on position resolution must be investigates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0375B2-A635-1346-8BD0-36ACC3FD41F6}"/>
              </a:ext>
            </a:extLst>
          </p:cNvPr>
          <p:cNvSpPr txBox="1"/>
          <p:nvPr/>
        </p:nvSpPr>
        <p:spPr>
          <a:xfrm>
            <a:off x="7452138" y="1237455"/>
            <a:ext cx="4632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RSD provides excellent spatial resolution: 2-3% of the pitch size at gain 30 </a:t>
            </a:r>
          </a:p>
          <a:p>
            <a:endParaRPr lang="en-GB" sz="2400" b="1" dirty="0"/>
          </a:p>
          <a:p>
            <a:r>
              <a:rPr lang="en-GB" sz="2400" b="1" dirty="0">
                <a:solidFill>
                  <a:srgbClr val="FF0000"/>
                </a:solidFill>
              </a:rPr>
              <a:t>Position resolution comparison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RSD vs standard pixel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6007C6F2-E035-174B-B0C5-62410AF30C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6619379"/>
                  </p:ext>
                </p:extLst>
              </p:nvPr>
            </p:nvGraphicFramePr>
            <p:xfrm>
              <a:off x="7539604" y="3497105"/>
              <a:ext cx="4045384" cy="21234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91168">
                      <a:extLst>
                        <a:ext uri="{9D8B030D-6E8A-4147-A177-3AD203B41FA5}">
                          <a16:colId xmlns:a16="http://schemas.microsoft.com/office/drawing/2014/main" val="3704993270"/>
                        </a:ext>
                      </a:extLst>
                    </a:gridCol>
                    <a:gridCol w="1167619">
                      <a:extLst>
                        <a:ext uri="{9D8B030D-6E8A-4147-A177-3AD203B41FA5}">
                          <a16:colId xmlns:a16="http://schemas.microsoft.com/office/drawing/2014/main" val="2023307793"/>
                        </a:ext>
                      </a:extLst>
                    </a:gridCol>
                    <a:gridCol w="1786597">
                      <a:extLst>
                        <a:ext uri="{9D8B030D-6E8A-4147-A177-3AD203B41FA5}">
                          <a16:colId xmlns:a16="http://schemas.microsoft.com/office/drawing/2014/main" val="6869182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/>
                            <a:t>Pitch [µm]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/>
                            <a:t>Position resolution [µm]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59816974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rgbClr val="0070C0"/>
                              </a:solidFill>
                            </a:rPr>
                            <a:t>RSD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rgbClr val="0070C0"/>
                              </a:solidFill>
                            </a:rPr>
                            <a:t>1300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GB" b="1" dirty="0">
                              <a:solidFill>
                                <a:srgbClr val="0070C0"/>
                              </a:solidFill>
                            </a:rPr>
                            <a:t>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313079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rgbClr val="0070C0"/>
                              </a:solidFill>
                            </a:rPr>
                            <a:t>450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GB" b="1" dirty="0">
                              <a:solidFill>
                                <a:srgbClr val="0070C0"/>
                              </a:solidFill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317499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/>
                            <a:t>Standard pixel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920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499070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r>
                            <a:rPr lang="en-GB" dirty="0"/>
                            <a:t>Standard pixel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450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88624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6007C6F2-E035-174B-B0C5-62410AF30C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6619379"/>
                  </p:ext>
                </p:extLst>
              </p:nvPr>
            </p:nvGraphicFramePr>
            <p:xfrm>
              <a:off x="7539604" y="3497105"/>
              <a:ext cx="4045384" cy="21234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91168">
                      <a:extLst>
                        <a:ext uri="{9D8B030D-6E8A-4147-A177-3AD203B41FA5}">
                          <a16:colId xmlns:a16="http://schemas.microsoft.com/office/drawing/2014/main" val="3704993270"/>
                        </a:ext>
                      </a:extLst>
                    </a:gridCol>
                    <a:gridCol w="1167619">
                      <a:extLst>
                        <a:ext uri="{9D8B030D-6E8A-4147-A177-3AD203B41FA5}">
                          <a16:colId xmlns:a16="http://schemas.microsoft.com/office/drawing/2014/main" val="2023307793"/>
                        </a:ext>
                      </a:extLst>
                    </a:gridCol>
                    <a:gridCol w="1786597">
                      <a:extLst>
                        <a:ext uri="{9D8B030D-6E8A-4147-A177-3AD203B41FA5}">
                          <a16:colId xmlns:a16="http://schemas.microsoft.com/office/drawing/2014/main" val="68691823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/>
                            <a:t>Pitch [µm]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/>
                            <a:t>Position resolution [µm]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59816974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rgbClr val="0070C0"/>
                              </a:solidFill>
                            </a:rPr>
                            <a:t>RSD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rgbClr val="0070C0"/>
                              </a:solidFill>
                            </a:rPr>
                            <a:t>1300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7660" t="-182759" r="-709" b="-3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313079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>
                              <a:solidFill>
                                <a:srgbClr val="0070C0"/>
                              </a:solidFill>
                            </a:rPr>
                            <a:t>450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7660" t="-282759" r="-709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3317499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b="1" dirty="0"/>
                            <a:t>Standard pixel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920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499070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r>
                            <a:rPr lang="en-GB" dirty="0"/>
                            <a:t>Standard pixel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450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88624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C3B78-E1CE-294F-A4C8-F8FB33166206}"/>
                  </a:ext>
                </a:extLst>
              </p:cNvPr>
              <p:cNvSpPr txBox="1"/>
              <p:nvPr/>
            </p:nvSpPr>
            <p:spPr>
              <a:xfrm>
                <a:off x="450166" y="1130323"/>
                <a:ext cx="6063175" cy="1051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Position resolution in RSD is not given by the formula for binary read-out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𝑹𝑺𝑫</m:t>
                          </m:r>
                        </m:sub>
                      </m:sSub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𝒑𝒊𝒕𝒄𝒉</m:t>
                      </m:r>
                      <m:r>
                        <a:rPr lang="it-IT" sz="2000" b="1" i="1" smtClean="0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0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e>
                      </m:rad>
                    </m:oMath>
                  </m:oMathPara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C3B78-E1CE-294F-A4C8-F8FB33166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66" y="1130323"/>
                <a:ext cx="6063175" cy="1051955"/>
              </a:xfrm>
              <a:prstGeom prst="rect">
                <a:avLst/>
              </a:prstGeom>
              <a:blipFill>
                <a:blip r:embed="rId5"/>
                <a:stretch>
                  <a:fillRect l="-1046" t="-2381" r="-837" b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171E4FF-B549-1A42-A968-233E5582811F}"/>
              </a:ext>
            </a:extLst>
          </p:cNvPr>
          <p:cNvSpPr txBox="1"/>
          <p:nvPr/>
        </p:nvSpPr>
        <p:spPr>
          <a:xfrm>
            <a:off x="3024237" y="3265831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Gain 30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178E34E-9E89-6B44-A370-CA866DB1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20</a:t>
            </a:fld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41C97C-372B-AE48-BA96-2BD4785FA3B3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2E5692A-DEC3-5845-8B86-B6AD501387D6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1693156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RSD performance summary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178E34E-9E89-6B44-A370-CA866DB12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21</a:t>
            </a:fld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41C97C-372B-AE48-BA96-2BD4785FA3B3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2E5692A-DEC3-5845-8B86-B6AD501387D6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8C5E0B30-56D5-1542-91D8-23E59E854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71" y="1665041"/>
            <a:ext cx="7641582" cy="4470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348599-4A0E-824F-AAE4-AE6A1DD899AA}"/>
                  </a:ext>
                </a:extLst>
              </p:cNvPr>
              <p:cNvSpPr txBox="1"/>
              <p:nvPr/>
            </p:nvSpPr>
            <p:spPr>
              <a:xfrm>
                <a:off x="8273060" y="2368983"/>
                <a:ext cx="3918939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2400" b="1" dirty="0"/>
                  <a:t>Unchanged temporal capability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it-IT" sz="2400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GB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𝟑𝟎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𝟒𝟎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𝒑𝒔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b="1" dirty="0"/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GB" sz="2400" b="1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sz="2400" b="1" dirty="0"/>
                  <a:t>Position resolution improves as pitch decreases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348599-4A0E-824F-AAE4-AE6A1DD89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060" y="2368983"/>
                <a:ext cx="3918939" cy="2677656"/>
              </a:xfrm>
              <a:prstGeom prst="rect">
                <a:avLst/>
              </a:prstGeom>
              <a:blipFill>
                <a:blip r:embed="rId4"/>
                <a:stretch>
                  <a:fillRect l="-1935" t="-1887" b="-42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197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A complete new tracker based on RSD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48E4B-2611-F64E-8FDF-1F8FBC8D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22</a:t>
            </a:fld>
            <a:endParaRPr lang="en-GB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6E0E5D7-E13F-D146-9A78-9144E211DBFC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061CE6D-6CED-F941-83BB-9000408E30EA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21E946C-E373-4443-B5FD-C24497F7002E}"/>
              </a:ext>
            </a:extLst>
          </p:cNvPr>
          <p:cNvGrpSpPr/>
          <p:nvPr/>
        </p:nvGrpSpPr>
        <p:grpSpPr>
          <a:xfrm>
            <a:off x="925137" y="1017437"/>
            <a:ext cx="10341725" cy="3326837"/>
            <a:chOff x="934657" y="1847190"/>
            <a:chExt cx="10341725" cy="332683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017261-0FF7-254F-A627-A2EEFA9B12C4}"/>
                </a:ext>
              </a:extLst>
            </p:cNvPr>
            <p:cNvSpPr txBox="1"/>
            <p:nvPr/>
          </p:nvSpPr>
          <p:spPr>
            <a:xfrm>
              <a:off x="1843447" y="4654526"/>
              <a:ext cx="3954929" cy="519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T" sz="2400" b="1" dirty="0"/>
                <a:t>Standard Silicon Detector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7E6BE3-5DA0-2C4C-9BB4-0D807247F06C}"/>
                </a:ext>
              </a:extLst>
            </p:cNvPr>
            <p:cNvSpPr txBox="1"/>
            <p:nvPr/>
          </p:nvSpPr>
          <p:spPr>
            <a:xfrm>
              <a:off x="6717781" y="4632589"/>
              <a:ext cx="3860352" cy="519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T" sz="2400" b="1" dirty="0"/>
                <a:t>Resistive Silicon Detector</a:t>
              </a:r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3C01FAAC-01B9-2C43-B46A-19C3527AB071}"/>
                </a:ext>
              </a:extLst>
            </p:cNvPr>
            <p:cNvSpPr/>
            <p:nvPr/>
          </p:nvSpPr>
          <p:spPr>
            <a:xfrm>
              <a:off x="6549722" y="2626137"/>
              <a:ext cx="4537370" cy="1741991"/>
            </a:xfrm>
            <a:prstGeom prst="cube">
              <a:avLst>
                <a:gd name="adj" fmla="val 77577"/>
              </a:avLst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FEA9DDD0-A236-CC4A-85B8-A8519A69AC1D}"/>
                </a:ext>
              </a:extLst>
            </p:cNvPr>
            <p:cNvSpPr/>
            <p:nvPr/>
          </p:nvSpPr>
          <p:spPr>
            <a:xfrm>
              <a:off x="6586109" y="2368261"/>
              <a:ext cx="4448423" cy="1464439"/>
            </a:xfrm>
            <a:prstGeom prst="cube">
              <a:avLst>
                <a:gd name="adj" fmla="val 88052"/>
              </a:avLst>
            </a:prstGeom>
            <a:solidFill>
              <a:schemeClr val="bg1"/>
            </a:solidFill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37F6C36-772D-7149-8255-6CE05EE96068}"/>
                </a:ext>
              </a:extLst>
            </p:cNvPr>
            <p:cNvGrpSpPr/>
            <p:nvPr/>
          </p:nvGrpSpPr>
          <p:grpSpPr>
            <a:xfrm flipV="1">
              <a:off x="6586507" y="3662323"/>
              <a:ext cx="3146675" cy="174040"/>
              <a:chOff x="3017806" y="2631464"/>
              <a:chExt cx="4804941" cy="1319204"/>
            </a:xfrm>
          </p:grpSpPr>
          <p:sp>
            <p:nvSpPr>
              <p:cNvPr id="1212" name="Rectangle 1211">
                <a:extLst>
                  <a:ext uri="{FF2B5EF4-FFF2-40B4-BE49-F238E27FC236}">
                    <a16:creationId xmlns:a16="http://schemas.microsoft.com/office/drawing/2014/main" id="{41D4C676-0B5B-0D46-AF57-EDD9EDC614A8}"/>
                  </a:ext>
                </a:extLst>
              </p:cNvPr>
              <p:cNvSpPr/>
              <p:nvPr/>
            </p:nvSpPr>
            <p:spPr>
              <a:xfrm>
                <a:off x="3017806" y="2631464"/>
                <a:ext cx="4804941" cy="1319204"/>
              </a:xfrm>
              <a:prstGeom prst="rect">
                <a:avLst/>
              </a:prstGeom>
              <a:noFill/>
              <a:ln>
                <a:solidFill>
                  <a:srgbClr val="800000"/>
                </a:solidFill>
              </a:ln>
              <a:effectLst>
                <a:innerShdw>
                  <a:srgbClr val="FFFFFF"/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/>
              </a:p>
            </p:txBody>
          </p:sp>
          <p:sp>
            <p:nvSpPr>
              <p:cNvPr id="1213" name="Rectangle 1212">
                <a:extLst>
                  <a:ext uri="{FF2B5EF4-FFF2-40B4-BE49-F238E27FC236}">
                    <a16:creationId xmlns:a16="http://schemas.microsoft.com/office/drawing/2014/main" id="{BDA9923B-4564-4A43-98B2-0EB7140561F0}"/>
                  </a:ext>
                </a:extLst>
              </p:cNvPr>
              <p:cNvSpPr/>
              <p:nvPr/>
            </p:nvSpPr>
            <p:spPr>
              <a:xfrm>
                <a:off x="3533927" y="2644903"/>
                <a:ext cx="568864" cy="55875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/>
              </a:p>
            </p:txBody>
          </p:sp>
          <p:sp>
            <p:nvSpPr>
              <p:cNvPr id="1214" name="Rectangle 1213">
                <a:extLst>
                  <a:ext uri="{FF2B5EF4-FFF2-40B4-BE49-F238E27FC236}">
                    <a16:creationId xmlns:a16="http://schemas.microsoft.com/office/drawing/2014/main" id="{9F4CE331-11E7-634E-9D61-2C6159B957A1}"/>
                  </a:ext>
                </a:extLst>
              </p:cNvPr>
              <p:cNvSpPr/>
              <p:nvPr/>
            </p:nvSpPr>
            <p:spPr>
              <a:xfrm>
                <a:off x="6570071" y="2633052"/>
                <a:ext cx="568864" cy="55875"/>
              </a:xfrm>
              <a:prstGeom prst="rect">
                <a:avLst/>
              </a:prstGeom>
              <a:solidFill>
                <a:srgbClr val="221A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/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8CEF61F-DF30-A14C-A074-6DE13FAE33DA}"/>
                </a:ext>
              </a:extLst>
            </p:cNvPr>
            <p:cNvSpPr/>
            <p:nvPr/>
          </p:nvSpPr>
          <p:spPr>
            <a:xfrm>
              <a:off x="6547565" y="3962436"/>
              <a:ext cx="3161802" cy="420156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  <a:effectLst>
              <a:innerShdw>
                <a:srgbClr val="FFFFFF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0503D9D-19E8-234E-B82E-D4F7B840669A}"/>
                </a:ext>
              </a:extLst>
            </p:cNvPr>
            <p:cNvSpPr/>
            <p:nvPr/>
          </p:nvSpPr>
          <p:spPr>
            <a:xfrm>
              <a:off x="6920460" y="3928545"/>
              <a:ext cx="362322" cy="2357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E7FD50-060E-CC47-AA3A-49EE1195E5C6}"/>
                </a:ext>
              </a:extLst>
            </p:cNvPr>
            <p:cNvSpPr/>
            <p:nvPr/>
          </p:nvSpPr>
          <p:spPr>
            <a:xfrm>
              <a:off x="8854252" y="3923979"/>
              <a:ext cx="362322" cy="2357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/>
            </a:p>
          </p:txBody>
        </p:sp>
        <p:sp>
          <p:nvSpPr>
            <p:cNvPr id="48" name="Freeform 345">
              <a:extLst>
                <a:ext uri="{FF2B5EF4-FFF2-40B4-BE49-F238E27FC236}">
                  <a16:creationId xmlns:a16="http://schemas.microsoft.com/office/drawing/2014/main" id="{91E76153-DE22-7E46-9F1F-D60D58867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6047" y="3989899"/>
              <a:ext cx="187078" cy="471572"/>
            </a:xfrm>
            <a:custGeom>
              <a:avLst/>
              <a:gdLst>
                <a:gd name="T0" fmla="*/ 115 w 230"/>
                <a:gd name="T1" fmla="*/ 0 h 576"/>
                <a:gd name="T2" fmla="*/ 0 w 230"/>
                <a:gd name="T3" fmla="*/ 230 h 576"/>
                <a:gd name="T4" fmla="*/ 115 w 230"/>
                <a:gd name="T5" fmla="*/ 576 h 576"/>
                <a:gd name="T6" fmla="*/ 230 w 230"/>
                <a:gd name="T7" fmla="*/ 230 h 576"/>
                <a:gd name="T8" fmla="*/ 115 w 230"/>
                <a:gd name="T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576">
                  <a:moveTo>
                    <a:pt x="115" y="0"/>
                  </a:moveTo>
                  <a:lnTo>
                    <a:pt x="0" y="230"/>
                  </a:lnTo>
                  <a:lnTo>
                    <a:pt x="115" y="576"/>
                  </a:lnTo>
                  <a:lnTo>
                    <a:pt x="230" y="230"/>
                  </a:lnTo>
                  <a:lnTo>
                    <a:pt x="11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900" b="1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795CEEF-4A75-0041-8077-C99230CB3DF1}"/>
                </a:ext>
              </a:extLst>
            </p:cNvPr>
            <p:cNvGrpSpPr/>
            <p:nvPr/>
          </p:nvGrpSpPr>
          <p:grpSpPr>
            <a:xfrm>
              <a:off x="6592510" y="3975638"/>
              <a:ext cx="2926006" cy="40341"/>
              <a:chOff x="1735494" y="2140433"/>
              <a:chExt cx="5372457" cy="190234"/>
            </a:xfrm>
          </p:grpSpPr>
          <p:sp>
            <p:nvSpPr>
              <p:cNvPr id="1206" name="Freeform 366">
                <a:extLst>
                  <a:ext uri="{FF2B5EF4-FFF2-40B4-BE49-F238E27FC236}">
                    <a16:creationId xmlns:a16="http://schemas.microsoft.com/office/drawing/2014/main" id="{F196E502-76F9-1246-8936-E5B154C4643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01413" y="1774514"/>
                <a:ext cx="182562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b="1"/>
              </a:p>
            </p:txBody>
          </p:sp>
          <p:sp>
            <p:nvSpPr>
              <p:cNvPr id="1207" name="Freeform 366">
                <a:extLst>
                  <a:ext uri="{FF2B5EF4-FFF2-40B4-BE49-F238E27FC236}">
                    <a16:creationId xmlns:a16="http://schemas.microsoft.com/office/drawing/2014/main" id="{105C194E-AF56-6A41-981E-1DF9B6C5692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007991" y="1776100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b="1"/>
              </a:p>
            </p:txBody>
          </p:sp>
          <p:sp>
            <p:nvSpPr>
              <p:cNvPr id="1208" name="Freeform 366">
                <a:extLst>
                  <a:ext uri="{FF2B5EF4-FFF2-40B4-BE49-F238E27FC236}">
                    <a16:creationId xmlns:a16="http://schemas.microsoft.com/office/drawing/2014/main" id="{F39EC387-782B-A84F-9F20-5F3B411DB86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914570" y="17776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b="1"/>
              </a:p>
            </p:txBody>
          </p:sp>
          <p:sp>
            <p:nvSpPr>
              <p:cNvPr id="1209" name="Freeform 366">
                <a:extLst>
                  <a:ext uri="{FF2B5EF4-FFF2-40B4-BE49-F238E27FC236}">
                    <a16:creationId xmlns:a16="http://schemas.microsoft.com/office/drawing/2014/main" id="{618ED16C-A7D4-CE4E-8C8C-FCB19AEF86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796204" y="17791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b="1"/>
              </a:p>
            </p:txBody>
          </p:sp>
          <p:sp>
            <p:nvSpPr>
              <p:cNvPr id="1210" name="Freeform 366">
                <a:extLst>
                  <a:ext uri="{FF2B5EF4-FFF2-40B4-BE49-F238E27FC236}">
                    <a16:creationId xmlns:a16="http://schemas.microsoft.com/office/drawing/2014/main" id="{5054F644-6C45-084A-9DA0-64442909F74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677838" y="1780688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b="1"/>
              </a:p>
            </p:txBody>
          </p:sp>
          <p:sp>
            <p:nvSpPr>
              <p:cNvPr id="1211" name="Freeform 366">
                <a:extLst>
                  <a:ext uri="{FF2B5EF4-FFF2-40B4-BE49-F238E27FC236}">
                    <a16:creationId xmlns:a16="http://schemas.microsoft.com/office/drawing/2014/main" id="{863AE04A-B339-A24C-8B25-2427114A71E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6559471" y="1782187"/>
                <a:ext cx="182560" cy="914400"/>
              </a:xfrm>
              <a:custGeom>
                <a:avLst/>
                <a:gdLst>
                  <a:gd name="T0" fmla="*/ 58 w 115"/>
                  <a:gd name="T1" fmla="*/ 0 h 576"/>
                  <a:gd name="T2" fmla="*/ 0 w 115"/>
                  <a:gd name="T3" fmla="*/ 115 h 576"/>
                  <a:gd name="T4" fmla="*/ 58 w 115"/>
                  <a:gd name="T5" fmla="*/ 576 h 576"/>
                  <a:gd name="T6" fmla="*/ 115 w 115"/>
                  <a:gd name="T7" fmla="*/ 115 h 576"/>
                  <a:gd name="T8" fmla="*/ 58 w 115"/>
                  <a:gd name="T9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76">
                    <a:moveTo>
                      <a:pt x="58" y="0"/>
                    </a:moveTo>
                    <a:lnTo>
                      <a:pt x="0" y="115"/>
                    </a:lnTo>
                    <a:lnTo>
                      <a:pt x="58" y="576"/>
                    </a:lnTo>
                    <a:lnTo>
                      <a:pt x="115" y="115"/>
                    </a:lnTo>
                    <a:lnTo>
                      <a:pt x="5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b="1"/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49EB926-A5FF-7743-8778-D1FC51920BC0}"/>
                </a:ext>
              </a:extLst>
            </p:cNvPr>
            <p:cNvSpPr/>
            <p:nvPr/>
          </p:nvSpPr>
          <p:spPr>
            <a:xfrm>
              <a:off x="6547566" y="4331349"/>
              <a:ext cx="3176472" cy="45719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sp>
          <p:nvSpPr>
            <p:cNvPr id="51" name="Chord 50">
              <a:extLst>
                <a:ext uri="{FF2B5EF4-FFF2-40B4-BE49-F238E27FC236}">
                  <a16:creationId xmlns:a16="http://schemas.microsoft.com/office/drawing/2014/main" id="{B232067B-1400-9741-8B3C-6EAA32BE414A}"/>
                </a:ext>
              </a:extLst>
            </p:cNvPr>
            <p:cNvSpPr/>
            <p:nvPr/>
          </p:nvSpPr>
          <p:spPr>
            <a:xfrm rot="5237057">
              <a:off x="7006193" y="3855081"/>
              <a:ext cx="170859" cy="141814"/>
            </a:xfrm>
            <a:prstGeom prst="chord">
              <a:avLst>
                <a:gd name="adj1" fmla="val 5610245"/>
                <a:gd name="adj2" fmla="val 16200000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>
                <a:solidFill>
                  <a:schemeClr val="tx1"/>
                </a:solidFill>
              </a:endParaRPr>
            </a:p>
          </p:txBody>
        </p:sp>
        <p:sp>
          <p:nvSpPr>
            <p:cNvPr id="52" name="Chord 51">
              <a:extLst>
                <a:ext uri="{FF2B5EF4-FFF2-40B4-BE49-F238E27FC236}">
                  <a16:creationId xmlns:a16="http://schemas.microsoft.com/office/drawing/2014/main" id="{64C81D16-E695-8944-9921-766627A5FB06}"/>
                </a:ext>
              </a:extLst>
            </p:cNvPr>
            <p:cNvSpPr/>
            <p:nvPr/>
          </p:nvSpPr>
          <p:spPr>
            <a:xfrm rot="5237057">
              <a:off x="8940948" y="3850158"/>
              <a:ext cx="170859" cy="141814"/>
            </a:xfrm>
            <a:prstGeom prst="chord">
              <a:avLst>
                <a:gd name="adj1" fmla="val 5610245"/>
                <a:gd name="adj2" fmla="val 16200000"/>
              </a:avLst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>
                <a:solidFill>
                  <a:schemeClr val="tx1"/>
                </a:solidFill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82DF89-53B0-6841-816E-E6ED25553A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54830" y="4136911"/>
              <a:ext cx="525453" cy="1505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D4D592E-C8E8-2944-9F98-026EEB5AF07B}"/>
                </a:ext>
              </a:extLst>
            </p:cNvPr>
            <p:cNvSpPr txBox="1"/>
            <p:nvPr/>
          </p:nvSpPr>
          <p:spPr>
            <a:xfrm>
              <a:off x="10150492" y="3847579"/>
              <a:ext cx="1109599" cy="2525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900" b="1" dirty="0"/>
                <a:t>Resistive implant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F50826D-DDC7-4E41-AA23-1130C6281BE6}"/>
                </a:ext>
              </a:extLst>
            </p:cNvPr>
            <p:cNvCxnSpPr>
              <a:cxnSpLocks/>
              <a:stCxn id="54" idx="1"/>
              <a:endCxn id="68" idx="3"/>
            </p:cNvCxnSpPr>
            <p:nvPr/>
          </p:nvCxnSpPr>
          <p:spPr>
            <a:xfrm flipH="1">
              <a:off x="9724036" y="3973832"/>
              <a:ext cx="426456" cy="272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Freeform 863">
              <a:extLst>
                <a:ext uri="{FF2B5EF4-FFF2-40B4-BE49-F238E27FC236}">
                  <a16:creationId xmlns:a16="http://schemas.microsoft.com/office/drawing/2014/main" id="{E3594B50-6017-894A-917E-5F2535E19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0717" y="3521540"/>
              <a:ext cx="255140" cy="241792"/>
            </a:xfrm>
            <a:custGeom>
              <a:avLst/>
              <a:gdLst>
                <a:gd name="T0" fmla="*/ 0 w 576"/>
                <a:gd name="T1" fmla="*/ 231 h 461"/>
                <a:gd name="T2" fmla="*/ 115 w 576"/>
                <a:gd name="T3" fmla="*/ 461 h 461"/>
                <a:gd name="T4" fmla="*/ 576 w 576"/>
                <a:gd name="T5" fmla="*/ 231 h 461"/>
                <a:gd name="T6" fmla="*/ 115 w 576"/>
                <a:gd name="T7" fmla="*/ 0 h 461"/>
                <a:gd name="T8" fmla="*/ 0 w 576"/>
                <a:gd name="T9" fmla="*/ 23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" h="461">
                  <a:moveTo>
                    <a:pt x="0" y="231"/>
                  </a:moveTo>
                  <a:lnTo>
                    <a:pt x="115" y="461"/>
                  </a:lnTo>
                  <a:lnTo>
                    <a:pt x="576" y="231"/>
                  </a:lnTo>
                  <a:lnTo>
                    <a:pt x="115" y="0"/>
                  </a:lnTo>
                  <a:lnTo>
                    <a:pt x="0" y="231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900" b="1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9E6E8FA-24E6-3C47-BF22-31BD900C54BD}"/>
                </a:ext>
              </a:extLst>
            </p:cNvPr>
            <p:cNvSpPr txBox="1"/>
            <p:nvPr/>
          </p:nvSpPr>
          <p:spPr>
            <a:xfrm>
              <a:off x="10601897" y="3219977"/>
              <a:ext cx="674485" cy="489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50" b="1" dirty="0"/>
                <a:t>~ 50 </a:t>
              </a:r>
              <a:r>
                <a:rPr lang="en-US" sz="1050" b="1" dirty="0">
                  <a:latin typeface="Symbol" pitchFamily="2" charset="2"/>
                </a:rPr>
                <a:t>m</a:t>
              </a:r>
              <a:r>
                <a:rPr lang="en-US" sz="1050" b="1" dirty="0"/>
                <a:t>m 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E07E3DE-AA80-6C41-A8C8-9BAD2EE56737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252" y="3091556"/>
              <a:ext cx="0" cy="44236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39A3701-1E17-3342-BBE1-DCE6F553B6B4}"/>
                </a:ext>
              </a:extLst>
            </p:cNvPr>
            <p:cNvCxnSpPr>
              <a:cxnSpLocks/>
            </p:cNvCxnSpPr>
            <p:nvPr/>
          </p:nvCxnSpPr>
          <p:spPr>
            <a:xfrm>
              <a:off x="7782187" y="3640429"/>
              <a:ext cx="221223" cy="992965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258136-546A-FE4F-90D8-44359B7F44BD}"/>
                </a:ext>
              </a:extLst>
            </p:cNvPr>
            <p:cNvSpPr txBox="1"/>
            <p:nvPr/>
          </p:nvSpPr>
          <p:spPr>
            <a:xfrm>
              <a:off x="7605882" y="3884975"/>
              <a:ext cx="4265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rgbClr val="FF0000"/>
                  </a:solidFill>
                </a:rPr>
                <a:t>---</a:t>
              </a:r>
            </a:p>
            <a:p>
              <a:pPr algn="r"/>
              <a:r>
                <a:rPr lang="en-US" sz="800" b="1" dirty="0">
                  <a:solidFill>
                    <a:srgbClr val="FF0000"/>
                  </a:solidFill>
                </a:rPr>
                <a:t>- --</a:t>
              </a:r>
            </a:p>
            <a:p>
              <a:pPr algn="ctr"/>
              <a:r>
                <a:rPr lang="en-US" sz="800" b="1" dirty="0">
                  <a:solidFill>
                    <a:srgbClr val="221AC0"/>
                  </a:solidFill>
                </a:rPr>
                <a:t>++</a:t>
              </a:r>
            </a:p>
            <a:p>
              <a:pPr algn="ctr"/>
              <a:r>
                <a:rPr lang="en-US" sz="800" b="1" dirty="0">
                  <a:solidFill>
                    <a:srgbClr val="221AC0"/>
                  </a:solidFill>
                </a:rPr>
                <a:t>+++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F522159-C1BA-8F4D-A03B-67DBD0C5F2C3}"/>
                </a:ext>
              </a:extLst>
            </p:cNvPr>
            <p:cNvCxnSpPr>
              <a:cxnSpLocks/>
              <a:stCxn id="43" idx="1"/>
            </p:cNvCxnSpPr>
            <p:nvPr/>
          </p:nvCxnSpPr>
          <p:spPr>
            <a:xfrm flipV="1">
              <a:off x="8165587" y="2355961"/>
              <a:ext cx="1057637" cy="130176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C66EE4-BDCC-5548-93DB-D04A5B71D1ED}"/>
                </a:ext>
              </a:extLst>
            </p:cNvPr>
            <p:cNvCxnSpPr>
              <a:cxnSpLocks/>
            </p:cNvCxnSpPr>
            <p:nvPr/>
          </p:nvCxnSpPr>
          <p:spPr>
            <a:xfrm>
              <a:off x="7148655" y="3133917"/>
              <a:ext cx="3073054" cy="14262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A1B389E-DFBC-9646-A655-44DEF48653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21709" y="3166736"/>
              <a:ext cx="0" cy="144585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1A24C40-BE17-2142-9995-10D8A4BB1AA3}"/>
                </a:ext>
              </a:extLst>
            </p:cNvPr>
            <p:cNvSpPr/>
            <p:nvPr/>
          </p:nvSpPr>
          <p:spPr>
            <a:xfrm flipV="1">
              <a:off x="8910288" y="3442281"/>
              <a:ext cx="223650" cy="128882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b="1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6C9C060-BB7D-A940-8DE2-7D2F7E10EEBB}"/>
                </a:ext>
              </a:extLst>
            </p:cNvPr>
            <p:cNvSpPr/>
            <p:nvPr/>
          </p:nvSpPr>
          <p:spPr>
            <a:xfrm>
              <a:off x="6563644" y="4068211"/>
              <a:ext cx="3169537" cy="4571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E806576C-30E5-C842-809B-4B064BE16252}"/>
                </a:ext>
              </a:extLst>
            </p:cNvPr>
            <p:cNvSpPr/>
            <p:nvPr/>
          </p:nvSpPr>
          <p:spPr>
            <a:xfrm flipV="1">
              <a:off x="7013738" y="3292845"/>
              <a:ext cx="449029" cy="262170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b="1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7C75B92-DAAE-6F4C-A94F-83FB1123CF0A}"/>
                </a:ext>
              </a:extLst>
            </p:cNvPr>
            <p:cNvGrpSpPr/>
            <p:nvPr/>
          </p:nvGrpSpPr>
          <p:grpSpPr>
            <a:xfrm>
              <a:off x="6654502" y="3976582"/>
              <a:ext cx="2947371" cy="43478"/>
              <a:chOff x="4242745" y="3383672"/>
              <a:chExt cx="4627513" cy="75672"/>
            </a:xfrm>
          </p:grpSpPr>
          <p:grpSp>
            <p:nvGrpSpPr>
              <p:cNvPr id="1168" name="Group 1167">
                <a:extLst>
                  <a:ext uri="{FF2B5EF4-FFF2-40B4-BE49-F238E27FC236}">
                    <a16:creationId xmlns:a16="http://schemas.microsoft.com/office/drawing/2014/main" id="{5F3E9397-BE87-1A49-B456-3A7A8D342BFA}"/>
                  </a:ext>
                </a:extLst>
              </p:cNvPr>
              <p:cNvGrpSpPr/>
              <p:nvPr/>
            </p:nvGrpSpPr>
            <p:grpSpPr>
              <a:xfrm>
                <a:off x="6574448" y="3391604"/>
                <a:ext cx="2295810" cy="67740"/>
                <a:chOff x="1735494" y="2138844"/>
                <a:chExt cx="5372458" cy="191824"/>
              </a:xfrm>
            </p:grpSpPr>
            <p:grpSp>
              <p:nvGrpSpPr>
                <p:cNvPr id="1188" name="Group 367">
                  <a:extLst>
                    <a:ext uri="{FF2B5EF4-FFF2-40B4-BE49-F238E27FC236}">
                      <a16:creationId xmlns:a16="http://schemas.microsoft.com/office/drawing/2014/main" id="{07860B78-12E6-D341-8B32-BE56B23B961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100619" y="1773719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204" name="Freeform 244">
                    <a:extLst>
                      <a:ext uri="{FF2B5EF4-FFF2-40B4-BE49-F238E27FC236}">
                        <a16:creationId xmlns:a16="http://schemas.microsoft.com/office/drawing/2014/main" id="{06F2DCD1-1C1C-9C4B-A24D-428C939905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  <p:sp>
                <p:nvSpPr>
                  <p:cNvPr id="1205" name="Freeform 366">
                    <a:extLst>
                      <a:ext uri="{FF2B5EF4-FFF2-40B4-BE49-F238E27FC236}">
                        <a16:creationId xmlns:a16="http://schemas.microsoft.com/office/drawing/2014/main" id="{343AFE0E-2F27-6B40-B814-C99BA5D26C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</p:grpSp>
            <p:grpSp>
              <p:nvGrpSpPr>
                <p:cNvPr id="1189" name="Group 367">
                  <a:extLst>
                    <a:ext uri="{FF2B5EF4-FFF2-40B4-BE49-F238E27FC236}">
                      <a16:creationId xmlns:a16="http://schemas.microsoft.com/office/drawing/2014/main" id="{F2AE8D09-5D8C-5E46-A3AB-7C8086B5B46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007197" y="1775306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202" name="Freeform 244">
                    <a:extLst>
                      <a:ext uri="{FF2B5EF4-FFF2-40B4-BE49-F238E27FC236}">
                        <a16:creationId xmlns:a16="http://schemas.microsoft.com/office/drawing/2014/main" id="{DFDC2108-8969-EF42-ADC5-205689EF98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  <p:sp>
                <p:nvSpPr>
                  <p:cNvPr id="1203" name="Freeform 366">
                    <a:extLst>
                      <a:ext uri="{FF2B5EF4-FFF2-40B4-BE49-F238E27FC236}">
                        <a16:creationId xmlns:a16="http://schemas.microsoft.com/office/drawing/2014/main" id="{C39173A4-8A3A-2F40-9BB7-8E38772418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</p:grpSp>
            <p:grpSp>
              <p:nvGrpSpPr>
                <p:cNvPr id="1190" name="Group 367">
                  <a:extLst>
                    <a:ext uri="{FF2B5EF4-FFF2-40B4-BE49-F238E27FC236}">
                      <a16:creationId xmlns:a16="http://schemas.microsoft.com/office/drawing/2014/main" id="{10937BFD-BDB2-404C-B5A7-A7844577D0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913775" y="1776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200" name="Freeform 244">
                    <a:extLst>
                      <a:ext uri="{FF2B5EF4-FFF2-40B4-BE49-F238E27FC236}">
                        <a16:creationId xmlns:a16="http://schemas.microsoft.com/office/drawing/2014/main" id="{EDFE9043-EAF2-A841-9E22-2F742A3EB1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  <p:sp>
                <p:nvSpPr>
                  <p:cNvPr id="1201" name="Freeform 366">
                    <a:extLst>
                      <a:ext uri="{FF2B5EF4-FFF2-40B4-BE49-F238E27FC236}">
                        <a16:creationId xmlns:a16="http://schemas.microsoft.com/office/drawing/2014/main" id="{8A82C2D3-AED9-0741-8105-9A211F2B50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</p:grpSp>
            <p:grpSp>
              <p:nvGrpSpPr>
                <p:cNvPr id="1191" name="Group 367">
                  <a:extLst>
                    <a:ext uri="{FF2B5EF4-FFF2-40B4-BE49-F238E27FC236}">
                      <a16:creationId xmlns:a16="http://schemas.microsoft.com/office/drawing/2014/main" id="{DDBBEF6B-8B39-214A-8FBC-F2E70432590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795409" y="17783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98" name="Freeform 244">
                    <a:extLst>
                      <a:ext uri="{FF2B5EF4-FFF2-40B4-BE49-F238E27FC236}">
                        <a16:creationId xmlns:a16="http://schemas.microsoft.com/office/drawing/2014/main" id="{E66842DA-3579-244A-B966-1A241B602B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  <p:sp>
                <p:nvSpPr>
                  <p:cNvPr id="1199" name="Freeform 366">
                    <a:extLst>
                      <a:ext uri="{FF2B5EF4-FFF2-40B4-BE49-F238E27FC236}">
                        <a16:creationId xmlns:a16="http://schemas.microsoft.com/office/drawing/2014/main" id="{DE81F195-0CD5-6E41-A682-3A065EAEA9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</p:grpSp>
            <p:grpSp>
              <p:nvGrpSpPr>
                <p:cNvPr id="1192" name="Group 367">
                  <a:extLst>
                    <a:ext uri="{FF2B5EF4-FFF2-40B4-BE49-F238E27FC236}">
                      <a16:creationId xmlns:a16="http://schemas.microsoft.com/office/drawing/2014/main" id="{0EBD867B-82CF-3A42-A2EB-0B2EF4A44A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677043" y="1779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96" name="Freeform 244">
                    <a:extLst>
                      <a:ext uri="{FF2B5EF4-FFF2-40B4-BE49-F238E27FC236}">
                        <a16:creationId xmlns:a16="http://schemas.microsoft.com/office/drawing/2014/main" id="{D00C113B-227F-E340-BEE0-B0A8796B02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  <p:sp>
                <p:nvSpPr>
                  <p:cNvPr id="1197" name="Freeform 366">
                    <a:extLst>
                      <a:ext uri="{FF2B5EF4-FFF2-40B4-BE49-F238E27FC236}">
                        <a16:creationId xmlns:a16="http://schemas.microsoft.com/office/drawing/2014/main" id="{1AF9774C-D5D3-FE49-B166-EE734B437B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</p:grpSp>
            <p:grpSp>
              <p:nvGrpSpPr>
                <p:cNvPr id="1193" name="Group 367">
                  <a:extLst>
                    <a:ext uri="{FF2B5EF4-FFF2-40B4-BE49-F238E27FC236}">
                      <a16:creationId xmlns:a16="http://schemas.microsoft.com/office/drawing/2014/main" id="{6D70C07E-2F8E-D843-9412-7DB180F4EA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6558677" y="17813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94" name="Freeform 244">
                    <a:extLst>
                      <a:ext uri="{FF2B5EF4-FFF2-40B4-BE49-F238E27FC236}">
                        <a16:creationId xmlns:a16="http://schemas.microsoft.com/office/drawing/2014/main" id="{F5F4BEB5-85E6-984E-A7E6-FE588EDBB9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  <p:sp>
                <p:nvSpPr>
                  <p:cNvPr id="1195" name="Freeform 366">
                    <a:extLst>
                      <a:ext uri="{FF2B5EF4-FFF2-40B4-BE49-F238E27FC236}">
                        <a16:creationId xmlns:a16="http://schemas.microsoft.com/office/drawing/2014/main" id="{243890B6-929E-BB4E-BDD8-BC0D4D5C31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</p:grpSp>
          </p:grpSp>
          <p:grpSp>
            <p:nvGrpSpPr>
              <p:cNvPr id="1169" name="Group 1168">
                <a:extLst>
                  <a:ext uri="{FF2B5EF4-FFF2-40B4-BE49-F238E27FC236}">
                    <a16:creationId xmlns:a16="http://schemas.microsoft.com/office/drawing/2014/main" id="{713C8CA6-6362-AA4F-86A6-A3F78DD4BA9E}"/>
                  </a:ext>
                </a:extLst>
              </p:cNvPr>
              <p:cNvGrpSpPr/>
              <p:nvPr/>
            </p:nvGrpSpPr>
            <p:grpSpPr>
              <a:xfrm>
                <a:off x="4242745" y="3383672"/>
                <a:ext cx="2295810" cy="67740"/>
                <a:chOff x="1735494" y="2138844"/>
                <a:chExt cx="5372458" cy="191824"/>
              </a:xfrm>
            </p:grpSpPr>
            <p:grpSp>
              <p:nvGrpSpPr>
                <p:cNvPr id="1170" name="Group 367">
                  <a:extLst>
                    <a:ext uri="{FF2B5EF4-FFF2-40B4-BE49-F238E27FC236}">
                      <a16:creationId xmlns:a16="http://schemas.microsoft.com/office/drawing/2014/main" id="{81A42582-B41C-E247-9C34-EE7935956C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100619" y="1773719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86" name="Freeform 244">
                    <a:extLst>
                      <a:ext uri="{FF2B5EF4-FFF2-40B4-BE49-F238E27FC236}">
                        <a16:creationId xmlns:a16="http://schemas.microsoft.com/office/drawing/2014/main" id="{76140103-5FED-0743-AA1F-45E9ACA781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  <p:sp>
                <p:nvSpPr>
                  <p:cNvPr id="1187" name="Freeform 366">
                    <a:extLst>
                      <a:ext uri="{FF2B5EF4-FFF2-40B4-BE49-F238E27FC236}">
                        <a16:creationId xmlns:a16="http://schemas.microsoft.com/office/drawing/2014/main" id="{2901470B-CD02-294C-82C5-CDCADA8E22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</p:grpSp>
            <p:grpSp>
              <p:nvGrpSpPr>
                <p:cNvPr id="1171" name="Group 367">
                  <a:extLst>
                    <a:ext uri="{FF2B5EF4-FFF2-40B4-BE49-F238E27FC236}">
                      <a16:creationId xmlns:a16="http://schemas.microsoft.com/office/drawing/2014/main" id="{82B4C8C8-8386-3342-A610-137ED5D07A9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007197" y="1775306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84" name="Freeform 244">
                    <a:extLst>
                      <a:ext uri="{FF2B5EF4-FFF2-40B4-BE49-F238E27FC236}">
                        <a16:creationId xmlns:a16="http://schemas.microsoft.com/office/drawing/2014/main" id="{E6AFED02-DB82-174A-983D-2E31ADE3E7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  <p:sp>
                <p:nvSpPr>
                  <p:cNvPr id="1185" name="Freeform 366">
                    <a:extLst>
                      <a:ext uri="{FF2B5EF4-FFF2-40B4-BE49-F238E27FC236}">
                        <a16:creationId xmlns:a16="http://schemas.microsoft.com/office/drawing/2014/main" id="{71B8E128-00E1-BE45-8AD1-C3CC5CF15B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</p:grpSp>
            <p:grpSp>
              <p:nvGrpSpPr>
                <p:cNvPr id="1172" name="Group 367">
                  <a:extLst>
                    <a:ext uri="{FF2B5EF4-FFF2-40B4-BE49-F238E27FC236}">
                      <a16:creationId xmlns:a16="http://schemas.microsoft.com/office/drawing/2014/main" id="{DD133DDC-2184-7F4E-B27A-EDF13E3E64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913775" y="1776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82" name="Freeform 244">
                    <a:extLst>
                      <a:ext uri="{FF2B5EF4-FFF2-40B4-BE49-F238E27FC236}">
                        <a16:creationId xmlns:a16="http://schemas.microsoft.com/office/drawing/2014/main" id="{8E3DA35E-357B-5942-AA1B-331B6A7CFF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  <p:sp>
                <p:nvSpPr>
                  <p:cNvPr id="1183" name="Freeform 366">
                    <a:extLst>
                      <a:ext uri="{FF2B5EF4-FFF2-40B4-BE49-F238E27FC236}">
                        <a16:creationId xmlns:a16="http://schemas.microsoft.com/office/drawing/2014/main" id="{18E945F8-DF92-ED4B-81E1-C832CDED08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</p:grpSp>
            <p:grpSp>
              <p:nvGrpSpPr>
                <p:cNvPr id="1173" name="Group 367">
                  <a:extLst>
                    <a:ext uri="{FF2B5EF4-FFF2-40B4-BE49-F238E27FC236}">
                      <a16:creationId xmlns:a16="http://schemas.microsoft.com/office/drawing/2014/main" id="{B1655347-E9CA-574C-8E3A-3B1E65FF0E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795409" y="17783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80" name="Freeform 244">
                    <a:extLst>
                      <a:ext uri="{FF2B5EF4-FFF2-40B4-BE49-F238E27FC236}">
                        <a16:creationId xmlns:a16="http://schemas.microsoft.com/office/drawing/2014/main" id="{74FA2DA0-6B42-7840-AD1B-36DDB79E42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  <p:sp>
                <p:nvSpPr>
                  <p:cNvPr id="1181" name="Freeform 366">
                    <a:extLst>
                      <a:ext uri="{FF2B5EF4-FFF2-40B4-BE49-F238E27FC236}">
                        <a16:creationId xmlns:a16="http://schemas.microsoft.com/office/drawing/2014/main" id="{E36DFED6-5018-B54A-AF55-71AA7BA5A0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</p:grpSp>
            <p:grpSp>
              <p:nvGrpSpPr>
                <p:cNvPr id="1174" name="Group 367">
                  <a:extLst>
                    <a:ext uri="{FF2B5EF4-FFF2-40B4-BE49-F238E27FC236}">
                      <a16:creationId xmlns:a16="http://schemas.microsoft.com/office/drawing/2014/main" id="{41A8A72E-ED89-A44F-979F-2408E71641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677043" y="17798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78" name="Freeform 244">
                    <a:extLst>
                      <a:ext uri="{FF2B5EF4-FFF2-40B4-BE49-F238E27FC236}">
                        <a16:creationId xmlns:a16="http://schemas.microsoft.com/office/drawing/2014/main" id="{FD5958B0-17E7-5D42-8CA6-C78AFE5349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  <p:sp>
                <p:nvSpPr>
                  <p:cNvPr id="1179" name="Freeform 366">
                    <a:extLst>
                      <a:ext uri="{FF2B5EF4-FFF2-40B4-BE49-F238E27FC236}">
                        <a16:creationId xmlns:a16="http://schemas.microsoft.com/office/drawing/2014/main" id="{4C245382-E829-4B47-9857-9119E8BE28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</p:grpSp>
            <p:grpSp>
              <p:nvGrpSpPr>
                <p:cNvPr id="1175" name="Group 367">
                  <a:extLst>
                    <a:ext uri="{FF2B5EF4-FFF2-40B4-BE49-F238E27FC236}">
                      <a16:creationId xmlns:a16="http://schemas.microsoft.com/office/drawing/2014/main" id="{417DCF79-C7B6-B14B-AF7E-134C1E96EF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6558677" y="1781393"/>
                  <a:ext cx="184150" cy="914400"/>
                  <a:chOff x="691" y="3197"/>
                  <a:chExt cx="116" cy="576"/>
                </a:xfrm>
              </p:grpSpPr>
              <p:sp>
                <p:nvSpPr>
                  <p:cNvPr id="1176" name="Freeform 244">
                    <a:extLst>
                      <a:ext uri="{FF2B5EF4-FFF2-40B4-BE49-F238E27FC236}">
                        <a16:creationId xmlns:a16="http://schemas.microsoft.com/office/drawing/2014/main" id="{3F5F9DF8-AF58-094D-9D3A-311600B74F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6" cy="576"/>
                  </a:xfrm>
                  <a:custGeom>
                    <a:avLst/>
                    <a:gdLst>
                      <a:gd name="T0" fmla="*/ 58 w 116"/>
                      <a:gd name="T1" fmla="*/ 0 h 1152"/>
                      <a:gd name="T2" fmla="*/ 58 w 116"/>
                      <a:gd name="T3" fmla="*/ 230 h 1152"/>
                      <a:gd name="T4" fmla="*/ 116 w 116"/>
                      <a:gd name="T5" fmla="*/ 288 h 1152"/>
                      <a:gd name="T6" fmla="*/ 0 w 116"/>
                      <a:gd name="T7" fmla="*/ 403 h 1152"/>
                      <a:gd name="T8" fmla="*/ 116 w 116"/>
                      <a:gd name="T9" fmla="*/ 518 h 1152"/>
                      <a:gd name="T10" fmla="*/ 0 w 116"/>
                      <a:gd name="T11" fmla="*/ 634 h 1152"/>
                      <a:gd name="T12" fmla="*/ 116 w 116"/>
                      <a:gd name="T13" fmla="*/ 749 h 1152"/>
                      <a:gd name="T14" fmla="*/ 0 w 116"/>
                      <a:gd name="T15" fmla="*/ 864 h 1152"/>
                      <a:gd name="T16" fmla="*/ 58 w 116"/>
                      <a:gd name="T17" fmla="*/ 922 h 1152"/>
                      <a:gd name="T18" fmla="*/ 58 w 116"/>
                      <a:gd name="T19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6" h="1152">
                        <a:moveTo>
                          <a:pt x="58" y="0"/>
                        </a:moveTo>
                        <a:lnTo>
                          <a:pt x="58" y="230"/>
                        </a:lnTo>
                        <a:lnTo>
                          <a:pt x="116" y="288"/>
                        </a:lnTo>
                        <a:lnTo>
                          <a:pt x="0" y="403"/>
                        </a:lnTo>
                        <a:lnTo>
                          <a:pt x="116" y="518"/>
                        </a:lnTo>
                        <a:lnTo>
                          <a:pt x="0" y="634"/>
                        </a:lnTo>
                        <a:lnTo>
                          <a:pt x="116" y="749"/>
                        </a:lnTo>
                        <a:lnTo>
                          <a:pt x="0" y="864"/>
                        </a:lnTo>
                        <a:lnTo>
                          <a:pt x="58" y="922"/>
                        </a:lnTo>
                        <a:lnTo>
                          <a:pt x="58" y="1152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  <p:sp>
                <p:nvSpPr>
                  <p:cNvPr id="1177" name="Freeform 366">
                    <a:extLst>
                      <a:ext uri="{FF2B5EF4-FFF2-40B4-BE49-F238E27FC236}">
                        <a16:creationId xmlns:a16="http://schemas.microsoft.com/office/drawing/2014/main" id="{22E5AA48-2B37-4B4C-A148-E16B25B43B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1" y="3197"/>
                    <a:ext cx="115" cy="576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900" b="1"/>
                  </a:p>
                </p:txBody>
              </p:sp>
            </p:grpSp>
          </p:grp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EE11FB6-83BA-6840-AD18-ABA40769544B}"/>
                </a:ext>
              </a:extLst>
            </p:cNvPr>
            <p:cNvSpPr/>
            <p:nvPr/>
          </p:nvSpPr>
          <p:spPr>
            <a:xfrm>
              <a:off x="6563075" y="3968600"/>
              <a:ext cx="3160961" cy="65043"/>
            </a:xfrm>
            <a:prstGeom prst="rect">
              <a:avLst/>
            </a:prstGeom>
            <a:solidFill>
              <a:srgbClr val="3366FF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/>
            </a:p>
          </p:txBody>
        </p:sp>
        <p:sp>
          <p:nvSpPr>
            <p:cNvPr id="69" name="Right Arrow 68">
              <a:extLst>
                <a:ext uri="{FF2B5EF4-FFF2-40B4-BE49-F238E27FC236}">
                  <a16:creationId xmlns:a16="http://schemas.microsoft.com/office/drawing/2014/main" id="{5138591B-0501-9D47-A0D2-8AF1DA45297E}"/>
                </a:ext>
              </a:extLst>
            </p:cNvPr>
            <p:cNvSpPr/>
            <p:nvPr/>
          </p:nvSpPr>
          <p:spPr>
            <a:xfrm>
              <a:off x="7894374" y="3876395"/>
              <a:ext cx="849859" cy="55802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70" name="Right Arrow 69">
              <a:extLst>
                <a:ext uri="{FF2B5EF4-FFF2-40B4-BE49-F238E27FC236}">
                  <a16:creationId xmlns:a16="http://schemas.microsoft.com/office/drawing/2014/main" id="{4250E53B-1FE4-AA43-B6F4-B83B3E11C4AA}"/>
                </a:ext>
              </a:extLst>
            </p:cNvPr>
            <p:cNvSpPr/>
            <p:nvPr/>
          </p:nvSpPr>
          <p:spPr>
            <a:xfrm rot="10800000">
              <a:off x="7515069" y="3870841"/>
              <a:ext cx="221223" cy="64849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1100" b="1">
                <a:solidFill>
                  <a:schemeClr val="tx1"/>
                </a:solidFill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5F65426-D439-CC4B-9869-9F7966458B0E}"/>
                </a:ext>
              </a:extLst>
            </p:cNvPr>
            <p:cNvGrpSpPr/>
            <p:nvPr/>
          </p:nvGrpSpPr>
          <p:grpSpPr>
            <a:xfrm>
              <a:off x="7447569" y="3230626"/>
              <a:ext cx="338415" cy="241792"/>
              <a:chOff x="5979067" y="3529033"/>
              <a:chExt cx="531328" cy="420830"/>
            </a:xfrm>
          </p:grpSpPr>
          <p:sp>
            <p:nvSpPr>
              <p:cNvPr id="1166" name="Line 55">
                <a:extLst>
                  <a:ext uri="{FF2B5EF4-FFF2-40B4-BE49-F238E27FC236}">
                    <a16:creationId xmlns:a16="http://schemas.microsoft.com/office/drawing/2014/main" id="{03547932-69ED-4A49-8CE7-09169CE246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9067" y="3740361"/>
                <a:ext cx="53132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b="1"/>
              </a:p>
            </p:txBody>
          </p:sp>
          <p:sp>
            <p:nvSpPr>
              <p:cNvPr id="1167" name="AutoShape 56">
                <a:extLst>
                  <a:ext uri="{FF2B5EF4-FFF2-40B4-BE49-F238E27FC236}">
                    <a16:creationId xmlns:a16="http://schemas.microsoft.com/office/drawing/2014/main" id="{A5DFE72B-856C-6D48-9D3A-50448BE42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108382" y="3627480"/>
                <a:ext cx="420830" cy="223936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ED8D5BE8-7C40-4F49-8ACB-EF5B80BE53DF}"/>
                </a:ext>
              </a:extLst>
            </p:cNvPr>
            <p:cNvGrpSpPr/>
            <p:nvPr/>
          </p:nvGrpSpPr>
          <p:grpSpPr>
            <a:xfrm>
              <a:off x="7889497" y="2473206"/>
              <a:ext cx="338415" cy="241792"/>
              <a:chOff x="5979067" y="3529033"/>
              <a:chExt cx="531328" cy="420830"/>
            </a:xfrm>
          </p:grpSpPr>
          <p:sp>
            <p:nvSpPr>
              <p:cNvPr id="1164" name="Line 55">
                <a:extLst>
                  <a:ext uri="{FF2B5EF4-FFF2-40B4-BE49-F238E27FC236}">
                    <a16:creationId xmlns:a16="http://schemas.microsoft.com/office/drawing/2014/main" id="{48FB402E-7F3C-F147-8420-B86A55C2C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9067" y="3740361"/>
                <a:ext cx="53132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b="1"/>
              </a:p>
            </p:txBody>
          </p:sp>
          <p:sp>
            <p:nvSpPr>
              <p:cNvPr id="1165" name="AutoShape 56">
                <a:extLst>
                  <a:ext uri="{FF2B5EF4-FFF2-40B4-BE49-F238E27FC236}">
                    <a16:creationId xmlns:a16="http://schemas.microsoft.com/office/drawing/2014/main" id="{8AF30D46-25E2-9746-AFAF-FD25BE1BF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108382" y="3627480"/>
                <a:ext cx="420830" cy="223936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344F477-EAFE-4240-970F-10E042EA80D4}"/>
                </a:ext>
              </a:extLst>
            </p:cNvPr>
            <p:cNvGrpSpPr/>
            <p:nvPr/>
          </p:nvGrpSpPr>
          <p:grpSpPr>
            <a:xfrm>
              <a:off x="9385623" y="2475735"/>
              <a:ext cx="338415" cy="241792"/>
              <a:chOff x="5979067" y="3529033"/>
              <a:chExt cx="531328" cy="420830"/>
            </a:xfrm>
          </p:grpSpPr>
          <p:sp>
            <p:nvSpPr>
              <p:cNvPr id="1162" name="Line 55">
                <a:extLst>
                  <a:ext uri="{FF2B5EF4-FFF2-40B4-BE49-F238E27FC236}">
                    <a16:creationId xmlns:a16="http://schemas.microsoft.com/office/drawing/2014/main" id="{1EAE1EF5-3185-B249-971F-A25A9B4F0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9067" y="3740361"/>
                <a:ext cx="53132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b="1"/>
              </a:p>
            </p:txBody>
          </p:sp>
          <p:sp>
            <p:nvSpPr>
              <p:cNvPr id="1163" name="AutoShape 56">
                <a:extLst>
                  <a:ext uri="{FF2B5EF4-FFF2-40B4-BE49-F238E27FC236}">
                    <a16:creationId xmlns:a16="http://schemas.microsoft.com/office/drawing/2014/main" id="{DF9196D1-4293-BF4A-BF17-A529CB457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108382" y="3627480"/>
                <a:ext cx="420830" cy="223936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9186537-7BEB-E34C-B11F-B8109B13772D}"/>
                </a:ext>
              </a:extLst>
            </p:cNvPr>
            <p:cNvSpPr txBox="1"/>
            <p:nvPr/>
          </p:nvSpPr>
          <p:spPr>
            <a:xfrm>
              <a:off x="7931052" y="2882966"/>
              <a:ext cx="1057870" cy="4324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" b="1" dirty="0"/>
                <a:t>Pixel size </a:t>
              </a:r>
            </a:p>
            <a:p>
              <a:pPr algn="ctr">
                <a:lnSpc>
                  <a:spcPct val="130000"/>
                </a:lnSpc>
              </a:pPr>
              <a:r>
                <a:rPr lang="en-US" sz="900" b="1" dirty="0"/>
                <a:t>~ 250 x 250 </a:t>
              </a:r>
              <a:r>
                <a:rPr lang="en-US" sz="900" b="1" dirty="0">
                  <a:latin typeface="Symbol" pitchFamily="2" charset="2"/>
                </a:rPr>
                <a:t>m</a:t>
              </a:r>
              <a:r>
                <a:rPr lang="en-US" sz="900" b="1" dirty="0"/>
                <a:t>m</a:t>
              </a:r>
              <a:r>
                <a:rPr lang="en-US" sz="900" b="1" baseline="30000" dirty="0"/>
                <a:t>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D47C248-71B5-B346-B55C-2421E21A88D2}"/>
                </a:ext>
              </a:extLst>
            </p:cNvPr>
            <p:cNvSpPr txBox="1"/>
            <p:nvPr/>
          </p:nvSpPr>
          <p:spPr>
            <a:xfrm>
              <a:off x="934657" y="3996304"/>
              <a:ext cx="742511" cy="234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b="1" dirty="0"/>
                <a:t>Silicon bulk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C3F4857-07B7-274A-9899-DF9F019DC10B}"/>
                </a:ext>
              </a:extLst>
            </p:cNvPr>
            <p:cNvSpPr txBox="1"/>
            <p:nvPr/>
          </p:nvSpPr>
          <p:spPr>
            <a:xfrm>
              <a:off x="938094" y="3304649"/>
              <a:ext cx="630301" cy="234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b="1" dirty="0"/>
                <a:t>Contacts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BD4C263-334E-B243-87D4-7DD5155FA9A2}"/>
                </a:ext>
              </a:extLst>
            </p:cNvPr>
            <p:cNvSpPr txBox="1"/>
            <p:nvPr/>
          </p:nvSpPr>
          <p:spPr>
            <a:xfrm>
              <a:off x="952866" y="2807752"/>
              <a:ext cx="716863" cy="234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800" b="1" dirty="0"/>
                <a:t>Electronics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499485B-2BD3-E14F-BBD8-36D1BF89CB85}"/>
                </a:ext>
              </a:extLst>
            </p:cNvPr>
            <p:cNvSpPr txBox="1"/>
            <p:nvPr/>
          </p:nvSpPr>
          <p:spPr>
            <a:xfrm>
              <a:off x="5667097" y="3069969"/>
              <a:ext cx="658565" cy="4703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000" b="1" dirty="0"/>
                <a:t>~ 150 </a:t>
              </a:r>
              <a:r>
                <a:rPr lang="en-US" sz="1000" b="1" dirty="0">
                  <a:latin typeface="Symbol" pitchFamily="2" charset="2"/>
                </a:rPr>
                <a:t>m</a:t>
              </a:r>
              <a:r>
                <a:rPr lang="en-US" sz="1000" b="1" dirty="0"/>
                <a:t>m 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09E88A4-C4B2-7842-8BEB-CB533683760B}"/>
                </a:ext>
              </a:extLst>
            </p:cNvPr>
            <p:cNvGrpSpPr/>
            <p:nvPr/>
          </p:nvGrpSpPr>
          <p:grpSpPr>
            <a:xfrm>
              <a:off x="9044212" y="3246748"/>
              <a:ext cx="338415" cy="241792"/>
              <a:chOff x="5979067" y="3529033"/>
              <a:chExt cx="531328" cy="420830"/>
            </a:xfrm>
          </p:grpSpPr>
          <p:sp>
            <p:nvSpPr>
              <p:cNvPr id="1160" name="Line 55">
                <a:extLst>
                  <a:ext uri="{FF2B5EF4-FFF2-40B4-BE49-F238E27FC236}">
                    <a16:creationId xmlns:a16="http://schemas.microsoft.com/office/drawing/2014/main" id="{FC848B98-FFE7-BF49-9F70-CCAA927E4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9067" y="3740361"/>
                <a:ext cx="53132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900" b="1"/>
              </a:p>
            </p:txBody>
          </p:sp>
          <p:sp>
            <p:nvSpPr>
              <p:cNvPr id="1161" name="AutoShape 56">
                <a:extLst>
                  <a:ext uri="{FF2B5EF4-FFF2-40B4-BE49-F238E27FC236}">
                    <a16:creationId xmlns:a16="http://schemas.microsoft.com/office/drawing/2014/main" id="{AFE76A6A-957A-FB48-81B0-E0E6FC4E8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108382" y="3627480"/>
                <a:ext cx="420830" cy="223936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>
                  <a:defRPr/>
                </a:pPr>
                <a:endParaRPr lang="en-US" sz="900" b="1" dirty="0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337EC24-638B-4746-BD40-04BB4A2100D5}"/>
                </a:ext>
              </a:extLst>
            </p:cNvPr>
            <p:cNvGrpSpPr/>
            <p:nvPr/>
          </p:nvGrpSpPr>
          <p:grpSpPr>
            <a:xfrm>
              <a:off x="1724212" y="1847190"/>
              <a:ext cx="4687484" cy="2529878"/>
              <a:chOff x="2254897" y="2812082"/>
              <a:chExt cx="4687484" cy="2529878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6EADCB9-B15C-174E-8ACB-183A8B114F2C}"/>
                  </a:ext>
                </a:extLst>
              </p:cNvPr>
              <p:cNvGrpSpPr/>
              <p:nvPr/>
            </p:nvGrpSpPr>
            <p:grpSpPr>
              <a:xfrm>
                <a:off x="2880298" y="2812082"/>
                <a:ext cx="2350168" cy="1378862"/>
                <a:chOff x="3664492" y="746516"/>
                <a:chExt cx="6665806" cy="3973522"/>
              </a:xfrm>
            </p:grpSpPr>
            <p:grpSp>
              <p:nvGrpSpPr>
                <p:cNvPr id="898" name="Group 897">
                  <a:extLst>
                    <a:ext uri="{FF2B5EF4-FFF2-40B4-BE49-F238E27FC236}">
                      <a16:creationId xmlns:a16="http://schemas.microsoft.com/office/drawing/2014/main" id="{F0C712ED-C82B-8547-8D64-0AD27649540A}"/>
                    </a:ext>
                  </a:extLst>
                </p:cNvPr>
                <p:cNvGrpSpPr/>
                <p:nvPr/>
              </p:nvGrpSpPr>
              <p:grpSpPr>
                <a:xfrm flipV="1">
                  <a:off x="3670973" y="2642494"/>
                  <a:ext cx="4804941" cy="690773"/>
                  <a:chOff x="3017806" y="2631464"/>
                  <a:chExt cx="4804941" cy="1319204"/>
                </a:xfrm>
              </p:grpSpPr>
              <p:sp>
                <p:nvSpPr>
                  <p:cNvPr id="1156" name="Rectangle 1155">
                    <a:extLst>
                      <a:ext uri="{FF2B5EF4-FFF2-40B4-BE49-F238E27FC236}">
                        <a16:creationId xmlns:a16="http://schemas.microsoft.com/office/drawing/2014/main" id="{2A214523-A3DB-FA41-9836-31F1F1065E47}"/>
                      </a:ext>
                    </a:extLst>
                  </p:cNvPr>
                  <p:cNvSpPr/>
                  <p:nvPr/>
                </p:nvSpPr>
                <p:spPr>
                  <a:xfrm>
                    <a:off x="3017806" y="2631464"/>
                    <a:ext cx="4804941" cy="1319204"/>
                  </a:xfrm>
                  <a:prstGeom prst="rect">
                    <a:avLst/>
                  </a:prstGeom>
                  <a:noFill/>
                  <a:ln>
                    <a:solidFill>
                      <a:srgbClr val="800000"/>
                    </a:solidFill>
                  </a:ln>
                  <a:effectLst>
                    <a:innerShdw>
                      <a:srgbClr val="FFFFFF"/>
                    </a:inn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157" name="Rectangle 1156">
                    <a:extLst>
                      <a:ext uri="{FF2B5EF4-FFF2-40B4-BE49-F238E27FC236}">
                        <a16:creationId xmlns:a16="http://schemas.microsoft.com/office/drawing/2014/main" id="{1472C8F5-A35B-4742-82E3-7F4D7B027D4C}"/>
                      </a:ext>
                    </a:extLst>
                  </p:cNvPr>
                  <p:cNvSpPr/>
                  <p:nvPr/>
                </p:nvSpPr>
                <p:spPr>
                  <a:xfrm>
                    <a:off x="3533927" y="264490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158" name="Rectangle 1157">
                    <a:extLst>
                      <a:ext uri="{FF2B5EF4-FFF2-40B4-BE49-F238E27FC236}">
                        <a16:creationId xmlns:a16="http://schemas.microsoft.com/office/drawing/2014/main" id="{BA5142F8-1CE9-BF4F-AC4A-4D8AA51727E7}"/>
                      </a:ext>
                    </a:extLst>
                  </p:cNvPr>
                  <p:cNvSpPr/>
                  <p:nvPr/>
                </p:nvSpPr>
                <p:spPr>
                  <a:xfrm>
                    <a:off x="5096141" y="2635031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159" name="Rectangle 1158">
                    <a:extLst>
                      <a:ext uri="{FF2B5EF4-FFF2-40B4-BE49-F238E27FC236}">
                        <a16:creationId xmlns:a16="http://schemas.microsoft.com/office/drawing/2014/main" id="{A0624AB1-F28D-184D-B7B5-F9F317E972B4}"/>
                      </a:ext>
                    </a:extLst>
                  </p:cNvPr>
                  <p:cNvSpPr/>
                  <p:nvPr/>
                </p:nvSpPr>
                <p:spPr>
                  <a:xfrm>
                    <a:off x="6570071" y="2633052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899" name="Cube 898">
                  <a:extLst>
                    <a:ext uri="{FF2B5EF4-FFF2-40B4-BE49-F238E27FC236}">
                      <a16:creationId xmlns:a16="http://schemas.microsoft.com/office/drawing/2014/main" id="{D87A6B74-82AF-E344-A776-BAD9935BD136}"/>
                    </a:ext>
                  </a:extLst>
                </p:cNvPr>
                <p:cNvSpPr/>
                <p:nvPr/>
              </p:nvSpPr>
              <p:spPr>
                <a:xfrm>
                  <a:off x="3664492" y="786406"/>
                  <a:ext cx="6652844" cy="2548800"/>
                </a:xfrm>
                <a:prstGeom prst="cube">
                  <a:avLst>
                    <a:gd name="adj" fmla="val 72442"/>
                  </a:avLst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900" name="Group 899">
                  <a:extLst>
                    <a:ext uri="{FF2B5EF4-FFF2-40B4-BE49-F238E27FC236}">
                      <a16:creationId xmlns:a16="http://schemas.microsoft.com/office/drawing/2014/main" id="{E808C68E-BE92-204F-B7AC-9C2D2A325D61}"/>
                    </a:ext>
                  </a:extLst>
                </p:cNvPr>
                <p:cNvGrpSpPr/>
                <p:nvPr/>
              </p:nvGrpSpPr>
              <p:grpSpPr>
                <a:xfrm>
                  <a:off x="3694755" y="3575668"/>
                  <a:ext cx="4593969" cy="70212"/>
                  <a:chOff x="1735494" y="2140433"/>
                  <a:chExt cx="5372457" cy="190234"/>
                </a:xfrm>
              </p:grpSpPr>
              <p:sp>
                <p:nvSpPr>
                  <p:cNvPr id="1150" name="Freeform 366">
                    <a:extLst>
                      <a:ext uri="{FF2B5EF4-FFF2-40B4-BE49-F238E27FC236}">
                        <a16:creationId xmlns:a16="http://schemas.microsoft.com/office/drawing/2014/main" id="{B7A5F6A6-0F34-E841-8A1B-4A37BB257E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2101413" y="1774514"/>
                    <a:ext cx="182562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151" name="Freeform 366">
                    <a:extLst>
                      <a:ext uri="{FF2B5EF4-FFF2-40B4-BE49-F238E27FC236}">
                        <a16:creationId xmlns:a16="http://schemas.microsoft.com/office/drawing/2014/main" id="{A7F6881B-0F0F-DB43-A273-DBA8C7DA66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007991" y="1776100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152" name="Freeform 366">
                    <a:extLst>
                      <a:ext uri="{FF2B5EF4-FFF2-40B4-BE49-F238E27FC236}">
                        <a16:creationId xmlns:a16="http://schemas.microsoft.com/office/drawing/2014/main" id="{DC185D22-AE1A-334A-A225-CF59F1FEA9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914570" y="17776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153" name="Freeform 366">
                    <a:extLst>
                      <a:ext uri="{FF2B5EF4-FFF2-40B4-BE49-F238E27FC236}">
                        <a16:creationId xmlns:a16="http://schemas.microsoft.com/office/drawing/2014/main" id="{FAD8DAA0-50D4-1949-9ADF-04730FF5EA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4796204" y="1779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154" name="Freeform 366">
                    <a:extLst>
                      <a:ext uri="{FF2B5EF4-FFF2-40B4-BE49-F238E27FC236}">
                        <a16:creationId xmlns:a16="http://schemas.microsoft.com/office/drawing/2014/main" id="{1DB4A83E-2BDE-8541-89B0-543826FC1C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5677838" y="1780688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155" name="Freeform 366">
                    <a:extLst>
                      <a:ext uri="{FF2B5EF4-FFF2-40B4-BE49-F238E27FC236}">
                        <a16:creationId xmlns:a16="http://schemas.microsoft.com/office/drawing/2014/main" id="{188C51DF-0995-6742-B33D-DC1DE0BB66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6559471" y="1782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sp>
              <p:nvSpPr>
                <p:cNvPr id="901" name="Freeform 863">
                  <a:extLst>
                    <a:ext uri="{FF2B5EF4-FFF2-40B4-BE49-F238E27FC236}">
                      <a16:creationId xmlns:a16="http://schemas.microsoft.com/office/drawing/2014/main" id="{8FE68F51-310A-324E-B946-DF31CEFF58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9813" y="2785328"/>
                  <a:ext cx="400582" cy="420830"/>
                </a:xfrm>
                <a:custGeom>
                  <a:avLst/>
                  <a:gdLst>
                    <a:gd name="T0" fmla="*/ 0 w 576"/>
                    <a:gd name="T1" fmla="*/ 231 h 461"/>
                    <a:gd name="T2" fmla="*/ 115 w 576"/>
                    <a:gd name="T3" fmla="*/ 461 h 461"/>
                    <a:gd name="T4" fmla="*/ 576 w 576"/>
                    <a:gd name="T5" fmla="*/ 231 h 461"/>
                    <a:gd name="T6" fmla="*/ 115 w 576"/>
                    <a:gd name="T7" fmla="*/ 0 h 461"/>
                    <a:gd name="T8" fmla="*/ 0 w 576"/>
                    <a:gd name="T9" fmla="*/ 231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6" h="461">
                      <a:moveTo>
                        <a:pt x="0" y="231"/>
                      </a:moveTo>
                      <a:lnTo>
                        <a:pt x="115" y="461"/>
                      </a:lnTo>
                      <a:lnTo>
                        <a:pt x="576" y="231"/>
                      </a:lnTo>
                      <a:lnTo>
                        <a:pt x="115" y="0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cxnSp>
              <p:nvCxnSpPr>
                <p:cNvPr id="902" name="Straight Connector 901">
                  <a:extLst>
                    <a:ext uri="{FF2B5EF4-FFF2-40B4-BE49-F238E27FC236}">
                      <a16:creationId xmlns:a16="http://schemas.microsoft.com/office/drawing/2014/main" id="{8C803DB0-E21A-5445-BAD5-498C0898AC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7150" y="770700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FEF82E66-A9F4-BA48-A9D2-CDB5ED4E12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0738" y="230370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4" name="Straight Connector 903">
                  <a:extLst>
                    <a:ext uri="{FF2B5EF4-FFF2-40B4-BE49-F238E27FC236}">
                      <a16:creationId xmlns:a16="http://schemas.microsoft.com/office/drawing/2014/main" id="{6E2D97F4-01BE-4842-9A05-99452F6B80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6788" y="2343057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9C0B987B-BACB-8A4C-A060-2A957B7444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85205" y="3226136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6" name="Straight Connector 905">
                  <a:extLst>
                    <a:ext uri="{FF2B5EF4-FFF2-40B4-BE49-F238E27FC236}">
                      <a16:creationId xmlns:a16="http://schemas.microsoft.com/office/drawing/2014/main" id="{437FB136-1EB7-7941-803F-9C73EC7643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7408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7" name="Straight Connector 906">
                  <a:extLst>
                    <a:ext uri="{FF2B5EF4-FFF2-40B4-BE49-F238E27FC236}">
                      <a16:creationId xmlns:a16="http://schemas.microsoft.com/office/drawing/2014/main" id="{4E0FDEB6-3D2B-1547-8048-239FEEA657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71507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8" name="Straight Connector 907">
                  <a:extLst>
                    <a:ext uri="{FF2B5EF4-FFF2-40B4-BE49-F238E27FC236}">
                      <a16:creationId xmlns:a16="http://schemas.microsoft.com/office/drawing/2014/main" id="{9118763C-F53B-6248-BFE6-EF528F857D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5605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9" name="Straight Connector 908">
                  <a:extLst>
                    <a:ext uri="{FF2B5EF4-FFF2-40B4-BE49-F238E27FC236}">
                      <a16:creationId xmlns:a16="http://schemas.microsoft.com/office/drawing/2014/main" id="{273A85AD-40AD-B341-A6EB-4C24C6897C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97038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0" name="Straight Connector 909">
                  <a:extLst>
                    <a:ext uri="{FF2B5EF4-FFF2-40B4-BE49-F238E27FC236}">
                      <a16:creationId xmlns:a16="http://schemas.microsoft.com/office/drawing/2014/main" id="{5D5E479C-D495-C74A-BF6F-520F7874F0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338022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8277F95C-492A-5745-8548-CF600333DD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7900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2" name="Straight Connector 911">
                  <a:extLst>
                    <a:ext uri="{FF2B5EF4-FFF2-40B4-BE49-F238E27FC236}">
                      <a16:creationId xmlns:a16="http://schemas.microsoft.com/office/drawing/2014/main" id="{2015A5C8-76EE-BA4D-9231-F23C9A6EAF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41999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D7D5A8AA-9342-2F45-8C0A-93730C4050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6097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4" name="Straight Connector 913">
                  <a:extLst>
                    <a:ext uri="{FF2B5EF4-FFF2-40B4-BE49-F238E27FC236}">
                      <a16:creationId xmlns:a16="http://schemas.microsoft.com/office/drawing/2014/main" id="{21B4A32F-7387-5649-AE62-2E7307C91D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16640" y="765204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5" name="Straight Connector 914">
                  <a:extLst>
                    <a:ext uri="{FF2B5EF4-FFF2-40B4-BE49-F238E27FC236}">
                      <a16:creationId xmlns:a16="http://schemas.microsoft.com/office/drawing/2014/main" id="{F0C7BC66-1E4D-C846-B78A-A25554BC35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46130" y="759708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6" name="Straight Connector 915">
                  <a:extLst>
                    <a:ext uri="{FF2B5EF4-FFF2-40B4-BE49-F238E27FC236}">
                      <a16:creationId xmlns:a16="http://schemas.microsoft.com/office/drawing/2014/main" id="{AEB147ED-620A-DD4F-8322-16454CF4F0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620" y="7542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7" name="Straight Connector 916">
                  <a:extLst>
                    <a:ext uri="{FF2B5EF4-FFF2-40B4-BE49-F238E27FC236}">
                      <a16:creationId xmlns:a16="http://schemas.microsoft.com/office/drawing/2014/main" id="{C728212F-8B5C-2F47-9D2D-011D252994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05110" y="7487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8" name="Straight Connector 917">
                  <a:extLst>
                    <a:ext uri="{FF2B5EF4-FFF2-40B4-BE49-F238E27FC236}">
                      <a16:creationId xmlns:a16="http://schemas.microsoft.com/office/drawing/2014/main" id="{DADCB8B0-5ED1-0640-AAE0-D51C92FD25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87352" y="7520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9" name="Straight Connector 918">
                  <a:extLst>
                    <a:ext uri="{FF2B5EF4-FFF2-40B4-BE49-F238E27FC236}">
                      <a16:creationId xmlns:a16="http://schemas.microsoft.com/office/drawing/2014/main" id="{FEF9ACDE-5589-0648-B67D-55ABED1F24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6842" y="7465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0" name="Straight Connector 919">
                  <a:extLst>
                    <a:ext uri="{FF2B5EF4-FFF2-40B4-BE49-F238E27FC236}">
                      <a16:creationId xmlns:a16="http://schemas.microsoft.com/office/drawing/2014/main" id="{4092422F-C633-554F-8FCC-47C10E3E2A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63916" y="7498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1" name="Straight Connector 920">
                  <a:extLst>
                    <a:ext uri="{FF2B5EF4-FFF2-40B4-BE49-F238E27FC236}">
                      <a16:creationId xmlns:a16="http://schemas.microsoft.com/office/drawing/2014/main" id="{51D04380-CA9E-7448-B505-85E8D4F5F8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5955" y="201570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2" name="Straight Connector 921">
                  <a:extLst>
                    <a:ext uri="{FF2B5EF4-FFF2-40B4-BE49-F238E27FC236}">
                      <a16:creationId xmlns:a16="http://schemas.microsoft.com/office/drawing/2014/main" id="{20338A74-9616-E940-99A0-F734479EA7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964" y="172771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3" name="Straight Connector 922">
                  <a:extLst>
                    <a:ext uri="{FF2B5EF4-FFF2-40B4-BE49-F238E27FC236}">
                      <a16:creationId xmlns:a16="http://schemas.microsoft.com/office/drawing/2014/main" id="{35890BF3-FC40-E749-BD5F-C4436AA688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8805" y="143971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4" name="Straight Connector 923">
                  <a:extLst>
                    <a:ext uri="{FF2B5EF4-FFF2-40B4-BE49-F238E27FC236}">
                      <a16:creationId xmlns:a16="http://schemas.microsoft.com/office/drawing/2014/main" id="{BE2B1A8D-66D8-5244-9FC5-7BC539426A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4022" y="115172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5" name="Straight Connector 924">
                  <a:extLst>
                    <a:ext uri="{FF2B5EF4-FFF2-40B4-BE49-F238E27FC236}">
                      <a16:creationId xmlns:a16="http://schemas.microsoft.com/office/drawing/2014/main" id="{01C9F126-6C67-B941-B3F1-3BC8071F42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70797" y="2028809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6" name="Straight Connector 925">
                  <a:extLst>
                    <a:ext uri="{FF2B5EF4-FFF2-40B4-BE49-F238E27FC236}">
                      <a16:creationId xmlns:a16="http://schemas.microsoft.com/office/drawing/2014/main" id="{A86CBAB7-8643-A443-A6B7-7D572D1547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74806" y="1714561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7" name="Straight Connector 926">
                  <a:extLst>
                    <a:ext uri="{FF2B5EF4-FFF2-40B4-BE49-F238E27FC236}">
                      <a16:creationId xmlns:a16="http://schemas.microsoft.com/office/drawing/2014/main" id="{ED25CBD4-EBAD-C14B-A7AB-2216882E26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52439" y="1453065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8" name="Straight Connector 927">
                  <a:extLst>
                    <a:ext uri="{FF2B5EF4-FFF2-40B4-BE49-F238E27FC236}">
                      <a16:creationId xmlns:a16="http://schemas.microsoft.com/office/drawing/2014/main" id="{074356B7-9AD5-AA4B-BBD4-BE4232F86D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47656" y="1138818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29" name="Group 928">
                  <a:extLst>
                    <a:ext uri="{FF2B5EF4-FFF2-40B4-BE49-F238E27FC236}">
                      <a16:creationId xmlns:a16="http://schemas.microsoft.com/office/drawing/2014/main" id="{EDD52FA3-D159-CC42-B0C9-E3F204917F35}"/>
                    </a:ext>
                  </a:extLst>
                </p:cNvPr>
                <p:cNvGrpSpPr/>
                <p:nvPr/>
              </p:nvGrpSpPr>
              <p:grpSpPr>
                <a:xfrm>
                  <a:off x="3750815" y="331294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1146" name="Rectangle 1145">
                    <a:extLst>
                      <a:ext uri="{FF2B5EF4-FFF2-40B4-BE49-F238E27FC236}">
                        <a16:creationId xmlns:a16="http://schemas.microsoft.com/office/drawing/2014/main" id="{AB34D25F-011B-0348-9AB5-BF67DF21716A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147" name="Rectangle 1146">
                    <a:extLst>
                      <a:ext uri="{FF2B5EF4-FFF2-40B4-BE49-F238E27FC236}">
                        <a16:creationId xmlns:a16="http://schemas.microsoft.com/office/drawing/2014/main" id="{A0FC3586-B799-D949-8EBB-D5C91E8D1FF1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148" name="Chord 1147">
                    <a:extLst>
                      <a:ext uri="{FF2B5EF4-FFF2-40B4-BE49-F238E27FC236}">
                        <a16:creationId xmlns:a16="http://schemas.microsoft.com/office/drawing/2014/main" id="{ACE1085A-5E25-C043-9135-72D0C211CC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9" name="Rectangle 1148">
                    <a:extLst>
                      <a:ext uri="{FF2B5EF4-FFF2-40B4-BE49-F238E27FC236}">
                        <a16:creationId xmlns:a16="http://schemas.microsoft.com/office/drawing/2014/main" id="{192B130F-5454-964E-9612-E3844027DA57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cxnSp>
              <p:nvCxnSpPr>
                <p:cNvPr id="930" name="Straight Connector 929">
                  <a:extLst>
                    <a:ext uri="{FF2B5EF4-FFF2-40B4-BE49-F238E27FC236}">
                      <a16:creationId xmlns:a16="http://schemas.microsoft.com/office/drawing/2014/main" id="{55CFC86C-CEC8-E948-B77B-2FBBAF7A7C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101236" y="2927776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1" name="Straight Connector 930">
                  <a:extLst>
                    <a:ext uri="{FF2B5EF4-FFF2-40B4-BE49-F238E27FC236}">
                      <a16:creationId xmlns:a16="http://schemas.microsoft.com/office/drawing/2014/main" id="{F2CF03B1-A7F0-5B49-9047-2B901AB0BB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17267" y="2629416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2" name="Straight Connector 931">
                  <a:extLst>
                    <a:ext uri="{FF2B5EF4-FFF2-40B4-BE49-F238E27FC236}">
                      <a16:creationId xmlns:a16="http://schemas.microsoft.com/office/drawing/2014/main" id="{5CBD2EE5-6AB9-7B4F-854C-055F1710A6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33298" y="2302181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3" name="Straight Connector 932">
                  <a:extLst>
                    <a:ext uri="{FF2B5EF4-FFF2-40B4-BE49-F238E27FC236}">
                      <a16:creationId xmlns:a16="http://schemas.microsoft.com/office/drawing/2014/main" id="{19318850-5CFA-2747-B597-89F3790B8C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64315" y="1973183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34" name="Group 933">
                  <a:extLst>
                    <a:ext uri="{FF2B5EF4-FFF2-40B4-BE49-F238E27FC236}">
                      <a16:creationId xmlns:a16="http://schemas.microsoft.com/office/drawing/2014/main" id="{33EFF29C-7880-2E44-AEEC-F1FAC9D204FE}"/>
                    </a:ext>
                  </a:extLst>
                </p:cNvPr>
                <p:cNvGrpSpPr/>
                <p:nvPr/>
              </p:nvGrpSpPr>
              <p:grpSpPr>
                <a:xfrm>
                  <a:off x="3978635" y="86931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128" name="Group 1127">
                    <a:extLst>
                      <a:ext uri="{FF2B5EF4-FFF2-40B4-BE49-F238E27FC236}">
                        <a16:creationId xmlns:a16="http://schemas.microsoft.com/office/drawing/2014/main" id="{135258DD-D5DF-AF4B-9A62-0350B73D19B5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44" name="Line 55">
                      <a:extLst>
                        <a:ext uri="{FF2B5EF4-FFF2-40B4-BE49-F238E27FC236}">
                          <a16:creationId xmlns:a16="http://schemas.microsoft.com/office/drawing/2014/main" id="{284015D0-9B83-EF42-8E04-4F3D6907950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45" name="AutoShape 56">
                      <a:extLst>
                        <a:ext uri="{FF2B5EF4-FFF2-40B4-BE49-F238E27FC236}">
                          <a16:creationId xmlns:a16="http://schemas.microsoft.com/office/drawing/2014/main" id="{7E49106E-0F6C-3C40-9BD4-C0B75E70A7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129" name="Group 1128">
                    <a:extLst>
                      <a:ext uri="{FF2B5EF4-FFF2-40B4-BE49-F238E27FC236}">
                        <a16:creationId xmlns:a16="http://schemas.microsoft.com/office/drawing/2014/main" id="{0032AA0E-D3E3-4B42-A67D-DE5E2AB26D80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42" name="Line 55">
                      <a:extLst>
                        <a:ext uri="{FF2B5EF4-FFF2-40B4-BE49-F238E27FC236}">
                          <a16:creationId xmlns:a16="http://schemas.microsoft.com/office/drawing/2014/main" id="{155A9471-AC59-F04A-B939-600F1144328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43" name="AutoShape 56">
                      <a:extLst>
                        <a:ext uri="{FF2B5EF4-FFF2-40B4-BE49-F238E27FC236}">
                          <a16:creationId xmlns:a16="http://schemas.microsoft.com/office/drawing/2014/main" id="{6E46DA4C-477A-3247-A3A4-8E2228D46C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130" name="Group 1129">
                    <a:extLst>
                      <a:ext uri="{FF2B5EF4-FFF2-40B4-BE49-F238E27FC236}">
                        <a16:creationId xmlns:a16="http://schemas.microsoft.com/office/drawing/2014/main" id="{501EC059-40E3-E740-8567-2823964BFC6D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40" name="Line 55">
                      <a:extLst>
                        <a:ext uri="{FF2B5EF4-FFF2-40B4-BE49-F238E27FC236}">
                          <a16:creationId xmlns:a16="http://schemas.microsoft.com/office/drawing/2014/main" id="{20831278-B45D-5B4A-B4D9-2201900A037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41" name="AutoShape 56">
                      <a:extLst>
                        <a:ext uri="{FF2B5EF4-FFF2-40B4-BE49-F238E27FC236}">
                          <a16:creationId xmlns:a16="http://schemas.microsoft.com/office/drawing/2014/main" id="{F005F2FC-C9CA-784A-9BF9-A116F097AD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131" name="Group 1130">
                    <a:extLst>
                      <a:ext uri="{FF2B5EF4-FFF2-40B4-BE49-F238E27FC236}">
                        <a16:creationId xmlns:a16="http://schemas.microsoft.com/office/drawing/2014/main" id="{A00D8677-4300-C140-8F33-160BD2EEA86B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38" name="Line 55">
                      <a:extLst>
                        <a:ext uri="{FF2B5EF4-FFF2-40B4-BE49-F238E27FC236}">
                          <a16:creationId xmlns:a16="http://schemas.microsoft.com/office/drawing/2014/main" id="{DA0A8CFF-0783-ED4F-A788-E07D3AC70E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39" name="AutoShape 56">
                      <a:extLst>
                        <a:ext uri="{FF2B5EF4-FFF2-40B4-BE49-F238E27FC236}">
                          <a16:creationId xmlns:a16="http://schemas.microsoft.com/office/drawing/2014/main" id="{9EE3A65F-89C1-E042-AB2B-D4B83F26C8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132" name="Group 1131">
                    <a:extLst>
                      <a:ext uri="{FF2B5EF4-FFF2-40B4-BE49-F238E27FC236}">
                        <a16:creationId xmlns:a16="http://schemas.microsoft.com/office/drawing/2014/main" id="{9122C660-EBC0-C746-A674-1D39C3A30982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36" name="Line 55">
                      <a:extLst>
                        <a:ext uri="{FF2B5EF4-FFF2-40B4-BE49-F238E27FC236}">
                          <a16:creationId xmlns:a16="http://schemas.microsoft.com/office/drawing/2014/main" id="{B4DD7F41-EA84-3940-8488-E05AB872BE7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37" name="AutoShape 56">
                      <a:extLst>
                        <a:ext uri="{FF2B5EF4-FFF2-40B4-BE49-F238E27FC236}">
                          <a16:creationId xmlns:a16="http://schemas.microsoft.com/office/drawing/2014/main" id="{C0337AE2-4E15-BA4D-B6D2-F5623967AF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133" name="Group 1132">
                    <a:extLst>
                      <a:ext uri="{FF2B5EF4-FFF2-40B4-BE49-F238E27FC236}">
                        <a16:creationId xmlns:a16="http://schemas.microsoft.com/office/drawing/2014/main" id="{85A4EF54-EACC-8D44-8EF2-A778F256D62A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34" name="Line 55">
                      <a:extLst>
                        <a:ext uri="{FF2B5EF4-FFF2-40B4-BE49-F238E27FC236}">
                          <a16:creationId xmlns:a16="http://schemas.microsoft.com/office/drawing/2014/main" id="{5E3703DB-6E7E-EF41-9B23-68A39E7556B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35" name="AutoShape 56">
                      <a:extLst>
                        <a:ext uri="{FF2B5EF4-FFF2-40B4-BE49-F238E27FC236}">
                          <a16:creationId xmlns:a16="http://schemas.microsoft.com/office/drawing/2014/main" id="{EF67BD56-1F2E-4D44-86BD-75833EF8D7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935" name="Group 934">
                  <a:extLst>
                    <a:ext uri="{FF2B5EF4-FFF2-40B4-BE49-F238E27FC236}">
                      <a16:creationId xmlns:a16="http://schemas.microsoft.com/office/drawing/2014/main" id="{E81C4CCA-0F34-7140-A1FA-387CBF37760C}"/>
                    </a:ext>
                  </a:extLst>
                </p:cNvPr>
                <p:cNvGrpSpPr/>
                <p:nvPr/>
              </p:nvGrpSpPr>
              <p:grpSpPr>
                <a:xfrm>
                  <a:off x="4537311" y="864941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110" name="Group 1109">
                    <a:extLst>
                      <a:ext uri="{FF2B5EF4-FFF2-40B4-BE49-F238E27FC236}">
                        <a16:creationId xmlns:a16="http://schemas.microsoft.com/office/drawing/2014/main" id="{4780B589-BDCF-524D-A247-2D7C8F011F82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26" name="Line 55">
                      <a:extLst>
                        <a:ext uri="{FF2B5EF4-FFF2-40B4-BE49-F238E27FC236}">
                          <a16:creationId xmlns:a16="http://schemas.microsoft.com/office/drawing/2014/main" id="{F071BC0A-2A2A-E846-A289-A879D7278E6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27" name="AutoShape 56">
                      <a:extLst>
                        <a:ext uri="{FF2B5EF4-FFF2-40B4-BE49-F238E27FC236}">
                          <a16:creationId xmlns:a16="http://schemas.microsoft.com/office/drawing/2014/main" id="{95FCD392-5E12-A644-B823-B8FD5EE816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111" name="Group 1110">
                    <a:extLst>
                      <a:ext uri="{FF2B5EF4-FFF2-40B4-BE49-F238E27FC236}">
                        <a16:creationId xmlns:a16="http://schemas.microsoft.com/office/drawing/2014/main" id="{EE7E4F07-0777-E549-8B05-C25D60DDEDF6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24" name="Line 55">
                      <a:extLst>
                        <a:ext uri="{FF2B5EF4-FFF2-40B4-BE49-F238E27FC236}">
                          <a16:creationId xmlns:a16="http://schemas.microsoft.com/office/drawing/2014/main" id="{35521CB6-A863-5D40-9CD6-E19E1E5D3F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25" name="AutoShape 56">
                      <a:extLst>
                        <a:ext uri="{FF2B5EF4-FFF2-40B4-BE49-F238E27FC236}">
                          <a16:creationId xmlns:a16="http://schemas.microsoft.com/office/drawing/2014/main" id="{5F984ADB-8F91-8B4C-928C-74232DCB5FE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112" name="Group 1111">
                    <a:extLst>
                      <a:ext uri="{FF2B5EF4-FFF2-40B4-BE49-F238E27FC236}">
                        <a16:creationId xmlns:a16="http://schemas.microsoft.com/office/drawing/2014/main" id="{4E098AF1-600C-0F4B-9452-56FC84510C43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22" name="Line 55">
                      <a:extLst>
                        <a:ext uri="{FF2B5EF4-FFF2-40B4-BE49-F238E27FC236}">
                          <a16:creationId xmlns:a16="http://schemas.microsoft.com/office/drawing/2014/main" id="{2401F9E1-DD7C-8A42-90F3-C54A68D23D7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23" name="AutoShape 56">
                      <a:extLst>
                        <a:ext uri="{FF2B5EF4-FFF2-40B4-BE49-F238E27FC236}">
                          <a16:creationId xmlns:a16="http://schemas.microsoft.com/office/drawing/2014/main" id="{8AEB4495-398C-954C-A600-EAEF9E419AA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113" name="Group 1112">
                    <a:extLst>
                      <a:ext uri="{FF2B5EF4-FFF2-40B4-BE49-F238E27FC236}">
                        <a16:creationId xmlns:a16="http://schemas.microsoft.com/office/drawing/2014/main" id="{28D63E97-E72F-CF48-B04A-284006E3D915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20" name="Line 55">
                      <a:extLst>
                        <a:ext uri="{FF2B5EF4-FFF2-40B4-BE49-F238E27FC236}">
                          <a16:creationId xmlns:a16="http://schemas.microsoft.com/office/drawing/2014/main" id="{A60864BF-94BE-3543-BF9D-E798E7926F7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21" name="AutoShape 56">
                      <a:extLst>
                        <a:ext uri="{FF2B5EF4-FFF2-40B4-BE49-F238E27FC236}">
                          <a16:creationId xmlns:a16="http://schemas.microsoft.com/office/drawing/2014/main" id="{4F1D430E-E24B-4246-AD28-1DF6A433E9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114" name="Group 1113">
                    <a:extLst>
                      <a:ext uri="{FF2B5EF4-FFF2-40B4-BE49-F238E27FC236}">
                        <a16:creationId xmlns:a16="http://schemas.microsoft.com/office/drawing/2014/main" id="{B0BF88E9-3EEB-B344-9B5D-0EB7A36485CC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18" name="Line 55">
                      <a:extLst>
                        <a:ext uri="{FF2B5EF4-FFF2-40B4-BE49-F238E27FC236}">
                          <a16:creationId xmlns:a16="http://schemas.microsoft.com/office/drawing/2014/main" id="{2360E1CC-834C-F44A-BA99-A9917A18F2C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19" name="AutoShape 56">
                      <a:extLst>
                        <a:ext uri="{FF2B5EF4-FFF2-40B4-BE49-F238E27FC236}">
                          <a16:creationId xmlns:a16="http://schemas.microsoft.com/office/drawing/2014/main" id="{EADF19E1-FF9C-1445-967D-95C5F7FF01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115" name="Group 1114">
                    <a:extLst>
                      <a:ext uri="{FF2B5EF4-FFF2-40B4-BE49-F238E27FC236}">
                        <a16:creationId xmlns:a16="http://schemas.microsoft.com/office/drawing/2014/main" id="{E7B4A49E-69D5-E242-A2F3-52C454E70345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16" name="Line 55">
                      <a:extLst>
                        <a:ext uri="{FF2B5EF4-FFF2-40B4-BE49-F238E27FC236}">
                          <a16:creationId xmlns:a16="http://schemas.microsoft.com/office/drawing/2014/main" id="{D645606F-EBE1-8D4D-8D9E-45FDE68E90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17" name="AutoShape 56">
                      <a:extLst>
                        <a:ext uri="{FF2B5EF4-FFF2-40B4-BE49-F238E27FC236}">
                          <a16:creationId xmlns:a16="http://schemas.microsoft.com/office/drawing/2014/main" id="{363A10D4-6361-D048-BA07-5F7270A5DB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936" name="Group 935">
                  <a:extLst>
                    <a:ext uri="{FF2B5EF4-FFF2-40B4-BE49-F238E27FC236}">
                      <a16:creationId xmlns:a16="http://schemas.microsoft.com/office/drawing/2014/main" id="{97562C22-22FD-284A-B795-178E7A9CC641}"/>
                    </a:ext>
                  </a:extLst>
                </p:cNvPr>
                <p:cNvGrpSpPr/>
                <p:nvPr/>
              </p:nvGrpSpPr>
              <p:grpSpPr>
                <a:xfrm>
                  <a:off x="5095987" y="86056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092" name="Group 1091">
                    <a:extLst>
                      <a:ext uri="{FF2B5EF4-FFF2-40B4-BE49-F238E27FC236}">
                        <a16:creationId xmlns:a16="http://schemas.microsoft.com/office/drawing/2014/main" id="{4FD8338A-38CE-4945-80ED-F1B527AFB790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08" name="Line 55">
                      <a:extLst>
                        <a:ext uri="{FF2B5EF4-FFF2-40B4-BE49-F238E27FC236}">
                          <a16:creationId xmlns:a16="http://schemas.microsoft.com/office/drawing/2014/main" id="{78E9873A-89AB-4844-ABEB-ABE5A48E2A1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09" name="AutoShape 56">
                      <a:extLst>
                        <a:ext uri="{FF2B5EF4-FFF2-40B4-BE49-F238E27FC236}">
                          <a16:creationId xmlns:a16="http://schemas.microsoft.com/office/drawing/2014/main" id="{7151366B-7F8D-4D46-A1E0-DEE7B07BF29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93" name="Group 1092">
                    <a:extLst>
                      <a:ext uri="{FF2B5EF4-FFF2-40B4-BE49-F238E27FC236}">
                        <a16:creationId xmlns:a16="http://schemas.microsoft.com/office/drawing/2014/main" id="{8F761347-66C8-2A40-8843-DEBCA716FB25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06" name="Line 55">
                      <a:extLst>
                        <a:ext uri="{FF2B5EF4-FFF2-40B4-BE49-F238E27FC236}">
                          <a16:creationId xmlns:a16="http://schemas.microsoft.com/office/drawing/2014/main" id="{0F31ACDE-7637-774C-BF41-BACC6856C62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07" name="AutoShape 56">
                      <a:extLst>
                        <a:ext uri="{FF2B5EF4-FFF2-40B4-BE49-F238E27FC236}">
                          <a16:creationId xmlns:a16="http://schemas.microsoft.com/office/drawing/2014/main" id="{0D570D80-BA2E-2141-956A-767286B12A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94" name="Group 1093">
                    <a:extLst>
                      <a:ext uri="{FF2B5EF4-FFF2-40B4-BE49-F238E27FC236}">
                        <a16:creationId xmlns:a16="http://schemas.microsoft.com/office/drawing/2014/main" id="{866791E0-AE12-974F-B39F-3E736FF61CBA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04" name="Line 55">
                      <a:extLst>
                        <a:ext uri="{FF2B5EF4-FFF2-40B4-BE49-F238E27FC236}">
                          <a16:creationId xmlns:a16="http://schemas.microsoft.com/office/drawing/2014/main" id="{F01B66DC-EB86-7B47-B961-4B5F12F94B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05" name="AutoShape 56">
                      <a:extLst>
                        <a:ext uri="{FF2B5EF4-FFF2-40B4-BE49-F238E27FC236}">
                          <a16:creationId xmlns:a16="http://schemas.microsoft.com/office/drawing/2014/main" id="{C5622F9F-1945-5D44-9118-AE0B6DDD0A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95" name="Group 1094">
                    <a:extLst>
                      <a:ext uri="{FF2B5EF4-FFF2-40B4-BE49-F238E27FC236}">
                        <a16:creationId xmlns:a16="http://schemas.microsoft.com/office/drawing/2014/main" id="{20BC6F7C-17CE-0045-84EE-99DB9FDF2F42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02" name="Line 55">
                      <a:extLst>
                        <a:ext uri="{FF2B5EF4-FFF2-40B4-BE49-F238E27FC236}">
                          <a16:creationId xmlns:a16="http://schemas.microsoft.com/office/drawing/2014/main" id="{41B56553-95DB-3C4B-AE74-C4C19C52FC5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03" name="AutoShape 56">
                      <a:extLst>
                        <a:ext uri="{FF2B5EF4-FFF2-40B4-BE49-F238E27FC236}">
                          <a16:creationId xmlns:a16="http://schemas.microsoft.com/office/drawing/2014/main" id="{CD293159-C5D2-8B4A-91E4-EDA34AB867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96" name="Group 1095">
                    <a:extLst>
                      <a:ext uri="{FF2B5EF4-FFF2-40B4-BE49-F238E27FC236}">
                        <a16:creationId xmlns:a16="http://schemas.microsoft.com/office/drawing/2014/main" id="{8E27DA8D-0622-D940-B79E-AADF88C0A10B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100" name="Line 55">
                      <a:extLst>
                        <a:ext uri="{FF2B5EF4-FFF2-40B4-BE49-F238E27FC236}">
                          <a16:creationId xmlns:a16="http://schemas.microsoft.com/office/drawing/2014/main" id="{4D6B6624-94E7-4A46-9F14-E609E536507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101" name="AutoShape 56">
                      <a:extLst>
                        <a:ext uri="{FF2B5EF4-FFF2-40B4-BE49-F238E27FC236}">
                          <a16:creationId xmlns:a16="http://schemas.microsoft.com/office/drawing/2014/main" id="{A0E4FB9C-68DC-CB4F-AEB1-09B51C4B1A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97" name="Group 1096">
                    <a:extLst>
                      <a:ext uri="{FF2B5EF4-FFF2-40B4-BE49-F238E27FC236}">
                        <a16:creationId xmlns:a16="http://schemas.microsoft.com/office/drawing/2014/main" id="{9ECFF9A5-CA4B-0343-957C-A72D449E8396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98" name="Line 55">
                      <a:extLst>
                        <a:ext uri="{FF2B5EF4-FFF2-40B4-BE49-F238E27FC236}">
                          <a16:creationId xmlns:a16="http://schemas.microsoft.com/office/drawing/2014/main" id="{5AF5F46A-E113-AA4F-A01E-62E6C7A6A15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99" name="AutoShape 56">
                      <a:extLst>
                        <a:ext uri="{FF2B5EF4-FFF2-40B4-BE49-F238E27FC236}">
                          <a16:creationId xmlns:a16="http://schemas.microsoft.com/office/drawing/2014/main" id="{FB68AE48-C0E8-F542-B345-861CBC446B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937" name="Group 936">
                  <a:extLst>
                    <a:ext uri="{FF2B5EF4-FFF2-40B4-BE49-F238E27FC236}">
                      <a16:creationId xmlns:a16="http://schemas.microsoft.com/office/drawing/2014/main" id="{05830213-5B96-6342-A1DE-7B81F8315799}"/>
                    </a:ext>
                  </a:extLst>
                </p:cNvPr>
                <p:cNvGrpSpPr/>
                <p:nvPr/>
              </p:nvGrpSpPr>
              <p:grpSpPr>
                <a:xfrm>
                  <a:off x="5606855" y="862169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074" name="Group 1073">
                    <a:extLst>
                      <a:ext uri="{FF2B5EF4-FFF2-40B4-BE49-F238E27FC236}">
                        <a16:creationId xmlns:a16="http://schemas.microsoft.com/office/drawing/2014/main" id="{3246B438-8F29-1C46-AA7F-8470C61D09B0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90" name="Line 55">
                      <a:extLst>
                        <a:ext uri="{FF2B5EF4-FFF2-40B4-BE49-F238E27FC236}">
                          <a16:creationId xmlns:a16="http://schemas.microsoft.com/office/drawing/2014/main" id="{782BB500-3570-5B4E-901A-BB77BD99982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91" name="AutoShape 56">
                      <a:extLst>
                        <a:ext uri="{FF2B5EF4-FFF2-40B4-BE49-F238E27FC236}">
                          <a16:creationId xmlns:a16="http://schemas.microsoft.com/office/drawing/2014/main" id="{E06A375C-4D07-F14E-B5EB-64C82A0CF7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75" name="Group 1074">
                    <a:extLst>
                      <a:ext uri="{FF2B5EF4-FFF2-40B4-BE49-F238E27FC236}">
                        <a16:creationId xmlns:a16="http://schemas.microsoft.com/office/drawing/2014/main" id="{DFA02DF0-BCF5-1746-817C-7607243049D9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88" name="Line 55">
                      <a:extLst>
                        <a:ext uri="{FF2B5EF4-FFF2-40B4-BE49-F238E27FC236}">
                          <a16:creationId xmlns:a16="http://schemas.microsoft.com/office/drawing/2014/main" id="{EAD4D9DB-D307-844B-A2BC-CF92341F132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89" name="AutoShape 56">
                      <a:extLst>
                        <a:ext uri="{FF2B5EF4-FFF2-40B4-BE49-F238E27FC236}">
                          <a16:creationId xmlns:a16="http://schemas.microsoft.com/office/drawing/2014/main" id="{87D60BAB-0BB8-A34C-852C-7D61E704E2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76" name="Group 1075">
                    <a:extLst>
                      <a:ext uri="{FF2B5EF4-FFF2-40B4-BE49-F238E27FC236}">
                        <a16:creationId xmlns:a16="http://schemas.microsoft.com/office/drawing/2014/main" id="{4472F794-C9D7-B743-BF4C-75DD32EC844D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86" name="Line 55">
                      <a:extLst>
                        <a:ext uri="{FF2B5EF4-FFF2-40B4-BE49-F238E27FC236}">
                          <a16:creationId xmlns:a16="http://schemas.microsoft.com/office/drawing/2014/main" id="{CF8AE140-325E-6845-8622-069B3CB879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87" name="AutoShape 56">
                      <a:extLst>
                        <a:ext uri="{FF2B5EF4-FFF2-40B4-BE49-F238E27FC236}">
                          <a16:creationId xmlns:a16="http://schemas.microsoft.com/office/drawing/2014/main" id="{DD9D0332-0446-B84C-B8CF-EC1AD620D1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77" name="Group 1076">
                    <a:extLst>
                      <a:ext uri="{FF2B5EF4-FFF2-40B4-BE49-F238E27FC236}">
                        <a16:creationId xmlns:a16="http://schemas.microsoft.com/office/drawing/2014/main" id="{F3760771-4403-6F4F-B818-E1E378658A6C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84" name="Line 55">
                      <a:extLst>
                        <a:ext uri="{FF2B5EF4-FFF2-40B4-BE49-F238E27FC236}">
                          <a16:creationId xmlns:a16="http://schemas.microsoft.com/office/drawing/2014/main" id="{BDC847F2-8206-F142-9872-EE5B7ED7F09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85" name="AutoShape 56">
                      <a:extLst>
                        <a:ext uri="{FF2B5EF4-FFF2-40B4-BE49-F238E27FC236}">
                          <a16:creationId xmlns:a16="http://schemas.microsoft.com/office/drawing/2014/main" id="{9012B34D-A3DD-924F-9992-E109BF4305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78" name="Group 1077">
                    <a:extLst>
                      <a:ext uri="{FF2B5EF4-FFF2-40B4-BE49-F238E27FC236}">
                        <a16:creationId xmlns:a16="http://schemas.microsoft.com/office/drawing/2014/main" id="{D0D4B60B-3C4B-7A4E-A73E-546BCBE8A7CF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82" name="Line 55">
                      <a:extLst>
                        <a:ext uri="{FF2B5EF4-FFF2-40B4-BE49-F238E27FC236}">
                          <a16:creationId xmlns:a16="http://schemas.microsoft.com/office/drawing/2014/main" id="{B6D7DC87-EE38-704E-BD10-786034D3CF4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83" name="AutoShape 56">
                      <a:extLst>
                        <a:ext uri="{FF2B5EF4-FFF2-40B4-BE49-F238E27FC236}">
                          <a16:creationId xmlns:a16="http://schemas.microsoft.com/office/drawing/2014/main" id="{658B33AD-5AC6-5841-AD45-9C7FD39DE1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79" name="Group 1078">
                    <a:extLst>
                      <a:ext uri="{FF2B5EF4-FFF2-40B4-BE49-F238E27FC236}">
                        <a16:creationId xmlns:a16="http://schemas.microsoft.com/office/drawing/2014/main" id="{05C3525B-733F-0449-98AB-8F25415FE0A1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80" name="Line 55">
                      <a:extLst>
                        <a:ext uri="{FF2B5EF4-FFF2-40B4-BE49-F238E27FC236}">
                          <a16:creationId xmlns:a16="http://schemas.microsoft.com/office/drawing/2014/main" id="{6BA8B0BB-C87B-5947-BB5A-E546CE51282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81" name="AutoShape 56">
                      <a:extLst>
                        <a:ext uri="{FF2B5EF4-FFF2-40B4-BE49-F238E27FC236}">
                          <a16:creationId xmlns:a16="http://schemas.microsoft.com/office/drawing/2014/main" id="{6DE4A290-BCA7-B44D-A776-8D0E0FA02A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938" name="Group 937">
                  <a:extLst>
                    <a:ext uri="{FF2B5EF4-FFF2-40B4-BE49-F238E27FC236}">
                      <a16:creationId xmlns:a16="http://schemas.microsoft.com/office/drawing/2014/main" id="{6BA4B208-DCB2-FC49-8704-B28C0BFF409B}"/>
                    </a:ext>
                  </a:extLst>
                </p:cNvPr>
                <p:cNvGrpSpPr/>
                <p:nvPr/>
              </p:nvGrpSpPr>
              <p:grpSpPr>
                <a:xfrm>
                  <a:off x="6147603" y="85779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056" name="Group 1055">
                    <a:extLst>
                      <a:ext uri="{FF2B5EF4-FFF2-40B4-BE49-F238E27FC236}">
                        <a16:creationId xmlns:a16="http://schemas.microsoft.com/office/drawing/2014/main" id="{D98AC9E0-1ED5-064F-A427-121452251F92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72" name="Line 55">
                      <a:extLst>
                        <a:ext uri="{FF2B5EF4-FFF2-40B4-BE49-F238E27FC236}">
                          <a16:creationId xmlns:a16="http://schemas.microsoft.com/office/drawing/2014/main" id="{FA6867FA-BF90-8448-BBF2-1ACD48893A8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73" name="AutoShape 56">
                      <a:extLst>
                        <a:ext uri="{FF2B5EF4-FFF2-40B4-BE49-F238E27FC236}">
                          <a16:creationId xmlns:a16="http://schemas.microsoft.com/office/drawing/2014/main" id="{B84B7115-DC11-D94A-BAE9-EB4997D1CD5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57" name="Group 1056">
                    <a:extLst>
                      <a:ext uri="{FF2B5EF4-FFF2-40B4-BE49-F238E27FC236}">
                        <a16:creationId xmlns:a16="http://schemas.microsoft.com/office/drawing/2014/main" id="{5686097B-B904-2F45-8CC4-03A8AA4CD90A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70" name="Line 55">
                      <a:extLst>
                        <a:ext uri="{FF2B5EF4-FFF2-40B4-BE49-F238E27FC236}">
                          <a16:creationId xmlns:a16="http://schemas.microsoft.com/office/drawing/2014/main" id="{EAE8103E-8065-C741-A76F-D820A9A22F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71" name="AutoShape 56">
                      <a:extLst>
                        <a:ext uri="{FF2B5EF4-FFF2-40B4-BE49-F238E27FC236}">
                          <a16:creationId xmlns:a16="http://schemas.microsoft.com/office/drawing/2014/main" id="{68035047-0A32-FD47-A309-E6CCEFA54C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58" name="Group 1057">
                    <a:extLst>
                      <a:ext uri="{FF2B5EF4-FFF2-40B4-BE49-F238E27FC236}">
                        <a16:creationId xmlns:a16="http://schemas.microsoft.com/office/drawing/2014/main" id="{1887A093-7E7C-EE4C-ADC8-761FD2362BF4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68" name="Line 55">
                      <a:extLst>
                        <a:ext uri="{FF2B5EF4-FFF2-40B4-BE49-F238E27FC236}">
                          <a16:creationId xmlns:a16="http://schemas.microsoft.com/office/drawing/2014/main" id="{FA04A7F9-F79C-5947-B70E-CE127D272F4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69" name="AutoShape 56">
                      <a:extLst>
                        <a:ext uri="{FF2B5EF4-FFF2-40B4-BE49-F238E27FC236}">
                          <a16:creationId xmlns:a16="http://schemas.microsoft.com/office/drawing/2014/main" id="{6753D43A-BB3D-B44F-BBCD-83E449314B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59" name="Group 1058">
                    <a:extLst>
                      <a:ext uri="{FF2B5EF4-FFF2-40B4-BE49-F238E27FC236}">
                        <a16:creationId xmlns:a16="http://schemas.microsoft.com/office/drawing/2014/main" id="{9FD24ECD-7EF6-E947-B590-2B4E15D81226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66" name="Line 55">
                      <a:extLst>
                        <a:ext uri="{FF2B5EF4-FFF2-40B4-BE49-F238E27FC236}">
                          <a16:creationId xmlns:a16="http://schemas.microsoft.com/office/drawing/2014/main" id="{DA152D42-A032-6146-BEBB-36D2CD5CC5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67" name="AutoShape 56">
                      <a:extLst>
                        <a:ext uri="{FF2B5EF4-FFF2-40B4-BE49-F238E27FC236}">
                          <a16:creationId xmlns:a16="http://schemas.microsoft.com/office/drawing/2014/main" id="{17872E0E-2FD5-5D4D-A785-DC7D3A92622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60" name="Group 1059">
                    <a:extLst>
                      <a:ext uri="{FF2B5EF4-FFF2-40B4-BE49-F238E27FC236}">
                        <a16:creationId xmlns:a16="http://schemas.microsoft.com/office/drawing/2014/main" id="{05ACDBC1-069C-C542-9C15-B6FD87C8969C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64" name="Line 55">
                      <a:extLst>
                        <a:ext uri="{FF2B5EF4-FFF2-40B4-BE49-F238E27FC236}">
                          <a16:creationId xmlns:a16="http://schemas.microsoft.com/office/drawing/2014/main" id="{3988FB37-0D30-B744-A8C3-B1BE001D97D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65" name="AutoShape 56">
                      <a:extLst>
                        <a:ext uri="{FF2B5EF4-FFF2-40B4-BE49-F238E27FC236}">
                          <a16:creationId xmlns:a16="http://schemas.microsoft.com/office/drawing/2014/main" id="{AB0B1158-F120-9A42-8403-3A7A5F41C9E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61" name="Group 1060">
                    <a:extLst>
                      <a:ext uri="{FF2B5EF4-FFF2-40B4-BE49-F238E27FC236}">
                        <a16:creationId xmlns:a16="http://schemas.microsoft.com/office/drawing/2014/main" id="{82891549-5733-FC45-9A9F-3859F8D56437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62" name="Line 55">
                      <a:extLst>
                        <a:ext uri="{FF2B5EF4-FFF2-40B4-BE49-F238E27FC236}">
                          <a16:creationId xmlns:a16="http://schemas.microsoft.com/office/drawing/2014/main" id="{66484AC9-F16B-2348-9FA1-F36D303EBC1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63" name="AutoShape 56">
                      <a:extLst>
                        <a:ext uri="{FF2B5EF4-FFF2-40B4-BE49-F238E27FC236}">
                          <a16:creationId xmlns:a16="http://schemas.microsoft.com/office/drawing/2014/main" id="{5670D978-05D9-5A44-ADB8-DBD1E8C9236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939" name="Group 938">
                  <a:extLst>
                    <a:ext uri="{FF2B5EF4-FFF2-40B4-BE49-F238E27FC236}">
                      <a16:creationId xmlns:a16="http://schemas.microsoft.com/office/drawing/2014/main" id="{3AD88F0C-B9FD-7B4A-996F-65A33AA90458}"/>
                    </a:ext>
                  </a:extLst>
                </p:cNvPr>
                <p:cNvGrpSpPr/>
                <p:nvPr/>
              </p:nvGrpSpPr>
              <p:grpSpPr>
                <a:xfrm>
                  <a:off x="6712255" y="85939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038" name="Group 1037">
                    <a:extLst>
                      <a:ext uri="{FF2B5EF4-FFF2-40B4-BE49-F238E27FC236}">
                        <a16:creationId xmlns:a16="http://schemas.microsoft.com/office/drawing/2014/main" id="{9F385234-928A-3241-9910-EEE5C2128EAF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54" name="Line 55">
                      <a:extLst>
                        <a:ext uri="{FF2B5EF4-FFF2-40B4-BE49-F238E27FC236}">
                          <a16:creationId xmlns:a16="http://schemas.microsoft.com/office/drawing/2014/main" id="{21139D72-87D6-3544-AD83-F5404B1408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55" name="AutoShape 56">
                      <a:extLst>
                        <a:ext uri="{FF2B5EF4-FFF2-40B4-BE49-F238E27FC236}">
                          <a16:creationId xmlns:a16="http://schemas.microsoft.com/office/drawing/2014/main" id="{D0F2FE46-9CF1-DF4C-9EC6-9E849310F85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39" name="Group 1038">
                    <a:extLst>
                      <a:ext uri="{FF2B5EF4-FFF2-40B4-BE49-F238E27FC236}">
                        <a16:creationId xmlns:a16="http://schemas.microsoft.com/office/drawing/2014/main" id="{06C22371-FC35-514D-B697-3503BE2DA095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52" name="Line 55">
                      <a:extLst>
                        <a:ext uri="{FF2B5EF4-FFF2-40B4-BE49-F238E27FC236}">
                          <a16:creationId xmlns:a16="http://schemas.microsoft.com/office/drawing/2014/main" id="{353D70AA-499A-0D4D-AE60-0CCD0ADF72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53" name="AutoShape 56">
                      <a:extLst>
                        <a:ext uri="{FF2B5EF4-FFF2-40B4-BE49-F238E27FC236}">
                          <a16:creationId xmlns:a16="http://schemas.microsoft.com/office/drawing/2014/main" id="{243B8C8E-B50F-754E-B227-6BDE9B893E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40" name="Group 1039">
                    <a:extLst>
                      <a:ext uri="{FF2B5EF4-FFF2-40B4-BE49-F238E27FC236}">
                        <a16:creationId xmlns:a16="http://schemas.microsoft.com/office/drawing/2014/main" id="{417A08B4-48AA-B34C-A1D3-7922318BD3B7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50" name="Line 55">
                      <a:extLst>
                        <a:ext uri="{FF2B5EF4-FFF2-40B4-BE49-F238E27FC236}">
                          <a16:creationId xmlns:a16="http://schemas.microsoft.com/office/drawing/2014/main" id="{B89FA5E4-A93E-E843-BD35-5307843FF1E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51" name="AutoShape 56">
                      <a:extLst>
                        <a:ext uri="{FF2B5EF4-FFF2-40B4-BE49-F238E27FC236}">
                          <a16:creationId xmlns:a16="http://schemas.microsoft.com/office/drawing/2014/main" id="{E1BEF3F1-0DE1-DE44-B33A-1461EB7DEDE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41" name="Group 1040">
                    <a:extLst>
                      <a:ext uri="{FF2B5EF4-FFF2-40B4-BE49-F238E27FC236}">
                        <a16:creationId xmlns:a16="http://schemas.microsoft.com/office/drawing/2014/main" id="{B6FBD438-2B14-5D47-86A3-AE90B24FA833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48" name="Line 55">
                      <a:extLst>
                        <a:ext uri="{FF2B5EF4-FFF2-40B4-BE49-F238E27FC236}">
                          <a16:creationId xmlns:a16="http://schemas.microsoft.com/office/drawing/2014/main" id="{6691D1B7-C9A5-4844-BAC9-F8E8436D1B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49" name="AutoShape 56">
                      <a:extLst>
                        <a:ext uri="{FF2B5EF4-FFF2-40B4-BE49-F238E27FC236}">
                          <a16:creationId xmlns:a16="http://schemas.microsoft.com/office/drawing/2014/main" id="{553C5E67-FF1E-B248-B584-8D7748DB63B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42" name="Group 1041">
                    <a:extLst>
                      <a:ext uri="{FF2B5EF4-FFF2-40B4-BE49-F238E27FC236}">
                        <a16:creationId xmlns:a16="http://schemas.microsoft.com/office/drawing/2014/main" id="{1389A4F7-93CB-0748-853B-17DAC524557F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46" name="Line 55">
                      <a:extLst>
                        <a:ext uri="{FF2B5EF4-FFF2-40B4-BE49-F238E27FC236}">
                          <a16:creationId xmlns:a16="http://schemas.microsoft.com/office/drawing/2014/main" id="{8C3B8AB0-08A0-1F43-8F8F-45ED125AEC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47" name="AutoShape 56">
                      <a:extLst>
                        <a:ext uri="{FF2B5EF4-FFF2-40B4-BE49-F238E27FC236}">
                          <a16:creationId xmlns:a16="http://schemas.microsoft.com/office/drawing/2014/main" id="{378584CD-F4F5-1149-97FC-241E8F2B48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43" name="Group 1042">
                    <a:extLst>
                      <a:ext uri="{FF2B5EF4-FFF2-40B4-BE49-F238E27FC236}">
                        <a16:creationId xmlns:a16="http://schemas.microsoft.com/office/drawing/2014/main" id="{D2AA20B2-B699-F34B-A8A4-BE3172F0D6C5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44" name="Line 55">
                      <a:extLst>
                        <a:ext uri="{FF2B5EF4-FFF2-40B4-BE49-F238E27FC236}">
                          <a16:creationId xmlns:a16="http://schemas.microsoft.com/office/drawing/2014/main" id="{BA901F42-5F5F-BC4F-98A6-5CAF671155D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45" name="AutoShape 56">
                      <a:extLst>
                        <a:ext uri="{FF2B5EF4-FFF2-40B4-BE49-F238E27FC236}">
                          <a16:creationId xmlns:a16="http://schemas.microsoft.com/office/drawing/2014/main" id="{856D7676-52F0-F649-98A7-066B1DE6D7C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940" name="Group 939">
                  <a:extLst>
                    <a:ext uri="{FF2B5EF4-FFF2-40B4-BE49-F238E27FC236}">
                      <a16:creationId xmlns:a16="http://schemas.microsoft.com/office/drawing/2014/main" id="{31EBA1EA-2C29-784B-B546-A43D40B226B9}"/>
                    </a:ext>
                  </a:extLst>
                </p:cNvPr>
                <p:cNvGrpSpPr/>
                <p:nvPr/>
              </p:nvGrpSpPr>
              <p:grpSpPr>
                <a:xfrm>
                  <a:off x="7235374" y="2373993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1036" name="Line 55">
                    <a:extLst>
                      <a:ext uri="{FF2B5EF4-FFF2-40B4-BE49-F238E27FC236}">
                        <a16:creationId xmlns:a16="http://schemas.microsoft.com/office/drawing/2014/main" id="{0578FD34-FCE2-A345-BCF2-DAD0D3EFBC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037" name="AutoShape 56">
                    <a:extLst>
                      <a:ext uri="{FF2B5EF4-FFF2-40B4-BE49-F238E27FC236}">
                        <a16:creationId xmlns:a16="http://schemas.microsoft.com/office/drawing/2014/main" id="{8BCDE148-5D75-5148-945C-245A1F2F67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941" name="Group 940">
                  <a:extLst>
                    <a:ext uri="{FF2B5EF4-FFF2-40B4-BE49-F238E27FC236}">
                      <a16:creationId xmlns:a16="http://schemas.microsoft.com/office/drawing/2014/main" id="{AEB80923-B29A-4F47-9F8D-E3ADDD234222}"/>
                    </a:ext>
                  </a:extLst>
                </p:cNvPr>
                <p:cNvGrpSpPr/>
                <p:nvPr/>
              </p:nvGrpSpPr>
              <p:grpSpPr>
                <a:xfrm>
                  <a:off x="7810552" y="1789907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1034" name="Line 55">
                    <a:extLst>
                      <a:ext uri="{FF2B5EF4-FFF2-40B4-BE49-F238E27FC236}">
                        <a16:creationId xmlns:a16="http://schemas.microsoft.com/office/drawing/2014/main" id="{FD896F57-6FA6-0D4F-B6A6-8BD0CC1780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035" name="AutoShape 56">
                    <a:extLst>
                      <a:ext uri="{FF2B5EF4-FFF2-40B4-BE49-F238E27FC236}">
                        <a16:creationId xmlns:a16="http://schemas.microsoft.com/office/drawing/2014/main" id="{E1BC363C-534C-0848-9A6B-B4889F1A04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942" name="Group 941">
                  <a:extLst>
                    <a:ext uri="{FF2B5EF4-FFF2-40B4-BE49-F238E27FC236}">
                      <a16:creationId xmlns:a16="http://schemas.microsoft.com/office/drawing/2014/main" id="{E2374767-E9E5-D94C-9C7F-35FFE0783370}"/>
                    </a:ext>
                  </a:extLst>
                </p:cNvPr>
                <p:cNvGrpSpPr/>
                <p:nvPr/>
              </p:nvGrpSpPr>
              <p:grpSpPr>
                <a:xfrm>
                  <a:off x="8129902" y="149276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1032" name="Line 55">
                    <a:extLst>
                      <a:ext uri="{FF2B5EF4-FFF2-40B4-BE49-F238E27FC236}">
                        <a16:creationId xmlns:a16="http://schemas.microsoft.com/office/drawing/2014/main" id="{C1EF4366-981F-4246-8FA8-B32D6DB6DC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033" name="AutoShape 56">
                    <a:extLst>
                      <a:ext uri="{FF2B5EF4-FFF2-40B4-BE49-F238E27FC236}">
                        <a16:creationId xmlns:a16="http://schemas.microsoft.com/office/drawing/2014/main" id="{20644FA2-3321-BA49-8859-3F35EBB003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943" name="Group 942">
                  <a:extLst>
                    <a:ext uri="{FF2B5EF4-FFF2-40B4-BE49-F238E27FC236}">
                      <a16:creationId xmlns:a16="http://schemas.microsoft.com/office/drawing/2014/main" id="{EBFAA229-E5C1-404A-BAF0-B93528C88FCF}"/>
                    </a:ext>
                  </a:extLst>
                </p:cNvPr>
                <p:cNvGrpSpPr/>
                <p:nvPr/>
              </p:nvGrpSpPr>
              <p:grpSpPr>
                <a:xfrm>
                  <a:off x="8384282" y="1209119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1030" name="Line 55">
                    <a:extLst>
                      <a:ext uri="{FF2B5EF4-FFF2-40B4-BE49-F238E27FC236}">
                        <a16:creationId xmlns:a16="http://schemas.microsoft.com/office/drawing/2014/main" id="{1DF1D89C-4396-9345-ABA7-F00286DFCF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031" name="AutoShape 56">
                    <a:extLst>
                      <a:ext uri="{FF2B5EF4-FFF2-40B4-BE49-F238E27FC236}">
                        <a16:creationId xmlns:a16="http://schemas.microsoft.com/office/drawing/2014/main" id="{384E64E6-E76E-424B-AF5C-DFEBB9FADE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944" name="Group 943">
                  <a:extLst>
                    <a:ext uri="{FF2B5EF4-FFF2-40B4-BE49-F238E27FC236}">
                      <a16:creationId xmlns:a16="http://schemas.microsoft.com/office/drawing/2014/main" id="{236633B3-3B91-AF4C-9EA7-9DF64F12783E}"/>
                    </a:ext>
                  </a:extLst>
                </p:cNvPr>
                <p:cNvGrpSpPr/>
                <p:nvPr/>
              </p:nvGrpSpPr>
              <p:grpSpPr>
                <a:xfrm>
                  <a:off x="8698030" y="860920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1028" name="Line 55">
                    <a:extLst>
                      <a:ext uri="{FF2B5EF4-FFF2-40B4-BE49-F238E27FC236}">
                        <a16:creationId xmlns:a16="http://schemas.microsoft.com/office/drawing/2014/main" id="{6D4F1076-5D4D-A746-AF6E-31307A5E58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029" name="AutoShape 56">
                    <a:extLst>
                      <a:ext uri="{FF2B5EF4-FFF2-40B4-BE49-F238E27FC236}">
                        <a16:creationId xmlns:a16="http://schemas.microsoft.com/office/drawing/2014/main" id="{5245744B-54C0-F04B-9696-A3C62BF0F4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945" name="Group 944">
                  <a:extLst>
                    <a:ext uri="{FF2B5EF4-FFF2-40B4-BE49-F238E27FC236}">
                      <a16:creationId xmlns:a16="http://schemas.microsoft.com/office/drawing/2014/main" id="{67CAC1ED-76F7-124C-8956-0B527BEF89D2}"/>
                    </a:ext>
                  </a:extLst>
                </p:cNvPr>
                <p:cNvGrpSpPr/>
                <p:nvPr/>
              </p:nvGrpSpPr>
              <p:grpSpPr>
                <a:xfrm>
                  <a:off x="7769377" y="875362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1010" name="Group 1009">
                    <a:extLst>
                      <a:ext uri="{FF2B5EF4-FFF2-40B4-BE49-F238E27FC236}">
                        <a16:creationId xmlns:a16="http://schemas.microsoft.com/office/drawing/2014/main" id="{3B52DA31-E039-BC43-A40B-0E28B60CC0A3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26" name="Line 55">
                      <a:extLst>
                        <a:ext uri="{FF2B5EF4-FFF2-40B4-BE49-F238E27FC236}">
                          <a16:creationId xmlns:a16="http://schemas.microsoft.com/office/drawing/2014/main" id="{0C9CFAA4-CE4F-834B-A88A-96E9B7F3326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27" name="AutoShape 56">
                      <a:extLst>
                        <a:ext uri="{FF2B5EF4-FFF2-40B4-BE49-F238E27FC236}">
                          <a16:creationId xmlns:a16="http://schemas.microsoft.com/office/drawing/2014/main" id="{2AF4A64F-FBD2-4547-929D-8D1C97B180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11" name="Group 1010">
                    <a:extLst>
                      <a:ext uri="{FF2B5EF4-FFF2-40B4-BE49-F238E27FC236}">
                        <a16:creationId xmlns:a16="http://schemas.microsoft.com/office/drawing/2014/main" id="{08700451-8B8C-4143-B908-A419D9A882A6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24" name="Line 55">
                      <a:extLst>
                        <a:ext uri="{FF2B5EF4-FFF2-40B4-BE49-F238E27FC236}">
                          <a16:creationId xmlns:a16="http://schemas.microsoft.com/office/drawing/2014/main" id="{D853A099-3E08-EB4A-8FD7-ED75650208E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25" name="AutoShape 56">
                      <a:extLst>
                        <a:ext uri="{FF2B5EF4-FFF2-40B4-BE49-F238E27FC236}">
                          <a16:creationId xmlns:a16="http://schemas.microsoft.com/office/drawing/2014/main" id="{56E6FD41-7063-6243-BD82-D479D396C0C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12" name="Group 1011">
                    <a:extLst>
                      <a:ext uri="{FF2B5EF4-FFF2-40B4-BE49-F238E27FC236}">
                        <a16:creationId xmlns:a16="http://schemas.microsoft.com/office/drawing/2014/main" id="{0B38EA05-F4A4-4541-8588-534C4F898430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22" name="Line 55">
                      <a:extLst>
                        <a:ext uri="{FF2B5EF4-FFF2-40B4-BE49-F238E27FC236}">
                          <a16:creationId xmlns:a16="http://schemas.microsoft.com/office/drawing/2014/main" id="{903384BC-4F06-A544-99A9-01A9817F132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23" name="AutoShape 56">
                      <a:extLst>
                        <a:ext uri="{FF2B5EF4-FFF2-40B4-BE49-F238E27FC236}">
                          <a16:creationId xmlns:a16="http://schemas.microsoft.com/office/drawing/2014/main" id="{9F1EE0FE-7BD5-524A-909B-C5EAC20A7D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13" name="Group 1012">
                    <a:extLst>
                      <a:ext uri="{FF2B5EF4-FFF2-40B4-BE49-F238E27FC236}">
                        <a16:creationId xmlns:a16="http://schemas.microsoft.com/office/drawing/2014/main" id="{29A4F68D-CBFB-DA4A-81E6-1CF043F7686F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20" name="Line 55">
                      <a:extLst>
                        <a:ext uri="{FF2B5EF4-FFF2-40B4-BE49-F238E27FC236}">
                          <a16:creationId xmlns:a16="http://schemas.microsoft.com/office/drawing/2014/main" id="{C805F1A9-94CF-B94F-9A0D-53E5DC2A3E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21" name="AutoShape 56">
                      <a:extLst>
                        <a:ext uri="{FF2B5EF4-FFF2-40B4-BE49-F238E27FC236}">
                          <a16:creationId xmlns:a16="http://schemas.microsoft.com/office/drawing/2014/main" id="{5B7B6164-380D-D744-A13E-7F652DA4E6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14" name="Group 1013">
                    <a:extLst>
                      <a:ext uri="{FF2B5EF4-FFF2-40B4-BE49-F238E27FC236}">
                        <a16:creationId xmlns:a16="http://schemas.microsoft.com/office/drawing/2014/main" id="{250B47A8-8F0C-394C-9043-75641B579AA8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18" name="Line 55">
                      <a:extLst>
                        <a:ext uri="{FF2B5EF4-FFF2-40B4-BE49-F238E27FC236}">
                          <a16:creationId xmlns:a16="http://schemas.microsoft.com/office/drawing/2014/main" id="{DB4F133F-C51D-4C4A-AFD8-C91A4B9AD63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19" name="AutoShape 56">
                      <a:extLst>
                        <a:ext uri="{FF2B5EF4-FFF2-40B4-BE49-F238E27FC236}">
                          <a16:creationId xmlns:a16="http://schemas.microsoft.com/office/drawing/2014/main" id="{DADD9F63-95D0-0344-B77C-1625132058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1015" name="Group 1014">
                    <a:extLst>
                      <a:ext uri="{FF2B5EF4-FFF2-40B4-BE49-F238E27FC236}">
                        <a16:creationId xmlns:a16="http://schemas.microsoft.com/office/drawing/2014/main" id="{17EFE9F9-1ED6-6144-B3D3-C33D098ABCA0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16" name="Line 55">
                      <a:extLst>
                        <a:ext uri="{FF2B5EF4-FFF2-40B4-BE49-F238E27FC236}">
                          <a16:creationId xmlns:a16="http://schemas.microsoft.com/office/drawing/2014/main" id="{0F6C4FAF-BBB9-3D42-826A-403E3D651F2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17" name="AutoShape 56">
                      <a:extLst>
                        <a:ext uri="{FF2B5EF4-FFF2-40B4-BE49-F238E27FC236}">
                          <a16:creationId xmlns:a16="http://schemas.microsoft.com/office/drawing/2014/main" id="{62E57712-BA85-904E-A3A3-06FC2C914F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946" name="Group 945">
                  <a:extLst>
                    <a:ext uri="{FF2B5EF4-FFF2-40B4-BE49-F238E27FC236}">
                      <a16:creationId xmlns:a16="http://schemas.microsoft.com/office/drawing/2014/main" id="{A6BA3687-A83A-3F43-B605-38AEB6799F0F}"/>
                    </a:ext>
                  </a:extLst>
                </p:cNvPr>
                <p:cNvGrpSpPr/>
                <p:nvPr/>
              </p:nvGrpSpPr>
              <p:grpSpPr>
                <a:xfrm>
                  <a:off x="8286567" y="874134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992" name="Group 991">
                    <a:extLst>
                      <a:ext uri="{FF2B5EF4-FFF2-40B4-BE49-F238E27FC236}">
                        <a16:creationId xmlns:a16="http://schemas.microsoft.com/office/drawing/2014/main" id="{CE3C5048-2D50-6F4E-9C0B-8BF8D89B2211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08" name="Line 55">
                      <a:extLst>
                        <a:ext uri="{FF2B5EF4-FFF2-40B4-BE49-F238E27FC236}">
                          <a16:creationId xmlns:a16="http://schemas.microsoft.com/office/drawing/2014/main" id="{69A81787-419B-5049-B271-E9C1FAFE464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09" name="AutoShape 56">
                      <a:extLst>
                        <a:ext uri="{FF2B5EF4-FFF2-40B4-BE49-F238E27FC236}">
                          <a16:creationId xmlns:a16="http://schemas.microsoft.com/office/drawing/2014/main" id="{708A89F4-9442-2747-B79A-187DA636C4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993" name="Group 992">
                    <a:extLst>
                      <a:ext uri="{FF2B5EF4-FFF2-40B4-BE49-F238E27FC236}">
                        <a16:creationId xmlns:a16="http://schemas.microsoft.com/office/drawing/2014/main" id="{88C09A69-CD5A-BB46-9C56-0B90A165FA35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06" name="Line 55">
                      <a:extLst>
                        <a:ext uri="{FF2B5EF4-FFF2-40B4-BE49-F238E27FC236}">
                          <a16:creationId xmlns:a16="http://schemas.microsoft.com/office/drawing/2014/main" id="{7D33EADC-1B7A-F54B-A6B6-D0F625349B1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07" name="AutoShape 56">
                      <a:extLst>
                        <a:ext uri="{FF2B5EF4-FFF2-40B4-BE49-F238E27FC236}">
                          <a16:creationId xmlns:a16="http://schemas.microsoft.com/office/drawing/2014/main" id="{FDE8C9AC-EE2C-6447-9A93-4EDF2BCF3E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994" name="Group 993">
                    <a:extLst>
                      <a:ext uri="{FF2B5EF4-FFF2-40B4-BE49-F238E27FC236}">
                        <a16:creationId xmlns:a16="http://schemas.microsoft.com/office/drawing/2014/main" id="{34982111-BE42-4243-91F4-AEADFC832A5A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04" name="Line 55">
                      <a:extLst>
                        <a:ext uri="{FF2B5EF4-FFF2-40B4-BE49-F238E27FC236}">
                          <a16:creationId xmlns:a16="http://schemas.microsoft.com/office/drawing/2014/main" id="{4B149615-EE56-684A-A0DE-E138D01A36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05" name="AutoShape 56">
                      <a:extLst>
                        <a:ext uri="{FF2B5EF4-FFF2-40B4-BE49-F238E27FC236}">
                          <a16:creationId xmlns:a16="http://schemas.microsoft.com/office/drawing/2014/main" id="{84A61346-2EFA-884F-BB46-1281BA7CD8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995" name="Group 994">
                    <a:extLst>
                      <a:ext uri="{FF2B5EF4-FFF2-40B4-BE49-F238E27FC236}">
                        <a16:creationId xmlns:a16="http://schemas.microsoft.com/office/drawing/2014/main" id="{F2359611-AF30-2F4B-AE9A-927893585CC4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02" name="Line 55">
                      <a:extLst>
                        <a:ext uri="{FF2B5EF4-FFF2-40B4-BE49-F238E27FC236}">
                          <a16:creationId xmlns:a16="http://schemas.microsoft.com/office/drawing/2014/main" id="{7A27D0F5-5E9D-3E4D-818C-C9D45D536E4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03" name="AutoShape 56">
                      <a:extLst>
                        <a:ext uri="{FF2B5EF4-FFF2-40B4-BE49-F238E27FC236}">
                          <a16:creationId xmlns:a16="http://schemas.microsoft.com/office/drawing/2014/main" id="{5FCFC6FA-7E00-BE41-A2E6-E4FBD173D9D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996" name="Group 995">
                    <a:extLst>
                      <a:ext uri="{FF2B5EF4-FFF2-40B4-BE49-F238E27FC236}">
                        <a16:creationId xmlns:a16="http://schemas.microsoft.com/office/drawing/2014/main" id="{87F77FBB-0C8C-3E46-BE09-D0F133F2EAA0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1000" name="Line 55">
                      <a:extLst>
                        <a:ext uri="{FF2B5EF4-FFF2-40B4-BE49-F238E27FC236}">
                          <a16:creationId xmlns:a16="http://schemas.microsoft.com/office/drawing/2014/main" id="{78C50250-4771-6E42-89EF-5B1DADF3D15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1001" name="AutoShape 56">
                      <a:extLst>
                        <a:ext uri="{FF2B5EF4-FFF2-40B4-BE49-F238E27FC236}">
                          <a16:creationId xmlns:a16="http://schemas.microsoft.com/office/drawing/2014/main" id="{E60133DF-EC03-B143-BE48-852555543ED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997" name="Group 996">
                    <a:extLst>
                      <a:ext uri="{FF2B5EF4-FFF2-40B4-BE49-F238E27FC236}">
                        <a16:creationId xmlns:a16="http://schemas.microsoft.com/office/drawing/2014/main" id="{DA3C9F64-D569-4249-A21A-94D15B323DBB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998" name="Line 55">
                      <a:extLst>
                        <a:ext uri="{FF2B5EF4-FFF2-40B4-BE49-F238E27FC236}">
                          <a16:creationId xmlns:a16="http://schemas.microsoft.com/office/drawing/2014/main" id="{A6E55B1D-D065-1945-A723-5B73AE4E9B9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999" name="AutoShape 56">
                      <a:extLst>
                        <a:ext uri="{FF2B5EF4-FFF2-40B4-BE49-F238E27FC236}">
                          <a16:creationId xmlns:a16="http://schemas.microsoft.com/office/drawing/2014/main" id="{3BBFF6C0-BB9F-B74E-807B-F0ECCF9EA7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947" name="Group 946">
                  <a:extLst>
                    <a:ext uri="{FF2B5EF4-FFF2-40B4-BE49-F238E27FC236}">
                      <a16:creationId xmlns:a16="http://schemas.microsoft.com/office/drawing/2014/main" id="{48386A37-1B66-6345-B520-3EC3684710A4}"/>
                    </a:ext>
                  </a:extLst>
                </p:cNvPr>
                <p:cNvGrpSpPr/>
                <p:nvPr/>
              </p:nvGrpSpPr>
              <p:grpSpPr>
                <a:xfrm>
                  <a:off x="4285821" y="3309230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88" name="Rectangle 987">
                    <a:extLst>
                      <a:ext uri="{FF2B5EF4-FFF2-40B4-BE49-F238E27FC236}">
                        <a16:creationId xmlns:a16="http://schemas.microsoft.com/office/drawing/2014/main" id="{F7487FB1-06A0-DD41-B6C7-AF3D5458AF45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89" name="Rectangle 988">
                    <a:extLst>
                      <a:ext uri="{FF2B5EF4-FFF2-40B4-BE49-F238E27FC236}">
                        <a16:creationId xmlns:a16="http://schemas.microsoft.com/office/drawing/2014/main" id="{CC34CF6F-7371-FD4F-BB51-2079ABD2E61A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90" name="Chord 989">
                    <a:extLst>
                      <a:ext uri="{FF2B5EF4-FFF2-40B4-BE49-F238E27FC236}">
                        <a16:creationId xmlns:a16="http://schemas.microsoft.com/office/drawing/2014/main" id="{A55DDB58-77DE-5B48-9B42-5AEC6F72A3B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1" name="Rectangle 990">
                    <a:extLst>
                      <a:ext uri="{FF2B5EF4-FFF2-40B4-BE49-F238E27FC236}">
                        <a16:creationId xmlns:a16="http://schemas.microsoft.com/office/drawing/2014/main" id="{C2DFCDE2-231E-E74B-B922-2CEFC9D8DA5D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948" name="Group 947">
                  <a:extLst>
                    <a:ext uri="{FF2B5EF4-FFF2-40B4-BE49-F238E27FC236}">
                      <a16:creationId xmlns:a16="http://schemas.microsoft.com/office/drawing/2014/main" id="{BBFAFD3A-DEF5-524A-88AA-841B40F02C57}"/>
                    </a:ext>
                  </a:extLst>
                </p:cNvPr>
                <p:cNvGrpSpPr/>
                <p:nvPr/>
              </p:nvGrpSpPr>
              <p:grpSpPr>
                <a:xfrm>
                  <a:off x="4820827" y="3305519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84" name="Rectangle 983">
                    <a:extLst>
                      <a:ext uri="{FF2B5EF4-FFF2-40B4-BE49-F238E27FC236}">
                        <a16:creationId xmlns:a16="http://schemas.microsoft.com/office/drawing/2014/main" id="{CCBE0D32-672E-1848-A464-E836F94798E9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85" name="Rectangle 984">
                    <a:extLst>
                      <a:ext uri="{FF2B5EF4-FFF2-40B4-BE49-F238E27FC236}">
                        <a16:creationId xmlns:a16="http://schemas.microsoft.com/office/drawing/2014/main" id="{11C79EEA-BD00-8546-9DDE-B8967C17D3BF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86" name="Chord 985">
                    <a:extLst>
                      <a:ext uri="{FF2B5EF4-FFF2-40B4-BE49-F238E27FC236}">
                        <a16:creationId xmlns:a16="http://schemas.microsoft.com/office/drawing/2014/main" id="{9B0C6831-E231-3F49-B8D7-E9DA144A119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87" name="Rectangle 986">
                    <a:extLst>
                      <a:ext uri="{FF2B5EF4-FFF2-40B4-BE49-F238E27FC236}">
                        <a16:creationId xmlns:a16="http://schemas.microsoft.com/office/drawing/2014/main" id="{58F382A9-485D-EF4A-AB51-C81B7A4A1A2D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949" name="Group 948">
                  <a:extLst>
                    <a:ext uri="{FF2B5EF4-FFF2-40B4-BE49-F238E27FC236}">
                      <a16:creationId xmlns:a16="http://schemas.microsoft.com/office/drawing/2014/main" id="{9335715A-C8BE-1240-8B42-65CBBB9A315D}"/>
                    </a:ext>
                  </a:extLst>
                </p:cNvPr>
                <p:cNvGrpSpPr/>
                <p:nvPr/>
              </p:nvGrpSpPr>
              <p:grpSpPr>
                <a:xfrm>
                  <a:off x="5355833" y="3301808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80" name="Rectangle 979">
                    <a:extLst>
                      <a:ext uri="{FF2B5EF4-FFF2-40B4-BE49-F238E27FC236}">
                        <a16:creationId xmlns:a16="http://schemas.microsoft.com/office/drawing/2014/main" id="{20171245-6A6E-C24C-9954-CD32D18538AC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81" name="Rectangle 980">
                    <a:extLst>
                      <a:ext uri="{FF2B5EF4-FFF2-40B4-BE49-F238E27FC236}">
                        <a16:creationId xmlns:a16="http://schemas.microsoft.com/office/drawing/2014/main" id="{8C09E1D4-44E9-A643-8EA7-59EFD39AB95C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82" name="Chord 981">
                    <a:extLst>
                      <a:ext uri="{FF2B5EF4-FFF2-40B4-BE49-F238E27FC236}">
                        <a16:creationId xmlns:a16="http://schemas.microsoft.com/office/drawing/2014/main" id="{658F47AD-1284-6744-9EDE-4D0EB9C8B4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83" name="Rectangle 982">
                    <a:extLst>
                      <a:ext uri="{FF2B5EF4-FFF2-40B4-BE49-F238E27FC236}">
                        <a16:creationId xmlns:a16="http://schemas.microsoft.com/office/drawing/2014/main" id="{E83C12A8-09EF-0643-99F9-DD9D38C8C8D7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950" name="Group 949">
                  <a:extLst>
                    <a:ext uri="{FF2B5EF4-FFF2-40B4-BE49-F238E27FC236}">
                      <a16:creationId xmlns:a16="http://schemas.microsoft.com/office/drawing/2014/main" id="{819CD247-532D-9248-B40F-2432F7BADA66}"/>
                    </a:ext>
                  </a:extLst>
                </p:cNvPr>
                <p:cNvGrpSpPr/>
                <p:nvPr/>
              </p:nvGrpSpPr>
              <p:grpSpPr>
                <a:xfrm>
                  <a:off x="5890839" y="3298097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76" name="Rectangle 975">
                    <a:extLst>
                      <a:ext uri="{FF2B5EF4-FFF2-40B4-BE49-F238E27FC236}">
                        <a16:creationId xmlns:a16="http://schemas.microsoft.com/office/drawing/2014/main" id="{D7E5B33A-8598-4E47-B818-F25F9D8D4C8D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77" name="Rectangle 976">
                    <a:extLst>
                      <a:ext uri="{FF2B5EF4-FFF2-40B4-BE49-F238E27FC236}">
                        <a16:creationId xmlns:a16="http://schemas.microsoft.com/office/drawing/2014/main" id="{36C31DD5-39A5-0B41-BF7F-3BB73A9610A1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78" name="Chord 977">
                    <a:extLst>
                      <a:ext uri="{FF2B5EF4-FFF2-40B4-BE49-F238E27FC236}">
                        <a16:creationId xmlns:a16="http://schemas.microsoft.com/office/drawing/2014/main" id="{00D5DB5E-E76A-D841-AB42-78A63D143C7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9" name="Rectangle 978">
                    <a:extLst>
                      <a:ext uri="{FF2B5EF4-FFF2-40B4-BE49-F238E27FC236}">
                        <a16:creationId xmlns:a16="http://schemas.microsoft.com/office/drawing/2014/main" id="{E9815D9D-9143-5847-902E-855303CFC73A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951" name="Group 950">
                  <a:extLst>
                    <a:ext uri="{FF2B5EF4-FFF2-40B4-BE49-F238E27FC236}">
                      <a16:creationId xmlns:a16="http://schemas.microsoft.com/office/drawing/2014/main" id="{DC67814F-76FE-1E46-A481-9068D8E1B36A}"/>
                    </a:ext>
                  </a:extLst>
                </p:cNvPr>
                <p:cNvGrpSpPr/>
                <p:nvPr/>
              </p:nvGrpSpPr>
              <p:grpSpPr>
                <a:xfrm>
                  <a:off x="6425845" y="329438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27D6512D-7EDB-CA4E-B4BB-6A6B8137274A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73" name="Rectangle 972">
                    <a:extLst>
                      <a:ext uri="{FF2B5EF4-FFF2-40B4-BE49-F238E27FC236}">
                        <a16:creationId xmlns:a16="http://schemas.microsoft.com/office/drawing/2014/main" id="{3BE7CCF4-0BC7-054D-923F-64BAD097548D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74" name="Chord 973">
                    <a:extLst>
                      <a:ext uri="{FF2B5EF4-FFF2-40B4-BE49-F238E27FC236}">
                        <a16:creationId xmlns:a16="http://schemas.microsoft.com/office/drawing/2014/main" id="{D046D89B-FD78-A646-B63F-E6572157696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5" name="Rectangle 974">
                    <a:extLst>
                      <a:ext uri="{FF2B5EF4-FFF2-40B4-BE49-F238E27FC236}">
                        <a16:creationId xmlns:a16="http://schemas.microsoft.com/office/drawing/2014/main" id="{BEC1643D-4D04-824F-B6D2-C76A2A7E8321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952" name="Group 951">
                  <a:extLst>
                    <a:ext uri="{FF2B5EF4-FFF2-40B4-BE49-F238E27FC236}">
                      <a16:creationId xmlns:a16="http://schemas.microsoft.com/office/drawing/2014/main" id="{7FE9FCD3-4C4A-BB48-9343-6ED88F11A697}"/>
                    </a:ext>
                  </a:extLst>
                </p:cNvPr>
                <p:cNvGrpSpPr/>
                <p:nvPr/>
              </p:nvGrpSpPr>
              <p:grpSpPr>
                <a:xfrm>
                  <a:off x="6960851" y="329665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68" name="Rectangle 967">
                    <a:extLst>
                      <a:ext uri="{FF2B5EF4-FFF2-40B4-BE49-F238E27FC236}">
                        <a16:creationId xmlns:a16="http://schemas.microsoft.com/office/drawing/2014/main" id="{18BAF55A-BE92-9A42-AE6B-940A89CE8CFD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69" name="Rectangle 968">
                    <a:extLst>
                      <a:ext uri="{FF2B5EF4-FFF2-40B4-BE49-F238E27FC236}">
                        <a16:creationId xmlns:a16="http://schemas.microsoft.com/office/drawing/2014/main" id="{1F9EE421-C4E8-F74B-97EA-4C2B5DB8D17B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70" name="Chord 969">
                    <a:extLst>
                      <a:ext uri="{FF2B5EF4-FFF2-40B4-BE49-F238E27FC236}">
                        <a16:creationId xmlns:a16="http://schemas.microsoft.com/office/drawing/2014/main" id="{6C91D0BB-621D-A546-BF71-7B04C238EE9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1" name="Rectangle 970">
                    <a:extLst>
                      <a:ext uri="{FF2B5EF4-FFF2-40B4-BE49-F238E27FC236}">
                        <a16:creationId xmlns:a16="http://schemas.microsoft.com/office/drawing/2014/main" id="{D914553B-3F0A-0C46-BF6A-577271151F14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953" name="Group 952">
                  <a:extLst>
                    <a:ext uri="{FF2B5EF4-FFF2-40B4-BE49-F238E27FC236}">
                      <a16:creationId xmlns:a16="http://schemas.microsoft.com/office/drawing/2014/main" id="{4A243AF5-1C60-6C4E-8696-9DA7D115DCDD}"/>
                    </a:ext>
                  </a:extLst>
                </p:cNvPr>
                <p:cNvGrpSpPr/>
                <p:nvPr/>
              </p:nvGrpSpPr>
              <p:grpSpPr>
                <a:xfrm>
                  <a:off x="7495857" y="329891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64" name="Rectangle 963">
                    <a:extLst>
                      <a:ext uri="{FF2B5EF4-FFF2-40B4-BE49-F238E27FC236}">
                        <a16:creationId xmlns:a16="http://schemas.microsoft.com/office/drawing/2014/main" id="{F892619D-A8B9-8343-BB30-98CFF2921A52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65" name="Rectangle 964">
                    <a:extLst>
                      <a:ext uri="{FF2B5EF4-FFF2-40B4-BE49-F238E27FC236}">
                        <a16:creationId xmlns:a16="http://schemas.microsoft.com/office/drawing/2014/main" id="{858ABACE-D9D0-6447-A159-32ECF6697A85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66" name="Chord 965">
                    <a:extLst>
                      <a:ext uri="{FF2B5EF4-FFF2-40B4-BE49-F238E27FC236}">
                        <a16:creationId xmlns:a16="http://schemas.microsoft.com/office/drawing/2014/main" id="{2D8D1196-7A56-824F-848E-C818E87AD6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67" name="Rectangle 966">
                    <a:extLst>
                      <a:ext uri="{FF2B5EF4-FFF2-40B4-BE49-F238E27FC236}">
                        <a16:creationId xmlns:a16="http://schemas.microsoft.com/office/drawing/2014/main" id="{A86DCE37-45E7-2D4A-8AF0-A6A94EF5EDD3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954" name="Group 953">
                  <a:extLst>
                    <a:ext uri="{FF2B5EF4-FFF2-40B4-BE49-F238E27FC236}">
                      <a16:creationId xmlns:a16="http://schemas.microsoft.com/office/drawing/2014/main" id="{44BE5352-B062-EA47-8E31-16E0CD8B5DB5}"/>
                    </a:ext>
                  </a:extLst>
                </p:cNvPr>
                <p:cNvGrpSpPr/>
                <p:nvPr/>
              </p:nvGrpSpPr>
              <p:grpSpPr>
                <a:xfrm>
                  <a:off x="8030863" y="3295205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960" name="Rectangle 959">
                    <a:extLst>
                      <a:ext uri="{FF2B5EF4-FFF2-40B4-BE49-F238E27FC236}">
                        <a16:creationId xmlns:a16="http://schemas.microsoft.com/office/drawing/2014/main" id="{DE2334C4-A27C-594A-AD0F-CE8FA2039A45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61" name="Rectangle 960">
                    <a:extLst>
                      <a:ext uri="{FF2B5EF4-FFF2-40B4-BE49-F238E27FC236}">
                        <a16:creationId xmlns:a16="http://schemas.microsoft.com/office/drawing/2014/main" id="{979FA7FF-B327-CD4E-A095-CAD946C7B572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962" name="Chord 961">
                    <a:extLst>
                      <a:ext uri="{FF2B5EF4-FFF2-40B4-BE49-F238E27FC236}">
                        <a16:creationId xmlns:a16="http://schemas.microsoft.com/office/drawing/2014/main" id="{9D097EE3-ACF4-7849-9CED-14A7719D0E0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63" name="Rectangle 962">
                    <a:extLst>
                      <a:ext uri="{FF2B5EF4-FFF2-40B4-BE49-F238E27FC236}">
                        <a16:creationId xmlns:a16="http://schemas.microsoft.com/office/drawing/2014/main" id="{70E92898-FBAF-DE4C-8FA8-4359BD5058AC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955" name="Group 954">
                  <a:extLst>
                    <a:ext uri="{FF2B5EF4-FFF2-40B4-BE49-F238E27FC236}">
                      <a16:creationId xmlns:a16="http://schemas.microsoft.com/office/drawing/2014/main" id="{E59B470F-F370-8C41-82C7-66AE9B37D127}"/>
                    </a:ext>
                  </a:extLst>
                </p:cNvPr>
                <p:cNvGrpSpPr/>
                <p:nvPr/>
              </p:nvGrpSpPr>
              <p:grpSpPr>
                <a:xfrm>
                  <a:off x="7474241" y="209090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958" name="Line 55">
                    <a:extLst>
                      <a:ext uri="{FF2B5EF4-FFF2-40B4-BE49-F238E27FC236}">
                        <a16:creationId xmlns:a16="http://schemas.microsoft.com/office/drawing/2014/main" id="{D3C45180-631A-2047-90FD-536537337B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959" name="AutoShape 56">
                    <a:extLst>
                      <a:ext uri="{FF2B5EF4-FFF2-40B4-BE49-F238E27FC236}">
                        <a16:creationId xmlns:a16="http://schemas.microsoft.com/office/drawing/2014/main" id="{B8C66C08-4DA0-C94D-89E3-8C5CA60D9D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cxnSp>
              <p:nvCxnSpPr>
                <p:cNvPr id="956" name="Straight Connector 955">
                  <a:extLst>
                    <a:ext uri="{FF2B5EF4-FFF2-40B4-BE49-F238E27FC236}">
                      <a16:creationId xmlns:a16="http://schemas.microsoft.com/office/drawing/2014/main" id="{0C47F1C1-54F9-4A49-81C7-9479737193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42620" y="3376127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7" name="Straight Connector 956">
                  <a:extLst>
                    <a:ext uri="{FF2B5EF4-FFF2-40B4-BE49-F238E27FC236}">
                      <a16:creationId xmlns:a16="http://schemas.microsoft.com/office/drawing/2014/main" id="{62F65947-D32A-A544-95BF-DEEE42ED6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30298" y="1708366"/>
                  <a:ext cx="0" cy="1222714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865C1157-A5A6-E64E-BA69-EC61573F500A}"/>
                  </a:ext>
                </a:extLst>
              </p:cNvPr>
              <p:cNvGrpSpPr/>
              <p:nvPr/>
            </p:nvGrpSpPr>
            <p:grpSpPr>
              <a:xfrm>
                <a:off x="4584730" y="2813548"/>
                <a:ext cx="2350168" cy="1222369"/>
                <a:chOff x="3664492" y="746516"/>
                <a:chExt cx="6665806" cy="3522550"/>
              </a:xfrm>
            </p:grpSpPr>
            <p:grpSp>
              <p:nvGrpSpPr>
                <p:cNvPr id="642" name="Group 641">
                  <a:extLst>
                    <a:ext uri="{FF2B5EF4-FFF2-40B4-BE49-F238E27FC236}">
                      <a16:creationId xmlns:a16="http://schemas.microsoft.com/office/drawing/2014/main" id="{F0640422-57B7-D24A-82C4-C80B79805110}"/>
                    </a:ext>
                  </a:extLst>
                </p:cNvPr>
                <p:cNvGrpSpPr/>
                <p:nvPr/>
              </p:nvGrpSpPr>
              <p:grpSpPr>
                <a:xfrm flipV="1">
                  <a:off x="3670973" y="2642494"/>
                  <a:ext cx="4804941" cy="690773"/>
                  <a:chOff x="3017806" y="2631464"/>
                  <a:chExt cx="4804941" cy="1319204"/>
                </a:xfrm>
              </p:grpSpPr>
              <p:sp>
                <p:nvSpPr>
                  <p:cNvPr id="894" name="Rectangle 893">
                    <a:extLst>
                      <a:ext uri="{FF2B5EF4-FFF2-40B4-BE49-F238E27FC236}">
                        <a16:creationId xmlns:a16="http://schemas.microsoft.com/office/drawing/2014/main" id="{25478514-A2EC-9542-ABEF-BFA5C09DE985}"/>
                      </a:ext>
                    </a:extLst>
                  </p:cNvPr>
                  <p:cNvSpPr/>
                  <p:nvPr/>
                </p:nvSpPr>
                <p:spPr>
                  <a:xfrm>
                    <a:off x="3017806" y="2631464"/>
                    <a:ext cx="4804941" cy="1319204"/>
                  </a:xfrm>
                  <a:prstGeom prst="rect">
                    <a:avLst/>
                  </a:prstGeom>
                  <a:noFill/>
                  <a:ln>
                    <a:solidFill>
                      <a:srgbClr val="800000"/>
                    </a:solidFill>
                  </a:ln>
                  <a:effectLst>
                    <a:innerShdw>
                      <a:srgbClr val="FFFFFF"/>
                    </a:inn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895" name="Rectangle 894">
                    <a:extLst>
                      <a:ext uri="{FF2B5EF4-FFF2-40B4-BE49-F238E27FC236}">
                        <a16:creationId xmlns:a16="http://schemas.microsoft.com/office/drawing/2014/main" id="{5213472C-27A1-6644-81FA-41462081C9F4}"/>
                      </a:ext>
                    </a:extLst>
                  </p:cNvPr>
                  <p:cNvSpPr/>
                  <p:nvPr/>
                </p:nvSpPr>
                <p:spPr>
                  <a:xfrm>
                    <a:off x="3533927" y="264490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896" name="Rectangle 895">
                    <a:extLst>
                      <a:ext uri="{FF2B5EF4-FFF2-40B4-BE49-F238E27FC236}">
                        <a16:creationId xmlns:a16="http://schemas.microsoft.com/office/drawing/2014/main" id="{4B0E7462-0F47-9E42-A84F-C12D2DFDE2F8}"/>
                      </a:ext>
                    </a:extLst>
                  </p:cNvPr>
                  <p:cNvSpPr/>
                  <p:nvPr/>
                </p:nvSpPr>
                <p:spPr>
                  <a:xfrm>
                    <a:off x="5096141" y="2635031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897" name="Rectangle 896">
                    <a:extLst>
                      <a:ext uri="{FF2B5EF4-FFF2-40B4-BE49-F238E27FC236}">
                        <a16:creationId xmlns:a16="http://schemas.microsoft.com/office/drawing/2014/main" id="{1FAC6143-7DEE-FD46-ACE6-715FA0B89BE7}"/>
                      </a:ext>
                    </a:extLst>
                  </p:cNvPr>
                  <p:cNvSpPr/>
                  <p:nvPr/>
                </p:nvSpPr>
                <p:spPr>
                  <a:xfrm>
                    <a:off x="6570071" y="2633052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643" name="Cube 642">
                  <a:extLst>
                    <a:ext uri="{FF2B5EF4-FFF2-40B4-BE49-F238E27FC236}">
                      <a16:creationId xmlns:a16="http://schemas.microsoft.com/office/drawing/2014/main" id="{24FCC01F-EB46-8D4B-BCE4-32356E343F2F}"/>
                    </a:ext>
                  </a:extLst>
                </p:cNvPr>
                <p:cNvSpPr/>
                <p:nvPr/>
              </p:nvSpPr>
              <p:spPr>
                <a:xfrm>
                  <a:off x="3664492" y="786406"/>
                  <a:ext cx="6652844" cy="2548800"/>
                </a:xfrm>
                <a:prstGeom prst="cube">
                  <a:avLst>
                    <a:gd name="adj" fmla="val 72442"/>
                  </a:avLst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44" name="Group 643">
                  <a:extLst>
                    <a:ext uri="{FF2B5EF4-FFF2-40B4-BE49-F238E27FC236}">
                      <a16:creationId xmlns:a16="http://schemas.microsoft.com/office/drawing/2014/main" id="{54C849D9-9188-614D-B2CA-50DAF8637504}"/>
                    </a:ext>
                  </a:extLst>
                </p:cNvPr>
                <p:cNvGrpSpPr/>
                <p:nvPr/>
              </p:nvGrpSpPr>
              <p:grpSpPr>
                <a:xfrm>
                  <a:off x="3694755" y="3575668"/>
                  <a:ext cx="4593969" cy="70212"/>
                  <a:chOff x="1735494" y="2140433"/>
                  <a:chExt cx="5372457" cy="190234"/>
                </a:xfrm>
              </p:grpSpPr>
              <p:sp>
                <p:nvSpPr>
                  <p:cNvPr id="888" name="Freeform 366">
                    <a:extLst>
                      <a:ext uri="{FF2B5EF4-FFF2-40B4-BE49-F238E27FC236}">
                        <a16:creationId xmlns:a16="http://schemas.microsoft.com/office/drawing/2014/main" id="{03E8AFCB-6463-E240-8E8A-002C2D6215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2101413" y="1774514"/>
                    <a:ext cx="182562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89" name="Freeform 366">
                    <a:extLst>
                      <a:ext uri="{FF2B5EF4-FFF2-40B4-BE49-F238E27FC236}">
                        <a16:creationId xmlns:a16="http://schemas.microsoft.com/office/drawing/2014/main" id="{8A15F4A6-4079-E74F-83E2-9D756CB8DE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007991" y="1776100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90" name="Freeform 366">
                    <a:extLst>
                      <a:ext uri="{FF2B5EF4-FFF2-40B4-BE49-F238E27FC236}">
                        <a16:creationId xmlns:a16="http://schemas.microsoft.com/office/drawing/2014/main" id="{02232168-10A5-1A4F-8C7B-E1C3AC4672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914570" y="17776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91" name="Freeform 366">
                    <a:extLst>
                      <a:ext uri="{FF2B5EF4-FFF2-40B4-BE49-F238E27FC236}">
                        <a16:creationId xmlns:a16="http://schemas.microsoft.com/office/drawing/2014/main" id="{AF2E6660-DE22-EB43-9392-717CB8E152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4796204" y="1779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92" name="Freeform 366">
                    <a:extLst>
                      <a:ext uri="{FF2B5EF4-FFF2-40B4-BE49-F238E27FC236}">
                        <a16:creationId xmlns:a16="http://schemas.microsoft.com/office/drawing/2014/main" id="{57499918-FF70-C649-B74E-416BB820E3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5677838" y="1780688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893" name="Freeform 366">
                    <a:extLst>
                      <a:ext uri="{FF2B5EF4-FFF2-40B4-BE49-F238E27FC236}">
                        <a16:creationId xmlns:a16="http://schemas.microsoft.com/office/drawing/2014/main" id="{7DD89ACF-50FA-044B-A720-9BC3CFD699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6559471" y="1782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sp>
              <p:nvSpPr>
                <p:cNvPr id="645" name="Freeform 863">
                  <a:extLst>
                    <a:ext uri="{FF2B5EF4-FFF2-40B4-BE49-F238E27FC236}">
                      <a16:creationId xmlns:a16="http://schemas.microsoft.com/office/drawing/2014/main" id="{1ABC73C1-2C7F-8C48-ADD3-8F299F097B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9813" y="2785328"/>
                  <a:ext cx="400582" cy="420830"/>
                </a:xfrm>
                <a:custGeom>
                  <a:avLst/>
                  <a:gdLst>
                    <a:gd name="T0" fmla="*/ 0 w 576"/>
                    <a:gd name="T1" fmla="*/ 231 h 461"/>
                    <a:gd name="T2" fmla="*/ 115 w 576"/>
                    <a:gd name="T3" fmla="*/ 461 h 461"/>
                    <a:gd name="T4" fmla="*/ 576 w 576"/>
                    <a:gd name="T5" fmla="*/ 231 h 461"/>
                    <a:gd name="T6" fmla="*/ 115 w 576"/>
                    <a:gd name="T7" fmla="*/ 0 h 461"/>
                    <a:gd name="T8" fmla="*/ 0 w 576"/>
                    <a:gd name="T9" fmla="*/ 231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6" h="461">
                      <a:moveTo>
                        <a:pt x="0" y="231"/>
                      </a:moveTo>
                      <a:lnTo>
                        <a:pt x="115" y="461"/>
                      </a:lnTo>
                      <a:lnTo>
                        <a:pt x="576" y="231"/>
                      </a:lnTo>
                      <a:lnTo>
                        <a:pt x="115" y="0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cxnSp>
              <p:nvCxnSpPr>
                <p:cNvPr id="646" name="Straight Connector 645">
                  <a:extLst>
                    <a:ext uri="{FF2B5EF4-FFF2-40B4-BE49-F238E27FC236}">
                      <a16:creationId xmlns:a16="http://schemas.microsoft.com/office/drawing/2014/main" id="{2359AD25-12D2-A24E-8626-FC2CFA66B7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7150" y="770700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7" name="Straight Connector 646">
                  <a:extLst>
                    <a:ext uri="{FF2B5EF4-FFF2-40B4-BE49-F238E27FC236}">
                      <a16:creationId xmlns:a16="http://schemas.microsoft.com/office/drawing/2014/main" id="{F08DFA46-2BF1-A24E-80B9-254CB9D5D0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0738" y="230370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8" name="Straight Connector 647">
                  <a:extLst>
                    <a:ext uri="{FF2B5EF4-FFF2-40B4-BE49-F238E27FC236}">
                      <a16:creationId xmlns:a16="http://schemas.microsoft.com/office/drawing/2014/main" id="{9163AA72-5B49-EE44-A975-4D419A8F73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6788" y="2343057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9" name="Straight Connector 648">
                  <a:extLst>
                    <a:ext uri="{FF2B5EF4-FFF2-40B4-BE49-F238E27FC236}">
                      <a16:creationId xmlns:a16="http://schemas.microsoft.com/office/drawing/2014/main" id="{387AC80C-0482-5A40-8C3B-CD86C33EDD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7408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0" name="Straight Connector 649">
                  <a:extLst>
                    <a:ext uri="{FF2B5EF4-FFF2-40B4-BE49-F238E27FC236}">
                      <a16:creationId xmlns:a16="http://schemas.microsoft.com/office/drawing/2014/main" id="{E8C43BD2-FA76-D94A-9EE0-7E7FB3770B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71507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1" name="Straight Connector 650">
                  <a:extLst>
                    <a:ext uri="{FF2B5EF4-FFF2-40B4-BE49-F238E27FC236}">
                      <a16:creationId xmlns:a16="http://schemas.microsoft.com/office/drawing/2014/main" id="{578C0EBB-63F0-0B43-BF70-4D783718BB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5605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2" name="Straight Connector 651">
                  <a:extLst>
                    <a:ext uri="{FF2B5EF4-FFF2-40B4-BE49-F238E27FC236}">
                      <a16:creationId xmlns:a16="http://schemas.microsoft.com/office/drawing/2014/main" id="{848B4C5D-D78A-7C4C-BCA7-D89A93706D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97038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3" name="Straight Connector 652">
                  <a:extLst>
                    <a:ext uri="{FF2B5EF4-FFF2-40B4-BE49-F238E27FC236}">
                      <a16:creationId xmlns:a16="http://schemas.microsoft.com/office/drawing/2014/main" id="{A1B645D6-D2AB-924D-A08B-B1344E571A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338022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4" name="Straight Connector 653">
                  <a:extLst>
                    <a:ext uri="{FF2B5EF4-FFF2-40B4-BE49-F238E27FC236}">
                      <a16:creationId xmlns:a16="http://schemas.microsoft.com/office/drawing/2014/main" id="{53C6840A-443F-2B44-9BC8-9EAD677C54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7900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5" name="Straight Connector 654">
                  <a:extLst>
                    <a:ext uri="{FF2B5EF4-FFF2-40B4-BE49-F238E27FC236}">
                      <a16:creationId xmlns:a16="http://schemas.microsoft.com/office/drawing/2014/main" id="{29DFC2B3-40E7-6245-9B44-FE118B32A5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41999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6" name="Straight Connector 655">
                  <a:extLst>
                    <a:ext uri="{FF2B5EF4-FFF2-40B4-BE49-F238E27FC236}">
                      <a16:creationId xmlns:a16="http://schemas.microsoft.com/office/drawing/2014/main" id="{41AC16C8-83F1-ED4F-BABA-CC9194F882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6097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7" name="Straight Connector 656">
                  <a:extLst>
                    <a:ext uri="{FF2B5EF4-FFF2-40B4-BE49-F238E27FC236}">
                      <a16:creationId xmlns:a16="http://schemas.microsoft.com/office/drawing/2014/main" id="{66A4EE13-5998-2744-B55F-593E3DD35F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16640" y="765204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8" name="Straight Connector 657">
                  <a:extLst>
                    <a:ext uri="{FF2B5EF4-FFF2-40B4-BE49-F238E27FC236}">
                      <a16:creationId xmlns:a16="http://schemas.microsoft.com/office/drawing/2014/main" id="{498DA4FD-67D6-2B4A-9AAF-D4D0C3A9B2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46130" y="759708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9" name="Straight Connector 658">
                  <a:extLst>
                    <a:ext uri="{FF2B5EF4-FFF2-40B4-BE49-F238E27FC236}">
                      <a16:creationId xmlns:a16="http://schemas.microsoft.com/office/drawing/2014/main" id="{79114175-2616-B14F-A9F4-11A02D0A99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620" y="7542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0" name="Straight Connector 659">
                  <a:extLst>
                    <a:ext uri="{FF2B5EF4-FFF2-40B4-BE49-F238E27FC236}">
                      <a16:creationId xmlns:a16="http://schemas.microsoft.com/office/drawing/2014/main" id="{1BA64549-63F6-0445-8C32-F14116CDC6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05110" y="7487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1" name="Straight Connector 660">
                  <a:extLst>
                    <a:ext uri="{FF2B5EF4-FFF2-40B4-BE49-F238E27FC236}">
                      <a16:creationId xmlns:a16="http://schemas.microsoft.com/office/drawing/2014/main" id="{DBE4D398-B735-CC4F-B75A-87209E9359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87352" y="7520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2" name="Straight Connector 661">
                  <a:extLst>
                    <a:ext uri="{FF2B5EF4-FFF2-40B4-BE49-F238E27FC236}">
                      <a16:creationId xmlns:a16="http://schemas.microsoft.com/office/drawing/2014/main" id="{2EF5BBA0-6270-D947-A3D2-AB1417574E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6842" y="7465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3" name="Straight Connector 662">
                  <a:extLst>
                    <a:ext uri="{FF2B5EF4-FFF2-40B4-BE49-F238E27FC236}">
                      <a16:creationId xmlns:a16="http://schemas.microsoft.com/office/drawing/2014/main" id="{EA489FC2-BC31-724F-8623-38D68ADA34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63916" y="7498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4" name="Straight Connector 663">
                  <a:extLst>
                    <a:ext uri="{FF2B5EF4-FFF2-40B4-BE49-F238E27FC236}">
                      <a16:creationId xmlns:a16="http://schemas.microsoft.com/office/drawing/2014/main" id="{B064789C-BA0B-3D43-B34B-7990B0FD50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5955" y="201570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5" name="Straight Connector 664">
                  <a:extLst>
                    <a:ext uri="{FF2B5EF4-FFF2-40B4-BE49-F238E27FC236}">
                      <a16:creationId xmlns:a16="http://schemas.microsoft.com/office/drawing/2014/main" id="{4ED96AA1-ADFC-264D-B936-CD0B218855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964" y="172771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6" name="Straight Connector 665">
                  <a:extLst>
                    <a:ext uri="{FF2B5EF4-FFF2-40B4-BE49-F238E27FC236}">
                      <a16:creationId xmlns:a16="http://schemas.microsoft.com/office/drawing/2014/main" id="{2FCEA7C6-9D84-014D-8421-B8B5F1F9DD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8805" y="143971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7" name="Straight Connector 666">
                  <a:extLst>
                    <a:ext uri="{FF2B5EF4-FFF2-40B4-BE49-F238E27FC236}">
                      <a16:creationId xmlns:a16="http://schemas.microsoft.com/office/drawing/2014/main" id="{D082CF59-EA76-9942-A7CD-9E50365E1C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4022" y="115172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8" name="Straight Connector 667">
                  <a:extLst>
                    <a:ext uri="{FF2B5EF4-FFF2-40B4-BE49-F238E27FC236}">
                      <a16:creationId xmlns:a16="http://schemas.microsoft.com/office/drawing/2014/main" id="{5CAD909F-DEA4-E64B-A573-4D2E9D33BA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70797" y="2028809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9" name="Straight Connector 668">
                  <a:extLst>
                    <a:ext uri="{FF2B5EF4-FFF2-40B4-BE49-F238E27FC236}">
                      <a16:creationId xmlns:a16="http://schemas.microsoft.com/office/drawing/2014/main" id="{151A4578-F903-9B47-9365-9478D1BC50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74806" y="1714561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0" name="Straight Connector 669">
                  <a:extLst>
                    <a:ext uri="{FF2B5EF4-FFF2-40B4-BE49-F238E27FC236}">
                      <a16:creationId xmlns:a16="http://schemas.microsoft.com/office/drawing/2014/main" id="{53E054AC-69EE-D040-933F-F5B6BAE616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52439" y="1453065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1" name="Straight Connector 670">
                  <a:extLst>
                    <a:ext uri="{FF2B5EF4-FFF2-40B4-BE49-F238E27FC236}">
                      <a16:creationId xmlns:a16="http://schemas.microsoft.com/office/drawing/2014/main" id="{654E3825-6E22-5A43-8921-2AAEED262C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47656" y="1138818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72" name="Group 671">
                  <a:extLst>
                    <a:ext uri="{FF2B5EF4-FFF2-40B4-BE49-F238E27FC236}">
                      <a16:creationId xmlns:a16="http://schemas.microsoft.com/office/drawing/2014/main" id="{3BDFA61D-AE37-AF4B-9F37-F33FA331CC97}"/>
                    </a:ext>
                  </a:extLst>
                </p:cNvPr>
                <p:cNvGrpSpPr/>
                <p:nvPr/>
              </p:nvGrpSpPr>
              <p:grpSpPr>
                <a:xfrm>
                  <a:off x="3750815" y="331294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884" name="Rectangle 883">
                    <a:extLst>
                      <a:ext uri="{FF2B5EF4-FFF2-40B4-BE49-F238E27FC236}">
                        <a16:creationId xmlns:a16="http://schemas.microsoft.com/office/drawing/2014/main" id="{641792E2-37E6-0D47-85E5-04D224D54F97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885" name="Rectangle 884">
                    <a:extLst>
                      <a:ext uri="{FF2B5EF4-FFF2-40B4-BE49-F238E27FC236}">
                        <a16:creationId xmlns:a16="http://schemas.microsoft.com/office/drawing/2014/main" id="{944E82D8-846A-394B-B468-D4A059692E67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886" name="Chord 885">
                    <a:extLst>
                      <a:ext uri="{FF2B5EF4-FFF2-40B4-BE49-F238E27FC236}">
                        <a16:creationId xmlns:a16="http://schemas.microsoft.com/office/drawing/2014/main" id="{216FEB69-5779-C846-B61C-0F2A5E04573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87" name="Rectangle 886">
                    <a:extLst>
                      <a:ext uri="{FF2B5EF4-FFF2-40B4-BE49-F238E27FC236}">
                        <a16:creationId xmlns:a16="http://schemas.microsoft.com/office/drawing/2014/main" id="{86C4286D-F64F-4F4F-ACC8-E4F0C76EC495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673" name="Group 672">
                  <a:extLst>
                    <a:ext uri="{FF2B5EF4-FFF2-40B4-BE49-F238E27FC236}">
                      <a16:creationId xmlns:a16="http://schemas.microsoft.com/office/drawing/2014/main" id="{B88E3A1A-2B60-CE4C-84BD-58ED8E614CF7}"/>
                    </a:ext>
                  </a:extLst>
                </p:cNvPr>
                <p:cNvGrpSpPr/>
                <p:nvPr/>
              </p:nvGrpSpPr>
              <p:grpSpPr>
                <a:xfrm>
                  <a:off x="3978635" y="86931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866" name="Group 865">
                    <a:extLst>
                      <a:ext uri="{FF2B5EF4-FFF2-40B4-BE49-F238E27FC236}">
                        <a16:creationId xmlns:a16="http://schemas.microsoft.com/office/drawing/2014/main" id="{9CDD9910-7897-264C-8469-C29EB1D1A3CA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82" name="Line 55">
                      <a:extLst>
                        <a:ext uri="{FF2B5EF4-FFF2-40B4-BE49-F238E27FC236}">
                          <a16:creationId xmlns:a16="http://schemas.microsoft.com/office/drawing/2014/main" id="{F3987A8F-3B0A-024E-8777-0689E216514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83" name="AutoShape 56">
                      <a:extLst>
                        <a:ext uri="{FF2B5EF4-FFF2-40B4-BE49-F238E27FC236}">
                          <a16:creationId xmlns:a16="http://schemas.microsoft.com/office/drawing/2014/main" id="{81521509-8725-BC48-98C8-049B8055AF6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67" name="Group 866">
                    <a:extLst>
                      <a:ext uri="{FF2B5EF4-FFF2-40B4-BE49-F238E27FC236}">
                        <a16:creationId xmlns:a16="http://schemas.microsoft.com/office/drawing/2014/main" id="{027FF5D5-C6C7-614C-83F0-72992AD9B776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80" name="Line 55">
                      <a:extLst>
                        <a:ext uri="{FF2B5EF4-FFF2-40B4-BE49-F238E27FC236}">
                          <a16:creationId xmlns:a16="http://schemas.microsoft.com/office/drawing/2014/main" id="{82CD07AD-1919-6548-8B2C-F33B4A1E54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81" name="AutoShape 56">
                      <a:extLst>
                        <a:ext uri="{FF2B5EF4-FFF2-40B4-BE49-F238E27FC236}">
                          <a16:creationId xmlns:a16="http://schemas.microsoft.com/office/drawing/2014/main" id="{4DAC5761-1727-BA43-9908-6146852407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68" name="Group 867">
                    <a:extLst>
                      <a:ext uri="{FF2B5EF4-FFF2-40B4-BE49-F238E27FC236}">
                        <a16:creationId xmlns:a16="http://schemas.microsoft.com/office/drawing/2014/main" id="{67D5482B-6EC4-AC44-8148-DC709CAFFF8D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78" name="Line 55">
                      <a:extLst>
                        <a:ext uri="{FF2B5EF4-FFF2-40B4-BE49-F238E27FC236}">
                          <a16:creationId xmlns:a16="http://schemas.microsoft.com/office/drawing/2014/main" id="{6286DBBA-8425-254F-BA6E-9F18BD9E7D5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79" name="AutoShape 56">
                      <a:extLst>
                        <a:ext uri="{FF2B5EF4-FFF2-40B4-BE49-F238E27FC236}">
                          <a16:creationId xmlns:a16="http://schemas.microsoft.com/office/drawing/2014/main" id="{D8558D96-3D3F-E749-8CFA-92A39D5535D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69" name="Group 868">
                    <a:extLst>
                      <a:ext uri="{FF2B5EF4-FFF2-40B4-BE49-F238E27FC236}">
                        <a16:creationId xmlns:a16="http://schemas.microsoft.com/office/drawing/2014/main" id="{D1309F1D-9EF1-FA41-985D-9DEF8B6F47D0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76" name="Line 55">
                      <a:extLst>
                        <a:ext uri="{FF2B5EF4-FFF2-40B4-BE49-F238E27FC236}">
                          <a16:creationId xmlns:a16="http://schemas.microsoft.com/office/drawing/2014/main" id="{AE4F03EA-7925-7646-95FB-F513979FB75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77" name="AutoShape 56">
                      <a:extLst>
                        <a:ext uri="{FF2B5EF4-FFF2-40B4-BE49-F238E27FC236}">
                          <a16:creationId xmlns:a16="http://schemas.microsoft.com/office/drawing/2014/main" id="{BD8AE06D-853A-444D-80B0-C20B1BB67C1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70" name="Group 869">
                    <a:extLst>
                      <a:ext uri="{FF2B5EF4-FFF2-40B4-BE49-F238E27FC236}">
                        <a16:creationId xmlns:a16="http://schemas.microsoft.com/office/drawing/2014/main" id="{67F1737B-4DA1-A348-98B2-320806599BC0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74" name="Line 55">
                      <a:extLst>
                        <a:ext uri="{FF2B5EF4-FFF2-40B4-BE49-F238E27FC236}">
                          <a16:creationId xmlns:a16="http://schemas.microsoft.com/office/drawing/2014/main" id="{DD5C83A7-F425-8C4C-99A7-132C603334D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75" name="AutoShape 56">
                      <a:extLst>
                        <a:ext uri="{FF2B5EF4-FFF2-40B4-BE49-F238E27FC236}">
                          <a16:creationId xmlns:a16="http://schemas.microsoft.com/office/drawing/2014/main" id="{B0F19DE0-D421-4242-9020-3A3B6CDF08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71" name="Group 870">
                    <a:extLst>
                      <a:ext uri="{FF2B5EF4-FFF2-40B4-BE49-F238E27FC236}">
                        <a16:creationId xmlns:a16="http://schemas.microsoft.com/office/drawing/2014/main" id="{3013874A-A276-8944-BD92-DEAA2626E707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72" name="Line 55">
                      <a:extLst>
                        <a:ext uri="{FF2B5EF4-FFF2-40B4-BE49-F238E27FC236}">
                          <a16:creationId xmlns:a16="http://schemas.microsoft.com/office/drawing/2014/main" id="{78E17FF7-A2CD-E345-8F35-1282C95DA39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73" name="AutoShape 56">
                      <a:extLst>
                        <a:ext uri="{FF2B5EF4-FFF2-40B4-BE49-F238E27FC236}">
                          <a16:creationId xmlns:a16="http://schemas.microsoft.com/office/drawing/2014/main" id="{D823C072-1BED-DF44-9691-ABA5EE2932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674" name="Group 673">
                  <a:extLst>
                    <a:ext uri="{FF2B5EF4-FFF2-40B4-BE49-F238E27FC236}">
                      <a16:creationId xmlns:a16="http://schemas.microsoft.com/office/drawing/2014/main" id="{E9CC2331-69C8-6F42-9348-B8652132D122}"/>
                    </a:ext>
                  </a:extLst>
                </p:cNvPr>
                <p:cNvGrpSpPr/>
                <p:nvPr/>
              </p:nvGrpSpPr>
              <p:grpSpPr>
                <a:xfrm>
                  <a:off x="4537311" y="864941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848" name="Group 847">
                    <a:extLst>
                      <a:ext uri="{FF2B5EF4-FFF2-40B4-BE49-F238E27FC236}">
                        <a16:creationId xmlns:a16="http://schemas.microsoft.com/office/drawing/2014/main" id="{99454330-46F9-BE48-9CDE-4F2A4C35254C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64" name="Line 55">
                      <a:extLst>
                        <a:ext uri="{FF2B5EF4-FFF2-40B4-BE49-F238E27FC236}">
                          <a16:creationId xmlns:a16="http://schemas.microsoft.com/office/drawing/2014/main" id="{4EE1F803-14A7-2E4F-92D7-D244F4C6E92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65" name="AutoShape 56">
                      <a:extLst>
                        <a:ext uri="{FF2B5EF4-FFF2-40B4-BE49-F238E27FC236}">
                          <a16:creationId xmlns:a16="http://schemas.microsoft.com/office/drawing/2014/main" id="{1BE99CA6-A9A0-0D4D-A3D6-B4CD2586DC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49" name="Group 848">
                    <a:extLst>
                      <a:ext uri="{FF2B5EF4-FFF2-40B4-BE49-F238E27FC236}">
                        <a16:creationId xmlns:a16="http://schemas.microsoft.com/office/drawing/2014/main" id="{7CC2C9DF-AF63-5E45-BFDE-F3A5AF7189D9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62" name="Line 55">
                      <a:extLst>
                        <a:ext uri="{FF2B5EF4-FFF2-40B4-BE49-F238E27FC236}">
                          <a16:creationId xmlns:a16="http://schemas.microsoft.com/office/drawing/2014/main" id="{B415BFBE-FC9B-1741-998E-ACCDF9FBB03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63" name="AutoShape 56">
                      <a:extLst>
                        <a:ext uri="{FF2B5EF4-FFF2-40B4-BE49-F238E27FC236}">
                          <a16:creationId xmlns:a16="http://schemas.microsoft.com/office/drawing/2014/main" id="{DB1EBCBC-5181-0846-A5D6-8784A468264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50" name="Group 849">
                    <a:extLst>
                      <a:ext uri="{FF2B5EF4-FFF2-40B4-BE49-F238E27FC236}">
                        <a16:creationId xmlns:a16="http://schemas.microsoft.com/office/drawing/2014/main" id="{FB6BEAA3-2DE3-2744-81FB-9A51F1AD44CE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60" name="Line 55">
                      <a:extLst>
                        <a:ext uri="{FF2B5EF4-FFF2-40B4-BE49-F238E27FC236}">
                          <a16:creationId xmlns:a16="http://schemas.microsoft.com/office/drawing/2014/main" id="{58498150-CE7B-0042-9A9D-D4D2DA2869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61" name="AutoShape 56">
                      <a:extLst>
                        <a:ext uri="{FF2B5EF4-FFF2-40B4-BE49-F238E27FC236}">
                          <a16:creationId xmlns:a16="http://schemas.microsoft.com/office/drawing/2014/main" id="{AD962D79-ABE8-8F4B-A294-9ED26FB881F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51" name="Group 850">
                    <a:extLst>
                      <a:ext uri="{FF2B5EF4-FFF2-40B4-BE49-F238E27FC236}">
                        <a16:creationId xmlns:a16="http://schemas.microsoft.com/office/drawing/2014/main" id="{F1467521-1187-464E-B65C-99C36D0FFD31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58" name="Line 55">
                      <a:extLst>
                        <a:ext uri="{FF2B5EF4-FFF2-40B4-BE49-F238E27FC236}">
                          <a16:creationId xmlns:a16="http://schemas.microsoft.com/office/drawing/2014/main" id="{7895D4C5-C7FD-4B44-93ED-B720B6C02C8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59" name="AutoShape 56">
                      <a:extLst>
                        <a:ext uri="{FF2B5EF4-FFF2-40B4-BE49-F238E27FC236}">
                          <a16:creationId xmlns:a16="http://schemas.microsoft.com/office/drawing/2014/main" id="{EE84D4A7-795E-B743-A2FA-AE02B8E999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52" name="Group 851">
                    <a:extLst>
                      <a:ext uri="{FF2B5EF4-FFF2-40B4-BE49-F238E27FC236}">
                        <a16:creationId xmlns:a16="http://schemas.microsoft.com/office/drawing/2014/main" id="{AF06C03C-2524-9D48-B98E-831909F7E832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56" name="Line 55">
                      <a:extLst>
                        <a:ext uri="{FF2B5EF4-FFF2-40B4-BE49-F238E27FC236}">
                          <a16:creationId xmlns:a16="http://schemas.microsoft.com/office/drawing/2014/main" id="{9D4EED3F-597A-E647-803C-A9622B117F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57" name="AutoShape 56">
                      <a:extLst>
                        <a:ext uri="{FF2B5EF4-FFF2-40B4-BE49-F238E27FC236}">
                          <a16:creationId xmlns:a16="http://schemas.microsoft.com/office/drawing/2014/main" id="{261713A9-C618-634E-BB61-A04ED5C1F8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53" name="Group 852">
                    <a:extLst>
                      <a:ext uri="{FF2B5EF4-FFF2-40B4-BE49-F238E27FC236}">
                        <a16:creationId xmlns:a16="http://schemas.microsoft.com/office/drawing/2014/main" id="{BC478EE0-12F0-8E46-A711-D5429E555DC8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54" name="Line 55">
                      <a:extLst>
                        <a:ext uri="{FF2B5EF4-FFF2-40B4-BE49-F238E27FC236}">
                          <a16:creationId xmlns:a16="http://schemas.microsoft.com/office/drawing/2014/main" id="{5A1689F9-6EF7-2143-9818-DF6A49166D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55" name="AutoShape 56">
                      <a:extLst>
                        <a:ext uri="{FF2B5EF4-FFF2-40B4-BE49-F238E27FC236}">
                          <a16:creationId xmlns:a16="http://schemas.microsoft.com/office/drawing/2014/main" id="{62F2F018-E572-5744-8038-DB546E2F2B6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675" name="Group 674">
                  <a:extLst>
                    <a:ext uri="{FF2B5EF4-FFF2-40B4-BE49-F238E27FC236}">
                      <a16:creationId xmlns:a16="http://schemas.microsoft.com/office/drawing/2014/main" id="{D5BB65CD-947E-B04A-B96F-90E418A1A3B1}"/>
                    </a:ext>
                  </a:extLst>
                </p:cNvPr>
                <p:cNvGrpSpPr/>
                <p:nvPr/>
              </p:nvGrpSpPr>
              <p:grpSpPr>
                <a:xfrm>
                  <a:off x="5095987" y="86056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830" name="Group 829">
                    <a:extLst>
                      <a:ext uri="{FF2B5EF4-FFF2-40B4-BE49-F238E27FC236}">
                        <a16:creationId xmlns:a16="http://schemas.microsoft.com/office/drawing/2014/main" id="{8F1D52FA-99DE-AD48-95E9-C84F4A18A375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46" name="Line 55">
                      <a:extLst>
                        <a:ext uri="{FF2B5EF4-FFF2-40B4-BE49-F238E27FC236}">
                          <a16:creationId xmlns:a16="http://schemas.microsoft.com/office/drawing/2014/main" id="{F7944894-4740-9043-AE79-BF0760E5D8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47" name="AutoShape 56">
                      <a:extLst>
                        <a:ext uri="{FF2B5EF4-FFF2-40B4-BE49-F238E27FC236}">
                          <a16:creationId xmlns:a16="http://schemas.microsoft.com/office/drawing/2014/main" id="{0F9C6E54-5418-6842-A517-6F824754A9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31" name="Group 830">
                    <a:extLst>
                      <a:ext uri="{FF2B5EF4-FFF2-40B4-BE49-F238E27FC236}">
                        <a16:creationId xmlns:a16="http://schemas.microsoft.com/office/drawing/2014/main" id="{6F0829DB-4B82-5546-A525-350991D72CEC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44" name="Line 55">
                      <a:extLst>
                        <a:ext uri="{FF2B5EF4-FFF2-40B4-BE49-F238E27FC236}">
                          <a16:creationId xmlns:a16="http://schemas.microsoft.com/office/drawing/2014/main" id="{2761819E-76D4-D24A-8BF8-EA0610C731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45" name="AutoShape 56">
                      <a:extLst>
                        <a:ext uri="{FF2B5EF4-FFF2-40B4-BE49-F238E27FC236}">
                          <a16:creationId xmlns:a16="http://schemas.microsoft.com/office/drawing/2014/main" id="{CCA807FA-2108-144F-8AB5-E3B2B36F81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32" name="Group 831">
                    <a:extLst>
                      <a:ext uri="{FF2B5EF4-FFF2-40B4-BE49-F238E27FC236}">
                        <a16:creationId xmlns:a16="http://schemas.microsoft.com/office/drawing/2014/main" id="{560B5D85-36B5-EA47-B8A8-8097AE5AC1C3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42" name="Line 55">
                      <a:extLst>
                        <a:ext uri="{FF2B5EF4-FFF2-40B4-BE49-F238E27FC236}">
                          <a16:creationId xmlns:a16="http://schemas.microsoft.com/office/drawing/2014/main" id="{B4621D27-245D-654F-B4D9-C5E45486D7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43" name="AutoShape 56">
                      <a:extLst>
                        <a:ext uri="{FF2B5EF4-FFF2-40B4-BE49-F238E27FC236}">
                          <a16:creationId xmlns:a16="http://schemas.microsoft.com/office/drawing/2014/main" id="{FB4FCA9C-9B13-0F45-9470-CD3BF5959C3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33" name="Group 832">
                    <a:extLst>
                      <a:ext uri="{FF2B5EF4-FFF2-40B4-BE49-F238E27FC236}">
                        <a16:creationId xmlns:a16="http://schemas.microsoft.com/office/drawing/2014/main" id="{AD050E49-23D8-C94F-87F8-11693FF88069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40" name="Line 55">
                      <a:extLst>
                        <a:ext uri="{FF2B5EF4-FFF2-40B4-BE49-F238E27FC236}">
                          <a16:creationId xmlns:a16="http://schemas.microsoft.com/office/drawing/2014/main" id="{F7C9777D-FF13-8649-9BEA-883B093E232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41" name="AutoShape 56">
                      <a:extLst>
                        <a:ext uri="{FF2B5EF4-FFF2-40B4-BE49-F238E27FC236}">
                          <a16:creationId xmlns:a16="http://schemas.microsoft.com/office/drawing/2014/main" id="{0BBCF285-0687-A342-AC5F-2FF58B4C9D5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34" name="Group 833">
                    <a:extLst>
                      <a:ext uri="{FF2B5EF4-FFF2-40B4-BE49-F238E27FC236}">
                        <a16:creationId xmlns:a16="http://schemas.microsoft.com/office/drawing/2014/main" id="{2D80F9D7-0F90-F14F-A2D2-C2383E2A5C17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38" name="Line 55">
                      <a:extLst>
                        <a:ext uri="{FF2B5EF4-FFF2-40B4-BE49-F238E27FC236}">
                          <a16:creationId xmlns:a16="http://schemas.microsoft.com/office/drawing/2014/main" id="{6724BD50-279E-684C-837D-F2A24040F3C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39" name="AutoShape 56">
                      <a:extLst>
                        <a:ext uri="{FF2B5EF4-FFF2-40B4-BE49-F238E27FC236}">
                          <a16:creationId xmlns:a16="http://schemas.microsoft.com/office/drawing/2014/main" id="{42AC495F-3B92-F84D-A542-E112DBE57D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35" name="Group 834">
                    <a:extLst>
                      <a:ext uri="{FF2B5EF4-FFF2-40B4-BE49-F238E27FC236}">
                        <a16:creationId xmlns:a16="http://schemas.microsoft.com/office/drawing/2014/main" id="{1676F2C1-9C85-C84A-80BD-68B768F0965D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36" name="Line 55">
                      <a:extLst>
                        <a:ext uri="{FF2B5EF4-FFF2-40B4-BE49-F238E27FC236}">
                          <a16:creationId xmlns:a16="http://schemas.microsoft.com/office/drawing/2014/main" id="{E251F124-ECBE-FA48-B98B-FFEEFF3C642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37" name="AutoShape 56">
                      <a:extLst>
                        <a:ext uri="{FF2B5EF4-FFF2-40B4-BE49-F238E27FC236}">
                          <a16:creationId xmlns:a16="http://schemas.microsoft.com/office/drawing/2014/main" id="{19637A3C-8B40-3F48-A9DD-E45E2492557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676" name="Group 675">
                  <a:extLst>
                    <a:ext uri="{FF2B5EF4-FFF2-40B4-BE49-F238E27FC236}">
                      <a16:creationId xmlns:a16="http://schemas.microsoft.com/office/drawing/2014/main" id="{C092D8E2-D154-0B4A-B330-96C5AD958067}"/>
                    </a:ext>
                  </a:extLst>
                </p:cNvPr>
                <p:cNvGrpSpPr/>
                <p:nvPr/>
              </p:nvGrpSpPr>
              <p:grpSpPr>
                <a:xfrm>
                  <a:off x="5606855" y="862169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812" name="Group 811">
                    <a:extLst>
                      <a:ext uri="{FF2B5EF4-FFF2-40B4-BE49-F238E27FC236}">
                        <a16:creationId xmlns:a16="http://schemas.microsoft.com/office/drawing/2014/main" id="{DC7BE117-737B-414A-BB29-E886540A8422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28" name="Line 55">
                      <a:extLst>
                        <a:ext uri="{FF2B5EF4-FFF2-40B4-BE49-F238E27FC236}">
                          <a16:creationId xmlns:a16="http://schemas.microsoft.com/office/drawing/2014/main" id="{287A2C18-412F-B141-ABC1-E8F798BA93C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29" name="AutoShape 56">
                      <a:extLst>
                        <a:ext uri="{FF2B5EF4-FFF2-40B4-BE49-F238E27FC236}">
                          <a16:creationId xmlns:a16="http://schemas.microsoft.com/office/drawing/2014/main" id="{51BA4F96-1579-4E43-ABA4-BFA28FA8FC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13" name="Group 812">
                    <a:extLst>
                      <a:ext uri="{FF2B5EF4-FFF2-40B4-BE49-F238E27FC236}">
                        <a16:creationId xmlns:a16="http://schemas.microsoft.com/office/drawing/2014/main" id="{09231916-460B-7D4C-8653-906683231527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26" name="Line 55">
                      <a:extLst>
                        <a:ext uri="{FF2B5EF4-FFF2-40B4-BE49-F238E27FC236}">
                          <a16:creationId xmlns:a16="http://schemas.microsoft.com/office/drawing/2014/main" id="{1024E847-4658-B04A-9240-EF7DC5AF16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27" name="AutoShape 56">
                      <a:extLst>
                        <a:ext uri="{FF2B5EF4-FFF2-40B4-BE49-F238E27FC236}">
                          <a16:creationId xmlns:a16="http://schemas.microsoft.com/office/drawing/2014/main" id="{2804A5E3-26D9-2547-A03F-A0D8E626AA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9F9CB95A-FC0A-C04C-A799-9ED5A77FA7D0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24" name="Line 55">
                      <a:extLst>
                        <a:ext uri="{FF2B5EF4-FFF2-40B4-BE49-F238E27FC236}">
                          <a16:creationId xmlns:a16="http://schemas.microsoft.com/office/drawing/2014/main" id="{4E3E0444-D359-724B-839D-D1691196553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25" name="AutoShape 56">
                      <a:extLst>
                        <a:ext uri="{FF2B5EF4-FFF2-40B4-BE49-F238E27FC236}">
                          <a16:creationId xmlns:a16="http://schemas.microsoft.com/office/drawing/2014/main" id="{CC86E707-F6F1-154F-8D33-3ED7517132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15" name="Group 814">
                    <a:extLst>
                      <a:ext uri="{FF2B5EF4-FFF2-40B4-BE49-F238E27FC236}">
                        <a16:creationId xmlns:a16="http://schemas.microsoft.com/office/drawing/2014/main" id="{EF498555-22D3-D744-A993-10C1B1DCD65F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22" name="Line 55">
                      <a:extLst>
                        <a:ext uri="{FF2B5EF4-FFF2-40B4-BE49-F238E27FC236}">
                          <a16:creationId xmlns:a16="http://schemas.microsoft.com/office/drawing/2014/main" id="{6FE88C18-D82F-5246-9FE5-8CA3FE2C47B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23" name="AutoShape 56">
                      <a:extLst>
                        <a:ext uri="{FF2B5EF4-FFF2-40B4-BE49-F238E27FC236}">
                          <a16:creationId xmlns:a16="http://schemas.microsoft.com/office/drawing/2014/main" id="{AFAE802A-8583-7F44-AFE5-11128DECB8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16" name="Group 815">
                    <a:extLst>
                      <a:ext uri="{FF2B5EF4-FFF2-40B4-BE49-F238E27FC236}">
                        <a16:creationId xmlns:a16="http://schemas.microsoft.com/office/drawing/2014/main" id="{640AFEA2-D8D7-4A45-863D-4D7C52B81B35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20" name="Line 55">
                      <a:extLst>
                        <a:ext uri="{FF2B5EF4-FFF2-40B4-BE49-F238E27FC236}">
                          <a16:creationId xmlns:a16="http://schemas.microsoft.com/office/drawing/2014/main" id="{E0782392-9BCD-2044-B5EA-AD3371C217E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21" name="AutoShape 56">
                      <a:extLst>
                        <a:ext uri="{FF2B5EF4-FFF2-40B4-BE49-F238E27FC236}">
                          <a16:creationId xmlns:a16="http://schemas.microsoft.com/office/drawing/2014/main" id="{0E7A8B30-D8B0-3142-BC7A-79A63DF624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817" name="Group 816">
                    <a:extLst>
                      <a:ext uri="{FF2B5EF4-FFF2-40B4-BE49-F238E27FC236}">
                        <a16:creationId xmlns:a16="http://schemas.microsoft.com/office/drawing/2014/main" id="{85FFA718-6740-2947-B126-DD5B1D350F44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18" name="Line 55">
                      <a:extLst>
                        <a:ext uri="{FF2B5EF4-FFF2-40B4-BE49-F238E27FC236}">
                          <a16:creationId xmlns:a16="http://schemas.microsoft.com/office/drawing/2014/main" id="{3940FD9F-8431-5C4F-B326-A2AC80E93C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19" name="AutoShape 56">
                      <a:extLst>
                        <a:ext uri="{FF2B5EF4-FFF2-40B4-BE49-F238E27FC236}">
                          <a16:creationId xmlns:a16="http://schemas.microsoft.com/office/drawing/2014/main" id="{87A542F6-0684-FE49-9160-3CD698B749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677" name="Group 676">
                  <a:extLst>
                    <a:ext uri="{FF2B5EF4-FFF2-40B4-BE49-F238E27FC236}">
                      <a16:creationId xmlns:a16="http://schemas.microsoft.com/office/drawing/2014/main" id="{4D76FC42-CF7D-4E48-BD7C-679F3C71F454}"/>
                    </a:ext>
                  </a:extLst>
                </p:cNvPr>
                <p:cNvGrpSpPr/>
                <p:nvPr/>
              </p:nvGrpSpPr>
              <p:grpSpPr>
                <a:xfrm>
                  <a:off x="6147603" y="85779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794" name="Group 793">
                    <a:extLst>
                      <a:ext uri="{FF2B5EF4-FFF2-40B4-BE49-F238E27FC236}">
                        <a16:creationId xmlns:a16="http://schemas.microsoft.com/office/drawing/2014/main" id="{D13CC19B-93C4-4740-A20B-EE4E003269D2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10" name="Line 55">
                      <a:extLst>
                        <a:ext uri="{FF2B5EF4-FFF2-40B4-BE49-F238E27FC236}">
                          <a16:creationId xmlns:a16="http://schemas.microsoft.com/office/drawing/2014/main" id="{7B833294-23E5-5946-BA96-C67461EA16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11" name="AutoShape 56">
                      <a:extLst>
                        <a:ext uri="{FF2B5EF4-FFF2-40B4-BE49-F238E27FC236}">
                          <a16:creationId xmlns:a16="http://schemas.microsoft.com/office/drawing/2014/main" id="{E5388D6E-7A0C-A24A-8732-5D3665714C3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95" name="Group 794">
                    <a:extLst>
                      <a:ext uri="{FF2B5EF4-FFF2-40B4-BE49-F238E27FC236}">
                        <a16:creationId xmlns:a16="http://schemas.microsoft.com/office/drawing/2014/main" id="{C70E2E82-2556-2446-982A-AAF4FC7DB476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08" name="Line 55">
                      <a:extLst>
                        <a:ext uri="{FF2B5EF4-FFF2-40B4-BE49-F238E27FC236}">
                          <a16:creationId xmlns:a16="http://schemas.microsoft.com/office/drawing/2014/main" id="{892AE142-27A4-E54A-8786-DEDEC63A26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09" name="AutoShape 56">
                      <a:extLst>
                        <a:ext uri="{FF2B5EF4-FFF2-40B4-BE49-F238E27FC236}">
                          <a16:creationId xmlns:a16="http://schemas.microsoft.com/office/drawing/2014/main" id="{4BD5601B-793B-0A4E-A220-7E3F0D3284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96" name="Group 795">
                    <a:extLst>
                      <a:ext uri="{FF2B5EF4-FFF2-40B4-BE49-F238E27FC236}">
                        <a16:creationId xmlns:a16="http://schemas.microsoft.com/office/drawing/2014/main" id="{BBEDC875-891C-754C-90EE-A372005E5FFA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06" name="Line 55">
                      <a:extLst>
                        <a:ext uri="{FF2B5EF4-FFF2-40B4-BE49-F238E27FC236}">
                          <a16:creationId xmlns:a16="http://schemas.microsoft.com/office/drawing/2014/main" id="{BDDE993D-8BE6-5649-9D27-1B7056ECF4E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07" name="AutoShape 56">
                      <a:extLst>
                        <a:ext uri="{FF2B5EF4-FFF2-40B4-BE49-F238E27FC236}">
                          <a16:creationId xmlns:a16="http://schemas.microsoft.com/office/drawing/2014/main" id="{78DE0C73-299E-814E-AD44-B5CA41D9EA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97" name="Group 796">
                    <a:extLst>
                      <a:ext uri="{FF2B5EF4-FFF2-40B4-BE49-F238E27FC236}">
                        <a16:creationId xmlns:a16="http://schemas.microsoft.com/office/drawing/2014/main" id="{984FF459-01D1-9645-8D87-CD218CA82A7C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04" name="Line 55">
                      <a:extLst>
                        <a:ext uri="{FF2B5EF4-FFF2-40B4-BE49-F238E27FC236}">
                          <a16:creationId xmlns:a16="http://schemas.microsoft.com/office/drawing/2014/main" id="{C3009E09-2149-904A-885A-19845B95573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05" name="AutoShape 56">
                      <a:extLst>
                        <a:ext uri="{FF2B5EF4-FFF2-40B4-BE49-F238E27FC236}">
                          <a16:creationId xmlns:a16="http://schemas.microsoft.com/office/drawing/2014/main" id="{E946E1CA-A2A7-6E43-941B-C2A70E01BCC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98" name="Group 797">
                    <a:extLst>
                      <a:ext uri="{FF2B5EF4-FFF2-40B4-BE49-F238E27FC236}">
                        <a16:creationId xmlns:a16="http://schemas.microsoft.com/office/drawing/2014/main" id="{11CBE3D3-F8B5-F343-8B5E-08427E44996B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02" name="Line 55">
                      <a:extLst>
                        <a:ext uri="{FF2B5EF4-FFF2-40B4-BE49-F238E27FC236}">
                          <a16:creationId xmlns:a16="http://schemas.microsoft.com/office/drawing/2014/main" id="{0DE2792E-67EC-E24F-B38A-E8757EA45C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03" name="AutoShape 56">
                      <a:extLst>
                        <a:ext uri="{FF2B5EF4-FFF2-40B4-BE49-F238E27FC236}">
                          <a16:creationId xmlns:a16="http://schemas.microsoft.com/office/drawing/2014/main" id="{D7142851-29E0-3C43-8D2A-88225DFFF8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99" name="Group 798">
                    <a:extLst>
                      <a:ext uri="{FF2B5EF4-FFF2-40B4-BE49-F238E27FC236}">
                        <a16:creationId xmlns:a16="http://schemas.microsoft.com/office/drawing/2014/main" id="{6EFD9575-7167-2A46-84C9-F70ADF070611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800" name="Line 55">
                      <a:extLst>
                        <a:ext uri="{FF2B5EF4-FFF2-40B4-BE49-F238E27FC236}">
                          <a16:creationId xmlns:a16="http://schemas.microsoft.com/office/drawing/2014/main" id="{D26FEADB-0DFB-764E-AA76-96D57101BA6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801" name="AutoShape 56">
                      <a:extLst>
                        <a:ext uri="{FF2B5EF4-FFF2-40B4-BE49-F238E27FC236}">
                          <a16:creationId xmlns:a16="http://schemas.microsoft.com/office/drawing/2014/main" id="{CE911D20-6A55-7746-8B2E-A3C3FB039D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678" name="Group 677">
                  <a:extLst>
                    <a:ext uri="{FF2B5EF4-FFF2-40B4-BE49-F238E27FC236}">
                      <a16:creationId xmlns:a16="http://schemas.microsoft.com/office/drawing/2014/main" id="{B663089D-D77F-F843-B7EF-AAB56FF775E7}"/>
                    </a:ext>
                  </a:extLst>
                </p:cNvPr>
                <p:cNvGrpSpPr/>
                <p:nvPr/>
              </p:nvGrpSpPr>
              <p:grpSpPr>
                <a:xfrm>
                  <a:off x="6712255" y="85939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776" name="Group 775">
                    <a:extLst>
                      <a:ext uri="{FF2B5EF4-FFF2-40B4-BE49-F238E27FC236}">
                        <a16:creationId xmlns:a16="http://schemas.microsoft.com/office/drawing/2014/main" id="{ECD019DD-4812-2042-AD58-32621FD4EBB0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92" name="Line 55">
                      <a:extLst>
                        <a:ext uri="{FF2B5EF4-FFF2-40B4-BE49-F238E27FC236}">
                          <a16:creationId xmlns:a16="http://schemas.microsoft.com/office/drawing/2014/main" id="{BE7506E7-A6B5-2A4C-AF3F-2C5AA0AE95A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93" name="AutoShape 56">
                      <a:extLst>
                        <a:ext uri="{FF2B5EF4-FFF2-40B4-BE49-F238E27FC236}">
                          <a16:creationId xmlns:a16="http://schemas.microsoft.com/office/drawing/2014/main" id="{5C07663A-0000-AF49-9665-DB0D177BC2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77" name="Group 776">
                    <a:extLst>
                      <a:ext uri="{FF2B5EF4-FFF2-40B4-BE49-F238E27FC236}">
                        <a16:creationId xmlns:a16="http://schemas.microsoft.com/office/drawing/2014/main" id="{67AB1E26-DCCD-B549-A0E2-47D99A774E65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90" name="Line 55">
                      <a:extLst>
                        <a:ext uri="{FF2B5EF4-FFF2-40B4-BE49-F238E27FC236}">
                          <a16:creationId xmlns:a16="http://schemas.microsoft.com/office/drawing/2014/main" id="{CFA1D68E-C6CA-7B45-9925-2FB96C11B36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91" name="AutoShape 56">
                      <a:extLst>
                        <a:ext uri="{FF2B5EF4-FFF2-40B4-BE49-F238E27FC236}">
                          <a16:creationId xmlns:a16="http://schemas.microsoft.com/office/drawing/2014/main" id="{7796C3EF-D43E-6549-80F1-23B076D54B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78" name="Group 777">
                    <a:extLst>
                      <a:ext uri="{FF2B5EF4-FFF2-40B4-BE49-F238E27FC236}">
                        <a16:creationId xmlns:a16="http://schemas.microsoft.com/office/drawing/2014/main" id="{87F5EF3B-FE31-0445-AFAF-895401777734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88" name="Line 55">
                      <a:extLst>
                        <a:ext uri="{FF2B5EF4-FFF2-40B4-BE49-F238E27FC236}">
                          <a16:creationId xmlns:a16="http://schemas.microsoft.com/office/drawing/2014/main" id="{81CF4EC1-F53B-2240-A5CC-6EE9795BC10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89" name="AutoShape 56">
                      <a:extLst>
                        <a:ext uri="{FF2B5EF4-FFF2-40B4-BE49-F238E27FC236}">
                          <a16:creationId xmlns:a16="http://schemas.microsoft.com/office/drawing/2014/main" id="{D3AFBB57-91F1-0040-8EDA-7839F3EE63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79" name="Group 778">
                    <a:extLst>
                      <a:ext uri="{FF2B5EF4-FFF2-40B4-BE49-F238E27FC236}">
                        <a16:creationId xmlns:a16="http://schemas.microsoft.com/office/drawing/2014/main" id="{48893C51-45BA-3A4D-8A02-AD65070BC5E0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86" name="Line 55">
                      <a:extLst>
                        <a:ext uri="{FF2B5EF4-FFF2-40B4-BE49-F238E27FC236}">
                          <a16:creationId xmlns:a16="http://schemas.microsoft.com/office/drawing/2014/main" id="{E12D7465-F5E2-E74A-87DC-952FD5BC3E6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87" name="AutoShape 56">
                      <a:extLst>
                        <a:ext uri="{FF2B5EF4-FFF2-40B4-BE49-F238E27FC236}">
                          <a16:creationId xmlns:a16="http://schemas.microsoft.com/office/drawing/2014/main" id="{6A26ECFF-1D7E-F44D-941C-9F08A3BFBCF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80" name="Group 779">
                    <a:extLst>
                      <a:ext uri="{FF2B5EF4-FFF2-40B4-BE49-F238E27FC236}">
                        <a16:creationId xmlns:a16="http://schemas.microsoft.com/office/drawing/2014/main" id="{C7071518-1080-024A-B80C-E0DFA4B2155A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84" name="Line 55">
                      <a:extLst>
                        <a:ext uri="{FF2B5EF4-FFF2-40B4-BE49-F238E27FC236}">
                          <a16:creationId xmlns:a16="http://schemas.microsoft.com/office/drawing/2014/main" id="{EA545707-BFC3-9544-9020-69CF0705DEE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85" name="AutoShape 56">
                      <a:extLst>
                        <a:ext uri="{FF2B5EF4-FFF2-40B4-BE49-F238E27FC236}">
                          <a16:creationId xmlns:a16="http://schemas.microsoft.com/office/drawing/2014/main" id="{E17A4083-9788-DF4C-9801-6DE26D7CC6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81" name="Group 780">
                    <a:extLst>
                      <a:ext uri="{FF2B5EF4-FFF2-40B4-BE49-F238E27FC236}">
                        <a16:creationId xmlns:a16="http://schemas.microsoft.com/office/drawing/2014/main" id="{FCB94B8F-E24C-0B4D-A41D-50FA9FB5166F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82" name="Line 55">
                      <a:extLst>
                        <a:ext uri="{FF2B5EF4-FFF2-40B4-BE49-F238E27FC236}">
                          <a16:creationId xmlns:a16="http://schemas.microsoft.com/office/drawing/2014/main" id="{D6E5A365-3109-3846-A466-38228CD274F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83" name="AutoShape 56">
                      <a:extLst>
                        <a:ext uri="{FF2B5EF4-FFF2-40B4-BE49-F238E27FC236}">
                          <a16:creationId xmlns:a16="http://schemas.microsoft.com/office/drawing/2014/main" id="{5533D95E-2064-634B-842B-50FAB3ABA6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679" name="Group 678">
                  <a:extLst>
                    <a:ext uri="{FF2B5EF4-FFF2-40B4-BE49-F238E27FC236}">
                      <a16:creationId xmlns:a16="http://schemas.microsoft.com/office/drawing/2014/main" id="{B9667DD8-18F3-CD4A-BC5E-5CA5C56837BC}"/>
                    </a:ext>
                  </a:extLst>
                </p:cNvPr>
                <p:cNvGrpSpPr/>
                <p:nvPr/>
              </p:nvGrpSpPr>
              <p:grpSpPr>
                <a:xfrm>
                  <a:off x="7235374" y="2373993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774" name="Line 55">
                    <a:extLst>
                      <a:ext uri="{FF2B5EF4-FFF2-40B4-BE49-F238E27FC236}">
                        <a16:creationId xmlns:a16="http://schemas.microsoft.com/office/drawing/2014/main" id="{C10D676A-1CA0-7F43-88B6-73C5855136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775" name="AutoShape 56">
                    <a:extLst>
                      <a:ext uri="{FF2B5EF4-FFF2-40B4-BE49-F238E27FC236}">
                        <a16:creationId xmlns:a16="http://schemas.microsoft.com/office/drawing/2014/main" id="{8F770DC4-945F-5943-9075-40AA27E722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680" name="Group 679">
                  <a:extLst>
                    <a:ext uri="{FF2B5EF4-FFF2-40B4-BE49-F238E27FC236}">
                      <a16:creationId xmlns:a16="http://schemas.microsoft.com/office/drawing/2014/main" id="{9E454CE3-05CF-6F45-9FAE-754D7F647729}"/>
                    </a:ext>
                  </a:extLst>
                </p:cNvPr>
                <p:cNvGrpSpPr/>
                <p:nvPr/>
              </p:nvGrpSpPr>
              <p:grpSpPr>
                <a:xfrm>
                  <a:off x="7810552" y="1789907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772" name="Line 55">
                    <a:extLst>
                      <a:ext uri="{FF2B5EF4-FFF2-40B4-BE49-F238E27FC236}">
                        <a16:creationId xmlns:a16="http://schemas.microsoft.com/office/drawing/2014/main" id="{2EFD5A4E-3327-7441-ADFC-777A15BA5A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773" name="AutoShape 56">
                    <a:extLst>
                      <a:ext uri="{FF2B5EF4-FFF2-40B4-BE49-F238E27FC236}">
                        <a16:creationId xmlns:a16="http://schemas.microsoft.com/office/drawing/2014/main" id="{55F0EEF5-D42B-9340-87BA-9CA3E3B450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681" name="Group 680">
                  <a:extLst>
                    <a:ext uri="{FF2B5EF4-FFF2-40B4-BE49-F238E27FC236}">
                      <a16:creationId xmlns:a16="http://schemas.microsoft.com/office/drawing/2014/main" id="{F2A7DFFC-C585-0246-A78C-77E019B73FAC}"/>
                    </a:ext>
                  </a:extLst>
                </p:cNvPr>
                <p:cNvGrpSpPr/>
                <p:nvPr/>
              </p:nvGrpSpPr>
              <p:grpSpPr>
                <a:xfrm>
                  <a:off x="8129902" y="149276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770" name="Line 55">
                    <a:extLst>
                      <a:ext uri="{FF2B5EF4-FFF2-40B4-BE49-F238E27FC236}">
                        <a16:creationId xmlns:a16="http://schemas.microsoft.com/office/drawing/2014/main" id="{8CF20740-2D6F-A947-828E-36B5C22B0B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771" name="AutoShape 56">
                    <a:extLst>
                      <a:ext uri="{FF2B5EF4-FFF2-40B4-BE49-F238E27FC236}">
                        <a16:creationId xmlns:a16="http://schemas.microsoft.com/office/drawing/2014/main" id="{F2405693-70A2-DA49-A41D-5AD9B8FC9D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EB4BF7A8-05A5-564D-9551-578E9B54CF10}"/>
                    </a:ext>
                  </a:extLst>
                </p:cNvPr>
                <p:cNvGrpSpPr/>
                <p:nvPr/>
              </p:nvGrpSpPr>
              <p:grpSpPr>
                <a:xfrm>
                  <a:off x="8384282" y="1209119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768" name="Line 55">
                    <a:extLst>
                      <a:ext uri="{FF2B5EF4-FFF2-40B4-BE49-F238E27FC236}">
                        <a16:creationId xmlns:a16="http://schemas.microsoft.com/office/drawing/2014/main" id="{82AA004D-7F8C-6C4F-995F-4D40003D30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769" name="AutoShape 56">
                    <a:extLst>
                      <a:ext uri="{FF2B5EF4-FFF2-40B4-BE49-F238E27FC236}">
                        <a16:creationId xmlns:a16="http://schemas.microsoft.com/office/drawing/2014/main" id="{E274FF06-8ED7-3345-BDB2-2A86082582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683" name="Group 682">
                  <a:extLst>
                    <a:ext uri="{FF2B5EF4-FFF2-40B4-BE49-F238E27FC236}">
                      <a16:creationId xmlns:a16="http://schemas.microsoft.com/office/drawing/2014/main" id="{C9D19150-4815-494B-83E8-41F77B82BD25}"/>
                    </a:ext>
                  </a:extLst>
                </p:cNvPr>
                <p:cNvGrpSpPr/>
                <p:nvPr/>
              </p:nvGrpSpPr>
              <p:grpSpPr>
                <a:xfrm>
                  <a:off x="8698030" y="860920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766" name="Line 55">
                    <a:extLst>
                      <a:ext uri="{FF2B5EF4-FFF2-40B4-BE49-F238E27FC236}">
                        <a16:creationId xmlns:a16="http://schemas.microsoft.com/office/drawing/2014/main" id="{B7C51F21-62F3-8F4C-9E66-6BA2A111FD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767" name="AutoShape 56">
                    <a:extLst>
                      <a:ext uri="{FF2B5EF4-FFF2-40B4-BE49-F238E27FC236}">
                        <a16:creationId xmlns:a16="http://schemas.microsoft.com/office/drawing/2014/main" id="{4AB6119A-DA3C-5F46-BC2C-4CD40A4B14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684" name="Group 683">
                  <a:extLst>
                    <a:ext uri="{FF2B5EF4-FFF2-40B4-BE49-F238E27FC236}">
                      <a16:creationId xmlns:a16="http://schemas.microsoft.com/office/drawing/2014/main" id="{C82B62BB-E430-8A40-A938-21A73459B5B6}"/>
                    </a:ext>
                  </a:extLst>
                </p:cNvPr>
                <p:cNvGrpSpPr/>
                <p:nvPr/>
              </p:nvGrpSpPr>
              <p:grpSpPr>
                <a:xfrm>
                  <a:off x="7769377" y="875362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748" name="Group 747">
                    <a:extLst>
                      <a:ext uri="{FF2B5EF4-FFF2-40B4-BE49-F238E27FC236}">
                        <a16:creationId xmlns:a16="http://schemas.microsoft.com/office/drawing/2014/main" id="{D7416886-FD64-0941-94F7-C6B5C9E3F33A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64" name="Line 55">
                      <a:extLst>
                        <a:ext uri="{FF2B5EF4-FFF2-40B4-BE49-F238E27FC236}">
                          <a16:creationId xmlns:a16="http://schemas.microsoft.com/office/drawing/2014/main" id="{5AD81DCE-E9F8-5144-B75E-984AA45CD9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65" name="AutoShape 56">
                      <a:extLst>
                        <a:ext uri="{FF2B5EF4-FFF2-40B4-BE49-F238E27FC236}">
                          <a16:creationId xmlns:a16="http://schemas.microsoft.com/office/drawing/2014/main" id="{BA9FBC74-5F3B-EF48-8E15-67C3ABCC69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49" name="Group 748">
                    <a:extLst>
                      <a:ext uri="{FF2B5EF4-FFF2-40B4-BE49-F238E27FC236}">
                        <a16:creationId xmlns:a16="http://schemas.microsoft.com/office/drawing/2014/main" id="{A9C8ED2C-B9BF-D44A-8F7C-473005B2DB12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62" name="Line 55">
                      <a:extLst>
                        <a:ext uri="{FF2B5EF4-FFF2-40B4-BE49-F238E27FC236}">
                          <a16:creationId xmlns:a16="http://schemas.microsoft.com/office/drawing/2014/main" id="{99E187D4-93AB-BE41-B193-12388B7C6C8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63" name="AutoShape 56">
                      <a:extLst>
                        <a:ext uri="{FF2B5EF4-FFF2-40B4-BE49-F238E27FC236}">
                          <a16:creationId xmlns:a16="http://schemas.microsoft.com/office/drawing/2014/main" id="{B362B926-B10E-6647-AB22-B620BD9DA4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50" name="Group 749">
                    <a:extLst>
                      <a:ext uri="{FF2B5EF4-FFF2-40B4-BE49-F238E27FC236}">
                        <a16:creationId xmlns:a16="http://schemas.microsoft.com/office/drawing/2014/main" id="{D633A138-89A3-E341-AE88-BE114A8E0813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60" name="Line 55">
                      <a:extLst>
                        <a:ext uri="{FF2B5EF4-FFF2-40B4-BE49-F238E27FC236}">
                          <a16:creationId xmlns:a16="http://schemas.microsoft.com/office/drawing/2014/main" id="{09564DAF-A225-454E-9E69-CBD44F4FA6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61" name="AutoShape 56">
                      <a:extLst>
                        <a:ext uri="{FF2B5EF4-FFF2-40B4-BE49-F238E27FC236}">
                          <a16:creationId xmlns:a16="http://schemas.microsoft.com/office/drawing/2014/main" id="{013378D0-62B9-C14A-AAF0-D8D646A724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51" name="Group 750">
                    <a:extLst>
                      <a:ext uri="{FF2B5EF4-FFF2-40B4-BE49-F238E27FC236}">
                        <a16:creationId xmlns:a16="http://schemas.microsoft.com/office/drawing/2014/main" id="{FFB9FB4E-2E90-4A42-B6FC-6E9BFB468EBC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58" name="Line 55">
                      <a:extLst>
                        <a:ext uri="{FF2B5EF4-FFF2-40B4-BE49-F238E27FC236}">
                          <a16:creationId xmlns:a16="http://schemas.microsoft.com/office/drawing/2014/main" id="{D7765692-65F6-854E-BB8E-D4E6DBDBBF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59" name="AutoShape 56">
                      <a:extLst>
                        <a:ext uri="{FF2B5EF4-FFF2-40B4-BE49-F238E27FC236}">
                          <a16:creationId xmlns:a16="http://schemas.microsoft.com/office/drawing/2014/main" id="{E34A0751-EF64-4041-9FB9-28F0E3F1E70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52" name="Group 751">
                    <a:extLst>
                      <a:ext uri="{FF2B5EF4-FFF2-40B4-BE49-F238E27FC236}">
                        <a16:creationId xmlns:a16="http://schemas.microsoft.com/office/drawing/2014/main" id="{FC066EF0-B3F5-AD48-84C6-2F654CB25B6E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56" name="Line 55">
                      <a:extLst>
                        <a:ext uri="{FF2B5EF4-FFF2-40B4-BE49-F238E27FC236}">
                          <a16:creationId xmlns:a16="http://schemas.microsoft.com/office/drawing/2014/main" id="{07E9A61C-7448-3D4D-8CA0-9F54B8F998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57" name="AutoShape 56">
                      <a:extLst>
                        <a:ext uri="{FF2B5EF4-FFF2-40B4-BE49-F238E27FC236}">
                          <a16:creationId xmlns:a16="http://schemas.microsoft.com/office/drawing/2014/main" id="{D84F84DB-9E1C-994F-A4EA-A2B4C52956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53" name="Group 752">
                    <a:extLst>
                      <a:ext uri="{FF2B5EF4-FFF2-40B4-BE49-F238E27FC236}">
                        <a16:creationId xmlns:a16="http://schemas.microsoft.com/office/drawing/2014/main" id="{96A8CBE2-1C35-CB43-9F90-4214447B9DDA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54" name="Line 55">
                      <a:extLst>
                        <a:ext uri="{FF2B5EF4-FFF2-40B4-BE49-F238E27FC236}">
                          <a16:creationId xmlns:a16="http://schemas.microsoft.com/office/drawing/2014/main" id="{E8197873-11F3-E146-BB6D-DAE6B9F34B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55" name="AutoShape 56">
                      <a:extLst>
                        <a:ext uri="{FF2B5EF4-FFF2-40B4-BE49-F238E27FC236}">
                          <a16:creationId xmlns:a16="http://schemas.microsoft.com/office/drawing/2014/main" id="{4C12705E-DAA0-F342-8B2B-9DE45C7583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685" name="Group 684">
                  <a:extLst>
                    <a:ext uri="{FF2B5EF4-FFF2-40B4-BE49-F238E27FC236}">
                      <a16:creationId xmlns:a16="http://schemas.microsoft.com/office/drawing/2014/main" id="{16BC8BD7-EE42-484E-8775-09BE00F8F4D2}"/>
                    </a:ext>
                  </a:extLst>
                </p:cNvPr>
                <p:cNvGrpSpPr/>
                <p:nvPr/>
              </p:nvGrpSpPr>
              <p:grpSpPr>
                <a:xfrm>
                  <a:off x="8286567" y="874134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730" name="Group 729">
                    <a:extLst>
                      <a:ext uri="{FF2B5EF4-FFF2-40B4-BE49-F238E27FC236}">
                        <a16:creationId xmlns:a16="http://schemas.microsoft.com/office/drawing/2014/main" id="{30D7B1C6-3155-0346-8CC1-8E643D33A1B4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46" name="Line 55">
                      <a:extLst>
                        <a:ext uri="{FF2B5EF4-FFF2-40B4-BE49-F238E27FC236}">
                          <a16:creationId xmlns:a16="http://schemas.microsoft.com/office/drawing/2014/main" id="{2F890B41-37C6-324E-8AF1-E7D5AA304E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47" name="AutoShape 56">
                      <a:extLst>
                        <a:ext uri="{FF2B5EF4-FFF2-40B4-BE49-F238E27FC236}">
                          <a16:creationId xmlns:a16="http://schemas.microsoft.com/office/drawing/2014/main" id="{C62339B9-3F9D-2A44-B65E-F69AA424C85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31" name="Group 730">
                    <a:extLst>
                      <a:ext uri="{FF2B5EF4-FFF2-40B4-BE49-F238E27FC236}">
                        <a16:creationId xmlns:a16="http://schemas.microsoft.com/office/drawing/2014/main" id="{FBEAB037-DC83-2B40-AFDE-D3BBDD50EA65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44" name="Line 55">
                      <a:extLst>
                        <a:ext uri="{FF2B5EF4-FFF2-40B4-BE49-F238E27FC236}">
                          <a16:creationId xmlns:a16="http://schemas.microsoft.com/office/drawing/2014/main" id="{EE3C4516-E38B-F34E-B8CB-48D0F356A5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45" name="AutoShape 56">
                      <a:extLst>
                        <a:ext uri="{FF2B5EF4-FFF2-40B4-BE49-F238E27FC236}">
                          <a16:creationId xmlns:a16="http://schemas.microsoft.com/office/drawing/2014/main" id="{19F5E383-ECC3-EB4A-ABE5-1E0B2C6BDA3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32" name="Group 731">
                    <a:extLst>
                      <a:ext uri="{FF2B5EF4-FFF2-40B4-BE49-F238E27FC236}">
                        <a16:creationId xmlns:a16="http://schemas.microsoft.com/office/drawing/2014/main" id="{49AA8E0F-77EF-8F4C-B8EC-D28CA78B2968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42" name="Line 55">
                      <a:extLst>
                        <a:ext uri="{FF2B5EF4-FFF2-40B4-BE49-F238E27FC236}">
                          <a16:creationId xmlns:a16="http://schemas.microsoft.com/office/drawing/2014/main" id="{42654B52-7294-AB40-A9EB-35725058AED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43" name="AutoShape 56">
                      <a:extLst>
                        <a:ext uri="{FF2B5EF4-FFF2-40B4-BE49-F238E27FC236}">
                          <a16:creationId xmlns:a16="http://schemas.microsoft.com/office/drawing/2014/main" id="{EFD4FC0B-7762-2649-9A52-149B08C7DB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97608387-9D3F-F34A-A6DC-4432C2225F0A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40" name="Line 55">
                      <a:extLst>
                        <a:ext uri="{FF2B5EF4-FFF2-40B4-BE49-F238E27FC236}">
                          <a16:creationId xmlns:a16="http://schemas.microsoft.com/office/drawing/2014/main" id="{8C5A790F-D91F-CF42-B478-159EABCDB6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41" name="AutoShape 56">
                      <a:extLst>
                        <a:ext uri="{FF2B5EF4-FFF2-40B4-BE49-F238E27FC236}">
                          <a16:creationId xmlns:a16="http://schemas.microsoft.com/office/drawing/2014/main" id="{DB35EF4E-6D75-3D4D-9180-226790C5FFB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34" name="Group 733">
                    <a:extLst>
                      <a:ext uri="{FF2B5EF4-FFF2-40B4-BE49-F238E27FC236}">
                        <a16:creationId xmlns:a16="http://schemas.microsoft.com/office/drawing/2014/main" id="{0ACB8E6C-AE5D-E54F-B0E1-ADC6CF2E2AE2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38" name="Line 55">
                      <a:extLst>
                        <a:ext uri="{FF2B5EF4-FFF2-40B4-BE49-F238E27FC236}">
                          <a16:creationId xmlns:a16="http://schemas.microsoft.com/office/drawing/2014/main" id="{B58E2943-16D3-6148-AB2A-2B295D57878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39" name="AutoShape 56">
                      <a:extLst>
                        <a:ext uri="{FF2B5EF4-FFF2-40B4-BE49-F238E27FC236}">
                          <a16:creationId xmlns:a16="http://schemas.microsoft.com/office/drawing/2014/main" id="{6660ADE7-BC73-BA42-8CC2-22FC9D6EFFA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735" name="Group 734">
                    <a:extLst>
                      <a:ext uri="{FF2B5EF4-FFF2-40B4-BE49-F238E27FC236}">
                        <a16:creationId xmlns:a16="http://schemas.microsoft.com/office/drawing/2014/main" id="{1EFCC8F4-2094-5448-AF80-0D1BFC8955E3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736" name="Line 55">
                      <a:extLst>
                        <a:ext uri="{FF2B5EF4-FFF2-40B4-BE49-F238E27FC236}">
                          <a16:creationId xmlns:a16="http://schemas.microsoft.com/office/drawing/2014/main" id="{4A0F01E2-FD1C-4447-A8CB-61FAB024028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737" name="AutoShape 56">
                      <a:extLst>
                        <a:ext uri="{FF2B5EF4-FFF2-40B4-BE49-F238E27FC236}">
                          <a16:creationId xmlns:a16="http://schemas.microsoft.com/office/drawing/2014/main" id="{33F04425-5EAE-4240-9E7B-352CFE01DF7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686" name="Group 685">
                  <a:extLst>
                    <a:ext uri="{FF2B5EF4-FFF2-40B4-BE49-F238E27FC236}">
                      <a16:creationId xmlns:a16="http://schemas.microsoft.com/office/drawing/2014/main" id="{EDAA4429-B2CA-9E48-90D4-3DC78574A314}"/>
                    </a:ext>
                  </a:extLst>
                </p:cNvPr>
                <p:cNvGrpSpPr/>
                <p:nvPr/>
              </p:nvGrpSpPr>
              <p:grpSpPr>
                <a:xfrm>
                  <a:off x="4285821" y="3309230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26" name="Rectangle 725">
                    <a:extLst>
                      <a:ext uri="{FF2B5EF4-FFF2-40B4-BE49-F238E27FC236}">
                        <a16:creationId xmlns:a16="http://schemas.microsoft.com/office/drawing/2014/main" id="{1B82CA59-1595-8049-B969-3171229AB886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27" name="Rectangle 726">
                    <a:extLst>
                      <a:ext uri="{FF2B5EF4-FFF2-40B4-BE49-F238E27FC236}">
                        <a16:creationId xmlns:a16="http://schemas.microsoft.com/office/drawing/2014/main" id="{24E08D43-38BF-6149-84DD-1B22FA8724F0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28" name="Chord 727">
                    <a:extLst>
                      <a:ext uri="{FF2B5EF4-FFF2-40B4-BE49-F238E27FC236}">
                        <a16:creationId xmlns:a16="http://schemas.microsoft.com/office/drawing/2014/main" id="{CB17292E-E501-2F4C-8784-7E249DAABC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9" name="Rectangle 728">
                    <a:extLst>
                      <a:ext uri="{FF2B5EF4-FFF2-40B4-BE49-F238E27FC236}">
                        <a16:creationId xmlns:a16="http://schemas.microsoft.com/office/drawing/2014/main" id="{5E0F1196-375A-474D-A45A-FDF4307D2963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687" name="Group 686">
                  <a:extLst>
                    <a:ext uri="{FF2B5EF4-FFF2-40B4-BE49-F238E27FC236}">
                      <a16:creationId xmlns:a16="http://schemas.microsoft.com/office/drawing/2014/main" id="{AFB48A54-865E-3D4E-BD10-99DAC13B04F2}"/>
                    </a:ext>
                  </a:extLst>
                </p:cNvPr>
                <p:cNvGrpSpPr/>
                <p:nvPr/>
              </p:nvGrpSpPr>
              <p:grpSpPr>
                <a:xfrm>
                  <a:off x="4820827" y="3305519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22" name="Rectangle 721">
                    <a:extLst>
                      <a:ext uri="{FF2B5EF4-FFF2-40B4-BE49-F238E27FC236}">
                        <a16:creationId xmlns:a16="http://schemas.microsoft.com/office/drawing/2014/main" id="{AC3FAA16-9B37-FD4C-A5EC-DE8D8A9A3FBD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23" name="Rectangle 722">
                    <a:extLst>
                      <a:ext uri="{FF2B5EF4-FFF2-40B4-BE49-F238E27FC236}">
                        <a16:creationId xmlns:a16="http://schemas.microsoft.com/office/drawing/2014/main" id="{F8FD21DC-5604-8F44-BB63-0172A3FBCAD4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24" name="Chord 723">
                    <a:extLst>
                      <a:ext uri="{FF2B5EF4-FFF2-40B4-BE49-F238E27FC236}">
                        <a16:creationId xmlns:a16="http://schemas.microsoft.com/office/drawing/2014/main" id="{47672D6E-494F-F348-A242-B4ADA23B8FD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5" name="Rectangle 724">
                    <a:extLst>
                      <a:ext uri="{FF2B5EF4-FFF2-40B4-BE49-F238E27FC236}">
                        <a16:creationId xmlns:a16="http://schemas.microsoft.com/office/drawing/2014/main" id="{639F18D1-991A-7F46-B2DC-DE41C4094577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688" name="Group 687">
                  <a:extLst>
                    <a:ext uri="{FF2B5EF4-FFF2-40B4-BE49-F238E27FC236}">
                      <a16:creationId xmlns:a16="http://schemas.microsoft.com/office/drawing/2014/main" id="{76FE6F9F-3665-A246-AD00-04F836D7E70E}"/>
                    </a:ext>
                  </a:extLst>
                </p:cNvPr>
                <p:cNvGrpSpPr/>
                <p:nvPr/>
              </p:nvGrpSpPr>
              <p:grpSpPr>
                <a:xfrm>
                  <a:off x="5355833" y="3301808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18" name="Rectangle 717">
                    <a:extLst>
                      <a:ext uri="{FF2B5EF4-FFF2-40B4-BE49-F238E27FC236}">
                        <a16:creationId xmlns:a16="http://schemas.microsoft.com/office/drawing/2014/main" id="{689DFA20-C3FD-104E-83BA-54476D31EEDF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19" name="Rectangle 718">
                    <a:extLst>
                      <a:ext uri="{FF2B5EF4-FFF2-40B4-BE49-F238E27FC236}">
                        <a16:creationId xmlns:a16="http://schemas.microsoft.com/office/drawing/2014/main" id="{DC977AF9-37C4-D24F-BDCB-D1BCF30B9C57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20" name="Chord 719">
                    <a:extLst>
                      <a:ext uri="{FF2B5EF4-FFF2-40B4-BE49-F238E27FC236}">
                        <a16:creationId xmlns:a16="http://schemas.microsoft.com/office/drawing/2014/main" id="{33D817D9-A44F-F147-BF32-73E31B592CF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21" name="Rectangle 720">
                    <a:extLst>
                      <a:ext uri="{FF2B5EF4-FFF2-40B4-BE49-F238E27FC236}">
                        <a16:creationId xmlns:a16="http://schemas.microsoft.com/office/drawing/2014/main" id="{97B85301-27F8-F046-AB03-F3720777E297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689" name="Group 688">
                  <a:extLst>
                    <a:ext uri="{FF2B5EF4-FFF2-40B4-BE49-F238E27FC236}">
                      <a16:creationId xmlns:a16="http://schemas.microsoft.com/office/drawing/2014/main" id="{F9D3BEE5-BF47-5240-9D4C-AD8ED1C12ABB}"/>
                    </a:ext>
                  </a:extLst>
                </p:cNvPr>
                <p:cNvGrpSpPr/>
                <p:nvPr/>
              </p:nvGrpSpPr>
              <p:grpSpPr>
                <a:xfrm>
                  <a:off x="5890839" y="3298097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14" name="Rectangle 713">
                    <a:extLst>
                      <a:ext uri="{FF2B5EF4-FFF2-40B4-BE49-F238E27FC236}">
                        <a16:creationId xmlns:a16="http://schemas.microsoft.com/office/drawing/2014/main" id="{AEAD59DC-6972-6049-A6EA-2E96F1C26E9C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15" name="Rectangle 714">
                    <a:extLst>
                      <a:ext uri="{FF2B5EF4-FFF2-40B4-BE49-F238E27FC236}">
                        <a16:creationId xmlns:a16="http://schemas.microsoft.com/office/drawing/2014/main" id="{D191CB00-6938-664A-8EA7-8694169B8A1C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16" name="Chord 715">
                    <a:extLst>
                      <a:ext uri="{FF2B5EF4-FFF2-40B4-BE49-F238E27FC236}">
                        <a16:creationId xmlns:a16="http://schemas.microsoft.com/office/drawing/2014/main" id="{7346FC0B-B0F0-E745-822B-17A603A6BC2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7" name="Rectangle 716">
                    <a:extLst>
                      <a:ext uri="{FF2B5EF4-FFF2-40B4-BE49-F238E27FC236}">
                        <a16:creationId xmlns:a16="http://schemas.microsoft.com/office/drawing/2014/main" id="{0CC58090-4B44-6342-9A58-B7AF87B328D5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690" name="Group 689">
                  <a:extLst>
                    <a:ext uri="{FF2B5EF4-FFF2-40B4-BE49-F238E27FC236}">
                      <a16:creationId xmlns:a16="http://schemas.microsoft.com/office/drawing/2014/main" id="{C0D14F95-C8F6-6844-807A-B11500AF9EDC}"/>
                    </a:ext>
                  </a:extLst>
                </p:cNvPr>
                <p:cNvGrpSpPr/>
                <p:nvPr/>
              </p:nvGrpSpPr>
              <p:grpSpPr>
                <a:xfrm>
                  <a:off x="6425845" y="329438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10" name="Rectangle 709">
                    <a:extLst>
                      <a:ext uri="{FF2B5EF4-FFF2-40B4-BE49-F238E27FC236}">
                        <a16:creationId xmlns:a16="http://schemas.microsoft.com/office/drawing/2014/main" id="{55BE134B-AC29-FC49-885B-A2A11B7B10D4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11" name="Rectangle 710">
                    <a:extLst>
                      <a:ext uri="{FF2B5EF4-FFF2-40B4-BE49-F238E27FC236}">
                        <a16:creationId xmlns:a16="http://schemas.microsoft.com/office/drawing/2014/main" id="{9442CA49-4CAF-F143-89F6-F03128C4ED2D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12" name="Chord 711">
                    <a:extLst>
                      <a:ext uri="{FF2B5EF4-FFF2-40B4-BE49-F238E27FC236}">
                        <a16:creationId xmlns:a16="http://schemas.microsoft.com/office/drawing/2014/main" id="{41871443-F5A1-EF40-A5E3-66D8EE22DCF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3" name="Rectangle 712">
                    <a:extLst>
                      <a:ext uri="{FF2B5EF4-FFF2-40B4-BE49-F238E27FC236}">
                        <a16:creationId xmlns:a16="http://schemas.microsoft.com/office/drawing/2014/main" id="{3F1FAA41-76A3-4149-9FEE-0F7D933817A5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691" name="Group 690">
                  <a:extLst>
                    <a:ext uri="{FF2B5EF4-FFF2-40B4-BE49-F238E27FC236}">
                      <a16:creationId xmlns:a16="http://schemas.microsoft.com/office/drawing/2014/main" id="{A07895AF-1380-1945-A5EA-01BD4FE5BAFB}"/>
                    </a:ext>
                  </a:extLst>
                </p:cNvPr>
                <p:cNvGrpSpPr/>
                <p:nvPr/>
              </p:nvGrpSpPr>
              <p:grpSpPr>
                <a:xfrm>
                  <a:off x="6960851" y="329665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06" name="Rectangle 705">
                    <a:extLst>
                      <a:ext uri="{FF2B5EF4-FFF2-40B4-BE49-F238E27FC236}">
                        <a16:creationId xmlns:a16="http://schemas.microsoft.com/office/drawing/2014/main" id="{38ECC318-5186-4A4C-9CFF-0FCB58F9A303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07" name="Rectangle 706">
                    <a:extLst>
                      <a:ext uri="{FF2B5EF4-FFF2-40B4-BE49-F238E27FC236}">
                        <a16:creationId xmlns:a16="http://schemas.microsoft.com/office/drawing/2014/main" id="{9D7ECE49-3C3D-E04B-A71A-8A75AC29CE8B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08" name="Chord 707">
                    <a:extLst>
                      <a:ext uri="{FF2B5EF4-FFF2-40B4-BE49-F238E27FC236}">
                        <a16:creationId xmlns:a16="http://schemas.microsoft.com/office/drawing/2014/main" id="{D3F66A44-7556-7D44-9DFA-51B625B12EE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9" name="Rectangle 708">
                    <a:extLst>
                      <a:ext uri="{FF2B5EF4-FFF2-40B4-BE49-F238E27FC236}">
                        <a16:creationId xmlns:a16="http://schemas.microsoft.com/office/drawing/2014/main" id="{CB944D30-2F70-B643-912D-0A858CCC4A0F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692" name="Group 691">
                  <a:extLst>
                    <a:ext uri="{FF2B5EF4-FFF2-40B4-BE49-F238E27FC236}">
                      <a16:creationId xmlns:a16="http://schemas.microsoft.com/office/drawing/2014/main" id="{EBBE55F2-7606-9143-A54D-3552C5FA33EF}"/>
                    </a:ext>
                  </a:extLst>
                </p:cNvPr>
                <p:cNvGrpSpPr/>
                <p:nvPr/>
              </p:nvGrpSpPr>
              <p:grpSpPr>
                <a:xfrm>
                  <a:off x="7495857" y="329891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702" name="Rectangle 701">
                    <a:extLst>
                      <a:ext uri="{FF2B5EF4-FFF2-40B4-BE49-F238E27FC236}">
                        <a16:creationId xmlns:a16="http://schemas.microsoft.com/office/drawing/2014/main" id="{37BA9601-E4FF-2C41-93C3-2F661A54E38D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703" name="Rectangle 702">
                    <a:extLst>
                      <a:ext uri="{FF2B5EF4-FFF2-40B4-BE49-F238E27FC236}">
                        <a16:creationId xmlns:a16="http://schemas.microsoft.com/office/drawing/2014/main" id="{20FA7BBA-EAD6-7345-85D9-2F494ABC76CA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04" name="Chord 703">
                    <a:extLst>
                      <a:ext uri="{FF2B5EF4-FFF2-40B4-BE49-F238E27FC236}">
                        <a16:creationId xmlns:a16="http://schemas.microsoft.com/office/drawing/2014/main" id="{B902D0BA-C6E4-E247-B149-E015AD81115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5" name="Rectangle 704">
                    <a:extLst>
                      <a:ext uri="{FF2B5EF4-FFF2-40B4-BE49-F238E27FC236}">
                        <a16:creationId xmlns:a16="http://schemas.microsoft.com/office/drawing/2014/main" id="{28BD068C-3F8A-5846-8402-16E2B43FD01F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693" name="Group 692">
                  <a:extLst>
                    <a:ext uri="{FF2B5EF4-FFF2-40B4-BE49-F238E27FC236}">
                      <a16:creationId xmlns:a16="http://schemas.microsoft.com/office/drawing/2014/main" id="{B4D42940-C1C0-F447-9ACA-D1F583B31B81}"/>
                    </a:ext>
                  </a:extLst>
                </p:cNvPr>
                <p:cNvGrpSpPr/>
                <p:nvPr/>
              </p:nvGrpSpPr>
              <p:grpSpPr>
                <a:xfrm>
                  <a:off x="8030863" y="3295205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698" name="Rectangle 697">
                    <a:extLst>
                      <a:ext uri="{FF2B5EF4-FFF2-40B4-BE49-F238E27FC236}">
                        <a16:creationId xmlns:a16="http://schemas.microsoft.com/office/drawing/2014/main" id="{D4EA5F6F-829B-304D-9AAA-4005CEF342A2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699" name="Rectangle 698">
                    <a:extLst>
                      <a:ext uri="{FF2B5EF4-FFF2-40B4-BE49-F238E27FC236}">
                        <a16:creationId xmlns:a16="http://schemas.microsoft.com/office/drawing/2014/main" id="{6C67FF91-277D-0540-98E2-2B8A85EB5E34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700" name="Chord 699">
                    <a:extLst>
                      <a:ext uri="{FF2B5EF4-FFF2-40B4-BE49-F238E27FC236}">
                        <a16:creationId xmlns:a16="http://schemas.microsoft.com/office/drawing/2014/main" id="{80E81AC6-BA96-7241-B30E-95CB02DE138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1" name="Rectangle 700">
                    <a:extLst>
                      <a:ext uri="{FF2B5EF4-FFF2-40B4-BE49-F238E27FC236}">
                        <a16:creationId xmlns:a16="http://schemas.microsoft.com/office/drawing/2014/main" id="{D9838E9D-56D3-1A4B-B39F-17A805C75693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694" name="Group 693">
                  <a:extLst>
                    <a:ext uri="{FF2B5EF4-FFF2-40B4-BE49-F238E27FC236}">
                      <a16:creationId xmlns:a16="http://schemas.microsoft.com/office/drawing/2014/main" id="{1ACF0CB8-8EB4-3F4C-B0B0-0A73E35F785B}"/>
                    </a:ext>
                  </a:extLst>
                </p:cNvPr>
                <p:cNvGrpSpPr/>
                <p:nvPr/>
              </p:nvGrpSpPr>
              <p:grpSpPr>
                <a:xfrm>
                  <a:off x="7474241" y="209090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696" name="Line 55">
                    <a:extLst>
                      <a:ext uri="{FF2B5EF4-FFF2-40B4-BE49-F238E27FC236}">
                        <a16:creationId xmlns:a16="http://schemas.microsoft.com/office/drawing/2014/main" id="{3248BE0D-8FED-834B-9FF8-3B5F2E60A9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697" name="AutoShape 56">
                    <a:extLst>
                      <a:ext uri="{FF2B5EF4-FFF2-40B4-BE49-F238E27FC236}">
                        <a16:creationId xmlns:a16="http://schemas.microsoft.com/office/drawing/2014/main" id="{B81F7C60-073E-614D-9B5F-4476E4C81D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cxnSp>
              <p:nvCxnSpPr>
                <p:cNvPr id="695" name="Straight Connector 694">
                  <a:extLst>
                    <a:ext uri="{FF2B5EF4-FFF2-40B4-BE49-F238E27FC236}">
                      <a16:creationId xmlns:a16="http://schemas.microsoft.com/office/drawing/2014/main" id="{C38447EB-25D8-C64F-AF9A-09B0515048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30298" y="1708366"/>
                  <a:ext cx="0" cy="256070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5D7EB0-864A-734C-AFA3-0B12DF753C93}"/>
                  </a:ext>
                </a:extLst>
              </p:cNvPr>
              <p:cNvGrpSpPr/>
              <p:nvPr/>
            </p:nvGrpSpPr>
            <p:grpSpPr>
              <a:xfrm>
                <a:off x="2255430" y="3429000"/>
                <a:ext cx="2345598" cy="1275175"/>
                <a:chOff x="3664492" y="746516"/>
                <a:chExt cx="6652844" cy="3674725"/>
              </a:xfrm>
            </p:grpSpPr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D7918F2A-A794-924B-8C81-1896E6A19FDB}"/>
                    </a:ext>
                  </a:extLst>
                </p:cNvPr>
                <p:cNvGrpSpPr/>
                <p:nvPr/>
              </p:nvGrpSpPr>
              <p:grpSpPr>
                <a:xfrm flipV="1">
                  <a:off x="3670973" y="2642494"/>
                  <a:ext cx="4804941" cy="690773"/>
                  <a:chOff x="3017806" y="2631464"/>
                  <a:chExt cx="4804941" cy="1319204"/>
                </a:xfrm>
              </p:grpSpPr>
              <p:sp>
                <p:nvSpPr>
                  <p:cNvPr id="638" name="Rectangle 637">
                    <a:extLst>
                      <a:ext uri="{FF2B5EF4-FFF2-40B4-BE49-F238E27FC236}">
                        <a16:creationId xmlns:a16="http://schemas.microsoft.com/office/drawing/2014/main" id="{CFB6292C-7D0B-2F43-A604-ACFA9A3F9CDD}"/>
                      </a:ext>
                    </a:extLst>
                  </p:cNvPr>
                  <p:cNvSpPr/>
                  <p:nvPr/>
                </p:nvSpPr>
                <p:spPr>
                  <a:xfrm>
                    <a:off x="3017806" y="2631464"/>
                    <a:ext cx="4804941" cy="1319204"/>
                  </a:xfrm>
                  <a:prstGeom prst="rect">
                    <a:avLst/>
                  </a:prstGeom>
                  <a:noFill/>
                  <a:ln>
                    <a:solidFill>
                      <a:srgbClr val="800000"/>
                    </a:solidFill>
                  </a:ln>
                  <a:effectLst>
                    <a:innerShdw>
                      <a:srgbClr val="FFFFFF"/>
                    </a:inn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639" name="Rectangle 638">
                    <a:extLst>
                      <a:ext uri="{FF2B5EF4-FFF2-40B4-BE49-F238E27FC236}">
                        <a16:creationId xmlns:a16="http://schemas.microsoft.com/office/drawing/2014/main" id="{623C06EE-39C5-F245-9367-1EEF39BCD629}"/>
                      </a:ext>
                    </a:extLst>
                  </p:cNvPr>
                  <p:cNvSpPr/>
                  <p:nvPr/>
                </p:nvSpPr>
                <p:spPr>
                  <a:xfrm>
                    <a:off x="3533927" y="264490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65A967A1-B691-3641-98C2-44CC087FC5E9}"/>
                      </a:ext>
                    </a:extLst>
                  </p:cNvPr>
                  <p:cNvSpPr/>
                  <p:nvPr/>
                </p:nvSpPr>
                <p:spPr>
                  <a:xfrm>
                    <a:off x="5096141" y="2635031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641" name="Rectangle 640">
                    <a:extLst>
                      <a:ext uri="{FF2B5EF4-FFF2-40B4-BE49-F238E27FC236}">
                        <a16:creationId xmlns:a16="http://schemas.microsoft.com/office/drawing/2014/main" id="{2DF61A1C-B8CD-E74D-83F6-A7C6369AC6D6}"/>
                      </a:ext>
                    </a:extLst>
                  </p:cNvPr>
                  <p:cNvSpPr/>
                  <p:nvPr/>
                </p:nvSpPr>
                <p:spPr>
                  <a:xfrm>
                    <a:off x="6570071" y="2633052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385" name="Cube 384">
                  <a:extLst>
                    <a:ext uri="{FF2B5EF4-FFF2-40B4-BE49-F238E27FC236}">
                      <a16:creationId xmlns:a16="http://schemas.microsoft.com/office/drawing/2014/main" id="{D22FF343-F536-1F45-B30F-D25CE975917F}"/>
                    </a:ext>
                  </a:extLst>
                </p:cNvPr>
                <p:cNvSpPr/>
                <p:nvPr/>
              </p:nvSpPr>
              <p:spPr>
                <a:xfrm>
                  <a:off x="3664492" y="786406"/>
                  <a:ext cx="6652844" cy="2548800"/>
                </a:xfrm>
                <a:prstGeom prst="cube">
                  <a:avLst>
                    <a:gd name="adj" fmla="val 72442"/>
                  </a:avLst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6" name="Freeform 345">
                  <a:extLst>
                    <a:ext uri="{FF2B5EF4-FFF2-40B4-BE49-F238E27FC236}">
                      <a16:creationId xmlns:a16="http://schemas.microsoft.com/office/drawing/2014/main" id="{792CBE2E-AD72-A747-ABB2-AC7DE40DE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4027" y="3600488"/>
                  <a:ext cx="293721" cy="820753"/>
                </a:xfrm>
                <a:custGeom>
                  <a:avLst/>
                  <a:gdLst>
                    <a:gd name="T0" fmla="*/ 115 w 230"/>
                    <a:gd name="T1" fmla="*/ 0 h 576"/>
                    <a:gd name="T2" fmla="*/ 0 w 230"/>
                    <a:gd name="T3" fmla="*/ 230 h 576"/>
                    <a:gd name="T4" fmla="*/ 115 w 230"/>
                    <a:gd name="T5" fmla="*/ 576 h 576"/>
                    <a:gd name="T6" fmla="*/ 230 w 230"/>
                    <a:gd name="T7" fmla="*/ 230 h 576"/>
                    <a:gd name="T8" fmla="*/ 115 w 230"/>
                    <a:gd name="T9" fmla="*/ 0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0" h="576">
                      <a:moveTo>
                        <a:pt x="115" y="0"/>
                      </a:moveTo>
                      <a:lnTo>
                        <a:pt x="0" y="230"/>
                      </a:lnTo>
                      <a:lnTo>
                        <a:pt x="115" y="576"/>
                      </a:lnTo>
                      <a:lnTo>
                        <a:pt x="230" y="23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grpSp>
              <p:nvGrpSpPr>
                <p:cNvPr id="387" name="Group 386">
                  <a:extLst>
                    <a:ext uri="{FF2B5EF4-FFF2-40B4-BE49-F238E27FC236}">
                      <a16:creationId xmlns:a16="http://schemas.microsoft.com/office/drawing/2014/main" id="{D2A9FCF2-F6BD-4041-9AFB-20A8B55D9825}"/>
                    </a:ext>
                  </a:extLst>
                </p:cNvPr>
                <p:cNvGrpSpPr/>
                <p:nvPr/>
              </p:nvGrpSpPr>
              <p:grpSpPr>
                <a:xfrm>
                  <a:off x="3694755" y="3575668"/>
                  <a:ext cx="4593969" cy="70212"/>
                  <a:chOff x="1735494" y="2140433"/>
                  <a:chExt cx="5372457" cy="190234"/>
                </a:xfrm>
              </p:grpSpPr>
              <p:sp>
                <p:nvSpPr>
                  <p:cNvPr id="632" name="Freeform 366">
                    <a:extLst>
                      <a:ext uri="{FF2B5EF4-FFF2-40B4-BE49-F238E27FC236}">
                        <a16:creationId xmlns:a16="http://schemas.microsoft.com/office/drawing/2014/main" id="{C2CCFDCE-B104-D240-BC63-5958118BBB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2101413" y="1774514"/>
                    <a:ext cx="182562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633" name="Freeform 366">
                    <a:extLst>
                      <a:ext uri="{FF2B5EF4-FFF2-40B4-BE49-F238E27FC236}">
                        <a16:creationId xmlns:a16="http://schemas.microsoft.com/office/drawing/2014/main" id="{FFE15743-1A40-DC46-90E7-3A020A750A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007991" y="1776100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634" name="Freeform 366">
                    <a:extLst>
                      <a:ext uri="{FF2B5EF4-FFF2-40B4-BE49-F238E27FC236}">
                        <a16:creationId xmlns:a16="http://schemas.microsoft.com/office/drawing/2014/main" id="{FEC57F5A-D85A-FF4C-A89B-76F93C4841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914570" y="17776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635" name="Freeform 366">
                    <a:extLst>
                      <a:ext uri="{FF2B5EF4-FFF2-40B4-BE49-F238E27FC236}">
                        <a16:creationId xmlns:a16="http://schemas.microsoft.com/office/drawing/2014/main" id="{1E1E7F72-EB1B-B249-B8CF-594FB12697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4796204" y="1779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636" name="Freeform 366">
                    <a:extLst>
                      <a:ext uri="{FF2B5EF4-FFF2-40B4-BE49-F238E27FC236}">
                        <a16:creationId xmlns:a16="http://schemas.microsoft.com/office/drawing/2014/main" id="{35CC9A95-866A-7E49-BB86-FDB07A9496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5677838" y="1780688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637" name="Freeform 366">
                    <a:extLst>
                      <a:ext uri="{FF2B5EF4-FFF2-40B4-BE49-F238E27FC236}">
                        <a16:creationId xmlns:a16="http://schemas.microsoft.com/office/drawing/2014/main" id="{589DB699-A70F-3146-ADAB-432E444228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6559471" y="1782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sp>
              <p:nvSpPr>
                <p:cNvPr id="388" name="Freeform 863">
                  <a:extLst>
                    <a:ext uri="{FF2B5EF4-FFF2-40B4-BE49-F238E27FC236}">
                      <a16:creationId xmlns:a16="http://schemas.microsoft.com/office/drawing/2014/main" id="{C11E384C-7475-A943-96B9-D4FDA9A005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9813" y="2785328"/>
                  <a:ext cx="400582" cy="420830"/>
                </a:xfrm>
                <a:custGeom>
                  <a:avLst/>
                  <a:gdLst>
                    <a:gd name="T0" fmla="*/ 0 w 576"/>
                    <a:gd name="T1" fmla="*/ 231 h 461"/>
                    <a:gd name="T2" fmla="*/ 115 w 576"/>
                    <a:gd name="T3" fmla="*/ 461 h 461"/>
                    <a:gd name="T4" fmla="*/ 576 w 576"/>
                    <a:gd name="T5" fmla="*/ 231 h 461"/>
                    <a:gd name="T6" fmla="*/ 115 w 576"/>
                    <a:gd name="T7" fmla="*/ 0 h 461"/>
                    <a:gd name="T8" fmla="*/ 0 w 576"/>
                    <a:gd name="T9" fmla="*/ 231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6" h="461">
                      <a:moveTo>
                        <a:pt x="0" y="231"/>
                      </a:moveTo>
                      <a:lnTo>
                        <a:pt x="115" y="461"/>
                      </a:lnTo>
                      <a:lnTo>
                        <a:pt x="576" y="231"/>
                      </a:lnTo>
                      <a:lnTo>
                        <a:pt x="115" y="0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399A8E1C-C616-C946-AFF1-5483CF0650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7150" y="770700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>
                  <a:extLst>
                    <a:ext uri="{FF2B5EF4-FFF2-40B4-BE49-F238E27FC236}">
                      <a16:creationId xmlns:a16="http://schemas.microsoft.com/office/drawing/2014/main" id="{EB70A545-19A5-2848-AE6A-D9C3D27544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0738" y="230370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>
                  <a:extLst>
                    <a:ext uri="{FF2B5EF4-FFF2-40B4-BE49-F238E27FC236}">
                      <a16:creationId xmlns:a16="http://schemas.microsoft.com/office/drawing/2014/main" id="{F0C97A3A-2182-8D40-97F6-F7FA5D4A9F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6788" y="2343057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>
                  <a:extLst>
                    <a:ext uri="{FF2B5EF4-FFF2-40B4-BE49-F238E27FC236}">
                      <a16:creationId xmlns:a16="http://schemas.microsoft.com/office/drawing/2014/main" id="{311A36CF-2092-CA41-944D-386472C784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7408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>
                  <a:extLst>
                    <a:ext uri="{FF2B5EF4-FFF2-40B4-BE49-F238E27FC236}">
                      <a16:creationId xmlns:a16="http://schemas.microsoft.com/office/drawing/2014/main" id="{233944BB-63BD-F04E-847C-203D2E550E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71507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>
                  <a:extLst>
                    <a:ext uri="{FF2B5EF4-FFF2-40B4-BE49-F238E27FC236}">
                      <a16:creationId xmlns:a16="http://schemas.microsoft.com/office/drawing/2014/main" id="{DDE5F9C1-B7B8-1A49-BE76-D2BBB08A59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5605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>
                  <a:extLst>
                    <a:ext uri="{FF2B5EF4-FFF2-40B4-BE49-F238E27FC236}">
                      <a16:creationId xmlns:a16="http://schemas.microsoft.com/office/drawing/2014/main" id="{2FD1C3F6-C532-E449-940D-8C6285D0FC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97038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>
                  <a:extLst>
                    <a:ext uri="{FF2B5EF4-FFF2-40B4-BE49-F238E27FC236}">
                      <a16:creationId xmlns:a16="http://schemas.microsoft.com/office/drawing/2014/main" id="{E88915B2-8E58-4248-8135-532187EB58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338022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>
                  <a:extLst>
                    <a:ext uri="{FF2B5EF4-FFF2-40B4-BE49-F238E27FC236}">
                      <a16:creationId xmlns:a16="http://schemas.microsoft.com/office/drawing/2014/main" id="{59595DE2-58B2-ED41-9050-54F64F86B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7900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>
                  <a:extLst>
                    <a:ext uri="{FF2B5EF4-FFF2-40B4-BE49-F238E27FC236}">
                      <a16:creationId xmlns:a16="http://schemas.microsoft.com/office/drawing/2014/main" id="{B5E99E22-CFDB-644D-BEFE-1CDAC41441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41999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>
                  <a:extLst>
                    <a:ext uri="{FF2B5EF4-FFF2-40B4-BE49-F238E27FC236}">
                      <a16:creationId xmlns:a16="http://schemas.microsoft.com/office/drawing/2014/main" id="{4AB98F12-072B-CE46-B8F3-43586760A6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6097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>
                  <a:extLst>
                    <a:ext uri="{FF2B5EF4-FFF2-40B4-BE49-F238E27FC236}">
                      <a16:creationId xmlns:a16="http://schemas.microsoft.com/office/drawing/2014/main" id="{B76D17CC-3501-C84C-9857-40E93DEB90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16640" y="765204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>
                  <a:extLst>
                    <a:ext uri="{FF2B5EF4-FFF2-40B4-BE49-F238E27FC236}">
                      <a16:creationId xmlns:a16="http://schemas.microsoft.com/office/drawing/2014/main" id="{CE684EB7-8E9C-7042-AD70-36378C831E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46130" y="759708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>
                  <a:extLst>
                    <a:ext uri="{FF2B5EF4-FFF2-40B4-BE49-F238E27FC236}">
                      <a16:creationId xmlns:a16="http://schemas.microsoft.com/office/drawing/2014/main" id="{E00A6E68-814A-BD40-9613-81450776D1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620" y="7542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Straight Connector 402">
                  <a:extLst>
                    <a:ext uri="{FF2B5EF4-FFF2-40B4-BE49-F238E27FC236}">
                      <a16:creationId xmlns:a16="http://schemas.microsoft.com/office/drawing/2014/main" id="{DD050174-A361-E145-BF8A-7B08ADA3B9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05110" y="7487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>
                  <a:extLst>
                    <a:ext uri="{FF2B5EF4-FFF2-40B4-BE49-F238E27FC236}">
                      <a16:creationId xmlns:a16="http://schemas.microsoft.com/office/drawing/2014/main" id="{5555C89E-1A30-FB4E-94CD-5465D050AC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87352" y="7520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>
                  <a:extLst>
                    <a:ext uri="{FF2B5EF4-FFF2-40B4-BE49-F238E27FC236}">
                      <a16:creationId xmlns:a16="http://schemas.microsoft.com/office/drawing/2014/main" id="{63E909AB-19E4-5549-8E18-CCF560A37C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6842" y="7465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>
                  <a:extLst>
                    <a:ext uri="{FF2B5EF4-FFF2-40B4-BE49-F238E27FC236}">
                      <a16:creationId xmlns:a16="http://schemas.microsoft.com/office/drawing/2014/main" id="{AF4943B4-38F8-A842-910F-754CDDA0F7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63916" y="7498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>
                  <a:extLst>
                    <a:ext uri="{FF2B5EF4-FFF2-40B4-BE49-F238E27FC236}">
                      <a16:creationId xmlns:a16="http://schemas.microsoft.com/office/drawing/2014/main" id="{B7DEDABE-A426-F142-94EC-DE9871024B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5955" y="201570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29AAD2C8-0164-9746-B0BF-A076D151A2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964" y="172771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909A82A6-FB68-4748-B554-F81F5DBC63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8805" y="143971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>
                  <a:extLst>
                    <a:ext uri="{FF2B5EF4-FFF2-40B4-BE49-F238E27FC236}">
                      <a16:creationId xmlns:a16="http://schemas.microsoft.com/office/drawing/2014/main" id="{80EC866C-77A8-9647-B35A-991309A361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4022" y="115172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Connector 410">
                  <a:extLst>
                    <a:ext uri="{FF2B5EF4-FFF2-40B4-BE49-F238E27FC236}">
                      <a16:creationId xmlns:a16="http://schemas.microsoft.com/office/drawing/2014/main" id="{0DFFBAD1-9C26-124F-A870-7C47FBA8AB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70797" y="2028809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C442CDB4-496E-3446-BC5A-486F071830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74806" y="1714561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75E7736C-11DB-9B48-912C-35EE895C97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52439" y="1453065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>
                  <a:extLst>
                    <a:ext uri="{FF2B5EF4-FFF2-40B4-BE49-F238E27FC236}">
                      <a16:creationId xmlns:a16="http://schemas.microsoft.com/office/drawing/2014/main" id="{7F31AC02-A9B9-F847-A675-F836AA173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47656" y="1138818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15" name="Group 414">
                  <a:extLst>
                    <a:ext uri="{FF2B5EF4-FFF2-40B4-BE49-F238E27FC236}">
                      <a16:creationId xmlns:a16="http://schemas.microsoft.com/office/drawing/2014/main" id="{DAC52F1B-AA7D-CC48-9BB4-99F8D62453A6}"/>
                    </a:ext>
                  </a:extLst>
                </p:cNvPr>
                <p:cNvGrpSpPr/>
                <p:nvPr/>
              </p:nvGrpSpPr>
              <p:grpSpPr>
                <a:xfrm>
                  <a:off x="3750815" y="331294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628" name="Rectangle 627">
                    <a:extLst>
                      <a:ext uri="{FF2B5EF4-FFF2-40B4-BE49-F238E27FC236}">
                        <a16:creationId xmlns:a16="http://schemas.microsoft.com/office/drawing/2014/main" id="{6CD57A76-3241-B544-A55C-55D0BDC90873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629" name="Rectangle 628">
                    <a:extLst>
                      <a:ext uri="{FF2B5EF4-FFF2-40B4-BE49-F238E27FC236}">
                        <a16:creationId xmlns:a16="http://schemas.microsoft.com/office/drawing/2014/main" id="{1ED43374-1A25-634C-843C-60E6F469FFD7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630" name="Chord 629">
                    <a:extLst>
                      <a:ext uri="{FF2B5EF4-FFF2-40B4-BE49-F238E27FC236}">
                        <a16:creationId xmlns:a16="http://schemas.microsoft.com/office/drawing/2014/main" id="{8844EA15-AB17-4746-B728-9BFC7D01D37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1" name="Rectangle 630">
                    <a:extLst>
                      <a:ext uri="{FF2B5EF4-FFF2-40B4-BE49-F238E27FC236}">
                        <a16:creationId xmlns:a16="http://schemas.microsoft.com/office/drawing/2014/main" id="{0B0B01CB-E75F-6745-B520-487D6F67F386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1F06BBB4-77C3-E44F-BD58-8674F68C30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33298" y="2302181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>
                  <a:extLst>
                    <a:ext uri="{FF2B5EF4-FFF2-40B4-BE49-F238E27FC236}">
                      <a16:creationId xmlns:a16="http://schemas.microsoft.com/office/drawing/2014/main" id="{02B77F20-4AC6-F54F-AED8-248B97FE14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39704" y="2003821"/>
                  <a:ext cx="0" cy="134391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18" name="Group 417">
                  <a:extLst>
                    <a:ext uri="{FF2B5EF4-FFF2-40B4-BE49-F238E27FC236}">
                      <a16:creationId xmlns:a16="http://schemas.microsoft.com/office/drawing/2014/main" id="{F8317E6F-2A1A-0E40-AA45-EC20F066BFE9}"/>
                    </a:ext>
                  </a:extLst>
                </p:cNvPr>
                <p:cNvGrpSpPr/>
                <p:nvPr/>
              </p:nvGrpSpPr>
              <p:grpSpPr>
                <a:xfrm>
                  <a:off x="3978635" y="86931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610" name="Group 609">
                    <a:extLst>
                      <a:ext uri="{FF2B5EF4-FFF2-40B4-BE49-F238E27FC236}">
                        <a16:creationId xmlns:a16="http://schemas.microsoft.com/office/drawing/2014/main" id="{3547DC9F-AE0F-D04B-B23F-B804005A0DB9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26" name="Line 55">
                      <a:extLst>
                        <a:ext uri="{FF2B5EF4-FFF2-40B4-BE49-F238E27FC236}">
                          <a16:creationId xmlns:a16="http://schemas.microsoft.com/office/drawing/2014/main" id="{EED80F25-1404-B54D-BBEF-0A4EC9EB964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627" name="AutoShape 56">
                      <a:extLst>
                        <a:ext uri="{FF2B5EF4-FFF2-40B4-BE49-F238E27FC236}">
                          <a16:creationId xmlns:a16="http://schemas.microsoft.com/office/drawing/2014/main" id="{BD5D7003-61CE-DA47-AF52-36167A9D1B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611" name="Group 610">
                    <a:extLst>
                      <a:ext uri="{FF2B5EF4-FFF2-40B4-BE49-F238E27FC236}">
                        <a16:creationId xmlns:a16="http://schemas.microsoft.com/office/drawing/2014/main" id="{6E84F951-0EA8-5746-B3B0-3748B5B8AD99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24" name="Line 55">
                      <a:extLst>
                        <a:ext uri="{FF2B5EF4-FFF2-40B4-BE49-F238E27FC236}">
                          <a16:creationId xmlns:a16="http://schemas.microsoft.com/office/drawing/2014/main" id="{3BF215B0-C152-5144-8333-6464D307854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625" name="AutoShape 56">
                      <a:extLst>
                        <a:ext uri="{FF2B5EF4-FFF2-40B4-BE49-F238E27FC236}">
                          <a16:creationId xmlns:a16="http://schemas.microsoft.com/office/drawing/2014/main" id="{E69DC5CE-D71D-4D4C-8A26-164B080309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612" name="Group 611">
                    <a:extLst>
                      <a:ext uri="{FF2B5EF4-FFF2-40B4-BE49-F238E27FC236}">
                        <a16:creationId xmlns:a16="http://schemas.microsoft.com/office/drawing/2014/main" id="{616CD0E6-96DF-C148-9310-A03A4FB29FD4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22" name="Line 55">
                      <a:extLst>
                        <a:ext uri="{FF2B5EF4-FFF2-40B4-BE49-F238E27FC236}">
                          <a16:creationId xmlns:a16="http://schemas.microsoft.com/office/drawing/2014/main" id="{FFCDCD5D-988C-A04B-93F4-C795192552C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623" name="AutoShape 56">
                      <a:extLst>
                        <a:ext uri="{FF2B5EF4-FFF2-40B4-BE49-F238E27FC236}">
                          <a16:creationId xmlns:a16="http://schemas.microsoft.com/office/drawing/2014/main" id="{D96281F5-180B-8648-B820-FEDCE55DE88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613" name="Group 612">
                    <a:extLst>
                      <a:ext uri="{FF2B5EF4-FFF2-40B4-BE49-F238E27FC236}">
                        <a16:creationId xmlns:a16="http://schemas.microsoft.com/office/drawing/2014/main" id="{D35B488D-6620-9F4D-AB21-A12A75E797BF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20" name="Line 55">
                      <a:extLst>
                        <a:ext uri="{FF2B5EF4-FFF2-40B4-BE49-F238E27FC236}">
                          <a16:creationId xmlns:a16="http://schemas.microsoft.com/office/drawing/2014/main" id="{650197D7-99A1-184B-93FD-83600AF42CC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621" name="AutoShape 56">
                      <a:extLst>
                        <a:ext uri="{FF2B5EF4-FFF2-40B4-BE49-F238E27FC236}">
                          <a16:creationId xmlns:a16="http://schemas.microsoft.com/office/drawing/2014/main" id="{E69322F7-E320-AB4D-B538-48E8F83C04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614" name="Group 613">
                    <a:extLst>
                      <a:ext uri="{FF2B5EF4-FFF2-40B4-BE49-F238E27FC236}">
                        <a16:creationId xmlns:a16="http://schemas.microsoft.com/office/drawing/2014/main" id="{06B4367A-897D-2F4E-B567-F341D6BFFEC9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18" name="Line 55">
                      <a:extLst>
                        <a:ext uri="{FF2B5EF4-FFF2-40B4-BE49-F238E27FC236}">
                          <a16:creationId xmlns:a16="http://schemas.microsoft.com/office/drawing/2014/main" id="{E998DAD7-F0E2-EC40-9791-250CA83FE9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619" name="AutoShape 56">
                      <a:extLst>
                        <a:ext uri="{FF2B5EF4-FFF2-40B4-BE49-F238E27FC236}">
                          <a16:creationId xmlns:a16="http://schemas.microsoft.com/office/drawing/2014/main" id="{04F17D90-0793-424D-81DF-DBEE1089B2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615" name="Group 614">
                    <a:extLst>
                      <a:ext uri="{FF2B5EF4-FFF2-40B4-BE49-F238E27FC236}">
                        <a16:creationId xmlns:a16="http://schemas.microsoft.com/office/drawing/2014/main" id="{7178D0DC-A1AC-9444-A617-67EEAD1FD0B9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16" name="Line 55">
                      <a:extLst>
                        <a:ext uri="{FF2B5EF4-FFF2-40B4-BE49-F238E27FC236}">
                          <a16:creationId xmlns:a16="http://schemas.microsoft.com/office/drawing/2014/main" id="{DB7F2424-34BC-E644-B4A3-67DCD0F5E49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617" name="AutoShape 56">
                      <a:extLst>
                        <a:ext uri="{FF2B5EF4-FFF2-40B4-BE49-F238E27FC236}">
                          <a16:creationId xmlns:a16="http://schemas.microsoft.com/office/drawing/2014/main" id="{156C0422-42A4-294B-852F-F3148BE1E92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C01F43BA-B206-BB4E-A42B-4F47E99E3BCB}"/>
                    </a:ext>
                  </a:extLst>
                </p:cNvPr>
                <p:cNvGrpSpPr/>
                <p:nvPr/>
              </p:nvGrpSpPr>
              <p:grpSpPr>
                <a:xfrm>
                  <a:off x="4537311" y="864941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592" name="Group 591">
                    <a:extLst>
                      <a:ext uri="{FF2B5EF4-FFF2-40B4-BE49-F238E27FC236}">
                        <a16:creationId xmlns:a16="http://schemas.microsoft.com/office/drawing/2014/main" id="{CDCD93B1-C62F-054E-A8ED-1ADCB67F7D70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08" name="Line 55">
                      <a:extLst>
                        <a:ext uri="{FF2B5EF4-FFF2-40B4-BE49-F238E27FC236}">
                          <a16:creationId xmlns:a16="http://schemas.microsoft.com/office/drawing/2014/main" id="{ACF0F16D-3F25-E943-BCA3-A365CF8970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609" name="AutoShape 56">
                      <a:extLst>
                        <a:ext uri="{FF2B5EF4-FFF2-40B4-BE49-F238E27FC236}">
                          <a16:creationId xmlns:a16="http://schemas.microsoft.com/office/drawing/2014/main" id="{4A003FC6-5154-BF4B-9912-22702C6F6B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93" name="Group 592">
                    <a:extLst>
                      <a:ext uri="{FF2B5EF4-FFF2-40B4-BE49-F238E27FC236}">
                        <a16:creationId xmlns:a16="http://schemas.microsoft.com/office/drawing/2014/main" id="{A0D4B00B-00CD-B845-8C39-8529A877A215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06" name="Line 55">
                      <a:extLst>
                        <a:ext uri="{FF2B5EF4-FFF2-40B4-BE49-F238E27FC236}">
                          <a16:creationId xmlns:a16="http://schemas.microsoft.com/office/drawing/2014/main" id="{EA6D4EFC-397C-C74E-8381-B4EB34B6803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607" name="AutoShape 56">
                      <a:extLst>
                        <a:ext uri="{FF2B5EF4-FFF2-40B4-BE49-F238E27FC236}">
                          <a16:creationId xmlns:a16="http://schemas.microsoft.com/office/drawing/2014/main" id="{3FC66608-B14A-0441-913B-3AFD423665B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94" name="Group 593">
                    <a:extLst>
                      <a:ext uri="{FF2B5EF4-FFF2-40B4-BE49-F238E27FC236}">
                        <a16:creationId xmlns:a16="http://schemas.microsoft.com/office/drawing/2014/main" id="{91377F87-0E3A-3346-BA8B-89F0AEB54E53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04" name="Line 55">
                      <a:extLst>
                        <a:ext uri="{FF2B5EF4-FFF2-40B4-BE49-F238E27FC236}">
                          <a16:creationId xmlns:a16="http://schemas.microsoft.com/office/drawing/2014/main" id="{B1D26AF4-A012-B944-A380-3ECFD0774C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605" name="AutoShape 56">
                      <a:extLst>
                        <a:ext uri="{FF2B5EF4-FFF2-40B4-BE49-F238E27FC236}">
                          <a16:creationId xmlns:a16="http://schemas.microsoft.com/office/drawing/2014/main" id="{2135C24B-1686-3B48-A0F5-68F5BA8D6D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95" name="Group 594">
                    <a:extLst>
                      <a:ext uri="{FF2B5EF4-FFF2-40B4-BE49-F238E27FC236}">
                        <a16:creationId xmlns:a16="http://schemas.microsoft.com/office/drawing/2014/main" id="{69CD2BBF-2FF9-D048-8ED1-5E73062B61B3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02" name="Line 55">
                      <a:extLst>
                        <a:ext uri="{FF2B5EF4-FFF2-40B4-BE49-F238E27FC236}">
                          <a16:creationId xmlns:a16="http://schemas.microsoft.com/office/drawing/2014/main" id="{C30B985A-D313-9C46-AAD9-0F896CDA03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603" name="AutoShape 56">
                      <a:extLst>
                        <a:ext uri="{FF2B5EF4-FFF2-40B4-BE49-F238E27FC236}">
                          <a16:creationId xmlns:a16="http://schemas.microsoft.com/office/drawing/2014/main" id="{0C2DBBDC-4FDA-C44B-9F54-8C0C45A048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96" name="Group 595">
                    <a:extLst>
                      <a:ext uri="{FF2B5EF4-FFF2-40B4-BE49-F238E27FC236}">
                        <a16:creationId xmlns:a16="http://schemas.microsoft.com/office/drawing/2014/main" id="{53C3E638-78C7-E043-96FF-90AA20013A98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600" name="Line 55">
                      <a:extLst>
                        <a:ext uri="{FF2B5EF4-FFF2-40B4-BE49-F238E27FC236}">
                          <a16:creationId xmlns:a16="http://schemas.microsoft.com/office/drawing/2014/main" id="{5EF7178A-8AF1-B044-9CD3-5CD2D0028D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601" name="AutoShape 56">
                      <a:extLst>
                        <a:ext uri="{FF2B5EF4-FFF2-40B4-BE49-F238E27FC236}">
                          <a16:creationId xmlns:a16="http://schemas.microsoft.com/office/drawing/2014/main" id="{AF52B854-C36D-D24E-B0FE-37404F49F1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97" name="Group 596">
                    <a:extLst>
                      <a:ext uri="{FF2B5EF4-FFF2-40B4-BE49-F238E27FC236}">
                        <a16:creationId xmlns:a16="http://schemas.microsoft.com/office/drawing/2014/main" id="{7C8925A9-3B52-1A49-BF76-222FB363ECC1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98" name="Line 55">
                      <a:extLst>
                        <a:ext uri="{FF2B5EF4-FFF2-40B4-BE49-F238E27FC236}">
                          <a16:creationId xmlns:a16="http://schemas.microsoft.com/office/drawing/2014/main" id="{8127511B-E14A-054B-ADF6-53DF74349F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99" name="AutoShape 56">
                      <a:extLst>
                        <a:ext uri="{FF2B5EF4-FFF2-40B4-BE49-F238E27FC236}">
                          <a16:creationId xmlns:a16="http://schemas.microsoft.com/office/drawing/2014/main" id="{94B6319F-98BF-1A49-A21E-DD60E25E219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D3B5CC9B-449B-BF4C-92E5-FF8904EEE0D5}"/>
                    </a:ext>
                  </a:extLst>
                </p:cNvPr>
                <p:cNvGrpSpPr/>
                <p:nvPr/>
              </p:nvGrpSpPr>
              <p:grpSpPr>
                <a:xfrm>
                  <a:off x="5095987" y="86056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574" name="Group 573">
                    <a:extLst>
                      <a:ext uri="{FF2B5EF4-FFF2-40B4-BE49-F238E27FC236}">
                        <a16:creationId xmlns:a16="http://schemas.microsoft.com/office/drawing/2014/main" id="{651C7906-A88F-C04B-87EC-7D1429C1A516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90" name="Line 55">
                      <a:extLst>
                        <a:ext uri="{FF2B5EF4-FFF2-40B4-BE49-F238E27FC236}">
                          <a16:creationId xmlns:a16="http://schemas.microsoft.com/office/drawing/2014/main" id="{CB7E5AA4-10E1-0A46-AD29-83F04C1EB6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91" name="AutoShape 56">
                      <a:extLst>
                        <a:ext uri="{FF2B5EF4-FFF2-40B4-BE49-F238E27FC236}">
                          <a16:creationId xmlns:a16="http://schemas.microsoft.com/office/drawing/2014/main" id="{CABD6FB0-9DEE-A040-BAA2-6884B639F88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75" name="Group 574">
                    <a:extLst>
                      <a:ext uri="{FF2B5EF4-FFF2-40B4-BE49-F238E27FC236}">
                        <a16:creationId xmlns:a16="http://schemas.microsoft.com/office/drawing/2014/main" id="{826D90E8-7643-A749-BA39-68D75FB1AE2B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88" name="Line 55">
                      <a:extLst>
                        <a:ext uri="{FF2B5EF4-FFF2-40B4-BE49-F238E27FC236}">
                          <a16:creationId xmlns:a16="http://schemas.microsoft.com/office/drawing/2014/main" id="{FF2E08D5-5EA3-8A4C-ABB0-9271A35733C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89" name="AutoShape 56">
                      <a:extLst>
                        <a:ext uri="{FF2B5EF4-FFF2-40B4-BE49-F238E27FC236}">
                          <a16:creationId xmlns:a16="http://schemas.microsoft.com/office/drawing/2014/main" id="{D46FF0BF-C5DC-0E46-B5F1-84E5EBE954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76" name="Group 575">
                    <a:extLst>
                      <a:ext uri="{FF2B5EF4-FFF2-40B4-BE49-F238E27FC236}">
                        <a16:creationId xmlns:a16="http://schemas.microsoft.com/office/drawing/2014/main" id="{527ABC1D-4E73-B54B-A803-B9F693E1B418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86" name="Line 55">
                      <a:extLst>
                        <a:ext uri="{FF2B5EF4-FFF2-40B4-BE49-F238E27FC236}">
                          <a16:creationId xmlns:a16="http://schemas.microsoft.com/office/drawing/2014/main" id="{4E368A41-8815-554F-A588-6B4A5B19B5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87" name="AutoShape 56">
                      <a:extLst>
                        <a:ext uri="{FF2B5EF4-FFF2-40B4-BE49-F238E27FC236}">
                          <a16:creationId xmlns:a16="http://schemas.microsoft.com/office/drawing/2014/main" id="{13B358FC-6409-A346-8CFF-6FD492D41E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77" name="Group 576">
                    <a:extLst>
                      <a:ext uri="{FF2B5EF4-FFF2-40B4-BE49-F238E27FC236}">
                        <a16:creationId xmlns:a16="http://schemas.microsoft.com/office/drawing/2014/main" id="{7BD8FFBA-6F67-7D41-8A5F-5CAD65CB49CF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84" name="Line 55">
                      <a:extLst>
                        <a:ext uri="{FF2B5EF4-FFF2-40B4-BE49-F238E27FC236}">
                          <a16:creationId xmlns:a16="http://schemas.microsoft.com/office/drawing/2014/main" id="{8165D9AF-F2F5-F641-97F0-FFF80AAC85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85" name="AutoShape 56">
                      <a:extLst>
                        <a:ext uri="{FF2B5EF4-FFF2-40B4-BE49-F238E27FC236}">
                          <a16:creationId xmlns:a16="http://schemas.microsoft.com/office/drawing/2014/main" id="{B5844B33-9F0F-A44E-AED2-3A5B4B15C5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78" name="Group 577">
                    <a:extLst>
                      <a:ext uri="{FF2B5EF4-FFF2-40B4-BE49-F238E27FC236}">
                        <a16:creationId xmlns:a16="http://schemas.microsoft.com/office/drawing/2014/main" id="{486E2D69-439C-4D4B-82C2-F7003E9AD56E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82" name="Line 55">
                      <a:extLst>
                        <a:ext uri="{FF2B5EF4-FFF2-40B4-BE49-F238E27FC236}">
                          <a16:creationId xmlns:a16="http://schemas.microsoft.com/office/drawing/2014/main" id="{B56489B1-853A-3348-A395-1F76708C6E5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83" name="AutoShape 56">
                      <a:extLst>
                        <a:ext uri="{FF2B5EF4-FFF2-40B4-BE49-F238E27FC236}">
                          <a16:creationId xmlns:a16="http://schemas.microsoft.com/office/drawing/2014/main" id="{0CC0FE8E-407A-3340-A07A-AD0D6D04DA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79" name="Group 578">
                    <a:extLst>
                      <a:ext uri="{FF2B5EF4-FFF2-40B4-BE49-F238E27FC236}">
                        <a16:creationId xmlns:a16="http://schemas.microsoft.com/office/drawing/2014/main" id="{502E285F-07BC-C34C-83BB-89623A0E11D7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80" name="Line 55">
                      <a:extLst>
                        <a:ext uri="{FF2B5EF4-FFF2-40B4-BE49-F238E27FC236}">
                          <a16:creationId xmlns:a16="http://schemas.microsoft.com/office/drawing/2014/main" id="{8576CE47-5A3F-D44E-9AA0-88DC3876FF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81" name="AutoShape 56">
                      <a:extLst>
                        <a:ext uri="{FF2B5EF4-FFF2-40B4-BE49-F238E27FC236}">
                          <a16:creationId xmlns:a16="http://schemas.microsoft.com/office/drawing/2014/main" id="{56D85946-E802-504F-B659-C6CBD1A8173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421" name="Group 420">
                  <a:extLst>
                    <a:ext uri="{FF2B5EF4-FFF2-40B4-BE49-F238E27FC236}">
                      <a16:creationId xmlns:a16="http://schemas.microsoft.com/office/drawing/2014/main" id="{89C418BB-02C2-2A45-AEB5-BBE916D28F90}"/>
                    </a:ext>
                  </a:extLst>
                </p:cNvPr>
                <p:cNvGrpSpPr/>
                <p:nvPr/>
              </p:nvGrpSpPr>
              <p:grpSpPr>
                <a:xfrm>
                  <a:off x="5606855" y="862169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556" name="Group 555">
                    <a:extLst>
                      <a:ext uri="{FF2B5EF4-FFF2-40B4-BE49-F238E27FC236}">
                        <a16:creationId xmlns:a16="http://schemas.microsoft.com/office/drawing/2014/main" id="{6F74E1E6-82EB-7A4E-956C-8BFC05AC8A21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72" name="Line 55">
                      <a:extLst>
                        <a:ext uri="{FF2B5EF4-FFF2-40B4-BE49-F238E27FC236}">
                          <a16:creationId xmlns:a16="http://schemas.microsoft.com/office/drawing/2014/main" id="{6758533B-E349-564F-8CED-0F5768B79FE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73" name="AutoShape 56">
                      <a:extLst>
                        <a:ext uri="{FF2B5EF4-FFF2-40B4-BE49-F238E27FC236}">
                          <a16:creationId xmlns:a16="http://schemas.microsoft.com/office/drawing/2014/main" id="{1EB759AD-84C1-4F4D-8C0B-F42FC91BA5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57" name="Group 556">
                    <a:extLst>
                      <a:ext uri="{FF2B5EF4-FFF2-40B4-BE49-F238E27FC236}">
                        <a16:creationId xmlns:a16="http://schemas.microsoft.com/office/drawing/2014/main" id="{BF86044E-AD97-EA47-A129-BEED8ADFC50E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70" name="Line 55">
                      <a:extLst>
                        <a:ext uri="{FF2B5EF4-FFF2-40B4-BE49-F238E27FC236}">
                          <a16:creationId xmlns:a16="http://schemas.microsoft.com/office/drawing/2014/main" id="{A3167A67-AE41-C446-9384-96A7EDE5CA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71" name="AutoShape 56">
                      <a:extLst>
                        <a:ext uri="{FF2B5EF4-FFF2-40B4-BE49-F238E27FC236}">
                          <a16:creationId xmlns:a16="http://schemas.microsoft.com/office/drawing/2014/main" id="{B0021791-020F-EE4E-B98D-C0D5E9183D3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58" name="Group 557">
                    <a:extLst>
                      <a:ext uri="{FF2B5EF4-FFF2-40B4-BE49-F238E27FC236}">
                        <a16:creationId xmlns:a16="http://schemas.microsoft.com/office/drawing/2014/main" id="{F5D33BC4-36AD-7C45-A9F3-8DAA90A39D86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68" name="Line 55">
                      <a:extLst>
                        <a:ext uri="{FF2B5EF4-FFF2-40B4-BE49-F238E27FC236}">
                          <a16:creationId xmlns:a16="http://schemas.microsoft.com/office/drawing/2014/main" id="{0890633E-A6CF-4E40-9036-DDF76632137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69" name="AutoShape 56">
                      <a:extLst>
                        <a:ext uri="{FF2B5EF4-FFF2-40B4-BE49-F238E27FC236}">
                          <a16:creationId xmlns:a16="http://schemas.microsoft.com/office/drawing/2014/main" id="{D27F9AA6-202E-9D4F-AE1F-E5A3D41A5F3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59" name="Group 558">
                    <a:extLst>
                      <a:ext uri="{FF2B5EF4-FFF2-40B4-BE49-F238E27FC236}">
                        <a16:creationId xmlns:a16="http://schemas.microsoft.com/office/drawing/2014/main" id="{97BE512C-A277-424C-9DF7-3F659DEE6977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66" name="Line 55">
                      <a:extLst>
                        <a:ext uri="{FF2B5EF4-FFF2-40B4-BE49-F238E27FC236}">
                          <a16:creationId xmlns:a16="http://schemas.microsoft.com/office/drawing/2014/main" id="{2FF4E340-483A-C24A-909A-4B012C16F7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67" name="AutoShape 56">
                      <a:extLst>
                        <a:ext uri="{FF2B5EF4-FFF2-40B4-BE49-F238E27FC236}">
                          <a16:creationId xmlns:a16="http://schemas.microsoft.com/office/drawing/2014/main" id="{D9C91D9F-5E74-4945-8F37-764E785090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60" name="Group 559">
                    <a:extLst>
                      <a:ext uri="{FF2B5EF4-FFF2-40B4-BE49-F238E27FC236}">
                        <a16:creationId xmlns:a16="http://schemas.microsoft.com/office/drawing/2014/main" id="{5EADA2A1-B666-F040-AA38-4CF6A212B485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64" name="Line 55">
                      <a:extLst>
                        <a:ext uri="{FF2B5EF4-FFF2-40B4-BE49-F238E27FC236}">
                          <a16:creationId xmlns:a16="http://schemas.microsoft.com/office/drawing/2014/main" id="{E67C4D2D-4447-EC40-9026-04CA592D717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65" name="AutoShape 56">
                      <a:extLst>
                        <a:ext uri="{FF2B5EF4-FFF2-40B4-BE49-F238E27FC236}">
                          <a16:creationId xmlns:a16="http://schemas.microsoft.com/office/drawing/2014/main" id="{420C7807-3FDE-AB46-81C9-60556F818C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61" name="Group 560">
                    <a:extLst>
                      <a:ext uri="{FF2B5EF4-FFF2-40B4-BE49-F238E27FC236}">
                        <a16:creationId xmlns:a16="http://schemas.microsoft.com/office/drawing/2014/main" id="{8DCE0D60-7FE8-9E42-8BD5-5E0BCB7FE723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62" name="Line 55">
                      <a:extLst>
                        <a:ext uri="{FF2B5EF4-FFF2-40B4-BE49-F238E27FC236}">
                          <a16:creationId xmlns:a16="http://schemas.microsoft.com/office/drawing/2014/main" id="{E089F3B0-9686-714E-B281-5ECF54449BC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63" name="AutoShape 56">
                      <a:extLst>
                        <a:ext uri="{FF2B5EF4-FFF2-40B4-BE49-F238E27FC236}">
                          <a16:creationId xmlns:a16="http://schemas.microsoft.com/office/drawing/2014/main" id="{B14868C9-2217-2846-9C11-783D22C5AFD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422" name="Group 421">
                  <a:extLst>
                    <a:ext uri="{FF2B5EF4-FFF2-40B4-BE49-F238E27FC236}">
                      <a16:creationId xmlns:a16="http://schemas.microsoft.com/office/drawing/2014/main" id="{2632C775-6FE6-6D46-BE04-37B57080ADBA}"/>
                    </a:ext>
                  </a:extLst>
                </p:cNvPr>
                <p:cNvGrpSpPr/>
                <p:nvPr/>
              </p:nvGrpSpPr>
              <p:grpSpPr>
                <a:xfrm>
                  <a:off x="6147603" y="85779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538" name="Group 537">
                    <a:extLst>
                      <a:ext uri="{FF2B5EF4-FFF2-40B4-BE49-F238E27FC236}">
                        <a16:creationId xmlns:a16="http://schemas.microsoft.com/office/drawing/2014/main" id="{BBC494B8-A2EF-0B44-A5CB-A9F0597F79F8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54" name="Line 55">
                      <a:extLst>
                        <a:ext uri="{FF2B5EF4-FFF2-40B4-BE49-F238E27FC236}">
                          <a16:creationId xmlns:a16="http://schemas.microsoft.com/office/drawing/2014/main" id="{71F65CB3-EA26-1846-A9D8-84F4E8AC55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55" name="AutoShape 56">
                      <a:extLst>
                        <a:ext uri="{FF2B5EF4-FFF2-40B4-BE49-F238E27FC236}">
                          <a16:creationId xmlns:a16="http://schemas.microsoft.com/office/drawing/2014/main" id="{434C044A-BDEE-E248-BC46-AA1A651342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39" name="Group 538">
                    <a:extLst>
                      <a:ext uri="{FF2B5EF4-FFF2-40B4-BE49-F238E27FC236}">
                        <a16:creationId xmlns:a16="http://schemas.microsoft.com/office/drawing/2014/main" id="{2056CEDD-42F6-C844-B940-2C9B8EEB9585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52" name="Line 55">
                      <a:extLst>
                        <a:ext uri="{FF2B5EF4-FFF2-40B4-BE49-F238E27FC236}">
                          <a16:creationId xmlns:a16="http://schemas.microsoft.com/office/drawing/2014/main" id="{59B45689-D96C-6F42-A8B2-010DAB2C5CB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53" name="AutoShape 56">
                      <a:extLst>
                        <a:ext uri="{FF2B5EF4-FFF2-40B4-BE49-F238E27FC236}">
                          <a16:creationId xmlns:a16="http://schemas.microsoft.com/office/drawing/2014/main" id="{924EF29A-1BB5-A74B-8168-10BA1F8C7D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40" name="Group 539">
                    <a:extLst>
                      <a:ext uri="{FF2B5EF4-FFF2-40B4-BE49-F238E27FC236}">
                        <a16:creationId xmlns:a16="http://schemas.microsoft.com/office/drawing/2014/main" id="{69004EB4-DEB3-0742-932F-3EFEF1E92B36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50" name="Line 55">
                      <a:extLst>
                        <a:ext uri="{FF2B5EF4-FFF2-40B4-BE49-F238E27FC236}">
                          <a16:creationId xmlns:a16="http://schemas.microsoft.com/office/drawing/2014/main" id="{EB0C8189-A865-BD45-A697-53E2592E89D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51" name="AutoShape 56">
                      <a:extLst>
                        <a:ext uri="{FF2B5EF4-FFF2-40B4-BE49-F238E27FC236}">
                          <a16:creationId xmlns:a16="http://schemas.microsoft.com/office/drawing/2014/main" id="{4D9F5C7E-C952-EC43-9E35-D7068AEA7C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41" name="Group 540">
                    <a:extLst>
                      <a:ext uri="{FF2B5EF4-FFF2-40B4-BE49-F238E27FC236}">
                        <a16:creationId xmlns:a16="http://schemas.microsoft.com/office/drawing/2014/main" id="{F0A794FE-9B29-AC4E-8F12-2CF1D184C1C4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48" name="Line 55">
                      <a:extLst>
                        <a:ext uri="{FF2B5EF4-FFF2-40B4-BE49-F238E27FC236}">
                          <a16:creationId xmlns:a16="http://schemas.microsoft.com/office/drawing/2014/main" id="{DCBA16D9-57FA-0A41-9C3A-ACC8C4F7317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49" name="AutoShape 56">
                      <a:extLst>
                        <a:ext uri="{FF2B5EF4-FFF2-40B4-BE49-F238E27FC236}">
                          <a16:creationId xmlns:a16="http://schemas.microsoft.com/office/drawing/2014/main" id="{1B6B13D5-7BE7-CB46-8046-B109A385ED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BC32A908-BCC3-0F40-993C-E9B76F159B74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46" name="Line 55">
                      <a:extLst>
                        <a:ext uri="{FF2B5EF4-FFF2-40B4-BE49-F238E27FC236}">
                          <a16:creationId xmlns:a16="http://schemas.microsoft.com/office/drawing/2014/main" id="{6B8B5563-4F2D-9049-A406-0AAAE2B139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47" name="AutoShape 56">
                      <a:extLst>
                        <a:ext uri="{FF2B5EF4-FFF2-40B4-BE49-F238E27FC236}">
                          <a16:creationId xmlns:a16="http://schemas.microsoft.com/office/drawing/2014/main" id="{2441A3B0-2F5D-D746-9F2E-B694F90A8D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E1E317F8-703F-D543-B8B7-AB5525B2FB0A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44" name="Line 55">
                      <a:extLst>
                        <a:ext uri="{FF2B5EF4-FFF2-40B4-BE49-F238E27FC236}">
                          <a16:creationId xmlns:a16="http://schemas.microsoft.com/office/drawing/2014/main" id="{916041C5-0B96-C64F-A3AE-F878000F34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45" name="AutoShape 56">
                      <a:extLst>
                        <a:ext uri="{FF2B5EF4-FFF2-40B4-BE49-F238E27FC236}">
                          <a16:creationId xmlns:a16="http://schemas.microsoft.com/office/drawing/2014/main" id="{6C148D32-4970-D04D-8B6A-D370728F3D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423" name="Group 422">
                  <a:extLst>
                    <a:ext uri="{FF2B5EF4-FFF2-40B4-BE49-F238E27FC236}">
                      <a16:creationId xmlns:a16="http://schemas.microsoft.com/office/drawing/2014/main" id="{5F02FFF9-F515-F446-865C-0E2B7B7B51D8}"/>
                    </a:ext>
                  </a:extLst>
                </p:cNvPr>
                <p:cNvGrpSpPr/>
                <p:nvPr/>
              </p:nvGrpSpPr>
              <p:grpSpPr>
                <a:xfrm>
                  <a:off x="6712255" y="85939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520" name="Group 519">
                    <a:extLst>
                      <a:ext uri="{FF2B5EF4-FFF2-40B4-BE49-F238E27FC236}">
                        <a16:creationId xmlns:a16="http://schemas.microsoft.com/office/drawing/2014/main" id="{994D2EE8-996D-8E49-9A76-D7CD5193C8EE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36" name="Line 55">
                      <a:extLst>
                        <a:ext uri="{FF2B5EF4-FFF2-40B4-BE49-F238E27FC236}">
                          <a16:creationId xmlns:a16="http://schemas.microsoft.com/office/drawing/2014/main" id="{4E513232-C9F0-ED4B-827D-48507FE6984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37" name="AutoShape 56">
                      <a:extLst>
                        <a:ext uri="{FF2B5EF4-FFF2-40B4-BE49-F238E27FC236}">
                          <a16:creationId xmlns:a16="http://schemas.microsoft.com/office/drawing/2014/main" id="{69EA0D56-968F-5E47-A770-B19FD7ABAD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21" name="Group 520">
                    <a:extLst>
                      <a:ext uri="{FF2B5EF4-FFF2-40B4-BE49-F238E27FC236}">
                        <a16:creationId xmlns:a16="http://schemas.microsoft.com/office/drawing/2014/main" id="{BD6613B1-ED8F-D747-92E7-2E5DA0ABD0D9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34" name="Line 55">
                      <a:extLst>
                        <a:ext uri="{FF2B5EF4-FFF2-40B4-BE49-F238E27FC236}">
                          <a16:creationId xmlns:a16="http://schemas.microsoft.com/office/drawing/2014/main" id="{1CC3C059-F284-904D-ABF9-1B51AD71709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35" name="AutoShape 56">
                      <a:extLst>
                        <a:ext uri="{FF2B5EF4-FFF2-40B4-BE49-F238E27FC236}">
                          <a16:creationId xmlns:a16="http://schemas.microsoft.com/office/drawing/2014/main" id="{BC92CDC6-4784-D142-8D50-9A5E564CC5F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22" name="Group 521">
                    <a:extLst>
                      <a:ext uri="{FF2B5EF4-FFF2-40B4-BE49-F238E27FC236}">
                        <a16:creationId xmlns:a16="http://schemas.microsoft.com/office/drawing/2014/main" id="{EBFBD9A8-789B-5E4F-9C00-D9DDF68555AD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32" name="Line 55">
                      <a:extLst>
                        <a:ext uri="{FF2B5EF4-FFF2-40B4-BE49-F238E27FC236}">
                          <a16:creationId xmlns:a16="http://schemas.microsoft.com/office/drawing/2014/main" id="{4913E39C-8DA4-174D-983F-92B66150B3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33" name="AutoShape 56">
                      <a:extLst>
                        <a:ext uri="{FF2B5EF4-FFF2-40B4-BE49-F238E27FC236}">
                          <a16:creationId xmlns:a16="http://schemas.microsoft.com/office/drawing/2014/main" id="{951855E4-B4F5-AA47-9081-88EA69D965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23" name="Group 522">
                    <a:extLst>
                      <a:ext uri="{FF2B5EF4-FFF2-40B4-BE49-F238E27FC236}">
                        <a16:creationId xmlns:a16="http://schemas.microsoft.com/office/drawing/2014/main" id="{CEC72705-B6F8-8147-895D-0F8E38990350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30" name="Line 55">
                      <a:extLst>
                        <a:ext uri="{FF2B5EF4-FFF2-40B4-BE49-F238E27FC236}">
                          <a16:creationId xmlns:a16="http://schemas.microsoft.com/office/drawing/2014/main" id="{5A25D52B-DD0D-4D4E-BA16-E9130E89165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31" name="AutoShape 56">
                      <a:extLst>
                        <a:ext uri="{FF2B5EF4-FFF2-40B4-BE49-F238E27FC236}">
                          <a16:creationId xmlns:a16="http://schemas.microsoft.com/office/drawing/2014/main" id="{882C0263-5E35-C641-9AEE-5BE52DD8AD9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24" name="Group 523">
                    <a:extLst>
                      <a:ext uri="{FF2B5EF4-FFF2-40B4-BE49-F238E27FC236}">
                        <a16:creationId xmlns:a16="http://schemas.microsoft.com/office/drawing/2014/main" id="{3AE2B955-9C5C-F84F-B75C-16543CF81544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28" name="Line 55">
                      <a:extLst>
                        <a:ext uri="{FF2B5EF4-FFF2-40B4-BE49-F238E27FC236}">
                          <a16:creationId xmlns:a16="http://schemas.microsoft.com/office/drawing/2014/main" id="{B6C96F6D-568B-294A-BC73-6982D442FB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29" name="AutoShape 56">
                      <a:extLst>
                        <a:ext uri="{FF2B5EF4-FFF2-40B4-BE49-F238E27FC236}">
                          <a16:creationId xmlns:a16="http://schemas.microsoft.com/office/drawing/2014/main" id="{5837F060-0551-074E-8E14-0E0FB92C15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525" name="Group 524">
                    <a:extLst>
                      <a:ext uri="{FF2B5EF4-FFF2-40B4-BE49-F238E27FC236}">
                        <a16:creationId xmlns:a16="http://schemas.microsoft.com/office/drawing/2014/main" id="{047351D4-E55C-4A46-B5B1-53BEA02E3F29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26" name="Line 55">
                      <a:extLst>
                        <a:ext uri="{FF2B5EF4-FFF2-40B4-BE49-F238E27FC236}">
                          <a16:creationId xmlns:a16="http://schemas.microsoft.com/office/drawing/2014/main" id="{51115FF7-AF4A-C744-84E9-B3F485D458D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27" name="AutoShape 56">
                      <a:extLst>
                        <a:ext uri="{FF2B5EF4-FFF2-40B4-BE49-F238E27FC236}">
                          <a16:creationId xmlns:a16="http://schemas.microsoft.com/office/drawing/2014/main" id="{14168110-4B79-144F-8ED4-B3BECC0889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424" name="Group 423">
                  <a:extLst>
                    <a:ext uri="{FF2B5EF4-FFF2-40B4-BE49-F238E27FC236}">
                      <a16:creationId xmlns:a16="http://schemas.microsoft.com/office/drawing/2014/main" id="{7F629D2E-2362-F84D-A2E0-1281DB29AAE9}"/>
                    </a:ext>
                  </a:extLst>
                </p:cNvPr>
                <p:cNvGrpSpPr/>
                <p:nvPr/>
              </p:nvGrpSpPr>
              <p:grpSpPr>
                <a:xfrm>
                  <a:off x="7235374" y="2373993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518" name="Line 55">
                    <a:extLst>
                      <a:ext uri="{FF2B5EF4-FFF2-40B4-BE49-F238E27FC236}">
                        <a16:creationId xmlns:a16="http://schemas.microsoft.com/office/drawing/2014/main" id="{D8560B8D-6CB1-3D48-80E7-28DB573FB2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519" name="AutoShape 56">
                    <a:extLst>
                      <a:ext uri="{FF2B5EF4-FFF2-40B4-BE49-F238E27FC236}">
                        <a16:creationId xmlns:a16="http://schemas.microsoft.com/office/drawing/2014/main" id="{17013F7F-085B-7E42-B9AC-DBCA687468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425" name="Group 424">
                  <a:extLst>
                    <a:ext uri="{FF2B5EF4-FFF2-40B4-BE49-F238E27FC236}">
                      <a16:creationId xmlns:a16="http://schemas.microsoft.com/office/drawing/2014/main" id="{A7741185-5AA6-2140-B73A-86EDDADFE787}"/>
                    </a:ext>
                  </a:extLst>
                </p:cNvPr>
                <p:cNvGrpSpPr/>
                <p:nvPr/>
              </p:nvGrpSpPr>
              <p:grpSpPr>
                <a:xfrm>
                  <a:off x="7810552" y="1789907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516" name="Line 55">
                    <a:extLst>
                      <a:ext uri="{FF2B5EF4-FFF2-40B4-BE49-F238E27FC236}">
                        <a16:creationId xmlns:a16="http://schemas.microsoft.com/office/drawing/2014/main" id="{89FE5BBB-E496-B146-9007-6730592CDF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517" name="AutoShape 56">
                    <a:extLst>
                      <a:ext uri="{FF2B5EF4-FFF2-40B4-BE49-F238E27FC236}">
                        <a16:creationId xmlns:a16="http://schemas.microsoft.com/office/drawing/2014/main" id="{FE6476DC-DB86-6548-A47C-BB900939E2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426" name="Group 425">
                  <a:extLst>
                    <a:ext uri="{FF2B5EF4-FFF2-40B4-BE49-F238E27FC236}">
                      <a16:creationId xmlns:a16="http://schemas.microsoft.com/office/drawing/2014/main" id="{2B5A2565-413C-4E41-A4DE-7FD3BFA82C95}"/>
                    </a:ext>
                  </a:extLst>
                </p:cNvPr>
                <p:cNvGrpSpPr/>
                <p:nvPr/>
              </p:nvGrpSpPr>
              <p:grpSpPr>
                <a:xfrm>
                  <a:off x="8129902" y="149276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514" name="Line 55">
                    <a:extLst>
                      <a:ext uri="{FF2B5EF4-FFF2-40B4-BE49-F238E27FC236}">
                        <a16:creationId xmlns:a16="http://schemas.microsoft.com/office/drawing/2014/main" id="{555C3AF0-2D32-DF47-AA73-5E96287B62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515" name="AutoShape 56">
                    <a:extLst>
                      <a:ext uri="{FF2B5EF4-FFF2-40B4-BE49-F238E27FC236}">
                        <a16:creationId xmlns:a16="http://schemas.microsoft.com/office/drawing/2014/main" id="{1A9F41A8-728B-2B49-AC74-011E8B16EF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427" name="Group 426">
                  <a:extLst>
                    <a:ext uri="{FF2B5EF4-FFF2-40B4-BE49-F238E27FC236}">
                      <a16:creationId xmlns:a16="http://schemas.microsoft.com/office/drawing/2014/main" id="{753101FA-692F-8840-B6D9-D3682DC54462}"/>
                    </a:ext>
                  </a:extLst>
                </p:cNvPr>
                <p:cNvGrpSpPr/>
                <p:nvPr/>
              </p:nvGrpSpPr>
              <p:grpSpPr>
                <a:xfrm>
                  <a:off x="8384282" y="1209119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512" name="Line 55">
                    <a:extLst>
                      <a:ext uri="{FF2B5EF4-FFF2-40B4-BE49-F238E27FC236}">
                        <a16:creationId xmlns:a16="http://schemas.microsoft.com/office/drawing/2014/main" id="{C5FB9566-AFB6-064E-B6CD-340C23037B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513" name="AutoShape 56">
                    <a:extLst>
                      <a:ext uri="{FF2B5EF4-FFF2-40B4-BE49-F238E27FC236}">
                        <a16:creationId xmlns:a16="http://schemas.microsoft.com/office/drawing/2014/main" id="{B2DCB935-5729-6243-9896-603FBF48DE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428" name="Group 427">
                  <a:extLst>
                    <a:ext uri="{FF2B5EF4-FFF2-40B4-BE49-F238E27FC236}">
                      <a16:creationId xmlns:a16="http://schemas.microsoft.com/office/drawing/2014/main" id="{C8B6A2E6-F59F-344B-B836-5C8F79223342}"/>
                    </a:ext>
                  </a:extLst>
                </p:cNvPr>
                <p:cNvGrpSpPr/>
                <p:nvPr/>
              </p:nvGrpSpPr>
              <p:grpSpPr>
                <a:xfrm>
                  <a:off x="8698030" y="860920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510" name="Line 55">
                    <a:extLst>
                      <a:ext uri="{FF2B5EF4-FFF2-40B4-BE49-F238E27FC236}">
                        <a16:creationId xmlns:a16="http://schemas.microsoft.com/office/drawing/2014/main" id="{9F606B76-56D1-714F-BB18-5AFBBBBC647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511" name="AutoShape 56">
                    <a:extLst>
                      <a:ext uri="{FF2B5EF4-FFF2-40B4-BE49-F238E27FC236}">
                        <a16:creationId xmlns:a16="http://schemas.microsoft.com/office/drawing/2014/main" id="{386C2147-A8C5-E548-B186-3942C9A6AB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429" name="Group 428">
                  <a:extLst>
                    <a:ext uri="{FF2B5EF4-FFF2-40B4-BE49-F238E27FC236}">
                      <a16:creationId xmlns:a16="http://schemas.microsoft.com/office/drawing/2014/main" id="{323D8BD7-2CAB-3049-83A4-E8A68E2113E1}"/>
                    </a:ext>
                  </a:extLst>
                </p:cNvPr>
                <p:cNvGrpSpPr/>
                <p:nvPr/>
              </p:nvGrpSpPr>
              <p:grpSpPr>
                <a:xfrm>
                  <a:off x="7769377" y="875362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492" name="Group 491">
                    <a:extLst>
                      <a:ext uri="{FF2B5EF4-FFF2-40B4-BE49-F238E27FC236}">
                        <a16:creationId xmlns:a16="http://schemas.microsoft.com/office/drawing/2014/main" id="{C0BA4E4D-0F50-984C-97B1-F6469D8E719C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08" name="Line 55">
                      <a:extLst>
                        <a:ext uri="{FF2B5EF4-FFF2-40B4-BE49-F238E27FC236}">
                          <a16:creationId xmlns:a16="http://schemas.microsoft.com/office/drawing/2014/main" id="{4E225D79-2946-0F46-B70B-72CF638C70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09" name="AutoShape 56">
                      <a:extLst>
                        <a:ext uri="{FF2B5EF4-FFF2-40B4-BE49-F238E27FC236}">
                          <a16:creationId xmlns:a16="http://schemas.microsoft.com/office/drawing/2014/main" id="{7450B362-7E06-D04A-BCEB-3783760AE3F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493" name="Group 492">
                    <a:extLst>
                      <a:ext uri="{FF2B5EF4-FFF2-40B4-BE49-F238E27FC236}">
                        <a16:creationId xmlns:a16="http://schemas.microsoft.com/office/drawing/2014/main" id="{879938BC-7823-0C43-8D1E-F65E69B80957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06" name="Line 55">
                      <a:extLst>
                        <a:ext uri="{FF2B5EF4-FFF2-40B4-BE49-F238E27FC236}">
                          <a16:creationId xmlns:a16="http://schemas.microsoft.com/office/drawing/2014/main" id="{88DD454A-697D-7241-9908-0DAFFC0260F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07" name="AutoShape 56">
                      <a:extLst>
                        <a:ext uri="{FF2B5EF4-FFF2-40B4-BE49-F238E27FC236}">
                          <a16:creationId xmlns:a16="http://schemas.microsoft.com/office/drawing/2014/main" id="{80CCC1C9-59FC-4840-B47E-E552A6A87B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494" name="Group 493">
                    <a:extLst>
                      <a:ext uri="{FF2B5EF4-FFF2-40B4-BE49-F238E27FC236}">
                        <a16:creationId xmlns:a16="http://schemas.microsoft.com/office/drawing/2014/main" id="{C7C8612B-1459-1649-816F-6C321EC3DF7D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04" name="Line 55">
                      <a:extLst>
                        <a:ext uri="{FF2B5EF4-FFF2-40B4-BE49-F238E27FC236}">
                          <a16:creationId xmlns:a16="http://schemas.microsoft.com/office/drawing/2014/main" id="{9B3FD05A-782A-874E-BFCC-E4FE4E2EECD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05" name="AutoShape 56">
                      <a:extLst>
                        <a:ext uri="{FF2B5EF4-FFF2-40B4-BE49-F238E27FC236}">
                          <a16:creationId xmlns:a16="http://schemas.microsoft.com/office/drawing/2014/main" id="{0773D21C-4269-0249-B5EF-350D41DAA06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495" name="Group 494">
                    <a:extLst>
                      <a:ext uri="{FF2B5EF4-FFF2-40B4-BE49-F238E27FC236}">
                        <a16:creationId xmlns:a16="http://schemas.microsoft.com/office/drawing/2014/main" id="{26FCFC22-7E86-FD48-B3A2-6256E3763AC9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02" name="Line 55">
                      <a:extLst>
                        <a:ext uri="{FF2B5EF4-FFF2-40B4-BE49-F238E27FC236}">
                          <a16:creationId xmlns:a16="http://schemas.microsoft.com/office/drawing/2014/main" id="{2723B817-A4D0-4544-84DB-3041F1A3F53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03" name="AutoShape 56">
                      <a:extLst>
                        <a:ext uri="{FF2B5EF4-FFF2-40B4-BE49-F238E27FC236}">
                          <a16:creationId xmlns:a16="http://schemas.microsoft.com/office/drawing/2014/main" id="{6986FEC0-349A-FF43-9012-2E981F5805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496" name="Group 495">
                    <a:extLst>
                      <a:ext uri="{FF2B5EF4-FFF2-40B4-BE49-F238E27FC236}">
                        <a16:creationId xmlns:a16="http://schemas.microsoft.com/office/drawing/2014/main" id="{D6268E9A-F427-6240-8474-E40CC7C130BB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500" name="Line 55">
                      <a:extLst>
                        <a:ext uri="{FF2B5EF4-FFF2-40B4-BE49-F238E27FC236}">
                          <a16:creationId xmlns:a16="http://schemas.microsoft.com/office/drawing/2014/main" id="{00AB70DE-71ED-864A-95C4-722BCD2819C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501" name="AutoShape 56">
                      <a:extLst>
                        <a:ext uri="{FF2B5EF4-FFF2-40B4-BE49-F238E27FC236}">
                          <a16:creationId xmlns:a16="http://schemas.microsoft.com/office/drawing/2014/main" id="{0F3C9F96-4668-AC42-AE04-817039DFE8F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497" name="Group 496">
                    <a:extLst>
                      <a:ext uri="{FF2B5EF4-FFF2-40B4-BE49-F238E27FC236}">
                        <a16:creationId xmlns:a16="http://schemas.microsoft.com/office/drawing/2014/main" id="{811A4CB5-5772-CE4F-9F7A-35F9D566E962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498" name="Line 55">
                      <a:extLst>
                        <a:ext uri="{FF2B5EF4-FFF2-40B4-BE49-F238E27FC236}">
                          <a16:creationId xmlns:a16="http://schemas.microsoft.com/office/drawing/2014/main" id="{95AC58DC-681A-8847-A988-A49DB09B2E1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499" name="AutoShape 56">
                      <a:extLst>
                        <a:ext uri="{FF2B5EF4-FFF2-40B4-BE49-F238E27FC236}">
                          <a16:creationId xmlns:a16="http://schemas.microsoft.com/office/drawing/2014/main" id="{06BAB93F-B6B9-5545-8C90-1AC62A091D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430" name="Group 429">
                  <a:extLst>
                    <a:ext uri="{FF2B5EF4-FFF2-40B4-BE49-F238E27FC236}">
                      <a16:creationId xmlns:a16="http://schemas.microsoft.com/office/drawing/2014/main" id="{8BC9137C-F5B7-3345-9966-72041029F684}"/>
                    </a:ext>
                  </a:extLst>
                </p:cNvPr>
                <p:cNvGrpSpPr/>
                <p:nvPr/>
              </p:nvGrpSpPr>
              <p:grpSpPr>
                <a:xfrm>
                  <a:off x="8286567" y="874134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474" name="Group 473">
                    <a:extLst>
                      <a:ext uri="{FF2B5EF4-FFF2-40B4-BE49-F238E27FC236}">
                        <a16:creationId xmlns:a16="http://schemas.microsoft.com/office/drawing/2014/main" id="{C71EB72A-C4F8-EF4C-9FDD-121EDC5225EB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490" name="Line 55">
                      <a:extLst>
                        <a:ext uri="{FF2B5EF4-FFF2-40B4-BE49-F238E27FC236}">
                          <a16:creationId xmlns:a16="http://schemas.microsoft.com/office/drawing/2014/main" id="{8FBAA16E-5CC1-B843-91D7-6EC4307582E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491" name="AutoShape 56">
                      <a:extLst>
                        <a:ext uri="{FF2B5EF4-FFF2-40B4-BE49-F238E27FC236}">
                          <a16:creationId xmlns:a16="http://schemas.microsoft.com/office/drawing/2014/main" id="{7565027A-F41A-8243-B62F-0BDB00F57C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475" name="Group 474">
                    <a:extLst>
                      <a:ext uri="{FF2B5EF4-FFF2-40B4-BE49-F238E27FC236}">
                        <a16:creationId xmlns:a16="http://schemas.microsoft.com/office/drawing/2014/main" id="{D8B28EF8-E1B8-C14E-A428-CBF250E059B1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488" name="Line 55">
                      <a:extLst>
                        <a:ext uri="{FF2B5EF4-FFF2-40B4-BE49-F238E27FC236}">
                          <a16:creationId xmlns:a16="http://schemas.microsoft.com/office/drawing/2014/main" id="{072786C7-36B1-074C-AE78-3BBA88110C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489" name="AutoShape 56">
                      <a:extLst>
                        <a:ext uri="{FF2B5EF4-FFF2-40B4-BE49-F238E27FC236}">
                          <a16:creationId xmlns:a16="http://schemas.microsoft.com/office/drawing/2014/main" id="{C511794E-A528-8746-BDB2-419A449937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476" name="Group 475">
                    <a:extLst>
                      <a:ext uri="{FF2B5EF4-FFF2-40B4-BE49-F238E27FC236}">
                        <a16:creationId xmlns:a16="http://schemas.microsoft.com/office/drawing/2014/main" id="{88A95A85-718F-714A-B336-C71E59EECC77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486" name="Line 55">
                      <a:extLst>
                        <a:ext uri="{FF2B5EF4-FFF2-40B4-BE49-F238E27FC236}">
                          <a16:creationId xmlns:a16="http://schemas.microsoft.com/office/drawing/2014/main" id="{F499ED4D-A7A8-3445-B745-49D14A4B167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487" name="AutoShape 56">
                      <a:extLst>
                        <a:ext uri="{FF2B5EF4-FFF2-40B4-BE49-F238E27FC236}">
                          <a16:creationId xmlns:a16="http://schemas.microsoft.com/office/drawing/2014/main" id="{429E5D10-3059-CB48-8D71-AE31E67BBE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477" name="Group 476">
                    <a:extLst>
                      <a:ext uri="{FF2B5EF4-FFF2-40B4-BE49-F238E27FC236}">
                        <a16:creationId xmlns:a16="http://schemas.microsoft.com/office/drawing/2014/main" id="{DE7C3C48-A3FD-F54A-A0E4-685A93789FB2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484" name="Line 55">
                      <a:extLst>
                        <a:ext uri="{FF2B5EF4-FFF2-40B4-BE49-F238E27FC236}">
                          <a16:creationId xmlns:a16="http://schemas.microsoft.com/office/drawing/2014/main" id="{75C06EBA-F9C4-2C4B-855A-4FCB7C01E3B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485" name="AutoShape 56">
                      <a:extLst>
                        <a:ext uri="{FF2B5EF4-FFF2-40B4-BE49-F238E27FC236}">
                          <a16:creationId xmlns:a16="http://schemas.microsoft.com/office/drawing/2014/main" id="{A9FB6A4F-598D-824B-9FDC-BE55507087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478" name="Group 477">
                    <a:extLst>
                      <a:ext uri="{FF2B5EF4-FFF2-40B4-BE49-F238E27FC236}">
                        <a16:creationId xmlns:a16="http://schemas.microsoft.com/office/drawing/2014/main" id="{C38B09C4-B6A1-FD4E-97F0-A2786B00C353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482" name="Line 55">
                      <a:extLst>
                        <a:ext uri="{FF2B5EF4-FFF2-40B4-BE49-F238E27FC236}">
                          <a16:creationId xmlns:a16="http://schemas.microsoft.com/office/drawing/2014/main" id="{677A199A-9541-8E4C-B302-FE528D8A6A9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483" name="AutoShape 56">
                      <a:extLst>
                        <a:ext uri="{FF2B5EF4-FFF2-40B4-BE49-F238E27FC236}">
                          <a16:creationId xmlns:a16="http://schemas.microsoft.com/office/drawing/2014/main" id="{76F54993-430A-6243-81CA-A60264EEDF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479" name="Group 478">
                    <a:extLst>
                      <a:ext uri="{FF2B5EF4-FFF2-40B4-BE49-F238E27FC236}">
                        <a16:creationId xmlns:a16="http://schemas.microsoft.com/office/drawing/2014/main" id="{CC194807-D6FB-894F-8571-8CC3F30C9424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480" name="Line 55">
                      <a:extLst>
                        <a:ext uri="{FF2B5EF4-FFF2-40B4-BE49-F238E27FC236}">
                          <a16:creationId xmlns:a16="http://schemas.microsoft.com/office/drawing/2014/main" id="{B30A6272-B0EE-9F4D-AB27-300A9C41B76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481" name="AutoShape 56">
                      <a:extLst>
                        <a:ext uri="{FF2B5EF4-FFF2-40B4-BE49-F238E27FC236}">
                          <a16:creationId xmlns:a16="http://schemas.microsoft.com/office/drawing/2014/main" id="{BAA0AB76-40B0-3B4A-AF4F-1F883705774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431" name="Group 430">
                  <a:extLst>
                    <a:ext uri="{FF2B5EF4-FFF2-40B4-BE49-F238E27FC236}">
                      <a16:creationId xmlns:a16="http://schemas.microsoft.com/office/drawing/2014/main" id="{92BA7826-FDF6-FA4B-BF21-5563CF6CC786}"/>
                    </a:ext>
                  </a:extLst>
                </p:cNvPr>
                <p:cNvGrpSpPr/>
                <p:nvPr/>
              </p:nvGrpSpPr>
              <p:grpSpPr>
                <a:xfrm>
                  <a:off x="4285821" y="3309230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70" name="Rectangle 469">
                    <a:extLst>
                      <a:ext uri="{FF2B5EF4-FFF2-40B4-BE49-F238E27FC236}">
                        <a16:creationId xmlns:a16="http://schemas.microsoft.com/office/drawing/2014/main" id="{DCCAA3DC-8631-2A42-BC13-790B9CC6F63C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71" name="Rectangle 470">
                    <a:extLst>
                      <a:ext uri="{FF2B5EF4-FFF2-40B4-BE49-F238E27FC236}">
                        <a16:creationId xmlns:a16="http://schemas.microsoft.com/office/drawing/2014/main" id="{E17E93D4-B76E-CC4F-92D4-31B0E3CE3DFA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72" name="Chord 471">
                    <a:extLst>
                      <a:ext uri="{FF2B5EF4-FFF2-40B4-BE49-F238E27FC236}">
                        <a16:creationId xmlns:a16="http://schemas.microsoft.com/office/drawing/2014/main" id="{23ABC1E9-7B43-D64A-91E4-0B9679B93D6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FD199D31-FC90-3944-9BCE-70DBF675DDF5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432" name="Group 431">
                  <a:extLst>
                    <a:ext uri="{FF2B5EF4-FFF2-40B4-BE49-F238E27FC236}">
                      <a16:creationId xmlns:a16="http://schemas.microsoft.com/office/drawing/2014/main" id="{35E02A88-641E-7C4F-9B2C-0064583B6645}"/>
                    </a:ext>
                  </a:extLst>
                </p:cNvPr>
                <p:cNvGrpSpPr/>
                <p:nvPr/>
              </p:nvGrpSpPr>
              <p:grpSpPr>
                <a:xfrm>
                  <a:off x="4820827" y="3305519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66" name="Rectangle 465">
                    <a:extLst>
                      <a:ext uri="{FF2B5EF4-FFF2-40B4-BE49-F238E27FC236}">
                        <a16:creationId xmlns:a16="http://schemas.microsoft.com/office/drawing/2014/main" id="{2E846226-5CBA-BF4C-8D8C-A65841A774E6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67" name="Rectangle 466">
                    <a:extLst>
                      <a:ext uri="{FF2B5EF4-FFF2-40B4-BE49-F238E27FC236}">
                        <a16:creationId xmlns:a16="http://schemas.microsoft.com/office/drawing/2014/main" id="{21B39F90-92B5-6D45-94A0-3803767914BC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68" name="Chord 467">
                    <a:extLst>
                      <a:ext uri="{FF2B5EF4-FFF2-40B4-BE49-F238E27FC236}">
                        <a16:creationId xmlns:a16="http://schemas.microsoft.com/office/drawing/2014/main" id="{242C7EFF-2242-BA4F-B60B-230C47057FD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9" name="Rectangle 468">
                    <a:extLst>
                      <a:ext uri="{FF2B5EF4-FFF2-40B4-BE49-F238E27FC236}">
                        <a16:creationId xmlns:a16="http://schemas.microsoft.com/office/drawing/2014/main" id="{4D9B8859-CDBB-7541-80C8-38599AE14036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433" name="Group 432">
                  <a:extLst>
                    <a:ext uri="{FF2B5EF4-FFF2-40B4-BE49-F238E27FC236}">
                      <a16:creationId xmlns:a16="http://schemas.microsoft.com/office/drawing/2014/main" id="{443C5E08-AFAD-0041-8885-3E8B36FB7457}"/>
                    </a:ext>
                  </a:extLst>
                </p:cNvPr>
                <p:cNvGrpSpPr/>
                <p:nvPr/>
              </p:nvGrpSpPr>
              <p:grpSpPr>
                <a:xfrm>
                  <a:off x="5355833" y="3301808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62" name="Rectangle 461">
                    <a:extLst>
                      <a:ext uri="{FF2B5EF4-FFF2-40B4-BE49-F238E27FC236}">
                        <a16:creationId xmlns:a16="http://schemas.microsoft.com/office/drawing/2014/main" id="{F54A1A08-8023-F34D-ADFE-B72284911FAA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63" name="Rectangle 462">
                    <a:extLst>
                      <a:ext uri="{FF2B5EF4-FFF2-40B4-BE49-F238E27FC236}">
                        <a16:creationId xmlns:a16="http://schemas.microsoft.com/office/drawing/2014/main" id="{7C34823A-4888-CF4D-9520-BEE06D6B32B0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64" name="Chord 463">
                    <a:extLst>
                      <a:ext uri="{FF2B5EF4-FFF2-40B4-BE49-F238E27FC236}">
                        <a16:creationId xmlns:a16="http://schemas.microsoft.com/office/drawing/2014/main" id="{4CE8F086-BD91-5C41-B359-878E2AE7C86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5" name="Rectangle 464">
                    <a:extLst>
                      <a:ext uri="{FF2B5EF4-FFF2-40B4-BE49-F238E27FC236}">
                        <a16:creationId xmlns:a16="http://schemas.microsoft.com/office/drawing/2014/main" id="{E75C9D32-4B00-9444-80DC-7234BB650A9F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C8AD73BE-3569-E241-A0E9-1CAC2C55D0ED}"/>
                    </a:ext>
                  </a:extLst>
                </p:cNvPr>
                <p:cNvGrpSpPr/>
                <p:nvPr/>
              </p:nvGrpSpPr>
              <p:grpSpPr>
                <a:xfrm>
                  <a:off x="5890839" y="3298097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58" name="Rectangle 457">
                    <a:extLst>
                      <a:ext uri="{FF2B5EF4-FFF2-40B4-BE49-F238E27FC236}">
                        <a16:creationId xmlns:a16="http://schemas.microsoft.com/office/drawing/2014/main" id="{40EAEF05-2AC4-B348-8C1D-9D5B2544C946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59" name="Rectangle 458">
                    <a:extLst>
                      <a:ext uri="{FF2B5EF4-FFF2-40B4-BE49-F238E27FC236}">
                        <a16:creationId xmlns:a16="http://schemas.microsoft.com/office/drawing/2014/main" id="{1E887758-58E2-F041-902C-AF0069815D53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60" name="Chord 459">
                    <a:extLst>
                      <a:ext uri="{FF2B5EF4-FFF2-40B4-BE49-F238E27FC236}">
                        <a16:creationId xmlns:a16="http://schemas.microsoft.com/office/drawing/2014/main" id="{F92DC836-40F1-B846-BAF8-715E2E79A5D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1" name="Rectangle 460">
                    <a:extLst>
                      <a:ext uri="{FF2B5EF4-FFF2-40B4-BE49-F238E27FC236}">
                        <a16:creationId xmlns:a16="http://schemas.microsoft.com/office/drawing/2014/main" id="{BD9792B2-9432-E34C-88A6-86346B62363D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435" name="Group 434">
                  <a:extLst>
                    <a:ext uri="{FF2B5EF4-FFF2-40B4-BE49-F238E27FC236}">
                      <a16:creationId xmlns:a16="http://schemas.microsoft.com/office/drawing/2014/main" id="{9BF88E2F-68B0-EA4A-8EDF-DE5589662C7F}"/>
                    </a:ext>
                  </a:extLst>
                </p:cNvPr>
                <p:cNvGrpSpPr/>
                <p:nvPr/>
              </p:nvGrpSpPr>
              <p:grpSpPr>
                <a:xfrm>
                  <a:off x="6425845" y="329438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54" name="Rectangle 453">
                    <a:extLst>
                      <a:ext uri="{FF2B5EF4-FFF2-40B4-BE49-F238E27FC236}">
                        <a16:creationId xmlns:a16="http://schemas.microsoft.com/office/drawing/2014/main" id="{E626ADE4-FDE3-A540-ADB8-F5D9013BBC17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55" name="Rectangle 454">
                    <a:extLst>
                      <a:ext uri="{FF2B5EF4-FFF2-40B4-BE49-F238E27FC236}">
                        <a16:creationId xmlns:a16="http://schemas.microsoft.com/office/drawing/2014/main" id="{049DB8E5-3A67-9C4C-B5BE-FFDEC0F14421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56" name="Chord 455">
                    <a:extLst>
                      <a:ext uri="{FF2B5EF4-FFF2-40B4-BE49-F238E27FC236}">
                        <a16:creationId xmlns:a16="http://schemas.microsoft.com/office/drawing/2014/main" id="{8AB34B98-5902-C141-ADDE-F842D07BC4C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7" name="Rectangle 456">
                    <a:extLst>
                      <a:ext uri="{FF2B5EF4-FFF2-40B4-BE49-F238E27FC236}">
                        <a16:creationId xmlns:a16="http://schemas.microsoft.com/office/drawing/2014/main" id="{912E0AFE-5739-AD4C-8A50-5E1A1D063E5D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436" name="Group 435">
                  <a:extLst>
                    <a:ext uri="{FF2B5EF4-FFF2-40B4-BE49-F238E27FC236}">
                      <a16:creationId xmlns:a16="http://schemas.microsoft.com/office/drawing/2014/main" id="{E46CFE90-EECB-E74C-9E1D-F3C70FE44DE0}"/>
                    </a:ext>
                  </a:extLst>
                </p:cNvPr>
                <p:cNvGrpSpPr/>
                <p:nvPr/>
              </p:nvGrpSpPr>
              <p:grpSpPr>
                <a:xfrm>
                  <a:off x="6960851" y="329665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50" name="Rectangle 449">
                    <a:extLst>
                      <a:ext uri="{FF2B5EF4-FFF2-40B4-BE49-F238E27FC236}">
                        <a16:creationId xmlns:a16="http://schemas.microsoft.com/office/drawing/2014/main" id="{78436BCB-E59D-6C46-9B8D-113E07D9D0E0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51" name="Rectangle 450">
                    <a:extLst>
                      <a:ext uri="{FF2B5EF4-FFF2-40B4-BE49-F238E27FC236}">
                        <a16:creationId xmlns:a16="http://schemas.microsoft.com/office/drawing/2014/main" id="{F359F677-14FD-FC4C-BC8D-60C4887A897B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52" name="Chord 451">
                    <a:extLst>
                      <a:ext uri="{FF2B5EF4-FFF2-40B4-BE49-F238E27FC236}">
                        <a16:creationId xmlns:a16="http://schemas.microsoft.com/office/drawing/2014/main" id="{C4F3E501-739B-874F-B49B-01DA9D64B22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53" name="Rectangle 452">
                    <a:extLst>
                      <a:ext uri="{FF2B5EF4-FFF2-40B4-BE49-F238E27FC236}">
                        <a16:creationId xmlns:a16="http://schemas.microsoft.com/office/drawing/2014/main" id="{02D076A5-D17D-634F-9B9A-9D2EB4C80FC8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9D024D46-AEDB-214E-8820-C2188B635237}"/>
                    </a:ext>
                  </a:extLst>
                </p:cNvPr>
                <p:cNvGrpSpPr/>
                <p:nvPr/>
              </p:nvGrpSpPr>
              <p:grpSpPr>
                <a:xfrm>
                  <a:off x="7495857" y="329891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46" name="Rectangle 445">
                    <a:extLst>
                      <a:ext uri="{FF2B5EF4-FFF2-40B4-BE49-F238E27FC236}">
                        <a16:creationId xmlns:a16="http://schemas.microsoft.com/office/drawing/2014/main" id="{852D9F25-CE05-7149-BCB3-BEFF3F911685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47" name="Rectangle 446">
                    <a:extLst>
                      <a:ext uri="{FF2B5EF4-FFF2-40B4-BE49-F238E27FC236}">
                        <a16:creationId xmlns:a16="http://schemas.microsoft.com/office/drawing/2014/main" id="{B1BF3943-FC54-3542-8B8B-4C1FDAC68A66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48" name="Chord 447">
                    <a:extLst>
                      <a:ext uri="{FF2B5EF4-FFF2-40B4-BE49-F238E27FC236}">
                        <a16:creationId xmlns:a16="http://schemas.microsoft.com/office/drawing/2014/main" id="{4D79678C-E7CB-6845-8FC7-CD812879677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49" name="Rectangle 448">
                    <a:extLst>
                      <a:ext uri="{FF2B5EF4-FFF2-40B4-BE49-F238E27FC236}">
                        <a16:creationId xmlns:a16="http://schemas.microsoft.com/office/drawing/2014/main" id="{8DA85162-B777-AF41-BB1E-8621541978BF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B3D2E31D-B754-1A4C-B1E1-DF104ECB8647}"/>
                    </a:ext>
                  </a:extLst>
                </p:cNvPr>
                <p:cNvGrpSpPr/>
                <p:nvPr/>
              </p:nvGrpSpPr>
              <p:grpSpPr>
                <a:xfrm>
                  <a:off x="8030863" y="3295205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442" name="Rectangle 441">
                    <a:extLst>
                      <a:ext uri="{FF2B5EF4-FFF2-40B4-BE49-F238E27FC236}">
                        <a16:creationId xmlns:a16="http://schemas.microsoft.com/office/drawing/2014/main" id="{72261BF8-5A29-5E46-A96B-8D6F76A17892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43" name="Rectangle 442">
                    <a:extLst>
                      <a:ext uri="{FF2B5EF4-FFF2-40B4-BE49-F238E27FC236}">
                        <a16:creationId xmlns:a16="http://schemas.microsoft.com/office/drawing/2014/main" id="{2E50CE44-235C-F845-A2AF-CCCEBBEB441F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444" name="Chord 443">
                    <a:extLst>
                      <a:ext uri="{FF2B5EF4-FFF2-40B4-BE49-F238E27FC236}">
                        <a16:creationId xmlns:a16="http://schemas.microsoft.com/office/drawing/2014/main" id="{B9508AA7-5229-0549-B953-6220FD28085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45" name="Rectangle 444">
                    <a:extLst>
                      <a:ext uri="{FF2B5EF4-FFF2-40B4-BE49-F238E27FC236}">
                        <a16:creationId xmlns:a16="http://schemas.microsoft.com/office/drawing/2014/main" id="{AF764CA1-CDEA-BE44-8C96-AB8CA7B7284E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439" name="Group 438">
                  <a:extLst>
                    <a:ext uri="{FF2B5EF4-FFF2-40B4-BE49-F238E27FC236}">
                      <a16:creationId xmlns:a16="http://schemas.microsoft.com/office/drawing/2014/main" id="{E72C04F7-8F30-0945-8861-92D34E1D5ABC}"/>
                    </a:ext>
                  </a:extLst>
                </p:cNvPr>
                <p:cNvGrpSpPr/>
                <p:nvPr/>
              </p:nvGrpSpPr>
              <p:grpSpPr>
                <a:xfrm>
                  <a:off x="7474241" y="209090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440" name="Line 55">
                    <a:extLst>
                      <a:ext uri="{FF2B5EF4-FFF2-40B4-BE49-F238E27FC236}">
                        <a16:creationId xmlns:a16="http://schemas.microsoft.com/office/drawing/2014/main" id="{E5C0922D-A49F-A548-9808-977AEE297C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441" name="AutoShape 56">
                    <a:extLst>
                      <a:ext uri="{FF2B5EF4-FFF2-40B4-BE49-F238E27FC236}">
                        <a16:creationId xmlns:a16="http://schemas.microsoft.com/office/drawing/2014/main" id="{FAF8722C-740C-964D-A4B4-DECC206D8B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A29AC9C5-4C68-2B4E-A78C-DA1677BBA0E6}"/>
                  </a:ext>
                </a:extLst>
              </p:cNvPr>
              <p:cNvGrpSpPr/>
              <p:nvPr/>
            </p:nvGrpSpPr>
            <p:grpSpPr>
              <a:xfrm>
                <a:off x="2254897" y="3137123"/>
                <a:ext cx="4687484" cy="2204837"/>
                <a:chOff x="-1158939" y="-113286"/>
                <a:chExt cx="13295162" cy="6353769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683C8249-65C7-464A-A576-A5DFAFF0D6F9}"/>
                    </a:ext>
                  </a:extLst>
                </p:cNvPr>
                <p:cNvGrpSpPr/>
                <p:nvPr/>
              </p:nvGrpSpPr>
              <p:grpSpPr>
                <a:xfrm flipV="1">
                  <a:off x="3670973" y="2642494"/>
                  <a:ext cx="4804941" cy="690773"/>
                  <a:chOff x="3017806" y="2631464"/>
                  <a:chExt cx="4804941" cy="1319204"/>
                </a:xfrm>
              </p:grpSpPr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175F9049-D3B5-024C-9CC3-B308483502E7}"/>
                      </a:ext>
                    </a:extLst>
                  </p:cNvPr>
                  <p:cNvSpPr/>
                  <p:nvPr/>
                </p:nvSpPr>
                <p:spPr>
                  <a:xfrm>
                    <a:off x="3017806" y="2631464"/>
                    <a:ext cx="4804941" cy="1319204"/>
                  </a:xfrm>
                  <a:prstGeom prst="rect">
                    <a:avLst/>
                  </a:prstGeom>
                  <a:noFill/>
                  <a:ln>
                    <a:solidFill>
                      <a:srgbClr val="800000"/>
                    </a:solidFill>
                  </a:ln>
                  <a:effectLst>
                    <a:innerShdw>
                      <a:srgbClr val="FFFFFF"/>
                    </a:inn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381" name="Rectangle 380">
                    <a:extLst>
                      <a:ext uri="{FF2B5EF4-FFF2-40B4-BE49-F238E27FC236}">
                        <a16:creationId xmlns:a16="http://schemas.microsoft.com/office/drawing/2014/main" id="{9D303B9E-A37F-F044-A618-E94014D3FBDC}"/>
                      </a:ext>
                    </a:extLst>
                  </p:cNvPr>
                  <p:cNvSpPr/>
                  <p:nvPr/>
                </p:nvSpPr>
                <p:spPr>
                  <a:xfrm>
                    <a:off x="3533927" y="264490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382" name="Rectangle 381">
                    <a:extLst>
                      <a:ext uri="{FF2B5EF4-FFF2-40B4-BE49-F238E27FC236}">
                        <a16:creationId xmlns:a16="http://schemas.microsoft.com/office/drawing/2014/main" id="{2CF33EC0-4CD0-0B49-8B8F-46A60FCC6F72}"/>
                      </a:ext>
                    </a:extLst>
                  </p:cNvPr>
                  <p:cNvSpPr/>
                  <p:nvPr/>
                </p:nvSpPr>
                <p:spPr>
                  <a:xfrm>
                    <a:off x="5096141" y="2635031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383" name="Rectangle 382">
                    <a:extLst>
                      <a:ext uri="{FF2B5EF4-FFF2-40B4-BE49-F238E27FC236}">
                        <a16:creationId xmlns:a16="http://schemas.microsoft.com/office/drawing/2014/main" id="{A61C233A-4104-504A-AF64-23A479C450BD}"/>
                      </a:ext>
                    </a:extLst>
                  </p:cNvPr>
                  <p:cNvSpPr/>
                  <p:nvPr/>
                </p:nvSpPr>
                <p:spPr>
                  <a:xfrm>
                    <a:off x="6570071" y="2633052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94" name="Cube 93">
                  <a:extLst>
                    <a:ext uri="{FF2B5EF4-FFF2-40B4-BE49-F238E27FC236}">
                      <a16:creationId xmlns:a16="http://schemas.microsoft.com/office/drawing/2014/main" id="{8001BB24-AD28-A643-AF5B-4B93FCB27302}"/>
                    </a:ext>
                  </a:extLst>
                </p:cNvPr>
                <p:cNvSpPr/>
                <p:nvPr/>
              </p:nvSpPr>
              <p:spPr>
                <a:xfrm>
                  <a:off x="3664492" y="786406"/>
                  <a:ext cx="6652844" cy="2548800"/>
                </a:xfrm>
                <a:prstGeom prst="cube">
                  <a:avLst>
                    <a:gd name="adj" fmla="val 72442"/>
                  </a:avLst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82B8919B-462B-2347-A98A-CB9AF5E29E63}"/>
                    </a:ext>
                  </a:extLst>
                </p:cNvPr>
                <p:cNvSpPr/>
                <p:nvPr/>
              </p:nvSpPr>
              <p:spPr>
                <a:xfrm>
                  <a:off x="-1157423" y="3531174"/>
                  <a:ext cx="9655893" cy="2581008"/>
                </a:xfrm>
                <a:prstGeom prst="rect">
                  <a:avLst/>
                </a:prstGeom>
                <a:noFill/>
                <a:ln>
                  <a:solidFill>
                    <a:srgbClr val="800000"/>
                  </a:solidFill>
                </a:ln>
                <a:effectLst>
                  <a:innerShdw>
                    <a:srgbClr val="FFFFFF"/>
                  </a:inn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24D31561-A917-F848-B614-22714F4BF301}"/>
                    </a:ext>
                  </a:extLst>
                </p:cNvPr>
                <p:cNvGrpSpPr/>
                <p:nvPr/>
              </p:nvGrpSpPr>
              <p:grpSpPr>
                <a:xfrm>
                  <a:off x="3694755" y="3575668"/>
                  <a:ext cx="4593969" cy="70212"/>
                  <a:chOff x="1735494" y="2140433"/>
                  <a:chExt cx="5372457" cy="190234"/>
                </a:xfrm>
              </p:grpSpPr>
              <p:sp>
                <p:nvSpPr>
                  <p:cNvPr id="374" name="Freeform 366">
                    <a:extLst>
                      <a:ext uri="{FF2B5EF4-FFF2-40B4-BE49-F238E27FC236}">
                        <a16:creationId xmlns:a16="http://schemas.microsoft.com/office/drawing/2014/main" id="{D0FC82FC-58BE-244C-A648-E5AB0CB06F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2101413" y="1774514"/>
                    <a:ext cx="182562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375" name="Freeform 366">
                    <a:extLst>
                      <a:ext uri="{FF2B5EF4-FFF2-40B4-BE49-F238E27FC236}">
                        <a16:creationId xmlns:a16="http://schemas.microsoft.com/office/drawing/2014/main" id="{C2599D32-15BB-A447-AEA6-25D464B570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007991" y="1776100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376" name="Freeform 366">
                    <a:extLst>
                      <a:ext uri="{FF2B5EF4-FFF2-40B4-BE49-F238E27FC236}">
                        <a16:creationId xmlns:a16="http://schemas.microsoft.com/office/drawing/2014/main" id="{B4E078CB-60B6-5B4C-A27A-6DDB4769D0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3914570" y="17776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377" name="Freeform 366">
                    <a:extLst>
                      <a:ext uri="{FF2B5EF4-FFF2-40B4-BE49-F238E27FC236}">
                        <a16:creationId xmlns:a16="http://schemas.microsoft.com/office/drawing/2014/main" id="{4C005A49-6250-8848-934A-A4950714DB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4796204" y="1779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378" name="Freeform 366">
                    <a:extLst>
                      <a:ext uri="{FF2B5EF4-FFF2-40B4-BE49-F238E27FC236}">
                        <a16:creationId xmlns:a16="http://schemas.microsoft.com/office/drawing/2014/main" id="{B521EE66-F622-2F49-8A2F-A9DE9A42FA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5677838" y="1780688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379" name="Freeform 366">
                    <a:extLst>
                      <a:ext uri="{FF2B5EF4-FFF2-40B4-BE49-F238E27FC236}">
                        <a16:creationId xmlns:a16="http://schemas.microsoft.com/office/drawing/2014/main" id="{61274DE5-52EA-9945-BBAA-FA6A3B22EA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6200000">
                    <a:off x="6559471" y="1782187"/>
                    <a:ext cx="182560" cy="914400"/>
                  </a:xfrm>
                  <a:custGeom>
                    <a:avLst/>
                    <a:gdLst>
                      <a:gd name="T0" fmla="*/ 58 w 115"/>
                      <a:gd name="T1" fmla="*/ 0 h 576"/>
                      <a:gd name="T2" fmla="*/ 0 w 115"/>
                      <a:gd name="T3" fmla="*/ 115 h 576"/>
                      <a:gd name="T4" fmla="*/ 58 w 115"/>
                      <a:gd name="T5" fmla="*/ 576 h 576"/>
                      <a:gd name="T6" fmla="*/ 115 w 115"/>
                      <a:gd name="T7" fmla="*/ 115 h 576"/>
                      <a:gd name="T8" fmla="*/ 58 w 115"/>
                      <a:gd name="T9" fmla="*/ 0 h 5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5" h="576">
                        <a:moveTo>
                          <a:pt x="58" y="0"/>
                        </a:moveTo>
                        <a:lnTo>
                          <a:pt x="0" y="115"/>
                        </a:lnTo>
                        <a:lnTo>
                          <a:pt x="58" y="576"/>
                        </a:lnTo>
                        <a:lnTo>
                          <a:pt x="115" y="115"/>
                        </a:lnTo>
                        <a:lnTo>
                          <a:pt x="58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54F0F335-DA21-C94A-AB5F-4BDF38643D81}"/>
                    </a:ext>
                  </a:extLst>
                </p:cNvPr>
                <p:cNvSpPr/>
                <p:nvPr/>
              </p:nvSpPr>
              <p:spPr>
                <a:xfrm>
                  <a:off x="-1158939" y="6108733"/>
                  <a:ext cx="9655894" cy="13175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rgbClr val="8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98" name="Freeform 863">
                  <a:extLst>
                    <a:ext uri="{FF2B5EF4-FFF2-40B4-BE49-F238E27FC236}">
                      <a16:creationId xmlns:a16="http://schemas.microsoft.com/office/drawing/2014/main" id="{4DF52036-CBA6-B245-9E27-8EE920A415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9813" y="2785328"/>
                  <a:ext cx="400582" cy="420830"/>
                </a:xfrm>
                <a:custGeom>
                  <a:avLst/>
                  <a:gdLst>
                    <a:gd name="T0" fmla="*/ 0 w 576"/>
                    <a:gd name="T1" fmla="*/ 231 h 461"/>
                    <a:gd name="T2" fmla="*/ 115 w 576"/>
                    <a:gd name="T3" fmla="*/ 461 h 461"/>
                    <a:gd name="T4" fmla="*/ 576 w 576"/>
                    <a:gd name="T5" fmla="*/ 231 h 461"/>
                    <a:gd name="T6" fmla="*/ 115 w 576"/>
                    <a:gd name="T7" fmla="*/ 0 h 461"/>
                    <a:gd name="T8" fmla="*/ 0 w 576"/>
                    <a:gd name="T9" fmla="*/ 231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6" h="461">
                      <a:moveTo>
                        <a:pt x="0" y="231"/>
                      </a:moveTo>
                      <a:lnTo>
                        <a:pt x="115" y="461"/>
                      </a:lnTo>
                      <a:lnTo>
                        <a:pt x="576" y="231"/>
                      </a:lnTo>
                      <a:lnTo>
                        <a:pt x="115" y="0"/>
                      </a:lnTo>
                      <a:lnTo>
                        <a:pt x="0" y="231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A49DDD78-2868-4A41-8188-FAED61C66A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7150" y="770700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DD5853B-ACD9-4F44-B141-525F8CE0D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0738" y="230370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14E74D3E-8A80-974A-ACDB-DB55CC1EFA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6788" y="2343057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FC07BBD7-C9E8-9548-BAC4-5E4438756E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17408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9C92380B-18C1-9740-9BF9-4517278ACC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71507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FDAEE302-9B47-E64F-AB6F-8B32FFC506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25605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BA69C012-1515-EB46-BC62-9651D6C1BA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97038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B5224981-CA14-5947-84E9-AC788F4967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338022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7C4BEA3D-376C-B646-8CB7-6F14292DB1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79006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DE515B0A-F33B-2943-A240-8D7B8DFBC9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419990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944461E3-7528-EC44-BE11-6C3A95DFFB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60974" y="2660706"/>
                  <a:ext cx="12625" cy="678398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E9A57068-8FC7-A148-957B-697C7D81FD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16640" y="765204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EDB88FC2-F0DC-1040-8D3C-A278F3CDC4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46130" y="759708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E5609E6-7BFE-E849-B854-FE31197DF7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75620" y="7542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83533229-9A7D-6F42-AF35-08CB151572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05110" y="7487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C63FFCFC-A42C-B642-9789-6C6B2418B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87352" y="7520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5B5E5F33-8378-8A45-A2FC-242BFB638C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6842" y="746516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BB6220CF-DC9E-D040-9ADC-14A0C1CA78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63916" y="749812"/>
                  <a:ext cx="1888228" cy="18649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AB199B15-5552-A148-81F3-0FA322CA5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5955" y="201570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5BB42C2-4768-514A-AD89-27B15CA41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49964" y="172771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9480E94F-F9A2-AC43-9D52-AB47094228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8805" y="1439718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4FD9D21-B4B2-524B-BD7E-D76CDCF5F8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14022" y="1151723"/>
                  <a:ext cx="4824842" cy="248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CDE57051-93C3-754C-AB10-4F4B28B936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70797" y="2028809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1CD73AED-DFFD-B744-8626-6CF8016391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74806" y="1714561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935A888D-0539-5044-B48E-1D841B3783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52439" y="1453065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2B63F38-5021-2847-86A2-76AFE9BE27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47656" y="1138818"/>
                  <a:ext cx="0" cy="70302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5DDF9046-71CF-8644-B6E6-D82F5F179E65}"/>
                    </a:ext>
                  </a:extLst>
                </p:cNvPr>
                <p:cNvGrpSpPr/>
                <p:nvPr/>
              </p:nvGrpSpPr>
              <p:grpSpPr>
                <a:xfrm>
                  <a:off x="3750815" y="331294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370" name="Rectangle 369">
                    <a:extLst>
                      <a:ext uri="{FF2B5EF4-FFF2-40B4-BE49-F238E27FC236}">
                        <a16:creationId xmlns:a16="http://schemas.microsoft.com/office/drawing/2014/main" id="{63912D4E-D977-BA42-ABC6-045E735B4CFD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371" name="Rectangle 370">
                    <a:extLst>
                      <a:ext uri="{FF2B5EF4-FFF2-40B4-BE49-F238E27FC236}">
                        <a16:creationId xmlns:a16="http://schemas.microsoft.com/office/drawing/2014/main" id="{80E851CC-18C8-6343-A7F7-412B5C680E02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72" name="Chord 371">
                    <a:extLst>
                      <a:ext uri="{FF2B5EF4-FFF2-40B4-BE49-F238E27FC236}">
                        <a16:creationId xmlns:a16="http://schemas.microsoft.com/office/drawing/2014/main" id="{46757F6B-33C6-E348-A2E0-101C7214078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73" name="Rectangle 372">
                    <a:extLst>
                      <a:ext uri="{FF2B5EF4-FFF2-40B4-BE49-F238E27FC236}">
                        <a16:creationId xmlns:a16="http://schemas.microsoft.com/office/drawing/2014/main" id="{AE363019-C8AF-7E45-94EB-C9BBF9FB4CED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782E60DF-4C39-4543-8BB3-52866F4FB9EA}"/>
                    </a:ext>
                  </a:extLst>
                </p:cNvPr>
                <p:cNvGrpSpPr/>
                <p:nvPr/>
              </p:nvGrpSpPr>
              <p:grpSpPr>
                <a:xfrm>
                  <a:off x="3978635" y="86931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300EB343-08A9-E84F-84D0-5B0C69E5382D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68" name="Line 55">
                      <a:extLst>
                        <a:ext uri="{FF2B5EF4-FFF2-40B4-BE49-F238E27FC236}">
                          <a16:creationId xmlns:a16="http://schemas.microsoft.com/office/drawing/2014/main" id="{D857D26E-DAEF-554E-9E5F-1D7EEC449CD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69" name="AutoShape 56">
                      <a:extLst>
                        <a:ext uri="{FF2B5EF4-FFF2-40B4-BE49-F238E27FC236}">
                          <a16:creationId xmlns:a16="http://schemas.microsoft.com/office/drawing/2014/main" id="{E8381DF9-F1A6-FD45-B56D-B86A0E317B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53" name="Group 352">
                    <a:extLst>
                      <a:ext uri="{FF2B5EF4-FFF2-40B4-BE49-F238E27FC236}">
                        <a16:creationId xmlns:a16="http://schemas.microsoft.com/office/drawing/2014/main" id="{EE5B1E50-7E3E-BD44-B755-675328E0599B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66" name="Line 55">
                      <a:extLst>
                        <a:ext uri="{FF2B5EF4-FFF2-40B4-BE49-F238E27FC236}">
                          <a16:creationId xmlns:a16="http://schemas.microsoft.com/office/drawing/2014/main" id="{3C651074-8AFE-AE4C-80F2-2789481938D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67" name="AutoShape 56">
                      <a:extLst>
                        <a:ext uri="{FF2B5EF4-FFF2-40B4-BE49-F238E27FC236}">
                          <a16:creationId xmlns:a16="http://schemas.microsoft.com/office/drawing/2014/main" id="{79CADCF5-1BEB-0041-B273-668FB2246F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54" name="Group 353">
                    <a:extLst>
                      <a:ext uri="{FF2B5EF4-FFF2-40B4-BE49-F238E27FC236}">
                        <a16:creationId xmlns:a16="http://schemas.microsoft.com/office/drawing/2014/main" id="{B0BB5AD4-57E3-8F4C-B170-84D982A224F6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64" name="Line 55">
                      <a:extLst>
                        <a:ext uri="{FF2B5EF4-FFF2-40B4-BE49-F238E27FC236}">
                          <a16:creationId xmlns:a16="http://schemas.microsoft.com/office/drawing/2014/main" id="{224FF48E-CA16-E94A-845C-22927828644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65" name="AutoShape 56">
                      <a:extLst>
                        <a:ext uri="{FF2B5EF4-FFF2-40B4-BE49-F238E27FC236}">
                          <a16:creationId xmlns:a16="http://schemas.microsoft.com/office/drawing/2014/main" id="{D1450ED2-7CD4-C244-9EE9-7A55076BB3D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55" name="Group 354">
                    <a:extLst>
                      <a:ext uri="{FF2B5EF4-FFF2-40B4-BE49-F238E27FC236}">
                        <a16:creationId xmlns:a16="http://schemas.microsoft.com/office/drawing/2014/main" id="{4196AD4E-FA97-2142-ACA9-4CFED6E696EA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62" name="Line 55">
                      <a:extLst>
                        <a:ext uri="{FF2B5EF4-FFF2-40B4-BE49-F238E27FC236}">
                          <a16:creationId xmlns:a16="http://schemas.microsoft.com/office/drawing/2014/main" id="{A03E345E-0FBE-8146-8B39-2844268830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63" name="AutoShape 56">
                      <a:extLst>
                        <a:ext uri="{FF2B5EF4-FFF2-40B4-BE49-F238E27FC236}">
                          <a16:creationId xmlns:a16="http://schemas.microsoft.com/office/drawing/2014/main" id="{14125E35-DE01-4942-87A1-13BF2BC316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56" name="Group 355">
                    <a:extLst>
                      <a:ext uri="{FF2B5EF4-FFF2-40B4-BE49-F238E27FC236}">
                        <a16:creationId xmlns:a16="http://schemas.microsoft.com/office/drawing/2014/main" id="{0C010148-9809-9146-8E4C-5378B5BD4302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60" name="Line 55">
                      <a:extLst>
                        <a:ext uri="{FF2B5EF4-FFF2-40B4-BE49-F238E27FC236}">
                          <a16:creationId xmlns:a16="http://schemas.microsoft.com/office/drawing/2014/main" id="{2972DC58-F2E5-EF46-8D0F-B82A3B4131E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61" name="AutoShape 56">
                      <a:extLst>
                        <a:ext uri="{FF2B5EF4-FFF2-40B4-BE49-F238E27FC236}">
                          <a16:creationId xmlns:a16="http://schemas.microsoft.com/office/drawing/2014/main" id="{12C09D44-E404-CF41-8503-41C8B8C4693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57" name="Group 356">
                    <a:extLst>
                      <a:ext uri="{FF2B5EF4-FFF2-40B4-BE49-F238E27FC236}">
                        <a16:creationId xmlns:a16="http://schemas.microsoft.com/office/drawing/2014/main" id="{97A66DF5-85CD-6C49-922B-ECE7E0481311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58" name="Line 55">
                      <a:extLst>
                        <a:ext uri="{FF2B5EF4-FFF2-40B4-BE49-F238E27FC236}">
                          <a16:creationId xmlns:a16="http://schemas.microsoft.com/office/drawing/2014/main" id="{8E6334C5-103F-9042-8D6B-FF230D3ED2E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59" name="AutoShape 56">
                      <a:extLst>
                        <a:ext uri="{FF2B5EF4-FFF2-40B4-BE49-F238E27FC236}">
                          <a16:creationId xmlns:a16="http://schemas.microsoft.com/office/drawing/2014/main" id="{6B68F8BB-1843-E442-B9CB-4EFCF0BC6F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5CCF6CF4-A35F-8C47-8A91-1EDC06EF06ED}"/>
                    </a:ext>
                  </a:extLst>
                </p:cNvPr>
                <p:cNvGrpSpPr/>
                <p:nvPr/>
              </p:nvGrpSpPr>
              <p:grpSpPr>
                <a:xfrm>
                  <a:off x="4537311" y="864941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334" name="Group 333">
                    <a:extLst>
                      <a:ext uri="{FF2B5EF4-FFF2-40B4-BE49-F238E27FC236}">
                        <a16:creationId xmlns:a16="http://schemas.microsoft.com/office/drawing/2014/main" id="{64913790-A90F-7040-8E54-ABE1FE171651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50" name="Line 55">
                      <a:extLst>
                        <a:ext uri="{FF2B5EF4-FFF2-40B4-BE49-F238E27FC236}">
                          <a16:creationId xmlns:a16="http://schemas.microsoft.com/office/drawing/2014/main" id="{0BDFBE06-57E6-9C4B-B224-AB4B826C126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51" name="AutoShape 56">
                      <a:extLst>
                        <a:ext uri="{FF2B5EF4-FFF2-40B4-BE49-F238E27FC236}">
                          <a16:creationId xmlns:a16="http://schemas.microsoft.com/office/drawing/2014/main" id="{70CC1804-C050-FD4D-B07D-E16C13CB740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35" name="Group 334">
                    <a:extLst>
                      <a:ext uri="{FF2B5EF4-FFF2-40B4-BE49-F238E27FC236}">
                        <a16:creationId xmlns:a16="http://schemas.microsoft.com/office/drawing/2014/main" id="{B94136D8-EE08-CF46-897B-D37A08E938CD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48" name="Line 55">
                      <a:extLst>
                        <a:ext uri="{FF2B5EF4-FFF2-40B4-BE49-F238E27FC236}">
                          <a16:creationId xmlns:a16="http://schemas.microsoft.com/office/drawing/2014/main" id="{DF9FDF6D-E5E9-C741-BEEC-AE54F7DDB03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49" name="AutoShape 56">
                      <a:extLst>
                        <a:ext uri="{FF2B5EF4-FFF2-40B4-BE49-F238E27FC236}">
                          <a16:creationId xmlns:a16="http://schemas.microsoft.com/office/drawing/2014/main" id="{532815DA-92F3-BC40-A4F5-98D26A0830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36" name="Group 335">
                    <a:extLst>
                      <a:ext uri="{FF2B5EF4-FFF2-40B4-BE49-F238E27FC236}">
                        <a16:creationId xmlns:a16="http://schemas.microsoft.com/office/drawing/2014/main" id="{3C6A87E9-9374-5F4C-811B-273569099C4D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46" name="Line 55">
                      <a:extLst>
                        <a:ext uri="{FF2B5EF4-FFF2-40B4-BE49-F238E27FC236}">
                          <a16:creationId xmlns:a16="http://schemas.microsoft.com/office/drawing/2014/main" id="{127B917C-ECF7-8F43-AA92-1466F26D11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47" name="AutoShape 56">
                      <a:extLst>
                        <a:ext uri="{FF2B5EF4-FFF2-40B4-BE49-F238E27FC236}">
                          <a16:creationId xmlns:a16="http://schemas.microsoft.com/office/drawing/2014/main" id="{200F27A4-29AF-5541-AB66-E02D141077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37" name="Group 336">
                    <a:extLst>
                      <a:ext uri="{FF2B5EF4-FFF2-40B4-BE49-F238E27FC236}">
                        <a16:creationId xmlns:a16="http://schemas.microsoft.com/office/drawing/2014/main" id="{B6AC5679-BA08-8A4B-86D8-38CD3F436BD6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44" name="Line 55">
                      <a:extLst>
                        <a:ext uri="{FF2B5EF4-FFF2-40B4-BE49-F238E27FC236}">
                          <a16:creationId xmlns:a16="http://schemas.microsoft.com/office/drawing/2014/main" id="{FDA34C0B-E515-BF46-B4AF-D2F38402B17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45" name="AutoShape 56">
                      <a:extLst>
                        <a:ext uri="{FF2B5EF4-FFF2-40B4-BE49-F238E27FC236}">
                          <a16:creationId xmlns:a16="http://schemas.microsoft.com/office/drawing/2014/main" id="{F606E9A2-798F-6549-954B-22DCE828871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38" name="Group 337">
                    <a:extLst>
                      <a:ext uri="{FF2B5EF4-FFF2-40B4-BE49-F238E27FC236}">
                        <a16:creationId xmlns:a16="http://schemas.microsoft.com/office/drawing/2014/main" id="{B973C378-C667-9549-BD28-CEB9E538CF37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42" name="Line 55">
                      <a:extLst>
                        <a:ext uri="{FF2B5EF4-FFF2-40B4-BE49-F238E27FC236}">
                          <a16:creationId xmlns:a16="http://schemas.microsoft.com/office/drawing/2014/main" id="{13B0FE3E-46C8-AC4C-890A-BA66F8DB8E8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43" name="AutoShape 56">
                      <a:extLst>
                        <a:ext uri="{FF2B5EF4-FFF2-40B4-BE49-F238E27FC236}">
                          <a16:creationId xmlns:a16="http://schemas.microsoft.com/office/drawing/2014/main" id="{B1C8BD2F-CA83-1349-B00F-0E8CB1D7641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39" name="Group 338">
                    <a:extLst>
                      <a:ext uri="{FF2B5EF4-FFF2-40B4-BE49-F238E27FC236}">
                        <a16:creationId xmlns:a16="http://schemas.microsoft.com/office/drawing/2014/main" id="{B5AE8A33-05CF-1C40-A193-86F45F5AA337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40" name="Line 55">
                      <a:extLst>
                        <a:ext uri="{FF2B5EF4-FFF2-40B4-BE49-F238E27FC236}">
                          <a16:creationId xmlns:a16="http://schemas.microsoft.com/office/drawing/2014/main" id="{7A7F016E-D5B3-D644-BFCA-A5DBF0DEEC4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41" name="AutoShape 56">
                      <a:extLst>
                        <a:ext uri="{FF2B5EF4-FFF2-40B4-BE49-F238E27FC236}">
                          <a16:creationId xmlns:a16="http://schemas.microsoft.com/office/drawing/2014/main" id="{325BD6B6-C259-EC44-976E-D9C6568D1A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F8D7D128-B31C-694E-A4B7-A6C1DC08F9C6}"/>
                    </a:ext>
                  </a:extLst>
                </p:cNvPr>
                <p:cNvGrpSpPr/>
                <p:nvPr/>
              </p:nvGrpSpPr>
              <p:grpSpPr>
                <a:xfrm>
                  <a:off x="5095987" y="86056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316" name="Group 315">
                    <a:extLst>
                      <a:ext uri="{FF2B5EF4-FFF2-40B4-BE49-F238E27FC236}">
                        <a16:creationId xmlns:a16="http://schemas.microsoft.com/office/drawing/2014/main" id="{A401BE47-3607-D545-B5B0-C4BA523C92FF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32" name="Line 55">
                      <a:extLst>
                        <a:ext uri="{FF2B5EF4-FFF2-40B4-BE49-F238E27FC236}">
                          <a16:creationId xmlns:a16="http://schemas.microsoft.com/office/drawing/2014/main" id="{033A3333-63F9-F74B-9677-4115F85C545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33" name="AutoShape 56">
                      <a:extLst>
                        <a:ext uri="{FF2B5EF4-FFF2-40B4-BE49-F238E27FC236}">
                          <a16:creationId xmlns:a16="http://schemas.microsoft.com/office/drawing/2014/main" id="{DAE8DE7A-E186-9146-9EDF-3EED957698D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17" name="Group 316">
                    <a:extLst>
                      <a:ext uri="{FF2B5EF4-FFF2-40B4-BE49-F238E27FC236}">
                        <a16:creationId xmlns:a16="http://schemas.microsoft.com/office/drawing/2014/main" id="{A4E87AD3-EDE5-3C47-A97E-C5E4F3FDE734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30" name="Line 55">
                      <a:extLst>
                        <a:ext uri="{FF2B5EF4-FFF2-40B4-BE49-F238E27FC236}">
                          <a16:creationId xmlns:a16="http://schemas.microsoft.com/office/drawing/2014/main" id="{E350B0CC-5567-0647-A2E1-CADA030BF79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31" name="AutoShape 56">
                      <a:extLst>
                        <a:ext uri="{FF2B5EF4-FFF2-40B4-BE49-F238E27FC236}">
                          <a16:creationId xmlns:a16="http://schemas.microsoft.com/office/drawing/2014/main" id="{E10FBFC9-BE20-3C41-93E2-8D63488BCA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18" name="Group 317">
                    <a:extLst>
                      <a:ext uri="{FF2B5EF4-FFF2-40B4-BE49-F238E27FC236}">
                        <a16:creationId xmlns:a16="http://schemas.microsoft.com/office/drawing/2014/main" id="{F5EFCDAC-212E-7842-A091-A96626E3613F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28" name="Line 55">
                      <a:extLst>
                        <a:ext uri="{FF2B5EF4-FFF2-40B4-BE49-F238E27FC236}">
                          <a16:creationId xmlns:a16="http://schemas.microsoft.com/office/drawing/2014/main" id="{A89FA36E-6560-1640-9281-3EF9551AD3E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29" name="AutoShape 56">
                      <a:extLst>
                        <a:ext uri="{FF2B5EF4-FFF2-40B4-BE49-F238E27FC236}">
                          <a16:creationId xmlns:a16="http://schemas.microsoft.com/office/drawing/2014/main" id="{9182576B-55B8-4D42-99EB-7602F258F1E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19" name="Group 318">
                    <a:extLst>
                      <a:ext uri="{FF2B5EF4-FFF2-40B4-BE49-F238E27FC236}">
                        <a16:creationId xmlns:a16="http://schemas.microsoft.com/office/drawing/2014/main" id="{4BE2F166-BA59-3D45-93B7-F80F0CAF3325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26" name="Line 55">
                      <a:extLst>
                        <a:ext uri="{FF2B5EF4-FFF2-40B4-BE49-F238E27FC236}">
                          <a16:creationId xmlns:a16="http://schemas.microsoft.com/office/drawing/2014/main" id="{1B48479E-48CE-9C47-9D38-45D5D68B12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27" name="AutoShape 56">
                      <a:extLst>
                        <a:ext uri="{FF2B5EF4-FFF2-40B4-BE49-F238E27FC236}">
                          <a16:creationId xmlns:a16="http://schemas.microsoft.com/office/drawing/2014/main" id="{8D66AD6B-8751-494F-BE7A-EA3A00A270F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C6CF775A-F783-CF40-996F-BF39B582D620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24" name="Line 55">
                      <a:extLst>
                        <a:ext uri="{FF2B5EF4-FFF2-40B4-BE49-F238E27FC236}">
                          <a16:creationId xmlns:a16="http://schemas.microsoft.com/office/drawing/2014/main" id="{DD7FA2FB-D88B-2C46-92A0-A05415B0B63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25" name="AutoShape 56">
                      <a:extLst>
                        <a:ext uri="{FF2B5EF4-FFF2-40B4-BE49-F238E27FC236}">
                          <a16:creationId xmlns:a16="http://schemas.microsoft.com/office/drawing/2014/main" id="{B31F02FC-FF55-7A40-9C19-3CF4CABAA3C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99CE0B21-5F34-BE48-AB47-309B4B69E8D3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22" name="Line 55">
                      <a:extLst>
                        <a:ext uri="{FF2B5EF4-FFF2-40B4-BE49-F238E27FC236}">
                          <a16:creationId xmlns:a16="http://schemas.microsoft.com/office/drawing/2014/main" id="{D38B059E-42F0-B445-B401-F5D355E9010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23" name="AutoShape 56">
                      <a:extLst>
                        <a:ext uri="{FF2B5EF4-FFF2-40B4-BE49-F238E27FC236}">
                          <a16:creationId xmlns:a16="http://schemas.microsoft.com/office/drawing/2014/main" id="{D842FC44-89DE-854C-9898-AA3078ABC21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5434801B-28CB-C544-B3C1-F2F2F006F234}"/>
                    </a:ext>
                  </a:extLst>
                </p:cNvPr>
                <p:cNvGrpSpPr/>
                <p:nvPr/>
              </p:nvGrpSpPr>
              <p:grpSpPr>
                <a:xfrm>
                  <a:off x="5606855" y="862169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711F45B8-AA6F-2949-BE10-BE0C82A4B9D6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14" name="Line 55">
                      <a:extLst>
                        <a:ext uri="{FF2B5EF4-FFF2-40B4-BE49-F238E27FC236}">
                          <a16:creationId xmlns:a16="http://schemas.microsoft.com/office/drawing/2014/main" id="{F52DAA8C-61AB-C54F-91A2-1CF95F3AF4C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15" name="AutoShape 56">
                      <a:extLst>
                        <a:ext uri="{FF2B5EF4-FFF2-40B4-BE49-F238E27FC236}">
                          <a16:creationId xmlns:a16="http://schemas.microsoft.com/office/drawing/2014/main" id="{41025336-18BD-B346-A6D9-127AA52FA5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7B767DD4-B1FF-9249-AEFB-EDA476720274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12" name="Line 55">
                      <a:extLst>
                        <a:ext uri="{FF2B5EF4-FFF2-40B4-BE49-F238E27FC236}">
                          <a16:creationId xmlns:a16="http://schemas.microsoft.com/office/drawing/2014/main" id="{77DA8F38-70EE-3245-947C-08CF7EBA2A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13" name="AutoShape 56">
                      <a:extLst>
                        <a:ext uri="{FF2B5EF4-FFF2-40B4-BE49-F238E27FC236}">
                          <a16:creationId xmlns:a16="http://schemas.microsoft.com/office/drawing/2014/main" id="{7695DB40-3978-4F41-A5BE-09AFD02B9F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00" name="Group 299">
                    <a:extLst>
                      <a:ext uri="{FF2B5EF4-FFF2-40B4-BE49-F238E27FC236}">
                        <a16:creationId xmlns:a16="http://schemas.microsoft.com/office/drawing/2014/main" id="{309E4DED-E52B-6E45-9A75-FA866A31FE1C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10" name="Line 55">
                      <a:extLst>
                        <a:ext uri="{FF2B5EF4-FFF2-40B4-BE49-F238E27FC236}">
                          <a16:creationId xmlns:a16="http://schemas.microsoft.com/office/drawing/2014/main" id="{82C25062-DE30-7347-8B3B-A1363627AB3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11" name="AutoShape 56">
                      <a:extLst>
                        <a:ext uri="{FF2B5EF4-FFF2-40B4-BE49-F238E27FC236}">
                          <a16:creationId xmlns:a16="http://schemas.microsoft.com/office/drawing/2014/main" id="{7E281E08-3E70-7B45-BE58-7A778C4E2B7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01" name="Group 300">
                    <a:extLst>
                      <a:ext uri="{FF2B5EF4-FFF2-40B4-BE49-F238E27FC236}">
                        <a16:creationId xmlns:a16="http://schemas.microsoft.com/office/drawing/2014/main" id="{B50B8C4E-CA56-7842-A531-855F319E55A5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08" name="Line 55">
                      <a:extLst>
                        <a:ext uri="{FF2B5EF4-FFF2-40B4-BE49-F238E27FC236}">
                          <a16:creationId xmlns:a16="http://schemas.microsoft.com/office/drawing/2014/main" id="{838F78E5-C4E9-EA4A-828D-15737DFF8BF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09" name="AutoShape 56">
                      <a:extLst>
                        <a:ext uri="{FF2B5EF4-FFF2-40B4-BE49-F238E27FC236}">
                          <a16:creationId xmlns:a16="http://schemas.microsoft.com/office/drawing/2014/main" id="{B42C65E7-56EE-3A43-B1E7-E2B22970B5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02" name="Group 301">
                    <a:extLst>
                      <a:ext uri="{FF2B5EF4-FFF2-40B4-BE49-F238E27FC236}">
                        <a16:creationId xmlns:a16="http://schemas.microsoft.com/office/drawing/2014/main" id="{A8A9E63D-3A0B-BA4D-AF5C-8396936B9D55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06" name="Line 55">
                      <a:extLst>
                        <a:ext uri="{FF2B5EF4-FFF2-40B4-BE49-F238E27FC236}">
                          <a16:creationId xmlns:a16="http://schemas.microsoft.com/office/drawing/2014/main" id="{35969911-7200-2D40-B950-9A696890E48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07" name="AutoShape 56">
                      <a:extLst>
                        <a:ext uri="{FF2B5EF4-FFF2-40B4-BE49-F238E27FC236}">
                          <a16:creationId xmlns:a16="http://schemas.microsoft.com/office/drawing/2014/main" id="{C00F3326-AA28-6E48-8F51-E9DD346F945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303" name="Group 302">
                    <a:extLst>
                      <a:ext uri="{FF2B5EF4-FFF2-40B4-BE49-F238E27FC236}">
                        <a16:creationId xmlns:a16="http://schemas.microsoft.com/office/drawing/2014/main" id="{F8A9B89A-30D7-C543-BB5C-014113CAB49C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304" name="Line 55">
                      <a:extLst>
                        <a:ext uri="{FF2B5EF4-FFF2-40B4-BE49-F238E27FC236}">
                          <a16:creationId xmlns:a16="http://schemas.microsoft.com/office/drawing/2014/main" id="{28AFB633-2CF2-C043-9D16-4C72FBC3163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305" name="AutoShape 56">
                      <a:extLst>
                        <a:ext uri="{FF2B5EF4-FFF2-40B4-BE49-F238E27FC236}">
                          <a16:creationId xmlns:a16="http://schemas.microsoft.com/office/drawing/2014/main" id="{D8FE6BB7-729E-D14D-B677-8C027161DE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AB0E9779-4BB8-FC4B-A9C0-E2E38AF806E9}"/>
                    </a:ext>
                  </a:extLst>
                </p:cNvPr>
                <p:cNvGrpSpPr/>
                <p:nvPr/>
              </p:nvGrpSpPr>
              <p:grpSpPr>
                <a:xfrm>
                  <a:off x="6147603" y="857795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280" name="Group 279">
                    <a:extLst>
                      <a:ext uri="{FF2B5EF4-FFF2-40B4-BE49-F238E27FC236}">
                        <a16:creationId xmlns:a16="http://schemas.microsoft.com/office/drawing/2014/main" id="{1A1866F8-C206-E846-8046-DA67B7EACDAA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96" name="Line 55">
                      <a:extLst>
                        <a:ext uri="{FF2B5EF4-FFF2-40B4-BE49-F238E27FC236}">
                          <a16:creationId xmlns:a16="http://schemas.microsoft.com/office/drawing/2014/main" id="{0AA9515A-FE93-304F-83B7-EC6826953BB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97" name="AutoShape 56">
                      <a:extLst>
                        <a:ext uri="{FF2B5EF4-FFF2-40B4-BE49-F238E27FC236}">
                          <a16:creationId xmlns:a16="http://schemas.microsoft.com/office/drawing/2014/main" id="{110AA74C-40B9-9348-917F-217A8AB9D4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81" name="Group 280">
                    <a:extLst>
                      <a:ext uri="{FF2B5EF4-FFF2-40B4-BE49-F238E27FC236}">
                        <a16:creationId xmlns:a16="http://schemas.microsoft.com/office/drawing/2014/main" id="{7889FF1D-6740-924C-BFC5-D29DB99AC8F1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94" name="Line 55">
                      <a:extLst>
                        <a:ext uri="{FF2B5EF4-FFF2-40B4-BE49-F238E27FC236}">
                          <a16:creationId xmlns:a16="http://schemas.microsoft.com/office/drawing/2014/main" id="{1CE57C02-91DD-2A42-816F-5654A4894D2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95" name="AutoShape 56">
                      <a:extLst>
                        <a:ext uri="{FF2B5EF4-FFF2-40B4-BE49-F238E27FC236}">
                          <a16:creationId xmlns:a16="http://schemas.microsoft.com/office/drawing/2014/main" id="{1639BB1F-3C74-4042-BB57-C264EDEA58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82" name="Group 281">
                    <a:extLst>
                      <a:ext uri="{FF2B5EF4-FFF2-40B4-BE49-F238E27FC236}">
                        <a16:creationId xmlns:a16="http://schemas.microsoft.com/office/drawing/2014/main" id="{E1B871D5-9664-BC41-BDBE-E32BC4D74B91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92" name="Line 55">
                      <a:extLst>
                        <a:ext uri="{FF2B5EF4-FFF2-40B4-BE49-F238E27FC236}">
                          <a16:creationId xmlns:a16="http://schemas.microsoft.com/office/drawing/2014/main" id="{82A9D7DD-A034-E84A-8321-3A658BF5A9F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93" name="AutoShape 56">
                      <a:extLst>
                        <a:ext uri="{FF2B5EF4-FFF2-40B4-BE49-F238E27FC236}">
                          <a16:creationId xmlns:a16="http://schemas.microsoft.com/office/drawing/2014/main" id="{0C23A5B2-CFFA-E045-97E2-7E4DB68AC8F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83" name="Group 282">
                    <a:extLst>
                      <a:ext uri="{FF2B5EF4-FFF2-40B4-BE49-F238E27FC236}">
                        <a16:creationId xmlns:a16="http://schemas.microsoft.com/office/drawing/2014/main" id="{647464C7-36F8-F042-93BD-643B55B36CA9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90" name="Line 55">
                      <a:extLst>
                        <a:ext uri="{FF2B5EF4-FFF2-40B4-BE49-F238E27FC236}">
                          <a16:creationId xmlns:a16="http://schemas.microsoft.com/office/drawing/2014/main" id="{1988198D-4051-314E-B485-4F0F385575C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91" name="AutoShape 56">
                      <a:extLst>
                        <a:ext uri="{FF2B5EF4-FFF2-40B4-BE49-F238E27FC236}">
                          <a16:creationId xmlns:a16="http://schemas.microsoft.com/office/drawing/2014/main" id="{FE7F291D-9DE3-F848-A61D-1D19B9BE3D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84" name="Group 283">
                    <a:extLst>
                      <a:ext uri="{FF2B5EF4-FFF2-40B4-BE49-F238E27FC236}">
                        <a16:creationId xmlns:a16="http://schemas.microsoft.com/office/drawing/2014/main" id="{56394C77-D823-044F-AF82-FF2E0A55FE3B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88" name="Line 55">
                      <a:extLst>
                        <a:ext uri="{FF2B5EF4-FFF2-40B4-BE49-F238E27FC236}">
                          <a16:creationId xmlns:a16="http://schemas.microsoft.com/office/drawing/2014/main" id="{25DF93B7-A778-E643-8115-DD11291A0E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89" name="AutoShape 56">
                      <a:extLst>
                        <a:ext uri="{FF2B5EF4-FFF2-40B4-BE49-F238E27FC236}">
                          <a16:creationId xmlns:a16="http://schemas.microsoft.com/office/drawing/2014/main" id="{0E70D7A4-B3EB-134A-9122-F8EAA1CEFA3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85" name="Group 284">
                    <a:extLst>
                      <a:ext uri="{FF2B5EF4-FFF2-40B4-BE49-F238E27FC236}">
                        <a16:creationId xmlns:a16="http://schemas.microsoft.com/office/drawing/2014/main" id="{2473FC68-71A9-0246-BF00-489F7D509621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86" name="Line 55">
                      <a:extLst>
                        <a:ext uri="{FF2B5EF4-FFF2-40B4-BE49-F238E27FC236}">
                          <a16:creationId xmlns:a16="http://schemas.microsoft.com/office/drawing/2014/main" id="{7ABCA2BD-68D2-5549-926E-7B96BCE0A1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87" name="AutoShape 56">
                      <a:extLst>
                        <a:ext uri="{FF2B5EF4-FFF2-40B4-BE49-F238E27FC236}">
                          <a16:creationId xmlns:a16="http://schemas.microsoft.com/office/drawing/2014/main" id="{D58C63BD-8A73-2C41-B251-B5E99987FC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C24B5CBB-D233-C74D-B80A-0D44595A7F6C}"/>
                    </a:ext>
                  </a:extLst>
                </p:cNvPr>
                <p:cNvGrpSpPr/>
                <p:nvPr/>
              </p:nvGrpSpPr>
              <p:grpSpPr>
                <a:xfrm>
                  <a:off x="6712255" y="859397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3559A8E0-77EE-F146-91E6-8EE88E1A41A3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78" name="Line 55">
                      <a:extLst>
                        <a:ext uri="{FF2B5EF4-FFF2-40B4-BE49-F238E27FC236}">
                          <a16:creationId xmlns:a16="http://schemas.microsoft.com/office/drawing/2014/main" id="{4ECD0164-FF09-AC43-8E7E-E80451E86DD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79" name="AutoShape 56">
                      <a:extLst>
                        <a:ext uri="{FF2B5EF4-FFF2-40B4-BE49-F238E27FC236}">
                          <a16:creationId xmlns:a16="http://schemas.microsoft.com/office/drawing/2014/main" id="{A761F965-D6DA-734A-9112-1C21BA2524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2ADC476E-2D5C-2D43-9498-9DB3645F83B3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76" name="Line 55">
                      <a:extLst>
                        <a:ext uri="{FF2B5EF4-FFF2-40B4-BE49-F238E27FC236}">
                          <a16:creationId xmlns:a16="http://schemas.microsoft.com/office/drawing/2014/main" id="{3D12EC6C-5B1B-F148-A5BC-D7C333995FA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77" name="AutoShape 56">
                      <a:extLst>
                        <a:ext uri="{FF2B5EF4-FFF2-40B4-BE49-F238E27FC236}">
                          <a16:creationId xmlns:a16="http://schemas.microsoft.com/office/drawing/2014/main" id="{348B365D-F5F3-DC4C-9155-5610CB36B09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C476AF95-591A-4E46-8122-39430B5F1F4A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74" name="Line 55">
                      <a:extLst>
                        <a:ext uri="{FF2B5EF4-FFF2-40B4-BE49-F238E27FC236}">
                          <a16:creationId xmlns:a16="http://schemas.microsoft.com/office/drawing/2014/main" id="{49301BDD-A57A-AC43-810D-1416190F8B4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75" name="AutoShape 56">
                      <a:extLst>
                        <a:ext uri="{FF2B5EF4-FFF2-40B4-BE49-F238E27FC236}">
                          <a16:creationId xmlns:a16="http://schemas.microsoft.com/office/drawing/2014/main" id="{73AFA445-F134-C443-8DF4-5A38B4C169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65" name="Group 264">
                    <a:extLst>
                      <a:ext uri="{FF2B5EF4-FFF2-40B4-BE49-F238E27FC236}">
                        <a16:creationId xmlns:a16="http://schemas.microsoft.com/office/drawing/2014/main" id="{3521CEA4-E07A-5844-8A54-5223090A873B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72" name="Line 55">
                      <a:extLst>
                        <a:ext uri="{FF2B5EF4-FFF2-40B4-BE49-F238E27FC236}">
                          <a16:creationId xmlns:a16="http://schemas.microsoft.com/office/drawing/2014/main" id="{3E2E8F92-4C79-1C4E-8FE7-BD1D9A8C2C9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73" name="AutoShape 56">
                      <a:extLst>
                        <a:ext uri="{FF2B5EF4-FFF2-40B4-BE49-F238E27FC236}">
                          <a16:creationId xmlns:a16="http://schemas.microsoft.com/office/drawing/2014/main" id="{FAACAAE9-EB4F-574B-9471-8FFCEFB80A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66" name="Group 265">
                    <a:extLst>
                      <a:ext uri="{FF2B5EF4-FFF2-40B4-BE49-F238E27FC236}">
                        <a16:creationId xmlns:a16="http://schemas.microsoft.com/office/drawing/2014/main" id="{28CDD067-485F-7B42-84C3-725BFC1CCE55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70" name="Line 55">
                      <a:extLst>
                        <a:ext uri="{FF2B5EF4-FFF2-40B4-BE49-F238E27FC236}">
                          <a16:creationId xmlns:a16="http://schemas.microsoft.com/office/drawing/2014/main" id="{A0E1668A-5993-044A-96E9-B2A2628492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71" name="AutoShape 56">
                      <a:extLst>
                        <a:ext uri="{FF2B5EF4-FFF2-40B4-BE49-F238E27FC236}">
                          <a16:creationId xmlns:a16="http://schemas.microsoft.com/office/drawing/2014/main" id="{3F333C35-774A-8549-A090-6586281C9C4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67" name="Group 266">
                    <a:extLst>
                      <a:ext uri="{FF2B5EF4-FFF2-40B4-BE49-F238E27FC236}">
                        <a16:creationId xmlns:a16="http://schemas.microsoft.com/office/drawing/2014/main" id="{0A421F85-9640-964C-97E7-7D6E1CF38F76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68" name="Line 55">
                      <a:extLst>
                        <a:ext uri="{FF2B5EF4-FFF2-40B4-BE49-F238E27FC236}">
                          <a16:creationId xmlns:a16="http://schemas.microsoft.com/office/drawing/2014/main" id="{11814DE6-1322-4849-AC73-D0FA991CCB0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69" name="AutoShape 56">
                      <a:extLst>
                        <a:ext uri="{FF2B5EF4-FFF2-40B4-BE49-F238E27FC236}">
                          <a16:creationId xmlns:a16="http://schemas.microsoft.com/office/drawing/2014/main" id="{D86C172A-7E01-4E43-B3AC-D7DB3BA9FF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E5B84E5A-F393-8847-BA8F-9AB7C79F5979}"/>
                    </a:ext>
                  </a:extLst>
                </p:cNvPr>
                <p:cNvGrpSpPr/>
                <p:nvPr/>
              </p:nvGrpSpPr>
              <p:grpSpPr>
                <a:xfrm>
                  <a:off x="7235374" y="2373993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260" name="Line 55">
                    <a:extLst>
                      <a:ext uri="{FF2B5EF4-FFF2-40B4-BE49-F238E27FC236}">
                        <a16:creationId xmlns:a16="http://schemas.microsoft.com/office/drawing/2014/main" id="{1675C1ED-D0ED-5B49-88CA-7C6685A762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261" name="AutoShape 56">
                    <a:extLst>
                      <a:ext uri="{FF2B5EF4-FFF2-40B4-BE49-F238E27FC236}">
                        <a16:creationId xmlns:a16="http://schemas.microsoft.com/office/drawing/2014/main" id="{37368C85-2F9E-8341-A277-0392E8FEE7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D1AF43CC-B647-AB49-94AF-DF7EC8F98392}"/>
                    </a:ext>
                  </a:extLst>
                </p:cNvPr>
                <p:cNvGrpSpPr/>
                <p:nvPr/>
              </p:nvGrpSpPr>
              <p:grpSpPr>
                <a:xfrm>
                  <a:off x="7810552" y="1789907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258" name="Line 55">
                    <a:extLst>
                      <a:ext uri="{FF2B5EF4-FFF2-40B4-BE49-F238E27FC236}">
                        <a16:creationId xmlns:a16="http://schemas.microsoft.com/office/drawing/2014/main" id="{81A3CFF7-CE98-554D-9DC8-A59DE8C8D6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259" name="AutoShape 56">
                    <a:extLst>
                      <a:ext uri="{FF2B5EF4-FFF2-40B4-BE49-F238E27FC236}">
                        <a16:creationId xmlns:a16="http://schemas.microsoft.com/office/drawing/2014/main" id="{B7991550-BC6D-574A-B48C-BC796A07EA0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450E4BC6-9ED7-5345-B8E1-4FFB45853BAC}"/>
                    </a:ext>
                  </a:extLst>
                </p:cNvPr>
                <p:cNvGrpSpPr/>
                <p:nvPr/>
              </p:nvGrpSpPr>
              <p:grpSpPr>
                <a:xfrm>
                  <a:off x="8129902" y="149276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256" name="Line 55">
                    <a:extLst>
                      <a:ext uri="{FF2B5EF4-FFF2-40B4-BE49-F238E27FC236}">
                        <a16:creationId xmlns:a16="http://schemas.microsoft.com/office/drawing/2014/main" id="{FDEC8C70-CA57-684C-8ECF-71368E2E93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257" name="AutoShape 56">
                    <a:extLst>
                      <a:ext uri="{FF2B5EF4-FFF2-40B4-BE49-F238E27FC236}">
                        <a16:creationId xmlns:a16="http://schemas.microsoft.com/office/drawing/2014/main" id="{4516A410-258B-254F-B4AC-93AC54CE28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0BF3B9D9-3941-A840-AFE6-F297BD2E9AB1}"/>
                    </a:ext>
                  </a:extLst>
                </p:cNvPr>
                <p:cNvGrpSpPr/>
                <p:nvPr/>
              </p:nvGrpSpPr>
              <p:grpSpPr>
                <a:xfrm>
                  <a:off x="8384282" y="1209119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254" name="Line 55">
                    <a:extLst>
                      <a:ext uri="{FF2B5EF4-FFF2-40B4-BE49-F238E27FC236}">
                        <a16:creationId xmlns:a16="http://schemas.microsoft.com/office/drawing/2014/main" id="{9F5D32B7-0503-1F43-9A00-0703A92219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255" name="AutoShape 56">
                    <a:extLst>
                      <a:ext uri="{FF2B5EF4-FFF2-40B4-BE49-F238E27FC236}">
                        <a16:creationId xmlns:a16="http://schemas.microsoft.com/office/drawing/2014/main" id="{A9A8B5D9-1D1C-CB4A-83DD-E240239E8C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4A9BBB50-F50E-1940-B7C4-439C310D49E3}"/>
                    </a:ext>
                  </a:extLst>
                </p:cNvPr>
                <p:cNvGrpSpPr/>
                <p:nvPr/>
              </p:nvGrpSpPr>
              <p:grpSpPr>
                <a:xfrm>
                  <a:off x="8698030" y="860920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252" name="Line 55">
                    <a:extLst>
                      <a:ext uri="{FF2B5EF4-FFF2-40B4-BE49-F238E27FC236}">
                        <a16:creationId xmlns:a16="http://schemas.microsoft.com/office/drawing/2014/main" id="{5F5613B4-C50C-B943-98E2-2CA1B43490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253" name="AutoShape 56">
                    <a:extLst>
                      <a:ext uri="{FF2B5EF4-FFF2-40B4-BE49-F238E27FC236}">
                        <a16:creationId xmlns:a16="http://schemas.microsoft.com/office/drawing/2014/main" id="{87691BD4-4BD5-EF4C-BBBA-83D2527C12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6015F9F4-BB39-CB4D-8C13-D35DE06FBF8D}"/>
                    </a:ext>
                  </a:extLst>
                </p:cNvPr>
                <p:cNvGrpSpPr/>
                <p:nvPr/>
              </p:nvGrpSpPr>
              <p:grpSpPr>
                <a:xfrm>
                  <a:off x="7769377" y="875362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234" name="Group 233">
                    <a:extLst>
                      <a:ext uri="{FF2B5EF4-FFF2-40B4-BE49-F238E27FC236}">
                        <a16:creationId xmlns:a16="http://schemas.microsoft.com/office/drawing/2014/main" id="{A2AE2F2E-8818-6946-941C-4F4BD7A60F0A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50" name="Line 55">
                      <a:extLst>
                        <a:ext uri="{FF2B5EF4-FFF2-40B4-BE49-F238E27FC236}">
                          <a16:creationId xmlns:a16="http://schemas.microsoft.com/office/drawing/2014/main" id="{D2669675-3F57-B644-AD1C-62092D9D054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51" name="AutoShape 56">
                      <a:extLst>
                        <a:ext uri="{FF2B5EF4-FFF2-40B4-BE49-F238E27FC236}">
                          <a16:creationId xmlns:a16="http://schemas.microsoft.com/office/drawing/2014/main" id="{ECE45BC1-2F1A-2B45-9FFC-87C2E8838B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35" name="Group 234">
                    <a:extLst>
                      <a:ext uri="{FF2B5EF4-FFF2-40B4-BE49-F238E27FC236}">
                        <a16:creationId xmlns:a16="http://schemas.microsoft.com/office/drawing/2014/main" id="{DA6EC67F-E2F5-0145-B091-3B663A451CF7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48" name="Line 55">
                      <a:extLst>
                        <a:ext uri="{FF2B5EF4-FFF2-40B4-BE49-F238E27FC236}">
                          <a16:creationId xmlns:a16="http://schemas.microsoft.com/office/drawing/2014/main" id="{B19CC9CB-7722-004A-B1DB-3E24C6E9956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49" name="AutoShape 56">
                      <a:extLst>
                        <a:ext uri="{FF2B5EF4-FFF2-40B4-BE49-F238E27FC236}">
                          <a16:creationId xmlns:a16="http://schemas.microsoft.com/office/drawing/2014/main" id="{6B36A9DF-AF4B-DB43-9B7C-820794EE58F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36" name="Group 235">
                    <a:extLst>
                      <a:ext uri="{FF2B5EF4-FFF2-40B4-BE49-F238E27FC236}">
                        <a16:creationId xmlns:a16="http://schemas.microsoft.com/office/drawing/2014/main" id="{2ED8AD30-C7BF-E746-A173-E2B2E95B28AB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46" name="Line 55">
                      <a:extLst>
                        <a:ext uri="{FF2B5EF4-FFF2-40B4-BE49-F238E27FC236}">
                          <a16:creationId xmlns:a16="http://schemas.microsoft.com/office/drawing/2014/main" id="{C6F36156-E705-0944-B8B5-F798527978E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47" name="AutoShape 56">
                      <a:extLst>
                        <a:ext uri="{FF2B5EF4-FFF2-40B4-BE49-F238E27FC236}">
                          <a16:creationId xmlns:a16="http://schemas.microsoft.com/office/drawing/2014/main" id="{6E45BB90-86BC-8749-AF12-FABC310EC9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37" name="Group 236">
                    <a:extLst>
                      <a:ext uri="{FF2B5EF4-FFF2-40B4-BE49-F238E27FC236}">
                        <a16:creationId xmlns:a16="http://schemas.microsoft.com/office/drawing/2014/main" id="{85618C91-0AE1-4441-BB2C-6F3D7A0ED1F5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44" name="Line 55">
                      <a:extLst>
                        <a:ext uri="{FF2B5EF4-FFF2-40B4-BE49-F238E27FC236}">
                          <a16:creationId xmlns:a16="http://schemas.microsoft.com/office/drawing/2014/main" id="{2A15B033-BC60-7145-864C-ECA764A1062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45" name="AutoShape 56">
                      <a:extLst>
                        <a:ext uri="{FF2B5EF4-FFF2-40B4-BE49-F238E27FC236}">
                          <a16:creationId xmlns:a16="http://schemas.microsoft.com/office/drawing/2014/main" id="{8BCA4AEB-0137-8B4D-A8D1-CF9F26E406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38" name="Group 237">
                    <a:extLst>
                      <a:ext uri="{FF2B5EF4-FFF2-40B4-BE49-F238E27FC236}">
                        <a16:creationId xmlns:a16="http://schemas.microsoft.com/office/drawing/2014/main" id="{7F45FA82-79E5-DD40-BCBF-F3C3C189BF83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42" name="Line 55">
                      <a:extLst>
                        <a:ext uri="{FF2B5EF4-FFF2-40B4-BE49-F238E27FC236}">
                          <a16:creationId xmlns:a16="http://schemas.microsoft.com/office/drawing/2014/main" id="{E75F3EA6-6156-AA4D-A9C9-DB1E866CC94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43" name="AutoShape 56">
                      <a:extLst>
                        <a:ext uri="{FF2B5EF4-FFF2-40B4-BE49-F238E27FC236}">
                          <a16:creationId xmlns:a16="http://schemas.microsoft.com/office/drawing/2014/main" id="{7C6F7DDD-7A4F-6643-A792-EA433F9EDC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39" name="Group 238">
                    <a:extLst>
                      <a:ext uri="{FF2B5EF4-FFF2-40B4-BE49-F238E27FC236}">
                        <a16:creationId xmlns:a16="http://schemas.microsoft.com/office/drawing/2014/main" id="{B2B3653E-54AF-E146-B90D-B5988C93D9B2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40" name="Line 55">
                      <a:extLst>
                        <a:ext uri="{FF2B5EF4-FFF2-40B4-BE49-F238E27FC236}">
                          <a16:creationId xmlns:a16="http://schemas.microsoft.com/office/drawing/2014/main" id="{A43DB989-8255-F04B-AA3E-D448C99FB4D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41" name="AutoShape 56">
                      <a:extLst>
                        <a:ext uri="{FF2B5EF4-FFF2-40B4-BE49-F238E27FC236}">
                          <a16:creationId xmlns:a16="http://schemas.microsoft.com/office/drawing/2014/main" id="{B5409A90-45BB-EA41-AC1D-00B9DAA19DE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03A8AB0F-9B38-3A4C-9F8C-E29FBE6AB269}"/>
                    </a:ext>
                  </a:extLst>
                </p:cNvPr>
                <p:cNvGrpSpPr/>
                <p:nvPr/>
              </p:nvGrpSpPr>
              <p:grpSpPr>
                <a:xfrm>
                  <a:off x="8286567" y="874134"/>
                  <a:ext cx="1711301" cy="1685952"/>
                  <a:chOff x="3978635" y="869315"/>
                  <a:chExt cx="1711301" cy="1685952"/>
                </a:xfrm>
              </p:grpSpPr>
              <p:grpSp>
                <p:nvGrpSpPr>
                  <p:cNvPr id="216" name="Group 215">
                    <a:extLst>
                      <a:ext uri="{FF2B5EF4-FFF2-40B4-BE49-F238E27FC236}">
                        <a16:creationId xmlns:a16="http://schemas.microsoft.com/office/drawing/2014/main" id="{A11729CA-00C5-BB4D-834A-7E3EB6E13A11}"/>
                      </a:ext>
                    </a:extLst>
                  </p:cNvPr>
                  <p:cNvGrpSpPr/>
                  <p:nvPr/>
                </p:nvGrpSpPr>
                <p:grpSpPr>
                  <a:xfrm>
                    <a:off x="3978635" y="2382388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32" name="Line 55">
                      <a:extLst>
                        <a:ext uri="{FF2B5EF4-FFF2-40B4-BE49-F238E27FC236}">
                          <a16:creationId xmlns:a16="http://schemas.microsoft.com/office/drawing/2014/main" id="{4940ECC4-D025-7C4A-8624-65EA71E66DE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33" name="AutoShape 56">
                      <a:extLst>
                        <a:ext uri="{FF2B5EF4-FFF2-40B4-BE49-F238E27FC236}">
                          <a16:creationId xmlns:a16="http://schemas.microsoft.com/office/drawing/2014/main" id="{96B3ACDD-A92A-3243-8FE2-8502B0E535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17" name="Group 216">
                    <a:extLst>
                      <a:ext uri="{FF2B5EF4-FFF2-40B4-BE49-F238E27FC236}">
                        <a16:creationId xmlns:a16="http://schemas.microsoft.com/office/drawing/2014/main" id="{D3BE654E-75B4-2D4A-91D7-F3F16E0F1212}"/>
                      </a:ext>
                    </a:extLst>
                  </p:cNvPr>
                  <p:cNvGrpSpPr/>
                  <p:nvPr/>
                </p:nvGrpSpPr>
                <p:grpSpPr>
                  <a:xfrm>
                    <a:off x="4279495" y="2074500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30" name="Line 55">
                      <a:extLst>
                        <a:ext uri="{FF2B5EF4-FFF2-40B4-BE49-F238E27FC236}">
                          <a16:creationId xmlns:a16="http://schemas.microsoft.com/office/drawing/2014/main" id="{970AB0B7-33EE-CF42-90C4-463EC7CD6BA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31" name="AutoShape 56">
                      <a:extLst>
                        <a:ext uri="{FF2B5EF4-FFF2-40B4-BE49-F238E27FC236}">
                          <a16:creationId xmlns:a16="http://schemas.microsoft.com/office/drawing/2014/main" id="{52191FAA-9302-6C4B-BCE9-11F3490B2A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18" name="Group 217">
                    <a:extLst>
                      <a:ext uri="{FF2B5EF4-FFF2-40B4-BE49-F238E27FC236}">
                        <a16:creationId xmlns:a16="http://schemas.microsoft.com/office/drawing/2014/main" id="{637F0688-948D-7444-B8F1-8ECEDC833B7F}"/>
                      </a:ext>
                    </a:extLst>
                  </p:cNvPr>
                  <p:cNvGrpSpPr/>
                  <p:nvPr/>
                </p:nvGrpSpPr>
                <p:grpSpPr>
                  <a:xfrm>
                    <a:off x="4553813" y="1798302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28" name="Line 55">
                      <a:extLst>
                        <a:ext uri="{FF2B5EF4-FFF2-40B4-BE49-F238E27FC236}">
                          <a16:creationId xmlns:a16="http://schemas.microsoft.com/office/drawing/2014/main" id="{AE327B1E-2B57-674D-873F-9A7A54760AD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29" name="AutoShape 56">
                      <a:extLst>
                        <a:ext uri="{FF2B5EF4-FFF2-40B4-BE49-F238E27FC236}">
                          <a16:creationId xmlns:a16="http://schemas.microsoft.com/office/drawing/2014/main" id="{23F49AD4-F21A-064E-AF73-F78CA1F427C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19" name="Group 218">
                    <a:extLst>
                      <a:ext uri="{FF2B5EF4-FFF2-40B4-BE49-F238E27FC236}">
                        <a16:creationId xmlns:a16="http://schemas.microsoft.com/office/drawing/2014/main" id="{27B6D4E4-818C-DF4B-823E-37D79FAE959B}"/>
                      </a:ext>
                    </a:extLst>
                  </p:cNvPr>
                  <p:cNvGrpSpPr/>
                  <p:nvPr/>
                </p:nvGrpSpPr>
                <p:grpSpPr>
                  <a:xfrm>
                    <a:off x="4873163" y="1501156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26" name="Line 55">
                      <a:extLst>
                        <a:ext uri="{FF2B5EF4-FFF2-40B4-BE49-F238E27FC236}">
                          <a16:creationId xmlns:a16="http://schemas.microsoft.com/office/drawing/2014/main" id="{09E4CE2C-91E4-D84A-8488-BF048126D9C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27" name="AutoShape 56">
                      <a:extLst>
                        <a:ext uri="{FF2B5EF4-FFF2-40B4-BE49-F238E27FC236}">
                          <a16:creationId xmlns:a16="http://schemas.microsoft.com/office/drawing/2014/main" id="{DD9523E6-EEA8-E846-AE51-CBF39C1808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20" name="Group 219">
                    <a:extLst>
                      <a:ext uri="{FF2B5EF4-FFF2-40B4-BE49-F238E27FC236}">
                        <a16:creationId xmlns:a16="http://schemas.microsoft.com/office/drawing/2014/main" id="{303641B7-D5DC-5746-A1D4-B2FD46A5B048}"/>
                      </a:ext>
                    </a:extLst>
                  </p:cNvPr>
                  <p:cNvGrpSpPr/>
                  <p:nvPr/>
                </p:nvGrpSpPr>
                <p:grpSpPr>
                  <a:xfrm>
                    <a:off x="5127543" y="1217514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24" name="Line 55">
                      <a:extLst>
                        <a:ext uri="{FF2B5EF4-FFF2-40B4-BE49-F238E27FC236}">
                          <a16:creationId xmlns:a16="http://schemas.microsoft.com/office/drawing/2014/main" id="{FB5EB88B-0D37-1846-83FE-AC8C2B98C2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25" name="AutoShape 56">
                      <a:extLst>
                        <a:ext uri="{FF2B5EF4-FFF2-40B4-BE49-F238E27FC236}">
                          <a16:creationId xmlns:a16="http://schemas.microsoft.com/office/drawing/2014/main" id="{E1D4E97D-1201-A64B-8680-1DCF0433B0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  <p:grpSp>
                <p:nvGrpSpPr>
                  <p:cNvPr id="221" name="Group 220">
                    <a:extLst>
                      <a:ext uri="{FF2B5EF4-FFF2-40B4-BE49-F238E27FC236}">
                        <a16:creationId xmlns:a16="http://schemas.microsoft.com/office/drawing/2014/main" id="{6169BF82-CF65-6C4F-B8D9-EE724F414859}"/>
                      </a:ext>
                    </a:extLst>
                  </p:cNvPr>
                  <p:cNvGrpSpPr/>
                  <p:nvPr/>
                </p:nvGrpSpPr>
                <p:grpSpPr>
                  <a:xfrm>
                    <a:off x="5441291" y="869315"/>
                    <a:ext cx="248645" cy="172879"/>
                    <a:chOff x="3978635" y="2382388"/>
                    <a:chExt cx="248645" cy="172879"/>
                  </a:xfrm>
                </p:grpSpPr>
                <p:sp>
                  <p:nvSpPr>
                    <p:cNvPr id="222" name="Line 55">
                      <a:extLst>
                        <a:ext uri="{FF2B5EF4-FFF2-40B4-BE49-F238E27FC236}">
                          <a16:creationId xmlns:a16="http://schemas.microsoft.com/office/drawing/2014/main" id="{5201D130-ACA7-D64A-A846-769ECCAC336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78635" y="2464738"/>
                      <a:ext cx="248645" cy="429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  <p:sp>
                  <p:nvSpPr>
                    <p:cNvPr id="223" name="AutoShape 56">
                      <a:extLst>
                        <a:ext uri="{FF2B5EF4-FFF2-40B4-BE49-F238E27FC236}">
                          <a16:creationId xmlns:a16="http://schemas.microsoft.com/office/drawing/2014/main" id="{A489024D-C964-AE44-9B68-F0073AC007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030974" y="2397160"/>
                      <a:ext cx="172879" cy="143335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>
                        <a:defRPr/>
                      </a:pPr>
                      <a:endParaRPr lang="en-US" sz="1600"/>
                    </a:p>
                  </p:txBody>
                </p:sp>
              </p:grpSp>
            </p:grp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05A0E3D1-BB68-C54A-83FF-2B12FBBD4858}"/>
                    </a:ext>
                  </a:extLst>
                </p:cNvPr>
                <p:cNvGrpSpPr/>
                <p:nvPr/>
              </p:nvGrpSpPr>
              <p:grpSpPr>
                <a:xfrm>
                  <a:off x="4285821" y="3309230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3E58DA7B-9C15-0E4F-96B1-C3A0F6F3D9C5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13" name="Rectangle 212">
                    <a:extLst>
                      <a:ext uri="{FF2B5EF4-FFF2-40B4-BE49-F238E27FC236}">
                        <a16:creationId xmlns:a16="http://schemas.microsoft.com/office/drawing/2014/main" id="{45FAFE57-7D88-124F-92AD-6BE05B59BB28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214" name="Chord 213">
                    <a:extLst>
                      <a:ext uri="{FF2B5EF4-FFF2-40B4-BE49-F238E27FC236}">
                        <a16:creationId xmlns:a16="http://schemas.microsoft.com/office/drawing/2014/main" id="{370036DA-640D-DA40-BC06-1A68A4AFC8F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BB064941-8CBA-8C40-A8DA-FEED726E1FA0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74E5B16E-9124-B64D-9EEB-DBFEE7BA4311}"/>
                    </a:ext>
                  </a:extLst>
                </p:cNvPr>
                <p:cNvGrpSpPr/>
                <p:nvPr/>
              </p:nvGrpSpPr>
              <p:grpSpPr>
                <a:xfrm>
                  <a:off x="4820827" y="3305519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F1B68912-57DB-CE4F-9709-87886245C30F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797D8A52-C003-6C48-86AB-94E922AF7B3F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210" name="Chord 209">
                    <a:extLst>
                      <a:ext uri="{FF2B5EF4-FFF2-40B4-BE49-F238E27FC236}">
                        <a16:creationId xmlns:a16="http://schemas.microsoft.com/office/drawing/2014/main" id="{0CFA2161-B1B6-AF42-B3DA-C9D39142F66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66BB13BC-3EC8-F94E-8A8A-12206BAF1894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977F2580-3615-A344-868B-B5A4A73A1AB1}"/>
                    </a:ext>
                  </a:extLst>
                </p:cNvPr>
                <p:cNvGrpSpPr/>
                <p:nvPr/>
              </p:nvGrpSpPr>
              <p:grpSpPr>
                <a:xfrm>
                  <a:off x="5355833" y="3301808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293AF4A6-1159-BD4C-89EA-5CAC7E366E07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D3268FF6-78BB-844A-A95B-DE1146CDA53A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206" name="Chord 205">
                    <a:extLst>
                      <a:ext uri="{FF2B5EF4-FFF2-40B4-BE49-F238E27FC236}">
                        <a16:creationId xmlns:a16="http://schemas.microsoft.com/office/drawing/2014/main" id="{D4F9ED91-8151-8C48-8571-FC167DFF112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9960D8C5-5A7E-4C47-95D4-1DE64A8B808F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38CAF8F3-A7FA-D04E-97DB-EEE32B335986}"/>
                    </a:ext>
                  </a:extLst>
                </p:cNvPr>
                <p:cNvGrpSpPr/>
                <p:nvPr/>
              </p:nvGrpSpPr>
              <p:grpSpPr>
                <a:xfrm>
                  <a:off x="5890839" y="3298097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C3FB0F8C-D1FD-2F49-B12C-43768F65577D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212F29B6-50C0-DB4E-8A03-804E8F79AED1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202" name="Chord 201">
                    <a:extLst>
                      <a:ext uri="{FF2B5EF4-FFF2-40B4-BE49-F238E27FC236}">
                        <a16:creationId xmlns:a16="http://schemas.microsoft.com/office/drawing/2014/main" id="{0526C8C0-6E3E-8540-B874-A30220B41FE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3" name="Rectangle 202">
                    <a:extLst>
                      <a:ext uri="{FF2B5EF4-FFF2-40B4-BE49-F238E27FC236}">
                        <a16:creationId xmlns:a16="http://schemas.microsoft.com/office/drawing/2014/main" id="{E8AE9530-8312-5F4B-8A53-C51451E82452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56F772C2-5BFC-364C-9893-4B4F06A79F53}"/>
                    </a:ext>
                  </a:extLst>
                </p:cNvPr>
                <p:cNvGrpSpPr/>
                <p:nvPr/>
              </p:nvGrpSpPr>
              <p:grpSpPr>
                <a:xfrm>
                  <a:off x="6425845" y="329438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196" name="Rectangle 195">
                    <a:extLst>
                      <a:ext uri="{FF2B5EF4-FFF2-40B4-BE49-F238E27FC236}">
                        <a16:creationId xmlns:a16="http://schemas.microsoft.com/office/drawing/2014/main" id="{5AAD023A-5E3E-3548-9ACC-B05D5B93898A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A5F43319-08B1-DC45-826A-9D0735265583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98" name="Chord 197">
                    <a:extLst>
                      <a:ext uri="{FF2B5EF4-FFF2-40B4-BE49-F238E27FC236}">
                        <a16:creationId xmlns:a16="http://schemas.microsoft.com/office/drawing/2014/main" id="{2B07216C-2506-1F4E-9911-EF5AB33CA83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9" name="Rectangle 198">
                    <a:extLst>
                      <a:ext uri="{FF2B5EF4-FFF2-40B4-BE49-F238E27FC236}">
                        <a16:creationId xmlns:a16="http://schemas.microsoft.com/office/drawing/2014/main" id="{23D71D3C-673E-0A4E-ABA3-BBD35BA9EA32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CDC0260F-D7EF-8F46-B35A-04FAB348ED3F}"/>
                    </a:ext>
                  </a:extLst>
                </p:cNvPr>
                <p:cNvGrpSpPr/>
                <p:nvPr/>
              </p:nvGrpSpPr>
              <p:grpSpPr>
                <a:xfrm>
                  <a:off x="6960851" y="3296651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192" name="Rectangle 191">
                    <a:extLst>
                      <a:ext uri="{FF2B5EF4-FFF2-40B4-BE49-F238E27FC236}">
                        <a16:creationId xmlns:a16="http://schemas.microsoft.com/office/drawing/2014/main" id="{314DBCDF-713D-884F-B9FD-7A9949A07D93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AF5603D5-AFFE-6F46-9843-56D61F2F5D02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94" name="Chord 193">
                    <a:extLst>
                      <a:ext uri="{FF2B5EF4-FFF2-40B4-BE49-F238E27FC236}">
                        <a16:creationId xmlns:a16="http://schemas.microsoft.com/office/drawing/2014/main" id="{FC39995D-81DA-1F43-A813-EDC7611A110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B8635412-09C9-4944-97E2-EB39E0EC8D66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BEE0A020-0924-284B-8EA4-A4A5E7FFD9D7}"/>
                    </a:ext>
                  </a:extLst>
                </p:cNvPr>
                <p:cNvGrpSpPr/>
                <p:nvPr/>
              </p:nvGrpSpPr>
              <p:grpSpPr>
                <a:xfrm>
                  <a:off x="7495857" y="3298916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D09A2A50-4D25-9540-B5B0-23FC0143B182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89" name="Rectangle 188">
                    <a:extLst>
                      <a:ext uri="{FF2B5EF4-FFF2-40B4-BE49-F238E27FC236}">
                        <a16:creationId xmlns:a16="http://schemas.microsoft.com/office/drawing/2014/main" id="{2F0DA27A-DCCE-594F-9587-5CA067F7A7D1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90" name="Chord 189">
                    <a:extLst>
                      <a:ext uri="{FF2B5EF4-FFF2-40B4-BE49-F238E27FC236}">
                        <a16:creationId xmlns:a16="http://schemas.microsoft.com/office/drawing/2014/main" id="{B15E77D2-6864-2241-96CF-0B6EE11A82E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1" name="Rectangle 190">
                    <a:extLst>
                      <a:ext uri="{FF2B5EF4-FFF2-40B4-BE49-F238E27FC236}">
                        <a16:creationId xmlns:a16="http://schemas.microsoft.com/office/drawing/2014/main" id="{4DE21442-6160-0647-BEA3-381C59F929C3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8460D93F-8BE8-214C-B736-31DBAAD7ABF8}"/>
                    </a:ext>
                  </a:extLst>
                </p:cNvPr>
                <p:cNvGrpSpPr/>
                <p:nvPr/>
              </p:nvGrpSpPr>
              <p:grpSpPr>
                <a:xfrm>
                  <a:off x="8030863" y="3295205"/>
                  <a:ext cx="316783" cy="341609"/>
                  <a:chOff x="4193111" y="3301411"/>
                  <a:chExt cx="585403" cy="341609"/>
                </a:xfrm>
              </p:grpSpPr>
              <p:sp>
                <p:nvSpPr>
                  <p:cNvPr id="184" name="Rectangle 183">
                    <a:extLst>
                      <a:ext uri="{FF2B5EF4-FFF2-40B4-BE49-F238E27FC236}">
                        <a16:creationId xmlns:a16="http://schemas.microsoft.com/office/drawing/2014/main" id="{AE287A31-0860-7346-95C0-210822DE9CF2}"/>
                      </a:ext>
                    </a:extLst>
                  </p:cNvPr>
                  <p:cNvSpPr/>
                  <p:nvPr/>
                </p:nvSpPr>
                <p:spPr>
                  <a:xfrm>
                    <a:off x="4209650" y="3534453"/>
                    <a:ext cx="568864" cy="55875"/>
                  </a:xfrm>
                  <a:prstGeom prst="rect">
                    <a:avLst/>
                  </a:prstGeom>
                  <a:solidFill>
                    <a:srgbClr val="221A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85" name="Rectangle 184">
                    <a:extLst>
                      <a:ext uri="{FF2B5EF4-FFF2-40B4-BE49-F238E27FC236}">
                        <a16:creationId xmlns:a16="http://schemas.microsoft.com/office/drawing/2014/main" id="{A0C520BF-DC9A-DE46-BF96-91D5134AE5F8}"/>
                      </a:ext>
                    </a:extLst>
                  </p:cNvPr>
                  <p:cNvSpPr/>
                  <p:nvPr/>
                </p:nvSpPr>
                <p:spPr>
                  <a:xfrm>
                    <a:off x="4209651" y="3493704"/>
                    <a:ext cx="568863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186" name="Chord 185">
                    <a:extLst>
                      <a:ext uri="{FF2B5EF4-FFF2-40B4-BE49-F238E27FC236}">
                        <a16:creationId xmlns:a16="http://schemas.microsoft.com/office/drawing/2014/main" id="{47EC83DE-40E5-F846-B1EA-822FD9A0EF7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352639" y="3383006"/>
                    <a:ext cx="297374" cy="222654"/>
                  </a:xfrm>
                  <a:prstGeom prst="chord">
                    <a:avLst>
                      <a:gd name="adj1" fmla="val 5610245"/>
                      <a:gd name="adj2" fmla="val 16200000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7" name="Rectangle 186">
                    <a:extLst>
                      <a:ext uri="{FF2B5EF4-FFF2-40B4-BE49-F238E27FC236}">
                        <a16:creationId xmlns:a16="http://schemas.microsoft.com/office/drawing/2014/main" id="{22DD700E-1347-5243-B1E8-11FD74BD9755}"/>
                      </a:ext>
                    </a:extLst>
                  </p:cNvPr>
                  <p:cNvSpPr/>
                  <p:nvPr/>
                </p:nvSpPr>
                <p:spPr>
                  <a:xfrm>
                    <a:off x="4193111" y="3301411"/>
                    <a:ext cx="568860" cy="4103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810AE477-88C8-4E4B-AD67-BA57FD214237}"/>
                    </a:ext>
                  </a:extLst>
                </p:cNvPr>
                <p:cNvGrpSpPr/>
                <p:nvPr/>
              </p:nvGrpSpPr>
              <p:grpSpPr>
                <a:xfrm>
                  <a:off x="7474241" y="2090901"/>
                  <a:ext cx="248645" cy="172879"/>
                  <a:chOff x="3978635" y="2382388"/>
                  <a:chExt cx="248645" cy="172879"/>
                </a:xfrm>
              </p:grpSpPr>
              <p:sp>
                <p:nvSpPr>
                  <p:cNvPr id="182" name="Line 55">
                    <a:extLst>
                      <a:ext uri="{FF2B5EF4-FFF2-40B4-BE49-F238E27FC236}">
                        <a16:creationId xmlns:a16="http://schemas.microsoft.com/office/drawing/2014/main" id="{5A1DA00B-AA71-3B43-A8C4-38D87F4338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8635" y="2464738"/>
                    <a:ext cx="248645" cy="429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  <p:sp>
                <p:nvSpPr>
                  <p:cNvPr id="183" name="AutoShape 56">
                    <a:extLst>
                      <a:ext uri="{FF2B5EF4-FFF2-40B4-BE49-F238E27FC236}">
                        <a16:creationId xmlns:a16="http://schemas.microsoft.com/office/drawing/2014/main" id="{C0264D49-0F32-444B-8106-0BE3D95747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030974" y="2397160"/>
                    <a:ext cx="172879" cy="14333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en-US" sz="1600"/>
                  </a:p>
                </p:txBody>
              </p:sp>
            </p:grp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CE98E9F3-ACC6-7E42-B3E6-203C49C83F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37472" y="-113286"/>
                  <a:ext cx="3564564" cy="364445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94702B55-FD54-674B-9A82-0C142B0BE9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31734" y="2547155"/>
                  <a:ext cx="3604489" cy="3649373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8BD0376-8B51-C44C-84FA-5065FF9C9372}"/>
                </a:ext>
              </a:extLst>
            </p:cNvPr>
            <p:cNvSpPr txBox="1"/>
            <p:nvPr/>
          </p:nvSpPr>
          <p:spPr>
            <a:xfrm>
              <a:off x="10143804" y="4160149"/>
              <a:ext cx="907621" cy="2525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900" b="1" dirty="0"/>
                <a:t>Gain implant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9799358-48C3-004A-A9AF-1B09B321E49F}"/>
                </a:ext>
              </a:extLst>
            </p:cNvPr>
            <p:cNvCxnSpPr>
              <a:cxnSpLocks/>
            </p:cNvCxnSpPr>
            <p:nvPr/>
          </p:nvCxnSpPr>
          <p:spPr>
            <a:xfrm>
              <a:off x="5667097" y="2947611"/>
              <a:ext cx="0" cy="83531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6C5AE26-8DA9-314D-9A19-700E948623C2}"/>
                </a:ext>
              </a:extLst>
            </p:cNvPr>
            <p:cNvSpPr txBox="1"/>
            <p:nvPr/>
          </p:nvSpPr>
          <p:spPr>
            <a:xfrm>
              <a:off x="3232271" y="3466880"/>
              <a:ext cx="42651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rgbClr val="FF0000"/>
                  </a:solidFill>
                </a:rPr>
                <a:t>--</a:t>
              </a:r>
            </a:p>
            <a:p>
              <a:pPr algn="r"/>
              <a:r>
                <a:rPr lang="en-US" sz="800" b="1" dirty="0">
                  <a:solidFill>
                    <a:srgbClr val="FF0000"/>
                  </a:solidFill>
                </a:rPr>
                <a:t>---</a:t>
              </a:r>
            </a:p>
            <a:p>
              <a:pPr algn="r"/>
              <a:r>
                <a:rPr lang="en-US" sz="800" b="1" dirty="0">
                  <a:solidFill>
                    <a:srgbClr val="FF0000"/>
                  </a:solidFill>
                </a:rPr>
                <a:t>- --</a:t>
              </a:r>
            </a:p>
            <a:p>
              <a:pPr algn="ctr"/>
              <a:r>
                <a:rPr lang="en-US" sz="800" b="1" dirty="0">
                  <a:solidFill>
                    <a:srgbClr val="221AC0"/>
                  </a:solidFill>
                </a:rPr>
                <a:t>+</a:t>
              </a:r>
            </a:p>
            <a:p>
              <a:pPr algn="ctr"/>
              <a:r>
                <a:rPr lang="en-US" sz="800" b="1" dirty="0">
                  <a:solidFill>
                    <a:srgbClr val="221AC0"/>
                  </a:solidFill>
                </a:rPr>
                <a:t>++</a:t>
              </a:r>
            </a:p>
            <a:p>
              <a:pPr algn="ctr"/>
              <a:r>
                <a:rPr lang="en-US" sz="800" b="1" dirty="0">
                  <a:solidFill>
                    <a:srgbClr val="221AC0"/>
                  </a:solidFill>
                </a:rPr>
                <a:t>+++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A055FF77-5E61-D74C-A214-FB924646F70A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83" y="3424582"/>
              <a:ext cx="262902" cy="1116682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4447674-7237-894A-ADEB-9C2DC7D06A9C}"/>
                </a:ext>
              </a:extLst>
            </p:cNvPr>
            <p:cNvSpPr/>
            <p:nvPr/>
          </p:nvSpPr>
          <p:spPr>
            <a:xfrm flipV="1">
              <a:off x="3410460" y="3183995"/>
              <a:ext cx="223650" cy="128882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b="1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07349D4-966E-334C-B37A-6138BD01B091}"/>
                </a:ext>
              </a:extLst>
            </p:cNvPr>
            <p:cNvSpPr txBox="1"/>
            <p:nvPr/>
          </p:nvSpPr>
          <p:spPr>
            <a:xfrm>
              <a:off x="3608754" y="2464233"/>
              <a:ext cx="947863" cy="4324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" b="1" dirty="0"/>
                <a:t>Pixel size </a:t>
              </a:r>
            </a:p>
            <a:p>
              <a:pPr algn="ctr">
                <a:lnSpc>
                  <a:spcPct val="130000"/>
                </a:lnSpc>
              </a:pPr>
              <a:r>
                <a:rPr lang="en-US" sz="900" b="1" dirty="0"/>
                <a:t>~ 25 x 25 </a:t>
              </a:r>
              <a:r>
                <a:rPr lang="en-US" sz="900" b="1" dirty="0">
                  <a:latin typeface="Symbol" pitchFamily="2" charset="2"/>
                </a:rPr>
                <a:t>m</a:t>
              </a:r>
              <a:r>
                <a:rPr lang="en-US" sz="900" b="1" dirty="0"/>
                <a:t>m</a:t>
              </a:r>
              <a:r>
                <a:rPr lang="en-US" sz="900" b="1" baseline="30000" dirty="0"/>
                <a:t>2</a:t>
              </a: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47C24A8-E3AE-714D-8288-A27E034A0E45}"/>
                </a:ext>
              </a:extLst>
            </p:cNvPr>
            <p:cNvSpPr/>
            <p:nvPr/>
          </p:nvSpPr>
          <p:spPr>
            <a:xfrm flipV="1">
              <a:off x="7547951" y="2669432"/>
              <a:ext cx="449029" cy="126745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b="1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E2932A7-5419-BD4C-8977-FAE5DA184CE5}"/>
                </a:ext>
              </a:extLst>
            </p:cNvPr>
            <p:cNvSpPr/>
            <p:nvPr/>
          </p:nvSpPr>
          <p:spPr>
            <a:xfrm flipV="1">
              <a:off x="9044212" y="2659958"/>
              <a:ext cx="449029" cy="45719"/>
            </a:xfrm>
            <a:custGeom>
              <a:avLst/>
              <a:gdLst>
                <a:gd name="connsiteX0" fmla="*/ 0 w 1496233"/>
                <a:gd name="connsiteY0" fmla="*/ 568773 h 584900"/>
                <a:gd name="connsiteX1" fmla="*/ 339481 w 1496233"/>
                <a:gd name="connsiteY1" fmla="*/ 556199 h 584900"/>
                <a:gd name="connsiteX2" fmla="*/ 477788 w 1496233"/>
                <a:gd name="connsiteY2" fmla="*/ 304702 h 584900"/>
                <a:gd name="connsiteX3" fmla="*/ 603522 w 1496233"/>
                <a:gd name="connsiteY3" fmla="*/ 28055 h 584900"/>
                <a:gd name="connsiteX4" fmla="*/ 779550 w 1496233"/>
                <a:gd name="connsiteY4" fmla="*/ 40630 h 584900"/>
                <a:gd name="connsiteX5" fmla="*/ 905284 w 1496233"/>
                <a:gd name="connsiteY5" fmla="*/ 304702 h 584900"/>
                <a:gd name="connsiteX6" fmla="*/ 1144178 w 1496233"/>
                <a:gd name="connsiteY6" fmla="*/ 493324 h 584900"/>
                <a:gd name="connsiteX7" fmla="*/ 1496233 w 1496233"/>
                <a:gd name="connsiteY7" fmla="*/ 581348 h 584900"/>
                <a:gd name="connsiteX8" fmla="*/ 1496233 w 1496233"/>
                <a:gd name="connsiteY8" fmla="*/ 581348 h 58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233" h="584900">
                  <a:moveTo>
                    <a:pt x="0" y="568773"/>
                  </a:moveTo>
                  <a:cubicBezTo>
                    <a:pt x="129925" y="584492"/>
                    <a:pt x="259850" y="600211"/>
                    <a:pt x="339481" y="556199"/>
                  </a:cubicBezTo>
                  <a:cubicBezTo>
                    <a:pt x="419112" y="512187"/>
                    <a:pt x="433781" y="392726"/>
                    <a:pt x="477788" y="304702"/>
                  </a:cubicBezTo>
                  <a:cubicBezTo>
                    <a:pt x="521795" y="216678"/>
                    <a:pt x="553228" y="72067"/>
                    <a:pt x="603522" y="28055"/>
                  </a:cubicBezTo>
                  <a:cubicBezTo>
                    <a:pt x="653816" y="-15957"/>
                    <a:pt x="729256" y="-5478"/>
                    <a:pt x="779550" y="40630"/>
                  </a:cubicBezTo>
                  <a:cubicBezTo>
                    <a:pt x="829844" y="86738"/>
                    <a:pt x="844513" y="229253"/>
                    <a:pt x="905284" y="304702"/>
                  </a:cubicBezTo>
                  <a:cubicBezTo>
                    <a:pt x="966055" y="380151"/>
                    <a:pt x="1045687" y="447216"/>
                    <a:pt x="1144178" y="493324"/>
                  </a:cubicBezTo>
                  <a:cubicBezTo>
                    <a:pt x="1242669" y="539432"/>
                    <a:pt x="1496233" y="581348"/>
                    <a:pt x="1496233" y="581348"/>
                  </a:cubicBezTo>
                  <a:lnTo>
                    <a:pt x="1496233" y="581348"/>
                  </a:lnTo>
                </a:path>
              </a:pathLst>
            </a:custGeom>
            <a:noFill/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b="1"/>
            </a:p>
          </p:txBody>
        </p:sp>
      </p:grpSp>
      <p:sp>
        <p:nvSpPr>
          <p:cNvPr id="1215" name="TextBox 1214">
            <a:extLst>
              <a:ext uri="{FF2B5EF4-FFF2-40B4-BE49-F238E27FC236}">
                <a16:creationId xmlns:a16="http://schemas.microsoft.com/office/drawing/2014/main" id="{8415A0E2-90B4-C24F-9E89-7FCBF4BCE5AE}"/>
              </a:ext>
            </a:extLst>
          </p:cNvPr>
          <p:cNvSpPr txBox="1"/>
          <p:nvPr/>
        </p:nvSpPr>
        <p:spPr>
          <a:xfrm>
            <a:off x="906649" y="4421394"/>
            <a:ext cx="8431924" cy="2223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T" b="1"/>
              <a:t>The</a:t>
            </a:r>
            <a:r>
              <a:rPr lang="it-IT" b="1" dirty="0"/>
              <a:t> innovative</a:t>
            </a:r>
            <a:r>
              <a:rPr lang="en-IT" b="1"/>
              <a:t> </a:t>
            </a:r>
            <a:r>
              <a:rPr lang="en-IT" b="1" dirty="0"/>
              <a:t>design of a tracker based on </a:t>
            </a:r>
            <a:r>
              <a:rPr lang="en-IT" b="1"/>
              <a:t>RSD </a:t>
            </a:r>
            <a:endParaRPr lang="it-IT" b="1" dirty="0"/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Ø"/>
            </a:pPr>
            <a:r>
              <a:rPr lang="en-GB" dirty="0"/>
              <a:t>It delivers ~ 30 -40 ps temporal resolution 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Ø"/>
            </a:pPr>
            <a:r>
              <a:rPr lang="en-GB" dirty="0"/>
              <a:t>F</a:t>
            </a:r>
            <a:r>
              <a:rPr lang="en-IT" dirty="0"/>
              <a:t>or the same spatial resolution, the number of pixel is reduced by 50-100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Ø"/>
            </a:pPr>
            <a:r>
              <a:rPr lang="en-IT" dirty="0"/>
              <a:t>The electronic circuitry can be easily accomodated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Ø"/>
            </a:pPr>
            <a:r>
              <a:rPr lang="en-GB" dirty="0"/>
              <a:t>T</a:t>
            </a:r>
            <a:r>
              <a:rPr lang="en-IT" dirty="0"/>
              <a:t>he power consumption is much lower, it might even be air cooled (~ 0.1-0.2 W/cm</a:t>
            </a:r>
            <a:r>
              <a:rPr lang="en-IT" baseline="30000" dirty="0"/>
              <a:t>2</a:t>
            </a:r>
            <a:r>
              <a:rPr lang="en-IT" dirty="0"/>
              <a:t>)</a:t>
            </a:r>
          </a:p>
          <a:p>
            <a:pPr marL="285750" indent="-285750">
              <a:lnSpc>
                <a:spcPct val="130000"/>
              </a:lnSpc>
              <a:buFont typeface="Wingdings" pitchFamily="2" charset="2"/>
              <a:buChar char="Ø"/>
            </a:pPr>
            <a:r>
              <a:rPr lang="en-IT" dirty="0"/>
              <a:t>The sensors can be really thin</a:t>
            </a:r>
          </a:p>
        </p:txBody>
      </p:sp>
    </p:spTree>
    <p:extLst>
      <p:ext uri="{BB962C8B-B14F-4D97-AF65-F5344CB8AC3E}">
        <p14:creationId xmlns:p14="http://schemas.microsoft.com/office/powerpoint/2010/main" val="2748105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Matching RSD capabilities with lepton colliders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48E4B-2611-F64E-8FDF-1F8FBC8D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23</a:t>
            </a:fld>
            <a:endParaRPr lang="en-GB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6E0E5D7-E13F-D146-9A78-9144E211DBFC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061CE6D-6CED-F941-83BB-9000408E30EA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  <p:grpSp>
        <p:nvGrpSpPr>
          <p:cNvPr id="1216" name="Group 1215">
            <a:extLst>
              <a:ext uri="{FF2B5EF4-FFF2-40B4-BE49-F238E27FC236}">
                <a16:creationId xmlns:a16="http://schemas.microsoft.com/office/drawing/2014/main" id="{8DEFA051-A61D-C344-9CB4-F429AC6BE1F9}"/>
              </a:ext>
            </a:extLst>
          </p:cNvPr>
          <p:cNvGrpSpPr/>
          <p:nvPr/>
        </p:nvGrpSpPr>
        <p:grpSpPr>
          <a:xfrm>
            <a:off x="1032062" y="1291660"/>
            <a:ext cx="9640574" cy="5247252"/>
            <a:chOff x="1507076" y="965914"/>
            <a:chExt cx="9640574" cy="5247252"/>
          </a:xfrm>
        </p:grpSpPr>
        <p:grpSp>
          <p:nvGrpSpPr>
            <p:cNvPr id="1217" name="Group 1216">
              <a:extLst>
                <a:ext uri="{FF2B5EF4-FFF2-40B4-BE49-F238E27FC236}">
                  <a16:creationId xmlns:a16="http://schemas.microsoft.com/office/drawing/2014/main" id="{8EDE1ED6-C50B-6F4C-A002-68F10A9DB90B}"/>
                </a:ext>
              </a:extLst>
            </p:cNvPr>
            <p:cNvGrpSpPr/>
            <p:nvPr/>
          </p:nvGrpSpPr>
          <p:grpSpPr>
            <a:xfrm>
              <a:off x="1507076" y="4917582"/>
              <a:ext cx="9614815" cy="1295584"/>
              <a:chOff x="1403797" y="2635188"/>
              <a:chExt cx="9614815" cy="1295584"/>
            </a:xfrm>
          </p:grpSpPr>
          <p:sp>
            <p:nvSpPr>
              <p:cNvPr id="1245" name="Rectangle 1244">
                <a:extLst>
                  <a:ext uri="{FF2B5EF4-FFF2-40B4-BE49-F238E27FC236}">
                    <a16:creationId xmlns:a16="http://schemas.microsoft.com/office/drawing/2014/main" id="{68D066BC-BB1B-D742-8951-77548F1CCC9A}"/>
                  </a:ext>
                </a:extLst>
              </p:cNvPr>
              <p:cNvSpPr/>
              <p:nvPr/>
            </p:nvSpPr>
            <p:spPr>
              <a:xfrm>
                <a:off x="1403797" y="2976133"/>
                <a:ext cx="2517079" cy="2649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Internal gain</a:t>
                </a:r>
              </a:p>
            </p:txBody>
          </p:sp>
          <p:sp>
            <p:nvSpPr>
              <p:cNvPr id="1246" name="Rectangle 1245">
                <a:extLst>
                  <a:ext uri="{FF2B5EF4-FFF2-40B4-BE49-F238E27FC236}">
                    <a16:creationId xmlns:a16="http://schemas.microsoft.com/office/drawing/2014/main" id="{EA1B1B11-92E0-5C4F-8F18-5D1AAA7E3032}"/>
                  </a:ext>
                </a:extLst>
              </p:cNvPr>
              <p:cNvSpPr/>
              <p:nvPr/>
            </p:nvSpPr>
            <p:spPr>
              <a:xfrm>
                <a:off x="4612745" y="2635188"/>
                <a:ext cx="2517079" cy="26498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Thin</a:t>
                </a:r>
              </a:p>
            </p:txBody>
          </p:sp>
          <p:sp>
            <p:nvSpPr>
              <p:cNvPr id="1247" name="Rectangle 1246">
                <a:extLst>
                  <a:ext uri="{FF2B5EF4-FFF2-40B4-BE49-F238E27FC236}">
                    <a16:creationId xmlns:a16="http://schemas.microsoft.com/office/drawing/2014/main" id="{112F9DE9-8B34-EE45-8863-D10E0F5CE94E}"/>
                  </a:ext>
                </a:extLst>
              </p:cNvPr>
              <p:cNvSpPr/>
              <p:nvPr/>
            </p:nvSpPr>
            <p:spPr>
              <a:xfrm>
                <a:off x="7778612" y="2636430"/>
                <a:ext cx="3240000" cy="2664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Low material budget</a:t>
                </a:r>
              </a:p>
            </p:txBody>
          </p:sp>
          <p:sp>
            <p:nvSpPr>
              <p:cNvPr id="1248" name="Rectangle 1247">
                <a:extLst>
                  <a:ext uri="{FF2B5EF4-FFF2-40B4-BE49-F238E27FC236}">
                    <a16:creationId xmlns:a16="http://schemas.microsoft.com/office/drawing/2014/main" id="{16C980AC-398D-4C42-B0AD-5D2F53E494BB}"/>
                  </a:ext>
                </a:extLst>
              </p:cNvPr>
              <p:cNvSpPr/>
              <p:nvPr/>
            </p:nvSpPr>
            <p:spPr>
              <a:xfrm>
                <a:off x="4612745" y="3410708"/>
                <a:ext cx="2517079" cy="26498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Large signals</a:t>
                </a:r>
              </a:p>
            </p:txBody>
          </p:sp>
          <p:cxnSp>
            <p:nvCxnSpPr>
              <p:cNvPr id="1249" name="Straight Arrow Connector 1248">
                <a:extLst>
                  <a:ext uri="{FF2B5EF4-FFF2-40B4-BE49-F238E27FC236}">
                    <a16:creationId xmlns:a16="http://schemas.microsoft.com/office/drawing/2014/main" id="{29EB9206-BC58-E74C-899C-1F1215322452}"/>
                  </a:ext>
                </a:extLst>
              </p:cNvPr>
              <p:cNvCxnSpPr>
                <a:cxnSpLocks/>
                <a:stCxn id="1245" idx="3"/>
                <a:endCxn id="1246" idx="1"/>
              </p:cNvCxnSpPr>
              <p:nvPr/>
            </p:nvCxnSpPr>
            <p:spPr>
              <a:xfrm flipV="1">
                <a:off x="3920876" y="2767680"/>
                <a:ext cx="691869" cy="3409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0" name="Straight Arrow Connector 1249">
                <a:extLst>
                  <a:ext uri="{FF2B5EF4-FFF2-40B4-BE49-F238E27FC236}">
                    <a16:creationId xmlns:a16="http://schemas.microsoft.com/office/drawing/2014/main" id="{1F577D07-253B-004F-B58C-5D4EB4B9EF9A}"/>
                  </a:ext>
                </a:extLst>
              </p:cNvPr>
              <p:cNvCxnSpPr>
                <a:cxnSpLocks/>
                <a:stCxn id="1245" idx="3"/>
                <a:endCxn id="1248" idx="1"/>
              </p:cNvCxnSpPr>
              <p:nvPr/>
            </p:nvCxnSpPr>
            <p:spPr>
              <a:xfrm>
                <a:off x="3920876" y="3108625"/>
                <a:ext cx="691869" cy="4345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1" name="Rectangle 1250">
                <a:extLst>
                  <a:ext uri="{FF2B5EF4-FFF2-40B4-BE49-F238E27FC236}">
                    <a16:creationId xmlns:a16="http://schemas.microsoft.com/office/drawing/2014/main" id="{B5BF3B1C-9557-684F-9147-0734364243CE}"/>
                  </a:ext>
                </a:extLst>
              </p:cNvPr>
              <p:cNvSpPr/>
              <p:nvPr/>
            </p:nvSpPr>
            <p:spPr>
              <a:xfrm>
                <a:off x="7778612" y="3150401"/>
                <a:ext cx="3240000" cy="2664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100% efficiency</a:t>
                </a:r>
              </a:p>
            </p:txBody>
          </p:sp>
          <p:sp>
            <p:nvSpPr>
              <p:cNvPr id="1252" name="Rectangle 1251">
                <a:extLst>
                  <a:ext uri="{FF2B5EF4-FFF2-40B4-BE49-F238E27FC236}">
                    <a16:creationId xmlns:a16="http://schemas.microsoft.com/office/drawing/2014/main" id="{AA547AA2-8771-2349-BDCD-6E88C2481077}"/>
                  </a:ext>
                </a:extLst>
              </p:cNvPr>
              <p:cNvSpPr/>
              <p:nvPr/>
            </p:nvSpPr>
            <p:spPr>
              <a:xfrm>
                <a:off x="7778612" y="3664372"/>
                <a:ext cx="3240000" cy="2664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Excellent temporal precision</a:t>
                </a:r>
              </a:p>
            </p:txBody>
          </p:sp>
          <p:cxnSp>
            <p:nvCxnSpPr>
              <p:cNvPr id="1253" name="Straight Arrow Connector 1252">
                <a:extLst>
                  <a:ext uri="{FF2B5EF4-FFF2-40B4-BE49-F238E27FC236}">
                    <a16:creationId xmlns:a16="http://schemas.microsoft.com/office/drawing/2014/main" id="{28B3CFF9-BF7C-A947-B3E1-05648A0A737B}"/>
                  </a:ext>
                </a:extLst>
              </p:cNvPr>
              <p:cNvCxnSpPr>
                <a:cxnSpLocks/>
                <a:stCxn id="1248" idx="3"/>
                <a:endCxn id="1252" idx="1"/>
              </p:cNvCxnSpPr>
              <p:nvPr/>
            </p:nvCxnSpPr>
            <p:spPr>
              <a:xfrm>
                <a:off x="7129824" y="3543200"/>
                <a:ext cx="648788" cy="2543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4" name="Straight Arrow Connector 1253">
                <a:extLst>
                  <a:ext uri="{FF2B5EF4-FFF2-40B4-BE49-F238E27FC236}">
                    <a16:creationId xmlns:a16="http://schemas.microsoft.com/office/drawing/2014/main" id="{6D8888CD-BEFF-184D-A634-E43CFE86BED1}"/>
                  </a:ext>
                </a:extLst>
              </p:cNvPr>
              <p:cNvCxnSpPr>
                <a:cxnSpLocks/>
                <a:stCxn id="1248" idx="3"/>
                <a:endCxn id="1251" idx="1"/>
              </p:cNvCxnSpPr>
              <p:nvPr/>
            </p:nvCxnSpPr>
            <p:spPr>
              <a:xfrm flipV="1">
                <a:off x="7129824" y="3283601"/>
                <a:ext cx="648788" cy="2595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5" name="Straight Arrow Connector 1254">
                <a:extLst>
                  <a:ext uri="{FF2B5EF4-FFF2-40B4-BE49-F238E27FC236}">
                    <a16:creationId xmlns:a16="http://schemas.microsoft.com/office/drawing/2014/main" id="{41047645-FEEB-4045-BF7A-0107CA742EA9}"/>
                  </a:ext>
                </a:extLst>
              </p:cNvPr>
              <p:cNvCxnSpPr>
                <a:cxnSpLocks/>
                <a:stCxn id="1246" idx="3"/>
                <a:endCxn id="1247" idx="1"/>
              </p:cNvCxnSpPr>
              <p:nvPr/>
            </p:nvCxnSpPr>
            <p:spPr>
              <a:xfrm>
                <a:off x="7129824" y="2767680"/>
                <a:ext cx="648788" cy="1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8" name="Rectangle 1217">
              <a:extLst>
                <a:ext uri="{FF2B5EF4-FFF2-40B4-BE49-F238E27FC236}">
                  <a16:creationId xmlns:a16="http://schemas.microsoft.com/office/drawing/2014/main" id="{C78F9F91-4AFC-BB4E-B473-2888DE9587A4}"/>
                </a:ext>
              </a:extLst>
            </p:cNvPr>
            <p:cNvSpPr/>
            <p:nvPr/>
          </p:nvSpPr>
          <p:spPr>
            <a:xfrm>
              <a:off x="1507076" y="3043803"/>
              <a:ext cx="2517079" cy="26498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Resistive read-out</a:t>
              </a:r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id="{888F4A95-A83A-F844-9B6D-622B5EDF7838}"/>
                </a:ext>
              </a:extLst>
            </p:cNvPr>
            <p:cNvSpPr/>
            <p:nvPr/>
          </p:nvSpPr>
          <p:spPr>
            <a:xfrm>
              <a:off x="4716025" y="1663625"/>
              <a:ext cx="2517079" cy="26498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Continuous gain layer</a:t>
              </a:r>
            </a:p>
          </p:txBody>
        </p:sp>
        <p:cxnSp>
          <p:nvCxnSpPr>
            <p:cNvPr id="1220" name="Straight Arrow Connector 1219">
              <a:extLst>
                <a:ext uri="{FF2B5EF4-FFF2-40B4-BE49-F238E27FC236}">
                  <a16:creationId xmlns:a16="http://schemas.microsoft.com/office/drawing/2014/main" id="{E6E561AD-906F-114B-BBF7-59DB3BB7A9E2}"/>
                </a:ext>
              </a:extLst>
            </p:cNvPr>
            <p:cNvCxnSpPr>
              <a:cxnSpLocks/>
              <a:stCxn id="1218" idx="3"/>
              <a:endCxn id="1219" idx="1"/>
            </p:cNvCxnSpPr>
            <p:nvPr/>
          </p:nvCxnSpPr>
          <p:spPr>
            <a:xfrm flipV="1">
              <a:off x="4024155" y="1796117"/>
              <a:ext cx="691870" cy="13801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1" name="Straight Arrow Connector 1220">
              <a:extLst>
                <a:ext uri="{FF2B5EF4-FFF2-40B4-BE49-F238E27FC236}">
                  <a16:creationId xmlns:a16="http://schemas.microsoft.com/office/drawing/2014/main" id="{6289CFE1-6030-B24E-B0A2-B22F09549587}"/>
                </a:ext>
              </a:extLst>
            </p:cNvPr>
            <p:cNvCxnSpPr>
              <a:cxnSpLocks/>
              <a:stCxn id="1218" idx="3"/>
              <a:endCxn id="1242" idx="1"/>
            </p:cNvCxnSpPr>
            <p:nvPr/>
          </p:nvCxnSpPr>
          <p:spPr>
            <a:xfrm>
              <a:off x="4024155" y="3176295"/>
              <a:ext cx="709526" cy="12541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2" name="Straight Arrow Connector 1221">
              <a:extLst>
                <a:ext uri="{FF2B5EF4-FFF2-40B4-BE49-F238E27FC236}">
                  <a16:creationId xmlns:a16="http://schemas.microsoft.com/office/drawing/2014/main" id="{280AD348-6239-C84A-8C0F-B8BB8DC38EB1}"/>
                </a:ext>
              </a:extLst>
            </p:cNvPr>
            <p:cNvCxnSpPr>
              <a:cxnSpLocks/>
              <a:stCxn id="1218" idx="3"/>
              <a:endCxn id="1237" idx="1"/>
            </p:cNvCxnSpPr>
            <p:nvPr/>
          </p:nvCxnSpPr>
          <p:spPr>
            <a:xfrm>
              <a:off x="4024155" y="3176295"/>
              <a:ext cx="717628" cy="4270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3" name="Rectangle 1222">
              <a:extLst>
                <a:ext uri="{FF2B5EF4-FFF2-40B4-BE49-F238E27FC236}">
                  <a16:creationId xmlns:a16="http://schemas.microsoft.com/office/drawing/2014/main" id="{BC5C0558-B71B-BB48-A98E-B1AC4D5B27CE}"/>
                </a:ext>
              </a:extLst>
            </p:cNvPr>
            <p:cNvSpPr/>
            <p:nvPr/>
          </p:nvSpPr>
          <p:spPr>
            <a:xfrm>
              <a:off x="7907650" y="1665219"/>
              <a:ext cx="3240000" cy="2664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100% fill factor</a:t>
              </a:r>
            </a:p>
          </p:txBody>
        </p:sp>
        <p:cxnSp>
          <p:nvCxnSpPr>
            <p:cNvPr id="1224" name="Straight Arrow Connector 1223">
              <a:extLst>
                <a:ext uri="{FF2B5EF4-FFF2-40B4-BE49-F238E27FC236}">
                  <a16:creationId xmlns:a16="http://schemas.microsoft.com/office/drawing/2014/main" id="{E7EB0565-1B84-0649-8AD2-0257FCAFCFAD}"/>
                </a:ext>
              </a:extLst>
            </p:cNvPr>
            <p:cNvCxnSpPr>
              <a:cxnSpLocks/>
              <a:stCxn id="1219" idx="3"/>
              <a:endCxn id="1223" idx="1"/>
            </p:cNvCxnSpPr>
            <p:nvPr/>
          </p:nvCxnSpPr>
          <p:spPr>
            <a:xfrm>
              <a:off x="7233104" y="1796117"/>
              <a:ext cx="674546" cy="23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5" name="Group 1224">
              <a:extLst>
                <a:ext uri="{FF2B5EF4-FFF2-40B4-BE49-F238E27FC236}">
                  <a16:creationId xmlns:a16="http://schemas.microsoft.com/office/drawing/2014/main" id="{10894A74-7E4B-994C-8258-99B7CFCC8E48}"/>
                </a:ext>
              </a:extLst>
            </p:cNvPr>
            <p:cNvGrpSpPr/>
            <p:nvPr/>
          </p:nvGrpSpPr>
          <p:grpSpPr>
            <a:xfrm>
              <a:off x="4733681" y="4296176"/>
              <a:ext cx="6413969" cy="266806"/>
              <a:chOff x="4733681" y="4399208"/>
              <a:chExt cx="6413969" cy="266806"/>
            </a:xfrm>
          </p:grpSpPr>
          <p:sp>
            <p:nvSpPr>
              <p:cNvPr id="1242" name="Rectangle 1241">
                <a:extLst>
                  <a:ext uri="{FF2B5EF4-FFF2-40B4-BE49-F238E27FC236}">
                    <a16:creationId xmlns:a16="http://schemas.microsoft.com/office/drawing/2014/main" id="{E0E9B38F-23C9-AD43-87AD-391BEE64C142}"/>
                  </a:ext>
                </a:extLst>
              </p:cNvPr>
              <p:cNvSpPr/>
              <p:nvPr/>
            </p:nvSpPr>
            <p:spPr>
              <a:xfrm>
                <a:off x="4733681" y="4401030"/>
                <a:ext cx="2517079" cy="26498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Signal sharing</a:t>
                </a:r>
              </a:p>
            </p:txBody>
          </p:sp>
          <p:sp>
            <p:nvSpPr>
              <p:cNvPr id="1243" name="Rectangle 1242">
                <a:extLst>
                  <a:ext uri="{FF2B5EF4-FFF2-40B4-BE49-F238E27FC236}">
                    <a16:creationId xmlns:a16="http://schemas.microsoft.com/office/drawing/2014/main" id="{06B0A5BC-61D6-7F46-9CE0-C25C1397712A}"/>
                  </a:ext>
                </a:extLst>
              </p:cNvPr>
              <p:cNvSpPr/>
              <p:nvPr/>
            </p:nvSpPr>
            <p:spPr>
              <a:xfrm>
                <a:off x="7907650" y="4399208"/>
                <a:ext cx="3240000" cy="2664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Excellent spatial precision</a:t>
                </a:r>
              </a:p>
            </p:txBody>
          </p:sp>
          <p:cxnSp>
            <p:nvCxnSpPr>
              <p:cNvPr id="1244" name="Straight Arrow Connector 1243">
                <a:extLst>
                  <a:ext uri="{FF2B5EF4-FFF2-40B4-BE49-F238E27FC236}">
                    <a16:creationId xmlns:a16="http://schemas.microsoft.com/office/drawing/2014/main" id="{B4D54AA0-CE79-2E43-B790-13F68E6A80F6}"/>
                  </a:ext>
                </a:extLst>
              </p:cNvPr>
              <p:cNvCxnSpPr>
                <a:cxnSpLocks/>
                <a:stCxn id="1242" idx="3"/>
                <a:endCxn id="1243" idx="1"/>
              </p:cNvCxnSpPr>
              <p:nvPr/>
            </p:nvCxnSpPr>
            <p:spPr>
              <a:xfrm flipV="1">
                <a:off x="7250760" y="4532408"/>
                <a:ext cx="656890" cy="11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6" name="Group 1225">
              <a:extLst>
                <a:ext uri="{FF2B5EF4-FFF2-40B4-BE49-F238E27FC236}">
                  <a16:creationId xmlns:a16="http://schemas.microsoft.com/office/drawing/2014/main" id="{5BE168E0-3F10-C649-862D-F587B39DB438}"/>
                </a:ext>
              </a:extLst>
            </p:cNvPr>
            <p:cNvGrpSpPr/>
            <p:nvPr/>
          </p:nvGrpSpPr>
          <p:grpSpPr>
            <a:xfrm>
              <a:off x="4741783" y="3184630"/>
              <a:ext cx="6405867" cy="811681"/>
              <a:chOff x="4716025" y="2161284"/>
              <a:chExt cx="6405867" cy="811681"/>
            </a:xfrm>
          </p:grpSpPr>
          <p:sp>
            <p:nvSpPr>
              <p:cNvPr id="1237" name="Rectangle 1236">
                <a:extLst>
                  <a:ext uri="{FF2B5EF4-FFF2-40B4-BE49-F238E27FC236}">
                    <a16:creationId xmlns:a16="http://schemas.microsoft.com/office/drawing/2014/main" id="{6EB78EB3-6F4B-0940-AEBB-791B0E322732}"/>
                  </a:ext>
                </a:extLst>
              </p:cNvPr>
              <p:cNvSpPr/>
              <p:nvPr/>
            </p:nvSpPr>
            <p:spPr>
              <a:xfrm>
                <a:off x="4716025" y="2447510"/>
                <a:ext cx="2517079" cy="26498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Large pixels</a:t>
                </a:r>
              </a:p>
            </p:txBody>
          </p:sp>
          <p:sp>
            <p:nvSpPr>
              <p:cNvPr id="1238" name="Rectangle 1237">
                <a:extLst>
                  <a:ext uri="{FF2B5EF4-FFF2-40B4-BE49-F238E27FC236}">
                    <a16:creationId xmlns:a16="http://schemas.microsoft.com/office/drawing/2014/main" id="{A781049C-DE0C-0845-93F4-08F1033B52ED}"/>
                  </a:ext>
                </a:extLst>
              </p:cNvPr>
              <p:cNvSpPr/>
              <p:nvPr/>
            </p:nvSpPr>
            <p:spPr>
              <a:xfrm>
                <a:off x="7881890" y="2161284"/>
                <a:ext cx="3240000" cy="2664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Reduced power consumption</a:t>
                </a:r>
              </a:p>
            </p:txBody>
          </p:sp>
          <p:sp>
            <p:nvSpPr>
              <p:cNvPr id="1239" name="Rectangle 1238">
                <a:extLst>
                  <a:ext uri="{FF2B5EF4-FFF2-40B4-BE49-F238E27FC236}">
                    <a16:creationId xmlns:a16="http://schemas.microsoft.com/office/drawing/2014/main" id="{279813BE-9B7E-8E4B-9B97-84A33C10D025}"/>
                  </a:ext>
                </a:extLst>
              </p:cNvPr>
              <p:cNvSpPr/>
              <p:nvPr/>
            </p:nvSpPr>
            <p:spPr>
              <a:xfrm>
                <a:off x="7881892" y="2706565"/>
                <a:ext cx="3240000" cy="2664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Space for electronics</a:t>
                </a:r>
              </a:p>
            </p:txBody>
          </p:sp>
          <p:cxnSp>
            <p:nvCxnSpPr>
              <p:cNvPr id="1240" name="Straight Arrow Connector 1239">
                <a:extLst>
                  <a:ext uri="{FF2B5EF4-FFF2-40B4-BE49-F238E27FC236}">
                    <a16:creationId xmlns:a16="http://schemas.microsoft.com/office/drawing/2014/main" id="{1C8681AA-1BC2-324C-AC67-54A4D5EB237B}"/>
                  </a:ext>
                </a:extLst>
              </p:cNvPr>
              <p:cNvCxnSpPr>
                <a:cxnSpLocks/>
                <a:stCxn id="1237" idx="3"/>
                <a:endCxn id="1238" idx="1"/>
              </p:cNvCxnSpPr>
              <p:nvPr/>
            </p:nvCxnSpPr>
            <p:spPr>
              <a:xfrm flipV="1">
                <a:off x="7233104" y="2294484"/>
                <a:ext cx="648786" cy="2855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1" name="Straight Arrow Connector 1240">
                <a:extLst>
                  <a:ext uri="{FF2B5EF4-FFF2-40B4-BE49-F238E27FC236}">
                    <a16:creationId xmlns:a16="http://schemas.microsoft.com/office/drawing/2014/main" id="{69711B81-7FD0-F54E-948E-F60434AAD50C}"/>
                  </a:ext>
                </a:extLst>
              </p:cNvPr>
              <p:cNvCxnSpPr>
                <a:cxnSpLocks/>
                <a:stCxn id="1237" idx="3"/>
                <a:endCxn id="1239" idx="1"/>
              </p:cNvCxnSpPr>
              <p:nvPr/>
            </p:nvCxnSpPr>
            <p:spPr>
              <a:xfrm>
                <a:off x="7233104" y="2580002"/>
                <a:ext cx="648788" cy="2597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7" name="Group 1226">
              <a:extLst>
                <a:ext uri="{FF2B5EF4-FFF2-40B4-BE49-F238E27FC236}">
                  <a16:creationId xmlns:a16="http://schemas.microsoft.com/office/drawing/2014/main" id="{1AA529D1-A6F3-AA4E-A48A-A5C1478255C3}"/>
                </a:ext>
              </a:extLst>
            </p:cNvPr>
            <p:cNvGrpSpPr/>
            <p:nvPr/>
          </p:nvGrpSpPr>
          <p:grpSpPr>
            <a:xfrm>
              <a:off x="4741783" y="2169567"/>
              <a:ext cx="6405867" cy="780371"/>
              <a:chOff x="4716025" y="3303017"/>
              <a:chExt cx="6405867" cy="780371"/>
            </a:xfrm>
          </p:grpSpPr>
          <p:sp>
            <p:nvSpPr>
              <p:cNvPr id="1232" name="Rectangle 1231">
                <a:extLst>
                  <a:ext uri="{FF2B5EF4-FFF2-40B4-BE49-F238E27FC236}">
                    <a16:creationId xmlns:a16="http://schemas.microsoft.com/office/drawing/2014/main" id="{1BCADB38-8F72-B842-AD1D-9E1075783F93}"/>
                  </a:ext>
                </a:extLst>
              </p:cNvPr>
              <p:cNvSpPr/>
              <p:nvPr/>
            </p:nvSpPr>
            <p:spPr>
              <a:xfrm>
                <a:off x="4716025" y="3559804"/>
                <a:ext cx="2517079" cy="26498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400">
                  <a:defRPr/>
                </a:pPr>
                <a:r>
                  <a:rPr lang="en-US" sz="1600" b="1" dirty="0">
                    <a:solidFill>
                      <a:schemeClr val="tx1"/>
                    </a:solidFill>
                  </a:rPr>
                  <a:t>Continuous cathode</a:t>
                </a:r>
              </a:p>
            </p:txBody>
          </p:sp>
          <p:sp>
            <p:nvSpPr>
              <p:cNvPr id="1233" name="Rectangle 1232">
                <a:extLst>
                  <a:ext uri="{FF2B5EF4-FFF2-40B4-BE49-F238E27FC236}">
                    <a16:creationId xmlns:a16="http://schemas.microsoft.com/office/drawing/2014/main" id="{F1924148-0ECD-6E40-BF13-DF7602162DF0}"/>
                  </a:ext>
                </a:extLst>
              </p:cNvPr>
              <p:cNvSpPr/>
              <p:nvPr/>
            </p:nvSpPr>
            <p:spPr>
              <a:xfrm>
                <a:off x="7881890" y="3303017"/>
                <a:ext cx="3240000" cy="2664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Uniform weighting field</a:t>
                </a:r>
              </a:p>
            </p:txBody>
          </p:sp>
          <p:sp>
            <p:nvSpPr>
              <p:cNvPr id="1234" name="Rectangle 1233">
                <a:extLst>
                  <a:ext uri="{FF2B5EF4-FFF2-40B4-BE49-F238E27FC236}">
                    <a16:creationId xmlns:a16="http://schemas.microsoft.com/office/drawing/2014/main" id="{D325734B-3EDA-C24F-A0DF-A47327163EEE}"/>
                  </a:ext>
                </a:extLst>
              </p:cNvPr>
              <p:cNvSpPr/>
              <p:nvPr/>
            </p:nvSpPr>
            <p:spPr>
              <a:xfrm>
                <a:off x="7881892" y="3816988"/>
                <a:ext cx="3240000" cy="2664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Uniform carriers drift velocity</a:t>
                </a:r>
              </a:p>
            </p:txBody>
          </p:sp>
          <p:cxnSp>
            <p:nvCxnSpPr>
              <p:cNvPr id="1235" name="Straight Arrow Connector 1234">
                <a:extLst>
                  <a:ext uri="{FF2B5EF4-FFF2-40B4-BE49-F238E27FC236}">
                    <a16:creationId xmlns:a16="http://schemas.microsoft.com/office/drawing/2014/main" id="{E23C3114-823A-0E4E-A3BA-41FE107AA9B6}"/>
                  </a:ext>
                </a:extLst>
              </p:cNvPr>
              <p:cNvCxnSpPr>
                <a:cxnSpLocks/>
                <a:stCxn id="1232" idx="3"/>
                <a:endCxn id="1233" idx="1"/>
              </p:cNvCxnSpPr>
              <p:nvPr/>
            </p:nvCxnSpPr>
            <p:spPr>
              <a:xfrm flipV="1">
                <a:off x="7233104" y="3436217"/>
                <a:ext cx="648786" cy="2560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6" name="Straight Arrow Connector 1235">
                <a:extLst>
                  <a:ext uri="{FF2B5EF4-FFF2-40B4-BE49-F238E27FC236}">
                    <a16:creationId xmlns:a16="http://schemas.microsoft.com/office/drawing/2014/main" id="{6C061AFB-1404-4340-8AAB-86887BB480A9}"/>
                  </a:ext>
                </a:extLst>
              </p:cNvPr>
              <p:cNvCxnSpPr>
                <a:cxnSpLocks/>
                <a:stCxn id="1232" idx="3"/>
                <a:endCxn id="1234" idx="1"/>
              </p:cNvCxnSpPr>
              <p:nvPr/>
            </p:nvCxnSpPr>
            <p:spPr>
              <a:xfrm>
                <a:off x="7233104" y="3692296"/>
                <a:ext cx="648788" cy="2578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28" name="Straight Arrow Connector 1227">
              <a:extLst>
                <a:ext uri="{FF2B5EF4-FFF2-40B4-BE49-F238E27FC236}">
                  <a16:creationId xmlns:a16="http://schemas.microsoft.com/office/drawing/2014/main" id="{6B3CC102-1763-934E-BB7D-864CB0C78A2A}"/>
                </a:ext>
              </a:extLst>
            </p:cNvPr>
            <p:cNvCxnSpPr>
              <a:cxnSpLocks/>
              <a:stCxn id="1218" idx="3"/>
              <a:endCxn id="1232" idx="1"/>
            </p:cNvCxnSpPr>
            <p:nvPr/>
          </p:nvCxnSpPr>
          <p:spPr>
            <a:xfrm flipV="1">
              <a:off x="4024155" y="2558846"/>
              <a:ext cx="717628" cy="6174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9" name="TextBox 1228">
              <a:extLst>
                <a:ext uri="{FF2B5EF4-FFF2-40B4-BE49-F238E27FC236}">
                  <a16:creationId xmlns:a16="http://schemas.microsoft.com/office/drawing/2014/main" id="{DF4EBEDF-D188-2743-B98F-EE2D3144A6E6}"/>
                </a:ext>
              </a:extLst>
            </p:cNvPr>
            <p:cNvSpPr txBox="1"/>
            <p:nvPr/>
          </p:nvSpPr>
          <p:spPr>
            <a:xfrm>
              <a:off x="2017472" y="969920"/>
              <a:ext cx="1497526" cy="448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T" sz="2000" b="1" u="sng" dirty="0">
                  <a:solidFill>
                    <a:srgbClr val="800000"/>
                  </a:solidFill>
                </a:rPr>
                <a:t>Innovation</a:t>
              </a:r>
            </a:p>
          </p:txBody>
        </p:sp>
        <p:sp>
          <p:nvSpPr>
            <p:cNvPr id="1230" name="TextBox 1229">
              <a:extLst>
                <a:ext uri="{FF2B5EF4-FFF2-40B4-BE49-F238E27FC236}">
                  <a16:creationId xmlns:a16="http://schemas.microsoft.com/office/drawing/2014/main" id="{59092A5A-25BD-344C-B376-1CED44D13F3A}"/>
                </a:ext>
              </a:extLst>
            </p:cNvPr>
            <p:cNvSpPr txBox="1"/>
            <p:nvPr/>
          </p:nvSpPr>
          <p:spPr>
            <a:xfrm>
              <a:off x="4857663" y="965914"/>
              <a:ext cx="2121093" cy="4482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T" sz="2000" b="1" u="sng" dirty="0">
                  <a:solidFill>
                    <a:srgbClr val="800000"/>
                  </a:solidFill>
                </a:rPr>
                <a:t>Sensor property</a:t>
              </a:r>
            </a:p>
          </p:txBody>
        </p:sp>
        <p:sp>
          <p:nvSpPr>
            <p:cNvPr id="1231" name="TextBox 1230">
              <a:extLst>
                <a:ext uri="{FF2B5EF4-FFF2-40B4-BE49-F238E27FC236}">
                  <a16:creationId xmlns:a16="http://schemas.microsoft.com/office/drawing/2014/main" id="{AEF22673-3B21-BE47-8665-6B9642886EBB}"/>
                </a:ext>
              </a:extLst>
            </p:cNvPr>
            <p:cNvSpPr txBox="1"/>
            <p:nvPr/>
          </p:nvSpPr>
          <p:spPr>
            <a:xfrm>
              <a:off x="8092019" y="965914"/>
              <a:ext cx="2757486" cy="448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T" sz="2000" b="1" u="sng" dirty="0">
                  <a:solidFill>
                    <a:srgbClr val="800000"/>
                  </a:solidFill>
                </a:rPr>
                <a:t>Experimental feature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749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Front-end design for Resistive Silicon Detector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48E4B-2611-F64E-8FDF-1F8FBC8D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24</a:t>
            </a:fld>
            <a:endParaRPr lang="en-GB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6E0E5D7-E13F-D146-9A78-9144E211DBFC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061CE6D-6CED-F941-83BB-9000408E30EA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C5D6F6-182F-B446-8D77-5C061218E035}"/>
              </a:ext>
            </a:extLst>
          </p:cNvPr>
          <p:cNvGrpSpPr/>
          <p:nvPr/>
        </p:nvGrpSpPr>
        <p:grpSpPr>
          <a:xfrm>
            <a:off x="442807" y="2417682"/>
            <a:ext cx="10673537" cy="3214495"/>
            <a:chOff x="-1260595" y="1073625"/>
            <a:chExt cx="10673537" cy="321449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6D1CCA7-3D12-034D-A135-6EEBAA62CE27}"/>
                </a:ext>
              </a:extLst>
            </p:cNvPr>
            <p:cNvSpPr/>
            <p:nvPr/>
          </p:nvSpPr>
          <p:spPr>
            <a:xfrm>
              <a:off x="2182904" y="1389529"/>
              <a:ext cx="2281520" cy="331695"/>
            </a:xfrm>
            <a:prstGeom prst="rect">
              <a:avLst/>
            </a:prstGeom>
            <a:solidFill>
              <a:srgbClr val="51C5FF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b="1" dirty="0">
                  <a:solidFill>
                    <a:schemeClr val="tx1"/>
                  </a:solidFill>
                </a:rPr>
                <a:t> Charge integrator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8D400BA-E540-9241-B238-805C4DBFB64D}"/>
                </a:ext>
              </a:extLst>
            </p:cNvPr>
            <p:cNvSpPr/>
            <p:nvPr/>
          </p:nvSpPr>
          <p:spPr>
            <a:xfrm>
              <a:off x="2182904" y="2991969"/>
              <a:ext cx="2281520" cy="331695"/>
            </a:xfrm>
            <a:prstGeom prst="rect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b="1" dirty="0">
                  <a:solidFill>
                    <a:schemeClr val="tx1"/>
                  </a:solidFill>
                </a:rPr>
                <a:t>Trans-Impedance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26A878F-9D8A-4A45-8580-BC000CC889A4}"/>
                </a:ext>
              </a:extLst>
            </p:cNvPr>
            <p:cNvSpPr/>
            <p:nvPr/>
          </p:nvSpPr>
          <p:spPr>
            <a:xfrm>
              <a:off x="5576049" y="1389529"/>
              <a:ext cx="2429436" cy="331695"/>
            </a:xfrm>
            <a:prstGeom prst="rect">
              <a:avLst/>
            </a:prstGeom>
            <a:solidFill>
              <a:srgbClr val="51C5FF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b="1" dirty="0">
                  <a:solidFill>
                    <a:schemeClr val="tx1"/>
                  </a:solidFill>
                </a:rPr>
                <a:t>ADC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EAAE06F-4D1B-BC47-BE3C-A71E00D5DCC3}"/>
                </a:ext>
              </a:extLst>
            </p:cNvPr>
            <p:cNvSpPr/>
            <p:nvPr/>
          </p:nvSpPr>
          <p:spPr>
            <a:xfrm>
              <a:off x="5602943" y="2238186"/>
              <a:ext cx="2429436" cy="331695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b="1" dirty="0">
                  <a:solidFill>
                    <a:schemeClr val="tx1"/>
                  </a:solidFill>
                </a:rPr>
                <a:t>Time over Threshold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874661A-7A4A-1745-A299-E163309FBDF0}"/>
                </a:ext>
              </a:extLst>
            </p:cNvPr>
            <p:cNvSpPr/>
            <p:nvPr/>
          </p:nvSpPr>
          <p:spPr>
            <a:xfrm>
              <a:off x="5602943" y="2886636"/>
              <a:ext cx="2429436" cy="5423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b="1" dirty="0">
                  <a:solidFill>
                    <a:schemeClr val="tx1"/>
                  </a:solidFill>
                </a:rPr>
                <a:t>Multiple </a:t>
              </a:r>
            </a:p>
            <a:p>
              <a:pPr algn="ctr"/>
              <a:r>
                <a:rPr lang="en-IT" b="1" dirty="0">
                  <a:solidFill>
                    <a:schemeClr val="tx1"/>
                  </a:solidFill>
                </a:rPr>
                <a:t>Time over Threshold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A60A61A-2BA3-7949-81E7-C84D044C8D8F}"/>
                </a:ext>
              </a:extLst>
            </p:cNvPr>
            <p:cNvSpPr/>
            <p:nvPr/>
          </p:nvSpPr>
          <p:spPr>
            <a:xfrm>
              <a:off x="5602943" y="3745755"/>
              <a:ext cx="2429436" cy="542365"/>
            </a:xfrm>
            <a:prstGeom prst="rect">
              <a:avLst/>
            </a:prstGeom>
            <a:solidFill>
              <a:schemeClr val="accent2">
                <a:lumMod val="25000"/>
                <a:lumOff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b="1" dirty="0">
                  <a:solidFill>
                    <a:schemeClr val="tx1"/>
                  </a:solidFill>
                </a:rPr>
                <a:t>Wafeform sampler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3EB1436-EDD7-434B-B2A0-D9EBE856358E}"/>
                </a:ext>
              </a:extLst>
            </p:cNvPr>
            <p:cNvCxnSpPr/>
            <p:nvPr/>
          </p:nvCxnSpPr>
          <p:spPr>
            <a:xfrm>
              <a:off x="8771967" y="1389529"/>
              <a:ext cx="0" cy="28985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137E314-B182-064E-A91E-707F5BC98FFC}"/>
                </a:ext>
              </a:extLst>
            </p:cNvPr>
            <p:cNvSpPr txBox="1"/>
            <p:nvPr/>
          </p:nvSpPr>
          <p:spPr>
            <a:xfrm>
              <a:off x="8139954" y="2452436"/>
              <a:ext cx="1272988" cy="621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IT" sz="1400" b="1" dirty="0"/>
                <a:t>Increasing power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76A8F2C-F1DD-2B4B-B797-B64D9367D3D1}"/>
                </a:ext>
              </a:extLst>
            </p:cNvPr>
            <p:cNvCxnSpPr>
              <a:cxnSpLocks/>
              <a:stCxn id="48" idx="3"/>
              <a:endCxn id="50" idx="1"/>
            </p:cNvCxnSpPr>
            <p:nvPr/>
          </p:nvCxnSpPr>
          <p:spPr>
            <a:xfrm flipV="1">
              <a:off x="4464424" y="2404034"/>
              <a:ext cx="1138519" cy="75378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5F1AAD3-755A-D745-8367-C6B68FC372CB}"/>
                </a:ext>
              </a:extLst>
            </p:cNvPr>
            <p:cNvCxnSpPr>
              <a:cxnSpLocks/>
              <a:stCxn id="48" idx="3"/>
              <a:endCxn id="51" idx="1"/>
            </p:cNvCxnSpPr>
            <p:nvPr/>
          </p:nvCxnSpPr>
          <p:spPr>
            <a:xfrm>
              <a:off x="4464424" y="3157817"/>
              <a:ext cx="1138519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55E9504-11EA-AC42-87FE-E4B7789F846E}"/>
                </a:ext>
              </a:extLst>
            </p:cNvPr>
            <p:cNvCxnSpPr>
              <a:cxnSpLocks/>
              <a:stCxn id="48" idx="3"/>
              <a:endCxn id="52" idx="1"/>
            </p:cNvCxnSpPr>
            <p:nvPr/>
          </p:nvCxnSpPr>
          <p:spPr>
            <a:xfrm>
              <a:off x="4464424" y="3157817"/>
              <a:ext cx="1138519" cy="85912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AE604EC-2D16-F640-B52D-00D25701C1EC}"/>
                </a:ext>
              </a:extLst>
            </p:cNvPr>
            <p:cNvCxnSpPr>
              <a:cxnSpLocks/>
              <a:stCxn id="47" idx="3"/>
              <a:endCxn id="49" idx="1"/>
            </p:cNvCxnSpPr>
            <p:nvPr/>
          </p:nvCxnSpPr>
          <p:spPr>
            <a:xfrm>
              <a:off x="4464424" y="1555377"/>
              <a:ext cx="11116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7B9698D-C2B7-1749-9DDF-68CE97621AF7}"/>
                </a:ext>
              </a:extLst>
            </p:cNvPr>
            <p:cNvSpPr/>
            <p:nvPr/>
          </p:nvSpPr>
          <p:spPr>
            <a:xfrm>
              <a:off x="-1260595" y="1073625"/>
              <a:ext cx="2906321" cy="10113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600" b="1" dirty="0">
                  <a:solidFill>
                    <a:schemeClr val="tx1"/>
                  </a:solidFill>
                </a:rPr>
                <a:t>(i) </a:t>
              </a:r>
              <a:r>
                <a:rPr lang="en-US" sz="1600" b="1" dirty="0">
                  <a:solidFill>
                    <a:schemeClr val="tx1"/>
                  </a:solidFill>
                </a:rPr>
                <a:t>Excellent spatial resolution, very low material budget. </a:t>
              </a:r>
              <a:r>
                <a:rPr lang="en-IT" sz="1600" b="1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5B2E2C5-48B9-044B-9FB5-99AA0348924A}"/>
                </a:ext>
              </a:extLst>
            </p:cNvPr>
            <p:cNvSpPr/>
            <p:nvPr/>
          </p:nvSpPr>
          <p:spPr>
            <a:xfrm>
              <a:off x="-1260595" y="2652157"/>
              <a:ext cx="2906321" cy="10113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600" b="1" dirty="0">
                  <a:solidFill>
                    <a:schemeClr val="tx1"/>
                  </a:solidFill>
                </a:rPr>
                <a:t>(II) </a:t>
              </a:r>
              <a:r>
                <a:rPr lang="en-US" sz="1600" b="1" dirty="0">
                  <a:solidFill>
                    <a:schemeClr val="tx1"/>
                  </a:solidFill>
                </a:rPr>
                <a:t>Combined good spatial and temporal resolutions, moderate material budget.</a:t>
              </a:r>
              <a:r>
                <a:rPr lang="en-IT" sz="1600" dirty="0">
                  <a:solidFill>
                    <a:schemeClr val="tx1"/>
                  </a:solidFill>
                </a:rPr>
                <a:t> </a:t>
              </a:r>
              <a:endParaRPr lang="en-IT" sz="1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072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Summary on LGAD sensors families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A6ADEE06-47E4-2E41-94EF-699113CED9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0831801"/>
                  </p:ext>
                </p:extLst>
              </p:nvPr>
            </p:nvGraphicFramePr>
            <p:xfrm>
              <a:off x="426728" y="3917889"/>
              <a:ext cx="11340268" cy="2489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84039">
                      <a:extLst>
                        <a:ext uri="{9D8B030D-6E8A-4147-A177-3AD203B41FA5}">
                          <a16:colId xmlns:a16="http://schemas.microsoft.com/office/drawing/2014/main" val="1131318817"/>
                        </a:ext>
                      </a:extLst>
                    </a:gridCol>
                    <a:gridCol w="3140180">
                      <a:extLst>
                        <a:ext uri="{9D8B030D-6E8A-4147-A177-3AD203B41FA5}">
                          <a16:colId xmlns:a16="http://schemas.microsoft.com/office/drawing/2014/main" val="1491370519"/>
                        </a:ext>
                      </a:extLst>
                    </a:gridCol>
                    <a:gridCol w="2354514">
                      <a:extLst>
                        <a:ext uri="{9D8B030D-6E8A-4147-A177-3AD203B41FA5}">
                          <a16:colId xmlns:a16="http://schemas.microsoft.com/office/drawing/2014/main" val="1603126225"/>
                        </a:ext>
                      </a:extLst>
                    </a:gridCol>
                    <a:gridCol w="2761535">
                      <a:extLst>
                        <a:ext uri="{9D8B030D-6E8A-4147-A177-3AD203B41FA5}">
                          <a16:colId xmlns:a16="http://schemas.microsoft.com/office/drawing/2014/main" val="246925100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Traditional LGAD (JTE/p-stop)</a:t>
                          </a: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Trench isolated LGAD</a:t>
                          </a: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Resistive silicon Detector</a:t>
                          </a: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81036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 factor 100%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No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Almost 100%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833758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High occupancy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49357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Excellent temporal resolution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585202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Spatial resolution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No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Typical of pixel sensors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&lt; 10µm with large pixels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357663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Radiation hardness (up to 2</a:t>
                          </a:r>
                          <a14:m>
                            <m:oMath xmlns:m="http://schemas.openxmlformats.org/officeDocument/2006/math"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oMath>
                          </a14:m>
                          <a:r>
                            <a:rPr lang="en-GB" dirty="0"/>
                            <a:t>10</a:t>
                          </a:r>
                          <a:r>
                            <a:rPr lang="en-GB" baseline="30000" dirty="0"/>
                            <a:t>15</a:t>
                          </a:r>
                          <a:r>
                            <a:rPr lang="en-GB" baseline="0" dirty="0"/>
                            <a:t> n</a:t>
                          </a:r>
                          <a:r>
                            <a:rPr lang="en-GB" baseline="-25000" dirty="0"/>
                            <a:t>eq</a:t>
                          </a:r>
                          <a:r>
                            <a:rPr lang="en-GB" baseline="0" dirty="0"/>
                            <a:t>)</a:t>
                          </a:r>
                          <a:endParaRPr lang="en-GB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Under investigation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85764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A6ADEE06-47E4-2E41-94EF-699113CED9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0831801"/>
                  </p:ext>
                </p:extLst>
              </p:nvPr>
            </p:nvGraphicFramePr>
            <p:xfrm>
              <a:off x="426728" y="3917889"/>
              <a:ext cx="11340268" cy="2489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084039">
                      <a:extLst>
                        <a:ext uri="{9D8B030D-6E8A-4147-A177-3AD203B41FA5}">
                          <a16:colId xmlns:a16="http://schemas.microsoft.com/office/drawing/2014/main" val="1131318817"/>
                        </a:ext>
                      </a:extLst>
                    </a:gridCol>
                    <a:gridCol w="3140180">
                      <a:extLst>
                        <a:ext uri="{9D8B030D-6E8A-4147-A177-3AD203B41FA5}">
                          <a16:colId xmlns:a16="http://schemas.microsoft.com/office/drawing/2014/main" val="1491370519"/>
                        </a:ext>
                      </a:extLst>
                    </a:gridCol>
                    <a:gridCol w="2354514">
                      <a:extLst>
                        <a:ext uri="{9D8B030D-6E8A-4147-A177-3AD203B41FA5}">
                          <a16:colId xmlns:a16="http://schemas.microsoft.com/office/drawing/2014/main" val="1603126225"/>
                        </a:ext>
                      </a:extLst>
                    </a:gridCol>
                    <a:gridCol w="2761535">
                      <a:extLst>
                        <a:ext uri="{9D8B030D-6E8A-4147-A177-3AD203B41FA5}">
                          <a16:colId xmlns:a16="http://schemas.microsoft.com/office/drawing/2014/main" val="246925100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Traditional LGAD (JTE/p-stop)</a:t>
                          </a: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Trench isolated LGAD</a:t>
                          </a: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Resistive silicon Detector</a:t>
                          </a:r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81036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Fil factor 100%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No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Almost 100%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833758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High occupancy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No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49357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Excellent temporal resolution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585202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Spatial resolution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No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Typical of pixel sensors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&lt; 10µm with large pixels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3576639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12" t="-290196" r="-268313" b="-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Yes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Under investigation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0857648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54B647C6-793A-7F4D-B2FC-5D4B4CE685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14" r="4746" b="12828"/>
          <a:stretch/>
        </p:blipFill>
        <p:spPr>
          <a:xfrm>
            <a:off x="346074" y="2451959"/>
            <a:ext cx="3608711" cy="1341587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21019A9-14EE-DA4E-B5A4-12B0B623DA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27" t="23357" r="6842" b="10909"/>
          <a:stretch/>
        </p:blipFill>
        <p:spPr>
          <a:xfrm>
            <a:off x="8337555" y="2687906"/>
            <a:ext cx="3535681" cy="1059931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282C2FFC-AF8F-964F-AE33-53735AF71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300" y="1518118"/>
            <a:ext cx="4032250" cy="17567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E5691F-3F98-E943-A5D9-14897526AC42}"/>
              </a:ext>
            </a:extLst>
          </p:cNvPr>
          <p:cNvSpPr txBox="1"/>
          <p:nvPr/>
        </p:nvSpPr>
        <p:spPr>
          <a:xfrm>
            <a:off x="1202184" y="2327616"/>
            <a:ext cx="174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Traditional LGAD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C3794315-68BB-D344-8EC5-FF34DC06F388}"/>
              </a:ext>
            </a:extLst>
          </p:cNvPr>
          <p:cNvSpPr txBox="1"/>
          <p:nvPr/>
        </p:nvSpPr>
        <p:spPr>
          <a:xfrm>
            <a:off x="5102671" y="3007207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Trench isolated LGAD</a:t>
            </a:r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id="{8C8E750C-14C6-2142-B269-35064EAAB77B}"/>
              </a:ext>
            </a:extLst>
          </p:cNvPr>
          <p:cNvSpPr txBox="1"/>
          <p:nvPr/>
        </p:nvSpPr>
        <p:spPr>
          <a:xfrm>
            <a:off x="9031323" y="2238673"/>
            <a:ext cx="252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Resistive Silicon Detector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DE4B31-FC34-5C4D-945A-2AC1C6310ACC}"/>
              </a:ext>
            </a:extLst>
          </p:cNvPr>
          <p:cNvSpPr txBox="1"/>
          <p:nvPr/>
        </p:nvSpPr>
        <p:spPr>
          <a:xfrm>
            <a:off x="3792997" y="1026145"/>
            <a:ext cx="5230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Each design fulfils specific requirements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D258BF-AAB2-7344-9ADD-E3A95EAD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25</a:t>
            </a:fld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DD379E-4F51-2245-A179-2CD09DEDF255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46EF74D-8F82-074C-AD05-2EEC08811DC9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1429075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Material budget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CCD7D49-82B5-4E4C-98FA-5E6768DACE7A}"/>
              </a:ext>
            </a:extLst>
          </p:cNvPr>
          <p:cNvGrpSpPr/>
          <p:nvPr/>
        </p:nvGrpSpPr>
        <p:grpSpPr>
          <a:xfrm>
            <a:off x="1922858" y="2096676"/>
            <a:ext cx="2850509" cy="2593555"/>
            <a:chOff x="859354" y="2302396"/>
            <a:chExt cx="2850509" cy="2593555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DCDF82CB-4518-704D-A136-F35F3ECF0B74}"/>
                </a:ext>
              </a:extLst>
            </p:cNvPr>
            <p:cNvSpPr/>
            <p:nvPr/>
          </p:nvSpPr>
          <p:spPr>
            <a:xfrm>
              <a:off x="861287" y="3453202"/>
              <a:ext cx="2768861" cy="81613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5C8C959-841B-184B-945D-3510FC4B0E01}"/>
                </a:ext>
              </a:extLst>
            </p:cNvPr>
            <p:cNvSpPr/>
            <p:nvPr/>
          </p:nvSpPr>
          <p:spPr>
            <a:xfrm>
              <a:off x="859354" y="3879617"/>
              <a:ext cx="2768861" cy="101398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5078C42-40BD-194A-9D7A-2D6E655A0D6F}"/>
                </a:ext>
              </a:extLst>
            </p:cNvPr>
            <p:cNvSpPr/>
            <p:nvPr/>
          </p:nvSpPr>
          <p:spPr>
            <a:xfrm>
              <a:off x="1017819" y="3453202"/>
              <a:ext cx="2479466" cy="27322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0CA7D34-080E-EB4B-943D-6772CC477D11}"/>
                </a:ext>
              </a:extLst>
            </p:cNvPr>
            <p:cNvSpPr/>
            <p:nvPr/>
          </p:nvSpPr>
          <p:spPr>
            <a:xfrm>
              <a:off x="1057110" y="3496761"/>
              <a:ext cx="2394443" cy="2732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6A208B3-8991-984E-8624-7272C3E5B850}"/>
                </a:ext>
              </a:extLst>
            </p:cNvPr>
            <p:cNvSpPr/>
            <p:nvPr/>
          </p:nvSpPr>
          <p:spPr>
            <a:xfrm>
              <a:off x="866253" y="3428321"/>
              <a:ext cx="2761962" cy="290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3D006A3-D2C2-864F-8F30-338A54FD6BC6}"/>
                </a:ext>
              </a:extLst>
            </p:cNvPr>
            <p:cNvSpPr/>
            <p:nvPr/>
          </p:nvSpPr>
          <p:spPr>
            <a:xfrm flipV="1">
              <a:off x="1125508" y="3398282"/>
              <a:ext cx="367126" cy="273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00D2FCC-4C06-BE47-876A-936FDCB88FF8}"/>
                </a:ext>
              </a:extLst>
            </p:cNvPr>
            <p:cNvSpPr/>
            <p:nvPr/>
          </p:nvSpPr>
          <p:spPr>
            <a:xfrm flipV="1">
              <a:off x="2034877" y="3395841"/>
              <a:ext cx="367126" cy="273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5049761-1E30-D044-BC7B-A25C0177F022}"/>
                </a:ext>
              </a:extLst>
            </p:cNvPr>
            <p:cNvSpPr/>
            <p:nvPr/>
          </p:nvSpPr>
          <p:spPr>
            <a:xfrm flipV="1">
              <a:off x="2946495" y="3398281"/>
              <a:ext cx="367126" cy="273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1E97A45C-D505-5844-BD66-C23796F62D8C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64" y="3881971"/>
              <a:ext cx="0" cy="101398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CD7441F-41EB-6245-B358-941C325F6C1E}"/>
                </a:ext>
              </a:extLst>
            </p:cNvPr>
            <p:cNvSpPr txBox="1"/>
            <p:nvPr/>
          </p:nvSpPr>
          <p:spPr>
            <a:xfrm>
              <a:off x="2311981" y="4108516"/>
              <a:ext cx="1130438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~200 </a:t>
              </a:r>
              <a:r>
                <a:rPr lang="en-US" b="1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  <a:r>
                <a:rPr lang="en-US" b="1" dirty="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43C34E21-EC0E-464D-AC54-D509C1DA61B6}"/>
                </a:ext>
              </a:extLst>
            </p:cNvPr>
            <p:cNvCxnSpPr>
              <a:cxnSpLocks/>
            </p:cNvCxnSpPr>
            <p:nvPr/>
          </p:nvCxnSpPr>
          <p:spPr>
            <a:xfrm>
              <a:off x="1706859" y="3509790"/>
              <a:ext cx="0" cy="35383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68B2573-F598-1544-8AE3-82636F6025E3}"/>
                </a:ext>
              </a:extLst>
            </p:cNvPr>
            <p:cNvSpPr txBox="1"/>
            <p:nvPr/>
          </p:nvSpPr>
          <p:spPr>
            <a:xfrm>
              <a:off x="1778639" y="3482878"/>
              <a:ext cx="862737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50 </a:t>
              </a:r>
              <a:r>
                <a:rPr lang="en-US" b="1" dirty="0">
                  <a:latin typeface="Symbol" pitchFamily="2" charset="2"/>
                </a:rPr>
                <a:t>m</a:t>
              </a:r>
              <a:r>
                <a:rPr lang="en-US" b="1" dirty="0"/>
                <a:t>m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572AA931-BC85-4F4B-BB52-F5DEB720C751}"/>
                </a:ext>
              </a:extLst>
            </p:cNvPr>
            <p:cNvCxnSpPr>
              <a:cxnSpLocks/>
            </p:cNvCxnSpPr>
            <p:nvPr/>
          </p:nvCxnSpPr>
          <p:spPr>
            <a:xfrm>
              <a:off x="2624366" y="2302396"/>
              <a:ext cx="0" cy="856095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187A3DA-A344-044A-8538-8021D8A87A19}"/>
                </a:ext>
              </a:extLst>
            </p:cNvPr>
            <p:cNvSpPr txBox="1"/>
            <p:nvPr/>
          </p:nvSpPr>
          <p:spPr>
            <a:xfrm>
              <a:off x="2579425" y="2495410"/>
              <a:ext cx="1130438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~150 </a:t>
              </a:r>
              <a:r>
                <a:rPr lang="en-US" b="1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  <a:r>
                <a:rPr lang="en-US" b="1" dirty="0">
                  <a:solidFill>
                    <a:schemeClr val="bg1"/>
                  </a:solidFill>
                </a:rPr>
                <a:t>m</a:t>
              </a: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9756EBE8-82C1-7641-A9C7-D019DCF504F7}"/>
              </a:ext>
            </a:extLst>
          </p:cNvPr>
          <p:cNvSpPr txBox="1"/>
          <p:nvPr/>
        </p:nvSpPr>
        <p:spPr>
          <a:xfrm>
            <a:off x="1509714" y="4792471"/>
            <a:ext cx="3911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Present design: not optimized for material budget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DBB54AD-085C-A842-9E68-A17BF310ECCB}"/>
                  </a:ext>
                </a:extLst>
              </p:cNvPr>
              <p:cNvSpPr txBox="1"/>
              <p:nvPr/>
            </p:nvSpPr>
            <p:spPr>
              <a:xfrm>
                <a:off x="782054" y="1234532"/>
                <a:ext cx="1062789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Present design: 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400" dirty="0"/>
                  <a:t>Sensors active thickness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/>
                  <a:t> 50µm 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2400" dirty="0"/>
                  <a:t>thick “handle wafer” (handle wafer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dirty="0"/>
                  <a:t> 200µm)</a:t>
                </a: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DBB54AD-085C-A842-9E68-A17BF310E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054" y="1234532"/>
                <a:ext cx="10627891" cy="1200329"/>
              </a:xfrm>
              <a:prstGeom prst="rect">
                <a:avLst/>
              </a:prstGeom>
              <a:blipFill>
                <a:blip r:embed="rId3"/>
                <a:stretch>
                  <a:fillRect l="-835" t="-4211" b="-10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78EB232-2D60-9041-BD6D-9CD7B59D82B4}"/>
              </a:ext>
            </a:extLst>
          </p:cNvPr>
          <p:cNvGrpSpPr/>
          <p:nvPr/>
        </p:nvGrpSpPr>
        <p:grpSpPr>
          <a:xfrm>
            <a:off x="7498350" y="2094322"/>
            <a:ext cx="2850509" cy="1991823"/>
            <a:chOff x="859354" y="2302396"/>
            <a:chExt cx="2850509" cy="1991823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F40D53F7-7AB8-FC4C-B42D-217BE0F3FE54}"/>
                </a:ext>
              </a:extLst>
            </p:cNvPr>
            <p:cNvSpPr/>
            <p:nvPr/>
          </p:nvSpPr>
          <p:spPr>
            <a:xfrm>
              <a:off x="861287" y="3453202"/>
              <a:ext cx="2768861" cy="81613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8E88C0F6-2EA9-0F44-B987-EAAF3643CA6F}"/>
                </a:ext>
              </a:extLst>
            </p:cNvPr>
            <p:cNvSpPr/>
            <p:nvPr/>
          </p:nvSpPr>
          <p:spPr>
            <a:xfrm>
              <a:off x="859354" y="3879617"/>
              <a:ext cx="2768861" cy="41460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6413D1A-7B17-6146-B212-A4C3B869E53B}"/>
                </a:ext>
              </a:extLst>
            </p:cNvPr>
            <p:cNvSpPr/>
            <p:nvPr/>
          </p:nvSpPr>
          <p:spPr>
            <a:xfrm>
              <a:off x="1017819" y="3453202"/>
              <a:ext cx="2479466" cy="27322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B85AA845-E72C-D04A-9F63-8BB56A88993F}"/>
                </a:ext>
              </a:extLst>
            </p:cNvPr>
            <p:cNvSpPr/>
            <p:nvPr/>
          </p:nvSpPr>
          <p:spPr>
            <a:xfrm>
              <a:off x="1057110" y="3496761"/>
              <a:ext cx="2394443" cy="2732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1B013003-4655-5A47-9CAE-056FC493E219}"/>
                </a:ext>
              </a:extLst>
            </p:cNvPr>
            <p:cNvSpPr/>
            <p:nvPr/>
          </p:nvSpPr>
          <p:spPr>
            <a:xfrm>
              <a:off x="866253" y="3428321"/>
              <a:ext cx="2761962" cy="290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0A6C85F-4D95-A748-9C0A-90D28B034E1E}"/>
                </a:ext>
              </a:extLst>
            </p:cNvPr>
            <p:cNvSpPr/>
            <p:nvPr/>
          </p:nvSpPr>
          <p:spPr>
            <a:xfrm flipV="1">
              <a:off x="1125508" y="3398282"/>
              <a:ext cx="367126" cy="273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C1A6BED1-4BF3-BE4B-A75C-1E1068CC8912}"/>
                </a:ext>
              </a:extLst>
            </p:cNvPr>
            <p:cNvSpPr/>
            <p:nvPr/>
          </p:nvSpPr>
          <p:spPr>
            <a:xfrm flipV="1">
              <a:off x="2034877" y="3395841"/>
              <a:ext cx="367126" cy="273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0D79510B-15AD-8042-9E15-147ACF658CCC}"/>
                </a:ext>
              </a:extLst>
            </p:cNvPr>
            <p:cNvSpPr/>
            <p:nvPr/>
          </p:nvSpPr>
          <p:spPr>
            <a:xfrm flipV="1">
              <a:off x="2946495" y="3398281"/>
              <a:ext cx="367126" cy="2732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45691172-F5FA-E34A-B871-4A05EF16016B}"/>
                </a:ext>
              </a:extLst>
            </p:cNvPr>
            <p:cNvCxnSpPr>
              <a:cxnSpLocks/>
              <a:stCxn id="145" idx="0"/>
              <a:endCxn id="145" idx="2"/>
            </p:cNvCxnSpPr>
            <p:nvPr/>
          </p:nvCxnSpPr>
          <p:spPr>
            <a:xfrm>
              <a:off x="2243785" y="3879617"/>
              <a:ext cx="0" cy="414602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1002CE32-A424-2F41-8241-8315F1577AFE}"/>
                </a:ext>
              </a:extLst>
            </p:cNvPr>
            <p:cNvSpPr txBox="1"/>
            <p:nvPr/>
          </p:nvSpPr>
          <p:spPr>
            <a:xfrm>
              <a:off x="2258645" y="3849566"/>
              <a:ext cx="1212191" cy="420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~10-20 </a:t>
              </a:r>
              <a:r>
                <a:rPr lang="en-US" b="1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  <a:r>
                <a:rPr lang="en-US" b="1" dirty="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3C3333D0-60D2-A341-9A48-15BDE7F13058}"/>
                </a:ext>
              </a:extLst>
            </p:cNvPr>
            <p:cNvCxnSpPr>
              <a:cxnSpLocks/>
            </p:cNvCxnSpPr>
            <p:nvPr/>
          </p:nvCxnSpPr>
          <p:spPr>
            <a:xfrm>
              <a:off x="1706859" y="3509790"/>
              <a:ext cx="0" cy="35383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D488C132-992D-5445-910D-FC316B171248}"/>
                </a:ext>
              </a:extLst>
            </p:cNvPr>
            <p:cNvSpPr txBox="1"/>
            <p:nvPr/>
          </p:nvSpPr>
          <p:spPr>
            <a:xfrm>
              <a:off x="1778639" y="3482878"/>
              <a:ext cx="862737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/>
                <a:t>50 </a:t>
              </a:r>
              <a:r>
                <a:rPr lang="en-US" b="1" dirty="0">
                  <a:latin typeface="Symbol" pitchFamily="2" charset="2"/>
                </a:rPr>
                <a:t>m</a:t>
              </a:r>
              <a:r>
                <a:rPr lang="en-US" b="1" dirty="0"/>
                <a:t>m</a:t>
              </a:r>
            </a:p>
          </p:txBody>
        </p: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259A576F-880E-3840-9AD1-64A62A33F91A}"/>
                </a:ext>
              </a:extLst>
            </p:cNvPr>
            <p:cNvCxnSpPr>
              <a:cxnSpLocks/>
            </p:cNvCxnSpPr>
            <p:nvPr/>
          </p:nvCxnSpPr>
          <p:spPr>
            <a:xfrm>
              <a:off x="2624366" y="2302396"/>
              <a:ext cx="0" cy="856095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9016E5D-9671-404F-A8A6-E7080D965617}"/>
                </a:ext>
              </a:extLst>
            </p:cNvPr>
            <p:cNvSpPr txBox="1"/>
            <p:nvPr/>
          </p:nvSpPr>
          <p:spPr>
            <a:xfrm>
              <a:off x="2579425" y="2495410"/>
              <a:ext cx="1130438" cy="41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~150 </a:t>
              </a:r>
              <a:r>
                <a:rPr lang="en-US" b="1" dirty="0">
                  <a:solidFill>
                    <a:schemeClr val="bg1"/>
                  </a:solidFill>
                  <a:latin typeface="Symbol" pitchFamily="2" charset="2"/>
                </a:rPr>
                <a:t>m</a:t>
              </a:r>
              <a:r>
                <a:rPr lang="en-US" b="1" dirty="0">
                  <a:solidFill>
                    <a:schemeClr val="bg1"/>
                  </a:solidFill>
                </a:rPr>
                <a:t>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4171D7-F2BA-3642-9BC0-7B879A33AE4D}"/>
              </a:ext>
            </a:extLst>
          </p:cNvPr>
          <p:cNvSpPr txBox="1"/>
          <p:nvPr/>
        </p:nvSpPr>
        <p:spPr>
          <a:xfrm>
            <a:off x="7085208" y="4272378"/>
            <a:ext cx="3911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Thinned handle wafer Handle wafer: 200 um </a:t>
            </a:r>
            <a:r>
              <a:rPr lang="en-US" sz="2400" dirty="0">
                <a:sym typeface="Wingdings" pitchFamily="2" charset="2"/>
              </a:rPr>
              <a:t> 10-20 um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The tinning of handle wafer is a well know technology</a:t>
            </a: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48E4B-2611-F64E-8FDF-1F8FBC8D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26</a:t>
            </a:fld>
            <a:endParaRPr lang="en-GB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6E0E5D7-E13F-D146-9A78-9144E211DBFC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061CE6D-6CED-F941-83BB-9000408E30EA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938862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Acknowledgement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D50BFA-CB7D-9040-AF90-2C1FE64AAE0A}"/>
              </a:ext>
            </a:extLst>
          </p:cNvPr>
          <p:cNvSpPr txBox="1"/>
          <p:nvPr/>
        </p:nvSpPr>
        <p:spPr>
          <a:xfrm>
            <a:off x="1085851" y="1389460"/>
            <a:ext cx="102905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We kindly acknowledge the following funding agencies, collaborations:</a:t>
            </a:r>
          </a:p>
          <a:p>
            <a:endParaRPr lang="en-US" sz="2400" dirty="0"/>
          </a:p>
          <a:p>
            <a:pPr marL="257175" indent="-257175">
              <a:buFont typeface="Wingdings" charset="2"/>
              <a:buChar char="Ø"/>
            </a:pPr>
            <a:r>
              <a:rPr lang="en-US" sz="2400" dirty="0"/>
              <a:t>INFN - Gruppo V, UFSD, RSD and ExFlu projects</a:t>
            </a:r>
          </a:p>
          <a:p>
            <a:pPr marL="257175" indent="-257175">
              <a:buFont typeface="Wingdings" charset="2"/>
              <a:buChar char="Ø"/>
            </a:pPr>
            <a:r>
              <a:rPr lang="en-US" sz="2400" dirty="0"/>
              <a:t>INFN – FBK agreement on sensor production (</a:t>
            </a:r>
            <a:r>
              <a:rPr lang="en-US" sz="2400" dirty="0" err="1"/>
              <a:t>convenzione</a:t>
            </a:r>
            <a:r>
              <a:rPr lang="en-US" sz="2400" dirty="0"/>
              <a:t> INFN-FBK)</a:t>
            </a:r>
          </a:p>
          <a:p>
            <a:pPr marL="257175" indent="-257175">
              <a:buFont typeface="Wingdings" charset="2"/>
              <a:buChar char="Ø"/>
            </a:pPr>
            <a:r>
              <a:rPr lang="fr-FR" sz="2400" dirty="0"/>
              <a:t>Horizon 2020, grant UFSD669529</a:t>
            </a:r>
          </a:p>
          <a:p>
            <a:pPr marL="257175" indent="-257175">
              <a:buFont typeface="Wingdings" charset="2"/>
              <a:buChar char="Ø"/>
            </a:pPr>
            <a:r>
              <a:rPr lang="fr-FR" sz="2400" dirty="0"/>
              <a:t>U.S. </a:t>
            </a:r>
            <a:r>
              <a:rPr lang="fr-FR" sz="2400" dirty="0" err="1"/>
              <a:t>Department</a:t>
            </a:r>
            <a:r>
              <a:rPr lang="fr-FR" sz="2400" dirty="0"/>
              <a:t> of </a:t>
            </a:r>
            <a:r>
              <a:rPr lang="fr-FR" sz="2400" dirty="0" err="1"/>
              <a:t>Energy</a:t>
            </a:r>
            <a:r>
              <a:rPr lang="fr-FR" sz="2400" dirty="0"/>
              <a:t> grant </a:t>
            </a:r>
            <a:r>
              <a:rPr lang="fr-FR" sz="2400" dirty="0" err="1"/>
              <a:t>number</a:t>
            </a:r>
            <a:r>
              <a:rPr lang="fr-FR" sz="2400" dirty="0"/>
              <a:t> DE-SC0010107</a:t>
            </a:r>
          </a:p>
          <a:p>
            <a:pPr marL="257175" indent="-257175">
              <a:buFont typeface="Wingdings" charset="2"/>
              <a:buChar char="Ø"/>
            </a:pPr>
            <a:r>
              <a:rPr lang="it-IT" sz="2400" dirty="0"/>
              <a:t>Dipartimenti di Eccellenza, </a:t>
            </a:r>
            <a:r>
              <a:rPr lang="it-IT" sz="2400" dirty="0" err="1"/>
              <a:t>Univ</a:t>
            </a:r>
            <a:r>
              <a:rPr lang="it-IT" sz="2400" dirty="0"/>
              <a:t>. of Torino (ex L. 232/2016, art. 1, cc. 314, 337)</a:t>
            </a:r>
          </a:p>
          <a:p>
            <a:pPr marL="257175" indent="-257175">
              <a:buFont typeface="Wingdings" charset="2"/>
              <a:buChar char="Ø"/>
            </a:pPr>
            <a:r>
              <a:rPr lang="it-IT" sz="2400" dirty="0"/>
              <a:t>Ministero della Ricerca, Italia , PRIN 2017, progetto </a:t>
            </a:r>
            <a:r>
              <a:rPr lang="en-US" sz="2400" dirty="0"/>
              <a:t>2017L2XKTJ – 4DinSiDe</a:t>
            </a:r>
          </a:p>
          <a:p>
            <a:pPr marL="257175" indent="-257175">
              <a:buFont typeface="Wingdings" charset="2"/>
              <a:buChar char="Ø"/>
            </a:pPr>
            <a:r>
              <a:rPr lang="en-US" sz="2400" dirty="0" err="1"/>
              <a:t>Ministero</a:t>
            </a:r>
            <a:r>
              <a:rPr lang="en-US" sz="2400" dirty="0"/>
              <a:t> della Ricerca, Italia, FARE,   R165xr8frt_fare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E5D357-1A9D-FE48-B5D8-AF33E560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27</a:t>
            </a:fld>
            <a:endParaRPr lang="en-GB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D791C32-5BF3-8E44-8C40-59B9B0432612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08C3F31-9BF1-0943-B1E0-5699CA5CDB27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2898504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9D503D1-C561-0E46-BC09-B71BCBD8BCED}"/>
              </a:ext>
            </a:extLst>
          </p:cNvPr>
          <p:cNvSpPr/>
          <p:nvPr/>
        </p:nvSpPr>
        <p:spPr>
          <a:xfrm>
            <a:off x="0" y="0"/>
            <a:ext cx="12192000" cy="1077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1463040"/>
            <a:ext cx="12192000" cy="26256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</a:rPr>
              <a:t>Backup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DA4F7E-8223-2145-82C6-0AEB34ADA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638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9D503D1-C561-0E46-BC09-B71BCBD8BCED}"/>
              </a:ext>
            </a:extLst>
          </p:cNvPr>
          <p:cNvSpPr/>
          <p:nvPr/>
        </p:nvSpPr>
        <p:spPr>
          <a:xfrm>
            <a:off x="0" y="0"/>
            <a:ext cx="12192000" cy="1077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Shot noise and power consumption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3A233-300D-5D4A-92B4-1A3B22F42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321" y="1865576"/>
            <a:ext cx="7464897" cy="233999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BCF5427-F961-974F-B703-88D44E6A7F8C}"/>
              </a:ext>
            </a:extLst>
          </p:cNvPr>
          <p:cNvSpPr txBox="1"/>
          <p:nvPr/>
        </p:nvSpPr>
        <p:spPr>
          <a:xfrm>
            <a:off x="855813" y="5902569"/>
            <a:ext cx="10901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Power consumption and shot noise can be mitigated operating thin sensors (small volume) a low 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C4ED2-91F1-444C-8A62-4BE8810F98E3}"/>
              </a:ext>
            </a:extLst>
          </p:cNvPr>
          <p:cNvSpPr txBox="1"/>
          <p:nvPr/>
        </p:nvSpPr>
        <p:spPr>
          <a:xfrm>
            <a:off x="3870215" y="1123020"/>
            <a:ext cx="4872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Irradiation increases leakage current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674BB-14E6-004B-94A0-E382AC490210}"/>
              </a:ext>
            </a:extLst>
          </p:cNvPr>
          <p:cNvSpPr txBox="1"/>
          <p:nvPr/>
        </p:nvSpPr>
        <p:spPr>
          <a:xfrm>
            <a:off x="383567" y="2673367"/>
            <a:ext cx="4496063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Two component of the current: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b="1" dirty="0"/>
              <a:t>Surface current </a:t>
            </a:r>
          </a:p>
          <a:p>
            <a:r>
              <a:rPr lang="en-GB" dirty="0">
                <a:sym typeface="Wingdings" pitchFamily="2" charset="2"/>
              </a:rPr>
              <a:t>	 Defects at the silicon-oxide 	     interface</a:t>
            </a:r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b="1" dirty="0"/>
              <a:t>Bulk current </a:t>
            </a:r>
          </a:p>
          <a:p>
            <a:r>
              <a:rPr lang="en-GB" dirty="0">
                <a:sym typeface="Wingdings" pitchFamily="2" charset="2"/>
              </a:rPr>
              <a:t>	 deep levels generated by 	   	     neutrons and charged particles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BFF5FE0-3BE8-4D45-AF60-2B2312A3CA96}"/>
                  </a:ext>
                </a:extLst>
              </p:cNvPr>
              <p:cNvSpPr txBox="1"/>
              <p:nvPr/>
            </p:nvSpPr>
            <p:spPr>
              <a:xfrm>
                <a:off x="5321170" y="4498079"/>
                <a:ext cx="2741209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Power consumption</a:t>
                </a:r>
              </a:p>
              <a:p>
                <a:pPr algn="ctr"/>
                <a:endParaRPr lang="en-GB" dirty="0"/>
              </a:p>
              <a:p>
                <a:pPr algn="ctr"/>
                <a:r>
                  <a:rPr lang="it-IT" b="1" i="1" dirty="0"/>
                  <a:t>P</a:t>
                </a:r>
                <a:r>
                  <a:rPr lang="it-IT" b="1" dirty="0"/>
                  <a:t> =</a:t>
                </a:r>
                <a14:m>
                  <m:oMath xmlns:m="http://schemas.openxmlformats.org/officeDocument/2006/math">
                    <m:r>
                      <a:rPr lang="it-IT" b="1" i="0" smtClean="0">
                        <a:latin typeface="Cambria Math" panose="02040503050406030204" pitchFamily="18" charset="0"/>
                      </a:rPr>
                      <m:t>𝐕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𝒃𝒖𝒍𝒌</m:t>
                        </m:r>
                      </m:sub>
                    </m:sSub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BFF5FE0-3BE8-4D45-AF60-2B2312A3C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170" y="4498079"/>
                <a:ext cx="2741209" cy="923330"/>
              </a:xfrm>
              <a:prstGeom prst="rect">
                <a:avLst/>
              </a:prstGeom>
              <a:blipFill>
                <a:blip r:embed="rId4"/>
                <a:stretch>
                  <a:fillRect t="-2667" b="-8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56A9257-21C1-BE4C-8B47-220F7D0BAAD3}"/>
                  </a:ext>
                </a:extLst>
              </p:cNvPr>
              <p:cNvSpPr txBox="1"/>
              <p:nvPr/>
            </p:nvSpPr>
            <p:spPr>
              <a:xfrm>
                <a:off x="8503919" y="4381348"/>
                <a:ext cx="3501413" cy="11567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dirty="0"/>
                  <a:t>Shot noise is due to excess noise factor</a:t>
                </a:r>
                <a:endParaRPr lang="en-GB" i="1" dirty="0">
                  <a:latin typeface="Cambria Math" panose="02040503050406030204" pitchFamily="18" charset="0"/>
                </a:endParaRPr>
              </a:p>
              <a:p>
                <a:pPr algn="ctr"/>
                <a:endParaRPr lang="en-GB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𝒔𝒉𝒐𝒕</m:t>
                          </m:r>
                        </m:sub>
                        <m:sup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𝒔𝒖𝒓𝒇𝒂𝒄𝒆</m:t>
                          </m:r>
                        </m:sub>
                      </m:sSub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𝒃𝒖𝒍𝒌</m:t>
                          </m:r>
                        </m:sub>
                      </m:sSub>
                      <m:sSup>
                        <m:sSup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p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p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p>
                      </m:sSup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56A9257-21C1-BE4C-8B47-220F7D0BA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919" y="4381348"/>
                <a:ext cx="3501413" cy="1156792"/>
              </a:xfrm>
              <a:prstGeom prst="rect">
                <a:avLst/>
              </a:prstGeom>
              <a:blipFill>
                <a:blip r:embed="rId5"/>
                <a:stretch>
                  <a:fillRect t="-5376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FBD51B8F-E7FC-1846-8CF7-F9EA891532F4}"/>
              </a:ext>
            </a:extLst>
          </p:cNvPr>
          <p:cNvSpPr/>
          <p:nvPr/>
        </p:nvSpPr>
        <p:spPr>
          <a:xfrm>
            <a:off x="5062945" y="1708821"/>
            <a:ext cx="3372395" cy="3135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Oxide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08A84B-AB8D-5E40-8ECC-3A27DBDB1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372F2C2-E9DE-7843-8E82-E4D72D6F0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40" y="1831881"/>
            <a:ext cx="6690708" cy="36639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Time-tagging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649467-2146-0845-B711-83ACFAFAAA65}"/>
                  </a:ext>
                </a:extLst>
              </p:cNvPr>
              <p:cNvSpPr txBox="1"/>
              <p:nvPr/>
            </p:nvSpPr>
            <p:spPr>
              <a:xfrm>
                <a:off x="6892548" y="1362160"/>
                <a:ext cx="430299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The time of arrival is set when the signal crosses the comparator threshold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649467-2146-0845-B711-83ACFAFAA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548" y="1362160"/>
                <a:ext cx="4302990" cy="646331"/>
              </a:xfrm>
              <a:prstGeom prst="rect">
                <a:avLst/>
              </a:prstGeom>
              <a:blipFill>
                <a:blip r:embed="rId4"/>
                <a:stretch>
                  <a:fillRect l="-1173" t="-1887" b="-150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1775E5-883F-624A-8BB1-5F8B9AE5CC87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642338" y="1685326"/>
            <a:ext cx="2250210" cy="124064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B74B565-B03F-C846-8DD2-86101DB3DCE4}"/>
              </a:ext>
            </a:extLst>
          </p:cNvPr>
          <p:cNvSpPr txBox="1"/>
          <p:nvPr/>
        </p:nvSpPr>
        <p:spPr>
          <a:xfrm>
            <a:off x="7361470" y="3101043"/>
            <a:ext cx="4302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Time Performance depends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Characteristic of the signal at the output of the preamplifier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Preamplifier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TDC binning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907D24-CE04-964A-974C-3C2DCBD4232A}"/>
              </a:ext>
            </a:extLst>
          </p:cNvPr>
          <p:cNvSpPr/>
          <p:nvPr/>
        </p:nvSpPr>
        <p:spPr>
          <a:xfrm>
            <a:off x="351692" y="1685326"/>
            <a:ext cx="1582616" cy="293356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9BE07C-59CE-844F-B435-140D1838FC36}"/>
              </a:ext>
            </a:extLst>
          </p:cNvPr>
          <p:cNvSpPr txBox="1"/>
          <p:nvPr/>
        </p:nvSpPr>
        <p:spPr>
          <a:xfrm>
            <a:off x="2033952" y="5901754"/>
            <a:ext cx="8278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Strong interplay between the </a:t>
            </a:r>
            <a:r>
              <a:rPr lang="en-GB" sz="2400" b="1" dirty="0">
                <a:solidFill>
                  <a:srgbClr val="FF0000"/>
                </a:solidFill>
              </a:rPr>
              <a:t>sensor</a:t>
            </a:r>
            <a:r>
              <a:rPr lang="en-GB" sz="2400" dirty="0"/>
              <a:t> and the </a:t>
            </a:r>
            <a:r>
              <a:rPr lang="en-GB" sz="2400" b="1" dirty="0">
                <a:solidFill>
                  <a:schemeClr val="accent1"/>
                </a:solidFill>
              </a:rPr>
              <a:t>read-out electronic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23EDD4-0997-A244-B325-91B8C59CC509}"/>
              </a:ext>
            </a:extLst>
          </p:cNvPr>
          <p:cNvSpPr/>
          <p:nvPr/>
        </p:nvSpPr>
        <p:spPr>
          <a:xfrm>
            <a:off x="2033952" y="1685326"/>
            <a:ext cx="4741985" cy="2933566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9B22E1-211A-7843-9925-82A132419ABE}"/>
              </a:ext>
            </a:extLst>
          </p:cNvPr>
          <p:cNvSpPr txBox="1"/>
          <p:nvPr/>
        </p:nvSpPr>
        <p:spPr>
          <a:xfrm>
            <a:off x="675564" y="124271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Sensor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13093D-EACC-D841-8EF5-9DC3DD89E266}"/>
              </a:ext>
            </a:extLst>
          </p:cNvPr>
          <p:cNvSpPr txBox="1"/>
          <p:nvPr/>
        </p:nvSpPr>
        <p:spPr>
          <a:xfrm>
            <a:off x="3544261" y="1242717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Read-out electronic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CBFCB-F13B-DD4A-94CE-AF31693D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3</a:t>
            </a:fld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35313B-F901-2C4C-A44C-670E2DA2F7D9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5E943C5-D205-1442-846E-9C4D252AC69B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4131095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9D503D1-C561-0E46-BC09-B71BCBD8BCED}"/>
              </a:ext>
            </a:extLst>
          </p:cNvPr>
          <p:cNvSpPr/>
          <p:nvPr/>
        </p:nvSpPr>
        <p:spPr>
          <a:xfrm>
            <a:off x="0" y="0"/>
            <a:ext cx="12192000" cy="1077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Effect of radiation on silicon sensors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6BFA21F-AB77-064B-AF06-CCD1B7F41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730"/>
          <a:stretch/>
        </p:blipFill>
        <p:spPr>
          <a:xfrm>
            <a:off x="3258211" y="1896490"/>
            <a:ext cx="5348286" cy="432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92FB9A-49B1-CA42-BDBF-9D11C1780CB3}"/>
              </a:ext>
            </a:extLst>
          </p:cNvPr>
          <p:cNvSpPr txBox="1"/>
          <p:nvPr/>
        </p:nvSpPr>
        <p:spPr>
          <a:xfrm>
            <a:off x="2417850" y="1377736"/>
            <a:ext cx="7529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Radiation creates defects that change macroscopic properties of the detector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4D7E60-F917-8A47-99C0-6296BCD5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90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Main technique to decrease acceptor removal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DE353B-5B79-284B-8B91-66E6B41B1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07" y="2641252"/>
            <a:ext cx="5284288" cy="16513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00640C-0113-6241-BC83-365E6ADBF39E}"/>
              </a:ext>
            </a:extLst>
          </p:cNvPr>
          <p:cNvSpPr txBox="1"/>
          <p:nvPr/>
        </p:nvSpPr>
        <p:spPr>
          <a:xfrm>
            <a:off x="1912564" y="1665525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B</a:t>
            </a:r>
            <a:r>
              <a:rPr lang="en-GB" sz="2400" baseline="-25000" dirty="0"/>
              <a:t>s</a:t>
            </a:r>
            <a:r>
              <a:rPr lang="en-GB" sz="2400" dirty="0"/>
              <a:t> + I </a:t>
            </a:r>
            <a:r>
              <a:rPr lang="en-GB" sz="2400" dirty="0">
                <a:sym typeface="Wingdings" pitchFamily="2" charset="2"/>
              </a:rPr>
              <a:t> B</a:t>
            </a:r>
            <a:r>
              <a:rPr lang="en-GB" sz="2400" baseline="-25000" dirty="0">
                <a:sym typeface="Wingdings" pitchFamily="2" charset="2"/>
              </a:rPr>
              <a:t>i</a:t>
            </a:r>
            <a:r>
              <a:rPr lang="en-GB" sz="2400" dirty="0">
                <a:sym typeface="Wingdings" pitchFamily="2" charset="2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ym typeface="Wingdings" pitchFamily="2" charset="2"/>
              </a:rPr>
              <a:t>B</a:t>
            </a:r>
            <a:r>
              <a:rPr lang="en-GB" sz="2400" baseline="-25000" dirty="0">
                <a:sym typeface="Wingdings" pitchFamily="2" charset="2"/>
              </a:rPr>
              <a:t>i</a:t>
            </a:r>
            <a:r>
              <a:rPr lang="en-GB" sz="2400" dirty="0">
                <a:sym typeface="Wingdings" pitchFamily="2" charset="2"/>
              </a:rPr>
              <a:t> + O  BO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3898FD-04F9-734F-A539-B22F20990E7B}"/>
              </a:ext>
            </a:extLst>
          </p:cNvPr>
          <p:cNvSpPr txBox="1"/>
          <p:nvPr/>
        </p:nvSpPr>
        <p:spPr>
          <a:xfrm>
            <a:off x="1046847" y="1059130"/>
            <a:ext cx="3895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Acceptor removal mechanism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2AD02D-1342-144C-86F7-0E67885BB2AE}"/>
                  </a:ext>
                </a:extLst>
              </p:cNvPr>
              <p:cNvSpPr txBox="1"/>
              <p:nvPr/>
            </p:nvSpPr>
            <p:spPr>
              <a:xfrm>
                <a:off x="685799" y="4666370"/>
                <a:ext cx="5523433" cy="18626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sSup>
                        <m:sSupPr>
                          <m:ctrlPr>
                            <a:rPr lang="it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GB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GB" sz="2400" dirty="0">
                    <a:latin typeface="Cambria Math" panose="02040503050406030204" pitchFamily="18" charset="0"/>
                    <a:sym typeface="Wingdings" pitchFamily="2" charset="2"/>
                  </a:rPr>
                  <a:t> </a:t>
                </a:r>
                <a:r>
                  <a:rPr lang="en-GB" sz="2400" dirty="0">
                    <a:sym typeface="Wingdings" pitchFamily="2" charset="2"/>
                  </a:rPr>
                  <a:t>Fluence</a:t>
                </a:r>
                <a:endParaRPr lang="en-GB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GB" sz="2400" dirty="0"/>
                  <a:t> </a:t>
                </a:r>
                <a:r>
                  <a:rPr lang="en-GB" sz="2400" dirty="0">
                    <a:sym typeface="Wingdings" pitchFamily="2" charset="2"/>
                  </a:rPr>
                  <a:t> Concentration of substitutional</a:t>
                </a:r>
              </a:p>
              <a:p>
                <a:r>
                  <a:rPr lang="en-GB" sz="2400" dirty="0">
                    <a:sym typeface="Wingdings" pitchFamily="2" charset="2"/>
                  </a:rPr>
                  <a:t>            acceptors</a:t>
                </a:r>
              </a:p>
              <a:p>
                <a:r>
                  <a:rPr lang="en-GB" sz="2400" i="1" dirty="0">
                    <a:sym typeface="Wingdings" pitchFamily="2" charset="2"/>
                  </a:rPr>
                  <a:t>c</a:t>
                </a:r>
                <a:r>
                  <a:rPr lang="en-GB" sz="2400" dirty="0">
                    <a:sym typeface="Wingdings" pitchFamily="2" charset="2"/>
                  </a:rPr>
                  <a:t>  Acceptor removal coefficient</a:t>
                </a:r>
                <a:endParaRPr lang="en-GB" sz="2400" i="1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2AD02D-1342-144C-86F7-0E67885BB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99" y="4666370"/>
                <a:ext cx="5523433" cy="1862689"/>
              </a:xfrm>
              <a:prstGeom prst="rect">
                <a:avLst/>
              </a:prstGeom>
              <a:blipFill>
                <a:blip r:embed="rId4"/>
                <a:stretch>
                  <a:fillRect l="-3204" t="-671" b="-872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E8A5FDD-0A22-8D42-9972-057EF719FA47}"/>
              </a:ext>
            </a:extLst>
          </p:cNvPr>
          <p:cNvSpPr txBox="1"/>
          <p:nvPr/>
        </p:nvSpPr>
        <p:spPr>
          <a:xfrm>
            <a:off x="6464024" y="934160"/>
            <a:ext cx="5617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Carbon implantation in the volume of the gain layer decreases the acceptor removal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A4D71D-CB2C-8742-A71A-892A7617580D}"/>
              </a:ext>
            </a:extLst>
          </p:cNvPr>
          <p:cNvCxnSpPr>
            <a:cxnSpLocks/>
          </p:cNvCxnSpPr>
          <p:nvPr/>
        </p:nvCxnSpPr>
        <p:spPr>
          <a:xfrm>
            <a:off x="6246421" y="1059130"/>
            <a:ext cx="0" cy="56860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DC3FA2F-A82B-7D4C-BDC1-90AF2452F69E}"/>
              </a:ext>
            </a:extLst>
          </p:cNvPr>
          <p:cNvSpPr/>
          <p:nvPr/>
        </p:nvSpPr>
        <p:spPr>
          <a:xfrm>
            <a:off x="7806377" y="2465113"/>
            <a:ext cx="2713678" cy="13286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100B24-1C9A-9149-BA29-33954F289E51}"/>
              </a:ext>
            </a:extLst>
          </p:cNvPr>
          <p:cNvSpPr/>
          <p:nvPr/>
        </p:nvSpPr>
        <p:spPr>
          <a:xfrm>
            <a:off x="8095570" y="2465113"/>
            <a:ext cx="2127602" cy="84003"/>
          </a:xfrm>
          <a:prstGeom prst="rect">
            <a:avLst/>
          </a:prstGeom>
          <a:solidFill>
            <a:srgbClr val="221A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09ED97-1225-2247-AA23-2ED3DBB217AB}"/>
              </a:ext>
            </a:extLst>
          </p:cNvPr>
          <p:cNvSpPr/>
          <p:nvPr/>
        </p:nvSpPr>
        <p:spPr>
          <a:xfrm rot="5400000">
            <a:off x="7681978" y="2763028"/>
            <a:ext cx="728033" cy="132203"/>
          </a:xfrm>
          <a:prstGeom prst="rect">
            <a:avLst/>
          </a:prstGeom>
          <a:solidFill>
            <a:srgbClr val="221A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77D67D-2D37-C74C-860C-EAD589CDE9AB}"/>
              </a:ext>
            </a:extLst>
          </p:cNvPr>
          <p:cNvSpPr/>
          <p:nvPr/>
        </p:nvSpPr>
        <p:spPr>
          <a:xfrm rot="5400000">
            <a:off x="9814781" y="2741303"/>
            <a:ext cx="684579" cy="132202"/>
          </a:xfrm>
          <a:prstGeom prst="rect">
            <a:avLst/>
          </a:prstGeom>
          <a:solidFill>
            <a:srgbClr val="221A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48DE62-63C4-0E4D-957F-274238F3043A}"/>
              </a:ext>
            </a:extLst>
          </p:cNvPr>
          <p:cNvSpPr/>
          <p:nvPr/>
        </p:nvSpPr>
        <p:spPr>
          <a:xfrm>
            <a:off x="8285612" y="2676481"/>
            <a:ext cx="1640677" cy="29713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900916-4F2B-B541-8FA3-82A1AF50DCD0}"/>
              </a:ext>
            </a:extLst>
          </p:cNvPr>
          <p:cNvSpPr/>
          <p:nvPr/>
        </p:nvSpPr>
        <p:spPr>
          <a:xfrm>
            <a:off x="7806377" y="3793721"/>
            <a:ext cx="2713678" cy="29713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683F8F1-86B5-ED40-9661-36A69A7672C8}"/>
              </a:ext>
            </a:extLst>
          </p:cNvPr>
          <p:cNvCxnSpPr>
            <a:cxnSpLocks/>
          </p:cNvCxnSpPr>
          <p:nvPr/>
        </p:nvCxnSpPr>
        <p:spPr>
          <a:xfrm>
            <a:off x="8285612" y="1959429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1709133-5038-344D-A626-8B9C56E82D43}"/>
              </a:ext>
            </a:extLst>
          </p:cNvPr>
          <p:cNvCxnSpPr>
            <a:cxnSpLocks/>
          </p:cNvCxnSpPr>
          <p:nvPr/>
        </p:nvCxnSpPr>
        <p:spPr>
          <a:xfrm>
            <a:off x="8484343" y="1959429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39BC78B-2D61-A34C-A6DC-371B1BAF0D4D}"/>
              </a:ext>
            </a:extLst>
          </p:cNvPr>
          <p:cNvCxnSpPr>
            <a:cxnSpLocks/>
          </p:cNvCxnSpPr>
          <p:nvPr/>
        </p:nvCxnSpPr>
        <p:spPr>
          <a:xfrm>
            <a:off x="8680900" y="1959429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B0CB8CF-1672-B345-80BE-B6525C7D9CAC}"/>
              </a:ext>
            </a:extLst>
          </p:cNvPr>
          <p:cNvCxnSpPr>
            <a:cxnSpLocks/>
          </p:cNvCxnSpPr>
          <p:nvPr/>
        </p:nvCxnSpPr>
        <p:spPr>
          <a:xfrm>
            <a:off x="8879631" y="1959429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245E4AC-E315-2E45-9F7C-EFF54CB90D53}"/>
              </a:ext>
            </a:extLst>
          </p:cNvPr>
          <p:cNvCxnSpPr>
            <a:cxnSpLocks/>
          </p:cNvCxnSpPr>
          <p:nvPr/>
        </p:nvCxnSpPr>
        <p:spPr>
          <a:xfrm>
            <a:off x="9073805" y="1959429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7E292C-8117-F84A-A653-05BCC597C2DF}"/>
              </a:ext>
            </a:extLst>
          </p:cNvPr>
          <p:cNvCxnSpPr>
            <a:cxnSpLocks/>
          </p:cNvCxnSpPr>
          <p:nvPr/>
        </p:nvCxnSpPr>
        <p:spPr>
          <a:xfrm>
            <a:off x="9272536" y="1959429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9EFB91F-47BD-1A4D-90E9-1BE21C053318}"/>
              </a:ext>
            </a:extLst>
          </p:cNvPr>
          <p:cNvCxnSpPr>
            <a:cxnSpLocks/>
          </p:cNvCxnSpPr>
          <p:nvPr/>
        </p:nvCxnSpPr>
        <p:spPr>
          <a:xfrm>
            <a:off x="9469093" y="1959429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5FD561B-964F-A340-9BAD-869762B4F366}"/>
              </a:ext>
            </a:extLst>
          </p:cNvPr>
          <p:cNvCxnSpPr>
            <a:cxnSpLocks/>
          </p:cNvCxnSpPr>
          <p:nvPr/>
        </p:nvCxnSpPr>
        <p:spPr>
          <a:xfrm>
            <a:off x="9667824" y="1959429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F7CDF17-6047-1243-9B1F-BBE794D9D48C}"/>
              </a:ext>
            </a:extLst>
          </p:cNvPr>
          <p:cNvCxnSpPr>
            <a:cxnSpLocks/>
          </p:cNvCxnSpPr>
          <p:nvPr/>
        </p:nvCxnSpPr>
        <p:spPr>
          <a:xfrm>
            <a:off x="9870230" y="1959429"/>
            <a:ext cx="0" cy="43050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FFDF92D9-6834-234C-BAA2-C8A1DD4DF24A}"/>
              </a:ext>
            </a:extLst>
          </p:cNvPr>
          <p:cNvSpPr/>
          <p:nvPr/>
        </p:nvSpPr>
        <p:spPr>
          <a:xfrm>
            <a:off x="8171693" y="2575242"/>
            <a:ext cx="1868513" cy="50371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75EB036-E464-9445-8875-6B6B7AA71E12}"/>
              </a:ext>
            </a:extLst>
          </p:cNvPr>
          <p:cNvSpPr txBox="1"/>
          <p:nvPr/>
        </p:nvSpPr>
        <p:spPr>
          <a:xfrm>
            <a:off x="6554134" y="4422503"/>
            <a:ext cx="52604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C</a:t>
            </a:r>
            <a:r>
              <a:rPr lang="en-GB" sz="2400" baseline="-25000" dirty="0"/>
              <a:t>s</a:t>
            </a:r>
            <a:r>
              <a:rPr lang="en-GB" sz="2400" dirty="0"/>
              <a:t> + I </a:t>
            </a:r>
            <a:r>
              <a:rPr lang="en-GB" sz="2400" dirty="0">
                <a:sym typeface="Wingdings" pitchFamily="2" charset="2"/>
              </a:rPr>
              <a:t> C</a:t>
            </a:r>
            <a:r>
              <a:rPr lang="en-GB" sz="2400" baseline="-25000" dirty="0">
                <a:sym typeface="Wingdings" pitchFamily="2" charset="2"/>
              </a:rPr>
              <a:t>i</a:t>
            </a:r>
            <a:r>
              <a:rPr lang="en-GB" sz="2400" dirty="0">
                <a:sym typeface="Wingdings" pitchFamily="2" charset="2"/>
              </a:rPr>
              <a:t>	replaces	</a:t>
            </a:r>
            <a:r>
              <a:rPr lang="en-GB" sz="2400" dirty="0"/>
              <a:t>B</a:t>
            </a:r>
            <a:r>
              <a:rPr lang="en-GB" sz="2400" baseline="-25000" dirty="0"/>
              <a:t>s</a:t>
            </a:r>
            <a:r>
              <a:rPr lang="en-GB" sz="2400" dirty="0"/>
              <a:t> + I </a:t>
            </a:r>
            <a:r>
              <a:rPr lang="en-GB" sz="2400" dirty="0">
                <a:sym typeface="Wingdings" pitchFamily="2" charset="2"/>
              </a:rPr>
              <a:t> B</a:t>
            </a:r>
            <a:r>
              <a:rPr lang="en-GB" sz="2400" baseline="-25000" dirty="0">
                <a:sym typeface="Wingdings" pitchFamily="2" charset="2"/>
              </a:rPr>
              <a:t>i</a:t>
            </a:r>
            <a:r>
              <a:rPr lang="en-GB" sz="2400" dirty="0">
                <a:sym typeface="Wingdings" pitchFamily="2" charset="2"/>
              </a:rPr>
              <a:t> </a:t>
            </a:r>
          </a:p>
          <a:p>
            <a:r>
              <a:rPr lang="en-GB" sz="2400" dirty="0">
                <a:sym typeface="Wingdings" pitchFamily="2" charset="2"/>
              </a:rPr>
              <a:t> </a:t>
            </a:r>
          </a:p>
          <a:p>
            <a:pPr algn="ctr"/>
            <a:r>
              <a:rPr lang="en-GB" sz="2400" b="1" dirty="0">
                <a:sym typeface="Wingdings" pitchFamily="2" charset="2"/>
              </a:rPr>
              <a:t>The right dose of carbon improves the radiation resistance of gain layer by a factor 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A3E73C-6633-F341-AE75-B575D21DE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31</a:t>
            </a:fld>
            <a:endParaRPr lang="en-GB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EF049C-935F-2446-AD83-9FAEEC3C3569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2341A24-DA49-0646-BB19-4B9A0C6E3BAA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21447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DA5BF2B-374F-4648-A5EF-54FF9700524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9144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>
                    <a:solidFill>
                      <a:schemeClr val="tx1"/>
                    </a:solidFill>
                  </a:rPr>
                  <a:t>LGADs for fluence in the interval 2-5</a:t>
                </a:r>
                <a14:m>
                  <m:oMath xmlns:m="http://schemas.openxmlformats.org/officeDocument/2006/math">
                    <m:r>
                      <a:rPr lang="en-GB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GB" sz="3600" b="1" dirty="0">
                    <a:solidFill>
                      <a:schemeClr val="tx1"/>
                    </a:solidFill>
                  </a:rPr>
                  <a:t>10</a:t>
                </a:r>
                <a:r>
                  <a:rPr lang="en-GB" sz="3600" b="1" baseline="30000" dirty="0">
                    <a:solidFill>
                      <a:schemeClr val="tx1"/>
                    </a:solidFill>
                  </a:rPr>
                  <a:t>15</a:t>
                </a:r>
                <a:r>
                  <a:rPr lang="en-GB" sz="3600" b="1" dirty="0">
                    <a:solidFill>
                      <a:schemeClr val="tx1"/>
                    </a:solidFill>
                  </a:rPr>
                  <a:t> n</a:t>
                </a:r>
                <a:r>
                  <a:rPr lang="en-GB" sz="3600" b="1" baseline="-25000" dirty="0">
                    <a:solidFill>
                      <a:schemeClr val="tx1"/>
                    </a:solidFill>
                  </a:rPr>
                  <a:t>eq</a:t>
                </a:r>
                <a:r>
                  <a:rPr lang="en-GB" sz="3600" b="1" dirty="0">
                    <a:solidFill>
                      <a:schemeClr val="tx1"/>
                    </a:solidFill>
                  </a:rPr>
                  <a:t>/cm</a:t>
                </a:r>
                <a:r>
                  <a:rPr lang="en-GB" sz="3600" b="1" baseline="30000" dirty="0">
                    <a:solidFill>
                      <a:schemeClr val="tx1"/>
                    </a:solidFill>
                  </a:rPr>
                  <a:t>2</a:t>
                </a:r>
                <a:endParaRPr lang="en-GB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DA5BF2B-374F-4648-A5EF-54FF970052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914400"/>
              </a:xfrm>
              <a:prstGeom prst="rect">
                <a:avLst/>
              </a:prstGeom>
              <a:blipFill>
                <a:blip r:embed="rId3"/>
                <a:stretch>
                  <a:fillRect b="-9459"/>
                </a:stretch>
              </a:blip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8EB067-D4CB-8E4F-8E54-003FE9CD9F9A}"/>
                  </a:ext>
                </a:extLst>
              </p:cNvPr>
              <p:cNvSpPr txBox="1"/>
              <p:nvPr/>
            </p:nvSpPr>
            <p:spPr>
              <a:xfrm>
                <a:off x="235527" y="1168848"/>
                <a:ext cx="1170709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/>
                  <a:t>Carbon shield  LGAD </a:t>
                </a:r>
                <a:r>
                  <a:rPr lang="en-GB" sz="2400" b="1" dirty="0">
                    <a:sym typeface="Wingdings" pitchFamily="2" charset="2"/>
                  </a:rPr>
                  <a:t> </a:t>
                </a:r>
                <a:r>
                  <a:rPr lang="en-GB" sz="2400" dirty="0"/>
                  <a:t>Defect engineering strategy to enhance the gain layer radiation</a:t>
                </a:r>
              </a:p>
              <a:p>
                <a:r>
                  <a:rPr lang="en-GB" sz="2400" dirty="0"/>
                  <a:t>                                            resistance of carbonate LGAD up to </a:t>
                </a:r>
                <a:r>
                  <a:rPr lang="en-GB" sz="2400" b="1" dirty="0">
                    <a:solidFill>
                      <a:schemeClr val="tx1"/>
                    </a:solidFill>
                  </a:rPr>
                  <a:t>5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GB" sz="2400" b="1" dirty="0">
                    <a:solidFill>
                      <a:schemeClr val="tx1"/>
                    </a:solidFill>
                  </a:rPr>
                  <a:t>10</a:t>
                </a:r>
                <a:r>
                  <a:rPr lang="en-GB" sz="2400" b="1" baseline="30000" dirty="0">
                    <a:solidFill>
                      <a:schemeClr val="tx1"/>
                    </a:solidFill>
                  </a:rPr>
                  <a:t>15</a:t>
                </a:r>
                <a:r>
                  <a:rPr lang="en-GB" sz="2400" b="1" dirty="0">
                    <a:solidFill>
                      <a:schemeClr val="tx1"/>
                    </a:solidFill>
                  </a:rPr>
                  <a:t> n</a:t>
                </a:r>
                <a:r>
                  <a:rPr lang="en-GB" sz="2400" b="1" baseline="-25000" dirty="0">
                    <a:solidFill>
                      <a:schemeClr val="tx1"/>
                    </a:solidFill>
                  </a:rPr>
                  <a:t>eq</a:t>
                </a:r>
                <a:r>
                  <a:rPr lang="en-GB" sz="2400" b="1" dirty="0">
                    <a:solidFill>
                      <a:schemeClr val="tx1"/>
                    </a:solidFill>
                  </a:rPr>
                  <a:t>/cm</a:t>
                </a:r>
                <a:r>
                  <a:rPr lang="en-GB" sz="2400" b="1" baseline="30000" dirty="0">
                    <a:solidFill>
                      <a:schemeClr val="tx1"/>
                    </a:solidFill>
                  </a:rPr>
                  <a:t>2</a:t>
                </a:r>
                <a:endParaRPr lang="en-GB" sz="2400" dirty="0"/>
              </a:p>
              <a:p>
                <a:endParaRPr lang="en-GB" sz="2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8EB067-D4CB-8E4F-8E54-003FE9CD9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7" y="1168848"/>
                <a:ext cx="11707091" cy="1200329"/>
              </a:xfrm>
              <a:prstGeom prst="rect">
                <a:avLst/>
              </a:prstGeom>
              <a:blipFill>
                <a:blip r:embed="rId4"/>
                <a:stretch>
                  <a:fillRect l="-758" t="-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662C082-6F60-ED40-88A8-BFDEA20CC918}"/>
              </a:ext>
            </a:extLst>
          </p:cNvPr>
          <p:cNvSpPr txBox="1"/>
          <p:nvPr/>
        </p:nvSpPr>
        <p:spPr>
          <a:xfrm>
            <a:off x="585418" y="2293039"/>
            <a:ext cx="1129145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" dirty="0"/>
          </a:p>
          <a:p>
            <a:r>
              <a:rPr lang="en-GB" sz="21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→</a:t>
            </a:r>
            <a:r>
              <a:rPr lang="en-GB" sz="2100" dirty="0">
                <a:solidFill>
                  <a:srgbClr val="0070C0"/>
                </a:solidFill>
              </a:rPr>
              <a:t> A </a:t>
            </a:r>
            <a:r>
              <a:rPr lang="en-GB" sz="2100" b="1" dirty="0">
                <a:solidFill>
                  <a:srgbClr val="0070C0"/>
                </a:solidFill>
              </a:rPr>
              <a:t>Carbon shield</a:t>
            </a:r>
            <a:r>
              <a:rPr lang="en-GB" sz="2100" dirty="0">
                <a:solidFill>
                  <a:srgbClr val="0070C0"/>
                </a:solidFill>
              </a:rPr>
              <a:t> will be infused below the  carbonated gain layer volume to further protect it from the diffusion of defect complexes from the bulk region and the support wafer</a:t>
            </a:r>
          </a:p>
          <a:p>
            <a:endParaRPr lang="en-GB" sz="2100" dirty="0">
              <a:solidFill>
                <a:srgbClr val="0070C0"/>
              </a:solidFill>
            </a:endParaRPr>
          </a:p>
          <a:p>
            <a:endParaRPr lang="en-GB" sz="2100" dirty="0">
              <a:solidFill>
                <a:srgbClr val="0070C0"/>
              </a:solidFill>
            </a:endParaRPr>
          </a:p>
          <a:p>
            <a:endParaRPr lang="en-GB" sz="2100" dirty="0">
              <a:solidFill>
                <a:srgbClr val="0070C0"/>
              </a:solidFill>
            </a:endParaRPr>
          </a:p>
          <a:p>
            <a:endParaRPr lang="en-GB" sz="2100" dirty="0">
              <a:solidFill>
                <a:srgbClr val="0070C0"/>
              </a:solidFill>
            </a:endParaRPr>
          </a:p>
          <a:p>
            <a:endParaRPr lang="en-GB" sz="2100" dirty="0">
              <a:solidFill>
                <a:srgbClr val="0070C0"/>
              </a:solidFill>
            </a:endParaRPr>
          </a:p>
          <a:p>
            <a:endParaRPr lang="en-GB" sz="2100" dirty="0">
              <a:solidFill>
                <a:srgbClr val="0070C0"/>
              </a:solidFill>
            </a:endParaRPr>
          </a:p>
          <a:p>
            <a:endParaRPr lang="en-GB" sz="2100" dirty="0">
              <a:solidFill>
                <a:srgbClr val="0070C0"/>
              </a:solidFill>
            </a:endParaRPr>
          </a:p>
          <a:p>
            <a:endParaRPr lang="en-GB" sz="1000" dirty="0">
              <a:solidFill>
                <a:srgbClr val="0070C0"/>
              </a:solidFill>
            </a:endParaRP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spray of Carbon will be introduced below the carbonated gain layer region to protect the gain layer atoms from defects moving towards the n</a:t>
            </a:r>
            <a:r>
              <a:rPr lang="en-GB" sz="20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++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electrode during process thermal loads or exposure to particle radiation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AAF243-AF37-0047-A8BF-E9CDB0CB2F48}"/>
              </a:ext>
            </a:extLst>
          </p:cNvPr>
          <p:cNvGrpSpPr/>
          <p:nvPr/>
        </p:nvGrpSpPr>
        <p:grpSpPr>
          <a:xfrm>
            <a:off x="3110514" y="3334034"/>
            <a:ext cx="6228438" cy="2024410"/>
            <a:chOff x="3865091" y="3076647"/>
            <a:chExt cx="6228438" cy="20244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4936196-E297-3549-AF8A-4D73534FCD75}"/>
                </a:ext>
              </a:extLst>
            </p:cNvPr>
            <p:cNvGrpSpPr/>
            <p:nvPr/>
          </p:nvGrpSpPr>
          <p:grpSpPr>
            <a:xfrm>
              <a:off x="3865091" y="3076647"/>
              <a:ext cx="6228438" cy="2024410"/>
              <a:chOff x="5112000" y="1556028"/>
              <a:chExt cx="6228438" cy="202441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CA494D6-DC07-2C41-94F7-4B2BF7C8438E}"/>
                  </a:ext>
                </a:extLst>
              </p:cNvPr>
              <p:cNvGrpSpPr/>
              <p:nvPr/>
            </p:nvGrpSpPr>
            <p:grpSpPr>
              <a:xfrm>
                <a:off x="5112000" y="1620000"/>
                <a:ext cx="1980000" cy="1960438"/>
                <a:chOff x="5148000" y="1620000"/>
                <a:chExt cx="1980000" cy="1960438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AA9AE048-67BF-BA4B-AEC9-345D83F3E59C}"/>
                    </a:ext>
                  </a:extLst>
                </p:cNvPr>
                <p:cNvGrpSpPr/>
                <p:nvPr/>
              </p:nvGrpSpPr>
              <p:grpSpPr>
                <a:xfrm>
                  <a:off x="5148000" y="1980000"/>
                  <a:ext cx="1980000" cy="1600438"/>
                  <a:chOff x="8820000" y="3024000"/>
                  <a:chExt cx="1980000" cy="1600438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30CDAC61-7E85-A14C-8EC0-E9AC1FBFDC35}"/>
                      </a:ext>
                    </a:extLst>
                  </p:cNvPr>
                  <p:cNvSpPr/>
                  <p:nvPr/>
                </p:nvSpPr>
                <p:spPr>
                  <a:xfrm>
                    <a:off x="8820000" y="3240000"/>
                    <a:ext cx="1980000" cy="1080000"/>
                  </a:xfrm>
                  <a:prstGeom prst="rect">
                    <a:avLst/>
                  </a:prstGeom>
                  <a:solidFill>
                    <a:srgbClr val="9437FF">
                      <a:alpha val="15000"/>
                    </a:srgbClr>
                  </a:solidFill>
                  <a:ln>
                    <a:solidFill>
                      <a:srgbClr val="9437FF">
                        <a:alpha val="15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800" dirty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  <a:p>
                    <a:pPr algn="ctr"/>
                    <a:endParaRPr lang="en-GB" sz="800" dirty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  <a:p>
                    <a:pPr algn="ctr"/>
                    <a:endParaRPr lang="en-GB" sz="800" dirty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  <a:p>
                    <a:pPr algn="ctr"/>
                    <a:endParaRPr lang="en-GB" sz="800" dirty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  <a:p>
                    <a:pPr algn="ctr"/>
                    <a:endParaRPr lang="en-GB" sz="800" dirty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  <a:p>
                    <a:pPr algn="ctr"/>
                    <a:endParaRPr lang="en-GB" sz="800" dirty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  <a:p>
                    <a:pPr algn="ctr"/>
                    <a:endParaRPr lang="en-GB" sz="800" dirty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E15EF060-E573-184C-A6F2-00D584D64EC4}"/>
                      </a:ext>
                    </a:extLst>
                  </p:cNvPr>
                  <p:cNvSpPr/>
                  <p:nvPr/>
                </p:nvSpPr>
                <p:spPr>
                  <a:xfrm>
                    <a:off x="8820000" y="4320000"/>
                    <a:ext cx="1980000" cy="72000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4F8BB6FC-9D60-9A49-89EF-615885152C3E}"/>
                      </a:ext>
                    </a:extLst>
                  </p:cNvPr>
                  <p:cNvSpPr/>
                  <p:nvPr/>
                </p:nvSpPr>
                <p:spPr>
                  <a:xfrm>
                    <a:off x="8892001" y="3240000"/>
                    <a:ext cx="1835999" cy="72000"/>
                  </a:xfrm>
                  <a:prstGeom prst="rect">
                    <a:avLst/>
                  </a:prstGeom>
                  <a:solidFill>
                    <a:srgbClr val="009051"/>
                  </a:solidFill>
                  <a:ln>
                    <a:solidFill>
                      <a:srgbClr val="00905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370FC8BA-6845-AB4A-BBD4-6B278B30857E}"/>
                      </a:ext>
                    </a:extLst>
                  </p:cNvPr>
                  <p:cNvSpPr/>
                  <p:nvPr/>
                </p:nvSpPr>
                <p:spPr>
                  <a:xfrm>
                    <a:off x="8892000" y="3240000"/>
                    <a:ext cx="54000" cy="144000"/>
                  </a:xfrm>
                  <a:prstGeom prst="rect">
                    <a:avLst/>
                  </a:prstGeom>
                  <a:solidFill>
                    <a:srgbClr val="009051"/>
                  </a:solidFill>
                  <a:ln>
                    <a:solidFill>
                      <a:srgbClr val="00905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10EBDF24-5B3C-B148-A9C2-BD3ED5BC5F38}"/>
                      </a:ext>
                    </a:extLst>
                  </p:cNvPr>
                  <p:cNvSpPr/>
                  <p:nvPr/>
                </p:nvSpPr>
                <p:spPr>
                  <a:xfrm>
                    <a:off x="10674000" y="3240000"/>
                    <a:ext cx="54000" cy="144000"/>
                  </a:xfrm>
                  <a:prstGeom prst="rect">
                    <a:avLst/>
                  </a:prstGeom>
                  <a:solidFill>
                    <a:srgbClr val="009051"/>
                  </a:solidFill>
                  <a:ln>
                    <a:solidFill>
                      <a:srgbClr val="00905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76327423-5F70-A446-9AC5-B6ACCA118CA0}"/>
                      </a:ext>
                    </a:extLst>
                  </p:cNvPr>
                  <p:cNvSpPr/>
                  <p:nvPr/>
                </p:nvSpPr>
                <p:spPr>
                  <a:xfrm>
                    <a:off x="8964000" y="3366000"/>
                    <a:ext cx="1692000" cy="36000"/>
                  </a:xfrm>
                  <a:prstGeom prst="rect">
                    <a:avLst/>
                  </a:prstGeom>
                  <a:solidFill>
                    <a:srgbClr val="9437FF">
                      <a:alpha val="90000"/>
                    </a:srgbClr>
                  </a:solidFill>
                  <a:ln>
                    <a:solidFill>
                      <a:srgbClr val="9437FF">
                        <a:alpha val="90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48EA64EA-D492-324C-AD11-1B80F60E17F5}"/>
                      </a:ext>
                    </a:extLst>
                  </p:cNvPr>
                  <p:cNvSpPr txBox="1"/>
                  <p:nvPr/>
                </p:nvSpPr>
                <p:spPr>
                  <a:xfrm>
                    <a:off x="10335876" y="3024000"/>
                    <a:ext cx="388247" cy="16004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GB" sz="1200" dirty="0">
                        <a:latin typeface="Arial" charset="0"/>
                        <a:ea typeface="Arial" charset="0"/>
                        <a:cs typeface="Arial" charset="0"/>
                      </a:rPr>
                      <a:t>n</a:t>
                    </a:r>
                    <a:r>
                      <a:rPr lang="en-GB" sz="1200" baseline="30000" dirty="0">
                        <a:latin typeface="Arial" charset="0"/>
                        <a:ea typeface="Arial" charset="0"/>
                        <a:cs typeface="Arial" charset="0"/>
                      </a:rPr>
                      <a:t>++</a:t>
                    </a:r>
                  </a:p>
                  <a:p>
                    <a:pPr algn="ctr"/>
                    <a:endParaRPr lang="en-GB" sz="1000" dirty="0">
                      <a:latin typeface="Arial" charset="0"/>
                      <a:ea typeface="Arial" charset="0"/>
                      <a:cs typeface="Arial" charset="0"/>
                    </a:endParaRPr>
                  </a:p>
                  <a:p>
                    <a:pPr algn="ctr"/>
                    <a:r>
                      <a:rPr lang="en-GB" sz="1200" dirty="0">
                        <a:latin typeface="Arial" charset="0"/>
                        <a:ea typeface="Arial" charset="0"/>
                        <a:cs typeface="Arial" charset="0"/>
                      </a:rPr>
                      <a:t>p</a:t>
                    </a:r>
                    <a:r>
                      <a:rPr lang="en-GB" sz="1200" baseline="30000" dirty="0">
                        <a:latin typeface="Arial" charset="0"/>
                        <a:ea typeface="Arial" charset="0"/>
                        <a:cs typeface="Arial" charset="0"/>
                      </a:rPr>
                      <a:t>+</a:t>
                    </a:r>
                  </a:p>
                  <a:p>
                    <a:pPr algn="ctr"/>
                    <a:endParaRPr lang="en-GB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  <a:p>
                    <a:pPr algn="ctr"/>
                    <a:r>
                      <a:rPr lang="en-GB" sz="1200" dirty="0">
                        <a:latin typeface="Arial" charset="0"/>
                        <a:ea typeface="Arial" charset="0"/>
                        <a:cs typeface="Arial" charset="0"/>
                      </a:rPr>
                      <a:t>p</a:t>
                    </a:r>
                  </a:p>
                  <a:p>
                    <a:pPr algn="ctr"/>
                    <a:endParaRPr lang="en-GB" sz="2000" dirty="0">
                      <a:latin typeface="Arial" charset="0"/>
                      <a:ea typeface="Arial" charset="0"/>
                      <a:cs typeface="Arial" charset="0"/>
                    </a:endParaRPr>
                  </a:p>
                  <a:p>
                    <a:pPr algn="ctr"/>
                    <a:r>
                      <a:rPr lang="en-GB" sz="1200" dirty="0">
                        <a:latin typeface="Arial" charset="0"/>
                        <a:ea typeface="Arial" charset="0"/>
                        <a:cs typeface="Arial" charset="0"/>
                      </a:rPr>
                      <a:t>p</a:t>
                    </a:r>
                    <a:r>
                      <a:rPr lang="en-GB" sz="1200" baseline="30000" dirty="0">
                        <a:latin typeface="Arial" charset="0"/>
                        <a:ea typeface="Arial" charset="0"/>
                        <a:cs typeface="Arial" charset="0"/>
                      </a:rPr>
                      <a:t>++</a:t>
                    </a:r>
                  </a:p>
                </p:txBody>
              </p:sp>
            </p:grp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6D7B61E-5909-6343-BC8E-98189D98D66B}"/>
                    </a:ext>
                  </a:extLst>
                </p:cNvPr>
                <p:cNvSpPr txBox="1"/>
                <p:nvPr/>
              </p:nvSpPr>
              <p:spPr>
                <a:xfrm>
                  <a:off x="5328000" y="1620000"/>
                  <a:ext cx="15810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Carbonated GL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F7A5101-CA3B-3D49-A0C2-FE220C922A1F}"/>
                    </a:ext>
                  </a:extLst>
                </p:cNvPr>
                <p:cNvSpPr/>
                <p:nvPr/>
              </p:nvSpPr>
              <p:spPr>
                <a:xfrm>
                  <a:off x="5292000" y="2322000"/>
                  <a:ext cx="1692000" cy="36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40000"/>
                  </a:schemeClr>
                </a:solidFill>
                <a:ln>
                  <a:solidFill>
                    <a:schemeClr val="bg1">
                      <a:lumMod val="50000"/>
                      <a:alpha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4D8DF36-A982-EF41-B2FF-C8CCA79C3BF5}"/>
                  </a:ext>
                </a:extLst>
              </p:cNvPr>
              <p:cNvGrpSpPr/>
              <p:nvPr/>
            </p:nvGrpSpPr>
            <p:grpSpPr>
              <a:xfrm>
                <a:off x="8104033" y="1556028"/>
                <a:ext cx="3236405" cy="2024410"/>
                <a:chOff x="8104033" y="1556028"/>
                <a:chExt cx="3236405" cy="2024410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EB2174C-DDCA-F04F-BA03-0AEE5F831918}"/>
                    </a:ext>
                  </a:extLst>
                </p:cNvPr>
                <p:cNvSpPr/>
                <p:nvPr/>
              </p:nvSpPr>
              <p:spPr>
                <a:xfrm>
                  <a:off x="8640000" y="2196000"/>
                  <a:ext cx="1980000" cy="1080000"/>
                </a:xfrm>
                <a:prstGeom prst="rect">
                  <a:avLst/>
                </a:prstGeom>
                <a:solidFill>
                  <a:srgbClr val="9437FF">
                    <a:alpha val="15000"/>
                  </a:srgbClr>
                </a:solidFill>
                <a:ln>
                  <a:solidFill>
                    <a:srgbClr val="9437FF">
                      <a:alpha val="1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  <a:p>
                  <a:pPr algn="ctr"/>
                  <a:endParaRPr lang="en-GB" sz="8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  <a:p>
                  <a:pPr algn="ctr"/>
                  <a:endParaRPr lang="en-GB" sz="8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  <a:p>
                  <a:pPr algn="ctr"/>
                  <a:endParaRPr lang="en-GB" sz="8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  <a:p>
                  <a:pPr algn="ctr"/>
                  <a:endParaRPr lang="en-GB" sz="8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  <a:p>
                  <a:pPr algn="ctr"/>
                  <a:endParaRPr lang="en-GB" sz="8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  <a:p>
                  <a:pPr algn="ctr"/>
                  <a:endParaRPr lang="en-GB" sz="8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1AD19CC3-14FA-7B4D-BAFA-3C99F742F00E}"/>
                    </a:ext>
                  </a:extLst>
                </p:cNvPr>
                <p:cNvSpPr/>
                <p:nvPr/>
              </p:nvSpPr>
              <p:spPr>
                <a:xfrm>
                  <a:off x="8640000" y="3276000"/>
                  <a:ext cx="1980000" cy="72000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C01D619-40B9-9342-8E92-0ABD10E4EF8F}"/>
                    </a:ext>
                  </a:extLst>
                </p:cNvPr>
                <p:cNvSpPr/>
                <p:nvPr/>
              </p:nvSpPr>
              <p:spPr>
                <a:xfrm>
                  <a:off x="8712001" y="2196000"/>
                  <a:ext cx="1835999" cy="72000"/>
                </a:xfrm>
                <a:prstGeom prst="rect">
                  <a:avLst/>
                </a:prstGeom>
                <a:solidFill>
                  <a:srgbClr val="009051"/>
                </a:solidFill>
                <a:ln>
                  <a:solidFill>
                    <a:srgbClr val="00905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76B6905-CEB2-8841-B5EC-BA0BE0985F63}"/>
                    </a:ext>
                  </a:extLst>
                </p:cNvPr>
                <p:cNvSpPr/>
                <p:nvPr/>
              </p:nvSpPr>
              <p:spPr>
                <a:xfrm>
                  <a:off x="8712000" y="2196000"/>
                  <a:ext cx="54000" cy="144000"/>
                </a:xfrm>
                <a:prstGeom prst="rect">
                  <a:avLst/>
                </a:prstGeom>
                <a:solidFill>
                  <a:srgbClr val="009051"/>
                </a:solidFill>
                <a:ln>
                  <a:solidFill>
                    <a:srgbClr val="00905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A45A41-C6D2-CA4D-B254-4D43B3D42F9A}"/>
                    </a:ext>
                  </a:extLst>
                </p:cNvPr>
                <p:cNvSpPr/>
                <p:nvPr/>
              </p:nvSpPr>
              <p:spPr>
                <a:xfrm>
                  <a:off x="10494000" y="2196000"/>
                  <a:ext cx="54000" cy="144000"/>
                </a:xfrm>
                <a:prstGeom prst="rect">
                  <a:avLst/>
                </a:prstGeom>
                <a:solidFill>
                  <a:srgbClr val="009051"/>
                </a:solidFill>
                <a:ln>
                  <a:solidFill>
                    <a:srgbClr val="00905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A56BEC9-E0BE-6447-A6DD-6A51A3FC0CAD}"/>
                    </a:ext>
                  </a:extLst>
                </p:cNvPr>
                <p:cNvSpPr/>
                <p:nvPr/>
              </p:nvSpPr>
              <p:spPr>
                <a:xfrm>
                  <a:off x="8784000" y="2322000"/>
                  <a:ext cx="1692000" cy="36000"/>
                </a:xfrm>
                <a:prstGeom prst="rect">
                  <a:avLst/>
                </a:prstGeom>
                <a:solidFill>
                  <a:srgbClr val="9437FF">
                    <a:alpha val="90000"/>
                  </a:srgbClr>
                </a:solidFill>
                <a:ln>
                  <a:solidFill>
                    <a:srgbClr val="9437FF">
                      <a:alpha val="9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9ABCC19-5FEC-9049-AC5C-1AE0CDDC5BC6}"/>
                    </a:ext>
                  </a:extLst>
                </p:cNvPr>
                <p:cNvSpPr txBox="1"/>
                <p:nvPr/>
              </p:nvSpPr>
              <p:spPr>
                <a:xfrm>
                  <a:off x="8104033" y="1556028"/>
                  <a:ext cx="323640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/>
                    <a:t>Carbonated GL + Carbon Shield</a:t>
                  </a: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C2CBD50-C0E3-8645-80FD-98EF1DD82710}"/>
                    </a:ext>
                  </a:extLst>
                </p:cNvPr>
                <p:cNvSpPr/>
                <p:nvPr/>
              </p:nvSpPr>
              <p:spPr>
                <a:xfrm>
                  <a:off x="8640000" y="2412000"/>
                  <a:ext cx="1980000" cy="36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40000"/>
                  </a:schemeClr>
                </a:solidFill>
                <a:ln>
                  <a:solidFill>
                    <a:schemeClr val="bg1">
                      <a:lumMod val="50000"/>
                      <a:alpha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11AB88F-B68E-9343-A651-4E495ADFAB01}"/>
                    </a:ext>
                  </a:extLst>
                </p:cNvPr>
                <p:cNvSpPr txBox="1"/>
                <p:nvPr/>
              </p:nvSpPr>
              <p:spPr>
                <a:xfrm>
                  <a:off x="10155876" y="1980000"/>
                  <a:ext cx="388247" cy="16004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200" dirty="0">
                      <a:latin typeface="Arial" charset="0"/>
                      <a:ea typeface="Arial" charset="0"/>
                      <a:cs typeface="Arial" charset="0"/>
                    </a:rPr>
                    <a:t>n</a:t>
                  </a:r>
                  <a:r>
                    <a:rPr lang="en-GB" sz="1200" baseline="30000" dirty="0">
                      <a:latin typeface="Arial" charset="0"/>
                      <a:ea typeface="Arial" charset="0"/>
                      <a:cs typeface="Arial" charset="0"/>
                    </a:rPr>
                    <a:t>++</a:t>
                  </a:r>
                </a:p>
                <a:p>
                  <a:pPr algn="ctr"/>
                  <a:endParaRPr lang="en-GB" sz="1000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pPr algn="ctr"/>
                  <a:r>
                    <a:rPr lang="en-GB" sz="1200" dirty="0">
                      <a:latin typeface="Arial" charset="0"/>
                      <a:ea typeface="Arial" charset="0"/>
                      <a:cs typeface="Arial" charset="0"/>
                    </a:rPr>
                    <a:t>p</a:t>
                  </a:r>
                  <a:r>
                    <a:rPr lang="en-GB" sz="1200" baseline="30000" dirty="0">
                      <a:latin typeface="Arial" charset="0"/>
                      <a:ea typeface="Arial" charset="0"/>
                      <a:cs typeface="Arial" charset="0"/>
                    </a:rPr>
                    <a:t>+</a:t>
                  </a:r>
                </a:p>
                <a:p>
                  <a:pPr algn="ctr"/>
                  <a:endParaRPr lang="en-GB" sz="2000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pPr algn="ctr"/>
                  <a:r>
                    <a:rPr lang="en-GB" sz="1200" dirty="0">
                      <a:latin typeface="Arial" charset="0"/>
                      <a:ea typeface="Arial" charset="0"/>
                      <a:cs typeface="Arial" charset="0"/>
                    </a:rPr>
                    <a:t>p</a:t>
                  </a:r>
                </a:p>
                <a:p>
                  <a:pPr algn="ctr"/>
                  <a:endParaRPr lang="en-GB" sz="2000" dirty="0">
                    <a:latin typeface="Arial" charset="0"/>
                    <a:ea typeface="Arial" charset="0"/>
                    <a:cs typeface="Arial" charset="0"/>
                  </a:endParaRPr>
                </a:p>
                <a:p>
                  <a:pPr algn="ctr"/>
                  <a:r>
                    <a:rPr lang="en-GB" sz="1200" dirty="0">
                      <a:latin typeface="Arial" charset="0"/>
                      <a:ea typeface="Arial" charset="0"/>
                      <a:cs typeface="Arial" charset="0"/>
                    </a:rPr>
                    <a:t>p</a:t>
                  </a:r>
                  <a:r>
                    <a:rPr lang="en-GB" sz="1200" baseline="30000" dirty="0">
                      <a:latin typeface="Arial" charset="0"/>
                      <a:ea typeface="Arial" charset="0"/>
                      <a:cs typeface="Arial" charset="0"/>
                    </a:rPr>
                    <a:t>++</a:t>
                  </a:r>
                </a:p>
              </p:txBody>
            </p:sp>
          </p:grpSp>
          <p:sp>
            <p:nvSpPr>
              <p:cNvPr id="19" name="Right Arrow 18">
                <a:extLst>
                  <a:ext uri="{FF2B5EF4-FFF2-40B4-BE49-F238E27FC236}">
                    <a16:creationId xmlns:a16="http://schemas.microsoft.com/office/drawing/2014/main" id="{7E21703C-3B1A-D742-BD5D-7F515B461FBC}"/>
                  </a:ext>
                </a:extLst>
              </p:cNvPr>
              <p:cNvSpPr/>
              <p:nvPr/>
            </p:nvSpPr>
            <p:spPr>
              <a:xfrm>
                <a:off x="7591245" y="2664000"/>
                <a:ext cx="648000" cy="252000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91CD42-946D-504D-BC9B-C5F3193A209D}"/>
                </a:ext>
              </a:extLst>
            </p:cNvPr>
            <p:cNvGrpSpPr/>
            <p:nvPr/>
          </p:nvGrpSpPr>
          <p:grpSpPr>
            <a:xfrm>
              <a:off x="7825091" y="4040619"/>
              <a:ext cx="1098884" cy="784306"/>
              <a:chOff x="3232484" y="4558248"/>
              <a:chExt cx="1098884" cy="784306"/>
            </a:xfrm>
          </p:grpSpPr>
          <p:cxnSp>
            <p:nvCxnSpPr>
              <p:cNvPr id="10" name="Curved Connector 9">
                <a:extLst>
                  <a:ext uri="{FF2B5EF4-FFF2-40B4-BE49-F238E27FC236}">
                    <a16:creationId xmlns:a16="http://schemas.microsoft.com/office/drawing/2014/main" id="{29B2AFC4-A0E9-3044-891E-A3690CB89F3A}"/>
                  </a:ext>
                </a:extLst>
              </p:cNvPr>
              <p:cNvCxnSpPr/>
              <p:nvPr/>
            </p:nvCxnSpPr>
            <p:spPr>
              <a:xfrm rot="5400000" flipH="1" flipV="1">
                <a:off x="3942920" y="4836695"/>
                <a:ext cx="508764" cy="268132"/>
              </a:xfrm>
              <a:prstGeom prst="curvedConnector3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urved Connector 10">
                <a:extLst>
                  <a:ext uri="{FF2B5EF4-FFF2-40B4-BE49-F238E27FC236}">
                    <a16:creationId xmlns:a16="http://schemas.microsoft.com/office/drawing/2014/main" id="{C382C23D-FE5C-994F-995F-9433F38083FE}"/>
                  </a:ext>
                </a:extLst>
              </p:cNvPr>
              <p:cNvCxnSpPr/>
              <p:nvPr/>
            </p:nvCxnSpPr>
            <p:spPr>
              <a:xfrm rot="5400000" flipH="1" flipV="1">
                <a:off x="3112168" y="4762214"/>
                <a:ext cx="508764" cy="268132"/>
              </a:xfrm>
              <a:prstGeom prst="curvedConnector3">
                <a:avLst>
                  <a:gd name="adj1" fmla="val 43243"/>
                </a:avLst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urved Connector 11">
                <a:extLst>
                  <a:ext uri="{FF2B5EF4-FFF2-40B4-BE49-F238E27FC236}">
                    <a16:creationId xmlns:a16="http://schemas.microsoft.com/office/drawing/2014/main" id="{7180574A-1425-FE43-A8CE-ACBC868D798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3592286" y="4582311"/>
                <a:ext cx="440012" cy="391885"/>
              </a:xfrm>
              <a:prstGeom prst="curvedConnector3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1551B1-D9E8-824A-9A46-FD2C62749854}"/>
                  </a:ext>
                </a:extLst>
              </p:cNvPr>
              <p:cNvSpPr txBox="1"/>
              <p:nvPr/>
            </p:nvSpPr>
            <p:spPr>
              <a:xfrm>
                <a:off x="3456000" y="5004000"/>
                <a:ext cx="4267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C00000"/>
                    </a:solidFill>
                  </a:rPr>
                  <a:t>O</a:t>
                </a:r>
                <a:r>
                  <a:rPr lang="en-GB" sz="1600" b="1" baseline="-25000" dirty="0">
                    <a:solidFill>
                      <a:srgbClr val="C00000"/>
                    </a:solidFill>
                  </a:rPr>
                  <a:t>2i</a:t>
                </a:r>
              </a:p>
            </p:txBody>
          </p:sp>
        </p:grp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C9C1993-1C56-7A4E-B86A-8DE4662329DF}"/>
              </a:ext>
            </a:extLst>
          </p:cNvPr>
          <p:cNvSpPr/>
          <p:nvPr/>
        </p:nvSpPr>
        <p:spPr>
          <a:xfrm>
            <a:off x="6782514" y="4100646"/>
            <a:ext cx="1692000" cy="36000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solidFill>
              <a:schemeClr val="bg1">
                <a:lumMod val="50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9F0A33-FBB9-6941-AED9-7DBC0D04BE14}"/>
              </a:ext>
            </a:extLst>
          </p:cNvPr>
          <p:cNvSpPr txBox="1"/>
          <p:nvPr/>
        </p:nvSpPr>
        <p:spPr>
          <a:xfrm>
            <a:off x="9026068" y="4072120"/>
            <a:ext cx="184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Carbon spay layer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644165-1DC0-144E-8311-E9134EB77A9B}"/>
              </a:ext>
            </a:extLst>
          </p:cNvPr>
          <p:cNvSpPr txBox="1"/>
          <p:nvPr/>
        </p:nvSpPr>
        <p:spPr>
          <a:xfrm>
            <a:off x="8850762" y="3726385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Carbonated gain layer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E58449C-0420-2143-9991-3CAE408730ED}"/>
              </a:ext>
            </a:extLst>
          </p:cNvPr>
          <p:cNvCxnSpPr>
            <a:cxnSpLocks/>
            <a:stCxn id="50" idx="1"/>
          </p:cNvCxnSpPr>
          <p:nvPr/>
        </p:nvCxnSpPr>
        <p:spPr>
          <a:xfrm flipH="1">
            <a:off x="8277833" y="3911051"/>
            <a:ext cx="572929" cy="2069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2B150FC-F69C-5349-9448-6846EBBC2C63}"/>
              </a:ext>
            </a:extLst>
          </p:cNvPr>
          <p:cNvCxnSpPr>
            <a:cxnSpLocks/>
            <a:stCxn id="49" idx="1"/>
            <a:endCxn id="27" idx="3"/>
          </p:cNvCxnSpPr>
          <p:nvPr/>
        </p:nvCxnSpPr>
        <p:spPr>
          <a:xfrm flipH="1" flipV="1">
            <a:off x="8618514" y="4208006"/>
            <a:ext cx="407554" cy="48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E89C5-B74F-5D42-8C0E-E1803A10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32</a:t>
            </a:fld>
            <a:endParaRPr lang="en-GB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FEC9421-5BF7-954F-BDF1-EA80412FC254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23C95F0-B2D7-5F47-AA76-8111B8EDF94A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3537351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DA5BF2B-374F-4648-A5EF-54FF97005247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9144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>
                    <a:solidFill>
                      <a:schemeClr val="tx1"/>
                    </a:solidFill>
                  </a:rPr>
                  <a:t>LGADs for extremes fluences (</a:t>
                </a:r>
                <a14:m>
                  <m:oMath xmlns:m="http://schemas.openxmlformats.org/officeDocument/2006/math">
                    <m:r>
                      <a:rPr lang="en-GB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GB" sz="3600" b="1" dirty="0">
                    <a:solidFill>
                      <a:schemeClr val="tx1"/>
                    </a:solidFill>
                  </a:rPr>
                  <a:t> &gt; 1</a:t>
                </a:r>
                <a14:m>
                  <m:oMath xmlns:m="http://schemas.openxmlformats.org/officeDocument/2006/math">
                    <m:r>
                      <a:rPr lang="en-GB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GB" sz="3600" b="1" dirty="0">
                    <a:solidFill>
                      <a:schemeClr val="tx1"/>
                    </a:solidFill>
                  </a:rPr>
                  <a:t>10</a:t>
                </a:r>
                <a:r>
                  <a:rPr lang="en-GB" sz="3600" b="1" baseline="30000" dirty="0">
                    <a:solidFill>
                      <a:schemeClr val="tx1"/>
                    </a:solidFill>
                  </a:rPr>
                  <a:t>16</a:t>
                </a:r>
                <a:r>
                  <a:rPr lang="en-GB" sz="3600" b="1" dirty="0">
                    <a:solidFill>
                      <a:schemeClr val="tx1"/>
                    </a:solidFill>
                  </a:rPr>
                  <a:t> n</a:t>
                </a:r>
                <a:r>
                  <a:rPr lang="en-GB" sz="3600" b="1" baseline="-25000" dirty="0">
                    <a:solidFill>
                      <a:schemeClr val="tx1"/>
                    </a:solidFill>
                  </a:rPr>
                  <a:t>eq</a:t>
                </a:r>
                <a:r>
                  <a:rPr lang="en-GB" sz="3600" b="1" dirty="0">
                    <a:solidFill>
                      <a:schemeClr val="tx1"/>
                    </a:solidFill>
                  </a:rPr>
                  <a:t>/cm</a:t>
                </a:r>
                <a:r>
                  <a:rPr lang="en-GB" sz="3600" b="1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GB" sz="3600" b="1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DA5BF2B-374F-4648-A5EF-54FF970052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914400"/>
              </a:xfrm>
              <a:prstGeom prst="rect">
                <a:avLst/>
              </a:prstGeom>
              <a:blipFill>
                <a:blip r:embed="rId3"/>
                <a:stretch>
                  <a:fillRect b="-9459"/>
                </a:stretch>
              </a:blip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C7AFCA04-6148-BF44-BAA9-BAAED87EB0CD}"/>
              </a:ext>
            </a:extLst>
          </p:cNvPr>
          <p:cNvGrpSpPr/>
          <p:nvPr/>
        </p:nvGrpSpPr>
        <p:grpSpPr>
          <a:xfrm>
            <a:off x="6951053" y="3719172"/>
            <a:ext cx="5311089" cy="3138828"/>
            <a:chOff x="529695" y="2002611"/>
            <a:chExt cx="6563765" cy="359665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329AD7B-3DB5-974D-B589-3B382D1E99D9}"/>
                </a:ext>
              </a:extLst>
            </p:cNvPr>
            <p:cNvGrpSpPr/>
            <p:nvPr/>
          </p:nvGrpSpPr>
          <p:grpSpPr>
            <a:xfrm>
              <a:off x="529695" y="2002611"/>
              <a:ext cx="6563765" cy="3055389"/>
              <a:chOff x="529695" y="2056611"/>
              <a:chExt cx="6563765" cy="3055389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A39F724-A84A-464E-8BC9-4C41E67575A6}"/>
                  </a:ext>
                </a:extLst>
              </p:cNvPr>
              <p:cNvGrpSpPr/>
              <p:nvPr/>
            </p:nvGrpSpPr>
            <p:grpSpPr>
              <a:xfrm>
                <a:off x="529695" y="2056611"/>
                <a:ext cx="6563765" cy="3055389"/>
                <a:chOff x="529695" y="2056611"/>
                <a:chExt cx="6563765" cy="3055389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8F123414-9AD9-8D49-B2F3-4C1030F920FF}"/>
                    </a:ext>
                  </a:extLst>
                </p:cNvPr>
                <p:cNvGrpSpPr/>
                <p:nvPr/>
              </p:nvGrpSpPr>
              <p:grpSpPr>
                <a:xfrm>
                  <a:off x="529695" y="2056611"/>
                  <a:ext cx="6563765" cy="3055389"/>
                  <a:chOff x="526634" y="2092611"/>
                  <a:chExt cx="6563765" cy="3055389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BA4E2330-AA11-E546-BA49-291EB5B29521}"/>
                      </a:ext>
                    </a:extLst>
                  </p:cNvPr>
                  <p:cNvGrpSpPr/>
                  <p:nvPr/>
                </p:nvGrpSpPr>
                <p:grpSpPr>
                  <a:xfrm>
                    <a:off x="526634" y="2092611"/>
                    <a:ext cx="6563765" cy="3055389"/>
                    <a:chOff x="526634" y="2092611"/>
                    <a:chExt cx="6563765" cy="3055389"/>
                  </a:xfrm>
                </p:grpSpPr>
                <p:pic>
                  <p:nvPicPr>
                    <p:cNvPr id="34" name="Picture 33">
                      <a:extLst>
                        <a:ext uri="{FF2B5EF4-FFF2-40B4-BE49-F238E27FC236}">
                          <a16:creationId xmlns:a16="http://schemas.microsoft.com/office/drawing/2014/main" id="{D721CFC3-B5B5-7E42-9010-9053E5D3DD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17926" r="1014" b="16699"/>
                    <a:stretch/>
                  </p:blipFill>
                  <p:spPr>
                    <a:xfrm>
                      <a:off x="1904939" y="2448000"/>
                      <a:ext cx="3744000" cy="2700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7D56888E-C53E-3C43-8ECD-78E4616AD9A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6634" y="2092611"/>
                      <a:ext cx="6563765" cy="4232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dirty="0"/>
                        <a:t>Doping Profiles of gain layer from Process Simulation</a:t>
                      </a:r>
                    </a:p>
                  </p:txBody>
                </p:sp>
              </p:grp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AD97982-A56A-9642-9202-157BA99B7890}"/>
                      </a:ext>
                    </a:extLst>
                  </p:cNvPr>
                  <p:cNvSpPr/>
                  <p:nvPr/>
                </p:nvSpPr>
                <p:spPr>
                  <a:xfrm>
                    <a:off x="4168800" y="2591999"/>
                    <a:ext cx="1224000" cy="144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538B2E11-08A4-7B4F-85D7-77D041860997}"/>
                      </a:ext>
                    </a:extLst>
                  </p:cNvPr>
                  <p:cNvSpPr/>
                  <p:nvPr/>
                </p:nvSpPr>
                <p:spPr>
                  <a:xfrm>
                    <a:off x="4182211" y="2759029"/>
                    <a:ext cx="1224000" cy="144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6C79B893-320C-EA45-AF6B-C3FC177747C6}"/>
                      </a:ext>
                    </a:extLst>
                  </p:cNvPr>
                  <p:cNvSpPr/>
                  <p:nvPr/>
                </p:nvSpPr>
                <p:spPr>
                  <a:xfrm>
                    <a:off x="4413600" y="2927279"/>
                    <a:ext cx="1116000" cy="144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GB" sz="1100" dirty="0">
                        <a:solidFill>
                          <a:schemeClr val="tx1"/>
                        </a:solidFill>
                      </a:rPr>
                      <a:t>×  4</a:t>
                    </a: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6F273C0D-1BF8-4447-B1E4-C41B6733E71A}"/>
                      </a:ext>
                    </a:extLst>
                  </p:cNvPr>
                  <p:cNvSpPr/>
                  <p:nvPr/>
                </p:nvSpPr>
                <p:spPr>
                  <a:xfrm>
                    <a:off x="4104000" y="3088213"/>
                    <a:ext cx="1224000" cy="144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GB" sz="1100" dirty="0">
                        <a:solidFill>
                          <a:schemeClr val="tx1"/>
                        </a:solidFill>
                      </a:rPr>
                      <a:t>×  5</a:t>
                    </a:r>
                  </a:p>
                </p:txBody>
              </p:sp>
            </p:grp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03BAF2F-6664-0748-B75A-4B429DD6DD67}"/>
                    </a:ext>
                  </a:extLst>
                </p:cNvPr>
                <p:cNvSpPr/>
                <p:nvPr/>
              </p:nvSpPr>
              <p:spPr>
                <a:xfrm>
                  <a:off x="3779999" y="2555999"/>
                  <a:ext cx="1548000" cy="14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" rtlCol="0" anchor="ctr"/>
                <a:lstStyle/>
                <a:p>
                  <a:r>
                    <a:rPr lang="en-GB" sz="1100" dirty="0">
                      <a:solidFill>
                        <a:schemeClr val="tx1"/>
                      </a:solidFill>
                    </a:rPr>
                    <a:t>Effective Doping</a:t>
                  </a: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A0FF0B6-BEF2-1A42-B36E-020D94B74046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00800" y="2469600"/>
                <a:ext cx="3600000" cy="26388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F6B6D56-8A82-C344-AD66-C8933D7B3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52000" y="3204000"/>
                <a:ext cx="676114" cy="1044000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EA58B5C-39F2-F043-9350-2736C4A43944}"/>
                  </a:ext>
                </a:extLst>
              </p:cNvPr>
              <p:cNvSpPr txBox="1"/>
              <p:nvPr/>
            </p:nvSpPr>
            <p:spPr>
              <a:xfrm>
                <a:off x="2195998" y="4589252"/>
                <a:ext cx="327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n</a:t>
                </a:r>
                <a:r>
                  <a:rPr lang="en-GB" baseline="30000" dirty="0"/>
                  <a:t>+</a:t>
                </a:r>
                <a:r>
                  <a:rPr lang="en-GB" dirty="0"/>
                  <a:t>        p</a:t>
                </a:r>
                <a:r>
                  <a:rPr lang="en-GB" baseline="30000" dirty="0"/>
                  <a:t>+</a:t>
                </a:r>
                <a:r>
                  <a:rPr lang="en-GB" dirty="0"/>
                  <a:t>               n                      p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C7EA2E-3C69-0047-BFB9-BBC4F2847D7F}"/>
                </a:ext>
              </a:extLst>
            </p:cNvPr>
            <p:cNvSpPr/>
            <p:nvPr/>
          </p:nvSpPr>
          <p:spPr>
            <a:xfrm>
              <a:off x="1781908" y="5126892"/>
              <a:ext cx="3924000" cy="20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3AD5B9-12A0-8840-8139-FCDA646203B1}"/>
                </a:ext>
              </a:extLst>
            </p:cNvPr>
            <p:cNvSpPr/>
            <p:nvPr/>
          </p:nvSpPr>
          <p:spPr>
            <a:xfrm>
              <a:off x="1368000" y="2376000"/>
              <a:ext cx="468000" cy="28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2ACDBC-A48F-8C46-BBC4-DB9EC4BD4F8C}"/>
                </a:ext>
              </a:extLst>
            </p:cNvPr>
            <p:cNvSpPr/>
            <p:nvPr/>
          </p:nvSpPr>
          <p:spPr>
            <a:xfrm>
              <a:off x="1080000" y="2879999"/>
              <a:ext cx="324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3B7BF6-A4A5-7D4C-90A7-2BA731F65012}"/>
                </a:ext>
              </a:extLst>
            </p:cNvPr>
            <p:cNvSpPr txBox="1"/>
            <p:nvPr/>
          </p:nvSpPr>
          <p:spPr>
            <a:xfrm>
              <a:off x="4932000" y="3157200"/>
              <a:ext cx="471603" cy="103105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rtlCol="0">
              <a:spAutoFit/>
            </a:bodyPr>
            <a:lstStyle/>
            <a:p>
              <a:r>
                <a:rPr lang="en-GB" sz="800" dirty="0"/>
                <a:t>1E+19</a:t>
              </a:r>
            </a:p>
            <a:p>
              <a:endParaRPr lang="en-GB" sz="800" dirty="0"/>
            </a:p>
            <a:p>
              <a:endParaRPr lang="en-GB" sz="800" dirty="0"/>
            </a:p>
            <a:p>
              <a:endParaRPr lang="en-GB" sz="400" dirty="0"/>
            </a:p>
            <a:p>
              <a:r>
                <a:rPr lang="en-GB" sz="800" dirty="0"/>
                <a:t>0</a:t>
              </a:r>
            </a:p>
            <a:p>
              <a:endParaRPr lang="en-GB" sz="800" dirty="0"/>
            </a:p>
            <a:p>
              <a:endParaRPr lang="en-GB" sz="400" dirty="0"/>
            </a:p>
            <a:p>
              <a:endParaRPr lang="en-GB" sz="800" dirty="0"/>
            </a:p>
            <a:p>
              <a:r>
                <a:rPr lang="en-GB" sz="800" dirty="0"/>
                <a:t>-1E+19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62F162C-A5F3-744C-942F-A3880A6F1BB7}"/>
                </a:ext>
              </a:extLst>
            </p:cNvPr>
            <p:cNvGrpSpPr/>
            <p:nvPr/>
          </p:nvGrpSpPr>
          <p:grpSpPr>
            <a:xfrm>
              <a:off x="1080000" y="2358000"/>
              <a:ext cx="4618800" cy="3241263"/>
              <a:chOff x="1080000" y="2358000"/>
              <a:chExt cx="4618800" cy="324126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2CD0C3F-76D4-4842-85C6-2513CB7078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93376"/>
              <a:stretch/>
            </p:blipFill>
            <p:spPr>
              <a:xfrm>
                <a:off x="1476000" y="2358000"/>
                <a:ext cx="306000" cy="324126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27A5275-EA48-1040-83EE-EEE7B6947E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90525" b="-521"/>
              <a:stretch/>
            </p:blipFill>
            <p:spPr>
              <a:xfrm>
                <a:off x="1080000" y="5148000"/>
                <a:ext cx="4618800" cy="324000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2BA59CA-A11D-684E-B83A-6518AC1BDBC7}"/>
                  </a:ext>
                </a:extLst>
              </p:cNvPr>
              <p:cNvCxnSpPr/>
              <p:nvPr/>
            </p:nvCxnSpPr>
            <p:spPr>
              <a:xfrm>
                <a:off x="1908000" y="2433600"/>
                <a:ext cx="0" cy="26388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DE15FA8-7AB3-154C-9DE7-A0920C9BECA5}"/>
                  </a:ext>
                </a:extLst>
              </p:cNvPr>
              <p:cNvCxnSpPr/>
              <p:nvPr/>
            </p:nvCxnSpPr>
            <p:spPr>
              <a:xfrm>
                <a:off x="1908000" y="5058000"/>
                <a:ext cx="3718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9D3E588-4DDE-8742-9700-4AB0506F87CF}"/>
              </a:ext>
            </a:extLst>
          </p:cNvPr>
          <p:cNvGrpSpPr/>
          <p:nvPr/>
        </p:nvGrpSpPr>
        <p:grpSpPr>
          <a:xfrm>
            <a:off x="6941334" y="920612"/>
            <a:ext cx="5191391" cy="2841786"/>
            <a:chOff x="376901" y="1255399"/>
            <a:chExt cx="5932835" cy="352926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C7C8253-1477-824E-8A9B-C2DE462AF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9"/>
            <a:stretch/>
          </p:blipFill>
          <p:spPr>
            <a:xfrm>
              <a:off x="376901" y="1255399"/>
              <a:ext cx="5932835" cy="3529263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EE8AD04-53F8-A047-890D-984CB2E1E102}"/>
                </a:ext>
              </a:extLst>
            </p:cNvPr>
            <p:cNvGrpSpPr/>
            <p:nvPr/>
          </p:nvGrpSpPr>
          <p:grpSpPr>
            <a:xfrm>
              <a:off x="2040809" y="2954832"/>
              <a:ext cx="2674771" cy="858506"/>
              <a:chOff x="2013193" y="5403089"/>
              <a:chExt cx="2674771" cy="1513006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2C1A661-23BE-3341-9316-F47CE56A0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4439" y="5403089"/>
                <a:ext cx="1713525" cy="89745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0CF407F-9100-4B45-AC49-916E88803DD0}"/>
                  </a:ext>
                </a:extLst>
              </p:cNvPr>
              <p:cNvSpPr txBox="1"/>
              <p:nvPr/>
            </p:nvSpPr>
            <p:spPr>
              <a:xfrm>
                <a:off x="2013193" y="6300541"/>
                <a:ext cx="2674771" cy="61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700" dirty="0"/>
                  <a:t>Higher the acceptor density,</a:t>
                </a:r>
              </a:p>
              <a:p>
                <a:pPr algn="r"/>
                <a:r>
                  <a:rPr lang="en-GB" sz="1700" dirty="0"/>
                  <a:t>lower the removal</a:t>
                </a: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167869A-0979-EC4A-B2AA-D707BBDD5E90}"/>
              </a:ext>
            </a:extLst>
          </p:cNvPr>
          <p:cNvSpPr txBox="1"/>
          <p:nvPr/>
        </p:nvSpPr>
        <p:spPr>
          <a:xfrm>
            <a:off x="418096" y="1150556"/>
            <a:ext cx="669552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Compensated LGAD:</a:t>
            </a:r>
          </a:p>
          <a:p>
            <a:r>
              <a:rPr lang="en-GB" sz="2400" dirty="0"/>
              <a:t>Compensated gain layer implant to exploit the relationship between acceptor removal rate and doping concentration of boron atoms</a:t>
            </a:r>
          </a:p>
          <a:p>
            <a:endParaRPr lang="en-GB" sz="2400" dirty="0">
              <a:sym typeface="Wingdings" pitchFamily="2" charset="2"/>
            </a:endParaRPr>
          </a:p>
          <a:p>
            <a:r>
              <a:rPr lang="en-GB" sz="2000" dirty="0">
                <a:sym typeface="Wingdings" pitchFamily="2" charset="2"/>
              </a:rPr>
              <a:t>Higher acceptor concentration  lower acceptor removal rate</a:t>
            </a:r>
          </a:p>
          <a:p>
            <a:endParaRPr lang="en-GB" sz="2000" dirty="0"/>
          </a:p>
          <a:p>
            <a:r>
              <a:rPr lang="en-GB" sz="2000" dirty="0"/>
              <a:t>Gain layer design based on compensation:   </a:t>
            </a:r>
          </a:p>
          <a:p>
            <a:r>
              <a:rPr lang="en-GB" sz="2000" dirty="0">
                <a:sym typeface="Wingdings" pitchFamily="2" charset="2"/>
              </a:rPr>
              <a:t>       doping of gain layer obtained by Phosphorus (n</a:t>
            </a:r>
            <a:r>
              <a:rPr lang="en-GB" sz="2000" baseline="30000" dirty="0">
                <a:sym typeface="Wingdings" pitchFamily="2" charset="2"/>
              </a:rPr>
              <a:t>+</a:t>
            </a:r>
            <a:r>
              <a:rPr lang="en-GB" sz="2000" dirty="0">
                <a:sym typeface="Wingdings" pitchFamily="2" charset="2"/>
              </a:rPr>
              <a:t>) and</a:t>
            </a:r>
          </a:p>
          <a:p>
            <a:r>
              <a:rPr lang="en-GB" sz="2000" dirty="0">
                <a:sym typeface="Wingdings" pitchFamily="2" charset="2"/>
              </a:rPr>
              <a:t>            Boron (p</a:t>
            </a:r>
            <a:r>
              <a:rPr lang="en-GB" sz="2000" baseline="30000" dirty="0">
                <a:sym typeface="Wingdings" pitchFamily="2" charset="2"/>
              </a:rPr>
              <a:t>+</a:t>
            </a:r>
            <a:r>
              <a:rPr lang="en-GB" sz="2000" dirty="0">
                <a:sym typeface="Wingdings" pitchFamily="2" charset="2"/>
              </a:rPr>
              <a:t>) implants</a:t>
            </a:r>
          </a:p>
          <a:p>
            <a:r>
              <a:rPr lang="en-GB" sz="2000" dirty="0">
                <a:sym typeface="Wingdings" pitchFamily="2" charset="2"/>
              </a:rPr>
              <a:t>       Boron concentration &gt; Phosphorus concentration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F8B555-FFEC-EE46-9231-58BBFD476B37}"/>
              </a:ext>
            </a:extLst>
          </p:cNvPr>
          <p:cNvSpPr txBox="1"/>
          <p:nvPr/>
        </p:nvSpPr>
        <p:spPr>
          <a:xfrm>
            <a:off x="524217" y="5463123"/>
            <a:ext cx="692432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First batch of compensated LGAD will be delivered by FBK in November 2022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2BBF7-6E2C-6B44-B219-A3070A06D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33</a:t>
            </a:fld>
            <a:endParaRPr lang="en-GB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C73AD72-69EF-5A4E-A2F2-079A86987CE1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A85B1CA-E9D4-C44C-8C7C-BA37202773F3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1501484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Temporal resolution, the key ingredients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54F444-D54D-4F44-9C19-1236D8C33D7F}"/>
                  </a:ext>
                </a:extLst>
              </p:cNvPr>
              <p:cNvSpPr txBox="1"/>
              <p:nvPr/>
            </p:nvSpPr>
            <p:spPr>
              <a:xfrm>
                <a:off x="3036276" y="1453661"/>
                <a:ext cx="5823069" cy="4272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𝐽𝑖𝑡𝑡𝑒𝑟</m:t>
                        </m:r>
                      </m:sub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𝑖𝑜𝑛𝑖𝑧𝑎𝑡𝑖𝑜𝑛</m:t>
                        </m:r>
                      </m:sub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𝑑𝑖𝑠𝑡𝑜𝑟𝑡𝑖𝑜𝑛</m:t>
                        </m:r>
                      </m:sub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2400" dirty="0"/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𝑇𝐷𝐶</m:t>
                        </m:r>
                      </m:sub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54F444-D54D-4F44-9C19-1236D8C33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276" y="1453661"/>
                <a:ext cx="5823069" cy="427296"/>
              </a:xfrm>
              <a:prstGeom prst="rect">
                <a:avLst/>
              </a:prstGeom>
              <a:blipFill>
                <a:blip r:embed="rId3"/>
                <a:stretch>
                  <a:fillRect l="-1307" t="-17143" b="-3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0CC782-996B-0E44-9ACA-E2538B40D93F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8859345" y="1793631"/>
            <a:ext cx="791523" cy="243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3F13CA0-6507-5648-B83B-9F6AE9F2078C}"/>
              </a:ext>
            </a:extLst>
          </p:cNvPr>
          <p:cNvSpPr txBox="1"/>
          <p:nvPr/>
        </p:nvSpPr>
        <p:spPr>
          <a:xfrm>
            <a:off x="9650868" y="171351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Negligible compared with other terms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67E14C-7DF3-6346-B1C8-012CC6B20A27}"/>
                  </a:ext>
                </a:extLst>
              </p:cNvPr>
              <p:cNvSpPr txBox="1"/>
              <p:nvPr/>
            </p:nvSpPr>
            <p:spPr>
              <a:xfrm>
                <a:off x="256350" y="2291971"/>
                <a:ext cx="3018693" cy="5604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𝐽𝑖𝑡𝑡𝑒𝑟</m:t>
                        </m:r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𝑁𝑜𝑖𝑠𝑒</m:t>
                        </m:r>
                      </m:num>
                      <m:den>
                        <m:f>
                          <m:fPr>
                            <m:type m:val="skw"/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𝑑𝑉</m:t>
                            </m:r>
                          </m:num>
                          <m:den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𝑟𝑖𝑠𝑒</m:t>
                            </m:r>
                          </m:sub>
                        </m:sSub>
                      </m:num>
                      <m:den>
                        <m:f>
                          <m:fPr>
                            <m:type m:val="skw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𝑆𝑖𝑔𝑛𝑎𝑙</m:t>
                            </m:r>
                          </m:num>
                          <m:den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𝑁𝑜𝑖𝑠𝑒</m:t>
                            </m:r>
                          </m:den>
                        </m:f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67E14C-7DF3-6346-B1C8-012CC6B20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50" y="2291971"/>
                <a:ext cx="3018693" cy="560474"/>
              </a:xfrm>
              <a:prstGeom prst="rect">
                <a:avLst/>
              </a:prstGeom>
              <a:blipFill>
                <a:blip r:embed="rId4"/>
                <a:stretch>
                  <a:fillRect t="-28889" b="-10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E0BB3669-0539-1B4A-9BE9-F082F77372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8" t="6507" r="7741" b="13121"/>
          <a:stretch/>
        </p:blipFill>
        <p:spPr>
          <a:xfrm>
            <a:off x="365760" y="2869925"/>
            <a:ext cx="2494348" cy="175432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3F39460-91C8-7047-B1A6-3A8B0D76CC97}"/>
              </a:ext>
            </a:extLst>
          </p:cNvPr>
          <p:cNvSpPr txBox="1"/>
          <p:nvPr/>
        </p:nvSpPr>
        <p:spPr>
          <a:xfrm>
            <a:off x="3461348" y="4879882"/>
            <a:ext cx="320611" cy="287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F066B8-3FEB-0147-AF63-61AEB52EAF7A}"/>
              </a:ext>
            </a:extLst>
          </p:cNvPr>
          <p:cNvSpPr txBox="1"/>
          <p:nvPr/>
        </p:nvSpPr>
        <p:spPr>
          <a:xfrm>
            <a:off x="3192141" y="5239434"/>
            <a:ext cx="320611" cy="205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60BD07-5A33-914D-946D-05F0DD7439CA}"/>
              </a:ext>
            </a:extLst>
          </p:cNvPr>
          <p:cNvSpPr txBox="1"/>
          <p:nvPr/>
        </p:nvSpPr>
        <p:spPr>
          <a:xfrm>
            <a:off x="3028173" y="2329125"/>
            <a:ext cx="173801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Noise induces amplitude variation around the comparator threshold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FB6754-5258-F94B-BC2E-9390341883F5}"/>
              </a:ext>
            </a:extLst>
          </p:cNvPr>
          <p:cNvSpPr txBox="1"/>
          <p:nvPr/>
        </p:nvSpPr>
        <p:spPr>
          <a:xfrm>
            <a:off x="365760" y="4978094"/>
            <a:ext cx="4140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Large and fast signal with moderate noise is needed: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Need moderate internal gain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Need sensors with thin active thickness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0A7D0A-FD03-074E-95B4-FD9B701B3437}"/>
              </a:ext>
            </a:extLst>
          </p:cNvPr>
          <p:cNvSpPr/>
          <p:nvPr/>
        </p:nvSpPr>
        <p:spPr>
          <a:xfrm>
            <a:off x="318163" y="2168768"/>
            <a:ext cx="4488628" cy="4441037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22366B0-506C-E248-B79A-A7AFDE48AF79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2562477" y="1962793"/>
            <a:ext cx="1569096" cy="2059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132759E-EB75-5E46-BF5D-BE5797D6BE8C}"/>
              </a:ext>
            </a:extLst>
          </p:cNvPr>
          <p:cNvCxnSpPr>
            <a:cxnSpLocks/>
          </p:cNvCxnSpPr>
          <p:nvPr/>
        </p:nvCxnSpPr>
        <p:spPr>
          <a:xfrm>
            <a:off x="5616414" y="1945313"/>
            <a:ext cx="379437" cy="3167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A62AAC3-8CA3-7B49-9221-AE0136EF01B6}"/>
              </a:ext>
            </a:extLst>
          </p:cNvPr>
          <p:cNvCxnSpPr>
            <a:cxnSpLocks/>
          </p:cNvCxnSpPr>
          <p:nvPr/>
        </p:nvCxnSpPr>
        <p:spPr>
          <a:xfrm>
            <a:off x="7385211" y="1981200"/>
            <a:ext cx="1712901" cy="649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3CB0818-0F07-7443-AD56-2280971C54F5}"/>
              </a:ext>
            </a:extLst>
          </p:cNvPr>
          <p:cNvSpPr/>
          <p:nvPr/>
        </p:nvSpPr>
        <p:spPr>
          <a:xfrm>
            <a:off x="4918492" y="2291971"/>
            <a:ext cx="3244241" cy="4317835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EB22D26-3BE0-964E-9E99-91C6534D60E6}"/>
              </a:ext>
            </a:extLst>
          </p:cNvPr>
          <p:cNvSpPr/>
          <p:nvPr/>
        </p:nvSpPr>
        <p:spPr>
          <a:xfrm>
            <a:off x="8355076" y="2759277"/>
            <a:ext cx="3727336" cy="347775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A69CFE-80D1-3049-83C7-898E3D32570F}"/>
              </a:ext>
            </a:extLst>
          </p:cNvPr>
          <p:cNvSpPr/>
          <p:nvPr/>
        </p:nvSpPr>
        <p:spPr>
          <a:xfrm>
            <a:off x="9668968" y="1571228"/>
            <a:ext cx="2197562" cy="91440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185F06-8C58-1848-B43C-A58BD1185838}"/>
              </a:ext>
            </a:extLst>
          </p:cNvPr>
          <p:cNvSpPr txBox="1"/>
          <p:nvPr/>
        </p:nvSpPr>
        <p:spPr>
          <a:xfrm>
            <a:off x="4865242" y="2308423"/>
            <a:ext cx="3218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Amplitude and signal shape variations due to non homogeneous energy deposition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CC42D2D-B40D-0E4F-A266-4DE46119C49F}"/>
                  </a:ext>
                </a:extLst>
              </p:cNvPr>
              <p:cNvSpPr txBox="1"/>
              <p:nvPr/>
            </p:nvSpPr>
            <p:spPr>
              <a:xfrm>
                <a:off x="8408326" y="2904944"/>
                <a:ext cx="3727335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Signals as uniform as possible</a:t>
                </a:r>
              </a:p>
              <a:p>
                <a:endParaRPr lang="en-GB" dirty="0"/>
              </a:p>
              <a:p>
                <a:r>
                  <a:rPr lang="it-IT" sz="1800" b="1" dirty="0"/>
                  <a:t>Ramo’s </a:t>
                </a:r>
                <a:r>
                  <a:rPr lang="it-IT" sz="1800" b="1" dirty="0" err="1"/>
                  <a:t>theorem</a:t>
                </a:r>
                <a:r>
                  <a:rPr lang="it-IT" sz="1800" b="1" dirty="0"/>
                  <a:t> </a:t>
                </a:r>
                <a:r>
                  <a:rPr lang="it-IT" sz="1800" b="1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it-IT" sz="1800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it-IT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it-IT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𝒒</m:t>
                    </m:r>
                    <m:sSub>
                      <m:sSubPr>
                        <m:ctrlP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b>
                    </m:sSub>
                    <m:sSub>
                      <m:sSubPr>
                        <m:ctrlP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it-IT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sub>
                    </m:sSub>
                  </m:oMath>
                </a14:m>
                <a:endParaRPr lang="en-GB" b="1" dirty="0"/>
              </a:p>
              <a:p>
                <a:endParaRPr lang="en-GB" b="1" dirty="0">
                  <a:sym typeface="Wingdings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ym typeface="Wingdings" pitchFamily="2" charset="2"/>
                  </a:rPr>
                  <a:t>Saturated drift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>
                    <a:sym typeface="Wingdings" pitchFamily="2" charset="2"/>
                  </a:rPr>
                  <a:t> of charge carriers</a:t>
                </a:r>
              </a:p>
              <a:p>
                <a:r>
                  <a:rPr lang="en-GB" dirty="0">
                    <a:sym typeface="Wingdings" pitchFamily="2" charset="2"/>
                  </a:rPr>
                  <a:t>	 </a:t>
                </a:r>
                <a:r>
                  <a:rPr lang="en-GB" b="1" dirty="0">
                    <a:sym typeface="Wingdings" pitchFamily="2" charset="2"/>
                  </a:rPr>
                  <a:t>Electric field &gt; 30 kV/cm</a:t>
                </a:r>
              </a:p>
              <a:p>
                <a:endParaRPr lang="en-GB" dirty="0">
                  <a:sym typeface="Wingdings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ym typeface="Wingdings" pitchFamily="2" charset="2"/>
                  </a:rPr>
                  <a:t>Weighting field</a:t>
                </a:r>
                <a:r>
                  <a:rPr lang="it-IT" sz="1800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GB" dirty="0"/>
                  <a:t> as uniform as possible</a:t>
                </a:r>
              </a:p>
              <a:p>
                <a:r>
                  <a:rPr lang="en-GB" dirty="0">
                    <a:sym typeface="Wingdings" pitchFamily="2" charset="2"/>
                  </a:rPr>
                  <a:t>	 parallel plate geometry</a:t>
                </a:r>
                <a:endParaRPr lang="en-GB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CC42D2D-B40D-0E4F-A266-4DE46119C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326" y="2904944"/>
                <a:ext cx="3727335" cy="3139321"/>
              </a:xfrm>
              <a:prstGeom prst="rect">
                <a:avLst/>
              </a:prstGeom>
              <a:blipFill>
                <a:blip r:embed="rId6"/>
                <a:stretch>
                  <a:fillRect l="-1017" t="-803" b="-20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CF14C512-69CD-9A4E-BBF4-09C0947BFEC2}"/>
              </a:ext>
            </a:extLst>
          </p:cNvPr>
          <p:cNvGrpSpPr/>
          <p:nvPr/>
        </p:nvGrpSpPr>
        <p:grpSpPr>
          <a:xfrm>
            <a:off x="4974856" y="3538695"/>
            <a:ext cx="3108960" cy="2252237"/>
            <a:chOff x="2064631" y="1122298"/>
            <a:chExt cx="5215276" cy="364936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BD075F8-0FF8-A84F-9C4D-A9C1F0225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4631" y="1122298"/>
              <a:ext cx="5215276" cy="3649369"/>
            </a:xfrm>
            <a:prstGeom prst="rect">
              <a:avLst/>
            </a:prstGeom>
          </p:spPr>
        </p:pic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A10A60B-F12C-CE4D-8A8D-00C81C25CF97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492189"/>
              <a:ext cx="0" cy="227426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76D997A-5975-E94F-8A50-084FD2051AD7}"/>
                </a:ext>
              </a:extLst>
            </p:cNvPr>
            <p:cNvSpPr txBox="1"/>
            <p:nvPr/>
          </p:nvSpPr>
          <p:spPr>
            <a:xfrm>
              <a:off x="5290021" y="1715974"/>
              <a:ext cx="1989886" cy="70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900" b="1" dirty="0"/>
                <a:t>Amplitude variation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A997182-AFC4-5E40-872C-C0FDC67EDC7F}"/>
                </a:ext>
              </a:extLst>
            </p:cNvPr>
            <p:cNvSpPr txBox="1"/>
            <p:nvPr/>
          </p:nvSpPr>
          <p:spPr>
            <a:xfrm>
              <a:off x="2791288" y="1296151"/>
              <a:ext cx="1443254" cy="70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900" b="1" dirty="0"/>
                <a:t>Shape distortion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9E96249-61AE-FE4F-A890-E1C885E1ACF1}"/>
                </a:ext>
              </a:extLst>
            </p:cNvPr>
            <p:cNvCxnSpPr>
              <a:cxnSpLocks/>
            </p:cNvCxnSpPr>
            <p:nvPr/>
          </p:nvCxnSpPr>
          <p:spPr>
            <a:xfrm>
              <a:off x="3270022" y="1901838"/>
              <a:ext cx="67586" cy="6076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485AD7A-36EE-8C47-84AD-DEA6F7F4DACA}"/>
              </a:ext>
            </a:extLst>
          </p:cNvPr>
          <p:cNvSpPr txBox="1"/>
          <p:nvPr/>
        </p:nvSpPr>
        <p:spPr>
          <a:xfrm>
            <a:off x="5042172" y="5834158"/>
            <a:ext cx="3173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Not uniform Ionization fixes the low limit to time resolution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519E6A-59C9-954A-B854-1E8A4333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4</a:t>
            </a:fld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05F08C-5876-694F-B85B-5EBA2A82D217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47034D4-AE6A-4449-9D3C-22B0D9ACA48A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54505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Traditional silicon sensors vs Low Gain Avalanche Diode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C2F50B-131B-2245-890F-457353948D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44"/>
          <a:stretch/>
        </p:blipFill>
        <p:spPr>
          <a:xfrm>
            <a:off x="644916" y="939842"/>
            <a:ext cx="7900854" cy="24891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A491E44-1CB3-FA42-B26C-9C2A03ECD799}"/>
              </a:ext>
            </a:extLst>
          </p:cNvPr>
          <p:cNvSpPr/>
          <p:nvPr/>
        </p:nvSpPr>
        <p:spPr>
          <a:xfrm>
            <a:off x="9474134" y="3119390"/>
            <a:ext cx="2185675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/>
              <a:t>The gain layer: </a:t>
            </a:r>
          </a:p>
          <a:p>
            <a:r>
              <a:rPr lang="en-US" sz="1400" dirty="0"/>
              <a:t>a parallel plate capacitor with high field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9C6B6C-E37F-7541-A5BF-9C96F9AEC271}"/>
              </a:ext>
            </a:extLst>
          </p:cNvPr>
          <p:cNvSpPr/>
          <p:nvPr/>
        </p:nvSpPr>
        <p:spPr>
          <a:xfrm>
            <a:off x="9078519" y="1749398"/>
            <a:ext cx="2098714" cy="10970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E3AA7A-BAA7-0249-A8C9-53AD78068E49}"/>
              </a:ext>
            </a:extLst>
          </p:cNvPr>
          <p:cNvSpPr/>
          <p:nvPr/>
        </p:nvSpPr>
        <p:spPr>
          <a:xfrm>
            <a:off x="9367712" y="1749398"/>
            <a:ext cx="1528591" cy="132202"/>
          </a:xfrm>
          <a:prstGeom prst="rect">
            <a:avLst/>
          </a:prstGeom>
          <a:solidFill>
            <a:srgbClr val="221A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F66934-7A3A-0E49-A8D1-1E3D94173CC6}"/>
              </a:ext>
            </a:extLst>
          </p:cNvPr>
          <p:cNvSpPr/>
          <p:nvPr/>
        </p:nvSpPr>
        <p:spPr>
          <a:xfrm rot="5400000">
            <a:off x="8855428" y="2146005"/>
            <a:ext cx="925417" cy="132202"/>
          </a:xfrm>
          <a:prstGeom prst="rect">
            <a:avLst/>
          </a:prstGeom>
          <a:solidFill>
            <a:srgbClr val="221A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4688B-C8B2-234D-B72E-678603E0286D}"/>
              </a:ext>
            </a:extLst>
          </p:cNvPr>
          <p:cNvSpPr/>
          <p:nvPr/>
        </p:nvSpPr>
        <p:spPr>
          <a:xfrm rot="5400000">
            <a:off x="10491433" y="2146005"/>
            <a:ext cx="925417" cy="132202"/>
          </a:xfrm>
          <a:prstGeom prst="rect">
            <a:avLst/>
          </a:prstGeom>
          <a:solidFill>
            <a:srgbClr val="221A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7B462E-B903-4345-AAAC-CCBEDFB71730}"/>
              </a:ext>
            </a:extLst>
          </p:cNvPr>
          <p:cNvSpPr/>
          <p:nvPr/>
        </p:nvSpPr>
        <p:spPr>
          <a:xfrm>
            <a:off x="9466864" y="2433822"/>
            <a:ext cx="1342834" cy="840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C3F1E2-AE71-7740-A862-26FDFF30666F}"/>
              </a:ext>
            </a:extLst>
          </p:cNvPr>
          <p:cNvSpPr txBox="1"/>
          <p:nvPr/>
        </p:nvSpPr>
        <p:spPr>
          <a:xfrm>
            <a:off x="8367138" y="1953504"/>
            <a:ext cx="647934" cy="333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50" dirty="0"/>
              <a:t>zoom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21B916-66E5-C44F-B0A5-88F60B698009}"/>
              </a:ext>
            </a:extLst>
          </p:cNvPr>
          <p:cNvCxnSpPr>
            <a:cxnSpLocks/>
          </p:cNvCxnSpPr>
          <p:nvPr/>
        </p:nvCxnSpPr>
        <p:spPr>
          <a:xfrm>
            <a:off x="8061238" y="2286737"/>
            <a:ext cx="1017280" cy="5597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5FAACC-CB86-054E-861E-F2D4D752B837}"/>
              </a:ext>
            </a:extLst>
          </p:cNvPr>
          <p:cNvCxnSpPr>
            <a:cxnSpLocks/>
          </p:cNvCxnSpPr>
          <p:nvPr/>
        </p:nvCxnSpPr>
        <p:spPr>
          <a:xfrm flipV="1">
            <a:off x="8087487" y="1749398"/>
            <a:ext cx="991031" cy="139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C2C5185-0CEC-804D-8347-3E928231D89B}"/>
              </a:ext>
            </a:extLst>
          </p:cNvPr>
          <p:cNvSpPr txBox="1"/>
          <p:nvPr/>
        </p:nvSpPr>
        <p:spPr>
          <a:xfrm>
            <a:off x="9355563" y="1895317"/>
            <a:ext cx="1418978" cy="48981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50" b="1" dirty="0"/>
              <a:t>Drift area with gain</a:t>
            </a:r>
          </a:p>
          <a:p>
            <a:pPr>
              <a:lnSpc>
                <a:spcPct val="130000"/>
              </a:lnSpc>
            </a:pPr>
            <a:r>
              <a:rPr lang="en-US" sz="1050" b="1" dirty="0"/>
              <a:t>0.5 – 2 </a:t>
            </a:r>
            <a:r>
              <a:rPr lang="en-US" sz="1050" b="1" dirty="0">
                <a:latin typeface="Symbol" pitchFamily="2" charset="2"/>
              </a:rPr>
              <a:t>m</a:t>
            </a:r>
            <a:r>
              <a:rPr lang="en-US" sz="1050" b="1" dirty="0"/>
              <a:t>m long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C00DEBC-26E4-C94F-9AB3-A8AE0ACDF8AA}"/>
              </a:ext>
            </a:extLst>
          </p:cNvPr>
          <p:cNvCxnSpPr>
            <a:cxnSpLocks/>
          </p:cNvCxnSpPr>
          <p:nvPr/>
        </p:nvCxnSpPr>
        <p:spPr>
          <a:xfrm flipV="1">
            <a:off x="9782259" y="2556801"/>
            <a:ext cx="282793" cy="586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2AC0235-9CDE-C74B-AF44-12726524C067}"/>
              </a:ext>
            </a:extLst>
          </p:cNvPr>
          <p:cNvCxnSpPr/>
          <p:nvPr/>
        </p:nvCxnSpPr>
        <p:spPr>
          <a:xfrm>
            <a:off x="10727152" y="1964000"/>
            <a:ext cx="0" cy="4316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6D1D38B-AABE-9B4C-8F2B-A2A3933B40FA}"/>
              </a:ext>
            </a:extLst>
          </p:cNvPr>
          <p:cNvSpPr txBox="1"/>
          <p:nvPr/>
        </p:nvSpPr>
        <p:spPr>
          <a:xfrm>
            <a:off x="532191" y="3454442"/>
            <a:ext cx="786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 field           Traditional silicon sensors                Low Gain Avalanche Diode   E field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4AD70A-3DAF-8248-8630-391F91E2D42E}"/>
              </a:ext>
            </a:extLst>
          </p:cNvPr>
          <p:cNvSpPr txBox="1"/>
          <p:nvPr/>
        </p:nvSpPr>
        <p:spPr>
          <a:xfrm>
            <a:off x="532191" y="4180344"/>
            <a:ext cx="115345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</a:t>
            </a:r>
            <a:r>
              <a:rPr lang="en-US" sz="2400" b="1" baseline="30000" dirty="0"/>
              <a:t>+ </a:t>
            </a:r>
            <a:r>
              <a:rPr lang="en-US" sz="2400" b="1" dirty="0"/>
              <a:t>implant </a:t>
            </a:r>
            <a:r>
              <a:rPr lang="en-US" sz="2400" dirty="0"/>
              <a:t>creates a </a:t>
            </a:r>
            <a:r>
              <a:rPr lang="en-US" sz="2400" b="1" dirty="0"/>
              <a:t>high electric field </a:t>
            </a:r>
            <a:r>
              <a:rPr lang="en-US" sz="2400" dirty="0"/>
              <a:t>underneath the Junction (</a:t>
            </a:r>
            <a:r>
              <a:rPr lang="en-US" sz="2400" b="1" dirty="0"/>
              <a:t>~300kV/cm</a:t>
            </a:r>
            <a:r>
              <a:rPr lang="en-US" sz="2400" dirty="0"/>
              <a:t>), that accelerates electrons enough to start </a:t>
            </a:r>
            <a:r>
              <a:rPr lang="en-US" sz="2400" b="1" dirty="0"/>
              <a:t>avalanche multiplication </a:t>
            </a:r>
            <a:r>
              <a:rPr lang="en-US" sz="2400" dirty="0"/>
              <a:t>(same principle of APD but with much lower gain) </a:t>
            </a:r>
          </a:p>
          <a:p>
            <a:pPr algn="ctr"/>
            <a:endParaRPr lang="en-US" sz="2400" dirty="0"/>
          </a:p>
          <a:p>
            <a:r>
              <a:rPr lang="en-US" sz="2400" dirty="0"/>
              <a:t>The moderate gain allows: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Segmentation of the readout pattern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Shot noise below the electronic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3C6FBB-436E-214D-9232-B0221B4A06C6}"/>
                  </a:ext>
                </a:extLst>
              </p:cNvPr>
              <p:cNvSpPr txBox="1"/>
              <p:nvPr/>
            </p:nvSpPr>
            <p:spPr>
              <a:xfrm>
                <a:off x="6159110" y="5492424"/>
                <a:ext cx="5622082" cy="1200329"/>
              </a:xfrm>
              <a:prstGeom prst="rect">
                <a:avLst/>
              </a:prstGeom>
              <a:noFill/>
              <a:ln w="254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b="1" dirty="0">
                    <a:solidFill>
                      <a:srgbClr val="0070C0"/>
                    </a:solidFill>
                  </a:rPr>
                  <a:t>The moderate gain in a high resistivity thin bulk (50 µm) is the key point to excellent temporal resolution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it-IT" sz="2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GB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𝟑𝟎</m:t>
                    </m:r>
                    <m:r>
                      <a:rPr lang="it-IT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𝒑𝒔</m:t>
                    </m:r>
                  </m:oMath>
                </a14:m>
                <a:r>
                  <a:rPr lang="en-GB" sz="2400" b="1" dirty="0">
                    <a:solidFill>
                      <a:srgbClr val="0070C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3C6FBB-436E-214D-9232-B0221B4A0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110" y="5492424"/>
                <a:ext cx="5622082" cy="1200329"/>
              </a:xfrm>
              <a:prstGeom prst="rect">
                <a:avLst/>
              </a:prstGeom>
              <a:blipFill>
                <a:blip r:embed="rId4"/>
                <a:stretch>
                  <a:fillRect l="-673" t="-3093" r="-2018" b="-9278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5A391-D657-7141-845D-DA52F557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5</a:t>
            </a:fld>
            <a:endParaRPr lang="en-GB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9553C3-8E45-5548-A21F-DE9AD4D13F16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E212A67-70F8-1346-ADEC-787792F1CC97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2893047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LGADs’ manufacturers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D25543-F77B-2A44-88F8-8678D6A356D7}"/>
                  </a:ext>
                </a:extLst>
              </p:cNvPr>
              <p:cNvSpPr txBox="1"/>
              <p:nvPr/>
            </p:nvSpPr>
            <p:spPr>
              <a:xfrm>
                <a:off x="391886" y="948690"/>
                <a:ext cx="7341326" cy="5909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b="1" dirty="0"/>
                  <a:t>CNM (National </a:t>
                </a:r>
                <a:r>
                  <a:rPr lang="en-GB" b="1" dirty="0" err="1"/>
                  <a:t>Center</a:t>
                </a:r>
                <a:r>
                  <a:rPr lang="en-GB" b="1" dirty="0"/>
                  <a:t> of Micro-electronics de Barcelona), first time producer of LGADs: </a:t>
                </a:r>
              </a:p>
              <a:p>
                <a:r>
                  <a:rPr lang="en-GB" dirty="0"/>
                  <a:t>	</a:t>
                </a:r>
                <a:r>
                  <a:rPr lang="en-GB" dirty="0">
                    <a:sym typeface="Wingdings" pitchFamily="2" charset="2"/>
                  </a:rPr>
                  <a:t> </a:t>
                </a:r>
                <a:r>
                  <a:rPr lang="en-GB" dirty="0"/>
                  <a:t>300 µm-thick LGADs in 2014 (4’’ wafer)</a:t>
                </a:r>
              </a:p>
              <a:p>
                <a:r>
                  <a:rPr lang="en-GB" dirty="0"/>
                  <a:t>	</a:t>
                </a:r>
                <a:r>
                  <a:rPr lang="en-GB" dirty="0">
                    <a:sym typeface="Wingdings" pitchFamily="2" charset="2"/>
                  </a:rPr>
                  <a:t> 50 µm-thick </a:t>
                </a:r>
                <a:r>
                  <a:rPr lang="en-GB" dirty="0" err="1">
                    <a:sym typeface="Wingdings" pitchFamily="2" charset="2"/>
                  </a:rPr>
                  <a:t>LGAds</a:t>
                </a:r>
                <a:r>
                  <a:rPr lang="en-GB" dirty="0">
                    <a:sym typeface="Wingdings" pitchFamily="2" charset="2"/>
                  </a:rPr>
                  <a:t> in 2015 (4’’ and 6’’ wafer)</a:t>
                </a:r>
                <a:endParaRPr lang="en-GB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b="1" dirty="0"/>
                  <a:t>HPK (Hamamatsu Photonics):</a:t>
                </a:r>
              </a:p>
              <a:p>
                <a:r>
                  <a:rPr lang="en-GB" dirty="0"/>
                  <a:t>	</a:t>
                </a:r>
                <a:r>
                  <a:rPr lang="en-GB" dirty="0">
                    <a:sym typeface="Wingdings" pitchFamily="2" charset="2"/>
                  </a:rPr>
                  <a:t> 50 µm-LGADs from 2018 (four batches on 6’’ wafer)</a:t>
                </a:r>
                <a:endParaRPr lang="en-GB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b="1" dirty="0"/>
                  <a:t>FBK (Fondazione Bruno Kessler):</a:t>
                </a:r>
              </a:p>
              <a:p>
                <a:r>
                  <a:rPr lang="en-GB" dirty="0"/>
                  <a:t>	</a:t>
                </a:r>
                <a:r>
                  <a:rPr lang="en-GB" dirty="0">
                    <a:sym typeface="Wingdings" pitchFamily="2" charset="2"/>
                  </a:rPr>
                  <a:t> </a:t>
                </a:r>
                <a:r>
                  <a:rPr lang="en-GB" dirty="0"/>
                  <a:t>300 µm-thick LGADs in 2016 (6’’ wafer)</a:t>
                </a:r>
              </a:p>
              <a:p>
                <a:r>
                  <a:rPr lang="en-GB" dirty="0">
                    <a:sym typeface="Wingdings" pitchFamily="2" charset="2"/>
                  </a:rPr>
                  <a:t>	 50 µm-thick LGADs in 2017 (nine batches on 6’’ wafer):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ym typeface="Wingdings" pitchFamily="2" charset="2"/>
                  </a:rPr>
                  <a:t>LGADs radiation resistant up to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𝜙</m:t>
                    </m:r>
                  </m:oMath>
                </a14:m>
                <a:r>
                  <a:rPr lang="en-GB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GB" dirty="0">
                    <a:sym typeface="Wingdings" pitchFamily="2" charset="2"/>
                  </a:rPr>
                  <a:t> 10</a:t>
                </a:r>
                <a:r>
                  <a:rPr lang="en-GB" baseline="30000" dirty="0">
                    <a:sym typeface="Wingdings" pitchFamily="2" charset="2"/>
                  </a:rPr>
                  <a:t>15</a:t>
                </a:r>
                <a:r>
                  <a:rPr lang="en-GB" dirty="0">
                    <a:sym typeface="Wingdings" pitchFamily="2" charset="2"/>
                  </a:rPr>
                  <a:t> n</a:t>
                </a:r>
                <a:r>
                  <a:rPr lang="en-GB" baseline="-25000" dirty="0">
                    <a:sym typeface="Wingdings" pitchFamily="2" charset="2"/>
                  </a:rPr>
                  <a:t>eq</a:t>
                </a:r>
                <a:r>
                  <a:rPr lang="en-GB" dirty="0">
                    <a:sym typeface="Wingdings" pitchFamily="2" charset="2"/>
                  </a:rPr>
                  <a:t>/cm</a:t>
                </a:r>
                <a:r>
                  <a:rPr lang="en-GB" baseline="30000" dirty="0">
                    <a:sym typeface="Wingdings" pitchFamily="2" charset="2"/>
                  </a:rPr>
                  <a:t>2</a:t>
                </a:r>
                <a:r>
                  <a:rPr lang="en-GB" dirty="0">
                    <a:sym typeface="Wingdings" pitchFamily="2" charset="2"/>
                  </a:rPr>
                  <a:t> (carbonated LGADs from 2018)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ym typeface="Wingdings" pitchFamily="2" charset="2"/>
                  </a:rPr>
                  <a:t>LGADs with resistive read-out (from 2019)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ym typeface="Wingdings" pitchFamily="2" charset="2"/>
                  </a:rPr>
                  <a:t>Trench-isolated LGADs (2021)</a:t>
                </a:r>
              </a:p>
              <a:p>
                <a:pPr marL="1657350" lvl="3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ym typeface="Wingdings" pitchFamily="2" charset="2"/>
                  </a:rPr>
                  <a:t>LGADs for Extreme fluences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𝜙</m:t>
                    </m:r>
                  </m:oMath>
                </a14:m>
                <a:r>
                  <a:rPr lang="en-GB" dirty="0">
                    <a:sym typeface="Wingdings" pitchFamily="2" charset="2"/>
                  </a:rPr>
                  <a:t> &gt; 10</a:t>
                </a:r>
                <a:r>
                  <a:rPr lang="en-GB" baseline="30000" dirty="0">
                    <a:sym typeface="Wingdings" pitchFamily="2" charset="2"/>
                  </a:rPr>
                  <a:t>15</a:t>
                </a:r>
                <a:r>
                  <a:rPr lang="en-GB" dirty="0">
                    <a:sym typeface="Wingdings" pitchFamily="2" charset="2"/>
                  </a:rPr>
                  <a:t> n</a:t>
                </a:r>
                <a:r>
                  <a:rPr lang="en-GB" baseline="-25000" dirty="0">
                    <a:sym typeface="Wingdings" pitchFamily="2" charset="2"/>
                  </a:rPr>
                  <a:t>eq</a:t>
                </a:r>
                <a:r>
                  <a:rPr lang="en-GB" dirty="0">
                    <a:sym typeface="Wingdings" pitchFamily="2" charset="2"/>
                  </a:rPr>
                  <a:t>/cm</a:t>
                </a:r>
                <a:r>
                  <a:rPr lang="en-GB" baseline="30000" dirty="0">
                    <a:sym typeface="Wingdings" pitchFamily="2" charset="2"/>
                  </a:rPr>
                  <a:t>2</a:t>
                </a:r>
                <a:r>
                  <a:rPr lang="en-GB" dirty="0">
                    <a:sym typeface="Wingdings" pitchFamily="2" charset="2"/>
                  </a:rPr>
                  <a:t>), Q4/2022</a:t>
                </a:r>
                <a:endParaRPr lang="en-GB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b="1" dirty="0"/>
                  <a:t>IHEP-IME (Institute of High energy Physics - </a:t>
                </a:r>
                <a:r>
                  <a:rPr lang="en-GB" sz="1800" b="1" dirty="0">
                    <a:effectLst/>
                    <a:latin typeface="LinLibertineO-Identity-H"/>
                  </a:rPr>
                  <a:t>Institute of Microelectronics of the Chinese Academy of Sciences</a:t>
                </a:r>
                <a:r>
                  <a:rPr lang="en-GB" b="1" dirty="0"/>
                  <a:t>):</a:t>
                </a:r>
              </a:p>
              <a:p>
                <a:pPr lvl="1"/>
                <a:r>
                  <a:rPr lang="en-GB" b="1" dirty="0"/>
                  <a:t>	</a:t>
                </a:r>
                <a:r>
                  <a:rPr lang="en-GB" b="1" dirty="0">
                    <a:sym typeface="Wingdings" pitchFamily="2" charset="2"/>
                  </a:rPr>
                  <a:t> </a:t>
                </a:r>
                <a:r>
                  <a:rPr lang="en-GB" dirty="0">
                    <a:sym typeface="Wingdings" pitchFamily="2" charset="2"/>
                  </a:rPr>
                  <a:t>Carbonated LGADs (three batches on 6’’ wafer from 2020):</a:t>
                </a:r>
                <a:endParaRPr lang="en-GB" b="1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b="1" dirty="0"/>
                  <a:t>TELEDYNE</a:t>
                </a:r>
              </a:p>
              <a:p>
                <a:r>
                  <a:rPr lang="en-GB" b="1" dirty="0">
                    <a:sym typeface="Wingdings" pitchFamily="2" charset="2"/>
                  </a:rPr>
                  <a:t>	 </a:t>
                </a:r>
                <a:r>
                  <a:rPr lang="en-GB" dirty="0">
                    <a:sym typeface="Wingdings" pitchFamily="2" charset="2"/>
                  </a:rPr>
                  <a:t>50 µm-thick LGADs in 2021</a:t>
                </a:r>
                <a:endParaRPr lang="en-GB" b="1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b="1" dirty="0"/>
                  <a:t>MICRON</a:t>
                </a:r>
              </a:p>
              <a:p>
                <a:pPr lvl="1"/>
                <a:r>
                  <a:rPr lang="en-GB" b="1" dirty="0">
                    <a:sym typeface="Wingdings" pitchFamily="2" charset="2"/>
                  </a:rPr>
                  <a:t>	</a:t>
                </a:r>
                <a:r>
                  <a:rPr lang="en-GB" dirty="0">
                    <a:sym typeface="Wingdings" pitchFamily="2" charset="2"/>
                  </a:rPr>
                  <a:t> Low material budget 50 µm-thick LGADs in 2021</a:t>
                </a:r>
                <a:endParaRPr lang="en-GB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D25543-F77B-2A44-88F8-8678D6A35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6" y="948690"/>
                <a:ext cx="7341326" cy="5909310"/>
              </a:xfrm>
              <a:prstGeom prst="rect">
                <a:avLst/>
              </a:prstGeom>
              <a:blipFill>
                <a:blip r:embed="rId3"/>
                <a:stretch>
                  <a:fillRect l="-517" t="-429" r="-345" b="-8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BB001F1-9972-7748-BBC1-8463B7F109AB}"/>
              </a:ext>
            </a:extLst>
          </p:cNvPr>
          <p:cNvSpPr/>
          <p:nvPr/>
        </p:nvSpPr>
        <p:spPr>
          <a:xfrm>
            <a:off x="378822" y="914399"/>
            <a:ext cx="7236823" cy="5909309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8FD40-D441-E341-954D-ADBC60E2DFC6}"/>
              </a:ext>
            </a:extLst>
          </p:cNvPr>
          <p:cNvSpPr txBox="1"/>
          <p:nvPr/>
        </p:nvSpPr>
        <p:spPr>
          <a:xfrm>
            <a:off x="7994467" y="5351860"/>
            <a:ext cx="3564121" cy="1477328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Foundries involved in sensors prototyping for MIP Timing Detector (MTD) of CMS and High Granularity Timing Detector of ATLAS (HGTD)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137BC042-F373-C84B-AB8F-DBF6818A2581}"/>
              </a:ext>
            </a:extLst>
          </p:cNvPr>
          <p:cNvCxnSpPr>
            <a:cxnSpLocks/>
            <a:stCxn id="3" idx="3"/>
            <a:endCxn id="8" idx="1"/>
          </p:cNvCxnSpPr>
          <p:nvPr/>
        </p:nvCxnSpPr>
        <p:spPr>
          <a:xfrm>
            <a:off x="7615645" y="3869054"/>
            <a:ext cx="378822" cy="2221470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" descr="page3image4287414240">
            <a:extLst>
              <a:ext uri="{FF2B5EF4-FFF2-40B4-BE49-F238E27FC236}">
                <a16:creationId xmlns:a16="http://schemas.microsoft.com/office/drawing/2014/main" id="{CE190964-B98B-264D-8AC1-8C553B6AB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056" y="1063788"/>
            <a:ext cx="2202463" cy="197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8508C24-DE54-3F43-AD29-B7457D647F9B}"/>
              </a:ext>
            </a:extLst>
          </p:cNvPr>
          <p:cNvGrpSpPr/>
          <p:nvPr/>
        </p:nvGrpSpPr>
        <p:grpSpPr>
          <a:xfrm>
            <a:off x="9789240" y="3213304"/>
            <a:ext cx="2202463" cy="2138557"/>
            <a:chOff x="4693034" y="3806539"/>
            <a:chExt cx="1393491" cy="1359415"/>
          </a:xfrm>
          <a:scene3d>
            <a:camera prst="orthographicFront"/>
            <a:lightRig rig="flat" dir="t"/>
          </a:scene3d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270CEA0-BD8A-1B40-AFD4-4086535A7AFB}"/>
                </a:ext>
              </a:extLst>
            </p:cNvPr>
            <p:cNvSpPr/>
            <p:nvPr/>
          </p:nvSpPr>
          <p:spPr>
            <a:xfrm>
              <a:off x="4693034" y="3806539"/>
              <a:ext cx="1393491" cy="1359415"/>
            </a:xfrm>
            <a:prstGeom prst="roundRect">
              <a:avLst>
                <a:gd name="adj" fmla="val 10000"/>
              </a:avLst>
            </a:prstGeom>
            <a:blipFill rotWithShape="0">
              <a:blip r:embed="rId5"/>
              <a:srcRect/>
              <a:stretch>
                <a:fillRect l="-8000" r="-8000"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Rounded Rectangle 4">
              <a:extLst>
                <a:ext uri="{FF2B5EF4-FFF2-40B4-BE49-F238E27FC236}">
                  <a16:creationId xmlns:a16="http://schemas.microsoft.com/office/drawing/2014/main" id="{475E940F-ED15-264E-831E-A4E2DB624432}"/>
                </a:ext>
              </a:extLst>
            </p:cNvPr>
            <p:cNvSpPr txBox="1"/>
            <p:nvPr/>
          </p:nvSpPr>
          <p:spPr>
            <a:xfrm>
              <a:off x="4732850" y="3846355"/>
              <a:ext cx="1313859" cy="12797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2870" tIns="102870" rIns="102870" bIns="102870" numCol="1" spcCol="1270" anchor="t" anchorCtr="0">
              <a:noAutofit/>
            </a:bodyPr>
            <a:lstStyle/>
            <a:p>
              <a:pPr marL="0" lvl="0" indent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700" kern="1200" dirty="0"/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100" kern="12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6330E86-C543-1443-B956-55E910641A9A}"/>
              </a:ext>
            </a:extLst>
          </p:cNvPr>
          <p:cNvSpPr txBox="1"/>
          <p:nvPr/>
        </p:nvSpPr>
        <p:spPr>
          <a:xfrm>
            <a:off x="10079363" y="1006732"/>
            <a:ext cx="1937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First LGADs produced by CNM in 2014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72DDC4-BF16-0842-9B22-96A0C2C111C9}"/>
              </a:ext>
            </a:extLst>
          </p:cNvPr>
          <p:cNvSpPr txBox="1"/>
          <p:nvPr/>
        </p:nvSpPr>
        <p:spPr>
          <a:xfrm>
            <a:off x="7851583" y="3254565"/>
            <a:ext cx="193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/>
              <a:t>UFSD4 production by FBK (2021)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42173-8A14-7840-9D17-0F1DBA53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6</a:t>
            </a:fld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781B7A-61BF-EB4E-AB71-56F7734D8DD0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4FB994E-32A8-AF4C-9C00-C150BB477341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3274484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Strategies in gain layer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BA606-C44F-4142-93A5-F19CA79A6059}"/>
              </a:ext>
            </a:extLst>
          </p:cNvPr>
          <p:cNvSpPr txBox="1"/>
          <p:nvPr/>
        </p:nvSpPr>
        <p:spPr>
          <a:xfrm>
            <a:off x="2932602" y="1043420"/>
            <a:ext cx="6326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Each foundry developed its own gain layer design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74C862-5A4E-0C4F-B6F3-07DA8B7D1695}"/>
              </a:ext>
            </a:extLst>
          </p:cNvPr>
          <p:cNvSpPr txBox="1"/>
          <p:nvPr/>
        </p:nvSpPr>
        <p:spPr>
          <a:xfrm>
            <a:off x="2473605" y="5237428"/>
            <a:ext cx="65341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The gain layer design affects: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behaviour and the radiation resistance of LGADs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uniformity of the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cost of the production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C0B468-FD8E-FF49-A143-2D7289F28259}"/>
              </a:ext>
            </a:extLst>
          </p:cNvPr>
          <p:cNvGrpSpPr/>
          <p:nvPr/>
        </p:nvGrpSpPr>
        <p:grpSpPr>
          <a:xfrm>
            <a:off x="439931" y="1824844"/>
            <a:ext cx="11465186" cy="3334610"/>
            <a:chOff x="82731" y="1824844"/>
            <a:chExt cx="11465186" cy="33346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A7550D-6BE9-FE41-A309-D15FE6A1FC7A}"/>
                </a:ext>
              </a:extLst>
            </p:cNvPr>
            <p:cNvSpPr/>
            <p:nvPr/>
          </p:nvSpPr>
          <p:spPr>
            <a:xfrm>
              <a:off x="1037283" y="2432220"/>
              <a:ext cx="2713678" cy="20388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34C8ED-D062-A346-B81F-EA21F6344C4E}"/>
                </a:ext>
              </a:extLst>
            </p:cNvPr>
            <p:cNvSpPr/>
            <p:nvPr/>
          </p:nvSpPr>
          <p:spPr>
            <a:xfrm>
              <a:off x="1326476" y="2432220"/>
              <a:ext cx="2127602" cy="84003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01A701-D164-6840-ACD8-281BCABB8AA4}"/>
                </a:ext>
              </a:extLst>
            </p:cNvPr>
            <p:cNvSpPr/>
            <p:nvPr/>
          </p:nvSpPr>
          <p:spPr>
            <a:xfrm rot="5400000">
              <a:off x="814192" y="2828827"/>
              <a:ext cx="925417" cy="132202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10BB93-3F94-B44A-9E3E-D8E3C15BBAD3}"/>
                </a:ext>
              </a:extLst>
            </p:cNvPr>
            <p:cNvSpPr/>
            <p:nvPr/>
          </p:nvSpPr>
          <p:spPr>
            <a:xfrm rot="5400000">
              <a:off x="2925268" y="2828828"/>
              <a:ext cx="925417" cy="132202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32B55E-A376-3949-B361-1F76667778F9}"/>
                </a:ext>
              </a:extLst>
            </p:cNvPr>
            <p:cNvSpPr/>
            <p:nvPr/>
          </p:nvSpPr>
          <p:spPr>
            <a:xfrm>
              <a:off x="1516518" y="2524035"/>
              <a:ext cx="1640677" cy="9254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3A13C9A-7E28-5744-8A6A-25BE7A77A80D}"/>
                </a:ext>
              </a:extLst>
            </p:cNvPr>
            <p:cNvSpPr/>
            <p:nvPr/>
          </p:nvSpPr>
          <p:spPr>
            <a:xfrm>
              <a:off x="1037283" y="4449845"/>
              <a:ext cx="2713678" cy="29713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98C833-F677-384D-85C6-25DF504D243F}"/>
                </a:ext>
              </a:extLst>
            </p:cNvPr>
            <p:cNvSpPr/>
            <p:nvPr/>
          </p:nvSpPr>
          <p:spPr>
            <a:xfrm>
              <a:off x="4973124" y="2432220"/>
              <a:ext cx="2713678" cy="20388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335EF1-3D21-6142-9008-85E6B3676F07}"/>
                </a:ext>
              </a:extLst>
            </p:cNvPr>
            <p:cNvSpPr/>
            <p:nvPr/>
          </p:nvSpPr>
          <p:spPr>
            <a:xfrm>
              <a:off x="5262317" y="2432220"/>
              <a:ext cx="2127602" cy="84003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FF2956-64C6-2B48-9E9F-D1387AB24ABB}"/>
                </a:ext>
              </a:extLst>
            </p:cNvPr>
            <p:cNvSpPr/>
            <p:nvPr/>
          </p:nvSpPr>
          <p:spPr>
            <a:xfrm rot="5400000">
              <a:off x="4750033" y="2828827"/>
              <a:ext cx="925417" cy="132202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BF56425-AD69-5842-80DD-39C83A43DAA0}"/>
                </a:ext>
              </a:extLst>
            </p:cNvPr>
            <p:cNvSpPr/>
            <p:nvPr/>
          </p:nvSpPr>
          <p:spPr>
            <a:xfrm rot="5400000">
              <a:off x="6861109" y="2828828"/>
              <a:ext cx="925417" cy="132202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7BADF1-3352-DA48-94A2-42A8E20D82FB}"/>
                </a:ext>
              </a:extLst>
            </p:cNvPr>
            <p:cNvSpPr/>
            <p:nvPr/>
          </p:nvSpPr>
          <p:spPr>
            <a:xfrm>
              <a:off x="5452359" y="2643588"/>
              <a:ext cx="1640677" cy="29713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C1304C0-DB44-E44A-A6E8-F71BE483DC84}"/>
                </a:ext>
              </a:extLst>
            </p:cNvPr>
            <p:cNvSpPr/>
            <p:nvPr/>
          </p:nvSpPr>
          <p:spPr>
            <a:xfrm>
              <a:off x="4973124" y="4449845"/>
              <a:ext cx="2713678" cy="29713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BF68A4-ACAA-9846-9B6D-E3A3FA61FD4F}"/>
                </a:ext>
              </a:extLst>
            </p:cNvPr>
            <p:cNvSpPr/>
            <p:nvPr/>
          </p:nvSpPr>
          <p:spPr>
            <a:xfrm>
              <a:off x="8834239" y="2430038"/>
              <a:ext cx="2713678" cy="20388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AA6CB9F-5889-0848-88CE-A197ED5CA7DC}"/>
                </a:ext>
              </a:extLst>
            </p:cNvPr>
            <p:cNvSpPr/>
            <p:nvPr/>
          </p:nvSpPr>
          <p:spPr>
            <a:xfrm>
              <a:off x="9123432" y="2430038"/>
              <a:ext cx="2127602" cy="84003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1C763F9-3AF5-D141-9333-4B1F70C6B2A8}"/>
                </a:ext>
              </a:extLst>
            </p:cNvPr>
            <p:cNvSpPr/>
            <p:nvPr/>
          </p:nvSpPr>
          <p:spPr>
            <a:xfrm rot="5400000">
              <a:off x="8611148" y="2826645"/>
              <a:ext cx="925417" cy="132202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2B84890-246B-7D48-90FF-A6116A6696EC}"/>
                </a:ext>
              </a:extLst>
            </p:cNvPr>
            <p:cNvSpPr/>
            <p:nvPr/>
          </p:nvSpPr>
          <p:spPr>
            <a:xfrm rot="5400000">
              <a:off x="10722224" y="2826646"/>
              <a:ext cx="925417" cy="132202"/>
            </a:xfrm>
            <a:prstGeom prst="rect">
              <a:avLst/>
            </a:prstGeom>
            <a:solidFill>
              <a:srgbClr val="221A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BA1C4FB-885A-904A-AFB6-B7DAADD392B0}"/>
                </a:ext>
              </a:extLst>
            </p:cNvPr>
            <p:cNvSpPr/>
            <p:nvPr/>
          </p:nvSpPr>
          <p:spPr>
            <a:xfrm>
              <a:off x="9309056" y="3160747"/>
              <a:ext cx="1640677" cy="29713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E85F091-26DE-9942-ADB2-29D8FA09554A}"/>
                </a:ext>
              </a:extLst>
            </p:cNvPr>
            <p:cNvSpPr/>
            <p:nvPr/>
          </p:nvSpPr>
          <p:spPr>
            <a:xfrm>
              <a:off x="8834239" y="4447663"/>
              <a:ext cx="2713678" cy="29713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B5B908C-C837-3545-B24D-C03BE9EF7B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31" y="2129236"/>
              <a:ext cx="0" cy="2615566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A1CB986-2C6E-2945-B600-2A0815F0D8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731" y="4744802"/>
              <a:ext cx="81280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DCF1E8A-5CCB-F844-BEC0-7A792CA707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131" y="2514041"/>
              <a:ext cx="2922064" cy="999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21B643F-4575-7E45-988C-D02740C28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131" y="3436294"/>
              <a:ext cx="2922064" cy="999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AF219A8-C4D5-984B-8FDD-F8A3756C92E3}"/>
                </a:ext>
              </a:extLst>
            </p:cNvPr>
            <p:cNvSpPr/>
            <p:nvPr/>
          </p:nvSpPr>
          <p:spPr>
            <a:xfrm>
              <a:off x="378823" y="2429682"/>
              <a:ext cx="509451" cy="2299063"/>
            </a:xfrm>
            <a:custGeom>
              <a:avLst/>
              <a:gdLst>
                <a:gd name="connsiteX0" fmla="*/ 509451 w 509451"/>
                <a:gd name="connsiteY0" fmla="*/ 2299063 h 2299063"/>
                <a:gd name="connsiteX1" fmla="*/ 404948 w 509451"/>
                <a:gd name="connsiteY1" fmla="*/ 2076994 h 2299063"/>
                <a:gd name="connsiteX2" fmla="*/ 326571 w 509451"/>
                <a:gd name="connsiteY2" fmla="*/ 1018903 h 2299063"/>
                <a:gd name="connsiteX3" fmla="*/ 0 w 509451"/>
                <a:gd name="connsiteY3" fmla="*/ 104503 h 2299063"/>
                <a:gd name="connsiteX4" fmla="*/ 509451 w 509451"/>
                <a:gd name="connsiteY4" fmla="*/ 0 h 229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1" h="2299063">
                  <a:moveTo>
                    <a:pt x="509451" y="2299063"/>
                  </a:moveTo>
                  <a:lnTo>
                    <a:pt x="404948" y="2076994"/>
                  </a:lnTo>
                  <a:lnTo>
                    <a:pt x="326571" y="1018903"/>
                  </a:lnTo>
                  <a:lnTo>
                    <a:pt x="0" y="104503"/>
                  </a:lnTo>
                  <a:lnTo>
                    <a:pt x="509451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E5EB690-77AB-8540-84B1-EE4B763B6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1152" y="2129236"/>
              <a:ext cx="0" cy="2615566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BAF6DC2-E3A3-3B44-9592-67440FC59C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8352" y="4744802"/>
              <a:ext cx="81280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52870BD-846C-9048-AC63-A21DE7D946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6554" y="2935730"/>
              <a:ext cx="2922064" cy="999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C4D3688-D44A-F146-9A5A-1678CE6716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2779" y="2654799"/>
              <a:ext cx="2922064" cy="999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8A9DD6B-C218-6C45-98A0-577C26B727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0972" y="2533446"/>
              <a:ext cx="2922064" cy="999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7FD1428-4A46-BB4D-861D-F64A18C094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3403" y="2124881"/>
              <a:ext cx="0" cy="2615566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0C6CC5D-F0CC-594A-AD5E-A9A92B7C2D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90603" y="4740447"/>
              <a:ext cx="81280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FD4D33E-C609-F24C-B5D7-C0E6A097B2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3166" y="3441291"/>
              <a:ext cx="2922064" cy="999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8F10053-AD76-3348-ACA0-7B1C890276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9391" y="3160360"/>
              <a:ext cx="2922064" cy="999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307EA13-60EA-1640-A357-83F76EE6DE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7669" y="2541968"/>
              <a:ext cx="2922064" cy="9994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8F11A25-27E0-E54F-8856-CD0008714231}"/>
                </a:ext>
              </a:extLst>
            </p:cNvPr>
            <p:cNvSpPr txBox="1"/>
            <p:nvPr/>
          </p:nvSpPr>
          <p:spPr>
            <a:xfrm>
              <a:off x="97210" y="478810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E field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D7DB7D5-F8B4-3348-BE05-D071CB66AE1A}"/>
                </a:ext>
              </a:extLst>
            </p:cNvPr>
            <p:cNvSpPr txBox="1"/>
            <p:nvPr/>
          </p:nvSpPr>
          <p:spPr>
            <a:xfrm>
              <a:off x="4077173" y="478810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E field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1285DF9-E613-5B48-88AE-66A0B1BBFF1B}"/>
                </a:ext>
              </a:extLst>
            </p:cNvPr>
            <p:cNvSpPr txBox="1"/>
            <p:nvPr/>
          </p:nvSpPr>
          <p:spPr>
            <a:xfrm>
              <a:off x="7928832" y="4790122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E field</a:t>
              </a: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4D3FECC7-BF64-CD4A-ACC0-E40894D044DB}"/>
                </a:ext>
              </a:extLst>
            </p:cNvPr>
            <p:cNvSpPr/>
            <p:nvPr/>
          </p:nvSpPr>
          <p:spPr>
            <a:xfrm>
              <a:off x="4225779" y="2416619"/>
              <a:ext cx="646668" cy="2299063"/>
            </a:xfrm>
            <a:custGeom>
              <a:avLst/>
              <a:gdLst>
                <a:gd name="connsiteX0" fmla="*/ 470263 w 496389"/>
                <a:gd name="connsiteY0" fmla="*/ 2299063 h 2299063"/>
                <a:gd name="connsiteX1" fmla="*/ 365760 w 496389"/>
                <a:gd name="connsiteY1" fmla="*/ 2063932 h 2299063"/>
                <a:gd name="connsiteX2" fmla="*/ 287383 w 496389"/>
                <a:gd name="connsiteY2" fmla="*/ 509452 h 2299063"/>
                <a:gd name="connsiteX3" fmla="*/ 0 w 496389"/>
                <a:gd name="connsiteY3" fmla="*/ 261257 h 2299063"/>
                <a:gd name="connsiteX4" fmla="*/ 0 w 496389"/>
                <a:gd name="connsiteY4" fmla="*/ 117566 h 2299063"/>
                <a:gd name="connsiteX5" fmla="*/ 496389 w 496389"/>
                <a:gd name="connsiteY5" fmla="*/ 0 h 229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389" h="2299063">
                  <a:moveTo>
                    <a:pt x="470263" y="2299063"/>
                  </a:moveTo>
                  <a:lnTo>
                    <a:pt x="365760" y="2063932"/>
                  </a:lnTo>
                  <a:lnTo>
                    <a:pt x="287383" y="509452"/>
                  </a:lnTo>
                  <a:lnTo>
                    <a:pt x="0" y="261257"/>
                  </a:lnTo>
                  <a:lnTo>
                    <a:pt x="0" y="117566"/>
                  </a:lnTo>
                  <a:lnTo>
                    <a:pt x="49638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9A64134A-90A1-8545-9823-5736AA8972F7}"/>
                </a:ext>
              </a:extLst>
            </p:cNvPr>
            <p:cNvSpPr/>
            <p:nvPr/>
          </p:nvSpPr>
          <p:spPr>
            <a:xfrm>
              <a:off x="8112034" y="2416619"/>
              <a:ext cx="600892" cy="2286000"/>
            </a:xfrm>
            <a:custGeom>
              <a:avLst/>
              <a:gdLst>
                <a:gd name="connsiteX0" fmla="*/ 600892 w 600892"/>
                <a:gd name="connsiteY0" fmla="*/ 2286000 h 2286000"/>
                <a:gd name="connsiteX1" fmla="*/ 470263 w 600892"/>
                <a:gd name="connsiteY1" fmla="*/ 2063932 h 2286000"/>
                <a:gd name="connsiteX2" fmla="*/ 404949 w 600892"/>
                <a:gd name="connsiteY2" fmla="*/ 1045029 h 2286000"/>
                <a:gd name="connsiteX3" fmla="*/ 13063 w 600892"/>
                <a:gd name="connsiteY3" fmla="*/ 770709 h 2286000"/>
                <a:gd name="connsiteX4" fmla="*/ 0 w 600892"/>
                <a:gd name="connsiteY4" fmla="*/ 143692 h 2286000"/>
                <a:gd name="connsiteX5" fmla="*/ 587829 w 600892"/>
                <a:gd name="connsiteY5" fmla="*/ 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892" h="2286000">
                  <a:moveTo>
                    <a:pt x="600892" y="2286000"/>
                  </a:moveTo>
                  <a:lnTo>
                    <a:pt x="470263" y="2063932"/>
                  </a:lnTo>
                  <a:lnTo>
                    <a:pt x="404949" y="1045029"/>
                  </a:lnTo>
                  <a:lnTo>
                    <a:pt x="13063" y="770709"/>
                  </a:lnTo>
                  <a:lnTo>
                    <a:pt x="0" y="143692"/>
                  </a:lnTo>
                  <a:lnTo>
                    <a:pt x="587829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824133-4BB3-0640-91DE-2E92150357AD}"/>
                </a:ext>
              </a:extLst>
            </p:cNvPr>
            <p:cNvSpPr txBox="1"/>
            <p:nvPr/>
          </p:nvSpPr>
          <p:spPr>
            <a:xfrm>
              <a:off x="1850046" y="1831210"/>
              <a:ext cx="945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Broad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D55A424-4AFB-8F4A-8D13-03F754F2C7A0}"/>
                </a:ext>
              </a:extLst>
            </p:cNvPr>
            <p:cNvSpPr txBox="1"/>
            <p:nvPr/>
          </p:nvSpPr>
          <p:spPr>
            <a:xfrm>
              <a:off x="5630850" y="1825247"/>
              <a:ext cx="1192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Shallow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CC7FB78-8D3E-524F-B0D7-73F486FA7DB8}"/>
                </a:ext>
              </a:extLst>
            </p:cNvPr>
            <p:cNvSpPr txBox="1"/>
            <p:nvPr/>
          </p:nvSpPr>
          <p:spPr>
            <a:xfrm>
              <a:off x="9591044" y="1824844"/>
              <a:ext cx="854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Deep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21C56D-729C-F446-B76D-269174C2C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7</a:t>
            </a:fld>
            <a:endParaRPr lang="en-GB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5E58280-D7A5-FF46-B815-158E750915A6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92887BA-D4FC-C548-B22D-A07A56EF3FE7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1466015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Temporal resolution in LGADs sensors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887F00-2734-924E-9BD2-2489C27C9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65" y="1183171"/>
            <a:ext cx="8055690" cy="4491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1D5952-5FA6-E34C-BEE0-4B3F84A0E53E}"/>
              </a:ext>
            </a:extLst>
          </p:cNvPr>
          <p:cNvSpPr txBox="1"/>
          <p:nvPr/>
        </p:nvSpPr>
        <p:spPr>
          <a:xfrm>
            <a:off x="9494010" y="1681039"/>
            <a:ext cx="20247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Silicon sensors without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C96706-6341-0246-B091-BFE288399468}"/>
                  </a:ext>
                </a:extLst>
              </p:cNvPr>
              <p:cNvSpPr txBox="1"/>
              <p:nvPr/>
            </p:nvSpPr>
            <p:spPr>
              <a:xfrm>
                <a:off x="2652651" y="5841106"/>
                <a:ext cx="7481954" cy="8510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50 µm thick LGADs reach </a:t>
                </a:r>
                <a:r>
                  <a:rPr lang="en-GB" sz="2400" b="1" dirty="0"/>
                  <a:t>30-35 ps of temporal resolution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it-IT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𝒊𝒐𝒏𝒊𝒛𝒂𝒕𝒊𝒐𝒏</m:t>
                        </m:r>
                      </m:sub>
                      <m:sup>
                        <m:r>
                          <a:rPr lang="it-IT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GB" sz="2400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400" b="1" dirty="0">
                    <a:solidFill>
                      <a:srgbClr val="00B050"/>
                    </a:solidFill>
                  </a:rPr>
                  <a:t> 25 ps</a:t>
                </a:r>
                <a:endParaRPr lang="en-GB" sz="24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C96706-6341-0246-B091-BFE288399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651" y="5841106"/>
                <a:ext cx="7481954" cy="851002"/>
              </a:xfrm>
              <a:prstGeom prst="rect">
                <a:avLst/>
              </a:prstGeom>
              <a:blipFill>
                <a:blip r:embed="rId4"/>
                <a:stretch>
                  <a:fillRect t="-4348" b="-1449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6D570B-8994-DF4B-A227-3BFC84FBE9A8}"/>
              </a:ext>
            </a:extLst>
          </p:cNvPr>
          <p:cNvCxnSpPr>
            <a:cxnSpLocks/>
            <a:stCxn id="4" idx="1"/>
            <a:endCxn id="9" idx="6"/>
          </p:cNvCxnSpPr>
          <p:nvPr/>
        </p:nvCxnSpPr>
        <p:spPr>
          <a:xfrm flipH="1">
            <a:off x="8610600" y="2004205"/>
            <a:ext cx="883410" cy="6479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92F2B9F-CBF5-5646-9650-ADD5015B3EF1}"/>
              </a:ext>
            </a:extLst>
          </p:cNvPr>
          <p:cNvSpPr/>
          <p:nvPr/>
        </p:nvSpPr>
        <p:spPr>
          <a:xfrm>
            <a:off x="8218714" y="2477832"/>
            <a:ext cx="391886" cy="3485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CEB3F01-AB15-924F-89AA-9C1D8D892A40}"/>
              </a:ext>
            </a:extLst>
          </p:cNvPr>
          <p:cNvCxnSpPr>
            <a:cxnSpLocks/>
            <a:stCxn id="21" idx="0"/>
            <a:endCxn id="33" idx="4"/>
          </p:cNvCxnSpPr>
          <p:nvPr/>
        </p:nvCxnSpPr>
        <p:spPr>
          <a:xfrm flipH="1" flipV="1">
            <a:off x="3391317" y="4632815"/>
            <a:ext cx="3002311" cy="12082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3D17A97-B432-6A4D-85E2-EAB6E18F9E63}"/>
              </a:ext>
            </a:extLst>
          </p:cNvPr>
          <p:cNvSpPr/>
          <p:nvPr/>
        </p:nvSpPr>
        <p:spPr>
          <a:xfrm>
            <a:off x="3195374" y="4229289"/>
            <a:ext cx="391886" cy="40352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AF094B-7B49-BF4C-8A2D-DF67963B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8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6EE190-8550-DF47-AFC8-FD1DE5FBFDE0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0D610D2-DCC3-2D42-9060-0E4C19B29CAF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797673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A5BF2B-374F-4648-A5EF-54FF97005247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State of the art of temporal resolution in LGADs sensors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2DDD2F-657B-BE40-B7F4-EB2BCF67E52A}"/>
              </a:ext>
            </a:extLst>
          </p:cNvPr>
          <p:cNvSpPr txBox="1"/>
          <p:nvPr/>
        </p:nvSpPr>
        <p:spPr>
          <a:xfrm>
            <a:off x="2095500" y="6191743"/>
            <a:ext cx="8001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/>
              <a:t>Current sensors choice for timing detector of CMS and ATLAS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E30D3-4814-434E-B9DC-A6F8AF0F86F4}"/>
              </a:ext>
            </a:extLst>
          </p:cNvPr>
          <p:cNvSpPr txBox="1"/>
          <p:nvPr/>
        </p:nvSpPr>
        <p:spPr>
          <a:xfrm>
            <a:off x="326572" y="1905506"/>
            <a:ext cx="47026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Hundreds of measurements demonstrate the temporal capability of 50µm-thick LGADs </a:t>
            </a:r>
          </a:p>
          <a:p>
            <a:endParaRPr lang="en-GB" sz="2400" dirty="0"/>
          </a:p>
          <a:p>
            <a:r>
              <a:rPr lang="en-GB" sz="2400" dirty="0"/>
              <a:t>50 µm thick LGAD is a reliable technology developed by several foundries in dozes of batches from 2015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3C849-DDFF-7448-8E24-83D8EA596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608" y="1175658"/>
            <a:ext cx="7068820" cy="487297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5BA9CB-8135-684C-9809-C1948F705E3B}"/>
              </a:ext>
            </a:extLst>
          </p:cNvPr>
          <p:cNvCxnSpPr>
            <a:cxnSpLocks/>
          </p:cNvCxnSpPr>
          <p:nvPr/>
        </p:nvCxnSpPr>
        <p:spPr>
          <a:xfrm>
            <a:off x="8020594" y="3709852"/>
            <a:ext cx="261257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7F58D34-946A-D44E-BAA3-32E2CA348553}"/>
              </a:ext>
            </a:extLst>
          </p:cNvPr>
          <p:cNvSpPr txBox="1"/>
          <p:nvPr/>
        </p:nvSpPr>
        <p:spPr>
          <a:xfrm>
            <a:off x="8020594" y="3789730"/>
            <a:ext cx="26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Spread due to different gain layer designs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DA7FB9-C3FE-5A4E-9CFA-D3C17CD40C64}"/>
              </a:ext>
            </a:extLst>
          </p:cNvPr>
          <p:cNvSpPr txBox="1"/>
          <p:nvPr/>
        </p:nvSpPr>
        <p:spPr>
          <a:xfrm>
            <a:off x="5930538" y="1034954"/>
            <a:ext cx="5630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Temporal resolution at -30°C on unirradiated LGADs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D86DCA-2BF3-6541-B828-68E1F906BF7A}"/>
              </a:ext>
            </a:extLst>
          </p:cNvPr>
          <p:cNvCxnSpPr>
            <a:cxnSpLocks/>
          </p:cNvCxnSpPr>
          <p:nvPr/>
        </p:nvCxnSpPr>
        <p:spPr>
          <a:xfrm>
            <a:off x="5782236" y="3292617"/>
            <a:ext cx="5778392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2D9B58-7007-2E4D-889B-CA506EF7F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20E1-65C8-8845-B958-26CD7D2B48ED}" type="slidenum">
              <a:rPr lang="en-GB" smtClean="0"/>
              <a:t>9</a:t>
            </a:fld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D653A8-8774-1948-AE36-C07EB5E90309}"/>
              </a:ext>
            </a:extLst>
          </p:cNvPr>
          <p:cNvCxnSpPr>
            <a:cxnSpLocks/>
          </p:cNvCxnSpPr>
          <p:nvPr/>
        </p:nvCxnSpPr>
        <p:spPr>
          <a:xfrm>
            <a:off x="271463" y="1078974"/>
            <a:ext cx="0" cy="564250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C2F19DD-07A2-8C49-BC44-086EF7C481FD}"/>
              </a:ext>
            </a:extLst>
          </p:cNvPr>
          <p:cNvSpPr txBox="1"/>
          <p:nvPr/>
        </p:nvSpPr>
        <p:spPr>
          <a:xfrm rot="16200000">
            <a:off x="-2306721" y="4149841"/>
            <a:ext cx="483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Marco Ferrero, INFN, CEPC2022 workshop,  24-28 October 2022</a:t>
            </a:r>
          </a:p>
        </p:txBody>
      </p:sp>
    </p:spTree>
    <p:extLst>
      <p:ext uri="{BB962C8B-B14F-4D97-AF65-F5344CB8AC3E}">
        <p14:creationId xmlns:p14="http://schemas.microsoft.com/office/powerpoint/2010/main" val="1336521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21283</TotalTime>
  <Words>3013</Words>
  <Application>Microsoft Macintosh PowerPoint</Application>
  <PresentationFormat>Widescreen</PresentationFormat>
  <Paragraphs>665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LinLibertineO-Identity-H</vt:lpstr>
      <vt:lpstr>Symbol</vt:lpstr>
      <vt:lpstr>Wingdings</vt:lpstr>
      <vt:lpstr>Office Theme</vt:lpstr>
      <vt:lpstr>Low gain Avalanche diode (LGAD) for 4D-tracking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ferrero</dc:creator>
  <cp:lastModifiedBy>marco ferrero</cp:lastModifiedBy>
  <cp:revision>596</cp:revision>
  <dcterms:created xsi:type="dcterms:W3CDTF">2022-03-04T12:17:12Z</dcterms:created>
  <dcterms:modified xsi:type="dcterms:W3CDTF">2022-10-23T20:39:37Z</dcterms:modified>
</cp:coreProperties>
</file>