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0"/>
  </p:notesMasterIdLst>
  <p:sldIdLst>
    <p:sldId id="256" r:id="rId2"/>
    <p:sldId id="698" r:id="rId3"/>
    <p:sldId id="699" r:id="rId4"/>
    <p:sldId id="697" r:id="rId5"/>
    <p:sldId id="676" r:id="rId6"/>
    <p:sldId id="702" r:id="rId7"/>
    <p:sldId id="719" r:id="rId8"/>
    <p:sldId id="720" r:id="rId9"/>
    <p:sldId id="742" r:id="rId10"/>
    <p:sldId id="663" r:id="rId11"/>
    <p:sldId id="664" r:id="rId12"/>
    <p:sldId id="743" r:id="rId13"/>
    <p:sldId id="744" r:id="rId14"/>
    <p:sldId id="745" r:id="rId15"/>
    <p:sldId id="746" r:id="rId16"/>
    <p:sldId id="747" r:id="rId17"/>
    <p:sldId id="748" r:id="rId18"/>
    <p:sldId id="66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5678464423796358"/>
                  <c:y val="-8.6738491170647899E-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</c:trendlineLbl>
          </c:trendline>
          <c:xVal>
            <c:numRef>
              <c:f>Sheet1!$A$1:$A$10</c:f>
              <c:numCache>
                <c:formatCode>General</c:formatCode>
                <c:ptCount val="10"/>
                <c:pt idx="0">
                  <c:v>8.34</c:v>
                </c:pt>
                <c:pt idx="1">
                  <c:v>8.7200000000000006</c:v>
                </c:pt>
                <c:pt idx="2">
                  <c:v>9.01</c:v>
                </c:pt>
                <c:pt idx="3">
                  <c:v>9.16</c:v>
                </c:pt>
                <c:pt idx="4">
                  <c:v>9.43</c:v>
                </c:pt>
                <c:pt idx="5">
                  <c:v>10.31</c:v>
                </c:pt>
                <c:pt idx="6">
                  <c:v>10.48</c:v>
                </c:pt>
                <c:pt idx="7">
                  <c:v>10.52</c:v>
                </c:pt>
                <c:pt idx="8">
                  <c:v>11.58</c:v>
                </c:pt>
                <c:pt idx="9">
                  <c:v>11.86</c:v>
                </c:pt>
              </c:numCache>
            </c:numRef>
          </c:xVal>
          <c:yVal>
            <c:numRef>
              <c:f>Sheet1!$B$1:$B$10</c:f>
              <c:numCache>
                <c:formatCode>General</c:formatCode>
                <c:ptCount val="10"/>
                <c:pt idx="0">
                  <c:v>1.96</c:v>
                </c:pt>
                <c:pt idx="1">
                  <c:v>1.98</c:v>
                </c:pt>
                <c:pt idx="2">
                  <c:v>1.98</c:v>
                </c:pt>
                <c:pt idx="3">
                  <c:v>2.0299999999999998</c:v>
                </c:pt>
                <c:pt idx="4">
                  <c:v>2.15</c:v>
                </c:pt>
                <c:pt idx="5">
                  <c:v>2.3199999999999998</c:v>
                </c:pt>
                <c:pt idx="6">
                  <c:v>2.37</c:v>
                </c:pt>
                <c:pt idx="7">
                  <c:v>2.54</c:v>
                </c:pt>
                <c:pt idx="8">
                  <c:v>2.6</c:v>
                </c:pt>
                <c:pt idx="9">
                  <c:v>2.6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C5-4A23-B222-BED49D70C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6030800"/>
        <c:axId val="1456031216"/>
      </c:scatterChart>
      <c:valAx>
        <c:axId val="1456030800"/>
        <c:scaling>
          <c:orientation val="minMax"/>
          <c:max val="12"/>
          <c:min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6031216"/>
        <c:crosses val="autoZero"/>
        <c:crossBetween val="midCat"/>
        <c:minorUnit val="0.25"/>
      </c:valAx>
      <c:valAx>
        <c:axId val="1456031216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6030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EC72C-478E-42B5-B2E6-6B3A39628D58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4B1CD-529A-4A2A-A1CF-E1A32DA817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40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E18B61-CF26-4293-A2BE-917BBAEB6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AF9BD1-A53D-4968-BC32-C174FD481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FD8200-A735-45F3-93A0-769150D9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201E2C-9BBB-4D51-8040-E9A16AA7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673BAD-61FB-450F-A378-FF9C1464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54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7062CA-0D27-4B0D-9311-792BB561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A09CBF-5942-404A-8E3A-59B40DAA7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E0C7BB-C941-4E61-AA74-F7D63C40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98EEB1-0101-4782-93CE-DCF505977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768BEC-F59E-4222-B87C-A0FF402A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81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72B714B-C3BC-42EE-86EA-C147E7DB6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874FD3-886E-4AFC-8DB4-740963C47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E413CE-1878-43F5-86AC-6492590F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88FBBA-9381-4D3D-9465-092C7E6CE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789211-36BF-4715-B1CE-CB420C8FA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515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031" y="35861"/>
            <a:ext cx="9394310" cy="466725"/>
          </a:xfrm>
        </p:spPr>
        <p:txBody>
          <a:bodyPr>
            <a:normAutofit/>
          </a:bodyPr>
          <a:lstStyle>
            <a:lvl1pPr algn="l"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2189679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6A7E6B-96AA-42D5-BE7F-63FE1216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53E2CD-F663-4885-8500-495104366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5580BE-45D0-4E34-A990-47EC78E2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A82412-2BE4-4C13-96CA-304CEAF1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0BF91F-9D8E-4EB8-B744-FCC27777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39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AEB982-EBDB-46BC-8249-262CFD98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285CBF-268F-4DE3-ADDC-193C0768F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C31AC3-0238-4A0C-9716-56F52BEA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80BB89-79F4-428B-965B-D15E8981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35A7C-2E66-4301-89B7-35DD4847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9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BBAA55-35DD-46CA-BA21-7171905C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B7E546-8BF7-4978-BFB7-C4938C85E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76361C-708D-43C6-9542-AB3C00307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FB4E37-A9E1-4045-BFBF-1DE3F89A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FAD34C-AADC-48B8-B390-FBC0BAC1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385B48-FDCD-4B00-B9B6-52B036C9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91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E4D53-209B-4014-937F-D3E9DC3A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F15932-4B37-40CD-B86A-A791637D3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25C993-848A-45FE-A551-D11A6BDAF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C86D4C8-1DB9-4C48-9F24-F27AE21B7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6294C7E-500A-4842-A5EB-6D9887604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59D1B1-8DF6-4BDF-97AC-AAC11255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BEAE71B-186E-4C45-A15A-B7456094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8785CE-FD47-4A5A-8439-657EE6F4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88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A99E1-736A-4E69-AB26-5EA50FD9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6F71C2-BAB4-46AF-B316-75ADFA97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E74D0C-9B38-4A52-BE7A-FF561F91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F2DEC2-4426-4046-B5A1-F07360D1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07F7F40-9F7E-4F04-94F0-89B75DBF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D873C2-9B6B-43E2-BD95-02AC2292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B482EB-AA80-48A8-AE6A-6DA81C80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52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C04C0C-557F-4E28-9BC2-2CA63A94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37AF54-2E81-4D40-A4B8-D5DD23C04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C939CC-00C1-4FD8-85FA-0295FD14D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24D9A2-3A12-4FEA-878C-014BFD76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316AB8-63F4-45AA-8456-F31FE233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C227CC-EC4D-41CF-A4CA-BF0529D39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44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C03954-1D1A-4001-BC10-BDACFF1D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3382F9F-75C1-4415-A844-D2887BEBE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0A6AB1-9BA8-48B1-B6C7-83C639DE6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D8353A-8B8D-4D93-B973-DCA0300F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63147B-1528-4DEE-B160-7DED84579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AF13CD-8DB6-46D6-9EFD-497F28DB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94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D997D18-F2F4-48F3-81BB-816B873E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156A08-E7B9-487C-925A-C12A5D7F1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89F1C2-1883-4A07-997A-D696DDBAF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X.L. Wang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795E90-C30F-4A3A-95E8-4DF4DFBA9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Fast scintillator for timing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159BA3-A3B1-4279-ACD6-53595871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C72-7C06-4AB7-83E6-3FE69D7CBC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7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3.emf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hep.ac.cn/event/14938/contributions/35559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39687" y="144979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Fast scintillators for time measurement</a:t>
            </a:r>
            <a:endParaRPr lang="zh-CN" alt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8333" y="4209842"/>
            <a:ext cx="10414747" cy="194399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Junfeng</a:t>
            </a:r>
            <a:r>
              <a:rPr lang="en-US" altLang="zh-CN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zh-CN" sz="2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Chen</a:t>
            </a:r>
            <a:r>
              <a:rPr lang="en-US" altLang="zh-CN" sz="2600" b="1" baseline="30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altLang="zh-CN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and Xiaolong </a:t>
            </a:r>
            <a:r>
              <a:rPr lang="en-US" altLang="zh-CN" sz="2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Wang</a:t>
            </a:r>
            <a:r>
              <a:rPr lang="en-US" altLang="zh-CN" sz="2600" b="1" baseline="30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lang="en-US" altLang="zh-CN" sz="2600" b="1" baseline="30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altLang="zh-CN" sz="2600" b="1" baseline="30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en-US" altLang="zh-CN" sz="2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Fudan</a:t>
            </a:r>
            <a:r>
              <a:rPr lang="en-US" altLang="zh-CN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University</a:t>
            </a:r>
            <a:r>
              <a:rPr lang="en-US" altLang="zh-CN" sz="26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, Shanghai</a:t>
            </a:r>
            <a:endParaRPr lang="en-US" altLang="zh-CN" sz="2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en-US" altLang="zh-CN" sz="2600" b="1" baseline="30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altLang="zh-CN" sz="2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Shanghai</a:t>
            </a:r>
            <a:r>
              <a:rPr lang="en-US" altLang="zh-CN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Institute of Ceramics, CAS</a:t>
            </a:r>
          </a:p>
          <a:p>
            <a:r>
              <a:rPr lang="en-US" altLang="zh-CN" dirty="0"/>
              <a:t>International Workshop on the high energy Circular Electron-Positron Collider </a:t>
            </a:r>
            <a:r>
              <a:rPr lang="en-US" altLang="zh-CN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Online</a:t>
            </a:r>
            <a:r>
              <a:rPr lang="zh-CN" altLang="en-US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，</a:t>
            </a:r>
            <a:r>
              <a:rPr lang="en-US" altLang="zh-CN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Oct. 27, 2022</a:t>
            </a:r>
            <a:endParaRPr lang="zh-CN" altLang="en-US" sz="2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0" y="394769"/>
            <a:ext cx="4099595" cy="12219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2DB946-12D8-4EA3-83B1-FD30F23C6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82" y="192156"/>
            <a:ext cx="2763283" cy="1627219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164FCB1-0B56-40B5-A9E5-24C6D3F0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9226A91E-807F-41FC-A905-83F484DF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632" y="544923"/>
            <a:ext cx="3413829" cy="108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39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87A62-BE37-45E2-A830-9372B52D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6" y="26378"/>
            <a:ext cx="10515600" cy="1039444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VUV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MPPC</a:t>
            </a:r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for short wavelength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21450A-66CA-4D3F-B1D9-12ED0554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35222D-3496-4D72-8827-DF26AFC3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411" y="1870075"/>
            <a:ext cx="1602377" cy="13411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AAEE3B-478B-4CEC-A307-A7F415C6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507" y="1825626"/>
            <a:ext cx="1546729" cy="14410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8321AE-4CD4-497F-A594-F3436E51C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467" y="3751580"/>
            <a:ext cx="2926080" cy="25603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9A7C91A-520A-454B-B234-C198A7E8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8" y="1852856"/>
            <a:ext cx="5962532" cy="379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29428-EB64-426D-8119-520736D2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63" y="170815"/>
            <a:ext cx="10515600" cy="708301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Performance of VUV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MPPC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8BDC13-15F9-40A9-8233-B0BD9C3C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CD21F69-A0DD-4A8B-9EB6-6C884CB21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63" y="1754425"/>
            <a:ext cx="7858972" cy="4351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2F7D76-6542-4F97-8390-6F254D2C0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713" y="524966"/>
            <a:ext cx="3460095" cy="28907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F1FDD9-5483-4E7F-98E9-489F4DAF8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114" y="3569289"/>
            <a:ext cx="3222171" cy="29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9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33246B-99D4-4347-9EDE-56497DAF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154956"/>
            <a:ext cx="10515600" cy="547379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Setup for measurements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768BC53B-C817-4913-B164-620522101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3" y="1547329"/>
            <a:ext cx="3264778" cy="4351338"/>
          </a:xfr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64E16-C7B4-4B4E-BD29-FED43A9E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CCCB33-4CF8-42AE-8842-24E64655A6D4}"/>
                  </a:ext>
                </a:extLst>
              </p:cNvPr>
              <p:cNvSpPr txBox="1"/>
              <p:nvPr/>
            </p:nvSpPr>
            <p:spPr>
              <a:xfrm>
                <a:off x="1610139" y="5075583"/>
                <a:ext cx="2213113" cy="6463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20×20×200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BaF2:Y</a:t>
                </a:r>
                <a:r>
                  <a:rPr lang="en-US" altLang="zh-CN" dirty="0"/>
                  <a:t> from SIC.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CCCB33-4CF8-42AE-8842-24E64655A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139" y="5075583"/>
                <a:ext cx="2213113" cy="646331"/>
              </a:xfrm>
              <a:prstGeom prst="rect">
                <a:avLst/>
              </a:prstGeom>
              <a:blipFill>
                <a:blip r:embed="rId3"/>
                <a:stretch>
                  <a:fillRect l="-1918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2E15C842-A848-466F-AACB-9EE9FB7AB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14" y="1169849"/>
            <a:ext cx="3216047" cy="4286388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FB6A731-E0DF-43D8-8AF3-F07B88CB170F}"/>
              </a:ext>
            </a:extLst>
          </p:cNvPr>
          <p:cNvCxnSpPr>
            <a:cxnSpLocks/>
          </p:cNvCxnSpPr>
          <p:nvPr/>
        </p:nvCxnSpPr>
        <p:spPr>
          <a:xfrm flipV="1">
            <a:off x="3452191" y="3269528"/>
            <a:ext cx="3697357" cy="435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1D5CE725-DFD6-4836-AFF9-E818616B7251}"/>
              </a:ext>
            </a:extLst>
          </p:cNvPr>
          <p:cNvSpPr txBox="1"/>
          <p:nvPr/>
        </p:nvSpPr>
        <p:spPr>
          <a:xfrm>
            <a:off x="5155096" y="2226365"/>
            <a:ext cx="10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BaF2:Y</a:t>
            </a:r>
            <a:endParaRPr lang="zh-CN" altLang="en-US" dirty="0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C947C4D-4673-456A-B04D-74F6D825CEF1}"/>
              </a:ext>
            </a:extLst>
          </p:cNvPr>
          <p:cNvCxnSpPr/>
          <p:nvPr/>
        </p:nvCxnSpPr>
        <p:spPr>
          <a:xfrm>
            <a:off x="8199783" y="4625664"/>
            <a:ext cx="0" cy="11463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95297A36-417C-4BA4-9BA8-86F93EEB618C}"/>
              </a:ext>
            </a:extLst>
          </p:cNvPr>
          <p:cNvSpPr txBox="1"/>
          <p:nvPr/>
        </p:nvSpPr>
        <p:spPr>
          <a:xfrm>
            <a:off x="7803162" y="5771977"/>
            <a:ext cx="23678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Plastic scintillator for good timing, see the next talk by </a:t>
            </a:r>
            <a:r>
              <a:rPr lang="en-US" altLang="zh-CN" dirty="0" err="1"/>
              <a:t>Hongyu</a:t>
            </a:r>
            <a:endParaRPr lang="zh-CN" altLang="en-US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079C1F6-C543-4005-BA54-23B4F0473BE4}"/>
              </a:ext>
            </a:extLst>
          </p:cNvPr>
          <p:cNvCxnSpPr/>
          <p:nvPr/>
        </p:nvCxnSpPr>
        <p:spPr>
          <a:xfrm flipV="1">
            <a:off x="8419849" y="3821739"/>
            <a:ext cx="1808922" cy="530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1422B76-2266-4321-9194-B80D45C43261}"/>
                  </a:ext>
                </a:extLst>
              </p:cNvPr>
              <p:cNvSpPr txBox="1"/>
              <p:nvPr/>
            </p:nvSpPr>
            <p:spPr>
              <a:xfrm>
                <a:off x="10310191" y="3551582"/>
                <a:ext cx="1881809" cy="64633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VUV </a:t>
                </a:r>
                <a:r>
                  <a:rPr lang="en-US" altLang="zh-CN" dirty="0" err="1"/>
                  <a:t>MPPC</a:t>
                </a:r>
                <a:r>
                  <a:rPr lang="en-US" altLang="zh-CN" dirty="0"/>
                  <a:t>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×6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1422B76-2266-4321-9194-B80D45C43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191" y="3551582"/>
                <a:ext cx="1881809" cy="646331"/>
              </a:xfrm>
              <a:prstGeom prst="rect">
                <a:avLst/>
              </a:prstGeom>
              <a:blipFill>
                <a:blip r:embed="rId5"/>
                <a:stretch>
                  <a:fillRect l="-2251" t="-4630" r="-1286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65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F4936-ADD3-44AB-A558-3816ADD36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05" y="136525"/>
            <a:ext cx="10515600" cy="729550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Results from the testing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933B84-CB5F-4B52-B2B7-E838448C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E389D9-444C-4750-92DD-51405DF1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0F3F5A-84B1-45CC-8A5A-AEF1C5E12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8" y="994456"/>
            <a:ext cx="3865945" cy="23841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63BB4B-3016-4E9E-B6F3-B22F5114C447}"/>
                  </a:ext>
                </a:extLst>
              </p:cNvPr>
              <p:cNvSpPr txBox="1"/>
              <p:nvPr/>
            </p:nvSpPr>
            <p:spPr>
              <a:xfrm>
                <a:off x="4531404" y="1179294"/>
                <a:ext cx="1737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dirty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kumimoji="1" lang="en-US" altLang="zh-CN" i="1" dirty="0" err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zh-CN" i="1" dirty="0" err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 dirty="0" err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zh-CN" i="1" dirty="0" err="1">
                          <a:latin typeface="Cambria Math" panose="02040503050406030204" pitchFamily="18" charset="0"/>
                        </a:rPr>
                        <m:t>.=1.8</m:t>
                      </m:r>
                      <m:r>
                        <a:rPr kumimoji="1" lang="en-US" altLang="zh-CN" i="1" dirty="0" err="1" smtClean="0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763BB4B-3016-4E9E-B6F3-B22F5114C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404" y="1179294"/>
                <a:ext cx="1737142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3F3EBB1-CC7B-4273-AD84-3570DE853D78}"/>
                  </a:ext>
                </a:extLst>
              </p:cNvPr>
              <p:cNvSpPr/>
              <p:nvPr/>
            </p:nvSpPr>
            <p:spPr>
              <a:xfrm>
                <a:off x="4038600" y="1817375"/>
                <a:ext cx="290103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ADC of 1 </a:t>
                </a:r>
                <a:r>
                  <a:rPr kumimoji="1" lang="en-US" altLang="zh-CN" dirty="0" err="1"/>
                  <a:t>MPPC</a:t>
                </a:r>
                <a:r>
                  <a:rPr kumimoji="1" lang="en-US" altLang="zh-CN" dirty="0"/>
                  <a:t> readout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Area: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6×6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/(20×20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zh-CN" i="1" dirty="0" smtClean="0">
                        <a:latin typeface="Cambria Math" panose="02040503050406030204" pitchFamily="18" charset="0"/>
                      </a:rPr>
                      <m:t>=0.09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/>
                  <a:t>Expected # of </a:t>
                </a:r>
                <a:r>
                  <a:rPr kumimoji="1" lang="en-US" altLang="zh-CN" dirty="0" err="1"/>
                  <a:t>p.e</a:t>
                </a:r>
                <a:r>
                  <a:rPr kumimoji="1" lang="en-US" altLang="zh-CN" dirty="0"/>
                  <a:t> ~700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D3F3EBB1-CC7B-4273-AD84-3570DE853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817375"/>
                <a:ext cx="2901038" cy="1200329"/>
              </a:xfrm>
              <a:prstGeom prst="rect">
                <a:avLst/>
              </a:prstGeom>
              <a:blipFill>
                <a:blip r:embed="rId4"/>
                <a:stretch>
                  <a:fillRect l="-1474" t="-2538" r="-421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240D8CC-D5FF-426A-B85A-82A12C301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91" y="3957706"/>
            <a:ext cx="3316358" cy="21465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22172E7-6589-4AA0-91F9-E25AF708EE07}"/>
              </a:ext>
            </a:extLst>
          </p:cNvPr>
          <p:cNvSpPr txBox="1"/>
          <p:nvPr/>
        </p:nvSpPr>
        <p:spPr>
          <a:xfrm>
            <a:off x="696899" y="3655631"/>
            <a:ext cx="359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difference of the two triggers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BD5A12-BEC2-40F3-9406-481D02E5BAFE}"/>
                  </a:ext>
                </a:extLst>
              </p:cNvPr>
              <p:cNvSpPr txBox="1"/>
              <p:nvPr/>
            </p:nvSpPr>
            <p:spPr>
              <a:xfrm>
                <a:off x="3646821" y="4635078"/>
                <a:ext cx="17136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Time resolution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~150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1BD5A12-BEC2-40F3-9406-481D02E5B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821" y="4635078"/>
                <a:ext cx="1713683" cy="646331"/>
              </a:xfrm>
              <a:prstGeom prst="rect">
                <a:avLst/>
              </a:prstGeom>
              <a:blipFill>
                <a:blip r:embed="rId6"/>
                <a:stretch>
                  <a:fillRect l="-2847" t="-4717" r="-5694" b="-75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A032E583-757C-42A8-8A7B-ADF0347D3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411" y="1548626"/>
            <a:ext cx="5062718" cy="327692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20CC45F-B6C7-47D5-A3BA-A49C91ECDF9C}"/>
              </a:ext>
            </a:extLst>
          </p:cNvPr>
          <p:cNvSpPr txBox="1"/>
          <p:nvPr/>
        </p:nvSpPr>
        <p:spPr>
          <a:xfrm>
            <a:off x="6535959" y="4743917"/>
            <a:ext cx="576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Time difference between trigger and 4VUV </a:t>
            </a:r>
            <a:r>
              <a:rPr kumimoji="1" lang="en-US" altLang="zh-CN" dirty="0" err="1"/>
              <a:t>SiPM</a:t>
            </a:r>
            <a:r>
              <a:rPr kumimoji="1" lang="en-US" altLang="zh-CN" dirty="0"/>
              <a:t> + BaF2 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289D64C-7512-42AA-85B6-3DEBE2E2CFE8}"/>
              </a:ext>
            </a:extLst>
          </p:cNvPr>
          <p:cNvSpPr txBox="1"/>
          <p:nvPr/>
        </p:nvSpPr>
        <p:spPr>
          <a:xfrm>
            <a:off x="6535959" y="5648472"/>
            <a:ext cx="5188225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Preliminary result, need more improvements!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9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257FB8-2991-410B-9447-9225A89C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5" y="86829"/>
            <a:ext cx="10989365" cy="999849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Testing for the time resolution of VUV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MPPC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D381D1-E09C-4133-A527-A37BE300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97F4389-68AE-4DA0-90B0-379F9A106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55" y="1579500"/>
            <a:ext cx="6719887" cy="33566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FF91E49-CF36-43EB-9F47-FFD7184F0529}"/>
              </a:ext>
            </a:extLst>
          </p:cNvPr>
          <p:cNvSpPr txBox="1"/>
          <p:nvPr/>
        </p:nvSpPr>
        <p:spPr>
          <a:xfrm>
            <a:off x="5079375" y="3257836"/>
            <a:ext cx="1016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SiPM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6B420E-9B3A-4127-AC22-3BF612B43356}"/>
              </a:ext>
            </a:extLst>
          </p:cNvPr>
          <p:cNvSpPr txBox="1"/>
          <p:nvPr/>
        </p:nvSpPr>
        <p:spPr>
          <a:xfrm>
            <a:off x="3484880" y="4182396"/>
            <a:ext cx="171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Pre-AMP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F119003-755B-4160-81B7-46794138E56A}"/>
              </a:ext>
            </a:extLst>
          </p:cNvPr>
          <p:cNvSpPr txBox="1"/>
          <p:nvPr/>
        </p:nvSpPr>
        <p:spPr>
          <a:xfrm>
            <a:off x="7741920" y="2363756"/>
            <a:ext cx="171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laser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5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B15EF-AE47-447C-B545-FA626889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69" y="192406"/>
            <a:ext cx="10515600" cy="787516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Single photon signal of different </a:t>
            </a:r>
            <a:r>
              <a:rPr lang="en-US" altLang="zh-CN" sz="28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SiPM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F67557-ED76-4C91-97D7-B8B2C234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910DD0-74BA-4CDC-8084-BB56412E0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582688"/>
            <a:ext cx="5321308" cy="41226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80EC99-C0D5-44C0-8574-EB2E448B4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474" y="1752600"/>
            <a:ext cx="2359533" cy="1676400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C4FF1A4-9796-4147-809C-25166D3A748C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266188" y="2418080"/>
            <a:ext cx="2102286" cy="172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933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35DE8C-35B9-4365-A8D6-9DF5BD15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02" y="119328"/>
            <a:ext cx="10515600" cy="801066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Time resolution vs # of photons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0C68DC-5F00-45CD-99D9-D614D8BC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6AAAC94-CB9F-413C-8875-C6E5895B4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98" y="2026433"/>
            <a:ext cx="4408907" cy="34514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1D19FC-3134-4654-9BAF-80E32E8A7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897" y="2054117"/>
            <a:ext cx="4408907" cy="3576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23D46A0-D63B-46E7-A275-EF8CBE486016}"/>
                  </a:ext>
                </a:extLst>
              </p:cNvPr>
              <p:cNvSpPr txBox="1"/>
              <p:nvPr/>
            </p:nvSpPr>
            <p:spPr>
              <a:xfrm>
                <a:off x="9517621" y="2610678"/>
                <a:ext cx="1512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VUV </a:t>
                </a:r>
                <a:r>
                  <a:rPr lang="en-US" altLang="zh-CN" dirty="0" err="1"/>
                  <a:t>MPPC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23D46A0-D63B-46E7-A275-EF8CBE486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621" y="2610678"/>
                <a:ext cx="1512181" cy="646331"/>
              </a:xfrm>
              <a:prstGeom prst="rect">
                <a:avLst/>
              </a:prstGeom>
              <a:blipFill>
                <a:blip r:embed="rId4"/>
                <a:stretch>
                  <a:fillRect l="-3226" t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7F3FFCD-CF7F-4F9F-9F37-C8931B0701DE}"/>
                  </a:ext>
                </a:extLst>
              </p:cNvPr>
              <p:cNvSpPr txBox="1"/>
              <p:nvPr/>
            </p:nvSpPr>
            <p:spPr>
              <a:xfrm>
                <a:off x="3670850" y="2552576"/>
                <a:ext cx="21932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1.3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×1.3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Regular </a:t>
                </a:r>
                <a:r>
                  <a:rPr lang="en-US" altLang="zh-CN" dirty="0" err="1"/>
                  <a:t>MPPC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7F3FFCD-CF7F-4F9F-9F37-C8931B070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850" y="2552576"/>
                <a:ext cx="2193235" cy="646331"/>
              </a:xfrm>
              <a:prstGeom prst="rect">
                <a:avLst/>
              </a:prstGeom>
              <a:blipFill>
                <a:blip r:embed="rId5"/>
                <a:stretch>
                  <a:fillRect l="-2222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00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3A4341-9881-4635-8F9B-F3A487FE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Summary</a:t>
            </a:r>
            <a:endParaRPr lang="zh-CN" altLang="en-US" sz="40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8DF435B-650D-4157-A145-932D9B4DC1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5009" y="1375051"/>
                <a:ext cx="1051560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/>
                  <a:t>Inorganic scintillator is good for very fast timing measurement.</a:t>
                </a:r>
              </a:p>
              <a:p>
                <a:r>
                  <a:rPr lang="en-US" altLang="zh-CN" dirty="0" err="1"/>
                  <a:t>BaF2</a:t>
                </a:r>
                <a:r>
                  <a:rPr lang="en-US" altLang="zh-CN" dirty="0"/>
                  <a:t> has very fast component, and the slow component can be suppressed well by Y-</a:t>
                </a:r>
                <a:r>
                  <a:rPr lang="en-US" altLang="zh-CN" dirty="0" err="1"/>
                  <a:t>adoped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Prototype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20×20×200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err="1"/>
                  <a:t>BaF2</a:t>
                </a:r>
                <a:r>
                  <a:rPr lang="en-US" altLang="zh-CN" dirty="0"/>
                  <a:t>(Y) with VUV </a:t>
                </a:r>
                <a:r>
                  <a:rPr lang="en-US" altLang="zh-CN" dirty="0" err="1"/>
                  <a:t>MPPC</a:t>
                </a:r>
                <a:r>
                  <a:rPr lang="en-US" altLang="zh-CN" dirty="0"/>
                  <a:t> is tested.</a:t>
                </a:r>
              </a:p>
              <a:p>
                <a:r>
                  <a:rPr lang="en-US" altLang="zh-CN" dirty="0"/>
                  <a:t>The preliminary testing shows a good light collection and a time resolution of about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r>
                  <a:rPr lang="en-US" altLang="zh-CN" dirty="0"/>
                  <a:t>. Need more development on the testing.</a:t>
                </a:r>
              </a:p>
              <a:p>
                <a:r>
                  <a:rPr lang="en-US" altLang="zh-CN" dirty="0"/>
                  <a:t>Laser testing shows a time resolution of about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achieved from VUV </a:t>
                </a:r>
                <a:r>
                  <a:rPr lang="en-US" altLang="zh-CN" dirty="0" err="1"/>
                  <a:t>MPPC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Is it possible to develop a detector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𝑝𝑠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 resolution??? It will be good for </a:t>
                </a:r>
                <a:r>
                  <a:rPr lang="en-US" altLang="zh-CN" dirty="0" err="1"/>
                  <a:t>PID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8DF435B-650D-4157-A145-932D9B4DC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009" y="1375051"/>
                <a:ext cx="10515600" cy="4351338"/>
              </a:xfrm>
              <a:blipFill>
                <a:blip r:embed="rId2"/>
                <a:stretch>
                  <a:fillRect l="-928" t="-2244" b="-23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DE594E-1748-465B-9B19-41649E8B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04A5BA6-176B-47CE-8906-EE94A650F864}"/>
              </a:ext>
            </a:extLst>
          </p:cNvPr>
          <p:cNvSpPr txBox="1"/>
          <p:nvPr/>
        </p:nvSpPr>
        <p:spPr>
          <a:xfrm>
            <a:off x="8050696" y="5638800"/>
            <a:ext cx="242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</a:t>
            </a:r>
            <a:endParaRPr lang="zh-CN" alt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36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DF059-F2AB-48C4-8F45-8CDF9FAB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7B656B-A311-459E-8630-4224CB758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/>
              <a:t>Backup</a:t>
            </a:r>
            <a:endParaRPr lang="zh-CN" altLang="en-US" sz="48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984632-D423-4FD9-8202-55E8AEE4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9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7E331-38B2-410F-90BE-B9D9E079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Read book…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EDECB39-C73E-44E9-AA3A-1182DFB94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9"/>
          <a:stretch/>
        </p:blipFill>
        <p:spPr>
          <a:xfrm>
            <a:off x="4806356" y="1212586"/>
            <a:ext cx="7385644" cy="4920257"/>
          </a:xfr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12D521-B08D-469F-8D82-F3BC1345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2</a:t>
            </a:fld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B738074-47A4-4766-A631-357DB279E94E}"/>
              </a:ext>
            </a:extLst>
          </p:cNvPr>
          <p:cNvCxnSpPr/>
          <p:nvPr/>
        </p:nvCxnSpPr>
        <p:spPr>
          <a:xfrm>
            <a:off x="8421756" y="5128590"/>
            <a:ext cx="38365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346DADB-5CF6-4F3D-86D2-2356A51B0053}"/>
              </a:ext>
            </a:extLst>
          </p:cNvPr>
          <p:cNvCxnSpPr>
            <a:cxnSpLocks/>
          </p:cNvCxnSpPr>
          <p:nvPr/>
        </p:nvCxnSpPr>
        <p:spPr>
          <a:xfrm>
            <a:off x="5237921" y="5400261"/>
            <a:ext cx="43533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0BD2EA2-FF88-4DAF-9DFD-6C61B4D89A9D}"/>
                  </a:ext>
                </a:extLst>
              </p:cNvPr>
              <p:cNvSpPr txBox="1"/>
              <p:nvPr/>
            </p:nvSpPr>
            <p:spPr>
              <a:xfrm>
                <a:off x="-1" y="1914195"/>
                <a:ext cx="497619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Vertex: how about </a:t>
                </a:r>
                <a:r>
                  <a:rPr lang="en-US" altLang="zh-CN" b="1" dirty="0" err="1"/>
                  <a:t>LGAD</a:t>
                </a:r>
                <a:r>
                  <a:rPr lang="en-US" altLang="zh-CN" b="1" dirty="0"/>
                  <a:t>? Down to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𝒑𝒔</m:t>
                    </m:r>
                  </m:oMath>
                </a14:m>
                <a:r>
                  <a:rPr lang="en-US" altLang="zh-CN" b="1" dirty="0"/>
                  <a:t>.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hlinkClick r:id="rId3"/>
                  </a:rPr>
                  <a:t>https://</a:t>
                </a:r>
                <a:r>
                  <a:rPr lang="en-US" altLang="zh-CN" dirty="0" err="1">
                    <a:hlinkClick r:id="rId3"/>
                  </a:rPr>
                  <a:t>indico.ihep.ac.cn</a:t>
                </a:r>
                <a:r>
                  <a:rPr lang="en-US" altLang="zh-CN" dirty="0">
                    <a:hlinkClick r:id="rId3"/>
                  </a:rPr>
                  <a:t>/event/14938/contributions/35559/</a:t>
                </a: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Calorimeter -&gt; </a:t>
                </a:r>
                <a:r>
                  <a:rPr lang="en-US" altLang="zh-CN" b="1" dirty="0" err="1"/>
                  <a:t>ToF</a:t>
                </a:r>
                <a:r>
                  <a:rPr lang="en-US" altLang="zh-CN" b="1" dirty="0"/>
                  <a:t>?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Fast timing scintillator -&gt; Crystal, such as </a:t>
                </a:r>
                <a:r>
                  <a:rPr lang="en-US" altLang="zh-CN" dirty="0" err="1"/>
                  <a:t>LYSO</a:t>
                </a:r>
                <a:r>
                  <a:rPr lang="en-US" altLang="zh-CN" dirty="0"/>
                  <a:t>, </a:t>
                </a:r>
                <a:r>
                  <a:rPr lang="en-US" altLang="zh-CN" b="1" u="sng" dirty="0" err="1"/>
                  <a:t>BaF2</a:t>
                </a:r>
                <a:r>
                  <a:rPr lang="en-US" altLang="zh-CN" b="1" u="sng" dirty="0"/>
                  <a:t>,</a:t>
                </a:r>
                <a:r>
                  <a:rPr lang="en-US" altLang="zh-CN" dirty="0"/>
                  <a:t> </a:t>
                </a:r>
                <a:r>
                  <a:rPr lang="en-US" altLang="zh-CN" dirty="0" err="1"/>
                  <a:t>ZnO:Ga</a:t>
                </a:r>
                <a:r>
                  <a:rPr lang="en-US" altLang="zh-CN" dirty="0"/>
                  <a:t>, </a:t>
                </a:r>
                <a:r>
                  <a:rPr lang="en-US" altLang="zh-CN" dirty="0" err="1"/>
                  <a:t>etc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0BD2EA2-FF88-4DAF-9DFD-6C61B4D89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914195"/>
                <a:ext cx="4976191" cy="1754326"/>
              </a:xfrm>
              <a:prstGeom prst="rect">
                <a:avLst/>
              </a:prstGeom>
              <a:blipFill>
                <a:blip r:embed="rId4"/>
                <a:stretch>
                  <a:fillRect l="-735" t="-1736" r="-1471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57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15B701-E5D9-469E-A050-BDE8B87D0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13" y="136525"/>
            <a:ext cx="10515600" cy="794440"/>
          </a:xfrm>
        </p:spPr>
        <p:txBody>
          <a:bodyPr/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Inorganic scintillator</a:t>
            </a:r>
            <a:endParaRPr lang="zh-CN" altLang="en-US" sz="28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AA65F0-73D9-4B23-9EB0-62E23162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27034"/>
            <a:ext cx="10515600" cy="429315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Organic scintillator for </a:t>
            </a:r>
            <a:r>
              <a:rPr lang="en-US" altLang="zh-CN" sz="2000" dirty="0" err="1"/>
              <a:t>TOF</a:t>
            </a:r>
            <a:r>
              <a:rPr lang="en-US" altLang="zh-CN" sz="2000" dirty="0"/>
              <a:t> has been studied well. </a:t>
            </a:r>
            <a:endParaRPr lang="zh-CN" altLang="en-US" sz="20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7E4A9D-2C5A-4C6D-95C5-D5716CB00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C72-7C06-4AB7-83E6-3FE69D7CBCF9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7FDB419-D864-4709-9CC1-DDD61A72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41" y="995527"/>
            <a:ext cx="6529755" cy="4866945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EFF50700-8714-43B5-9955-3990D9E91EA1}"/>
              </a:ext>
            </a:extLst>
          </p:cNvPr>
          <p:cNvSpPr/>
          <p:nvPr/>
        </p:nvSpPr>
        <p:spPr>
          <a:xfrm>
            <a:off x="3104576" y="3690730"/>
            <a:ext cx="6311094" cy="2584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176F2C4-835B-4D49-99F7-5609AE84B205}"/>
              </a:ext>
            </a:extLst>
          </p:cNvPr>
          <p:cNvSpPr/>
          <p:nvPr/>
        </p:nvSpPr>
        <p:spPr>
          <a:xfrm>
            <a:off x="6149009" y="3611217"/>
            <a:ext cx="516834" cy="430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BC66F4B-315C-40EB-ADD4-F75592282A74}"/>
              </a:ext>
            </a:extLst>
          </p:cNvPr>
          <p:cNvSpPr txBox="1"/>
          <p:nvPr/>
        </p:nvSpPr>
        <p:spPr>
          <a:xfrm>
            <a:off x="9634331" y="3149552"/>
            <a:ext cx="2080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Fast decay time, and the rising time is much faster!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903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52" y="3962802"/>
            <a:ext cx="7626689" cy="15763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r="7071"/>
          <a:stretch/>
        </p:blipFill>
        <p:spPr>
          <a:xfrm>
            <a:off x="209847" y="661375"/>
            <a:ext cx="4048354" cy="6055007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4430646" y="3147647"/>
            <a:ext cx="7230041" cy="636174"/>
          </a:xfrm>
          <a:prstGeom prst="wedgeRoundRectCallout">
            <a:avLst>
              <a:gd name="adj1" fmla="val 3710"/>
              <a:gd name="adj2" fmla="val 148779"/>
              <a:gd name="adj3" fmla="val 16667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For example, new ultra-fast inorganic scintillators, like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BaF</a:t>
            </a:r>
            <a:r>
              <a:rPr lang="en-US" altLang="zh-CN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could have a performance better than the current detectors,…</a:t>
            </a:r>
            <a:endParaRPr lang="zh-CN" altLang="en-US" sz="2000" baseline="-250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52" y="1208886"/>
            <a:ext cx="7763029" cy="1580954"/>
          </a:xfrm>
          <a:prstGeom prst="rect">
            <a:avLst/>
          </a:prstGeom>
        </p:spPr>
      </p:pic>
      <p:sp>
        <p:nvSpPr>
          <p:cNvPr id="13" name="圆角矩形标注 12"/>
          <p:cNvSpPr/>
          <p:nvPr/>
        </p:nvSpPr>
        <p:spPr>
          <a:xfrm>
            <a:off x="5631477" y="5718135"/>
            <a:ext cx="6327364" cy="846724"/>
          </a:xfrm>
          <a:prstGeom prst="wedgeRoundRectCallout">
            <a:avLst>
              <a:gd name="adj1" fmla="val -10019"/>
              <a:gd name="adj2" fmla="val -87240"/>
              <a:gd name="adj3" fmla="val 16667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 development of technologies to precisely measure the time of arrival of incident particle with a precision of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≈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1ps 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could lead to significant improvements over LGAD or LYSO crystal detectors.</a:t>
            </a:r>
            <a:endParaRPr lang="zh-CN" altLang="en-US" baseline="-2500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2841F2F-E556-426C-B167-F4B56951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31" y="35861"/>
            <a:ext cx="9394310" cy="625514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Reference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490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1031" y="99539"/>
            <a:ext cx="9394310" cy="582948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Comparison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6" y="814435"/>
            <a:ext cx="8207754" cy="55979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6BEBBAE-066C-41D7-AB32-E3A5064FA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77" y="3639092"/>
            <a:ext cx="3033167" cy="20822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7D1A699-5CC3-4B33-AD0D-12F512F44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277" y="1099977"/>
            <a:ext cx="3302261" cy="232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856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3" y="747712"/>
            <a:ext cx="3222572" cy="2711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8" y="3749992"/>
            <a:ext cx="3816022" cy="271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88" y="4087272"/>
            <a:ext cx="5572125" cy="2181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88" y="892492"/>
            <a:ext cx="2968540" cy="31947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5042" y="892492"/>
            <a:ext cx="2676869" cy="3085148"/>
          </a:xfrm>
          <a:prstGeom prst="rect">
            <a:avLst/>
          </a:prstGeom>
        </p:spPr>
      </p:pic>
      <p:sp>
        <p:nvSpPr>
          <p:cNvPr id="13" name="标题 5"/>
          <p:cNvSpPr>
            <a:spLocks noGrp="1"/>
          </p:cNvSpPr>
          <p:nvPr>
            <p:ph type="title"/>
          </p:nvPr>
        </p:nvSpPr>
        <p:spPr>
          <a:xfrm>
            <a:off x="171031" y="35861"/>
            <a:ext cx="9394310" cy="588367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Suppress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slow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component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with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Y-</a:t>
            </a:r>
            <a:r>
              <a:rPr lang="en-US" altLang="zh-CN" sz="2800" dirty="0" err="1">
                <a:latin typeface="Times New Roman" panose="02020603050405020304" pitchFamily="18" charset="0"/>
                <a:sym typeface="Times New Roman" panose="02020603050405020304" pitchFamily="18" charset="0"/>
              </a:rPr>
              <a:t>adoped</a:t>
            </a:r>
            <a:endParaRPr lang="zh-CN" altLang="en-US" sz="2800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99653" y="6461855"/>
            <a:ext cx="6692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J. Chen, et al., IEEE Trans. </a:t>
            </a:r>
            <a:r>
              <a:rPr lang="en-US" altLang="zh-CN" sz="1600" dirty="0" err="1"/>
              <a:t>Nucl</a:t>
            </a:r>
            <a:r>
              <a:rPr lang="en-US" altLang="zh-CN" sz="1600" dirty="0"/>
              <a:t>. Sci. </a:t>
            </a:r>
            <a:r>
              <a:rPr lang="de-DE" altLang="zh-CN" sz="1600" dirty="0"/>
              <a:t>IEEE Trans. Nucl. Sci. 65, 2147 (2018).</a:t>
            </a:r>
            <a:endParaRPr lang="zh-CN" altLang="en-US" sz="1600" dirty="0"/>
          </a:p>
        </p:txBody>
      </p:sp>
      <p:sp>
        <p:nvSpPr>
          <p:cNvPr id="15" name="圆角矩形 14"/>
          <p:cNvSpPr/>
          <p:nvPr/>
        </p:nvSpPr>
        <p:spPr>
          <a:xfrm>
            <a:off x="7511970" y="4305781"/>
            <a:ext cx="558158" cy="1927991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411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样品切割图示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88" y="3352824"/>
            <a:ext cx="5088492" cy="279838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031" y="35861"/>
            <a:ext cx="9394310" cy="670928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Suppress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slow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component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with</a:t>
            </a:r>
            <a:r>
              <a:rPr lang="zh-CN" altLang="en-US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Y-</a:t>
            </a:r>
            <a:r>
              <a:rPr lang="en-US" altLang="zh-CN" sz="2800" dirty="0" err="1">
                <a:latin typeface="Times New Roman" panose="02020603050405020304" pitchFamily="18" charset="0"/>
                <a:sym typeface="Times New Roman" panose="02020603050405020304" pitchFamily="18" charset="0"/>
              </a:rPr>
              <a:t>adoped</a:t>
            </a:r>
            <a:endParaRPr lang="zh-CN" altLang="en-US" sz="2800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9" name="图片 8" descr="BaF2-10%的脉冲形状-20ns内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031" y="605840"/>
            <a:ext cx="3308728" cy="2700000"/>
          </a:xfrm>
          <a:prstGeom prst="rect">
            <a:avLst/>
          </a:prstGeom>
        </p:spPr>
      </p:pic>
      <p:pic>
        <p:nvPicPr>
          <p:cNvPr id="10" name="图片 9" descr="b1-03-10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94" y="605840"/>
            <a:ext cx="3192655" cy="2700000"/>
          </a:xfrm>
          <a:prstGeom prst="rect">
            <a:avLst/>
          </a:prstGeom>
        </p:spPr>
      </p:pic>
      <p:pic>
        <p:nvPicPr>
          <p:cNvPr id="11" name="图片 10" descr="微信图片_202105252359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6271" y="605840"/>
            <a:ext cx="3312975" cy="2700000"/>
          </a:xfrm>
          <a:prstGeom prst="rect">
            <a:avLst/>
          </a:prstGeom>
        </p:spPr>
      </p:pic>
      <p:graphicFrame>
        <p:nvGraphicFramePr>
          <p:cNvPr id="12" name="表格 11"/>
          <p:cNvGraphicFramePr/>
          <p:nvPr>
            <p:custDataLst>
              <p:tags r:id="rId2"/>
            </p:custDataLst>
            <p:extLst/>
          </p:nvPr>
        </p:nvGraphicFramePr>
        <p:xfrm>
          <a:off x="9988605" y="1227977"/>
          <a:ext cx="1764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Sample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F/S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</a:rPr>
                        <a:t>Pure BaF</a:t>
                      </a:r>
                      <a:r>
                        <a:rPr lang="en-US" altLang="en-US" sz="1800" b="1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800" b="1" dirty="0">
                          <a:solidFill>
                            <a:srgbClr val="FF0000"/>
                          </a:solidFill>
                        </a:rPr>
                        <a:t>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984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/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/>
                        <a:t>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B3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1.98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B4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2.03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B5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2.15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/>
                        <a:t>B6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2.32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B7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/>
                        <a:t>2.37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B8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/>
                        <a:t>2.54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/>
                        <a:t>B9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/>
                        <a:t>2.60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/>
                        <a:t>B10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2.60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燕尾形箭头 12"/>
          <p:cNvSpPr/>
          <p:nvPr/>
        </p:nvSpPr>
        <p:spPr>
          <a:xfrm rot="5400000">
            <a:off x="10157574" y="3677213"/>
            <a:ext cx="3594383" cy="364997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21017" y="2479691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Undoped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41919" y="2167313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Y-doped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33803" y="2113294"/>
            <a:ext cx="1321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Gate setup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744333" y="5871611"/>
            <a:ext cx="25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Correlation Coefficients</a:t>
            </a:r>
          </a:p>
        </p:txBody>
      </p:sp>
      <p:graphicFrame>
        <p:nvGraphicFramePr>
          <p:cNvPr id="18" name="图表 17"/>
          <p:cNvGraphicFramePr>
            <a:graphicFrameLocks/>
          </p:cNvGraphicFramePr>
          <p:nvPr>
            <p:extLst/>
          </p:nvPr>
        </p:nvGraphicFramePr>
        <p:xfrm>
          <a:off x="5978460" y="3409094"/>
          <a:ext cx="3640692" cy="233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696846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40F3B-E9CC-4583-8B82-7DFA6A22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31" y="35861"/>
            <a:ext cx="9394310" cy="712887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Fast light output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4F2961F-9FD0-4978-94F5-3CD46649F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482221"/>
              </p:ext>
            </p:extLst>
          </p:nvPr>
        </p:nvGraphicFramePr>
        <p:xfrm>
          <a:off x="420272" y="1159312"/>
          <a:ext cx="7239529" cy="5323787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924908">
                  <a:extLst>
                    <a:ext uri="{9D8B030D-6E8A-4147-A177-3AD203B41FA5}">
                      <a16:colId xmlns:a16="http://schemas.microsoft.com/office/drawing/2014/main" val="3604626140"/>
                    </a:ext>
                  </a:extLst>
                </a:gridCol>
                <a:gridCol w="747015">
                  <a:extLst>
                    <a:ext uri="{9D8B030D-6E8A-4147-A177-3AD203B41FA5}">
                      <a16:colId xmlns:a16="http://schemas.microsoft.com/office/drawing/2014/main" val="110977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877942256"/>
                    </a:ext>
                  </a:extLst>
                </a:gridCol>
                <a:gridCol w="881478">
                  <a:extLst>
                    <a:ext uri="{9D8B030D-6E8A-4147-A177-3AD203B41FA5}">
                      <a16:colId xmlns:a16="http://schemas.microsoft.com/office/drawing/2014/main" val="2199713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367845085"/>
                    </a:ext>
                  </a:extLst>
                </a:gridCol>
                <a:gridCol w="1014128">
                  <a:extLst>
                    <a:ext uri="{9D8B030D-6E8A-4147-A177-3AD203B41FA5}">
                      <a16:colId xmlns:a16="http://schemas.microsoft.com/office/drawing/2014/main" val="250813826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774224497"/>
                    </a:ext>
                  </a:extLst>
                </a:gridCol>
              </a:tblGrid>
              <a:tr h="893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ID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F/S ratio</a:t>
                      </a:r>
                      <a:endParaRPr lang="en-US" sz="20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</a:t>
                      </a:r>
                      <a:r>
                        <a:rPr lang="en-US" sz="2000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(photons/MeV)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</a:t>
                      </a:r>
                      <a:r>
                        <a:rPr lang="en-US" sz="20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</a:t>
                      </a:r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</a:t>
                      </a:r>
                      <a:r>
                        <a:rPr lang="en-US" sz="2000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</a:t>
                      </a:r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(photons/MeV)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Ratio</a:t>
                      </a:r>
                      <a:r>
                        <a:rPr lang="en-US" sz="2000" u="none" strike="noStrike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</a:t>
                      </a:r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b="1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zh-CN" sz="2000" b="1" u="none" strike="noStrike" kern="1200" baseline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at%)</a:t>
                      </a:r>
                      <a:endParaRPr lang="en-US" sz="20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extLst>
                  <a:ext uri="{0D108BD9-81ED-4DB2-BD59-A6C34878D82A}">
                    <a16:rowId xmlns:a16="http://schemas.microsoft.com/office/drawing/2014/main" val="3946308947"/>
                  </a:ext>
                </a:extLst>
              </a:tr>
              <a:tr h="381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1.407 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1617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0.805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1153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0.095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8.34</a:t>
                      </a:r>
                      <a:endParaRPr lang="en-US" altLang="en-US" sz="20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409937"/>
                  </a:ext>
                </a:extLst>
              </a:tr>
              <a:tr h="381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1.459 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1625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0.809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1117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0.092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8.72</a:t>
                      </a:r>
                      <a:endParaRPr lang="en-US" altLang="en-US" sz="20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9068376"/>
                  </a:ext>
                </a:extLst>
              </a:tr>
              <a:tr h="381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1.495 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0.790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1056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9.01</a:t>
                      </a:r>
                      <a:endParaRPr lang="en-US" altLang="en-US" sz="20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3700023"/>
                  </a:ext>
                </a:extLst>
              </a:tr>
              <a:tr h="381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1.606 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1602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0.798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0.083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9.16</a:t>
                      </a:r>
                      <a:endParaRPr lang="en-US" altLang="en-US" sz="20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240132"/>
                  </a:ext>
                </a:extLst>
              </a:tr>
              <a:tr h="381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1.678 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1594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0.794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0.078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9.43</a:t>
                      </a:r>
                      <a:endParaRPr lang="en-US" altLang="en-US" sz="20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4186566"/>
                  </a:ext>
                </a:extLst>
              </a:tr>
              <a:tr h="381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1.776 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0.743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0.070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10.31</a:t>
                      </a:r>
                      <a:endParaRPr lang="en-US" altLang="en-US" sz="20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273010"/>
                  </a:ext>
                </a:extLst>
              </a:tr>
              <a:tr h="381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1.879 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1469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0.732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10.48</a:t>
                      </a:r>
                      <a:endParaRPr lang="en-US" altLang="en-US" sz="20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7316067"/>
                  </a:ext>
                </a:extLst>
              </a:tr>
              <a:tr h="381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1.981 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1398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0.696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0.059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10.52</a:t>
                      </a:r>
                      <a:endParaRPr lang="en-US" altLang="en-US" sz="20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4944737"/>
                  </a:ext>
                </a:extLst>
              </a:tr>
              <a:tr h="381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2.021 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1375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0.685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0.056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11.58</a:t>
                      </a:r>
                      <a:endParaRPr lang="en-US" altLang="en-US" sz="20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6882732"/>
                  </a:ext>
                </a:extLst>
              </a:tr>
              <a:tr h="381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2.055 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1328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0.661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0.054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11.86</a:t>
                      </a:r>
                      <a:endParaRPr lang="en-US" altLang="en-US" sz="20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42819"/>
                  </a:ext>
                </a:extLst>
              </a:tr>
              <a:tr h="597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Pure BaF</a:t>
                      </a:r>
                      <a:r>
                        <a:rPr lang="en-US" sz="2000" u="none" strike="noStrike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0.167 </a:t>
                      </a:r>
                      <a:endParaRPr lang="en-US" altLang="zh-CN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 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12092</a:t>
                      </a:r>
                      <a:endParaRPr lang="en-US" altLang="zh-CN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 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543" marR="6543" marT="654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0.00</a:t>
                      </a:r>
                    </a:p>
                  </a:txBody>
                  <a:tcPr marL="6543" marR="6543" marT="654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954266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80148835-326C-4AA8-9ED8-C1308E5D0FF8}"/>
              </a:ext>
            </a:extLst>
          </p:cNvPr>
          <p:cNvSpPr txBox="1"/>
          <p:nvPr/>
        </p:nvSpPr>
        <p:spPr>
          <a:xfrm>
            <a:off x="8003402" y="2149802"/>
            <a:ext cx="3519363" cy="265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Keep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LO</a:t>
            </a:r>
            <a:r>
              <a:rPr lang="en-US" altLang="zh-CN" sz="20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fast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LO</a:t>
            </a:r>
            <a:r>
              <a:rPr lang="en-US" altLang="zh-CN" sz="20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slow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reduced to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5.4%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Keep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LO</a:t>
            </a:r>
            <a:r>
              <a:rPr lang="en-US" altLang="zh-CN" sz="20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fast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81%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LO</a:t>
            </a:r>
            <a:r>
              <a:rPr lang="en-US" altLang="zh-CN" sz="20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slow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reduced to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9.5%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B10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Lo</a:t>
            </a:r>
            <a:r>
              <a:rPr lang="en-US" altLang="zh-CN" sz="20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fast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=1328 !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22778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35"/>
            <a:ext cx="5946001" cy="4269110"/>
          </a:xfrm>
          <a:prstGeom prst="rect">
            <a:avLst/>
          </a:prstGeom>
        </p:spPr>
      </p:pic>
      <p:sp>
        <p:nvSpPr>
          <p:cNvPr id="7" name="标题 12"/>
          <p:cNvSpPr>
            <a:spLocks noGrp="1"/>
          </p:cNvSpPr>
          <p:nvPr>
            <p:ph type="title"/>
          </p:nvPr>
        </p:nvSpPr>
        <p:spPr>
          <a:xfrm>
            <a:off x="171031" y="35861"/>
            <a:ext cx="9394310" cy="699635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Time distribution after Y-</a:t>
            </a:r>
            <a:r>
              <a:rPr lang="en-US" altLang="zh-CN" sz="2800" dirty="0" err="1">
                <a:latin typeface="Times New Roman" panose="02020603050405020304" pitchFamily="18" charset="0"/>
                <a:sym typeface="Times New Roman" panose="02020603050405020304" pitchFamily="18" charset="0"/>
              </a:rPr>
              <a:t>adoped</a:t>
            </a:r>
            <a:endParaRPr lang="zh-CN" alt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01" y="1059635"/>
            <a:ext cx="5641220" cy="4206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335503" y="5374226"/>
                <a:ext cx="7446029" cy="1115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Good shape, like a pulse.</a:t>
                </a:r>
              </a:p>
              <a:p>
                <a:pPr marL="285750" indent="-2857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But need a new photosensor for the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220 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𝑛𝑚</m:t>
                    </m:r>
                  </m:oMath>
                </a14:m>
                <a:r>
                  <a: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photos! 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5503" y="5374226"/>
                <a:ext cx="7446029" cy="1115177"/>
              </a:xfrm>
              <a:prstGeom prst="rect">
                <a:avLst/>
              </a:prstGeom>
              <a:blipFill>
                <a:blip r:embed="rId4"/>
                <a:stretch>
                  <a:fillRect l="-736" b="-87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4025463" y="2448910"/>
            <a:ext cx="150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2500 ns range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9795642" y="2448910"/>
            <a:ext cx="138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100 ns range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145299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451,&quot;width&quot;:865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6db5568-f3c8-4552-a098-0fcb09d50226}"/>
  <p:tag name="TABLE_ENDDRAG_ORIGIN_RECT" val="390*416"/>
  <p:tag name="TABLE_ENDDRAG_RECT" val="500*83*390*41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667</Words>
  <Application>Microsoft Office PowerPoint</Application>
  <PresentationFormat>宽屏</PresentationFormat>
  <Paragraphs>187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微软雅黑</vt:lpstr>
      <vt:lpstr>Arial</vt:lpstr>
      <vt:lpstr>Cambria Math</vt:lpstr>
      <vt:lpstr>Times New Roman</vt:lpstr>
      <vt:lpstr>Wingdings</vt:lpstr>
      <vt:lpstr>Office 主题​​</vt:lpstr>
      <vt:lpstr>Fast scintillators for time measurement</vt:lpstr>
      <vt:lpstr>Read book…</vt:lpstr>
      <vt:lpstr>Inorganic scintillator</vt:lpstr>
      <vt:lpstr>Reference</vt:lpstr>
      <vt:lpstr>Comparison</vt:lpstr>
      <vt:lpstr>Suppress slow component with Y-adoped</vt:lpstr>
      <vt:lpstr>Suppress slow component with Y-adoped</vt:lpstr>
      <vt:lpstr>Fast light output</vt:lpstr>
      <vt:lpstr>Time distribution after Y-adoped</vt:lpstr>
      <vt:lpstr>VUV MPPC for short wavelength</vt:lpstr>
      <vt:lpstr>Performance of VUV MPPC</vt:lpstr>
      <vt:lpstr>Setup for measurements</vt:lpstr>
      <vt:lpstr>Results from the testing</vt:lpstr>
      <vt:lpstr>Testing for the time resolution of VUV MPPC</vt:lpstr>
      <vt:lpstr>Single photon signal of different SiPM</vt:lpstr>
      <vt:lpstr>Time resolution vs # of photons</vt:lpstr>
      <vt:lpstr>Summary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CEPC Muon detector</dc:title>
  <dc:creator>Xiaolong Wang</dc:creator>
  <cp:lastModifiedBy>Xiaolong Wang</cp:lastModifiedBy>
  <cp:revision>85</cp:revision>
  <dcterms:created xsi:type="dcterms:W3CDTF">2021-04-14T14:50:04Z</dcterms:created>
  <dcterms:modified xsi:type="dcterms:W3CDTF">2022-10-26T15:36:18Z</dcterms:modified>
</cp:coreProperties>
</file>