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55"/>
  </p:notesMasterIdLst>
  <p:handoutMasterIdLst>
    <p:handoutMasterId r:id="rId56"/>
  </p:handoutMasterIdLst>
  <p:sldIdLst>
    <p:sldId id="256" r:id="rId2"/>
    <p:sldId id="303" r:id="rId3"/>
    <p:sldId id="260" r:id="rId4"/>
    <p:sldId id="298" r:id="rId5"/>
    <p:sldId id="584" r:id="rId6"/>
    <p:sldId id="585" r:id="rId7"/>
    <p:sldId id="608" r:id="rId8"/>
    <p:sldId id="587" r:id="rId9"/>
    <p:sldId id="317" r:id="rId10"/>
    <p:sldId id="583" r:id="rId11"/>
    <p:sldId id="590" r:id="rId12"/>
    <p:sldId id="591" r:id="rId13"/>
    <p:sldId id="592" r:id="rId14"/>
    <p:sldId id="595" r:id="rId15"/>
    <p:sldId id="604" r:id="rId16"/>
    <p:sldId id="596" r:id="rId17"/>
    <p:sldId id="599" r:id="rId18"/>
    <p:sldId id="602" r:id="rId19"/>
    <p:sldId id="605" r:id="rId20"/>
    <p:sldId id="600" r:id="rId21"/>
    <p:sldId id="611" r:id="rId22"/>
    <p:sldId id="302" r:id="rId23"/>
    <p:sldId id="337" r:id="rId24"/>
    <p:sldId id="304" r:id="rId25"/>
    <p:sldId id="274" r:id="rId26"/>
    <p:sldId id="275" r:id="rId27"/>
    <p:sldId id="335" r:id="rId28"/>
    <p:sldId id="305" r:id="rId29"/>
    <p:sldId id="338" r:id="rId30"/>
    <p:sldId id="350" r:id="rId31"/>
    <p:sldId id="612" r:id="rId32"/>
    <p:sldId id="614" r:id="rId33"/>
    <p:sldId id="615" r:id="rId34"/>
    <p:sldId id="616" r:id="rId35"/>
    <p:sldId id="626" r:id="rId36"/>
    <p:sldId id="617" r:id="rId37"/>
    <p:sldId id="623" r:id="rId38"/>
    <p:sldId id="619" r:id="rId39"/>
    <p:sldId id="629" r:id="rId40"/>
    <p:sldId id="348" r:id="rId41"/>
    <p:sldId id="582" r:id="rId42"/>
    <p:sldId id="630" r:id="rId43"/>
    <p:sldId id="620" r:id="rId44"/>
    <p:sldId id="624" r:id="rId45"/>
    <p:sldId id="621" r:id="rId46"/>
    <p:sldId id="410" r:id="rId47"/>
    <p:sldId id="414" r:id="rId48"/>
    <p:sldId id="628" r:id="rId49"/>
    <p:sldId id="601" r:id="rId50"/>
    <p:sldId id="610" r:id="rId51"/>
    <p:sldId id="588" r:id="rId52"/>
    <p:sldId id="301" r:id="rId53"/>
    <p:sldId id="340" r:id="rId5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C916"/>
    <a:srgbClr val="B16B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0" autoAdjust="0"/>
    <p:restoredTop sz="93464"/>
  </p:normalViewPr>
  <p:slideViewPr>
    <p:cSldViewPr snapToGrid="0" snapToObjects="1">
      <p:cViewPr varScale="1">
        <p:scale>
          <a:sx n="98" d="100"/>
          <a:sy n="98" d="100"/>
        </p:scale>
        <p:origin x="13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C34536-82E9-284F-A16F-1EC7FAF6AD36}" type="datetime1">
              <a:rPr lang="fr-FR" smtClean="0"/>
              <a:pPr/>
              <a:t>23/10/2022</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042AC8-4966-764B-92CE-0DCCB23B3286}" type="slidenum">
              <a:rPr lang="en-US" smtClean="0"/>
              <a:pPr/>
              <a:t>‹N°›</a:t>
            </a:fld>
            <a:endParaRPr lang="en-US"/>
          </a:p>
        </p:txBody>
      </p:sp>
    </p:spTree>
    <p:extLst>
      <p:ext uri="{BB962C8B-B14F-4D97-AF65-F5344CB8AC3E}">
        <p14:creationId xmlns:p14="http://schemas.microsoft.com/office/powerpoint/2010/main" val="22597880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C33A4-697D-614C-AD4B-2CB38CF8B4DD}" type="datetime1">
              <a:rPr lang="fr-FR" smtClean="0"/>
              <a:pPr/>
              <a:t>23/10/2022</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3910D-6015-6747-A81C-AC3A7D4E7959}" type="slidenum">
              <a:rPr lang="en-GB" smtClean="0"/>
              <a:pPr/>
              <a:t>‹N°›</a:t>
            </a:fld>
            <a:endParaRPr lang="en-GB"/>
          </a:p>
        </p:txBody>
      </p:sp>
    </p:spTree>
    <p:extLst>
      <p:ext uri="{BB962C8B-B14F-4D97-AF65-F5344CB8AC3E}">
        <p14:creationId xmlns:p14="http://schemas.microsoft.com/office/powerpoint/2010/main" val="284271727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2</a:t>
            </a:fld>
            <a:endParaRPr lang="en-GB"/>
          </a:p>
        </p:txBody>
      </p:sp>
    </p:spTree>
    <p:extLst>
      <p:ext uri="{BB962C8B-B14F-4D97-AF65-F5344CB8AC3E}">
        <p14:creationId xmlns:p14="http://schemas.microsoft.com/office/powerpoint/2010/main" val="141893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92ACE9E4-F984-44FE-840B-39C5D1E8739E}" type="slidenum">
              <a:rPr lang="en-US" smtClean="0"/>
              <a:pPr/>
              <a:t>27</a:t>
            </a:fld>
            <a:endParaRPr lang="en-US"/>
          </a:p>
        </p:txBody>
      </p:sp>
    </p:spTree>
    <p:extLst>
      <p:ext uri="{BB962C8B-B14F-4D97-AF65-F5344CB8AC3E}">
        <p14:creationId xmlns:p14="http://schemas.microsoft.com/office/powerpoint/2010/main" val="289978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41</a:t>
            </a:fld>
            <a:endParaRPr lang="en-GB"/>
          </a:p>
        </p:txBody>
      </p:sp>
    </p:spTree>
    <p:extLst>
      <p:ext uri="{BB962C8B-B14F-4D97-AF65-F5344CB8AC3E}">
        <p14:creationId xmlns:p14="http://schemas.microsoft.com/office/powerpoint/2010/main" val="63246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63462-29D9-1849-9070-2DE2AE725BCE}" type="slidenum">
              <a:rPr lang="en-US"/>
              <a:pPr/>
              <a:t>4</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fr-FR"/>
          </a:p>
        </p:txBody>
      </p:sp>
      <p:sp>
        <p:nvSpPr>
          <p:cNvPr id="5" name="Espace réservé du pied de page 4"/>
          <p:cNvSpPr>
            <a:spLocks noGrp="1"/>
          </p:cNvSpPr>
          <p:nvPr>
            <p:ph type="ftr" sz="quarter" idx="10"/>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5</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extLst>
      <p:ext uri="{BB962C8B-B14F-4D97-AF65-F5344CB8AC3E}">
        <p14:creationId xmlns:p14="http://schemas.microsoft.com/office/powerpoint/2010/main" val="58750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6</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dirty="0"/>
          </a:p>
        </p:txBody>
      </p:sp>
    </p:spTree>
    <p:extLst>
      <p:ext uri="{BB962C8B-B14F-4D97-AF65-F5344CB8AC3E}">
        <p14:creationId xmlns:p14="http://schemas.microsoft.com/office/powerpoint/2010/main" val="17263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7</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dirty="0"/>
          </a:p>
        </p:txBody>
      </p:sp>
    </p:spTree>
    <p:extLst>
      <p:ext uri="{BB962C8B-B14F-4D97-AF65-F5344CB8AC3E}">
        <p14:creationId xmlns:p14="http://schemas.microsoft.com/office/powerpoint/2010/main" val="422810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8</a:t>
            </a:fld>
            <a:endParaRPr lang="en-GB"/>
          </a:p>
        </p:txBody>
      </p:sp>
    </p:spTree>
    <p:extLst>
      <p:ext uri="{BB962C8B-B14F-4D97-AF65-F5344CB8AC3E}">
        <p14:creationId xmlns:p14="http://schemas.microsoft.com/office/powerpoint/2010/main" val="59666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10</a:t>
            </a:fld>
            <a:endParaRPr lang="en-GB"/>
          </a:p>
        </p:txBody>
      </p:sp>
    </p:spTree>
    <p:extLst>
      <p:ext uri="{BB962C8B-B14F-4D97-AF65-F5344CB8AC3E}">
        <p14:creationId xmlns:p14="http://schemas.microsoft.com/office/powerpoint/2010/main" val="303833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12</a:t>
            </a:fld>
            <a:endParaRPr lang="en-GB"/>
          </a:p>
        </p:txBody>
      </p:sp>
    </p:spTree>
    <p:extLst>
      <p:ext uri="{BB962C8B-B14F-4D97-AF65-F5344CB8AC3E}">
        <p14:creationId xmlns:p14="http://schemas.microsoft.com/office/powerpoint/2010/main" val="3825308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a:ln w="12700">
            <a:solidFill>
              <a:prstClr val="black"/>
            </a:solidFill>
          </a:ln>
        </p:spPr>
      </p:sp>
      <p:sp>
        <p:nvSpPr>
          <p:cNvPr id="55298" name="Espace réservé des commentaires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fr-FR"/>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0493910D-6015-6747-A81C-AC3A7D4E7959}" type="slidenum">
              <a:rPr lang="en-GB" smtClean="0"/>
              <a:pPr/>
              <a:t>25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69328F01-45CD-124C-BFDA-E10B028002D9}" type="datetime1">
              <a:rPr lang="fr-FR" smtClean="0"/>
              <a:t>23/10/2022</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D23143D0-F4F5-4444-8CF2-9EDC4E16B5F8}" type="datetime1">
              <a:rPr lang="fr-FR" smtClean="0"/>
              <a:t>23/10/2022</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EEDECB30-D60F-084A-9F71-000A54299490}" type="datetime1">
              <a:rPr lang="fr-FR" smtClean="0"/>
              <a:t>23/10/2022</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46E53A6E-7952-0348-AAF2-5DBAE6889AC7}" type="datetime1">
              <a:rPr lang="fr-FR" smtClean="0"/>
              <a:t>23/10/2022</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392BDC24-4464-7B48-B27A-25EC272ED4A2}" type="datetime1">
              <a:rPr lang="fr-FR" smtClean="0"/>
              <a:t>23/10/2022</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7AC5B2B5-60F1-CA41-9278-E96289433824}" type="datetime1">
              <a:rPr lang="fr-FR" smtClean="0"/>
              <a:t>23/10/2022</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DD51DF6C-7535-154D-82BC-C5088AE8DAB9}" type="datetime1">
              <a:rPr lang="fr-FR" smtClean="0"/>
              <a:t>23/10/2022</a:t>
            </a:fld>
            <a:endParaRPr lang="en-GB"/>
          </a:p>
        </p:txBody>
      </p:sp>
      <p:sp>
        <p:nvSpPr>
          <p:cNvPr id="8" name="Espace réservé du pied de page 7"/>
          <p:cNvSpPr>
            <a:spLocks noGrp="1"/>
          </p:cNvSpPr>
          <p:nvPr>
            <p:ph type="ftr" sz="quarter" idx="11"/>
          </p:nvPr>
        </p:nvSpPr>
        <p:spPr/>
        <p:txBody>
          <a:bodyPr/>
          <a:lstStyle/>
          <a:p>
            <a:r>
              <a:rPr lang="en-GB"/>
              <a:t>I.Laktineh          ILD meeting  2021</a:t>
            </a:r>
          </a:p>
        </p:txBody>
      </p:sp>
      <p:sp>
        <p:nvSpPr>
          <p:cNvPr id="9" name="Espace réservé du numéro de diapositive 8"/>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2476576D-84A6-5D4C-AF01-249461E06E0C}" type="datetime1">
              <a:rPr lang="fr-FR" smtClean="0"/>
              <a:t>23/10/2022</a:t>
            </a:fld>
            <a:endParaRPr lang="en-GB"/>
          </a:p>
        </p:txBody>
      </p:sp>
      <p:sp>
        <p:nvSpPr>
          <p:cNvPr id="4" name="Espace réservé du pied de page 3"/>
          <p:cNvSpPr>
            <a:spLocks noGrp="1"/>
          </p:cNvSpPr>
          <p:nvPr>
            <p:ph type="ftr" sz="quarter" idx="11"/>
          </p:nvPr>
        </p:nvSpPr>
        <p:spPr/>
        <p:txBody>
          <a:bodyPr/>
          <a:lstStyle/>
          <a:p>
            <a:r>
              <a:rPr lang="en-GB"/>
              <a:t>I.Laktineh          ILD meeting  2021</a:t>
            </a:r>
          </a:p>
        </p:txBody>
      </p:sp>
      <p:sp>
        <p:nvSpPr>
          <p:cNvPr id="5" name="Espace réservé du numéro de diapositive 4"/>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0E46FC-AD94-6142-8E51-B462C5029965}" type="datetime1">
              <a:rPr lang="fr-FR" smtClean="0"/>
              <a:t>23/10/2022</a:t>
            </a:fld>
            <a:endParaRPr lang="en-GB"/>
          </a:p>
        </p:txBody>
      </p:sp>
      <p:sp>
        <p:nvSpPr>
          <p:cNvPr id="3" name="Espace réservé du pied de page 2"/>
          <p:cNvSpPr>
            <a:spLocks noGrp="1"/>
          </p:cNvSpPr>
          <p:nvPr>
            <p:ph type="ftr" sz="quarter" idx="11"/>
          </p:nvPr>
        </p:nvSpPr>
        <p:spPr/>
        <p:txBody>
          <a:bodyPr/>
          <a:lstStyle/>
          <a:p>
            <a:r>
              <a:rPr lang="en-GB"/>
              <a:t>I.Laktineh          ILD meeting  2021</a:t>
            </a:r>
          </a:p>
        </p:txBody>
      </p:sp>
      <p:sp>
        <p:nvSpPr>
          <p:cNvPr id="4" name="Espace réservé du numéro de diapositive 3"/>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B9F1CB4-7891-5B40-ABD4-D4B85A1A19A9}" type="datetime1">
              <a:rPr lang="fr-FR" smtClean="0"/>
              <a:t>23/10/2022</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D5EA7DB-570A-F446-B283-602E763AA59F}" type="datetime1">
              <a:rPr lang="fr-FR" smtClean="0"/>
              <a:t>23/10/2022</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9386C-6C4D-B64C-8A2E-188AB4405310}" type="datetime1">
              <a:rPr lang="fr-FR" smtClean="0"/>
              <a:t>23/10/2022</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I.Laktineh          ILD meeting  2021</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6B078-420E-0F47-9D03-2B481FBAC97B}"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arxiv.org/abs/2202.0968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0.emf"/></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jinst.sissa.it/jinst/common/archiveFile?filePath=/home/jinst/jinstArchive/archive/papers/preprint/JINST_012P_0216/6/2016_JINST_11_P04001.pdf&amp;fileType=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jinst.sissa.it/jinst/common/archiveFile?filePath=/home/jinst/jinstArchive/archive/papers/preprint/JINST_012P_0216/6/2016_JINST_11_P04001.pdf&amp;fileType=pdf" TargetMode="External"/><Relationship Id="rId5" Type="http://schemas.openxmlformats.org/officeDocument/2006/relationships/image" Target="../media/image10.tif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801982"/>
            <a:ext cx="7772400" cy="2809408"/>
          </a:xfrm>
        </p:spPr>
        <p:txBody>
          <a:bodyPr>
            <a:normAutofit/>
          </a:bodyPr>
          <a:lstStyle/>
          <a:p>
            <a:r>
              <a:rPr lang="en-US" sz="2800" dirty="0">
                <a:latin typeface="Bangla MN" pitchFamily="2" charset="0"/>
                <a:cs typeface="Bangla MN" pitchFamily="2" charset="0"/>
              </a:rPr>
              <a:t>SDHCAL</a:t>
            </a:r>
            <a:br>
              <a:rPr lang="en-US" sz="2800" dirty="0">
                <a:latin typeface="Bangla MN" pitchFamily="2" charset="0"/>
                <a:cs typeface="Bangla MN" pitchFamily="2" charset="0"/>
              </a:rPr>
            </a:br>
            <a:r>
              <a:rPr lang="en-US" sz="2800" dirty="0">
                <a:latin typeface="Bangla MN" pitchFamily="2" charset="0"/>
                <a:cs typeface="Bangla MN" pitchFamily="2" charset="0"/>
              </a:rPr>
              <a:t>Status and future</a:t>
            </a:r>
            <a:br>
              <a:rPr lang="en-US" sz="2800" b="1" cap="small" dirty="0">
                <a:latin typeface="Bangla MN" pitchFamily="2" charset="0"/>
                <a:cs typeface="Bangla MN" pitchFamily="2" charset="0"/>
              </a:rPr>
            </a:br>
            <a:endParaRPr lang="en-US" sz="2800" dirty="0">
              <a:latin typeface="Bangla MN" pitchFamily="2" charset="0"/>
              <a:cs typeface="Bangla MN" pitchFamily="2" charset="0"/>
            </a:endParaRPr>
          </a:p>
        </p:txBody>
      </p:sp>
      <p:sp>
        <p:nvSpPr>
          <p:cNvPr id="3" name="Sous-titre 2"/>
          <p:cNvSpPr>
            <a:spLocks noGrp="1"/>
          </p:cNvSpPr>
          <p:nvPr>
            <p:ph type="subTitle" idx="1"/>
          </p:nvPr>
        </p:nvSpPr>
        <p:spPr>
          <a:xfrm>
            <a:off x="1056041" y="4111083"/>
            <a:ext cx="6400800" cy="1358900"/>
          </a:xfrm>
        </p:spPr>
        <p:txBody>
          <a:bodyPr>
            <a:normAutofit fontScale="77500" lnSpcReduction="20000"/>
          </a:bodyPr>
          <a:lstStyle/>
          <a:p>
            <a:pPr marL="514350" indent="-514350">
              <a:buAutoNum type="romanUcPeriod"/>
            </a:pPr>
            <a:endParaRPr lang="en-GB" sz="2000" dirty="0">
              <a:solidFill>
                <a:schemeClr val="tx1"/>
              </a:solidFill>
              <a:latin typeface="ACADEMY ENGRAVED LET PLAIN:1.0" panose="02000000000000000000" pitchFamily="2" charset="0"/>
              <a:cs typeface="Apple Chancery" panose="03020702040506060504" pitchFamily="66" charset="-79"/>
            </a:endParaRPr>
          </a:p>
          <a:p>
            <a:r>
              <a:rPr lang="en-GB" sz="2900" dirty="0">
                <a:solidFill>
                  <a:schemeClr val="tx1"/>
                </a:solidFill>
                <a:latin typeface="Bangla MN" pitchFamily="2" charset="0"/>
                <a:cs typeface="Bangla MN" pitchFamily="2" charset="0"/>
              </a:rPr>
              <a:t>I. </a:t>
            </a:r>
            <a:r>
              <a:rPr lang="en-GB" sz="2900" dirty="0" err="1">
                <a:solidFill>
                  <a:schemeClr val="tx1"/>
                </a:solidFill>
                <a:latin typeface="Bangla MN" pitchFamily="2" charset="0"/>
                <a:cs typeface="Bangla MN" pitchFamily="2" charset="0"/>
              </a:rPr>
              <a:t>Laktineh</a:t>
            </a:r>
            <a:endParaRPr lang="en-GB" sz="2900" dirty="0">
              <a:solidFill>
                <a:schemeClr val="tx1"/>
              </a:solidFill>
              <a:latin typeface="Bangla MN" pitchFamily="2" charset="0"/>
              <a:cs typeface="Bangla MN" pitchFamily="2" charset="0"/>
            </a:endParaRPr>
          </a:p>
          <a:p>
            <a:pPr marL="514350" indent="-514350">
              <a:buAutoNum type="romanUcPeriod"/>
            </a:pPr>
            <a:endParaRPr lang="en-GB" sz="2000" dirty="0">
              <a:solidFill>
                <a:schemeClr val="tx1"/>
              </a:solidFill>
              <a:latin typeface="ACADEMY ENGRAVED LET PLAIN:1.0" panose="02000000000000000000" pitchFamily="2" charset="0"/>
              <a:cs typeface="Apple Chancery" panose="03020702040506060504" pitchFamily="66" charset="-79"/>
            </a:endParaRPr>
          </a:p>
          <a:p>
            <a:r>
              <a:rPr lang="en-GB" sz="2000" dirty="0">
                <a:solidFill>
                  <a:schemeClr val="tx1"/>
                </a:solidFill>
                <a:latin typeface="Bangla MN" pitchFamily="2" charset="0"/>
                <a:cs typeface="Bangla MN" pitchFamily="2" charset="0"/>
              </a:rPr>
              <a:t>For</a:t>
            </a:r>
          </a:p>
          <a:p>
            <a:r>
              <a:rPr lang="en-GB" sz="2000" dirty="0">
                <a:solidFill>
                  <a:schemeClr val="tx1"/>
                </a:solidFill>
                <a:latin typeface="Bangla MN" pitchFamily="2" charset="0"/>
                <a:cs typeface="Bangla MN" pitchFamily="2" charset="0"/>
              </a:rPr>
              <a:t>Gent, CIEMAT,GWNU, IP2I, LPC, OMEGA, SJTU,  Tunis. U.</a:t>
            </a:r>
          </a:p>
          <a:p>
            <a:endParaRPr lang="en-GB" dirty="0">
              <a:solidFill>
                <a:srgbClr val="FF0000"/>
              </a:solidFill>
              <a:latin typeface="Arial"/>
              <a:cs typeface="Arial"/>
            </a:endParaRPr>
          </a:p>
          <a:p>
            <a:endParaRPr lang="en-GB" dirty="0">
              <a:solidFill>
                <a:srgbClr val="FF0000"/>
              </a:solidFill>
              <a:latin typeface="Arial"/>
              <a:cs typeface="Arial"/>
            </a:endParaRPr>
          </a:p>
        </p:txBody>
      </p:sp>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13294"/>
    </mc:Choice>
    <mc:Fallback xmlns="">
      <p:transition spd="slow" advTm="132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622382-F9C8-C5E3-70D2-B85EED6D3C7E}"/>
              </a:ext>
            </a:extLst>
          </p:cNvPr>
          <p:cNvSpPr txBox="1"/>
          <p:nvPr/>
        </p:nvSpPr>
        <p:spPr>
          <a:xfrm>
            <a:off x="3174421" y="412662"/>
            <a:ext cx="2680137" cy="369332"/>
          </a:xfrm>
          <a:prstGeom prst="rect">
            <a:avLst/>
          </a:prstGeom>
          <a:noFill/>
        </p:spPr>
        <p:txBody>
          <a:bodyPr wrap="square" rtlCol="0">
            <a:spAutoFit/>
          </a:bodyPr>
          <a:lstStyle/>
          <a:p>
            <a:r>
              <a:rPr lang="en-US" b="1" dirty="0">
                <a:solidFill>
                  <a:srgbClr val="00B050"/>
                </a:solidFill>
              </a:rPr>
              <a:t>Particle Identification</a:t>
            </a:r>
          </a:p>
        </p:txBody>
      </p:sp>
      <p:sp>
        <p:nvSpPr>
          <p:cNvPr id="3" name="ZoneTexte 2">
            <a:extLst>
              <a:ext uri="{FF2B5EF4-FFF2-40B4-BE49-F238E27FC236}">
                <a16:creationId xmlns:a16="http://schemas.microsoft.com/office/drawing/2014/main" id="{28B7CB7A-7548-5F97-C3F9-6B7014847F79}"/>
              </a:ext>
            </a:extLst>
          </p:cNvPr>
          <p:cNvSpPr txBox="1"/>
          <p:nvPr/>
        </p:nvSpPr>
        <p:spPr>
          <a:xfrm>
            <a:off x="310996" y="1269521"/>
            <a:ext cx="8736185" cy="1323439"/>
          </a:xfrm>
          <a:prstGeom prst="rect">
            <a:avLst/>
          </a:prstGeom>
          <a:noFill/>
        </p:spPr>
        <p:txBody>
          <a:bodyPr wrap="square" rtlCol="0">
            <a:spAutoFit/>
          </a:bodyPr>
          <a:lstStyle/>
          <a:p>
            <a:r>
              <a:rPr lang="en-US" sz="1600" dirty="0"/>
              <a:t>Due to the absence of Cerenkov detectors in front of the SDHCAL, the use of an electron selection (shower starting &gt;  d= 6 X</a:t>
            </a:r>
            <a:r>
              <a:rPr lang="en-US" sz="1600" baseline="-25000" dirty="0"/>
              <a:t>I</a:t>
            </a:r>
            <a:r>
              <a:rPr lang="en-US" sz="1600" dirty="0"/>
              <a:t>) was rather powerful but led to an important loss of hadrons (d= 1 </a:t>
            </a:r>
            <a:r>
              <a:rPr lang="en-US" sz="1600" dirty="0" err="1">
                <a:latin typeface="Symbol" pitchFamily="2" charset="2"/>
              </a:rPr>
              <a:t>l</a:t>
            </a:r>
            <a:r>
              <a:rPr lang="en-US" sz="1600" baseline="-25000" dirty="0" err="1"/>
              <a:t>l</a:t>
            </a:r>
            <a:r>
              <a:rPr lang="en-US" sz="1600" dirty="0"/>
              <a:t>). </a:t>
            </a:r>
          </a:p>
          <a:p>
            <a:endParaRPr lang="en-US" sz="1600" dirty="0"/>
          </a:p>
          <a:p>
            <a:r>
              <a:rPr lang="en-US" sz="1600" dirty="0"/>
              <a:t>To reject electrons  and muons without losing hadrons we use the excellent granularity of SDHCAL to discriminate the three species. Several discriminatory variables were selected:</a:t>
            </a:r>
          </a:p>
        </p:txBody>
      </p:sp>
      <p:sp>
        <p:nvSpPr>
          <p:cNvPr id="24" name="ZoneTexte 23">
            <a:extLst>
              <a:ext uri="{FF2B5EF4-FFF2-40B4-BE49-F238E27FC236}">
                <a16:creationId xmlns:a16="http://schemas.microsoft.com/office/drawing/2014/main" id="{131E43D6-CE9F-94D9-AEF1-D65583D8145D}"/>
              </a:ext>
            </a:extLst>
          </p:cNvPr>
          <p:cNvSpPr txBox="1"/>
          <p:nvPr/>
        </p:nvSpPr>
        <p:spPr>
          <a:xfrm>
            <a:off x="272908" y="2701664"/>
            <a:ext cx="6126934" cy="2585323"/>
          </a:xfrm>
          <a:prstGeom prst="rect">
            <a:avLst/>
          </a:prstGeom>
          <a:noFill/>
        </p:spPr>
        <p:txBody>
          <a:bodyPr wrap="none" rtlCol="0">
            <a:spAutoFit/>
          </a:bodyPr>
          <a:lstStyle/>
          <a:p>
            <a:r>
              <a:rPr lang="en-US" sz="1600" dirty="0">
                <a:solidFill>
                  <a:srgbClr val="0070C0"/>
                </a:solidFill>
              </a:rPr>
              <a:t>1-  First layer of the shower (begin)</a:t>
            </a:r>
          </a:p>
          <a:p>
            <a:r>
              <a:rPr lang="en-US" sz="1600" dirty="0">
                <a:solidFill>
                  <a:srgbClr val="0070C0"/>
                </a:solidFill>
              </a:rPr>
              <a:t>2-  Number of tracks in the shower (</a:t>
            </a:r>
            <a:r>
              <a:rPr lang="en-US" sz="1600" dirty="0" err="1">
                <a:solidFill>
                  <a:srgbClr val="0070C0"/>
                </a:solidFill>
              </a:rPr>
              <a:t>trackMultiplicity</a:t>
            </a:r>
            <a:r>
              <a:rPr lang="en-US" sz="1600" dirty="0">
                <a:solidFill>
                  <a:srgbClr val="0070C0"/>
                </a:solidFill>
              </a:rPr>
              <a:t>)</a:t>
            </a:r>
          </a:p>
          <a:p>
            <a:r>
              <a:rPr lang="en-US" sz="1600" dirty="0">
                <a:solidFill>
                  <a:srgbClr val="0070C0"/>
                </a:solidFill>
              </a:rPr>
              <a:t>3- Ratio of shower layers over total fired layers (</a:t>
            </a:r>
            <a:r>
              <a:rPr lang="en-US" sz="1600" dirty="0" err="1">
                <a:solidFill>
                  <a:srgbClr val="0070C0"/>
                </a:solidFill>
              </a:rPr>
              <a:t>nSHowerLayer</a:t>
            </a:r>
            <a:r>
              <a:rPr lang="en-US" sz="1600" dirty="0">
                <a:solidFill>
                  <a:srgbClr val="0070C0"/>
                </a:solidFill>
              </a:rPr>
              <a:t>/</a:t>
            </a:r>
            <a:r>
              <a:rPr lang="en-US" sz="1600" dirty="0" err="1">
                <a:solidFill>
                  <a:srgbClr val="0070C0"/>
                </a:solidFill>
              </a:rPr>
              <a:t>Nlayers</a:t>
            </a:r>
            <a:r>
              <a:rPr lang="en-US" sz="1600" dirty="0">
                <a:solidFill>
                  <a:srgbClr val="0070C0"/>
                </a:solidFill>
              </a:rPr>
              <a:t>)</a:t>
            </a:r>
          </a:p>
          <a:p>
            <a:r>
              <a:rPr lang="en-US" sz="1600" dirty="0">
                <a:solidFill>
                  <a:srgbClr val="0070C0"/>
                </a:solidFill>
              </a:rPr>
              <a:t>4- Shower density (density)</a:t>
            </a:r>
          </a:p>
          <a:p>
            <a:r>
              <a:rPr lang="en-US" sz="1600" dirty="0">
                <a:solidFill>
                  <a:srgbClr val="0070C0"/>
                </a:solidFill>
              </a:rPr>
              <a:t>5- Shower radius (radius)</a:t>
            </a:r>
          </a:p>
          <a:p>
            <a:r>
              <a:rPr lang="en-US" sz="1600" dirty="0">
                <a:solidFill>
                  <a:srgbClr val="0070C0"/>
                </a:solidFill>
              </a:rPr>
              <a:t>6- Maximum shower position (length)</a:t>
            </a:r>
          </a:p>
          <a:p>
            <a:r>
              <a:rPr lang="en-US" sz="1600" dirty="0">
                <a:solidFill>
                  <a:srgbClr val="0070C0"/>
                </a:solidFill>
              </a:rPr>
              <a:t>7- Ratio of N</a:t>
            </a:r>
            <a:r>
              <a:rPr lang="en-US" sz="1600" baseline="-25000" dirty="0">
                <a:solidFill>
                  <a:srgbClr val="0070C0"/>
                </a:solidFill>
              </a:rPr>
              <a:t>3</a:t>
            </a:r>
            <a:r>
              <a:rPr lang="en-US" sz="1600" dirty="0">
                <a:solidFill>
                  <a:srgbClr val="0070C0"/>
                </a:solidFill>
              </a:rPr>
              <a:t>/</a:t>
            </a:r>
            <a:r>
              <a:rPr lang="en-US" sz="1600" dirty="0" err="1">
                <a:solidFill>
                  <a:srgbClr val="0070C0"/>
                </a:solidFill>
              </a:rPr>
              <a:t>N</a:t>
            </a:r>
            <a:r>
              <a:rPr lang="en-US" sz="1600" baseline="-25000" dirty="0" err="1">
                <a:solidFill>
                  <a:srgbClr val="0070C0"/>
                </a:solidFill>
              </a:rPr>
              <a:t>tot</a:t>
            </a:r>
            <a:endParaRPr lang="en-US" sz="1600" baseline="-25000" dirty="0">
              <a:solidFill>
                <a:srgbClr val="0070C0"/>
              </a:solidFill>
            </a:endParaRPr>
          </a:p>
          <a:p>
            <a:r>
              <a:rPr lang="en-US" sz="1600" dirty="0">
                <a:solidFill>
                  <a:srgbClr val="0070C0"/>
                </a:solidFill>
              </a:rPr>
              <a:t>8- Average number of clusters</a:t>
            </a:r>
          </a:p>
          <a:p>
            <a:r>
              <a:rPr lang="en-US" sz="1600" dirty="0">
                <a:solidFill>
                  <a:schemeClr val="accent6">
                    <a:lumMod val="75000"/>
                  </a:schemeClr>
                </a:solidFill>
              </a:rPr>
              <a:t>….</a:t>
            </a:r>
          </a:p>
          <a:p>
            <a:endParaRPr lang="fr-FR" dirty="0"/>
          </a:p>
        </p:txBody>
      </p:sp>
      <p:sp>
        <p:nvSpPr>
          <p:cNvPr id="5" name="ZoneTexte 4">
            <a:extLst>
              <a:ext uri="{FF2B5EF4-FFF2-40B4-BE49-F238E27FC236}">
                <a16:creationId xmlns:a16="http://schemas.microsoft.com/office/drawing/2014/main" id="{1949B73C-970C-95BF-3CB8-BBE7259DA774}"/>
              </a:ext>
            </a:extLst>
          </p:cNvPr>
          <p:cNvSpPr txBox="1"/>
          <p:nvPr/>
        </p:nvSpPr>
        <p:spPr>
          <a:xfrm>
            <a:off x="272908" y="5154192"/>
            <a:ext cx="8483165" cy="1477328"/>
          </a:xfrm>
          <a:prstGeom prst="rect">
            <a:avLst/>
          </a:prstGeom>
          <a:noFill/>
        </p:spPr>
        <p:txBody>
          <a:bodyPr wrap="square" rtlCol="0">
            <a:spAutoFit/>
          </a:bodyPr>
          <a:lstStyle/>
          <a:p>
            <a:pPr marL="285750" indent="-285750">
              <a:buFont typeface="Wingdings" pitchFamily="2" charset="2"/>
              <a:buChar char="Ø"/>
            </a:pPr>
            <a:r>
              <a:rPr lang="en-US" dirty="0"/>
              <a:t>BDT technique was used.</a:t>
            </a:r>
          </a:p>
          <a:p>
            <a:pPr marL="285750" indent="-285750">
              <a:buFont typeface="Wingdings" pitchFamily="2" charset="2"/>
              <a:buChar char="Ø"/>
            </a:pPr>
            <a:r>
              <a:rPr lang="en-US" dirty="0"/>
              <a:t>Simulated events of electrons, muons and </a:t>
            </a:r>
            <a:r>
              <a:rPr lang="en-US" dirty="0" err="1"/>
              <a:t>pions</a:t>
            </a:r>
            <a:r>
              <a:rPr lang="en-US" dirty="0"/>
              <a:t> were used for training/validation before to apply to data.</a:t>
            </a:r>
          </a:p>
          <a:p>
            <a:pPr marL="285750" indent="-285750">
              <a:buFont typeface="Wingdings" pitchFamily="2" charset="2"/>
              <a:buChar char="Ø"/>
            </a:pPr>
            <a:r>
              <a:rPr lang="en-US" dirty="0"/>
              <a:t>To avoid a possible bias due to discrepancy between data/simulation of electrons showers in the SDHCAL, pure electrons and muons data events were also used  </a:t>
            </a:r>
          </a:p>
        </p:txBody>
      </p:sp>
    </p:spTree>
    <p:extLst>
      <p:ext uri="{BB962C8B-B14F-4D97-AF65-F5344CB8AC3E}">
        <p14:creationId xmlns:p14="http://schemas.microsoft.com/office/powerpoint/2010/main" val="1654755609"/>
      </p:ext>
    </p:extLst>
  </p:cSld>
  <p:clrMapOvr>
    <a:masterClrMapping/>
  </p:clrMapOvr>
  <mc:AlternateContent xmlns:mc="http://schemas.openxmlformats.org/markup-compatibility/2006" xmlns:p14="http://schemas.microsoft.com/office/powerpoint/2010/main">
    <mc:Choice Requires="p14">
      <p:transition spd="slow" p14:dur="2000" advTm="75767"/>
    </mc:Choice>
    <mc:Fallback xmlns="">
      <p:transition spd="slow" advTm="7576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B252D41F-ACCA-3BB2-3635-B565167E648E}"/>
              </a:ext>
            </a:extLst>
          </p:cNvPr>
          <p:cNvGrpSpPr/>
          <p:nvPr/>
        </p:nvGrpSpPr>
        <p:grpSpPr>
          <a:xfrm>
            <a:off x="693020" y="773576"/>
            <a:ext cx="7498080" cy="5499451"/>
            <a:chOff x="1680187" y="1081585"/>
            <a:chExt cx="5507581" cy="5499451"/>
          </a:xfrm>
        </p:grpSpPr>
        <p:pic>
          <p:nvPicPr>
            <p:cNvPr id="6" name="Image 5">
              <a:extLst>
                <a:ext uri="{FF2B5EF4-FFF2-40B4-BE49-F238E27FC236}">
                  <a16:creationId xmlns:a16="http://schemas.microsoft.com/office/drawing/2014/main" id="{1604C697-0A09-ECCE-B342-F8904FC73A9F}"/>
                </a:ext>
              </a:extLst>
            </p:cNvPr>
            <p:cNvPicPr>
              <a:picLocks noChangeAspect="1"/>
            </p:cNvPicPr>
            <p:nvPr/>
          </p:nvPicPr>
          <p:blipFill>
            <a:blip r:embed="rId2"/>
            <a:stretch>
              <a:fillRect/>
            </a:stretch>
          </p:blipFill>
          <p:spPr>
            <a:xfrm>
              <a:off x="1680187" y="1119226"/>
              <a:ext cx="2735884" cy="1798008"/>
            </a:xfrm>
            <a:prstGeom prst="rect">
              <a:avLst/>
            </a:prstGeom>
          </p:spPr>
        </p:pic>
        <p:pic>
          <p:nvPicPr>
            <p:cNvPr id="8" name="Image 7">
              <a:extLst>
                <a:ext uri="{FF2B5EF4-FFF2-40B4-BE49-F238E27FC236}">
                  <a16:creationId xmlns:a16="http://schemas.microsoft.com/office/drawing/2014/main" id="{549A8046-89A8-AACD-05DE-852B8CA9C3F5}"/>
                </a:ext>
              </a:extLst>
            </p:cNvPr>
            <p:cNvPicPr>
              <a:picLocks noChangeAspect="1"/>
            </p:cNvPicPr>
            <p:nvPr/>
          </p:nvPicPr>
          <p:blipFill>
            <a:blip r:embed="rId3"/>
            <a:stretch>
              <a:fillRect/>
            </a:stretch>
          </p:blipFill>
          <p:spPr>
            <a:xfrm>
              <a:off x="4299966" y="1081585"/>
              <a:ext cx="2809036" cy="1852874"/>
            </a:xfrm>
            <a:prstGeom prst="rect">
              <a:avLst/>
            </a:prstGeom>
          </p:spPr>
        </p:pic>
        <p:pic>
          <p:nvPicPr>
            <p:cNvPr id="10" name="Image 9">
              <a:extLst>
                <a:ext uri="{FF2B5EF4-FFF2-40B4-BE49-F238E27FC236}">
                  <a16:creationId xmlns:a16="http://schemas.microsoft.com/office/drawing/2014/main" id="{A58D4BE2-D287-406A-0522-E58F728AA194}"/>
                </a:ext>
              </a:extLst>
            </p:cNvPr>
            <p:cNvPicPr>
              <a:picLocks noChangeAspect="1"/>
            </p:cNvPicPr>
            <p:nvPr/>
          </p:nvPicPr>
          <p:blipFill>
            <a:blip r:embed="rId4"/>
            <a:stretch>
              <a:fillRect/>
            </a:stretch>
          </p:blipFill>
          <p:spPr>
            <a:xfrm>
              <a:off x="1733222" y="2942689"/>
              <a:ext cx="2629814" cy="1744811"/>
            </a:xfrm>
            <a:prstGeom prst="rect">
              <a:avLst/>
            </a:prstGeom>
          </p:spPr>
        </p:pic>
        <p:pic>
          <p:nvPicPr>
            <p:cNvPr id="12" name="Image 11">
              <a:extLst>
                <a:ext uri="{FF2B5EF4-FFF2-40B4-BE49-F238E27FC236}">
                  <a16:creationId xmlns:a16="http://schemas.microsoft.com/office/drawing/2014/main" id="{30848751-0F69-EEB3-F9B3-5464FAD75267}"/>
                </a:ext>
              </a:extLst>
            </p:cNvPr>
            <p:cNvPicPr>
              <a:picLocks noChangeAspect="1"/>
            </p:cNvPicPr>
            <p:nvPr/>
          </p:nvPicPr>
          <p:blipFill>
            <a:blip r:embed="rId5"/>
            <a:stretch>
              <a:fillRect/>
            </a:stretch>
          </p:blipFill>
          <p:spPr>
            <a:xfrm>
              <a:off x="4299966" y="2916470"/>
              <a:ext cx="2887802" cy="1762036"/>
            </a:xfrm>
            <a:prstGeom prst="rect">
              <a:avLst/>
            </a:prstGeom>
          </p:spPr>
        </p:pic>
        <p:pic>
          <p:nvPicPr>
            <p:cNvPr id="14" name="Image 13">
              <a:extLst>
                <a:ext uri="{FF2B5EF4-FFF2-40B4-BE49-F238E27FC236}">
                  <a16:creationId xmlns:a16="http://schemas.microsoft.com/office/drawing/2014/main" id="{722B7400-550E-C77A-71C2-DC67A03AB49A}"/>
                </a:ext>
              </a:extLst>
            </p:cNvPr>
            <p:cNvPicPr>
              <a:picLocks noChangeAspect="1"/>
            </p:cNvPicPr>
            <p:nvPr/>
          </p:nvPicPr>
          <p:blipFill>
            <a:blip r:embed="rId6"/>
            <a:stretch>
              <a:fillRect/>
            </a:stretch>
          </p:blipFill>
          <p:spPr>
            <a:xfrm>
              <a:off x="1786257" y="4826684"/>
              <a:ext cx="2629814" cy="1754352"/>
            </a:xfrm>
            <a:prstGeom prst="rect">
              <a:avLst/>
            </a:prstGeom>
          </p:spPr>
        </p:pic>
        <p:pic>
          <p:nvPicPr>
            <p:cNvPr id="15" name="Image 14">
              <a:extLst>
                <a:ext uri="{FF2B5EF4-FFF2-40B4-BE49-F238E27FC236}">
                  <a16:creationId xmlns:a16="http://schemas.microsoft.com/office/drawing/2014/main" id="{26D06F30-C0CD-306A-0B4B-CC006B558848}"/>
                </a:ext>
              </a:extLst>
            </p:cNvPr>
            <p:cNvPicPr>
              <a:picLocks noChangeAspect="1"/>
            </p:cNvPicPr>
            <p:nvPr/>
          </p:nvPicPr>
          <p:blipFill>
            <a:blip r:embed="rId7"/>
            <a:stretch>
              <a:fillRect/>
            </a:stretch>
          </p:blipFill>
          <p:spPr>
            <a:xfrm>
              <a:off x="4299966" y="4816295"/>
              <a:ext cx="2882187" cy="1755116"/>
            </a:xfrm>
            <a:prstGeom prst="rect">
              <a:avLst/>
            </a:prstGeom>
          </p:spPr>
        </p:pic>
      </p:grpSp>
      <p:sp>
        <p:nvSpPr>
          <p:cNvPr id="17" name="ZoneTexte 16">
            <a:extLst>
              <a:ext uri="{FF2B5EF4-FFF2-40B4-BE49-F238E27FC236}">
                <a16:creationId xmlns:a16="http://schemas.microsoft.com/office/drawing/2014/main" id="{669AB8B7-4639-9659-C25E-49E135D30F1F}"/>
              </a:ext>
            </a:extLst>
          </p:cNvPr>
          <p:cNvSpPr txBox="1"/>
          <p:nvPr/>
        </p:nvSpPr>
        <p:spPr>
          <a:xfrm>
            <a:off x="5044221" y="314385"/>
            <a:ext cx="27432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rgbClr val="0000FF"/>
                </a:solidFill>
              </a:rPr>
              <a:t>JINST 15 (2020) P10009</a:t>
            </a:r>
            <a:endParaRPr lang="en-US" sz="1600" dirty="0">
              <a:solidFill>
                <a:srgbClr val="0000FF"/>
              </a:solidFill>
            </a:endParaRPr>
          </a:p>
        </p:txBody>
      </p:sp>
    </p:spTree>
    <p:extLst>
      <p:ext uri="{BB962C8B-B14F-4D97-AF65-F5344CB8AC3E}">
        <p14:creationId xmlns:p14="http://schemas.microsoft.com/office/powerpoint/2010/main" val="283850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4038F2-E8A9-48B8-FB4C-16126B4346FE}"/>
              </a:ext>
            </a:extLst>
          </p:cNvPr>
          <p:cNvPicPr>
            <a:picLocks noChangeAspect="1"/>
          </p:cNvPicPr>
          <p:nvPr/>
        </p:nvPicPr>
        <p:blipFill>
          <a:blip r:embed="rId3"/>
          <a:stretch>
            <a:fillRect/>
          </a:stretch>
        </p:blipFill>
        <p:spPr>
          <a:xfrm>
            <a:off x="1270535" y="598036"/>
            <a:ext cx="6891154" cy="2383983"/>
          </a:xfrm>
          <a:prstGeom prst="rect">
            <a:avLst/>
          </a:prstGeom>
        </p:spPr>
      </p:pic>
      <p:pic>
        <p:nvPicPr>
          <p:cNvPr id="5" name="Image 4">
            <a:extLst>
              <a:ext uri="{FF2B5EF4-FFF2-40B4-BE49-F238E27FC236}">
                <a16:creationId xmlns:a16="http://schemas.microsoft.com/office/drawing/2014/main" id="{B4AACB51-D47D-10FD-4AE1-AA736009DDB9}"/>
              </a:ext>
            </a:extLst>
          </p:cNvPr>
          <p:cNvPicPr>
            <a:picLocks noChangeAspect="1"/>
          </p:cNvPicPr>
          <p:nvPr/>
        </p:nvPicPr>
        <p:blipFill>
          <a:blip r:embed="rId4"/>
          <a:stretch>
            <a:fillRect/>
          </a:stretch>
        </p:blipFill>
        <p:spPr>
          <a:xfrm>
            <a:off x="1172411" y="3184291"/>
            <a:ext cx="7490326" cy="2933700"/>
          </a:xfrm>
          <a:prstGeom prst="rect">
            <a:avLst/>
          </a:prstGeom>
        </p:spPr>
      </p:pic>
      <p:sp>
        <p:nvSpPr>
          <p:cNvPr id="6" name="ZoneTexte 5">
            <a:extLst>
              <a:ext uri="{FF2B5EF4-FFF2-40B4-BE49-F238E27FC236}">
                <a16:creationId xmlns:a16="http://schemas.microsoft.com/office/drawing/2014/main" id="{2D7F409C-BF14-9B5A-8A8A-35F49A28A1EF}"/>
              </a:ext>
            </a:extLst>
          </p:cNvPr>
          <p:cNvSpPr txBox="1"/>
          <p:nvPr/>
        </p:nvSpPr>
        <p:spPr>
          <a:xfrm>
            <a:off x="2814454" y="6005006"/>
            <a:ext cx="4206240" cy="369332"/>
          </a:xfrm>
          <a:prstGeom prst="rect">
            <a:avLst/>
          </a:prstGeom>
          <a:noFill/>
        </p:spPr>
        <p:txBody>
          <a:bodyPr wrap="square" rtlCol="0">
            <a:spAutoFit/>
          </a:bodyPr>
          <a:lstStyle/>
          <a:p>
            <a:r>
              <a:rPr lang="en-US" dirty="0"/>
              <a:t>Electron and muon rejection &gt; 99%</a:t>
            </a:r>
          </a:p>
        </p:txBody>
      </p:sp>
      <p:sp>
        <p:nvSpPr>
          <p:cNvPr id="7" name="ZoneTexte 6">
            <a:extLst>
              <a:ext uri="{FF2B5EF4-FFF2-40B4-BE49-F238E27FC236}">
                <a16:creationId xmlns:a16="http://schemas.microsoft.com/office/drawing/2014/main" id="{EE78C448-AD41-25B6-A850-DDAE37A31403}"/>
              </a:ext>
            </a:extLst>
          </p:cNvPr>
          <p:cNvSpPr txBox="1"/>
          <p:nvPr/>
        </p:nvSpPr>
        <p:spPr>
          <a:xfrm>
            <a:off x="5044221" y="314385"/>
            <a:ext cx="27432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rgbClr val="0000FF"/>
                </a:solidFill>
              </a:rPr>
              <a:t>JINST 15 (2020) P10009</a:t>
            </a:r>
            <a:endParaRPr lang="en-US" sz="1600" dirty="0">
              <a:solidFill>
                <a:srgbClr val="0000FF"/>
              </a:solidFill>
            </a:endParaRPr>
          </a:p>
        </p:txBody>
      </p:sp>
    </p:spTree>
    <p:extLst>
      <p:ext uri="{BB962C8B-B14F-4D97-AF65-F5344CB8AC3E}">
        <p14:creationId xmlns:p14="http://schemas.microsoft.com/office/powerpoint/2010/main" val="1279837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F7271FE-8D1E-49C9-97B8-784943434569}"/>
              </a:ext>
            </a:extLst>
          </p:cNvPr>
          <p:cNvSpPr txBox="1"/>
          <p:nvPr/>
        </p:nvSpPr>
        <p:spPr>
          <a:xfrm>
            <a:off x="726344" y="968776"/>
            <a:ext cx="7416774" cy="369332"/>
          </a:xfrm>
          <a:prstGeom prst="rect">
            <a:avLst/>
          </a:prstGeom>
          <a:noFill/>
        </p:spPr>
        <p:txBody>
          <a:bodyPr wrap="none" rtlCol="0">
            <a:spAutoFit/>
          </a:bodyPr>
          <a:lstStyle/>
          <a:p>
            <a:r>
              <a:rPr lang="en-US" dirty="0"/>
              <a:t>The BDT-based PID technique was also applied to the PS (3-80 GeV) samples  </a:t>
            </a:r>
          </a:p>
        </p:txBody>
      </p:sp>
      <p:pic>
        <p:nvPicPr>
          <p:cNvPr id="7" name="Image 6">
            <a:extLst>
              <a:ext uri="{FF2B5EF4-FFF2-40B4-BE49-F238E27FC236}">
                <a16:creationId xmlns:a16="http://schemas.microsoft.com/office/drawing/2014/main" id="{A4C0BB1F-31E9-AF21-AB51-5886FF19A634}"/>
              </a:ext>
            </a:extLst>
          </p:cNvPr>
          <p:cNvPicPr>
            <a:picLocks noChangeAspect="1"/>
          </p:cNvPicPr>
          <p:nvPr/>
        </p:nvPicPr>
        <p:blipFill>
          <a:blip r:embed="rId2"/>
          <a:stretch>
            <a:fillRect/>
          </a:stretch>
        </p:blipFill>
        <p:spPr>
          <a:xfrm>
            <a:off x="524678" y="1663562"/>
            <a:ext cx="3691903" cy="3262802"/>
          </a:xfrm>
          <a:prstGeom prst="rect">
            <a:avLst/>
          </a:prstGeom>
        </p:spPr>
      </p:pic>
      <p:pic>
        <p:nvPicPr>
          <p:cNvPr id="9" name="Image 8">
            <a:extLst>
              <a:ext uri="{FF2B5EF4-FFF2-40B4-BE49-F238E27FC236}">
                <a16:creationId xmlns:a16="http://schemas.microsoft.com/office/drawing/2014/main" id="{8CE06871-1EE2-9B91-6D57-98DE93558785}"/>
              </a:ext>
            </a:extLst>
          </p:cNvPr>
          <p:cNvPicPr>
            <a:picLocks noChangeAspect="1"/>
          </p:cNvPicPr>
          <p:nvPr/>
        </p:nvPicPr>
        <p:blipFill>
          <a:blip r:embed="rId3"/>
          <a:stretch>
            <a:fillRect/>
          </a:stretch>
        </p:blipFill>
        <p:spPr>
          <a:xfrm>
            <a:off x="4434731" y="1993146"/>
            <a:ext cx="3070775" cy="2603633"/>
          </a:xfrm>
          <a:prstGeom prst="rect">
            <a:avLst/>
          </a:prstGeom>
        </p:spPr>
      </p:pic>
      <p:sp>
        <p:nvSpPr>
          <p:cNvPr id="10" name="ZoneTexte 9">
            <a:extLst>
              <a:ext uri="{FF2B5EF4-FFF2-40B4-BE49-F238E27FC236}">
                <a16:creationId xmlns:a16="http://schemas.microsoft.com/office/drawing/2014/main" id="{8F691EF1-5800-217F-1253-78D5A9D219AB}"/>
              </a:ext>
            </a:extLst>
          </p:cNvPr>
          <p:cNvSpPr txBox="1"/>
          <p:nvPr/>
        </p:nvSpPr>
        <p:spPr>
          <a:xfrm>
            <a:off x="1595795" y="5009772"/>
            <a:ext cx="1549668" cy="369332"/>
          </a:xfrm>
          <a:prstGeom prst="rect">
            <a:avLst/>
          </a:prstGeom>
          <a:noFill/>
        </p:spPr>
        <p:txBody>
          <a:bodyPr wrap="square" rtlCol="0">
            <a:spAutoFit/>
          </a:bodyPr>
          <a:lstStyle/>
          <a:p>
            <a:pPr algn="ctr"/>
            <a:r>
              <a:rPr lang="en-US" dirty="0"/>
              <a:t>Linearity</a:t>
            </a:r>
          </a:p>
        </p:txBody>
      </p:sp>
      <p:sp>
        <p:nvSpPr>
          <p:cNvPr id="11" name="ZoneTexte 10">
            <a:extLst>
              <a:ext uri="{FF2B5EF4-FFF2-40B4-BE49-F238E27FC236}">
                <a16:creationId xmlns:a16="http://schemas.microsoft.com/office/drawing/2014/main" id="{FCFC0BF0-BCDA-826F-EB7D-883F7A9134C6}"/>
              </a:ext>
            </a:extLst>
          </p:cNvPr>
          <p:cNvSpPr txBox="1"/>
          <p:nvPr/>
        </p:nvSpPr>
        <p:spPr>
          <a:xfrm>
            <a:off x="5223705" y="4878355"/>
            <a:ext cx="1549668" cy="369332"/>
          </a:xfrm>
          <a:prstGeom prst="rect">
            <a:avLst/>
          </a:prstGeom>
          <a:noFill/>
        </p:spPr>
        <p:txBody>
          <a:bodyPr wrap="square" rtlCol="0">
            <a:spAutoFit/>
          </a:bodyPr>
          <a:lstStyle/>
          <a:p>
            <a:pPr algn="ctr"/>
            <a:r>
              <a:rPr lang="en-US" dirty="0"/>
              <a:t>Resolution</a:t>
            </a:r>
          </a:p>
        </p:txBody>
      </p:sp>
      <p:sp>
        <p:nvSpPr>
          <p:cNvPr id="12" name="ZoneTexte 11">
            <a:extLst>
              <a:ext uri="{FF2B5EF4-FFF2-40B4-BE49-F238E27FC236}">
                <a16:creationId xmlns:a16="http://schemas.microsoft.com/office/drawing/2014/main" id="{9055B394-046C-3427-4A93-B92A6257B5D9}"/>
              </a:ext>
            </a:extLst>
          </p:cNvPr>
          <p:cNvSpPr txBox="1"/>
          <p:nvPr/>
        </p:nvSpPr>
        <p:spPr>
          <a:xfrm>
            <a:off x="3268686" y="5529263"/>
            <a:ext cx="2958457" cy="83099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hlinkClick r:id="rId4"/>
              </a:rPr>
              <a:t>arXiv:2202.09684</a:t>
            </a:r>
            <a:r>
              <a:rPr lang="fr-FR" sz="1600" dirty="0"/>
              <a:t> </a:t>
            </a:r>
          </a:p>
          <a:p>
            <a:pPr algn="ctr"/>
            <a:r>
              <a:rPr lang="en-GB" sz="1600" dirty="0">
                <a:solidFill>
                  <a:srgbClr val="0000FF"/>
                </a:solidFill>
              </a:rPr>
              <a:t>Accepted to be published in JINST</a:t>
            </a:r>
          </a:p>
        </p:txBody>
      </p:sp>
      <p:sp>
        <p:nvSpPr>
          <p:cNvPr id="14" name="ZoneTexte 13">
            <a:extLst>
              <a:ext uri="{FF2B5EF4-FFF2-40B4-BE49-F238E27FC236}">
                <a16:creationId xmlns:a16="http://schemas.microsoft.com/office/drawing/2014/main" id="{CF6582C8-2ECC-916F-9917-F73CBB8E1B97}"/>
              </a:ext>
            </a:extLst>
          </p:cNvPr>
          <p:cNvSpPr txBox="1"/>
          <p:nvPr/>
        </p:nvSpPr>
        <p:spPr>
          <a:xfrm>
            <a:off x="2292605" y="361746"/>
            <a:ext cx="4558790" cy="369332"/>
          </a:xfrm>
          <a:prstGeom prst="rect">
            <a:avLst/>
          </a:prstGeom>
          <a:noFill/>
        </p:spPr>
        <p:txBody>
          <a:bodyPr wrap="square" rtlCol="0">
            <a:spAutoFit/>
          </a:bodyPr>
          <a:lstStyle/>
          <a:p>
            <a:r>
              <a:rPr lang="en-US" b="1" dirty="0">
                <a:solidFill>
                  <a:srgbClr val="00B050"/>
                </a:solidFill>
              </a:rPr>
              <a:t>Particle Identification </a:t>
            </a:r>
            <a:r>
              <a:rPr lang="en-US" b="1" dirty="0"/>
              <a:t>&amp;</a:t>
            </a:r>
            <a:r>
              <a:rPr lang="en-US" b="1" dirty="0">
                <a:solidFill>
                  <a:srgbClr val="00B050"/>
                </a:solidFill>
              </a:rPr>
              <a:t> </a:t>
            </a:r>
            <a:r>
              <a:rPr lang="en-US" b="1" dirty="0">
                <a:solidFill>
                  <a:srgbClr val="FF0000"/>
                </a:solidFill>
              </a:rPr>
              <a:t>Energy reconstruction</a:t>
            </a:r>
          </a:p>
        </p:txBody>
      </p:sp>
    </p:spTree>
    <p:extLst>
      <p:ext uri="{BB962C8B-B14F-4D97-AF65-F5344CB8AC3E}">
        <p14:creationId xmlns:p14="http://schemas.microsoft.com/office/powerpoint/2010/main" val="1750743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500C2F9-AE0F-207F-4AF8-019AF3C8E03F}"/>
              </a:ext>
            </a:extLst>
          </p:cNvPr>
          <p:cNvSpPr txBox="1"/>
          <p:nvPr/>
        </p:nvSpPr>
        <p:spPr>
          <a:xfrm>
            <a:off x="1536362"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3" name="ZoneTexte 2">
            <a:extLst>
              <a:ext uri="{FF2B5EF4-FFF2-40B4-BE49-F238E27FC236}">
                <a16:creationId xmlns:a16="http://schemas.microsoft.com/office/drawing/2014/main" id="{F1484588-CD75-8D22-0C50-83BC53F06ACC}"/>
              </a:ext>
            </a:extLst>
          </p:cNvPr>
          <p:cNvSpPr txBox="1"/>
          <p:nvPr/>
        </p:nvSpPr>
        <p:spPr>
          <a:xfrm>
            <a:off x="96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96252"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pic>
        <p:nvPicPr>
          <p:cNvPr id="5" name="Image 4">
            <a:extLst>
              <a:ext uri="{FF2B5EF4-FFF2-40B4-BE49-F238E27FC236}">
                <a16:creationId xmlns:a16="http://schemas.microsoft.com/office/drawing/2014/main" id="{3B5D8948-97BA-F116-9823-C73A0BE5AC5F}"/>
              </a:ext>
            </a:extLst>
          </p:cNvPr>
          <p:cNvPicPr>
            <a:picLocks noChangeAspect="1"/>
          </p:cNvPicPr>
          <p:nvPr/>
        </p:nvPicPr>
        <p:blipFill>
          <a:blip r:embed="rId2"/>
          <a:stretch>
            <a:fillRect/>
          </a:stretch>
        </p:blipFill>
        <p:spPr>
          <a:xfrm>
            <a:off x="1003289" y="1419092"/>
            <a:ext cx="2964581" cy="1831374"/>
          </a:xfrm>
          <a:prstGeom prst="rect">
            <a:avLst/>
          </a:prstGeom>
        </p:spPr>
      </p:pic>
      <p:pic>
        <p:nvPicPr>
          <p:cNvPr id="6" name="Image 5">
            <a:extLst>
              <a:ext uri="{FF2B5EF4-FFF2-40B4-BE49-F238E27FC236}">
                <a16:creationId xmlns:a16="http://schemas.microsoft.com/office/drawing/2014/main" id="{22579166-BC5F-004C-79AF-BB10104383F6}"/>
              </a:ext>
            </a:extLst>
          </p:cNvPr>
          <p:cNvPicPr>
            <a:picLocks noChangeAspect="1"/>
          </p:cNvPicPr>
          <p:nvPr/>
        </p:nvPicPr>
        <p:blipFill>
          <a:blip r:embed="rId3"/>
          <a:stretch>
            <a:fillRect/>
          </a:stretch>
        </p:blipFill>
        <p:spPr>
          <a:xfrm>
            <a:off x="4572000" y="1419092"/>
            <a:ext cx="3195587" cy="1986419"/>
          </a:xfrm>
          <a:prstGeom prst="rect">
            <a:avLst/>
          </a:prstGeom>
        </p:spPr>
      </p:pic>
      <p:sp>
        <p:nvSpPr>
          <p:cNvPr id="7" name="ZoneTexte 6">
            <a:extLst>
              <a:ext uri="{FF2B5EF4-FFF2-40B4-BE49-F238E27FC236}">
                <a16:creationId xmlns:a16="http://schemas.microsoft.com/office/drawing/2014/main" id="{74295195-1CDF-A500-9E23-C0E8B558317D}"/>
              </a:ext>
            </a:extLst>
          </p:cNvPr>
          <p:cNvSpPr txBox="1"/>
          <p:nvPr/>
        </p:nvSpPr>
        <p:spPr>
          <a:xfrm>
            <a:off x="221381" y="3250466"/>
            <a:ext cx="8701238" cy="954107"/>
          </a:xfrm>
          <a:prstGeom prst="rect">
            <a:avLst/>
          </a:prstGeom>
          <a:noFill/>
        </p:spPr>
        <p:txBody>
          <a:bodyPr wrap="square" rtlCol="0">
            <a:spAutoFit/>
          </a:bodyPr>
          <a:lstStyle/>
          <a:p>
            <a:r>
              <a:rPr lang="en-US" sz="1400" dirty="0"/>
              <a:t>A new calibration method based on varying the thresholds rather than the electronic gain was found to be powerful.  Muon runs with different thresholds  Thr1: 0.1-0.42 </a:t>
            </a:r>
            <a:r>
              <a:rPr lang="en-US" sz="1400" dirty="0" err="1"/>
              <a:t>pC</a:t>
            </a:r>
            <a:r>
              <a:rPr lang="en-US" sz="1400" dirty="0"/>
              <a:t>, Thr2: 0.4-5, Thr3:4.7-24) and efficiency and multiplicity were measured for each value. The  values of the three thresholds of each ASIC were fixed to obtain same multiplicity (first threshold) and the same efficiency for thr2 and thr3.</a:t>
            </a:r>
          </a:p>
        </p:txBody>
      </p:sp>
      <p:pic>
        <p:nvPicPr>
          <p:cNvPr id="8" name="Image 7">
            <a:extLst>
              <a:ext uri="{FF2B5EF4-FFF2-40B4-BE49-F238E27FC236}">
                <a16:creationId xmlns:a16="http://schemas.microsoft.com/office/drawing/2014/main" id="{75FA2C5A-2538-02BD-8567-E7C9ECF89FFD}"/>
              </a:ext>
            </a:extLst>
          </p:cNvPr>
          <p:cNvPicPr>
            <a:picLocks noChangeAspect="1"/>
          </p:cNvPicPr>
          <p:nvPr/>
        </p:nvPicPr>
        <p:blipFill>
          <a:blip r:embed="rId4"/>
          <a:stretch>
            <a:fillRect/>
          </a:stretch>
        </p:blipFill>
        <p:spPr>
          <a:xfrm>
            <a:off x="130589" y="4240557"/>
            <a:ext cx="4536052" cy="2077387"/>
          </a:xfrm>
          <a:prstGeom prst="rect">
            <a:avLst/>
          </a:prstGeom>
        </p:spPr>
      </p:pic>
      <p:pic>
        <p:nvPicPr>
          <p:cNvPr id="9" name="Image 8">
            <a:extLst>
              <a:ext uri="{FF2B5EF4-FFF2-40B4-BE49-F238E27FC236}">
                <a16:creationId xmlns:a16="http://schemas.microsoft.com/office/drawing/2014/main" id="{E90E4DCE-111C-BC96-19AC-28FE44982F83}"/>
              </a:ext>
            </a:extLst>
          </p:cNvPr>
          <p:cNvPicPr>
            <a:picLocks noChangeAspect="1"/>
          </p:cNvPicPr>
          <p:nvPr/>
        </p:nvPicPr>
        <p:blipFill>
          <a:blip r:embed="rId5"/>
          <a:stretch>
            <a:fillRect/>
          </a:stretch>
        </p:blipFill>
        <p:spPr>
          <a:xfrm>
            <a:off x="4732175" y="4240556"/>
            <a:ext cx="4411825" cy="2077387"/>
          </a:xfrm>
          <a:prstGeom prst="rect">
            <a:avLst/>
          </a:prstGeom>
        </p:spPr>
      </p:pic>
      <p:sp>
        <p:nvSpPr>
          <p:cNvPr id="12" name="ZoneTexte 11">
            <a:extLst>
              <a:ext uri="{FF2B5EF4-FFF2-40B4-BE49-F238E27FC236}">
                <a16:creationId xmlns:a16="http://schemas.microsoft.com/office/drawing/2014/main" id="{5780771D-8910-B75F-713B-755BE3509D62}"/>
              </a:ext>
            </a:extLst>
          </p:cNvPr>
          <p:cNvSpPr txBox="1"/>
          <p:nvPr/>
        </p:nvSpPr>
        <p:spPr>
          <a:xfrm>
            <a:off x="5915891" y="1623317"/>
            <a:ext cx="1109225" cy="369332"/>
          </a:xfrm>
          <a:prstGeom prst="rect">
            <a:avLst/>
          </a:prstGeom>
          <a:noFill/>
        </p:spPr>
        <p:txBody>
          <a:bodyPr wrap="square" rtlCol="0">
            <a:spAutoFit/>
          </a:bodyPr>
          <a:lstStyle/>
          <a:p>
            <a:r>
              <a:rPr lang="en-US" dirty="0"/>
              <a:t>H2/2018</a:t>
            </a:r>
          </a:p>
        </p:txBody>
      </p:sp>
      <p:sp>
        <p:nvSpPr>
          <p:cNvPr id="13" name="ZoneTexte 12">
            <a:extLst>
              <a:ext uri="{FF2B5EF4-FFF2-40B4-BE49-F238E27FC236}">
                <a16:creationId xmlns:a16="http://schemas.microsoft.com/office/drawing/2014/main" id="{2787B2AA-CBF3-D767-3413-E225C18CCB57}"/>
              </a:ext>
            </a:extLst>
          </p:cNvPr>
          <p:cNvSpPr txBox="1"/>
          <p:nvPr/>
        </p:nvSpPr>
        <p:spPr>
          <a:xfrm>
            <a:off x="4932218" y="1623317"/>
            <a:ext cx="983673" cy="400110"/>
          </a:xfrm>
          <a:prstGeom prst="rect">
            <a:avLst/>
          </a:prstGeom>
          <a:noFill/>
        </p:spPr>
        <p:txBody>
          <a:bodyPr wrap="square" rtlCol="0">
            <a:spAutoFit/>
          </a:bodyPr>
          <a:lstStyle/>
          <a:p>
            <a:r>
              <a:rPr lang="en-US" sz="1000" dirty="0"/>
              <a:t>CALICE SDHCAL Preliminary</a:t>
            </a:r>
          </a:p>
        </p:txBody>
      </p:sp>
      <p:sp>
        <p:nvSpPr>
          <p:cNvPr id="14" name="ZoneTexte 13">
            <a:extLst>
              <a:ext uri="{FF2B5EF4-FFF2-40B4-BE49-F238E27FC236}">
                <a16:creationId xmlns:a16="http://schemas.microsoft.com/office/drawing/2014/main" id="{1C825DC9-AAC9-F564-D05A-4DF35FC57A04}"/>
              </a:ext>
            </a:extLst>
          </p:cNvPr>
          <p:cNvSpPr txBox="1"/>
          <p:nvPr/>
        </p:nvSpPr>
        <p:spPr>
          <a:xfrm>
            <a:off x="511452" y="4912563"/>
            <a:ext cx="983673" cy="400110"/>
          </a:xfrm>
          <a:prstGeom prst="rect">
            <a:avLst/>
          </a:prstGeom>
          <a:noFill/>
        </p:spPr>
        <p:txBody>
          <a:bodyPr wrap="square" rtlCol="0">
            <a:spAutoFit/>
          </a:bodyPr>
          <a:lstStyle/>
          <a:p>
            <a:r>
              <a:rPr lang="en-US" sz="1000" dirty="0"/>
              <a:t>CALICE SDHCAL Preliminary</a:t>
            </a:r>
          </a:p>
        </p:txBody>
      </p:sp>
      <p:sp>
        <p:nvSpPr>
          <p:cNvPr id="15" name="ZoneTexte 14">
            <a:extLst>
              <a:ext uri="{FF2B5EF4-FFF2-40B4-BE49-F238E27FC236}">
                <a16:creationId xmlns:a16="http://schemas.microsoft.com/office/drawing/2014/main" id="{28D521CE-198A-1F2A-19E6-DF726B34F283}"/>
              </a:ext>
            </a:extLst>
          </p:cNvPr>
          <p:cNvSpPr txBox="1"/>
          <p:nvPr/>
        </p:nvSpPr>
        <p:spPr>
          <a:xfrm>
            <a:off x="2684862" y="4912854"/>
            <a:ext cx="983673" cy="400110"/>
          </a:xfrm>
          <a:prstGeom prst="rect">
            <a:avLst/>
          </a:prstGeom>
          <a:noFill/>
        </p:spPr>
        <p:txBody>
          <a:bodyPr wrap="square" rtlCol="0">
            <a:spAutoFit/>
          </a:bodyPr>
          <a:lstStyle/>
          <a:p>
            <a:r>
              <a:rPr lang="en-US" sz="1000" dirty="0"/>
              <a:t>CALICE SDHCAL Preliminary</a:t>
            </a:r>
          </a:p>
        </p:txBody>
      </p:sp>
      <p:sp>
        <p:nvSpPr>
          <p:cNvPr id="16" name="ZoneTexte 15">
            <a:extLst>
              <a:ext uri="{FF2B5EF4-FFF2-40B4-BE49-F238E27FC236}">
                <a16:creationId xmlns:a16="http://schemas.microsoft.com/office/drawing/2014/main" id="{363EE00D-EE46-4E28-D053-D3D9DE3BD1A1}"/>
              </a:ext>
            </a:extLst>
          </p:cNvPr>
          <p:cNvSpPr txBox="1"/>
          <p:nvPr/>
        </p:nvSpPr>
        <p:spPr>
          <a:xfrm>
            <a:off x="4932217" y="4463273"/>
            <a:ext cx="983673" cy="400110"/>
          </a:xfrm>
          <a:prstGeom prst="rect">
            <a:avLst/>
          </a:prstGeom>
          <a:noFill/>
        </p:spPr>
        <p:txBody>
          <a:bodyPr wrap="square" rtlCol="0">
            <a:spAutoFit/>
          </a:bodyPr>
          <a:lstStyle/>
          <a:p>
            <a:r>
              <a:rPr lang="en-US" sz="1000" dirty="0"/>
              <a:t>CALICE SDHCAL Preliminary</a:t>
            </a:r>
          </a:p>
        </p:txBody>
      </p:sp>
      <p:sp>
        <p:nvSpPr>
          <p:cNvPr id="17" name="ZoneTexte 16">
            <a:extLst>
              <a:ext uri="{FF2B5EF4-FFF2-40B4-BE49-F238E27FC236}">
                <a16:creationId xmlns:a16="http://schemas.microsoft.com/office/drawing/2014/main" id="{B727B8A9-ADFD-9EDB-6CCF-C1682B10D162}"/>
              </a:ext>
            </a:extLst>
          </p:cNvPr>
          <p:cNvSpPr txBox="1"/>
          <p:nvPr/>
        </p:nvSpPr>
        <p:spPr>
          <a:xfrm>
            <a:off x="7275750" y="4463273"/>
            <a:ext cx="983673" cy="400110"/>
          </a:xfrm>
          <a:prstGeom prst="rect">
            <a:avLst/>
          </a:prstGeom>
          <a:noFill/>
        </p:spPr>
        <p:txBody>
          <a:bodyPr wrap="square" rtlCol="0">
            <a:spAutoFit/>
          </a:bodyPr>
          <a:lstStyle/>
          <a:p>
            <a:r>
              <a:rPr lang="en-US" sz="1000" dirty="0"/>
              <a:t>CALICE SDHCAL Preliminary</a:t>
            </a:r>
          </a:p>
        </p:txBody>
      </p:sp>
    </p:spTree>
    <p:extLst>
      <p:ext uri="{BB962C8B-B14F-4D97-AF65-F5344CB8AC3E}">
        <p14:creationId xmlns:p14="http://schemas.microsoft.com/office/powerpoint/2010/main" val="437614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96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96252"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pic>
        <p:nvPicPr>
          <p:cNvPr id="5" name="Image 4">
            <a:extLst>
              <a:ext uri="{FF2B5EF4-FFF2-40B4-BE49-F238E27FC236}">
                <a16:creationId xmlns:a16="http://schemas.microsoft.com/office/drawing/2014/main" id="{3B5D8948-97BA-F116-9823-C73A0BE5AC5F}"/>
              </a:ext>
            </a:extLst>
          </p:cNvPr>
          <p:cNvPicPr>
            <a:picLocks noChangeAspect="1"/>
          </p:cNvPicPr>
          <p:nvPr/>
        </p:nvPicPr>
        <p:blipFill>
          <a:blip r:embed="rId2"/>
          <a:stretch>
            <a:fillRect/>
          </a:stretch>
        </p:blipFill>
        <p:spPr>
          <a:xfrm>
            <a:off x="1003289" y="1419092"/>
            <a:ext cx="2964581" cy="1831374"/>
          </a:xfrm>
          <a:prstGeom prst="rect">
            <a:avLst/>
          </a:prstGeom>
        </p:spPr>
      </p:pic>
      <p:pic>
        <p:nvPicPr>
          <p:cNvPr id="6" name="Image 5">
            <a:extLst>
              <a:ext uri="{FF2B5EF4-FFF2-40B4-BE49-F238E27FC236}">
                <a16:creationId xmlns:a16="http://schemas.microsoft.com/office/drawing/2014/main" id="{22579166-BC5F-004C-79AF-BB10104383F6}"/>
              </a:ext>
            </a:extLst>
          </p:cNvPr>
          <p:cNvPicPr>
            <a:picLocks noChangeAspect="1"/>
          </p:cNvPicPr>
          <p:nvPr/>
        </p:nvPicPr>
        <p:blipFill>
          <a:blip r:embed="rId3"/>
          <a:stretch>
            <a:fillRect/>
          </a:stretch>
        </p:blipFill>
        <p:spPr>
          <a:xfrm>
            <a:off x="4572000" y="1419092"/>
            <a:ext cx="3195587" cy="1986419"/>
          </a:xfrm>
          <a:prstGeom prst="rect">
            <a:avLst/>
          </a:prstGeom>
        </p:spPr>
      </p:pic>
      <p:sp>
        <p:nvSpPr>
          <p:cNvPr id="7" name="ZoneTexte 6">
            <a:extLst>
              <a:ext uri="{FF2B5EF4-FFF2-40B4-BE49-F238E27FC236}">
                <a16:creationId xmlns:a16="http://schemas.microsoft.com/office/drawing/2014/main" id="{74295195-1CDF-A500-9E23-C0E8B558317D}"/>
              </a:ext>
            </a:extLst>
          </p:cNvPr>
          <p:cNvSpPr txBox="1"/>
          <p:nvPr/>
        </p:nvSpPr>
        <p:spPr>
          <a:xfrm>
            <a:off x="221381" y="3250466"/>
            <a:ext cx="8701238" cy="954107"/>
          </a:xfrm>
          <a:prstGeom prst="rect">
            <a:avLst/>
          </a:prstGeom>
          <a:noFill/>
        </p:spPr>
        <p:txBody>
          <a:bodyPr wrap="square" rtlCol="0">
            <a:spAutoFit/>
          </a:bodyPr>
          <a:lstStyle/>
          <a:p>
            <a:r>
              <a:rPr lang="en-US" sz="1400" dirty="0"/>
              <a:t>A new calibration method based on varying the thresholds rather than the electronic gain was found to be powerful.  Muon runs with different thresholds  Thr1: 0.1-0.42 </a:t>
            </a:r>
            <a:r>
              <a:rPr lang="en-US" sz="1400" dirty="0" err="1"/>
              <a:t>pC</a:t>
            </a:r>
            <a:r>
              <a:rPr lang="en-US" sz="1400" dirty="0"/>
              <a:t>, Thr2: 0.4-5, Thr3:4.7-24) and efficiency and multiplicity were measured for each value. The  values of the three thresholds of each ASIC were fixed to obtain same multiplicity (first threshold) and the same efficiency for thr2 and thr3.</a:t>
            </a:r>
          </a:p>
        </p:txBody>
      </p:sp>
      <p:pic>
        <p:nvPicPr>
          <p:cNvPr id="12" name="Image 11">
            <a:extLst>
              <a:ext uri="{FF2B5EF4-FFF2-40B4-BE49-F238E27FC236}">
                <a16:creationId xmlns:a16="http://schemas.microsoft.com/office/drawing/2014/main" id="{DCE45280-954A-564E-ADF9-3F68DC54BB2C}"/>
              </a:ext>
            </a:extLst>
          </p:cNvPr>
          <p:cNvPicPr>
            <a:picLocks noChangeAspect="1"/>
          </p:cNvPicPr>
          <p:nvPr/>
        </p:nvPicPr>
        <p:blipFill>
          <a:blip r:embed="rId4"/>
          <a:stretch>
            <a:fillRect/>
          </a:stretch>
        </p:blipFill>
        <p:spPr>
          <a:xfrm>
            <a:off x="4980417" y="5007313"/>
            <a:ext cx="2044700" cy="520700"/>
          </a:xfrm>
          <a:prstGeom prst="rect">
            <a:avLst/>
          </a:prstGeom>
        </p:spPr>
      </p:pic>
      <p:grpSp>
        <p:nvGrpSpPr>
          <p:cNvPr id="16" name="Groupe 15">
            <a:extLst>
              <a:ext uri="{FF2B5EF4-FFF2-40B4-BE49-F238E27FC236}">
                <a16:creationId xmlns:a16="http://schemas.microsoft.com/office/drawing/2014/main" id="{BDA8C84F-2D6E-356C-43C2-B1434B149FDA}"/>
              </a:ext>
            </a:extLst>
          </p:cNvPr>
          <p:cNvGrpSpPr/>
          <p:nvPr/>
        </p:nvGrpSpPr>
        <p:grpSpPr>
          <a:xfrm>
            <a:off x="1154504" y="4639013"/>
            <a:ext cx="3213100" cy="1257300"/>
            <a:chOff x="1154504" y="4639013"/>
            <a:chExt cx="3213100" cy="1257300"/>
          </a:xfrm>
        </p:grpSpPr>
        <p:pic>
          <p:nvPicPr>
            <p:cNvPr id="14" name="Image 13">
              <a:extLst>
                <a:ext uri="{FF2B5EF4-FFF2-40B4-BE49-F238E27FC236}">
                  <a16:creationId xmlns:a16="http://schemas.microsoft.com/office/drawing/2014/main" id="{6D1D527C-CDAF-527B-50B7-7CE1FF02A057}"/>
                </a:ext>
              </a:extLst>
            </p:cNvPr>
            <p:cNvPicPr>
              <a:picLocks noChangeAspect="1"/>
            </p:cNvPicPr>
            <p:nvPr/>
          </p:nvPicPr>
          <p:blipFill>
            <a:blip r:embed="rId5"/>
            <a:stretch>
              <a:fillRect/>
            </a:stretch>
          </p:blipFill>
          <p:spPr>
            <a:xfrm>
              <a:off x="1154504" y="4639013"/>
              <a:ext cx="3213100" cy="1257300"/>
            </a:xfrm>
            <a:prstGeom prst="rect">
              <a:avLst/>
            </a:prstGeom>
          </p:spPr>
        </p:pic>
        <p:sp>
          <p:nvSpPr>
            <p:cNvPr id="15" name="Rectangle 14">
              <a:extLst>
                <a:ext uri="{FF2B5EF4-FFF2-40B4-BE49-F238E27FC236}">
                  <a16:creationId xmlns:a16="http://schemas.microsoft.com/office/drawing/2014/main" id="{4CC03551-AA7C-AB50-954E-785875C87B9D}"/>
                </a:ext>
              </a:extLst>
            </p:cNvPr>
            <p:cNvSpPr/>
            <p:nvPr/>
          </p:nvSpPr>
          <p:spPr>
            <a:xfrm>
              <a:off x="3270324" y="4765638"/>
              <a:ext cx="86061" cy="10757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ZoneTexte 16">
            <a:extLst>
              <a:ext uri="{FF2B5EF4-FFF2-40B4-BE49-F238E27FC236}">
                <a16:creationId xmlns:a16="http://schemas.microsoft.com/office/drawing/2014/main" id="{E7F17EFA-6A0F-6C4B-A097-9C5AAC90E7B6}"/>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8" name="ZoneTexte 17">
            <a:extLst>
              <a:ext uri="{FF2B5EF4-FFF2-40B4-BE49-F238E27FC236}">
                <a16:creationId xmlns:a16="http://schemas.microsoft.com/office/drawing/2014/main" id="{C19ED79E-5AA3-5115-B714-D35BA66714F6}"/>
              </a:ext>
            </a:extLst>
          </p:cNvPr>
          <p:cNvSpPr txBox="1"/>
          <p:nvPr/>
        </p:nvSpPr>
        <p:spPr>
          <a:xfrm>
            <a:off x="5915891" y="1623317"/>
            <a:ext cx="1109225"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C5632D4F-095E-71C5-4F74-FE98CC08E8B3}"/>
              </a:ext>
            </a:extLst>
          </p:cNvPr>
          <p:cNvSpPr txBox="1"/>
          <p:nvPr/>
        </p:nvSpPr>
        <p:spPr>
          <a:xfrm>
            <a:off x="4932218" y="1623317"/>
            <a:ext cx="983673" cy="400110"/>
          </a:xfrm>
          <a:prstGeom prst="rect">
            <a:avLst/>
          </a:prstGeom>
          <a:noFill/>
        </p:spPr>
        <p:txBody>
          <a:bodyPr wrap="square" rtlCol="0">
            <a:spAutoFit/>
          </a:bodyPr>
          <a:lstStyle/>
          <a:p>
            <a:r>
              <a:rPr lang="en-US" sz="1000" dirty="0"/>
              <a:t>CALICE SDHCAL Preliminary</a:t>
            </a:r>
          </a:p>
        </p:txBody>
      </p:sp>
    </p:spTree>
    <p:extLst>
      <p:ext uri="{BB962C8B-B14F-4D97-AF65-F5344CB8AC3E}">
        <p14:creationId xmlns:p14="http://schemas.microsoft.com/office/powerpoint/2010/main" val="191257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96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96252"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pic>
        <p:nvPicPr>
          <p:cNvPr id="10" name="Image 9">
            <a:extLst>
              <a:ext uri="{FF2B5EF4-FFF2-40B4-BE49-F238E27FC236}">
                <a16:creationId xmlns:a16="http://schemas.microsoft.com/office/drawing/2014/main" id="{21BE579A-7CE5-F00F-D976-663B5CD12632}"/>
              </a:ext>
            </a:extLst>
          </p:cNvPr>
          <p:cNvPicPr>
            <a:picLocks noChangeAspect="1"/>
          </p:cNvPicPr>
          <p:nvPr/>
        </p:nvPicPr>
        <p:blipFill>
          <a:blip r:embed="rId2"/>
          <a:stretch>
            <a:fillRect/>
          </a:stretch>
        </p:blipFill>
        <p:spPr>
          <a:xfrm>
            <a:off x="1003289" y="3738956"/>
            <a:ext cx="3060834" cy="2069284"/>
          </a:xfrm>
          <a:prstGeom prst="rect">
            <a:avLst/>
          </a:prstGeom>
        </p:spPr>
      </p:pic>
      <p:pic>
        <p:nvPicPr>
          <p:cNvPr id="11" name="Image 10">
            <a:extLst>
              <a:ext uri="{FF2B5EF4-FFF2-40B4-BE49-F238E27FC236}">
                <a16:creationId xmlns:a16="http://schemas.microsoft.com/office/drawing/2014/main" id="{EB5E7572-DD54-7C0F-4147-763271B04745}"/>
              </a:ext>
            </a:extLst>
          </p:cNvPr>
          <p:cNvPicPr>
            <a:picLocks noChangeAspect="1"/>
          </p:cNvPicPr>
          <p:nvPr/>
        </p:nvPicPr>
        <p:blipFill>
          <a:blip r:embed="rId3"/>
          <a:stretch>
            <a:fillRect/>
          </a:stretch>
        </p:blipFill>
        <p:spPr>
          <a:xfrm>
            <a:off x="4572000" y="3678022"/>
            <a:ext cx="3325528" cy="2238442"/>
          </a:xfrm>
          <a:prstGeom prst="rect">
            <a:avLst/>
          </a:prstGeom>
        </p:spPr>
      </p:pic>
      <p:pic>
        <p:nvPicPr>
          <p:cNvPr id="12" name="Image 11">
            <a:extLst>
              <a:ext uri="{FF2B5EF4-FFF2-40B4-BE49-F238E27FC236}">
                <a16:creationId xmlns:a16="http://schemas.microsoft.com/office/drawing/2014/main" id="{B2717A43-B4D5-6CA4-4A5D-BEE6023CF2A2}"/>
              </a:ext>
            </a:extLst>
          </p:cNvPr>
          <p:cNvPicPr>
            <a:picLocks noChangeAspect="1"/>
          </p:cNvPicPr>
          <p:nvPr/>
        </p:nvPicPr>
        <p:blipFill>
          <a:blip r:embed="rId4"/>
          <a:stretch>
            <a:fillRect/>
          </a:stretch>
        </p:blipFill>
        <p:spPr>
          <a:xfrm>
            <a:off x="1003289" y="1419092"/>
            <a:ext cx="2964581" cy="1831374"/>
          </a:xfrm>
          <a:prstGeom prst="rect">
            <a:avLst/>
          </a:prstGeom>
        </p:spPr>
      </p:pic>
      <p:pic>
        <p:nvPicPr>
          <p:cNvPr id="13" name="Image 12">
            <a:extLst>
              <a:ext uri="{FF2B5EF4-FFF2-40B4-BE49-F238E27FC236}">
                <a16:creationId xmlns:a16="http://schemas.microsoft.com/office/drawing/2014/main" id="{4C045CA3-11D7-4E43-E92D-FD72E28C44BB}"/>
              </a:ext>
            </a:extLst>
          </p:cNvPr>
          <p:cNvPicPr>
            <a:picLocks noChangeAspect="1"/>
          </p:cNvPicPr>
          <p:nvPr/>
        </p:nvPicPr>
        <p:blipFill>
          <a:blip r:embed="rId5"/>
          <a:stretch>
            <a:fillRect/>
          </a:stretch>
        </p:blipFill>
        <p:spPr>
          <a:xfrm>
            <a:off x="4572000" y="1419092"/>
            <a:ext cx="3195587" cy="1986419"/>
          </a:xfrm>
          <a:prstGeom prst="rect">
            <a:avLst/>
          </a:prstGeom>
        </p:spPr>
      </p:pic>
      <p:sp>
        <p:nvSpPr>
          <p:cNvPr id="16" name="ZoneTexte 15">
            <a:extLst>
              <a:ext uri="{FF2B5EF4-FFF2-40B4-BE49-F238E27FC236}">
                <a16:creationId xmlns:a16="http://schemas.microsoft.com/office/drawing/2014/main" id="{8B1A25DF-E526-B9CC-367A-ABC0DD0D3514}"/>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7" name="ZoneTexte 16">
            <a:extLst>
              <a:ext uri="{FF2B5EF4-FFF2-40B4-BE49-F238E27FC236}">
                <a16:creationId xmlns:a16="http://schemas.microsoft.com/office/drawing/2014/main" id="{1CE3691B-4AC6-7650-FDED-48E01C48717E}"/>
              </a:ext>
            </a:extLst>
          </p:cNvPr>
          <p:cNvSpPr txBox="1"/>
          <p:nvPr/>
        </p:nvSpPr>
        <p:spPr>
          <a:xfrm>
            <a:off x="5915891" y="1623317"/>
            <a:ext cx="1109225" cy="369332"/>
          </a:xfrm>
          <a:prstGeom prst="rect">
            <a:avLst/>
          </a:prstGeom>
          <a:noFill/>
        </p:spPr>
        <p:txBody>
          <a:bodyPr wrap="square" rtlCol="0">
            <a:spAutoFit/>
          </a:bodyPr>
          <a:lstStyle/>
          <a:p>
            <a:r>
              <a:rPr lang="en-US" dirty="0"/>
              <a:t>H2/2018</a:t>
            </a:r>
          </a:p>
        </p:txBody>
      </p:sp>
      <p:sp>
        <p:nvSpPr>
          <p:cNvPr id="18" name="ZoneTexte 17">
            <a:extLst>
              <a:ext uri="{FF2B5EF4-FFF2-40B4-BE49-F238E27FC236}">
                <a16:creationId xmlns:a16="http://schemas.microsoft.com/office/drawing/2014/main" id="{F1D17BEA-CAE1-BFD6-9827-86B4590D4686}"/>
              </a:ext>
            </a:extLst>
          </p:cNvPr>
          <p:cNvSpPr txBox="1"/>
          <p:nvPr/>
        </p:nvSpPr>
        <p:spPr>
          <a:xfrm>
            <a:off x="5915890" y="3927276"/>
            <a:ext cx="1109225"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BA03BF37-E899-838D-1561-2F240B2A6659}"/>
              </a:ext>
            </a:extLst>
          </p:cNvPr>
          <p:cNvSpPr txBox="1"/>
          <p:nvPr/>
        </p:nvSpPr>
        <p:spPr>
          <a:xfrm>
            <a:off x="4932218" y="1623317"/>
            <a:ext cx="983673" cy="400110"/>
          </a:xfrm>
          <a:prstGeom prst="rect">
            <a:avLst/>
          </a:prstGeom>
          <a:noFill/>
        </p:spPr>
        <p:txBody>
          <a:bodyPr wrap="square" rtlCol="0">
            <a:spAutoFit/>
          </a:bodyPr>
          <a:lstStyle/>
          <a:p>
            <a:r>
              <a:rPr lang="en-US" sz="1000" dirty="0"/>
              <a:t>CALICE SDHCAL Preliminary</a:t>
            </a:r>
          </a:p>
        </p:txBody>
      </p:sp>
      <p:sp>
        <p:nvSpPr>
          <p:cNvPr id="20" name="ZoneTexte 19">
            <a:extLst>
              <a:ext uri="{FF2B5EF4-FFF2-40B4-BE49-F238E27FC236}">
                <a16:creationId xmlns:a16="http://schemas.microsoft.com/office/drawing/2014/main" id="{8D0946E6-FE65-1C41-69A0-B31AA03FF659}"/>
              </a:ext>
            </a:extLst>
          </p:cNvPr>
          <p:cNvSpPr txBox="1"/>
          <p:nvPr/>
        </p:nvSpPr>
        <p:spPr>
          <a:xfrm>
            <a:off x="4959926" y="3927276"/>
            <a:ext cx="983673" cy="400110"/>
          </a:xfrm>
          <a:prstGeom prst="rect">
            <a:avLst/>
          </a:prstGeom>
          <a:noFill/>
        </p:spPr>
        <p:txBody>
          <a:bodyPr wrap="square" rtlCol="0">
            <a:spAutoFit/>
          </a:bodyPr>
          <a:lstStyle/>
          <a:p>
            <a:r>
              <a:rPr lang="en-US" sz="1000" dirty="0"/>
              <a:t>CALICE SDHCAL Preliminary</a:t>
            </a:r>
          </a:p>
        </p:txBody>
      </p:sp>
    </p:spTree>
    <p:extLst>
      <p:ext uri="{BB962C8B-B14F-4D97-AF65-F5344CB8AC3E}">
        <p14:creationId xmlns:p14="http://schemas.microsoft.com/office/powerpoint/2010/main" val="310086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96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96252"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pic>
        <p:nvPicPr>
          <p:cNvPr id="10" name="Image 9">
            <a:extLst>
              <a:ext uri="{FF2B5EF4-FFF2-40B4-BE49-F238E27FC236}">
                <a16:creationId xmlns:a16="http://schemas.microsoft.com/office/drawing/2014/main" id="{21BE579A-7CE5-F00F-D976-663B5CD12632}"/>
              </a:ext>
            </a:extLst>
          </p:cNvPr>
          <p:cNvPicPr>
            <a:picLocks noChangeAspect="1"/>
          </p:cNvPicPr>
          <p:nvPr/>
        </p:nvPicPr>
        <p:blipFill>
          <a:blip r:embed="rId2"/>
          <a:stretch>
            <a:fillRect/>
          </a:stretch>
        </p:blipFill>
        <p:spPr>
          <a:xfrm>
            <a:off x="868198" y="1419092"/>
            <a:ext cx="3060834" cy="2069284"/>
          </a:xfrm>
          <a:prstGeom prst="rect">
            <a:avLst/>
          </a:prstGeom>
        </p:spPr>
      </p:pic>
      <p:pic>
        <p:nvPicPr>
          <p:cNvPr id="11" name="Image 10">
            <a:extLst>
              <a:ext uri="{FF2B5EF4-FFF2-40B4-BE49-F238E27FC236}">
                <a16:creationId xmlns:a16="http://schemas.microsoft.com/office/drawing/2014/main" id="{EB5E7572-DD54-7C0F-4147-763271B04745}"/>
              </a:ext>
            </a:extLst>
          </p:cNvPr>
          <p:cNvPicPr>
            <a:picLocks noChangeAspect="1"/>
          </p:cNvPicPr>
          <p:nvPr/>
        </p:nvPicPr>
        <p:blipFill>
          <a:blip r:embed="rId3"/>
          <a:stretch>
            <a:fillRect/>
          </a:stretch>
        </p:blipFill>
        <p:spPr>
          <a:xfrm>
            <a:off x="4466122" y="1377527"/>
            <a:ext cx="3325528" cy="2238442"/>
          </a:xfrm>
          <a:prstGeom prst="rect">
            <a:avLst/>
          </a:prstGeom>
        </p:spPr>
      </p:pic>
      <p:pic>
        <p:nvPicPr>
          <p:cNvPr id="9" name="Image 8">
            <a:extLst>
              <a:ext uri="{FF2B5EF4-FFF2-40B4-BE49-F238E27FC236}">
                <a16:creationId xmlns:a16="http://schemas.microsoft.com/office/drawing/2014/main" id="{592BD128-79AE-CB52-4DB0-3C1F65054350}"/>
              </a:ext>
            </a:extLst>
          </p:cNvPr>
          <p:cNvPicPr>
            <a:picLocks noChangeAspect="1"/>
          </p:cNvPicPr>
          <p:nvPr/>
        </p:nvPicPr>
        <p:blipFill>
          <a:blip r:embed="rId4"/>
          <a:stretch>
            <a:fillRect/>
          </a:stretch>
        </p:blipFill>
        <p:spPr>
          <a:xfrm>
            <a:off x="727803" y="3576909"/>
            <a:ext cx="3531923" cy="2637019"/>
          </a:xfrm>
          <a:prstGeom prst="rect">
            <a:avLst/>
          </a:prstGeom>
        </p:spPr>
      </p:pic>
      <p:pic>
        <p:nvPicPr>
          <p:cNvPr id="14" name="Image 13">
            <a:extLst>
              <a:ext uri="{FF2B5EF4-FFF2-40B4-BE49-F238E27FC236}">
                <a16:creationId xmlns:a16="http://schemas.microsoft.com/office/drawing/2014/main" id="{6FD04FCA-0357-ABB9-2389-789D94D13509}"/>
              </a:ext>
            </a:extLst>
          </p:cNvPr>
          <p:cNvPicPr>
            <a:picLocks noChangeAspect="1"/>
          </p:cNvPicPr>
          <p:nvPr/>
        </p:nvPicPr>
        <p:blipFill>
          <a:blip r:embed="rId5"/>
          <a:stretch>
            <a:fillRect/>
          </a:stretch>
        </p:blipFill>
        <p:spPr>
          <a:xfrm>
            <a:off x="4423787" y="3551552"/>
            <a:ext cx="3531924" cy="2629263"/>
          </a:xfrm>
          <a:prstGeom prst="rect">
            <a:avLst/>
          </a:prstGeom>
        </p:spPr>
      </p:pic>
      <p:sp>
        <p:nvSpPr>
          <p:cNvPr id="6" name="ZoneTexte 5">
            <a:extLst>
              <a:ext uri="{FF2B5EF4-FFF2-40B4-BE49-F238E27FC236}">
                <a16:creationId xmlns:a16="http://schemas.microsoft.com/office/drawing/2014/main" id="{A6AD192B-7D25-C71B-34F7-50C41F67E534}"/>
              </a:ext>
            </a:extLst>
          </p:cNvPr>
          <p:cNvSpPr txBox="1"/>
          <p:nvPr/>
        </p:nvSpPr>
        <p:spPr>
          <a:xfrm>
            <a:off x="1289455" y="4586060"/>
            <a:ext cx="933651" cy="369332"/>
          </a:xfrm>
          <a:prstGeom prst="rect">
            <a:avLst/>
          </a:prstGeom>
          <a:noFill/>
        </p:spPr>
        <p:txBody>
          <a:bodyPr wrap="square" rtlCol="0">
            <a:spAutoFit/>
          </a:bodyPr>
          <a:lstStyle/>
          <a:p>
            <a:r>
              <a:rPr lang="en-US" dirty="0"/>
              <a:t>Before</a:t>
            </a:r>
          </a:p>
        </p:txBody>
      </p:sp>
      <p:sp>
        <p:nvSpPr>
          <p:cNvPr id="15" name="ZoneTexte 14">
            <a:extLst>
              <a:ext uri="{FF2B5EF4-FFF2-40B4-BE49-F238E27FC236}">
                <a16:creationId xmlns:a16="http://schemas.microsoft.com/office/drawing/2014/main" id="{C1D590EA-325F-4FE4-0FD1-A8DD79664740}"/>
              </a:ext>
            </a:extLst>
          </p:cNvPr>
          <p:cNvSpPr txBox="1"/>
          <p:nvPr/>
        </p:nvSpPr>
        <p:spPr>
          <a:xfrm>
            <a:off x="4904509" y="4479761"/>
            <a:ext cx="933651" cy="369332"/>
          </a:xfrm>
          <a:prstGeom prst="rect">
            <a:avLst/>
          </a:prstGeom>
          <a:noFill/>
        </p:spPr>
        <p:txBody>
          <a:bodyPr wrap="square" rtlCol="0">
            <a:spAutoFit/>
          </a:bodyPr>
          <a:lstStyle/>
          <a:p>
            <a:r>
              <a:rPr lang="en-US" dirty="0"/>
              <a:t>After</a:t>
            </a:r>
          </a:p>
        </p:txBody>
      </p:sp>
      <p:sp>
        <p:nvSpPr>
          <p:cNvPr id="7" name="ZoneTexte 6">
            <a:extLst>
              <a:ext uri="{FF2B5EF4-FFF2-40B4-BE49-F238E27FC236}">
                <a16:creationId xmlns:a16="http://schemas.microsoft.com/office/drawing/2014/main" id="{8C839F2E-E892-99D5-75A3-9C73AA5FC438}"/>
              </a:ext>
            </a:extLst>
          </p:cNvPr>
          <p:cNvSpPr txBox="1"/>
          <p:nvPr/>
        </p:nvSpPr>
        <p:spPr>
          <a:xfrm>
            <a:off x="745958" y="6247041"/>
            <a:ext cx="7045692" cy="369332"/>
          </a:xfrm>
          <a:prstGeom prst="rect">
            <a:avLst/>
          </a:prstGeom>
          <a:noFill/>
        </p:spPr>
        <p:txBody>
          <a:bodyPr wrap="square" rtlCol="0">
            <a:spAutoFit/>
          </a:bodyPr>
          <a:lstStyle/>
          <a:p>
            <a:r>
              <a:rPr lang="en-US" dirty="0"/>
              <a:t>We will apply the new method to the data to be collected in 2022</a:t>
            </a:r>
          </a:p>
        </p:txBody>
      </p:sp>
      <p:sp>
        <p:nvSpPr>
          <p:cNvPr id="17" name="ZoneTexte 16">
            <a:extLst>
              <a:ext uri="{FF2B5EF4-FFF2-40B4-BE49-F238E27FC236}">
                <a16:creationId xmlns:a16="http://schemas.microsoft.com/office/drawing/2014/main" id="{CB8FD0CB-020E-4FC0-DE25-6C029E6FA153}"/>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8" name="ZoneTexte 17">
            <a:extLst>
              <a:ext uri="{FF2B5EF4-FFF2-40B4-BE49-F238E27FC236}">
                <a16:creationId xmlns:a16="http://schemas.microsoft.com/office/drawing/2014/main" id="{820081E5-F5EF-BBF5-0208-CE02CF6F0A1E}"/>
              </a:ext>
            </a:extLst>
          </p:cNvPr>
          <p:cNvSpPr txBox="1"/>
          <p:nvPr/>
        </p:nvSpPr>
        <p:spPr>
          <a:xfrm>
            <a:off x="5915891" y="1623317"/>
            <a:ext cx="1163781"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4A678B22-9928-3FC9-17C3-58B45485A981}"/>
              </a:ext>
            </a:extLst>
          </p:cNvPr>
          <p:cNvSpPr txBox="1"/>
          <p:nvPr/>
        </p:nvSpPr>
        <p:spPr>
          <a:xfrm>
            <a:off x="4932218" y="1623317"/>
            <a:ext cx="983673" cy="400110"/>
          </a:xfrm>
          <a:prstGeom prst="rect">
            <a:avLst/>
          </a:prstGeom>
          <a:noFill/>
        </p:spPr>
        <p:txBody>
          <a:bodyPr wrap="square" rtlCol="0">
            <a:spAutoFit/>
          </a:bodyPr>
          <a:lstStyle/>
          <a:p>
            <a:r>
              <a:rPr lang="en-US" sz="1000" dirty="0"/>
              <a:t>CALICE SDHCAL Preliminary</a:t>
            </a:r>
          </a:p>
        </p:txBody>
      </p:sp>
      <p:sp>
        <p:nvSpPr>
          <p:cNvPr id="20" name="ZoneTexte 19">
            <a:extLst>
              <a:ext uri="{FF2B5EF4-FFF2-40B4-BE49-F238E27FC236}">
                <a16:creationId xmlns:a16="http://schemas.microsoft.com/office/drawing/2014/main" id="{A8FFDD2D-BDDF-A653-A996-E5962C761B85}"/>
              </a:ext>
            </a:extLst>
          </p:cNvPr>
          <p:cNvSpPr txBox="1"/>
          <p:nvPr/>
        </p:nvSpPr>
        <p:spPr>
          <a:xfrm>
            <a:off x="1331019" y="4962362"/>
            <a:ext cx="641522" cy="369332"/>
          </a:xfrm>
          <a:prstGeom prst="rect">
            <a:avLst/>
          </a:prstGeom>
          <a:noFill/>
        </p:spPr>
        <p:txBody>
          <a:bodyPr wrap="none" rtlCol="0">
            <a:spAutoFit/>
          </a:bodyPr>
          <a:lstStyle/>
          <a:p>
            <a:r>
              <a:rPr lang="en-US" dirty="0"/>
              <a:t>3.9%</a:t>
            </a:r>
          </a:p>
        </p:txBody>
      </p:sp>
      <p:sp>
        <p:nvSpPr>
          <p:cNvPr id="21" name="ZoneTexte 20">
            <a:extLst>
              <a:ext uri="{FF2B5EF4-FFF2-40B4-BE49-F238E27FC236}">
                <a16:creationId xmlns:a16="http://schemas.microsoft.com/office/drawing/2014/main" id="{B46C21E1-AA7C-3DCA-2B34-568E262E92F6}"/>
              </a:ext>
            </a:extLst>
          </p:cNvPr>
          <p:cNvSpPr txBox="1"/>
          <p:nvPr/>
        </p:nvSpPr>
        <p:spPr>
          <a:xfrm>
            <a:off x="4932218" y="4821383"/>
            <a:ext cx="641522" cy="369332"/>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398523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0F48606-4266-590A-8AB6-AD4F7585230E}"/>
              </a:ext>
            </a:extLst>
          </p:cNvPr>
          <p:cNvPicPr>
            <a:picLocks noChangeAspect="1"/>
          </p:cNvPicPr>
          <p:nvPr/>
        </p:nvPicPr>
        <p:blipFill>
          <a:blip r:embed="rId2"/>
          <a:stretch>
            <a:fillRect/>
          </a:stretch>
        </p:blipFill>
        <p:spPr>
          <a:xfrm>
            <a:off x="1430768" y="1965515"/>
            <a:ext cx="5884657" cy="3890457"/>
          </a:xfrm>
          <a:prstGeom prst="rect">
            <a:avLst/>
          </a:prstGeom>
        </p:spPr>
      </p:pic>
      <p:sp>
        <p:nvSpPr>
          <p:cNvPr id="7" name="ZoneTexte 6">
            <a:extLst>
              <a:ext uri="{FF2B5EF4-FFF2-40B4-BE49-F238E27FC236}">
                <a16:creationId xmlns:a16="http://schemas.microsoft.com/office/drawing/2014/main" id="{0EFDBF33-3817-6A82-A03F-DF092511292B}"/>
              </a:ext>
            </a:extLst>
          </p:cNvPr>
          <p:cNvSpPr txBox="1"/>
          <p:nvPr/>
        </p:nvSpPr>
        <p:spPr>
          <a:xfrm>
            <a:off x="663876" y="1102172"/>
            <a:ext cx="8057477" cy="830997"/>
          </a:xfrm>
          <a:prstGeom prst="rect">
            <a:avLst/>
          </a:prstGeom>
          <a:noFill/>
        </p:spPr>
        <p:txBody>
          <a:bodyPr wrap="square" rtlCol="0">
            <a:spAutoFit/>
          </a:bodyPr>
          <a:lstStyle/>
          <a:p>
            <a:r>
              <a:rPr lang="en-US" sz="1600" dirty="0"/>
              <a:t>Several MVT methods  (NN and BDT) were used to exploit, in addition to N</a:t>
            </a:r>
            <a:r>
              <a:rPr lang="en-US" sz="1600" baseline="-25000" dirty="0"/>
              <a:t>1</a:t>
            </a:r>
            <a:r>
              <a:rPr lang="en-US" sz="1600" dirty="0"/>
              <a:t>, N</a:t>
            </a:r>
            <a:r>
              <a:rPr lang="en-US" sz="1600" baseline="-25000" dirty="0"/>
              <a:t>2 </a:t>
            </a:r>
            <a:r>
              <a:rPr lang="en-US" sz="1600" dirty="0"/>
              <a:t>and N</a:t>
            </a:r>
            <a:r>
              <a:rPr lang="en-US" sz="1600" baseline="-25000" dirty="0"/>
              <a:t>3</a:t>
            </a:r>
            <a:r>
              <a:rPr lang="en-US" sz="1600" dirty="0"/>
              <a:t>, the hadronic shower shape information related to its energy thanks to the high granularity of the SDHCAL </a:t>
            </a:r>
          </a:p>
        </p:txBody>
      </p:sp>
      <p:sp>
        <p:nvSpPr>
          <p:cNvPr id="12" name="ZoneTexte 11">
            <a:extLst>
              <a:ext uri="{FF2B5EF4-FFF2-40B4-BE49-F238E27FC236}">
                <a16:creationId xmlns:a16="http://schemas.microsoft.com/office/drawing/2014/main" id="{722A4E24-7D42-21AA-A460-59FC6839F3F6}"/>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3" name="ZoneTexte 12">
            <a:extLst>
              <a:ext uri="{FF2B5EF4-FFF2-40B4-BE49-F238E27FC236}">
                <a16:creationId xmlns:a16="http://schemas.microsoft.com/office/drawing/2014/main" id="{DAA2FD39-21B3-80D8-8D0F-33C945127BE9}"/>
              </a:ext>
            </a:extLst>
          </p:cNvPr>
          <p:cNvSpPr txBox="1"/>
          <p:nvPr/>
        </p:nvSpPr>
        <p:spPr>
          <a:xfrm>
            <a:off x="623455" y="665018"/>
            <a:ext cx="2590800" cy="369332"/>
          </a:xfrm>
          <a:prstGeom prst="rect">
            <a:avLst/>
          </a:prstGeom>
          <a:noFill/>
        </p:spPr>
        <p:txBody>
          <a:bodyPr wrap="square" rtlCol="0">
            <a:spAutoFit/>
          </a:bodyPr>
          <a:lstStyle/>
          <a:p>
            <a:r>
              <a:rPr lang="en-US" dirty="0">
                <a:solidFill>
                  <a:srgbClr val="FF0000"/>
                </a:solidFill>
              </a:rPr>
              <a:t>Multi-Variate Techniques</a:t>
            </a:r>
          </a:p>
        </p:txBody>
      </p:sp>
    </p:spTree>
    <p:extLst>
      <p:ext uri="{BB962C8B-B14F-4D97-AF65-F5344CB8AC3E}">
        <p14:creationId xmlns:p14="http://schemas.microsoft.com/office/powerpoint/2010/main" val="135191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EFDBF33-3817-6A82-A03F-DF092511292B}"/>
              </a:ext>
            </a:extLst>
          </p:cNvPr>
          <p:cNvSpPr txBox="1"/>
          <p:nvPr/>
        </p:nvSpPr>
        <p:spPr>
          <a:xfrm>
            <a:off x="677732" y="903641"/>
            <a:ext cx="7110804" cy="830997"/>
          </a:xfrm>
          <a:prstGeom prst="rect">
            <a:avLst/>
          </a:prstGeom>
          <a:noFill/>
        </p:spPr>
        <p:txBody>
          <a:bodyPr wrap="square" rtlCol="0">
            <a:spAutoFit/>
          </a:bodyPr>
          <a:lstStyle/>
          <a:p>
            <a:r>
              <a:rPr lang="en-US" sz="1600" dirty="0"/>
              <a:t>Several MVT methods were used to exploit in addition to N</a:t>
            </a:r>
            <a:r>
              <a:rPr lang="en-US" sz="1600" baseline="-25000" dirty="0"/>
              <a:t>1</a:t>
            </a:r>
            <a:r>
              <a:rPr lang="en-US" sz="1600" dirty="0"/>
              <a:t>, N</a:t>
            </a:r>
            <a:r>
              <a:rPr lang="en-US" sz="1600" baseline="-25000" dirty="0"/>
              <a:t>2 </a:t>
            </a:r>
            <a:r>
              <a:rPr lang="en-US" sz="1600" dirty="0"/>
              <a:t>and N</a:t>
            </a:r>
            <a:r>
              <a:rPr lang="en-US" sz="1600" baseline="-25000" dirty="0"/>
              <a:t>3</a:t>
            </a:r>
            <a:r>
              <a:rPr lang="en-US" sz="1600" dirty="0"/>
              <a:t> the </a:t>
            </a:r>
            <a:r>
              <a:rPr lang="en-US" sz="1600" b="1" dirty="0">
                <a:solidFill>
                  <a:srgbClr val="FF0000"/>
                </a:solidFill>
              </a:rPr>
              <a:t>shape information  </a:t>
            </a:r>
            <a:r>
              <a:rPr lang="en-US" sz="1600" dirty="0"/>
              <a:t>that is related to the </a:t>
            </a:r>
            <a:r>
              <a:rPr lang="en-US" sz="1600" b="1" dirty="0">
                <a:solidFill>
                  <a:srgbClr val="FF0000"/>
                </a:solidFill>
              </a:rPr>
              <a:t>shower energy</a:t>
            </a:r>
            <a:r>
              <a:rPr lang="en-US" sz="1600" dirty="0"/>
              <a:t> thanks to </a:t>
            </a:r>
            <a:r>
              <a:rPr lang="en-US" sz="1600" dirty="0" err="1"/>
              <a:t>yhe</a:t>
            </a:r>
            <a:r>
              <a:rPr lang="en-US" sz="1600" dirty="0"/>
              <a:t>  </a:t>
            </a:r>
            <a:r>
              <a:rPr lang="en-US" sz="1600" b="1" dirty="0">
                <a:solidFill>
                  <a:srgbClr val="FF0000"/>
                </a:solidFill>
              </a:rPr>
              <a:t>high granularity</a:t>
            </a:r>
            <a:r>
              <a:rPr lang="en-US" sz="1600" dirty="0"/>
              <a:t> of SDHCAL.  Simulated pion events within SDHCAL were used for this study. </a:t>
            </a:r>
          </a:p>
        </p:txBody>
      </p:sp>
      <p:pic>
        <p:nvPicPr>
          <p:cNvPr id="9" name="Image 8">
            <a:extLst>
              <a:ext uri="{FF2B5EF4-FFF2-40B4-BE49-F238E27FC236}">
                <a16:creationId xmlns:a16="http://schemas.microsoft.com/office/drawing/2014/main" id="{D4857B06-0883-76D9-3977-590ED3455C8C}"/>
              </a:ext>
            </a:extLst>
          </p:cNvPr>
          <p:cNvPicPr>
            <a:picLocks noChangeAspect="1"/>
          </p:cNvPicPr>
          <p:nvPr/>
        </p:nvPicPr>
        <p:blipFill>
          <a:blip r:embed="rId2"/>
          <a:stretch>
            <a:fillRect/>
          </a:stretch>
        </p:blipFill>
        <p:spPr>
          <a:xfrm>
            <a:off x="322730" y="1859246"/>
            <a:ext cx="4012602" cy="4684118"/>
          </a:xfrm>
          <a:prstGeom prst="rect">
            <a:avLst/>
          </a:prstGeom>
        </p:spPr>
      </p:pic>
      <p:pic>
        <p:nvPicPr>
          <p:cNvPr id="11" name="Image 10">
            <a:extLst>
              <a:ext uri="{FF2B5EF4-FFF2-40B4-BE49-F238E27FC236}">
                <a16:creationId xmlns:a16="http://schemas.microsoft.com/office/drawing/2014/main" id="{534A63CE-F887-9E9F-2E05-78386631A309}"/>
              </a:ext>
            </a:extLst>
          </p:cNvPr>
          <p:cNvPicPr>
            <a:picLocks noChangeAspect="1"/>
          </p:cNvPicPr>
          <p:nvPr/>
        </p:nvPicPr>
        <p:blipFill>
          <a:blip r:embed="rId3"/>
          <a:stretch>
            <a:fillRect/>
          </a:stretch>
        </p:blipFill>
        <p:spPr>
          <a:xfrm>
            <a:off x="4335332" y="1859245"/>
            <a:ext cx="4249495" cy="4684118"/>
          </a:xfrm>
          <a:prstGeom prst="rect">
            <a:avLst/>
          </a:prstGeom>
        </p:spPr>
      </p:pic>
      <p:sp>
        <p:nvSpPr>
          <p:cNvPr id="2" name="ZoneTexte 1">
            <a:extLst>
              <a:ext uri="{FF2B5EF4-FFF2-40B4-BE49-F238E27FC236}">
                <a16:creationId xmlns:a16="http://schemas.microsoft.com/office/drawing/2014/main" id="{E4E56C47-9F53-1B35-F971-9FC127DE2FD8}"/>
              </a:ext>
            </a:extLst>
          </p:cNvPr>
          <p:cNvSpPr txBox="1"/>
          <p:nvPr/>
        </p:nvSpPr>
        <p:spPr>
          <a:xfrm>
            <a:off x="2958352" y="6358697"/>
            <a:ext cx="3012141" cy="369332"/>
          </a:xfrm>
          <a:prstGeom prst="rect">
            <a:avLst/>
          </a:prstGeom>
          <a:noFill/>
        </p:spPr>
        <p:txBody>
          <a:bodyPr wrap="square" rtlCol="0">
            <a:spAutoFit/>
          </a:bodyPr>
          <a:lstStyle/>
          <a:p>
            <a:r>
              <a:rPr lang="en-US" dirty="0"/>
              <a:t>MLP seems to perform better </a:t>
            </a:r>
          </a:p>
        </p:txBody>
      </p:sp>
      <p:sp>
        <p:nvSpPr>
          <p:cNvPr id="8" name="ZoneTexte 7">
            <a:extLst>
              <a:ext uri="{FF2B5EF4-FFF2-40B4-BE49-F238E27FC236}">
                <a16:creationId xmlns:a16="http://schemas.microsoft.com/office/drawing/2014/main" id="{01B5299C-4E82-9349-6859-CF3709325D46}"/>
              </a:ext>
            </a:extLst>
          </p:cNvPr>
          <p:cNvSpPr txBox="1"/>
          <p:nvPr/>
        </p:nvSpPr>
        <p:spPr>
          <a:xfrm>
            <a:off x="6271708" y="6466419"/>
            <a:ext cx="2743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a:solidFill>
                  <a:srgbClr val="0070C0"/>
                </a:solidFill>
              </a:rPr>
              <a:t>JINST 14, 2019, P10033</a:t>
            </a:r>
            <a:endParaRPr lang="en-US" sz="1600" dirty="0">
              <a:solidFill>
                <a:srgbClr val="0000FF"/>
              </a:solidFill>
            </a:endParaRPr>
          </a:p>
        </p:txBody>
      </p:sp>
      <p:sp>
        <p:nvSpPr>
          <p:cNvPr id="10" name="ZoneTexte 9">
            <a:extLst>
              <a:ext uri="{FF2B5EF4-FFF2-40B4-BE49-F238E27FC236}">
                <a16:creationId xmlns:a16="http://schemas.microsoft.com/office/drawing/2014/main" id="{7430CB07-5480-66A0-6791-EB9E58AB37D2}"/>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2" name="ZoneTexte 11">
            <a:extLst>
              <a:ext uri="{FF2B5EF4-FFF2-40B4-BE49-F238E27FC236}">
                <a16:creationId xmlns:a16="http://schemas.microsoft.com/office/drawing/2014/main" id="{FC5F902D-F696-A1B9-CA23-A84F0C344D89}"/>
              </a:ext>
            </a:extLst>
          </p:cNvPr>
          <p:cNvSpPr txBox="1"/>
          <p:nvPr/>
        </p:nvSpPr>
        <p:spPr>
          <a:xfrm>
            <a:off x="2818226" y="3673755"/>
            <a:ext cx="748476" cy="246221"/>
          </a:xfrm>
          <a:prstGeom prst="rect">
            <a:avLst/>
          </a:prstGeom>
          <a:noFill/>
        </p:spPr>
        <p:txBody>
          <a:bodyPr wrap="square" rtlCol="0">
            <a:spAutoFit/>
          </a:bodyPr>
          <a:lstStyle/>
          <a:p>
            <a:r>
              <a:rPr lang="en-US" sz="1000" dirty="0"/>
              <a:t>Simulation</a:t>
            </a:r>
          </a:p>
        </p:txBody>
      </p:sp>
      <p:sp>
        <p:nvSpPr>
          <p:cNvPr id="13" name="ZoneTexte 12">
            <a:extLst>
              <a:ext uri="{FF2B5EF4-FFF2-40B4-BE49-F238E27FC236}">
                <a16:creationId xmlns:a16="http://schemas.microsoft.com/office/drawing/2014/main" id="{4FBC3372-702F-A9FD-0124-2038BC08306F}"/>
              </a:ext>
            </a:extLst>
          </p:cNvPr>
          <p:cNvSpPr txBox="1"/>
          <p:nvPr/>
        </p:nvSpPr>
        <p:spPr>
          <a:xfrm>
            <a:off x="7269070" y="3673755"/>
            <a:ext cx="748476" cy="246221"/>
          </a:xfrm>
          <a:prstGeom prst="rect">
            <a:avLst/>
          </a:prstGeom>
          <a:noFill/>
        </p:spPr>
        <p:txBody>
          <a:bodyPr wrap="square" rtlCol="0">
            <a:spAutoFit/>
          </a:bodyPr>
          <a:lstStyle/>
          <a:p>
            <a:r>
              <a:rPr lang="en-US" sz="1000" dirty="0"/>
              <a:t>Simulation</a:t>
            </a:r>
          </a:p>
        </p:txBody>
      </p:sp>
    </p:spTree>
    <p:extLst>
      <p:ext uri="{BB962C8B-B14F-4D97-AF65-F5344CB8AC3E}">
        <p14:creationId xmlns:p14="http://schemas.microsoft.com/office/powerpoint/2010/main" val="238846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76475" y="1088839"/>
            <a:ext cx="6489700" cy="6093976"/>
          </a:xfrm>
          <a:prstGeom prst="rect">
            <a:avLst/>
          </a:prstGeom>
          <a:noFill/>
        </p:spPr>
        <p:txBody>
          <a:bodyPr wrap="square" rtlCol="0">
            <a:spAutoFit/>
          </a:bodyPr>
          <a:lstStyle/>
          <a:p>
            <a:endParaRPr lang="en-US" dirty="0"/>
          </a:p>
          <a:p>
            <a:r>
              <a:rPr lang="en-US" sz="2400" b="1" dirty="0">
                <a:solidFill>
                  <a:srgbClr val="FF0000"/>
                </a:solidFill>
              </a:rPr>
              <a:t>Status:</a:t>
            </a:r>
          </a:p>
          <a:p>
            <a:endParaRPr lang="en-US" dirty="0"/>
          </a:p>
          <a:p>
            <a:r>
              <a:rPr lang="en-US" dirty="0"/>
              <a:t> </a:t>
            </a:r>
            <a:r>
              <a:rPr lang="en-US" b="1" dirty="0"/>
              <a:t>SDHCAL technological prototype </a:t>
            </a:r>
          </a:p>
          <a:p>
            <a:endParaRPr lang="en-US" b="1" dirty="0"/>
          </a:p>
          <a:p>
            <a:pPr>
              <a:buFont typeface="Wingdings" charset="2"/>
              <a:buChar char="ü"/>
            </a:pPr>
            <a:r>
              <a:rPr lang="en-US" dirty="0"/>
              <a:t>  Short description</a:t>
            </a:r>
          </a:p>
          <a:p>
            <a:pPr>
              <a:buFont typeface="Wingdings" charset="2"/>
              <a:buChar char="ü"/>
            </a:pPr>
            <a:r>
              <a:rPr lang="en-US" dirty="0"/>
              <a:t>  Energy reconstruction method</a:t>
            </a:r>
          </a:p>
          <a:p>
            <a:pPr>
              <a:buFont typeface="Wingdings" charset="2"/>
              <a:buChar char="ü"/>
            </a:pPr>
            <a:r>
              <a:rPr lang="en-US" dirty="0"/>
              <a:t>  Improvement with PID techniques</a:t>
            </a:r>
          </a:p>
          <a:p>
            <a:pPr>
              <a:buFont typeface="Wingdings" charset="2"/>
              <a:buChar char="ü"/>
            </a:pPr>
            <a:r>
              <a:rPr lang="en-US" dirty="0"/>
              <a:t>  Further improvements on energy reconstruction</a:t>
            </a:r>
          </a:p>
          <a:p>
            <a:endParaRPr lang="en-US" dirty="0"/>
          </a:p>
          <a:p>
            <a:r>
              <a:rPr lang="en-US" sz="2400" b="1" dirty="0">
                <a:solidFill>
                  <a:srgbClr val="FF0000"/>
                </a:solidFill>
              </a:rPr>
              <a:t>Future:</a:t>
            </a:r>
          </a:p>
          <a:p>
            <a:endParaRPr lang="en-US" dirty="0"/>
          </a:p>
          <a:p>
            <a:pPr marL="285750" indent="-285750">
              <a:buFont typeface="Wingdings" pitchFamily="2" charset="2"/>
              <a:buChar char="ü"/>
            </a:pPr>
            <a:r>
              <a:rPr lang="en-US" b="1" dirty="0"/>
              <a:t>  SDHCAL @Linear Collider</a:t>
            </a:r>
          </a:p>
          <a:p>
            <a:pPr marL="285750" indent="-285750">
              <a:buFont typeface="Wingdings" pitchFamily="2" charset="2"/>
              <a:buChar char="ü"/>
            </a:pPr>
            <a:r>
              <a:rPr lang="en-US" b="1" dirty="0"/>
              <a:t> SDHCAL @Circular Collider</a:t>
            </a:r>
          </a:p>
          <a:p>
            <a:endParaRPr lang="en-US" dirty="0"/>
          </a:p>
          <a:p>
            <a:endParaRPr lang="en-US" dirty="0"/>
          </a:p>
          <a:p>
            <a:r>
              <a:rPr lang="en-US" b="1" dirty="0"/>
              <a:t>Summary</a:t>
            </a:r>
          </a:p>
          <a:p>
            <a:endParaRPr lang="en-US" b="1" dirty="0"/>
          </a:p>
          <a:p>
            <a:endParaRPr lang="en-US" dirty="0"/>
          </a:p>
          <a:p>
            <a:endParaRPr lang="en-US" dirty="0"/>
          </a:p>
          <a:p>
            <a:r>
              <a:rPr lang="en-US" dirty="0"/>
              <a:t> </a:t>
            </a:r>
          </a:p>
        </p:txBody>
      </p:sp>
      <p:sp>
        <p:nvSpPr>
          <p:cNvPr id="3" name="ZoneTexte 2"/>
          <p:cNvSpPr txBox="1"/>
          <p:nvPr/>
        </p:nvSpPr>
        <p:spPr>
          <a:xfrm>
            <a:off x="222794" y="444137"/>
            <a:ext cx="2247900" cy="523220"/>
          </a:xfrm>
          <a:prstGeom prst="rect">
            <a:avLst/>
          </a:prstGeom>
          <a:noFill/>
        </p:spPr>
        <p:txBody>
          <a:bodyPr wrap="square" rtlCol="0">
            <a:spAutoFit/>
          </a:bodyPr>
          <a:lstStyle/>
          <a:p>
            <a:r>
              <a:rPr lang="en-GB" sz="2800" b="1" dirty="0">
                <a:solidFill>
                  <a:srgbClr val="FF0000"/>
                </a:solidFill>
              </a:rPr>
              <a:t>Outline</a:t>
            </a:r>
          </a:p>
        </p:txBody>
      </p:sp>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41177"/>
    </mc:Choice>
    <mc:Fallback xmlns="">
      <p:transition spd="slow" advTm="411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289891" y="690988"/>
            <a:ext cx="2228239" cy="369332"/>
          </a:xfrm>
          <a:prstGeom prst="rect">
            <a:avLst/>
          </a:prstGeom>
          <a:noFill/>
        </p:spPr>
        <p:txBody>
          <a:bodyPr wrap="none" rtlCol="0">
            <a:spAutoFit/>
          </a:bodyPr>
          <a:lstStyle/>
          <a:p>
            <a:r>
              <a:rPr lang="en-US" dirty="0">
                <a:solidFill>
                  <a:srgbClr val="FF0000"/>
                </a:solidFill>
              </a:rPr>
              <a:t>Hadron identification </a:t>
            </a:r>
          </a:p>
        </p:txBody>
      </p:sp>
      <p:sp>
        <p:nvSpPr>
          <p:cNvPr id="5" name="ZoneTexte 4">
            <a:extLst>
              <a:ext uri="{FF2B5EF4-FFF2-40B4-BE49-F238E27FC236}">
                <a16:creationId xmlns:a16="http://schemas.microsoft.com/office/drawing/2014/main" id="{0EBE0B99-E1FD-5ED0-D02D-ACA68DEB0949}"/>
              </a:ext>
            </a:extLst>
          </p:cNvPr>
          <p:cNvSpPr txBox="1"/>
          <p:nvPr/>
        </p:nvSpPr>
        <p:spPr>
          <a:xfrm>
            <a:off x="179689" y="1157482"/>
            <a:ext cx="7337281" cy="830997"/>
          </a:xfrm>
          <a:prstGeom prst="rect">
            <a:avLst/>
          </a:prstGeom>
          <a:noFill/>
        </p:spPr>
        <p:txBody>
          <a:bodyPr wrap="square" rtlCol="0">
            <a:spAutoFit/>
          </a:bodyPr>
          <a:lstStyle/>
          <a:p>
            <a:r>
              <a:rPr lang="en-US" sz="1600" dirty="0"/>
              <a:t>The energy reconstruction method was applied to hadron events. </a:t>
            </a:r>
          </a:p>
          <a:p>
            <a:r>
              <a:rPr lang="en-US" sz="1600" dirty="0"/>
              <a:t>No distinction was made between </a:t>
            </a:r>
            <a:r>
              <a:rPr lang="en-US" sz="1600" dirty="0" err="1"/>
              <a:t>pions</a:t>
            </a:r>
            <a:r>
              <a:rPr lang="en-US" sz="1600" dirty="0"/>
              <a:t> and  protons or others. </a:t>
            </a:r>
          </a:p>
          <a:p>
            <a:r>
              <a:rPr lang="en-US" sz="1600" dirty="0"/>
              <a:t>Hadronic showers of </a:t>
            </a:r>
            <a:r>
              <a:rPr lang="en-US" sz="1600" dirty="0" err="1"/>
              <a:t>pions</a:t>
            </a:r>
            <a:r>
              <a:rPr lang="en-US" sz="1600" dirty="0"/>
              <a:t> and protons are not identical.</a:t>
            </a:r>
          </a:p>
        </p:txBody>
      </p:sp>
      <p:grpSp>
        <p:nvGrpSpPr>
          <p:cNvPr id="23" name="Groupe 22">
            <a:extLst>
              <a:ext uri="{FF2B5EF4-FFF2-40B4-BE49-F238E27FC236}">
                <a16:creationId xmlns:a16="http://schemas.microsoft.com/office/drawing/2014/main" id="{94D5E677-9F4A-7D62-8F6B-DB5C64D11AF8}"/>
              </a:ext>
            </a:extLst>
          </p:cNvPr>
          <p:cNvGrpSpPr/>
          <p:nvPr/>
        </p:nvGrpSpPr>
        <p:grpSpPr>
          <a:xfrm>
            <a:off x="126696" y="3429000"/>
            <a:ext cx="8890607" cy="2195865"/>
            <a:chOff x="126696" y="2387328"/>
            <a:chExt cx="8890607" cy="2195865"/>
          </a:xfrm>
        </p:grpSpPr>
        <p:pic>
          <p:nvPicPr>
            <p:cNvPr id="12" name="Image 11">
              <a:extLst>
                <a:ext uri="{FF2B5EF4-FFF2-40B4-BE49-F238E27FC236}">
                  <a16:creationId xmlns:a16="http://schemas.microsoft.com/office/drawing/2014/main" id="{2ABD4F75-26C6-B663-80E3-CD146418C54A}"/>
                </a:ext>
              </a:extLst>
            </p:cNvPr>
            <p:cNvPicPr>
              <a:picLocks noChangeAspect="1"/>
            </p:cNvPicPr>
            <p:nvPr/>
          </p:nvPicPr>
          <p:blipFill>
            <a:blip r:embed="rId2"/>
            <a:stretch>
              <a:fillRect/>
            </a:stretch>
          </p:blipFill>
          <p:spPr>
            <a:xfrm>
              <a:off x="126696" y="2403521"/>
              <a:ext cx="2170432" cy="2163482"/>
            </a:xfrm>
            <a:prstGeom prst="rect">
              <a:avLst/>
            </a:prstGeom>
          </p:spPr>
        </p:pic>
        <p:pic>
          <p:nvPicPr>
            <p:cNvPr id="16" name="Image 15">
              <a:extLst>
                <a:ext uri="{FF2B5EF4-FFF2-40B4-BE49-F238E27FC236}">
                  <a16:creationId xmlns:a16="http://schemas.microsoft.com/office/drawing/2014/main" id="{643EC061-5746-456D-77CE-F19B1ED48894}"/>
                </a:ext>
              </a:extLst>
            </p:cNvPr>
            <p:cNvPicPr>
              <a:picLocks noChangeAspect="1"/>
            </p:cNvPicPr>
            <p:nvPr/>
          </p:nvPicPr>
          <p:blipFill>
            <a:blip r:embed="rId3"/>
            <a:stretch>
              <a:fillRect/>
            </a:stretch>
          </p:blipFill>
          <p:spPr>
            <a:xfrm>
              <a:off x="2336029" y="2387328"/>
              <a:ext cx="2170431" cy="2179675"/>
            </a:xfrm>
            <a:prstGeom prst="rect">
              <a:avLst/>
            </a:prstGeom>
          </p:spPr>
        </p:pic>
        <p:pic>
          <p:nvPicPr>
            <p:cNvPr id="18" name="Image 17">
              <a:extLst>
                <a:ext uri="{FF2B5EF4-FFF2-40B4-BE49-F238E27FC236}">
                  <a16:creationId xmlns:a16="http://schemas.microsoft.com/office/drawing/2014/main" id="{055DAB96-90BF-ECBF-AB29-5F930156D1DA}"/>
                </a:ext>
              </a:extLst>
            </p:cNvPr>
            <p:cNvPicPr>
              <a:picLocks noChangeAspect="1"/>
            </p:cNvPicPr>
            <p:nvPr/>
          </p:nvPicPr>
          <p:blipFill>
            <a:blip r:embed="rId4"/>
            <a:stretch>
              <a:fillRect/>
            </a:stretch>
          </p:blipFill>
          <p:spPr>
            <a:xfrm>
              <a:off x="4552931" y="2403519"/>
              <a:ext cx="2232328" cy="2179674"/>
            </a:xfrm>
            <a:prstGeom prst="rect">
              <a:avLst/>
            </a:prstGeom>
          </p:spPr>
        </p:pic>
        <p:pic>
          <p:nvPicPr>
            <p:cNvPr id="20" name="Image 19">
              <a:extLst>
                <a:ext uri="{FF2B5EF4-FFF2-40B4-BE49-F238E27FC236}">
                  <a16:creationId xmlns:a16="http://schemas.microsoft.com/office/drawing/2014/main" id="{B9553CA1-BE8B-A12A-4820-4CE5713BD1CC}"/>
                </a:ext>
              </a:extLst>
            </p:cNvPr>
            <p:cNvPicPr>
              <a:picLocks noChangeAspect="1"/>
            </p:cNvPicPr>
            <p:nvPr/>
          </p:nvPicPr>
          <p:blipFill>
            <a:blip r:embed="rId5"/>
            <a:stretch>
              <a:fillRect/>
            </a:stretch>
          </p:blipFill>
          <p:spPr>
            <a:xfrm>
              <a:off x="6846872" y="2387328"/>
              <a:ext cx="2170431" cy="2179674"/>
            </a:xfrm>
            <a:prstGeom prst="rect">
              <a:avLst/>
            </a:prstGeom>
          </p:spPr>
        </p:pic>
      </p:grpSp>
      <p:pic>
        <p:nvPicPr>
          <p:cNvPr id="22" name="Image 21">
            <a:extLst>
              <a:ext uri="{FF2B5EF4-FFF2-40B4-BE49-F238E27FC236}">
                <a16:creationId xmlns:a16="http://schemas.microsoft.com/office/drawing/2014/main" id="{FB06CB57-BD25-3EF8-01E2-F45204184792}"/>
              </a:ext>
            </a:extLst>
          </p:cNvPr>
          <p:cNvPicPr>
            <a:picLocks noChangeAspect="1"/>
          </p:cNvPicPr>
          <p:nvPr/>
        </p:nvPicPr>
        <p:blipFill>
          <a:blip r:embed="rId6"/>
          <a:stretch>
            <a:fillRect/>
          </a:stretch>
        </p:blipFill>
        <p:spPr>
          <a:xfrm>
            <a:off x="6423272" y="648944"/>
            <a:ext cx="2462661" cy="2403320"/>
          </a:xfrm>
          <a:prstGeom prst="rect">
            <a:avLst/>
          </a:prstGeom>
        </p:spPr>
      </p:pic>
      <p:sp>
        <p:nvSpPr>
          <p:cNvPr id="24" name="ZoneTexte 23">
            <a:extLst>
              <a:ext uri="{FF2B5EF4-FFF2-40B4-BE49-F238E27FC236}">
                <a16:creationId xmlns:a16="http://schemas.microsoft.com/office/drawing/2014/main" id="{82F61375-3930-8E9A-2AB1-0CB78F7638A4}"/>
              </a:ext>
            </a:extLst>
          </p:cNvPr>
          <p:cNvSpPr txBox="1"/>
          <p:nvPr/>
        </p:nvSpPr>
        <p:spPr>
          <a:xfrm>
            <a:off x="126696" y="2875282"/>
            <a:ext cx="7607637" cy="646331"/>
          </a:xfrm>
          <a:prstGeom prst="rect">
            <a:avLst/>
          </a:prstGeom>
          <a:noFill/>
        </p:spPr>
        <p:txBody>
          <a:bodyPr wrap="square" rtlCol="0">
            <a:spAutoFit/>
          </a:bodyPr>
          <a:lstStyle/>
          <a:p>
            <a:r>
              <a:rPr lang="en-US" dirty="0"/>
              <a:t>Better construction can be made if one can identify the nature f the hadron.</a:t>
            </a:r>
          </a:p>
          <a:p>
            <a:endParaRPr lang="en-US" dirty="0"/>
          </a:p>
        </p:txBody>
      </p:sp>
      <p:sp>
        <p:nvSpPr>
          <p:cNvPr id="25" name="ZoneTexte 24">
            <a:extLst>
              <a:ext uri="{FF2B5EF4-FFF2-40B4-BE49-F238E27FC236}">
                <a16:creationId xmlns:a16="http://schemas.microsoft.com/office/drawing/2014/main" id="{BE4E8442-4E24-882E-B92A-D07FF8BDA674}"/>
              </a:ext>
            </a:extLst>
          </p:cNvPr>
          <p:cNvSpPr txBox="1"/>
          <p:nvPr/>
        </p:nvSpPr>
        <p:spPr>
          <a:xfrm>
            <a:off x="273979" y="5733109"/>
            <a:ext cx="8596042" cy="923330"/>
          </a:xfrm>
          <a:prstGeom prst="rect">
            <a:avLst/>
          </a:prstGeom>
          <a:noFill/>
        </p:spPr>
        <p:txBody>
          <a:bodyPr wrap="square" rtlCol="0">
            <a:spAutoFit/>
          </a:bodyPr>
          <a:lstStyle/>
          <a:p>
            <a:r>
              <a:rPr lang="en-US" dirty="0"/>
              <a:t>2022 beam test will be dedicated to study pion vs proton and kaon showers using Cerenkov detectors. Then BDT technique will be used to develop hadron PID and then energy construction algorithm with different (</a:t>
            </a:r>
            <a:r>
              <a:rPr lang="en-US" dirty="0">
                <a:latin typeface="Symbol" pitchFamily="2" charset="2"/>
              </a:rPr>
              <a:t>a, b, g)  </a:t>
            </a:r>
            <a:r>
              <a:rPr lang="en-US" dirty="0"/>
              <a:t>parameters could be used.</a:t>
            </a:r>
          </a:p>
        </p:txBody>
      </p:sp>
      <p:sp>
        <p:nvSpPr>
          <p:cNvPr id="28" name="ZoneTexte 27">
            <a:extLst>
              <a:ext uri="{FF2B5EF4-FFF2-40B4-BE49-F238E27FC236}">
                <a16:creationId xmlns:a16="http://schemas.microsoft.com/office/drawing/2014/main" id="{670D5190-0762-46D9-46EB-313314555AA2}"/>
              </a:ext>
            </a:extLst>
          </p:cNvPr>
          <p:cNvSpPr txBox="1"/>
          <p:nvPr/>
        </p:nvSpPr>
        <p:spPr>
          <a:xfrm>
            <a:off x="1525604" y="183938"/>
            <a:ext cx="6371924" cy="369332"/>
          </a:xfrm>
          <a:prstGeom prst="rect">
            <a:avLst/>
          </a:prstGeom>
          <a:noFill/>
        </p:spPr>
        <p:txBody>
          <a:bodyPr wrap="square" rtlCol="0">
            <a:spAutoFit/>
          </a:bodyPr>
          <a:lstStyle/>
          <a:p>
            <a:pPr algn="ctr"/>
            <a:r>
              <a:rPr lang="en-US" b="1" dirty="0">
                <a:solidFill>
                  <a:srgbClr val="0070C0"/>
                </a:solidFill>
              </a:rPr>
              <a:t>Further improvements </a:t>
            </a:r>
            <a:r>
              <a:rPr lang="en-US" b="1">
                <a:solidFill>
                  <a:srgbClr val="0070C0"/>
                </a:solidFill>
              </a:rPr>
              <a:t>on PID </a:t>
            </a:r>
            <a:r>
              <a:rPr lang="en-US" b="1" dirty="0">
                <a:solidFill>
                  <a:srgbClr val="0070C0"/>
                </a:solidFill>
              </a:rPr>
              <a:t>energy reconstruction</a:t>
            </a:r>
          </a:p>
        </p:txBody>
      </p:sp>
      <p:sp>
        <p:nvSpPr>
          <p:cNvPr id="29" name="ZoneTexte 28">
            <a:extLst>
              <a:ext uri="{FF2B5EF4-FFF2-40B4-BE49-F238E27FC236}">
                <a16:creationId xmlns:a16="http://schemas.microsoft.com/office/drawing/2014/main" id="{C2629643-E178-76EC-C279-AC3DAD27DB86}"/>
              </a:ext>
            </a:extLst>
          </p:cNvPr>
          <p:cNvSpPr txBox="1"/>
          <p:nvPr/>
        </p:nvSpPr>
        <p:spPr>
          <a:xfrm>
            <a:off x="6846872" y="1676399"/>
            <a:ext cx="748476" cy="246221"/>
          </a:xfrm>
          <a:prstGeom prst="rect">
            <a:avLst/>
          </a:prstGeom>
          <a:noFill/>
        </p:spPr>
        <p:txBody>
          <a:bodyPr wrap="square" rtlCol="0">
            <a:spAutoFit/>
          </a:bodyPr>
          <a:lstStyle/>
          <a:p>
            <a:r>
              <a:rPr lang="en-US" sz="1000" dirty="0"/>
              <a:t>Simulation</a:t>
            </a:r>
          </a:p>
        </p:txBody>
      </p:sp>
      <p:sp>
        <p:nvSpPr>
          <p:cNvPr id="30" name="ZoneTexte 29">
            <a:extLst>
              <a:ext uri="{FF2B5EF4-FFF2-40B4-BE49-F238E27FC236}">
                <a16:creationId xmlns:a16="http://schemas.microsoft.com/office/drawing/2014/main" id="{34346620-BFDE-FF6D-0472-951094E6B717}"/>
              </a:ext>
            </a:extLst>
          </p:cNvPr>
          <p:cNvSpPr txBox="1"/>
          <p:nvPr/>
        </p:nvSpPr>
        <p:spPr>
          <a:xfrm>
            <a:off x="1379358" y="3673755"/>
            <a:ext cx="748476" cy="246221"/>
          </a:xfrm>
          <a:prstGeom prst="rect">
            <a:avLst/>
          </a:prstGeom>
          <a:noFill/>
        </p:spPr>
        <p:txBody>
          <a:bodyPr wrap="square" rtlCol="0">
            <a:spAutoFit/>
          </a:bodyPr>
          <a:lstStyle/>
          <a:p>
            <a:r>
              <a:rPr lang="en-US" sz="1000" dirty="0"/>
              <a:t>Simulation</a:t>
            </a:r>
          </a:p>
        </p:txBody>
      </p:sp>
      <p:sp>
        <p:nvSpPr>
          <p:cNvPr id="31" name="ZoneTexte 30">
            <a:extLst>
              <a:ext uri="{FF2B5EF4-FFF2-40B4-BE49-F238E27FC236}">
                <a16:creationId xmlns:a16="http://schemas.microsoft.com/office/drawing/2014/main" id="{B3A88C8C-2B58-A8D4-294F-2E653044BBCB}"/>
              </a:ext>
            </a:extLst>
          </p:cNvPr>
          <p:cNvSpPr txBox="1"/>
          <p:nvPr/>
        </p:nvSpPr>
        <p:spPr>
          <a:xfrm>
            <a:off x="2818226" y="3673755"/>
            <a:ext cx="748476" cy="246221"/>
          </a:xfrm>
          <a:prstGeom prst="rect">
            <a:avLst/>
          </a:prstGeom>
          <a:noFill/>
        </p:spPr>
        <p:txBody>
          <a:bodyPr wrap="square" rtlCol="0">
            <a:spAutoFit/>
          </a:bodyPr>
          <a:lstStyle/>
          <a:p>
            <a:r>
              <a:rPr lang="en-US" sz="1000" dirty="0"/>
              <a:t>Simulation</a:t>
            </a:r>
          </a:p>
        </p:txBody>
      </p:sp>
      <p:sp>
        <p:nvSpPr>
          <p:cNvPr id="32" name="ZoneTexte 31">
            <a:extLst>
              <a:ext uri="{FF2B5EF4-FFF2-40B4-BE49-F238E27FC236}">
                <a16:creationId xmlns:a16="http://schemas.microsoft.com/office/drawing/2014/main" id="{19797C24-2F67-8049-08E0-69A558EB881E}"/>
              </a:ext>
            </a:extLst>
          </p:cNvPr>
          <p:cNvSpPr txBox="1"/>
          <p:nvPr/>
        </p:nvSpPr>
        <p:spPr>
          <a:xfrm>
            <a:off x="4781886" y="3629857"/>
            <a:ext cx="748476" cy="246221"/>
          </a:xfrm>
          <a:prstGeom prst="rect">
            <a:avLst/>
          </a:prstGeom>
          <a:noFill/>
        </p:spPr>
        <p:txBody>
          <a:bodyPr wrap="square" rtlCol="0">
            <a:spAutoFit/>
          </a:bodyPr>
          <a:lstStyle/>
          <a:p>
            <a:r>
              <a:rPr lang="en-US" sz="1000" dirty="0"/>
              <a:t>Simulation</a:t>
            </a:r>
          </a:p>
        </p:txBody>
      </p:sp>
      <p:sp>
        <p:nvSpPr>
          <p:cNvPr id="33" name="ZoneTexte 32">
            <a:extLst>
              <a:ext uri="{FF2B5EF4-FFF2-40B4-BE49-F238E27FC236}">
                <a16:creationId xmlns:a16="http://schemas.microsoft.com/office/drawing/2014/main" id="{078D36DE-787D-447A-5794-920EE9D08835}"/>
              </a:ext>
            </a:extLst>
          </p:cNvPr>
          <p:cNvSpPr txBox="1"/>
          <p:nvPr/>
        </p:nvSpPr>
        <p:spPr>
          <a:xfrm>
            <a:off x="8292586" y="3673754"/>
            <a:ext cx="748476" cy="246221"/>
          </a:xfrm>
          <a:prstGeom prst="rect">
            <a:avLst/>
          </a:prstGeom>
          <a:noFill/>
        </p:spPr>
        <p:txBody>
          <a:bodyPr wrap="square" rtlCol="0">
            <a:spAutoFit/>
          </a:bodyPr>
          <a:lstStyle/>
          <a:p>
            <a:r>
              <a:rPr lang="en-US" sz="1000" dirty="0"/>
              <a:t>Simulation</a:t>
            </a:r>
          </a:p>
        </p:txBody>
      </p:sp>
      <p:sp>
        <p:nvSpPr>
          <p:cNvPr id="4" name="ZoneTexte 3">
            <a:extLst>
              <a:ext uri="{FF2B5EF4-FFF2-40B4-BE49-F238E27FC236}">
                <a16:creationId xmlns:a16="http://schemas.microsoft.com/office/drawing/2014/main" id="{5578042A-49B0-5998-0FCB-1BFA7CC419B0}"/>
              </a:ext>
            </a:extLst>
          </p:cNvPr>
          <p:cNvSpPr txBox="1"/>
          <p:nvPr/>
        </p:nvSpPr>
        <p:spPr>
          <a:xfrm>
            <a:off x="126696" y="2259874"/>
            <a:ext cx="6548424" cy="369332"/>
          </a:xfrm>
          <a:prstGeom prst="rect">
            <a:avLst/>
          </a:prstGeom>
          <a:noFill/>
        </p:spPr>
        <p:txBody>
          <a:bodyPr wrap="square" rtlCol="0">
            <a:spAutoFit/>
          </a:bodyPr>
          <a:lstStyle/>
          <a:p>
            <a:r>
              <a:rPr lang="en-US" b="1" dirty="0">
                <a:solidFill>
                  <a:srgbClr val="FF0000"/>
                </a:solidFill>
              </a:rPr>
              <a:t>This is one of the goals of the TB at CERN in September 2022</a:t>
            </a:r>
          </a:p>
        </p:txBody>
      </p:sp>
    </p:spTree>
    <p:extLst>
      <p:ext uri="{BB962C8B-B14F-4D97-AF65-F5344CB8AC3E}">
        <p14:creationId xmlns:p14="http://schemas.microsoft.com/office/powerpoint/2010/main" val="220788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A145AC-B85E-8DD0-E928-C06B355EAA4B}"/>
              </a:ext>
            </a:extLst>
          </p:cNvPr>
          <p:cNvSpPr txBox="1"/>
          <p:nvPr/>
        </p:nvSpPr>
        <p:spPr>
          <a:xfrm>
            <a:off x="1110342" y="2677885"/>
            <a:ext cx="6479177" cy="861774"/>
          </a:xfrm>
          <a:prstGeom prst="rect">
            <a:avLst/>
          </a:prstGeom>
          <a:noFill/>
        </p:spPr>
        <p:txBody>
          <a:bodyPr wrap="square" rtlCol="0">
            <a:spAutoFit/>
          </a:bodyPr>
          <a:lstStyle/>
          <a:p>
            <a:r>
              <a:rPr lang="en-US" dirty="0"/>
              <a:t>                                                 </a:t>
            </a:r>
          </a:p>
          <a:p>
            <a:r>
              <a:rPr lang="en-US" dirty="0"/>
              <a:t>                                        </a:t>
            </a:r>
            <a:r>
              <a:rPr lang="en-US" sz="3200" b="1" dirty="0"/>
              <a:t>SDHCAL@LC</a:t>
            </a:r>
          </a:p>
        </p:txBody>
      </p:sp>
    </p:spTree>
    <p:extLst>
      <p:ext uri="{BB962C8B-B14F-4D97-AF65-F5344CB8AC3E}">
        <p14:creationId xmlns:p14="http://schemas.microsoft.com/office/powerpoint/2010/main" val="1740770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3600" y="482600"/>
            <a:ext cx="6553200" cy="461665"/>
          </a:xfrm>
          <a:prstGeom prst="rect">
            <a:avLst/>
          </a:prstGeom>
          <a:noFill/>
        </p:spPr>
        <p:txBody>
          <a:bodyPr wrap="square" rtlCol="0">
            <a:spAutoFit/>
          </a:bodyPr>
          <a:lstStyle/>
          <a:p>
            <a:pPr algn="ctr"/>
            <a:r>
              <a:rPr lang="en-US" sz="2400" b="1" dirty="0">
                <a:solidFill>
                  <a:srgbClr val="FF0000"/>
                </a:solidFill>
              </a:rPr>
              <a:t>SDHCAL R&amp;D towards ILD@ILC</a:t>
            </a:r>
          </a:p>
        </p:txBody>
      </p:sp>
      <p:sp>
        <p:nvSpPr>
          <p:cNvPr id="3" name="ZoneTexte 2"/>
          <p:cNvSpPr txBox="1"/>
          <p:nvPr/>
        </p:nvSpPr>
        <p:spPr>
          <a:xfrm>
            <a:off x="571500" y="1549400"/>
            <a:ext cx="7797800" cy="2862323"/>
          </a:xfrm>
          <a:prstGeom prst="rect">
            <a:avLst/>
          </a:prstGeom>
          <a:noFill/>
        </p:spPr>
        <p:txBody>
          <a:bodyPr wrap="square" rtlCol="0">
            <a:spAutoFit/>
          </a:bodyPr>
          <a:lstStyle/>
          <a:p>
            <a:pPr>
              <a:buFont typeface="Wingdings" charset="2"/>
              <a:buChar char="q"/>
            </a:pPr>
            <a:r>
              <a:rPr lang="en-US" dirty="0"/>
              <a:t> Detectors as large as 3m X 1m need to be built</a:t>
            </a:r>
          </a:p>
          <a:p>
            <a:endParaRPr lang="en-US" dirty="0"/>
          </a:p>
          <a:p>
            <a:pPr>
              <a:buFont typeface="Wingdings" charset="2"/>
              <a:buChar char="q"/>
            </a:pPr>
            <a:r>
              <a:rPr lang="en-US" dirty="0"/>
              <a:t> Electronic readout should be the most robust with</a:t>
            </a:r>
          </a:p>
          <a:p>
            <a:r>
              <a:rPr lang="en-US" dirty="0"/>
              <a:t>     minimal intervention during operation.</a:t>
            </a:r>
          </a:p>
          <a:p>
            <a:endParaRPr lang="en-US" dirty="0"/>
          </a:p>
          <a:p>
            <a:pPr>
              <a:buFont typeface="Wingdings" charset="2"/>
              <a:buChar char="q"/>
            </a:pPr>
            <a:r>
              <a:rPr lang="en-US" dirty="0"/>
              <a:t> DAQ system should be robust and efficient</a:t>
            </a:r>
          </a:p>
          <a:p>
            <a:endParaRPr lang="en-US" dirty="0"/>
          </a:p>
          <a:p>
            <a:pPr>
              <a:buFont typeface="Wingdings" charset="2"/>
              <a:buChar char="q"/>
            </a:pPr>
            <a:r>
              <a:rPr lang="en-US" dirty="0"/>
              <a:t> Mechanical structure to be similar to the final one </a:t>
            </a:r>
          </a:p>
          <a:p>
            <a:pPr>
              <a:buFont typeface="Wingdings" charset="2"/>
              <a:buChar char="q"/>
            </a:pPr>
            <a:endParaRPr lang="en-US" dirty="0"/>
          </a:p>
          <a:p>
            <a:pPr>
              <a:buFont typeface="Wingdings" charset="2"/>
              <a:buChar char="q"/>
            </a:pPr>
            <a:r>
              <a:rPr lang="en-US" dirty="0"/>
              <a:t> Envisage new features such timing, etc.. </a:t>
            </a:r>
          </a:p>
        </p:txBody>
      </p:sp>
      <p:sp>
        <p:nvSpPr>
          <p:cNvPr id="4" name="ZoneTexte 3"/>
          <p:cNvSpPr txBox="1"/>
          <p:nvPr/>
        </p:nvSpPr>
        <p:spPr>
          <a:xfrm>
            <a:off x="571500" y="4927600"/>
            <a:ext cx="8039100" cy="646331"/>
          </a:xfrm>
          <a:prstGeom prst="rect">
            <a:avLst/>
          </a:prstGeom>
          <a:noFill/>
          <a:ln w="41275">
            <a:solidFill>
              <a:srgbClr val="FF0000"/>
            </a:solidFill>
          </a:ln>
        </p:spPr>
        <p:txBody>
          <a:bodyPr wrap="square" rtlCol="0">
            <a:spAutoFit/>
          </a:bodyPr>
          <a:lstStyle/>
          <a:p>
            <a:r>
              <a:rPr lang="en-US" dirty="0"/>
              <a:t>Goal: to build new prototype with few but large GRPC with the new components</a:t>
            </a:r>
          </a:p>
          <a:p>
            <a:r>
              <a:rPr lang="fr-FR" dirty="0" err="1">
                <a:sym typeface="Wingdings"/>
              </a:rPr>
              <a:t></a:t>
            </a:r>
            <a:r>
              <a:rPr lang="fr-FR" dirty="0">
                <a:sym typeface="Wingdings"/>
              </a:rPr>
              <a:t> </a:t>
            </a:r>
            <a:r>
              <a:rPr lang="fr-FR" b="1" dirty="0">
                <a:solidFill>
                  <a:srgbClr val="660066"/>
                </a:solidFill>
                <a:sym typeface="Wingdings"/>
              </a:rPr>
              <a:t>ILD Module0</a:t>
            </a:r>
            <a:r>
              <a:rPr lang="en-US" b="1" dirty="0">
                <a:solidFill>
                  <a:srgbClr val="660066"/>
                </a:solidFill>
              </a:rPr>
              <a:t> </a:t>
            </a:r>
          </a:p>
        </p:txBody>
      </p:sp>
      <p:grpSp>
        <p:nvGrpSpPr>
          <p:cNvPr id="5" name="20 Grupo"/>
          <p:cNvGrpSpPr/>
          <p:nvPr/>
        </p:nvGrpSpPr>
        <p:grpSpPr>
          <a:xfrm>
            <a:off x="5751286" y="1302924"/>
            <a:ext cx="3129632" cy="3108799"/>
            <a:chOff x="179512" y="4365104"/>
            <a:chExt cx="2526056" cy="2083685"/>
          </a:xfrm>
          <a:solidFill>
            <a:schemeClr val="bg1"/>
          </a:solidFill>
        </p:grpSpPr>
        <p:pic>
          <p:nvPicPr>
            <p:cNvPr id="6" name="Picture 4"/>
            <p:cNvPicPr>
              <a:picLocks noChangeAspect="1" noChangeArrowheads="1"/>
            </p:cNvPicPr>
            <p:nvPr/>
          </p:nvPicPr>
          <p:blipFill>
            <a:blip r:embed="rId2" cstate="screen"/>
            <a:srcRect/>
            <a:stretch>
              <a:fillRect/>
            </a:stretch>
          </p:blipFill>
          <p:spPr bwMode="auto">
            <a:xfrm>
              <a:off x="179512" y="4769697"/>
              <a:ext cx="2460706" cy="1679092"/>
            </a:xfrm>
            <a:prstGeom prst="rect">
              <a:avLst/>
            </a:prstGeom>
            <a:grpFill/>
            <a:ln w="34925">
              <a:noFill/>
              <a:miter lim="800000"/>
              <a:headEnd/>
              <a:tailEnd/>
            </a:ln>
          </p:spPr>
        </p:pic>
        <p:sp>
          <p:nvSpPr>
            <p:cNvPr id="7" name="22 CuadroTexto"/>
            <p:cNvSpPr txBox="1"/>
            <p:nvPr/>
          </p:nvSpPr>
          <p:spPr>
            <a:xfrm>
              <a:off x="478395" y="5085184"/>
              <a:ext cx="925253" cy="309433"/>
            </a:xfrm>
            <a:prstGeom prst="rect">
              <a:avLst/>
            </a:prstGeom>
            <a:noFill/>
          </p:spPr>
          <p:txBody>
            <a:bodyPr wrap="square" rtlCol="0">
              <a:spAutoFit/>
            </a:bodyPr>
            <a:lstStyle/>
            <a:p>
              <a:r>
                <a:rPr lang="en-US" sz="1200" b="1" dirty="0">
                  <a:solidFill>
                    <a:prstClr val="black"/>
                  </a:solidFill>
                </a:rPr>
                <a:t>SDHCAL</a:t>
              </a:r>
            </a:p>
            <a:p>
              <a:r>
                <a:rPr lang="en-US" sz="1200" b="1" dirty="0">
                  <a:solidFill>
                    <a:prstClr val="black"/>
                  </a:solidFill>
                </a:rPr>
                <a:t>ILD Module</a:t>
              </a:r>
            </a:p>
          </p:txBody>
        </p:sp>
        <p:sp>
          <p:nvSpPr>
            <p:cNvPr id="8" name="23 CuadroTexto"/>
            <p:cNvSpPr txBox="1"/>
            <p:nvPr/>
          </p:nvSpPr>
          <p:spPr>
            <a:xfrm>
              <a:off x="490795" y="4365104"/>
              <a:ext cx="2214773" cy="309433"/>
            </a:xfrm>
            <a:prstGeom prst="rect">
              <a:avLst/>
            </a:prstGeom>
            <a:noFill/>
          </p:spPr>
          <p:txBody>
            <a:bodyPr wrap="square" rtlCol="0">
              <a:spAutoFit/>
            </a:bodyPr>
            <a:lstStyle/>
            <a:p>
              <a:r>
                <a:rPr lang="en-US" sz="1200" b="1" dirty="0">
                  <a:solidFill>
                    <a:prstClr val="black"/>
                  </a:solidFill>
                </a:rPr>
                <a:t>GRPC</a:t>
              </a:r>
            </a:p>
            <a:p>
              <a:r>
                <a:rPr lang="en-US" sz="1200" b="1" dirty="0">
                  <a:solidFill>
                    <a:prstClr val="black"/>
                  </a:solidFill>
                </a:rPr>
                <a:t>  Glass Resistive Plate Chambers</a:t>
              </a:r>
            </a:p>
          </p:txBody>
        </p:sp>
        <p:cxnSp>
          <p:nvCxnSpPr>
            <p:cNvPr id="9" name="24 Conector recto de flecha"/>
            <p:cNvCxnSpPr/>
            <p:nvPr/>
          </p:nvCxnSpPr>
          <p:spPr>
            <a:xfrm flipH="1">
              <a:off x="395536" y="4509120"/>
              <a:ext cx="167266" cy="201215"/>
            </a:xfrm>
            <a:prstGeom prst="straightConnector1">
              <a:avLst/>
            </a:prstGeom>
            <a:grpFill/>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49"/>
          <p:cNvGrpSpPr/>
          <p:nvPr/>
        </p:nvGrpSpPr>
        <p:grpSpPr>
          <a:xfrm>
            <a:off x="557212" y="1641100"/>
            <a:ext cx="8029575" cy="2389278"/>
            <a:chOff x="358775" y="657225"/>
            <a:chExt cx="8391525" cy="3775075"/>
          </a:xfrm>
        </p:grpSpPr>
        <p:grpSp>
          <p:nvGrpSpPr>
            <p:cNvPr id="5" name="Grouper 61"/>
            <p:cNvGrpSpPr>
              <a:grpSpLocks/>
            </p:cNvGrpSpPr>
            <p:nvPr/>
          </p:nvGrpSpPr>
          <p:grpSpPr bwMode="auto">
            <a:xfrm>
              <a:off x="647700" y="657225"/>
              <a:ext cx="8102600" cy="1970299"/>
              <a:chOff x="2498353" y="4419596"/>
              <a:chExt cx="6493247" cy="2418667"/>
            </a:xfrm>
          </p:grpSpPr>
          <p:grpSp>
            <p:nvGrpSpPr>
              <p:cNvPr id="6" name="Grouper 58"/>
              <p:cNvGrpSpPr>
                <a:grpSpLocks/>
              </p:cNvGrpSpPr>
              <p:nvPr/>
            </p:nvGrpSpPr>
            <p:grpSpPr bwMode="auto">
              <a:xfrm>
                <a:off x="2498353" y="4419596"/>
                <a:ext cx="3216648" cy="2418667"/>
                <a:chOff x="5851153" y="1253540"/>
                <a:chExt cx="3216648" cy="2418667"/>
              </a:xfrm>
            </p:grpSpPr>
            <p:grpSp>
              <p:nvGrpSpPr>
                <p:cNvPr id="7" name="Grouper 9"/>
                <p:cNvGrpSpPr>
                  <a:grpSpLocks/>
                </p:cNvGrpSpPr>
                <p:nvPr/>
              </p:nvGrpSpPr>
              <p:grpSpPr bwMode="auto">
                <a:xfrm>
                  <a:off x="5851153" y="1269333"/>
                  <a:ext cx="3216648" cy="2402874"/>
                  <a:chOff x="3118886" y="1303591"/>
                  <a:chExt cx="5690006" cy="4145105"/>
                </a:xfrm>
              </p:grpSpPr>
              <p:pic>
                <p:nvPicPr>
                  <p:cNvPr id="5225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8886" y="1303591"/>
                    <a:ext cx="5568949"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Connecteur droit avec flèche 12"/>
                  <p:cNvCxnSpPr/>
                  <p:nvPr/>
                </p:nvCxnSpPr>
                <p:spPr bwMode="auto">
                  <a:xfrm rot="10800000" flipV="1">
                    <a:off x="5486311" y="3581190"/>
                    <a:ext cx="3047047" cy="1677203"/>
                  </a:xfrm>
                  <a:prstGeom prst="straightConnector1">
                    <a:avLst/>
                  </a:prstGeom>
                  <a:solidFill>
                    <a:srgbClr val="00B8FF"/>
                  </a:solidFill>
                  <a:ln w="9525" cap="flat" cmpd="sng" algn="ctr">
                    <a:solidFill>
                      <a:schemeClr val="accent3"/>
                    </a:solidFill>
                    <a:prstDash val="solid"/>
                    <a:round/>
                    <a:headEnd type="arrow"/>
                    <a:tailEnd type="arrow"/>
                  </a:ln>
                  <a:effectLst/>
                </p:spPr>
              </p:cxnSp>
              <p:sp>
                <p:nvSpPr>
                  <p:cNvPr id="52259" name="ZoneTexte 6"/>
                  <p:cNvSpPr txBox="1">
                    <a:spLocks noChangeArrowheads="1"/>
                  </p:cNvSpPr>
                  <p:nvPr/>
                </p:nvSpPr>
                <p:spPr bwMode="auto">
                  <a:xfrm rot="19870601">
                    <a:off x="6561996" y="4278341"/>
                    <a:ext cx="1030740"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rPr>
                      <a:t>2 m</a:t>
                    </a:r>
                  </a:p>
                </p:txBody>
              </p:sp>
              <p:cxnSp>
                <p:nvCxnSpPr>
                  <p:cNvPr id="52260" name="Connecteur droit avec flèche 12"/>
                  <p:cNvCxnSpPr>
                    <a:cxnSpLocks noChangeShapeType="1"/>
                  </p:cNvCxnSpPr>
                  <p:nvPr/>
                </p:nvCxnSpPr>
                <p:spPr bwMode="auto">
                  <a:xfrm>
                    <a:off x="3200400" y="4191000"/>
                    <a:ext cx="1676400" cy="1066800"/>
                  </a:xfrm>
                  <a:prstGeom prst="straightConnector1">
                    <a:avLst/>
                  </a:prstGeom>
                  <a:noFill/>
                  <a:ln w="9525">
                    <a:solidFill>
                      <a:schemeClr val="bg1"/>
                    </a:solidFill>
                    <a:round/>
                    <a:headEnd type="arrow" w="med" len="med"/>
                    <a:tailEnd type="arrow" w="med" len="med"/>
                  </a:ln>
                  <a:extLst>
                    <a:ext uri="{909E8E84-426E-40dd-AFC4-6F175D3DCCD1}">
                      <a14:hiddenFill xmlns:a14="http://schemas.microsoft.com/office/drawing/2010/main" xmlns="">
                        <a:noFill/>
                      </a14:hiddenFill>
                    </a:ext>
                  </a:extLst>
                </p:spPr>
              </p:cxnSp>
              <p:sp>
                <p:nvSpPr>
                  <p:cNvPr id="52261" name="ZoneTexte 14"/>
                  <p:cNvSpPr txBox="1">
                    <a:spLocks noChangeArrowheads="1"/>
                  </p:cNvSpPr>
                  <p:nvPr/>
                </p:nvSpPr>
                <p:spPr bwMode="auto">
                  <a:xfrm rot="2074047">
                    <a:off x="3376056" y="4521896"/>
                    <a:ext cx="925889"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1 m</a:t>
                    </a:r>
                  </a:p>
                </p:txBody>
              </p:sp>
              <p:sp>
                <p:nvSpPr>
                  <p:cNvPr id="52262" name="ZoneTexte 16"/>
                  <p:cNvSpPr txBox="1">
                    <a:spLocks noChangeArrowheads="1"/>
                  </p:cNvSpPr>
                  <p:nvPr/>
                </p:nvSpPr>
                <p:spPr bwMode="auto">
                  <a:xfrm>
                    <a:off x="6629400" y="1916107"/>
                    <a:ext cx="838201"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rPr>
                      <a:t>inlet</a:t>
                    </a:r>
                  </a:p>
                </p:txBody>
              </p:sp>
              <p:sp>
                <p:nvSpPr>
                  <p:cNvPr id="52263" name="ZoneTexte 17"/>
                  <p:cNvSpPr txBox="1">
                    <a:spLocks noChangeArrowheads="1"/>
                  </p:cNvSpPr>
                  <p:nvPr/>
                </p:nvSpPr>
                <p:spPr bwMode="auto">
                  <a:xfrm>
                    <a:off x="7602391" y="2531592"/>
                    <a:ext cx="1206501"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FFFFFF"/>
                        </a:solidFill>
                      </a:rPr>
                      <a:t>outlet</a:t>
                    </a:r>
                  </a:p>
                </p:txBody>
              </p:sp>
            </p:grpSp>
            <p:sp>
              <p:nvSpPr>
                <p:cNvPr id="52256" name="ZoneTexte 10"/>
                <p:cNvSpPr txBox="1">
                  <a:spLocks noChangeArrowheads="1"/>
                </p:cNvSpPr>
                <p:nvPr/>
              </p:nvSpPr>
              <p:spPr bwMode="auto">
                <a:xfrm>
                  <a:off x="6172200" y="1253540"/>
                  <a:ext cx="2707303" cy="53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dirty="0">
                      <a:solidFill>
                        <a:srgbClr val="FFFFFF"/>
                      </a:solidFill>
                    </a:rPr>
                    <a:t>Prototype circulation system</a:t>
                  </a:r>
                </a:p>
              </p:txBody>
            </p:sp>
          </p:grpSp>
          <p:grpSp>
            <p:nvGrpSpPr>
              <p:cNvPr id="8" name="Grouper 57"/>
              <p:cNvGrpSpPr>
                <a:grpSpLocks/>
              </p:cNvGrpSpPr>
              <p:nvPr/>
            </p:nvGrpSpPr>
            <p:grpSpPr bwMode="auto">
              <a:xfrm>
                <a:off x="5674697" y="4419596"/>
                <a:ext cx="3316903" cy="2362204"/>
                <a:chOff x="5334000" y="4267196"/>
                <a:chExt cx="3316903" cy="2362204"/>
              </a:xfrm>
            </p:grpSpPr>
            <p:pic>
              <p:nvPicPr>
                <p:cNvPr id="52253" name="Image 7" descr="2m2_091213_100_colou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77222"/>
                  <a:ext cx="3151802" cy="2352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4" name="ZoneTexte 8"/>
                <p:cNvSpPr txBox="1">
                  <a:spLocks noChangeArrowheads="1"/>
                </p:cNvSpPr>
                <p:nvPr/>
              </p:nvSpPr>
              <p:spPr bwMode="auto">
                <a:xfrm>
                  <a:off x="5943600" y="4267196"/>
                  <a:ext cx="2707303" cy="53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FFFF"/>
                      </a:solidFill>
                    </a:rPr>
                    <a:t>New circulation system</a:t>
                  </a:r>
                </a:p>
              </p:txBody>
            </p:sp>
          </p:grpSp>
        </p:grpSp>
        <p:grpSp>
          <p:nvGrpSpPr>
            <p:cNvPr id="9" name="Grouper 40"/>
            <p:cNvGrpSpPr>
              <a:grpSpLocks/>
            </p:cNvGrpSpPr>
            <p:nvPr/>
          </p:nvGrpSpPr>
          <p:grpSpPr bwMode="auto">
            <a:xfrm>
              <a:off x="358775" y="2787650"/>
              <a:ext cx="4068763" cy="1644650"/>
              <a:chOff x="251520" y="4329100"/>
              <a:chExt cx="4068452" cy="2304256"/>
            </a:xfrm>
          </p:grpSpPr>
          <p:sp>
            <p:nvSpPr>
              <p:cNvPr id="2" name="Rectangle 1"/>
              <p:cNvSpPr/>
              <p:nvPr/>
            </p:nvSpPr>
            <p:spPr>
              <a:xfrm>
                <a:off x="538836" y="4329100"/>
                <a:ext cx="3781136" cy="230425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GB" dirty="0"/>
              </a:p>
            </p:txBody>
          </p:sp>
          <p:cxnSp>
            <p:nvCxnSpPr>
              <p:cNvPr id="22" name="Connecteur droit 21"/>
              <p:cNvCxnSpPr/>
              <p:nvPr/>
            </p:nvCxnSpPr>
            <p:spPr>
              <a:xfrm>
                <a:off x="467403" y="4508426"/>
                <a:ext cx="11889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1872234" y="4508426"/>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a:off x="3096103" y="4508426"/>
                <a:ext cx="10079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538836" y="6488944"/>
                <a:ext cx="11175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1799215" y="64889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3059593" y="64889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4067578" y="4508426"/>
                <a:ext cx="36510" cy="19805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251520" y="4437013"/>
                <a:ext cx="612728"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H="1">
                <a:off x="251520" y="6561944"/>
                <a:ext cx="539709"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er 63"/>
            <p:cNvGrpSpPr>
              <a:grpSpLocks/>
            </p:cNvGrpSpPr>
            <p:nvPr/>
          </p:nvGrpSpPr>
          <p:grpSpPr bwMode="auto">
            <a:xfrm>
              <a:off x="4572000" y="2747963"/>
              <a:ext cx="4068763" cy="1608137"/>
              <a:chOff x="4535996" y="3068960"/>
              <a:chExt cx="4068452" cy="2304256"/>
            </a:xfrm>
          </p:grpSpPr>
          <p:grpSp>
            <p:nvGrpSpPr>
              <p:cNvPr id="11" name="Grouper 41"/>
              <p:cNvGrpSpPr>
                <a:grpSpLocks/>
              </p:cNvGrpSpPr>
              <p:nvPr/>
            </p:nvGrpSpPr>
            <p:grpSpPr bwMode="auto">
              <a:xfrm>
                <a:off x="4535996" y="3068960"/>
                <a:ext cx="4068452" cy="2304256"/>
                <a:chOff x="251520" y="4329100"/>
                <a:chExt cx="4068452" cy="2304256"/>
              </a:xfrm>
            </p:grpSpPr>
            <p:sp>
              <p:nvSpPr>
                <p:cNvPr id="43" name="Rectangle 42"/>
                <p:cNvSpPr/>
                <p:nvPr/>
              </p:nvSpPr>
              <p:spPr>
                <a:xfrm>
                  <a:off x="538836" y="4329100"/>
                  <a:ext cx="3781136" cy="230425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GB" dirty="0"/>
                </a:p>
              </p:txBody>
            </p:sp>
            <p:cxnSp>
              <p:nvCxnSpPr>
                <p:cNvPr id="44" name="Connecteur droit 43"/>
                <p:cNvCxnSpPr/>
                <p:nvPr/>
              </p:nvCxnSpPr>
              <p:spPr>
                <a:xfrm>
                  <a:off x="467403" y="4508549"/>
                  <a:ext cx="11889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1872234" y="4508549"/>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a:off x="3096103" y="4508549"/>
                  <a:ext cx="10079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a:off x="538836" y="6488844"/>
                  <a:ext cx="11175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1799215" y="64888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p:nvCxnSpPr>
              <p:spPr>
                <a:xfrm>
                  <a:off x="3059593" y="64888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p:nvPr/>
              </p:nvCxnSpPr>
              <p:spPr>
                <a:xfrm>
                  <a:off x="251520" y="4437087"/>
                  <a:ext cx="612728"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cxnSp>
            <p:nvCxnSpPr>
              <p:cNvPr id="54" name="Connecteur droit avec flèche 53"/>
              <p:cNvCxnSpPr/>
              <p:nvPr/>
            </p:nvCxnSpPr>
            <p:spPr>
              <a:xfrm>
                <a:off x="4572506" y="5301754"/>
                <a:ext cx="503199"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8352054" y="3248409"/>
                <a:ext cx="0" cy="900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8352054" y="4256819"/>
                <a:ext cx="0" cy="936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flipH="1">
                <a:off x="4535996" y="3865050"/>
                <a:ext cx="719082" cy="0"/>
              </a:xfrm>
              <a:prstGeom prst="straightConnector1">
                <a:avLst/>
              </a:prstGeom>
              <a:ln w="38100" cmpd="sng">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grpSp>
      <p:sp>
        <p:nvSpPr>
          <p:cNvPr id="3" name="ZoneTexte 2"/>
          <p:cNvSpPr txBox="1"/>
          <p:nvPr/>
        </p:nvSpPr>
        <p:spPr>
          <a:xfrm>
            <a:off x="243525" y="154571"/>
            <a:ext cx="288067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2400" dirty="0">
                <a:solidFill>
                  <a:schemeClr val="tx1"/>
                </a:solidFill>
              </a:rPr>
              <a:t>Detector conception </a:t>
            </a:r>
          </a:p>
        </p:txBody>
      </p:sp>
      <p:sp>
        <p:nvSpPr>
          <p:cNvPr id="52" name="ZoneTexte 51"/>
          <p:cNvSpPr txBox="1"/>
          <p:nvPr/>
        </p:nvSpPr>
        <p:spPr>
          <a:xfrm>
            <a:off x="230825" y="641636"/>
            <a:ext cx="8584163" cy="1077218"/>
          </a:xfrm>
          <a:prstGeom prst="rect">
            <a:avLst/>
          </a:prstGeom>
          <a:noFill/>
        </p:spPr>
        <p:txBody>
          <a:bodyPr wrap="square" rtlCol="0">
            <a:spAutoFit/>
          </a:bodyPr>
          <a:lstStyle/>
          <a:p>
            <a:r>
              <a:rPr lang="en-US" sz="1600" dirty="0"/>
              <a:t>Construction and operation of large GRPC necessitate some improvements with respect to the present scenario. </a:t>
            </a:r>
          </a:p>
          <a:p>
            <a:endParaRPr lang="en-US" sz="1600" dirty="0"/>
          </a:p>
          <a:p>
            <a:r>
              <a:rPr lang="en-US" sz="1600" dirty="0"/>
              <a:t>Gas distribution : new scheme is proposed  </a:t>
            </a:r>
          </a:p>
        </p:txBody>
      </p:sp>
      <p:sp>
        <p:nvSpPr>
          <p:cNvPr id="53" name="ZoneTexte 52"/>
          <p:cNvSpPr txBox="1"/>
          <p:nvPr/>
        </p:nvSpPr>
        <p:spPr>
          <a:xfrm>
            <a:off x="296627" y="4129619"/>
            <a:ext cx="8584163" cy="338554"/>
          </a:xfrm>
          <a:prstGeom prst="rect">
            <a:avLst/>
          </a:prstGeom>
          <a:noFill/>
        </p:spPr>
        <p:txBody>
          <a:bodyPr wrap="square" rtlCol="0">
            <a:spAutoFit/>
          </a:bodyPr>
          <a:lstStyle/>
          <a:p>
            <a:r>
              <a:rPr lang="en-US" sz="1600" dirty="0"/>
              <a:t>Cassette conception to ensure good contact between the detector and electronics is to be improved  </a:t>
            </a:r>
          </a:p>
        </p:txBody>
      </p:sp>
      <p:pic>
        <p:nvPicPr>
          <p:cNvPr id="55" name="Image 54" descr="Capture d’écran 2019-02-25 à 07.34.50.png">
            <a:extLst>
              <a:ext uri="{FF2B5EF4-FFF2-40B4-BE49-F238E27FC236}">
                <a16:creationId xmlns:a16="http://schemas.microsoft.com/office/drawing/2014/main" id="{B9B3099E-6A44-E54C-9CB8-4B9138375C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5477666" y="3560581"/>
            <a:ext cx="2235254" cy="3982988"/>
          </a:xfrm>
          <a:prstGeom prst="rect">
            <a:avLst/>
          </a:prstGeom>
        </p:spPr>
      </p:pic>
      <p:cxnSp>
        <p:nvCxnSpPr>
          <p:cNvPr id="60" name="Connecteur droit avec flèche 59">
            <a:extLst>
              <a:ext uri="{FF2B5EF4-FFF2-40B4-BE49-F238E27FC236}">
                <a16:creationId xmlns:a16="http://schemas.microsoft.com/office/drawing/2014/main" id="{6B06001C-7C1E-F941-BDB8-83B5EB6B945F}"/>
              </a:ext>
            </a:extLst>
          </p:cNvPr>
          <p:cNvCxnSpPr/>
          <p:nvPr/>
        </p:nvCxnSpPr>
        <p:spPr bwMode="auto">
          <a:xfrm flipH="1">
            <a:off x="4588709" y="3624040"/>
            <a:ext cx="688119" cy="0"/>
          </a:xfrm>
          <a:prstGeom prst="straightConnector1">
            <a:avLst/>
          </a:prstGeom>
          <a:ln w="38100" cmpd="sng">
            <a:solidFill>
              <a:srgbClr val="860908"/>
            </a:solidFill>
            <a:tailEnd type="arrow"/>
          </a:ln>
        </p:spPr>
        <p:style>
          <a:lnRef idx="2">
            <a:schemeClr val="accent1"/>
          </a:lnRef>
          <a:fillRef idx="0">
            <a:schemeClr val="accent1"/>
          </a:fillRef>
          <a:effectRef idx="1">
            <a:schemeClr val="accent1"/>
          </a:effectRef>
          <a:fontRef idx="minor">
            <a:schemeClr val="tx1"/>
          </a:fontRef>
        </p:style>
      </p:cxnSp>
      <p:pic>
        <p:nvPicPr>
          <p:cNvPr id="61" name="Image 60" descr="Capture d’écran 2019-02-25 à 07.32.59.png">
            <a:extLst>
              <a:ext uri="{FF2B5EF4-FFF2-40B4-BE49-F238E27FC236}">
                <a16:creationId xmlns:a16="http://schemas.microsoft.com/office/drawing/2014/main" id="{68FE0C2A-78F3-1148-8371-E2937409B9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563823" y="3490870"/>
            <a:ext cx="2357141" cy="4242517"/>
          </a:xfrm>
          <a:prstGeom prst="rect">
            <a:avLst/>
          </a:prstGeom>
        </p:spPr>
      </p:pic>
    </p:spTree>
    <p:extLst>
      <p:ext uri="{BB962C8B-B14F-4D97-AF65-F5344CB8AC3E}">
        <p14:creationId xmlns:p14="http://schemas.microsoft.com/office/powerpoint/2010/main" val="2216218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2"/>
          <p:cNvGrpSpPr/>
          <p:nvPr/>
        </p:nvGrpSpPr>
        <p:grpSpPr>
          <a:xfrm>
            <a:off x="5993918" y="1400267"/>
            <a:ext cx="3315176" cy="1512168"/>
            <a:chOff x="6299700" y="1466000"/>
            <a:chExt cx="3315176" cy="1512168"/>
          </a:xfrm>
        </p:grpSpPr>
        <p:pic>
          <p:nvPicPr>
            <p:cNvPr id="7" name="Picture 236" descr="IMGP9425-2"/>
            <p:cNvPicPr>
              <a:picLocks noChangeAspect="1" noChangeArrowheads="1"/>
            </p:cNvPicPr>
            <p:nvPr/>
          </p:nvPicPr>
          <p:blipFill>
            <a:blip r:embed="rId2" cstate="screen"/>
            <a:srcRect/>
            <a:stretch>
              <a:fillRect/>
            </a:stretch>
          </p:blipFill>
          <p:spPr bwMode="auto">
            <a:xfrm>
              <a:off x="6360367" y="1466000"/>
              <a:ext cx="2934469" cy="1426468"/>
            </a:xfrm>
            <a:prstGeom prst="rect">
              <a:avLst/>
            </a:prstGeom>
            <a:noFill/>
            <a:ln w="9525">
              <a:noFill/>
              <a:miter lim="800000"/>
              <a:headEnd/>
              <a:tailEnd/>
            </a:ln>
          </p:spPr>
        </p:pic>
        <p:sp>
          <p:nvSpPr>
            <p:cNvPr id="8" name="Text Box 232"/>
            <p:cNvSpPr txBox="1">
              <a:spLocks noChangeArrowheads="1"/>
            </p:cNvSpPr>
            <p:nvPr/>
          </p:nvSpPr>
          <p:spPr bwMode="auto">
            <a:xfrm>
              <a:off x="8614751" y="1538008"/>
              <a:ext cx="857250" cy="338138"/>
            </a:xfrm>
            <a:prstGeom prst="rect">
              <a:avLst/>
            </a:prstGeom>
            <a:noFill/>
            <a:ln w="9525">
              <a:noFill/>
              <a:miter lim="800000"/>
              <a:headEnd/>
              <a:tailEnd/>
            </a:ln>
          </p:spPr>
          <p:txBody>
            <a:bodyPr>
              <a:spAutoFit/>
            </a:bodyPr>
            <a:lstStyle/>
            <a:p>
              <a:pPr defTabSz="914400">
                <a:spcBef>
                  <a:spcPct val="50000"/>
                </a:spcBef>
              </a:pPr>
              <a:r>
                <a:rPr lang="en-US" sz="1600" b="1" dirty="0">
                  <a:solidFill>
                    <a:srgbClr val="FFFF00"/>
                  </a:solidFill>
                </a:rPr>
                <a:t>DIF #1 </a:t>
              </a:r>
            </a:p>
          </p:txBody>
        </p:sp>
        <p:sp>
          <p:nvSpPr>
            <p:cNvPr id="9" name="Text Box 234">
              <a:hlinkClick r:id="" action="ppaction://noaction"/>
            </p:cNvPr>
            <p:cNvSpPr txBox="1">
              <a:spLocks noChangeArrowheads="1"/>
            </p:cNvSpPr>
            <p:nvPr/>
          </p:nvSpPr>
          <p:spPr bwMode="auto">
            <a:xfrm>
              <a:off x="8590939" y="1943415"/>
              <a:ext cx="1023937" cy="369888"/>
            </a:xfrm>
            <a:prstGeom prst="rect">
              <a:avLst/>
            </a:prstGeom>
            <a:noFill/>
            <a:ln w="9525">
              <a:noFill/>
              <a:miter lim="800000"/>
              <a:headEnd/>
              <a:tailEnd/>
            </a:ln>
          </p:spPr>
          <p:txBody>
            <a:bodyPr>
              <a:spAutoFit/>
            </a:bodyPr>
            <a:lstStyle/>
            <a:p>
              <a:pPr defTabSz="914400">
                <a:spcBef>
                  <a:spcPct val="50000"/>
                </a:spcBef>
              </a:pPr>
              <a:r>
                <a:rPr lang="en-US" sz="1600" b="1" dirty="0">
                  <a:solidFill>
                    <a:srgbClr val="FFFF00"/>
                  </a:solidFill>
                </a:rPr>
                <a:t>DIF</a:t>
              </a:r>
              <a:r>
                <a:rPr lang="en-US" b="1" dirty="0">
                  <a:solidFill>
                    <a:srgbClr val="FFFF00"/>
                  </a:solidFill>
                </a:rPr>
                <a:t> #2 </a:t>
              </a:r>
            </a:p>
          </p:txBody>
        </p:sp>
        <p:sp>
          <p:nvSpPr>
            <p:cNvPr id="10" name="Text Box 235"/>
            <p:cNvSpPr txBox="1">
              <a:spLocks noChangeArrowheads="1"/>
            </p:cNvSpPr>
            <p:nvPr/>
          </p:nvSpPr>
          <p:spPr bwMode="auto">
            <a:xfrm>
              <a:off x="8555376" y="2640030"/>
              <a:ext cx="857250" cy="338138"/>
            </a:xfrm>
            <a:prstGeom prst="rect">
              <a:avLst/>
            </a:prstGeom>
            <a:noFill/>
            <a:ln w="9525">
              <a:noFill/>
              <a:miter lim="800000"/>
              <a:headEnd/>
              <a:tailEnd/>
            </a:ln>
          </p:spPr>
          <p:txBody>
            <a:bodyPr wrap="square">
              <a:spAutoFit/>
            </a:bodyPr>
            <a:lstStyle/>
            <a:p>
              <a:pPr defTabSz="914400">
                <a:spcBef>
                  <a:spcPct val="50000"/>
                </a:spcBef>
              </a:pPr>
              <a:r>
                <a:rPr lang="en-US" sz="1600" b="1" dirty="0">
                  <a:solidFill>
                    <a:srgbClr val="E7E6E6">
                      <a:lumMod val="10000"/>
                    </a:srgbClr>
                  </a:solidFill>
                </a:rPr>
                <a:t>DIF #3 </a:t>
              </a:r>
            </a:p>
          </p:txBody>
        </p:sp>
        <p:sp>
          <p:nvSpPr>
            <p:cNvPr id="11" name="26 Rectángulo"/>
            <p:cNvSpPr/>
            <p:nvPr/>
          </p:nvSpPr>
          <p:spPr>
            <a:xfrm rot="247261">
              <a:off x="6406453" y="2217804"/>
              <a:ext cx="2909097" cy="616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2" name="Text Box 10"/>
            <p:cNvSpPr txBox="1">
              <a:spLocks noChangeArrowheads="1"/>
            </p:cNvSpPr>
            <p:nvPr/>
          </p:nvSpPr>
          <p:spPr bwMode="auto">
            <a:xfrm>
              <a:off x="6299700" y="1686623"/>
              <a:ext cx="2806700" cy="307975"/>
            </a:xfrm>
            <a:prstGeom prst="rect">
              <a:avLst/>
            </a:prstGeom>
            <a:noFill/>
            <a:ln w="9525">
              <a:noFill/>
              <a:miter lim="800000"/>
              <a:headEnd/>
              <a:tailEnd/>
            </a:ln>
          </p:spPr>
          <p:txBody>
            <a:bodyPr wrap="none">
              <a:spAutoFit/>
            </a:bodyPr>
            <a:lstStyle/>
            <a:p>
              <a:pPr defTabSz="914400"/>
              <a:r>
                <a:rPr lang="en-US" sz="1400" b="1" dirty="0">
                  <a:solidFill>
                    <a:prstClr val="white"/>
                  </a:solidFill>
                </a:rPr>
                <a:t>144 ASICs= 9216 channels/1m</a:t>
              </a:r>
              <a:r>
                <a:rPr lang="en-US" sz="1400" b="1" baseline="30000" dirty="0">
                  <a:solidFill>
                    <a:prstClr val="white"/>
                  </a:solidFill>
                </a:rPr>
                <a:t>2</a:t>
              </a:r>
              <a:endParaRPr lang="en-US" sz="1400" b="1" dirty="0">
                <a:solidFill>
                  <a:prstClr val="white"/>
                </a:solidFill>
              </a:endParaRPr>
            </a:p>
          </p:txBody>
        </p:sp>
      </p:grpSp>
      <p:grpSp>
        <p:nvGrpSpPr>
          <p:cNvPr id="13" name="62 Grupo"/>
          <p:cNvGrpSpPr/>
          <p:nvPr/>
        </p:nvGrpSpPr>
        <p:grpSpPr>
          <a:xfrm>
            <a:off x="-72408" y="1573336"/>
            <a:ext cx="1924838" cy="1177953"/>
            <a:chOff x="1912838" y="4149080"/>
            <a:chExt cx="2044656" cy="1160463"/>
          </a:xfrm>
        </p:grpSpPr>
        <p:pic>
          <p:nvPicPr>
            <p:cNvPr id="14" name="Picture 2"/>
            <p:cNvPicPr>
              <a:picLocks noChangeAspect="1" noChangeArrowheads="1"/>
            </p:cNvPicPr>
            <p:nvPr/>
          </p:nvPicPr>
          <p:blipFill>
            <a:blip r:embed="rId3" cstate="screen"/>
            <a:srcRect/>
            <a:stretch>
              <a:fillRect/>
            </a:stretch>
          </p:blipFill>
          <p:spPr bwMode="auto">
            <a:xfrm>
              <a:off x="2457306" y="4149080"/>
              <a:ext cx="1500188" cy="1160463"/>
            </a:xfrm>
            <a:prstGeom prst="rect">
              <a:avLst/>
            </a:prstGeom>
            <a:noFill/>
            <a:ln w="9525">
              <a:noFill/>
              <a:miter lim="800000"/>
              <a:headEnd/>
              <a:tailEnd/>
            </a:ln>
          </p:spPr>
        </p:pic>
        <p:sp>
          <p:nvSpPr>
            <p:cNvPr id="15" name="66 CuadroTexto"/>
            <p:cNvSpPr txBox="1">
              <a:spLocks noChangeArrowheads="1"/>
            </p:cNvSpPr>
            <p:nvPr/>
          </p:nvSpPr>
          <p:spPr bwMode="auto">
            <a:xfrm>
              <a:off x="2051720" y="4509120"/>
              <a:ext cx="614362" cy="307975"/>
            </a:xfrm>
            <a:prstGeom prst="rect">
              <a:avLst/>
            </a:prstGeom>
            <a:noFill/>
            <a:ln w="9525">
              <a:noFill/>
              <a:miter lim="800000"/>
              <a:headEnd/>
              <a:tailEnd/>
            </a:ln>
          </p:spPr>
          <p:txBody>
            <a:bodyPr wrap="none">
              <a:spAutoFit/>
            </a:bodyPr>
            <a:lstStyle/>
            <a:p>
              <a:pPr defTabSz="914400"/>
              <a:r>
                <a:rPr lang="en-US" sz="1400" b="1" dirty="0">
                  <a:solidFill>
                    <a:prstClr val="black"/>
                  </a:solidFill>
                </a:rPr>
                <a:t>USB </a:t>
              </a:r>
            </a:p>
          </p:txBody>
        </p:sp>
        <p:sp>
          <p:nvSpPr>
            <p:cNvPr id="16" name="67 CuadroTexto"/>
            <p:cNvSpPr txBox="1">
              <a:spLocks noChangeArrowheads="1"/>
            </p:cNvSpPr>
            <p:nvPr/>
          </p:nvSpPr>
          <p:spPr bwMode="auto">
            <a:xfrm>
              <a:off x="1912838" y="4869160"/>
              <a:ext cx="642938" cy="307975"/>
            </a:xfrm>
            <a:prstGeom prst="rect">
              <a:avLst/>
            </a:prstGeom>
            <a:noFill/>
            <a:ln w="9525">
              <a:noFill/>
              <a:miter lim="800000"/>
              <a:headEnd/>
              <a:tailEnd/>
            </a:ln>
          </p:spPr>
          <p:txBody>
            <a:bodyPr wrap="none">
              <a:spAutoFit/>
            </a:bodyPr>
            <a:lstStyle/>
            <a:p>
              <a:pPr defTabSz="914400"/>
              <a:r>
                <a:rPr lang="en-US" sz="1400" b="1" dirty="0">
                  <a:solidFill>
                    <a:prstClr val="black"/>
                  </a:solidFill>
                </a:rPr>
                <a:t>HDMI</a:t>
              </a:r>
            </a:p>
          </p:txBody>
        </p:sp>
      </p:grpSp>
      <p:grpSp>
        <p:nvGrpSpPr>
          <p:cNvPr id="17" name="Grupo 51"/>
          <p:cNvGrpSpPr/>
          <p:nvPr/>
        </p:nvGrpSpPr>
        <p:grpSpPr>
          <a:xfrm>
            <a:off x="1998876" y="1550453"/>
            <a:ext cx="3991090" cy="1374491"/>
            <a:chOff x="2195551" y="1603677"/>
            <a:chExt cx="4070399" cy="1477866"/>
          </a:xfrm>
        </p:grpSpPr>
        <p:pic>
          <p:nvPicPr>
            <p:cNvPr id="18" name="Picture 9" descr="dual_hr"/>
            <p:cNvPicPr>
              <a:picLocks noChangeAspect="1" noChangeArrowheads="1"/>
            </p:cNvPicPr>
            <p:nvPr/>
          </p:nvPicPr>
          <p:blipFill>
            <a:blip r:embed="rId4" cstate="screen"/>
            <a:srcRect/>
            <a:stretch>
              <a:fillRect/>
            </a:stretch>
          </p:blipFill>
          <p:spPr bwMode="auto">
            <a:xfrm>
              <a:off x="2195551" y="1619438"/>
              <a:ext cx="4009710" cy="1190671"/>
            </a:xfrm>
            <a:prstGeom prst="rect">
              <a:avLst/>
            </a:prstGeom>
            <a:noFill/>
            <a:ln w="38100">
              <a:solidFill>
                <a:srgbClr val="FF0000"/>
              </a:solidFill>
            </a:ln>
            <a:effectLst>
              <a:outerShdw dist="107763" dir="8100000" algn="ctr" rotWithShape="0">
                <a:srgbClr val="808080"/>
              </a:outerShdw>
            </a:effectLst>
          </p:spPr>
        </p:pic>
        <p:sp>
          <p:nvSpPr>
            <p:cNvPr id="19" name="Text Box 14"/>
            <p:cNvSpPr txBox="1">
              <a:spLocks noChangeArrowheads="1"/>
            </p:cNvSpPr>
            <p:nvPr/>
          </p:nvSpPr>
          <p:spPr bwMode="auto">
            <a:xfrm>
              <a:off x="3164561" y="2026589"/>
              <a:ext cx="834118" cy="397109"/>
            </a:xfrm>
            <a:prstGeom prst="rect">
              <a:avLst/>
            </a:prstGeom>
            <a:solidFill>
              <a:srgbClr val="F9F604">
                <a:alpha val="60001"/>
              </a:srgbClr>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ASU1</a:t>
              </a:r>
              <a:endParaRPr lang="fr-FR" dirty="0">
                <a:solidFill>
                  <a:prstClr val="black"/>
                </a:solidFill>
                <a:latin typeface="Times New Roman" pitchFamily="1" charset="0"/>
                <a:cs typeface="Times New Roman" pitchFamily="1" charset="0"/>
              </a:endParaRPr>
            </a:p>
          </p:txBody>
        </p:sp>
        <p:sp>
          <p:nvSpPr>
            <p:cNvPr id="20" name="Text Box 16"/>
            <p:cNvSpPr txBox="1">
              <a:spLocks noChangeArrowheads="1"/>
            </p:cNvSpPr>
            <p:nvPr/>
          </p:nvSpPr>
          <p:spPr bwMode="auto">
            <a:xfrm>
              <a:off x="2811776" y="1603677"/>
              <a:ext cx="1078322" cy="307777"/>
            </a:xfrm>
            <a:prstGeom prst="rect">
              <a:avLst/>
            </a:prstGeom>
            <a:solidFill>
              <a:srgbClr val="FFFF00"/>
            </a:solidFill>
            <a:ln w="12700">
              <a:solidFill>
                <a:srgbClr val="000000"/>
              </a:solidFill>
              <a:miter lim="800000"/>
              <a:headEnd/>
              <a:tailEnd/>
            </a:ln>
            <a:effectLst/>
          </p:spPr>
          <p:txBody>
            <a:bodyPr wrap="square">
              <a:spAutoFit/>
            </a:bodyPr>
            <a:lstStyle/>
            <a:p>
              <a:pPr defTabSz="914400">
                <a:spcBef>
                  <a:spcPct val="50000"/>
                </a:spcBef>
                <a:defRPr/>
              </a:pPr>
              <a:r>
                <a:rPr lang="en-US" sz="1400" b="1" dirty="0">
                  <a:solidFill>
                    <a:srgbClr val="FF0F0C"/>
                  </a:solidFill>
                  <a:effectLst>
                    <a:outerShdw blurRad="38100" dist="38100" dir="2700000" algn="tl">
                      <a:srgbClr val="000000"/>
                    </a:outerShdw>
                  </a:effectLst>
                  <a:latin typeface="Verdana" pitchFamily="1" charset="0"/>
                  <a:cs typeface="Times New Roman" pitchFamily="1" charset="0"/>
                </a:rPr>
                <a:t> 3072 </a:t>
              </a:r>
              <a:r>
                <a:rPr lang="en-US" sz="1400" b="1" dirty="0" err="1">
                  <a:solidFill>
                    <a:srgbClr val="FF0F0C"/>
                  </a:solidFill>
                  <a:effectLst>
                    <a:outerShdw blurRad="38100" dist="38100" dir="2700000" algn="tl">
                      <a:srgbClr val="000000"/>
                    </a:outerShdw>
                  </a:effectLst>
                  <a:latin typeface="Verdana" pitchFamily="1" charset="0"/>
                  <a:cs typeface="Times New Roman" pitchFamily="1" charset="0"/>
                </a:rPr>
                <a:t>ch</a:t>
              </a:r>
              <a:endParaRPr lang="en-US" b="1" dirty="0">
                <a:solidFill>
                  <a:prstClr val="black"/>
                </a:solidFill>
                <a:latin typeface="Verdana" pitchFamily="1" charset="0"/>
                <a:cs typeface="Times New Roman" pitchFamily="1" charset="0"/>
              </a:endParaRPr>
            </a:p>
          </p:txBody>
        </p:sp>
        <p:sp>
          <p:nvSpPr>
            <p:cNvPr id="21" name="Text Box 17"/>
            <p:cNvSpPr txBox="1">
              <a:spLocks noChangeArrowheads="1"/>
            </p:cNvSpPr>
            <p:nvPr/>
          </p:nvSpPr>
          <p:spPr bwMode="auto">
            <a:xfrm>
              <a:off x="4801298" y="2026589"/>
              <a:ext cx="796434" cy="397109"/>
            </a:xfrm>
            <a:prstGeom prst="rect">
              <a:avLst/>
            </a:prstGeom>
            <a:solidFill>
              <a:srgbClr val="F9F604">
                <a:alpha val="60001"/>
              </a:srgbClr>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ASU2</a:t>
              </a:r>
              <a:endParaRPr lang="fr-FR" dirty="0">
                <a:solidFill>
                  <a:prstClr val="black"/>
                </a:solidFill>
                <a:latin typeface="Times New Roman" pitchFamily="1" charset="0"/>
                <a:cs typeface="Times New Roman" pitchFamily="1" charset="0"/>
              </a:endParaRPr>
            </a:p>
          </p:txBody>
        </p:sp>
        <p:sp>
          <p:nvSpPr>
            <p:cNvPr id="22" name="Text Box 13"/>
            <p:cNvSpPr txBox="1">
              <a:spLocks noChangeArrowheads="1"/>
            </p:cNvSpPr>
            <p:nvPr/>
          </p:nvSpPr>
          <p:spPr bwMode="auto">
            <a:xfrm>
              <a:off x="2224460" y="2503850"/>
              <a:ext cx="587025" cy="397109"/>
            </a:xfrm>
            <a:prstGeom prst="rect">
              <a:avLst/>
            </a:prstGeom>
            <a:solidFill>
              <a:srgbClr val="F9F604"/>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DIF</a:t>
              </a:r>
              <a:endParaRPr lang="fr-FR" dirty="0">
                <a:solidFill>
                  <a:prstClr val="black"/>
                </a:solidFill>
                <a:latin typeface="Times New Roman" pitchFamily="1" charset="0"/>
                <a:cs typeface="Times New Roman" pitchFamily="1" charset="0"/>
              </a:endParaRPr>
            </a:p>
          </p:txBody>
        </p:sp>
        <p:sp>
          <p:nvSpPr>
            <p:cNvPr id="23" name="Text Box 30"/>
            <p:cNvSpPr txBox="1">
              <a:spLocks noChangeArrowheads="1"/>
            </p:cNvSpPr>
            <p:nvPr/>
          </p:nvSpPr>
          <p:spPr bwMode="auto">
            <a:xfrm>
              <a:off x="3812148" y="2783526"/>
              <a:ext cx="1116418" cy="298017"/>
            </a:xfrm>
            <a:prstGeom prst="rect">
              <a:avLst/>
            </a:prstGeom>
            <a:noFill/>
            <a:ln w="19050">
              <a:noFill/>
              <a:miter lim="800000"/>
              <a:headEnd/>
              <a:tailEnd/>
            </a:ln>
          </p:spPr>
          <p:txBody>
            <a:bodyPr>
              <a:spAutoFit/>
            </a:bodyPr>
            <a:lstStyle/>
            <a:p>
              <a:pPr defTabSz="914400">
                <a:spcBef>
                  <a:spcPct val="50000"/>
                </a:spcBef>
              </a:pPr>
              <a:r>
                <a:rPr lang="en-US" sz="1600">
                  <a:solidFill>
                    <a:srgbClr val="000000"/>
                  </a:solidFill>
                </a:rPr>
                <a:t>100 cm</a:t>
              </a:r>
              <a:endParaRPr lang="en-US">
                <a:solidFill>
                  <a:prstClr val="black"/>
                </a:solidFill>
              </a:endParaRPr>
            </a:p>
          </p:txBody>
        </p:sp>
        <p:sp>
          <p:nvSpPr>
            <p:cNvPr id="24" name="Line 31"/>
            <p:cNvSpPr>
              <a:spLocks noChangeShapeType="1"/>
            </p:cNvSpPr>
            <p:nvPr/>
          </p:nvSpPr>
          <p:spPr bwMode="auto">
            <a:xfrm flipH="1">
              <a:off x="2781395" y="2972410"/>
              <a:ext cx="1045951" cy="0"/>
            </a:xfrm>
            <a:prstGeom prst="line">
              <a:avLst/>
            </a:prstGeom>
            <a:noFill/>
            <a:ln w="19050">
              <a:solidFill>
                <a:srgbClr val="000000"/>
              </a:solidFill>
              <a:round/>
              <a:headEnd/>
              <a:tailEnd type="triangle" w="med" len="med"/>
            </a:ln>
          </p:spPr>
          <p:txBody>
            <a:bodyPr wrap="none" anchor="ctr"/>
            <a:lstStyle/>
            <a:p>
              <a:pPr defTabSz="914400"/>
              <a:endParaRPr lang="en-US">
                <a:solidFill>
                  <a:prstClr val="black"/>
                </a:solidFill>
              </a:endParaRPr>
            </a:p>
          </p:txBody>
        </p:sp>
        <p:sp>
          <p:nvSpPr>
            <p:cNvPr id="25" name="Line 32"/>
            <p:cNvSpPr>
              <a:spLocks noChangeShapeType="1"/>
            </p:cNvSpPr>
            <p:nvPr/>
          </p:nvSpPr>
          <p:spPr bwMode="auto">
            <a:xfrm>
              <a:off x="4545833" y="2972410"/>
              <a:ext cx="1566855" cy="0"/>
            </a:xfrm>
            <a:prstGeom prst="line">
              <a:avLst/>
            </a:prstGeom>
            <a:noFill/>
            <a:ln w="19050">
              <a:solidFill>
                <a:srgbClr val="000000"/>
              </a:solidFill>
              <a:round/>
              <a:headEnd/>
              <a:tailEnd type="triangle" w="med" len="med"/>
            </a:ln>
          </p:spPr>
          <p:txBody>
            <a:bodyPr wrap="none" anchor="ctr"/>
            <a:lstStyle/>
            <a:p>
              <a:pPr defTabSz="914400"/>
              <a:endParaRPr lang="en-US">
                <a:solidFill>
                  <a:prstClr val="black"/>
                </a:solidFill>
              </a:endParaRPr>
            </a:p>
          </p:txBody>
        </p:sp>
        <p:sp>
          <p:nvSpPr>
            <p:cNvPr id="26" name="Text Box 33"/>
            <p:cNvSpPr txBox="1">
              <a:spLocks noChangeArrowheads="1"/>
            </p:cNvSpPr>
            <p:nvPr/>
          </p:nvSpPr>
          <p:spPr bwMode="auto">
            <a:xfrm>
              <a:off x="5537791" y="2070928"/>
              <a:ext cx="728159" cy="338554"/>
            </a:xfrm>
            <a:prstGeom prst="rect">
              <a:avLst/>
            </a:prstGeom>
            <a:noFill/>
            <a:ln w="19050">
              <a:noFill/>
              <a:miter lim="800000"/>
              <a:headEnd/>
              <a:tailEnd/>
            </a:ln>
          </p:spPr>
          <p:txBody>
            <a:bodyPr>
              <a:spAutoFit/>
            </a:bodyPr>
            <a:lstStyle/>
            <a:p>
              <a:pPr defTabSz="914400">
                <a:spcBef>
                  <a:spcPct val="50000"/>
                </a:spcBef>
              </a:pPr>
              <a:r>
                <a:rPr lang="en-US" sz="1600" dirty="0">
                  <a:solidFill>
                    <a:prstClr val="white"/>
                  </a:solidFill>
                </a:rPr>
                <a:t>33 cm</a:t>
              </a:r>
              <a:endParaRPr lang="en-US" dirty="0">
                <a:solidFill>
                  <a:prstClr val="white"/>
                </a:solidFill>
              </a:endParaRPr>
            </a:p>
          </p:txBody>
        </p:sp>
        <p:sp>
          <p:nvSpPr>
            <p:cNvPr id="27" name="Line 34"/>
            <p:cNvSpPr>
              <a:spLocks noChangeShapeType="1"/>
            </p:cNvSpPr>
            <p:nvPr/>
          </p:nvSpPr>
          <p:spPr bwMode="auto">
            <a:xfrm flipV="1">
              <a:off x="5988335" y="1613842"/>
              <a:ext cx="0" cy="528876"/>
            </a:xfrm>
            <a:prstGeom prst="line">
              <a:avLst/>
            </a:prstGeom>
            <a:noFill/>
            <a:ln w="19050">
              <a:solidFill>
                <a:schemeClr val="bg1"/>
              </a:solidFill>
              <a:round/>
              <a:headEnd/>
              <a:tailEnd type="triangle" w="med" len="med"/>
            </a:ln>
          </p:spPr>
          <p:txBody>
            <a:bodyPr wrap="none" anchor="ctr"/>
            <a:lstStyle/>
            <a:p>
              <a:pPr defTabSz="914400"/>
              <a:endParaRPr lang="en-US">
                <a:solidFill>
                  <a:prstClr val="black"/>
                </a:solidFill>
              </a:endParaRPr>
            </a:p>
          </p:txBody>
        </p:sp>
        <p:sp>
          <p:nvSpPr>
            <p:cNvPr id="28" name="Line 35"/>
            <p:cNvSpPr>
              <a:spLocks noChangeShapeType="1"/>
            </p:cNvSpPr>
            <p:nvPr/>
          </p:nvSpPr>
          <p:spPr bwMode="auto">
            <a:xfrm>
              <a:off x="6025641" y="2363783"/>
              <a:ext cx="0" cy="440730"/>
            </a:xfrm>
            <a:prstGeom prst="line">
              <a:avLst/>
            </a:prstGeom>
            <a:noFill/>
            <a:ln w="19050">
              <a:solidFill>
                <a:schemeClr val="bg1"/>
              </a:solidFill>
              <a:round/>
              <a:headEnd/>
              <a:tailEnd type="triangle" w="med" len="med"/>
            </a:ln>
          </p:spPr>
          <p:txBody>
            <a:bodyPr wrap="none" anchor="ctr"/>
            <a:lstStyle/>
            <a:p>
              <a:pPr defTabSz="914400"/>
              <a:endParaRPr lang="en-US">
                <a:solidFill>
                  <a:prstClr val="black"/>
                </a:solidFill>
              </a:endParaRPr>
            </a:p>
          </p:txBody>
        </p:sp>
        <p:sp>
          <p:nvSpPr>
            <p:cNvPr id="29" name="Line 28"/>
            <p:cNvSpPr>
              <a:spLocks noChangeShapeType="1"/>
            </p:cNvSpPr>
            <p:nvPr/>
          </p:nvSpPr>
          <p:spPr bwMode="auto">
            <a:xfrm flipV="1">
              <a:off x="2475154" y="2186528"/>
              <a:ext cx="125346" cy="317321"/>
            </a:xfrm>
            <a:prstGeom prst="line">
              <a:avLst/>
            </a:prstGeom>
            <a:noFill/>
            <a:ln w="38100">
              <a:solidFill>
                <a:srgbClr val="FFFF00"/>
              </a:solidFill>
              <a:round/>
              <a:headEnd/>
              <a:tailEnd type="triangle" w="med" len="med"/>
            </a:ln>
          </p:spPr>
          <p:txBody>
            <a:bodyPr wrap="none" anchor="ctr"/>
            <a:lstStyle/>
            <a:p>
              <a:pPr defTabSz="914400"/>
              <a:endParaRPr lang="en-US">
                <a:solidFill>
                  <a:prstClr val="black"/>
                </a:solidFill>
              </a:endParaRPr>
            </a:p>
          </p:txBody>
        </p:sp>
      </p:grpSp>
      <p:sp>
        <p:nvSpPr>
          <p:cNvPr id="30" name="Line 28"/>
          <p:cNvSpPr>
            <a:spLocks noChangeShapeType="1"/>
          </p:cNvSpPr>
          <p:nvPr/>
        </p:nvSpPr>
        <p:spPr bwMode="auto">
          <a:xfrm flipH="1" flipV="1">
            <a:off x="1584845" y="2314093"/>
            <a:ext cx="564060" cy="317321"/>
          </a:xfrm>
          <a:prstGeom prst="line">
            <a:avLst/>
          </a:prstGeom>
          <a:noFill/>
          <a:ln w="57150">
            <a:solidFill>
              <a:srgbClr val="FFFF00"/>
            </a:solidFill>
            <a:round/>
            <a:headEnd/>
            <a:tailEnd type="triangle" w="med" len="med"/>
          </a:ln>
        </p:spPr>
        <p:txBody>
          <a:bodyPr wrap="none" anchor="ctr"/>
          <a:lstStyle/>
          <a:p>
            <a:pPr defTabSz="914400"/>
            <a:endParaRPr lang="en-US">
              <a:solidFill>
                <a:prstClr val="black"/>
              </a:solidFill>
            </a:endParaRPr>
          </a:p>
        </p:txBody>
      </p:sp>
      <p:cxnSp>
        <p:nvCxnSpPr>
          <p:cNvPr id="31" name="27 Conector recto de flecha"/>
          <p:cNvCxnSpPr/>
          <p:nvPr/>
        </p:nvCxnSpPr>
        <p:spPr>
          <a:xfrm flipH="1" flipV="1">
            <a:off x="5547466" y="2373575"/>
            <a:ext cx="960212" cy="1161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CuadroTexto 55"/>
          <p:cNvSpPr txBox="1"/>
          <p:nvPr/>
        </p:nvSpPr>
        <p:spPr>
          <a:xfrm>
            <a:off x="4237844" y="1030994"/>
            <a:ext cx="1189621" cy="523220"/>
          </a:xfrm>
          <a:prstGeom prst="rect">
            <a:avLst/>
          </a:prstGeom>
          <a:noFill/>
        </p:spPr>
        <p:txBody>
          <a:bodyPr wrap="none" rtlCol="0">
            <a:spAutoFit/>
          </a:bodyPr>
          <a:lstStyle/>
          <a:p>
            <a:pPr defTabSz="914400"/>
            <a:r>
              <a:rPr lang="es-ES" sz="1400" b="1" dirty="0">
                <a:solidFill>
                  <a:srgbClr val="FF0000"/>
                </a:solidFill>
              </a:rPr>
              <a:t>HADROC chip</a:t>
            </a:r>
          </a:p>
          <a:p>
            <a:pPr defTabSz="914400"/>
            <a:r>
              <a:rPr lang="es-ES" sz="1400" b="1" dirty="0">
                <a:solidFill>
                  <a:srgbClr val="FF0000"/>
                </a:solidFill>
              </a:rPr>
              <a:t>(ASIC)</a:t>
            </a:r>
          </a:p>
        </p:txBody>
      </p:sp>
      <p:cxnSp>
        <p:nvCxnSpPr>
          <p:cNvPr id="33" name="Conector recto de flecha 57"/>
          <p:cNvCxnSpPr/>
          <p:nvPr/>
        </p:nvCxnSpPr>
        <p:spPr>
          <a:xfrm>
            <a:off x="4927144" y="1400267"/>
            <a:ext cx="500321" cy="29106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58"/>
          <p:cNvSpPr/>
          <p:nvPr/>
        </p:nvSpPr>
        <p:spPr>
          <a:xfrm>
            <a:off x="5723831" y="989151"/>
            <a:ext cx="3595976" cy="307777"/>
          </a:xfrm>
          <a:prstGeom prst="rect">
            <a:avLst/>
          </a:prstGeom>
        </p:spPr>
        <p:txBody>
          <a:bodyPr wrap="square">
            <a:spAutoFit/>
          </a:bodyPr>
          <a:lstStyle/>
          <a:p>
            <a:pPr defTabSz="914400"/>
            <a:r>
              <a:rPr lang="en-US" sz="1400" b="1" dirty="0">
                <a:solidFill>
                  <a:srgbClr val="70AD47">
                    <a:lumMod val="75000"/>
                  </a:srgbClr>
                </a:solidFill>
                <a:latin typeface="Arial" pitchFamily="34" charset="0"/>
                <a:cs typeface="Arial" pitchFamily="34" charset="0"/>
              </a:rPr>
              <a:t>1m</a:t>
            </a:r>
            <a:r>
              <a:rPr lang="en-US" sz="1400" b="1" baseline="30000" dirty="0">
                <a:solidFill>
                  <a:srgbClr val="70AD47">
                    <a:lumMod val="75000"/>
                  </a:srgbClr>
                </a:solidFill>
                <a:latin typeface="Arial" pitchFamily="34" charset="0"/>
                <a:cs typeface="Arial" pitchFamily="34" charset="0"/>
              </a:rPr>
              <a:t>2</a:t>
            </a:r>
            <a:r>
              <a:rPr lang="en-US" sz="1400" b="1" dirty="0">
                <a:solidFill>
                  <a:srgbClr val="70AD47">
                    <a:lumMod val="75000"/>
                  </a:srgbClr>
                </a:solidFill>
                <a:latin typeface="Arial" pitchFamily="34" charset="0"/>
                <a:cs typeface="Arial" pitchFamily="34" charset="0"/>
              </a:rPr>
              <a:t> board </a:t>
            </a:r>
            <a:r>
              <a:rPr lang="en-US" sz="1400" b="1" dirty="0">
                <a:solidFill>
                  <a:srgbClr val="70AD47">
                    <a:lumMod val="75000"/>
                  </a:srgbClr>
                </a:solidFill>
                <a:latin typeface="Arial" pitchFamily="34" charset="0"/>
                <a:cs typeface="Arial" pitchFamily="34" charset="0"/>
                <a:sym typeface="Wingdings" pitchFamily="2" charset="2"/>
              </a:rPr>
              <a:t> 6 ASUs hosting 24 ASICs </a:t>
            </a:r>
            <a:endParaRPr lang="en-US" sz="1400" b="1" dirty="0">
              <a:solidFill>
                <a:srgbClr val="70AD47">
                  <a:lumMod val="75000"/>
                </a:srgbClr>
              </a:solidFill>
              <a:latin typeface="Arial" pitchFamily="34" charset="0"/>
              <a:cs typeface="Arial" pitchFamily="34" charset="0"/>
            </a:endParaRPr>
          </a:p>
        </p:txBody>
      </p:sp>
      <p:sp>
        <p:nvSpPr>
          <p:cNvPr id="35" name="CuadroTexto 32"/>
          <p:cNvSpPr txBox="1"/>
          <p:nvPr/>
        </p:nvSpPr>
        <p:spPr>
          <a:xfrm>
            <a:off x="51334" y="1102943"/>
            <a:ext cx="4160626" cy="369332"/>
          </a:xfrm>
          <a:prstGeom prst="rect">
            <a:avLst/>
          </a:prstGeom>
          <a:solidFill>
            <a:schemeClr val="accent2">
              <a:lumMod val="20000"/>
              <a:lumOff val="80000"/>
            </a:schemeClr>
          </a:solidFill>
          <a:ln w="28575">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wrap="none" rtlCol="0">
            <a:spAutoFit/>
          </a:bodyPr>
          <a:lstStyle/>
          <a:p>
            <a:pPr defTabSz="914400"/>
            <a:r>
              <a:rPr lang="en-US" b="1" dirty="0">
                <a:solidFill>
                  <a:schemeClr val="accent2">
                    <a:lumMod val="50000"/>
                  </a:schemeClr>
                </a:solidFill>
              </a:rPr>
              <a:t>Electronics readout for the 1m</a:t>
            </a:r>
            <a:r>
              <a:rPr lang="en-US" b="1" baseline="30000" dirty="0">
                <a:solidFill>
                  <a:schemeClr val="accent2">
                    <a:lumMod val="50000"/>
                  </a:schemeClr>
                </a:solidFill>
              </a:rPr>
              <a:t>3 </a:t>
            </a:r>
            <a:r>
              <a:rPr lang="en-US" b="1" dirty="0" err="1">
                <a:solidFill>
                  <a:schemeClr val="accent2">
                    <a:lumMod val="50000"/>
                  </a:schemeClr>
                </a:solidFill>
              </a:rPr>
              <a:t>prototipo</a:t>
            </a:r>
            <a:r>
              <a:rPr lang="en-US" b="1" dirty="0">
                <a:solidFill>
                  <a:schemeClr val="accent2">
                    <a:lumMod val="50000"/>
                  </a:schemeClr>
                </a:solidFill>
              </a:rPr>
              <a:t> </a:t>
            </a:r>
            <a:endParaRPr lang="en-US" b="1" baseline="30000" dirty="0">
              <a:solidFill>
                <a:schemeClr val="accent2">
                  <a:lumMod val="50000"/>
                </a:schemeClr>
              </a:solidFill>
            </a:endParaRPr>
          </a:p>
        </p:txBody>
      </p:sp>
      <p:sp>
        <p:nvSpPr>
          <p:cNvPr id="36" name="35 CuadroTexto"/>
          <p:cNvSpPr txBox="1"/>
          <p:nvPr/>
        </p:nvSpPr>
        <p:spPr>
          <a:xfrm>
            <a:off x="602" y="2946430"/>
            <a:ext cx="9165617" cy="338554"/>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a:t>1 DIF (detector </a:t>
            </a:r>
            <a:r>
              <a:rPr lang="en-US" sz="1600" dirty="0" err="1"/>
              <a:t>InterFace</a:t>
            </a:r>
            <a:r>
              <a:rPr lang="en-US" sz="1600" dirty="0"/>
              <a:t>) for 2 ASU (Active Sensor Unit.- PCB+ASICs) </a:t>
            </a:r>
            <a:r>
              <a:rPr lang="en-US" sz="1600" dirty="0">
                <a:sym typeface="Wingdings" panose="05000000000000000000" pitchFamily="2" charset="2"/>
              </a:rPr>
              <a:t> </a:t>
            </a:r>
            <a:r>
              <a:rPr lang="en-US" sz="1600" b="1" dirty="0">
                <a:solidFill>
                  <a:srgbClr val="FF0000"/>
                </a:solidFill>
                <a:sym typeface="Wingdings" panose="05000000000000000000" pitchFamily="2" charset="2"/>
              </a:rPr>
              <a:t>3 DIFs for  ONE 1m2 GRPC detector</a:t>
            </a:r>
            <a:endParaRPr lang="en-US" sz="1600" b="1" dirty="0">
              <a:solidFill>
                <a:srgbClr val="FF0000"/>
              </a:solidFill>
            </a:endParaRPr>
          </a:p>
        </p:txBody>
      </p:sp>
      <p:sp>
        <p:nvSpPr>
          <p:cNvPr id="37" name="CuadroTexto 32"/>
          <p:cNvSpPr txBox="1"/>
          <p:nvPr/>
        </p:nvSpPr>
        <p:spPr>
          <a:xfrm>
            <a:off x="75506" y="3491716"/>
            <a:ext cx="4064446" cy="369332"/>
          </a:xfrm>
          <a:prstGeom prst="rect">
            <a:avLst/>
          </a:prstGeom>
          <a:solidFill>
            <a:schemeClr val="bg1">
              <a:lumMod val="95000"/>
            </a:schemeClr>
          </a:solidFill>
          <a:ln w="28575">
            <a:solidFill>
              <a:srgbClr val="7030A0"/>
            </a:solidFill>
          </a:ln>
        </p:spPr>
        <p:style>
          <a:lnRef idx="0">
            <a:schemeClr val="accent2"/>
          </a:lnRef>
          <a:fillRef idx="3">
            <a:schemeClr val="accent2"/>
          </a:fillRef>
          <a:effectRef idx="3">
            <a:schemeClr val="accent2"/>
          </a:effectRef>
          <a:fontRef idx="minor">
            <a:schemeClr val="lt1"/>
          </a:fontRef>
        </p:style>
        <p:txBody>
          <a:bodyPr wrap="none" rtlCol="0">
            <a:spAutoFit/>
          </a:bodyPr>
          <a:lstStyle/>
          <a:p>
            <a:pPr defTabSz="914400"/>
            <a:r>
              <a:rPr lang="en-US" b="1" dirty="0">
                <a:solidFill>
                  <a:srgbClr val="7030A0"/>
                </a:solidFill>
              </a:rPr>
              <a:t>Electronics readout for the final detector</a:t>
            </a:r>
            <a:endParaRPr lang="en-US" b="1" baseline="30000" dirty="0">
              <a:solidFill>
                <a:srgbClr val="7030A0"/>
              </a:solidFill>
            </a:endParaRPr>
          </a:p>
        </p:txBody>
      </p:sp>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77" y="4411851"/>
            <a:ext cx="4716016" cy="13409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2" y="3922622"/>
            <a:ext cx="3344080" cy="2458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 name="40 CuadroTexto"/>
          <p:cNvSpPr txBox="1"/>
          <p:nvPr/>
        </p:nvSpPr>
        <p:spPr>
          <a:xfrm>
            <a:off x="4303365" y="3683124"/>
            <a:ext cx="4840636" cy="584776"/>
          </a:xfrm>
          <a:prstGeom prst="rect">
            <a:avLst/>
          </a:prstGeom>
          <a:solidFill>
            <a:schemeClr val="accent3">
              <a:lumMod val="20000"/>
              <a:lumOff val="80000"/>
            </a:schemeClr>
          </a:solidFill>
          <a:ln>
            <a:solidFill>
              <a:schemeClr val="accent1">
                <a:lumMod val="50000"/>
              </a:schemeClr>
            </a:solidFill>
          </a:ln>
        </p:spPr>
        <p:txBody>
          <a:bodyPr wrap="square" rtlCol="0">
            <a:spAutoFit/>
          </a:bodyPr>
          <a:lstStyle/>
          <a:p>
            <a:r>
              <a:rPr lang="en-US" sz="1600" dirty="0"/>
              <a:t>Only </a:t>
            </a:r>
            <a:r>
              <a:rPr lang="en-US" sz="1600" b="1" dirty="0">
                <a:solidFill>
                  <a:srgbClr val="FF0000"/>
                </a:solidFill>
              </a:rPr>
              <a:t>1 DIF per GRPC (any size) </a:t>
            </a:r>
            <a:r>
              <a:rPr lang="en-US" sz="1600" dirty="0"/>
              <a:t>with small dimensions to fit in the  </a:t>
            </a:r>
            <a:r>
              <a:rPr lang="en-US" sz="1600" b="1" dirty="0">
                <a:solidFill>
                  <a:schemeClr val="accent2">
                    <a:lumMod val="50000"/>
                  </a:schemeClr>
                </a:solidFill>
              </a:rPr>
              <a:t>small</a:t>
            </a:r>
            <a:r>
              <a:rPr lang="en-US" sz="1600" dirty="0">
                <a:solidFill>
                  <a:schemeClr val="accent2">
                    <a:lumMod val="50000"/>
                  </a:schemeClr>
                </a:solidFill>
              </a:rPr>
              <a:t> </a:t>
            </a:r>
            <a:r>
              <a:rPr lang="en-US" sz="1600" dirty="0"/>
              <a:t>space available  at the </a:t>
            </a:r>
            <a:r>
              <a:rPr lang="en-US" sz="1600" b="1" dirty="0">
                <a:solidFill>
                  <a:schemeClr val="accent2">
                    <a:lumMod val="75000"/>
                  </a:schemeClr>
                </a:solidFill>
              </a:rPr>
              <a:t>ILD detector</a:t>
            </a:r>
          </a:p>
        </p:txBody>
      </p:sp>
      <p:sp>
        <p:nvSpPr>
          <p:cNvPr id="42" name="41 Elipse"/>
          <p:cNvSpPr/>
          <p:nvPr/>
        </p:nvSpPr>
        <p:spPr>
          <a:xfrm>
            <a:off x="4061150" y="5059923"/>
            <a:ext cx="510850" cy="337661"/>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42 Conector recto de flecha"/>
          <p:cNvCxnSpPr/>
          <p:nvPr/>
        </p:nvCxnSpPr>
        <p:spPr>
          <a:xfrm flipH="1">
            <a:off x="230222" y="3895164"/>
            <a:ext cx="4897390" cy="838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7013378" y="4314582"/>
            <a:ext cx="1484702" cy="338554"/>
          </a:xfrm>
          <a:prstGeom prst="rect">
            <a:avLst/>
          </a:prstGeom>
          <a:solidFill>
            <a:schemeClr val="accent6">
              <a:lumMod val="50000"/>
            </a:schemeClr>
          </a:solidFill>
        </p:spPr>
        <p:txBody>
          <a:bodyPr wrap="none" rtlCol="0">
            <a:spAutoFit/>
          </a:bodyPr>
          <a:lstStyle/>
          <a:p>
            <a:r>
              <a:rPr lang="en-US" sz="1600" b="1" dirty="0">
                <a:solidFill>
                  <a:schemeClr val="bg1"/>
                </a:solidFill>
              </a:rPr>
              <a:t>DIF dimensions</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1371" y="5589240"/>
            <a:ext cx="1847850" cy="876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7" name="46 Conector recto de flecha"/>
          <p:cNvCxnSpPr>
            <a:endCxn id="42" idx="7"/>
          </p:cNvCxnSpPr>
          <p:nvPr/>
        </p:nvCxnSpPr>
        <p:spPr>
          <a:xfrm flipH="1">
            <a:off x="4497188" y="4221088"/>
            <a:ext cx="2235052" cy="888284"/>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427454" y="5181600"/>
            <a:ext cx="1144691" cy="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a:off x="2628494" y="5181600"/>
            <a:ext cx="581951" cy="1270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3" name="1 Título"/>
          <p:cNvSpPr txBox="1">
            <a:spLocks/>
          </p:cNvSpPr>
          <p:nvPr/>
        </p:nvSpPr>
        <p:spPr>
          <a:xfrm>
            <a:off x="259463" y="109539"/>
            <a:ext cx="2689542" cy="48736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a:t>
            </a:r>
          </a:p>
        </p:txBody>
      </p:sp>
      <p:sp>
        <p:nvSpPr>
          <p:cNvPr id="51" name="Rectangle 50"/>
          <p:cNvSpPr/>
          <p:nvPr/>
        </p:nvSpPr>
        <p:spPr>
          <a:xfrm>
            <a:off x="1572145" y="4208388"/>
            <a:ext cx="414031" cy="190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ZoneTexte 53"/>
          <p:cNvSpPr txBox="1"/>
          <p:nvPr/>
        </p:nvSpPr>
        <p:spPr>
          <a:xfrm>
            <a:off x="1534930" y="4200282"/>
            <a:ext cx="133746" cy="246221"/>
          </a:xfrm>
          <a:prstGeom prst="rect">
            <a:avLst/>
          </a:prstGeom>
          <a:noFill/>
        </p:spPr>
        <p:txBody>
          <a:bodyPr wrap="square" rtlCol="0">
            <a:spAutoFit/>
          </a:bodyPr>
          <a:lstStyle/>
          <a:p>
            <a:r>
              <a:rPr lang="en-US" sz="1000" dirty="0" err="1"/>
              <a:t>Uo</a:t>
            </a:r>
            <a:r>
              <a:rPr lang="en-US" sz="1000" dirty="0"/>
              <a:t> to 9</a:t>
            </a:r>
          </a:p>
        </p:txBody>
      </p:sp>
    </p:spTree>
    <p:extLst>
      <p:ext uri="{BB962C8B-B14F-4D97-AF65-F5344CB8AC3E}">
        <p14:creationId xmlns:p14="http://schemas.microsoft.com/office/powerpoint/2010/main" val="276132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3"/>
          <p:cNvSpPr>
            <a:spLocks noGrp="1" noChangeArrowheads="1"/>
          </p:cNvSpPr>
          <p:nvPr>
            <p:ph idx="4294967295"/>
          </p:nvPr>
        </p:nvSpPr>
        <p:spPr>
          <a:xfrm>
            <a:off x="146050" y="871538"/>
            <a:ext cx="9036050" cy="5616575"/>
          </a:xfrm>
        </p:spPr>
        <p:txBody>
          <a:bodyPr/>
          <a:lstStyle/>
          <a:p>
            <a:pPr>
              <a:buNone/>
              <a:defRPr/>
            </a:pPr>
            <a:r>
              <a:rPr lang="en-US" sz="2400" b="1" dirty="0">
                <a:solidFill>
                  <a:schemeClr val="accent1"/>
                </a:solidFill>
                <a:latin typeface="Calibri" pitchFamily="34" charset="0"/>
                <a:cs typeface="+mn-cs"/>
              </a:rPr>
              <a:t>      HARDROCR3 main features:</a:t>
            </a:r>
          </a:p>
          <a:p>
            <a:pPr lvl="1">
              <a:defRPr/>
            </a:pPr>
            <a:r>
              <a:rPr lang="en-US" sz="1800" b="1" dirty="0">
                <a:latin typeface="Calibri" pitchFamily="34" charset="0"/>
              </a:rPr>
              <a:t>Independent channels</a:t>
            </a:r>
          </a:p>
          <a:p>
            <a:pPr lvl="1">
              <a:defRPr/>
            </a:pPr>
            <a:r>
              <a:rPr lang="en-US" sz="1800" b="1" dirty="0">
                <a:latin typeface="Calibri" pitchFamily="34" charset="0"/>
              </a:rPr>
              <a:t>Zero suppress</a:t>
            </a:r>
          </a:p>
          <a:p>
            <a:pPr lvl="1">
              <a:defRPr/>
            </a:pPr>
            <a:r>
              <a:rPr lang="en-US" sz="1800" dirty="0">
                <a:latin typeface="Calibri" pitchFamily="34" charset="0"/>
              </a:rPr>
              <a:t>Extended dynamic range (</a:t>
            </a:r>
            <a:r>
              <a:rPr lang="en-US" sz="1800" b="1" dirty="0">
                <a:latin typeface="Calibri" pitchFamily="34" charset="0"/>
              </a:rPr>
              <a:t>up to 50 </a:t>
            </a:r>
            <a:r>
              <a:rPr lang="en-US" sz="1800" b="1" dirty="0" err="1">
                <a:latin typeface="Calibri" pitchFamily="34" charset="0"/>
              </a:rPr>
              <a:t>pC</a:t>
            </a:r>
            <a:r>
              <a:rPr lang="en-US" sz="1800" dirty="0">
                <a:latin typeface="Calibri" pitchFamily="34" charset="0"/>
              </a:rPr>
              <a:t>)</a:t>
            </a:r>
          </a:p>
          <a:p>
            <a:pPr lvl="1">
              <a:defRPr/>
            </a:pPr>
            <a:r>
              <a:rPr lang="en-US" sz="1800" b="1" dirty="0">
                <a:latin typeface="Calibri" pitchFamily="34" charset="0"/>
              </a:rPr>
              <a:t>I2C link with triple voting for slow control parameters</a:t>
            </a:r>
          </a:p>
          <a:p>
            <a:pPr lvl="1">
              <a:defRPr/>
            </a:pPr>
            <a:r>
              <a:rPr lang="en-US" sz="1800" dirty="0">
                <a:latin typeface="Calibri" pitchFamily="34" charset="0"/>
              </a:rPr>
              <a:t>packaging in QFP208,</a:t>
            </a:r>
            <a:r>
              <a:rPr lang="en-US" sz="1800" dirty="0">
                <a:latin typeface="Calibri" pitchFamily="34" charset="0"/>
                <a:sym typeface="Wingdings" panose="05000000000000000000" pitchFamily="2" charset="2"/>
              </a:rPr>
              <a:t> d</a:t>
            </a:r>
            <a:r>
              <a:rPr lang="en-US" sz="1800" dirty="0">
                <a:latin typeface="Calibri" pitchFamily="34" charset="0"/>
              </a:rPr>
              <a:t>ie size  ~30 mm</a:t>
            </a:r>
            <a:r>
              <a:rPr lang="en-US" sz="1800" baseline="30000" dirty="0">
                <a:latin typeface="Calibri" pitchFamily="34" charset="0"/>
              </a:rPr>
              <a:t>2</a:t>
            </a:r>
          </a:p>
          <a:p>
            <a:pPr lvl="1">
              <a:defRPr/>
            </a:pPr>
            <a:r>
              <a:rPr lang="en-US" sz="1800" dirty="0">
                <a:latin typeface="Calibri" pitchFamily="34" charset="0"/>
              </a:rPr>
              <a:t>Consumption increase (internal PLL, I2C)</a:t>
            </a:r>
          </a:p>
          <a:p>
            <a:pPr lvl="1" eaLnBrk="1" hangingPunct="1">
              <a:lnSpc>
                <a:spcPct val="80000"/>
              </a:lnSpc>
              <a:buFontTx/>
              <a:buNone/>
              <a:defRPr/>
            </a:pPr>
            <a:endParaRPr lang="en-US" dirty="0">
              <a:latin typeface="Calibri" pitchFamily="34" charset="0"/>
            </a:endParaRPr>
          </a:p>
        </p:txBody>
      </p:sp>
      <p:grpSp>
        <p:nvGrpSpPr>
          <p:cNvPr id="10" name="Grouper 9"/>
          <p:cNvGrpSpPr/>
          <p:nvPr/>
        </p:nvGrpSpPr>
        <p:grpSpPr>
          <a:xfrm>
            <a:off x="5719762" y="17463"/>
            <a:ext cx="2962275" cy="2216150"/>
            <a:chOff x="6002338" y="1428750"/>
            <a:chExt cx="2962275" cy="2216150"/>
          </a:xfrm>
        </p:grpSpPr>
        <p:pic>
          <p:nvPicPr>
            <p:cNvPr id="54275" name="Picture 2" descr="C:\Users\seguin.LAL\Application Data\SSH\temp\lay1_hr3.png"/>
            <p:cNvPicPr>
              <a:picLocks noChangeAspect="1" noChangeArrowheads="1"/>
            </p:cNvPicPr>
            <p:nvPr/>
          </p:nvPicPr>
          <p:blipFill>
            <a:blip r:embed="rId3">
              <a:extLst>
                <a:ext uri="{28A0092B-C50C-407E-A947-70E740481C1C}">
                  <a14:useLocalDpi xmlns:a14="http://schemas.microsoft.com/office/drawing/2010/main" val="0"/>
                </a:ext>
              </a:extLst>
            </a:blip>
            <a:srcRect l="15015" t="12816" r="10617" b="13934"/>
            <a:stretch>
              <a:fillRect/>
            </a:stretch>
          </p:blipFill>
          <p:spPr bwMode="auto">
            <a:xfrm>
              <a:off x="6507163" y="1831975"/>
              <a:ext cx="245745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Connecteur droit avec flèche 3"/>
            <p:cNvCxnSpPr/>
            <p:nvPr/>
          </p:nvCxnSpPr>
          <p:spPr>
            <a:xfrm>
              <a:off x="6507163" y="1768475"/>
              <a:ext cx="245745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7" name="ZoneTexte 4"/>
            <p:cNvSpPr txBox="1">
              <a:spLocks noChangeArrowheads="1"/>
            </p:cNvSpPr>
            <p:nvPr/>
          </p:nvSpPr>
          <p:spPr bwMode="auto">
            <a:xfrm>
              <a:off x="7299325" y="1428750"/>
              <a:ext cx="928688"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t>6,3 mm</a:t>
              </a:r>
            </a:p>
          </p:txBody>
        </p:sp>
        <p:cxnSp>
          <p:nvCxnSpPr>
            <p:cNvPr id="17" name="Connecteur droit avec flèche 16"/>
            <p:cNvCxnSpPr/>
            <p:nvPr/>
          </p:nvCxnSpPr>
          <p:spPr>
            <a:xfrm>
              <a:off x="6372225" y="1849438"/>
              <a:ext cx="0" cy="179546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9" name="ZoneTexte 20"/>
            <p:cNvSpPr txBox="1">
              <a:spLocks noChangeArrowheads="1"/>
            </p:cNvSpPr>
            <p:nvPr/>
          </p:nvSpPr>
          <p:spPr bwMode="auto">
            <a:xfrm rot="-5400000">
              <a:off x="5722938" y="2492375"/>
              <a:ext cx="9286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4,7 mm</a:t>
              </a:r>
            </a:p>
          </p:txBody>
        </p:sp>
      </p:grpSp>
      <p:pic>
        <p:nvPicPr>
          <p:cNvPr id="11" name="Picture 3" descr="D:\Mes_documents_locaux\Hardroc3\Scurves_DAC0.bmp"/>
          <p:cNvPicPr>
            <a:picLocks noChangeAspect="1" noChangeArrowheads="1"/>
          </p:cNvPicPr>
          <p:nvPr/>
        </p:nvPicPr>
        <p:blipFill>
          <a:blip r:embed="rId4" cstate="print"/>
          <a:srcRect/>
          <a:stretch>
            <a:fillRect/>
          </a:stretch>
        </p:blipFill>
        <p:spPr bwMode="auto">
          <a:xfrm>
            <a:off x="279400" y="4365054"/>
            <a:ext cx="4572000" cy="2492945"/>
          </a:xfrm>
          <a:prstGeom prst="rect">
            <a:avLst/>
          </a:prstGeom>
          <a:noFill/>
        </p:spPr>
      </p:pic>
      <p:pic>
        <p:nvPicPr>
          <p:cNvPr id="12" name="Picture 4" descr="D:\Mes_documents_locaux\Hardroc3\Dist_Scurves_DAC0.bmp"/>
          <p:cNvPicPr>
            <a:picLocks noChangeAspect="1" noChangeArrowheads="1"/>
          </p:cNvPicPr>
          <p:nvPr/>
        </p:nvPicPr>
        <p:blipFill>
          <a:blip r:embed="rId5" cstate="print"/>
          <a:srcRect/>
          <a:stretch>
            <a:fillRect/>
          </a:stretch>
        </p:blipFill>
        <p:spPr bwMode="auto">
          <a:xfrm>
            <a:off x="5073649" y="4154489"/>
            <a:ext cx="3886200" cy="2587624"/>
          </a:xfrm>
          <a:prstGeom prst="rect">
            <a:avLst/>
          </a:prstGeom>
          <a:noFill/>
        </p:spPr>
      </p:pic>
      <p:sp>
        <p:nvSpPr>
          <p:cNvPr id="13" name="ZoneTexte 12"/>
          <p:cNvSpPr txBox="1"/>
          <p:nvPr/>
        </p:nvSpPr>
        <p:spPr>
          <a:xfrm>
            <a:off x="482600" y="3738990"/>
            <a:ext cx="4794249" cy="400110"/>
          </a:xfrm>
          <a:prstGeom prst="rect">
            <a:avLst/>
          </a:prstGeom>
          <a:noFill/>
        </p:spPr>
        <p:txBody>
          <a:bodyPr wrap="square" rtlCol="0">
            <a:spAutoFit/>
          </a:bodyPr>
          <a:lstStyle/>
          <a:p>
            <a:r>
              <a:rPr lang="fr-FR" sz="2000" dirty="0"/>
              <a:t>H3B TESTED : 786,    </a:t>
            </a:r>
            <a:r>
              <a:rPr lang="fr-FR" sz="2000" dirty="0" err="1"/>
              <a:t>Yield</a:t>
            </a:r>
            <a:r>
              <a:rPr lang="fr-FR" sz="2000" dirty="0"/>
              <a:t> : 83.3 %</a:t>
            </a:r>
          </a:p>
        </p:txBody>
      </p:sp>
      <p:sp>
        <p:nvSpPr>
          <p:cNvPr id="14" name="1 Título"/>
          <p:cNvSpPr txBox="1">
            <a:spLocks/>
          </p:cNvSpPr>
          <p:nvPr/>
        </p:nvSpPr>
        <p:spPr>
          <a:xfrm>
            <a:off x="482600" y="255588"/>
            <a:ext cx="3187699" cy="35401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 ASIC </a:t>
            </a:r>
          </a:p>
        </p:txBody>
      </p:sp>
    </p:spTree>
    <p:extLst>
      <p:ext uri="{BB962C8B-B14F-4D97-AF65-F5344CB8AC3E}">
        <p14:creationId xmlns:p14="http://schemas.microsoft.com/office/powerpoint/2010/main" val="41782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9" name="Rectangle 3"/>
          <p:cNvSpPr>
            <a:spLocks noGrp="1" noChangeArrowheads="1"/>
          </p:cNvSpPr>
          <p:nvPr>
            <p:ph idx="4294967295"/>
          </p:nvPr>
        </p:nvSpPr>
        <p:spPr>
          <a:xfrm>
            <a:off x="0" y="801688"/>
            <a:ext cx="4403725" cy="3033712"/>
          </a:xfrm>
        </p:spPr>
        <p:txBody>
          <a:bodyPr/>
          <a:lstStyle/>
          <a:p>
            <a:pPr eaLnBrk="1" hangingPunct="1">
              <a:buFont typeface="Wingdings" pitchFamily="2" charset="2"/>
              <a:buChar char="§"/>
              <a:defRPr/>
            </a:pPr>
            <a:endParaRPr lang="en-US" sz="1400" b="1" dirty="0">
              <a:solidFill>
                <a:srgbClr val="0066FF"/>
              </a:solidFill>
              <a:latin typeface="Calibri" pitchFamily="34" charset="0"/>
              <a:cs typeface="+mn-cs"/>
            </a:endParaRPr>
          </a:p>
          <a:p>
            <a:pPr marL="914400" lvl="2" indent="0" eaLnBrk="1" hangingPunct="1">
              <a:buFontTx/>
              <a:buNone/>
              <a:defRPr/>
            </a:pPr>
            <a:endParaRPr lang="en-US" sz="1200" dirty="0">
              <a:latin typeface="Calibri" pitchFamily="34" charset="0"/>
            </a:endParaRPr>
          </a:p>
          <a:p>
            <a:pPr lvl="2" eaLnBrk="1" hangingPunct="1">
              <a:buFont typeface="Wingdings" pitchFamily="2" charset="2"/>
              <a:buChar char="§"/>
              <a:defRPr/>
            </a:pPr>
            <a:endParaRPr lang="en-US" sz="1200" dirty="0">
              <a:latin typeface="Calibri" pitchFamily="34" charset="0"/>
            </a:endParaRPr>
          </a:p>
          <a:p>
            <a:pPr lvl="3" eaLnBrk="1" hangingPunct="1">
              <a:buFont typeface="Wingdings" pitchFamily="2" charset="2"/>
              <a:buChar char="§"/>
              <a:defRPr/>
            </a:pPr>
            <a:endParaRPr lang="en-US" sz="1000" dirty="0">
              <a:latin typeface="Calibri" pitchFamily="34" charset="0"/>
            </a:endParaRPr>
          </a:p>
          <a:p>
            <a:pPr marL="914400" lvl="2" indent="0" eaLnBrk="1" hangingPunct="1">
              <a:buFontTx/>
              <a:buNone/>
              <a:defRPr/>
            </a:pPr>
            <a:endParaRPr lang="en-US" sz="1200" dirty="0">
              <a:latin typeface="Calibri" pitchFamily="34" charset="0"/>
            </a:endParaRPr>
          </a:p>
          <a:p>
            <a:pPr marL="914400" lvl="2" indent="0" eaLnBrk="1" hangingPunct="1">
              <a:buFontTx/>
              <a:buNone/>
              <a:defRPr/>
            </a:pPr>
            <a:endParaRPr lang="fr-FR" sz="1200" dirty="0">
              <a:latin typeface="Calibri" pitchFamily="34" charset="0"/>
            </a:endParaRPr>
          </a:p>
          <a:p>
            <a:pPr marL="457200" lvl="1" indent="0" eaLnBrk="1" hangingPunct="1">
              <a:buFontTx/>
              <a:buNone/>
              <a:defRPr/>
            </a:pPr>
            <a:endParaRPr lang="fr-FR" sz="1800" dirty="0">
              <a:latin typeface="Calibri" pitchFamily="34" charset="0"/>
            </a:endParaRPr>
          </a:p>
          <a:p>
            <a:pPr eaLnBrk="1" hangingPunct="1">
              <a:defRPr/>
            </a:pPr>
            <a:endParaRPr lang="fr-FR" sz="2000" dirty="0">
              <a:latin typeface="Calibri" pitchFamily="34" charset="0"/>
              <a:cs typeface="+mn-cs"/>
            </a:endParaRPr>
          </a:p>
          <a:p>
            <a:pPr lvl="1" eaLnBrk="1" hangingPunct="1">
              <a:defRPr/>
            </a:pPr>
            <a:endParaRPr lang="fr-FR" sz="1800" dirty="0">
              <a:latin typeface="Calibri" pitchFamily="34" charset="0"/>
            </a:endParaRPr>
          </a:p>
        </p:txBody>
      </p:sp>
      <p:sp>
        <p:nvSpPr>
          <p:cNvPr id="22" name="Rectangle 2"/>
          <p:cNvSpPr>
            <a:spLocks noGrp="1" noChangeArrowheads="1"/>
          </p:cNvSpPr>
          <p:nvPr>
            <p:ph type="title" idx="4294967295"/>
          </p:nvPr>
        </p:nvSpPr>
        <p:spPr>
          <a:xfrm>
            <a:off x="127000" y="153988"/>
            <a:ext cx="4032250" cy="620712"/>
          </a:xfrm>
          <a:ln>
            <a:solidFill>
              <a:srgbClr val="22C916"/>
            </a:solidFill>
          </a:ln>
        </p:spPr>
        <p:txBody>
          <a:bodyPr>
            <a:normAutofit/>
          </a:bodyPr>
          <a:lstStyle/>
          <a:p>
            <a:pPr algn="l" eaLnBrk="1" hangingPunct="1">
              <a:defRPr/>
            </a:pPr>
            <a:r>
              <a:rPr lang="en-US" sz="2400" b="1" dirty="0">
                <a:solidFill>
                  <a:srgbClr val="AA0000"/>
                </a:solidFill>
                <a:latin typeface="+mn-lt"/>
                <a:cs typeface="+mj-cs"/>
              </a:rPr>
              <a:t>    </a:t>
            </a:r>
            <a:r>
              <a:rPr lang="en-US" sz="2400" dirty="0">
                <a:solidFill>
                  <a:srgbClr val="FF0000"/>
                </a:solidFill>
                <a:latin typeface="+mn-lt"/>
                <a:cs typeface="+mj-cs"/>
              </a:rPr>
              <a:t>HARDROC3: Analog linearity</a:t>
            </a:r>
          </a:p>
        </p:txBody>
      </p:sp>
      <p:pic>
        <p:nvPicPr>
          <p:cNvPr id="58372" name="Image 11" descr="C:\Users\seguin.LAL\Desktop\Hardroc3\Mesures\lin_fsb0_v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125538"/>
            <a:ext cx="4268787" cy="246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Image 12" descr="C:\Users\seguin.LAL\Desktop\Hardroc3\Mesures\fsb0_sigmaNois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4157663"/>
            <a:ext cx="434340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Image 13" descr="C:\Users\seguin.LAL\Desktop\Hardroc3\Mesures\lin_fsb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25538"/>
            <a:ext cx="483870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Image 14" descr="C:\Users\seguin.LAL\Desktop\Hardroc3\Mesures\lin_fsb2.tif"/>
          <p:cNvPicPr>
            <a:picLocks noChangeAspect="1" noChangeArrowheads="1"/>
          </p:cNvPicPr>
          <p:nvPr/>
        </p:nvPicPr>
        <p:blipFill>
          <a:blip r:embed="rId5">
            <a:extLst>
              <a:ext uri="{28A0092B-C50C-407E-A947-70E740481C1C}">
                <a14:useLocalDpi xmlns:a14="http://schemas.microsoft.com/office/drawing/2010/main" val="0"/>
              </a:ext>
            </a:extLst>
          </a:blip>
          <a:srcRect r="4713"/>
          <a:stretch>
            <a:fillRect/>
          </a:stretch>
        </p:blipFill>
        <p:spPr bwMode="auto">
          <a:xfrm>
            <a:off x="34925" y="3860800"/>
            <a:ext cx="41671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ZoneTexte 1"/>
          <p:cNvSpPr txBox="1">
            <a:spLocks noChangeArrowheads="1"/>
          </p:cNvSpPr>
          <p:nvPr/>
        </p:nvSpPr>
        <p:spPr bwMode="auto">
          <a:xfrm>
            <a:off x="1042988" y="1773238"/>
            <a:ext cx="695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FSB0</a:t>
            </a:r>
          </a:p>
        </p:txBody>
      </p:sp>
      <p:sp>
        <p:nvSpPr>
          <p:cNvPr id="58377" name="ZoneTexte 2"/>
          <p:cNvSpPr txBox="1">
            <a:spLocks noChangeArrowheads="1"/>
          </p:cNvSpPr>
          <p:nvPr/>
        </p:nvSpPr>
        <p:spPr bwMode="auto">
          <a:xfrm>
            <a:off x="5213350" y="4292600"/>
            <a:ext cx="3041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FF0000"/>
                </a:solidFill>
              </a:rPr>
              <a:t>FSB0: 5</a:t>
            </a:r>
            <a:r>
              <a:rPr lang="el-GR" sz="2000">
                <a:solidFill>
                  <a:srgbClr val="FF0000"/>
                </a:solidFill>
              </a:rPr>
              <a:t>σ</a:t>
            </a:r>
            <a:r>
              <a:rPr lang="fr-FR" sz="2000">
                <a:solidFill>
                  <a:srgbClr val="FF0000"/>
                </a:solidFill>
              </a:rPr>
              <a:t> noise limit= 15 fC</a:t>
            </a:r>
          </a:p>
        </p:txBody>
      </p:sp>
      <p:sp>
        <p:nvSpPr>
          <p:cNvPr id="6" name="ZoneTexte 5"/>
          <p:cNvSpPr txBox="1"/>
          <p:nvPr/>
        </p:nvSpPr>
        <p:spPr>
          <a:xfrm>
            <a:off x="7380288" y="2700338"/>
            <a:ext cx="1465262" cy="400050"/>
          </a:xfrm>
          <a:prstGeom prst="rect">
            <a:avLst/>
          </a:prstGeom>
          <a:noFill/>
        </p:spPr>
        <p:txBody>
          <a:bodyPr wrap="none">
            <a:spAutoFit/>
          </a:bodyPr>
          <a:lstStyle/>
          <a:p>
            <a:pPr>
              <a:defRPr/>
            </a:pPr>
            <a:r>
              <a:rPr lang="fr-FR" sz="2000" dirty="0">
                <a:solidFill>
                  <a:schemeClr val="accent5">
                    <a:lumMod val="50000"/>
                  </a:schemeClr>
                </a:solidFill>
                <a:cs typeface="+mn-cs"/>
              </a:rPr>
              <a:t>Up to 10 </a:t>
            </a:r>
            <a:r>
              <a:rPr lang="fr-FR" sz="2000" dirty="0" err="1">
                <a:solidFill>
                  <a:schemeClr val="accent5">
                    <a:lumMod val="50000"/>
                  </a:schemeClr>
                </a:solidFill>
                <a:cs typeface="+mn-cs"/>
              </a:rPr>
              <a:t>pC</a:t>
            </a:r>
            <a:r>
              <a:rPr lang="fr-FR" sz="2000" dirty="0">
                <a:solidFill>
                  <a:schemeClr val="accent5">
                    <a:lumMod val="50000"/>
                  </a:schemeClr>
                </a:solidFill>
                <a:cs typeface="+mn-cs"/>
              </a:rPr>
              <a:t> </a:t>
            </a:r>
          </a:p>
        </p:txBody>
      </p:sp>
      <p:sp>
        <p:nvSpPr>
          <p:cNvPr id="17" name="ZoneTexte 16"/>
          <p:cNvSpPr txBox="1"/>
          <p:nvPr/>
        </p:nvSpPr>
        <p:spPr>
          <a:xfrm>
            <a:off x="2751138" y="5486400"/>
            <a:ext cx="1408112" cy="400050"/>
          </a:xfrm>
          <a:prstGeom prst="rect">
            <a:avLst/>
          </a:prstGeom>
          <a:noFill/>
        </p:spPr>
        <p:txBody>
          <a:bodyPr wrap="none">
            <a:spAutoFit/>
          </a:bodyPr>
          <a:lstStyle/>
          <a:p>
            <a:pPr>
              <a:defRPr/>
            </a:pPr>
            <a:r>
              <a:rPr lang="fr-FR" sz="2000" dirty="0">
                <a:solidFill>
                  <a:schemeClr val="accent5">
                    <a:lumMod val="50000"/>
                  </a:schemeClr>
                </a:solidFill>
                <a:cs typeface="+mn-cs"/>
              </a:rPr>
              <a:t>Up to 50 </a:t>
            </a:r>
            <a:r>
              <a:rPr lang="fr-FR" sz="2000" dirty="0" err="1">
                <a:solidFill>
                  <a:schemeClr val="accent5">
                    <a:lumMod val="50000"/>
                  </a:schemeClr>
                </a:solidFill>
                <a:cs typeface="+mn-cs"/>
              </a:rPr>
              <a:t>pC</a:t>
            </a:r>
            <a:endParaRPr lang="fr-FR" sz="2000" dirty="0">
              <a:solidFill>
                <a:schemeClr val="accent5">
                  <a:lumMod val="50000"/>
                </a:schemeClr>
              </a:solidFill>
              <a:cs typeface="+mn-cs"/>
            </a:endParaRPr>
          </a:p>
        </p:txBody>
      </p:sp>
      <p:cxnSp>
        <p:nvCxnSpPr>
          <p:cNvPr id="8" name="Connecteur droit 7"/>
          <p:cNvCxnSpPr/>
          <p:nvPr/>
        </p:nvCxnSpPr>
        <p:spPr>
          <a:xfrm>
            <a:off x="4511675" y="3789363"/>
            <a:ext cx="0" cy="26638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4511675" y="6453188"/>
            <a:ext cx="460216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382" name="Rectangle 205"/>
          <p:cNvSpPr>
            <a:spLocks noChangeArrowheads="1"/>
          </p:cNvSpPr>
          <p:nvPr/>
        </p:nvSpPr>
        <p:spPr bwMode="auto">
          <a:xfrm>
            <a:off x="2319338" y="773113"/>
            <a:ext cx="4270375"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000" dirty="0">
                <a:solidFill>
                  <a:schemeClr val="tx2"/>
                </a:solidFill>
              </a:rPr>
              <a:t>Fast shaper outputs (mV) </a:t>
            </a:r>
            <a:r>
              <a:rPr lang="en-US" sz="2000" dirty="0" err="1">
                <a:solidFill>
                  <a:schemeClr val="tx2"/>
                </a:solidFill>
              </a:rPr>
              <a:t>vs</a:t>
            </a:r>
            <a:r>
              <a:rPr lang="en-US" sz="2000" dirty="0">
                <a:solidFill>
                  <a:schemeClr val="tx2"/>
                </a:solidFill>
              </a:rPr>
              <a:t> </a:t>
            </a:r>
            <a:r>
              <a:rPr lang="en-US" sz="2000" dirty="0" err="1">
                <a:solidFill>
                  <a:schemeClr val="tx2"/>
                </a:solidFill>
              </a:rPr>
              <a:t>Qinj</a:t>
            </a:r>
            <a:r>
              <a:rPr lang="en-US" sz="2000" dirty="0">
                <a:solidFill>
                  <a:schemeClr val="tx2"/>
                </a:solidFill>
              </a:rPr>
              <a:t> (</a:t>
            </a:r>
            <a:r>
              <a:rPr lang="en-US" sz="2000" dirty="0" err="1">
                <a:solidFill>
                  <a:schemeClr val="tx2"/>
                </a:solidFill>
              </a:rPr>
              <a:t>fC</a:t>
            </a:r>
            <a:r>
              <a:rPr lang="en-US" sz="2000" dirty="0">
                <a:solidFill>
                  <a:schemeClr val="tx2"/>
                </a:solidFill>
              </a:rPr>
              <a:t>)</a:t>
            </a:r>
          </a:p>
        </p:txBody>
      </p:sp>
      <p:sp>
        <p:nvSpPr>
          <p:cNvPr id="24" name="Rectangle 205"/>
          <p:cNvSpPr>
            <a:spLocks noChangeArrowheads="1"/>
          </p:cNvSpPr>
          <p:nvPr/>
        </p:nvSpPr>
        <p:spPr bwMode="auto">
          <a:xfrm>
            <a:off x="4500563" y="3794125"/>
            <a:ext cx="461327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defRPr/>
            </a:pPr>
            <a:r>
              <a:rPr lang="en-US" sz="2000" dirty="0">
                <a:solidFill>
                  <a:schemeClr val="accent1">
                    <a:lumMod val="50000"/>
                  </a:schemeClr>
                </a:solidFill>
                <a:cs typeface="+mn-cs"/>
              </a:rPr>
              <a:t>50% trig. Eff. (DAC units) vs </a:t>
            </a:r>
            <a:r>
              <a:rPr lang="en-US" sz="2000" dirty="0" err="1">
                <a:solidFill>
                  <a:schemeClr val="accent1">
                    <a:lumMod val="50000"/>
                  </a:schemeClr>
                </a:solidFill>
                <a:cs typeface="+mn-cs"/>
              </a:rPr>
              <a:t>Qinj</a:t>
            </a:r>
            <a:r>
              <a:rPr lang="en-US" sz="2000" dirty="0">
                <a:solidFill>
                  <a:schemeClr val="accent1">
                    <a:lumMod val="50000"/>
                  </a:schemeClr>
                </a:solidFill>
                <a:cs typeface="+mn-cs"/>
              </a:rPr>
              <a:t> (</a:t>
            </a:r>
            <a:r>
              <a:rPr lang="en-US" sz="2000" dirty="0" err="1">
                <a:solidFill>
                  <a:schemeClr val="accent1">
                    <a:lumMod val="50000"/>
                  </a:schemeClr>
                </a:solidFill>
                <a:cs typeface="+mn-cs"/>
              </a:rPr>
              <a:t>fC</a:t>
            </a:r>
            <a:r>
              <a:rPr lang="en-US" sz="2000" dirty="0">
                <a:solidFill>
                  <a:schemeClr val="accent1">
                    <a:lumMod val="50000"/>
                  </a:schemeClr>
                </a:solidFill>
                <a:cs typeface="+mn-cs"/>
              </a:rPr>
              <a:t>)</a:t>
            </a:r>
          </a:p>
        </p:txBody>
      </p:sp>
      <p:cxnSp>
        <p:nvCxnSpPr>
          <p:cNvPr id="25" name="Connecteur droit 24"/>
          <p:cNvCxnSpPr/>
          <p:nvPr/>
        </p:nvCxnSpPr>
        <p:spPr>
          <a:xfrm>
            <a:off x="9070975" y="3789363"/>
            <a:ext cx="20638" cy="26638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4500563" y="3789363"/>
            <a:ext cx="457041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386" name="Rectangle 205"/>
          <p:cNvSpPr>
            <a:spLocks noChangeArrowheads="1"/>
          </p:cNvSpPr>
          <p:nvPr/>
        </p:nvSpPr>
        <p:spPr bwMode="auto">
          <a:xfrm>
            <a:off x="3073400" y="6335713"/>
            <a:ext cx="3983038"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000">
                <a:solidFill>
                  <a:srgbClr val="000000"/>
                </a:solidFill>
              </a:rPr>
              <a:t>Dynamic range:   15fC   -   50 pC</a:t>
            </a:r>
          </a:p>
        </p:txBody>
      </p:sp>
      <p:sp>
        <p:nvSpPr>
          <p:cNvPr id="58387" name="ZoneTexte 25"/>
          <p:cNvSpPr txBox="1">
            <a:spLocks noChangeArrowheads="1"/>
          </p:cNvSpPr>
          <p:nvPr/>
        </p:nvSpPr>
        <p:spPr bwMode="auto">
          <a:xfrm>
            <a:off x="5540375" y="1731963"/>
            <a:ext cx="6937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FSB1</a:t>
            </a:r>
          </a:p>
        </p:txBody>
      </p:sp>
      <p:sp>
        <p:nvSpPr>
          <p:cNvPr id="58388" name="ZoneTexte 26"/>
          <p:cNvSpPr txBox="1">
            <a:spLocks noChangeArrowheads="1"/>
          </p:cNvSpPr>
          <p:nvPr/>
        </p:nvSpPr>
        <p:spPr bwMode="auto">
          <a:xfrm>
            <a:off x="1042988" y="4581525"/>
            <a:ext cx="695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FSB2</a:t>
            </a:r>
          </a:p>
        </p:txBody>
      </p:sp>
    </p:spTree>
    <p:extLst>
      <p:ext uri="{BB962C8B-B14F-4D97-AF65-F5344CB8AC3E}">
        <p14:creationId xmlns:p14="http://schemas.microsoft.com/office/powerpoint/2010/main" val="2272359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8738"/>
            <a:ext cx="8229600" cy="1143000"/>
          </a:xfrm>
        </p:spPr>
        <p:txBody>
          <a:bodyPr>
            <a:normAutofit/>
          </a:bodyPr>
          <a:lstStyle/>
          <a:p>
            <a:r>
              <a:rPr lang="en-US" sz="3200" b="1" dirty="0">
                <a:solidFill>
                  <a:srgbClr val="22C916"/>
                </a:solidFill>
              </a:rPr>
              <a:t>ASU (Active Sensor Unit)</a:t>
            </a:r>
          </a:p>
        </p:txBody>
      </p:sp>
      <p:sp>
        <p:nvSpPr>
          <p:cNvPr id="3" name="CuadroTexto 2"/>
          <p:cNvSpPr txBox="1"/>
          <p:nvPr/>
        </p:nvSpPr>
        <p:spPr>
          <a:xfrm>
            <a:off x="165985" y="1077301"/>
            <a:ext cx="9144000" cy="1354217"/>
          </a:xfrm>
          <a:prstGeom prst="rect">
            <a:avLst/>
          </a:prstGeom>
          <a:noFill/>
        </p:spPr>
        <p:txBody>
          <a:bodyPr wrap="square" rtlCol="0">
            <a:spAutoFit/>
          </a:bodyPr>
          <a:lstStyle/>
          <a:p>
            <a:r>
              <a:rPr lang="es-ES" dirty="0" err="1"/>
              <a:t>An</a:t>
            </a:r>
            <a:r>
              <a:rPr lang="es-ES" dirty="0"/>
              <a:t> </a:t>
            </a:r>
            <a:r>
              <a:rPr lang="en-US" dirty="0"/>
              <a:t>important challenge is to build a PCB up to 1m length with good planarity to have a homogeneous contact of pads with RPCs in order to guarantee an uniform response along all the detector.</a:t>
            </a:r>
          </a:p>
          <a:p>
            <a:endParaRPr lang="en-US" sz="800" dirty="0"/>
          </a:p>
          <a:p>
            <a:r>
              <a:rPr lang="en-US" dirty="0"/>
              <a:t>A company was found and </a:t>
            </a:r>
            <a:r>
              <a:rPr lang="en-US" b="1" i="1" dirty="0">
                <a:solidFill>
                  <a:srgbClr val="CC0099"/>
                </a:solidFill>
              </a:rPr>
              <a:t>1x0.33 m2 with 13 layer ASUs </a:t>
            </a:r>
            <a:r>
              <a:rPr lang="en-US" dirty="0"/>
              <a:t>have been built.</a:t>
            </a:r>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113" y="2665707"/>
            <a:ext cx="2199182" cy="2932242"/>
          </a:xfrm>
          <a:prstGeom prst="rect">
            <a:avLst/>
          </a:prstGeom>
        </p:spPr>
      </p:pic>
      <p:grpSp>
        <p:nvGrpSpPr>
          <p:cNvPr id="5" name="Grouper 4"/>
          <p:cNvGrpSpPr/>
          <p:nvPr/>
        </p:nvGrpSpPr>
        <p:grpSpPr>
          <a:xfrm>
            <a:off x="467762" y="2577268"/>
            <a:ext cx="2787174" cy="3716232"/>
            <a:chOff x="113976" y="2426682"/>
            <a:chExt cx="2787174" cy="3716232"/>
          </a:xfrm>
        </p:grpSpPr>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6" y="2426682"/>
              <a:ext cx="2787174" cy="3716232"/>
            </a:xfrm>
            <a:prstGeom prst="rect">
              <a:avLst/>
            </a:prstGeom>
          </p:spPr>
        </p:pic>
        <p:sp>
          <p:nvSpPr>
            <p:cNvPr id="14" name="CuadroTexto 13"/>
            <p:cNvSpPr txBox="1"/>
            <p:nvPr/>
          </p:nvSpPr>
          <p:spPr>
            <a:xfrm>
              <a:off x="2065911" y="2496854"/>
              <a:ext cx="716863" cy="461665"/>
            </a:xfrm>
            <a:prstGeom prst="rect">
              <a:avLst/>
            </a:prstGeom>
            <a:solidFill>
              <a:schemeClr val="bg1">
                <a:lumMod val="85000"/>
              </a:schemeClr>
            </a:solidFill>
            <a:ln w="28575">
              <a:solidFill>
                <a:srgbClr val="CC0099"/>
              </a:solidFill>
            </a:ln>
          </p:spPr>
          <p:txBody>
            <a:bodyPr wrap="none" rtlCol="0">
              <a:spAutoFit/>
            </a:bodyPr>
            <a:lstStyle/>
            <a:p>
              <a:r>
                <a:rPr lang="en-US" sz="2400" b="1" dirty="0">
                  <a:solidFill>
                    <a:srgbClr val="CC0099"/>
                  </a:solidFill>
                </a:rPr>
                <a:t>ASU</a:t>
              </a:r>
            </a:p>
          </p:txBody>
        </p:sp>
        <p:sp>
          <p:nvSpPr>
            <p:cNvPr id="15" name="CuadroTexto 14"/>
            <p:cNvSpPr txBox="1"/>
            <p:nvPr/>
          </p:nvSpPr>
          <p:spPr>
            <a:xfrm>
              <a:off x="2316606" y="4556175"/>
              <a:ext cx="559769" cy="369332"/>
            </a:xfrm>
            <a:prstGeom prst="rect">
              <a:avLst/>
            </a:prstGeom>
            <a:noFill/>
          </p:spPr>
          <p:txBody>
            <a:bodyPr wrap="none" rtlCol="0">
              <a:spAutoFit/>
            </a:bodyPr>
            <a:lstStyle/>
            <a:p>
              <a:r>
                <a:rPr lang="en-US" b="1" dirty="0">
                  <a:solidFill>
                    <a:srgbClr val="FF0000"/>
                  </a:solidFill>
                </a:rPr>
                <a:t>PCB</a:t>
              </a:r>
            </a:p>
          </p:txBody>
        </p:sp>
        <p:cxnSp>
          <p:nvCxnSpPr>
            <p:cNvPr id="17" name="Conector recto de flecha 16"/>
            <p:cNvCxnSpPr/>
            <p:nvPr/>
          </p:nvCxnSpPr>
          <p:spPr>
            <a:xfrm flipH="1">
              <a:off x="2190768" y="4831896"/>
              <a:ext cx="417797" cy="527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2128306" y="3248904"/>
              <a:ext cx="760144" cy="646331"/>
            </a:xfrm>
            <a:prstGeom prst="rect">
              <a:avLst/>
            </a:prstGeom>
            <a:noFill/>
          </p:spPr>
          <p:txBody>
            <a:bodyPr wrap="none" rtlCol="0">
              <a:spAutoFit/>
            </a:bodyPr>
            <a:lstStyle/>
            <a:p>
              <a:r>
                <a:rPr lang="en-US" b="1" dirty="0">
                  <a:solidFill>
                    <a:schemeClr val="accent4">
                      <a:lumMod val="50000"/>
                    </a:schemeClr>
                  </a:solidFill>
                </a:rPr>
                <a:t>HR3</a:t>
              </a:r>
            </a:p>
            <a:p>
              <a:r>
                <a:rPr lang="en-US" b="1" dirty="0">
                  <a:solidFill>
                    <a:schemeClr val="accent4">
                      <a:lumMod val="50000"/>
                    </a:schemeClr>
                  </a:solidFill>
                </a:rPr>
                <a:t>ASICs </a:t>
              </a:r>
            </a:p>
          </p:txBody>
        </p:sp>
        <p:cxnSp>
          <p:nvCxnSpPr>
            <p:cNvPr id="19" name="Conector recto de flecha 18"/>
            <p:cNvCxnSpPr/>
            <p:nvPr/>
          </p:nvCxnSpPr>
          <p:spPr>
            <a:xfrm flipH="1">
              <a:off x="1909865" y="3890371"/>
              <a:ext cx="561804" cy="458475"/>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CuadroTexto 6"/>
          <p:cNvSpPr txBox="1"/>
          <p:nvPr/>
        </p:nvSpPr>
        <p:spPr>
          <a:xfrm>
            <a:off x="3525654" y="5958248"/>
            <a:ext cx="5262210" cy="369332"/>
          </a:xfrm>
          <a:prstGeom prst="rect">
            <a:avLst/>
          </a:prstGeom>
          <a:noFill/>
        </p:spPr>
        <p:txBody>
          <a:bodyPr wrap="none" rtlCol="0">
            <a:spAutoFit/>
          </a:bodyPr>
          <a:lstStyle/>
          <a:p>
            <a:r>
              <a:rPr lang="en-US" b="1" dirty="0">
                <a:solidFill>
                  <a:srgbClr val="7030A0"/>
                </a:solidFill>
              </a:rPr>
              <a:t>The ASU-ASU </a:t>
            </a:r>
            <a:r>
              <a:rPr lang="es-ES" b="1" dirty="0">
                <a:solidFill>
                  <a:srgbClr val="7030A0"/>
                </a:solidFill>
              </a:rPr>
              <a:t>(= ASU-DIF) </a:t>
            </a:r>
            <a:r>
              <a:rPr lang="en-US" b="1" dirty="0">
                <a:solidFill>
                  <a:srgbClr val="7030A0"/>
                </a:solidFill>
              </a:rPr>
              <a:t>connections</a:t>
            </a:r>
            <a:r>
              <a:rPr lang="es-ES" b="1" dirty="0">
                <a:solidFill>
                  <a:srgbClr val="7030A0"/>
                </a:solidFill>
              </a:rPr>
              <a:t> </a:t>
            </a:r>
            <a:r>
              <a:rPr lang="en-US" b="1" dirty="0">
                <a:solidFill>
                  <a:srgbClr val="7030A0"/>
                </a:solidFill>
              </a:rPr>
              <a:t>also</a:t>
            </a:r>
            <a:r>
              <a:rPr lang="es-ES" b="1" dirty="0">
                <a:solidFill>
                  <a:srgbClr val="7030A0"/>
                </a:solidFill>
              </a:rPr>
              <a:t> </a:t>
            </a:r>
            <a:r>
              <a:rPr lang="en-US" b="1" dirty="0">
                <a:solidFill>
                  <a:srgbClr val="7030A0"/>
                </a:solidFill>
              </a:rPr>
              <a:t>produced </a:t>
            </a:r>
          </a:p>
        </p:txBody>
      </p:sp>
    </p:spTree>
    <p:extLst>
      <p:ext uri="{BB962C8B-B14F-4D97-AF65-F5344CB8AC3E}">
        <p14:creationId xmlns:p14="http://schemas.microsoft.com/office/powerpoint/2010/main" val="1456028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3"/>
          <p:cNvSpPr/>
          <p:nvPr/>
        </p:nvSpPr>
        <p:spPr>
          <a:xfrm>
            <a:off x="610402" y="850900"/>
            <a:ext cx="7519781" cy="584775"/>
          </a:xfrm>
          <a:prstGeom prst="rect">
            <a:avLst/>
          </a:prstGeom>
          <a:ln w="19050">
            <a:solidFill>
              <a:schemeClr val="accent4">
                <a:lumMod val="50000"/>
              </a:schemeClr>
            </a:solidFill>
          </a:ln>
        </p:spPr>
        <p:txBody>
          <a:bodyPr wrap="square">
            <a:spAutoFit/>
          </a:bodyPr>
          <a:lstStyle/>
          <a:p>
            <a:pPr defTabSz="914400"/>
            <a:r>
              <a:rPr lang="en-US" sz="1600" b="1" dirty="0">
                <a:solidFill>
                  <a:srgbClr val="FF0000"/>
                </a:solidFill>
              </a:rPr>
              <a:t>DIF</a:t>
            </a:r>
            <a:r>
              <a:rPr lang="en-US" sz="1600" dirty="0">
                <a:solidFill>
                  <a:srgbClr val="C00000"/>
                </a:solidFill>
              </a:rPr>
              <a:t> </a:t>
            </a:r>
            <a:r>
              <a:rPr lang="en-US" sz="1600" dirty="0">
                <a:solidFill>
                  <a:schemeClr val="tx1">
                    <a:lumMod val="95000"/>
                    <a:lumOff val="5000"/>
                  </a:schemeClr>
                </a:solidFill>
              </a:rPr>
              <a:t>sends DAQ commands (</a:t>
            </a:r>
            <a:r>
              <a:rPr lang="en-US" sz="1600" dirty="0" err="1">
                <a:solidFill>
                  <a:schemeClr val="tx1">
                    <a:lumMod val="95000"/>
                    <a:lumOff val="5000"/>
                  </a:schemeClr>
                </a:solidFill>
              </a:rPr>
              <a:t>config</a:t>
            </a:r>
            <a:r>
              <a:rPr lang="en-US" sz="1600" dirty="0">
                <a:solidFill>
                  <a:schemeClr val="tx1">
                    <a:lumMod val="95000"/>
                    <a:lumOff val="5000"/>
                  </a:schemeClr>
                </a:solidFill>
              </a:rPr>
              <a:t>, clock, trigger) to front-end and transfer their signal data to DAQ. It controls also the ASIC power pulsing</a:t>
            </a:r>
          </a:p>
        </p:txBody>
      </p:sp>
      <p:sp>
        <p:nvSpPr>
          <p:cNvPr id="20" name="Rectangle 1"/>
          <p:cNvSpPr>
            <a:spLocks noChangeArrowheads="1"/>
          </p:cNvSpPr>
          <p:nvPr/>
        </p:nvSpPr>
        <p:spPr bwMode="auto">
          <a:xfrm>
            <a:off x="3860790" y="1574800"/>
            <a:ext cx="5283210" cy="2800767"/>
          </a:xfrm>
          <a:prstGeom prst="rect">
            <a:avLst/>
          </a:prstGeom>
          <a:solidFill>
            <a:schemeClr val="bg1"/>
          </a:solidFill>
          <a:ln w="9525">
            <a:noFill/>
            <a:miter lim="800000"/>
            <a:headEnd/>
            <a:tailEnd/>
          </a:ln>
        </p:spPr>
        <p:txBody>
          <a:bodyPr wrap="square" anchor="ctr">
            <a:prstTxWarp prst="textNoShape">
              <a:avLst/>
            </a:prstTxWarp>
            <a:spAutoFit/>
          </a:bodyPr>
          <a:lstStyle/>
          <a:p>
            <a:r>
              <a:rPr lang="en-GB" sz="1600" dirty="0"/>
              <a:t>• Only </a:t>
            </a:r>
            <a:r>
              <a:rPr lang="en-GB" sz="1600" b="1" dirty="0">
                <a:solidFill>
                  <a:srgbClr val="00B0F0"/>
                </a:solidFill>
              </a:rPr>
              <a:t>one DIF per plane </a:t>
            </a:r>
            <a:r>
              <a:rPr lang="en-GB" sz="1600" dirty="0">
                <a:solidFill>
                  <a:schemeClr val="accent2">
                    <a:lumMod val="75000"/>
                  </a:schemeClr>
                </a:solidFill>
              </a:rPr>
              <a:t>(instead of </a:t>
            </a:r>
            <a:r>
              <a:rPr lang="en-GB" sz="1600" b="1" dirty="0">
                <a:solidFill>
                  <a:schemeClr val="accent2">
                    <a:lumMod val="75000"/>
                  </a:schemeClr>
                </a:solidFill>
              </a:rPr>
              <a:t>three</a:t>
            </a:r>
            <a:r>
              <a:rPr lang="en-GB" sz="1600" dirty="0">
                <a:solidFill>
                  <a:schemeClr val="accent2">
                    <a:lumMod val="75000"/>
                  </a:schemeClr>
                </a:solidFill>
              </a:rPr>
              <a:t>)</a:t>
            </a:r>
          </a:p>
          <a:p>
            <a:r>
              <a:rPr lang="en-GB" sz="1600" dirty="0"/>
              <a:t>• DIF handle up to </a:t>
            </a:r>
            <a:r>
              <a:rPr lang="en-GB" sz="1600" b="1" dirty="0">
                <a:solidFill>
                  <a:srgbClr val="00B0F0"/>
                </a:solidFill>
              </a:rPr>
              <a:t>432 HR3 chips  </a:t>
            </a:r>
            <a:r>
              <a:rPr lang="en-GB" sz="1600" dirty="0">
                <a:solidFill>
                  <a:schemeClr val="accent2">
                    <a:lumMod val="75000"/>
                  </a:schemeClr>
                </a:solidFill>
              </a:rPr>
              <a:t>(vs </a:t>
            </a:r>
            <a:r>
              <a:rPr lang="en-GB" sz="1600" b="1" dirty="0">
                <a:solidFill>
                  <a:schemeClr val="accent2">
                    <a:lumMod val="75000"/>
                  </a:schemeClr>
                </a:solidFill>
              </a:rPr>
              <a:t>48 HR2 </a:t>
            </a:r>
            <a:r>
              <a:rPr lang="en-GB" sz="1600" dirty="0">
                <a:solidFill>
                  <a:schemeClr val="accent2">
                    <a:lumMod val="75000"/>
                  </a:schemeClr>
                </a:solidFill>
              </a:rPr>
              <a:t>in previous DIF)</a:t>
            </a:r>
          </a:p>
          <a:p>
            <a:r>
              <a:rPr lang="en-GB" sz="1600" dirty="0"/>
              <a:t>• HR3 </a:t>
            </a:r>
            <a:r>
              <a:rPr lang="en-GB" sz="1600" b="1" dirty="0">
                <a:solidFill>
                  <a:srgbClr val="7030A0"/>
                </a:solidFill>
              </a:rPr>
              <a:t>slow control </a:t>
            </a:r>
            <a:r>
              <a:rPr lang="en-GB" sz="1600" dirty="0"/>
              <a:t>through </a:t>
            </a:r>
            <a:r>
              <a:rPr lang="en-GB" sz="1600" b="1" dirty="0">
                <a:solidFill>
                  <a:srgbClr val="00B0F0"/>
                </a:solidFill>
              </a:rPr>
              <a:t>I2C bus (12 IC2 buses). </a:t>
            </a:r>
          </a:p>
          <a:p>
            <a:r>
              <a:rPr lang="en-GB" sz="1600" dirty="0"/>
              <a:t>   Keeps also </a:t>
            </a:r>
            <a:r>
              <a:rPr lang="en-GB" sz="1600" b="1" dirty="0"/>
              <a:t>2 of the old slow control buses as backup &amp;  </a:t>
            </a:r>
          </a:p>
          <a:p>
            <a:r>
              <a:rPr lang="en-GB" sz="1600" b="1" dirty="0"/>
              <a:t>   redundancy</a:t>
            </a:r>
            <a:r>
              <a:rPr lang="en-GB" sz="1600" dirty="0"/>
              <a:t>.</a:t>
            </a:r>
          </a:p>
          <a:p>
            <a:r>
              <a:rPr lang="en-GB" sz="1600" dirty="0"/>
              <a:t>• </a:t>
            </a:r>
            <a:r>
              <a:rPr lang="en-GB" sz="1600" b="1" dirty="0">
                <a:solidFill>
                  <a:srgbClr val="7030A0"/>
                </a:solidFill>
              </a:rPr>
              <a:t>Data transmission to/from DAQ</a:t>
            </a:r>
            <a:r>
              <a:rPr lang="en-GB" sz="1600" dirty="0"/>
              <a:t> by </a:t>
            </a:r>
            <a:r>
              <a:rPr lang="en-GB" sz="1600" b="1" dirty="0">
                <a:solidFill>
                  <a:srgbClr val="00B0F0"/>
                </a:solidFill>
              </a:rPr>
              <a:t>Ethernet</a:t>
            </a:r>
          </a:p>
          <a:p>
            <a:r>
              <a:rPr lang="en-GB" sz="1600" dirty="0"/>
              <a:t>• </a:t>
            </a:r>
            <a:r>
              <a:rPr lang="en-GB" sz="1600" b="1" dirty="0">
                <a:solidFill>
                  <a:srgbClr val="7030A0"/>
                </a:solidFill>
              </a:rPr>
              <a:t>Clock and synchronization </a:t>
            </a:r>
            <a:r>
              <a:rPr lang="en-GB" sz="1600" dirty="0"/>
              <a:t>by </a:t>
            </a:r>
            <a:r>
              <a:rPr lang="en-GB" sz="1600" b="1" dirty="0">
                <a:solidFill>
                  <a:srgbClr val="00B0F0"/>
                </a:solidFill>
              </a:rPr>
              <a:t>TTC</a:t>
            </a:r>
            <a:r>
              <a:rPr lang="en-GB" sz="1600" dirty="0"/>
              <a:t> (already used in LHC)</a:t>
            </a:r>
          </a:p>
          <a:p>
            <a:r>
              <a:rPr lang="en-GB" sz="1600" dirty="0"/>
              <a:t>• </a:t>
            </a:r>
            <a:r>
              <a:rPr lang="en-GB" sz="1600" b="1" dirty="0">
                <a:solidFill>
                  <a:srgbClr val="00B0F0"/>
                </a:solidFill>
              </a:rPr>
              <a:t>93W</a:t>
            </a:r>
            <a:r>
              <a:rPr lang="en-GB" sz="1600" dirty="0"/>
              <a:t> </a:t>
            </a:r>
            <a:r>
              <a:rPr lang="en-GB" sz="1600" b="1" dirty="0">
                <a:solidFill>
                  <a:srgbClr val="7030A0"/>
                </a:solidFill>
              </a:rPr>
              <a:t>Peak power supply </a:t>
            </a:r>
            <a:r>
              <a:rPr lang="en-GB" sz="1600" dirty="0"/>
              <a:t>with super-capacitors </a:t>
            </a:r>
          </a:p>
          <a:p>
            <a:r>
              <a:rPr lang="en-GB" sz="1600" dirty="0"/>
              <a:t>		</a:t>
            </a:r>
            <a:r>
              <a:rPr lang="en-GB" sz="1600" dirty="0">
                <a:solidFill>
                  <a:schemeClr val="accent2">
                    <a:lumMod val="75000"/>
                  </a:schemeClr>
                </a:solidFill>
              </a:rPr>
              <a:t>                 (vs </a:t>
            </a:r>
            <a:r>
              <a:rPr lang="en-GB" sz="1600" b="1" dirty="0">
                <a:solidFill>
                  <a:schemeClr val="accent2">
                    <a:lumMod val="75000"/>
                  </a:schemeClr>
                </a:solidFill>
              </a:rPr>
              <a:t>8.6 W </a:t>
            </a:r>
            <a:r>
              <a:rPr lang="en-GB" sz="1600" dirty="0">
                <a:solidFill>
                  <a:schemeClr val="accent2">
                    <a:lumMod val="75000"/>
                  </a:schemeClr>
                </a:solidFill>
              </a:rPr>
              <a:t>in previous DIF)</a:t>
            </a:r>
          </a:p>
          <a:p>
            <a:r>
              <a:rPr lang="en-GB" sz="1600" dirty="0"/>
              <a:t>• Spare I/O connectors to the FPGA (i.e. for GBT links)</a:t>
            </a:r>
          </a:p>
          <a:p>
            <a:r>
              <a:rPr lang="en-GB" sz="1600" dirty="0"/>
              <a:t>• Upgrade </a:t>
            </a:r>
            <a:r>
              <a:rPr lang="en-GB" sz="1600" b="1" dirty="0">
                <a:solidFill>
                  <a:schemeClr val="accent2">
                    <a:lumMod val="75000"/>
                  </a:schemeClr>
                </a:solidFill>
              </a:rPr>
              <a:t>USB 1.1</a:t>
            </a:r>
            <a:r>
              <a:rPr lang="en-GB" sz="1600" dirty="0"/>
              <a:t> to </a:t>
            </a:r>
            <a:r>
              <a:rPr lang="en-GB" sz="1600" b="1" dirty="0">
                <a:solidFill>
                  <a:srgbClr val="00B0F0"/>
                </a:solidFill>
              </a:rPr>
              <a:t>USB 2.0</a:t>
            </a:r>
          </a:p>
        </p:txBody>
      </p:sp>
      <p:grpSp>
        <p:nvGrpSpPr>
          <p:cNvPr id="9" name="Grupo 17"/>
          <p:cNvGrpSpPr/>
          <p:nvPr/>
        </p:nvGrpSpPr>
        <p:grpSpPr>
          <a:xfrm>
            <a:off x="818828" y="4375568"/>
            <a:ext cx="6757952" cy="2358608"/>
            <a:chOff x="1485920" y="449070"/>
            <a:chExt cx="8050696" cy="2509024"/>
          </a:xfrm>
        </p:grpSpPr>
        <p:pic>
          <p:nvPicPr>
            <p:cNvPr id="10" name="Imagen 2"/>
            <p:cNvPicPr>
              <a:picLocks noChangeAspect="1"/>
            </p:cNvPicPr>
            <p:nvPr/>
          </p:nvPicPr>
          <p:blipFill rotWithShape="1">
            <a:blip r:embed="rId2" cstate="print">
              <a:extLst>
                <a:ext uri="{28A0092B-C50C-407E-A947-70E740481C1C}">
                  <a14:useLocalDpi xmlns:a14="http://schemas.microsoft.com/office/drawing/2010/main" val="0"/>
                </a:ext>
              </a:extLst>
            </a:blip>
            <a:srcRect l="6788" t="57074" r="14951" b="6341"/>
            <a:stretch/>
          </p:blipFill>
          <p:spPr>
            <a:xfrm>
              <a:off x="1485920" y="449070"/>
              <a:ext cx="8050696" cy="2509024"/>
            </a:xfrm>
            <a:prstGeom prst="rect">
              <a:avLst/>
            </a:prstGeom>
          </p:spPr>
        </p:pic>
        <p:sp>
          <p:nvSpPr>
            <p:cNvPr id="11" name="CuadroTexto 3"/>
            <p:cNvSpPr txBox="1"/>
            <p:nvPr/>
          </p:nvSpPr>
          <p:spPr>
            <a:xfrm>
              <a:off x="6038751" y="607459"/>
              <a:ext cx="1996563" cy="622069"/>
            </a:xfrm>
            <a:prstGeom prst="rect">
              <a:avLst/>
            </a:prstGeom>
            <a:noFill/>
          </p:spPr>
          <p:txBody>
            <a:bodyPr wrap="square" rtlCol="0">
              <a:spAutoFit/>
            </a:bodyPr>
            <a:lstStyle/>
            <a:p>
              <a:pPr algn="ctr"/>
              <a:r>
                <a:rPr lang="es-ES" sz="1600" b="1" dirty="0">
                  <a:solidFill>
                    <a:schemeClr val="bg1"/>
                  </a:solidFill>
                </a:rPr>
                <a:t>FPGA XC7A35TFGG484</a:t>
              </a:r>
            </a:p>
          </p:txBody>
        </p:sp>
        <p:cxnSp>
          <p:nvCxnSpPr>
            <p:cNvPr id="12" name="Conector recto de flecha 4"/>
            <p:cNvCxnSpPr>
              <a:stCxn id="11" idx="2"/>
            </p:cNvCxnSpPr>
            <p:nvPr/>
          </p:nvCxnSpPr>
          <p:spPr>
            <a:xfrm rot="5400000">
              <a:off x="6113414" y="495609"/>
              <a:ext cx="189698" cy="16575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5"/>
            <p:cNvSpPr txBox="1"/>
            <p:nvPr/>
          </p:nvSpPr>
          <p:spPr>
            <a:xfrm>
              <a:off x="3460491" y="607459"/>
              <a:ext cx="1704216" cy="622069"/>
            </a:xfrm>
            <a:prstGeom prst="rect">
              <a:avLst/>
            </a:prstGeom>
            <a:noFill/>
          </p:spPr>
          <p:txBody>
            <a:bodyPr wrap="square" rtlCol="0">
              <a:spAutoFit/>
            </a:bodyPr>
            <a:lstStyle/>
            <a:p>
              <a:r>
                <a:rPr lang="es-ES" sz="1600" b="1" dirty="0">
                  <a:solidFill>
                    <a:schemeClr val="bg1"/>
                  </a:solidFill>
                </a:rPr>
                <a:t>TEXAS TM4C1294U</a:t>
              </a:r>
            </a:p>
          </p:txBody>
        </p:sp>
        <p:cxnSp>
          <p:nvCxnSpPr>
            <p:cNvPr id="14" name="Conector recto de flecha 6"/>
            <p:cNvCxnSpPr>
              <a:stCxn id="13" idx="2"/>
            </p:cNvCxnSpPr>
            <p:nvPr/>
          </p:nvCxnSpPr>
          <p:spPr>
            <a:xfrm rot="16200000" flipH="1">
              <a:off x="4501602" y="1040525"/>
              <a:ext cx="189692" cy="5676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8"/>
            <p:cNvSpPr txBox="1"/>
            <p:nvPr/>
          </p:nvSpPr>
          <p:spPr>
            <a:xfrm>
              <a:off x="2154641" y="2011583"/>
              <a:ext cx="788795" cy="294664"/>
            </a:xfrm>
            <a:prstGeom prst="rect">
              <a:avLst/>
            </a:prstGeom>
            <a:noFill/>
          </p:spPr>
          <p:txBody>
            <a:bodyPr wrap="square" rtlCol="0">
              <a:spAutoFit/>
            </a:bodyPr>
            <a:lstStyle/>
            <a:p>
              <a:r>
                <a:rPr lang="es-ES" sz="1200" b="1" dirty="0">
                  <a:solidFill>
                    <a:schemeClr val="bg1"/>
                  </a:solidFill>
                </a:rPr>
                <a:t>POWER</a:t>
              </a:r>
            </a:p>
          </p:txBody>
        </p:sp>
        <p:sp>
          <p:nvSpPr>
            <p:cNvPr id="16" name="CuadroTexto 9"/>
            <p:cNvSpPr txBox="1"/>
            <p:nvPr/>
          </p:nvSpPr>
          <p:spPr>
            <a:xfrm>
              <a:off x="8160009" y="1918321"/>
              <a:ext cx="814565" cy="294664"/>
            </a:xfrm>
            <a:prstGeom prst="rect">
              <a:avLst/>
            </a:prstGeom>
            <a:noFill/>
          </p:spPr>
          <p:txBody>
            <a:bodyPr wrap="square" rtlCol="0">
              <a:spAutoFit/>
            </a:bodyPr>
            <a:lstStyle/>
            <a:p>
              <a:r>
                <a:rPr lang="es-ES" sz="1200" b="1" dirty="0">
                  <a:solidFill>
                    <a:schemeClr val="bg1"/>
                  </a:solidFill>
                </a:rPr>
                <a:t>POWER</a:t>
              </a:r>
            </a:p>
          </p:txBody>
        </p:sp>
        <p:cxnSp>
          <p:nvCxnSpPr>
            <p:cNvPr id="21" name="Conector recto de flecha 10"/>
            <p:cNvCxnSpPr/>
            <p:nvPr/>
          </p:nvCxnSpPr>
          <p:spPr>
            <a:xfrm flipV="1">
              <a:off x="2706087" y="1825010"/>
              <a:ext cx="237349" cy="239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11"/>
            <p:cNvCxnSpPr/>
            <p:nvPr/>
          </p:nvCxnSpPr>
          <p:spPr>
            <a:xfrm flipH="1" flipV="1">
              <a:off x="8402606" y="1753265"/>
              <a:ext cx="92463" cy="214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12"/>
            <p:cNvSpPr txBox="1"/>
            <p:nvPr/>
          </p:nvSpPr>
          <p:spPr>
            <a:xfrm>
              <a:off x="6119715" y="1993177"/>
              <a:ext cx="917319" cy="294664"/>
            </a:xfrm>
            <a:prstGeom prst="rect">
              <a:avLst/>
            </a:prstGeom>
            <a:noFill/>
          </p:spPr>
          <p:txBody>
            <a:bodyPr wrap="square" rtlCol="0">
              <a:spAutoFit/>
            </a:bodyPr>
            <a:lstStyle/>
            <a:p>
              <a:r>
                <a:rPr lang="es-ES" sz="1200" b="1" dirty="0">
                  <a:solidFill>
                    <a:schemeClr val="bg1"/>
                  </a:solidFill>
                </a:rPr>
                <a:t>POWER</a:t>
              </a:r>
            </a:p>
          </p:txBody>
        </p:sp>
        <p:cxnSp>
          <p:nvCxnSpPr>
            <p:cNvPr id="24" name="Conector recto de flecha 13"/>
            <p:cNvCxnSpPr/>
            <p:nvPr/>
          </p:nvCxnSpPr>
          <p:spPr>
            <a:xfrm flipH="1" flipV="1">
              <a:off x="6362312" y="1828122"/>
              <a:ext cx="92463" cy="214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1 Título"/>
          <p:cNvSpPr txBox="1">
            <a:spLocks/>
          </p:cNvSpPr>
          <p:nvPr/>
        </p:nvSpPr>
        <p:spPr>
          <a:xfrm>
            <a:off x="482600" y="255588"/>
            <a:ext cx="3187699" cy="35401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 : DIF</a:t>
            </a:r>
          </a:p>
        </p:txBody>
      </p:sp>
      <p:pic>
        <p:nvPicPr>
          <p:cNvPr id="30" name="Image 29" descr="Capture d’écran 2017-05-20 à 14.37.22.png"/>
          <p:cNvPicPr>
            <a:picLocks noChangeAspect="1"/>
          </p:cNvPicPr>
          <p:nvPr/>
        </p:nvPicPr>
        <p:blipFill>
          <a:blip r:embed="rId3"/>
          <a:stretch>
            <a:fillRect/>
          </a:stretch>
        </p:blipFill>
        <p:spPr>
          <a:xfrm>
            <a:off x="0" y="1465129"/>
            <a:ext cx="3886189" cy="2910440"/>
          </a:xfrm>
          <a:prstGeom prst="rect">
            <a:avLst/>
          </a:prstGeom>
        </p:spPr>
      </p:pic>
    </p:spTree>
    <p:extLst>
      <p:ext uri="{BB962C8B-B14F-4D97-AF65-F5344CB8AC3E}">
        <p14:creationId xmlns:p14="http://schemas.microsoft.com/office/powerpoint/2010/main" val="2163428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avec flèche 2"/>
          <p:cNvCxnSpPr/>
          <p:nvPr/>
        </p:nvCxnSpPr>
        <p:spPr>
          <a:xfrm>
            <a:off x="6337300" y="5283200"/>
            <a:ext cx="71120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rot="16591531">
            <a:off x="1765300" y="4292600"/>
            <a:ext cx="939800" cy="369332"/>
          </a:xfrm>
          <a:prstGeom prst="rect">
            <a:avLst/>
          </a:prstGeom>
          <a:noFill/>
        </p:spPr>
        <p:txBody>
          <a:bodyPr wrap="square" rtlCol="0">
            <a:spAutoFit/>
          </a:bodyPr>
          <a:lstStyle/>
          <a:p>
            <a:r>
              <a:rPr lang="en-GB" dirty="0"/>
              <a:t>100 cm</a:t>
            </a:r>
          </a:p>
        </p:txBody>
      </p:sp>
      <p:sp>
        <p:nvSpPr>
          <p:cNvPr id="14" name="ZoneTexte 13"/>
          <p:cNvSpPr txBox="1"/>
          <p:nvPr/>
        </p:nvSpPr>
        <p:spPr>
          <a:xfrm>
            <a:off x="4038600" y="5677932"/>
            <a:ext cx="863600" cy="369332"/>
          </a:xfrm>
          <a:prstGeom prst="rect">
            <a:avLst/>
          </a:prstGeom>
          <a:noFill/>
        </p:spPr>
        <p:txBody>
          <a:bodyPr wrap="square" rtlCol="0">
            <a:spAutoFit/>
          </a:bodyPr>
          <a:lstStyle/>
          <a:p>
            <a:r>
              <a:rPr lang="en-GB" dirty="0">
                <a:solidFill>
                  <a:schemeClr val="bg1"/>
                </a:solidFill>
              </a:rPr>
              <a:t>33 cm</a:t>
            </a:r>
          </a:p>
        </p:txBody>
      </p:sp>
      <p:sp>
        <p:nvSpPr>
          <p:cNvPr id="15" name="ZoneTexte 14"/>
          <p:cNvSpPr txBox="1"/>
          <p:nvPr/>
        </p:nvSpPr>
        <p:spPr>
          <a:xfrm>
            <a:off x="2273300" y="176768"/>
            <a:ext cx="4775200" cy="646331"/>
          </a:xfrm>
          <a:prstGeom prst="rect">
            <a:avLst/>
          </a:prstGeom>
          <a:noFill/>
        </p:spPr>
        <p:txBody>
          <a:bodyPr wrap="square" rtlCol="0">
            <a:spAutoFit/>
          </a:bodyPr>
          <a:lstStyle/>
          <a:p>
            <a:pPr algn="ctr"/>
            <a:r>
              <a:rPr lang="en-GB" b="1" dirty="0"/>
              <a:t>New readout electronics is being tested</a:t>
            </a:r>
          </a:p>
          <a:p>
            <a:pPr algn="ctr"/>
            <a:r>
              <a:rPr lang="en-GB" b="1" dirty="0"/>
              <a:t>All functionalities seem ok</a:t>
            </a:r>
          </a:p>
        </p:txBody>
      </p:sp>
      <p:pic>
        <p:nvPicPr>
          <p:cNvPr id="12" name="Image 11">
            <a:extLst>
              <a:ext uri="{FF2B5EF4-FFF2-40B4-BE49-F238E27FC236}">
                <a16:creationId xmlns:a16="http://schemas.microsoft.com/office/drawing/2014/main" id="{30EB8FCF-8C36-6409-DC8D-B902560C8D4F}"/>
              </a:ext>
            </a:extLst>
          </p:cNvPr>
          <p:cNvPicPr>
            <a:picLocks noChangeAspect="1"/>
          </p:cNvPicPr>
          <p:nvPr/>
        </p:nvPicPr>
        <p:blipFill>
          <a:blip r:embed="rId2"/>
          <a:stretch>
            <a:fillRect/>
          </a:stretch>
        </p:blipFill>
        <p:spPr>
          <a:xfrm>
            <a:off x="1221333" y="1079501"/>
            <a:ext cx="6877638" cy="5239288"/>
          </a:xfrm>
          <a:prstGeom prst="rect">
            <a:avLst/>
          </a:prstGeom>
        </p:spPr>
      </p:pic>
    </p:spTree>
    <p:extLst>
      <p:ext uri="{BB962C8B-B14F-4D97-AF65-F5344CB8AC3E}">
        <p14:creationId xmlns:p14="http://schemas.microsoft.com/office/powerpoint/2010/main" val="228998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4708" y="510999"/>
            <a:ext cx="4482424" cy="369332"/>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latin typeface="Arial"/>
                <a:cs typeface="Arial"/>
              </a:rPr>
              <a:t>Philosophy of the PFA-based detectors</a:t>
            </a:r>
          </a:p>
        </p:txBody>
      </p:sp>
      <p:sp>
        <p:nvSpPr>
          <p:cNvPr id="3" name="ZoneTexte 2"/>
          <p:cNvSpPr txBox="1"/>
          <p:nvPr/>
        </p:nvSpPr>
        <p:spPr>
          <a:xfrm>
            <a:off x="206766" y="1503396"/>
            <a:ext cx="8807518" cy="4031873"/>
          </a:xfrm>
          <a:prstGeom prst="rect">
            <a:avLst/>
          </a:prstGeom>
          <a:noFill/>
        </p:spPr>
        <p:txBody>
          <a:bodyPr wrap="square" rtlCol="0">
            <a:spAutoFit/>
          </a:bodyPr>
          <a:lstStyle/>
          <a:p>
            <a:pPr marL="285750" indent="-285750">
              <a:buFont typeface="Wingdings" charset="2"/>
              <a:buChar char="q"/>
            </a:pPr>
            <a:r>
              <a:rPr lang="en-US" sz="1600" dirty="0">
                <a:latin typeface="Arial"/>
                <a:cs typeface="Arial"/>
              </a:rPr>
              <a:t>Detectors should be </a:t>
            </a:r>
            <a:r>
              <a:rPr lang="en-US" sz="1600" b="1" dirty="0">
                <a:solidFill>
                  <a:srgbClr val="FF0000"/>
                </a:solidFill>
                <a:latin typeface="Arial"/>
                <a:cs typeface="Arial"/>
              </a:rPr>
              <a:t>precision</a:t>
            </a:r>
            <a:r>
              <a:rPr lang="en-US" sz="1600" dirty="0">
                <a:latin typeface="Arial"/>
                <a:cs typeface="Arial"/>
              </a:rPr>
              <a:t> and </a:t>
            </a:r>
            <a:r>
              <a:rPr lang="en-US" sz="1600" b="1" dirty="0">
                <a:solidFill>
                  <a:srgbClr val="FF0000"/>
                </a:solidFill>
                <a:latin typeface="Arial"/>
                <a:cs typeface="Arial"/>
              </a:rPr>
              <a:t>discovery</a:t>
            </a:r>
          </a:p>
          <a:p>
            <a:r>
              <a:rPr lang="en-US" sz="1600" b="1" dirty="0">
                <a:solidFill>
                  <a:srgbClr val="FF0000"/>
                </a:solidFill>
                <a:latin typeface="Arial"/>
                <a:cs typeface="Arial"/>
              </a:rPr>
              <a:t>    </a:t>
            </a:r>
            <a:r>
              <a:rPr lang="en-US" sz="1600" dirty="0">
                <a:latin typeface="Arial"/>
                <a:cs typeface="Arial"/>
              </a:rPr>
              <a:t> tools beyond the LHC scope.</a:t>
            </a:r>
          </a:p>
          <a:p>
            <a:endParaRPr lang="en-US" sz="1600" dirty="0">
              <a:latin typeface="Arial"/>
              <a:cs typeface="Arial"/>
            </a:endParaRPr>
          </a:p>
          <a:p>
            <a:pPr marL="285750" indent="-285750">
              <a:buFont typeface="Wingdings" charset="2"/>
              <a:buChar char="q"/>
            </a:pPr>
            <a:r>
              <a:rPr lang="en-US" sz="1600" dirty="0">
                <a:latin typeface="Arial"/>
                <a:cs typeface="Arial"/>
              </a:rPr>
              <a:t>Relevant Physics phenomena in the </a:t>
            </a:r>
            <a:r>
              <a:rPr lang="en-US" sz="1600" dirty="0" err="1">
                <a:latin typeface="Arial"/>
                <a:cs typeface="Arial"/>
              </a:rPr>
              <a:t>TeV</a:t>
            </a:r>
            <a:r>
              <a:rPr lang="en-US" sz="1600" dirty="0">
                <a:latin typeface="Arial"/>
                <a:cs typeface="Arial"/>
              </a:rPr>
              <a:t> </a:t>
            </a:r>
          </a:p>
          <a:p>
            <a:r>
              <a:rPr lang="en-US" sz="1600" dirty="0">
                <a:latin typeface="Arial"/>
                <a:cs typeface="Arial"/>
              </a:rPr>
              <a:t>     energy range are associated to multi jet </a:t>
            </a:r>
          </a:p>
          <a:p>
            <a:r>
              <a:rPr lang="en-US" sz="1600" dirty="0">
                <a:latin typeface="Arial"/>
                <a:cs typeface="Arial"/>
              </a:rPr>
              <a:t>     final states </a:t>
            </a:r>
            <a:r>
              <a:rPr lang="en-US" sz="1600" dirty="0">
                <a:latin typeface="Arial"/>
                <a:cs typeface="Arial"/>
                <a:sym typeface="Wingdings"/>
              </a:rPr>
              <a:t> </a:t>
            </a:r>
            <a:r>
              <a:rPr lang="en-US" sz="1600" b="1" dirty="0">
                <a:solidFill>
                  <a:srgbClr val="FF0000"/>
                </a:solidFill>
                <a:latin typeface="Arial"/>
                <a:cs typeface="Arial"/>
              </a:rPr>
              <a:t>Jet energy measurement </a:t>
            </a:r>
          </a:p>
          <a:p>
            <a:r>
              <a:rPr lang="en-US" sz="1600" dirty="0">
                <a:latin typeface="Arial"/>
                <a:cs typeface="Arial"/>
              </a:rPr>
              <a:t>     is the most important item.</a:t>
            </a:r>
          </a:p>
          <a:p>
            <a:endParaRPr lang="en-US" sz="1600" dirty="0">
              <a:latin typeface="Arial"/>
              <a:cs typeface="Arial"/>
            </a:endParaRPr>
          </a:p>
          <a:p>
            <a:pPr marL="285750" indent="-285750">
              <a:buFont typeface="Wingdings" charset="2"/>
              <a:buChar char="q"/>
            </a:pPr>
            <a:r>
              <a:rPr lang="en-US" sz="1600" b="1" dirty="0">
                <a:latin typeface="Arial"/>
                <a:cs typeface="Arial"/>
                <a:sym typeface="Wingdings"/>
              </a:rPr>
              <a:t>Particle Flow Algorithm </a:t>
            </a:r>
            <a:r>
              <a:rPr lang="en-US" sz="1600" dirty="0">
                <a:latin typeface="Arial"/>
                <a:cs typeface="Arial"/>
                <a:sym typeface="Wingdings"/>
              </a:rPr>
              <a:t>Construction of individual</a:t>
            </a:r>
          </a:p>
          <a:p>
            <a:r>
              <a:rPr lang="en-US" sz="1600" dirty="0">
                <a:latin typeface="Arial"/>
                <a:cs typeface="Arial"/>
                <a:sym typeface="Wingdings"/>
              </a:rPr>
              <a:t>     particles and estimation of their energy/momentum</a:t>
            </a:r>
          </a:p>
          <a:p>
            <a:r>
              <a:rPr lang="en-US" sz="1600" dirty="0">
                <a:latin typeface="Arial"/>
                <a:cs typeface="Arial"/>
                <a:sym typeface="Wingdings"/>
              </a:rPr>
              <a:t>     in the most appropriate sub-detector.</a:t>
            </a:r>
          </a:p>
          <a:p>
            <a:r>
              <a:rPr lang="en-US" sz="1600" dirty="0">
                <a:latin typeface="Arial"/>
                <a:cs typeface="Arial"/>
              </a:rPr>
              <a:t> </a:t>
            </a:r>
          </a:p>
          <a:p>
            <a:endParaRPr lang="en-US" sz="1600" dirty="0">
              <a:latin typeface="Arial"/>
              <a:cs typeface="Arial"/>
            </a:endParaRPr>
          </a:p>
          <a:p>
            <a:r>
              <a:rPr lang="en-US" sz="1600" dirty="0">
                <a:latin typeface="Arial"/>
                <a:cs typeface="Arial"/>
              </a:rPr>
              <a:t>    PFA requires the different sub-detectors including calorimeters to be highly granular.   </a:t>
            </a:r>
          </a:p>
          <a:p>
            <a:r>
              <a:rPr lang="en-US" sz="1600" dirty="0">
                <a:latin typeface="Arial"/>
                <a:cs typeface="Arial"/>
              </a:rPr>
              <a:t>    PFA uses their granularity to separate </a:t>
            </a:r>
            <a:r>
              <a:rPr lang="en-US" sz="1600" b="1" dirty="0">
                <a:solidFill>
                  <a:srgbClr val="FF0000"/>
                </a:solidFill>
                <a:latin typeface="Arial"/>
                <a:cs typeface="Arial"/>
              </a:rPr>
              <a:t>neutral </a:t>
            </a:r>
            <a:r>
              <a:rPr lang="en-US" sz="1600" dirty="0">
                <a:latin typeface="Arial"/>
                <a:cs typeface="Arial"/>
              </a:rPr>
              <a:t>from </a:t>
            </a:r>
            <a:r>
              <a:rPr lang="en-US" sz="1600" b="1" dirty="0">
                <a:solidFill>
                  <a:srgbClr val="FF0000"/>
                </a:solidFill>
                <a:latin typeface="Arial"/>
                <a:cs typeface="Arial"/>
              </a:rPr>
              <a:t>charged</a:t>
            </a:r>
            <a:r>
              <a:rPr lang="en-US" sz="1600" dirty="0">
                <a:latin typeface="Arial"/>
                <a:cs typeface="Arial"/>
              </a:rPr>
              <a:t> contributions and exploits </a:t>
            </a:r>
          </a:p>
          <a:p>
            <a:r>
              <a:rPr lang="en-US" sz="1600" dirty="0">
                <a:latin typeface="Arial"/>
                <a:cs typeface="Arial"/>
              </a:rPr>
              <a:t>    the </a:t>
            </a:r>
            <a:r>
              <a:rPr lang="en-US" sz="1600" b="1" dirty="0">
                <a:solidFill>
                  <a:srgbClr val="FF0000"/>
                </a:solidFill>
                <a:latin typeface="Arial"/>
                <a:cs typeface="Arial"/>
              </a:rPr>
              <a:t>tracking system </a:t>
            </a:r>
            <a:r>
              <a:rPr lang="en-US" sz="1600" dirty="0">
                <a:latin typeface="Arial"/>
                <a:cs typeface="Arial"/>
              </a:rPr>
              <a:t>to measure  with precision the energy/momentum of charged particles.   </a:t>
            </a:r>
          </a:p>
        </p:txBody>
      </p:sp>
      <p:pic>
        <p:nvPicPr>
          <p:cNvPr id="4" name="Image 3" descr="Capture d’écran 2015-01-07 à 16.3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316" y="1050063"/>
            <a:ext cx="3689684" cy="3556000"/>
          </a:xfrm>
          <a:prstGeom prst="rect">
            <a:avLst/>
          </a:prstGeom>
        </p:spPr>
      </p:pic>
    </p:spTree>
    <p:extLst>
      <p:ext uri="{BB962C8B-B14F-4D97-AF65-F5344CB8AC3E}">
        <p14:creationId xmlns:p14="http://schemas.microsoft.com/office/powerpoint/2010/main" val="211207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9B2A03-99D8-0248-822E-94CCBE7C6F6A}"/>
              </a:ext>
            </a:extLst>
          </p:cNvPr>
          <p:cNvPicPr>
            <a:picLocks noChangeAspect="1"/>
          </p:cNvPicPr>
          <p:nvPr/>
        </p:nvPicPr>
        <p:blipFill>
          <a:blip r:embed="rId2"/>
          <a:stretch>
            <a:fillRect/>
          </a:stretch>
        </p:blipFill>
        <p:spPr>
          <a:xfrm>
            <a:off x="1258584" y="2178120"/>
            <a:ext cx="6626831" cy="4036133"/>
          </a:xfrm>
          <a:prstGeom prst="rect">
            <a:avLst/>
          </a:prstGeom>
        </p:spPr>
      </p:pic>
      <p:sp>
        <p:nvSpPr>
          <p:cNvPr id="5" name="ZoneTexte 4">
            <a:extLst>
              <a:ext uri="{FF2B5EF4-FFF2-40B4-BE49-F238E27FC236}">
                <a16:creationId xmlns:a16="http://schemas.microsoft.com/office/drawing/2014/main" id="{0109DE5C-650F-CF47-8CBC-F3FD860EF7F7}"/>
              </a:ext>
            </a:extLst>
          </p:cNvPr>
          <p:cNvSpPr txBox="1"/>
          <p:nvPr/>
        </p:nvSpPr>
        <p:spPr>
          <a:xfrm>
            <a:off x="549667" y="643747"/>
            <a:ext cx="7335748" cy="1323439"/>
          </a:xfrm>
          <a:prstGeom prst="rect">
            <a:avLst/>
          </a:prstGeom>
          <a:noFill/>
        </p:spPr>
        <p:txBody>
          <a:bodyPr wrap="square" rtlCol="0">
            <a:spAutoFit/>
          </a:bodyPr>
          <a:lstStyle/>
          <a:p>
            <a:r>
              <a:rPr lang="en-US" sz="1600" dirty="0"/>
              <a:t>To synchronize several DIFs, a new DAQ board was developed. It contains:</a:t>
            </a:r>
          </a:p>
          <a:p>
            <a:r>
              <a:rPr lang="en-US" sz="1600" dirty="0"/>
              <a:t>-1 FPGA (</a:t>
            </a:r>
            <a:r>
              <a:rPr lang="fr-FR" sz="1600" dirty="0"/>
              <a:t>cyclone10LP) </a:t>
            </a:r>
            <a:r>
              <a:rPr lang="fr-FR" sz="1600" dirty="0" err="1"/>
              <a:t>with</a:t>
            </a:r>
            <a:r>
              <a:rPr lang="fr-FR" sz="1600" dirty="0"/>
              <a:t> 12x5 LVDS links</a:t>
            </a:r>
            <a:r>
              <a:rPr lang="en-US" sz="1600" dirty="0"/>
              <a:t> </a:t>
            </a:r>
          </a:p>
          <a:p>
            <a:r>
              <a:rPr lang="en-US" sz="1600" dirty="0"/>
              <a:t>-Microprocessor (PIC32MZ) interfaced with TCP/IP  and with the FPGA for   </a:t>
            </a:r>
          </a:p>
          <a:p>
            <a:r>
              <a:rPr lang="en-US" sz="1600" dirty="0"/>
              <a:t>  high level operations ( calibrations..</a:t>
            </a:r>
            <a:r>
              <a:rPr lang="en-US" sz="1600" dirty="0" err="1"/>
              <a:t>etc</a:t>
            </a:r>
            <a:r>
              <a:rPr lang="en-US" sz="1600" dirty="0"/>
              <a:t>) </a:t>
            </a:r>
          </a:p>
          <a:p>
            <a:endParaRPr lang="en-US" sz="1600" dirty="0"/>
          </a:p>
        </p:txBody>
      </p:sp>
      <p:sp>
        <p:nvSpPr>
          <p:cNvPr id="6" name="1 Título">
            <a:extLst>
              <a:ext uri="{FF2B5EF4-FFF2-40B4-BE49-F238E27FC236}">
                <a16:creationId xmlns:a16="http://schemas.microsoft.com/office/drawing/2014/main" id="{F974FA9C-5532-2AEC-9676-5955A557D783}"/>
              </a:ext>
            </a:extLst>
          </p:cNvPr>
          <p:cNvSpPr txBox="1">
            <a:spLocks/>
          </p:cNvSpPr>
          <p:nvPr/>
        </p:nvSpPr>
        <p:spPr>
          <a:xfrm>
            <a:off x="482600" y="255588"/>
            <a:ext cx="3187699" cy="35401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 : DCC</a:t>
            </a:r>
          </a:p>
        </p:txBody>
      </p:sp>
    </p:spTree>
    <p:extLst>
      <p:ext uri="{BB962C8B-B14F-4D97-AF65-F5344CB8AC3E}">
        <p14:creationId xmlns:p14="http://schemas.microsoft.com/office/powerpoint/2010/main" val="37828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A145AC-B85E-8DD0-E928-C06B355EAA4B}"/>
              </a:ext>
            </a:extLst>
          </p:cNvPr>
          <p:cNvSpPr txBox="1"/>
          <p:nvPr/>
        </p:nvSpPr>
        <p:spPr>
          <a:xfrm>
            <a:off x="1227908" y="1802674"/>
            <a:ext cx="6479177" cy="861774"/>
          </a:xfrm>
          <a:prstGeom prst="rect">
            <a:avLst/>
          </a:prstGeom>
          <a:noFill/>
        </p:spPr>
        <p:txBody>
          <a:bodyPr wrap="square" rtlCol="0">
            <a:spAutoFit/>
          </a:bodyPr>
          <a:lstStyle/>
          <a:p>
            <a:r>
              <a:rPr lang="en-US" dirty="0"/>
              <a:t>                                                 </a:t>
            </a:r>
          </a:p>
          <a:p>
            <a:r>
              <a:rPr lang="en-US" dirty="0"/>
              <a:t>                                   </a:t>
            </a:r>
            <a:r>
              <a:rPr lang="en-US" sz="3200" b="1" dirty="0"/>
              <a:t>SDHCAL@CC</a:t>
            </a:r>
          </a:p>
        </p:txBody>
      </p:sp>
    </p:spTree>
    <p:extLst>
      <p:ext uri="{BB962C8B-B14F-4D97-AF65-F5344CB8AC3E}">
        <p14:creationId xmlns:p14="http://schemas.microsoft.com/office/powerpoint/2010/main" val="3412485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E59A57-A368-388A-3A41-5F0BCE2AAEDE}"/>
              </a:ext>
            </a:extLst>
          </p:cNvPr>
          <p:cNvSpPr txBox="1"/>
          <p:nvPr/>
        </p:nvSpPr>
        <p:spPr>
          <a:xfrm>
            <a:off x="862148" y="391886"/>
            <a:ext cx="7341326" cy="2862322"/>
          </a:xfrm>
          <a:prstGeom prst="rect">
            <a:avLst/>
          </a:prstGeom>
          <a:noFill/>
        </p:spPr>
        <p:txBody>
          <a:bodyPr wrap="square" rtlCol="0">
            <a:spAutoFit/>
          </a:bodyPr>
          <a:lstStyle/>
          <a:p>
            <a:endParaRPr lang="en-US" dirty="0"/>
          </a:p>
          <a:p>
            <a:endParaRPr lang="en-US" dirty="0"/>
          </a:p>
          <a:p>
            <a:r>
              <a:rPr lang="en-US" b="1" dirty="0"/>
              <a:t>Strategy followed by the SDHCAL groups</a:t>
            </a:r>
          </a:p>
          <a:p>
            <a:endParaRPr lang="en-US" dirty="0"/>
          </a:p>
          <a:p>
            <a:endParaRPr lang="en-US" dirty="0"/>
          </a:p>
          <a:p>
            <a:r>
              <a:rPr lang="en-US" dirty="0"/>
              <a:t>Three important aspects were studied to cope with the constraint of CEPC:</a:t>
            </a:r>
          </a:p>
          <a:p>
            <a:pPr marL="342900" indent="-342900">
              <a:buAutoNum type="arabicParenR"/>
            </a:pPr>
            <a:r>
              <a:rPr lang="en-US" dirty="0"/>
              <a:t>SDHCAL depth</a:t>
            </a:r>
          </a:p>
          <a:p>
            <a:pPr marL="342900" indent="-342900">
              <a:buAutoNum type="arabicParenR"/>
            </a:pPr>
            <a:r>
              <a:rPr lang="en-US" dirty="0"/>
              <a:t>SDHCAL power consumption and active cooling</a:t>
            </a:r>
          </a:p>
          <a:p>
            <a:pPr marL="342900" indent="-342900">
              <a:buAutoNum type="arabicParenR"/>
            </a:pPr>
            <a:r>
              <a:rPr lang="en-US" dirty="0"/>
              <a:t>SDHCAL timing </a:t>
            </a:r>
          </a:p>
          <a:p>
            <a:pPr marL="342900" indent="-342900">
              <a:buAutoNum type="arabicParenR"/>
            </a:pPr>
            <a:r>
              <a:rPr lang="en-US" dirty="0"/>
              <a:t>Rate capabilities</a:t>
            </a:r>
          </a:p>
        </p:txBody>
      </p:sp>
    </p:spTree>
    <p:extLst>
      <p:ext uri="{BB962C8B-B14F-4D97-AF65-F5344CB8AC3E}">
        <p14:creationId xmlns:p14="http://schemas.microsoft.com/office/powerpoint/2010/main" val="2076639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3DD6E5-6FDD-567B-FCEE-FE2451CFE2A1}"/>
              </a:ext>
            </a:extLst>
          </p:cNvPr>
          <p:cNvSpPr txBox="1"/>
          <p:nvPr/>
        </p:nvSpPr>
        <p:spPr>
          <a:xfrm>
            <a:off x="509451" y="1067752"/>
            <a:ext cx="8360229" cy="1754326"/>
          </a:xfrm>
          <a:prstGeom prst="rect">
            <a:avLst/>
          </a:prstGeom>
          <a:noFill/>
        </p:spPr>
        <p:txBody>
          <a:bodyPr wrap="square" rtlCol="0">
            <a:spAutoFit/>
          </a:bodyPr>
          <a:lstStyle/>
          <a:p>
            <a:r>
              <a:rPr lang="en-US" dirty="0"/>
              <a:t>Due to L* constraint from CEPC the detector radius is smaller than the one for ILC. This leads to that fact that the depth of the HCAL is smaller than that of ILD@ILC. </a:t>
            </a:r>
          </a:p>
          <a:p>
            <a:r>
              <a:rPr lang="en-US" dirty="0"/>
              <a:t>The option to </a:t>
            </a:r>
            <a:r>
              <a:rPr lang="en-US" b="1" dirty="0">
                <a:solidFill>
                  <a:srgbClr val="FF0000"/>
                </a:solidFill>
              </a:rPr>
              <a:t>reduce</a:t>
            </a:r>
            <a:r>
              <a:rPr lang="en-US" dirty="0"/>
              <a:t> the number of SDHCAL layers by </a:t>
            </a:r>
            <a:r>
              <a:rPr lang="en-US" b="1" dirty="0">
                <a:solidFill>
                  <a:srgbClr val="FF0000"/>
                </a:solidFill>
              </a:rPr>
              <a:t>4 and 8 and 12 layers </a:t>
            </a:r>
            <a:r>
              <a:rPr lang="en-US" dirty="0"/>
              <a:t>was studied on the simulation and on the </a:t>
            </a:r>
            <a:r>
              <a:rPr lang="en-US" b="1" dirty="0">
                <a:solidFill>
                  <a:srgbClr val="FF0000"/>
                </a:solidFill>
              </a:rPr>
              <a:t>data collected at TB@CERN</a:t>
            </a:r>
            <a:r>
              <a:rPr lang="en-US" dirty="0"/>
              <a:t>.</a:t>
            </a:r>
          </a:p>
          <a:p>
            <a:r>
              <a:rPr lang="en-US" dirty="0"/>
              <a:t>Reducing by 4 layers seem to have small effects but one can still be efficient with </a:t>
            </a:r>
          </a:p>
          <a:p>
            <a:r>
              <a:rPr lang="en-US" dirty="0"/>
              <a:t>40 layers </a:t>
            </a:r>
          </a:p>
        </p:txBody>
      </p:sp>
      <p:pic>
        <p:nvPicPr>
          <p:cNvPr id="3" name="Image 2">
            <a:extLst>
              <a:ext uri="{FF2B5EF4-FFF2-40B4-BE49-F238E27FC236}">
                <a16:creationId xmlns:a16="http://schemas.microsoft.com/office/drawing/2014/main" id="{E7D82D0B-6DDC-75B6-8E94-B1E0D27B87DA}"/>
              </a:ext>
            </a:extLst>
          </p:cNvPr>
          <p:cNvPicPr>
            <a:picLocks noChangeAspect="1"/>
          </p:cNvPicPr>
          <p:nvPr/>
        </p:nvPicPr>
        <p:blipFill>
          <a:blip r:embed="rId2"/>
          <a:stretch>
            <a:fillRect/>
          </a:stretch>
        </p:blipFill>
        <p:spPr>
          <a:xfrm>
            <a:off x="509451" y="2822078"/>
            <a:ext cx="3797300" cy="3695700"/>
          </a:xfrm>
          <a:prstGeom prst="rect">
            <a:avLst/>
          </a:prstGeom>
        </p:spPr>
      </p:pic>
      <p:pic>
        <p:nvPicPr>
          <p:cNvPr id="4" name="Image 3">
            <a:extLst>
              <a:ext uri="{FF2B5EF4-FFF2-40B4-BE49-F238E27FC236}">
                <a16:creationId xmlns:a16="http://schemas.microsoft.com/office/drawing/2014/main" id="{C252A126-A923-5621-91F4-DE8CED175FB8}"/>
              </a:ext>
            </a:extLst>
          </p:cNvPr>
          <p:cNvPicPr>
            <a:picLocks noChangeAspect="1"/>
          </p:cNvPicPr>
          <p:nvPr/>
        </p:nvPicPr>
        <p:blipFill>
          <a:blip r:embed="rId3"/>
          <a:stretch>
            <a:fillRect/>
          </a:stretch>
        </p:blipFill>
        <p:spPr>
          <a:xfrm>
            <a:off x="4354467" y="3095896"/>
            <a:ext cx="3924300" cy="3425735"/>
          </a:xfrm>
          <a:prstGeom prst="rect">
            <a:avLst/>
          </a:prstGeom>
        </p:spPr>
      </p:pic>
      <p:sp>
        <p:nvSpPr>
          <p:cNvPr id="5" name="ZoneTexte 4">
            <a:extLst>
              <a:ext uri="{FF2B5EF4-FFF2-40B4-BE49-F238E27FC236}">
                <a16:creationId xmlns:a16="http://schemas.microsoft.com/office/drawing/2014/main" id="{1CB465FA-4B9E-7BEA-93E7-37EED7935530}"/>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depth</a:t>
            </a:r>
          </a:p>
        </p:txBody>
      </p:sp>
    </p:spTree>
    <p:extLst>
      <p:ext uri="{BB962C8B-B14F-4D97-AF65-F5344CB8AC3E}">
        <p14:creationId xmlns:p14="http://schemas.microsoft.com/office/powerpoint/2010/main" val="3624767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33923"/>
            <a:ext cx="8360229" cy="1754326"/>
          </a:xfrm>
          <a:prstGeom prst="rect">
            <a:avLst/>
          </a:prstGeom>
          <a:noFill/>
        </p:spPr>
        <p:txBody>
          <a:bodyPr wrap="square" rtlCol="0">
            <a:spAutoFit/>
          </a:bodyPr>
          <a:lstStyle/>
          <a:p>
            <a:r>
              <a:rPr lang="en-US" dirty="0"/>
              <a:t>The duty cycle of CEPC is different from that of ILC and no power pulsing is possible.</a:t>
            </a:r>
          </a:p>
          <a:p>
            <a:r>
              <a:rPr lang="en-US" dirty="0"/>
              <a:t>The power consumption is therefore increased by a factor of 100-200 with respect to ILC and active cooling is needed.</a:t>
            </a:r>
          </a:p>
          <a:p>
            <a:endParaRPr lang="en-US" dirty="0"/>
          </a:p>
          <a:p>
            <a:r>
              <a:rPr lang="en-US" dirty="0"/>
              <a:t>Lyon and Shanghai groups worked on a  simple cooling system for SDHCAL based on using water circulating into copper pipes</a:t>
            </a:r>
          </a:p>
        </p:txBody>
      </p:sp>
      <p:grpSp>
        <p:nvGrpSpPr>
          <p:cNvPr id="4" name="Groupe 3">
            <a:extLst>
              <a:ext uri="{FF2B5EF4-FFF2-40B4-BE49-F238E27FC236}">
                <a16:creationId xmlns:a16="http://schemas.microsoft.com/office/drawing/2014/main" id="{913AB3B6-E160-F798-974E-2E92CAD41F96}"/>
              </a:ext>
            </a:extLst>
          </p:cNvPr>
          <p:cNvGrpSpPr/>
          <p:nvPr/>
        </p:nvGrpSpPr>
        <p:grpSpPr>
          <a:xfrm>
            <a:off x="225942" y="2926081"/>
            <a:ext cx="8692116" cy="3301315"/>
            <a:chOff x="177564" y="898096"/>
            <a:chExt cx="8558212" cy="3892386"/>
          </a:xfrm>
        </p:grpSpPr>
        <p:pic>
          <p:nvPicPr>
            <p:cNvPr id="5" name="Image 4">
              <a:extLst>
                <a:ext uri="{FF2B5EF4-FFF2-40B4-BE49-F238E27FC236}">
                  <a16:creationId xmlns:a16="http://schemas.microsoft.com/office/drawing/2014/main" id="{9374FDF5-EADE-BEE3-D5DE-4B4722E0B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98" y="898096"/>
              <a:ext cx="6170005" cy="3892386"/>
            </a:xfrm>
            <a:prstGeom prst="rect">
              <a:avLst/>
            </a:prstGeom>
          </p:spPr>
        </p:pic>
        <p:sp>
          <p:nvSpPr>
            <p:cNvPr id="6" name="ZoneTexte 5">
              <a:extLst>
                <a:ext uri="{FF2B5EF4-FFF2-40B4-BE49-F238E27FC236}">
                  <a16:creationId xmlns:a16="http://schemas.microsoft.com/office/drawing/2014/main" id="{E9C3FFDC-5914-CFDD-3A9B-3AAF6E4A8006}"/>
                </a:ext>
              </a:extLst>
            </p:cNvPr>
            <p:cNvSpPr txBox="1"/>
            <p:nvPr/>
          </p:nvSpPr>
          <p:spPr>
            <a:xfrm>
              <a:off x="7452320" y="1052736"/>
              <a:ext cx="1224136" cy="369332"/>
            </a:xfrm>
            <a:prstGeom prst="rect">
              <a:avLst/>
            </a:prstGeom>
            <a:noFill/>
          </p:spPr>
          <p:txBody>
            <a:bodyPr wrap="square" rtlCol="0">
              <a:spAutoFit/>
            </a:bodyPr>
            <a:lstStyle/>
            <a:p>
              <a:r>
                <a:rPr lang="fr-FR" dirty="0"/>
                <a:t>108 chips</a:t>
              </a:r>
            </a:p>
          </p:txBody>
        </p:sp>
        <p:cxnSp>
          <p:nvCxnSpPr>
            <p:cNvPr id="7" name="Connecteur droit avec flèche 6">
              <a:extLst>
                <a:ext uri="{FF2B5EF4-FFF2-40B4-BE49-F238E27FC236}">
                  <a16:creationId xmlns:a16="http://schemas.microsoft.com/office/drawing/2014/main" id="{9A4F6A38-D3B4-DA1E-3EE7-B804902A658C}"/>
                </a:ext>
              </a:extLst>
            </p:cNvPr>
            <p:cNvCxnSpPr/>
            <p:nvPr/>
          </p:nvCxnSpPr>
          <p:spPr>
            <a:xfrm flipH="1">
              <a:off x="6588224" y="1340768"/>
              <a:ext cx="86409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2FA6410E-56ED-1A75-9178-D25B9C8D13C6}"/>
                </a:ext>
              </a:extLst>
            </p:cNvPr>
            <p:cNvSpPr txBox="1"/>
            <p:nvPr/>
          </p:nvSpPr>
          <p:spPr>
            <a:xfrm>
              <a:off x="611560" y="1422068"/>
              <a:ext cx="2808312" cy="307777"/>
            </a:xfrm>
            <a:prstGeom prst="rect">
              <a:avLst/>
            </a:prstGeom>
            <a:noFill/>
          </p:spPr>
          <p:txBody>
            <a:bodyPr wrap="square" rtlCol="0">
              <a:spAutoFit/>
            </a:bodyPr>
            <a:lstStyle/>
            <a:p>
              <a:r>
                <a:rPr lang="fr-FR" sz="1400" dirty="0" err="1"/>
                <a:t>Rectangular</a:t>
              </a:r>
              <a:r>
                <a:rPr lang="fr-FR" sz="1400" dirty="0"/>
                <a:t> section tubes : 2x1 mm</a:t>
              </a:r>
            </a:p>
          </p:txBody>
        </p:sp>
        <p:cxnSp>
          <p:nvCxnSpPr>
            <p:cNvPr id="9" name="Connecteur droit avec flèche 8">
              <a:extLst>
                <a:ext uri="{FF2B5EF4-FFF2-40B4-BE49-F238E27FC236}">
                  <a16:creationId xmlns:a16="http://schemas.microsoft.com/office/drawing/2014/main" id="{B90511D4-3445-8608-7B2B-117FB6B77458}"/>
                </a:ext>
              </a:extLst>
            </p:cNvPr>
            <p:cNvCxnSpPr/>
            <p:nvPr/>
          </p:nvCxnSpPr>
          <p:spPr>
            <a:xfrm>
              <a:off x="2339752" y="1729845"/>
              <a:ext cx="1656184" cy="763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C049350-6F04-A180-1F0B-5718396F99A0}"/>
                </a:ext>
              </a:extLst>
            </p:cNvPr>
            <p:cNvSpPr txBox="1"/>
            <p:nvPr/>
          </p:nvSpPr>
          <p:spPr>
            <a:xfrm>
              <a:off x="287524" y="2492896"/>
              <a:ext cx="2412268" cy="338554"/>
            </a:xfrm>
            <a:prstGeom prst="rect">
              <a:avLst/>
            </a:prstGeom>
            <a:noFill/>
          </p:spPr>
          <p:txBody>
            <a:bodyPr wrap="square" rtlCol="0">
              <a:spAutoFit/>
            </a:bodyPr>
            <a:lstStyle/>
            <a:p>
              <a:r>
                <a:rPr lang="fr-FR" sz="1600" dirty="0"/>
                <a:t>Copper plate over: 1.5 mm</a:t>
              </a:r>
            </a:p>
          </p:txBody>
        </p:sp>
        <p:cxnSp>
          <p:nvCxnSpPr>
            <p:cNvPr id="11" name="Connecteur droit avec flèche 10">
              <a:extLst>
                <a:ext uri="{FF2B5EF4-FFF2-40B4-BE49-F238E27FC236}">
                  <a16:creationId xmlns:a16="http://schemas.microsoft.com/office/drawing/2014/main" id="{1952C1A9-04B2-119F-E1D4-B11FF6ADD1E2}"/>
                </a:ext>
              </a:extLst>
            </p:cNvPr>
            <p:cNvCxnSpPr>
              <a:stCxn id="5" idx="1"/>
            </p:cNvCxnSpPr>
            <p:nvPr/>
          </p:nvCxnSpPr>
          <p:spPr>
            <a:xfrm>
              <a:off x="1383698" y="2844289"/>
              <a:ext cx="457200" cy="718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0C11A3-86D6-558D-088C-E55BE17E4CCC}"/>
                </a:ext>
              </a:extLst>
            </p:cNvPr>
            <p:cNvSpPr txBox="1"/>
            <p:nvPr/>
          </p:nvSpPr>
          <p:spPr>
            <a:xfrm>
              <a:off x="5167424" y="4149080"/>
              <a:ext cx="2412268" cy="338554"/>
            </a:xfrm>
            <a:prstGeom prst="rect">
              <a:avLst/>
            </a:prstGeom>
            <a:noFill/>
          </p:spPr>
          <p:txBody>
            <a:bodyPr wrap="square" rtlCol="0">
              <a:spAutoFit/>
            </a:bodyPr>
            <a:lstStyle/>
            <a:p>
              <a:r>
                <a:rPr lang="fr-FR" sz="1600" dirty="0"/>
                <a:t>PCB plate </a:t>
              </a:r>
              <a:r>
                <a:rPr lang="fr-FR" sz="1600" dirty="0" err="1"/>
                <a:t>under</a:t>
              </a:r>
              <a:r>
                <a:rPr lang="fr-FR" sz="1600" dirty="0"/>
                <a:t>: 1.4 mm</a:t>
              </a:r>
            </a:p>
          </p:txBody>
        </p:sp>
        <p:cxnSp>
          <p:nvCxnSpPr>
            <p:cNvPr id="13" name="Connecteur droit avec flèche 12">
              <a:extLst>
                <a:ext uri="{FF2B5EF4-FFF2-40B4-BE49-F238E27FC236}">
                  <a16:creationId xmlns:a16="http://schemas.microsoft.com/office/drawing/2014/main" id="{69F395E8-024F-6707-A60A-E6ED1584F3E1}"/>
                </a:ext>
              </a:extLst>
            </p:cNvPr>
            <p:cNvCxnSpPr/>
            <p:nvPr/>
          </p:nvCxnSpPr>
          <p:spPr>
            <a:xfrm flipH="1" flipV="1">
              <a:off x="3851920" y="4221088"/>
              <a:ext cx="1315504" cy="97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3E8021E-D685-17EE-0A33-1B0787EABCBA}"/>
                </a:ext>
              </a:extLst>
            </p:cNvPr>
            <p:cNvSpPr txBox="1"/>
            <p:nvPr/>
          </p:nvSpPr>
          <p:spPr>
            <a:xfrm>
              <a:off x="6588224" y="3403739"/>
              <a:ext cx="1206134" cy="338554"/>
            </a:xfrm>
            <a:prstGeom prst="rect">
              <a:avLst/>
            </a:prstGeom>
            <a:noFill/>
          </p:spPr>
          <p:txBody>
            <a:bodyPr wrap="square" rtlCol="0">
              <a:spAutoFit/>
            </a:bodyPr>
            <a:lstStyle/>
            <a:p>
              <a:r>
                <a:rPr lang="fr-FR" sz="1600" dirty="0" err="1">
                  <a:solidFill>
                    <a:srgbClr val="00B050"/>
                  </a:solidFill>
                </a:rPr>
                <a:t>symmetry</a:t>
              </a:r>
              <a:endParaRPr lang="fr-FR" sz="1600" dirty="0">
                <a:solidFill>
                  <a:srgbClr val="00B050"/>
                </a:solidFill>
              </a:endParaRPr>
            </a:p>
          </p:txBody>
        </p:sp>
        <p:cxnSp>
          <p:nvCxnSpPr>
            <p:cNvPr id="16" name="Connecteur droit avec flèche 15">
              <a:extLst>
                <a:ext uri="{FF2B5EF4-FFF2-40B4-BE49-F238E27FC236}">
                  <a16:creationId xmlns:a16="http://schemas.microsoft.com/office/drawing/2014/main" id="{7C45B036-B955-F139-86AC-CEF0F7B6AE1C}"/>
                </a:ext>
              </a:extLst>
            </p:cNvPr>
            <p:cNvCxnSpPr/>
            <p:nvPr/>
          </p:nvCxnSpPr>
          <p:spPr>
            <a:xfrm flipH="1" flipV="1">
              <a:off x="5580112" y="3284984"/>
              <a:ext cx="100811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E5BD309-A802-5827-9963-16D8061447E1}"/>
                </a:ext>
              </a:extLst>
            </p:cNvPr>
            <p:cNvCxnSpPr/>
            <p:nvPr/>
          </p:nvCxnSpPr>
          <p:spPr>
            <a:xfrm flipV="1">
              <a:off x="4067944" y="1575956"/>
              <a:ext cx="648072" cy="412884"/>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FC14D940-4683-6E7B-F6C6-735BD95293E9}"/>
                </a:ext>
              </a:extLst>
            </p:cNvPr>
            <p:cNvSpPr txBox="1"/>
            <p:nvPr/>
          </p:nvSpPr>
          <p:spPr>
            <a:xfrm>
              <a:off x="3913465" y="1366114"/>
              <a:ext cx="833395" cy="369332"/>
            </a:xfrm>
            <a:prstGeom prst="rect">
              <a:avLst/>
            </a:prstGeom>
            <a:noFill/>
          </p:spPr>
          <p:txBody>
            <a:bodyPr wrap="square" rtlCol="0">
              <a:spAutoFit/>
            </a:bodyPr>
            <a:lstStyle/>
            <a:p>
              <a:r>
                <a:rPr lang="fr-FR" dirty="0"/>
                <a:t>1.5 m</a:t>
              </a:r>
            </a:p>
          </p:txBody>
        </p:sp>
        <p:sp>
          <p:nvSpPr>
            <p:cNvPr id="19" name="ZoneTexte 18">
              <a:extLst>
                <a:ext uri="{FF2B5EF4-FFF2-40B4-BE49-F238E27FC236}">
                  <a16:creationId xmlns:a16="http://schemas.microsoft.com/office/drawing/2014/main" id="{A4238C92-7064-1AC3-24D6-ADE3E746ABD4}"/>
                </a:ext>
              </a:extLst>
            </p:cNvPr>
            <p:cNvSpPr txBox="1"/>
            <p:nvPr/>
          </p:nvSpPr>
          <p:spPr>
            <a:xfrm>
              <a:off x="6186877" y="1149182"/>
              <a:ext cx="833395" cy="369332"/>
            </a:xfrm>
            <a:prstGeom prst="rect">
              <a:avLst/>
            </a:prstGeom>
            <a:noFill/>
          </p:spPr>
          <p:txBody>
            <a:bodyPr wrap="square" rtlCol="0">
              <a:spAutoFit/>
            </a:bodyPr>
            <a:lstStyle/>
            <a:p>
              <a:r>
                <a:rPr lang="fr-FR" dirty="0"/>
                <a:t>0.5 m</a:t>
              </a:r>
            </a:p>
          </p:txBody>
        </p:sp>
        <p:cxnSp>
          <p:nvCxnSpPr>
            <p:cNvPr id="20" name="Connecteur droit avec flèche 19">
              <a:extLst>
                <a:ext uri="{FF2B5EF4-FFF2-40B4-BE49-F238E27FC236}">
                  <a16:creationId xmlns:a16="http://schemas.microsoft.com/office/drawing/2014/main" id="{1CD7363E-B124-B189-DD7F-47757761FA89}"/>
                </a:ext>
              </a:extLst>
            </p:cNvPr>
            <p:cNvCxnSpPr/>
            <p:nvPr/>
          </p:nvCxnSpPr>
          <p:spPr>
            <a:xfrm>
              <a:off x="5955502" y="1385320"/>
              <a:ext cx="648072" cy="243480"/>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5D99C0A-9E7F-596D-1B89-B273FA47D1D1}"/>
                </a:ext>
              </a:extLst>
            </p:cNvPr>
            <p:cNvCxnSpPr/>
            <p:nvPr/>
          </p:nvCxnSpPr>
          <p:spPr>
            <a:xfrm flipV="1">
              <a:off x="827584" y="3861048"/>
              <a:ext cx="784714" cy="45730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6FCEB42-7232-5F24-F6B9-B50B5219DD95}"/>
                </a:ext>
              </a:extLst>
            </p:cNvPr>
            <p:cNvSpPr txBox="1"/>
            <p:nvPr/>
          </p:nvSpPr>
          <p:spPr>
            <a:xfrm>
              <a:off x="177564" y="4336508"/>
              <a:ext cx="1206134" cy="338554"/>
            </a:xfrm>
            <a:prstGeom prst="rect">
              <a:avLst/>
            </a:prstGeom>
            <a:noFill/>
          </p:spPr>
          <p:txBody>
            <a:bodyPr wrap="square" rtlCol="0">
              <a:spAutoFit/>
            </a:bodyPr>
            <a:lstStyle/>
            <a:p>
              <a:r>
                <a:rPr lang="fr-FR" sz="1600" dirty="0">
                  <a:solidFill>
                    <a:srgbClr val="0070C0"/>
                  </a:solidFill>
                </a:rPr>
                <a:t>Flow in</a:t>
              </a:r>
            </a:p>
          </p:txBody>
        </p:sp>
        <p:sp>
          <p:nvSpPr>
            <p:cNvPr id="23" name="ZoneTexte 22">
              <a:extLst>
                <a:ext uri="{FF2B5EF4-FFF2-40B4-BE49-F238E27FC236}">
                  <a16:creationId xmlns:a16="http://schemas.microsoft.com/office/drawing/2014/main" id="{39AB6AC1-3CE4-7338-4CAC-D6F0115E62BB}"/>
                </a:ext>
              </a:extLst>
            </p:cNvPr>
            <p:cNvSpPr txBox="1"/>
            <p:nvPr/>
          </p:nvSpPr>
          <p:spPr>
            <a:xfrm>
              <a:off x="7529642" y="2821421"/>
              <a:ext cx="1206134" cy="338554"/>
            </a:xfrm>
            <a:prstGeom prst="rect">
              <a:avLst/>
            </a:prstGeom>
            <a:noFill/>
          </p:spPr>
          <p:txBody>
            <a:bodyPr wrap="square" rtlCol="0">
              <a:spAutoFit/>
            </a:bodyPr>
            <a:lstStyle/>
            <a:p>
              <a:r>
                <a:rPr lang="fr-FR" sz="1600" dirty="0">
                  <a:solidFill>
                    <a:srgbClr val="FF0000"/>
                  </a:solidFill>
                </a:rPr>
                <a:t>Flow out</a:t>
              </a:r>
            </a:p>
          </p:txBody>
        </p:sp>
        <p:cxnSp>
          <p:nvCxnSpPr>
            <p:cNvPr id="24" name="Connecteur droit avec flèche 23">
              <a:extLst>
                <a:ext uri="{FF2B5EF4-FFF2-40B4-BE49-F238E27FC236}">
                  <a16:creationId xmlns:a16="http://schemas.microsoft.com/office/drawing/2014/main" id="{AF74A636-7B25-56D2-7C36-1D29A72EA83C}"/>
                </a:ext>
              </a:extLst>
            </p:cNvPr>
            <p:cNvCxnSpPr/>
            <p:nvPr/>
          </p:nvCxnSpPr>
          <p:spPr>
            <a:xfrm>
              <a:off x="7366046" y="233162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FC06E41-BF24-822F-DB0F-371DA27B03A0}"/>
                </a:ext>
              </a:extLst>
            </p:cNvPr>
            <p:cNvCxnSpPr/>
            <p:nvPr/>
          </p:nvCxnSpPr>
          <p:spPr>
            <a:xfrm>
              <a:off x="7113969" y="2412034"/>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C8E30AE-51A2-9C8F-F668-4ADB0E232C42}"/>
                </a:ext>
              </a:extLst>
            </p:cNvPr>
            <p:cNvCxnSpPr/>
            <p:nvPr/>
          </p:nvCxnSpPr>
          <p:spPr>
            <a:xfrm>
              <a:off x="6852940" y="2559321"/>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97EB65A5-00A5-D6B5-5978-3898AAF36CFC}"/>
                </a:ext>
              </a:extLst>
            </p:cNvPr>
            <p:cNvCxnSpPr/>
            <p:nvPr/>
          </p:nvCxnSpPr>
          <p:spPr>
            <a:xfrm>
              <a:off x="6625685" y="267063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E1AB0D3-0E75-C892-C522-BE538ED237A3}"/>
                </a:ext>
              </a:extLst>
            </p:cNvPr>
            <p:cNvCxnSpPr/>
            <p:nvPr/>
          </p:nvCxnSpPr>
          <p:spPr>
            <a:xfrm>
              <a:off x="6429964" y="2817925"/>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1" name="ZoneTexte 30">
            <a:extLst>
              <a:ext uri="{FF2B5EF4-FFF2-40B4-BE49-F238E27FC236}">
                <a16:creationId xmlns:a16="http://schemas.microsoft.com/office/drawing/2014/main" id="{447C7B40-5A51-5D21-EE32-01C9068FECDC}"/>
              </a:ext>
            </a:extLst>
          </p:cNvPr>
          <p:cNvSpPr txBox="1"/>
          <p:nvPr/>
        </p:nvSpPr>
        <p:spPr>
          <a:xfrm>
            <a:off x="394069" y="2583460"/>
            <a:ext cx="8023973" cy="369332"/>
          </a:xfrm>
          <a:prstGeom prst="rect">
            <a:avLst/>
          </a:prstGeom>
          <a:noFill/>
        </p:spPr>
        <p:txBody>
          <a:bodyPr wrap="square">
            <a:spAutoFit/>
          </a:bodyPr>
          <a:lstStyle/>
          <a:p>
            <a:r>
              <a:rPr lang="fr-FR" sz="1800" dirty="0">
                <a:solidFill>
                  <a:srgbClr val="FF0000"/>
                </a:solidFill>
              </a:rPr>
              <a:t> 0.8 mW/chips </a:t>
            </a:r>
            <a:r>
              <a:rPr lang="fr-FR" sz="1800" dirty="0" err="1">
                <a:solidFill>
                  <a:srgbClr val="FF0000"/>
                </a:solidFill>
              </a:rPr>
              <a:t>with</a:t>
            </a:r>
            <a:r>
              <a:rPr lang="fr-FR" sz="1800" dirty="0">
                <a:solidFill>
                  <a:srgbClr val="FF0000"/>
                </a:solidFill>
              </a:rPr>
              <a:t> power </a:t>
            </a:r>
            <a:r>
              <a:rPr lang="fr-FR" sz="1800" dirty="0" err="1">
                <a:solidFill>
                  <a:srgbClr val="FF0000"/>
                </a:solidFill>
              </a:rPr>
              <a:t>pulsing</a:t>
            </a:r>
            <a:r>
              <a:rPr lang="fr-FR" sz="1800" dirty="0">
                <a:solidFill>
                  <a:srgbClr val="FF0000"/>
                </a:solidFill>
              </a:rPr>
              <a:t>, 80 mW/chips </a:t>
            </a:r>
            <a:r>
              <a:rPr lang="fr-FR" sz="1800" dirty="0" err="1">
                <a:solidFill>
                  <a:srgbClr val="FF0000"/>
                </a:solidFill>
              </a:rPr>
              <a:t>without</a:t>
            </a:r>
            <a:r>
              <a:rPr lang="fr-FR" sz="1800" dirty="0">
                <a:solidFill>
                  <a:srgbClr val="FF0000"/>
                </a:solidFill>
              </a:rPr>
              <a:t> power </a:t>
            </a:r>
            <a:r>
              <a:rPr lang="fr-FR" sz="1800" dirty="0" err="1">
                <a:solidFill>
                  <a:srgbClr val="FF0000"/>
                </a:solidFill>
              </a:rPr>
              <a:t>pulsing</a:t>
            </a:r>
            <a:endParaRPr lang="en-US" dirty="0"/>
          </a:p>
        </p:txBody>
      </p:sp>
    </p:spTree>
    <p:extLst>
      <p:ext uri="{BB962C8B-B14F-4D97-AF65-F5344CB8AC3E}">
        <p14:creationId xmlns:p14="http://schemas.microsoft.com/office/powerpoint/2010/main" val="1983919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33923"/>
            <a:ext cx="8360229" cy="1754326"/>
          </a:xfrm>
          <a:prstGeom prst="rect">
            <a:avLst/>
          </a:prstGeom>
          <a:noFill/>
        </p:spPr>
        <p:txBody>
          <a:bodyPr wrap="square" rtlCol="0">
            <a:spAutoFit/>
          </a:bodyPr>
          <a:lstStyle/>
          <a:p>
            <a:r>
              <a:rPr lang="en-US" dirty="0"/>
              <a:t>The duty cycle of CEPC is different from that of ILC and no power pulsing is possible.</a:t>
            </a:r>
          </a:p>
          <a:p>
            <a:r>
              <a:rPr lang="en-US" dirty="0"/>
              <a:t>The power consumption is therefore increased by a factor of 100-200 with respect to ILC and active cooling is needed.</a:t>
            </a:r>
          </a:p>
          <a:p>
            <a:endParaRPr lang="en-US" dirty="0"/>
          </a:p>
          <a:p>
            <a:r>
              <a:rPr lang="en-US" dirty="0"/>
              <a:t>Lyon and Shanghai groups worked on a  simple cooling system for SDHCAL based on using water circulating into copper pipes</a:t>
            </a:r>
          </a:p>
        </p:txBody>
      </p:sp>
      <p:sp>
        <p:nvSpPr>
          <p:cNvPr id="31" name="ZoneTexte 30">
            <a:extLst>
              <a:ext uri="{FF2B5EF4-FFF2-40B4-BE49-F238E27FC236}">
                <a16:creationId xmlns:a16="http://schemas.microsoft.com/office/drawing/2014/main" id="{447C7B40-5A51-5D21-EE32-01C9068FECDC}"/>
              </a:ext>
            </a:extLst>
          </p:cNvPr>
          <p:cNvSpPr txBox="1"/>
          <p:nvPr/>
        </p:nvSpPr>
        <p:spPr>
          <a:xfrm>
            <a:off x="394069" y="2583460"/>
            <a:ext cx="8023973" cy="369332"/>
          </a:xfrm>
          <a:prstGeom prst="rect">
            <a:avLst/>
          </a:prstGeom>
          <a:noFill/>
        </p:spPr>
        <p:txBody>
          <a:bodyPr wrap="square">
            <a:spAutoFit/>
          </a:bodyPr>
          <a:lstStyle/>
          <a:p>
            <a:r>
              <a:rPr lang="fr-FR" sz="1800" dirty="0">
                <a:solidFill>
                  <a:srgbClr val="FF0000"/>
                </a:solidFill>
              </a:rPr>
              <a:t> 0.8 mW/chips </a:t>
            </a:r>
            <a:r>
              <a:rPr lang="fr-FR" sz="1800" dirty="0" err="1">
                <a:solidFill>
                  <a:srgbClr val="FF0000"/>
                </a:solidFill>
              </a:rPr>
              <a:t>with</a:t>
            </a:r>
            <a:r>
              <a:rPr lang="fr-FR" sz="1800" dirty="0">
                <a:solidFill>
                  <a:srgbClr val="FF0000"/>
                </a:solidFill>
              </a:rPr>
              <a:t> power </a:t>
            </a:r>
            <a:r>
              <a:rPr lang="fr-FR" sz="1800" dirty="0" err="1">
                <a:solidFill>
                  <a:srgbClr val="FF0000"/>
                </a:solidFill>
              </a:rPr>
              <a:t>pulsing</a:t>
            </a:r>
            <a:r>
              <a:rPr lang="fr-FR" sz="1800" dirty="0">
                <a:solidFill>
                  <a:srgbClr val="FF0000"/>
                </a:solidFill>
              </a:rPr>
              <a:t>, 80 mW/chips </a:t>
            </a:r>
            <a:r>
              <a:rPr lang="fr-FR" sz="1800" dirty="0" err="1">
                <a:solidFill>
                  <a:srgbClr val="FF0000"/>
                </a:solidFill>
              </a:rPr>
              <a:t>without</a:t>
            </a:r>
            <a:r>
              <a:rPr lang="fr-FR" sz="1800" dirty="0">
                <a:solidFill>
                  <a:srgbClr val="FF0000"/>
                </a:solidFill>
              </a:rPr>
              <a:t> power </a:t>
            </a:r>
            <a:r>
              <a:rPr lang="fr-FR" sz="1800" dirty="0" err="1">
                <a:solidFill>
                  <a:srgbClr val="FF0000"/>
                </a:solidFill>
              </a:rPr>
              <a:t>pulsing</a:t>
            </a:r>
            <a:endParaRPr lang="en-US" dirty="0"/>
          </a:p>
        </p:txBody>
      </p:sp>
      <p:pic>
        <p:nvPicPr>
          <p:cNvPr id="29" name="Image 28">
            <a:extLst>
              <a:ext uri="{FF2B5EF4-FFF2-40B4-BE49-F238E27FC236}">
                <a16:creationId xmlns:a16="http://schemas.microsoft.com/office/drawing/2014/main" id="{1B8D49E8-5B2D-F67E-66C8-652BBF8F6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51" y="2952792"/>
            <a:ext cx="8360229" cy="3687158"/>
          </a:xfrm>
          <a:prstGeom prst="rect">
            <a:avLst/>
          </a:prstGeom>
        </p:spPr>
      </p:pic>
    </p:spTree>
    <p:extLst>
      <p:ext uri="{BB962C8B-B14F-4D97-AF65-F5344CB8AC3E}">
        <p14:creationId xmlns:p14="http://schemas.microsoft.com/office/powerpoint/2010/main" val="3711523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33923"/>
            <a:ext cx="8360229" cy="1477328"/>
          </a:xfrm>
          <a:prstGeom prst="rect">
            <a:avLst/>
          </a:prstGeom>
          <a:noFill/>
        </p:spPr>
        <p:txBody>
          <a:bodyPr wrap="square" rtlCol="0">
            <a:spAutoFit/>
          </a:bodyPr>
          <a:lstStyle/>
          <a:p>
            <a:r>
              <a:rPr lang="en-US" dirty="0"/>
              <a:t>Other solution is to use the new scheme developed by Lyon group (woven strips) to read out RPC for which a reduction of a factor higher than 30 can be obtained.</a:t>
            </a:r>
          </a:p>
          <a:p>
            <a:endParaRPr lang="en-US" dirty="0"/>
          </a:p>
          <a:p>
            <a:r>
              <a:rPr lang="en-US" dirty="0"/>
              <a:t>Caveat: This is ok for muon detectors and tail catchers. For SDHCAL a simulation is needed to validate</a:t>
            </a:r>
          </a:p>
        </p:txBody>
      </p:sp>
      <p:grpSp>
        <p:nvGrpSpPr>
          <p:cNvPr id="40" name="Grouper 1">
            <a:extLst>
              <a:ext uri="{FF2B5EF4-FFF2-40B4-BE49-F238E27FC236}">
                <a16:creationId xmlns:a16="http://schemas.microsoft.com/office/drawing/2014/main" id="{C1CDD110-7653-7C6D-CFAA-17671F8252FD}"/>
              </a:ext>
            </a:extLst>
          </p:cNvPr>
          <p:cNvGrpSpPr/>
          <p:nvPr/>
        </p:nvGrpSpPr>
        <p:grpSpPr>
          <a:xfrm>
            <a:off x="1195399" y="2276041"/>
            <a:ext cx="6421313" cy="4276768"/>
            <a:chOff x="2363591" y="1776266"/>
            <a:chExt cx="4180141" cy="2713307"/>
          </a:xfrm>
        </p:grpSpPr>
        <p:grpSp>
          <p:nvGrpSpPr>
            <p:cNvPr id="41" name="Grouper 2">
              <a:extLst>
                <a:ext uri="{FF2B5EF4-FFF2-40B4-BE49-F238E27FC236}">
                  <a16:creationId xmlns:a16="http://schemas.microsoft.com/office/drawing/2014/main" id="{797CA619-76C2-369D-A306-2581927EDD96}"/>
                </a:ext>
              </a:extLst>
            </p:cNvPr>
            <p:cNvGrpSpPr/>
            <p:nvPr/>
          </p:nvGrpSpPr>
          <p:grpSpPr>
            <a:xfrm>
              <a:off x="2363591" y="2162148"/>
              <a:ext cx="4180141" cy="2327425"/>
              <a:chOff x="1362638" y="2249109"/>
              <a:chExt cx="4180141" cy="2327425"/>
            </a:xfrm>
          </p:grpSpPr>
          <p:grpSp>
            <p:nvGrpSpPr>
              <p:cNvPr id="47" name="Grouper 8">
                <a:extLst>
                  <a:ext uri="{FF2B5EF4-FFF2-40B4-BE49-F238E27FC236}">
                    <a16:creationId xmlns:a16="http://schemas.microsoft.com/office/drawing/2014/main" id="{A0844D11-C765-793A-F0CA-FA99A97A4B30}"/>
                  </a:ext>
                </a:extLst>
              </p:cNvPr>
              <p:cNvGrpSpPr/>
              <p:nvPr/>
            </p:nvGrpSpPr>
            <p:grpSpPr>
              <a:xfrm>
                <a:off x="1362638" y="3132920"/>
                <a:ext cx="4180141" cy="1443614"/>
                <a:chOff x="28157" y="1147441"/>
                <a:chExt cx="8601902" cy="4729780"/>
              </a:xfrm>
            </p:grpSpPr>
            <p:grpSp>
              <p:nvGrpSpPr>
                <p:cNvPr id="51" name="Grouper 12">
                  <a:extLst>
                    <a:ext uri="{FF2B5EF4-FFF2-40B4-BE49-F238E27FC236}">
                      <a16:creationId xmlns:a16="http://schemas.microsoft.com/office/drawing/2014/main" id="{317C0A7C-4E54-1EA7-64B9-3DFC69D9FB69}"/>
                    </a:ext>
                  </a:extLst>
                </p:cNvPr>
                <p:cNvGrpSpPr/>
                <p:nvPr/>
              </p:nvGrpSpPr>
              <p:grpSpPr>
                <a:xfrm>
                  <a:off x="28157" y="1659342"/>
                  <a:ext cx="8601902" cy="4217879"/>
                  <a:chOff x="0" y="2438206"/>
                  <a:chExt cx="8601902" cy="4217879"/>
                </a:xfrm>
              </p:grpSpPr>
              <p:grpSp>
                <p:nvGrpSpPr>
                  <p:cNvPr id="87" name="Grouper 48">
                    <a:extLst>
                      <a:ext uri="{FF2B5EF4-FFF2-40B4-BE49-F238E27FC236}">
                        <a16:creationId xmlns:a16="http://schemas.microsoft.com/office/drawing/2014/main" id="{C9052C61-95E0-F1C2-BAF1-F5539316E28E}"/>
                      </a:ext>
                    </a:extLst>
                  </p:cNvPr>
                  <p:cNvGrpSpPr/>
                  <p:nvPr/>
                </p:nvGrpSpPr>
                <p:grpSpPr>
                  <a:xfrm>
                    <a:off x="0" y="2520783"/>
                    <a:ext cx="5289063" cy="4135302"/>
                    <a:chOff x="1630522" y="1072395"/>
                    <a:chExt cx="5289063" cy="4135302"/>
                  </a:xfrm>
                </p:grpSpPr>
                <p:grpSp>
                  <p:nvGrpSpPr>
                    <p:cNvPr id="110" name="Grouper 71">
                      <a:extLst>
                        <a:ext uri="{FF2B5EF4-FFF2-40B4-BE49-F238E27FC236}">
                          <a16:creationId xmlns:a16="http://schemas.microsoft.com/office/drawing/2014/main" id="{A45B36E4-E64A-BBB2-CD4E-50C00B1CA4CB}"/>
                        </a:ext>
                      </a:extLst>
                    </p:cNvPr>
                    <p:cNvGrpSpPr/>
                    <p:nvPr/>
                  </p:nvGrpSpPr>
                  <p:grpSpPr>
                    <a:xfrm>
                      <a:off x="4981929" y="1072395"/>
                      <a:ext cx="1102693" cy="3631507"/>
                      <a:chOff x="4981929" y="1072395"/>
                      <a:chExt cx="1102693" cy="3631507"/>
                    </a:xfrm>
                  </p:grpSpPr>
                  <p:sp>
                    <p:nvSpPr>
                      <p:cNvPr id="138" name="Hexagone 137">
                        <a:extLst>
                          <a:ext uri="{FF2B5EF4-FFF2-40B4-BE49-F238E27FC236}">
                            <a16:creationId xmlns:a16="http://schemas.microsoft.com/office/drawing/2014/main" id="{D6AC2A7F-91D7-9FEC-9018-01310F087236}"/>
                          </a:ext>
                        </a:extLst>
                      </p:cNvPr>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9" name="Hexagone 138">
                        <a:extLst>
                          <a:ext uri="{FF2B5EF4-FFF2-40B4-BE49-F238E27FC236}">
                            <a16:creationId xmlns:a16="http://schemas.microsoft.com/office/drawing/2014/main" id="{78FE2605-5C49-E525-E65B-157975393F92}"/>
                          </a:ext>
                        </a:extLst>
                      </p:cNvPr>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0" name="Hexagone 139">
                        <a:extLst>
                          <a:ext uri="{FF2B5EF4-FFF2-40B4-BE49-F238E27FC236}">
                            <a16:creationId xmlns:a16="http://schemas.microsoft.com/office/drawing/2014/main" id="{A3F7A4B0-3049-2E73-CB62-57DA331DB977}"/>
                          </a:ext>
                        </a:extLst>
                      </p:cNvPr>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1" name="Hexagone 140">
                        <a:extLst>
                          <a:ext uri="{FF2B5EF4-FFF2-40B4-BE49-F238E27FC236}">
                            <a16:creationId xmlns:a16="http://schemas.microsoft.com/office/drawing/2014/main" id="{8AFAE3E2-7F7F-9FEA-C589-E5D163F418E7}"/>
                          </a:ext>
                        </a:extLst>
                      </p:cNvPr>
                      <p:cNvSpPr/>
                      <p:nvPr/>
                    </p:nvSpPr>
                    <p:spPr>
                      <a:xfrm>
                        <a:off x="5023918" y="3789502"/>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1" name="Grouper 72">
                      <a:extLst>
                        <a:ext uri="{FF2B5EF4-FFF2-40B4-BE49-F238E27FC236}">
                          <a16:creationId xmlns:a16="http://schemas.microsoft.com/office/drawing/2014/main" id="{4EE41F3B-7C38-D1D5-F0CC-9FB6851A2D12}"/>
                        </a:ext>
                      </a:extLst>
                    </p:cNvPr>
                    <p:cNvGrpSpPr/>
                    <p:nvPr/>
                  </p:nvGrpSpPr>
                  <p:grpSpPr>
                    <a:xfrm>
                      <a:off x="3292393" y="1127096"/>
                      <a:ext cx="1088614" cy="3603593"/>
                      <a:chOff x="4968098" y="1072395"/>
                      <a:chExt cx="1088614" cy="3603593"/>
                    </a:xfrm>
                  </p:grpSpPr>
                  <p:sp>
                    <p:nvSpPr>
                      <p:cNvPr id="134" name="Hexagone 133">
                        <a:extLst>
                          <a:ext uri="{FF2B5EF4-FFF2-40B4-BE49-F238E27FC236}">
                            <a16:creationId xmlns:a16="http://schemas.microsoft.com/office/drawing/2014/main" id="{4D156892-AB71-79BF-8838-D5B51E9F2139}"/>
                          </a:ext>
                        </a:extLst>
                      </p:cNvPr>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5" name="Hexagone 134">
                        <a:extLst>
                          <a:ext uri="{FF2B5EF4-FFF2-40B4-BE49-F238E27FC236}">
                            <a16:creationId xmlns:a16="http://schemas.microsoft.com/office/drawing/2014/main" id="{D67AC95D-D9B5-722D-86DF-B3A9472A668E}"/>
                          </a:ext>
                        </a:extLst>
                      </p:cNvPr>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6" name="Hexagone 135">
                        <a:extLst>
                          <a:ext uri="{FF2B5EF4-FFF2-40B4-BE49-F238E27FC236}">
                            <a16:creationId xmlns:a16="http://schemas.microsoft.com/office/drawing/2014/main" id="{2442DAB2-93BE-9CF6-C75F-3824386CB3ED}"/>
                          </a:ext>
                        </a:extLst>
                      </p:cNvPr>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7" name="Hexagone 136">
                        <a:extLst>
                          <a:ext uri="{FF2B5EF4-FFF2-40B4-BE49-F238E27FC236}">
                            <a16:creationId xmlns:a16="http://schemas.microsoft.com/office/drawing/2014/main" id="{7F0006E8-951D-36D3-3FDF-510512900729}"/>
                          </a:ext>
                        </a:extLst>
                      </p:cNvPr>
                      <p:cNvSpPr/>
                      <p:nvPr/>
                    </p:nvSpPr>
                    <p:spPr>
                      <a:xfrm>
                        <a:off x="4968098" y="376158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2" name="Grouper 73">
                      <a:extLst>
                        <a:ext uri="{FF2B5EF4-FFF2-40B4-BE49-F238E27FC236}">
                          <a16:creationId xmlns:a16="http://schemas.microsoft.com/office/drawing/2014/main" id="{D01FD880-D67D-F863-E0DD-16059373D1E6}"/>
                        </a:ext>
                      </a:extLst>
                    </p:cNvPr>
                    <p:cNvGrpSpPr/>
                    <p:nvPr/>
                  </p:nvGrpSpPr>
                  <p:grpSpPr>
                    <a:xfrm>
                      <a:off x="4142419" y="1543335"/>
                      <a:ext cx="1074659" cy="2736005"/>
                      <a:chOff x="4143524" y="1534103"/>
                      <a:chExt cx="1074659" cy="2736005"/>
                    </a:xfrm>
                  </p:grpSpPr>
                  <p:sp>
                    <p:nvSpPr>
                      <p:cNvPr id="131" name="Hexagone 130">
                        <a:extLst>
                          <a:ext uri="{FF2B5EF4-FFF2-40B4-BE49-F238E27FC236}">
                            <a16:creationId xmlns:a16="http://schemas.microsoft.com/office/drawing/2014/main" id="{8929DBA6-AD42-4957-B5EC-80882C4821B1}"/>
                          </a:ext>
                        </a:extLst>
                      </p:cNvPr>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2" name="Hexagone 131">
                        <a:extLst>
                          <a:ext uri="{FF2B5EF4-FFF2-40B4-BE49-F238E27FC236}">
                            <a16:creationId xmlns:a16="http://schemas.microsoft.com/office/drawing/2014/main" id="{B1037041-9E35-0ED0-0B54-0B73F9C18992}"/>
                          </a:ext>
                        </a:extLst>
                      </p:cNvPr>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3" name="Hexagone 132">
                        <a:extLst>
                          <a:ext uri="{FF2B5EF4-FFF2-40B4-BE49-F238E27FC236}">
                            <a16:creationId xmlns:a16="http://schemas.microsoft.com/office/drawing/2014/main" id="{5A49E346-720A-BA11-42ED-C516941C5CEB}"/>
                          </a:ext>
                        </a:extLst>
                      </p:cNvPr>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3" name="Hexagone 112">
                      <a:extLst>
                        <a:ext uri="{FF2B5EF4-FFF2-40B4-BE49-F238E27FC236}">
                          <a16:creationId xmlns:a16="http://schemas.microsoft.com/office/drawing/2014/main" id="{50836F60-9972-DB67-8D51-9167EF2E4A07}"/>
                        </a:ext>
                      </a:extLst>
                    </p:cNvPr>
                    <p:cNvSpPr/>
                    <p:nvPr/>
                  </p:nvSpPr>
                  <p:spPr>
                    <a:xfrm>
                      <a:off x="4170329" y="426538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14" name="Grouper 75">
                      <a:extLst>
                        <a:ext uri="{FF2B5EF4-FFF2-40B4-BE49-F238E27FC236}">
                          <a16:creationId xmlns:a16="http://schemas.microsoft.com/office/drawing/2014/main" id="{1F98EC1B-D91C-FFF9-2777-02A41095878C}"/>
                        </a:ext>
                      </a:extLst>
                    </p:cNvPr>
                    <p:cNvGrpSpPr/>
                    <p:nvPr/>
                  </p:nvGrpSpPr>
                  <p:grpSpPr>
                    <a:xfrm>
                      <a:off x="2468926" y="1585206"/>
                      <a:ext cx="1088614" cy="3622491"/>
                      <a:chOff x="2468926" y="1585206"/>
                      <a:chExt cx="1088614" cy="3622491"/>
                    </a:xfrm>
                  </p:grpSpPr>
                  <p:grpSp>
                    <p:nvGrpSpPr>
                      <p:cNvPr id="126" name="Grouper 87">
                        <a:extLst>
                          <a:ext uri="{FF2B5EF4-FFF2-40B4-BE49-F238E27FC236}">
                            <a16:creationId xmlns:a16="http://schemas.microsoft.com/office/drawing/2014/main" id="{4ACA164B-FB68-2A59-EF12-274C02D3522C}"/>
                          </a:ext>
                        </a:extLst>
                      </p:cNvPr>
                      <p:cNvGrpSpPr/>
                      <p:nvPr/>
                    </p:nvGrpSpPr>
                    <p:grpSpPr>
                      <a:xfrm>
                        <a:off x="2468926" y="1585206"/>
                        <a:ext cx="1074659" cy="2736005"/>
                        <a:chOff x="4143524" y="1534103"/>
                        <a:chExt cx="1074659" cy="2736005"/>
                      </a:xfrm>
                    </p:grpSpPr>
                    <p:sp>
                      <p:nvSpPr>
                        <p:cNvPr id="128" name="Hexagone 127">
                          <a:extLst>
                            <a:ext uri="{FF2B5EF4-FFF2-40B4-BE49-F238E27FC236}">
                              <a16:creationId xmlns:a16="http://schemas.microsoft.com/office/drawing/2014/main" id="{5BCA3AA6-71C6-E0B7-038C-830FF9DC25A3}"/>
                            </a:ext>
                          </a:extLst>
                        </p:cNvPr>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9" name="Hexagone 128">
                          <a:extLst>
                            <a:ext uri="{FF2B5EF4-FFF2-40B4-BE49-F238E27FC236}">
                              <a16:creationId xmlns:a16="http://schemas.microsoft.com/office/drawing/2014/main" id="{7FC010A3-CF4D-88A2-5BBF-6CFED18111E1}"/>
                            </a:ext>
                          </a:extLst>
                        </p:cNvPr>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0" name="Hexagone 129">
                          <a:extLst>
                            <a:ext uri="{FF2B5EF4-FFF2-40B4-BE49-F238E27FC236}">
                              <a16:creationId xmlns:a16="http://schemas.microsoft.com/office/drawing/2014/main" id="{94813A2C-D6BF-A6BF-A358-9A1DDADE84DE}"/>
                            </a:ext>
                          </a:extLst>
                        </p:cNvPr>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27" name="Hexagone 126">
                        <a:extLst>
                          <a:ext uri="{FF2B5EF4-FFF2-40B4-BE49-F238E27FC236}">
                            <a16:creationId xmlns:a16="http://schemas.microsoft.com/office/drawing/2014/main" id="{4B058DE9-FBAB-76EE-04B8-FEF84C677357}"/>
                          </a:ext>
                        </a:extLst>
                      </p:cNvPr>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5" name="Grouper 76">
                      <a:extLst>
                        <a:ext uri="{FF2B5EF4-FFF2-40B4-BE49-F238E27FC236}">
                          <a16:creationId xmlns:a16="http://schemas.microsoft.com/office/drawing/2014/main" id="{C4143174-8FB5-2443-7D8D-72BA00AF2473}"/>
                        </a:ext>
                      </a:extLst>
                    </p:cNvPr>
                    <p:cNvGrpSpPr/>
                    <p:nvPr/>
                  </p:nvGrpSpPr>
                  <p:grpSpPr>
                    <a:xfrm>
                      <a:off x="5830971" y="1472429"/>
                      <a:ext cx="1088614" cy="3622491"/>
                      <a:chOff x="2468926" y="1585206"/>
                      <a:chExt cx="1088614" cy="3622491"/>
                    </a:xfrm>
                  </p:grpSpPr>
                  <p:grpSp>
                    <p:nvGrpSpPr>
                      <p:cNvPr id="121" name="Grouper 82">
                        <a:extLst>
                          <a:ext uri="{FF2B5EF4-FFF2-40B4-BE49-F238E27FC236}">
                            <a16:creationId xmlns:a16="http://schemas.microsoft.com/office/drawing/2014/main" id="{3A1C58DD-B6C6-A80E-A061-5FDEFE039841}"/>
                          </a:ext>
                        </a:extLst>
                      </p:cNvPr>
                      <p:cNvGrpSpPr/>
                      <p:nvPr/>
                    </p:nvGrpSpPr>
                    <p:grpSpPr>
                      <a:xfrm>
                        <a:off x="2468926" y="1585206"/>
                        <a:ext cx="1074659" cy="2736005"/>
                        <a:chOff x="4143524" y="1534103"/>
                        <a:chExt cx="1074659" cy="2736005"/>
                      </a:xfrm>
                    </p:grpSpPr>
                    <p:sp>
                      <p:nvSpPr>
                        <p:cNvPr id="123" name="Hexagone 122">
                          <a:extLst>
                            <a:ext uri="{FF2B5EF4-FFF2-40B4-BE49-F238E27FC236}">
                              <a16:creationId xmlns:a16="http://schemas.microsoft.com/office/drawing/2014/main" id="{272A4DA5-E74B-5629-0599-9EA85538C99F}"/>
                            </a:ext>
                          </a:extLst>
                        </p:cNvPr>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4" name="Hexagone 123">
                          <a:extLst>
                            <a:ext uri="{FF2B5EF4-FFF2-40B4-BE49-F238E27FC236}">
                              <a16:creationId xmlns:a16="http://schemas.microsoft.com/office/drawing/2014/main" id="{A7153FD7-F67C-FCA3-1CD9-5FA024533EB0}"/>
                            </a:ext>
                          </a:extLst>
                        </p:cNvPr>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5" name="Hexagone 124">
                          <a:extLst>
                            <a:ext uri="{FF2B5EF4-FFF2-40B4-BE49-F238E27FC236}">
                              <a16:creationId xmlns:a16="http://schemas.microsoft.com/office/drawing/2014/main" id="{C9103043-4294-73BA-7093-F7E7AB5AD73E}"/>
                            </a:ext>
                          </a:extLst>
                        </p:cNvPr>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22" name="Hexagone 121">
                        <a:extLst>
                          <a:ext uri="{FF2B5EF4-FFF2-40B4-BE49-F238E27FC236}">
                            <a16:creationId xmlns:a16="http://schemas.microsoft.com/office/drawing/2014/main" id="{7C0F9256-79FA-5625-0E80-7A03E7C52B6B}"/>
                          </a:ext>
                        </a:extLst>
                      </p:cNvPr>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16" name="Grouper 77">
                      <a:extLst>
                        <a:ext uri="{FF2B5EF4-FFF2-40B4-BE49-F238E27FC236}">
                          <a16:creationId xmlns:a16="http://schemas.microsoft.com/office/drawing/2014/main" id="{BF486208-2A8F-9AB0-2D5B-62488BA1E10D}"/>
                        </a:ext>
                      </a:extLst>
                    </p:cNvPr>
                    <p:cNvGrpSpPr/>
                    <p:nvPr/>
                  </p:nvGrpSpPr>
                  <p:grpSpPr>
                    <a:xfrm>
                      <a:off x="1630522" y="1177983"/>
                      <a:ext cx="1074783" cy="3617550"/>
                      <a:chOff x="4981929" y="1072395"/>
                      <a:chExt cx="1074783" cy="3617550"/>
                    </a:xfrm>
                  </p:grpSpPr>
                  <p:sp>
                    <p:nvSpPr>
                      <p:cNvPr id="117" name="Hexagone 116">
                        <a:extLst>
                          <a:ext uri="{FF2B5EF4-FFF2-40B4-BE49-F238E27FC236}">
                            <a16:creationId xmlns:a16="http://schemas.microsoft.com/office/drawing/2014/main" id="{543D4A03-693B-E126-2567-0C685EFFFFB2}"/>
                          </a:ext>
                        </a:extLst>
                      </p:cNvPr>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Hexagone 117">
                        <a:extLst>
                          <a:ext uri="{FF2B5EF4-FFF2-40B4-BE49-F238E27FC236}">
                            <a16:creationId xmlns:a16="http://schemas.microsoft.com/office/drawing/2014/main" id="{7BFE000B-467F-6A78-9773-F6B724F61547}"/>
                          </a:ext>
                        </a:extLst>
                      </p:cNvPr>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9" name="Hexagone 118">
                        <a:extLst>
                          <a:ext uri="{FF2B5EF4-FFF2-40B4-BE49-F238E27FC236}">
                            <a16:creationId xmlns:a16="http://schemas.microsoft.com/office/drawing/2014/main" id="{C7BF1F5C-1E39-B954-80B9-264EF24BFC1A}"/>
                          </a:ext>
                        </a:extLst>
                      </p:cNvPr>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0" name="Hexagone 119">
                        <a:extLst>
                          <a:ext uri="{FF2B5EF4-FFF2-40B4-BE49-F238E27FC236}">
                            <a16:creationId xmlns:a16="http://schemas.microsoft.com/office/drawing/2014/main" id="{CBBB3784-B00E-A432-B839-571EBA0074D2}"/>
                          </a:ext>
                        </a:extLst>
                      </p:cNvPr>
                      <p:cNvSpPr/>
                      <p:nvPr/>
                    </p:nvSpPr>
                    <p:spPr>
                      <a:xfrm>
                        <a:off x="4982053" y="377554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88" name="Grouper 49">
                    <a:extLst>
                      <a:ext uri="{FF2B5EF4-FFF2-40B4-BE49-F238E27FC236}">
                        <a16:creationId xmlns:a16="http://schemas.microsoft.com/office/drawing/2014/main" id="{7A1FA211-23A6-03A7-06EE-89CAEDDADAE4}"/>
                      </a:ext>
                    </a:extLst>
                  </p:cNvPr>
                  <p:cNvGrpSpPr/>
                  <p:nvPr/>
                </p:nvGrpSpPr>
                <p:grpSpPr>
                  <a:xfrm>
                    <a:off x="5001391" y="2438206"/>
                    <a:ext cx="3600511" cy="4080601"/>
                    <a:chOff x="1630522" y="1127096"/>
                    <a:chExt cx="3600511" cy="4080601"/>
                  </a:xfrm>
                </p:grpSpPr>
                <p:grpSp>
                  <p:nvGrpSpPr>
                    <p:cNvPr id="89" name="Grouper 50">
                      <a:extLst>
                        <a:ext uri="{FF2B5EF4-FFF2-40B4-BE49-F238E27FC236}">
                          <a16:creationId xmlns:a16="http://schemas.microsoft.com/office/drawing/2014/main" id="{9396ACFA-D7AF-AE8C-E60B-B0E50AF56C50}"/>
                        </a:ext>
                      </a:extLst>
                    </p:cNvPr>
                    <p:cNvGrpSpPr/>
                    <p:nvPr/>
                  </p:nvGrpSpPr>
                  <p:grpSpPr>
                    <a:xfrm>
                      <a:off x="3292393" y="1127096"/>
                      <a:ext cx="1088614" cy="3603593"/>
                      <a:chOff x="4968098" y="1072395"/>
                      <a:chExt cx="1088614" cy="3603593"/>
                    </a:xfrm>
                  </p:grpSpPr>
                  <p:sp>
                    <p:nvSpPr>
                      <p:cNvPr id="106" name="Hexagone 105">
                        <a:extLst>
                          <a:ext uri="{FF2B5EF4-FFF2-40B4-BE49-F238E27FC236}">
                            <a16:creationId xmlns:a16="http://schemas.microsoft.com/office/drawing/2014/main" id="{1F45DE87-4564-3F9C-BFFF-6FBEC50D9F34}"/>
                          </a:ext>
                        </a:extLst>
                      </p:cNvPr>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Hexagone 106">
                        <a:extLst>
                          <a:ext uri="{FF2B5EF4-FFF2-40B4-BE49-F238E27FC236}">
                            <a16:creationId xmlns:a16="http://schemas.microsoft.com/office/drawing/2014/main" id="{9090608D-90F3-BB64-0140-4345A7416EE9}"/>
                          </a:ext>
                        </a:extLst>
                      </p:cNvPr>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Hexagone 107">
                        <a:extLst>
                          <a:ext uri="{FF2B5EF4-FFF2-40B4-BE49-F238E27FC236}">
                            <a16:creationId xmlns:a16="http://schemas.microsoft.com/office/drawing/2014/main" id="{C78E5793-8AE8-2C6D-404A-901DC80E2395}"/>
                          </a:ext>
                        </a:extLst>
                      </p:cNvPr>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Hexagone 108">
                        <a:extLst>
                          <a:ext uri="{FF2B5EF4-FFF2-40B4-BE49-F238E27FC236}">
                            <a16:creationId xmlns:a16="http://schemas.microsoft.com/office/drawing/2014/main" id="{8AAB70D6-BD14-5CF9-6246-F959BEC54B9B}"/>
                          </a:ext>
                        </a:extLst>
                      </p:cNvPr>
                      <p:cNvSpPr/>
                      <p:nvPr/>
                    </p:nvSpPr>
                    <p:spPr>
                      <a:xfrm>
                        <a:off x="4968098" y="376158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er 51">
                      <a:extLst>
                        <a:ext uri="{FF2B5EF4-FFF2-40B4-BE49-F238E27FC236}">
                          <a16:creationId xmlns:a16="http://schemas.microsoft.com/office/drawing/2014/main" id="{15A4FDA5-E899-654A-AB96-91867728F4A3}"/>
                        </a:ext>
                      </a:extLst>
                    </p:cNvPr>
                    <p:cNvGrpSpPr/>
                    <p:nvPr/>
                  </p:nvGrpSpPr>
                  <p:grpSpPr>
                    <a:xfrm>
                      <a:off x="4142419" y="1543335"/>
                      <a:ext cx="1074659" cy="2736005"/>
                      <a:chOff x="4143524" y="1534103"/>
                      <a:chExt cx="1074659" cy="2736005"/>
                    </a:xfrm>
                  </p:grpSpPr>
                  <p:sp>
                    <p:nvSpPr>
                      <p:cNvPr id="103" name="Hexagone 102">
                        <a:extLst>
                          <a:ext uri="{FF2B5EF4-FFF2-40B4-BE49-F238E27FC236}">
                            <a16:creationId xmlns:a16="http://schemas.microsoft.com/office/drawing/2014/main" id="{7689DC6A-928B-2AAA-010B-EA51370FEBCF}"/>
                          </a:ext>
                        </a:extLst>
                      </p:cNvPr>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 name="Hexagone 103">
                        <a:extLst>
                          <a:ext uri="{FF2B5EF4-FFF2-40B4-BE49-F238E27FC236}">
                            <a16:creationId xmlns:a16="http://schemas.microsoft.com/office/drawing/2014/main" id="{35F77258-E423-CBBF-5C7C-E88DADA1C74E}"/>
                          </a:ext>
                        </a:extLst>
                      </p:cNvPr>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Hexagone 104">
                        <a:extLst>
                          <a:ext uri="{FF2B5EF4-FFF2-40B4-BE49-F238E27FC236}">
                            <a16:creationId xmlns:a16="http://schemas.microsoft.com/office/drawing/2014/main" id="{92F2FE51-13D9-2F91-4AE4-4479571027FD}"/>
                          </a:ext>
                        </a:extLst>
                      </p:cNvPr>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1" name="Hexagone 90">
                      <a:extLst>
                        <a:ext uri="{FF2B5EF4-FFF2-40B4-BE49-F238E27FC236}">
                          <a16:creationId xmlns:a16="http://schemas.microsoft.com/office/drawing/2014/main" id="{2FB45E4E-F8BD-60E3-8D76-342BC838E6D1}"/>
                        </a:ext>
                      </a:extLst>
                    </p:cNvPr>
                    <p:cNvSpPr/>
                    <p:nvPr/>
                  </p:nvSpPr>
                  <p:spPr>
                    <a:xfrm>
                      <a:off x="4170329" y="426538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2" name="Grouper 53">
                      <a:extLst>
                        <a:ext uri="{FF2B5EF4-FFF2-40B4-BE49-F238E27FC236}">
                          <a16:creationId xmlns:a16="http://schemas.microsoft.com/office/drawing/2014/main" id="{C16A9E20-230D-3AAF-8562-7F10FC0DF82D}"/>
                        </a:ext>
                      </a:extLst>
                    </p:cNvPr>
                    <p:cNvGrpSpPr/>
                    <p:nvPr/>
                  </p:nvGrpSpPr>
                  <p:grpSpPr>
                    <a:xfrm>
                      <a:off x="2468926" y="1585206"/>
                      <a:ext cx="1088614" cy="3622491"/>
                      <a:chOff x="2468926" y="1585206"/>
                      <a:chExt cx="1088614" cy="3622491"/>
                    </a:xfrm>
                  </p:grpSpPr>
                  <p:grpSp>
                    <p:nvGrpSpPr>
                      <p:cNvPr id="98" name="Grouper 59">
                        <a:extLst>
                          <a:ext uri="{FF2B5EF4-FFF2-40B4-BE49-F238E27FC236}">
                            <a16:creationId xmlns:a16="http://schemas.microsoft.com/office/drawing/2014/main" id="{7D52054D-8DC3-6298-A96E-B84E4D7A43E1}"/>
                          </a:ext>
                        </a:extLst>
                      </p:cNvPr>
                      <p:cNvGrpSpPr/>
                      <p:nvPr/>
                    </p:nvGrpSpPr>
                    <p:grpSpPr>
                      <a:xfrm>
                        <a:off x="2468926" y="1585206"/>
                        <a:ext cx="1074659" cy="2736005"/>
                        <a:chOff x="4143524" y="1534103"/>
                        <a:chExt cx="1074659" cy="2736005"/>
                      </a:xfrm>
                    </p:grpSpPr>
                    <p:sp>
                      <p:nvSpPr>
                        <p:cNvPr id="100" name="Hexagone 99">
                          <a:extLst>
                            <a:ext uri="{FF2B5EF4-FFF2-40B4-BE49-F238E27FC236}">
                              <a16:creationId xmlns:a16="http://schemas.microsoft.com/office/drawing/2014/main" id="{E2BC985E-8D00-B249-DF4B-793400D553CB}"/>
                            </a:ext>
                          </a:extLst>
                        </p:cNvPr>
                        <p:cNvSpPr/>
                        <p:nvPr/>
                      </p:nvSpPr>
                      <p:spPr>
                        <a:xfrm>
                          <a:off x="4143524" y="2441308"/>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1" name="Hexagone 100">
                          <a:extLst>
                            <a:ext uri="{FF2B5EF4-FFF2-40B4-BE49-F238E27FC236}">
                              <a16:creationId xmlns:a16="http://schemas.microsoft.com/office/drawing/2014/main" id="{C538AF0D-E04F-8CD1-DFA7-8321AEA988F4}"/>
                            </a:ext>
                          </a:extLst>
                        </p:cNvPr>
                        <p:cNvSpPr/>
                        <p:nvPr/>
                      </p:nvSpPr>
                      <p:spPr>
                        <a:xfrm>
                          <a:off x="4143524" y="153410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2" name="Hexagone 101">
                          <a:extLst>
                            <a:ext uri="{FF2B5EF4-FFF2-40B4-BE49-F238E27FC236}">
                              <a16:creationId xmlns:a16="http://schemas.microsoft.com/office/drawing/2014/main" id="{74E2504F-E11A-D8C6-4D53-EAA77702E4A6}"/>
                            </a:ext>
                          </a:extLst>
                        </p:cNvPr>
                        <p:cNvSpPr/>
                        <p:nvPr/>
                      </p:nvSpPr>
                      <p:spPr>
                        <a:xfrm>
                          <a:off x="4157479" y="33557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9" name="Hexagone 98">
                        <a:extLst>
                          <a:ext uri="{FF2B5EF4-FFF2-40B4-BE49-F238E27FC236}">
                            <a16:creationId xmlns:a16="http://schemas.microsoft.com/office/drawing/2014/main" id="{404113CA-691E-45D5-9FB9-CA7F103C015E}"/>
                          </a:ext>
                        </a:extLst>
                      </p:cNvPr>
                      <p:cNvSpPr/>
                      <p:nvPr/>
                    </p:nvSpPr>
                    <p:spPr>
                      <a:xfrm>
                        <a:off x="2496836" y="4293297"/>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3" name="Grouper 54">
                      <a:extLst>
                        <a:ext uri="{FF2B5EF4-FFF2-40B4-BE49-F238E27FC236}">
                          <a16:creationId xmlns:a16="http://schemas.microsoft.com/office/drawing/2014/main" id="{1CFD3036-917C-6D46-3ACC-96497868D7D3}"/>
                        </a:ext>
                      </a:extLst>
                    </p:cNvPr>
                    <p:cNvGrpSpPr/>
                    <p:nvPr/>
                  </p:nvGrpSpPr>
                  <p:grpSpPr>
                    <a:xfrm>
                      <a:off x="1630522" y="1177983"/>
                      <a:ext cx="1074783" cy="3617550"/>
                      <a:chOff x="4981929" y="1072395"/>
                      <a:chExt cx="1074783" cy="3617550"/>
                    </a:xfrm>
                  </p:grpSpPr>
                  <p:sp>
                    <p:nvSpPr>
                      <p:cNvPr id="94" name="Hexagone 93">
                        <a:extLst>
                          <a:ext uri="{FF2B5EF4-FFF2-40B4-BE49-F238E27FC236}">
                            <a16:creationId xmlns:a16="http://schemas.microsoft.com/office/drawing/2014/main" id="{990821D0-D470-DCC2-C36E-3946098F13BC}"/>
                          </a:ext>
                        </a:extLst>
                      </p:cNvPr>
                      <p:cNvSpPr/>
                      <p:nvPr/>
                    </p:nvSpPr>
                    <p:spPr>
                      <a:xfrm>
                        <a:off x="4981929" y="2833231"/>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Hexagone 94">
                        <a:extLst>
                          <a:ext uri="{FF2B5EF4-FFF2-40B4-BE49-F238E27FC236}">
                            <a16:creationId xmlns:a16="http://schemas.microsoft.com/office/drawing/2014/main" id="{6F3DCA63-D7E2-3676-D506-38BC8F2B8D32}"/>
                          </a:ext>
                        </a:extLst>
                      </p:cNvPr>
                      <p:cNvSpPr/>
                      <p:nvPr/>
                    </p:nvSpPr>
                    <p:spPr>
                      <a:xfrm>
                        <a:off x="4996008" y="1984108"/>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Hexagone 95">
                        <a:extLst>
                          <a:ext uri="{FF2B5EF4-FFF2-40B4-BE49-F238E27FC236}">
                            <a16:creationId xmlns:a16="http://schemas.microsoft.com/office/drawing/2014/main" id="{0F2FA056-9D13-9E55-3761-C0C807C9661A}"/>
                          </a:ext>
                        </a:extLst>
                      </p:cNvPr>
                      <p:cNvSpPr/>
                      <p:nvPr/>
                    </p:nvSpPr>
                    <p:spPr>
                      <a:xfrm>
                        <a:off x="4993674" y="107239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7" name="Hexagone 96">
                        <a:extLst>
                          <a:ext uri="{FF2B5EF4-FFF2-40B4-BE49-F238E27FC236}">
                            <a16:creationId xmlns:a16="http://schemas.microsoft.com/office/drawing/2014/main" id="{5C26348D-8CD5-3DBE-5664-DF2356A45713}"/>
                          </a:ext>
                        </a:extLst>
                      </p:cNvPr>
                      <p:cNvSpPr/>
                      <p:nvPr/>
                    </p:nvSpPr>
                    <p:spPr>
                      <a:xfrm>
                        <a:off x="4982053" y="3775545"/>
                        <a:ext cx="1060704" cy="914400"/>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sp>
              <p:nvSpPr>
                <p:cNvPr id="52" name="Hexagone 51">
                  <a:extLst>
                    <a:ext uri="{FF2B5EF4-FFF2-40B4-BE49-F238E27FC236}">
                      <a16:creationId xmlns:a16="http://schemas.microsoft.com/office/drawing/2014/main" id="{7D8F05EB-FFE2-4850-0965-7134C5AF31AA}"/>
                    </a:ext>
                  </a:extLst>
                </p:cNvPr>
                <p:cNvSpPr/>
                <p:nvPr/>
              </p:nvSpPr>
              <p:spPr>
                <a:xfrm>
                  <a:off x="4228606" y="1253029"/>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Hexagone 52">
                  <a:extLst>
                    <a:ext uri="{FF2B5EF4-FFF2-40B4-BE49-F238E27FC236}">
                      <a16:creationId xmlns:a16="http://schemas.microsoft.com/office/drawing/2014/main" id="{5228CF86-2A44-DE58-645F-8F4E192960DA}"/>
                    </a:ext>
                  </a:extLst>
                </p:cNvPr>
                <p:cNvSpPr/>
                <p:nvPr/>
              </p:nvSpPr>
              <p:spPr>
                <a:xfrm>
                  <a:off x="5867952" y="1176301"/>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Hexagone 53">
                  <a:extLst>
                    <a:ext uri="{FF2B5EF4-FFF2-40B4-BE49-F238E27FC236}">
                      <a16:creationId xmlns:a16="http://schemas.microsoft.com/office/drawing/2014/main" id="{5FF4E555-8A87-B56E-C1C9-90381F29359F}"/>
                    </a:ext>
                  </a:extLst>
                </p:cNvPr>
                <p:cNvSpPr/>
                <p:nvPr/>
              </p:nvSpPr>
              <p:spPr>
                <a:xfrm>
                  <a:off x="2540054" y="1274913"/>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Hexagone 54">
                  <a:extLst>
                    <a:ext uri="{FF2B5EF4-FFF2-40B4-BE49-F238E27FC236}">
                      <a16:creationId xmlns:a16="http://schemas.microsoft.com/office/drawing/2014/main" id="{D338294E-2399-A8C8-4244-AFA66C21024A}"/>
                    </a:ext>
                  </a:extLst>
                </p:cNvPr>
                <p:cNvSpPr/>
                <p:nvPr/>
              </p:nvSpPr>
              <p:spPr>
                <a:xfrm>
                  <a:off x="866561" y="1390307"/>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Hexagone 55">
                  <a:extLst>
                    <a:ext uri="{FF2B5EF4-FFF2-40B4-BE49-F238E27FC236}">
                      <a16:creationId xmlns:a16="http://schemas.microsoft.com/office/drawing/2014/main" id="{D1068701-575E-B1B5-1839-58758087B8DD}"/>
                    </a:ext>
                  </a:extLst>
                </p:cNvPr>
                <p:cNvSpPr/>
                <p:nvPr/>
              </p:nvSpPr>
              <p:spPr>
                <a:xfrm>
                  <a:off x="7541445" y="1147441"/>
                  <a:ext cx="1060704" cy="914400"/>
                </a:xfrm>
                <a:prstGeom prst="hexago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7" name="Connecteur en arc 56">
                  <a:extLst>
                    <a:ext uri="{FF2B5EF4-FFF2-40B4-BE49-F238E27FC236}">
                      <a16:creationId xmlns:a16="http://schemas.microsoft.com/office/drawing/2014/main" id="{A4A3467A-2594-A71C-5A49-C914D565C8FB}"/>
                    </a:ext>
                  </a:extLst>
                </p:cNvPr>
                <p:cNvCxnSpPr/>
                <p:nvPr/>
              </p:nvCxnSpPr>
              <p:spPr>
                <a:xfrm rot="5400000">
                  <a:off x="5427186" y="2828623"/>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8" name="Connecteur en arc 57">
                  <a:extLst>
                    <a:ext uri="{FF2B5EF4-FFF2-40B4-BE49-F238E27FC236}">
                      <a16:creationId xmlns:a16="http://schemas.microsoft.com/office/drawing/2014/main" id="{1BD1FE32-E1E1-42EB-2E34-48DF95A2B117}"/>
                    </a:ext>
                  </a:extLst>
                </p:cNvPr>
                <p:cNvCxnSpPr/>
                <p:nvPr/>
              </p:nvCxnSpPr>
              <p:spPr>
                <a:xfrm rot="5400000">
                  <a:off x="6148484" y="437817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59" name="Connecteur en arc 58">
                  <a:extLst>
                    <a:ext uri="{FF2B5EF4-FFF2-40B4-BE49-F238E27FC236}">
                      <a16:creationId xmlns:a16="http://schemas.microsoft.com/office/drawing/2014/main" id="{533258AD-107D-5FA9-9FB7-C914908B9750}"/>
                    </a:ext>
                  </a:extLst>
                </p:cNvPr>
                <p:cNvCxnSpPr/>
                <p:nvPr/>
              </p:nvCxnSpPr>
              <p:spPr>
                <a:xfrm rot="5400000">
                  <a:off x="7137897" y="2939151"/>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0" name="Connecteur en arc 59">
                  <a:extLst>
                    <a:ext uri="{FF2B5EF4-FFF2-40B4-BE49-F238E27FC236}">
                      <a16:creationId xmlns:a16="http://schemas.microsoft.com/office/drawing/2014/main" id="{6F3C7DCC-FE45-AEAE-CC90-349B721F41F9}"/>
                    </a:ext>
                  </a:extLst>
                </p:cNvPr>
                <p:cNvCxnSpPr/>
                <p:nvPr/>
              </p:nvCxnSpPr>
              <p:spPr>
                <a:xfrm rot="5400000">
                  <a:off x="4532447" y="4430589"/>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1" name="Connecteur en arc 60">
                  <a:extLst>
                    <a:ext uri="{FF2B5EF4-FFF2-40B4-BE49-F238E27FC236}">
                      <a16:creationId xmlns:a16="http://schemas.microsoft.com/office/drawing/2014/main" id="{F92380FA-9008-A793-97F6-EF3B223A0A60}"/>
                    </a:ext>
                  </a:extLst>
                </p:cNvPr>
                <p:cNvCxnSpPr/>
                <p:nvPr/>
              </p:nvCxnSpPr>
              <p:spPr>
                <a:xfrm rot="5400000">
                  <a:off x="3777202" y="285312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2" name="Connecteur en arc 61">
                  <a:extLst>
                    <a:ext uri="{FF2B5EF4-FFF2-40B4-BE49-F238E27FC236}">
                      <a16:creationId xmlns:a16="http://schemas.microsoft.com/office/drawing/2014/main" id="{79366F62-F022-BED3-383B-4A750118E0AA}"/>
                    </a:ext>
                  </a:extLst>
                </p:cNvPr>
                <p:cNvCxnSpPr/>
                <p:nvPr/>
              </p:nvCxnSpPr>
              <p:spPr>
                <a:xfrm rot="5400000">
                  <a:off x="2868295" y="4419114"/>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3" name="Connecteur en arc 62">
                  <a:extLst>
                    <a:ext uri="{FF2B5EF4-FFF2-40B4-BE49-F238E27FC236}">
                      <a16:creationId xmlns:a16="http://schemas.microsoft.com/office/drawing/2014/main" id="{504D375B-4142-EE3F-EF8E-E9C148335F63}"/>
                    </a:ext>
                  </a:extLst>
                </p:cNvPr>
                <p:cNvCxnSpPr/>
                <p:nvPr/>
              </p:nvCxnSpPr>
              <p:spPr>
                <a:xfrm rot="5400000">
                  <a:off x="2115576" y="2915402"/>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4" name="Connecteur en arc 63">
                  <a:extLst>
                    <a:ext uri="{FF2B5EF4-FFF2-40B4-BE49-F238E27FC236}">
                      <a16:creationId xmlns:a16="http://schemas.microsoft.com/office/drawing/2014/main" id="{B78E1D4A-3049-50D2-6ADE-81A27AB40B36}"/>
                    </a:ext>
                  </a:extLst>
                </p:cNvPr>
                <p:cNvCxnSpPr/>
                <p:nvPr/>
              </p:nvCxnSpPr>
              <p:spPr>
                <a:xfrm rot="5400000">
                  <a:off x="1054872" y="4515452"/>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5" name="Connecteur en arc 64">
                  <a:extLst>
                    <a:ext uri="{FF2B5EF4-FFF2-40B4-BE49-F238E27FC236}">
                      <a16:creationId xmlns:a16="http://schemas.microsoft.com/office/drawing/2014/main" id="{4DA77E00-4638-57BD-844A-E63659F7284A}"/>
                    </a:ext>
                  </a:extLst>
                </p:cNvPr>
                <p:cNvCxnSpPr/>
                <p:nvPr/>
              </p:nvCxnSpPr>
              <p:spPr>
                <a:xfrm rot="5400000">
                  <a:off x="231405" y="2924030"/>
                  <a:ext cx="1326131" cy="89473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66" name="Connecteur en arc 65">
                  <a:extLst>
                    <a:ext uri="{FF2B5EF4-FFF2-40B4-BE49-F238E27FC236}">
                      <a16:creationId xmlns:a16="http://schemas.microsoft.com/office/drawing/2014/main" id="{00FECC1E-F596-86FF-14D8-B2F1FE10B6F7}"/>
                    </a:ext>
                  </a:extLst>
                </p:cNvPr>
                <p:cNvCxnSpPr/>
                <p:nvPr/>
              </p:nvCxnSpPr>
              <p:spPr>
                <a:xfrm rot="16200000" flipH="1">
                  <a:off x="5342191" y="2341612"/>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Connecteur en arc 66">
                  <a:extLst>
                    <a:ext uri="{FF2B5EF4-FFF2-40B4-BE49-F238E27FC236}">
                      <a16:creationId xmlns:a16="http://schemas.microsoft.com/office/drawing/2014/main" id="{B09E5245-B68B-87BD-1E64-C8F7FB398CDA}"/>
                    </a:ext>
                  </a:extLst>
                </p:cNvPr>
                <p:cNvCxnSpPr/>
                <p:nvPr/>
              </p:nvCxnSpPr>
              <p:spPr>
                <a:xfrm rot="16200000" flipH="1">
                  <a:off x="6965695" y="2369576"/>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Connecteur en arc 67">
                  <a:extLst>
                    <a:ext uri="{FF2B5EF4-FFF2-40B4-BE49-F238E27FC236}">
                      <a16:creationId xmlns:a16="http://schemas.microsoft.com/office/drawing/2014/main" id="{04512B26-2EC5-C3B9-F1D2-746B30228927}"/>
                    </a:ext>
                  </a:extLst>
                </p:cNvPr>
                <p:cNvCxnSpPr/>
                <p:nvPr/>
              </p:nvCxnSpPr>
              <p:spPr>
                <a:xfrm rot="16200000" flipH="1">
                  <a:off x="3652856" y="2285108"/>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Connecteur en arc 68">
                  <a:extLst>
                    <a:ext uri="{FF2B5EF4-FFF2-40B4-BE49-F238E27FC236}">
                      <a16:creationId xmlns:a16="http://schemas.microsoft.com/office/drawing/2014/main" id="{17AEB832-701C-A1B7-CD35-4AF7EF216015}"/>
                    </a:ext>
                  </a:extLst>
                </p:cNvPr>
                <p:cNvCxnSpPr/>
                <p:nvPr/>
              </p:nvCxnSpPr>
              <p:spPr>
                <a:xfrm rot="16200000" flipH="1">
                  <a:off x="341948" y="25366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Connecteur en arc 69">
                  <a:extLst>
                    <a:ext uri="{FF2B5EF4-FFF2-40B4-BE49-F238E27FC236}">
                      <a16:creationId xmlns:a16="http://schemas.microsoft.com/office/drawing/2014/main" id="{DA5853F0-CAC1-8D62-A507-7CD4BAB92E3C}"/>
                    </a:ext>
                  </a:extLst>
                </p:cNvPr>
                <p:cNvCxnSpPr/>
                <p:nvPr/>
              </p:nvCxnSpPr>
              <p:spPr>
                <a:xfrm rot="16200000" flipH="1">
                  <a:off x="2096484" y="2527998"/>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1" name="Connecteur en arc 70">
                  <a:extLst>
                    <a:ext uri="{FF2B5EF4-FFF2-40B4-BE49-F238E27FC236}">
                      <a16:creationId xmlns:a16="http://schemas.microsoft.com/office/drawing/2014/main" id="{D7B196F7-7322-F4A8-0CC6-A89377BA583F}"/>
                    </a:ext>
                  </a:extLst>
                </p:cNvPr>
                <p:cNvCxnSpPr/>
                <p:nvPr/>
              </p:nvCxnSpPr>
              <p:spPr>
                <a:xfrm rot="16200000" flipH="1">
                  <a:off x="6352906" y="39101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2" name="Connecteur en arc 71">
                  <a:extLst>
                    <a:ext uri="{FF2B5EF4-FFF2-40B4-BE49-F238E27FC236}">
                      <a16:creationId xmlns:a16="http://schemas.microsoft.com/office/drawing/2014/main" id="{D43D3E6A-5D25-5C66-2F09-02A434261AEC}"/>
                    </a:ext>
                  </a:extLst>
                </p:cNvPr>
                <p:cNvCxnSpPr/>
                <p:nvPr/>
              </p:nvCxnSpPr>
              <p:spPr>
                <a:xfrm rot="16200000" flipH="1">
                  <a:off x="4564084" y="3887636"/>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Connecteur en arc 72">
                  <a:extLst>
                    <a:ext uri="{FF2B5EF4-FFF2-40B4-BE49-F238E27FC236}">
                      <a16:creationId xmlns:a16="http://schemas.microsoft.com/office/drawing/2014/main" id="{AA73DB5A-0FD7-E007-B8D9-3B1D4ECBE1CF}"/>
                    </a:ext>
                  </a:extLst>
                </p:cNvPr>
                <p:cNvCxnSpPr/>
                <p:nvPr/>
              </p:nvCxnSpPr>
              <p:spPr>
                <a:xfrm rot="16200000" flipH="1">
                  <a:off x="3025008" y="40625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4" name="Connecteur en arc 73">
                  <a:extLst>
                    <a:ext uri="{FF2B5EF4-FFF2-40B4-BE49-F238E27FC236}">
                      <a16:creationId xmlns:a16="http://schemas.microsoft.com/office/drawing/2014/main" id="{36BAEEEB-5E1E-F685-1FB7-FDD1B6194422}"/>
                    </a:ext>
                  </a:extLst>
                </p:cNvPr>
                <p:cNvCxnSpPr/>
                <p:nvPr/>
              </p:nvCxnSpPr>
              <p:spPr>
                <a:xfrm rot="16200000" flipH="1">
                  <a:off x="1468005" y="4027511"/>
                  <a:ext cx="1207319" cy="779287"/>
                </a:xfrm>
                <a:prstGeom prst="curved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5" name="Connecteur en arc 74">
                  <a:extLst>
                    <a:ext uri="{FF2B5EF4-FFF2-40B4-BE49-F238E27FC236}">
                      <a16:creationId xmlns:a16="http://schemas.microsoft.com/office/drawing/2014/main" id="{169802DE-B5F7-70D9-C88B-5059A3F5B42B}"/>
                    </a:ext>
                  </a:extLst>
                </p:cNvPr>
                <p:cNvCxnSpPr/>
                <p:nvPr/>
              </p:nvCxnSpPr>
              <p:spPr>
                <a:xfrm rot="10800000">
                  <a:off x="6393042" y="1505748"/>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76" name="Connecteur en arc 75">
                  <a:extLst>
                    <a:ext uri="{FF2B5EF4-FFF2-40B4-BE49-F238E27FC236}">
                      <a16:creationId xmlns:a16="http://schemas.microsoft.com/office/drawing/2014/main" id="{C90A9F07-61A4-CE57-A2C9-B512398AE203}"/>
                    </a:ext>
                  </a:extLst>
                </p:cNvPr>
                <p:cNvCxnSpPr/>
                <p:nvPr/>
              </p:nvCxnSpPr>
              <p:spPr>
                <a:xfrm rot="10800000">
                  <a:off x="4596693" y="1549971"/>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77" name="Connecteur en arc 76">
                  <a:extLst>
                    <a:ext uri="{FF2B5EF4-FFF2-40B4-BE49-F238E27FC236}">
                      <a16:creationId xmlns:a16="http://schemas.microsoft.com/office/drawing/2014/main" id="{EBB77185-3F57-0B57-6416-B1115D2FACA7}"/>
                    </a:ext>
                  </a:extLst>
                </p:cNvPr>
                <p:cNvCxnSpPr/>
                <p:nvPr/>
              </p:nvCxnSpPr>
              <p:spPr>
                <a:xfrm rot="10800000">
                  <a:off x="3015428" y="1578472"/>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78" name="Connecteur en arc 77">
                  <a:extLst>
                    <a:ext uri="{FF2B5EF4-FFF2-40B4-BE49-F238E27FC236}">
                      <a16:creationId xmlns:a16="http://schemas.microsoft.com/office/drawing/2014/main" id="{1C5CDB82-91BE-A17F-02C1-AAA4D9FC53CE}"/>
                    </a:ext>
                  </a:extLst>
                </p:cNvPr>
                <p:cNvCxnSpPr/>
                <p:nvPr/>
              </p:nvCxnSpPr>
              <p:spPr>
                <a:xfrm rot="10800000">
                  <a:off x="1312540" y="1630910"/>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79" name="Connecteur en arc 78">
                  <a:extLst>
                    <a:ext uri="{FF2B5EF4-FFF2-40B4-BE49-F238E27FC236}">
                      <a16:creationId xmlns:a16="http://schemas.microsoft.com/office/drawing/2014/main" id="{85501D68-5966-1A71-E1A5-5A15AF3C5B7D}"/>
                    </a:ext>
                  </a:extLst>
                </p:cNvPr>
                <p:cNvCxnSpPr/>
                <p:nvPr/>
              </p:nvCxnSpPr>
              <p:spPr>
                <a:xfrm rot="10800000">
                  <a:off x="5448137" y="2921835"/>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0" name="Connecteur en arc 79">
                  <a:extLst>
                    <a:ext uri="{FF2B5EF4-FFF2-40B4-BE49-F238E27FC236}">
                      <a16:creationId xmlns:a16="http://schemas.microsoft.com/office/drawing/2014/main" id="{0255831D-9E91-E819-80FC-F7FFBE660655}"/>
                    </a:ext>
                  </a:extLst>
                </p:cNvPr>
                <p:cNvCxnSpPr/>
                <p:nvPr/>
              </p:nvCxnSpPr>
              <p:spPr>
                <a:xfrm rot="10800000">
                  <a:off x="3939994" y="3009377"/>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1" name="Connecteur en arc 80">
                  <a:extLst>
                    <a:ext uri="{FF2B5EF4-FFF2-40B4-BE49-F238E27FC236}">
                      <a16:creationId xmlns:a16="http://schemas.microsoft.com/office/drawing/2014/main" id="{DC535738-8E7C-A6F1-0ECD-165A80F489AC}"/>
                    </a:ext>
                  </a:extLst>
                </p:cNvPr>
                <p:cNvCxnSpPr/>
                <p:nvPr/>
              </p:nvCxnSpPr>
              <p:spPr>
                <a:xfrm rot="10800000">
                  <a:off x="1911825" y="3115504"/>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2" name="Connecteur en arc 81">
                  <a:extLst>
                    <a:ext uri="{FF2B5EF4-FFF2-40B4-BE49-F238E27FC236}">
                      <a16:creationId xmlns:a16="http://schemas.microsoft.com/office/drawing/2014/main" id="{4282AA9E-20D2-4AF4-FA72-0D3E99E3D8D8}"/>
                    </a:ext>
                  </a:extLst>
                </p:cNvPr>
                <p:cNvCxnSpPr/>
                <p:nvPr/>
              </p:nvCxnSpPr>
              <p:spPr>
                <a:xfrm rot="10800000">
                  <a:off x="260130" y="3185071"/>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3" name="Connecteur en arc 82">
                  <a:extLst>
                    <a:ext uri="{FF2B5EF4-FFF2-40B4-BE49-F238E27FC236}">
                      <a16:creationId xmlns:a16="http://schemas.microsoft.com/office/drawing/2014/main" id="{77E67A29-5EC0-E83A-D610-7C6BB57E48EC}"/>
                    </a:ext>
                  </a:extLst>
                </p:cNvPr>
                <p:cNvCxnSpPr/>
                <p:nvPr/>
              </p:nvCxnSpPr>
              <p:spPr>
                <a:xfrm rot="10800000">
                  <a:off x="6451981" y="4214017"/>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4" name="Connecteur en arc 83">
                  <a:extLst>
                    <a:ext uri="{FF2B5EF4-FFF2-40B4-BE49-F238E27FC236}">
                      <a16:creationId xmlns:a16="http://schemas.microsoft.com/office/drawing/2014/main" id="{408CC331-6D9A-D0D2-E2BA-505DCB784EE4}"/>
                    </a:ext>
                  </a:extLst>
                </p:cNvPr>
                <p:cNvCxnSpPr/>
                <p:nvPr/>
              </p:nvCxnSpPr>
              <p:spPr>
                <a:xfrm rot="10800000">
                  <a:off x="4718316" y="4341986"/>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5" name="Connecteur en arc 84">
                  <a:extLst>
                    <a:ext uri="{FF2B5EF4-FFF2-40B4-BE49-F238E27FC236}">
                      <a16:creationId xmlns:a16="http://schemas.microsoft.com/office/drawing/2014/main" id="{53F9FCB3-FE45-8C6E-C7C7-569A8FBC3A13}"/>
                    </a:ext>
                  </a:extLst>
                </p:cNvPr>
                <p:cNvCxnSpPr/>
                <p:nvPr/>
              </p:nvCxnSpPr>
              <p:spPr>
                <a:xfrm rot="10800000">
                  <a:off x="2908873" y="4449708"/>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cxnSp>
              <p:nvCxnSpPr>
                <p:cNvPr id="86" name="Connecteur en arc 85">
                  <a:extLst>
                    <a:ext uri="{FF2B5EF4-FFF2-40B4-BE49-F238E27FC236}">
                      <a16:creationId xmlns:a16="http://schemas.microsoft.com/office/drawing/2014/main" id="{AC8A10B2-7E08-A9AC-23E8-C2F7FD0CEED2}"/>
                    </a:ext>
                  </a:extLst>
                </p:cNvPr>
                <p:cNvCxnSpPr/>
                <p:nvPr/>
              </p:nvCxnSpPr>
              <p:spPr>
                <a:xfrm rot="10800000">
                  <a:off x="1285001" y="4514389"/>
                  <a:ext cx="1702888" cy="269035"/>
                </a:xfrm>
                <a:prstGeom prst="curvedConnector3">
                  <a:avLst/>
                </a:prstGeom>
                <a:ln>
                  <a:solidFill>
                    <a:srgbClr val="BD921B"/>
                  </a:solidFill>
                </a:ln>
              </p:spPr>
              <p:style>
                <a:lnRef idx="2">
                  <a:schemeClr val="accent1"/>
                </a:lnRef>
                <a:fillRef idx="0">
                  <a:schemeClr val="accent1"/>
                </a:fillRef>
                <a:effectRef idx="1">
                  <a:schemeClr val="accent1"/>
                </a:effectRef>
                <a:fontRef idx="minor">
                  <a:schemeClr val="tx1"/>
                </a:fontRef>
              </p:style>
            </p:cxnSp>
          </p:grpSp>
          <p:cxnSp>
            <p:nvCxnSpPr>
              <p:cNvPr id="48" name="Connecteur en arc 47">
                <a:extLst>
                  <a:ext uri="{FF2B5EF4-FFF2-40B4-BE49-F238E27FC236}">
                    <a16:creationId xmlns:a16="http://schemas.microsoft.com/office/drawing/2014/main" id="{9ED764FB-BE51-A98A-625C-7889B3FA6E8A}"/>
                  </a:ext>
                </a:extLst>
              </p:cNvPr>
              <p:cNvCxnSpPr/>
              <p:nvPr/>
            </p:nvCxnSpPr>
            <p:spPr>
              <a:xfrm rot="5400000">
                <a:off x="3938720" y="2680066"/>
                <a:ext cx="1221773" cy="359860"/>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9" name="Connecteur en arc 48">
                <a:extLst>
                  <a:ext uri="{FF2B5EF4-FFF2-40B4-BE49-F238E27FC236}">
                    <a16:creationId xmlns:a16="http://schemas.microsoft.com/office/drawing/2014/main" id="{048A5D34-8993-1503-CBA7-818ADC71D628}"/>
                  </a:ext>
                </a:extLst>
              </p:cNvPr>
              <p:cNvCxnSpPr/>
              <p:nvPr/>
            </p:nvCxnSpPr>
            <p:spPr>
              <a:xfrm rot="16200000" flipH="1">
                <a:off x="4295040" y="2670045"/>
                <a:ext cx="1162901" cy="321031"/>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0" name="Ellipse 49">
                <a:extLst>
                  <a:ext uri="{FF2B5EF4-FFF2-40B4-BE49-F238E27FC236}">
                    <a16:creationId xmlns:a16="http://schemas.microsoft.com/office/drawing/2014/main" id="{7003B2F5-BAD4-A99A-90D0-0A72F3A3C773}"/>
                  </a:ext>
                </a:extLst>
              </p:cNvPr>
              <p:cNvSpPr/>
              <p:nvPr/>
            </p:nvSpPr>
            <p:spPr>
              <a:xfrm>
                <a:off x="4371440" y="3363358"/>
                <a:ext cx="697749" cy="125611"/>
              </a:xfrm>
              <a:prstGeom prst="ellipse">
                <a:avLst/>
              </a:prstGeom>
              <a:pattFill prst="divot">
                <a:fgClr>
                  <a:schemeClr val="tx1"/>
                </a:fgClr>
                <a:bgClr>
                  <a:prstClr val="white"/>
                </a:bgClr>
              </a:patt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42" name="Connecteur en arc 41">
              <a:extLst>
                <a:ext uri="{FF2B5EF4-FFF2-40B4-BE49-F238E27FC236}">
                  <a16:creationId xmlns:a16="http://schemas.microsoft.com/office/drawing/2014/main" id="{344A984E-705A-E0B5-EC6B-1B91416DC5AD}"/>
                </a:ext>
              </a:extLst>
            </p:cNvPr>
            <p:cNvCxnSpPr/>
            <p:nvPr/>
          </p:nvCxnSpPr>
          <p:spPr>
            <a:xfrm rot="16200000" flipH="1">
              <a:off x="4061349" y="3394019"/>
              <a:ext cx="1162901" cy="321031"/>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3" name="Connecteur en arc 42">
              <a:extLst>
                <a:ext uri="{FF2B5EF4-FFF2-40B4-BE49-F238E27FC236}">
                  <a16:creationId xmlns:a16="http://schemas.microsoft.com/office/drawing/2014/main" id="{F4F9ACE8-95EB-8DBE-8AD8-22521002B439}"/>
                </a:ext>
              </a:extLst>
            </p:cNvPr>
            <p:cNvCxnSpPr/>
            <p:nvPr/>
          </p:nvCxnSpPr>
          <p:spPr>
            <a:xfrm rot="5400000">
              <a:off x="3691467" y="3391959"/>
              <a:ext cx="1221773" cy="359860"/>
            </a:xfrm>
            <a:prstGeom prst="curvedConnector3">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4" name="Ellipse 43">
              <a:extLst>
                <a:ext uri="{FF2B5EF4-FFF2-40B4-BE49-F238E27FC236}">
                  <a16:creationId xmlns:a16="http://schemas.microsoft.com/office/drawing/2014/main" id="{07FD732B-CD59-CEC1-37C3-432D6B0B9759}"/>
                </a:ext>
              </a:extLst>
            </p:cNvPr>
            <p:cNvSpPr/>
            <p:nvPr/>
          </p:nvSpPr>
          <p:spPr>
            <a:xfrm>
              <a:off x="4109828" y="4052243"/>
              <a:ext cx="697749" cy="231445"/>
            </a:xfrm>
            <a:prstGeom prst="ellipse">
              <a:avLst/>
            </a:prstGeom>
            <a:pattFill prst="divot">
              <a:fgClr>
                <a:schemeClr val="tx1"/>
              </a:fgClr>
              <a:bgClr>
                <a:prstClr val="white"/>
              </a:bgClr>
            </a:patt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5" name="Connecteur droit 44">
              <a:extLst>
                <a:ext uri="{FF2B5EF4-FFF2-40B4-BE49-F238E27FC236}">
                  <a16:creationId xmlns:a16="http://schemas.microsoft.com/office/drawing/2014/main" id="{9471DB7E-AAC1-39F8-D720-834B343896F2}"/>
                </a:ext>
              </a:extLst>
            </p:cNvPr>
            <p:cNvCxnSpPr/>
            <p:nvPr/>
          </p:nvCxnSpPr>
          <p:spPr>
            <a:xfrm flipV="1">
              <a:off x="5716925" y="1776266"/>
              <a:ext cx="13565" cy="38588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ABE5CDE8-9EBF-C28C-89C1-07F1F2D80D26}"/>
                </a:ext>
              </a:extLst>
            </p:cNvPr>
            <p:cNvCxnSpPr/>
            <p:nvPr/>
          </p:nvCxnSpPr>
          <p:spPr>
            <a:xfrm flipV="1">
              <a:off x="4482283" y="2139024"/>
              <a:ext cx="1" cy="78892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838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33923"/>
            <a:ext cx="8360229" cy="1477328"/>
          </a:xfrm>
          <a:prstGeom prst="rect">
            <a:avLst/>
          </a:prstGeom>
          <a:noFill/>
        </p:spPr>
        <p:txBody>
          <a:bodyPr wrap="square" rtlCol="0">
            <a:spAutoFit/>
          </a:bodyPr>
          <a:lstStyle/>
          <a:p>
            <a:r>
              <a:rPr lang="en-US" dirty="0"/>
              <a:t>Other solution is to use the new scheme developed by Lyon group (woven strips) to read out RPC for which a reduction of a factor higher than 30 can be obtained.</a:t>
            </a:r>
          </a:p>
          <a:p>
            <a:endParaRPr lang="en-US" dirty="0"/>
          </a:p>
          <a:p>
            <a:r>
              <a:rPr lang="en-US" dirty="0"/>
              <a:t>Caveat: This is ok for muon detectors and tail catchers. However to be used in SDHCAL</a:t>
            </a:r>
          </a:p>
          <a:p>
            <a:r>
              <a:rPr lang="en-US" dirty="0"/>
              <a:t> a simulation is needed to validate the concept.</a:t>
            </a:r>
          </a:p>
        </p:txBody>
      </p:sp>
      <p:pic>
        <p:nvPicPr>
          <p:cNvPr id="30" name="Image 29">
            <a:extLst>
              <a:ext uri="{FF2B5EF4-FFF2-40B4-BE49-F238E27FC236}">
                <a16:creationId xmlns:a16="http://schemas.microsoft.com/office/drawing/2014/main" id="{AFD3AF1C-DD24-2C66-598B-F36D7EA7C6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499" y="2214233"/>
            <a:ext cx="2891171" cy="3689600"/>
          </a:xfrm>
          <a:prstGeom prst="rect">
            <a:avLst/>
          </a:prstGeom>
        </p:spPr>
      </p:pic>
      <p:sp>
        <p:nvSpPr>
          <p:cNvPr id="32" name="AutoShape 2" descr="XYPM.pdf">
            <a:extLst>
              <a:ext uri="{FF2B5EF4-FFF2-40B4-BE49-F238E27FC236}">
                <a16:creationId xmlns:a16="http://schemas.microsoft.com/office/drawing/2014/main" id="{98620743-E41C-6715-1B03-5887CDC8C367}"/>
              </a:ext>
            </a:extLst>
          </p:cNvPr>
          <p:cNvSpPr>
            <a:spLocks noChangeAspect="1" noChangeArrowheads="1"/>
          </p:cNvSpPr>
          <p:nvPr/>
        </p:nvSpPr>
        <p:spPr bwMode="auto">
          <a:xfrm>
            <a:off x="4419600" y="38121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4" descr="XYPM.pdf">
            <a:extLst>
              <a:ext uri="{FF2B5EF4-FFF2-40B4-BE49-F238E27FC236}">
                <a16:creationId xmlns:a16="http://schemas.microsoft.com/office/drawing/2014/main" id="{388C04BF-CD44-7670-96B4-CBCD3A9A6CEA}"/>
              </a:ext>
            </a:extLst>
          </p:cNvPr>
          <p:cNvSpPr>
            <a:spLocks noChangeAspect="1" noChangeArrowheads="1"/>
          </p:cNvSpPr>
          <p:nvPr/>
        </p:nvSpPr>
        <p:spPr bwMode="auto">
          <a:xfrm>
            <a:off x="4572000" y="39645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Image 33">
            <a:extLst>
              <a:ext uri="{FF2B5EF4-FFF2-40B4-BE49-F238E27FC236}">
                <a16:creationId xmlns:a16="http://schemas.microsoft.com/office/drawing/2014/main" id="{668D9481-C611-B2C4-E5C5-C223378C7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8023" y="2214233"/>
            <a:ext cx="3476269" cy="4095086"/>
          </a:xfrm>
          <a:prstGeom prst="rect">
            <a:avLst/>
          </a:prstGeom>
        </p:spPr>
      </p:pic>
      <p:sp>
        <p:nvSpPr>
          <p:cNvPr id="35" name="Espace réservé du numéro de diapositive 1">
            <a:extLst>
              <a:ext uri="{FF2B5EF4-FFF2-40B4-BE49-F238E27FC236}">
                <a16:creationId xmlns:a16="http://schemas.microsoft.com/office/drawing/2014/main" id="{55BFE40F-D2E1-ED57-01D6-6941CCE59A25}"/>
              </a:ext>
            </a:extLst>
          </p:cNvPr>
          <p:cNvSpPr>
            <a:spLocks noGrp="1"/>
          </p:cNvSpPr>
          <p:nvPr>
            <p:ph type="sldNum" sz="quarter" idx="12"/>
          </p:nvPr>
        </p:nvSpPr>
        <p:spPr>
          <a:xfrm>
            <a:off x="6553200" y="6356350"/>
            <a:ext cx="2133600" cy="365125"/>
          </a:xfrm>
        </p:spPr>
        <p:txBody>
          <a:bodyPr/>
          <a:lstStyle/>
          <a:p>
            <a:fld id="{5FD889E0-CAB2-4699-909D-B9A88D47ACBE}" type="slidenum">
              <a:rPr lang="en-US" smtClean="0"/>
              <a:t>37</a:t>
            </a:fld>
            <a:endParaRPr lang="en-US" dirty="0"/>
          </a:p>
        </p:txBody>
      </p:sp>
      <p:pic>
        <p:nvPicPr>
          <p:cNvPr id="36" name="Image 35">
            <a:extLst>
              <a:ext uri="{FF2B5EF4-FFF2-40B4-BE49-F238E27FC236}">
                <a16:creationId xmlns:a16="http://schemas.microsoft.com/office/drawing/2014/main" id="{7E0CAFD8-284C-DC1A-0A01-4968D505A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97578" y="2739602"/>
            <a:ext cx="3573707" cy="2680280"/>
          </a:xfrm>
          <a:prstGeom prst="rect">
            <a:avLst/>
          </a:prstGeom>
        </p:spPr>
      </p:pic>
      <p:sp>
        <p:nvSpPr>
          <p:cNvPr id="37" name="ZoneTexte 36">
            <a:extLst>
              <a:ext uri="{FF2B5EF4-FFF2-40B4-BE49-F238E27FC236}">
                <a16:creationId xmlns:a16="http://schemas.microsoft.com/office/drawing/2014/main" id="{BD3EFD07-4CA2-7416-7171-B8233A63E709}"/>
              </a:ext>
            </a:extLst>
          </p:cNvPr>
          <p:cNvSpPr txBox="1"/>
          <p:nvPr/>
        </p:nvSpPr>
        <p:spPr>
          <a:xfrm>
            <a:off x="630620" y="6025635"/>
            <a:ext cx="2333297" cy="369332"/>
          </a:xfrm>
          <a:prstGeom prst="rect">
            <a:avLst/>
          </a:prstGeom>
          <a:noFill/>
        </p:spPr>
        <p:txBody>
          <a:bodyPr wrap="square" rtlCol="0">
            <a:spAutoFit/>
          </a:bodyPr>
          <a:lstStyle/>
          <a:p>
            <a:r>
              <a:rPr lang="en-US" dirty="0"/>
              <a:t>    With four  PCBs</a:t>
            </a:r>
          </a:p>
        </p:txBody>
      </p:sp>
      <p:sp>
        <p:nvSpPr>
          <p:cNvPr id="38" name="ZoneTexte 37">
            <a:extLst>
              <a:ext uri="{FF2B5EF4-FFF2-40B4-BE49-F238E27FC236}">
                <a16:creationId xmlns:a16="http://schemas.microsoft.com/office/drawing/2014/main" id="{7D278FEB-F56B-58A7-A00D-56105F13FB13}"/>
              </a:ext>
            </a:extLst>
          </p:cNvPr>
          <p:cNvSpPr txBox="1"/>
          <p:nvPr/>
        </p:nvSpPr>
        <p:spPr>
          <a:xfrm>
            <a:off x="6915807" y="6056233"/>
            <a:ext cx="1881352" cy="374888"/>
          </a:xfrm>
          <a:prstGeom prst="rect">
            <a:avLst/>
          </a:prstGeom>
          <a:noFill/>
        </p:spPr>
        <p:txBody>
          <a:bodyPr wrap="square" rtlCol="0">
            <a:spAutoFit/>
          </a:bodyPr>
          <a:lstStyle/>
          <a:p>
            <a:r>
              <a:rPr lang="en-US" dirty="0"/>
              <a:t>With 10 PCBs</a:t>
            </a:r>
          </a:p>
        </p:txBody>
      </p:sp>
      <p:sp>
        <p:nvSpPr>
          <p:cNvPr id="39" name="ZoneTexte 38">
            <a:extLst>
              <a:ext uri="{FF2B5EF4-FFF2-40B4-BE49-F238E27FC236}">
                <a16:creationId xmlns:a16="http://schemas.microsoft.com/office/drawing/2014/main" id="{97BD8102-C75E-F26C-75AD-38A582C48262}"/>
              </a:ext>
            </a:extLst>
          </p:cNvPr>
          <p:cNvSpPr txBox="1"/>
          <p:nvPr/>
        </p:nvSpPr>
        <p:spPr>
          <a:xfrm>
            <a:off x="3657600" y="6309319"/>
            <a:ext cx="2112579" cy="646331"/>
          </a:xfrm>
          <a:prstGeom prst="rect">
            <a:avLst/>
          </a:prstGeom>
          <a:noFill/>
        </p:spPr>
        <p:txBody>
          <a:bodyPr wrap="square" rtlCol="0">
            <a:spAutoFit/>
          </a:bodyPr>
          <a:lstStyle/>
          <a:p>
            <a:r>
              <a:rPr lang="en-US" dirty="0"/>
              <a:t>Preliminary results: Efficiency &gt; 85% </a:t>
            </a:r>
          </a:p>
        </p:txBody>
      </p:sp>
    </p:spTree>
    <p:extLst>
      <p:ext uri="{BB962C8B-B14F-4D97-AF65-F5344CB8AC3E}">
        <p14:creationId xmlns:p14="http://schemas.microsoft.com/office/powerpoint/2010/main" val="3450849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9B4A4-88F0-52FB-C11E-6EA2BE494AED}"/>
              </a:ext>
            </a:extLst>
          </p:cNvPr>
          <p:cNvSpPr/>
          <p:nvPr/>
        </p:nvSpPr>
        <p:spPr>
          <a:xfrm>
            <a:off x="5030930" y="1156773"/>
            <a:ext cx="1139693" cy="19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4061C5A6-F4C8-7141-D2BE-3306090AA36B}"/>
              </a:ext>
            </a:extLst>
          </p:cNvPr>
          <p:cNvSpPr txBox="1"/>
          <p:nvPr/>
        </p:nvSpPr>
        <p:spPr>
          <a:xfrm>
            <a:off x="0" y="660905"/>
            <a:ext cx="9008043" cy="307777"/>
          </a:xfrm>
          <a:prstGeom prst="rect">
            <a:avLst/>
          </a:prstGeom>
          <a:noFill/>
        </p:spPr>
        <p:txBody>
          <a:bodyPr wrap="square" rtlCol="0">
            <a:spAutoFit/>
          </a:bodyPr>
          <a:lstStyle/>
          <a:p>
            <a:r>
              <a:rPr lang="en-US" sz="1400" dirty="0"/>
              <a:t>    </a:t>
            </a:r>
            <a:r>
              <a:rPr lang="en-US" sz="1400" b="1" dirty="0">
                <a:solidFill>
                  <a:srgbClr val="FF0000"/>
                </a:solidFill>
                <a:latin typeface="Times New Roman" panose="02020603050405020304" pitchFamily="18" charset="0"/>
                <a:cs typeface="Times New Roman" panose="02020603050405020304" pitchFamily="18" charset="0"/>
              </a:rPr>
              <a:t>Timing</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is an important factor to identify delayed neutrons and </a:t>
            </a:r>
            <a:r>
              <a:rPr lang="en-US" sz="1400" b="1" dirty="0">
                <a:solidFill>
                  <a:srgbClr val="953735"/>
                </a:solidFill>
                <a:latin typeface="Times New Roman" panose="02020603050405020304" pitchFamily="18" charset="0"/>
                <a:cs typeface="Times New Roman" panose="02020603050405020304" pitchFamily="18" charset="0"/>
              </a:rPr>
              <a:t>better reconstruct their energy</a:t>
            </a:r>
          </a:p>
        </p:txBody>
      </p:sp>
      <p:pic>
        <p:nvPicPr>
          <p:cNvPr id="6" name="Image 19" descr="distanceNKZoom.png">
            <a:extLst>
              <a:ext uri="{FF2B5EF4-FFF2-40B4-BE49-F238E27FC236}">
                <a16:creationId xmlns:a16="http://schemas.microsoft.com/office/drawing/2014/main" id="{D0C879B3-62A6-6FA4-B8E5-8354229ADCB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9067" y="988784"/>
            <a:ext cx="2389901" cy="191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20" descr="distanceZoom.png">
            <a:extLst>
              <a:ext uri="{FF2B5EF4-FFF2-40B4-BE49-F238E27FC236}">
                <a16:creationId xmlns:a16="http://schemas.microsoft.com/office/drawing/2014/main" id="{04369952-681A-A47C-F12E-650C161DD51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100" y="1041626"/>
            <a:ext cx="2137680" cy="1866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D1AC6084-5ADB-693C-0CA8-1AE3F1A55020}"/>
              </a:ext>
            </a:extLst>
          </p:cNvPr>
          <p:cNvSpPr txBox="1"/>
          <p:nvPr/>
        </p:nvSpPr>
        <p:spPr>
          <a:xfrm>
            <a:off x="120318" y="2818133"/>
            <a:ext cx="8337499" cy="523220"/>
          </a:xfrm>
          <a:prstGeom prst="rect">
            <a:avLst/>
          </a:prstGeom>
          <a:noFill/>
        </p:spPr>
        <p:txBody>
          <a:bodyPr wrap="square" rtlCol="0">
            <a:spAutoFit/>
          </a:bodyPr>
          <a:lstStyle/>
          <a:p>
            <a:r>
              <a:rPr lang="en-GB" sz="1400" b="1" dirty="0">
                <a:solidFill>
                  <a:srgbClr val="FF0000"/>
                </a:solidFill>
                <a:latin typeface="Times New Roman" panose="02020603050405020304" pitchFamily="18" charset="0"/>
                <a:cs typeface="Times New Roman" panose="02020603050405020304" pitchFamily="18" charset="0"/>
              </a:rPr>
              <a:t>Timing</a:t>
            </a:r>
            <a:r>
              <a:rPr lang="en-GB" sz="1400" b="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can help to separate close-by showers and reduce the confusion for a better </a:t>
            </a:r>
            <a:r>
              <a:rPr lang="en-GB" sz="1400" b="1" dirty="0">
                <a:solidFill>
                  <a:srgbClr val="FF0000"/>
                </a:solidFill>
                <a:latin typeface="Times New Roman" panose="02020603050405020304" pitchFamily="18" charset="0"/>
                <a:cs typeface="Times New Roman" panose="02020603050405020304" pitchFamily="18" charset="0"/>
              </a:rPr>
              <a:t>PFA</a:t>
            </a:r>
            <a:r>
              <a:rPr lang="en-GB" sz="1400" dirty="0">
                <a:solidFill>
                  <a:srgbClr val="FF0000"/>
                </a:solidFill>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application. Example:  pi-(20 GeV), K-(10 GeV) separated by 15 cm.</a:t>
            </a:r>
          </a:p>
        </p:txBody>
      </p:sp>
      <p:pic>
        <p:nvPicPr>
          <p:cNvPr id="9" name="Image 8" descr="Capture d’écran 2020-01-22 à 18.18.22.png">
            <a:extLst>
              <a:ext uri="{FF2B5EF4-FFF2-40B4-BE49-F238E27FC236}">
                <a16:creationId xmlns:a16="http://schemas.microsoft.com/office/drawing/2014/main" id="{25191682-E1AC-31F4-9084-5C17BBC2C8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294" y="3428176"/>
            <a:ext cx="3206563" cy="1825291"/>
          </a:xfrm>
          <a:prstGeom prst="rect">
            <a:avLst/>
          </a:prstGeom>
        </p:spPr>
      </p:pic>
      <p:pic>
        <p:nvPicPr>
          <p:cNvPr id="10" name="Image 9" descr="Capture d’écran 2020-01-22 à 18.18.42.png">
            <a:extLst>
              <a:ext uri="{FF2B5EF4-FFF2-40B4-BE49-F238E27FC236}">
                <a16:creationId xmlns:a16="http://schemas.microsoft.com/office/drawing/2014/main" id="{71C74B07-D48E-4CCE-060E-C3F7E628F9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293" y="5046392"/>
            <a:ext cx="3206562" cy="1825291"/>
          </a:xfrm>
          <a:prstGeom prst="rect">
            <a:avLst/>
          </a:prstGeom>
        </p:spPr>
      </p:pic>
      <p:pic>
        <p:nvPicPr>
          <p:cNvPr id="11" name="Image 10" descr="Capture d’écran 2020-01-22 à 18.19.47.png">
            <a:extLst>
              <a:ext uri="{FF2B5EF4-FFF2-40B4-BE49-F238E27FC236}">
                <a16:creationId xmlns:a16="http://schemas.microsoft.com/office/drawing/2014/main" id="{75302CD6-E94E-74FD-31C6-1CBCB5AA5E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5759" y="3277226"/>
            <a:ext cx="2781603" cy="1825291"/>
          </a:xfrm>
          <a:prstGeom prst="rect">
            <a:avLst/>
          </a:prstGeom>
        </p:spPr>
      </p:pic>
      <p:pic>
        <p:nvPicPr>
          <p:cNvPr id="12" name="Image 11" descr="Capture d’écran 2020-01-22 à 18.20.34.png">
            <a:extLst>
              <a:ext uri="{FF2B5EF4-FFF2-40B4-BE49-F238E27FC236}">
                <a16:creationId xmlns:a16="http://schemas.microsoft.com/office/drawing/2014/main" id="{803DE457-DDB4-3A84-EA70-92FE0F8875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0929" y="5117860"/>
            <a:ext cx="2781603" cy="1618692"/>
          </a:xfrm>
          <a:prstGeom prst="rect">
            <a:avLst/>
          </a:prstGeom>
        </p:spPr>
      </p:pic>
      <p:sp>
        <p:nvSpPr>
          <p:cNvPr id="13" name="ZoneTexte 12">
            <a:extLst>
              <a:ext uri="{FF2B5EF4-FFF2-40B4-BE49-F238E27FC236}">
                <a16:creationId xmlns:a16="http://schemas.microsoft.com/office/drawing/2014/main" id="{99056DF7-5C41-627A-277C-09C28CD8D1C6}"/>
              </a:ext>
            </a:extLst>
          </p:cNvPr>
          <p:cNvSpPr txBox="1"/>
          <p:nvPr/>
        </p:nvSpPr>
        <p:spPr>
          <a:xfrm>
            <a:off x="5305023" y="3516648"/>
            <a:ext cx="1731199" cy="307777"/>
          </a:xfrm>
          <a:prstGeom prst="rect">
            <a:avLst/>
          </a:prstGeom>
          <a:noFill/>
        </p:spPr>
        <p:txBody>
          <a:bodyPr wrap="square" rtlCol="0">
            <a:spAutoFit/>
          </a:bodyPr>
          <a:lstStyle/>
          <a:p>
            <a:r>
              <a:rPr lang="en-US" sz="1400" dirty="0"/>
              <a:t>1 ns  resolution</a:t>
            </a:r>
          </a:p>
        </p:txBody>
      </p:sp>
      <p:sp>
        <p:nvSpPr>
          <p:cNvPr id="14" name="ZoneTexte 13">
            <a:extLst>
              <a:ext uri="{FF2B5EF4-FFF2-40B4-BE49-F238E27FC236}">
                <a16:creationId xmlns:a16="http://schemas.microsoft.com/office/drawing/2014/main" id="{0DA81FA7-7B86-24E2-0924-5A8AD8FE92DA}"/>
              </a:ext>
            </a:extLst>
          </p:cNvPr>
          <p:cNvSpPr txBox="1"/>
          <p:nvPr/>
        </p:nvSpPr>
        <p:spPr>
          <a:xfrm>
            <a:off x="5305023" y="5390658"/>
            <a:ext cx="2128511" cy="307777"/>
          </a:xfrm>
          <a:prstGeom prst="rect">
            <a:avLst/>
          </a:prstGeom>
          <a:noFill/>
        </p:spPr>
        <p:txBody>
          <a:bodyPr wrap="square" rtlCol="0">
            <a:spAutoFit/>
          </a:bodyPr>
          <a:lstStyle/>
          <a:p>
            <a:r>
              <a:rPr lang="en-US" sz="1400" dirty="0"/>
              <a:t>100 </a:t>
            </a:r>
            <a:r>
              <a:rPr lang="en-US" sz="1400" dirty="0" err="1"/>
              <a:t>ps</a:t>
            </a:r>
            <a:r>
              <a:rPr lang="en-US" sz="1400" dirty="0"/>
              <a:t>  resolution</a:t>
            </a:r>
          </a:p>
        </p:txBody>
      </p:sp>
      <p:sp>
        <p:nvSpPr>
          <p:cNvPr id="15" name="ZoneTexte 14">
            <a:extLst>
              <a:ext uri="{FF2B5EF4-FFF2-40B4-BE49-F238E27FC236}">
                <a16:creationId xmlns:a16="http://schemas.microsoft.com/office/drawing/2014/main" id="{72CC9884-46DD-F744-C09F-CB87993BEA96}"/>
              </a:ext>
            </a:extLst>
          </p:cNvPr>
          <p:cNvSpPr txBox="1"/>
          <p:nvPr/>
        </p:nvSpPr>
        <p:spPr>
          <a:xfrm>
            <a:off x="424769" y="4156155"/>
            <a:ext cx="296876" cy="369332"/>
          </a:xfrm>
          <a:prstGeom prst="rect">
            <a:avLst/>
          </a:prstGeom>
          <a:noFill/>
        </p:spPr>
        <p:txBody>
          <a:bodyPr wrap="square" rtlCol="0">
            <a:spAutoFit/>
          </a:bodyPr>
          <a:lstStyle/>
          <a:p>
            <a:r>
              <a:rPr lang="en-US" b="1" dirty="0">
                <a:solidFill>
                  <a:srgbClr val="FF0000"/>
                </a:solidFill>
              </a:rPr>
              <a:t>Y</a:t>
            </a:r>
          </a:p>
        </p:txBody>
      </p:sp>
      <p:sp>
        <p:nvSpPr>
          <p:cNvPr id="16" name="ZoneTexte 15">
            <a:extLst>
              <a:ext uri="{FF2B5EF4-FFF2-40B4-BE49-F238E27FC236}">
                <a16:creationId xmlns:a16="http://schemas.microsoft.com/office/drawing/2014/main" id="{6DB46E9C-139E-1733-B9AD-277928AFF9B1}"/>
              </a:ext>
            </a:extLst>
          </p:cNvPr>
          <p:cNvSpPr txBox="1"/>
          <p:nvPr/>
        </p:nvSpPr>
        <p:spPr>
          <a:xfrm>
            <a:off x="440340" y="5806519"/>
            <a:ext cx="304892" cy="369332"/>
          </a:xfrm>
          <a:prstGeom prst="rect">
            <a:avLst/>
          </a:prstGeom>
          <a:noFill/>
        </p:spPr>
        <p:txBody>
          <a:bodyPr wrap="none" rtlCol="0">
            <a:spAutoFit/>
          </a:bodyPr>
          <a:lstStyle/>
          <a:p>
            <a:r>
              <a:rPr lang="en-US" b="1" dirty="0">
                <a:solidFill>
                  <a:srgbClr val="FF0000"/>
                </a:solidFill>
              </a:rPr>
              <a:t>Y</a:t>
            </a:r>
          </a:p>
        </p:txBody>
      </p:sp>
      <p:sp>
        <p:nvSpPr>
          <p:cNvPr id="17" name="ZoneTexte 16">
            <a:extLst>
              <a:ext uri="{FF2B5EF4-FFF2-40B4-BE49-F238E27FC236}">
                <a16:creationId xmlns:a16="http://schemas.microsoft.com/office/drawing/2014/main" id="{2EAD0376-64CF-771E-1CB5-45330BFCC83C}"/>
              </a:ext>
            </a:extLst>
          </p:cNvPr>
          <p:cNvSpPr txBox="1"/>
          <p:nvPr/>
        </p:nvSpPr>
        <p:spPr>
          <a:xfrm>
            <a:off x="3173506" y="4704811"/>
            <a:ext cx="295274" cy="369332"/>
          </a:xfrm>
          <a:prstGeom prst="rect">
            <a:avLst/>
          </a:prstGeom>
          <a:noFill/>
        </p:spPr>
        <p:txBody>
          <a:bodyPr wrap="none" rtlCol="0">
            <a:spAutoFit/>
          </a:bodyPr>
          <a:lstStyle/>
          <a:p>
            <a:r>
              <a:rPr lang="en-US" b="1" dirty="0">
                <a:solidFill>
                  <a:srgbClr val="FF0000"/>
                </a:solidFill>
              </a:rPr>
              <a:t>Z</a:t>
            </a:r>
          </a:p>
        </p:txBody>
      </p:sp>
      <p:sp>
        <p:nvSpPr>
          <p:cNvPr id="18" name="ZoneTexte 17">
            <a:extLst>
              <a:ext uri="{FF2B5EF4-FFF2-40B4-BE49-F238E27FC236}">
                <a16:creationId xmlns:a16="http://schemas.microsoft.com/office/drawing/2014/main" id="{278FFCFE-4E53-A3F8-06A1-645D72154D92}"/>
              </a:ext>
            </a:extLst>
          </p:cNvPr>
          <p:cNvSpPr txBox="1"/>
          <p:nvPr/>
        </p:nvSpPr>
        <p:spPr>
          <a:xfrm>
            <a:off x="3130477" y="6357765"/>
            <a:ext cx="311304" cy="369332"/>
          </a:xfrm>
          <a:prstGeom prst="rect">
            <a:avLst/>
          </a:prstGeom>
          <a:noFill/>
        </p:spPr>
        <p:txBody>
          <a:bodyPr wrap="none" rtlCol="0">
            <a:spAutoFit/>
          </a:bodyPr>
          <a:lstStyle/>
          <a:p>
            <a:r>
              <a:rPr lang="en-US" b="1" dirty="0">
                <a:solidFill>
                  <a:srgbClr val="FF0000"/>
                </a:solidFill>
              </a:rPr>
              <a:t>X</a:t>
            </a:r>
          </a:p>
        </p:txBody>
      </p:sp>
      <p:sp>
        <p:nvSpPr>
          <p:cNvPr id="19" name="ZoneTexte 18">
            <a:extLst>
              <a:ext uri="{FF2B5EF4-FFF2-40B4-BE49-F238E27FC236}">
                <a16:creationId xmlns:a16="http://schemas.microsoft.com/office/drawing/2014/main" id="{AA9B0D55-362A-DD78-D299-8592036B79AE}"/>
              </a:ext>
            </a:extLst>
          </p:cNvPr>
          <p:cNvSpPr txBox="1"/>
          <p:nvPr/>
        </p:nvSpPr>
        <p:spPr>
          <a:xfrm>
            <a:off x="4876770" y="4213608"/>
            <a:ext cx="458929" cy="369332"/>
          </a:xfrm>
          <a:prstGeom prst="rect">
            <a:avLst/>
          </a:prstGeom>
          <a:noFill/>
        </p:spPr>
        <p:txBody>
          <a:bodyPr wrap="square" rtlCol="0">
            <a:spAutoFit/>
          </a:bodyPr>
          <a:lstStyle/>
          <a:p>
            <a:r>
              <a:rPr lang="en-US" b="1" dirty="0">
                <a:solidFill>
                  <a:srgbClr val="FF0000"/>
                </a:solidFill>
              </a:rPr>
              <a:t>Y</a:t>
            </a:r>
          </a:p>
        </p:txBody>
      </p:sp>
      <p:sp>
        <p:nvSpPr>
          <p:cNvPr id="20" name="ZoneTexte 19">
            <a:extLst>
              <a:ext uri="{FF2B5EF4-FFF2-40B4-BE49-F238E27FC236}">
                <a16:creationId xmlns:a16="http://schemas.microsoft.com/office/drawing/2014/main" id="{499267C2-DAE7-1928-E224-3F70B8E773A3}"/>
              </a:ext>
            </a:extLst>
          </p:cNvPr>
          <p:cNvSpPr txBox="1"/>
          <p:nvPr/>
        </p:nvSpPr>
        <p:spPr>
          <a:xfrm>
            <a:off x="7340737" y="4883542"/>
            <a:ext cx="350986" cy="369332"/>
          </a:xfrm>
          <a:prstGeom prst="rect">
            <a:avLst/>
          </a:prstGeom>
          <a:noFill/>
        </p:spPr>
        <p:txBody>
          <a:bodyPr wrap="square" rtlCol="0">
            <a:spAutoFit/>
          </a:bodyPr>
          <a:lstStyle/>
          <a:p>
            <a:r>
              <a:rPr lang="en-US" b="1" dirty="0">
                <a:solidFill>
                  <a:srgbClr val="FF0000"/>
                </a:solidFill>
              </a:rPr>
              <a:t>X</a:t>
            </a:r>
          </a:p>
        </p:txBody>
      </p:sp>
      <p:sp>
        <p:nvSpPr>
          <p:cNvPr id="21" name="ZoneTexte 20">
            <a:extLst>
              <a:ext uri="{FF2B5EF4-FFF2-40B4-BE49-F238E27FC236}">
                <a16:creationId xmlns:a16="http://schemas.microsoft.com/office/drawing/2014/main" id="{DAA11431-36F1-603C-9359-F5A2A87BE05A}"/>
              </a:ext>
            </a:extLst>
          </p:cNvPr>
          <p:cNvSpPr txBox="1"/>
          <p:nvPr/>
        </p:nvSpPr>
        <p:spPr>
          <a:xfrm>
            <a:off x="7340737" y="6542431"/>
            <a:ext cx="350986" cy="369332"/>
          </a:xfrm>
          <a:prstGeom prst="rect">
            <a:avLst/>
          </a:prstGeom>
          <a:noFill/>
        </p:spPr>
        <p:txBody>
          <a:bodyPr wrap="square" rtlCol="0">
            <a:spAutoFit/>
          </a:bodyPr>
          <a:lstStyle/>
          <a:p>
            <a:r>
              <a:rPr lang="en-US" b="1" dirty="0">
                <a:solidFill>
                  <a:srgbClr val="FF0000"/>
                </a:solidFill>
              </a:rPr>
              <a:t>X</a:t>
            </a:r>
          </a:p>
        </p:txBody>
      </p:sp>
      <p:sp>
        <p:nvSpPr>
          <p:cNvPr id="2" name="ZoneTexte 1">
            <a:extLst>
              <a:ext uri="{FF2B5EF4-FFF2-40B4-BE49-F238E27FC236}">
                <a16:creationId xmlns:a16="http://schemas.microsoft.com/office/drawing/2014/main" id="{E2083F4B-F663-99FB-0EA7-F55A4BF49812}"/>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305891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AD977A-4432-4552-F775-12C5E214D3EB}"/>
              </a:ext>
            </a:extLst>
          </p:cNvPr>
          <p:cNvPicPr>
            <a:picLocks noChangeAspect="1"/>
          </p:cNvPicPr>
          <p:nvPr/>
        </p:nvPicPr>
        <p:blipFill>
          <a:blip r:embed="rId2"/>
          <a:stretch>
            <a:fillRect/>
          </a:stretch>
        </p:blipFill>
        <p:spPr>
          <a:xfrm>
            <a:off x="914401" y="2199267"/>
            <a:ext cx="7772400" cy="1926771"/>
          </a:xfrm>
          <a:prstGeom prst="rect">
            <a:avLst/>
          </a:prstGeom>
        </p:spPr>
      </p:pic>
      <p:pic>
        <p:nvPicPr>
          <p:cNvPr id="5" name="Image 4">
            <a:extLst>
              <a:ext uri="{FF2B5EF4-FFF2-40B4-BE49-F238E27FC236}">
                <a16:creationId xmlns:a16="http://schemas.microsoft.com/office/drawing/2014/main" id="{E363DFD5-8DDD-1E25-5EAA-08CAB7FD6555}"/>
              </a:ext>
            </a:extLst>
          </p:cNvPr>
          <p:cNvPicPr>
            <a:picLocks noChangeAspect="1"/>
          </p:cNvPicPr>
          <p:nvPr/>
        </p:nvPicPr>
        <p:blipFill>
          <a:blip r:embed="rId3"/>
          <a:stretch>
            <a:fillRect/>
          </a:stretch>
        </p:blipFill>
        <p:spPr>
          <a:xfrm>
            <a:off x="914401" y="4271554"/>
            <a:ext cx="7876902" cy="2299062"/>
          </a:xfrm>
          <a:prstGeom prst="rect">
            <a:avLst/>
          </a:prstGeom>
        </p:spPr>
      </p:pic>
      <p:sp>
        <p:nvSpPr>
          <p:cNvPr id="6" name="ZoneTexte 5">
            <a:extLst>
              <a:ext uri="{FF2B5EF4-FFF2-40B4-BE49-F238E27FC236}">
                <a16:creationId xmlns:a16="http://schemas.microsoft.com/office/drawing/2014/main" id="{2B857FD8-CDBB-D6D2-AB72-47D65BCA6940}"/>
              </a:ext>
            </a:extLst>
          </p:cNvPr>
          <p:cNvSpPr txBox="1"/>
          <p:nvPr/>
        </p:nvSpPr>
        <p:spPr>
          <a:xfrm>
            <a:off x="182881" y="1153881"/>
            <a:ext cx="8608422" cy="646331"/>
          </a:xfrm>
          <a:prstGeom prst="rect">
            <a:avLst/>
          </a:prstGeom>
          <a:noFill/>
        </p:spPr>
        <p:txBody>
          <a:bodyPr wrap="square" rtlCol="0">
            <a:spAutoFit/>
          </a:bodyPr>
          <a:lstStyle/>
          <a:p>
            <a:r>
              <a:rPr lang="en-US" dirty="0"/>
              <a:t>Including time information in the simulation to separate hadronic showers ( 10 GeV neutral particle from 30 GeV charged particle) using techniques similar to ARBOR’s ones.</a:t>
            </a:r>
          </a:p>
        </p:txBody>
      </p:sp>
      <p:sp>
        <p:nvSpPr>
          <p:cNvPr id="7" name="ZoneTexte 6">
            <a:extLst>
              <a:ext uri="{FF2B5EF4-FFF2-40B4-BE49-F238E27FC236}">
                <a16:creationId xmlns:a16="http://schemas.microsoft.com/office/drawing/2014/main" id="{CD3E6CCA-BE11-1D5B-2247-6E356D9CEB06}"/>
              </a:ext>
            </a:extLst>
          </p:cNvPr>
          <p:cNvSpPr txBox="1"/>
          <p:nvPr/>
        </p:nvSpPr>
        <p:spPr>
          <a:xfrm>
            <a:off x="5721530" y="5802229"/>
            <a:ext cx="2730140" cy="369332"/>
          </a:xfrm>
          <a:prstGeom prst="rect">
            <a:avLst/>
          </a:prstGeom>
          <a:noFill/>
        </p:spPr>
        <p:txBody>
          <a:bodyPr wrap="square" rtlCol="0">
            <a:spAutoFit/>
          </a:bodyPr>
          <a:lstStyle/>
          <a:p>
            <a:r>
              <a:rPr lang="en-US" dirty="0"/>
              <a:t>Master work of C </a:t>
            </a:r>
            <a:r>
              <a:rPr lang="en-US" dirty="0" err="1"/>
              <a:t>Devanne</a:t>
            </a:r>
            <a:endParaRPr lang="en-US" dirty="0"/>
          </a:p>
        </p:txBody>
      </p:sp>
      <p:sp>
        <p:nvSpPr>
          <p:cNvPr id="8" name="ZoneTexte 7">
            <a:extLst>
              <a:ext uri="{FF2B5EF4-FFF2-40B4-BE49-F238E27FC236}">
                <a16:creationId xmlns:a16="http://schemas.microsoft.com/office/drawing/2014/main" id="{2E6CFFD9-904C-E2CD-2E1F-9F27A3098E2B}"/>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14227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3" descr="DHCALview_globa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5800" y="984434"/>
            <a:ext cx="3352800" cy="3095625"/>
          </a:xfrm>
          <a:prstGeom prst="rect">
            <a:avLst/>
          </a:prstGeom>
          <a:noFill/>
          <a:ln w="9525">
            <a:noFill/>
            <a:miter lim="800000"/>
            <a:headEnd/>
            <a:tailEnd/>
          </a:ln>
        </p:spPr>
      </p:pic>
      <p:sp>
        <p:nvSpPr>
          <p:cNvPr id="162823" name="Text Box 7"/>
          <p:cNvSpPr txBox="1">
            <a:spLocks noChangeArrowheads="1"/>
          </p:cNvSpPr>
          <p:nvPr/>
        </p:nvSpPr>
        <p:spPr bwMode="auto">
          <a:xfrm>
            <a:off x="76200" y="2011740"/>
            <a:ext cx="5105400" cy="1169551"/>
          </a:xfrm>
          <a:prstGeom prst="rect">
            <a:avLst/>
          </a:prstGeom>
          <a:noFill/>
          <a:ln w="9525">
            <a:noFill/>
            <a:miter lim="800000"/>
            <a:headEnd/>
            <a:tailEnd/>
          </a:ln>
          <a:effectLst/>
        </p:spPr>
        <p:txBody>
          <a:bodyPr wrap="square">
            <a:prstTxWarp prst="textNoShape">
              <a:avLst/>
            </a:prstTxWarp>
            <a:spAutoFit/>
          </a:bodyPr>
          <a:lstStyle/>
          <a:p>
            <a:r>
              <a:rPr lang="en-US" sz="1400" dirty="0">
                <a:latin typeface="Verdana"/>
                <a:cs typeface="Verdana"/>
              </a:rPr>
              <a:t>The structure proposed for the SDHCAL :</a:t>
            </a:r>
          </a:p>
          <a:p>
            <a:pPr>
              <a:buFontTx/>
              <a:buChar char="•"/>
            </a:pPr>
            <a:r>
              <a:rPr lang="en-US" sz="1400" dirty="0">
                <a:latin typeface="Verdana"/>
                <a:cs typeface="Verdana"/>
              </a:rPr>
              <a:t>  is very compact with negligible dead zones</a:t>
            </a:r>
          </a:p>
          <a:p>
            <a:pPr>
              <a:buFontTx/>
              <a:buChar char="•"/>
            </a:pPr>
            <a:r>
              <a:rPr lang="en-US" sz="1400" dirty="0">
                <a:latin typeface="Verdana"/>
                <a:cs typeface="Verdana"/>
              </a:rPr>
              <a:t>  Eliminates projective cracks  </a:t>
            </a:r>
          </a:p>
          <a:p>
            <a:pPr>
              <a:buFontTx/>
              <a:buChar char="•"/>
            </a:pPr>
            <a:r>
              <a:rPr lang="en-US" sz="1400" dirty="0">
                <a:latin typeface="Verdana"/>
                <a:cs typeface="Verdana"/>
              </a:rPr>
              <a:t>  Minimizes barrel / </a:t>
            </a:r>
            <a:r>
              <a:rPr lang="en-US" sz="1400" dirty="0" err="1">
                <a:latin typeface="Verdana"/>
                <a:cs typeface="Verdana"/>
              </a:rPr>
              <a:t>endcap</a:t>
            </a:r>
            <a:r>
              <a:rPr lang="en-US" sz="1400" dirty="0">
                <a:latin typeface="Verdana"/>
                <a:cs typeface="Verdana"/>
              </a:rPr>
              <a:t> separation </a:t>
            </a:r>
          </a:p>
          <a:p>
            <a:r>
              <a:rPr lang="en-US" sz="1400" dirty="0">
                <a:latin typeface="Verdana"/>
                <a:cs typeface="Verdana"/>
              </a:rPr>
              <a:t>   (</a:t>
            </a:r>
            <a:r>
              <a:rPr lang="en-US" sz="1400" dirty="0">
                <a:solidFill>
                  <a:srgbClr val="FF0000"/>
                </a:solidFill>
                <a:latin typeface="Verdana"/>
                <a:cs typeface="Verdana"/>
              </a:rPr>
              <a:t>services leaving from the outer radius</a:t>
            </a:r>
            <a:r>
              <a:rPr lang="en-US" sz="1400" dirty="0">
                <a:latin typeface="Verdana"/>
                <a:cs typeface="Verdana"/>
              </a:rPr>
              <a:t>)</a:t>
            </a:r>
          </a:p>
        </p:txBody>
      </p:sp>
      <p:sp>
        <p:nvSpPr>
          <p:cNvPr id="162837" name="Text Box 21"/>
          <p:cNvSpPr txBox="1">
            <a:spLocks noChangeArrowheads="1"/>
          </p:cNvSpPr>
          <p:nvPr/>
        </p:nvSpPr>
        <p:spPr bwMode="auto">
          <a:xfrm>
            <a:off x="122518" y="183059"/>
            <a:ext cx="1681871"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000000"/>
                </a:solidFill>
                <a:latin typeface="Arial" charset="0"/>
              </a:rPr>
              <a:t>SDHCAL</a:t>
            </a:r>
          </a:p>
        </p:txBody>
      </p:sp>
      <p:sp>
        <p:nvSpPr>
          <p:cNvPr id="162838" name="Text Box 22"/>
          <p:cNvSpPr txBox="1">
            <a:spLocks noChangeArrowheads="1"/>
          </p:cNvSpPr>
          <p:nvPr/>
        </p:nvSpPr>
        <p:spPr bwMode="auto">
          <a:xfrm>
            <a:off x="76200" y="751582"/>
            <a:ext cx="8584474" cy="738664"/>
          </a:xfrm>
          <a:prstGeom prst="rect">
            <a:avLst/>
          </a:prstGeom>
          <a:noFill/>
          <a:ln w="9525">
            <a:noFill/>
            <a:miter lim="800000"/>
            <a:headEnd/>
            <a:tailEnd/>
          </a:ln>
          <a:effectLst/>
        </p:spPr>
        <p:txBody>
          <a:bodyPr wrap="square">
            <a:prstTxWarp prst="textNoShape">
              <a:avLst/>
            </a:prstTxWarp>
            <a:spAutoFit/>
          </a:bodyPr>
          <a:lstStyle/>
          <a:p>
            <a:r>
              <a:rPr lang="en-US" sz="1400" dirty="0">
                <a:latin typeface="Verdana"/>
                <a:cs typeface="Verdana"/>
              </a:rPr>
              <a:t>The SDHCAL concept is  based on exploiting  </a:t>
            </a:r>
            <a:r>
              <a:rPr lang="en-US" sz="1400" b="1" dirty="0">
                <a:solidFill>
                  <a:srgbClr val="FF0000"/>
                </a:solidFill>
                <a:latin typeface="Verdana"/>
                <a:cs typeface="Verdana"/>
              </a:rPr>
              <a:t>Gaseous Detectors </a:t>
            </a:r>
            <a:r>
              <a:rPr lang="en-US" sz="1400" dirty="0">
                <a:latin typeface="Verdana"/>
                <a:cs typeface="Verdana"/>
              </a:rPr>
              <a:t>high granularity potential</a:t>
            </a:r>
          </a:p>
          <a:p>
            <a:r>
              <a:rPr lang="en-US" sz="1400" dirty="0">
                <a:latin typeface="Verdana"/>
                <a:cs typeface="Verdana"/>
              </a:rPr>
              <a:t>G.D are equipped with </a:t>
            </a:r>
            <a:r>
              <a:rPr lang="en-US" sz="1400" b="1" dirty="0">
                <a:solidFill>
                  <a:srgbClr val="FF0000"/>
                </a:solidFill>
                <a:latin typeface="Verdana"/>
                <a:cs typeface="Verdana"/>
              </a:rPr>
              <a:t>semi-digital, power-pulsed electronics </a:t>
            </a:r>
            <a:r>
              <a:rPr lang="en-US" sz="1400" dirty="0">
                <a:latin typeface="Verdana"/>
                <a:cs typeface="Verdana"/>
              </a:rPr>
              <a:t>readout and placed </a:t>
            </a:r>
          </a:p>
          <a:p>
            <a:r>
              <a:rPr lang="en-US" sz="1400" dirty="0">
                <a:latin typeface="Verdana"/>
                <a:cs typeface="Verdana"/>
              </a:rPr>
              <a:t>in </a:t>
            </a:r>
            <a:r>
              <a:rPr lang="en-US" sz="1400" b="1" dirty="0">
                <a:solidFill>
                  <a:srgbClr val="FF0000"/>
                </a:solidFill>
                <a:latin typeface="Verdana"/>
                <a:cs typeface="Verdana"/>
              </a:rPr>
              <a:t>self-supporting mechanical </a:t>
            </a:r>
            <a:r>
              <a:rPr lang="en-US" sz="1400" dirty="0">
                <a:latin typeface="Verdana"/>
                <a:cs typeface="Verdana"/>
              </a:rPr>
              <a:t>structure to serve as absorber  as well.   </a:t>
            </a:r>
          </a:p>
        </p:txBody>
      </p:sp>
      <p:pic>
        <p:nvPicPr>
          <p:cNvPr id="24"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2350" y="3932059"/>
            <a:ext cx="4235450" cy="2843212"/>
          </a:xfrm>
          <a:prstGeom prst="rect">
            <a:avLst/>
          </a:prstGeom>
          <a:noFill/>
          <a:ln w="9525">
            <a:noFill/>
            <a:round/>
            <a:headEnd/>
            <a:tailEnd/>
          </a:ln>
        </p:spPr>
      </p:pic>
      <p:sp>
        <p:nvSpPr>
          <p:cNvPr id="10" name="Text Box 2"/>
          <p:cNvSpPr txBox="1">
            <a:spLocks noChangeArrowheads="1"/>
          </p:cNvSpPr>
          <p:nvPr/>
        </p:nvSpPr>
        <p:spPr bwMode="auto">
          <a:xfrm>
            <a:off x="122518" y="3160062"/>
            <a:ext cx="4682990" cy="3849388"/>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FF0000"/>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latin typeface="Verdana" charset="0"/>
              </a:rPr>
              <a:t>SDHCAL </a:t>
            </a:r>
            <a:r>
              <a:rPr lang="en-US" sz="1600" b="1" dirty="0">
                <a:solidFill>
                  <a:srgbClr val="22C916"/>
                </a:solidFill>
                <a:latin typeface="Verdana" charset="0"/>
              </a:rPr>
              <a:t>Technological </a:t>
            </a:r>
            <a:r>
              <a:rPr lang="en-US" sz="1600" b="1" dirty="0">
                <a:latin typeface="Verdana" charset="0"/>
              </a:rPr>
              <a:t>Prototype</a:t>
            </a:r>
            <a:r>
              <a:rPr lang="en-US" sz="1400" b="1" dirty="0">
                <a:latin typeface="Verdana" charset="0"/>
              </a:rPr>
              <a:t> </a:t>
            </a:r>
            <a:r>
              <a:rPr lang="en-US" sz="1400" dirty="0">
                <a:solidFill>
                  <a:srgbClr val="000000"/>
                </a:solidFill>
                <a:latin typeface="Verdana" charset="0"/>
              </a:rPr>
              <a:t>should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be as much as possible similar to the ILD module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and able to study </a:t>
            </a:r>
            <a:r>
              <a:rPr lang="en-US" sz="1400" b="1" dirty="0" err="1">
                <a:latin typeface="Verdana" charset="0"/>
              </a:rPr>
              <a:t>hadronic</a:t>
            </a:r>
            <a:r>
              <a:rPr lang="en-US" sz="1400" b="1" dirty="0">
                <a:latin typeface="Verdana" charset="0"/>
              </a:rPr>
              <a:t> showers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3366FF"/>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3366FF"/>
                </a:solidFill>
                <a:latin typeface="Verdana" charset="0"/>
              </a:rPr>
              <a:t>Challenges</a:t>
            </a:r>
            <a:r>
              <a:rPr lang="en-US" sz="1400" dirty="0">
                <a:solidFill>
                  <a:srgbClr val="3366FF"/>
                </a:solidFill>
                <a:latin typeface="Verdana"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-Homogeneity for large surfaces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-Thickness of only few mms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-Lateral segmentation of 1 cm X 1 cm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-Services from one side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-Embedded power-cycled electronics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latin typeface="Verdana" charset="0"/>
              </a:rPr>
              <a:t>-Self-supporting mechanical structure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1F497D"/>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1F497D"/>
                </a:solidFill>
                <a:latin typeface="Verdana"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116356"/>
    </mc:Choice>
    <mc:Fallback xmlns="">
      <p:transition spd="slow" advTm="11635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8778" y="331279"/>
            <a:ext cx="5954731" cy="2939266"/>
          </a:xfrm>
          <a:prstGeom prst="rect">
            <a:avLst/>
          </a:prstGeom>
          <a:noFill/>
        </p:spPr>
        <p:txBody>
          <a:bodyPr wrap="square" rtlCol="0">
            <a:spAutoFit/>
          </a:bodyPr>
          <a:lstStyle/>
          <a:p>
            <a:pPr>
              <a:buFontTx/>
              <a:buChar char="-"/>
            </a:pPr>
            <a:endParaRPr lang="en-GB" sz="1600" b="1" dirty="0"/>
          </a:p>
          <a:p>
            <a:r>
              <a:rPr lang="en-US" b="1" dirty="0">
                <a:latin typeface="Times New Roman" panose="02020603050405020304" pitchFamily="18" charset="0"/>
                <a:cs typeface="Times New Roman" panose="02020603050405020304" pitchFamily="18" charset="0"/>
              </a:rPr>
              <a:t>How to achieve an excellent time resolution:</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An </a:t>
            </a:r>
            <a:r>
              <a:rPr lang="en-US" sz="1500" b="1" dirty="0">
                <a:solidFill>
                  <a:srgbClr val="FF0000"/>
                </a:solidFill>
                <a:latin typeface="Times New Roman" panose="02020603050405020304" pitchFamily="18" charset="0"/>
                <a:cs typeface="Times New Roman" panose="02020603050405020304" pitchFamily="18" charset="0"/>
              </a:rPr>
              <a:t>ASIC </a:t>
            </a:r>
            <a:r>
              <a:rPr lang="en-US" sz="1500" dirty="0">
                <a:latin typeface="Times New Roman" panose="02020603050405020304" pitchFamily="18" charset="0"/>
                <a:cs typeface="Times New Roman" panose="02020603050405020304" pitchFamily="18" charset="0"/>
              </a:rPr>
              <a:t>with a fast preamplifier, precise discriminator and excellent TDC</a:t>
            </a:r>
          </a:p>
          <a:p>
            <a:r>
              <a:rPr lang="en-US" sz="1500" dirty="0">
                <a:latin typeface="Times New Roman" panose="02020603050405020304" pitchFamily="18" charset="0"/>
                <a:cs typeface="Times New Roman" panose="02020603050405020304" pitchFamily="18" charset="0"/>
              </a:rPr>
              <a:t>is needed</a:t>
            </a:r>
          </a:p>
          <a:p>
            <a:r>
              <a:rPr lang="en-US" sz="1500" dirty="0">
                <a:latin typeface="Times New Roman" panose="02020603050405020304" pitchFamily="18" charset="0"/>
                <a:cs typeface="Times New Roman" panose="02020603050405020304" pitchFamily="18" charset="0"/>
                <a:sym typeface="Wingdings"/>
              </a:rPr>
              <a:t></a:t>
            </a:r>
            <a:r>
              <a:rPr lang="en-US" sz="1500" b="1" dirty="0">
                <a:solidFill>
                  <a:srgbClr val="FF0000"/>
                </a:solidFill>
                <a:latin typeface="Times New Roman" panose="02020603050405020304" pitchFamily="18" charset="0"/>
                <a:cs typeface="Times New Roman" panose="02020603050405020304" pitchFamily="18" charset="0"/>
              </a:rPr>
              <a:t>PETIROC </a:t>
            </a:r>
            <a:r>
              <a:rPr lang="en-US" sz="1500" dirty="0">
                <a:latin typeface="Times New Roman" panose="02020603050405020304" pitchFamily="18" charset="0"/>
                <a:cs typeface="Times New Roman" panose="02020603050405020304" pitchFamily="18" charset="0"/>
              </a:rPr>
              <a:t>32-channel, </a:t>
            </a:r>
            <a:r>
              <a:rPr lang="en-GB" sz="1500" dirty="0">
                <a:latin typeface="Times New Roman" panose="02020603050405020304" pitchFamily="18" charset="0"/>
                <a:cs typeface="Times New Roman" panose="02020603050405020304" pitchFamily="18" charset="0"/>
              </a:rPr>
              <a:t>high bandwidth preamp (GBWP&gt; 10 GHz), &lt;3 </a:t>
            </a:r>
            <a:r>
              <a:rPr lang="en-GB" sz="1500" dirty="0" err="1">
                <a:latin typeface="Times New Roman" panose="02020603050405020304" pitchFamily="18" charset="0"/>
                <a:cs typeface="Times New Roman" panose="02020603050405020304" pitchFamily="18" charset="0"/>
              </a:rPr>
              <a:t>mW</a:t>
            </a:r>
            <a:r>
              <a:rPr lang="en-GB" sz="1500" dirty="0">
                <a:latin typeface="Times New Roman" panose="02020603050405020304" pitchFamily="18" charset="0"/>
                <a:cs typeface="Times New Roman" panose="02020603050405020304" pitchFamily="18" charset="0"/>
              </a:rPr>
              <a:t>/</a:t>
            </a:r>
            <a:r>
              <a:rPr lang="en-GB" sz="1500" dirty="0" err="1">
                <a:latin typeface="Times New Roman" panose="02020603050405020304" pitchFamily="18" charset="0"/>
                <a:cs typeface="Times New Roman" panose="02020603050405020304" pitchFamily="18" charset="0"/>
              </a:rPr>
              <a:t>ch</a:t>
            </a:r>
            <a:r>
              <a:rPr lang="en-GB" sz="1500" dirty="0">
                <a:latin typeface="Times New Roman" panose="02020603050405020304" pitchFamily="18" charset="0"/>
                <a:cs typeface="Times New Roman" panose="02020603050405020304" pitchFamily="18" charset="0"/>
              </a:rPr>
              <a:t>, dual time and  charge  measurement (Q&gt;50 </a:t>
            </a:r>
            <a:r>
              <a:rPr lang="en-GB" sz="1500" dirty="0" err="1">
                <a:latin typeface="Times New Roman" panose="02020603050405020304" pitchFamily="18" charset="0"/>
                <a:cs typeface="Times New Roman" panose="02020603050405020304" pitchFamily="18" charset="0"/>
              </a:rPr>
              <a:t>fC</a:t>
            </a:r>
            <a:r>
              <a:rPr lang="en-GB" sz="1500"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 </a:t>
            </a:r>
            <a:r>
              <a:rPr lang="en-GB" sz="1600" b="1" dirty="0">
                <a:latin typeface="Times New Roman" panose="02020603050405020304" pitchFamily="18" charset="0"/>
                <a:cs typeface="Times New Roman" panose="02020603050405020304" pitchFamily="18" charset="0"/>
              </a:rPr>
              <a:t>jitter &lt; 20 </a:t>
            </a:r>
            <a:r>
              <a:rPr lang="en-GB" sz="1600" b="1" dirty="0" err="1">
                <a:latin typeface="Times New Roman" panose="02020603050405020304" pitchFamily="18" charset="0"/>
                <a:cs typeface="Times New Roman" panose="02020603050405020304" pitchFamily="18" charset="0"/>
              </a:rPr>
              <a:t>ps</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rms</a:t>
            </a:r>
            <a:r>
              <a:rPr lang="en-GB" sz="1600" b="1" dirty="0">
                <a:latin typeface="Times New Roman" panose="02020603050405020304" pitchFamily="18" charset="0"/>
                <a:cs typeface="Times New Roman" panose="02020603050405020304" pitchFamily="18" charset="0"/>
              </a:rPr>
              <a:t> @ Q&gt;0.3 </a:t>
            </a:r>
            <a:r>
              <a:rPr lang="en-GB" sz="1600" b="1" dirty="0" err="1">
                <a:latin typeface="Times New Roman" panose="02020603050405020304" pitchFamily="18" charset="0"/>
                <a:cs typeface="Times New Roman" panose="02020603050405020304" pitchFamily="18" charset="0"/>
              </a:rPr>
              <a:t>pC</a:t>
            </a:r>
            <a:endParaRPr lang="en-GB" sz="1600" b="1" dirty="0">
              <a:latin typeface="Times New Roman" panose="020206030504050203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p>
            <a:pPr marL="285750" indent="-285750">
              <a:buFont typeface="Wingdings" charset="0"/>
              <a:buChar char="à"/>
            </a:pPr>
            <a:r>
              <a:rPr lang="en-GB" sz="1500" dirty="0">
                <a:latin typeface="Times New Roman" panose="02020603050405020304" pitchFamily="18" charset="0"/>
                <a:cs typeface="Times New Roman" panose="02020603050405020304" pitchFamily="18" charset="0"/>
                <a:sym typeface="Wingdings"/>
              </a:rPr>
              <a:t>TDC either internal or external  (delay-line, </a:t>
            </a:r>
            <a:r>
              <a:rPr lang="en-GB" sz="1500" dirty="0" err="1">
                <a:latin typeface="Times New Roman" panose="02020603050405020304" pitchFamily="18" charset="0"/>
                <a:cs typeface="Times New Roman" panose="02020603050405020304" pitchFamily="18" charset="0"/>
                <a:sym typeface="Wingdings"/>
              </a:rPr>
              <a:t>Vernier,.etc</a:t>
            </a:r>
            <a:r>
              <a:rPr lang="en-GB" sz="1500" dirty="0">
                <a:latin typeface="Times New Roman" panose="02020603050405020304" pitchFamily="18" charset="0"/>
                <a:cs typeface="Times New Roman" panose="02020603050405020304" pitchFamily="18" charset="0"/>
                <a:sym typeface="Wingdings"/>
              </a:rPr>
              <a:t> on FPGA as for </a:t>
            </a:r>
            <a:r>
              <a:rPr lang="en-GB" sz="1500" dirty="0" err="1">
                <a:latin typeface="Times New Roman" panose="02020603050405020304" pitchFamily="18" charset="0"/>
                <a:cs typeface="Times New Roman" panose="02020603050405020304" pitchFamily="18" charset="0"/>
                <a:sym typeface="Wingdings"/>
              </a:rPr>
              <a:t>iRPC</a:t>
            </a:r>
            <a:r>
              <a:rPr lang="en-GB" sz="1500" dirty="0">
                <a:latin typeface="Times New Roman" panose="02020603050405020304" pitchFamily="18" charset="0"/>
                <a:cs typeface="Times New Roman" panose="02020603050405020304" pitchFamily="18" charset="0"/>
                <a:sym typeface="Wingdings"/>
              </a:rPr>
              <a:t> CMS upgrade project)</a:t>
            </a:r>
          </a:p>
          <a:p>
            <a:r>
              <a:rPr lang="en-GB" sz="1500" dirty="0">
                <a:latin typeface="Times New Roman" panose="02020603050405020304" pitchFamily="18" charset="0"/>
                <a:cs typeface="Times New Roman" panose="02020603050405020304" pitchFamily="18" charset="0"/>
                <a:sym typeface="Wingdings"/>
              </a:rPr>
              <a:t>             </a:t>
            </a:r>
          </a:p>
        </p:txBody>
      </p:sp>
      <p:grpSp>
        <p:nvGrpSpPr>
          <p:cNvPr id="6" name="Grouper 15">
            <a:extLst>
              <a:ext uri="{FF2B5EF4-FFF2-40B4-BE49-F238E27FC236}">
                <a16:creationId xmlns:a16="http://schemas.microsoft.com/office/drawing/2014/main" id="{94786805-2D6A-AB40-8CD1-5984C9400680}"/>
              </a:ext>
            </a:extLst>
          </p:cNvPr>
          <p:cNvGrpSpPr/>
          <p:nvPr/>
        </p:nvGrpSpPr>
        <p:grpSpPr>
          <a:xfrm>
            <a:off x="0" y="4150100"/>
            <a:ext cx="9144000" cy="2707900"/>
            <a:chOff x="0" y="4150100"/>
            <a:chExt cx="9144000" cy="2707900"/>
          </a:xfrm>
        </p:grpSpPr>
        <p:pic>
          <p:nvPicPr>
            <p:cNvPr id="7" name="Image 6" descr="Capture d’écran 2017-04-04 à 11.02.46.png">
              <a:extLst>
                <a:ext uri="{FF2B5EF4-FFF2-40B4-BE49-F238E27FC236}">
                  <a16:creationId xmlns:a16="http://schemas.microsoft.com/office/drawing/2014/main" id="{EDDC0186-5B85-E941-8878-D29FAEDF5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79900"/>
              <a:ext cx="2921000" cy="2441574"/>
            </a:xfrm>
            <a:prstGeom prst="rect">
              <a:avLst/>
            </a:prstGeom>
          </p:spPr>
        </p:pic>
        <p:pic>
          <p:nvPicPr>
            <p:cNvPr id="10" name="Image 9" descr="Capture d’écran 2017-04-04 à 11.05.48.png">
              <a:extLst>
                <a:ext uri="{FF2B5EF4-FFF2-40B4-BE49-F238E27FC236}">
                  <a16:creationId xmlns:a16="http://schemas.microsoft.com/office/drawing/2014/main" id="{9297914E-8601-1A48-8EA7-6067B250E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1304" y="4787900"/>
              <a:ext cx="2712696" cy="2070100"/>
            </a:xfrm>
            <a:prstGeom prst="rect">
              <a:avLst/>
            </a:prstGeom>
          </p:spPr>
        </p:pic>
        <p:pic>
          <p:nvPicPr>
            <p:cNvPr id="11" name="Image 10" descr="Capture d’écran 2017-04-04 à 11.03.13.png">
              <a:extLst>
                <a:ext uri="{FF2B5EF4-FFF2-40B4-BE49-F238E27FC236}">
                  <a16:creationId xmlns:a16="http://schemas.microsoft.com/office/drawing/2014/main" id="{CAD4C786-CBD8-8843-B63F-FD453296F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1000" y="4150100"/>
              <a:ext cx="3510304" cy="2571374"/>
            </a:xfrm>
            <a:prstGeom prst="rect">
              <a:avLst/>
            </a:prstGeom>
          </p:spPr>
        </p:pic>
        <p:sp>
          <p:nvSpPr>
            <p:cNvPr id="12" name="Rectangle 11">
              <a:extLst>
                <a:ext uri="{FF2B5EF4-FFF2-40B4-BE49-F238E27FC236}">
                  <a16:creationId xmlns:a16="http://schemas.microsoft.com/office/drawing/2014/main" id="{82A86191-5015-5A42-ACEB-2C55D9A1EBCA}"/>
                </a:ext>
              </a:extLst>
            </p:cNvPr>
            <p:cNvSpPr/>
            <p:nvPr/>
          </p:nvSpPr>
          <p:spPr>
            <a:xfrm>
              <a:off x="2921000" y="4150100"/>
              <a:ext cx="990600" cy="12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ZoneTexte 3">
            <a:extLst>
              <a:ext uri="{FF2B5EF4-FFF2-40B4-BE49-F238E27FC236}">
                <a16:creationId xmlns:a16="http://schemas.microsoft.com/office/drawing/2014/main" id="{9A9D8546-E213-9746-B98B-9177A40BD1C8}"/>
              </a:ext>
            </a:extLst>
          </p:cNvPr>
          <p:cNvSpPr txBox="1"/>
          <p:nvPr/>
        </p:nvSpPr>
        <p:spPr>
          <a:xfrm>
            <a:off x="198778" y="3214756"/>
            <a:ext cx="5684758" cy="86177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fast-time </a:t>
            </a:r>
            <a:r>
              <a:rPr lang="en-US" sz="1600" b="1" dirty="0">
                <a:solidFill>
                  <a:srgbClr val="FF0000"/>
                </a:solidFill>
                <a:latin typeface="Times New Roman" panose="02020603050405020304" pitchFamily="18" charset="0"/>
                <a:cs typeface="Times New Roman" panose="02020603050405020304" pitchFamily="18" charset="0"/>
              </a:rPr>
              <a:t>DETECTOR</a:t>
            </a:r>
          </a:p>
          <a:p>
            <a:pPr marL="285750" indent="-285750">
              <a:buFont typeface="Wingdings" pitchFamily="2" charset="2"/>
              <a:buChar char="à"/>
            </a:pPr>
            <a:r>
              <a:rPr lang="en-US" sz="1600" b="1" dirty="0" err="1">
                <a:solidFill>
                  <a:srgbClr val="FF0000"/>
                </a:solidFill>
                <a:latin typeface="Times New Roman" panose="02020603050405020304" pitchFamily="18" charset="0"/>
                <a:cs typeface="Times New Roman" panose="02020603050405020304" pitchFamily="18" charset="0"/>
                <a:sym typeface="Wingdings" pitchFamily="2" charset="2"/>
              </a:rPr>
              <a:t>MultiGAP</a:t>
            </a:r>
            <a:r>
              <a:rPr lang="en-US" sz="1600" dirty="0">
                <a:latin typeface="Times New Roman" panose="02020603050405020304" pitchFamily="18" charset="0"/>
                <a:cs typeface="Times New Roman" panose="02020603050405020304" pitchFamily="18" charset="0"/>
                <a:sym typeface="Wingdings" pitchFamily="2" charset="2"/>
              </a:rPr>
              <a:t> RPC is an excellent candidate.  </a:t>
            </a:r>
          </a:p>
          <a:p>
            <a:r>
              <a:rPr lang="en-US" sz="1600" dirty="0">
                <a:latin typeface="Times New Roman" panose="02020603050405020304" pitchFamily="18" charset="0"/>
                <a:cs typeface="Times New Roman" panose="02020603050405020304" pitchFamily="18" charset="0"/>
                <a:sym typeface="Wingdings" pitchFamily="2" charset="2"/>
              </a:rPr>
              <a:t> 4-5 gaps of 250 µm each can provide 100 </a:t>
            </a:r>
            <a:r>
              <a:rPr lang="en-US" sz="1600" dirty="0" err="1">
                <a:latin typeface="Times New Roman" panose="02020603050405020304" pitchFamily="18" charset="0"/>
                <a:cs typeface="Times New Roman" panose="02020603050405020304" pitchFamily="18" charset="0"/>
                <a:sym typeface="Wingdings" pitchFamily="2" charset="2"/>
              </a:rPr>
              <a:t>ps</a:t>
            </a:r>
            <a:r>
              <a:rPr lang="en-US" sz="1600" dirty="0">
                <a:latin typeface="Times New Roman" panose="02020603050405020304" pitchFamily="18" charset="0"/>
                <a:cs typeface="Times New Roman" panose="02020603050405020304" pitchFamily="18" charset="0"/>
                <a:sym typeface="Wingdings" pitchFamily="2" charset="2"/>
              </a:rPr>
              <a:t> </a:t>
            </a:r>
            <a:r>
              <a:rPr lang="en-US" sz="1600" dirty="0" err="1">
                <a:latin typeface="Times New Roman" panose="02020603050405020304" pitchFamily="18" charset="0"/>
                <a:cs typeface="Times New Roman" panose="02020603050405020304" pitchFamily="18" charset="0"/>
                <a:sym typeface="Wingdings" pitchFamily="2" charset="2"/>
              </a:rPr>
              <a:t>tim</a:t>
            </a:r>
            <a:r>
              <a:rPr lang="en-US" sz="1600" dirty="0">
                <a:latin typeface="Times New Roman" panose="02020603050405020304" pitchFamily="18" charset="0"/>
                <a:cs typeface="Times New Roman" panose="02020603050405020304" pitchFamily="18" charset="0"/>
                <a:sym typeface="Wingdings" pitchFamily="2" charset="2"/>
              </a:rPr>
              <a:t> resolution</a:t>
            </a:r>
            <a:endParaRPr lang="en-US" sz="1600" dirty="0">
              <a:latin typeface="Times New Roman" panose="02020603050405020304" pitchFamily="18" charset="0"/>
              <a:cs typeface="Times New Roman" panose="02020603050405020304" pitchFamily="18" charset="0"/>
            </a:endParaRPr>
          </a:p>
        </p:txBody>
      </p:sp>
      <p:pic>
        <p:nvPicPr>
          <p:cNvPr id="13" name="Image 12" descr="Capture d’écran 2016-09-25 à 11.58.57.png">
            <a:extLst>
              <a:ext uri="{FF2B5EF4-FFF2-40B4-BE49-F238E27FC236}">
                <a16:creationId xmlns:a16="http://schemas.microsoft.com/office/drawing/2014/main" id="{F97265D1-23A1-C445-ABA6-74A88D107F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7118" y="477722"/>
            <a:ext cx="1783946" cy="1243502"/>
          </a:xfrm>
          <a:prstGeom prst="rect">
            <a:avLst/>
          </a:prstGeom>
        </p:spPr>
      </p:pic>
      <p:pic>
        <p:nvPicPr>
          <p:cNvPr id="14" name="Image 4" descr="Capture d’écran 2016-05-29 à 17.34.37.png">
            <a:extLst>
              <a:ext uri="{FF2B5EF4-FFF2-40B4-BE49-F238E27FC236}">
                <a16:creationId xmlns:a16="http://schemas.microsoft.com/office/drawing/2014/main" id="{5B498FA0-43EF-0B4B-926B-8FD24FB1A4A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25738" y="1925713"/>
            <a:ext cx="3818262" cy="19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69DED176-1A10-A584-4673-B25548B28137}"/>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1218797878"/>
      </p:ext>
    </p:extLst>
  </p:cSld>
  <p:clrMapOvr>
    <a:masterClrMapping/>
  </p:clrMapOvr>
  <mc:AlternateContent xmlns:mc="http://schemas.openxmlformats.org/markup-compatibility/2006" xmlns:p14="http://schemas.microsoft.com/office/powerpoint/2010/main">
    <mc:Choice Requires="p14">
      <p:transition spd="slow" p14:dur="2000" advTm="57884"/>
    </mc:Choice>
    <mc:Fallback xmlns="">
      <p:transition spd="slow" advTm="5788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C07A522-9967-CC40-B976-56193DCAC7E5}"/>
              </a:ext>
            </a:extLst>
          </p:cNvPr>
          <p:cNvGrpSpPr/>
          <p:nvPr/>
        </p:nvGrpSpPr>
        <p:grpSpPr>
          <a:xfrm>
            <a:off x="0" y="1000462"/>
            <a:ext cx="9092217" cy="5077610"/>
            <a:chOff x="51783" y="1855505"/>
            <a:chExt cx="9092217" cy="4123914"/>
          </a:xfrm>
        </p:grpSpPr>
        <p:sp>
          <p:nvSpPr>
            <p:cNvPr id="6" name="Content Placeholder 9">
              <a:extLst>
                <a:ext uri="{FF2B5EF4-FFF2-40B4-BE49-F238E27FC236}">
                  <a16:creationId xmlns:a16="http://schemas.microsoft.com/office/drawing/2014/main" id="{67462FB4-C4B5-094F-BAF0-CAF8B9A737C9}"/>
                </a:ext>
              </a:extLst>
            </p:cNvPr>
            <p:cNvSpPr txBox="1">
              <a:spLocks/>
            </p:cNvSpPr>
            <p:nvPr/>
          </p:nvSpPr>
          <p:spPr>
            <a:xfrm>
              <a:off x="5795682" y="2149657"/>
              <a:ext cx="3348318" cy="1207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dirty="0">
                  <a:latin typeface="Times New Roman" panose="02020603050405020304" pitchFamily="18" charset="0"/>
                  <a:cs typeface="Times New Roman" panose="02020603050405020304" pitchFamily="18" charset="0"/>
                </a:rPr>
                <a:t>Front-End Electronics for MRPC readout with high timing resolution</a:t>
              </a:r>
            </a:p>
            <a:p>
              <a:r>
                <a:rPr lang="en-US" altLang="zh-CN" sz="1200" dirty="0">
                  <a:latin typeface="Times New Roman" panose="02020603050405020304" pitchFamily="18" charset="0"/>
                  <a:cs typeface="Times New Roman" panose="02020603050405020304" pitchFamily="18" charset="0"/>
                </a:rPr>
                <a:t>The system includes </a:t>
              </a:r>
              <a:r>
                <a:rPr lang="en-US" altLang="zh-CN" sz="1200" dirty="0">
                  <a:solidFill>
                    <a:srgbClr val="FF0000"/>
                  </a:solidFill>
                  <a:latin typeface="Times New Roman" panose="02020603050405020304" pitchFamily="18" charset="0"/>
                  <a:cs typeface="Times New Roman" panose="02020603050405020304" pitchFamily="18" charset="0"/>
                </a:rPr>
                <a:t>a front-end board (FEB)</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a detector interface card (DIF) </a:t>
              </a:r>
              <a:r>
                <a:rPr lang="en-US" altLang="zh-CN" sz="1200" dirty="0">
                  <a:latin typeface="Times New Roman" panose="02020603050405020304" pitchFamily="18" charset="0"/>
                  <a:cs typeface="Times New Roman" panose="02020603050405020304" pitchFamily="18" charset="0"/>
                </a:rPr>
                <a:t>and </a:t>
              </a:r>
              <a:r>
                <a:rPr lang="en-US" altLang="zh-CN" sz="1200" dirty="0">
                  <a:solidFill>
                    <a:srgbClr val="FF0000"/>
                  </a:solidFill>
                  <a:latin typeface="Times New Roman" panose="02020603050405020304" pitchFamily="18" charset="0"/>
                  <a:cs typeface="Times New Roman" panose="02020603050405020304" pitchFamily="18" charset="0"/>
                </a:rPr>
                <a:t>a</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data acquisition system(DAQ)</a:t>
              </a:r>
              <a:r>
                <a:rPr lang="en-US" altLang="zh-CN" sz="1200" dirty="0">
                  <a:latin typeface="Times New Roman" panose="02020603050405020304" pitchFamily="18" charset="0"/>
                  <a:cs typeface="Times New Roman" panose="02020603050405020304" pitchFamily="18" charset="0"/>
                </a:rPr>
                <a:t> based on ZCU102.</a:t>
              </a:r>
            </a:p>
            <a:p>
              <a:endParaRPr lang="en-US" altLang="zh-CN" sz="1200" dirty="0">
                <a:latin typeface="Times New Roman" panose="02020603050405020304" pitchFamily="18" charset="0"/>
                <a:cs typeface="Times New Roman" panose="02020603050405020304" pitchFamily="18" charset="0"/>
              </a:endParaRPr>
            </a:p>
            <a:p>
              <a:endParaRPr lang="en-US" altLang="zh-CN" sz="1200" dirty="0"/>
            </a:p>
          </p:txBody>
        </p:sp>
        <p:pic>
          <p:nvPicPr>
            <p:cNvPr id="29" name="Imagen 28">
              <a:extLst>
                <a:ext uri="{FF2B5EF4-FFF2-40B4-BE49-F238E27FC236}">
                  <a16:creationId xmlns:a16="http://schemas.microsoft.com/office/drawing/2014/main" id="{0742D7CF-A761-614A-A050-6C2EF1861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83" y="1855505"/>
              <a:ext cx="5727193" cy="1795655"/>
            </a:xfrm>
            <a:prstGeom prst="rect">
              <a:avLst/>
            </a:prstGeom>
          </p:spPr>
        </p:pic>
        <p:pic>
          <p:nvPicPr>
            <p:cNvPr id="44" name="Imagen 43">
              <a:extLst>
                <a:ext uri="{FF2B5EF4-FFF2-40B4-BE49-F238E27FC236}">
                  <a16:creationId xmlns:a16="http://schemas.microsoft.com/office/drawing/2014/main" id="{22387737-9DB1-B444-B857-8F0E5FB126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6629" y="3749810"/>
              <a:ext cx="4733308" cy="2229609"/>
            </a:xfrm>
            <a:prstGeom prst="rect">
              <a:avLst/>
            </a:prstGeom>
          </p:spPr>
        </p:pic>
        <p:sp>
          <p:nvSpPr>
            <p:cNvPr id="45" name="Rectángulo 44">
              <a:extLst>
                <a:ext uri="{FF2B5EF4-FFF2-40B4-BE49-F238E27FC236}">
                  <a16:creationId xmlns:a16="http://schemas.microsoft.com/office/drawing/2014/main" id="{FC6D3734-A8A5-4D41-A4C2-D9929F94C3C3}"/>
                </a:ext>
              </a:extLst>
            </p:cNvPr>
            <p:cNvSpPr/>
            <p:nvPr/>
          </p:nvSpPr>
          <p:spPr>
            <a:xfrm>
              <a:off x="1119671" y="5091056"/>
              <a:ext cx="1754711" cy="243719"/>
            </a:xfrm>
            <a:prstGeom prst="rect">
              <a:avLst/>
            </a:prstGeom>
          </p:spPr>
          <p:txBody>
            <a:bodyPr wrap="none">
              <a:spAutoFit/>
            </a:bodyPr>
            <a:lstStyle/>
            <a:p>
              <a:r>
                <a:rPr lang="en-US" altLang="zh-CN" sz="1350" dirty="0">
                  <a:latin typeface="Times New Roman" panose="02020603050405020304" pitchFamily="18" charset="0"/>
                  <a:cs typeface="Times New Roman" panose="02020603050405020304" pitchFamily="18" charset="0"/>
                </a:rPr>
                <a:t>Test System and Setup</a:t>
              </a:r>
              <a:endParaRPr lang="en-US" sz="1350" dirty="0">
                <a:latin typeface="Times New Roman" panose="02020603050405020304" pitchFamily="18"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47ED73E1-D562-EE47-8F18-FF01563A7D17}"/>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
        <p:nvSpPr>
          <p:cNvPr id="2" name="ZoneTexte 1">
            <a:extLst>
              <a:ext uri="{FF2B5EF4-FFF2-40B4-BE49-F238E27FC236}">
                <a16:creationId xmlns:a16="http://schemas.microsoft.com/office/drawing/2014/main" id="{398F6B6C-C021-C9D4-E99E-8C84B8DBF865}"/>
              </a:ext>
            </a:extLst>
          </p:cNvPr>
          <p:cNvSpPr txBox="1"/>
          <p:nvPr/>
        </p:nvSpPr>
        <p:spPr>
          <a:xfrm>
            <a:off x="404948" y="6341178"/>
            <a:ext cx="6413863" cy="369332"/>
          </a:xfrm>
          <a:prstGeom prst="rect">
            <a:avLst/>
          </a:prstGeom>
          <a:noFill/>
        </p:spPr>
        <p:txBody>
          <a:bodyPr wrap="square" rtlCol="0">
            <a:spAutoFit/>
          </a:bodyPr>
          <a:lstStyle/>
          <a:p>
            <a:r>
              <a:rPr lang="en-US" dirty="0"/>
              <a:t>Some noise was observed because of external power lines</a:t>
            </a:r>
          </a:p>
        </p:txBody>
      </p:sp>
    </p:spTree>
    <p:extLst>
      <p:ext uri="{BB962C8B-B14F-4D97-AF65-F5344CB8AC3E}">
        <p14:creationId xmlns:p14="http://schemas.microsoft.com/office/powerpoint/2010/main" val="585467651"/>
      </p:ext>
    </p:extLst>
  </p:cSld>
  <p:clrMapOvr>
    <a:masterClrMapping/>
  </p:clrMapOvr>
  <mc:AlternateContent xmlns:mc="http://schemas.openxmlformats.org/markup-compatibility/2006" xmlns:p14="http://schemas.microsoft.com/office/powerpoint/2010/main">
    <mc:Choice Requires="p14">
      <p:transition spd="slow" p14:dur="2000" advTm="50365"/>
    </mc:Choice>
    <mc:Fallback xmlns="">
      <p:transition spd="slow" advTm="5036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5D68A98-C502-32DA-ED10-BEEC29AF8081}"/>
              </a:ext>
            </a:extLst>
          </p:cNvPr>
          <p:cNvSpPr txBox="1"/>
          <p:nvPr/>
        </p:nvSpPr>
        <p:spPr>
          <a:xfrm>
            <a:off x="211507" y="225439"/>
            <a:ext cx="7533560" cy="507831"/>
          </a:xfrm>
          <a:prstGeom prst="rect">
            <a:avLst/>
          </a:prstGeom>
          <a:noFill/>
        </p:spPr>
        <p:txBody>
          <a:bodyPr wrap="square" rtlCol="0">
            <a:spAutoFit/>
          </a:bodyPr>
          <a:lstStyle/>
          <a:p>
            <a:r>
              <a:rPr lang="en-US" altLang="zh-CN" sz="2700" b="1" dirty="0"/>
              <a:t>New version of PETIROC front-end board </a:t>
            </a:r>
          </a:p>
        </p:txBody>
      </p:sp>
      <p:pic>
        <p:nvPicPr>
          <p:cNvPr id="2" name="Picture 1">
            <a:extLst>
              <a:ext uri="{FF2B5EF4-FFF2-40B4-BE49-F238E27FC236}">
                <a16:creationId xmlns:a16="http://schemas.microsoft.com/office/drawing/2014/main" id="{2BE57132-3F72-6CE8-91DC-23970109DEC8}"/>
              </a:ext>
            </a:extLst>
          </p:cNvPr>
          <p:cNvPicPr>
            <a:picLocks noChangeAspect="1"/>
          </p:cNvPicPr>
          <p:nvPr/>
        </p:nvPicPr>
        <p:blipFill>
          <a:blip r:embed="rId2"/>
          <a:stretch>
            <a:fillRect/>
          </a:stretch>
        </p:blipFill>
        <p:spPr>
          <a:xfrm>
            <a:off x="290720" y="1324579"/>
            <a:ext cx="2695067" cy="3593422"/>
          </a:xfrm>
          <a:prstGeom prst="rect">
            <a:avLst/>
          </a:prstGeom>
        </p:spPr>
      </p:pic>
      <p:pic>
        <p:nvPicPr>
          <p:cNvPr id="3" name="Picture 2">
            <a:extLst>
              <a:ext uri="{FF2B5EF4-FFF2-40B4-BE49-F238E27FC236}">
                <a16:creationId xmlns:a16="http://schemas.microsoft.com/office/drawing/2014/main" id="{42684DD0-0DD2-A11E-9CA5-E31A98A94FC4}"/>
              </a:ext>
            </a:extLst>
          </p:cNvPr>
          <p:cNvPicPr>
            <a:picLocks noChangeAspect="1"/>
          </p:cNvPicPr>
          <p:nvPr/>
        </p:nvPicPr>
        <p:blipFill>
          <a:blip r:embed="rId3"/>
          <a:stretch>
            <a:fillRect/>
          </a:stretch>
        </p:blipFill>
        <p:spPr>
          <a:xfrm>
            <a:off x="3104644" y="1324579"/>
            <a:ext cx="2695067" cy="3594074"/>
          </a:xfrm>
          <a:prstGeom prst="rect">
            <a:avLst/>
          </a:prstGeom>
        </p:spPr>
      </p:pic>
      <p:sp>
        <p:nvSpPr>
          <p:cNvPr id="5" name="文本框 14">
            <a:extLst>
              <a:ext uri="{FF2B5EF4-FFF2-40B4-BE49-F238E27FC236}">
                <a16:creationId xmlns:a16="http://schemas.microsoft.com/office/drawing/2014/main" id="{8EEB05B1-5E0C-341E-05CE-28674821C603}"/>
              </a:ext>
            </a:extLst>
          </p:cNvPr>
          <p:cNvSpPr txBox="1"/>
          <p:nvPr/>
        </p:nvSpPr>
        <p:spPr>
          <a:xfrm>
            <a:off x="6024931" y="1392911"/>
            <a:ext cx="2695067" cy="1246495"/>
          </a:xfrm>
          <a:prstGeom prst="rect">
            <a:avLst/>
          </a:prstGeom>
          <a:solidFill>
            <a:schemeClr val="accent5">
              <a:lumMod val="40000"/>
              <a:lumOff val="60000"/>
            </a:schemeClr>
          </a:solidFill>
        </p:spPr>
        <p:txBody>
          <a:bodyPr wrap="square" rtlCol="0">
            <a:spAutoFit/>
          </a:bodyPr>
          <a:lstStyle/>
          <a:p>
            <a:pPr marL="342900" indent="-342900">
              <a:buAutoNum type="arabicPeriod"/>
            </a:pPr>
            <a:r>
              <a:rPr lang="en-US" altLang="zh-CN" sz="1500" b="1" dirty="0"/>
              <a:t>Improving power rail design</a:t>
            </a:r>
          </a:p>
          <a:p>
            <a:pPr marL="342900" indent="-342900">
              <a:buAutoNum type="arabicPeriod"/>
            </a:pPr>
            <a:r>
              <a:rPr lang="en-US" altLang="zh-CN" sz="1500" b="1" dirty="0"/>
              <a:t>Better isolation between sensitive analog signals and digital signals</a:t>
            </a:r>
            <a:endParaRPr lang="zh-CN" altLang="en-US" sz="1500" b="1" dirty="0"/>
          </a:p>
        </p:txBody>
      </p:sp>
      <p:sp>
        <p:nvSpPr>
          <p:cNvPr id="9" name="文本框 14">
            <a:extLst>
              <a:ext uri="{FF2B5EF4-FFF2-40B4-BE49-F238E27FC236}">
                <a16:creationId xmlns:a16="http://schemas.microsoft.com/office/drawing/2014/main" id="{D4F6B397-2296-6F04-BB25-4D6837266683}"/>
              </a:ext>
            </a:extLst>
          </p:cNvPr>
          <p:cNvSpPr txBox="1"/>
          <p:nvPr/>
        </p:nvSpPr>
        <p:spPr>
          <a:xfrm>
            <a:off x="5978962" y="2868576"/>
            <a:ext cx="2787004" cy="553998"/>
          </a:xfrm>
          <a:prstGeom prst="rect">
            <a:avLst/>
          </a:prstGeom>
          <a:solidFill>
            <a:schemeClr val="accent6">
              <a:lumMod val="40000"/>
              <a:lumOff val="60000"/>
            </a:schemeClr>
          </a:solidFill>
        </p:spPr>
        <p:txBody>
          <a:bodyPr wrap="square" rtlCol="0">
            <a:spAutoFit/>
          </a:bodyPr>
          <a:lstStyle/>
          <a:p>
            <a:pPr algn="just"/>
            <a:r>
              <a:rPr lang="en-US" altLang="zh-CN" sz="1500" b="1" dirty="0"/>
              <a:t>Its power rails have been tested and verified.</a:t>
            </a:r>
            <a:endParaRPr lang="zh-CN" altLang="en-US" sz="1500" b="1" dirty="0"/>
          </a:p>
        </p:txBody>
      </p:sp>
      <p:pic>
        <p:nvPicPr>
          <p:cNvPr id="6" name="图片 9">
            <a:extLst>
              <a:ext uri="{FF2B5EF4-FFF2-40B4-BE49-F238E27FC236}">
                <a16:creationId xmlns:a16="http://schemas.microsoft.com/office/drawing/2014/main" id="{6E485913-BF22-D01E-B55B-7DA634489966}"/>
              </a:ext>
            </a:extLst>
          </p:cNvPr>
          <p:cNvPicPr>
            <a:picLocks noChangeAspect="1"/>
          </p:cNvPicPr>
          <p:nvPr/>
        </p:nvPicPr>
        <p:blipFill rotWithShape="1">
          <a:blip r:embed="rId4">
            <a:extLst>
              <a:ext uri="{28A0092B-C50C-407E-A947-70E740481C1C}">
                <a14:useLocalDpi xmlns:a14="http://schemas.microsoft.com/office/drawing/2010/main" val="0"/>
              </a:ext>
            </a:extLst>
          </a:blip>
          <a:srcRect l="3766" t="20484" r="3161" b="9314"/>
          <a:stretch/>
        </p:blipFill>
        <p:spPr>
          <a:xfrm>
            <a:off x="5905597" y="3688739"/>
            <a:ext cx="3145507" cy="1623390"/>
          </a:xfrm>
          <a:prstGeom prst="rect">
            <a:avLst/>
          </a:prstGeom>
        </p:spPr>
      </p:pic>
      <p:sp>
        <p:nvSpPr>
          <p:cNvPr id="7" name="文本框 7">
            <a:extLst>
              <a:ext uri="{FF2B5EF4-FFF2-40B4-BE49-F238E27FC236}">
                <a16:creationId xmlns:a16="http://schemas.microsoft.com/office/drawing/2014/main" id="{FD00042D-229F-ED2A-BB96-4C4F6998D354}"/>
              </a:ext>
            </a:extLst>
          </p:cNvPr>
          <p:cNvSpPr txBox="1"/>
          <p:nvPr/>
        </p:nvSpPr>
        <p:spPr>
          <a:xfrm>
            <a:off x="287795" y="5148153"/>
            <a:ext cx="3001987" cy="676494"/>
          </a:xfrm>
          <a:prstGeom prst="rect">
            <a:avLst/>
          </a:prstGeom>
          <a:solidFill>
            <a:schemeClr val="bg1"/>
          </a:solidFill>
        </p:spPr>
        <p:txBody>
          <a:bodyPr wrap="square" rtlCol="0">
            <a:spAutoFit/>
          </a:bodyPr>
          <a:lstStyle/>
          <a:p>
            <a:r>
              <a:rPr lang="en-US" altLang="zh-CN" b="1" dirty="0">
                <a:solidFill>
                  <a:srgbClr val="FF0000"/>
                </a:solidFill>
              </a:rPr>
              <a:t>Si5345 – used to generate clocks for </a:t>
            </a:r>
            <a:r>
              <a:rPr lang="en-US" altLang="zh-CN" b="1" dirty="0" err="1">
                <a:solidFill>
                  <a:srgbClr val="FF0000"/>
                </a:solidFill>
              </a:rPr>
              <a:t>Petiroc</a:t>
            </a:r>
            <a:endParaRPr lang="zh-CN" altLang="en-US" sz="2400" b="1" dirty="0">
              <a:solidFill>
                <a:srgbClr val="FF0000"/>
              </a:solidFill>
            </a:endParaRPr>
          </a:p>
        </p:txBody>
      </p:sp>
      <p:sp>
        <p:nvSpPr>
          <p:cNvPr id="8" name="Ellipse 7">
            <a:extLst>
              <a:ext uri="{FF2B5EF4-FFF2-40B4-BE49-F238E27FC236}">
                <a16:creationId xmlns:a16="http://schemas.microsoft.com/office/drawing/2014/main" id="{9851D3B2-F8BD-3D05-CD1B-AD6C2A4C754D}"/>
              </a:ext>
            </a:extLst>
          </p:cNvPr>
          <p:cNvSpPr/>
          <p:nvPr/>
        </p:nvSpPr>
        <p:spPr>
          <a:xfrm>
            <a:off x="979715" y="3474446"/>
            <a:ext cx="914400" cy="914400"/>
          </a:xfrm>
          <a:prstGeom prst="ellipse">
            <a:avLst/>
          </a:prstGeom>
          <a:noFill/>
          <a:ln w="57150">
            <a:solidFill>
              <a:srgbClr val="FF0000"/>
            </a:solidFill>
          </a:ln>
          <a:effectLst>
            <a:outerShdw blurRad="40000" dist="23000" dir="5400000" rotWithShape="0">
              <a:srgbClr val="FF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a:extLst>
              <a:ext uri="{FF2B5EF4-FFF2-40B4-BE49-F238E27FC236}">
                <a16:creationId xmlns:a16="http://schemas.microsoft.com/office/drawing/2014/main" id="{FEA5E9B2-3570-0F3D-47ED-DC9440D3FCDD}"/>
              </a:ext>
            </a:extLst>
          </p:cNvPr>
          <p:cNvSpPr txBox="1"/>
          <p:nvPr/>
        </p:nvSpPr>
        <p:spPr>
          <a:xfrm>
            <a:off x="5696393" y="5511267"/>
            <a:ext cx="3354711" cy="707886"/>
          </a:xfrm>
          <a:prstGeom prst="rect">
            <a:avLst/>
          </a:prstGeom>
          <a:solidFill>
            <a:schemeClr val="accent6">
              <a:lumMod val="40000"/>
              <a:lumOff val="60000"/>
            </a:schemeClr>
          </a:solidFill>
        </p:spPr>
        <p:txBody>
          <a:bodyPr wrap="square">
            <a:spAutoFit/>
          </a:bodyPr>
          <a:lstStyle/>
          <a:p>
            <a:pPr algn="just"/>
            <a:r>
              <a:rPr lang="en-US" altLang="zh-CN" sz="2000" b="1" dirty="0"/>
              <a:t>Output clocks have been successfully tested</a:t>
            </a:r>
            <a:endParaRPr lang="zh-CN" altLang="en-US" sz="2000" b="1" dirty="0"/>
          </a:p>
        </p:txBody>
      </p:sp>
    </p:spTree>
    <p:extLst>
      <p:ext uri="{BB962C8B-B14F-4D97-AF65-F5344CB8AC3E}">
        <p14:creationId xmlns:p14="http://schemas.microsoft.com/office/powerpoint/2010/main" val="77520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D6C53F6-AD9A-00F8-B91A-DE162A085D1E}"/>
              </a:ext>
            </a:extLst>
          </p:cNvPr>
          <p:cNvSpPr txBox="1"/>
          <p:nvPr/>
        </p:nvSpPr>
        <p:spPr>
          <a:xfrm>
            <a:off x="177819" y="577194"/>
            <a:ext cx="5146766" cy="369332"/>
          </a:xfrm>
          <a:prstGeom prst="rect">
            <a:avLst/>
          </a:prstGeom>
          <a:noFill/>
        </p:spPr>
        <p:txBody>
          <a:bodyPr wrap="square" rtlCol="0">
            <a:spAutoFit/>
          </a:bodyPr>
          <a:lstStyle/>
          <a:p>
            <a:r>
              <a:rPr lang="en-US" dirty="0"/>
              <a:t>New  and easy way of construction MRPC </a:t>
            </a:r>
          </a:p>
        </p:txBody>
      </p:sp>
      <p:sp>
        <p:nvSpPr>
          <p:cNvPr id="3" name="Content Placeholder 1">
            <a:extLst>
              <a:ext uri="{FF2B5EF4-FFF2-40B4-BE49-F238E27FC236}">
                <a16:creationId xmlns:a16="http://schemas.microsoft.com/office/drawing/2014/main" id="{2DC367A2-1A0B-8D24-132C-3A33F908FB13}"/>
              </a:ext>
            </a:extLst>
          </p:cNvPr>
          <p:cNvSpPr txBox="1">
            <a:spLocks/>
          </p:cNvSpPr>
          <p:nvPr/>
        </p:nvSpPr>
        <p:spPr>
          <a:xfrm>
            <a:off x="177819" y="3624785"/>
            <a:ext cx="6967907" cy="11243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Board with 8 (could be extended to 12) Petircoc2B ASICs </a:t>
            </a:r>
          </a:p>
          <a:p>
            <a:r>
              <a:rPr lang="en-US" sz="1600" dirty="0"/>
              <a:t>Pads 2cm x 2cm, 256 channels</a:t>
            </a:r>
          </a:p>
          <a:p>
            <a:r>
              <a:rPr lang="en-US" sz="1600" dirty="0"/>
              <a:t>Local FPGA (Xilinx Spartan-6 TQFP) embedded on board</a:t>
            </a:r>
          </a:p>
          <a:p>
            <a:endParaRPr lang="en-CN" dirty="0"/>
          </a:p>
        </p:txBody>
      </p:sp>
      <p:pic>
        <p:nvPicPr>
          <p:cNvPr id="4" name="Picture 1" descr="page14image14616608">
            <a:extLst>
              <a:ext uri="{FF2B5EF4-FFF2-40B4-BE49-F238E27FC236}">
                <a16:creationId xmlns:a16="http://schemas.microsoft.com/office/drawing/2014/main" id="{0F44F346-B885-4DF8-7890-A6A88F898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354" y="4823053"/>
            <a:ext cx="2540594" cy="1488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ge14image14620768">
            <a:extLst>
              <a:ext uri="{FF2B5EF4-FFF2-40B4-BE49-F238E27FC236}">
                <a16:creationId xmlns:a16="http://schemas.microsoft.com/office/drawing/2014/main" id="{35B05B2C-9131-6E8C-9E3B-B18E444C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73" y="4843781"/>
            <a:ext cx="1512689" cy="1471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page14image14626384">
            <a:extLst>
              <a:ext uri="{FF2B5EF4-FFF2-40B4-BE49-F238E27FC236}">
                <a16:creationId xmlns:a16="http://schemas.microsoft.com/office/drawing/2014/main" id="{05C1B7F0-0931-3D87-78A9-23F93971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85" y="4823053"/>
            <a:ext cx="2780213" cy="1843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B1713C-B99C-68AA-61A4-78EF7B9539FF}"/>
              </a:ext>
            </a:extLst>
          </p:cNvPr>
          <p:cNvSpPr txBox="1"/>
          <p:nvPr/>
        </p:nvSpPr>
        <p:spPr>
          <a:xfrm>
            <a:off x="3999835" y="6409421"/>
            <a:ext cx="1009379" cy="369332"/>
          </a:xfrm>
          <a:prstGeom prst="rect">
            <a:avLst/>
          </a:prstGeom>
          <a:noFill/>
        </p:spPr>
        <p:txBody>
          <a:bodyPr wrap="none" rtlCol="0">
            <a:spAutoFit/>
          </a:bodyPr>
          <a:lstStyle/>
          <a:p>
            <a:r>
              <a:rPr lang="en-CN" dirty="0"/>
              <a:t>Top view</a:t>
            </a:r>
          </a:p>
        </p:txBody>
      </p:sp>
      <p:sp>
        <p:nvSpPr>
          <p:cNvPr id="8" name="TextBox 10">
            <a:extLst>
              <a:ext uri="{FF2B5EF4-FFF2-40B4-BE49-F238E27FC236}">
                <a16:creationId xmlns:a16="http://schemas.microsoft.com/office/drawing/2014/main" id="{6E40F6DC-94D3-9862-C48B-D0C810986D9D}"/>
              </a:ext>
            </a:extLst>
          </p:cNvPr>
          <p:cNvSpPr txBox="1"/>
          <p:nvPr/>
        </p:nvSpPr>
        <p:spPr>
          <a:xfrm>
            <a:off x="6200173" y="6316196"/>
            <a:ext cx="1512689" cy="369332"/>
          </a:xfrm>
          <a:prstGeom prst="rect">
            <a:avLst/>
          </a:prstGeom>
          <a:noFill/>
        </p:spPr>
        <p:txBody>
          <a:bodyPr wrap="square" rtlCol="0">
            <a:spAutoFit/>
          </a:bodyPr>
          <a:lstStyle/>
          <a:p>
            <a:r>
              <a:rPr lang="en-CN" dirty="0"/>
              <a:t>Bttom view</a:t>
            </a:r>
          </a:p>
        </p:txBody>
      </p:sp>
      <p:sp>
        <p:nvSpPr>
          <p:cNvPr id="9" name="ZoneTexte 8">
            <a:extLst>
              <a:ext uri="{FF2B5EF4-FFF2-40B4-BE49-F238E27FC236}">
                <a16:creationId xmlns:a16="http://schemas.microsoft.com/office/drawing/2014/main" id="{1CD5EA19-D2E9-8C3C-0DBC-84E21F951DD3}"/>
              </a:ext>
            </a:extLst>
          </p:cNvPr>
          <p:cNvSpPr txBox="1"/>
          <p:nvPr/>
        </p:nvSpPr>
        <p:spPr>
          <a:xfrm>
            <a:off x="81694" y="902179"/>
            <a:ext cx="5648215" cy="369332"/>
          </a:xfrm>
          <a:prstGeom prst="rect">
            <a:avLst/>
          </a:prstGeom>
          <a:noFill/>
        </p:spPr>
        <p:txBody>
          <a:bodyPr wrap="square" rtlCol="0">
            <a:spAutoFit/>
          </a:bodyPr>
          <a:lstStyle/>
          <a:p>
            <a:r>
              <a:rPr lang="en-US" dirty="0"/>
              <a:t>Using thin spacers made of  </a:t>
            </a:r>
            <a:r>
              <a:rPr lang="en-US" dirty="0" err="1"/>
              <a:t>mylar+double</a:t>
            </a:r>
            <a:r>
              <a:rPr lang="en-US" dirty="0"/>
              <a:t> face</a:t>
            </a:r>
          </a:p>
        </p:txBody>
      </p:sp>
      <p:sp>
        <p:nvSpPr>
          <p:cNvPr id="10" name="ZoneTexte 9">
            <a:extLst>
              <a:ext uri="{FF2B5EF4-FFF2-40B4-BE49-F238E27FC236}">
                <a16:creationId xmlns:a16="http://schemas.microsoft.com/office/drawing/2014/main" id="{E99578F8-0BBF-06B9-0062-6CB50F0D022B}"/>
              </a:ext>
            </a:extLst>
          </p:cNvPr>
          <p:cNvSpPr txBox="1"/>
          <p:nvPr/>
        </p:nvSpPr>
        <p:spPr>
          <a:xfrm>
            <a:off x="295385" y="3250564"/>
            <a:ext cx="5146766" cy="369332"/>
          </a:xfrm>
          <a:prstGeom prst="rect">
            <a:avLst/>
          </a:prstGeom>
          <a:noFill/>
        </p:spPr>
        <p:txBody>
          <a:bodyPr wrap="square" rtlCol="0">
            <a:spAutoFit/>
          </a:bodyPr>
          <a:lstStyle/>
          <a:p>
            <a:r>
              <a:rPr lang="en-US" dirty="0"/>
              <a:t>Large timing PCB</a:t>
            </a:r>
          </a:p>
        </p:txBody>
      </p:sp>
      <p:pic>
        <p:nvPicPr>
          <p:cNvPr id="11" name="Picture 1" descr="page18image14341408">
            <a:extLst>
              <a:ext uri="{FF2B5EF4-FFF2-40B4-BE49-F238E27FC236}">
                <a16:creationId xmlns:a16="http://schemas.microsoft.com/office/drawing/2014/main" id="{4D280D28-C4E6-3EF4-C855-6B813191B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64" y="1348363"/>
            <a:ext cx="2102900" cy="174773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E06A253A-AAA4-76C4-A7B5-C176BE37AC93}"/>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pic>
        <p:nvPicPr>
          <p:cNvPr id="15" name="Image 14">
            <a:extLst>
              <a:ext uri="{FF2B5EF4-FFF2-40B4-BE49-F238E27FC236}">
                <a16:creationId xmlns:a16="http://schemas.microsoft.com/office/drawing/2014/main" id="{5D78F5AC-AB31-6C5F-C0FD-26324E1D43A3}"/>
              </a:ext>
            </a:extLst>
          </p:cNvPr>
          <p:cNvPicPr>
            <a:picLocks noChangeAspect="1"/>
          </p:cNvPicPr>
          <p:nvPr/>
        </p:nvPicPr>
        <p:blipFill>
          <a:blip r:embed="rId6"/>
          <a:stretch>
            <a:fillRect/>
          </a:stretch>
        </p:blipFill>
        <p:spPr>
          <a:xfrm>
            <a:off x="4792611" y="1035718"/>
            <a:ext cx="3367253" cy="2525440"/>
          </a:xfrm>
          <a:prstGeom prst="rect">
            <a:avLst/>
          </a:prstGeom>
        </p:spPr>
      </p:pic>
    </p:spTree>
    <p:extLst>
      <p:ext uri="{BB962C8B-B14F-4D97-AF65-F5344CB8AC3E}">
        <p14:creationId xmlns:p14="http://schemas.microsoft.com/office/powerpoint/2010/main" val="685013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CC692B-B883-9ADE-F990-A2571CCF95BF}"/>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rate capability</a:t>
            </a:r>
          </a:p>
        </p:txBody>
      </p:sp>
      <p:sp>
        <p:nvSpPr>
          <p:cNvPr id="3" name="ZoneTexte 2">
            <a:extLst>
              <a:ext uri="{FF2B5EF4-FFF2-40B4-BE49-F238E27FC236}">
                <a16:creationId xmlns:a16="http://schemas.microsoft.com/office/drawing/2014/main" id="{CDB53337-D925-B294-2C7F-56806A9CF6DA}"/>
              </a:ext>
            </a:extLst>
          </p:cNvPr>
          <p:cNvSpPr txBox="1"/>
          <p:nvPr/>
        </p:nvSpPr>
        <p:spPr>
          <a:xfrm>
            <a:off x="627017" y="862149"/>
            <a:ext cx="7106194" cy="3416320"/>
          </a:xfrm>
          <a:prstGeom prst="rect">
            <a:avLst/>
          </a:prstGeom>
          <a:noFill/>
        </p:spPr>
        <p:txBody>
          <a:bodyPr wrap="square" rtlCol="0">
            <a:spAutoFit/>
          </a:bodyPr>
          <a:lstStyle/>
          <a:p>
            <a:r>
              <a:rPr lang="en-US" dirty="0"/>
              <a:t>GRPC have low rate detection capability (a few hundreds of Hz/cm2)</a:t>
            </a:r>
          </a:p>
          <a:p>
            <a:r>
              <a:rPr lang="en-US" dirty="0"/>
              <a:t>This is ok for ILC. </a:t>
            </a:r>
          </a:p>
          <a:p>
            <a:r>
              <a:rPr lang="en-US" dirty="0"/>
              <a:t>For CEPC with 1.5 MHz  cycle duty (Higgs factory) this is still ok since the probability to have the same pad fired in one BC  (0.7 µs) is about 10</a:t>
            </a:r>
            <a:r>
              <a:rPr lang="en-US" baseline="30000" dirty="0"/>
              <a:t>-5</a:t>
            </a:r>
            <a:r>
              <a:rPr lang="en-US" dirty="0"/>
              <a:t>  and  the probability to be fired once again before the electric field of the GRPC has reached its full value after a depletion is still small.</a:t>
            </a:r>
          </a:p>
          <a:p>
            <a:endParaRPr lang="en-US" dirty="0"/>
          </a:p>
          <a:p>
            <a:r>
              <a:rPr lang="en-US" dirty="0"/>
              <a:t>In case of Z-run the rate may be a problem, in  particular at high eta.</a:t>
            </a:r>
          </a:p>
          <a:p>
            <a:r>
              <a:rPr lang="en-US" dirty="0"/>
              <a:t>Several scenarios are proposed:</a:t>
            </a:r>
          </a:p>
          <a:p>
            <a:r>
              <a:rPr lang="en-US" dirty="0"/>
              <a:t>Replace </a:t>
            </a:r>
            <a:r>
              <a:rPr lang="en-US" b="1" dirty="0">
                <a:solidFill>
                  <a:srgbClr val="FF0000"/>
                </a:solidFill>
              </a:rPr>
              <a:t>glass </a:t>
            </a:r>
            <a:r>
              <a:rPr lang="en-US" dirty="0"/>
              <a:t>by other low </a:t>
            </a:r>
            <a:r>
              <a:rPr lang="en-US" b="1" dirty="0">
                <a:solidFill>
                  <a:srgbClr val="FF0000"/>
                </a:solidFill>
              </a:rPr>
              <a:t>resistivity electrode</a:t>
            </a:r>
            <a:r>
              <a:rPr lang="en-US" dirty="0"/>
              <a:t>s leading to higher rate </a:t>
            </a:r>
          </a:p>
          <a:p>
            <a:r>
              <a:rPr lang="en-US" dirty="0"/>
              <a:t>(a factor of 100-1000 </a:t>
            </a:r>
            <a:r>
              <a:rPr lang="en-US" dirty="0" err="1"/>
              <a:t>higer</a:t>
            </a:r>
            <a:r>
              <a:rPr lang="en-US" dirty="0"/>
              <a:t>)</a:t>
            </a:r>
            <a:r>
              <a:rPr lang="en-US" dirty="0">
                <a:sym typeface="Wingdings" pitchFamily="2" charset="2"/>
              </a:rPr>
              <a:t> PEEK doped with nanoparticle</a:t>
            </a:r>
            <a:endParaRPr lang="en-US" dirty="0"/>
          </a:p>
          <a:p>
            <a:endParaRPr lang="en-US" dirty="0"/>
          </a:p>
        </p:txBody>
      </p:sp>
      <p:pic>
        <p:nvPicPr>
          <p:cNvPr id="4" name="Image 3">
            <a:extLst>
              <a:ext uri="{FF2B5EF4-FFF2-40B4-BE49-F238E27FC236}">
                <a16:creationId xmlns:a16="http://schemas.microsoft.com/office/drawing/2014/main" id="{40E7BA4A-ECB5-CC51-F5A1-6AF2EC9DFE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024" y="3912097"/>
            <a:ext cx="3701097" cy="2773179"/>
          </a:xfrm>
          <a:prstGeom prst="rect">
            <a:avLst/>
          </a:prstGeom>
          <a:noFill/>
          <a:ln>
            <a:noFill/>
          </a:ln>
        </p:spPr>
      </p:pic>
      <p:pic>
        <p:nvPicPr>
          <p:cNvPr id="5" name="Image 4">
            <a:extLst>
              <a:ext uri="{FF2B5EF4-FFF2-40B4-BE49-F238E27FC236}">
                <a16:creationId xmlns:a16="http://schemas.microsoft.com/office/drawing/2014/main" id="{222C1DE0-F5DD-0FD1-C4B1-2FE8AEADB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17" y="3912097"/>
            <a:ext cx="3711015" cy="2773179"/>
          </a:xfrm>
          <a:prstGeom prst="rect">
            <a:avLst/>
          </a:prstGeom>
          <a:noFill/>
          <a:ln>
            <a:noFill/>
          </a:ln>
        </p:spPr>
      </p:pic>
    </p:spTree>
    <p:extLst>
      <p:ext uri="{BB962C8B-B14F-4D97-AF65-F5344CB8AC3E}">
        <p14:creationId xmlns:p14="http://schemas.microsoft.com/office/powerpoint/2010/main" val="2382890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CC692B-B883-9ADE-F990-A2571CCF95BF}"/>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rate capability</a:t>
            </a:r>
          </a:p>
        </p:txBody>
      </p:sp>
      <p:sp>
        <p:nvSpPr>
          <p:cNvPr id="3" name="ZoneTexte 2">
            <a:extLst>
              <a:ext uri="{FF2B5EF4-FFF2-40B4-BE49-F238E27FC236}">
                <a16:creationId xmlns:a16="http://schemas.microsoft.com/office/drawing/2014/main" id="{CDB53337-D925-B294-2C7F-56806A9CF6DA}"/>
              </a:ext>
            </a:extLst>
          </p:cNvPr>
          <p:cNvSpPr txBox="1"/>
          <p:nvPr/>
        </p:nvSpPr>
        <p:spPr>
          <a:xfrm>
            <a:off x="627017" y="862149"/>
            <a:ext cx="7106194" cy="3970318"/>
          </a:xfrm>
          <a:prstGeom prst="rect">
            <a:avLst/>
          </a:prstGeom>
          <a:noFill/>
        </p:spPr>
        <p:txBody>
          <a:bodyPr wrap="square" rtlCol="0">
            <a:spAutoFit/>
          </a:bodyPr>
          <a:lstStyle/>
          <a:p>
            <a:r>
              <a:rPr lang="en-US" dirty="0"/>
              <a:t>GRPC have low rate detection capability (a few hundreds of Hz/cm2)</a:t>
            </a:r>
          </a:p>
          <a:p>
            <a:r>
              <a:rPr lang="en-US" dirty="0"/>
              <a:t>This is ok for ILC. </a:t>
            </a:r>
          </a:p>
          <a:p>
            <a:r>
              <a:rPr lang="en-US" dirty="0"/>
              <a:t>For CEPC with 1.5 MHz  cycle duty (Higgs factory) this is still ok since the probability to have the same pad fired in one BC  (0.7 µs) is about 10</a:t>
            </a:r>
            <a:r>
              <a:rPr lang="en-US" baseline="30000" dirty="0"/>
              <a:t>-5</a:t>
            </a:r>
            <a:r>
              <a:rPr lang="en-US" dirty="0"/>
              <a:t>  and  the probability to be fired once again before the electric field of the GRPC has reached its full value after a depletion is still small.</a:t>
            </a:r>
          </a:p>
          <a:p>
            <a:endParaRPr lang="en-US" dirty="0"/>
          </a:p>
          <a:p>
            <a:r>
              <a:rPr lang="en-US" dirty="0"/>
              <a:t>In case of Z-run the rate may be a problem, in  particular at high eta.</a:t>
            </a:r>
          </a:p>
          <a:p>
            <a:r>
              <a:rPr lang="en-US" dirty="0"/>
              <a:t>Another  possible scenario is to use </a:t>
            </a:r>
            <a:r>
              <a:rPr lang="en-US" b="1" dirty="0">
                <a:solidFill>
                  <a:srgbClr val="FF0000"/>
                </a:solidFill>
              </a:rPr>
              <a:t>resistive MPGD </a:t>
            </a:r>
            <a:r>
              <a:rPr lang="en-US" dirty="0"/>
              <a:t>such as GEM, MICROMEGAS  or µWell in the forward region and RPC  in the barrel region. </a:t>
            </a:r>
          </a:p>
          <a:p>
            <a:endParaRPr lang="en-US" dirty="0"/>
          </a:p>
          <a:p>
            <a:r>
              <a:rPr lang="en-US" dirty="0"/>
              <a:t>Tests using  </a:t>
            </a:r>
            <a:r>
              <a:rPr lang="en-US" b="1" dirty="0">
                <a:solidFill>
                  <a:srgbClr val="FF0000"/>
                </a:solidFill>
              </a:rPr>
              <a:t>MM in the SDHCAL </a:t>
            </a:r>
            <a:r>
              <a:rPr lang="en-US" dirty="0"/>
              <a:t>along the RPC has already been successfully done. </a:t>
            </a:r>
          </a:p>
        </p:txBody>
      </p:sp>
    </p:spTree>
    <p:extLst>
      <p:ext uri="{BB962C8B-B14F-4D97-AF65-F5344CB8AC3E}">
        <p14:creationId xmlns:p14="http://schemas.microsoft.com/office/powerpoint/2010/main" val="2377845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CALICE_HEIDELBERG\M2MICROROC.jpg">
            <a:extLst>
              <a:ext uri="{FF2B5EF4-FFF2-40B4-BE49-F238E27FC236}">
                <a16:creationId xmlns:a16="http://schemas.microsoft.com/office/drawing/2014/main" id="{B389A6CB-C724-7044-B12A-79B58AAD2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53" y="1372083"/>
            <a:ext cx="3626331" cy="271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C23B9D71-88CC-D542-97B5-9A44F6CE8FAC}"/>
              </a:ext>
            </a:extLst>
          </p:cNvPr>
          <p:cNvSpPr txBox="1"/>
          <p:nvPr/>
        </p:nvSpPr>
        <p:spPr>
          <a:xfrm>
            <a:off x="128090" y="448753"/>
            <a:ext cx="8305670" cy="369332"/>
          </a:xfrm>
          <a:prstGeom prst="rect">
            <a:avLst/>
          </a:prstGeom>
          <a:noFill/>
        </p:spPr>
        <p:txBody>
          <a:bodyPr wrap="square" rtlCol="0">
            <a:spAutoFit/>
          </a:bodyPr>
          <a:lstStyle/>
          <a:p>
            <a:r>
              <a:rPr lang="en-US" dirty="0"/>
              <a:t>4 units of SDHCAL-MM,   1m x 1m each were produced, tested in a muon beam</a:t>
            </a:r>
          </a:p>
        </p:txBody>
      </p:sp>
      <p:pic>
        <p:nvPicPr>
          <p:cNvPr id="4" name="Picture 5">
            <a:extLst>
              <a:ext uri="{FF2B5EF4-FFF2-40B4-BE49-F238E27FC236}">
                <a16:creationId xmlns:a16="http://schemas.microsoft.com/office/drawing/2014/main" id="{00D71F93-1305-3944-851C-E91356855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926" y="1069175"/>
            <a:ext cx="3755834" cy="500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22">
            <a:extLst>
              <a:ext uri="{FF2B5EF4-FFF2-40B4-BE49-F238E27FC236}">
                <a16:creationId xmlns:a16="http://schemas.microsoft.com/office/drawing/2014/main" id="{A20F389E-046A-B34F-8F5B-DB129284B5FD}"/>
              </a:ext>
            </a:extLst>
          </p:cNvPr>
          <p:cNvGrpSpPr>
            <a:grpSpLocks/>
          </p:cNvGrpSpPr>
          <p:nvPr/>
        </p:nvGrpSpPr>
        <p:grpSpPr bwMode="auto">
          <a:xfrm>
            <a:off x="231953" y="4240914"/>
            <a:ext cx="3755833" cy="2506522"/>
            <a:chOff x="4932040" y="2348880"/>
            <a:chExt cx="3314700" cy="2257425"/>
          </a:xfrm>
        </p:grpSpPr>
        <p:pic>
          <p:nvPicPr>
            <p:cNvPr id="6" name="Image 7" descr="beam_in_delta.png">
              <a:extLst>
                <a:ext uri="{FF2B5EF4-FFF2-40B4-BE49-F238E27FC236}">
                  <a16:creationId xmlns:a16="http://schemas.microsoft.com/office/drawing/2014/main" id="{DA04EA76-F223-4F46-9178-054F130ED6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348880"/>
              <a:ext cx="33147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D7C8FF6-381F-DD40-9BF9-D9BA9DFA7953}"/>
                </a:ext>
              </a:extLst>
            </p:cNvPr>
            <p:cNvSpPr/>
            <p:nvPr/>
          </p:nvSpPr>
          <p:spPr>
            <a:xfrm>
              <a:off x="6259190" y="3231530"/>
              <a:ext cx="404812" cy="117475"/>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sp>
        <p:nvSpPr>
          <p:cNvPr id="8" name="ZoneTexte 7">
            <a:extLst>
              <a:ext uri="{FF2B5EF4-FFF2-40B4-BE49-F238E27FC236}">
                <a16:creationId xmlns:a16="http://schemas.microsoft.com/office/drawing/2014/main" id="{0086FED1-DFAF-F6B8-D587-5C50CD802967}"/>
              </a:ext>
            </a:extLst>
          </p:cNvPr>
          <p:cNvSpPr txBox="1"/>
          <p:nvPr/>
        </p:nvSpPr>
        <p:spPr>
          <a:xfrm>
            <a:off x="6150894" y="6035733"/>
            <a:ext cx="1306285" cy="369332"/>
          </a:xfrm>
          <a:prstGeom prst="rect">
            <a:avLst/>
          </a:prstGeom>
          <a:noFill/>
        </p:spPr>
        <p:txBody>
          <a:bodyPr wrap="square" rtlCol="0">
            <a:spAutoFit/>
          </a:bodyPr>
          <a:lstStyle/>
          <a:p>
            <a:r>
              <a:rPr lang="en-US" dirty="0"/>
              <a:t>CNRS-LAPP</a:t>
            </a:r>
          </a:p>
        </p:txBody>
      </p:sp>
      <p:sp>
        <p:nvSpPr>
          <p:cNvPr id="9" name="ZoneTexte 8">
            <a:extLst>
              <a:ext uri="{FF2B5EF4-FFF2-40B4-BE49-F238E27FC236}">
                <a16:creationId xmlns:a16="http://schemas.microsoft.com/office/drawing/2014/main" id="{C62E74AB-6866-AD46-9E8B-D5598AE10FB8}"/>
              </a:ext>
            </a:extLst>
          </p:cNvPr>
          <p:cNvSpPr txBox="1"/>
          <p:nvPr/>
        </p:nvSpPr>
        <p:spPr>
          <a:xfrm>
            <a:off x="308695" y="110564"/>
            <a:ext cx="3056708" cy="369332"/>
          </a:xfrm>
          <a:prstGeom prst="rect">
            <a:avLst/>
          </a:prstGeom>
          <a:noFill/>
        </p:spPr>
        <p:txBody>
          <a:bodyPr wrap="square" rtlCol="0">
            <a:spAutoFit/>
          </a:bodyPr>
          <a:lstStyle/>
          <a:p>
            <a:r>
              <a:rPr lang="en-US" b="1" dirty="0">
                <a:solidFill>
                  <a:srgbClr val="FF0000"/>
                </a:solidFill>
              </a:rPr>
              <a:t>SDHCAL rate capability</a:t>
            </a:r>
          </a:p>
        </p:txBody>
      </p:sp>
    </p:spTree>
    <p:extLst>
      <p:ext uri="{BB962C8B-B14F-4D97-AF65-F5344CB8AC3E}">
        <p14:creationId xmlns:p14="http://schemas.microsoft.com/office/powerpoint/2010/main" val="19209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837820-A8B8-B244-895B-7BA10D3C5B4B}"/>
              </a:ext>
            </a:extLst>
          </p:cNvPr>
          <p:cNvPicPr>
            <a:picLocks noChangeAspect="1"/>
          </p:cNvPicPr>
          <p:nvPr/>
        </p:nvPicPr>
        <p:blipFill>
          <a:blip r:embed="rId2"/>
          <a:stretch>
            <a:fillRect/>
          </a:stretch>
        </p:blipFill>
        <p:spPr>
          <a:xfrm>
            <a:off x="4572000" y="1421615"/>
            <a:ext cx="3784600" cy="3644900"/>
          </a:xfrm>
          <a:prstGeom prst="rect">
            <a:avLst/>
          </a:prstGeom>
        </p:spPr>
      </p:pic>
      <p:pic>
        <p:nvPicPr>
          <p:cNvPr id="3" name="Image 2">
            <a:extLst>
              <a:ext uri="{FF2B5EF4-FFF2-40B4-BE49-F238E27FC236}">
                <a16:creationId xmlns:a16="http://schemas.microsoft.com/office/drawing/2014/main" id="{F01DA941-B4F9-A941-A24A-2DA78F317162}"/>
              </a:ext>
            </a:extLst>
          </p:cNvPr>
          <p:cNvPicPr>
            <a:picLocks noChangeAspect="1"/>
          </p:cNvPicPr>
          <p:nvPr/>
        </p:nvPicPr>
        <p:blipFill>
          <a:blip r:embed="rId3"/>
          <a:stretch>
            <a:fillRect/>
          </a:stretch>
        </p:blipFill>
        <p:spPr>
          <a:xfrm>
            <a:off x="438079" y="1707365"/>
            <a:ext cx="3940139" cy="3073400"/>
          </a:xfrm>
          <a:prstGeom prst="rect">
            <a:avLst/>
          </a:prstGeom>
        </p:spPr>
      </p:pic>
      <p:sp>
        <p:nvSpPr>
          <p:cNvPr id="4" name="ZoneTexte 3">
            <a:extLst>
              <a:ext uri="{FF2B5EF4-FFF2-40B4-BE49-F238E27FC236}">
                <a16:creationId xmlns:a16="http://schemas.microsoft.com/office/drawing/2014/main" id="{E01DE5D5-D57E-5743-8A06-BA434972AED0}"/>
              </a:ext>
            </a:extLst>
          </p:cNvPr>
          <p:cNvSpPr txBox="1"/>
          <p:nvPr/>
        </p:nvSpPr>
        <p:spPr>
          <a:xfrm>
            <a:off x="318499" y="534257"/>
            <a:ext cx="7150813" cy="646331"/>
          </a:xfrm>
          <a:prstGeom prst="rect">
            <a:avLst/>
          </a:prstGeom>
          <a:noFill/>
        </p:spPr>
        <p:txBody>
          <a:bodyPr wrap="square" rtlCol="0">
            <a:spAutoFit/>
          </a:bodyPr>
          <a:lstStyle/>
          <a:p>
            <a:r>
              <a:rPr lang="en-US" dirty="0"/>
              <a:t>The 4 units of SDHCAL-MM were then inserted in the SDHCAL-RPC prototype replacing the RPC units #10, 20, 35 and 50</a:t>
            </a:r>
          </a:p>
        </p:txBody>
      </p:sp>
      <p:sp>
        <p:nvSpPr>
          <p:cNvPr id="5" name="ZoneTexte 4">
            <a:extLst>
              <a:ext uri="{FF2B5EF4-FFF2-40B4-BE49-F238E27FC236}">
                <a16:creationId xmlns:a16="http://schemas.microsoft.com/office/drawing/2014/main" id="{73F976D4-1282-254E-A176-B83E263FBC6E}"/>
              </a:ext>
            </a:extLst>
          </p:cNvPr>
          <p:cNvSpPr txBox="1"/>
          <p:nvPr/>
        </p:nvSpPr>
        <p:spPr>
          <a:xfrm>
            <a:off x="438079" y="5219272"/>
            <a:ext cx="8161391" cy="1477328"/>
          </a:xfrm>
          <a:prstGeom prst="rect">
            <a:avLst/>
          </a:prstGeom>
          <a:noFill/>
        </p:spPr>
        <p:txBody>
          <a:bodyPr wrap="square" rtlCol="0">
            <a:spAutoFit/>
          </a:bodyPr>
          <a:lstStyle/>
          <a:p>
            <a:r>
              <a:rPr lang="en-US" dirty="0"/>
              <a:t>Additional development with Resistive Micromegas has started to render the SDHCAL-Micromegas more robust against discharges that may happen in the core of the shower. </a:t>
            </a:r>
          </a:p>
          <a:p>
            <a:endParaRPr lang="en-US" dirty="0"/>
          </a:p>
          <a:p>
            <a:r>
              <a:rPr lang="en-US" dirty="0"/>
              <a:t>Similar activities with Thick GEM replacing MM could be initiated.</a:t>
            </a:r>
          </a:p>
        </p:txBody>
      </p:sp>
      <p:sp>
        <p:nvSpPr>
          <p:cNvPr id="6" name="ZoneTexte 5">
            <a:extLst>
              <a:ext uri="{FF2B5EF4-FFF2-40B4-BE49-F238E27FC236}">
                <a16:creationId xmlns:a16="http://schemas.microsoft.com/office/drawing/2014/main" id="{1DA71C2D-FA02-1D2C-ADFB-A6064FC92719}"/>
              </a:ext>
            </a:extLst>
          </p:cNvPr>
          <p:cNvSpPr txBox="1"/>
          <p:nvPr/>
        </p:nvSpPr>
        <p:spPr>
          <a:xfrm>
            <a:off x="308695" y="110564"/>
            <a:ext cx="3056708" cy="369332"/>
          </a:xfrm>
          <a:prstGeom prst="rect">
            <a:avLst/>
          </a:prstGeom>
          <a:noFill/>
        </p:spPr>
        <p:txBody>
          <a:bodyPr wrap="square" rtlCol="0">
            <a:spAutoFit/>
          </a:bodyPr>
          <a:lstStyle/>
          <a:p>
            <a:r>
              <a:rPr lang="en-US" b="1" dirty="0">
                <a:solidFill>
                  <a:srgbClr val="FF0000"/>
                </a:solidFill>
              </a:rPr>
              <a:t>SDHCAL rate capability</a:t>
            </a:r>
          </a:p>
        </p:txBody>
      </p:sp>
    </p:spTree>
    <p:extLst>
      <p:ext uri="{BB962C8B-B14F-4D97-AF65-F5344CB8AC3E}">
        <p14:creationId xmlns:p14="http://schemas.microsoft.com/office/powerpoint/2010/main" val="1120694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CC692B-B883-9ADE-F990-A2571CCF95BF}"/>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rate capability</a:t>
            </a:r>
          </a:p>
        </p:txBody>
      </p:sp>
      <p:sp>
        <p:nvSpPr>
          <p:cNvPr id="3" name="ZoneTexte 2">
            <a:extLst>
              <a:ext uri="{FF2B5EF4-FFF2-40B4-BE49-F238E27FC236}">
                <a16:creationId xmlns:a16="http://schemas.microsoft.com/office/drawing/2014/main" id="{CDB53337-D925-B294-2C7F-56806A9CF6DA}"/>
              </a:ext>
            </a:extLst>
          </p:cNvPr>
          <p:cNvSpPr txBox="1"/>
          <p:nvPr/>
        </p:nvSpPr>
        <p:spPr>
          <a:xfrm>
            <a:off x="627017" y="862149"/>
            <a:ext cx="7106194" cy="5909310"/>
          </a:xfrm>
          <a:prstGeom prst="rect">
            <a:avLst/>
          </a:prstGeom>
          <a:noFill/>
        </p:spPr>
        <p:txBody>
          <a:bodyPr wrap="square" rtlCol="0">
            <a:spAutoFit/>
          </a:bodyPr>
          <a:lstStyle/>
          <a:p>
            <a:r>
              <a:rPr lang="en-US" dirty="0"/>
              <a:t>GRPC have low rate detection capability (a few hundreds of Hz/cm2)</a:t>
            </a:r>
          </a:p>
          <a:p>
            <a:r>
              <a:rPr lang="en-US" dirty="0"/>
              <a:t>This is ok for ILC. </a:t>
            </a:r>
          </a:p>
          <a:p>
            <a:r>
              <a:rPr lang="en-US" dirty="0"/>
              <a:t>For CEPC with 1.5 MHz  cycle duty (Higgs factory) this is still ok since the probability to have the same pad fired in one BC  (0.7 µs) is about 10</a:t>
            </a:r>
            <a:r>
              <a:rPr lang="en-US" baseline="30000" dirty="0"/>
              <a:t>-5</a:t>
            </a:r>
            <a:r>
              <a:rPr lang="en-US" dirty="0"/>
              <a:t>  and  the probability to be fired once again before the electric field of the GRPC has reached its full value after a depletion is still small.</a:t>
            </a:r>
          </a:p>
          <a:p>
            <a:endParaRPr lang="en-US" dirty="0"/>
          </a:p>
          <a:p>
            <a:r>
              <a:rPr lang="en-US" dirty="0"/>
              <a:t>In case of Z-run the rate may be a problem, in  particular at high eta.</a:t>
            </a:r>
          </a:p>
          <a:p>
            <a:r>
              <a:rPr lang="en-US" dirty="0"/>
              <a:t>Another  possible scenario is to use </a:t>
            </a:r>
            <a:r>
              <a:rPr lang="en-US" b="1" dirty="0">
                <a:solidFill>
                  <a:srgbClr val="FF0000"/>
                </a:solidFill>
              </a:rPr>
              <a:t>resistive MPGD </a:t>
            </a:r>
            <a:r>
              <a:rPr lang="en-US" dirty="0"/>
              <a:t>such as GEM, MICROMEGAS  or µWell in the forward region and RPC  in the barrel region. </a:t>
            </a:r>
          </a:p>
          <a:p>
            <a:endParaRPr lang="en-US" dirty="0"/>
          </a:p>
          <a:p>
            <a:r>
              <a:rPr lang="en-US" dirty="0"/>
              <a:t>Tests using  </a:t>
            </a:r>
            <a:r>
              <a:rPr lang="en-US" b="1" dirty="0">
                <a:solidFill>
                  <a:srgbClr val="FF0000"/>
                </a:solidFill>
              </a:rPr>
              <a:t>MM in the SDHCAL </a:t>
            </a:r>
            <a:r>
              <a:rPr lang="en-US" dirty="0"/>
              <a:t>along the RPC has already been successfully done. Similar tests with </a:t>
            </a:r>
            <a:r>
              <a:rPr lang="en-US" b="1" dirty="0">
                <a:solidFill>
                  <a:srgbClr val="FF0000"/>
                </a:solidFill>
              </a:rPr>
              <a:t>µWell </a:t>
            </a:r>
            <a:r>
              <a:rPr lang="en-US" dirty="0"/>
              <a:t>is being discussed with colleagues from  Wiseman Institute.</a:t>
            </a:r>
          </a:p>
          <a:p>
            <a:endParaRPr lang="en-US" dirty="0"/>
          </a:p>
          <a:p>
            <a:endParaRPr lang="en-US" dirty="0"/>
          </a:p>
          <a:p>
            <a:endParaRPr lang="en-US" dirty="0"/>
          </a:p>
          <a:p>
            <a:r>
              <a:rPr lang="en-US" b="1" dirty="0"/>
              <a:t>Still the use of MPGD will not allow to reach excellent time resolution as in the case of MRPC.</a:t>
            </a:r>
          </a:p>
          <a:p>
            <a:endParaRPr lang="en-US" dirty="0"/>
          </a:p>
        </p:txBody>
      </p:sp>
    </p:spTree>
    <p:extLst>
      <p:ext uri="{BB962C8B-B14F-4D97-AF65-F5344CB8AC3E}">
        <p14:creationId xmlns:p14="http://schemas.microsoft.com/office/powerpoint/2010/main" val="1778519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8D280-726A-BE54-ED59-34E2307A09AE}"/>
              </a:ext>
            </a:extLst>
          </p:cNvPr>
          <p:cNvSpPr txBox="1"/>
          <p:nvPr/>
        </p:nvSpPr>
        <p:spPr>
          <a:xfrm>
            <a:off x="1606965" y="623944"/>
            <a:ext cx="4599872" cy="523220"/>
          </a:xfrm>
          <a:prstGeom prst="rect">
            <a:avLst/>
          </a:prstGeom>
          <a:noFill/>
        </p:spPr>
        <p:txBody>
          <a:bodyPr wrap="square" rtlCol="0">
            <a:spAutoFit/>
          </a:bodyPr>
          <a:lstStyle/>
          <a:p>
            <a:pPr algn="ctr"/>
            <a:r>
              <a:rPr lang="en-US" sz="2800" b="1" dirty="0"/>
              <a:t>Summary</a:t>
            </a:r>
          </a:p>
        </p:txBody>
      </p:sp>
      <p:sp>
        <p:nvSpPr>
          <p:cNvPr id="3" name="ZoneTexte 2">
            <a:extLst>
              <a:ext uri="{FF2B5EF4-FFF2-40B4-BE49-F238E27FC236}">
                <a16:creationId xmlns:a16="http://schemas.microsoft.com/office/drawing/2014/main" id="{C0DBC553-E0EC-8806-7E25-8BEE032ECC15}"/>
              </a:ext>
            </a:extLst>
          </p:cNvPr>
          <p:cNvSpPr txBox="1"/>
          <p:nvPr/>
        </p:nvSpPr>
        <p:spPr>
          <a:xfrm>
            <a:off x="602428" y="1573306"/>
            <a:ext cx="7379746" cy="3970318"/>
          </a:xfrm>
          <a:prstGeom prst="rect">
            <a:avLst/>
          </a:prstGeom>
          <a:noFill/>
        </p:spPr>
        <p:txBody>
          <a:bodyPr wrap="square" rtlCol="0">
            <a:spAutoFit/>
          </a:bodyPr>
          <a:lstStyle/>
          <a:p>
            <a:pPr marL="285750" indent="-285750">
              <a:buFont typeface="Wingdings" pitchFamily="2" charset="2"/>
              <a:buChar char="Ø"/>
            </a:pPr>
            <a:r>
              <a:rPr lang="en-US" dirty="0"/>
              <a:t>SDHCAL concept with its high granularity provides an excellent tool not only to apply PFA by separating nearby showers but also to measure their energy.</a:t>
            </a:r>
          </a:p>
          <a:p>
            <a:pPr marL="285750" indent="-285750">
              <a:buFont typeface="Wingdings" pitchFamily="2" charset="2"/>
              <a:buChar char="Ø"/>
            </a:pPr>
            <a:endParaRPr lang="en-US" dirty="0"/>
          </a:p>
          <a:p>
            <a:pPr marL="285750" indent="-285750">
              <a:buFont typeface="Wingdings" pitchFamily="2" charset="2"/>
              <a:buChar char="Ø"/>
            </a:pPr>
            <a:r>
              <a:rPr lang="en-US" dirty="0"/>
              <a:t>Different techniques were used to measure hadronic shower energy</a:t>
            </a:r>
          </a:p>
          <a:p>
            <a:r>
              <a:rPr lang="en-US" dirty="0"/>
              <a:t>     excellent linearity and very good resolution are obtained</a:t>
            </a:r>
          </a:p>
          <a:p>
            <a:endParaRPr lang="en-US" dirty="0"/>
          </a:p>
          <a:p>
            <a:pPr marL="285750" indent="-285750">
              <a:buFont typeface="Wingdings" pitchFamily="2" charset="2"/>
              <a:buChar char="Ø"/>
            </a:pPr>
            <a:r>
              <a:rPr lang="en-US" dirty="0"/>
              <a:t>The  exploitation of the hadronic shower shape thanks to the high granularity is an excellent asset to identify particles and then better measure their energy.</a:t>
            </a:r>
          </a:p>
          <a:p>
            <a:endParaRPr lang="en-US" dirty="0"/>
          </a:p>
          <a:p>
            <a:pPr marL="285750" indent="-285750">
              <a:buFont typeface="Wingdings" pitchFamily="2" charset="2"/>
              <a:buChar char="Ø"/>
            </a:pPr>
            <a:r>
              <a:rPr lang="en-US" dirty="0"/>
              <a:t>In the future SDHCAL will exploit precise time information using MRPC. The time information will improve on energy reconstruction by separating delayed neutrons contribution and better estimating it.</a:t>
            </a:r>
          </a:p>
        </p:txBody>
      </p:sp>
    </p:spTree>
    <p:extLst>
      <p:ext uri="{BB962C8B-B14F-4D97-AF65-F5344CB8AC3E}">
        <p14:creationId xmlns:p14="http://schemas.microsoft.com/office/powerpoint/2010/main" val="1853491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38100" y="378823"/>
            <a:ext cx="9144000" cy="7200257"/>
          </a:xfrm>
          <a:prstGeom prst="rect">
            <a:avLst/>
          </a:prstGeom>
        </p:spPr>
      </p:pic>
      <p:sp>
        <p:nvSpPr>
          <p:cNvPr id="25" name="ZoneTexte 24">
            <a:extLst>
              <a:ext uri="{FF2B5EF4-FFF2-40B4-BE49-F238E27FC236}">
                <a16:creationId xmlns:a16="http://schemas.microsoft.com/office/drawing/2014/main" id="{D7347E5B-A630-8C4C-9C83-6C712CB66E9C}"/>
              </a:ext>
            </a:extLst>
          </p:cNvPr>
          <p:cNvSpPr txBox="1"/>
          <p:nvPr/>
        </p:nvSpPr>
        <p:spPr>
          <a:xfrm>
            <a:off x="5088705" y="3192925"/>
            <a:ext cx="4017195" cy="17543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itchFamily="2" charset="2"/>
              <a:buChar char="Ø"/>
            </a:pPr>
            <a:r>
              <a:rPr lang="en-US" dirty="0"/>
              <a:t>48 layers (</a:t>
            </a:r>
            <a:r>
              <a:rPr lang="en-US" dirty="0">
                <a:latin typeface="Verdana" charset="0"/>
              </a:rPr>
              <a:t>-</a:t>
            </a:r>
            <a:r>
              <a:rPr lang="en-US" dirty="0">
                <a:latin typeface="Verdana"/>
                <a:cs typeface="Verdana"/>
              </a:rPr>
              <a:t>6λ</a:t>
            </a:r>
            <a:r>
              <a:rPr lang="en-US" baseline="-25000" dirty="0">
                <a:latin typeface="Verdana"/>
                <a:cs typeface="Verdana"/>
              </a:rPr>
              <a:t>I</a:t>
            </a:r>
            <a:r>
              <a:rPr lang="en-US" dirty="0">
                <a:latin typeface="Verdana"/>
                <a:cs typeface="Verdana"/>
              </a:rPr>
              <a:t>)</a:t>
            </a:r>
            <a:endParaRPr lang="en-US" dirty="0"/>
          </a:p>
          <a:p>
            <a:pPr marL="285750" indent="-285750">
              <a:buFont typeface="Wingdings" pitchFamily="2" charset="2"/>
              <a:buChar char="Ø"/>
            </a:pPr>
            <a:r>
              <a:rPr lang="en-US" dirty="0"/>
              <a:t>1 cm X 1 cm granularity </a:t>
            </a:r>
          </a:p>
          <a:p>
            <a:r>
              <a:rPr lang="en-US" dirty="0"/>
              <a:t>      3-threshold, 500000 channels</a:t>
            </a:r>
          </a:p>
          <a:p>
            <a:pPr marL="285750" indent="-285750">
              <a:buFont typeface="Wingdings" pitchFamily="2" charset="2"/>
              <a:buChar char="Ø"/>
            </a:pPr>
            <a:r>
              <a:rPr lang="en-US" dirty="0"/>
              <a:t> Power-Pulsed</a:t>
            </a:r>
          </a:p>
          <a:p>
            <a:pPr marL="285750" indent="-285750">
              <a:buFont typeface="Wingdings" pitchFamily="2" charset="2"/>
              <a:buChar char="Ø"/>
            </a:pPr>
            <a:r>
              <a:rPr lang="en-US" dirty="0"/>
              <a:t>Triggerless DAQ system</a:t>
            </a:r>
          </a:p>
          <a:p>
            <a:pPr marL="285750" indent="-285750">
              <a:buFont typeface="Wingdings" pitchFamily="2" charset="2"/>
              <a:buChar char="Ø"/>
            </a:pPr>
            <a:r>
              <a:rPr lang="en-US" dirty="0"/>
              <a:t>Self-supporting mechanical structure</a:t>
            </a:r>
          </a:p>
        </p:txBody>
      </p:sp>
      <p:sp>
        <p:nvSpPr>
          <p:cNvPr id="26" name="ZoneTexte 25">
            <a:extLst>
              <a:ext uri="{FF2B5EF4-FFF2-40B4-BE49-F238E27FC236}">
                <a16:creationId xmlns:a16="http://schemas.microsoft.com/office/drawing/2014/main" id="{1109C517-CD7D-FA4B-9DC0-B22EED206B2E}"/>
              </a:ext>
            </a:extLst>
          </p:cNvPr>
          <p:cNvSpPr txBox="1"/>
          <p:nvPr/>
        </p:nvSpPr>
        <p:spPr>
          <a:xfrm>
            <a:off x="5270500" y="6673334"/>
            <a:ext cx="38735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a:hlinkClick r:id="rId4"/>
              </a:rPr>
              <a:t>Published</a:t>
            </a:r>
            <a:r>
              <a:rPr lang="fr-FR" dirty="0">
                <a:solidFill>
                  <a:srgbClr val="0000FF"/>
                </a:solidFill>
                <a:hlinkClick r:id="rId4"/>
              </a:rPr>
              <a:t>: </a:t>
            </a:r>
            <a:r>
              <a:rPr lang="fr-FR" dirty="0">
                <a:solidFill>
                  <a:srgbClr val="0000FF"/>
                </a:solidFill>
              </a:rPr>
              <a:t>JINST 10 (2015) P10039</a:t>
            </a:r>
            <a:endParaRPr lang="en-US" dirty="0">
              <a:solidFill>
                <a:srgbClr val="0000FF"/>
              </a:solidFill>
            </a:endParaRPr>
          </a:p>
        </p:txBody>
      </p:sp>
      <p:sp>
        <p:nvSpPr>
          <p:cNvPr id="3" name="ZoneTexte 2">
            <a:extLst>
              <a:ext uri="{FF2B5EF4-FFF2-40B4-BE49-F238E27FC236}">
                <a16:creationId xmlns:a16="http://schemas.microsoft.com/office/drawing/2014/main" id="{7E902D8C-C521-9C1D-2F92-6935222467BF}"/>
              </a:ext>
            </a:extLst>
          </p:cNvPr>
          <p:cNvSpPr txBox="1"/>
          <p:nvPr/>
        </p:nvSpPr>
        <p:spPr>
          <a:xfrm>
            <a:off x="5160552" y="378823"/>
            <a:ext cx="3798027" cy="369332"/>
          </a:xfrm>
          <a:prstGeom prst="rect">
            <a:avLst/>
          </a:prstGeom>
          <a:solidFill>
            <a:srgbClr val="FFFF00"/>
          </a:solidFill>
        </p:spPr>
        <p:txBody>
          <a:bodyPr wrap="none" rtlCol="0">
            <a:spAutoFit/>
          </a:bodyPr>
          <a:lstStyle/>
          <a:p>
            <a:r>
              <a:rPr lang="en-US" b="1" dirty="0"/>
              <a:t>Completed in 2011 and tested in 2012</a:t>
            </a:r>
          </a:p>
        </p:txBody>
      </p:sp>
    </p:spTree>
    <p:extLst>
      <p:ext uri="{BB962C8B-B14F-4D97-AF65-F5344CB8AC3E}">
        <p14:creationId xmlns:p14="http://schemas.microsoft.com/office/powerpoint/2010/main" val="188706354"/>
      </p:ext>
    </p:extLst>
  </p:cSld>
  <p:clrMapOvr>
    <a:masterClrMapping/>
  </p:clrMapOvr>
  <p:transition spd="med" advTm="3895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2-18 à 20.57.21.png">
            <a:extLst>
              <a:ext uri="{FF2B5EF4-FFF2-40B4-BE49-F238E27FC236}">
                <a16:creationId xmlns:a16="http://schemas.microsoft.com/office/drawing/2014/main" id="{F671A956-928A-BDE7-F08A-E6142DFBDC46}"/>
              </a:ext>
            </a:extLst>
          </p:cNvPr>
          <p:cNvPicPr>
            <a:picLocks noChangeAspect="1"/>
          </p:cNvPicPr>
          <p:nvPr/>
        </p:nvPicPr>
        <p:blipFill>
          <a:blip r:embed="rId2"/>
          <a:stretch>
            <a:fillRect/>
          </a:stretch>
        </p:blipFill>
        <p:spPr>
          <a:xfrm>
            <a:off x="700944" y="1302327"/>
            <a:ext cx="7742111" cy="3200400"/>
          </a:xfrm>
          <a:prstGeom prst="rect">
            <a:avLst/>
          </a:prstGeom>
        </p:spPr>
      </p:pic>
    </p:spTree>
    <p:extLst>
      <p:ext uri="{BB962C8B-B14F-4D97-AF65-F5344CB8AC3E}">
        <p14:creationId xmlns:p14="http://schemas.microsoft.com/office/powerpoint/2010/main" val="57138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CF132D-6379-CE4F-6CFA-12ECE0C7EE25}"/>
              </a:ext>
            </a:extLst>
          </p:cNvPr>
          <p:cNvPicPr>
            <a:picLocks noChangeAspect="1"/>
          </p:cNvPicPr>
          <p:nvPr/>
        </p:nvPicPr>
        <p:blipFill>
          <a:blip r:embed="rId2"/>
          <a:stretch>
            <a:fillRect/>
          </a:stretch>
        </p:blipFill>
        <p:spPr>
          <a:xfrm>
            <a:off x="603250" y="1358900"/>
            <a:ext cx="7937500" cy="4140200"/>
          </a:xfrm>
          <a:prstGeom prst="rect">
            <a:avLst/>
          </a:prstGeom>
        </p:spPr>
      </p:pic>
      <p:sp>
        <p:nvSpPr>
          <p:cNvPr id="4" name="ZoneTexte 3">
            <a:extLst>
              <a:ext uri="{FF2B5EF4-FFF2-40B4-BE49-F238E27FC236}">
                <a16:creationId xmlns:a16="http://schemas.microsoft.com/office/drawing/2014/main" id="{41E3AD67-BFDD-B42A-6DFC-1456D2E7D657}"/>
              </a:ext>
            </a:extLst>
          </p:cNvPr>
          <p:cNvSpPr txBox="1"/>
          <p:nvPr/>
        </p:nvSpPr>
        <p:spPr>
          <a:xfrm>
            <a:off x="2895600" y="651164"/>
            <a:ext cx="2978727" cy="369332"/>
          </a:xfrm>
          <a:prstGeom prst="rect">
            <a:avLst/>
          </a:prstGeom>
          <a:noFill/>
        </p:spPr>
        <p:txBody>
          <a:bodyPr wrap="square" rtlCol="0">
            <a:spAutoFit/>
          </a:bodyPr>
          <a:lstStyle/>
          <a:p>
            <a:r>
              <a:rPr lang="en-US" dirty="0"/>
              <a:t>         Time correction</a:t>
            </a:r>
          </a:p>
        </p:txBody>
      </p:sp>
    </p:spTree>
    <p:extLst>
      <p:ext uri="{BB962C8B-B14F-4D97-AF65-F5344CB8AC3E}">
        <p14:creationId xmlns:p14="http://schemas.microsoft.com/office/powerpoint/2010/main" val="1188448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hower80-3_SIMU.pdf"/>
          <p:cNvPicPr>
            <a:picLocks noChangeAspect="1"/>
          </p:cNvPicPr>
          <p:nvPr/>
        </p:nvPicPr>
        <p:blipFill>
          <a:blip r:embed="rId2"/>
          <a:srcRect/>
          <a:stretch>
            <a:fillRect/>
          </a:stretch>
        </p:blipFill>
        <p:spPr bwMode="auto">
          <a:xfrm>
            <a:off x="5364088" y="548680"/>
            <a:ext cx="3726631" cy="2991854"/>
          </a:xfrm>
          <a:prstGeom prst="rect">
            <a:avLst/>
          </a:prstGeom>
          <a:noFill/>
          <a:ln w="9525">
            <a:noFill/>
            <a:miter lim="800000"/>
            <a:headEnd/>
            <a:tailEnd/>
          </a:ln>
        </p:spPr>
      </p:pic>
      <p:sp>
        <p:nvSpPr>
          <p:cNvPr id="5" name="ZoneTexte 4"/>
          <p:cNvSpPr txBox="1"/>
          <p:nvPr/>
        </p:nvSpPr>
        <p:spPr>
          <a:xfrm>
            <a:off x="0" y="18396"/>
            <a:ext cx="8610600" cy="830997"/>
          </a:xfrm>
          <a:prstGeom prst="rect">
            <a:avLst/>
          </a:prstGeom>
          <a:noFill/>
        </p:spPr>
        <p:txBody>
          <a:bodyPr wrap="square" rtlCol="0">
            <a:spAutoFit/>
          </a:bodyPr>
          <a:lstStyle/>
          <a:p>
            <a:r>
              <a:rPr lang="en-GB" sz="1600" b="1" dirty="0">
                <a:solidFill>
                  <a:srgbClr val="FF0000"/>
                </a:solidFill>
                <a:latin typeface="Verdana"/>
                <a:cs typeface="Verdana"/>
              </a:rPr>
              <a:t>SDHCAL High-granularity impact </a:t>
            </a:r>
            <a:endParaRPr lang="en-GB" sz="1600" dirty="0">
              <a:latin typeface="Verdana"/>
              <a:cs typeface="Verdana"/>
            </a:endParaRPr>
          </a:p>
          <a:p>
            <a:r>
              <a:rPr lang="en-GB" sz="1600" dirty="0">
                <a:latin typeface="Verdana"/>
                <a:cs typeface="Verdana"/>
              </a:rPr>
              <a:t>Hough Transform is an example to extract tracks  within </a:t>
            </a:r>
            <a:r>
              <a:rPr lang="en-GB" sz="1600" dirty="0" err="1">
                <a:latin typeface="Verdana"/>
                <a:cs typeface="Verdana"/>
              </a:rPr>
              <a:t>hadronic</a:t>
            </a:r>
            <a:r>
              <a:rPr lang="en-GB" sz="1600" dirty="0">
                <a:latin typeface="Verdana"/>
                <a:cs typeface="Verdana"/>
              </a:rPr>
              <a:t> showers and to use them to </a:t>
            </a:r>
            <a:r>
              <a:rPr lang="en-GB" sz="1600" b="1" dirty="0">
                <a:solidFill>
                  <a:srgbClr val="660066"/>
                </a:solidFill>
                <a:latin typeface="Verdana"/>
                <a:cs typeface="Verdana"/>
              </a:rPr>
              <a:t>control the calorimeter in situ</a:t>
            </a:r>
          </a:p>
        </p:txBody>
      </p:sp>
      <p:pic>
        <p:nvPicPr>
          <p:cNvPr id="8" name="Image 7" descr="HTexample.jpg"/>
          <p:cNvPicPr>
            <a:picLocks noChangeAspect="1"/>
          </p:cNvPicPr>
          <p:nvPr/>
        </p:nvPicPr>
        <p:blipFill>
          <a:blip r:embed="rId3"/>
          <a:stretch>
            <a:fillRect/>
          </a:stretch>
        </p:blipFill>
        <p:spPr>
          <a:xfrm>
            <a:off x="0" y="1268760"/>
            <a:ext cx="2475128" cy="2016224"/>
          </a:xfrm>
          <a:prstGeom prst="rect">
            <a:avLst/>
          </a:prstGeom>
        </p:spPr>
      </p:pic>
      <p:pic>
        <p:nvPicPr>
          <p:cNvPr id="9" name="Image 8" descr="HTspace.jpg"/>
          <p:cNvPicPr>
            <a:picLocks noChangeAspect="1"/>
          </p:cNvPicPr>
          <p:nvPr/>
        </p:nvPicPr>
        <p:blipFill>
          <a:blip r:embed="rId4"/>
          <a:stretch>
            <a:fillRect/>
          </a:stretch>
        </p:blipFill>
        <p:spPr>
          <a:xfrm>
            <a:off x="2475128" y="1268760"/>
            <a:ext cx="2744944" cy="2016224"/>
          </a:xfrm>
          <a:prstGeom prst="rect">
            <a:avLst/>
          </a:prstGeom>
        </p:spPr>
      </p:pic>
      <p:sp>
        <p:nvSpPr>
          <p:cNvPr id="2" name="ZoneTexte 1"/>
          <p:cNvSpPr txBox="1"/>
          <p:nvPr/>
        </p:nvSpPr>
        <p:spPr>
          <a:xfrm>
            <a:off x="1398828" y="3284984"/>
            <a:ext cx="2152600" cy="338554"/>
          </a:xfrm>
          <a:prstGeom prst="rect">
            <a:avLst/>
          </a:prstGeom>
          <a:solidFill>
            <a:srgbClr val="FFFF00"/>
          </a:solidFill>
        </p:spPr>
        <p:txBody>
          <a:bodyPr wrap="square" rtlCol="0">
            <a:spAutoFit/>
          </a:bodyPr>
          <a:lstStyle/>
          <a:p>
            <a:r>
              <a:rPr lang="en-GB" sz="1600" dirty="0" err="1"/>
              <a:t>ρ</a:t>
            </a:r>
            <a:r>
              <a:rPr lang="en-GB" sz="1600" baseline="-25000" dirty="0" err="1"/>
              <a:t>xz</a:t>
            </a:r>
            <a:r>
              <a:rPr lang="en-GB" sz="1600" dirty="0"/>
              <a:t> = z sin(</a:t>
            </a:r>
            <a:r>
              <a:rPr lang="en-GB" sz="1600" dirty="0" err="1"/>
              <a:t>θ</a:t>
            </a:r>
            <a:r>
              <a:rPr lang="en-GB" sz="1600" dirty="0"/>
              <a:t>) + x </a:t>
            </a:r>
            <a:r>
              <a:rPr lang="en-GB" sz="1600" dirty="0" err="1"/>
              <a:t>cos</a:t>
            </a:r>
            <a:r>
              <a:rPr lang="en-GB" sz="1600" dirty="0"/>
              <a:t>(</a:t>
            </a:r>
            <a:r>
              <a:rPr lang="en-GB" sz="1600" dirty="0" err="1"/>
              <a:t>θ</a:t>
            </a:r>
            <a:r>
              <a:rPr lang="en-GB" sz="1600" dirty="0"/>
              <a:t>) </a:t>
            </a:r>
          </a:p>
        </p:txBody>
      </p:sp>
      <p:sp>
        <p:nvSpPr>
          <p:cNvPr id="3" name="ZoneTexte 2"/>
          <p:cNvSpPr txBox="1"/>
          <p:nvPr/>
        </p:nvSpPr>
        <p:spPr>
          <a:xfrm>
            <a:off x="353824" y="5886886"/>
            <a:ext cx="8790176" cy="646331"/>
          </a:xfrm>
          <a:prstGeom prst="rect">
            <a:avLst/>
          </a:prstGeom>
          <a:noFill/>
        </p:spPr>
        <p:txBody>
          <a:bodyPr wrap="square" rtlCol="0">
            <a:spAutoFit/>
          </a:bodyPr>
          <a:lstStyle/>
          <a:p>
            <a:r>
              <a:rPr lang="en-GB" dirty="0"/>
              <a:t>Excellent agreement with efficiency/multiplicity results obtained with cosmic and beam-</a:t>
            </a:r>
            <a:r>
              <a:rPr lang="en-GB" dirty="0" err="1"/>
              <a:t>muons</a:t>
            </a:r>
            <a:r>
              <a:rPr lang="en-GB" dirty="0"/>
              <a:t>.  Excellent agreement data/MC</a:t>
            </a:r>
          </a:p>
        </p:txBody>
      </p:sp>
      <p:pic>
        <p:nvPicPr>
          <p:cNvPr id="13" name="Image 12" descr="houghEfficiency.pdf"/>
          <p:cNvPicPr>
            <a:picLocks noChangeAspect="1"/>
          </p:cNvPicPr>
          <p:nvPr/>
        </p:nvPicPr>
        <p:blipFill>
          <a:blip r:embed="rId5"/>
          <a:stretch>
            <a:fillRect/>
          </a:stretch>
        </p:blipFill>
        <p:spPr>
          <a:xfrm>
            <a:off x="129383" y="3679336"/>
            <a:ext cx="4114006" cy="2280657"/>
          </a:xfrm>
          <a:prstGeom prst="rect">
            <a:avLst/>
          </a:prstGeom>
        </p:spPr>
      </p:pic>
      <p:pic>
        <p:nvPicPr>
          <p:cNvPr id="14" name="Image 13" descr="houghMultiplicity.pdf"/>
          <p:cNvPicPr>
            <a:picLocks noChangeAspect="1"/>
          </p:cNvPicPr>
          <p:nvPr/>
        </p:nvPicPr>
        <p:blipFill>
          <a:blip r:embed="rId6"/>
          <a:stretch>
            <a:fillRect/>
          </a:stretch>
        </p:blipFill>
        <p:spPr>
          <a:xfrm>
            <a:off x="4912419" y="3679336"/>
            <a:ext cx="4178300" cy="234635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HEMA_Closed_Loop-CERN she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48420" y="1135942"/>
            <a:ext cx="4923876" cy="6148226"/>
          </a:xfrm>
          <a:prstGeom prst="rect">
            <a:avLst/>
          </a:prstGeom>
        </p:spPr>
      </p:pic>
      <p:sp>
        <p:nvSpPr>
          <p:cNvPr id="4" name="ZoneTexte 3"/>
          <p:cNvSpPr txBox="1"/>
          <p:nvPr/>
        </p:nvSpPr>
        <p:spPr>
          <a:xfrm>
            <a:off x="336244" y="824787"/>
            <a:ext cx="5797177" cy="1477328"/>
          </a:xfrm>
          <a:prstGeom prst="rect">
            <a:avLst/>
          </a:prstGeom>
          <a:noFill/>
        </p:spPr>
        <p:txBody>
          <a:bodyPr wrap="square" rtlCol="0">
            <a:spAutoFit/>
          </a:bodyPr>
          <a:lstStyle/>
          <a:p>
            <a:r>
              <a:rPr lang="en-GB" dirty="0"/>
              <a:t>Gas recycling is necessary to reduce cost : </a:t>
            </a:r>
          </a:p>
          <a:p>
            <a:r>
              <a:rPr lang="en-GB" dirty="0"/>
              <a:t>-Goal: reduce the gas consumption to reduce the cost.</a:t>
            </a:r>
          </a:p>
          <a:p>
            <a:r>
              <a:rPr lang="en-GB" dirty="0"/>
              <a:t> -Gas renewal  of 5-10% rather than 100%</a:t>
            </a:r>
          </a:p>
          <a:p>
            <a:r>
              <a:rPr lang="en-GB" dirty="0"/>
              <a:t>-Conceived by the CERN gas group  </a:t>
            </a:r>
          </a:p>
          <a:p>
            <a:endParaRPr lang="en-GB" dirty="0"/>
          </a:p>
        </p:txBody>
      </p:sp>
      <p:pic>
        <p:nvPicPr>
          <p:cNvPr id="5" name="Image 4" descr="20160307_085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18474" y="2760757"/>
            <a:ext cx="5190565" cy="2509370"/>
          </a:xfrm>
          <a:prstGeom prst="rect">
            <a:avLst/>
          </a:prstGeom>
        </p:spPr>
      </p:pic>
      <p:sp>
        <p:nvSpPr>
          <p:cNvPr id="6" name="Rectangle 3"/>
          <p:cNvSpPr>
            <a:spLocks noChangeArrowheads="1"/>
          </p:cNvSpPr>
          <p:nvPr/>
        </p:nvSpPr>
        <p:spPr bwMode="auto">
          <a:xfrm>
            <a:off x="160719" y="152400"/>
            <a:ext cx="1720184" cy="533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3"/>
          </a:lnRef>
          <a:fillRef idx="2">
            <a:schemeClr val="accent3"/>
          </a:fillRef>
          <a:effectRef idx="1">
            <a:schemeClr val="accent3"/>
          </a:effectRef>
          <a:fontRef idx="minor">
            <a:schemeClr val="dk1"/>
          </a:fontRef>
        </p:style>
        <p:txBody>
          <a:bodyPr lIns="90000" tIns="46800" rIns="90000" bIns="46800" anchor="ctr"/>
          <a:lstStyle/>
          <a:p>
            <a:pPr algn="ct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000" dirty="0">
                <a:solidFill>
                  <a:srgbClr val="000000"/>
                </a:solidFill>
              </a:rPr>
              <a:t>Gas system</a:t>
            </a:r>
          </a:p>
        </p:txBody>
      </p:sp>
      <p:sp>
        <p:nvSpPr>
          <p:cNvPr id="7" name="Espace réservé du pied de page 6"/>
          <p:cNvSpPr>
            <a:spLocks noGrp="1"/>
          </p:cNvSpPr>
          <p:nvPr>
            <p:ph type="ftr" sz="quarter" idx="11"/>
          </p:nvPr>
        </p:nvSpPr>
        <p:spPr/>
        <p:txBody>
          <a:bodyPr/>
          <a:lstStyle/>
          <a:p>
            <a:r>
              <a:rPr lang="de-DE"/>
              <a:t>I.Laktineh          Mainz-2018</a:t>
            </a:r>
            <a:endParaRPr lang="en-GB"/>
          </a:p>
        </p:txBody>
      </p:sp>
    </p:spTree>
    <p:extLst>
      <p:ext uri="{BB962C8B-B14F-4D97-AF65-F5344CB8AC3E}">
        <p14:creationId xmlns:p14="http://schemas.microsoft.com/office/powerpoint/2010/main" val="2445715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0" y="0"/>
            <a:ext cx="9144000" cy="7200257"/>
          </a:xfrm>
          <a:prstGeom prst="rect">
            <a:avLst/>
          </a:prstGeom>
        </p:spPr>
      </p:pic>
      <p:sp>
        <p:nvSpPr>
          <p:cNvPr id="2" name="ZoneTexte 1">
            <a:extLst>
              <a:ext uri="{FF2B5EF4-FFF2-40B4-BE49-F238E27FC236}">
                <a16:creationId xmlns:a16="http://schemas.microsoft.com/office/drawing/2014/main" id="{9ED89C1A-74CA-174A-8B97-9DB865292F62}"/>
              </a:ext>
            </a:extLst>
          </p:cNvPr>
          <p:cNvSpPr txBox="1"/>
          <p:nvPr/>
        </p:nvSpPr>
        <p:spPr>
          <a:xfrm>
            <a:off x="1839558" y="893741"/>
            <a:ext cx="506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rPr>
              <a:t>SDHCAL prototype was exposed to beam particles</a:t>
            </a:r>
          </a:p>
          <a:p>
            <a:pPr algn="ctr"/>
            <a:r>
              <a:rPr lang="en-US" dirty="0">
                <a:solidFill>
                  <a:schemeClr val="tx1"/>
                </a:solidFill>
              </a:rPr>
              <a:t>at CERN PS, SPS in 2012, 2015, 2017 and 2018</a:t>
            </a:r>
          </a:p>
        </p:txBody>
      </p:sp>
      <p:sp>
        <p:nvSpPr>
          <p:cNvPr id="6" name="ZoneTexte 5">
            <a:extLst>
              <a:ext uri="{FF2B5EF4-FFF2-40B4-BE49-F238E27FC236}">
                <a16:creationId xmlns:a16="http://schemas.microsoft.com/office/drawing/2014/main" id="{374B682C-8A4A-607F-3165-896A19D63D1B}"/>
              </a:ext>
            </a:extLst>
          </p:cNvPr>
          <p:cNvSpPr txBox="1"/>
          <p:nvPr/>
        </p:nvSpPr>
        <p:spPr>
          <a:xfrm>
            <a:off x="998483" y="6040486"/>
            <a:ext cx="7465848" cy="369332"/>
          </a:xfrm>
          <a:prstGeom prst="rect">
            <a:avLst/>
          </a:prstGeom>
          <a:solidFill>
            <a:schemeClr val="bg1"/>
          </a:solidFill>
        </p:spPr>
        <p:txBody>
          <a:bodyPr wrap="square" rtlCol="0">
            <a:spAutoFit/>
          </a:bodyPr>
          <a:lstStyle/>
          <a:p>
            <a:r>
              <a:rPr lang="en-US" dirty="0"/>
              <a:t>Electron rejection: shower starting after the fourth layer (6 radiation length) </a:t>
            </a:r>
          </a:p>
        </p:txBody>
      </p:sp>
      <p:pic>
        <p:nvPicPr>
          <p:cNvPr id="8" name="Image 7">
            <a:extLst>
              <a:ext uri="{FF2B5EF4-FFF2-40B4-BE49-F238E27FC236}">
                <a16:creationId xmlns:a16="http://schemas.microsoft.com/office/drawing/2014/main" id="{EBC43C8A-97BF-615E-AEE5-0AC897536C96}"/>
              </a:ext>
            </a:extLst>
          </p:cNvPr>
          <p:cNvPicPr>
            <a:picLocks noChangeAspect="1"/>
          </p:cNvPicPr>
          <p:nvPr/>
        </p:nvPicPr>
        <p:blipFill>
          <a:blip r:embed="rId4"/>
          <a:stretch>
            <a:fillRect/>
          </a:stretch>
        </p:blipFill>
        <p:spPr>
          <a:xfrm>
            <a:off x="500580" y="2061021"/>
            <a:ext cx="3903062" cy="3356604"/>
          </a:xfrm>
          <a:prstGeom prst="rect">
            <a:avLst/>
          </a:prstGeom>
        </p:spPr>
      </p:pic>
      <p:pic>
        <p:nvPicPr>
          <p:cNvPr id="9" name="Image 8">
            <a:extLst>
              <a:ext uri="{FF2B5EF4-FFF2-40B4-BE49-F238E27FC236}">
                <a16:creationId xmlns:a16="http://schemas.microsoft.com/office/drawing/2014/main" id="{73691F4A-D684-0B9F-FD97-CC4635C6BA61}"/>
              </a:ext>
            </a:extLst>
          </p:cNvPr>
          <p:cNvPicPr>
            <a:picLocks noChangeAspect="1"/>
          </p:cNvPicPr>
          <p:nvPr/>
        </p:nvPicPr>
        <p:blipFill>
          <a:blip r:embed="rId5"/>
          <a:stretch>
            <a:fillRect/>
          </a:stretch>
        </p:blipFill>
        <p:spPr>
          <a:xfrm>
            <a:off x="4861192" y="2069847"/>
            <a:ext cx="3888606" cy="3347778"/>
          </a:xfrm>
          <a:prstGeom prst="rect">
            <a:avLst/>
          </a:prstGeom>
        </p:spPr>
      </p:pic>
    </p:spTree>
    <p:extLst>
      <p:ext uri="{BB962C8B-B14F-4D97-AF65-F5344CB8AC3E}">
        <p14:creationId xmlns:p14="http://schemas.microsoft.com/office/powerpoint/2010/main" val="3510603038"/>
      </p:ext>
    </p:extLst>
  </p:cSld>
  <p:clrMapOvr>
    <a:masterClrMapping/>
  </p:clrMapOvr>
  <p:transition spd="med" advTm="54613"/>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0" y="-342257"/>
            <a:ext cx="9144000" cy="7200257"/>
          </a:xfrm>
          <a:prstGeom prst="rect">
            <a:avLst/>
          </a:prstGeom>
        </p:spPr>
      </p:pic>
      <p:sp>
        <p:nvSpPr>
          <p:cNvPr id="2" name="ZoneTexte 1">
            <a:extLst>
              <a:ext uri="{FF2B5EF4-FFF2-40B4-BE49-F238E27FC236}">
                <a16:creationId xmlns:a16="http://schemas.microsoft.com/office/drawing/2014/main" id="{9ED89C1A-74CA-174A-8B97-9DB865292F62}"/>
              </a:ext>
            </a:extLst>
          </p:cNvPr>
          <p:cNvSpPr txBox="1"/>
          <p:nvPr/>
        </p:nvSpPr>
        <p:spPr>
          <a:xfrm>
            <a:off x="1839558" y="893741"/>
            <a:ext cx="506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rPr>
              <a:t>SDHCAL prototype was exposed to beam particles</a:t>
            </a:r>
          </a:p>
          <a:p>
            <a:pPr algn="ctr"/>
            <a:r>
              <a:rPr lang="en-US" dirty="0">
                <a:solidFill>
                  <a:schemeClr val="tx1"/>
                </a:solidFill>
              </a:rPr>
              <a:t>at CERN PS, SPS in 2012, 2015, 2017 and 2018</a:t>
            </a:r>
          </a:p>
        </p:txBody>
      </p:sp>
      <p:sp>
        <p:nvSpPr>
          <p:cNvPr id="6" name="ZoneTexte 5">
            <a:extLst>
              <a:ext uri="{FF2B5EF4-FFF2-40B4-BE49-F238E27FC236}">
                <a16:creationId xmlns:a16="http://schemas.microsoft.com/office/drawing/2014/main" id="{374B682C-8A4A-607F-3165-896A19D63D1B}"/>
              </a:ext>
            </a:extLst>
          </p:cNvPr>
          <p:cNvSpPr txBox="1"/>
          <p:nvPr/>
        </p:nvSpPr>
        <p:spPr>
          <a:xfrm>
            <a:off x="998483" y="6040486"/>
            <a:ext cx="7465848" cy="369332"/>
          </a:xfrm>
          <a:prstGeom prst="rect">
            <a:avLst/>
          </a:prstGeom>
          <a:solidFill>
            <a:schemeClr val="bg1"/>
          </a:solidFill>
        </p:spPr>
        <p:txBody>
          <a:bodyPr wrap="square" rtlCol="0">
            <a:spAutoFit/>
          </a:bodyPr>
          <a:lstStyle/>
          <a:p>
            <a:pPr algn="ctr"/>
            <a:r>
              <a:rPr lang="en-US" dirty="0"/>
              <a:t>Muon rejection:  average number of hits/layer &lt; 2 </a:t>
            </a:r>
          </a:p>
        </p:txBody>
      </p:sp>
      <p:pic>
        <p:nvPicPr>
          <p:cNvPr id="5" name="Image 4">
            <a:extLst>
              <a:ext uri="{FF2B5EF4-FFF2-40B4-BE49-F238E27FC236}">
                <a16:creationId xmlns:a16="http://schemas.microsoft.com/office/drawing/2014/main" id="{339B5182-345C-FFCA-09EE-61C65C8A5EE2}"/>
              </a:ext>
            </a:extLst>
          </p:cNvPr>
          <p:cNvPicPr>
            <a:picLocks noChangeAspect="1"/>
          </p:cNvPicPr>
          <p:nvPr/>
        </p:nvPicPr>
        <p:blipFill>
          <a:blip r:embed="rId4"/>
          <a:stretch>
            <a:fillRect/>
          </a:stretch>
        </p:blipFill>
        <p:spPr>
          <a:xfrm>
            <a:off x="5067636" y="2042275"/>
            <a:ext cx="3555328" cy="3365977"/>
          </a:xfrm>
          <a:prstGeom prst="rect">
            <a:avLst/>
          </a:prstGeom>
        </p:spPr>
      </p:pic>
      <p:pic>
        <p:nvPicPr>
          <p:cNvPr id="8" name="Image 7">
            <a:extLst>
              <a:ext uri="{FF2B5EF4-FFF2-40B4-BE49-F238E27FC236}">
                <a16:creationId xmlns:a16="http://schemas.microsoft.com/office/drawing/2014/main" id="{4E3D738C-7C51-530B-5C77-D3021C058074}"/>
              </a:ext>
            </a:extLst>
          </p:cNvPr>
          <p:cNvPicPr>
            <a:picLocks noChangeAspect="1"/>
          </p:cNvPicPr>
          <p:nvPr/>
        </p:nvPicPr>
        <p:blipFill>
          <a:blip r:embed="rId5"/>
          <a:stretch>
            <a:fillRect/>
          </a:stretch>
        </p:blipFill>
        <p:spPr>
          <a:xfrm>
            <a:off x="500580" y="2061021"/>
            <a:ext cx="3903062" cy="3356604"/>
          </a:xfrm>
          <a:prstGeom prst="rect">
            <a:avLst/>
          </a:prstGeom>
        </p:spPr>
      </p:pic>
    </p:spTree>
    <p:extLst>
      <p:ext uri="{BB962C8B-B14F-4D97-AF65-F5344CB8AC3E}">
        <p14:creationId xmlns:p14="http://schemas.microsoft.com/office/powerpoint/2010/main" val="2940202048"/>
      </p:ext>
    </p:extLst>
  </p:cSld>
  <p:clrMapOvr>
    <a:masterClrMapping/>
  </p:clrMapOvr>
  <p:transition spd="med" advTm="54613"/>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6E54BF4-8488-5F4E-BB59-4508BC874DE3}"/>
              </a:ext>
            </a:extLst>
          </p:cNvPr>
          <p:cNvSpPr txBox="1"/>
          <p:nvPr/>
        </p:nvSpPr>
        <p:spPr>
          <a:xfrm>
            <a:off x="1425654" y="226480"/>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Energy reconstruction</a:t>
            </a:r>
          </a:p>
        </p:txBody>
      </p:sp>
      <p:sp>
        <p:nvSpPr>
          <p:cNvPr id="9" name="CuadroTexto 8">
            <a:extLst>
              <a:ext uri="{FF2B5EF4-FFF2-40B4-BE49-F238E27FC236}">
                <a16:creationId xmlns:a16="http://schemas.microsoft.com/office/drawing/2014/main" id="{79A79E70-A199-2443-84F0-578E0376755A}"/>
              </a:ext>
            </a:extLst>
          </p:cNvPr>
          <p:cNvSpPr txBox="1"/>
          <p:nvPr/>
        </p:nvSpPr>
        <p:spPr>
          <a:xfrm>
            <a:off x="218509" y="1027064"/>
            <a:ext cx="3196260" cy="307777"/>
          </a:xfrm>
          <a:prstGeom prst="rect">
            <a:avLst/>
          </a:prstGeom>
          <a:solidFill>
            <a:schemeClr val="bg1">
              <a:lumMod val="95000"/>
            </a:schemeClr>
          </a:solidFill>
          <a:ln w="38100">
            <a:solidFill>
              <a:schemeClr val="bg1">
                <a:lumMod val="50000"/>
              </a:schemeClr>
            </a:solidFill>
          </a:ln>
        </p:spPr>
        <p:txBody>
          <a:bodyPr wrap="none" rtlCol="0">
            <a:spAutoFit/>
          </a:bodyPr>
          <a:lstStyle/>
          <a:p>
            <a:r>
              <a:rPr lang="en-US" sz="1400" b="1" dirty="0" err="1">
                <a:solidFill>
                  <a:srgbClr val="FF0000"/>
                </a:solidFill>
              </a:rPr>
              <a:t>E</a:t>
            </a:r>
            <a:r>
              <a:rPr lang="en-US" sz="1400" b="1" baseline="-25000" dirty="0" err="1">
                <a:solidFill>
                  <a:srgbClr val="FF0000"/>
                </a:solidFill>
              </a:rPr>
              <a:t>rec</a:t>
            </a:r>
            <a:r>
              <a:rPr lang="en-US" sz="1400" b="1" baseline="-25000" dirty="0">
                <a:solidFill>
                  <a:srgbClr val="FF0000"/>
                </a:solidFill>
              </a:rPr>
              <a:t>  = </a:t>
            </a:r>
            <a:r>
              <a:rPr lang="en-US" sz="1400" b="1" dirty="0">
                <a:solidFill>
                  <a:srgbClr val="FF0000"/>
                </a:solidFill>
                <a:latin typeface="Apple Symbols"/>
                <a:cs typeface="Apple Symbols"/>
              </a:rPr>
              <a:t> </a:t>
            </a:r>
            <a:r>
              <a:rPr lang="en-US" sz="1400" b="1" dirty="0">
                <a:solidFill>
                  <a:schemeClr val="accent1">
                    <a:lumMod val="50000"/>
                  </a:schemeClr>
                </a:solidFill>
                <a:latin typeface="Apple Symbols"/>
                <a:cs typeface="Apple Symbols"/>
              </a:rPr>
              <a:t> </a:t>
            </a:r>
            <a:r>
              <a:rPr lang="en-US" sz="1400" b="1" dirty="0">
                <a:solidFill>
                  <a:srgbClr val="00B050"/>
                </a:solidFill>
                <a:latin typeface="Apple Symbols"/>
                <a:cs typeface="Apple Symbols"/>
              </a:rPr>
              <a:t>α</a:t>
            </a:r>
            <a:r>
              <a:rPr lang="en-US" sz="1400" b="1" dirty="0">
                <a:solidFill>
                  <a:schemeClr val="accent1">
                    <a:lumMod val="50000"/>
                  </a:schemeClr>
                </a:solidFill>
                <a:latin typeface="Apple Symbols"/>
                <a:cs typeface="Apple Symbols"/>
              </a:rPr>
              <a:t> </a:t>
            </a:r>
            <a:r>
              <a:rPr lang="en-US" sz="1400" b="1" dirty="0">
                <a:solidFill>
                  <a:schemeClr val="tx1">
                    <a:lumMod val="95000"/>
                    <a:lumOff val="5000"/>
                  </a:schemeClr>
                </a:solidFill>
                <a:latin typeface="Apple Symbols"/>
                <a:cs typeface="Apple Symbols"/>
              </a:rPr>
              <a:t>(</a:t>
            </a:r>
            <a:r>
              <a:rPr lang="en-US" sz="1400" b="1" dirty="0" err="1">
                <a:solidFill>
                  <a:schemeClr val="tx1">
                    <a:lumMod val="95000"/>
                    <a:lumOff val="5000"/>
                  </a:schemeClr>
                </a:solidFill>
                <a:latin typeface="Apple Symbols"/>
                <a:cs typeface="Apple Symbols"/>
              </a:rPr>
              <a:t>N</a:t>
            </a:r>
            <a:r>
              <a:rPr lang="en-US" sz="1400" b="1" baseline="-25000" dirty="0" err="1">
                <a:solidFill>
                  <a:schemeClr val="tx1">
                    <a:lumMod val="95000"/>
                    <a:lumOff val="5000"/>
                  </a:schemeClr>
                </a:solidFill>
                <a:latin typeface="Apple Symbols"/>
                <a:cs typeface="Apple Symbols"/>
              </a:rPr>
              <a:t>tot</a:t>
            </a:r>
            <a:r>
              <a:rPr lang="en-US" sz="1400" b="1" dirty="0">
                <a:solidFill>
                  <a:schemeClr val="tx1">
                    <a:lumMod val="95000"/>
                    <a:lumOff val="5000"/>
                  </a:schemeClr>
                </a:solidFill>
              </a:rPr>
              <a:t>) </a:t>
            </a:r>
            <a:r>
              <a:rPr lang="en-US" sz="1400" b="1" dirty="0">
                <a:solidFill>
                  <a:srgbClr val="92D050"/>
                </a:solidFill>
              </a:rPr>
              <a:t>N</a:t>
            </a:r>
            <a:r>
              <a:rPr lang="en-US" sz="1400" b="1" baseline="-25000" dirty="0">
                <a:solidFill>
                  <a:srgbClr val="92D050"/>
                </a:solidFill>
              </a:rPr>
              <a:t>1</a:t>
            </a:r>
            <a:r>
              <a:rPr lang="en-US" sz="1400" b="1" dirty="0">
                <a:solidFill>
                  <a:srgbClr val="FF0000"/>
                </a:solidFill>
              </a:rPr>
              <a:t> + </a:t>
            </a:r>
            <a:r>
              <a:rPr lang="en-US" sz="1400" b="1" dirty="0">
                <a:solidFill>
                  <a:srgbClr val="0000FF"/>
                </a:solidFill>
              </a:rPr>
              <a:t>β</a:t>
            </a:r>
            <a:r>
              <a:rPr lang="en-US" sz="1400" b="1" dirty="0">
                <a:solidFill>
                  <a:srgbClr val="C00000"/>
                </a:solidFill>
              </a:rPr>
              <a:t> </a:t>
            </a:r>
            <a:r>
              <a:rPr lang="en-US" sz="1400" b="1" dirty="0">
                <a:solidFill>
                  <a:schemeClr val="tx1">
                    <a:lumMod val="95000"/>
                    <a:lumOff val="5000"/>
                  </a:schemeClr>
                </a:solidFill>
              </a:rPr>
              <a:t>(</a:t>
            </a:r>
            <a:r>
              <a:rPr lang="en-US" sz="1400" b="1" dirty="0" err="1">
                <a:solidFill>
                  <a:schemeClr val="tx1">
                    <a:lumMod val="95000"/>
                    <a:lumOff val="5000"/>
                  </a:schemeClr>
                </a:solidFill>
              </a:rPr>
              <a:t>N</a:t>
            </a:r>
            <a:r>
              <a:rPr lang="en-US" sz="1400" b="1" baseline="-25000" dirty="0" err="1">
                <a:solidFill>
                  <a:schemeClr val="tx1">
                    <a:lumMod val="95000"/>
                    <a:lumOff val="5000"/>
                  </a:schemeClr>
                </a:solidFill>
              </a:rPr>
              <a:t>tot</a:t>
            </a:r>
            <a:r>
              <a:rPr lang="en-US" sz="1400" b="1" dirty="0">
                <a:solidFill>
                  <a:schemeClr val="tx1">
                    <a:lumMod val="95000"/>
                    <a:lumOff val="5000"/>
                  </a:schemeClr>
                </a:solidFill>
              </a:rPr>
              <a:t>) </a:t>
            </a:r>
            <a:r>
              <a:rPr lang="en-US" sz="1400" b="1" dirty="0">
                <a:solidFill>
                  <a:srgbClr val="00B0F0"/>
                </a:solidFill>
              </a:rPr>
              <a:t>N</a:t>
            </a:r>
            <a:r>
              <a:rPr lang="en-US" sz="1400" b="1" baseline="-25000" dirty="0">
                <a:solidFill>
                  <a:srgbClr val="00B0F0"/>
                </a:solidFill>
              </a:rPr>
              <a:t>2</a:t>
            </a:r>
            <a:r>
              <a:rPr lang="en-US" sz="1400" b="1" dirty="0">
                <a:solidFill>
                  <a:srgbClr val="FF0000"/>
                </a:solidFill>
              </a:rPr>
              <a:t> + γ</a:t>
            </a:r>
            <a:r>
              <a:rPr lang="en-US" sz="1400" b="1" dirty="0">
                <a:solidFill>
                  <a:srgbClr val="FF3399"/>
                </a:solidFill>
              </a:rPr>
              <a:t> </a:t>
            </a:r>
            <a:r>
              <a:rPr lang="en-US" sz="1400" b="1" dirty="0">
                <a:solidFill>
                  <a:schemeClr val="tx1">
                    <a:lumMod val="95000"/>
                    <a:lumOff val="5000"/>
                  </a:schemeClr>
                </a:solidFill>
              </a:rPr>
              <a:t>(</a:t>
            </a:r>
            <a:r>
              <a:rPr lang="en-US" sz="1400" b="1" dirty="0" err="1">
                <a:solidFill>
                  <a:schemeClr val="tx1">
                    <a:lumMod val="95000"/>
                    <a:lumOff val="5000"/>
                  </a:schemeClr>
                </a:solidFill>
              </a:rPr>
              <a:t>N</a:t>
            </a:r>
            <a:r>
              <a:rPr lang="en-US" sz="1400" b="1" baseline="-25000" dirty="0" err="1">
                <a:solidFill>
                  <a:schemeClr val="tx1">
                    <a:lumMod val="95000"/>
                    <a:lumOff val="5000"/>
                  </a:schemeClr>
                </a:solidFill>
              </a:rPr>
              <a:t>tot</a:t>
            </a:r>
            <a:r>
              <a:rPr lang="en-US" sz="1400" b="1" dirty="0">
                <a:solidFill>
                  <a:schemeClr val="tx1">
                    <a:lumMod val="95000"/>
                    <a:lumOff val="5000"/>
                  </a:schemeClr>
                </a:solidFill>
              </a:rPr>
              <a:t>) </a:t>
            </a:r>
            <a:r>
              <a:rPr lang="en-US" sz="1400" b="1" dirty="0">
                <a:solidFill>
                  <a:srgbClr val="C00000"/>
                </a:solidFill>
              </a:rPr>
              <a:t>N</a:t>
            </a:r>
            <a:r>
              <a:rPr lang="en-US" sz="1400" b="1" baseline="-25000" dirty="0">
                <a:solidFill>
                  <a:srgbClr val="C00000"/>
                </a:solidFill>
              </a:rPr>
              <a:t>3</a:t>
            </a:r>
            <a:r>
              <a:rPr lang="en-US" sz="1400" b="1" baseline="-25000" dirty="0">
                <a:solidFill>
                  <a:srgbClr val="FF0000"/>
                </a:solidFill>
              </a:rPr>
              <a:t> </a:t>
            </a:r>
            <a:endParaRPr lang="en-US" sz="1400" b="1" dirty="0">
              <a:solidFill>
                <a:srgbClr val="FF0000"/>
              </a:solidFill>
            </a:endParaRPr>
          </a:p>
        </p:txBody>
      </p:sp>
      <p:sp>
        <p:nvSpPr>
          <p:cNvPr id="10" name="CuadroTexto 9">
            <a:extLst>
              <a:ext uri="{FF2B5EF4-FFF2-40B4-BE49-F238E27FC236}">
                <a16:creationId xmlns:a16="http://schemas.microsoft.com/office/drawing/2014/main" id="{851669BE-7FA3-2944-A6DB-4AF6A9980C7E}"/>
              </a:ext>
            </a:extLst>
          </p:cNvPr>
          <p:cNvSpPr txBox="1"/>
          <p:nvPr/>
        </p:nvSpPr>
        <p:spPr>
          <a:xfrm>
            <a:off x="2884631" y="1424885"/>
            <a:ext cx="1236236" cy="261610"/>
          </a:xfrm>
          <a:prstGeom prst="rect">
            <a:avLst/>
          </a:prstGeom>
          <a:noFill/>
        </p:spPr>
        <p:txBody>
          <a:bodyPr wrap="none" rtlCol="0">
            <a:spAutoFit/>
          </a:bodyPr>
          <a:lstStyle/>
          <a:p>
            <a:r>
              <a:rPr lang="en-US" sz="1100" b="1" dirty="0" err="1">
                <a:solidFill>
                  <a:schemeClr val="tx1">
                    <a:lumMod val="95000"/>
                    <a:lumOff val="5000"/>
                  </a:schemeClr>
                </a:solidFill>
                <a:latin typeface="Apple Symbols"/>
                <a:cs typeface="Apple Symbols"/>
              </a:rPr>
              <a:t>N</a:t>
            </a:r>
            <a:r>
              <a:rPr lang="en-US" sz="1100" b="1" baseline="-25000" dirty="0" err="1">
                <a:solidFill>
                  <a:schemeClr val="tx1">
                    <a:lumMod val="95000"/>
                    <a:lumOff val="5000"/>
                  </a:schemeClr>
                </a:solidFill>
                <a:latin typeface="Apple Symbols"/>
                <a:cs typeface="Apple Symbols"/>
              </a:rPr>
              <a:t>tot</a:t>
            </a:r>
            <a:r>
              <a:rPr lang="en-US" sz="1100" b="1" baseline="-25000" dirty="0">
                <a:solidFill>
                  <a:schemeClr val="tx1">
                    <a:lumMod val="95000"/>
                    <a:lumOff val="5000"/>
                  </a:schemeClr>
                </a:solidFill>
                <a:latin typeface="Apple Symbols"/>
                <a:cs typeface="Apple Symbols"/>
              </a:rPr>
              <a:t> </a:t>
            </a:r>
            <a:r>
              <a:rPr lang="en-US" sz="1100" b="1" dirty="0">
                <a:solidFill>
                  <a:schemeClr val="tx1">
                    <a:lumMod val="95000"/>
                    <a:lumOff val="5000"/>
                  </a:schemeClr>
                </a:solidFill>
              </a:rPr>
              <a:t>= </a:t>
            </a:r>
            <a:r>
              <a:rPr lang="en-US" sz="1100" b="1" dirty="0">
                <a:solidFill>
                  <a:srgbClr val="92D050"/>
                </a:solidFill>
              </a:rPr>
              <a:t>N</a:t>
            </a:r>
            <a:r>
              <a:rPr lang="en-US" sz="1100" b="1" baseline="-25000" dirty="0">
                <a:solidFill>
                  <a:srgbClr val="92D050"/>
                </a:solidFill>
              </a:rPr>
              <a:t>1</a:t>
            </a:r>
            <a:r>
              <a:rPr lang="en-US" sz="1100" b="1" dirty="0">
                <a:solidFill>
                  <a:srgbClr val="FF0000"/>
                </a:solidFill>
              </a:rPr>
              <a:t> +  </a:t>
            </a:r>
            <a:r>
              <a:rPr lang="en-US" sz="1100" b="1" dirty="0">
                <a:solidFill>
                  <a:srgbClr val="00B0F0"/>
                </a:solidFill>
              </a:rPr>
              <a:t>N</a:t>
            </a:r>
            <a:r>
              <a:rPr lang="en-US" sz="1100" b="1" baseline="-25000" dirty="0">
                <a:solidFill>
                  <a:srgbClr val="00B0F0"/>
                </a:solidFill>
              </a:rPr>
              <a:t>2</a:t>
            </a:r>
            <a:r>
              <a:rPr lang="en-US" sz="1100" b="1" dirty="0">
                <a:solidFill>
                  <a:srgbClr val="FF0000"/>
                </a:solidFill>
              </a:rPr>
              <a:t> + </a:t>
            </a:r>
            <a:r>
              <a:rPr lang="en-US" sz="1100" b="1" dirty="0">
                <a:solidFill>
                  <a:srgbClr val="C00000"/>
                </a:solidFill>
              </a:rPr>
              <a:t>N</a:t>
            </a:r>
            <a:r>
              <a:rPr lang="en-US" sz="1100" b="1" baseline="-25000" dirty="0">
                <a:solidFill>
                  <a:srgbClr val="C00000"/>
                </a:solidFill>
              </a:rPr>
              <a:t>3 </a:t>
            </a:r>
            <a:endParaRPr lang="en-US" sz="1100" b="1" dirty="0">
              <a:solidFill>
                <a:srgbClr val="C00000"/>
              </a:solidFill>
            </a:endParaRPr>
          </a:p>
        </p:txBody>
      </p:sp>
      <p:sp>
        <p:nvSpPr>
          <p:cNvPr id="11" name="CuadroTexto 10">
            <a:extLst>
              <a:ext uri="{FF2B5EF4-FFF2-40B4-BE49-F238E27FC236}">
                <a16:creationId xmlns:a16="http://schemas.microsoft.com/office/drawing/2014/main" id="{9FDC9844-B61C-E142-9006-88C66FB21BF2}"/>
              </a:ext>
            </a:extLst>
          </p:cNvPr>
          <p:cNvSpPr txBox="1"/>
          <p:nvPr/>
        </p:nvSpPr>
        <p:spPr>
          <a:xfrm>
            <a:off x="286713" y="1427031"/>
            <a:ext cx="2757701" cy="523220"/>
          </a:xfrm>
          <a:prstGeom prst="rect">
            <a:avLst/>
          </a:prstGeom>
          <a:noFill/>
        </p:spPr>
        <p:txBody>
          <a:bodyPr wrap="square" rtlCol="0">
            <a:spAutoFit/>
          </a:bodyPr>
          <a:lstStyle/>
          <a:p>
            <a:r>
              <a:rPr lang="en-US" sz="1400" dirty="0">
                <a:solidFill>
                  <a:srgbClr val="00B050"/>
                </a:solidFill>
                <a:latin typeface="Apple Symbols"/>
                <a:cs typeface="Apple Symbols"/>
              </a:rPr>
              <a:t>α</a:t>
            </a:r>
            <a:r>
              <a:rPr lang="en-US" sz="1400" dirty="0">
                <a:solidFill>
                  <a:schemeClr val="accent1">
                    <a:lumMod val="50000"/>
                  </a:schemeClr>
                </a:solidFill>
                <a:latin typeface="Apple Symbols"/>
                <a:cs typeface="Apple Symbols"/>
              </a:rPr>
              <a:t> </a:t>
            </a:r>
            <a:r>
              <a:rPr lang="en-US" sz="1400" dirty="0">
                <a:solidFill>
                  <a:schemeClr val="tx1">
                    <a:lumMod val="95000"/>
                    <a:lumOff val="5000"/>
                  </a:schemeClr>
                </a:solidFill>
                <a:latin typeface="Apple Symbols"/>
                <a:cs typeface="Apple Symbols"/>
              </a:rPr>
              <a:t>, </a:t>
            </a:r>
            <a:r>
              <a:rPr lang="en-US" sz="1400" dirty="0">
                <a:solidFill>
                  <a:srgbClr val="0000FF"/>
                </a:solidFill>
              </a:rPr>
              <a:t>β </a:t>
            </a:r>
            <a:r>
              <a:rPr lang="en-US" sz="1400" dirty="0">
                <a:solidFill>
                  <a:schemeClr val="tx1">
                    <a:lumMod val="95000"/>
                    <a:lumOff val="5000"/>
                  </a:schemeClr>
                </a:solidFill>
              </a:rPr>
              <a:t>, </a:t>
            </a:r>
            <a:r>
              <a:rPr lang="en-US" sz="1400" dirty="0">
                <a:solidFill>
                  <a:srgbClr val="FF0000"/>
                </a:solidFill>
              </a:rPr>
              <a:t>γ</a:t>
            </a:r>
            <a:r>
              <a:rPr lang="en-US" sz="1400" dirty="0">
                <a:solidFill>
                  <a:srgbClr val="FF3399"/>
                </a:solidFill>
              </a:rPr>
              <a:t> </a:t>
            </a:r>
            <a:r>
              <a:rPr lang="en-US" sz="1400" dirty="0">
                <a:solidFill>
                  <a:schemeClr val="tx1">
                    <a:lumMod val="95000"/>
                    <a:lumOff val="5000"/>
                  </a:schemeClr>
                </a:solidFill>
              </a:rPr>
              <a:t>are </a:t>
            </a:r>
            <a:r>
              <a:rPr lang="en-US" sz="1400" b="1" dirty="0">
                <a:solidFill>
                  <a:schemeClr val="tx1">
                    <a:lumMod val="95000"/>
                    <a:lumOff val="5000"/>
                  </a:schemeClr>
                </a:solidFill>
              </a:rPr>
              <a:t>quadratic functions </a:t>
            </a:r>
            <a:r>
              <a:rPr lang="en-US" sz="1400" dirty="0">
                <a:solidFill>
                  <a:schemeClr val="tx1">
                    <a:lumMod val="95000"/>
                    <a:lumOff val="5000"/>
                  </a:schemeClr>
                </a:solidFill>
              </a:rPr>
              <a:t>of </a:t>
            </a:r>
            <a:endParaRPr lang="en-US" sz="1400" b="1" dirty="0">
              <a:solidFill>
                <a:schemeClr val="tx1">
                  <a:lumMod val="95000"/>
                  <a:lumOff val="5000"/>
                </a:schemeClr>
              </a:solidFill>
            </a:endParaRPr>
          </a:p>
          <a:p>
            <a:r>
              <a:rPr lang="en-US" sz="1400" dirty="0">
                <a:solidFill>
                  <a:schemeClr val="tx1">
                    <a:lumMod val="95000"/>
                    <a:lumOff val="5000"/>
                  </a:schemeClr>
                </a:solidFill>
              </a:rPr>
              <a:t>They are computed by minimizing</a:t>
            </a:r>
            <a:r>
              <a:rPr lang="en-US" sz="1400" dirty="0"/>
              <a:t> :</a:t>
            </a:r>
          </a:p>
        </p:txBody>
      </p:sp>
      <p:sp>
        <p:nvSpPr>
          <p:cNvPr id="12" name="CuadroTexto 11">
            <a:extLst>
              <a:ext uri="{FF2B5EF4-FFF2-40B4-BE49-F238E27FC236}">
                <a16:creationId xmlns:a16="http://schemas.microsoft.com/office/drawing/2014/main" id="{2E0411F7-0FA0-E644-A987-C15DECAAA1F0}"/>
              </a:ext>
            </a:extLst>
          </p:cNvPr>
          <p:cNvSpPr txBox="1"/>
          <p:nvPr/>
        </p:nvSpPr>
        <p:spPr>
          <a:xfrm>
            <a:off x="286713" y="2244011"/>
            <a:ext cx="1741439" cy="307777"/>
          </a:xfrm>
          <a:prstGeom prst="rect">
            <a:avLst/>
          </a:prstGeom>
          <a:solidFill>
            <a:schemeClr val="bg1">
              <a:lumMod val="95000"/>
            </a:schemeClr>
          </a:solidFill>
          <a:ln w="28575">
            <a:solidFill>
              <a:schemeClr val="accent2">
                <a:lumMod val="75000"/>
              </a:schemeClr>
            </a:solidFill>
          </a:ln>
        </p:spPr>
        <p:txBody>
          <a:bodyPr wrap="none" rtlCol="0">
            <a:spAutoFit/>
          </a:bodyPr>
          <a:lstStyle/>
          <a:p>
            <a:r>
              <a:rPr lang="en-US" sz="1400" b="1" dirty="0"/>
              <a:t>χ</a:t>
            </a:r>
            <a:r>
              <a:rPr lang="en-US" sz="1400" b="1" baseline="30000" dirty="0"/>
              <a:t>2</a:t>
            </a:r>
            <a:r>
              <a:rPr lang="en-US" sz="1400" b="1" dirty="0"/>
              <a:t>= (</a:t>
            </a:r>
            <a:r>
              <a:rPr lang="en-US" sz="1400" b="1" dirty="0" err="1"/>
              <a:t>E</a:t>
            </a:r>
            <a:r>
              <a:rPr lang="en-US" sz="1400" b="1" baseline="-25000" dirty="0" err="1"/>
              <a:t>beam</a:t>
            </a:r>
            <a:r>
              <a:rPr lang="en-US" sz="1400" b="1" dirty="0" err="1"/>
              <a:t>-E</a:t>
            </a:r>
            <a:r>
              <a:rPr lang="en-US" sz="1400" b="1" baseline="-25000" dirty="0" err="1"/>
              <a:t>rec</a:t>
            </a:r>
            <a:r>
              <a:rPr lang="en-US" sz="1400" b="1" dirty="0"/>
              <a:t>)</a:t>
            </a:r>
            <a:r>
              <a:rPr lang="en-US" sz="1400" b="1" baseline="30000" dirty="0"/>
              <a:t>2</a:t>
            </a:r>
            <a:r>
              <a:rPr lang="en-US" sz="1400" b="1" dirty="0"/>
              <a:t>/</a:t>
            </a:r>
            <a:r>
              <a:rPr lang="en-US" sz="1400" b="1" dirty="0" err="1"/>
              <a:t>E</a:t>
            </a:r>
            <a:r>
              <a:rPr lang="en-US" sz="1400" b="1" baseline="-25000" dirty="0" err="1"/>
              <a:t>beam</a:t>
            </a:r>
            <a:endParaRPr lang="en-US" sz="1400" b="1" baseline="-25000" dirty="0"/>
          </a:p>
        </p:txBody>
      </p:sp>
      <p:sp>
        <p:nvSpPr>
          <p:cNvPr id="13" name="CuadroTexto 12">
            <a:extLst>
              <a:ext uri="{FF2B5EF4-FFF2-40B4-BE49-F238E27FC236}">
                <a16:creationId xmlns:a16="http://schemas.microsoft.com/office/drawing/2014/main" id="{C565CF04-1832-A14E-9702-EEFCE38C2A4C}"/>
              </a:ext>
            </a:extLst>
          </p:cNvPr>
          <p:cNvSpPr txBox="1"/>
          <p:nvPr/>
        </p:nvSpPr>
        <p:spPr>
          <a:xfrm>
            <a:off x="4033887" y="739907"/>
            <a:ext cx="4883068" cy="738664"/>
          </a:xfrm>
          <a:prstGeom prst="rect">
            <a:avLst/>
          </a:prstGeom>
          <a:noFill/>
        </p:spPr>
        <p:txBody>
          <a:bodyPr wrap="none" rtlCol="0">
            <a:spAutoFit/>
          </a:bodyPr>
          <a:lstStyle/>
          <a:p>
            <a:r>
              <a:rPr lang="en-US" sz="1400" b="1" dirty="0">
                <a:solidFill>
                  <a:srgbClr val="92D050"/>
                </a:solidFill>
              </a:rPr>
              <a:t>N</a:t>
            </a:r>
            <a:r>
              <a:rPr lang="en-US" sz="1400" b="1" baseline="-25000" dirty="0">
                <a:solidFill>
                  <a:srgbClr val="92D050"/>
                </a:solidFill>
              </a:rPr>
              <a:t>1</a:t>
            </a:r>
            <a:r>
              <a:rPr lang="en-US" sz="1400" dirty="0"/>
              <a:t>= Nb. of pads with </a:t>
            </a:r>
            <a:r>
              <a:rPr lang="en-US" sz="1400" b="1" dirty="0">
                <a:solidFill>
                  <a:srgbClr val="92D050"/>
                </a:solidFill>
              </a:rPr>
              <a:t>first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dirty="0"/>
              <a:t> </a:t>
            </a:r>
            <a:r>
              <a:rPr lang="en-US" sz="1400" b="1" dirty="0">
                <a:solidFill>
                  <a:srgbClr val="0000FF"/>
                </a:solidFill>
              </a:rPr>
              <a:t>second threshold</a:t>
            </a:r>
          </a:p>
          <a:p>
            <a:r>
              <a:rPr lang="en-US" sz="1400" b="1" dirty="0">
                <a:solidFill>
                  <a:srgbClr val="00B0F0"/>
                </a:solidFill>
              </a:rPr>
              <a:t>N</a:t>
            </a:r>
            <a:r>
              <a:rPr lang="en-US" sz="1400" b="1" baseline="-25000" dirty="0">
                <a:solidFill>
                  <a:srgbClr val="00B0F0"/>
                </a:solidFill>
              </a:rPr>
              <a:t>2 </a:t>
            </a:r>
            <a:r>
              <a:rPr lang="en-US" sz="1400" dirty="0"/>
              <a:t>= Nb. of pads with </a:t>
            </a:r>
            <a:r>
              <a:rPr lang="en-US" sz="1400" b="1" dirty="0">
                <a:solidFill>
                  <a:srgbClr val="0000FF"/>
                </a:solidFill>
              </a:rPr>
              <a:t>second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b="1" dirty="0">
                <a:solidFill>
                  <a:schemeClr val="accent6">
                    <a:lumMod val="75000"/>
                  </a:schemeClr>
                </a:solidFill>
              </a:rPr>
              <a:t> </a:t>
            </a:r>
            <a:r>
              <a:rPr lang="en-US" sz="1400" b="1" dirty="0">
                <a:solidFill>
                  <a:srgbClr val="FF0000"/>
                </a:solidFill>
              </a:rPr>
              <a:t>third threshold</a:t>
            </a:r>
          </a:p>
          <a:p>
            <a:r>
              <a:rPr lang="en-US" sz="1400" b="1" dirty="0">
                <a:solidFill>
                  <a:srgbClr val="C00000"/>
                </a:solidFill>
              </a:rPr>
              <a:t>N</a:t>
            </a:r>
            <a:r>
              <a:rPr lang="en-US" sz="1400" b="1" baseline="-25000" dirty="0">
                <a:solidFill>
                  <a:srgbClr val="C00000"/>
                </a:solidFill>
              </a:rPr>
              <a:t>3</a:t>
            </a:r>
            <a:r>
              <a:rPr lang="en-US" sz="1400" b="1" baseline="-25000" dirty="0">
                <a:solidFill>
                  <a:srgbClr val="7030A0"/>
                </a:solidFill>
              </a:rPr>
              <a:t> </a:t>
            </a:r>
            <a:r>
              <a:rPr lang="en-US" sz="1400" dirty="0"/>
              <a:t>= Nb. of pads with </a:t>
            </a:r>
            <a:r>
              <a:rPr lang="en-US" sz="1400" b="1" dirty="0">
                <a:solidFill>
                  <a:schemeClr val="accent2">
                    <a:lumMod val="75000"/>
                  </a:schemeClr>
                </a:solidFill>
              </a:rPr>
              <a:t>signal&gt;</a:t>
            </a:r>
            <a:r>
              <a:rPr lang="en-US" sz="1400" dirty="0"/>
              <a:t> </a:t>
            </a:r>
            <a:r>
              <a:rPr lang="en-US" sz="1400" b="1" dirty="0">
                <a:solidFill>
                  <a:srgbClr val="FF0000"/>
                </a:solidFill>
              </a:rPr>
              <a:t>third</a:t>
            </a:r>
            <a:r>
              <a:rPr lang="en-US" sz="1400" dirty="0">
                <a:solidFill>
                  <a:srgbClr val="FF0000"/>
                </a:solidFill>
              </a:rPr>
              <a:t> </a:t>
            </a:r>
            <a:r>
              <a:rPr lang="en-US" sz="1400" b="1" dirty="0">
                <a:solidFill>
                  <a:srgbClr val="FF0000"/>
                </a:solidFill>
              </a:rPr>
              <a:t>threshold</a:t>
            </a:r>
            <a:endParaRPr lang="en-US" sz="1400" dirty="0">
              <a:solidFill>
                <a:srgbClr val="FF0000"/>
              </a:solidFill>
            </a:endParaRPr>
          </a:p>
        </p:txBody>
      </p:sp>
      <p:pic>
        <p:nvPicPr>
          <p:cNvPr id="14" name="Imagen 13">
            <a:extLst>
              <a:ext uri="{FF2B5EF4-FFF2-40B4-BE49-F238E27FC236}">
                <a16:creationId xmlns:a16="http://schemas.microsoft.com/office/drawing/2014/main" id="{0CC86586-00C1-8448-91D4-7789258BE2F2}"/>
              </a:ext>
            </a:extLst>
          </p:cNvPr>
          <p:cNvPicPr>
            <a:picLocks noChangeAspect="1"/>
          </p:cNvPicPr>
          <p:nvPr/>
        </p:nvPicPr>
        <p:blipFill>
          <a:blip r:embed="rId3"/>
          <a:stretch>
            <a:fillRect/>
          </a:stretch>
        </p:blipFill>
        <p:spPr>
          <a:xfrm>
            <a:off x="3525087" y="1686494"/>
            <a:ext cx="2505610" cy="2395193"/>
          </a:xfrm>
          <a:prstGeom prst="rect">
            <a:avLst/>
          </a:prstGeom>
        </p:spPr>
      </p:pic>
      <p:pic>
        <p:nvPicPr>
          <p:cNvPr id="15" name="Imagen 14">
            <a:extLst>
              <a:ext uri="{FF2B5EF4-FFF2-40B4-BE49-F238E27FC236}">
                <a16:creationId xmlns:a16="http://schemas.microsoft.com/office/drawing/2014/main" id="{5EA64B87-1B15-A54A-9482-BE0496155F6F}"/>
              </a:ext>
            </a:extLst>
          </p:cNvPr>
          <p:cNvPicPr>
            <a:picLocks noChangeAspect="1"/>
          </p:cNvPicPr>
          <p:nvPr/>
        </p:nvPicPr>
        <p:blipFill>
          <a:blip r:embed="rId4"/>
          <a:stretch>
            <a:fillRect/>
          </a:stretch>
        </p:blipFill>
        <p:spPr>
          <a:xfrm>
            <a:off x="6141434" y="1612935"/>
            <a:ext cx="2650850" cy="2499874"/>
          </a:xfrm>
          <a:prstGeom prst="rect">
            <a:avLst/>
          </a:prstGeom>
        </p:spPr>
      </p:pic>
      <p:pic>
        <p:nvPicPr>
          <p:cNvPr id="16" name="Imagen 15">
            <a:extLst>
              <a:ext uri="{FF2B5EF4-FFF2-40B4-BE49-F238E27FC236}">
                <a16:creationId xmlns:a16="http://schemas.microsoft.com/office/drawing/2014/main" id="{697F56DD-737C-E14B-A7CB-91AB027246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302" y="3700806"/>
            <a:ext cx="2319084" cy="1804557"/>
          </a:xfrm>
          <a:prstGeom prst="rect">
            <a:avLst/>
          </a:prstGeom>
        </p:spPr>
      </p:pic>
      <p:sp>
        <p:nvSpPr>
          <p:cNvPr id="17" name="CuadroTexto 16">
            <a:extLst>
              <a:ext uri="{FF2B5EF4-FFF2-40B4-BE49-F238E27FC236}">
                <a16:creationId xmlns:a16="http://schemas.microsoft.com/office/drawing/2014/main" id="{937CE5C9-A04A-FC4A-A18F-BDA4973C92B4}"/>
              </a:ext>
            </a:extLst>
          </p:cNvPr>
          <p:cNvSpPr txBox="1"/>
          <p:nvPr/>
        </p:nvSpPr>
        <p:spPr>
          <a:xfrm>
            <a:off x="161215" y="3001881"/>
            <a:ext cx="3253554" cy="738664"/>
          </a:xfrm>
          <a:prstGeom prst="rect">
            <a:avLst/>
          </a:prstGeom>
          <a:noFill/>
        </p:spPr>
        <p:txBody>
          <a:bodyPr wrap="square" rtlCol="0">
            <a:spAutoFit/>
          </a:bodyPr>
          <a:lstStyle/>
          <a:p>
            <a:r>
              <a:rPr lang="en-US" sz="1200" dirty="0">
                <a:solidFill>
                  <a:srgbClr val="C00000"/>
                </a:solidFill>
              </a:rPr>
              <a:t> </a:t>
            </a:r>
            <a:r>
              <a:rPr lang="en-US" sz="1400" dirty="0"/>
              <a:t>Track segments reconstruction using 3D-Hough Transform helps to apply different treatment to the hits of these segments.</a:t>
            </a:r>
          </a:p>
        </p:txBody>
      </p:sp>
      <p:sp>
        <p:nvSpPr>
          <p:cNvPr id="18" name="ZoneTexte 17">
            <a:extLst>
              <a:ext uri="{FF2B5EF4-FFF2-40B4-BE49-F238E27FC236}">
                <a16:creationId xmlns:a16="http://schemas.microsoft.com/office/drawing/2014/main" id="{44E5132F-3584-2248-8131-B2910FB9EFDF}"/>
              </a:ext>
            </a:extLst>
          </p:cNvPr>
          <p:cNvSpPr txBox="1"/>
          <p:nvPr/>
        </p:nvSpPr>
        <p:spPr>
          <a:xfrm>
            <a:off x="6622106" y="3429000"/>
            <a:ext cx="1984043"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dirty="0">
                <a:solidFill>
                  <a:srgbClr val="FFFFFF"/>
                </a:solidFill>
                <a:hlinkClick r:id="rId6"/>
              </a:rPr>
              <a:t> </a:t>
            </a:r>
            <a:r>
              <a:rPr lang="fr-FR" sz="1400" dirty="0">
                <a:solidFill>
                  <a:schemeClr val="bg1"/>
                </a:solidFill>
                <a:hlinkClick r:id="rId6"/>
              </a:rPr>
              <a:t>JINST 11 (2016) P04001</a:t>
            </a:r>
            <a:endParaRPr lang="en-US" sz="1400" dirty="0">
              <a:solidFill>
                <a:schemeClr val="bg1"/>
              </a:solidFill>
            </a:endParaRPr>
          </a:p>
        </p:txBody>
      </p:sp>
      <p:pic>
        <p:nvPicPr>
          <p:cNvPr id="3" name="Image 2">
            <a:extLst>
              <a:ext uri="{FF2B5EF4-FFF2-40B4-BE49-F238E27FC236}">
                <a16:creationId xmlns:a16="http://schemas.microsoft.com/office/drawing/2014/main" id="{51FD897D-CEA6-41CF-29C5-B1278EB8F377}"/>
              </a:ext>
            </a:extLst>
          </p:cNvPr>
          <p:cNvPicPr>
            <a:picLocks noChangeAspect="1"/>
          </p:cNvPicPr>
          <p:nvPr/>
        </p:nvPicPr>
        <p:blipFill>
          <a:blip r:embed="rId7"/>
          <a:stretch>
            <a:fillRect/>
          </a:stretch>
        </p:blipFill>
        <p:spPr>
          <a:xfrm>
            <a:off x="6233157" y="4154123"/>
            <a:ext cx="2910843" cy="2498444"/>
          </a:xfrm>
          <a:prstGeom prst="rect">
            <a:avLst/>
          </a:prstGeom>
        </p:spPr>
      </p:pic>
      <p:sp>
        <p:nvSpPr>
          <p:cNvPr id="24" name="CuadroTexto 9">
            <a:extLst>
              <a:ext uri="{FF2B5EF4-FFF2-40B4-BE49-F238E27FC236}">
                <a16:creationId xmlns:a16="http://schemas.microsoft.com/office/drawing/2014/main" id="{E8006EA3-D455-3991-8747-F47FA3EFC123}"/>
              </a:ext>
            </a:extLst>
          </p:cNvPr>
          <p:cNvSpPr txBox="1"/>
          <p:nvPr/>
        </p:nvSpPr>
        <p:spPr>
          <a:xfrm>
            <a:off x="214302" y="6102526"/>
            <a:ext cx="2036135" cy="307777"/>
          </a:xfrm>
          <a:prstGeom prst="rect">
            <a:avLst/>
          </a:prstGeom>
          <a:noFill/>
        </p:spPr>
        <p:txBody>
          <a:bodyPr wrap="none" rtlCol="0">
            <a:spAutoFit/>
          </a:bodyPr>
          <a:lstStyle/>
          <a:p>
            <a:r>
              <a:rPr lang="en-US" sz="1400" b="1" dirty="0" err="1">
                <a:solidFill>
                  <a:schemeClr val="tx1">
                    <a:lumMod val="95000"/>
                    <a:lumOff val="5000"/>
                  </a:schemeClr>
                </a:solidFill>
                <a:latin typeface="Apple Symbols"/>
                <a:cs typeface="Apple Symbols"/>
              </a:rPr>
              <a:t>N</a:t>
            </a:r>
            <a:r>
              <a:rPr lang="en-US" sz="1400" b="1" baseline="-25000" dirty="0" err="1">
                <a:solidFill>
                  <a:schemeClr val="tx1">
                    <a:lumMod val="95000"/>
                    <a:lumOff val="5000"/>
                  </a:schemeClr>
                </a:solidFill>
                <a:latin typeface="Apple Symbols"/>
                <a:cs typeface="Apple Symbols"/>
              </a:rPr>
              <a:t>tot</a:t>
            </a:r>
            <a:r>
              <a:rPr lang="en-US" sz="1400" b="1" baseline="-25000" dirty="0">
                <a:solidFill>
                  <a:schemeClr val="tx1">
                    <a:lumMod val="95000"/>
                    <a:lumOff val="5000"/>
                  </a:schemeClr>
                </a:solidFill>
                <a:latin typeface="Apple Symbols"/>
                <a:cs typeface="Apple Symbols"/>
              </a:rPr>
              <a:t> </a:t>
            </a:r>
            <a:r>
              <a:rPr lang="en-US" sz="1400" b="1" dirty="0">
                <a:solidFill>
                  <a:schemeClr val="tx1">
                    <a:lumMod val="95000"/>
                    <a:lumOff val="5000"/>
                  </a:schemeClr>
                </a:solidFill>
              </a:rPr>
              <a:t>= </a:t>
            </a:r>
            <a:r>
              <a:rPr lang="en-US" sz="1400" b="1" dirty="0">
                <a:solidFill>
                  <a:srgbClr val="92D050"/>
                </a:solidFill>
              </a:rPr>
              <a:t>N’</a:t>
            </a:r>
            <a:r>
              <a:rPr lang="en-US" sz="1400" b="1" baseline="-25000" dirty="0">
                <a:solidFill>
                  <a:srgbClr val="92D050"/>
                </a:solidFill>
              </a:rPr>
              <a:t>1</a:t>
            </a:r>
            <a:r>
              <a:rPr lang="en-US" sz="1400" b="1" dirty="0">
                <a:solidFill>
                  <a:srgbClr val="FF0000"/>
                </a:solidFill>
              </a:rPr>
              <a:t> +  </a:t>
            </a:r>
            <a:r>
              <a:rPr lang="en-US" sz="1400" b="1" dirty="0">
                <a:solidFill>
                  <a:srgbClr val="00B0F0"/>
                </a:solidFill>
              </a:rPr>
              <a:t>N’</a:t>
            </a:r>
            <a:r>
              <a:rPr lang="en-US" sz="1400" b="1" baseline="-25000" dirty="0">
                <a:solidFill>
                  <a:srgbClr val="00B0F0"/>
                </a:solidFill>
              </a:rPr>
              <a:t>2</a:t>
            </a:r>
            <a:r>
              <a:rPr lang="en-US" sz="1400" b="1" dirty="0">
                <a:solidFill>
                  <a:srgbClr val="FF0000"/>
                </a:solidFill>
              </a:rPr>
              <a:t> + </a:t>
            </a:r>
            <a:r>
              <a:rPr lang="en-US" sz="1400" b="1" dirty="0">
                <a:solidFill>
                  <a:srgbClr val="C00000"/>
                </a:solidFill>
              </a:rPr>
              <a:t>N’</a:t>
            </a:r>
            <a:r>
              <a:rPr lang="en-US" sz="1400" b="1" baseline="-25000" dirty="0">
                <a:solidFill>
                  <a:srgbClr val="C00000"/>
                </a:solidFill>
              </a:rPr>
              <a:t>3</a:t>
            </a:r>
            <a:r>
              <a:rPr lang="en-US" sz="1400" b="1" dirty="0">
                <a:solidFill>
                  <a:srgbClr val="C00000"/>
                </a:solidFill>
              </a:rPr>
              <a:t>+ </a:t>
            </a:r>
            <a:r>
              <a:rPr lang="en-US" sz="1400" b="1" dirty="0">
                <a:solidFill>
                  <a:srgbClr val="7030A0"/>
                </a:solidFill>
              </a:rPr>
              <a:t>N</a:t>
            </a:r>
            <a:r>
              <a:rPr lang="en-US" sz="1400" b="1" baseline="-25000" dirty="0">
                <a:solidFill>
                  <a:srgbClr val="7030A0"/>
                </a:solidFill>
              </a:rPr>
              <a:t>HT</a:t>
            </a:r>
            <a:r>
              <a:rPr lang="en-US" sz="1400" b="1" baseline="-25000" dirty="0">
                <a:solidFill>
                  <a:srgbClr val="C00000"/>
                </a:solidFill>
              </a:rPr>
              <a:t> </a:t>
            </a:r>
            <a:endParaRPr lang="en-US" sz="1400" b="1" dirty="0">
              <a:solidFill>
                <a:srgbClr val="C00000"/>
              </a:solidFill>
            </a:endParaRPr>
          </a:p>
        </p:txBody>
      </p:sp>
      <p:sp>
        <p:nvSpPr>
          <p:cNvPr id="2" name="ZoneTexte 1">
            <a:extLst>
              <a:ext uri="{FF2B5EF4-FFF2-40B4-BE49-F238E27FC236}">
                <a16:creationId xmlns:a16="http://schemas.microsoft.com/office/drawing/2014/main" id="{9FD6BD72-1B11-2237-2F22-76D0D79A43C3}"/>
              </a:ext>
            </a:extLst>
          </p:cNvPr>
          <p:cNvSpPr txBox="1"/>
          <p:nvPr/>
        </p:nvSpPr>
        <p:spPr>
          <a:xfrm>
            <a:off x="234959" y="2754812"/>
            <a:ext cx="1844946" cy="307777"/>
          </a:xfrm>
          <a:prstGeom prst="rect">
            <a:avLst/>
          </a:prstGeom>
          <a:noFill/>
        </p:spPr>
        <p:txBody>
          <a:bodyPr wrap="square" rtlCol="0">
            <a:spAutoFit/>
          </a:bodyPr>
          <a:lstStyle/>
          <a:p>
            <a:r>
              <a:rPr lang="en-US" sz="1400" b="1" dirty="0">
                <a:solidFill>
                  <a:schemeClr val="accent2">
                    <a:lumMod val="75000"/>
                  </a:schemeClr>
                </a:solidFill>
              </a:rPr>
              <a:t>Hough-Transform</a:t>
            </a:r>
          </a:p>
        </p:txBody>
      </p:sp>
      <p:sp>
        <p:nvSpPr>
          <p:cNvPr id="21" name="ZoneTexte 20">
            <a:extLst>
              <a:ext uri="{FF2B5EF4-FFF2-40B4-BE49-F238E27FC236}">
                <a16:creationId xmlns:a16="http://schemas.microsoft.com/office/drawing/2014/main" id="{C12A05B4-B05B-B443-968E-ECD9C1037857}"/>
              </a:ext>
            </a:extLst>
          </p:cNvPr>
          <p:cNvSpPr txBox="1"/>
          <p:nvPr/>
        </p:nvSpPr>
        <p:spPr>
          <a:xfrm>
            <a:off x="4225343" y="6562037"/>
            <a:ext cx="2007814"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u="sng" dirty="0">
                <a:solidFill>
                  <a:srgbClr val="0000FF"/>
                </a:solidFill>
              </a:rPr>
              <a:t>JINST 12 (2017) P05009</a:t>
            </a:r>
          </a:p>
        </p:txBody>
      </p:sp>
      <p:pic>
        <p:nvPicPr>
          <p:cNvPr id="6" name="Image 5">
            <a:extLst>
              <a:ext uri="{FF2B5EF4-FFF2-40B4-BE49-F238E27FC236}">
                <a16:creationId xmlns:a16="http://schemas.microsoft.com/office/drawing/2014/main" id="{E6B63ACC-742E-C651-ACCD-A450998829BC}"/>
              </a:ext>
            </a:extLst>
          </p:cNvPr>
          <p:cNvPicPr>
            <a:picLocks noChangeAspect="1"/>
          </p:cNvPicPr>
          <p:nvPr/>
        </p:nvPicPr>
        <p:blipFill>
          <a:blip r:embed="rId8"/>
          <a:stretch>
            <a:fillRect/>
          </a:stretch>
        </p:blipFill>
        <p:spPr>
          <a:xfrm>
            <a:off x="3551404" y="4108858"/>
            <a:ext cx="2650850" cy="2498445"/>
          </a:xfrm>
          <a:prstGeom prst="rect">
            <a:avLst/>
          </a:prstGeom>
        </p:spPr>
      </p:pic>
      <p:sp>
        <p:nvSpPr>
          <p:cNvPr id="23" name="CuadroTexto 8">
            <a:extLst>
              <a:ext uri="{FF2B5EF4-FFF2-40B4-BE49-F238E27FC236}">
                <a16:creationId xmlns:a16="http://schemas.microsoft.com/office/drawing/2014/main" id="{67F15BAE-DE56-89FF-43D8-BAC39B1F897F}"/>
              </a:ext>
            </a:extLst>
          </p:cNvPr>
          <p:cNvSpPr txBox="1"/>
          <p:nvPr/>
        </p:nvSpPr>
        <p:spPr>
          <a:xfrm>
            <a:off x="75990" y="5650056"/>
            <a:ext cx="3612252" cy="292388"/>
          </a:xfrm>
          <a:prstGeom prst="rect">
            <a:avLst/>
          </a:prstGeom>
          <a:solidFill>
            <a:schemeClr val="bg1">
              <a:lumMod val="95000"/>
            </a:schemeClr>
          </a:solidFill>
          <a:ln w="38100">
            <a:solidFill>
              <a:schemeClr val="bg1">
                <a:lumMod val="50000"/>
              </a:schemeClr>
            </a:solidFill>
          </a:ln>
        </p:spPr>
        <p:txBody>
          <a:bodyPr wrap="square" rtlCol="0">
            <a:spAutoFit/>
          </a:bodyPr>
          <a:lstStyle/>
          <a:p>
            <a:r>
              <a:rPr lang="en-US" sz="1300" b="1" dirty="0" err="1">
                <a:solidFill>
                  <a:srgbClr val="FF0000"/>
                </a:solidFill>
              </a:rPr>
              <a:t>E</a:t>
            </a:r>
            <a:r>
              <a:rPr lang="en-US" sz="1300" b="1" baseline="-25000" dirty="0" err="1">
                <a:solidFill>
                  <a:srgbClr val="FF0000"/>
                </a:solidFill>
              </a:rPr>
              <a:t>rec</a:t>
            </a:r>
            <a:r>
              <a:rPr lang="en-US" sz="1300" b="1" baseline="-25000" dirty="0">
                <a:solidFill>
                  <a:srgbClr val="FF0000"/>
                </a:solidFill>
              </a:rPr>
              <a:t>  = </a:t>
            </a:r>
            <a:r>
              <a:rPr lang="en-US" sz="1300" b="1" dirty="0">
                <a:solidFill>
                  <a:srgbClr val="FF0000"/>
                </a:solidFill>
                <a:latin typeface="Apple Symbols"/>
                <a:cs typeface="Apple Symbols"/>
              </a:rPr>
              <a:t> </a:t>
            </a:r>
            <a:r>
              <a:rPr lang="en-US" sz="1300" b="1" dirty="0">
                <a:solidFill>
                  <a:schemeClr val="accent1">
                    <a:lumMod val="50000"/>
                  </a:schemeClr>
                </a:solidFill>
                <a:latin typeface="Apple Symbols"/>
                <a:cs typeface="Apple Symbols"/>
              </a:rPr>
              <a:t> </a:t>
            </a:r>
            <a:r>
              <a:rPr lang="en-US" sz="1300" b="1" dirty="0">
                <a:solidFill>
                  <a:srgbClr val="00B050"/>
                </a:solidFill>
                <a:latin typeface="Apple Symbols"/>
                <a:cs typeface="Apple Symbols"/>
              </a:rPr>
              <a:t>α</a:t>
            </a:r>
            <a:r>
              <a:rPr lang="en-US" sz="1300" b="1" dirty="0">
                <a:solidFill>
                  <a:schemeClr val="accent1">
                    <a:lumMod val="50000"/>
                  </a:schemeClr>
                </a:solidFill>
                <a:latin typeface="Apple Symbols"/>
                <a:cs typeface="Apple Symbols"/>
              </a:rPr>
              <a:t> </a:t>
            </a:r>
            <a:r>
              <a:rPr lang="en-US" sz="1300" b="1" dirty="0">
                <a:solidFill>
                  <a:schemeClr val="tx1">
                    <a:lumMod val="95000"/>
                    <a:lumOff val="5000"/>
                  </a:schemeClr>
                </a:solidFill>
                <a:latin typeface="Apple Symbols"/>
                <a:cs typeface="Apple Symbols"/>
              </a:rPr>
              <a:t>(</a:t>
            </a:r>
            <a:r>
              <a:rPr lang="en-US" sz="1300" b="1" dirty="0" err="1">
                <a:solidFill>
                  <a:schemeClr val="tx1">
                    <a:lumMod val="95000"/>
                    <a:lumOff val="5000"/>
                  </a:schemeClr>
                </a:solidFill>
                <a:latin typeface="Apple Symbols"/>
                <a:cs typeface="Apple Symbols"/>
              </a:rPr>
              <a:t>N</a:t>
            </a:r>
            <a:r>
              <a:rPr lang="en-US" sz="1300" b="1" baseline="-25000" dirty="0" err="1">
                <a:solidFill>
                  <a:schemeClr val="tx1">
                    <a:lumMod val="95000"/>
                    <a:lumOff val="5000"/>
                  </a:schemeClr>
                </a:solidFill>
                <a:latin typeface="Apple Symbols"/>
                <a:cs typeface="Apple Symbols"/>
              </a:rPr>
              <a:t>tot</a:t>
            </a:r>
            <a:r>
              <a:rPr lang="en-US" sz="1300" b="1" dirty="0">
                <a:solidFill>
                  <a:schemeClr val="tx1">
                    <a:lumMod val="95000"/>
                    <a:lumOff val="5000"/>
                  </a:schemeClr>
                </a:solidFill>
              </a:rPr>
              <a:t>) </a:t>
            </a:r>
            <a:r>
              <a:rPr lang="en-US" sz="1300" b="1" dirty="0">
                <a:solidFill>
                  <a:srgbClr val="92D050"/>
                </a:solidFill>
              </a:rPr>
              <a:t>N’</a:t>
            </a:r>
            <a:r>
              <a:rPr lang="en-US" sz="1300" b="1" baseline="-25000" dirty="0">
                <a:solidFill>
                  <a:srgbClr val="92D050"/>
                </a:solidFill>
              </a:rPr>
              <a:t>1</a:t>
            </a:r>
            <a:r>
              <a:rPr lang="en-US" sz="1300" b="1" dirty="0">
                <a:solidFill>
                  <a:srgbClr val="FF0000"/>
                </a:solidFill>
              </a:rPr>
              <a:t> + </a:t>
            </a:r>
            <a:r>
              <a:rPr lang="en-US" sz="1300" b="1" dirty="0">
                <a:solidFill>
                  <a:srgbClr val="0000FF"/>
                </a:solidFill>
              </a:rPr>
              <a:t>β</a:t>
            </a:r>
            <a:r>
              <a:rPr lang="en-US" sz="1300" b="1" dirty="0">
                <a:solidFill>
                  <a:srgbClr val="C00000"/>
                </a:solidFill>
              </a:rPr>
              <a:t> </a:t>
            </a:r>
            <a:r>
              <a:rPr lang="en-US" sz="1300" b="1" dirty="0">
                <a:solidFill>
                  <a:schemeClr val="tx1">
                    <a:lumMod val="95000"/>
                    <a:lumOff val="5000"/>
                  </a:schemeClr>
                </a:solidFill>
              </a:rPr>
              <a:t>(</a:t>
            </a:r>
            <a:r>
              <a:rPr lang="en-US" sz="1300" b="1" dirty="0" err="1">
                <a:solidFill>
                  <a:schemeClr val="tx1">
                    <a:lumMod val="95000"/>
                    <a:lumOff val="5000"/>
                  </a:schemeClr>
                </a:solidFill>
              </a:rPr>
              <a:t>N</a:t>
            </a:r>
            <a:r>
              <a:rPr lang="en-US" sz="1300" b="1" baseline="-25000" dirty="0" err="1">
                <a:solidFill>
                  <a:schemeClr val="tx1">
                    <a:lumMod val="95000"/>
                    <a:lumOff val="5000"/>
                  </a:schemeClr>
                </a:solidFill>
              </a:rPr>
              <a:t>tot</a:t>
            </a:r>
            <a:r>
              <a:rPr lang="en-US" sz="1300" b="1" dirty="0">
                <a:solidFill>
                  <a:schemeClr val="tx1">
                    <a:lumMod val="95000"/>
                    <a:lumOff val="5000"/>
                  </a:schemeClr>
                </a:solidFill>
              </a:rPr>
              <a:t>) </a:t>
            </a:r>
            <a:r>
              <a:rPr lang="en-US" sz="1300" b="1" dirty="0">
                <a:solidFill>
                  <a:srgbClr val="00B0F0"/>
                </a:solidFill>
              </a:rPr>
              <a:t>N’</a:t>
            </a:r>
            <a:r>
              <a:rPr lang="en-US" sz="1300" b="1" baseline="-25000" dirty="0">
                <a:solidFill>
                  <a:srgbClr val="00B0F0"/>
                </a:solidFill>
              </a:rPr>
              <a:t>2</a:t>
            </a:r>
            <a:r>
              <a:rPr lang="en-US" sz="1300" b="1" dirty="0">
                <a:solidFill>
                  <a:srgbClr val="FF0000"/>
                </a:solidFill>
              </a:rPr>
              <a:t> + γ</a:t>
            </a:r>
            <a:r>
              <a:rPr lang="en-US" sz="1300" b="1" dirty="0">
                <a:solidFill>
                  <a:srgbClr val="FF3399"/>
                </a:solidFill>
              </a:rPr>
              <a:t> </a:t>
            </a:r>
            <a:r>
              <a:rPr lang="en-US" sz="1300" b="1" dirty="0">
                <a:solidFill>
                  <a:schemeClr val="tx1">
                    <a:lumMod val="95000"/>
                    <a:lumOff val="5000"/>
                  </a:schemeClr>
                </a:solidFill>
              </a:rPr>
              <a:t>(</a:t>
            </a:r>
            <a:r>
              <a:rPr lang="en-US" sz="1300" b="1" dirty="0" err="1">
                <a:solidFill>
                  <a:schemeClr val="tx1">
                    <a:lumMod val="95000"/>
                    <a:lumOff val="5000"/>
                  </a:schemeClr>
                </a:solidFill>
              </a:rPr>
              <a:t>N</a:t>
            </a:r>
            <a:r>
              <a:rPr lang="en-US" sz="1300" b="1" baseline="-25000" dirty="0" err="1">
                <a:solidFill>
                  <a:schemeClr val="tx1">
                    <a:lumMod val="95000"/>
                    <a:lumOff val="5000"/>
                  </a:schemeClr>
                </a:solidFill>
              </a:rPr>
              <a:t>tot</a:t>
            </a:r>
            <a:r>
              <a:rPr lang="en-US" sz="1300" b="1" dirty="0">
                <a:solidFill>
                  <a:schemeClr val="tx1">
                    <a:lumMod val="95000"/>
                    <a:lumOff val="5000"/>
                  </a:schemeClr>
                </a:solidFill>
              </a:rPr>
              <a:t>) </a:t>
            </a:r>
            <a:r>
              <a:rPr lang="en-US" sz="1300" b="1" dirty="0">
                <a:solidFill>
                  <a:srgbClr val="C00000"/>
                </a:solidFill>
              </a:rPr>
              <a:t>N’</a:t>
            </a:r>
            <a:r>
              <a:rPr lang="en-US" sz="1300" b="1" baseline="-25000" dirty="0">
                <a:solidFill>
                  <a:srgbClr val="C00000"/>
                </a:solidFill>
              </a:rPr>
              <a:t>3 </a:t>
            </a:r>
            <a:r>
              <a:rPr lang="en-US" sz="1300" b="1" dirty="0">
                <a:solidFill>
                  <a:srgbClr val="C00000"/>
                </a:solidFill>
              </a:rPr>
              <a:t>+ </a:t>
            </a:r>
            <a:r>
              <a:rPr lang="en-US" sz="1300" b="1" dirty="0">
                <a:solidFill>
                  <a:schemeClr val="accent2">
                    <a:lumMod val="75000"/>
                  </a:schemeClr>
                </a:solidFill>
              </a:rPr>
              <a:t>c</a:t>
            </a:r>
            <a:r>
              <a:rPr lang="en-US" sz="1300" b="1" dirty="0">
                <a:solidFill>
                  <a:srgbClr val="C00000"/>
                </a:solidFill>
              </a:rPr>
              <a:t>  </a:t>
            </a:r>
            <a:r>
              <a:rPr lang="en-US" sz="1300" b="1" dirty="0">
                <a:solidFill>
                  <a:srgbClr val="7030A0"/>
                </a:solidFill>
              </a:rPr>
              <a:t>N</a:t>
            </a:r>
            <a:r>
              <a:rPr lang="en-US" sz="1300" b="1" baseline="-25000" dirty="0">
                <a:solidFill>
                  <a:srgbClr val="7030A0"/>
                </a:solidFill>
              </a:rPr>
              <a:t>HT </a:t>
            </a:r>
            <a:endParaRPr lang="en-US" sz="1300" b="1" dirty="0">
              <a:solidFill>
                <a:srgbClr val="7030A0"/>
              </a:solidFill>
            </a:endParaRPr>
          </a:p>
        </p:txBody>
      </p:sp>
    </p:spTree>
    <p:extLst>
      <p:ext uri="{BB962C8B-B14F-4D97-AF65-F5344CB8AC3E}">
        <p14:creationId xmlns:p14="http://schemas.microsoft.com/office/powerpoint/2010/main" val="3384726647"/>
      </p:ext>
    </p:extLst>
  </p:cSld>
  <p:clrMapOvr>
    <a:masterClrMapping/>
  </p:clrMapOvr>
  <mc:AlternateContent xmlns:mc="http://schemas.openxmlformats.org/markup-compatibility/2006" xmlns:p14="http://schemas.microsoft.com/office/powerpoint/2010/main">
    <mc:Choice Requires="p14">
      <p:transition spd="slow" p14:dur="2000" advTm="75767"/>
    </mc:Choice>
    <mc:Fallback xmlns="">
      <p:transition spd="slow" advTm="757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05-30 à 21.23.42.png"/>
          <p:cNvPicPr>
            <a:picLocks noChangeAspect="1"/>
          </p:cNvPicPr>
          <p:nvPr/>
        </p:nvPicPr>
        <p:blipFill>
          <a:blip r:embed="rId2"/>
          <a:stretch>
            <a:fillRect/>
          </a:stretch>
        </p:blipFill>
        <p:spPr>
          <a:xfrm>
            <a:off x="6470650" y="1513895"/>
            <a:ext cx="2673350" cy="1610305"/>
          </a:xfrm>
          <a:prstGeom prst="rect">
            <a:avLst/>
          </a:prstGeom>
        </p:spPr>
      </p:pic>
      <p:pic>
        <p:nvPicPr>
          <p:cNvPr id="3" name="Image 2" descr="Capture d’écran 2016-05-30 à 21.24.35.png"/>
          <p:cNvPicPr>
            <a:picLocks noChangeAspect="1"/>
          </p:cNvPicPr>
          <p:nvPr/>
        </p:nvPicPr>
        <p:blipFill>
          <a:blip r:embed="rId3"/>
          <a:stretch>
            <a:fillRect/>
          </a:stretch>
        </p:blipFill>
        <p:spPr>
          <a:xfrm rot="16200000">
            <a:off x="4046740" y="1300389"/>
            <a:ext cx="1610304" cy="2088115"/>
          </a:xfrm>
          <a:prstGeom prst="rect">
            <a:avLst/>
          </a:prstGeom>
        </p:spPr>
      </p:pic>
      <p:sp>
        <p:nvSpPr>
          <p:cNvPr id="4" name="ZoneTexte 3"/>
          <p:cNvSpPr txBox="1"/>
          <p:nvPr/>
        </p:nvSpPr>
        <p:spPr>
          <a:xfrm>
            <a:off x="244448" y="230500"/>
            <a:ext cx="8864600" cy="1200329"/>
          </a:xfrm>
          <a:prstGeom prst="rect">
            <a:avLst/>
          </a:prstGeom>
          <a:noFill/>
        </p:spPr>
        <p:txBody>
          <a:bodyPr wrap="square" rtlCol="0">
            <a:spAutoFit/>
          </a:bodyPr>
          <a:lstStyle/>
          <a:p>
            <a:r>
              <a:rPr lang="en-US" b="1" dirty="0"/>
              <a:t>                                                                        </a:t>
            </a:r>
            <a:r>
              <a:rPr lang="en-US" b="1" dirty="0">
                <a:solidFill>
                  <a:srgbClr val="FF0000"/>
                </a:solidFill>
              </a:rPr>
              <a:t>PFA </a:t>
            </a:r>
          </a:p>
          <a:p>
            <a:endParaRPr lang="en-US" b="1" dirty="0"/>
          </a:p>
          <a:p>
            <a:r>
              <a:rPr lang="en-US" dirty="0"/>
              <a:t>It helps to optimize the connection of hits belonging to the same shower by using first the topology and then the energy information</a:t>
            </a:r>
          </a:p>
        </p:txBody>
      </p:sp>
      <p:sp>
        <p:nvSpPr>
          <p:cNvPr id="5" name="ZoneTexte 4"/>
          <p:cNvSpPr txBox="1"/>
          <p:nvPr/>
        </p:nvSpPr>
        <p:spPr>
          <a:xfrm>
            <a:off x="244448" y="1460143"/>
            <a:ext cx="3159151" cy="1754327"/>
          </a:xfrm>
          <a:prstGeom prst="rect">
            <a:avLst/>
          </a:prstGeom>
          <a:noFill/>
        </p:spPr>
        <p:txBody>
          <a:bodyPr wrap="square" rtlCol="0">
            <a:spAutoFit/>
          </a:bodyPr>
          <a:lstStyle/>
          <a:p>
            <a:r>
              <a:rPr lang="en-GB" b="1" dirty="0" err="1">
                <a:solidFill>
                  <a:srgbClr val="3366FF"/>
                </a:solidFill>
              </a:rPr>
              <a:t>ArborPFA</a:t>
            </a:r>
            <a:r>
              <a:rPr lang="en-GB" b="1" dirty="0">
                <a:solidFill>
                  <a:srgbClr val="3366FF"/>
                </a:solidFill>
              </a:rPr>
              <a:t>, April  algorithms:</a:t>
            </a:r>
            <a:endParaRPr lang="en-GB" dirty="0">
              <a:solidFill>
                <a:srgbClr val="3366FF"/>
              </a:solidFill>
            </a:endParaRPr>
          </a:p>
          <a:p>
            <a:r>
              <a:rPr lang="en-GB" dirty="0"/>
              <a:t>It connect hits and then their clusters using distance and orientation information</a:t>
            </a:r>
          </a:p>
          <a:p>
            <a:r>
              <a:rPr lang="en-GB" dirty="0"/>
              <a:t>then correct using tracker information (momentum)</a:t>
            </a:r>
          </a:p>
        </p:txBody>
      </p:sp>
      <p:pic>
        <p:nvPicPr>
          <p:cNvPr id="6" name="Image 5" descr="Capture d’écran 2017-05-19 à 15.57.32.png"/>
          <p:cNvPicPr>
            <a:picLocks noChangeAspect="1"/>
          </p:cNvPicPr>
          <p:nvPr/>
        </p:nvPicPr>
        <p:blipFill>
          <a:blip r:embed="rId4"/>
          <a:stretch>
            <a:fillRect/>
          </a:stretch>
        </p:blipFill>
        <p:spPr>
          <a:xfrm>
            <a:off x="206348" y="3214470"/>
            <a:ext cx="5915051" cy="3021230"/>
          </a:xfrm>
          <a:prstGeom prst="rect">
            <a:avLst/>
          </a:prstGeom>
        </p:spPr>
      </p:pic>
      <p:pic>
        <p:nvPicPr>
          <p:cNvPr id="7" name="Image 6" descr="Capture d’écran 2017-05-19 à 15.58.27.png"/>
          <p:cNvPicPr>
            <a:picLocks noChangeAspect="1"/>
          </p:cNvPicPr>
          <p:nvPr/>
        </p:nvPicPr>
        <p:blipFill>
          <a:blip r:embed="rId5"/>
          <a:stretch>
            <a:fillRect/>
          </a:stretch>
        </p:blipFill>
        <p:spPr>
          <a:xfrm>
            <a:off x="6083299" y="3252570"/>
            <a:ext cx="2854299" cy="2932330"/>
          </a:xfrm>
          <a:prstGeom prst="rect">
            <a:avLst/>
          </a:prstGeom>
        </p:spPr>
      </p:pic>
      <p:sp>
        <p:nvSpPr>
          <p:cNvPr id="11" name="ZoneTexte 10"/>
          <p:cNvSpPr txBox="1"/>
          <p:nvPr/>
        </p:nvSpPr>
        <p:spPr>
          <a:xfrm>
            <a:off x="6121399" y="6097200"/>
            <a:ext cx="2743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a:solidFill>
                  <a:srgbClr val="0000FF"/>
                </a:solidFill>
              </a:rPr>
              <a:t>CALICE note CAN054</a:t>
            </a:r>
            <a:endParaRPr lang="en-US" dirty="0">
              <a:solidFill>
                <a:srgbClr val="0000FF"/>
              </a:solidFill>
            </a:endParaRPr>
          </a:p>
        </p:txBody>
      </p:sp>
      <p:sp>
        <p:nvSpPr>
          <p:cNvPr id="13" name="ZoneTexte 12"/>
          <p:cNvSpPr txBox="1"/>
          <p:nvPr/>
        </p:nvSpPr>
        <p:spPr>
          <a:xfrm>
            <a:off x="1930400" y="3708400"/>
            <a:ext cx="7874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a:t>Efficiency</a:t>
            </a:r>
          </a:p>
        </p:txBody>
      </p:sp>
      <p:sp>
        <p:nvSpPr>
          <p:cNvPr id="14" name="ZoneTexte 13"/>
          <p:cNvSpPr txBox="1"/>
          <p:nvPr/>
        </p:nvSpPr>
        <p:spPr>
          <a:xfrm>
            <a:off x="4921321" y="3985399"/>
            <a:ext cx="698429"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Purity</a:t>
            </a:r>
          </a:p>
        </p:txBody>
      </p:sp>
      <p:sp>
        <p:nvSpPr>
          <p:cNvPr id="15" name="ZoneTexte 14"/>
          <p:cNvSpPr txBox="1"/>
          <p:nvPr/>
        </p:nvSpPr>
        <p:spPr>
          <a:xfrm>
            <a:off x="7797800" y="3846899"/>
            <a:ext cx="4953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ΔE</a:t>
            </a:r>
          </a:p>
        </p:txBody>
      </p:sp>
      <p:sp>
        <p:nvSpPr>
          <p:cNvPr id="9" name="ZoneTexte 8">
            <a:extLst>
              <a:ext uri="{FF2B5EF4-FFF2-40B4-BE49-F238E27FC236}">
                <a16:creationId xmlns:a16="http://schemas.microsoft.com/office/drawing/2014/main" id="{D9523D32-9846-5B0B-6F93-DDC9DED6101D}"/>
              </a:ext>
            </a:extLst>
          </p:cNvPr>
          <p:cNvSpPr txBox="1"/>
          <p:nvPr/>
        </p:nvSpPr>
        <p:spPr>
          <a:xfrm>
            <a:off x="1597025" y="4675197"/>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sp>
        <p:nvSpPr>
          <p:cNvPr id="17" name="ZoneTexte 16">
            <a:extLst>
              <a:ext uri="{FF2B5EF4-FFF2-40B4-BE49-F238E27FC236}">
                <a16:creationId xmlns:a16="http://schemas.microsoft.com/office/drawing/2014/main" id="{AD7A0FF5-2970-F86B-C344-0063D79322BC}"/>
              </a:ext>
            </a:extLst>
          </p:cNvPr>
          <p:cNvSpPr txBox="1"/>
          <p:nvPr/>
        </p:nvSpPr>
        <p:spPr>
          <a:xfrm>
            <a:off x="4398271" y="4683368"/>
            <a:ext cx="1218327" cy="230832"/>
          </a:xfrm>
          <a:prstGeom prst="rect">
            <a:avLst/>
          </a:prstGeom>
          <a:solidFill>
            <a:srgbClr val="FF0000"/>
          </a:solidFill>
        </p:spPr>
        <p:txBody>
          <a:bodyPr wrap="square" rtlCol="0">
            <a:spAutoFit/>
          </a:bodyPr>
          <a:lstStyle/>
          <a:p>
            <a:r>
              <a:rPr lang="en-US" sz="900" dirty="0">
                <a:solidFill>
                  <a:schemeClr val="bg1"/>
                </a:solidFill>
              </a:rPr>
              <a:t>1 neutral of 10 GeV</a:t>
            </a:r>
          </a:p>
        </p:txBody>
      </p:sp>
      <p:sp>
        <p:nvSpPr>
          <p:cNvPr id="18" name="ZoneTexte 17">
            <a:extLst>
              <a:ext uri="{FF2B5EF4-FFF2-40B4-BE49-F238E27FC236}">
                <a16:creationId xmlns:a16="http://schemas.microsoft.com/office/drawing/2014/main" id="{D0CF54F5-A001-7671-A3D7-F4459DAD6ED0}"/>
              </a:ext>
            </a:extLst>
          </p:cNvPr>
          <p:cNvSpPr txBox="1"/>
          <p:nvPr/>
        </p:nvSpPr>
        <p:spPr>
          <a:xfrm>
            <a:off x="7199517" y="4551775"/>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spTree>
    <p:extLst>
      <p:ext uri="{BB962C8B-B14F-4D97-AF65-F5344CB8AC3E}">
        <p14:creationId xmlns:p14="http://schemas.microsoft.com/office/powerpoint/2010/main" val="283324173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65350</TotalTime>
  <Words>3639</Words>
  <Application>Microsoft Macintosh PowerPoint</Application>
  <PresentationFormat>Affichage à l'écran (4:3)</PresentationFormat>
  <Paragraphs>479</Paragraphs>
  <Slides>53</Slides>
  <Notes>11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53</vt:i4>
      </vt:variant>
    </vt:vector>
  </HeadingPairs>
  <TitlesOfParts>
    <vt:vector size="63" baseType="lpstr">
      <vt:lpstr>ACADEMY ENGRAVED LET PLAIN:1.0</vt:lpstr>
      <vt:lpstr>Apple Symbols</vt:lpstr>
      <vt:lpstr>Arial</vt:lpstr>
      <vt:lpstr>Bangla MN</vt:lpstr>
      <vt:lpstr>Calibri</vt:lpstr>
      <vt:lpstr>Symbol</vt:lpstr>
      <vt:lpstr>Times New Roman</vt:lpstr>
      <vt:lpstr>Verdana</vt:lpstr>
      <vt:lpstr>Wingdings</vt:lpstr>
      <vt:lpstr>Thème Office</vt:lpstr>
      <vt:lpstr>SDHCAL Status and future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HARDROC3: Analog linearity</vt:lpstr>
      <vt:lpstr>ASU (Active Sensor Unit)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SDHCAL Status</dc:title>
  <dc:creator>admin admin</dc:creator>
  <cp:lastModifiedBy>laktineh imad</cp:lastModifiedBy>
  <cp:revision>152</cp:revision>
  <cp:lastPrinted>2017-05-24T02:54:57Z</cp:lastPrinted>
  <dcterms:created xsi:type="dcterms:W3CDTF">2017-10-21T17:41:21Z</dcterms:created>
  <dcterms:modified xsi:type="dcterms:W3CDTF">2022-10-24T14:45:01Z</dcterms:modified>
</cp:coreProperties>
</file>