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60" r:id="rId3"/>
    <p:sldId id="295" r:id="rId4"/>
    <p:sldId id="296" r:id="rId5"/>
    <p:sldId id="285" r:id="rId6"/>
    <p:sldId id="292" r:id="rId7"/>
    <p:sldId id="286" r:id="rId8"/>
    <p:sldId id="300" r:id="rId9"/>
    <p:sldId id="303" r:id="rId10"/>
    <p:sldId id="297" r:id="rId11"/>
    <p:sldId id="304" r:id="rId12"/>
    <p:sldId id="288" r:id="rId13"/>
    <p:sldId id="290" r:id="rId14"/>
    <p:sldId id="291" r:id="rId15"/>
    <p:sldId id="298" r:id="rId16"/>
    <p:sldId id="309" r:id="rId17"/>
    <p:sldId id="313" r:id="rId18"/>
    <p:sldId id="310" r:id="rId19"/>
    <p:sldId id="316" r:id="rId20"/>
    <p:sldId id="305" r:id="rId21"/>
    <p:sldId id="301" r:id="rId22"/>
    <p:sldId id="320" r:id="rId23"/>
    <p:sldId id="322" r:id="rId24"/>
    <p:sldId id="32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 snapToGrid="0" snapToObjects="1">
      <p:cViewPr>
        <p:scale>
          <a:sx n="105" d="100"/>
          <a:sy n="105" d="100"/>
        </p:scale>
        <p:origin x="16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CC42-F29B-724D-B399-3F5C9C50E039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CB77-E8F6-EB4E-AF15-BEAF740D15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54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006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68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5197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6179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346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478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9373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7282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3663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710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866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1295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696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953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710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829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pPr>
                        <m:e/>
                        <m:sup/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i="0" smtClean="0">
                    <a:latin typeface="Cambria Math" charset="0"/>
                  </a:rPr>
                  <a:t>〖^</a:t>
                </a:r>
                <a:r>
                  <a:rPr kumimoji="1" lang="zh-CN" altLang="en-US" i="0" smtClean="0">
                    <a:latin typeface="Cambria Math" charset="0"/>
                  </a:rPr>
                  <a:t>〗</a:t>
                </a:r>
                <a:endParaRPr kumimoji="1" lang="zh-CN" altLang="en-US" dirty="0"/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357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pPr>
                        <m:e/>
                        <m:sup/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i="0" smtClean="0">
                    <a:latin typeface="Cambria Math" charset="0"/>
                  </a:rPr>
                  <a:t>〖^</a:t>
                </a:r>
                <a:r>
                  <a:rPr kumimoji="1" lang="zh-CN" altLang="en-US" i="0" smtClean="0">
                    <a:latin typeface="Cambria Math" charset="0"/>
                  </a:rPr>
                  <a:t>〗</a:t>
                </a:r>
                <a:endParaRPr kumimoji="1" lang="zh-CN" altLang="en-US" dirty="0"/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513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9503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93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CB77-E8F6-EB4E-AF15-BEAF740D153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808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hep-ph?searchtype=author&amp;query=Kanzaki,+J" TargetMode="External"/><Relationship Id="rId4" Type="http://schemas.openxmlformats.org/officeDocument/2006/relationships/hyperlink" Target="https://arxiv.org/search/hep-ph?searchtype=author&amp;query=Mawatari,+K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rxiv.org/search/hep-ph?searchtype=author&amp;query=Hagiwara,+K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4.emf"/><Relationship Id="rId13" Type="http://schemas.openxmlformats.org/officeDocument/2006/relationships/image" Target="../media/image45.emf"/><Relationship Id="rId14" Type="http://schemas.openxmlformats.org/officeDocument/2006/relationships/image" Target="../media/image46.emf"/><Relationship Id="rId15" Type="http://schemas.openxmlformats.org/officeDocument/2006/relationships/hyperlink" Target="https://link.springer.com/article/10.1007/JHEP11(2017)093#auth-Junmou-Chen" TargetMode="External"/><Relationship Id="rId16" Type="http://schemas.openxmlformats.org/officeDocument/2006/relationships/hyperlink" Target="https://link.springer.com/article/10.1007/JHEP11(2017)093#auth-Tao-Han" TargetMode="External"/><Relationship Id="rId17" Type="http://schemas.openxmlformats.org/officeDocument/2006/relationships/hyperlink" Target="https://link.springer.com/article/10.1007/JHEP11(2017)093#auth-Brock-Tweedie" TargetMode="External"/><Relationship Id="rId18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NULL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9" Type="http://schemas.openxmlformats.org/officeDocument/2006/relationships/image" Target="../media/image52.emf"/><Relationship Id="rId10" Type="http://schemas.openxmlformats.org/officeDocument/2006/relationships/image" Target="../media/image53.emf"/><Relationship Id="rId11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54.emf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hyperlink" Target="https://madgraph.ipmu.jp/IPMU/Softwares/HELAS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59.png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61.emf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63.png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png"/><Relationship Id="rId9" Type="http://schemas.openxmlformats.org/officeDocument/2006/relationships/image" Target="../media/image10.emf"/><Relationship Id="rId10" Type="http://schemas.openxmlformats.org/officeDocument/2006/relationships/image" Target="../media/image11.png"/><Relationship Id="rId11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NULL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NULL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png"/><Relationship Id="rId10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NULL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png"/><Relationship Id="rId10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54.png"/><Relationship Id="rId5" Type="http://schemas.openxmlformats.org/officeDocument/2006/relationships/image" Target="../media/image32.png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6.png"/><Relationship Id="rId10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8501" y="-145615"/>
            <a:ext cx="12408310" cy="2387600"/>
          </a:xfrm>
        </p:spPr>
        <p:txBody>
          <a:bodyPr/>
          <a:lstStyle/>
          <a:p>
            <a:r>
              <a:rPr kumimoji="1" lang="en-US" altLang="zh-CN" sz="4000" dirty="0" smtClean="0"/>
              <a:t>EW Amplitudes without Gauge Cancellation</a:t>
            </a: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7500" y="2750272"/>
            <a:ext cx="11070311" cy="1961320"/>
          </a:xfrm>
        </p:spPr>
        <p:txBody>
          <a:bodyPr>
            <a:noAutofit/>
          </a:bodyPr>
          <a:lstStyle/>
          <a:p>
            <a:r>
              <a:rPr kumimoji="1" lang="en-US" altLang="zh-CN" sz="2800" b="1" dirty="0" err="1" smtClean="0"/>
              <a:t>Junmou</a:t>
            </a:r>
            <a:r>
              <a:rPr kumimoji="1" lang="en-US" altLang="zh-CN" sz="2800" b="1" dirty="0" smtClean="0"/>
              <a:t> </a:t>
            </a:r>
            <a:r>
              <a:rPr kumimoji="1" lang="en-US" altLang="zh-CN" sz="2800" b="1" dirty="0"/>
              <a:t>Chen (Jinan University(Guangdong</a:t>
            </a:r>
            <a:r>
              <a:rPr kumimoji="1" lang="en-US" altLang="zh-CN" sz="2800" b="1" dirty="0" smtClean="0"/>
              <a:t>))</a:t>
            </a:r>
          </a:p>
          <a:p>
            <a:r>
              <a:rPr kumimoji="1" lang="en-US" altLang="zh-CN" sz="2800" b="1" dirty="0" smtClean="0"/>
              <a:t>At </a:t>
            </a:r>
            <a:r>
              <a:rPr kumimoji="1" lang="en-US" altLang="zh-CN" sz="2800" b="1" dirty="0" smtClean="0"/>
              <a:t>CEPC </a:t>
            </a:r>
            <a:r>
              <a:rPr kumimoji="1" lang="en-US" altLang="zh-CN" sz="2800" b="1" dirty="0" smtClean="0"/>
              <a:t>2022</a:t>
            </a:r>
            <a:endParaRPr kumimoji="1" lang="en-US" altLang="zh-CN" sz="2800" b="1" dirty="0"/>
          </a:p>
          <a:p>
            <a:r>
              <a:rPr kumimoji="1" lang="en-US" altLang="zh-CN" sz="2800" dirty="0" smtClean="0"/>
              <a:t>Based </a:t>
            </a:r>
            <a:r>
              <a:rPr kumimoji="1" lang="en-US" altLang="zh-CN" sz="2800" dirty="0"/>
              <a:t>mainly on </a:t>
            </a:r>
            <a:r>
              <a:rPr kumimoji="1" lang="is-IS" altLang="zh-CN" sz="2800" dirty="0" smtClean="0"/>
              <a:t>2203.10440</a:t>
            </a:r>
            <a:endParaRPr kumimoji="1" lang="is-IS" altLang="zh-CN" sz="2800" dirty="0"/>
          </a:p>
          <a:p>
            <a:r>
              <a:rPr kumimoji="1" lang="is-IS" altLang="zh-CN" sz="2800" dirty="0"/>
              <a:t>In collaboration with </a:t>
            </a:r>
            <a:r>
              <a:rPr lang="de-DE" altLang="zh-CN" sz="2800" dirty="0"/>
              <a:t> </a:t>
            </a:r>
            <a:r>
              <a:rPr lang="de-DE" altLang="zh-CN" sz="2800" dirty="0">
                <a:hlinkClick r:id="rId2"/>
              </a:rPr>
              <a:t>Kaoru Hagiwara</a:t>
            </a:r>
            <a:r>
              <a:rPr lang="de-DE" altLang="zh-CN" sz="2800" dirty="0"/>
              <a:t>, </a:t>
            </a:r>
            <a:r>
              <a:rPr lang="de-DE" altLang="zh-CN" sz="2800" dirty="0">
                <a:hlinkClick r:id="rId3"/>
              </a:rPr>
              <a:t>Junichi Kanzaki</a:t>
            </a:r>
            <a:r>
              <a:rPr lang="de-DE" altLang="zh-CN" sz="2800" dirty="0"/>
              <a:t>, </a:t>
            </a:r>
            <a:r>
              <a:rPr lang="de-DE" altLang="zh-CN" sz="2800" dirty="0">
                <a:hlinkClick r:id="rId4"/>
              </a:rPr>
              <a:t>Kentarou </a:t>
            </a:r>
            <a:r>
              <a:rPr lang="de-DE" altLang="zh-CN" sz="2800" dirty="0" smtClean="0">
                <a:hlinkClick r:id="rId4"/>
              </a:rPr>
              <a:t>Mawatari</a:t>
            </a:r>
            <a:endParaRPr kumimoji="1"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3746625" y="6020790"/>
            <a:ext cx="541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s-IS" altLang="zh-CN" sz="2800" dirty="0"/>
              <a:t>S</a:t>
            </a:r>
            <a:r>
              <a:rPr kumimoji="1" lang="is-IS" altLang="zh-CN" sz="2800" dirty="0" smtClean="0"/>
              <a:t>ee </a:t>
            </a:r>
            <a:r>
              <a:rPr kumimoji="1" lang="is-IS" altLang="zh-CN" sz="2800" dirty="0"/>
              <a:t>also </a:t>
            </a:r>
            <a:r>
              <a:rPr kumimoji="1" lang="is-IS" altLang="zh-CN" sz="2800" dirty="0" smtClean="0"/>
              <a:t>1611.00788, 1902.06738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230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78167" y="6221895"/>
            <a:ext cx="2743200" cy="365125"/>
          </a:xfrm>
        </p:spPr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517291" y="543354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37722" y="522021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Gauge Choice and Propagators: 5-components formalism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937337" y="0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2</a:t>
            </a:r>
            <a:r>
              <a:rPr kumimoji="1" lang="en-US" altLang="zh-CN" sz="2700" dirty="0">
                <a:solidFill>
                  <a:srgbClr val="FF0000"/>
                </a:solidFill>
              </a:rPr>
              <a:t>.</a:t>
            </a:r>
            <a:r>
              <a:rPr kumimoji="1" lang="en-US" altLang="zh-CN" sz="2700" dirty="0" smtClean="0">
                <a:solidFill>
                  <a:srgbClr val="FF0000"/>
                </a:solidFill>
              </a:rPr>
              <a:t> Solution:  “New Feynman Diagram”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904460" y="1047798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Goldstone equivalence gauge(GEG)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90" y="2353032"/>
            <a:ext cx="1478071" cy="2895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606" y="2332612"/>
            <a:ext cx="1803400" cy="381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528" y="3637327"/>
            <a:ext cx="363904" cy="26085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46197" y="3448390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satisfies</a:t>
            </a:r>
            <a:endParaRPr kumimoji="1" lang="zh-CN" altLang="en-US" sz="28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4737" y="5036609"/>
            <a:ext cx="4267200" cy="381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82864" y="2224135"/>
            <a:ext cx="263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Gauge condition:</a:t>
            </a:r>
            <a:endParaRPr kumimoji="1" lang="zh-CN" altLang="en-US" sz="28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7571" y="3486685"/>
            <a:ext cx="2230596" cy="5211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547" y="4285731"/>
            <a:ext cx="2230596" cy="42853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2096" y="2979234"/>
            <a:ext cx="1917700" cy="381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79760" y="2875961"/>
            <a:ext cx="1844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Transverse:</a:t>
            </a:r>
            <a:endParaRPr kumimoji="1"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982864" y="5345921"/>
                <a:ext cx="3396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/>
                  <a:t> So where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kumimoji="1" lang="en-US" altLang="zh-CN" sz="2800" dirty="0" smtClean="0"/>
                  <a:t> term? 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64" y="5345921"/>
                <a:ext cx="3396635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718" t="-12791" r="-287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5866" y="2875961"/>
            <a:ext cx="1879600" cy="4445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573954" y="3482280"/>
            <a:ext cx="2567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does not satisfy</a:t>
            </a:r>
            <a:endParaRPr kumimoji="1" lang="zh-CN" altLang="en-US" sz="2800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1848" y="4158431"/>
            <a:ext cx="2305589" cy="683137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303833" y="4238390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with</a:t>
            </a:r>
            <a:endParaRPr kumimoji="1" lang="zh-CN" altLang="en-US" sz="2800" dirty="0"/>
          </a:p>
        </p:txBody>
      </p:sp>
      <p:sp>
        <p:nvSpPr>
          <p:cNvPr id="32" name="文本框 31"/>
          <p:cNvSpPr txBox="1"/>
          <p:nvPr/>
        </p:nvSpPr>
        <p:spPr>
          <a:xfrm>
            <a:off x="5713051" y="2845452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/>
              <a:t> </a:t>
            </a:r>
            <a:r>
              <a:rPr kumimoji="1" lang="en-US" altLang="zh-CN" sz="2800" dirty="0"/>
              <a:t>L</a:t>
            </a:r>
            <a:r>
              <a:rPr kumimoji="1" lang="en-US" altLang="zh-CN" sz="2800" smtClean="0"/>
              <a:t>ongitudinal</a:t>
            </a:r>
            <a:r>
              <a:rPr kumimoji="1" lang="en-US" altLang="zh-CN" sz="2800" dirty="0" smtClean="0"/>
              <a:t>:</a:t>
            </a:r>
            <a:endParaRPr kumimoji="1" lang="zh-CN" altLang="en-US" sz="2800" dirty="0"/>
          </a:p>
        </p:txBody>
      </p:sp>
      <p:sp>
        <p:nvSpPr>
          <p:cNvPr id="33" name="文本框 32"/>
          <p:cNvSpPr txBox="1"/>
          <p:nvPr/>
        </p:nvSpPr>
        <p:spPr>
          <a:xfrm>
            <a:off x="833175" y="6083198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“</a:t>
            </a:r>
            <a:r>
              <a:rPr kumimoji="1" lang="en-US" altLang="zh-CN" sz="2800" dirty="0" err="1" smtClean="0"/>
              <a:t>Scalarized</a:t>
            </a:r>
            <a:r>
              <a:rPr kumimoji="1" lang="en-US" altLang="zh-CN" sz="2800" dirty="0" smtClean="0"/>
              <a:t>” into Goldstone mode! </a:t>
            </a:r>
            <a:endParaRPr kumimoji="1" lang="zh-CN" altLang="en-US" sz="2800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7667" y="6139546"/>
            <a:ext cx="2400300" cy="457200"/>
          </a:xfrm>
          <a:prstGeom prst="rect">
            <a:avLst/>
          </a:prstGeom>
        </p:spPr>
      </p:pic>
      <p:sp>
        <p:nvSpPr>
          <p:cNvPr id="42" name="斜纹 41"/>
          <p:cNvSpPr/>
          <p:nvPr/>
        </p:nvSpPr>
        <p:spPr>
          <a:xfrm rot="1026936">
            <a:off x="7576027" y="3972068"/>
            <a:ext cx="796237" cy="2565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17817" y="1234558"/>
            <a:ext cx="38210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/>
              <a:t>proposed in </a:t>
            </a:r>
            <a:r>
              <a:rPr kumimoji="1" lang="hr-HR" altLang="zh-CN" sz="2200" dirty="0"/>
              <a:t>JHEP11(2017)093</a:t>
            </a:r>
            <a:endParaRPr kumimoji="1" lang="zh-CN" altLang="en-US" sz="2200" dirty="0"/>
          </a:p>
        </p:txBody>
      </p:sp>
      <p:sp>
        <p:nvSpPr>
          <p:cNvPr id="3" name="文本框 2"/>
          <p:cNvSpPr txBox="1"/>
          <p:nvPr/>
        </p:nvSpPr>
        <p:spPr>
          <a:xfrm>
            <a:off x="8102143" y="1614654"/>
            <a:ext cx="384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zh-CN" dirty="0">
                <a:hlinkClick r:id="rId15"/>
              </a:rPr>
              <a:t>Junmou Chen</a:t>
            </a:r>
            <a:r>
              <a:rPr lang="nl-NL" altLang="zh-CN" dirty="0"/>
              <a:t>, </a:t>
            </a:r>
            <a:r>
              <a:rPr lang="nl-NL" altLang="zh-CN" dirty="0">
                <a:hlinkClick r:id="rId16"/>
              </a:rPr>
              <a:t>Tao Han</a:t>
            </a:r>
            <a:r>
              <a:rPr lang="nl-NL" altLang="zh-CN" dirty="0"/>
              <a:t> &amp; </a:t>
            </a:r>
            <a:r>
              <a:rPr lang="nl-NL" altLang="zh-CN" dirty="0">
                <a:hlinkClick r:id="rId17"/>
              </a:rPr>
              <a:t>Brock Tweedie</a:t>
            </a:r>
            <a:endParaRPr kumimoji="1" lang="zh-CN" altLang="en-US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520" y="1614654"/>
            <a:ext cx="3015512" cy="5587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37106" y="2187348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or 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3287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37722" y="522021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Gauge Choice and Propagators: 5-components formalism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937337" y="0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2. Solution:  “New Feynman Diagram”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078637" y="1157505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Goldstone equivalence gauge(GEG)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013" y="1747313"/>
            <a:ext cx="2742518" cy="5553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152" y="2556384"/>
            <a:ext cx="5435600" cy="7239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203897" y="3550340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When on-shell, </a:t>
            </a:r>
            <a:endParaRPr kumimoji="1" lang="zh-CN" altLang="en-US" sz="28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752" y="2448901"/>
            <a:ext cx="4261903" cy="79123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7451" y="3566143"/>
            <a:ext cx="4001286" cy="72750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21" y="4579509"/>
            <a:ext cx="4261903" cy="79123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2718" y="4632720"/>
            <a:ext cx="2037638" cy="76181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5611" y="5592875"/>
            <a:ext cx="2150658" cy="878438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844321" y="5804227"/>
            <a:ext cx="1757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Pol. </a:t>
            </a:r>
            <a:r>
              <a:rPr kumimoji="1" lang="en-US" altLang="zh-CN" sz="3000" dirty="0" err="1" smtClean="0"/>
              <a:t>Vec</a:t>
            </a:r>
            <a:r>
              <a:rPr kumimoji="1" lang="en-US" altLang="zh-CN" sz="3000" dirty="0" smtClean="0"/>
              <a:t>. :</a:t>
            </a:r>
            <a:endParaRPr kumimoji="1" lang="zh-CN" altLang="en-US" sz="300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1244" y="5641735"/>
            <a:ext cx="2229112" cy="9279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3817" y="1754542"/>
            <a:ext cx="2230596" cy="428538"/>
          </a:xfrm>
          <a:prstGeom prst="rect">
            <a:avLst/>
          </a:prstGeom>
        </p:spPr>
      </p:pic>
      <p:sp>
        <p:nvSpPr>
          <p:cNvPr id="22" name="右箭头 21"/>
          <p:cNvSpPr/>
          <p:nvPr/>
        </p:nvSpPr>
        <p:spPr>
          <a:xfrm rot="17681504" flipV="1">
            <a:off x="8698801" y="3520517"/>
            <a:ext cx="1424733" cy="194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右箭头 24"/>
          <p:cNvSpPr/>
          <p:nvPr/>
        </p:nvSpPr>
        <p:spPr>
          <a:xfrm rot="14061291" flipV="1">
            <a:off x="7843670" y="3863318"/>
            <a:ext cx="1424733" cy="194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08441" y="4764004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Gauge-Goldstone mixing terms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8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37722" y="522021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Vertices(SM)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937337" y="0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2. Solution:  “New Feynman Diagram”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56" y="4523007"/>
            <a:ext cx="3505200" cy="63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7" y="1225292"/>
            <a:ext cx="11127990" cy="44615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85598" y="5621665"/>
            <a:ext cx="3735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Full List see </a:t>
            </a:r>
            <a:r>
              <a:rPr lang="zh-CN" altLang="en-US" sz="2800" dirty="0" smtClean="0"/>
              <a:t>2203.10440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975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6212909" y="269239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3.1 Numerical Implementation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12670" y="638699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(Old) HELAS(</a:t>
            </a:r>
            <a:r>
              <a:rPr kumimoji="1" lang="en-US" altLang="zh-CN" sz="3000" dirty="0" err="1" smtClean="0">
                <a:ea typeface="Cambria Math" charset="0"/>
                <a:cs typeface="Cambria Math" charset="0"/>
              </a:rPr>
              <a:t>HELicity</a:t>
            </a:r>
            <a:r>
              <a:rPr kumimoji="1" lang="en-US" altLang="zh-CN" sz="3000" dirty="0" smtClean="0">
                <a:ea typeface="Cambria Math" charset="0"/>
                <a:cs typeface="Cambria Math" charset="0"/>
              </a:rPr>
              <a:t> Amplitudes Subroutines) Introduction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775" y="2344184"/>
            <a:ext cx="4796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smtClean="0"/>
              <a:t>HELAS Basic </a:t>
            </a:r>
            <a:r>
              <a:rPr kumimoji="1" lang="en-US" altLang="zh-CN" sz="3000" dirty="0" smtClean="0"/>
              <a:t>setup</a:t>
            </a:r>
            <a:r>
              <a:rPr kumimoji="1" lang="en-US" altLang="zh-CN" sz="3000" dirty="0"/>
              <a:t>: </a:t>
            </a:r>
            <a:r>
              <a:rPr kumimoji="1" lang="en-US" altLang="zh-CN" sz="3000" dirty="0" smtClean="0"/>
              <a:t>subroutines</a:t>
            </a:r>
            <a:endParaRPr kumimoji="1" lang="zh-CN" altLang="en-US" sz="3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24" y="3361545"/>
            <a:ext cx="6261100" cy="6527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8" y="3912189"/>
            <a:ext cx="3556000" cy="16637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54294" y="3154920"/>
            <a:ext cx="22698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External Lines</a:t>
            </a:r>
            <a:endParaRPr kumimoji="1" lang="zh-CN" altLang="en-US" sz="3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822517" y="2425362"/>
            <a:ext cx="13795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Vertices</a:t>
            </a:r>
            <a:endParaRPr kumimoji="1" lang="zh-CN" altLang="en-US" sz="3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25775" y="1326824"/>
            <a:ext cx="6596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HELAS compute amplitudes for </a:t>
            </a:r>
            <a:r>
              <a:rPr kumimoji="1" lang="en-US" altLang="zh-CN" sz="3000" dirty="0" err="1" smtClean="0"/>
              <a:t>Madgraph</a:t>
            </a:r>
            <a:endParaRPr kumimoji="1" lang="zh-CN" altLang="en-US" sz="3000" dirty="0"/>
          </a:p>
        </p:txBody>
      </p:sp>
      <p:sp>
        <p:nvSpPr>
          <p:cNvPr id="3" name="矩形 2"/>
          <p:cNvSpPr/>
          <p:nvPr/>
        </p:nvSpPr>
        <p:spPr>
          <a:xfrm>
            <a:off x="6822517" y="1437962"/>
            <a:ext cx="2061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See e.g. </a:t>
            </a:r>
            <a:r>
              <a:rPr lang="zh-CN" altLang="en-US" dirty="0" smtClean="0"/>
              <a:t>1106.0522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1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6513534" y="269239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3.1 Numerical Implementation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37722" y="738493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New HELAS (implementing “New Feynman Diagrams”)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6759" y="1506544"/>
            <a:ext cx="95224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1. Replace polarization vectors of W/Z to 5-component form</a:t>
            </a:r>
            <a:endParaRPr kumimoji="1" lang="zh-CN" altLang="en-US" sz="3000" dirty="0"/>
          </a:p>
        </p:txBody>
      </p:sp>
      <p:sp>
        <p:nvSpPr>
          <p:cNvPr id="10" name="文本框 9"/>
          <p:cNvSpPr txBox="1"/>
          <p:nvPr/>
        </p:nvSpPr>
        <p:spPr>
          <a:xfrm>
            <a:off x="926759" y="2292896"/>
            <a:ext cx="9768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/>
              <a:t>2</a:t>
            </a:r>
            <a:r>
              <a:rPr kumimoji="1" lang="en-US" altLang="zh-CN" sz="3000" dirty="0" smtClean="0"/>
              <a:t>. Replace propagators of W/Z to GEG in 5-component form </a:t>
            </a:r>
            <a:endParaRPr kumimoji="1" lang="zh-CN" altLang="en-US" sz="3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26759" y="3004327"/>
            <a:ext cx="11107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3. Extend vertices involving W/Z to incorporate Goldstone components</a:t>
            </a:r>
            <a:endParaRPr kumimoji="1" lang="zh-CN" altLang="en-US" sz="3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26758" y="3760044"/>
            <a:ext cx="1107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(4). Replace propagators of photon and gluons to </a:t>
            </a:r>
            <a:r>
              <a:rPr kumimoji="1" lang="en-US" altLang="zh-CN" sz="3000" dirty="0" err="1" smtClean="0"/>
              <a:t>parton</a:t>
            </a:r>
            <a:r>
              <a:rPr kumimoji="1" lang="en-US" altLang="zh-CN" sz="3000" dirty="0" smtClean="0"/>
              <a:t> shower gauge (counter part of GEG for massless case.)  </a:t>
            </a:r>
            <a:endParaRPr kumimoji="1" lang="zh-CN" altLang="en-US" sz="3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26759" y="4836977"/>
            <a:ext cx="11074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5. Add vertices not existing in Old Feynman Rules(ZZZZ, </a:t>
            </a:r>
            <a:r>
              <a:rPr kumimoji="1" lang="en-US" altLang="zh-CN" sz="3000" dirty="0" err="1" smtClean="0"/>
              <a:t>WWZh,WWAh</a:t>
            </a:r>
            <a:r>
              <a:rPr kumimoji="1" lang="en-US" altLang="zh-CN" sz="3000" dirty="0" smtClean="0"/>
              <a:t>)  </a:t>
            </a:r>
            <a:endParaRPr kumimoji="1" lang="zh-CN" altLang="en-US" sz="3000" dirty="0"/>
          </a:p>
        </p:txBody>
      </p:sp>
      <p:sp>
        <p:nvSpPr>
          <p:cNvPr id="2" name="矩形 1"/>
          <p:cNvSpPr/>
          <p:nvPr/>
        </p:nvSpPr>
        <p:spPr>
          <a:xfrm>
            <a:off x="2395750" y="6084994"/>
            <a:ext cx="926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Codes can be found </a:t>
            </a:r>
            <a:r>
              <a:rPr lang="en-US" altLang="zh-CN" dirty="0"/>
              <a:t>in </a:t>
            </a:r>
            <a:r>
              <a:rPr lang="en-US" altLang="zh-CN" dirty="0">
                <a:hlinkClick r:id="rId4"/>
              </a:rPr>
              <a:t>https://</a:t>
            </a:r>
            <a:r>
              <a:rPr lang="en-US" altLang="zh-CN" dirty="0" smtClean="0">
                <a:hlinkClick r:id="rId4"/>
              </a:rPr>
              <a:t>madgraph.ipmu.jp/IPMU/Softwares/HELAS/index.html</a:t>
            </a:r>
            <a:r>
              <a:rPr lang="en-US" altLang="zh-CN" dirty="0"/>
              <a:t>(</a:t>
            </a:r>
            <a:r>
              <a:rPr lang="en-US" altLang="zh-CN" b="1" i="1" dirty="0" smtClean="0"/>
              <a:t>HELAS V42)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02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376709" y="543365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New HELAS 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Results: </a:t>
            </a:r>
            <a:r>
              <a:rPr kumimoji="1" lang="en-US" altLang="zh-CN" sz="3000" dirty="0" smtClean="0">
                <a:ea typeface="Cambria Math" charset="0"/>
                <a:cs typeface="Cambria Math" charset="0"/>
              </a:rPr>
              <a:t>2</a:t>
            </a:r>
            <a:r>
              <a:rPr kumimoji="1" lang="en-US" altLang="zh-CN" sz="3000" dirty="0" smtClean="0">
                <a:ea typeface="Cambria Math" charset="0"/>
                <a:cs typeface="Cambria Math" charset="0"/>
                <a:sym typeface="Wingdings"/>
              </a:rPr>
              <a:t>2 </a:t>
            </a:r>
            <a:r>
              <a:rPr kumimoji="1" lang="en-US" altLang="zh-CN" sz="3000" dirty="0" smtClean="0">
                <a:ea typeface="Cambria Math" charset="0"/>
                <a:cs typeface="Cambria Math" charset="0"/>
              </a:rPr>
              <a:t>VBS</a:t>
            </a:r>
            <a:endParaRPr kumimoji="1" lang="en-US" altLang="zh-CN" sz="3000" dirty="0">
              <a:ea typeface="Cambria Math" charset="0"/>
              <a:cs typeface="Cambria Math" charset="0"/>
            </a:endParaRPr>
          </a:p>
          <a:p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70" y="1061722"/>
            <a:ext cx="9089547" cy="55570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1041" y="2580362"/>
            <a:ext cx="1595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WW&gt;ZZ</a:t>
            </a:r>
            <a:endParaRPr kumimoji="1" lang="zh-CN" altLang="en-US" sz="3000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7055134" y="202402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3.2 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4797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7055134" y="202402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3.2 Numerical Results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376709" y="535585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New HELAS Results:  WW production at lepton colliders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9" y="1957629"/>
            <a:ext cx="11384115" cy="41609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45586" y="1266344"/>
            <a:ext cx="31248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 : total cross section</a:t>
            </a:r>
            <a:endParaRPr kumimoji="1" lang="zh-CN" altLang="en-US" sz="3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65" y="1354799"/>
            <a:ext cx="4684647" cy="3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376709" y="535585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New HELAS Results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: </a:t>
            </a:r>
            <a:r>
              <a:rPr kumimoji="1" lang="en-US" altLang="zh-CN" sz="3000" dirty="0" smtClean="0">
                <a:ea typeface="Cambria Math" charset="0"/>
                <a:cs typeface="Cambria Math" charset="0"/>
              </a:rPr>
              <a:t>VBS 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at lepton colliders 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34033" y="1151310"/>
            <a:ext cx="30190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smtClean="0"/>
              <a:t>: total </a:t>
            </a:r>
            <a:r>
              <a:rPr kumimoji="1" lang="en-US" altLang="zh-CN" sz="3000" dirty="0" smtClean="0"/>
              <a:t>cross section</a:t>
            </a:r>
            <a:endParaRPr kumimoji="1" lang="zh-CN" altLang="en-US" sz="3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55" y="1273696"/>
            <a:ext cx="6313178" cy="3797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17700"/>
            <a:ext cx="11963400" cy="43307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7055134" y="202402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3.2 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16769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376709" y="535585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New HELAS Results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: WW </a:t>
            </a:r>
            <a:r>
              <a:rPr kumimoji="1" lang="en-US" altLang="zh-CN" sz="3000" dirty="0" smtClean="0">
                <a:ea typeface="Cambria Math" charset="0"/>
                <a:cs typeface="Cambria Math" charset="0"/>
              </a:rPr>
              <a:t>production at 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lepton </a:t>
            </a:r>
            <a:r>
              <a:rPr kumimoji="1" lang="en-US" altLang="zh-CN" sz="3000" dirty="0" smtClean="0">
                <a:ea typeface="Cambria Math" charset="0"/>
                <a:cs typeface="Cambria Math" charset="0"/>
              </a:rPr>
              <a:t>colliders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6504" y="1227616"/>
            <a:ext cx="3443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 : angular distribution</a:t>
            </a:r>
            <a:endParaRPr kumimoji="1" lang="zh-CN" altLang="en-US" sz="3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901"/>
            <a:ext cx="12090400" cy="4495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65" y="1354799"/>
            <a:ext cx="4684647" cy="380949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7055134" y="202402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3.2 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20530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530" y="66336"/>
            <a:ext cx="10364451" cy="1596177"/>
          </a:xfrm>
        </p:spPr>
        <p:txBody>
          <a:bodyPr/>
          <a:lstStyle/>
          <a:p>
            <a:r>
              <a:rPr kumimoji="1" lang="en-US" altLang="zh-CN" dirty="0" smtClean="0"/>
              <a:t>Conclusion 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32530" y="1382647"/>
            <a:ext cx="1154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kumimoji="1" lang="en-US" altLang="zh-CN" sz="3000" dirty="0" smtClean="0"/>
              <a:t>We propose a formalism (New Feynman Diagram) to solve gauge cancellation of weak scattering amplitudes, including:  </a:t>
            </a:r>
            <a:endParaRPr kumimoji="1" lang="zh-CN" altLang="en-US" sz="3000" dirty="0"/>
          </a:p>
        </p:txBody>
      </p:sp>
      <p:sp>
        <p:nvSpPr>
          <p:cNvPr id="9" name="文本框 8"/>
          <p:cNvSpPr txBox="1"/>
          <p:nvPr/>
        </p:nvSpPr>
        <p:spPr>
          <a:xfrm>
            <a:off x="1561577" y="2444477"/>
            <a:ext cx="10513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/>
              <a:t>5-component pol. </a:t>
            </a:r>
            <a:r>
              <a:rPr kumimoji="1" lang="en-US" altLang="zh-CN" sz="3000" dirty="0" err="1"/>
              <a:t>vec</a:t>
            </a:r>
            <a:r>
              <a:rPr kumimoji="1" lang="en-US" altLang="zh-CN" sz="3000" dirty="0"/>
              <a:t>. </a:t>
            </a:r>
            <a:r>
              <a:rPr kumimoji="1" lang="en-US" altLang="zh-CN" sz="3000" dirty="0" smtClean="0"/>
              <a:t>, propagators (in GEG),</a:t>
            </a:r>
            <a:r>
              <a:rPr kumimoji="1" lang="en-US" altLang="zh-CN" sz="3000" dirty="0"/>
              <a:t> </a:t>
            </a:r>
            <a:r>
              <a:rPr kumimoji="1" lang="en-US" altLang="zh-CN" sz="3000" dirty="0" smtClean="0"/>
              <a:t>vertices</a:t>
            </a:r>
            <a:endParaRPr kumimoji="1" lang="zh-CN" altLang="en-US" sz="3000" dirty="0"/>
          </a:p>
          <a:p>
            <a:endParaRPr kumimoji="1" lang="zh-CN" altLang="en-US" sz="3000" dirty="0"/>
          </a:p>
        </p:txBody>
      </p:sp>
      <p:sp>
        <p:nvSpPr>
          <p:cNvPr id="10" name="文本框 9"/>
          <p:cNvSpPr txBox="1"/>
          <p:nvPr/>
        </p:nvSpPr>
        <p:spPr>
          <a:xfrm>
            <a:off x="532530" y="3368936"/>
            <a:ext cx="1154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dirty="0" smtClean="0"/>
              <a:t>2. We implement NFD to HELAS(SM), and demonstrate some numerical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dirty="0" smtClean="0"/>
              <a:t>results</a:t>
            </a:r>
            <a:endParaRPr kumimoji="1" lang="zh-CN" altLang="en-US" sz="3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32530" y="4847393"/>
            <a:ext cx="1154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dirty="0" smtClean="0"/>
              <a:t>3. Future: Needing deeper understanding, integrated into </a:t>
            </a:r>
            <a:r>
              <a:rPr kumimoji="1" lang="en-US" altLang="zh-CN" sz="3000" dirty="0" err="1" smtClean="0"/>
              <a:t>Madgraph</a:t>
            </a:r>
            <a:r>
              <a:rPr kumimoji="1" lang="en-US" altLang="zh-CN" sz="3000" dirty="0" smtClean="0"/>
              <a:t>(? ), Other models(?)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319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371600" y="479684"/>
            <a:ext cx="9601200" cy="5959215"/>
          </a:xfrm>
        </p:spPr>
        <p:txBody>
          <a:bodyPr>
            <a:normAutofit/>
          </a:bodyPr>
          <a:lstStyle/>
          <a:p>
            <a:endParaRPr kumimoji="1" lang="en-US" altLang="zh-CN" sz="3200" dirty="0"/>
          </a:p>
          <a:p>
            <a:endParaRPr kumimoji="1" lang="en-US" altLang="zh-CN" sz="3200" dirty="0" smtClean="0"/>
          </a:p>
          <a:p>
            <a:endParaRPr kumimoji="1" lang="en-US" altLang="zh-CN" sz="3200" dirty="0"/>
          </a:p>
          <a:p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endParaRPr kumimoji="1" lang="en-US" altLang="zh-CN" sz="32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18713" y="779579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smtClean="0">
                <a:ea typeface="Cambria Math" charset="0"/>
                <a:cs typeface="Cambria Math" charset="0"/>
              </a:rPr>
              <a:t>Ex: WW&gt;WW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39" y="1388321"/>
            <a:ext cx="1914363" cy="17562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87" y="1253172"/>
            <a:ext cx="1840848" cy="1688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87" y="3104996"/>
            <a:ext cx="1807153" cy="16579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85" y="3127770"/>
            <a:ext cx="1819933" cy="16696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53" y="1186217"/>
            <a:ext cx="1986809" cy="1822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6943" y="3344756"/>
            <a:ext cx="2743200" cy="5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/>
              <p:cNvSpPr txBox="1">
                <a:spLocks/>
              </p:cNvSpPr>
              <p:nvPr/>
            </p:nvSpPr>
            <p:spPr>
              <a:xfrm>
                <a:off x="5538725" y="4334965"/>
                <a:ext cx="10500554" cy="6819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3000" b="0" dirty="0" smtClean="0">
                    <a:ea typeface="Cambria Math" charset="0"/>
                    <a:cs typeface="Cambria Math" charset="0"/>
                  </a:rPr>
                  <a:t>Final Amplitude: </a:t>
                </a:r>
                <a:r>
                  <a:rPr kumimoji="1" lang="en-US" altLang="zh-CN" sz="30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3000" b="0" i="1" dirty="0" smtClean="0">
                        <a:latin typeface="Cambria Math" charset="0"/>
                      </a:rPr>
                      <m:t>  </m:t>
                    </m:r>
                  </m:oMath>
                </a14:m>
                <a:endParaRPr kumimoji="1" lang="en-US" altLang="zh-CN" sz="3000" b="0" dirty="0" smtClean="0"/>
              </a:p>
              <a:p>
                <a:endParaRPr kumimoji="1" lang="zh-CN" altLang="en-US" sz="3000" dirty="0"/>
              </a:p>
            </p:txBody>
          </p:sp>
        </mc:Choice>
        <mc:Fallback xmlns="">
          <p:sp>
            <p:nvSpPr>
              <p:cNvPr id="1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725" y="4334965"/>
                <a:ext cx="10500554" cy="681926"/>
              </a:xfrm>
              <a:prstGeom prst="rect">
                <a:avLst/>
              </a:prstGeom>
              <a:blipFill rotWithShape="0">
                <a:blip r:embed="rId8"/>
                <a:stretch>
                  <a:fillRect l="-1278" t="-14286" b="-5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9838" y="4398338"/>
            <a:ext cx="1879600" cy="457200"/>
          </a:xfrm>
          <a:prstGeom prst="rect">
            <a:avLst/>
          </a:prstGeom>
        </p:spPr>
      </p:pic>
      <p:sp>
        <p:nvSpPr>
          <p:cNvPr id="19" name="内容占位符 2"/>
          <p:cNvSpPr txBox="1">
            <a:spLocks/>
          </p:cNvSpPr>
          <p:nvPr/>
        </p:nvSpPr>
        <p:spPr>
          <a:xfrm>
            <a:off x="5819651" y="77975"/>
            <a:ext cx="6372349" cy="396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200" dirty="0" smtClean="0">
                <a:solidFill>
                  <a:srgbClr val="FF0000"/>
                </a:solidFill>
              </a:rPr>
              <a:t>1. Motivation: subtle gauge cancellation  </a:t>
            </a: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873472" y="5132831"/>
            <a:ext cx="10500554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b="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3000" dirty="0" smtClean="0">
                <a:ea typeface="Cambria Math" charset="0"/>
                <a:cs typeface="Cambria Math" charset="0"/>
              </a:rPr>
              <a:t> Unphysical energy increase for single (Feynman) diagrams</a:t>
            </a:r>
            <a:endParaRPr kumimoji="1" lang="zh-CN" altLang="en-US" sz="3000" dirty="0"/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873472" y="5701705"/>
            <a:ext cx="10500554" cy="119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b="0" dirty="0" smtClean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3000" dirty="0" smtClean="0">
                <a:ea typeface="Cambria Math" charset="0"/>
                <a:cs typeface="Cambria Math" charset="0"/>
              </a:rPr>
              <a:t> Large cancellation between diagrams.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"/>
              <p:cNvSpPr txBox="1">
                <a:spLocks/>
              </p:cNvSpPr>
              <p:nvPr/>
            </p:nvSpPr>
            <p:spPr>
              <a:xfrm>
                <a:off x="288448" y="199149"/>
                <a:ext cx="10500554" cy="6819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3200" dirty="0" smtClean="0"/>
                  <a:t>Longitudinal Vector boson: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sub>
                      <m:sup>
                        <m:r>
                          <a:rPr kumimoji="1" lang="en-US" altLang="zh-CN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sup>
                    </m:sSubSup>
                    <m:r>
                      <a:rPr kumimoji="1" lang="en-US" altLang="zh-CN" sz="32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p>
                      <m:sSupPr>
                        <m:ctrlPr>
                          <a:rPr kumimoji="1" lang="en-US" altLang="zh-CN" sz="32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32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32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sup>
                    </m:sSup>
                    <m:r>
                      <a:rPr kumimoji="1" lang="en-US" altLang="zh-CN" sz="32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CN" sz="320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m</m:t>
                    </m:r>
                  </m:oMath>
                </a14:m>
                <a:r>
                  <a:rPr kumimoji="1" lang="en-US" altLang="zh-CN" sz="3200" dirty="0" smtClean="0"/>
                  <a:t> ~ </a:t>
                </a:r>
                <a14:m>
                  <m:oMath xmlns:m="http://schemas.openxmlformats.org/officeDocument/2006/math">
                    <m:r>
                      <a:rPr kumimoji="1" lang="en-US" altLang="zh-CN" sz="32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r>
                      <a:rPr kumimoji="1" lang="en-US" altLang="zh-CN" sz="32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</m:oMath>
                </a14:m>
                <a:r>
                  <a:rPr kumimoji="1" lang="en-US" altLang="zh-CN" sz="3200" dirty="0" smtClean="0"/>
                  <a:t>m   </a:t>
                </a:r>
                <a:endParaRPr kumimoji="1" lang="zh-CN" altLang="en-US" sz="3200" dirty="0"/>
              </a:p>
            </p:txBody>
          </p:sp>
        </mc:Choice>
        <mc:Fallback xmlns="">
          <p:sp>
            <p:nvSpPr>
              <p:cNvPr id="2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8" y="199149"/>
                <a:ext cx="10500554" cy="681926"/>
              </a:xfrm>
              <a:prstGeom prst="rect">
                <a:avLst/>
              </a:prstGeom>
              <a:blipFill rotWithShape="0">
                <a:blip r:embed="rId10"/>
                <a:stretch>
                  <a:fillRect l="-1335" t="-2679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3887" y="1791457"/>
            <a:ext cx="2298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18" y="2293806"/>
            <a:ext cx="6870700" cy="412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937337" y="0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2</a:t>
            </a:r>
            <a:r>
              <a:rPr kumimoji="1" lang="en-US" altLang="zh-CN" sz="2700" dirty="0">
                <a:solidFill>
                  <a:srgbClr val="FF0000"/>
                </a:solidFill>
              </a:rPr>
              <a:t>.</a:t>
            </a:r>
            <a:r>
              <a:rPr kumimoji="1" lang="en-US" altLang="zh-CN" sz="2700" dirty="0" smtClean="0">
                <a:solidFill>
                  <a:srgbClr val="FF0000"/>
                </a:solidFill>
              </a:rPr>
              <a:t> Solution:  “New Feynman Diagram”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573649" y="340963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New Feynman Rule(SM)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8308" y="1501307"/>
            <a:ext cx="192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Propagator:</a:t>
            </a:r>
            <a:endParaRPr kumimoji="1"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88308" y="3971022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WWZ:</a:t>
            </a:r>
            <a:endParaRPr kumimoji="1"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869103" y="5014479"/>
            <a:ext cx="369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NFR=New Feynman Rule</a:t>
            </a:r>
            <a:endParaRPr kumimoji="1"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76" y="1163836"/>
            <a:ext cx="6210300" cy="990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18" y="2502944"/>
            <a:ext cx="2044700" cy="215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820252" y="6268900"/>
                <a:ext cx="6757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/>
                  <a:t>“wave function” of </a:t>
                </a:r>
                <a14:m>
                  <m:oMath xmlns:m="http://schemas.openxmlformats.org/officeDocument/2006/math">
                    <m:r>
                      <a:rPr kumimoji="1" lang="en-US" altLang="zh-CN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</m:oMath>
                </a14:m>
                <a:r>
                  <a:rPr kumimoji="1" lang="en-US" altLang="zh-CN" sz="2800" dirty="0" smtClean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kumimoji="1" lang="en-US" altLang="zh-CN" sz="2800" dirty="0" smtClean="0"/>
                  <a:t> for initial, </a:t>
                </a:r>
                <a14:m>
                  <m:oMath xmlns:m="http://schemas.openxmlformats.org/officeDocument/2006/math">
                    <m:r>
                      <a:rPr kumimoji="1" lang="en-US" altLang="zh-CN" sz="2800" b="0" i="0" smtClean="0">
                        <a:latin typeface="Cambria Math" charset="0"/>
                      </a:rPr>
                      <m:t>−</m:t>
                    </m:r>
                    <m:r>
                      <a:rPr kumimoji="1" lang="en-US" altLang="zh-CN" sz="2800" i="1">
                        <a:latin typeface="Cambria Math" charset="0"/>
                      </a:rPr>
                      <m:t>𝑖</m:t>
                    </m:r>
                  </m:oMath>
                </a14:m>
                <a:r>
                  <a:rPr kumimoji="1" lang="en-US" altLang="zh-CN" sz="2800" dirty="0" smtClean="0"/>
                  <a:t> for final 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52" y="6268900"/>
                <a:ext cx="6757171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895" t="-11628" r="-812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5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33" y="1280649"/>
            <a:ext cx="7937025" cy="55290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937337" y="0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2</a:t>
            </a:r>
            <a:r>
              <a:rPr kumimoji="1" lang="en-US" altLang="zh-CN" sz="2700" dirty="0">
                <a:solidFill>
                  <a:srgbClr val="FF0000"/>
                </a:solidFill>
              </a:rPr>
              <a:t>.</a:t>
            </a:r>
            <a:r>
              <a:rPr kumimoji="1" lang="en-US" altLang="zh-CN" sz="2700" dirty="0" smtClean="0">
                <a:solidFill>
                  <a:srgbClr val="FF0000"/>
                </a:solidFill>
              </a:rPr>
              <a:t> Solution:  “New Feynman Diagram”</a:t>
            </a: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1329488" y="784319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Vertices doesn’t exist in “Old” Feynman Diagrams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61328" y="1568639"/>
            <a:ext cx="10390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smtClean="0"/>
              <a:t>ZZZZ:</a:t>
            </a:r>
            <a:endParaRPr kumimoji="1" lang="zh-CN" altLang="en-US" sz="30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573649" y="240954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New Feynman Rule(SM)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2206" y="4144822"/>
            <a:ext cx="369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NFR=New Feynman Rule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06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937337" y="0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2</a:t>
            </a:r>
            <a:r>
              <a:rPr kumimoji="1" lang="en-US" altLang="zh-CN" sz="2700" dirty="0">
                <a:solidFill>
                  <a:srgbClr val="FF0000"/>
                </a:solidFill>
              </a:rPr>
              <a:t>.</a:t>
            </a:r>
            <a:r>
              <a:rPr kumimoji="1" lang="en-US" altLang="zh-CN" sz="2700" dirty="0" smtClean="0">
                <a:solidFill>
                  <a:srgbClr val="FF0000"/>
                </a:solidFill>
              </a:rPr>
              <a:t> Solution:  “New Feynman Diagram”</a:t>
            </a: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1329488" y="784319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Ex2: ZZ&gt;ZZ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573649" y="240954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New Feynman Rule(SM)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3649" y="5130144"/>
            <a:ext cx="369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NFR=New Feynman Rule</a:t>
            </a:r>
            <a:endParaRPr kumimoji="1"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1" y="1977395"/>
            <a:ext cx="1887545" cy="19828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4" y="1815045"/>
            <a:ext cx="2042090" cy="21452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13" y="1815045"/>
            <a:ext cx="2122273" cy="22294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65" y="1831091"/>
            <a:ext cx="2217397" cy="232938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99937" y="4236646"/>
            <a:ext cx="3185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     Doesn’t exist in </a:t>
            </a:r>
          </a:p>
          <a:p>
            <a:r>
              <a:rPr kumimoji="1" lang="en-US" altLang="zh-CN" sz="2800" dirty="0" smtClean="0"/>
              <a:t>“Old” Feynman Rules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54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376709" y="535585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New HELAS Results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: 2</a:t>
            </a:r>
            <a:r>
              <a:rPr kumimoji="1" lang="en-US" altLang="zh-CN" sz="3000" dirty="0">
                <a:ea typeface="Cambria Math" charset="0"/>
                <a:cs typeface="Cambria Math" charset="0"/>
                <a:sym typeface="Wingdings"/>
              </a:rPr>
              <a:t>2 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VBS</a:t>
            </a:r>
          </a:p>
          <a:p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82" y="989263"/>
            <a:ext cx="9287527" cy="58687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1041" y="2580362"/>
            <a:ext cx="1980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WW&gt;WW</a:t>
            </a:r>
            <a:endParaRPr kumimoji="1" lang="zh-CN" altLang="en-US" sz="30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7055134" y="202402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smtClean="0">
                <a:solidFill>
                  <a:srgbClr val="FF0000"/>
                </a:solidFill>
              </a:rPr>
              <a:t>4</a:t>
            </a:r>
            <a:r>
              <a:rPr kumimoji="1" lang="en-US" altLang="zh-CN" sz="2700" dirty="0">
                <a:solidFill>
                  <a:srgbClr val="FF0000"/>
                </a:solidFill>
              </a:rPr>
              <a:t>.</a:t>
            </a:r>
            <a:r>
              <a:rPr kumimoji="1" lang="en-US" altLang="zh-CN" sz="2700" smtClean="0">
                <a:solidFill>
                  <a:srgbClr val="FF0000"/>
                </a:solidFill>
              </a:rPr>
              <a:t> </a:t>
            </a:r>
            <a:r>
              <a:rPr kumimoji="1" lang="en-US" altLang="zh-CN" sz="2700" dirty="0" smtClean="0">
                <a:solidFill>
                  <a:srgbClr val="FF0000"/>
                </a:solidFill>
              </a:rPr>
              <a:t>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10069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376709" y="535585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New HELAS Results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: 2</a:t>
            </a:r>
            <a:r>
              <a:rPr kumimoji="1" lang="en-US" altLang="zh-CN" sz="3000" dirty="0">
                <a:ea typeface="Cambria Math" charset="0"/>
                <a:cs typeface="Cambria Math" charset="0"/>
                <a:sym typeface="Wingdings"/>
              </a:rPr>
              <a:t>2 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VBS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88" y="1097824"/>
            <a:ext cx="8506912" cy="56712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1041" y="2580362"/>
            <a:ext cx="12105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 smtClean="0"/>
              <a:t>ZZ&gt;ZZ</a:t>
            </a:r>
            <a:endParaRPr kumimoji="1" lang="zh-CN" altLang="en-US" sz="3000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7055134" y="202402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smtClean="0">
                <a:solidFill>
                  <a:srgbClr val="FF0000"/>
                </a:solidFill>
              </a:rPr>
              <a:t>4</a:t>
            </a:r>
            <a:r>
              <a:rPr kumimoji="1" lang="en-US" altLang="zh-CN" sz="2700" dirty="0">
                <a:solidFill>
                  <a:srgbClr val="FF0000"/>
                </a:solidFill>
              </a:rPr>
              <a:t>.</a:t>
            </a:r>
            <a:r>
              <a:rPr kumimoji="1" lang="en-US" altLang="zh-CN" sz="2700" smtClean="0">
                <a:solidFill>
                  <a:srgbClr val="FF0000"/>
                </a:solidFill>
              </a:rPr>
              <a:t> </a:t>
            </a:r>
            <a:r>
              <a:rPr kumimoji="1" lang="en-US" altLang="zh-CN" sz="2700" dirty="0" smtClean="0">
                <a:solidFill>
                  <a:srgbClr val="FF0000"/>
                </a:solidFill>
              </a:rPr>
              <a:t>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9046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6160417" y="0"/>
            <a:ext cx="1005065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1. Motivation: subtle gauge cancellation  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37722" y="522021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3000" smtClean="0">
                <a:ea typeface="Cambria Math" charset="0"/>
                <a:cs typeface="Cambria Math" charset="0"/>
              </a:rPr>
              <a:t>Theoretical Problems 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1054805" y="994107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Ex: SMEFT and Higgs Couplings Measurement</a:t>
            </a:r>
            <a:endParaRPr kumimoji="1" lang="zh-CN" altLang="en-US" sz="3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12" y="2209122"/>
            <a:ext cx="2578305" cy="1568469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1054805" y="1555692"/>
            <a:ext cx="8133134" cy="62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Measuring Higgs self-couplings through </a:t>
            </a:r>
            <a:endParaRPr kumimoji="1" lang="zh-CN" altLang="en-US" sz="3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255" y="1654690"/>
            <a:ext cx="2169954" cy="36165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98838" y="2018699"/>
            <a:ext cx="5826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smtClean="0"/>
              <a:t>(Mainstream</a:t>
            </a:r>
            <a:r>
              <a:rPr kumimoji="1" lang="en-US" altLang="zh-CN" sz="2800" dirty="0" smtClean="0"/>
              <a:t>: double </a:t>
            </a:r>
            <a:r>
              <a:rPr kumimoji="1" lang="en-US" altLang="zh-CN" sz="2800" smtClean="0"/>
              <a:t>Higgs production) </a:t>
            </a:r>
            <a:endParaRPr kumimoji="1" lang="zh-CN" altLang="en-US" sz="28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89" y="3254867"/>
            <a:ext cx="1968500" cy="1638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392" y="2674659"/>
            <a:ext cx="4373185" cy="4187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818" y="3811355"/>
            <a:ext cx="317500" cy="20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35" y="3155302"/>
            <a:ext cx="1928228" cy="17665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189" y="3836755"/>
            <a:ext cx="1447800" cy="3556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2018" y="3811355"/>
            <a:ext cx="1460500" cy="50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7600" y="4735128"/>
            <a:ext cx="2695655" cy="49012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802350" y="6330535"/>
            <a:ext cx="238558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dirty="0" smtClean="0"/>
              <a:t>JHEP10(2021)099</a:t>
            </a:r>
            <a:endParaRPr lang="zh-CN" altLang="en-US" sz="2300" dirty="0"/>
          </a:p>
        </p:txBody>
      </p:sp>
      <p:sp>
        <p:nvSpPr>
          <p:cNvPr id="30" name="矩形 29"/>
          <p:cNvSpPr/>
          <p:nvPr/>
        </p:nvSpPr>
        <p:spPr>
          <a:xfrm>
            <a:off x="6755138" y="5899181"/>
            <a:ext cx="28868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dirty="0"/>
              <a:t>PhysRevD.105.053009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81160" y="5273620"/>
            <a:ext cx="9497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smtClean="0"/>
              <a:t>Importance is of </a:t>
            </a:r>
            <a:r>
              <a:rPr kumimoji="1" lang="en-US" altLang="zh-CN" sz="2800" dirty="0" smtClean="0"/>
              <a:t>the same level as </a:t>
            </a:r>
            <a:r>
              <a:rPr kumimoji="1" lang="en-US" altLang="zh-CN" sz="2800" dirty="0" err="1" smtClean="0"/>
              <a:t>hh</a:t>
            </a:r>
            <a:r>
              <a:rPr kumimoji="1" lang="en-US" altLang="zh-CN" sz="2800" dirty="0" smtClean="0"/>
              <a:t> production in </a:t>
            </a:r>
            <a:r>
              <a:rPr kumimoji="1" lang="en-US" altLang="zh-CN" sz="2800" dirty="0" err="1" smtClean="0"/>
              <a:t>muon</a:t>
            </a:r>
            <a:r>
              <a:rPr kumimoji="1" lang="en-US" altLang="zh-CN" sz="2800" dirty="0" smtClean="0"/>
              <a:t> colliders</a:t>
            </a:r>
            <a:endParaRPr kumimoji="1" lang="zh-CN" altLang="en-US" sz="2800" dirty="0"/>
          </a:p>
        </p:txBody>
      </p:sp>
      <p:sp>
        <p:nvSpPr>
          <p:cNvPr id="33" name="文本框 32"/>
          <p:cNvSpPr txBox="1"/>
          <p:nvPr/>
        </p:nvSpPr>
        <p:spPr>
          <a:xfrm>
            <a:off x="292035" y="5905011"/>
            <a:ext cx="77516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i="1" dirty="0" err="1"/>
              <a:t>Junmou</a:t>
            </a:r>
            <a:r>
              <a:rPr lang="en-US" altLang="zh-CN" sz="2300" i="1" dirty="0"/>
              <a:t> Chen</a:t>
            </a:r>
            <a:r>
              <a:rPr lang="en-US" altLang="zh-CN" sz="2300" i="1" dirty="0" smtClean="0"/>
              <a:t>, </a:t>
            </a:r>
            <a:r>
              <a:rPr lang="en-US" altLang="zh-CN" sz="2300" i="1" dirty="0" err="1"/>
              <a:t>Chih</a:t>
            </a:r>
            <a:r>
              <a:rPr lang="en-US" altLang="zh-CN" sz="2300" i="1" dirty="0"/>
              <a:t>-Ting </a:t>
            </a:r>
            <a:r>
              <a:rPr lang="en-US" altLang="zh-CN" sz="2300" i="1" dirty="0" smtClean="0"/>
              <a:t>Ting, </a:t>
            </a:r>
            <a:r>
              <a:rPr lang="en-US" altLang="zh-CN" sz="2300" i="1" dirty="0" err="1" smtClean="0"/>
              <a:t>Yongcheng</a:t>
            </a:r>
            <a:r>
              <a:rPr lang="en-US" altLang="zh-CN" sz="2300" i="1" dirty="0" smtClean="0"/>
              <a:t> Wu,</a:t>
            </a:r>
            <a:r>
              <a:rPr lang="en-US" altLang="zh-CN" sz="2300" i="1" dirty="0"/>
              <a:t> Tong Li</a:t>
            </a:r>
          </a:p>
          <a:p>
            <a:r>
              <a:rPr lang="en-US" altLang="zh-CN" sz="2300" i="1" dirty="0"/>
              <a:t>Chang-Yuan Yao</a:t>
            </a:r>
          </a:p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36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6160417" y="0"/>
            <a:ext cx="1005065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1. Motivation: subtle gauge cancellation  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37722" y="522021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>
                <a:ea typeface="Cambria Math" charset="0"/>
                <a:cs typeface="Cambria Math" charset="0"/>
              </a:rPr>
              <a:t> </a:t>
            </a:r>
            <a:r>
              <a:rPr kumimoji="1" lang="en-US" altLang="zh-CN" sz="3000" smtClean="0">
                <a:ea typeface="Cambria Math" charset="0"/>
                <a:cs typeface="Cambria Math" charset="0"/>
              </a:rPr>
              <a:t>Theoretical Problems 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1054805" y="994107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Ex.: SMEFT and Higgs Couplings Measurement</a:t>
            </a:r>
            <a:endParaRPr kumimoji="1" lang="zh-CN" altLang="en-US" sz="3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876" y="2265712"/>
            <a:ext cx="2578305" cy="15684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255" y="1654690"/>
            <a:ext cx="2169954" cy="3616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53" y="2265712"/>
            <a:ext cx="1868659" cy="15552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39" y="1713770"/>
            <a:ext cx="4373185" cy="4187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443" y="2924702"/>
            <a:ext cx="317500" cy="20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48" y="2074444"/>
            <a:ext cx="1756683" cy="16093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816" y="2698601"/>
            <a:ext cx="1447800" cy="3556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9186" y="2698601"/>
            <a:ext cx="1460500" cy="50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7600" y="3769586"/>
            <a:ext cx="2695655" cy="49012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75339" y="4515616"/>
            <a:ext cx="92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At what exactly range is on this picture(GET) valid? Corrections?</a:t>
            </a:r>
            <a:endParaRPr kumimoji="1" lang="zh-CN" altLang="en-US" sz="2800" dirty="0"/>
          </a:p>
        </p:txBody>
      </p:sp>
      <p:sp>
        <p:nvSpPr>
          <p:cNvPr id="32" name="文本框 31"/>
          <p:cNvSpPr txBox="1"/>
          <p:nvPr/>
        </p:nvSpPr>
        <p:spPr>
          <a:xfrm>
            <a:off x="537189" y="580177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2800" dirty="0"/>
          </a:p>
        </p:txBody>
      </p:sp>
      <p:sp>
        <p:nvSpPr>
          <p:cNvPr id="25" name="文本框 24"/>
          <p:cNvSpPr txBox="1"/>
          <p:nvPr/>
        </p:nvSpPr>
        <p:spPr>
          <a:xfrm>
            <a:off x="875339" y="5291858"/>
            <a:ext cx="5602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Even simpler amplitude WW&gt;WW</a:t>
            </a:r>
            <a:r>
              <a:rPr kumimoji="1" lang="zh-CN" altLang="en-US" sz="2800" dirty="0" smtClean="0"/>
              <a:t>？</a:t>
            </a:r>
            <a:endParaRPr kumimoji="1" lang="zh-CN" altLang="en-US" sz="2800" dirty="0"/>
          </a:p>
        </p:txBody>
      </p:sp>
      <p:sp>
        <p:nvSpPr>
          <p:cNvPr id="30" name="文本框 29"/>
          <p:cNvSpPr txBox="1"/>
          <p:nvPr/>
        </p:nvSpPr>
        <p:spPr>
          <a:xfrm>
            <a:off x="875339" y="6059425"/>
            <a:ext cx="1116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u="sng" dirty="0" smtClean="0"/>
              <a:t>We need a method that manifests GET, but computes amplitudes exactly. </a:t>
            </a:r>
            <a:endParaRPr kumimoji="1" lang="zh-CN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3484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5937337" y="0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1. Motivation: subtle gauge cancellation  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37722" y="522021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Numerical Problem 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1" y="2009603"/>
            <a:ext cx="5683948" cy="43638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67493" y="3120498"/>
            <a:ext cx="5224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Total cross section of WW &gt; ZZ </a:t>
            </a:r>
          </a:p>
          <a:p>
            <a:r>
              <a:rPr kumimoji="1" lang="en-US" altLang="zh-CN" sz="2800" dirty="0" smtClean="0"/>
              <a:t>when t/u channel propagators are </a:t>
            </a:r>
          </a:p>
          <a:p>
            <a:r>
              <a:rPr kumimoji="1" lang="en-US" altLang="zh-CN" sz="2800" dirty="0" smtClean="0"/>
              <a:t>given physical decay width </a:t>
            </a:r>
            <a:endParaRPr kumimoji="1" lang="zh-CN" altLang="en-US" sz="2800" dirty="0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979931" y="1007604"/>
            <a:ext cx="11137195" cy="95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Cancellation between large numbers(diagrams) easily leads to errors</a:t>
            </a:r>
            <a:endParaRPr kumimoji="1" lang="zh-CN" altLang="en-US" sz="3000" dirty="0"/>
          </a:p>
        </p:txBody>
      </p:sp>
      <p:sp>
        <p:nvSpPr>
          <p:cNvPr id="3" name="文本框 2"/>
          <p:cNvSpPr txBox="1"/>
          <p:nvPr/>
        </p:nvSpPr>
        <p:spPr>
          <a:xfrm>
            <a:off x="6874500" y="4825896"/>
            <a:ext cx="514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(</a:t>
            </a:r>
            <a:r>
              <a:rPr kumimoji="1" lang="en-US" altLang="zh-CN" sz="2800" dirty="0" err="1" smtClean="0"/>
              <a:t>Madgraph</a:t>
            </a:r>
            <a:r>
              <a:rPr kumimoji="1" lang="en-US" altLang="zh-CN" sz="2800" dirty="0" smtClean="0"/>
              <a:t> before v3_** versions)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25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5937337" y="0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1. Motivation: subtle gauge cancellation  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1054804" y="994107"/>
            <a:ext cx="11137195" cy="95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>
                <a:ea typeface="Cambria Math" charset="0"/>
                <a:cs typeface="Cambria Math" charset="0"/>
              </a:rPr>
              <a:t>C</a:t>
            </a:r>
            <a:r>
              <a:rPr kumimoji="1" lang="en-US" altLang="zh-CN" sz="3000" dirty="0" smtClean="0">
                <a:ea typeface="Cambria Math" charset="0"/>
                <a:cs typeface="Cambria Math" charset="0"/>
              </a:rPr>
              <a:t>omputing efficiency</a:t>
            </a:r>
            <a:endParaRPr kumimoji="1" lang="zh-CN" altLang="en-US" sz="3000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437722" y="522021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Numerical 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Problem: Cancellation between large numbers(diagrams) 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9" y="3219793"/>
            <a:ext cx="12192000" cy="6039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62216" y="1747313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err="1" smtClean="0"/>
              <a:t>Madgraph</a:t>
            </a:r>
            <a:r>
              <a:rPr kumimoji="1" lang="en-US" altLang="zh-CN" sz="2800" dirty="0" smtClean="0"/>
              <a:t> v3_2_0</a:t>
            </a:r>
            <a:endParaRPr kumimoji="1"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437722" y="2450772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pp &gt; </a:t>
            </a:r>
            <a:r>
              <a:rPr kumimoji="1" lang="en-US" altLang="zh-CN" sz="2800" dirty="0" err="1" smtClean="0"/>
              <a:t>jj</a:t>
            </a:r>
            <a:r>
              <a:rPr kumimoji="1" lang="en-US" altLang="zh-CN" sz="2800" dirty="0" smtClean="0"/>
              <a:t> w+{0}w-{0}h:</a:t>
            </a:r>
            <a:endParaRPr kumimoji="1" lang="zh-CN" altLang="en-US" sz="2800" dirty="0"/>
          </a:p>
        </p:txBody>
      </p:sp>
      <p:sp>
        <p:nvSpPr>
          <p:cNvPr id="11" name="斜纹 10"/>
          <p:cNvSpPr/>
          <p:nvPr/>
        </p:nvSpPr>
        <p:spPr>
          <a:xfrm rot="2431991">
            <a:off x="6531300" y="3614569"/>
            <a:ext cx="445900" cy="3928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56283" y="2871985"/>
            <a:ext cx="340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Event no: 147/10000</a:t>
            </a:r>
            <a:endParaRPr kumimoji="1" lang="zh-CN" altLang="en-US" sz="28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9" y="5114745"/>
            <a:ext cx="11988800" cy="1143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37721" y="4366906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pp &gt; </a:t>
            </a:r>
            <a:r>
              <a:rPr kumimoji="1" lang="en-US" altLang="zh-CN" sz="2800" dirty="0" err="1" smtClean="0"/>
              <a:t>jj</a:t>
            </a:r>
            <a:r>
              <a:rPr kumimoji="1" lang="en-US" altLang="zh-CN" sz="2800" dirty="0" smtClean="0"/>
              <a:t> w+{T}w-{T}h:</a:t>
            </a:r>
            <a:endParaRPr kumimoji="1" lang="zh-CN" altLang="en-US" sz="2800" dirty="0"/>
          </a:p>
        </p:txBody>
      </p:sp>
      <p:sp>
        <p:nvSpPr>
          <p:cNvPr id="19" name="斜纹 18"/>
          <p:cNvSpPr/>
          <p:nvPr/>
        </p:nvSpPr>
        <p:spPr>
          <a:xfrm rot="2431991">
            <a:off x="5899098" y="6061319"/>
            <a:ext cx="445900" cy="3928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6127549" y="21591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2. Solution:  “New Feynman Diagram”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606336" y="1787155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Can be extended to full equality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96" y="5085106"/>
            <a:ext cx="9893307" cy="1170322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573649" y="398130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Goldstone equivalence theorem(GET)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007" y="1135735"/>
            <a:ext cx="3855147" cy="42132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007" y="2373428"/>
            <a:ext cx="3726721" cy="43515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797" y="3014305"/>
            <a:ext cx="3015512" cy="5587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61107" y="2334568"/>
            <a:ext cx="3636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smtClean="0"/>
              <a:t>(From gauge symmetry) </a:t>
            </a:r>
            <a:endParaRPr kumimoji="1" lang="zh-CN" altLang="en-US" sz="28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1440" y="3137381"/>
            <a:ext cx="6296496" cy="535640"/>
          </a:xfrm>
          <a:prstGeom prst="rect">
            <a:avLst/>
          </a:prstGeom>
        </p:spPr>
      </p:pic>
      <p:sp>
        <p:nvSpPr>
          <p:cNvPr id="28" name="内容占位符 2"/>
          <p:cNvSpPr txBox="1">
            <a:spLocks/>
          </p:cNvSpPr>
          <p:nvPr/>
        </p:nvSpPr>
        <p:spPr>
          <a:xfrm>
            <a:off x="606336" y="4374980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N-point amplitudes: 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76281" y="3049870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:</a:t>
            </a:r>
            <a:endParaRPr kumimoji="1" lang="zh-CN" altLang="en-US" sz="2800" dirty="0"/>
          </a:p>
        </p:txBody>
      </p:sp>
      <p:sp>
        <p:nvSpPr>
          <p:cNvPr id="41" name="上弧形箭头 40"/>
          <p:cNvSpPr/>
          <p:nvPr/>
        </p:nvSpPr>
        <p:spPr>
          <a:xfrm>
            <a:off x="3983590" y="3673021"/>
            <a:ext cx="5880275" cy="8416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250488" y="3479385"/>
            <a:ext cx="691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i="1" dirty="0" smtClean="0"/>
              <a:t>GET</a:t>
            </a:r>
            <a:endParaRPr kumimoji="1" lang="zh-CN" altLang="en-US" sz="2400" i="1" dirty="0"/>
          </a:p>
        </p:txBody>
      </p:sp>
      <p:sp>
        <p:nvSpPr>
          <p:cNvPr id="43" name="上弧形箭头 42"/>
          <p:cNvSpPr/>
          <p:nvPr/>
        </p:nvSpPr>
        <p:spPr>
          <a:xfrm>
            <a:off x="2557397" y="3825421"/>
            <a:ext cx="4384110" cy="5683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4987" y="3786863"/>
            <a:ext cx="721015" cy="33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1229797" y="6248400"/>
                <a:ext cx="9160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/>
                  <a:t>The terms (diagrams) on the RH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times </a:t>
                </a:r>
                <a:r>
                  <a:rPr kumimoji="1" lang="en-US" altLang="zh-CN" sz="2800" dirty="0" smtClean="0"/>
                  <a:t>of LH (Naïve est.)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97" y="6248400"/>
                <a:ext cx="9160841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1397" t="-11628" r="-33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7844916" y="1435766"/>
            <a:ext cx="393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See, e.g. </a:t>
            </a:r>
            <a:r>
              <a:rPr lang="en-US" altLang="zh-CN" dirty="0" err="1" smtClean="0"/>
              <a:t>Nucl</a:t>
            </a:r>
            <a:r>
              <a:rPr lang="en-US" altLang="zh-CN" dirty="0"/>
              <a:t>. Phys. B 261, 379 (1985)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054196" y="1793259"/>
            <a:ext cx="357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M. S. </a:t>
            </a:r>
            <a:r>
              <a:rPr lang="en-US" altLang="zh-CN" dirty="0" err="1"/>
              <a:t>Chanowitz</a:t>
            </a:r>
            <a:r>
              <a:rPr lang="en-US" altLang="zh-CN" dirty="0"/>
              <a:t> and M. K. </a:t>
            </a:r>
            <a:r>
              <a:rPr lang="en-US" altLang="zh-CN" dirty="0" smtClean="0"/>
              <a:t>Gaillard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50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5937337" y="0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2. Solution:  “New Feynman Diagram”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1218643" y="1877926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Polarization vector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385575" y="1013192"/>
                <a:ext cx="2188484" cy="901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mr-IN" altLang="zh-CN" sz="2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𝑀</m:t>
                          </m:r>
                        </m:sup>
                      </m:sSup>
                      <m:r>
                        <a:rPr kumimoji="1" lang="en-US" altLang="zh-CN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kumimoji="1" lang="mr-IN" altLang="zh-CN" sz="28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mr-IN" altLang="zh-CN" sz="28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1" lang="mr-IN" altLang="zh-CN" sz="280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8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kumimoji="1" lang="mr-IN" altLang="zh-CN" sz="280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kumimoji="1" lang="en-US" altLang="zh-CN" sz="2800" b="0" i="1" smtClean="0">
                                    <a:latin typeface="Cambria Math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kumimoji="1" lang="en-US" altLang="zh-CN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800" b="0" i="1" smtClean="0">
                                        <a:latin typeface="Cambria Math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zh-CN" sz="2800" b="0" i="1" smtClean="0">
                                        <a:latin typeface="Cambria Math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75" y="1013192"/>
                <a:ext cx="2188484" cy="9010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999196" y="554195"/>
                <a:ext cx="48700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𝑀𝑁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charset="0"/>
                        </a:rPr>
                        <m:t>=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𝑑𝑖𝑎𝑔</m:t>
                      </m:r>
                      <m:r>
                        <a:rPr kumimoji="1" lang="en-US" altLang="zh-CN" sz="2800" b="0" i="1" smtClean="0">
                          <a:latin typeface="Cambria Math" charset="0"/>
                        </a:rPr>
                        <m:t>(1,−1,−1,−1,−1)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196" y="554195"/>
                <a:ext cx="487005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148" y="4309379"/>
            <a:ext cx="6362700" cy="5207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2697" y="1245605"/>
            <a:ext cx="5334000" cy="520700"/>
          </a:xfrm>
          <a:prstGeom prst="rect">
            <a:avLst/>
          </a:prstGeom>
        </p:spPr>
      </p:pic>
      <p:sp>
        <p:nvSpPr>
          <p:cNvPr id="24" name="内容占位符 2"/>
          <p:cNvSpPr txBox="1">
            <a:spLocks/>
          </p:cNvSpPr>
          <p:nvPr/>
        </p:nvSpPr>
        <p:spPr>
          <a:xfrm>
            <a:off x="573649" y="372795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5-component formalism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1218643" y="3466516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Gauge and Goldstone components combined together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920" y="5777425"/>
            <a:ext cx="10970277" cy="470975"/>
          </a:xfrm>
          <a:prstGeom prst="rect">
            <a:avLst/>
          </a:prstGeom>
        </p:spPr>
      </p:pic>
      <p:sp>
        <p:nvSpPr>
          <p:cNvPr id="27" name="内容占位符 2"/>
          <p:cNvSpPr txBox="1">
            <a:spLocks/>
          </p:cNvSpPr>
          <p:nvPr/>
        </p:nvSpPr>
        <p:spPr>
          <a:xfrm>
            <a:off x="1218643" y="4991015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N-point amplitudes(</a:t>
            </a:r>
            <a:r>
              <a:rPr kumimoji="1" lang="en-US" altLang="zh-CN" sz="3000" dirty="0" err="1" smtClean="0">
                <a:ea typeface="Cambria Math" charset="0"/>
                <a:cs typeface="Cambria Math" charset="0"/>
              </a:rPr>
              <a:t>pol.vec</a:t>
            </a:r>
            <a:r>
              <a:rPr kumimoji="1" lang="en-US" altLang="zh-CN" sz="3000" dirty="0">
                <a:ea typeface="Cambria Math" charset="0"/>
                <a:cs typeface="Cambria Math" charset="0"/>
              </a:rPr>
              <a:t>., propagators, </a:t>
            </a:r>
            <a:r>
              <a:rPr kumimoji="1" lang="en-US" altLang="zh-CN" sz="3000" dirty="0" smtClean="0">
                <a:ea typeface="Cambria Math" charset="0"/>
                <a:cs typeface="Cambria Math" charset="0"/>
              </a:rPr>
              <a:t>vertices)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342071" y="2445251"/>
                <a:ext cx="4018601" cy="923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2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zh-CN" sz="2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sub>
                        <m:sup>
                          <m:r>
                            <a:rPr kumimoji="1" lang="en-US" altLang="zh-CN" sz="2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sup>
                      </m:sSubSup>
                      <m:r>
                        <a:rPr kumimoji="1" lang="en-US" altLang="zh-CN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kumimoji="1" lang="mr-IN" altLang="zh-CN" sz="28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mr-IN" altLang="zh-CN" sz="28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kumimoji="1" lang="en-US" altLang="zh-CN" sz="28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80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kumimoji="1" lang="en-US" altLang="zh-CN" sz="2800" i="1">
                                        <a:latin typeface="Cambria Math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kumimoji="1" lang="mr-IN" altLang="zh-CN" sz="2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kumimoji="1" lang="en-US" altLang="zh-CN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zh-CN" sz="28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𝑀</m:t>
                          </m:r>
                        </m:sup>
                      </m:sSup>
                      <m:r>
                        <a:rPr kumimoji="1" lang="en-US" altLang="zh-CN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kumimoji="1" lang="mr-IN" altLang="zh-CN" sz="28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mr-IN" altLang="zh-CN" sz="28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kumimoji="1" lang="en-US" altLang="zh-CN" sz="2800" i="1" smtClean="0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1" lang="en-US" altLang="zh-CN" sz="2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sz="2800" i="1" dirty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𝜖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1" lang="en-US" altLang="zh-CN" sz="2800" b="0" i="1" dirty="0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kumimoji="1" lang="mr-IN" altLang="zh-CN" sz="2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kumimoji="1" lang="en-US" altLang="zh-CN" sz="2800" b="0" i="1" smtClean="0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071" y="2445251"/>
                <a:ext cx="4018601" cy="9232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内容占位符 2"/>
          <p:cNvSpPr txBox="1">
            <a:spLocks/>
          </p:cNvSpPr>
          <p:nvPr/>
        </p:nvSpPr>
        <p:spPr>
          <a:xfrm>
            <a:off x="1218643" y="1170362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smtClean="0">
                <a:ea typeface="Cambria Math" charset="0"/>
                <a:cs typeface="Cambria Math" charset="0"/>
              </a:rPr>
              <a:t>GET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8403" y="1325648"/>
            <a:ext cx="685800" cy="317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94050" y="2720789"/>
            <a:ext cx="467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Well behaved in high energy and a single object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54986" y="5183682"/>
            <a:ext cx="2743200" cy="365125"/>
          </a:xfrm>
        </p:spPr>
        <p:txBody>
          <a:bodyPr/>
          <a:lstStyle/>
          <a:p>
            <a:pPr>
              <a:defRPr/>
            </a:pPr>
            <a:fld id="{1AB7A7BD-DEFB-8E4E-8408-10BC51AA0E9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249" y="2729407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249" y="2729407"/>
            <a:ext cx="0" cy="0"/>
          </a:xfrm>
          <a:prstGeom prst="rect">
            <a:avLst/>
          </a:prstGeom>
        </p:spPr>
      </p:pic>
      <p:sp>
        <p:nvSpPr>
          <p:cNvPr id="21" name="内容占位符 2"/>
          <p:cNvSpPr txBox="1">
            <a:spLocks/>
          </p:cNvSpPr>
          <p:nvPr/>
        </p:nvSpPr>
        <p:spPr>
          <a:xfrm>
            <a:off x="4198838" y="543365"/>
            <a:ext cx="10500554" cy="62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sz="3000" dirty="0"/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37722" y="522021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dirty="0" smtClean="0">
                <a:ea typeface="Cambria Math" charset="0"/>
                <a:cs typeface="Cambria Math" charset="0"/>
              </a:rPr>
              <a:t>Gauge Choice and Propagator: 5-components formalism</a:t>
            </a:r>
            <a:endParaRPr kumimoji="1" lang="en-US" altLang="zh-CN" sz="3000" b="0" dirty="0" smtClean="0">
              <a:ea typeface="Cambria Math" charset="0"/>
              <a:cs typeface="Cambria Math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937337" y="0"/>
            <a:ext cx="10273732" cy="68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700" dirty="0" smtClean="0">
                <a:solidFill>
                  <a:srgbClr val="FF0000"/>
                </a:solidFill>
              </a:rPr>
              <a:t>2</a:t>
            </a:r>
            <a:r>
              <a:rPr kumimoji="1" lang="en-US" altLang="zh-CN" sz="2700" dirty="0">
                <a:solidFill>
                  <a:srgbClr val="FF0000"/>
                </a:solidFill>
              </a:rPr>
              <a:t>.</a:t>
            </a:r>
            <a:r>
              <a:rPr kumimoji="1" lang="en-US" altLang="zh-CN" sz="2700" dirty="0" smtClean="0">
                <a:solidFill>
                  <a:srgbClr val="FF0000"/>
                </a:solidFill>
              </a:rPr>
              <a:t> Solution:  “New Feynman Diagram”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317275" y="1759453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b="0" dirty="0" smtClean="0">
                <a:ea typeface="Cambria Math" charset="0"/>
                <a:cs typeface="Cambria Math" charset="0"/>
              </a:rPr>
              <a:t>Degrees of freedom in Feynman gauge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80" y="2467851"/>
            <a:ext cx="5080000" cy="9017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923618" y="2412722"/>
            <a:ext cx="2463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energy increase</a:t>
            </a:r>
            <a:endParaRPr kumimoji="1" lang="zh-CN" altLang="en-US" sz="28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898" y="3713947"/>
            <a:ext cx="6108700" cy="825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340" y="4650695"/>
            <a:ext cx="6667500" cy="876300"/>
          </a:xfrm>
          <a:prstGeom prst="rect">
            <a:avLst/>
          </a:prstGeom>
        </p:spPr>
      </p:pic>
      <p:sp>
        <p:nvSpPr>
          <p:cNvPr id="23" name="右箭头 22"/>
          <p:cNvSpPr/>
          <p:nvPr/>
        </p:nvSpPr>
        <p:spPr>
          <a:xfrm rot="8681701">
            <a:off x="8148443" y="3615948"/>
            <a:ext cx="3109726" cy="270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1317275" y="1110174"/>
            <a:ext cx="10500554" cy="68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000" b="0" dirty="0" smtClean="0">
                <a:ea typeface="Cambria Math" charset="0"/>
                <a:cs typeface="Cambria Math" charset="0"/>
              </a:rPr>
              <a:t>Gauge cancellation exists also on the propagator (</a:t>
            </a:r>
            <a:r>
              <a:rPr kumimoji="1" lang="en-US" altLang="zh-CN" sz="3000" b="0" dirty="0" err="1" smtClean="0">
                <a:ea typeface="Cambria Math" charset="0"/>
                <a:cs typeface="Cambria Math" charset="0"/>
              </a:rPr>
              <a:t>Rxi</a:t>
            </a:r>
            <a:r>
              <a:rPr kumimoji="1" lang="en-US" altLang="zh-CN" sz="3000" b="0" dirty="0" smtClean="0">
                <a:ea typeface="Cambria Math" charset="0"/>
                <a:cs typeface="Cambria Math" charset="0"/>
              </a:rPr>
              <a:t> gauge)</a:t>
            </a:r>
          </a:p>
        </p:txBody>
      </p:sp>
      <p:sp>
        <p:nvSpPr>
          <p:cNvPr id="25" name="右箭头 24"/>
          <p:cNvSpPr/>
          <p:nvPr/>
        </p:nvSpPr>
        <p:spPr>
          <a:xfrm rot="1492071" flipV="1">
            <a:off x="3552697" y="4749131"/>
            <a:ext cx="1424733" cy="190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73967" y="4371822"/>
            <a:ext cx="38632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500" dirty="0" smtClean="0"/>
              <a:t>Physical degrees of freedom</a:t>
            </a:r>
            <a:endParaRPr kumimoji="1" lang="zh-CN" altLang="en-US" sz="2500" dirty="0"/>
          </a:p>
        </p:txBody>
      </p:sp>
      <p:sp>
        <p:nvSpPr>
          <p:cNvPr id="27" name="文本框 26"/>
          <p:cNvSpPr txBox="1"/>
          <p:nvPr/>
        </p:nvSpPr>
        <p:spPr>
          <a:xfrm>
            <a:off x="1856604" y="5849673"/>
            <a:ext cx="816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Even Feynman gauge gives unphysical </a:t>
            </a:r>
            <a:r>
              <a:rPr kumimoji="1" lang="en-US" altLang="zh-CN" sz="2800" smtClean="0"/>
              <a:t>energy increase! 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177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15883</TotalTime>
  <Words>898</Words>
  <Application>Microsoft Macintosh PowerPoint</Application>
  <PresentationFormat>宽屏</PresentationFormat>
  <Paragraphs>198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Cambria Math</vt:lpstr>
      <vt:lpstr>DengXian</vt:lpstr>
      <vt:lpstr>Franklin Gothic Book</vt:lpstr>
      <vt:lpstr>Mangal</vt:lpstr>
      <vt:lpstr>Tw Cen MT</vt:lpstr>
      <vt:lpstr>Wingdings</vt:lpstr>
      <vt:lpstr>宋体</vt:lpstr>
      <vt:lpstr>Arial</vt:lpstr>
      <vt:lpstr>水滴</vt:lpstr>
      <vt:lpstr>EW Amplitudes without Gauge Cancellation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 Amplitudes without Gauge Cancellation</dc:title>
  <dc:creator>Microsoft Office User</dc:creator>
  <cp:lastModifiedBy>Microsoft Office User</cp:lastModifiedBy>
  <cp:revision>162</cp:revision>
  <cp:lastPrinted>2022-07-25T05:37:27Z</cp:lastPrinted>
  <dcterms:created xsi:type="dcterms:W3CDTF">2022-07-12T09:28:56Z</dcterms:created>
  <dcterms:modified xsi:type="dcterms:W3CDTF">2022-10-27T16:24:54Z</dcterms:modified>
</cp:coreProperties>
</file>