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5" r:id="rId9"/>
    <p:sldId id="260" r:id="rId10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62" y="3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4475C94-BBC4-66B7-3E6F-7FDF7D1EAA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9C5E51D0-385F-7FC2-7751-2780AF472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42CD507-C202-96E4-CCBD-2BDE5A1D0C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FD057-37CC-4C5C-B499-D195E6F6BE0A}" type="datetimeFigureOut">
              <a:rPr lang="zh-CN" altLang="en-US" smtClean="0"/>
              <a:t>2022/6/14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57962D21-064A-774E-377E-0979F9240C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84412B0-599C-4376-180B-9C00305A90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0441E-19F3-4C8C-BD26-DB8FD4FC88A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077068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6E5294D-A4B0-478B-4F91-CC9F9CA751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3D9BFF0F-1E50-F6C7-BB8B-1339B05CB5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433B051A-1097-32A2-6C7E-35564F7D9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FD057-37CC-4C5C-B499-D195E6F6BE0A}" type="datetimeFigureOut">
              <a:rPr lang="zh-CN" altLang="en-US" smtClean="0"/>
              <a:t>2022/6/14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CCADC98-EC9C-390D-82AA-9A8C699E25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A2AC5B5B-BF5F-0D8F-D5DA-F3FDB0DCC9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0441E-19F3-4C8C-BD26-DB8FD4FC88A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630721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455FB683-646D-CACB-4DF1-6212FD20037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57B67D05-4AB1-07B9-74DB-3DD6EF4A93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DA9C88DD-9187-D9B4-20BA-82AF8DA8C9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FD057-37CC-4C5C-B499-D195E6F6BE0A}" type="datetimeFigureOut">
              <a:rPr lang="zh-CN" altLang="en-US" smtClean="0"/>
              <a:t>2022/6/14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C34494B-1733-DB04-5FA6-7D74D407CD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954DF3E-3469-8C18-973D-88508A1DB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0441E-19F3-4C8C-BD26-DB8FD4FC88A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139429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D724B4C-121A-1892-A7D2-5FC5CBF63D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3AE9DEA-9676-5F39-6C37-2A9D6B2E29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68D49AD-15A5-9ED1-FCD6-C755E43047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FD057-37CC-4C5C-B499-D195E6F6BE0A}" type="datetimeFigureOut">
              <a:rPr lang="zh-CN" altLang="en-US" smtClean="0"/>
              <a:t>2022/6/14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8BA2E918-F6CC-4C53-B69B-012930BF38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F5A79E6-8F4A-5BEC-3FF2-B1475F7970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0441E-19F3-4C8C-BD26-DB8FD4FC88A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843570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901351D-1247-E969-916A-CF132154C5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2AF67986-8A61-0591-D9D3-24BBC9F9E2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F8CAC114-8565-7F69-4B77-F1778F184C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FD057-37CC-4C5C-B499-D195E6F6BE0A}" type="datetimeFigureOut">
              <a:rPr lang="zh-CN" altLang="en-US" smtClean="0"/>
              <a:t>2022/6/14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9702AAD-0B2F-3689-F753-2D7F123A03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B2DF9FE8-2C16-2B13-C108-49C550C1D9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0441E-19F3-4C8C-BD26-DB8FD4FC88A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829077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7EEA683-00E0-9F9A-62EE-C5AAE858C2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6390909-1FAF-91B1-C132-274EAFB6225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36601CA4-B5C5-C473-C30F-994CF56FDD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D6C210E8-77E4-B51B-5A94-22A4901F60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FD057-37CC-4C5C-B499-D195E6F6BE0A}" type="datetimeFigureOut">
              <a:rPr lang="zh-CN" altLang="en-US" smtClean="0"/>
              <a:t>2022/6/14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3A3FB677-8D65-8C36-D367-11B34B60A3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CBCF8A3C-CB16-A548-7153-09CF79CCF1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0441E-19F3-4C8C-BD26-DB8FD4FC88A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270721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898581B-0E04-3425-8EF8-868E8AF7B1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20B18116-9291-91DC-3608-2F264AE633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A05DFD82-0854-78E5-EC33-69F66500D0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F72771E4-4693-2CA6-9E8B-47592C3C4BA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9E7BCB4A-FEC2-8A15-107A-6DE28A4ABBD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174F5E36-9690-E73A-46BA-AFFE137B86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FD057-37CC-4C5C-B499-D195E6F6BE0A}" type="datetimeFigureOut">
              <a:rPr lang="zh-CN" altLang="en-US" smtClean="0"/>
              <a:t>2022/6/14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4584C0A7-CADF-889C-A5CF-5958790371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E2437C5F-2190-5336-61C0-88BC15BB66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0441E-19F3-4C8C-BD26-DB8FD4FC88A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68910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3EC4888-05C1-9887-503A-FDF4088E4E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E67E7D3A-5EF4-AAA9-11CF-5CF862491F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FD057-37CC-4C5C-B499-D195E6F6BE0A}" type="datetimeFigureOut">
              <a:rPr lang="zh-CN" altLang="en-US" smtClean="0"/>
              <a:t>2022/6/14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291CA1E8-0CE0-6872-D529-CD0B706E4A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BF9AF5D2-79BB-ABB3-9102-871B28588D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0441E-19F3-4C8C-BD26-DB8FD4FC88A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85938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33384F2C-9F08-81D7-CACD-B3BBC67592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FD057-37CC-4C5C-B499-D195E6F6BE0A}" type="datetimeFigureOut">
              <a:rPr lang="zh-CN" altLang="en-US" smtClean="0"/>
              <a:t>2022/6/14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A0DA0C7F-C10F-C894-25EE-1FB328DED1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76D19597-79E3-2744-32AF-EE422F4C67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0441E-19F3-4C8C-BD26-DB8FD4FC88A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40258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2D6B308-CC81-3E25-4C90-D0D1F09F66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2DD0CBB-18DE-922E-63F8-49ADDDCC62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FAF348FB-1BFB-E8D1-75D3-27761FA39E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3ACEE616-1357-8A40-AAAE-D59F7D351D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FD057-37CC-4C5C-B499-D195E6F6BE0A}" type="datetimeFigureOut">
              <a:rPr lang="zh-CN" altLang="en-US" smtClean="0"/>
              <a:t>2022/6/14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F388C4E0-6565-37F1-66B4-CD81EBD41D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2EBBF970-1D38-D389-883A-35B8C6E21A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0441E-19F3-4C8C-BD26-DB8FD4FC88A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728888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48455A3-E3B7-B7B1-C2AD-2E4DEF131E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CA7272CF-D587-B5E1-4D59-7592187A796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D340A225-2767-3F24-C396-BE725D84EB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D27A2AC6-EC31-0283-E7D9-B00E3FAF30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FD057-37CC-4C5C-B499-D195E6F6BE0A}" type="datetimeFigureOut">
              <a:rPr lang="zh-CN" altLang="en-US" smtClean="0"/>
              <a:t>2022/6/14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9C9C447D-94F9-C934-84FC-1D493F322C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B55ACA32-2BD6-19B1-8AF0-865B35D4F7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0441E-19F3-4C8C-BD26-DB8FD4FC88A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183012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FF5787A6-D932-C1DE-ED6D-742A156258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E6061EE3-5003-02B6-0216-45AB30B7E4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6475F05-A96D-27F6-8121-ECCDCBB6D56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EFD057-37CC-4C5C-B499-D195E6F6BE0A}" type="datetimeFigureOut">
              <a:rPr lang="zh-CN" altLang="en-US" smtClean="0"/>
              <a:t>2022/6/14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55745A07-80EE-322D-951C-8ED9D80084A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917F9B9-BB9B-4327-59A4-71FBA0CBFB0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50441E-19F3-4C8C-BD26-DB8FD4FC88A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185908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emf"/><Relationship Id="rId3" Type="http://schemas.openxmlformats.org/officeDocument/2006/relationships/image" Target="../media/image1.emf"/><Relationship Id="rId7" Type="http://schemas.openxmlformats.org/officeDocument/2006/relationships/image" Target="../media/image5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emf"/><Relationship Id="rId5" Type="http://schemas.openxmlformats.org/officeDocument/2006/relationships/image" Target="../media/image3.emf"/><Relationship Id="rId4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emf"/><Relationship Id="rId3" Type="http://schemas.openxmlformats.org/officeDocument/2006/relationships/image" Target="../media/image8.emf"/><Relationship Id="rId7" Type="http://schemas.openxmlformats.org/officeDocument/2006/relationships/image" Target="../media/image12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emf"/><Relationship Id="rId5" Type="http://schemas.openxmlformats.org/officeDocument/2006/relationships/image" Target="../media/image10.emf"/><Relationship Id="rId4" Type="http://schemas.openxmlformats.org/officeDocument/2006/relationships/image" Target="../media/image9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emf"/><Relationship Id="rId4" Type="http://schemas.openxmlformats.org/officeDocument/2006/relationships/image" Target="../media/image16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7" Type="http://schemas.openxmlformats.org/officeDocument/2006/relationships/image" Target="../media/image23.emf"/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emf"/><Relationship Id="rId5" Type="http://schemas.openxmlformats.org/officeDocument/2006/relationships/image" Target="../media/image21.emf"/><Relationship Id="rId4" Type="http://schemas.openxmlformats.org/officeDocument/2006/relationships/image" Target="../media/image20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emf"/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6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emf"/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0.emf"/><Relationship Id="rId4" Type="http://schemas.openxmlformats.org/officeDocument/2006/relationships/image" Target="../media/image29.e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1EFF50E-0760-EA9D-C290-0863A33308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07460" y="2235200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US" altLang="zh-CN" dirty="0"/>
              <a:t>The scheme of the energy calibration experiment on BEPC-II based on RSD </a:t>
            </a:r>
            <a:br>
              <a:rPr lang="en-US" altLang="zh-CN" dirty="0"/>
            </a:br>
            <a:r>
              <a:rPr lang="en-US" altLang="zh-CN" dirty="0"/>
              <a:t>       </a:t>
            </a:r>
            <a:r>
              <a:rPr lang="en-US" altLang="zh-CN" sz="4400" dirty="0"/>
              <a:t>——about parameters</a:t>
            </a:r>
            <a:endParaRPr lang="zh-CN" altLang="en-US" sz="4400" dirty="0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ECAF2984-718B-415C-492E-9DF68FF718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945903"/>
            <a:ext cx="9144000" cy="1655762"/>
          </a:xfrm>
        </p:spPr>
        <p:txBody>
          <a:bodyPr/>
          <a:lstStyle/>
          <a:p>
            <a:r>
              <a:rPr lang="zh-CN" altLang="en-US" dirty="0"/>
              <a:t>付泓瑾</a:t>
            </a:r>
          </a:p>
        </p:txBody>
      </p:sp>
    </p:spTree>
    <p:extLst>
      <p:ext uri="{BB962C8B-B14F-4D97-AF65-F5344CB8AC3E}">
        <p14:creationId xmlns:p14="http://schemas.microsoft.com/office/powerpoint/2010/main" val="5379406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BCB06F0-8A5C-BC4A-233A-FF6D8D3AA9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上次的问题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29E9F8BE-C981-24EC-0728-6483C2786CD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5"/>
                <a:ext cx="10515600" cy="4667250"/>
              </a:xfrm>
            </p:spPr>
            <p:txBody>
              <a:bodyPr/>
              <a:lstStyle/>
              <a:p>
                <a:r>
                  <a:rPr lang="en-US" altLang="zh-CN" dirty="0"/>
                  <a:t>1.</a:t>
                </a:r>
                <a:r>
                  <a:rPr lang="zh-CN" altLang="en-US" dirty="0"/>
                  <a:t>共振强度的导出</a:t>
                </a:r>
                <a:endParaRPr lang="en-US" altLang="zh-CN" dirty="0"/>
              </a:p>
              <a:p>
                <a:pPr marL="0" indent="0">
                  <a:buNone/>
                </a:pPr>
                <a:r>
                  <a:rPr lang="en-US" altLang="zh-CN" dirty="0"/>
                  <a:t>    </a:t>
                </a:r>
                <a:r>
                  <a:rPr lang="zh-CN" altLang="en-US" dirty="0"/>
                  <a:t>原文指出结果参考了</a:t>
                </a:r>
                <a:r>
                  <a:rPr lang="en-US" altLang="zh-CN" dirty="0" err="1"/>
                  <a:t>Pitisin</a:t>
                </a:r>
                <a:r>
                  <a:rPr lang="zh-CN" altLang="en-US" dirty="0"/>
                  <a:t>在</a:t>
                </a:r>
                <a:r>
                  <a:rPr lang="en-US" altLang="zh-CN" dirty="0" err="1"/>
                  <a:t>Budker</a:t>
                </a:r>
                <a:r>
                  <a:rPr lang="zh-CN" altLang="en-US" dirty="0"/>
                  <a:t>研究所的博士学位论文，我未能找到，而且原文应该是俄文。</a:t>
                </a:r>
                <a:endParaRPr lang="en-US" altLang="zh-CN" dirty="0"/>
              </a:p>
              <a:p>
                <a:pPr marL="0" indent="0">
                  <a:buNone/>
                </a:pPr>
                <a:r>
                  <a:rPr lang="en-US" altLang="zh-CN" dirty="0"/>
                  <a:t>   2.</a:t>
                </a:r>
                <a:r>
                  <a:rPr lang="zh-CN" altLang="en-US" dirty="0"/>
                  <a:t>怎么由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zh-CN" altLang="en-US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acc>
                    <m:r>
                      <a:rPr lang="zh-CN" altLang="en-US" i="1">
                        <a:latin typeface="Cambria Math" panose="02040503050406030204" pitchFamily="18" charset="0"/>
                      </a:rPr>
                      <m:t>的</m:t>
                    </m:r>
                  </m:oMath>
                </a14:m>
                <a:r>
                  <a:rPr lang="zh-CN" altLang="en-US" dirty="0"/>
                  <a:t>偏导数得到响应函数</a:t>
                </a:r>
                <a:r>
                  <a:rPr lang="en-US" altLang="zh-CN" dirty="0"/>
                  <a:t>F3</a:t>
                </a:r>
                <a:r>
                  <a:rPr lang="zh-CN" altLang="en-US" dirty="0"/>
                  <a:t>？</a:t>
                </a:r>
                <a:endParaRPr lang="en-US" altLang="zh-CN" dirty="0"/>
              </a:p>
              <a:p>
                <a:pPr marL="0" indent="0">
                  <a:buNone/>
                </a:pPr>
                <a:r>
                  <a:rPr lang="en-US" altLang="zh-CN" dirty="0"/>
                  <a:t>       </a:t>
                </a:r>
                <a:r>
                  <a:rPr lang="zh-CN" altLang="en-US" dirty="0"/>
                  <a:t>按定义，                                。在一阶近似下，</a:t>
                </a:r>
                <a:endParaRPr lang="en-US" altLang="zh-CN" dirty="0"/>
              </a:p>
              <a:p>
                <a:pPr marL="0" indent="0">
                  <a:buNone/>
                </a:pPr>
                <a:r>
                  <a:rPr lang="zh-CN" altLang="en-US" dirty="0"/>
                  <a:t>再利用运动方程给出的   解形式  ，</a:t>
                </a:r>
                <a:endParaRPr lang="en-US" altLang="zh-CN" dirty="0"/>
              </a:p>
              <a:p>
                <a:pPr marL="0" indent="0">
                  <a:buNone/>
                </a:pPr>
                <a:r>
                  <a:rPr lang="en-US" altLang="zh-CN" dirty="0"/>
                  <a:t>        </a:t>
                </a:r>
                <a:r>
                  <a:rPr lang="zh-CN" altLang="en-US" dirty="0"/>
                  <a:t>若参考轨道是平面环，               ，             那么根据上式可以算出</a:t>
                </a:r>
                <a:r>
                  <a:rPr lang="en-US" altLang="zh-CN" dirty="0"/>
                  <a:t>F3</a:t>
                </a:r>
                <a:r>
                  <a:rPr lang="zh-CN" altLang="en-US" dirty="0"/>
                  <a:t>。</a:t>
                </a:r>
              </a:p>
            </p:txBody>
          </p:sp>
        </mc:Choice>
        <mc:Fallback xmlns=""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29E9F8BE-C981-24EC-0728-6483C2786CD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5"/>
                <a:ext cx="10515600" cy="4667250"/>
              </a:xfrm>
              <a:blipFill>
                <a:blip r:embed="rId2"/>
                <a:stretch>
                  <a:fillRect l="-1217" t="-2350" r="-174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图片 4">
            <a:extLst>
              <a:ext uri="{FF2B5EF4-FFF2-40B4-BE49-F238E27FC236}">
                <a16:creationId xmlns:a16="http://schemas.microsoft.com/office/drawing/2014/main" id="{AC34D33E-7F3F-F4E1-52D1-46B6BD52F39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06660" y="3734816"/>
            <a:ext cx="3033873" cy="495808"/>
          </a:xfrm>
          <a:prstGeom prst="rect">
            <a:avLst/>
          </a:prstGeom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DC198B70-29DC-0515-C00D-D660718CAED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886825" y="3487674"/>
            <a:ext cx="2952750" cy="742950"/>
          </a:xfrm>
          <a:prstGeom prst="rect">
            <a:avLst/>
          </a:prstGeom>
        </p:spPr>
      </p:pic>
      <p:pic>
        <p:nvPicPr>
          <p:cNvPr id="9" name="图片 8">
            <a:extLst>
              <a:ext uri="{FF2B5EF4-FFF2-40B4-BE49-F238E27FC236}">
                <a16:creationId xmlns:a16="http://schemas.microsoft.com/office/drawing/2014/main" id="{AC31BFF3-7D0F-BC82-B2D2-67F0F5029F7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493342" y="4287948"/>
            <a:ext cx="307784" cy="393964"/>
          </a:xfrm>
          <a:prstGeom prst="rect">
            <a:avLst/>
          </a:prstGeom>
        </p:spPr>
      </p:pic>
      <p:pic>
        <p:nvPicPr>
          <p:cNvPr id="11" name="图片 10">
            <a:extLst>
              <a:ext uri="{FF2B5EF4-FFF2-40B4-BE49-F238E27FC236}">
                <a16:creationId xmlns:a16="http://schemas.microsoft.com/office/drawing/2014/main" id="{A9E7D30C-B13A-92C9-0521-D213F6077E6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206657" y="4113455"/>
            <a:ext cx="5441607" cy="742950"/>
          </a:xfrm>
          <a:prstGeom prst="rect">
            <a:avLst/>
          </a:prstGeom>
        </p:spPr>
      </p:pic>
      <p:pic>
        <p:nvPicPr>
          <p:cNvPr id="13" name="图片 12">
            <a:extLst>
              <a:ext uri="{FF2B5EF4-FFF2-40B4-BE49-F238E27FC236}">
                <a16:creationId xmlns:a16="http://schemas.microsoft.com/office/drawing/2014/main" id="{A322D758-9E38-7B6D-D120-9C22ADA8D11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100945" y="4790249"/>
            <a:ext cx="1510484" cy="411016"/>
          </a:xfrm>
          <a:prstGeom prst="rect">
            <a:avLst/>
          </a:prstGeom>
        </p:spPr>
      </p:pic>
      <p:pic>
        <p:nvPicPr>
          <p:cNvPr id="15" name="图片 14">
            <a:extLst>
              <a:ext uri="{FF2B5EF4-FFF2-40B4-BE49-F238E27FC236}">
                <a16:creationId xmlns:a16="http://schemas.microsoft.com/office/drawing/2014/main" id="{6480981A-E667-2BDF-9B21-66DC701C0AD9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81814" y="4676410"/>
            <a:ext cx="1524000" cy="704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10216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5C88C6F-A7A2-7EF8-BF98-7206010C44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01444"/>
            <a:ext cx="10515600" cy="5675518"/>
          </a:xfrm>
        </p:spPr>
        <p:txBody>
          <a:bodyPr/>
          <a:lstStyle/>
          <a:p>
            <a:r>
              <a:rPr lang="zh-CN" altLang="en-US" dirty="0"/>
              <a:t>给出分量形式，</a:t>
            </a:r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r>
              <a:rPr lang="zh-CN" altLang="en-US" dirty="0"/>
              <a:t>故在    已知的情况下，求解上述线性方程组便可得到</a:t>
            </a:r>
            <a:r>
              <a:rPr lang="en-US" altLang="zh-CN" dirty="0"/>
              <a:t>F3</a:t>
            </a:r>
            <a:r>
              <a:rPr lang="zh-CN" altLang="en-US" dirty="0"/>
              <a:t>的实部和虚部。</a:t>
            </a:r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792A93C5-3A64-DD01-4908-8265DA5507C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37154" y="501444"/>
            <a:ext cx="5203235" cy="481781"/>
          </a:xfrm>
          <a:prstGeom prst="rect">
            <a:avLst/>
          </a:prstGeom>
        </p:spPr>
      </p:pic>
      <p:pic>
        <p:nvPicPr>
          <p:cNvPr id="9" name="图片 8">
            <a:extLst>
              <a:ext uri="{FF2B5EF4-FFF2-40B4-BE49-F238E27FC236}">
                <a16:creationId xmlns:a16="http://schemas.microsoft.com/office/drawing/2014/main" id="{F59BBB0A-3459-D760-712C-DFF77F44A4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3919" y="1048600"/>
            <a:ext cx="2513235" cy="434983"/>
          </a:xfrm>
          <a:prstGeom prst="rect">
            <a:avLst/>
          </a:prstGeom>
        </p:spPr>
      </p:pic>
      <p:pic>
        <p:nvPicPr>
          <p:cNvPr id="11" name="图片 10">
            <a:extLst>
              <a:ext uri="{FF2B5EF4-FFF2-40B4-BE49-F238E27FC236}">
                <a16:creationId xmlns:a16="http://schemas.microsoft.com/office/drawing/2014/main" id="{FC151BCB-C268-17C8-5C16-884A6D0A465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48245" y="1065121"/>
            <a:ext cx="2290526" cy="418462"/>
          </a:xfrm>
          <a:prstGeom prst="rect">
            <a:avLst/>
          </a:prstGeom>
        </p:spPr>
      </p:pic>
      <p:pic>
        <p:nvPicPr>
          <p:cNvPr id="15" name="图片 14">
            <a:extLst>
              <a:ext uri="{FF2B5EF4-FFF2-40B4-BE49-F238E27FC236}">
                <a16:creationId xmlns:a16="http://schemas.microsoft.com/office/drawing/2014/main" id="{58AB8944-985D-EDC1-A0C2-99C48BC3266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23919" y="2436774"/>
            <a:ext cx="7205188" cy="782464"/>
          </a:xfrm>
          <a:prstGeom prst="rect">
            <a:avLst/>
          </a:prstGeom>
        </p:spPr>
      </p:pic>
      <p:pic>
        <p:nvPicPr>
          <p:cNvPr id="17" name="图片 16">
            <a:extLst>
              <a:ext uri="{FF2B5EF4-FFF2-40B4-BE49-F238E27FC236}">
                <a16:creationId xmlns:a16="http://schemas.microsoft.com/office/drawing/2014/main" id="{1B922A8B-1A40-426A-9A7D-6916AFDEB5A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23919" y="3392134"/>
            <a:ext cx="920546" cy="782464"/>
          </a:xfrm>
          <a:prstGeom prst="rect">
            <a:avLst/>
          </a:prstGeom>
        </p:spPr>
      </p:pic>
      <p:pic>
        <p:nvPicPr>
          <p:cNvPr id="19" name="图片 18">
            <a:extLst>
              <a:ext uri="{FF2B5EF4-FFF2-40B4-BE49-F238E27FC236}">
                <a16:creationId xmlns:a16="http://schemas.microsoft.com/office/drawing/2014/main" id="{89E46CE9-0019-5CA7-8673-65AA8932780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809269" y="4625968"/>
            <a:ext cx="471267" cy="366541"/>
          </a:xfrm>
          <a:prstGeom prst="rect">
            <a:avLst/>
          </a:prstGeom>
        </p:spPr>
      </p:pic>
      <p:pic>
        <p:nvPicPr>
          <p:cNvPr id="21" name="图片 20">
            <a:extLst>
              <a:ext uri="{FF2B5EF4-FFF2-40B4-BE49-F238E27FC236}">
                <a16:creationId xmlns:a16="http://schemas.microsoft.com/office/drawing/2014/main" id="{0640AC42-431C-E159-F618-2D179D516E32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023919" y="1656479"/>
            <a:ext cx="6181725" cy="647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47971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D0A6E0F-4DAB-62C4-FFE2-B806AB4F4D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44160"/>
            <a:ext cx="10515600" cy="1325563"/>
          </a:xfrm>
        </p:spPr>
        <p:txBody>
          <a:bodyPr/>
          <a:lstStyle/>
          <a:p>
            <a:r>
              <a:rPr lang="en-US" altLang="zh-CN" dirty="0"/>
              <a:t>2.BEPC-II</a:t>
            </a:r>
            <a:r>
              <a:rPr lang="zh-CN" altLang="en-US" dirty="0"/>
              <a:t>的实验参数设定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BDF5799-B0B2-E3FF-19AA-664C6FC1D6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7188" y="1512868"/>
            <a:ext cx="10515600" cy="5100972"/>
          </a:xfrm>
        </p:spPr>
        <p:txBody>
          <a:bodyPr/>
          <a:lstStyle/>
          <a:p>
            <a:r>
              <a:rPr lang="en-US" altLang="zh-CN" dirty="0"/>
              <a:t> </a:t>
            </a:r>
            <a:r>
              <a:rPr lang="zh-CN" altLang="en-US" dirty="0"/>
              <a:t>束流能量</a:t>
            </a:r>
            <a:r>
              <a:rPr lang="en-US" altLang="zh-CN" dirty="0"/>
              <a:t>E=2.5GeV ,</a:t>
            </a:r>
            <a:r>
              <a:rPr lang="zh-CN" altLang="en-US" dirty="0"/>
              <a:t>参考轨道上的自旋谐波数为</a:t>
            </a:r>
            <a:r>
              <a:rPr lang="en-US" altLang="zh-CN" dirty="0"/>
              <a:t>     </a:t>
            </a:r>
          </a:p>
          <a:p>
            <a:r>
              <a:rPr lang="zh-CN" altLang="en-US" dirty="0"/>
              <a:t>（</a:t>
            </a:r>
            <a:r>
              <a:rPr lang="en-US" altLang="zh-CN" dirty="0"/>
              <a:t>1</a:t>
            </a:r>
            <a:r>
              <a:rPr lang="zh-CN" altLang="en-US" dirty="0"/>
              <a:t>）共振强度</a:t>
            </a:r>
            <a:endParaRPr lang="en-US" altLang="zh-CN" dirty="0"/>
          </a:p>
          <a:p>
            <a:r>
              <a:rPr lang="zh-CN" altLang="en-US" dirty="0"/>
              <a:t>  程序计算得到的电子环中横向反馈</a:t>
            </a:r>
            <a:r>
              <a:rPr lang="en-US" altLang="zh-CN" dirty="0"/>
              <a:t>kicker</a:t>
            </a:r>
            <a:r>
              <a:rPr lang="zh-CN" altLang="en-US" dirty="0"/>
              <a:t>处的响应函数</a:t>
            </a:r>
            <a:r>
              <a:rPr lang="en-US" altLang="zh-CN" dirty="0"/>
              <a:t>F3</a:t>
            </a:r>
            <a:r>
              <a:rPr lang="zh-CN" altLang="en-US" dirty="0"/>
              <a:t>的模为</a:t>
            </a:r>
            <a:endParaRPr lang="en-US" altLang="zh-CN" dirty="0"/>
          </a:p>
          <a:p>
            <a:r>
              <a:rPr lang="en-US" altLang="zh-CN" dirty="0"/>
              <a:t>                                 |F3|=80.37625</a:t>
            </a:r>
          </a:p>
          <a:p>
            <a:r>
              <a:rPr lang="en-US" altLang="zh-CN" dirty="0"/>
              <a:t>   TFB kicker</a:t>
            </a:r>
            <a:r>
              <a:rPr lang="zh-CN" altLang="en-US" dirty="0"/>
              <a:t>产生的水平磁场强度幅值（？模拟数据丢失）取为</a:t>
            </a:r>
            <a:endParaRPr lang="en-US" altLang="zh-CN" dirty="0"/>
          </a:p>
          <a:p>
            <a:r>
              <a:rPr lang="en-US" altLang="zh-CN" dirty="0"/>
              <a:t>H=2.5 </a:t>
            </a:r>
            <a:r>
              <a:rPr lang="zh-CN" altLang="en-US" dirty="0"/>
              <a:t>亨利，长度为</a:t>
            </a:r>
            <a:r>
              <a:rPr lang="en-US" altLang="zh-CN" dirty="0"/>
              <a:t>l=0.6m,</a:t>
            </a:r>
            <a:r>
              <a:rPr lang="zh-CN" altLang="en-US" dirty="0"/>
              <a:t>对应转动角为</a:t>
            </a:r>
            <a:endParaRPr lang="en-US" altLang="zh-CN" dirty="0"/>
          </a:p>
          <a:p>
            <a:r>
              <a:rPr lang="en-US" altLang="zh-CN" dirty="0"/>
              <a:t>   </a:t>
            </a:r>
          </a:p>
          <a:p>
            <a:r>
              <a:rPr lang="en-US" altLang="zh-CN" dirty="0"/>
              <a:t>  </a:t>
            </a:r>
            <a:r>
              <a:rPr lang="zh-CN" altLang="en-US" dirty="0"/>
              <a:t>对应的共振强度为</a:t>
            </a:r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5C897C0D-87A8-2E97-2AD1-D4DBAA7B0A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63981" y="4465470"/>
            <a:ext cx="2295525" cy="647700"/>
          </a:xfrm>
          <a:prstGeom prst="rect">
            <a:avLst/>
          </a:prstGeom>
        </p:spPr>
      </p:pic>
      <p:pic>
        <p:nvPicPr>
          <p:cNvPr id="11" name="图片 10">
            <a:extLst>
              <a:ext uri="{FF2B5EF4-FFF2-40B4-BE49-F238E27FC236}">
                <a16:creationId xmlns:a16="http://schemas.microsoft.com/office/drawing/2014/main" id="{BD205683-776E-1EA1-DFB1-17B9861C40C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66619" y="3851003"/>
            <a:ext cx="4247475" cy="3243147"/>
          </a:xfrm>
          <a:prstGeom prst="rect">
            <a:avLst/>
          </a:prstGeom>
        </p:spPr>
      </p:pic>
      <p:pic>
        <p:nvPicPr>
          <p:cNvPr id="16" name="图片 15">
            <a:extLst>
              <a:ext uri="{FF2B5EF4-FFF2-40B4-BE49-F238E27FC236}">
                <a16:creationId xmlns:a16="http://schemas.microsoft.com/office/drawing/2014/main" id="{92A12DCB-58FE-BC35-BE96-F471FA2CE24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536359" y="1512868"/>
            <a:ext cx="2566429" cy="519053"/>
          </a:xfrm>
          <a:prstGeom prst="rect">
            <a:avLst/>
          </a:prstGeom>
        </p:spPr>
      </p:pic>
      <p:pic>
        <p:nvPicPr>
          <p:cNvPr id="6" name="图片 5">
            <a:extLst>
              <a:ext uri="{FF2B5EF4-FFF2-40B4-BE49-F238E27FC236}">
                <a16:creationId xmlns:a16="http://schemas.microsoft.com/office/drawing/2014/main" id="{4924DE18-633E-0475-65AE-E4B7D3D2818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87333" y="4977680"/>
            <a:ext cx="2352675" cy="590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97596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7254EED-F4A0-DDDE-1189-4CB6804CC0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27587"/>
            <a:ext cx="10515600" cy="5449376"/>
          </a:xfrm>
        </p:spPr>
        <p:txBody>
          <a:bodyPr/>
          <a:lstStyle/>
          <a:p>
            <a:r>
              <a:rPr lang="zh-CN" altLang="en-US" dirty="0"/>
              <a:t>（</a:t>
            </a:r>
            <a:r>
              <a:rPr lang="en-US" altLang="zh-CN" dirty="0"/>
              <a:t>2</a:t>
            </a:r>
            <a:r>
              <a:rPr lang="zh-CN" altLang="en-US" dirty="0"/>
              <a:t>）扫描速率</a:t>
            </a:r>
            <a:r>
              <a:rPr lang="en-US" altLang="zh-CN" dirty="0" err="1"/>
              <a:t>df</a:t>
            </a:r>
            <a:r>
              <a:rPr lang="en-US" altLang="zh-CN" dirty="0"/>
              <a:t>/dt=25Hz/s</a:t>
            </a:r>
          </a:p>
          <a:p>
            <a:r>
              <a:rPr lang="en-US" altLang="zh-CN" dirty="0"/>
              <a:t>  </a:t>
            </a:r>
            <a:r>
              <a:rPr lang="zh-CN" altLang="en-US" dirty="0"/>
              <a:t>电子在环中做周期轨道运动的频率                     ，对应的退极化仪的频率展宽为</a:t>
            </a:r>
            <a:endParaRPr lang="en-US" altLang="zh-CN" dirty="0"/>
          </a:p>
          <a:p>
            <a:r>
              <a:rPr lang="en-US" altLang="zh-CN" dirty="0"/>
              <a:t>  </a:t>
            </a:r>
            <a:r>
              <a:rPr lang="zh-CN" altLang="en-US" dirty="0"/>
              <a:t>解调项的改变速率：</a:t>
            </a:r>
            <a:r>
              <a:rPr lang="en-US" altLang="zh-CN" dirty="0"/>
              <a:t> </a:t>
            </a:r>
          </a:p>
          <a:p>
            <a:r>
              <a:rPr lang="en-US" altLang="zh-CN" dirty="0"/>
              <a:t> </a:t>
            </a:r>
            <a:r>
              <a:rPr lang="zh-CN" altLang="en-US" dirty="0"/>
              <a:t>如果是在退极化仪的噪声带内退极化，可以认为退极化时间约为</a:t>
            </a:r>
            <a:endParaRPr lang="en-US" altLang="zh-CN" dirty="0"/>
          </a:p>
          <a:p>
            <a:r>
              <a:rPr lang="en-US" altLang="zh-CN" dirty="0"/>
              <a:t>    </a:t>
            </a:r>
          </a:p>
          <a:p>
            <a:r>
              <a:rPr lang="en-US" altLang="zh-CN" dirty="0"/>
              <a:t>    </a:t>
            </a:r>
          </a:p>
          <a:p>
            <a:r>
              <a:rPr lang="en-US" altLang="zh-CN" dirty="0"/>
              <a:t> </a:t>
            </a:r>
            <a:r>
              <a:rPr lang="zh-CN" altLang="en-US" dirty="0"/>
              <a:t>如果将扫描中心范围设置为</a:t>
            </a:r>
            <a:r>
              <a:rPr lang="en-US" altLang="zh-CN" dirty="0"/>
              <a:t>5.67200~5.67400</a:t>
            </a:r>
            <a:r>
              <a:rPr lang="zh-CN" altLang="en-US" dirty="0"/>
              <a:t>，扫描时间为</a:t>
            </a:r>
            <a:endParaRPr lang="en-US" altLang="zh-CN" dirty="0"/>
          </a:p>
          <a:p>
            <a:endParaRPr lang="en-US" altLang="zh-CN" dirty="0"/>
          </a:p>
          <a:p>
            <a:r>
              <a:rPr lang="en-US" altLang="zh-CN" dirty="0"/>
              <a:t> </a:t>
            </a:r>
            <a:r>
              <a:rPr lang="zh-CN" altLang="en-US" dirty="0"/>
              <a:t>这可以说是慢速穿越</a:t>
            </a:r>
            <a:r>
              <a:rPr lang="en-US" altLang="zh-CN" dirty="0"/>
              <a:t>                                                  </a:t>
            </a:r>
            <a:endParaRPr lang="zh-CN" altLang="en-US" dirty="0"/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D1452376-65D7-22E0-2EE3-97D1AF8F5A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88467" y="1215267"/>
            <a:ext cx="1818618" cy="463809"/>
          </a:xfrm>
          <a:prstGeom prst="rect">
            <a:avLst/>
          </a:prstGeom>
        </p:spPr>
      </p:pic>
      <p:pic>
        <p:nvPicPr>
          <p:cNvPr id="4" name="图片 3">
            <a:extLst>
              <a:ext uri="{FF2B5EF4-FFF2-40B4-BE49-F238E27FC236}">
                <a16:creationId xmlns:a16="http://schemas.microsoft.com/office/drawing/2014/main" id="{E31CC3F2-6B80-EAD1-9CF6-7ABAFE6FCE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56230" y="2049252"/>
            <a:ext cx="2600325" cy="647700"/>
          </a:xfrm>
          <a:prstGeom prst="rect">
            <a:avLst/>
          </a:prstGeom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3FDE9CE7-68C1-F507-9F5B-13A89F04FE7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32342" y="1657914"/>
            <a:ext cx="1924050" cy="381000"/>
          </a:xfrm>
          <a:prstGeom prst="rect">
            <a:avLst/>
          </a:prstGeom>
        </p:spPr>
      </p:pic>
      <p:pic>
        <p:nvPicPr>
          <p:cNvPr id="10" name="图片 9">
            <a:extLst>
              <a:ext uri="{FF2B5EF4-FFF2-40B4-BE49-F238E27FC236}">
                <a16:creationId xmlns:a16="http://schemas.microsoft.com/office/drawing/2014/main" id="{134B71A2-8142-7A40-EC42-FC41133C26D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804677" y="3360579"/>
            <a:ext cx="1247775" cy="647700"/>
          </a:xfrm>
          <a:prstGeom prst="rect">
            <a:avLst/>
          </a:prstGeom>
        </p:spPr>
      </p:pic>
      <p:pic>
        <p:nvPicPr>
          <p:cNvPr id="14" name="图片 13">
            <a:extLst>
              <a:ext uri="{FF2B5EF4-FFF2-40B4-BE49-F238E27FC236}">
                <a16:creationId xmlns:a16="http://schemas.microsoft.com/office/drawing/2014/main" id="{A457FCA7-3190-B7B5-D926-E8219D1ABFC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684717" y="4609536"/>
            <a:ext cx="2019300" cy="590550"/>
          </a:xfrm>
          <a:prstGeom prst="rect">
            <a:avLst/>
          </a:prstGeom>
        </p:spPr>
      </p:pic>
      <p:pic>
        <p:nvPicPr>
          <p:cNvPr id="18" name="图片 17">
            <a:extLst>
              <a:ext uri="{FF2B5EF4-FFF2-40B4-BE49-F238E27FC236}">
                <a16:creationId xmlns:a16="http://schemas.microsoft.com/office/drawing/2014/main" id="{0526B17D-3384-88E5-8C97-6782E73856C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615703" y="5231462"/>
            <a:ext cx="647700" cy="342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9709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99D33FB-379E-7647-C419-39FE111B24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62000"/>
            <a:ext cx="10515600" cy="5414963"/>
          </a:xfrm>
        </p:spPr>
        <p:txBody>
          <a:bodyPr/>
          <a:lstStyle/>
          <a:p>
            <a:r>
              <a:rPr lang="zh-CN" altLang="en-US" dirty="0"/>
              <a:t> 能否实现单次穿越退极化？</a:t>
            </a:r>
            <a:endParaRPr lang="en-US" altLang="zh-CN" dirty="0"/>
          </a:p>
          <a:p>
            <a:r>
              <a:rPr lang="en-US" altLang="zh-CN" dirty="0"/>
              <a:t>   </a:t>
            </a:r>
            <a:r>
              <a:rPr lang="zh-CN" altLang="en-US" dirty="0"/>
              <a:t>单次穿越要求               ，计算出                    ，近似满足要求</a:t>
            </a:r>
            <a:endParaRPr lang="en-US" altLang="zh-CN" dirty="0"/>
          </a:p>
          <a:p>
            <a:r>
              <a:rPr lang="en-US" altLang="zh-CN" dirty="0"/>
              <a:t>   </a:t>
            </a:r>
            <a:r>
              <a:rPr lang="zh-CN" altLang="en-US" dirty="0"/>
              <a:t>这其实是根据</a:t>
            </a:r>
            <a:r>
              <a:rPr lang="en-US" altLang="zh-CN" dirty="0"/>
              <a:t>Froissart-</a:t>
            </a:r>
            <a:r>
              <a:rPr lang="en-US" altLang="zh-CN" dirty="0" err="1"/>
              <a:t>Stora</a:t>
            </a:r>
            <a:r>
              <a:rPr lang="zh-CN" altLang="en-US" dirty="0"/>
              <a:t>公式得到的结论。</a:t>
            </a:r>
            <a:endParaRPr lang="en-US" altLang="zh-CN" dirty="0"/>
          </a:p>
          <a:p>
            <a:r>
              <a:rPr lang="en-US" altLang="zh-CN" dirty="0"/>
              <a:t>   Froissart-</a:t>
            </a:r>
            <a:r>
              <a:rPr lang="en-US" altLang="zh-CN" dirty="0" err="1"/>
              <a:t>Stora</a:t>
            </a:r>
            <a:r>
              <a:rPr lang="zh-CN" altLang="en-US" dirty="0"/>
              <a:t>公式给出的平衡态极化度</a:t>
            </a:r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A2BE4F7B-708F-72D3-B74B-2727D2B37D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04652" y="1347507"/>
            <a:ext cx="1343025" cy="361950"/>
          </a:xfrm>
          <a:prstGeom prst="rect">
            <a:avLst/>
          </a:prstGeom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D8FE13C4-C017-6DB0-3A4B-AD0E81F7970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99472" y="2783681"/>
            <a:ext cx="3105150" cy="685800"/>
          </a:xfrm>
          <a:prstGeom prst="rect">
            <a:avLst/>
          </a:prstGeom>
        </p:spPr>
      </p:pic>
      <p:pic>
        <p:nvPicPr>
          <p:cNvPr id="10" name="图片 9">
            <a:extLst>
              <a:ext uri="{FF2B5EF4-FFF2-40B4-BE49-F238E27FC236}">
                <a16:creationId xmlns:a16="http://schemas.microsoft.com/office/drawing/2014/main" id="{40600ABE-6BD3-C3B6-24C8-E6FBEF1F63A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52907" y="895069"/>
            <a:ext cx="1885950" cy="904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18280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FD2736F-3572-7609-4E4F-FC37DC3A8A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2047"/>
            <a:ext cx="10515600" cy="5934916"/>
          </a:xfrm>
        </p:spPr>
        <p:txBody>
          <a:bodyPr>
            <a:normAutofit fontScale="92500" lnSpcReduction="10000"/>
          </a:bodyPr>
          <a:lstStyle/>
          <a:p>
            <a:r>
              <a:rPr lang="zh-CN" altLang="en-US" dirty="0"/>
              <a:t>（</a:t>
            </a:r>
            <a:r>
              <a:rPr lang="en-US" altLang="zh-CN" dirty="0"/>
              <a:t>3</a:t>
            </a:r>
            <a:r>
              <a:rPr lang="zh-CN" altLang="en-US" dirty="0"/>
              <a:t>）同步振荡引起的调制共振中的高阶项贡献</a:t>
            </a:r>
            <a:endParaRPr lang="en-US" altLang="zh-CN" dirty="0"/>
          </a:p>
          <a:p>
            <a:r>
              <a:rPr lang="en-US" altLang="zh-CN" dirty="0"/>
              <a:t>        </a:t>
            </a:r>
            <a:r>
              <a:rPr lang="zh-CN" altLang="en-US" dirty="0"/>
              <a:t>自然色散                 </a:t>
            </a:r>
            <a:r>
              <a:rPr lang="en-US" altLang="zh-CN" dirty="0"/>
              <a:t>,</a:t>
            </a:r>
            <a:r>
              <a:rPr lang="zh-CN" altLang="en-US" dirty="0"/>
              <a:t>绝对自旋谐波数发散</a:t>
            </a:r>
            <a:endParaRPr lang="en-US" altLang="zh-CN" dirty="0"/>
          </a:p>
          <a:p>
            <a:r>
              <a:rPr lang="en-US" altLang="zh-CN" dirty="0"/>
              <a:t>        </a:t>
            </a:r>
            <a:r>
              <a:rPr lang="zh-CN" altLang="en-US" dirty="0"/>
              <a:t>同步谐波数</a:t>
            </a:r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r>
              <a:rPr lang="en-US" altLang="zh-CN" dirty="0"/>
              <a:t>        </a:t>
            </a:r>
            <a:r>
              <a:rPr lang="zh-CN" altLang="en-US" dirty="0"/>
              <a:t>仅考虑一阶</a:t>
            </a:r>
            <a:r>
              <a:rPr lang="en-US" altLang="zh-CN" dirty="0"/>
              <a:t>                                       , </a:t>
            </a:r>
            <a:r>
              <a:rPr lang="zh-CN" altLang="en-US" dirty="0"/>
              <a:t>可见同步振荡的调制影响很小</a:t>
            </a:r>
            <a:endParaRPr lang="en-US" altLang="zh-CN" dirty="0"/>
          </a:p>
          <a:p>
            <a:pPr marL="0" indent="0">
              <a:buNone/>
            </a:pPr>
            <a:r>
              <a:rPr lang="zh-CN" altLang="en-US" dirty="0"/>
              <a:t>      </a:t>
            </a:r>
            <a:endParaRPr lang="en-US" altLang="zh-CN" dirty="0"/>
          </a:p>
          <a:p>
            <a:r>
              <a:rPr lang="zh-CN" altLang="en-US" dirty="0"/>
              <a:t>（</a:t>
            </a:r>
            <a:r>
              <a:rPr lang="en-US" altLang="zh-CN" dirty="0"/>
              <a:t>4</a:t>
            </a:r>
            <a:r>
              <a:rPr lang="zh-CN" altLang="en-US" dirty="0"/>
              <a:t>）其他极化相关</a:t>
            </a:r>
            <a:endParaRPr lang="en-US" altLang="zh-CN" dirty="0"/>
          </a:p>
          <a:p>
            <a:r>
              <a:rPr lang="en-US" altLang="zh-CN" dirty="0"/>
              <a:t>        </a:t>
            </a:r>
            <a:r>
              <a:rPr lang="zh-CN" altLang="en-US" dirty="0"/>
              <a:t>理论极化时间   </a:t>
            </a:r>
            <a:r>
              <a:rPr lang="en-US" altLang="zh-CN" dirty="0" err="1"/>
              <a:t>tp</a:t>
            </a:r>
            <a:r>
              <a:rPr lang="en-US" altLang="zh-CN" dirty="0"/>
              <a:t>=3468s</a:t>
            </a:r>
            <a:endParaRPr lang="zh-CN" altLang="en-US" dirty="0"/>
          </a:p>
          <a:p>
            <a:r>
              <a:rPr lang="zh-CN" altLang="en-US" dirty="0"/>
              <a:t>        完全退极化引起的</a:t>
            </a:r>
            <a:r>
              <a:rPr lang="en-US" altLang="zh-CN" dirty="0" err="1"/>
              <a:t>Touschek</a:t>
            </a:r>
            <a:r>
              <a:rPr lang="zh-CN" altLang="en-US" dirty="0"/>
              <a:t>寿命相对改变约</a:t>
            </a:r>
            <a:r>
              <a:rPr lang="en-US" altLang="zh-CN" dirty="0"/>
              <a:t>5.3%</a:t>
            </a:r>
          </a:p>
          <a:p>
            <a:endParaRPr lang="en-US" altLang="zh-CN" dirty="0"/>
          </a:p>
          <a:p>
            <a:r>
              <a:rPr lang="en-US" altLang="zh-CN" dirty="0"/>
              <a:t>             </a:t>
            </a:r>
            <a:endParaRPr lang="zh-CN" altLang="en-US" dirty="0"/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EF3475F0-0B3B-12F1-D67E-54F4BF301F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89474" y="684173"/>
            <a:ext cx="1579749" cy="418477"/>
          </a:xfrm>
          <a:prstGeom prst="rect">
            <a:avLst/>
          </a:prstGeom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7E3BD782-CB96-D0C4-90A9-AADF660AD92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24545" y="681037"/>
            <a:ext cx="2505075" cy="381000"/>
          </a:xfrm>
          <a:prstGeom prst="rect">
            <a:avLst/>
          </a:prstGeom>
        </p:spPr>
      </p:pic>
      <p:pic>
        <p:nvPicPr>
          <p:cNvPr id="9" name="图片 8">
            <a:extLst>
              <a:ext uri="{FF2B5EF4-FFF2-40B4-BE49-F238E27FC236}">
                <a16:creationId xmlns:a16="http://schemas.microsoft.com/office/drawing/2014/main" id="{D3161896-B582-AD5D-27F5-6229B0B26C9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74971" y="1712648"/>
            <a:ext cx="3305175" cy="1314450"/>
          </a:xfrm>
          <a:prstGeom prst="rect">
            <a:avLst/>
          </a:prstGeom>
        </p:spPr>
      </p:pic>
      <p:pic>
        <p:nvPicPr>
          <p:cNvPr id="11" name="图片 10">
            <a:extLst>
              <a:ext uri="{FF2B5EF4-FFF2-40B4-BE49-F238E27FC236}">
                <a16:creationId xmlns:a16="http://schemas.microsoft.com/office/drawing/2014/main" id="{D3F6F1D5-54A4-95CC-6642-4ADDE65C64B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739368" y="1191683"/>
            <a:ext cx="1029855" cy="3530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26549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内容占位符 15">
            <a:extLst>
              <a:ext uri="{FF2B5EF4-FFF2-40B4-BE49-F238E27FC236}">
                <a16:creationId xmlns:a16="http://schemas.microsoft.com/office/drawing/2014/main" id="{D5D89B34-B569-6608-0BB3-E925BC9407E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199583" y="1799114"/>
            <a:ext cx="5792833" cy="39555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04982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B2C7D6A-A1AB-63CC-BD42-B4FC04FEDF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Reference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89C0E9A-F76E-7DA1-A5CD-AB48BE9C11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1.Vladimir E. </a:t>
            </a:r>
            <a:r>
              <a:rPr lang="en-US" altLang="zh-CN" dirty="0" err="1"/>
              <a:t>Blinov</a:t>
            </a:r>
            <a:r>
              <a:rPr lang="en-US" altLang="zh-CN" dirty="0"/>
              <a:t>, Resonant Depolarization Technique at VEPP-4M in Novosibirsk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325458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1104</TotalTime>
  <Words>410</Words>
  <Application>Microsoft Office PowerPoint</Application>
  <PresentationFormat>宽屏</PresentationFormat>
  <Paragraphs>54</Paragraphs>
  <Slides>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4" baseType="lpstr">
      <vt:lpstr>等线</vt:lpstr>
      <vt:lpstr>等线 Light</vt:lpstr>
      <vt:lpstr>Arial</vt:lpstr>
      <vt:lpstr>Cambria Math</vt:lpstr>
      <vt:lpstr>Office 主题​​</vt:lpstr>
      <vt:lpstr>The scheme of the energy calibration experiment on BEPC-II based on RSD         ——about parameters</vt:lpstr>
      <vt:lpstr>上次的问题</vt:lpstr>
      <vt:lpstr>PowerPoint 演示文稿</vt:lpstr>
      <vt:lpstr>2.BEPC-II的实验参数设定</vt:lpstr>
      <vt:lpstr>PowerPoint 演示文稿</vt:lpstr>
      <vt:lpstr>PowerPoint 演示文稿</vt:lpstr>
      <vt:lpstr>PowerPoint 演示文稿</vt:lpstr>
      <vt:lpstr>PowerPoint 演示文稿</vt:lpstr>
      <vt:lpstr>Reference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introduction to the scheme of energy calibration on BEPC-II based on RSD </dc:title>
  <dc:creator>Wen Jingda</dc:creator>
  <cp:lastModifiedBy>Wen Jingda</cp:lastModifiedBy>
  <cp:revision>13</cp:revision>
  <dcterms:created xsi:type="dcterms:W3CDTF">2022-06-12T15:36:29Z</dcterms:created>
  <dcterms:modified xsi:type="dcterms:W3CDTF">2022-06-14T05:53:44Z</dcterms:modified>
</cp:coreProperties>
</file>