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1" r:id="rId4"/>
    <p:sldId id="262" r:id="rId5"/>
    <p:sldId id="264" r:id="rId6"/>
    <p:sldId id="257" r:id="rId7"/>
    <p:sldId id="266" r:id="rId8"/>
    <p:sldId id="303" r:id="rId9"/>
    <p:sldId id="319" r:id="rId10"/>
    <p:sldId id="32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6006"/>
  </p:normalViewPr>
  <p:slideViewPr>
    <p:cSldViewPr snapToGrid="0" snapToObjects="1">
      <p:cViewPr>
        <p:scale>
          <a:sx n="118" d="100"/>
          <a:sy n="118" d="100"/>
        </p:scale>
        <p:origin x="2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84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EFD99-1DA4-6F4A-9B2B-B9C526A665A6}" type="datetimeFigureOut">
              <a:rPr kumimoji="1" lang="zh-CN" altLang="en-US" smtClean="0"/>
              <a:t>2022/6/7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8170C-0D95-D446-8021-1B3EABB83D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868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CC95A6-B1F7-0F4E-B3E4-96843D8BF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232" y="2"/>
            <a:ext cx="8634413" cy="64545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E1ABEA-5E60-E04D-B799-0087BAC2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168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A2D5AD-C269-9D4B-8519-0AF002FA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8D0F3E-E4B9-F647-BAC7-7646A62A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876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BEFDE1-E3B2-DF42-8247-C71C269D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614D36-DB70-D047-BA5A-AEBCCCAD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716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D4B0B1-6F7D-AE4D-8E82-7CCF6A3C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29400"/>
            <a:ext cx="2743200" cy="228600"/>
          </a:xfrm>
        </p:spPr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993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A0842F-9FBF-204B-9F0F-F23BFF56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8"/>
            <a:ext cx="10515600" cy="621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F69D70-8771-B642-8A3D-C56EB86B9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607174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FFC97774-79B1-E84F-ADE8-CD0CC48A02F5}"/>
              </a:ext>
            </a:extLst>
          </p:cNvPr>
          <p:cNvCxnSpPr/>
          <p:nvPr userDrawn="1"/>
        </p:nvCxnSpPr>
        <p:spPr>
          <a:xfrm>
            <a:off x="838200" y="643502"/>
            <a:ext cx="1051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20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7" Type="http://schemas.openxmlformats.org/officeDocument/2006/relationships/image" Target="../media/image56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emf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DDDC2112-8BE8-A043-84C4-B27029302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793" y="2721430"/>
            <a:ext cx="8634413" cy="2060604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Intrinsic</a:t>
            </a:r>
            <a:r>
              <a:rPr lang="zh-CN" altLang="en-US" dirty="0"/>
              <a:t> </a:t>
            </a:r>
            <a:r>
              <a:rPr lang="en-US" altLang="zh-CN" dirty="0"/>
              <a:t>resonance</a:t>
            </a:r>
            <a:r>
              <a:rPr lang="zh-CN" altLang="en-US" dirty="0"/>
              <a:t> </a:t>
            </a:r>
            <a:r>
              <a:rPr lang="en-US" altLang="zh-CN" dirty="0"/>
              <a:t>in CEPC Booster</a:t>
            </a:r>
            <a:br>
              <a:rPr lang="en-US" altLang="zh-CN" dirty="0"/>
            </a:br>
            <a:r>
              <a:rPr lang="en-US" altLang="zh-CN" dirty="0"/>
              <a:t>2022-6-14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 err="1"/>
              <a:t>ChenTao</a:t>
            </a:r>
            <a:endParaRPr lang="zh-CN" altLang="en-US" dirty="0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3E05E105-79D7-DB4E-81C9-C57826A1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736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C92131-3242-F141-8727-0D8491C85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多粒子跟踪结果</a:t>
            </a:r>
            <a:r>
              <a:rPr kumimoji="1" lang="en-US" altLang="zh-CN" dirty="0"/>
              <a:t>-</a:t>
            </a:r>
            <a:r>
              <a:rPr kumimoji="1" lang="en-US" altLang="zh-CN" dirty="0" err="1"/>
              <a:t>HMode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F8EECB5-83C9-4141-BA1D-A76E7555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10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A3BC2F9-EE6D-DC4A-9C6F-123EF3631FDB}"/>
                  </a:ext>
                </a:extLst>
              </p:cNvPr>
              <p:cNvSpPr/>
              <p:nvPr/>
            </p:nvSpPr>
            <p:spPr>
              <a:xfrm>
                <a:off x="1114513" y="967509"/>
                <a:ext cx="21129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A3BC2F9-EE6D-DC4A-9C6F-123EF3631F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513" y="967509"/>
                <a:ext cx="2112951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7963AB98-850A-3045-BF06-09169D4C1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507"/>
            <a:ext cx="4851490" cy="291089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12DB6C6-E3E5-9C4C-B2E2-B6E8D9DE065D}"/>
              </a:ext>
            </a:extLst>
          </p:cNvPr>
          <p:cNvSpPr txBox="1"/>
          <p:nvPr/>
        </p:nvSpPr>
        <p:spPr>
          <a:xfrm>
            <a:off x="3783355" y="1510269"/>
            <a:ext cx="660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dirty="0"/>
              <a:t>120GeV</a:t>
            </a:r>
            <a:endParaRPr kumimoji="1" lang="zh-CN" altLang="en-US" sz="11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018D6EB-C8AB-0947-A20A-ABAFD542E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418" y="2709317"/>
            <a:ext cx="3475094" cy="208505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21C1F69-F1B2-A24F-B6B4-03C226977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711" y="1771879"/>
            <a:ext cx="3843487" cy="230609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7DF0F90-761B-C546-949B-88A8016F58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710" y="3971962"/>
            <a:ext cx="3843487" cy="230609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48D60DC-CE8B-DB43-A517-CA9D7FBFB3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753408"/>
            <a:ext cx="4572000" cy="27432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4298568-31FC-AF42-A49F-0340A4AE75EA}"/>
              </a:ext>
            </a:extLst>
          </p:cNvPr>
          <p:cNvSpPr txBox="1"/>
          <p:nvPr/>
        </p:nvSpPr>
        <p:spPr>
          <a:xfrm>
            <a:off x="9490364" y="969818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200</a:t>
            </a:r>
            <a:r>
              <a:rPr kumimoji="1" lang="zh-CN" altLang="en-US" dirty="0"/>
              <a:t>个粒子</a:t>
            </a:r>
          </a:p>
        </p:txBody>
      </p:sp>
    </p:spTree>
    <p:extLst>
      <p:ext uri="{BB962C8B-B14F-4D97-AF65-F5344CB8AC3E}">
        <p14:creationId xmlns:p14="http://schemas.microsoft.com/office/powerpoint/2010/main" val="345812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08AE36-8E48-024B-BCD3-0AB41196D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Spin motion in Synchrotron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1AF5327-06C5-7841-9DC2-37C8B27E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2B13106-D8EA-2246-BA8E-AFBB7D6AEBF3}"/>
              </a:ext>
            </a:extLst>
          </p:cNvPr>
          <p:cNvSpPr txBox="1"/>
          <p:nvPr/>
        </p:nvSpPr>
        <p:spPr>
          <a:xfrm>
            <a:off x="838200" y="790724"/>
            <a:ext cx="257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Tomas-BMT equation: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2528CC-B2BD-3A45-B9CD-0733B1799E7A}"/>
              </a:ext>
            </a:extLst>
          </p:cNvPr>
          <p:cNvSpPr txBox="1"/>
          <p:nvPr/>
        </p:nvSpPr>
        <p:spPr>
          <a:xfrm>
            <a:off x="1920846" y="1909054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the motion parameter to replace the magnetic field</a:t>
            </a:r>
            <a:endParaRPr kumimoji="1" lang="zh-CN" altLang="en-US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4CCC0AB-4939-4343-97AD-DE9BB1390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080" y="930795"/>
            <a:ext cx="3820236" cy="22306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FB71DD1-F92A-4843-863C-6C9DF0749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94" y="2364026"/>
            <a:ext cx="4007451" cy="1163990"/>
          </a:xfrm>
          <a:prstGeom prst="rect">
            <a:avLst/>
          </a:prstGeom>
        </p:spPr>
      </p:pic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C56F5ED3-2E3B-4649-991C-3DE8205BD340}"/>
              </a:ext>
            </a:extLst>
          </p:cNvPr>
          <p:cNvCxnSpPr>
            <a:cxnSpLocks/>
          </p:cNvCxnSpPr>
          <p:nvPr/>
        </p:nvCxnSpPr>
        <p:spPr>
          <a:xfrm>
            <a:off x="1986116" y="1720645"/>
            <a:ext cx="0" cy="73742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69507FDB-9E6E-764F-AAEF-398094CE7BA4}"/>
              </a:ext>
            </a:extLst>
          </p:cNvPr>
          <p:cNvGrpSpPr/>
          <p:nvPr/>
        </p:nvGrpSpPr>
        <p:grpSpPr>
          <a:xfrm>
            <a:off x="8562026" y="3883263"/>
            <a:ext cx="2205690" cy="2496974"/>
            <a:chOff x="8562026" y="3883263"/>
            <a:chExt cx="2205690" cy="2496974"/>
          </a:xfrm>
        </p:grpSpPr>
        <p:cxnSp>
          <p:nvCxnSpPr>
            <p:cNvPr id="15" name="直线箭头连接符 14">
              <a:extLst>
                <a:ext uri="{FF2B5EF4-FFF2-40B4-BE49-F238E27FC236}">
                  <a16:creationId xmlns:a16="http://schemas.microsoft.com/office/drawing/2014/main" id="{4B8E0638-546F-5D46-BCC0-558931D6EC23}"/>
                </a:ext>
              </a:extLst>
            </p:cNvPr>
            <p:cNvCxnSpPr/>
            <p:nvPr/>
          </p:nvCxnSpPr>
          <p:spPr>
            <a:xfrm flipV="1">
              <a:off x="9407699" y="3981166"/>
              <a:ext cx="0" cy="239907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箭头连接符 16">
              <a:extLst>
                <a:ext uri="{FF2B5EF4-FFF2-40B4-BE49-F238E27FC236}">
                  <a16:creationId xmlns:a16="http://schemas.microsoft.com/office/drawing/2014/main" id="{F3E3054E-0DFE-2F46-8D27-9E0C8ABD0D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07699" y="4641771"/>
              <a:ext cx="839317" cy="17384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0BEA7658-8915-E440-9E95-3A3A1765B0E9}"/>
                </a:ext>
              </a:extLst>
            </p:cNvPr>
            <p:cNvSpPr/>
            <p:nvPr/>
          </p:nvSpPr>
          <p:spPr>
            <a:xfrm>
              <a:off x="8562026" y="4342305"/>
              <a:ext cx="1684990" cy="554498"/>
            </a:xfrm>
            <a:prstGeom prst="ellipse">
              <a:avLst/>
            </a:prstGeom>
            <a:solidFill>
              <a:schemeClr val="accent1">
                <a:alpha val="43421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638ADB4F-2334-4E4B-A520-004E114DE44E}"/>
                </a:ext>
              </a:extLst>
            </p:cNvPr>
            <p:cNvSpPr/>
            <p:nvPr/>
          </p:nvSpPr>
          <p:spPr>
            <a:xfrm>
              <a:off x="9381661" y="461891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5" name="直线箭头连接符 24">
              <a:extLst>
                <a:ext uri="{FF2B5EF4-FFF2-40B4-BE49-F238E27FC236}">
                  <a16:creationId xmlns:a16="http://schemas.microsoft.com/office/drawing/2014/main" id="{A51DF831-11CD-8848-B75F-DA3A4E143B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69826" y="4431726"/>
              <a:ext cx="83549" cy="18718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线连接符 37">
              <a:extLst>
                <a:ext uri="{FF2B5EF4-FFF2-40B4-BE49-F238E27FC236}">
                  <a16:creationId xmlns:a16="http://schemas.microsoft.com/office/drawing/2014/main" id="{1DF17860-01BA-CB4D-8B45-6580B64212BA}"/>
                </a:ext>
              </a:extLst>
            </p:cNvPr>
            <p:cNvCxnSpPr>
              <a:cxnSpLocks/>
              <a:stCxn id="23" idx="6"/>
              <a:endCxn id="22" idx="6"/>
            </p:cNvCxnSpPr>
            <p:nvPr/>
          </p:nvCxnSpPr>
          <p:spPr>
            <a:xfrm flipV="1">
              <a:off x="9427380" y="4619554"/>
              <a:ext cx="819636" cy="222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FDAB8089-4C14-724E-8D0B-887A9A5E4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42217" y="5384004"/>
              <a:ext cx="203200" cy="254000"/>
            </a:xfrm>
            <a:prstGeom prst="rect">
              <a:avLst/>
            </a:prstGeom>
          </p:spPr>
        </p:pic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F9BFAC46-E681-C44E-87AD-3701B9619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33738" y="3883263"/>
              <a:ext cx="215900" cy="228600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A21874C1-EED2-D14E-8A9F-808F71D95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47016" y="4211375"/>
              <a:ext cx="520700" cy="304800"/>
            </a:xfrm>
            <a:prstGeom prst="rect">
              <a:avLst/>
            </a:prstGeom>
          </p:spPr>
        </p:pic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76C02793-52FB-EA43-852B-096CFD5249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9148" y="3605208"/>
            <a:ext cx="1257300" cy="406400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2B05CF74-0EC7-2242-913F-48C468A5AF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5136" y="4076126"/>
            <a:ext cx="2692400" cy="711200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FE57A849-47F3-BC4F-B2EC-98EFEB0C4C5A}"/>
              </a:ext>
            </a:extLst>
          </p:cNvPr>
          <p:cNvSpPr txBox="1"/>
          <p:nvPr/>
        </p:nvSpPr>
        <p:spPr>
          <a:xfrm>
            <a:off x="1986116" y="3592527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wave function</a:t>
            </a:r>
            <a:r>
              <a:rPr kumimoji="1" lang="zh-CN" alt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express the equation in which  </a:t>
            </a:r>
            <a:endParaRPr kumimoji="1" lang="zh-CN" altLang="en-US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B4C3B764-0CE8-EA42-9914-E3760FA6D636}"/>
              </a:ext>
            </a:extLst>
          </p:cNvPr>
          <p:cNvCxnSpPr>
            <a:cxnSpLocks/>
          </p:cNvCxnSpPr>
          <p:nvPr/>
        </p:nvCxnSpPr>
        <p:spPr>
          <a:xfrm>
            <a:off x="1995866" y="3408483"/>
            <a:ext cx="0" cy="73742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图片 51">
            <a:extLst>
              <a:ext uri="{FF2B5EF4-FFF2-40B4-BE49-F238E27FC236}">
                <a16:creationId xmlns:a16="http://schemas.microsoft.com/office/drawing/2014/main" id="{A8B45593-7787-4641-9C7F-76B48F3C8F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9021" y="1135034"/>
            <a:ext cx="5511800" cy="698500"/>
          </a:xfrm>
          <a:prstGeom prst="rect">
            <a:avLst/>
          </a:prstGeom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9405617B-C8ED-8D4B-BDFE-EBF83FBC6397}"/>
              </a:ext>
            </a:extLst>
          </p:cNvPr>
          <p:cNvSpPr txBox="1"/>
          <p:nvPr/>
        </p:nvSpPr>
        <p:spPr>
          <a:xfrm>
            <a:off x="2021905" y="4712137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 for one revolution around the accelerator</a:t>
            </a:r>
            <a:endParaRPr kumimoji="1" lang="zh-CN" altLang="en-US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4FCD4D00-8ACD-FE40-9A7D-A8911186A714}"/>
              </a:ext>
            </a:extLst>
          </p:cNvPr>
          <p:cNvCxnSpPr>
            <a:cxnSpLocks/>
          </p:cNvCxnSpPr>
          <p:nvPr/>
        </p:nvCxnSpPr>
        <p:spPr>
          <a:xfrm>
            <a:off x="1995866" y="4618911"/>
            <a:ext cx="0" cy="56179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图片 55">
            <a:extLst>
              <a:ext uri="{FF2B5EF4-FFF2-40B4-BE49-F238E27FC236}">
                <a16:creationId xmlns:a16="http://schemas.microsoft.com/office/drawing/2014/main" id="{A955C199-B192-1B44-A52F-065202EC93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9021" y="5256968"/>
            <a:ext cx="5804575" cy="406151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27DF972E-11D6-FB4D-BA4E-E74A8041E6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2817" y="2547900"/>
            <a:ext cx="2584263" cy="66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E9FE5C-D426-A745-B35B-CACE4A421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Spin motion in Synchrotron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491B1F6-3654-6A4F-A0EA-8AA5E215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3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5141407-9CD9-654C-BE12-A66D6E068DBF}"/>
                  </a:ext>
                </a:extLst>
              </p:cNvPr>
              <p:cNvSpPr txBox="1"/>
              <p:nvPr/>
            </p:nvSpPr>
            <p:spPr>
              <a:xfrm>
                <a:off x="1024128" y="795528"/>
                <a:ext cx="8447505" cy="4175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perfect planar ring: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transverse motion;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kumimoji="1"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</m:mr>
                        </m:m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endParaRPr kumimoji="1"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;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Polarization on vertical direction preserved.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real ring: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 ;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num>
                      <m:den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  <m:r>
                      <a:rPr kumimoji="1"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num>
                      <m:den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𝜉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</m:mr>
                        </m:m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the off-diagonal element is the source of depolarization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5141407-9CD9-654C-BE12-A66D6E068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8" y="795528"/>
                <a:ext cx="8447505" cy="4175759"/>
              </a:xfrm>
              <a:prstGeom prst="rect">
                <a:avLst/>
              </a:prstGeom>
              <a:blipFill>
                <a:blip r:embed="rId2"/>
                <a:stretch>
                  <a:fillRect l="-450" t="-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>
            <a:extLst>
              <a:ext uri="{FF2B5EF4-FFF2-40B4-BE49-F238E27FC236}">
                <a16:creationId xmlns:a16="http://schemas.microsoft.com/office/drawing/2014/main" id="{2A2ADF22-46D4-344B-85B1-B9E77903270C}"/>
              </a:ext>
            </a:extLst>
          </p:cNvPr>
          <p:cNvGrpSpPr/>
          <p:nvPr/>
        </p:nvGrpSpPr>
        <p:grpSpPr>
          <a:xfrm>
            <a:off x="6995160" y="1443778"/>
            <a:ext cx="3493008" cy="1179576"/>
            <a:chOff x="4544568" y="713232"/>
            <a:chExt cx="3493008" cy="1179576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ADE40853-7BCC-E343-BA88-6AD97DFC0DE8}"/>
                </a:ext>
              </a:extLst>
            </p:cNvPr>
            <p:cNvSpPr/>
            <p:nvPr/>
          </p:nvSpPr>
          <p:spPr>
            <a:xfrm>
              <a:off x="4544568" y="795528"/>
              <a:ext cx="3493008" cy="109728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cxnSp>
          <p:nvCxnSpPr>
            <p:cNvPr id="10" name="直线箭头连接符 9">
              <a:extLst>
                <a:ext uri="{FF2B5EF4-FFF2-40B4-BE49-F238E27FC236}">
                  <a16:creationId xmlns:a16="http://schemas.microsoft.com/office/drawing/2014/main" id="{CFA44732-BBAE-7F43-9DB1-3AA10CFF6799}"/>
                </a:ext>
              </a:extLst>
            </p:cNvPr>
            <p:cNvCxnSpPr/>
            <p:nvPr/>
          </p:nvCxnSpPr>
          <p:spPr>
            <a:xfrm flipV="1">
              <a:off x="5431536" y="713232"/>
              <a:ext cx="0" cy="3693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箭头连接符 10">
              <a:extLst>
                <a:ext uri="{FF2B5EF4-FFF2-40B4-BE49-F238E27FC236}">
                  <a16:creationId xmlns:a16="http://schemas.microsoft.com/office/drawing/2014/main" id="{40DCED0E-090A-8542-AF02-0992476BAD93}"/>
                </a:ext>
              </a:extLst>
            </p:cNvPr>
            <p:cNvCxnSpPr/>
            <p:nvPr/>
          </p:nvCxnSpPr>
          <p:spPr>
            <a:xfrm flipV="1">
              <a:off x="5090160" y="1292876"/>
              <a:ext cx="0" cy="3693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箭头连接符 11">
              <a:extLst>
                <a:ext uri="{FF2B5EF4-FFF2-40B4-BE49-F238E27FC236}">
                  <a16:creationId xmlns:a16="http://schemas.microsoft.com/office/drawing/2014/main" id="{D65EC726-92F7-DC4A-A94C-831E1E2F2918}"/>
                </a:ext>
              </a:extLst>
            </p:cNvPr>
            <p:cNvCxnSpPr/>
            <p:nvPr/>
          </p:nvCxnSpPr>
          <p:spPr>
            <a:xfrm flipV="1">
              <a:off x="7373112" y="1366028"/>
              <a:ext cx="0" cy="3693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箭头连接符 12">
              <a:extLst>
                <a:ext uri="{FF2B5EF4-FFF2-40B4-BE49-F238E27FC236}">
                  <a16:creationId xmlns:a16="http://schemas.microsoft.com/office/drawing/2014/main" id="{4A4C6F68-585F-A543-9952-ED7F94542241}"/>
                </a:ext>
              </a:extLst>
            </p:cNvPr>
            <p:cNvCxnSpPr/>
            <p:nvPr/>
          </p:nvCxnSpPr>
          <p:spPr>
            <a:xfrm flipV="1">
              <a:off x="7373112" y="713232"/>
              <a:ext cx="0" cy="3693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箭头连接符 13">
              <a:extLst>
                <a:ext uri="{FF2B5EF4-FFF2-40B4-BE49-F238E27FC236}">
                  <a16:creationId xmlns:a16="http://schemas.microsoft.com/office/drawing/2014/main" id="{D69F14F3-F93A-3441-B39F-6F2BB8D95B9B}"/>
                </a:ext>
              </a:extLst>
            </p:cNvPr>
            <p:cNvCxnSpPr>
              <a:cxnSpLocks/>
            </p:cNvCxnSpPr>
            <p:nvPr/>
          </p:nvCxnSpPr>
          <p:spPr>
            <a:xfrm>
              <a:off x="7936992" y="1164860"/>
              <a:ext cx="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AD871EC1-95D4-664F-94C3-61B76C816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8693" y="897898"/>
              <a:ext cx="241300" cy="215900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7740CD03-19E3-5245-99CE-C3DDA69C6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212" y="3940301"/>
            <a:ext cx="3894836" cy="1030986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1F3F4045-4CE5-F842-AC7D-9A5124EDEB74}"/>
              </a:ext>
            </a:extLst>
          </p:cNvPr>
          <p:cNvSpPr txBox="1"/>
          <p:nvPr/>
        </p:nvSpPr>
        <p:spPr>
          <a:xfrm>
            <a:off x="1024128" y="4938642"/>
            <a:ext cx="475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a certain K , the equation can be solved : 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8549EB3-7E09-4C4C-9370-FDF9B3077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814" y="4744358"/>
            <a:ext cx="6369812" cy="616433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2FA1EBE2-A94A-364E-B175-5DBBC22D4A05}"/>
              </a:ext>
            </a:extLst>
          </p:cNvPr>
          <p:cNvSpPr txBox="1"/>
          <p:nvPr/>
        </p:nvSpPr>
        <p:spPr>
          <a:xfrm>
            <a:off x="1024128" y="5360791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the 2 terms we can get 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6D645461-1D99-444A-9A10-18F450887A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8647" y="5295655"/>
            <a:ext cx="4847573" cy="597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D328644D-71A9-0D4E-A992-E4224A349BDF}"/>
                  </a:ext>
                </a:extLst>
              </p:cNvPr>
              <p:cNvSpPr txBox="1"/>
              <p:nvPr/>
            </p:nvSpPr>
            <p:spPr>
              <a:xfrm>
                <a:off x="904330" y="5933552"/>
                <a:ext cx="1083662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We can conclude: only when K close to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en-US" altLang="zh-CN" dirty="0"/>
                  <a:t>, the spin closed orbit obviously deviate from vertical direction,</a:t>
                </a:r>
              </a:p>
              <a:p>
                <a:r>
                  <a:rPr kumimoji="1" lang="en-US" altLang="zh-CN" dirty="0"/>
                  <a:t>Thus the depolarization  terms with different K can be treat  separately .They are so-called spin resonances ,</a:t>
                </a:r>
              </a:p>
              <a:p>
                <a:r>
                  <a:rPr kumimoji="1" lang="en-US" altLang="zh-CN" dirty="0"/>
                  <a:t>K is the location of spin resonance.</a:t>
                </a: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D328644D-71A9-0D4E-A992-E4224A349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30" y="5933552"/>
                <a:ext cx="10836621" cy="923330"/>
              </a:xfrm>
              <a:prstGeom prst="rect">
                <a:avLst/>
              </a:prstGeom>
              <a:blipFill>
                <a:blip r:embed="rId7"/>
                <a:stretch>
                  <a:fillRect l="-468" t="-2740" b="-109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58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B347C4-6812-A842-85A6-A3850B908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Analytical analysis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 intrinsic resonance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BC03937-4C98-DC41-8A74-4D125C95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7400" y="6999060"/>
            <a:ext cx="2743200" cy="228600"/>
          </a:xfrm>
        </p:spPr>
        <p:txBody>
          <a:bodyPr/>
          <a:lstStyle/>
          <a:p>
            <a:fld id="{B69FBEBD-DE2E-D342-92B5-193891D00BC2}" type="slidenum">
              <a:rPr kumimoji="1" lang="zh-CN" altLang="en-US" smtClean="0"/>
              <a:t>4</a:t>
            </a:fld>
            <a:endParaRPr kumimoji="1" lang="zh-CN" altLang="en-US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1A4E7D9-2BBC-5A4A-9F69-20EAF7044DCC}"/>
              </a:ext>
            </a:extLst>
          </p:cNvPr>
          <p:cNvGrpSpPr/>
          <p:nvPr/>
        </p:nvGrpSpPr>
        <p:grpSpPr>
          <a:xfrm>
            <a:off x="1066800" y="2560627"/>
            <a:ext cx="8776605" cy="1025508"/>
            <a:chOff x="696686" y="1753814"/>
            <a:chExt cx="8776605" cy="1025508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62EF446-043A-6742-94D8-910441C20404}"/>
                </a:ext>
              </a:extLst>
            </p:cNvPr>
            <p:cNvSpPr/>
            <p:nvPr/>
          </p:nvSpPr>
          <p:spPr>
            <a:xfrm>
              <a:off x="1077864" y="1753814"/>
              <a:ext cx="500743" cy="522514"/>
            </a:xfrm>
            <a:prstGeom prst="rect">
              <a:avLst/>
            </a:prstGeom>
            <a:solidFill>
              <a:schemeClr val="accent1">
                <a:alpha val="5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id="{A40948CE-5585-5E4C-A835-0D9F2DD9BDA1}"/>
                </a:ext>
              </a:extLst>
            </p:cNvPr>
            <p:cNvCxnSpPr>
              <a:cxnSpLocks/>
              <a:stCxn id="4" idx="3"/>
              <a:endCxn id="8" idx="1"/>
            </p:cNvCxnSpPr>
            <p:nvPr/>
          </p:nvCxnSpPr>
          <p:spPr>
            <a:xfrm>
              <a:off x="1578607" y="2015071"/>
              <a:ext cx="6604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8965539-C3D9-1D4F-A548-1183AF2D5FF2}"/>
                </a:ext>
              </a:extLst>
            </p:cNvPr>
            <p:cNvSpPr/>
            <p:nvPr/>
          </p:nvSpPr>
          <p:spPr>
            <a:xfrm>
              <a:off x="2239067" y="1753814"/>
              <a:ext cx="1169233" cy="522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2F94D68-F0A7-A044-9D28-57C0ACF224B8}"/>
                </a:ext>
              </a:extLst>
            </p:cNvPr>
            <p:cNvSpPr/>
            <p:nvPr/>
          </p:nvSpPr>
          <p:spPr>
            <a:xfrm>
              <a:off x="4068760" y="1753814"/>
              <a:ext cx="500743" cy="522514"/>
            </a:xfrm>
            <a:prstGeom prst="rect">
              <a:avLst/>
            </a:prstGeom>
            <a:solidFill>
              <a:schemeClr val="accent1">
                <a:alpha val="5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cxnSp>
          <p:nvCxnSpPr>
            <p:cNvPr id="11" name="直线连接符 10">
              <a:extLst>
                <a:ext uri="{FF2B5EF4-FFF2-40B4-BE49-F238E27FC236}">
                  <a16:creationId xmlns:a16="http://schemas.microsoft.com/office/drawing/2014/main" id="{9C1C8B71-3061-4A45-BDE2-A18F03EE2EC8}"/>
                </a:ext>
              </a:extLst>
            </p:cNvPr>
            <p:cNvCxnSpPr>
              <a:cxnSpLocks/>
              <a:stCxn id="10" idx="3"/>
              <a:endCxn id="12" idx="1"/>
            </p:cNvCxnSpPr>
            <p:nvPr/>
          </p:nvCxnSpPr>
          <p:spPr>
            <a:xfrm>
              <a:off x="4569503" y="2015071"/>
              <a:ext cx="6604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313BF7B-155A-1C49-9EA9-4FD6AB831768}"/>
                </a:ext>
              </a:extLst>
            </p:cNvPr>
            <p:cNvSpPr/>
            <p:nvPr/>
          </p:nvSpPr>
          <p:spPr>
            <a:xfrm>
              <a:off x="5229963" y="1753814"/>
              <a:ext cx="1169233" cy="522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4" name="直线连接符 13">
              <a:extLst>
                <a:ext uri="{FF2B5EF4-FFF2-40B4-BE49-F238E27FC236}">
                  <a16:creationId xmlns:a16="http://schemas.microsoft.com/office/drawing/2014/main" id="{5E4E9C73-2BFB-3646-8B54-F17366945151}"/>
                </a:ext>
              </a:extLst>
            </p:cNvPr>
            <p:cNvCxnSpPr>
              <a:cxnSpLocks/>
              <a:stCxn id="8" idx="3"/>
              <a:endCxn id="10" idx="1"/>
            </p:cNvCxnSpPr>
            <p:nvPr/>
          </p:nvCxnSpPr>
          <p:spPr>
            <a:xfrm>
              <a:off x="3408300" y="2015071"/>
              <a:ext cx="6604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6FF12D8-A8F1-BD4C-9910-CE0801563426}"/>
                </a:ext>
              </a:extLst>
            </p:cNvPr>
            <p:cNvSpPr txBox="1"/>
            <p:nvPr/>
          </p:nvSpPr>
          <p:spPr>
            <a:xfrm>
              <a:off x="2658792" y="240999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B</a:t>
              </a:r>
              <a:endParaRPr kumimoji="1" lang="zh-CN" altLang="en-US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905DF7C-7267-994E-A1F6-58C974319D9D}"/>
                </a:ext>
              </a:extLst>
            </p:cNvPr>
            <p:cNvSpPr txBox="1"/>
            <p:nvPr/>
          </p:nvSpPr>
          <p:spPr>
            <a:xfrm>
              <a:off x="1077864" y="2399784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QF</a:t>
              </a:r>
              <a:endParaRPr kumimoji="1" lang="zh-CN" altLang="en-US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A02CA46-9430-8A45-BD92-FC1731707280}"/>
                </a:ext>
              </a:extLst>
            </p:cNvPr>
            <p:cNvSpPr txBox="1"/>
            <p:nvPr/>
          </p:nvSpPr>
          <p:spPr>
            <a:xfrm>
              <a:off x="4068760" y="239978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QD</a:t>
              </a:r>
              <a:endParaRPr kumimoji="1" lang="zh-CN" altLang="en-US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DA5BC4D-468C-B047-AF5F-B08A836AF1A0}"/>
                </a:ext>
              </a:extLst>
            </p:cNvPr>
            <p:cNvSpPr txBox="1"/>
            <p:nvPr/>
          </p:nvSpPr>
          <p:spPr>
            <a:xfrm>
              <a:off x="5683913" y="240999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B</a:t>
              </a:r>
              <a:endParaRPr kumimoji="1" lang="zh-CN" altLang="en-US" dirty="0"/>
            </a:p>
          </p:txBody>
        </p:sp>
        <p:cxnSp>
          <p:nvCxnSpPr>
            <p:cNvPr id="21" name="直线连接符 20">
              <a:extLst>
                <a:ext uri="{FF2B5EF4-FFF2-40B4-BE49-F238E27FC236}">
                  <a16:creationId xmlns:a16="http://schemas.microsoft.com/office/drawing/2014/main" id="{45036E35-6171-AE45-ADCE-A233CCFF6EB4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6399196" y="2015071"/>
              <a:ext cx="3817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连接符 22">
              <a:extLst>
                <a:ext uri="{FF2B5EF4-FFF2-40B4-BE49-F238E27FC236}">
                  <a16:creationId xmlns:a16="http://schemas.microsoft.com/office/drawing/2014/main" id="{74B14BA6-771B-8543-BCFB-B1E11C863851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 flipV="1">
              <a:off x="7182968" y="2009968"/>
              <a:ext cx="449034" cy="56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C53DDF9-1CE3-8944-9AC6-FC7FA1D9EA9F}"/>
                </a:ext>
              </a:extLst>
            </p:cNvPr>
            <p:cNvSpPr txBox="1"/>
            <p:nvPr/>
          </p:nvSpPr>
          <p:spPr>
            <a:xfrm>
              <a:off x="6780975" y="1830405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…</a:t>
              </a:r>
              <a:endParaRPr kumimoji="1" lang="zh-CN" altLang="en-US" dirty="0"/>
            </a:p>
          </p:txBody>
        </p:sp>
        <p:sp>
          <p:nvSpPr>
            <p:cNvPr id="25" name="圆角矩形 24">
              <a:extLst>
                <a:ext uri="{FF2B5EF4-FFF2-40B4-BE49-F238E27FC236}">
                  <a16:creationId xmlns:a16="http://schemas.microsoft.com/office/drawing/2014/main" id="{5059EC6A-C547-814D-9CE5-6E9608A19B1E}"/>
                </a:ext>
              </a:extLst>
            </p:cNvPr>
            <p:cNvSpPr/>
            <p:nvPr/>
          </p:nvSpPr>
          <p:spPr>
            <a:xfrm>
              <a:off x="7632002" y="1787006"/>
              <a:ext cx="1392255" cy="44592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53F7F11-E210-754D-BC3E-79B6F8D1752D}"/>
                </a:ext>
              </a:extLst>
            </p:cNvPr>
            <p:cNvSpPr txBox="1"/>
            <p:nvPr/>
          </p:nvSpPr>
          <p:spPr>
            <a:xfrm>
              <a:off x="7564747" y="2409990"/>
              <a:ext cx="1720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Straight section</a:t>
              </a:r>
              <a:endParaRPr kumimoji="1" lang="zh-CN" altLang="en-US" dirty="0"/>
            </a:p>
          </p:txBody>
        </p:sp>
        <p:cxnSp>
          <p:nvCxnSpPr>
            <p:cNvPr id="29" name="直线连接符 28">
              <a:extLst>
                <a:ext uri="{FF2B5EF4-FFF2-40B4-BE49-F238E27FC236}">
                  <a16:creationId xmlns:a16="http://schemas.microsoft.com/office/drawing/2014/main" id="{0054CE9E-C3D9-044B-9B97-946535CC42CE}"/>
                </a:ext>
              </a:extLst>
            </p:cNvPr>
            <p:cNvCxnSpPr>
              <a:cxnSpLocks/>
            </p:cNvCxnSpPr>
            <p:nvPr/>
          </p:nvCxnSpPr>
          <p:spPr>
            <a:xfrm>
              <a:off x="696686" y="2009967"/>
              <a:ext cx="3774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线连接符 30">
              <a:extLst>
                <a:ext uri="{FF2B5EF4-FFF2-40B4-BE49-F238E27FC236}">
                  <a16:creationId xmlns:a16="http://schemas.microsoft.com/office/drawing/2014/main" id="{C41A6E57-6A3E-A24A-9F65-796CFCA3ED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4257" y="2004329"/>
              <a:ext cx="449034" cy="56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左大括号 32">
            <a:extLst>
              <a:ext uri="{FF2B5EF4-FFF2-40B4-BE49-F238E27FC236}">
                <a16:creationId xmlns:a16="http://schemas.microsoft.com/office/drawing/2014/main" id="{7E7D0CBC-B438-3541-AE25-EC2E5106B0EA}"/>
              </a:ext>
            </a:extLst>
          </p:cNvPr>
          <p:cNvSpPr/>
          <p:nvPr/>
        </p:nvSpPr>
        <p:spPr>
          <a:xfrm rot="16200000">
            <a:off x="3922104" y="1036845"/>
            <a:ext cx="369333" cy="5325079"/>
          </a:xfrm>
          <a:prstGeom prst="leftBrace">
            <a:avLst>
              <a:gd name="adj1" fmla="val 8333"/>
              <a:gd name="adj2" fmla="val 50575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F4FC44E-AC27-3E48-AF84-5BF502FAEB6B}"/>
              </a:ext>
            </a:extLst>
          </p:cNvPr>
          <p:cNvSpPr txBox="1"/>
          <p:nvPr/>
        </p:nvSpPr>
        <p:spPr>
          <a:xfrm>
            <a:off x="3399685" y="3867347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 FODO Cell</a:t>
            </a:r>
            <a:endParaRPr kumimoji="1" lang="zh-CN" altLang="en-US" dirty="0"/>
          </a:p>
        </p:txBody>
      </p:sp>
      <p:sp>
        <p:nvSpPr>
          <p:cNvPr id="35" name="左大括号 34">
            <a:extLst>
              <a:ext uri="{FF2B5EF4-FFF2-40B4-BE49-F238E27FC236}">
                <a16:creationId xmlns:a16="http://schemas.microsoft.com/office/drawing/2014/main" id="{CA886D54-6DE3-9240-9F21-3596DD6B737B}"/>
              </a:ext>
            </a:extLst>
          </p:cNvPr>
          <p:cNvSpPr/>
          <p:nvPr/>
        </p:nvSpPr>
        <p:spPr>
          <a:xfrm rot="5400000">
            <a:off x="4313988" y="-969884"/>
            <a:ext cx="369333" cy="6108853"/>
          </a:xfrm>
          <a:prstGeom prst="leftBrace">
            <a:avLst>
              <a:gd name="adj1" fmla="val 8333"/>
              <a:gd name="adj2" fmla="val 50575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993DD30-A38E-E34B-988B-C7ED382537CC}"/>
              </a:ext>
            </a:extLst>
          </p:cNvPr>
          <p:cNvSpPr txBox="1"/>
          <p:nvPr/>
        </p:nvSpPr>
        <p:spPr>
          <a:xfrm>
            <a:off x="3873013" y="1602231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M * FODO Cell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7063D841-B77B-C34A-A8FB-5A8819742CEE}"/>
                  </a:ext>
                </a:extLst>
              </p:cNvPr>
              <p:cNvSpPr txBox="1"/>
              <p:nvPr/>
            </p:nvSpPr>
            <p:spPr>
              <a:xfrm>
                <a:off x="190328" y="4158878"/>
                <a:ext cx="12892825" cy="2785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Assume bending angle angle of each FODO cell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𝐹𝑂𝐷𝑂</m:t>
                        </m:r>
                      </m:sub>
                    </m:sSub>
                  </m:oMath>
                </a14:m>
                <a:r>
                  <a:rPr kumimoji="1" lang="en-US" altLang="zh-CN" dirty="0"/>
                  <a:t> , </a:t>
                </a:r>
                <a:r>
                  <a:rPr kumimoji="1" lang="en-US" altLang="zh-CN" dirty="0" err="1"/>
                  <a:t>betatron</a:t>
                </a:r>
                <a:r>
                  <a:rPr kumimoji="1" lang="en-US" altLang="zh-CN" dirty="0"/>
                  <a:t> phase advance is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kumimoji="1"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𝐹𝑂𝐷𝑂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𝜋𝛾</m:t>
                              </m:r>
                            </m:den>
                          </m:f>
                        </m:e>
                      </m:ra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ra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ra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𝑖𝐾</m:t>
                          </m:r>
                          <m:f>
                            <m:f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𝐹𝑂𝐷𝑂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𝜋𝛾</m:t>
                              </m:r>
                            </m:den>
                          </m:f>
                        </m:e>
                      </m:ra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</m:e>
                              </m:rad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func>
                                <m:func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zh-CN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zh-CN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  <m: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kumimoji="1" lang="en-US" altLang="zh-CN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zh-CN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CN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𝑖𝑛𝑠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𝑖𝐾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𝑙𝑀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𝐹𝑂𝐷𝑂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rad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func>
                                <m:func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zh-CN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d>
                                    <m:d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𝑖𝑛𝑠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𝑖𝐾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𝑙𝑀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𝐹𝑂𝐷𝑂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kumimoji="1" lang="en-US" altLang="zh-CN" dirty="0"/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7063D841-B77B-C34A-A8FB-5A8819742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28" y="4158878"/>
                <a:ext cx="12892825" cy="2785186"/>
              </a:xfrm>
              <a:prstGeom prst="rect">
                <a:avLst/>
              </a:prstGeom>
              <a:blipFill>
                <a:blip r:embed="rId2"/>
                <a:stretch>
                  <a:fillRect l="-5900" t="-909" b="-4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>
            <a:extLst>
              <a:ext uri="{FF2B5EF4-FFF2-40B4-BE49-F238E27FC236}">
                <a16:creationId xmlns:a16="http://schemas.microsoft.com/office/drawing/2014/main" id="{B17DF9B9-45B8-5E41-8CB7-072725BCB600}"/>
              </a:ext>
            </a:extLst>
          </p:cNvPr>
          <p:cNvSpPr txBox="1"/>
          <p:nvPr/>
        </p:nvSpPr>
        <p:spPr>
          <a:xfrm>
            <a:off x="9693093" y="2967335"/>
            <a:ext cx="21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1/P of the ring</a:t>
            </a:r>
            <a:endParaRPr kumimoji="1"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CF02F62C-9832-9946-9CA6-2DE60F71B77F}"/>
                  </a:ext>
                </a:extLst>
              </p:cNvPr>
              <p:cNvSpPr txBox="1"/>
              <p:nvPr/>
            </p:nvSpPr>
            <p:spPr>
              <a:xfrm>
                <a:off x="758388" y="710933"/>
                <a:ext cx="5892960" cy="1251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𝜋𝛾</m:t>
                              </m:r>
                            </m:den>
                          </m:f>
                        </m:e>
                      </m:rad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1" lang="en-US" altLang="zh-CN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  <m:func>
                            <m:func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zh-CN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𝑖𝐾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</m:func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kumimoji="1" lang="zh-CN" altLang="en-US" dirty="0"/>
              </a:p>
            </p:txBody>
          </p:sp>
        </mc:Choice>
        <mc:Fallback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CF02F62C-9832-9946-9CA6-2DE60F71B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88" y="710933"/>
                <a:ext cx="5892960" cy="1251112"/>
              </a:xfrm>
              <a:prstGeom prst="rect">
                <a:avLst/>
              </a:prstGeom>
              <a:blipFill>
                <a:blip r:embed="rId3"/>
                <a:stretch>
                  <a:fillRect t="-75758" b="-1010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96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F4EA46-0313-0343-8FE0-A3CC9946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Analytical analysis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 intrinsic resonance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2C1602F-8B31-1042-A8F2-830FAD139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5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3872EDA-D42D-CD4A-8EB9-46CFFEC036EC}"/>
                  </a:ext>
                </a:extLst>
              </p:cNvPr>
              <p:cNvSpPr/>
              <p:nvPr/>
            </p:nvSpPr>
            <p:spPr>
              <a:xfrm>
                <a:off x="838199" y="860976"/>
                <a:ext cx="9394243" cy="1268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dirty="0"/>
                  <a:t>Calculate the sum:</a:t>
                </a:r>
                <a:endParaRPr kumimoji="1" lang="zh-CN" altLang="en-US" dirty="0"/>
              </a:p>
              <a:p>
                <a:endParaRPr kumimoji="1"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ad>
                      <m:radPr>
                        <m:degHide m:val="on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𝜋𝛾</m:t>
                            </m:r>
                          </m:den>
                        </m:f>
                      </m:e>
                    </m:rad>
                    <m:d>
                      <m:dPr>
                        <m:begChr m:val="{"/>
                        <m:endChr m:val="]"/>
                        <m:ctrlPr>
                          <a:rPr kumimoji="1"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d>
                          <m:dPr>
                            <m:begChr m:val="[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  <m:rad>
                                  <m:radPr>
                                    <m:degHide m:val="on"/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kumimoji="1"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e>
                                </m:rad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ad>
                                  <m:radPr>
                                    <m:degHide m:val="on"/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kumimoji="1"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e>
                                </m:rad>
                                <m:sSup>
                                  <m:sSupPr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kumimoji="1"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kumimoji="1" lang="en-US" altLang="zh-CN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𝐾</m:t>
                                            </m:r>
                                            <m:r>
                                              <a:rPr kumimoji="1"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kumimoji="1"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𝑀𝑃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kumimoji="1" lang="en-US" altLang="zh-CN" b="0" dirty="0">
                    <a:ea typeface="Cambria Math" panose="02040503050406030204" pitchFamily="18" charset="0"/>
                  </a:rPr>
                  <a:t>+</a:t>
                </a:r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d>
                      <m:dPr>
                        <m:begChr m:val="["/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  <m:rad>
                              <m:radPr>
                                <m:degHide m:val="on"/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rad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rad>
                              <m:radPr>
                                <m:degHide m:val="on"/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rad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kumimoji="1"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i="1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kumimoji="1" lang="en-US" altLang="zh-C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  <m:t>𝑀𝑃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</m:d>
                    <m: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3872EDA-D42D-CD4A-8EB9-46CFFEC03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860976"/>
                <a:ext cx="9394243" cy="1268681"/>
              </a:xfrm>
              <a:prstGeom prst="rect">
                <a:avLst/>
              </a:prstGeom>
              <a:blipFill>
                <a:blip r:embed="rId2"/>
                <a:stretch>
                  <a:fillRect l="-540" t="-1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B93D55C-E639-514D-A779-3F20B06F2592}"/>
                  </a:ext>
                </a:extLst>
              </p:cNvPr>
              <p:cNvSpPr txBox="1"/>
              <p:nvPr/>
            </p:nvSpPr>
            <p:spPr>
              <a:xfrm>
                <a:off x="838199" y="2222366"/>
                <a:ext cx="5391925" cy="488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ea typeface="Cambria Math" panose="02040503050406030204" pitchFamily="18" charset="0"/>
                  </a:rPr>
                  <a:t>Enhancement factor: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bSup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 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bSup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sSub>
                          <m:sSub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B93D55C-E639-514D-A779-3F20B06F2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222366"/>
                <a:ext cx="5391925" cy="488275"/>
              </a:xfrm>
              <a:prstGeom prst="rect">
                <a:avLst/>
              </a:prstGeom>
              <a:blipFill>
                <a:blip r:embed="rId3"/>
                <a:stretch>
                  <a:fillRect l="-939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96981E51-5DDA-074E-91D9-091BE2AD0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515" y="3264004"/>
            <a:ext cx="5170714" cy="31455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9775A37-9824-214C-BC5F-EB3F0EED9C65}"/>
                  </a:ext>
                </a:extLst>
              </p:cNvPr>
              <p:cNvSpPr txBox="1"/>
              <p:nvPr/>
            </p:nvSpPr>
            <p:spPr>
              <a:xfrm>
                <a:off x="4494472" y="2894672"/>
                <a:ext cx="160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𝑝𝑙𝑜𝑡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𝑜𝑓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9775A37-9824-214C-BC5F-EB3F0EED9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472" y="2894672"/>
                <a:ext cx="1601528" cy="369332"/>
              </a:xfrm>
              <a:prstGeom prst="rect">
                <a:avLst/>
              </a:prstGeom>
              <a:blipFill>
                <a:blip r:embed="rId5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048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ED99B9-7A53-D645-A371-C279615B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Intrinsic resonance structure in CEPC Booster 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C657D17-4343-E841-8D81-11F06358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6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677A704-12A8-484D-A8E1-078A27AF48E8}"/>
                  </a:ext>
                </a:extLst>
              </p:cNvPr>
              <p:cNvSpPr txBox="1"/>
              <p:nvPr/>
            </p:nvSpPr>
            <p:spPr>
              <a:xfrm>
                <a:off x="578986" y="788739"/>
                <a:ext cx="66159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b="0" dirty="0"/>
                  <a:t>In CEPC Booster: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=8;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=99;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=198</m:t>
                    </m:r>
                  </m:oMath>
                </a14:m>
                <a:r>
                  <a:rPr kumimoji="1" lang="en-US" altLang="zh-CN" dirty="0"/>
                  <a:t> , Calculated by DEPOL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677A704-12A8-484D-A8E1-078A27AF4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86" y="788739"/>
                <a:ext cx="6615914" cy="369332"/>
              </a:xfrm>
              <a:prstGeom prst="rect">
                <a:avLst/>
              </a:prstGeom>
              <a:blipFill>
                <a:blip r:embed="rId2"/>
                <a:stretch>
                  <a:fillRect l="-766" t="-3226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33C92A92-7CC1-7E47-AFA6-BA39B830D7EC}"/>
              </a:ext>
            </a:extLst>
          </p:cNvPr>
          <p:cNvGrpSpPr/>
          <p:nvPr/>
        </p:nvGrpSpPr>
        <p:grpSpPr>
          <a:xfrm>
            <a:off x="1431471" y="1260565"/>
            <a:ext cx="9329057" cy="5597435"/>
            <a:chOff x="1431471" y="1260565"/>
            <a:chExt cx="9329057" cy="5597435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3267A175-3814-6C41-9FAF-C5858841F8EB}"/>
                </a:ext>
              </a:extLst>
            </p:cNvPr>
            <p:cNvGrpSpPr/>
            <p:nvPr/>
          </p:nvGrpSpPr>
          <p:grpSpPr>
            <a:xfrm>
              <a:off x="1431471" y="1260565"/>
              <a:ext cx="9329057" cy="5597435"/>
              <a:chOff x="838200" y="1260565"/>
              <a:chExt cx="9329057" cy="5597435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6385FCF2-DF97-CF42-968C-CEE9353C3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1260565"/>
                <a:ext cx="9329057" cy="5597435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文本框 5">
                    <a:extLst>
                      <a:ext uri="{FF2B5EF4-FFF2-40B4-BE49-F238E27FC236}">
                        <a16:creationId xmlns:a16="http://schemas.microsoft.com/office/drawing/2014/main" id="{FC5A46B0-32FF-3E44-A06C-FE94FCAC0E46}"/>
                      </a:ext>
                    </a:extLst>
                  </p:cNvPr>
                  <p:cNvSpPr txBox="1"/>
                  <p:nvPr/>
                </p:nvSpPr>
                <p:spPr>
                  <a:xfrm>
                    <a:off x="2344067" y="5104772"/>
                    <a:ext cx="388247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>
              <p:sp>
                <p:nvSpPr>
                  <p:cNvPr id="6" name="文本框 5">
                    <a:extLst>
                      <a:ext uri="{FF2B5EF4-FFF2-40B4-BE49-F238E27FC236}">
                        <a16:creationId xmlns:a16="http://schemas.microsoft.com/office/drawing/2014/main" id="{FC5A46B0-32FF-3E44-A06C-FE94FCAC0E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44067" y="5104772"/>
                    <a:ext cx="388247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D56A32AF-FDB9-D14C-9172-39BD8F65F3BE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314" y="3905542"/>
                    <a:ext cx="80342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D56A32AF-FDB9-D14C-9172-39BD8F65F3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314" y="3905542"/>
                    <a:ext cx="803425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CD9F4902-0C15-ED47-B1CA-8FD47618950C}"/>
                      </a:ext>
                    </a:extLst>
                  </p:cNvPr>
                  <p:cNvSpPr txBox="1"/>
                  <p:nvPr/>
                </p:nvSpPr>
                <p:spPr>
                  <a:xfrm>
                    <a:off x="3342973" y="3700554"/>
                    <a:ext cx="80342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CD9F4902-0C15-ED47-B1CA-8FD4761895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2973" y="3700554"/>
                    <a:ext cx="803425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0536F657-9385-E841-828F-8759E072625F}"/>
                      </a:ext>
                    </a:extLst>
                  </p:cNvPr>
                  <p:cNvSpPr txBox="1"/>
                  <p:nvPr/>
                </p:nvSpPr>
                <p:spPr>
                  <a:xfrm>
                    <a:off x="3927624" y="4886430"/>
                    <a:ext cx="8883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0536F657-9385-E841-828F-8759E07262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7624" y="4886430"/>
                    <a:ext cx="888385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9A81F17E-33C8-A541-9640-81D00800289D}"/>
                      </a:ext>
                    </a:extLst>
                  </p:cNvPr>
                  <p:cNvSpPr txBox="1"/>
                  <p:nvPr/>
                </p:nvSpPr>
                <p:spPr>
                  <a:xfrm>
                    <a:off x="4458901" y="4609431"/>
                    <a:ext cx="8883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9A81F17E-33C8-A541-9640-81D0080028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8901" y="4609431"/>
                    <a:ext cx="888385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29E61020-AD72-774D-9816-60034799A61D}"/>
                      </a:ext>
                    </a:extLst>
                  </p:cNvPr>
                  <p:cNvSpPr txBox="1"/>
                  <p:nvPr/>
                </p:nvSpPr>
                <p:spPr>
                  <a:xfrm>
                    <a:off x="5058535" y="1925765"/>
                    <a:ext cx="8883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29E61020-AD72-774D-9816-60034799A6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8535" y="1925765"/>
                    <a:ext cx="888385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0393A5A9-F93E-F846-AE3D-900F4B52AA27}"/>
                      </a:ext>
                    </a:extLst>
                  </p:cNvPr>
                  <p:cNvSpPr txBox="1"/>
                  <p:nvPr/>
                </p:nvSpPr>
                <p:spPr>
                  <a:xfrm>
                    <a:off x="5651807" y="1660155"/>
                    <a:ext cx="8883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0393A5A9-F93E-F846-AE3D-900F4B52AA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1807" y="1660155"/>
                    <a:ext cx="888385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5A8ADDE1-CFA2-C04D-A592-E89CB348BACC}"/>
                      </a:ext>
                    </a:extLst>
                  </p:cNvPr>
                  <p:cNvSpPr txBox="1"/>
                  <p:nvPr/>
                </p:nvSpPr>
                <p:spPr>
                  <a:xfrm>
                    <a:off x="6206978" y="3839053"/>
                    <a:ext cx="8883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5A8ADDE1-CFA2-C04D-A592-E89CB348BA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6978" y="3839053"/>
                    <a:ext cx="888385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F7D6A573-5F63-BB47-9DC2-435C4DF32F3D}"/>
                      </a:ext>
                    </a:extLst>
                  </p:cNvPr>
                  <p:cNvSpPr txBox="1"/>
                  <p:nvPr/>
                </p:nvSpPr>
                <p:spPr>
                  <a:xfrm>
                    <a:off x="6805691" y="4059282"/>
                    <a:ext cx="8883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F7D6A573-5F63-BB47-9DC2-435C4DF32F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5691" y="4059282"/>
                    <a:ext cx="888385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D0141F0D-8967-934A-92CB-60DDA277E4A5}"/>
                      </a:ext>
                    </a:extLst>
                  </p:cNvPr>
                  <p:cNvSpPr txBox="1"/>
                  <p:nvPr/>
                </p:nvSpPr>
                <p:spPr>
                  <a:xfrm>
                    <a:off x="7393521" y="2382924"/>
                    <a:ext cx="8883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D0141F0D-8967-934A-92CB-60DDA277E4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93521" y="2382924"/>
                    <a:ext cx="888385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F76AAA46-97BD-9747-91FB-D0EB852CEFDB}"/>
                      </a:ext>
                    </a:extLst>
                  </p:cNvPr>
                  <p:cNvSpPr txBox="1"/>
                  <p:nvPr/>
                </p:nvSpPr>
                <p:spPr>
                  <a:xfrm>
                    <a:off x="8057549" y="1683245"/>
                    <a:ext cx="8883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F76AAA46-97BD-9747-91FB-D0EB852CEF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57549" y="1683245"/>
                    <a:ext cx="888385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51CF8705-96A7-304F-80F0-8AFE684888AB}"/>
                      </a:ext>
                    </a:extLst>
                  </p:cNvPr>
                  <p:cNvSpPr txBox="1"/>
                  <p:nvPr/>
                </p:nvSpPr>
                <p:spPr>
                  <a:xfrm>
                    <a:off x="8560415" y="3656870"/>
                    <a:ext cx="8883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51CF8705-96A7-304F-80F0-8AFE684888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60415" y="3656870"/>
                    <a:ext cx="888385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CED12C53-7D17-7043-99DD-B26FFEF8F72A}"/>
                    </a:ext>
                  </a:extLst>
                </p:cNvPr>
                <p:cNvSpPr txBox="1"/>
                <p:nvPr/>
              </p:nvSpPr>
              <p:spPr>
                <a:xfrm>
                  <a:off x="3325585" y="2251000"/>
                  <a:ext cx="22299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=10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𝑚𝑟𝑎𝑑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CED12C53-7D17-7043-99DD-B26FFEF8F7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5585" y="2251000"/>
                  <a:ext cx="2229969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9312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D62674-539C-754B-9C95-7036BEB7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RESONANCE FREE DESIGN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C3D1312-6786-1040-BA3B-B3E886DA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7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94AB354-62D8-7246-B7D2-CD3B0F5525F3}"/>
                  </a:ext>
                </a:extLst>
              </p:cNvPr>
              <p:cNvSpPr txBox="1"/>
              <p:nvPr/>
            </p:nvSpPr>
            <p:spPr>
              <a:xfrm>
                <a:off x="838200" y="744819"/>
                <a:ext cx="10379316" cy="2439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b="1" dirty="0"/>
                  <a:t>I</a:t>
                </a:r>
                <a:r>
                  <a:rPr lang="en-US" altLang="zh-CN" b="1" dirty="0"/>
                  <a:t>ntrinsic spin resonance</a:t>
                </a:r>
                <a:r>
                  <a:rPr lang="en-US" altLang="zh-CN" dirty="0"/>
                  <a:t> : </a:t>
                </a:r>
                <a:r>
                  <a:rPr kumimoji="1" lang="en-US" altLang="zh-CN" dirty="0"/>
                  <a:t>The strongest intrinsic resonance 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                                        P is the periodicity of the lattice,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dirty="0"/>
                  <a:t> is the vertical </a:t>
                </a:r>
                <a:r>
                  <a:rPr lang="en-US" altLang="zh-CN" dirty="0" err="1"/>
                  <a:t>betatron</a:t>
                </a:r>
                <a:r>
                  <a:rPr lang="en-US" altLang="zh-CN" dirty="0"/>
                  <a:t> tune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&gt;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dirty="0"/>
                  <a:t> , the first two important intrinsic spin resonances occur at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l-GR" altLang="zh-CN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𝑄𝑦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and at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l-GR" altLang="zh-CN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𝑄𝑦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At 18GeV ,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l-GR" altLang="zh-CN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=41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Choose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=96 ,</m:t>
                    </m:r>
                  </m:oMath>
                </a14:m>
                <a:r>
                  <a:rPr lang="en-US" altLang="zh-CN" dirty="0"/>
                  <a:t> this constrains the integer part of the vertical </a:t>
                </a:r>
                <a:r>
                  <a:rPr lang="en-US" altLang="zh-CN" dirty="0" err="1"/>
                  <a:t>betatron</a:t>
                </a:r>
                <a:r>
                  <a:rPr lang="en-US" altLang="zh-CN" dirty="0"/>
                  <a:t> tune to be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41 &lt;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 &lt; 55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In the EIC design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] 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lang="en-US" altLang="zh-CN" dirty="0"/>
              </a:p>
              <a:p>
                <a:r>
                  <a:rPr kumimoji="1" lang="en-US" altLang="zh-CN" b="1" dirty="0"/>
                  <a:t>Imperfection resonance: </a:t>
                </a:r>
                <a:r>
                  <a:rPr kumimoji="1" lang="en-US" altLang="zh-CN" dirty="0"/>
                  <a:t>in the design the strongest imperfection resonance will be at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𝑛𝑃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1" lang="en-US" altLang="zh-CN" dirty="0"/>
                  <a:t>]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94AB354-62D8-7246-B7D2-CD3B0F552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44819"/>
                <a:ext cx="10379316" cy="2439899"/>
              </a:xfrm>
              <a:prstGeom prst="rect">
                <a:avLst/>
              </a:prstGeom>
              <a:blipFill>
                <a:blip r:embed="rId2"/>
                <a:stretch>
                  <a:fillRect l="-611" t="-1036" b="-25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93A7343A-C237-F343-8432-E6A4A7D79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2"/>
          <a:stretch/>
        </p:blipFill>
        <p:spPr>
          <a:xfrm>
            <a:off x="313794" y="3738716"/>
            <a:ext cx="4182006" cy="258848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066D73A-4D3D-2444-B8C7-95294CCC27F8}"/>
              </a:ext>
            </a:extLst>
          </p:cNvPr>
          <p:cNvSpPr txBox="1"/>
          <p:nvPr/>
        </p:nvSpPr>
        <p:spPr>
          <a:xfrm>
            <a:off x="5442" y="6409447"/>
            <a:ext cx="7287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REF: PHYSICAL REVIEW ACCELERATORS AND BEAMS 21, 111003 (2018)</a:t>
            </a:r>
          </a:p>
          <a:p>
            <a:endParaRPr kumimoji="1"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0709C91-A58E-164D-A97A-251AF32A35BB}"/>
              </a:ext>
            </a:extLst>
          </p:cNvPr>
          <p:cNvGrpSpPr/>
          <p:nvPr/>
        </p:nvGrpSpPr>
        <p:grpSpPr>
          <a:xfrm>
            <a:off x="6640285" y="3598729"/>
            <a:ext cx="4463144" cy="2868458"/>
            <a:chOff x="2615030" y="2152201"/>
            <a:chExt cx="5650019" cy="4183347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9C66420-C278-B741-9A27-556485D3A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15030" y="2152201"/>
              <a:ext cx="5650019" cy="4183347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34E52E5-29C3-4343-A718-4AD96E132349}"/>
                </a:ext>
              </a:extLst>
            </p:cNvPr>
            <p:cNvSpPr txBox="1"/>
            <p:nvPr/>
          </p:nvSpPr>
          <p:spPr>
            <a:xfrm>
              <a:off x="4313398" y="2743591"/>
              <a:ext cx="937936" cy="403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dirty="0"/>
                <a:t>45.5GeV</a:t>
              </a:r>
              <a:endParaRPr kumimoji="1" lang="zh-CN" altLang="en-US" sz="1200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E8C7FF1-3578-CB45-8F1D-69B93FD3C3C8}"/>
                </a:ext>
              </a:extLst>
            </p:cNvPr>
            <p:cNvSpPr txBox="1"/>
            <p:nvPr/>
          </p:nvSpPr>
          <p:spPr>
            <a:xfrm>
              <a:off x="7183786" y="2766940"/>
              <a:ext cx="895321" cy="403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dirty="0"/>
                <a:t>120GeV</a:t>
              </a:r>
              <a:endParaRPr kumimoji="1" lang="zh-CN" altLang="en-US" sz="1200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101BD63-4E3C-EF43-92F3-9E0913646637}"/>
                </a:ext>
              </a:extLst>
            </p:cNvPr>
            <p:cNvSpPr txBox="1"/>
            <p:nvPr/>
          </p:nvSpPr>
          <p:spPr>
            <a:xfrm>
              <a:off x="5690115" y="2743591"/>
              <a:ext cx="791828" cy="403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dirty="0"/>
                <a:t>80GeV</a:t>
              </a:r>
              <a:endParaRPr kumimoji="1" lang="zh-CN" altLang="en-US" sz="1200" dirty="0"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C61C8534-99B9-E340-BB6B-12FE98662132}"/>
              </a:ext>
            </a:extLst>
          </p:cNvPr>
          <p:cNvSpPr txBox="1"/>
          <p:nvPr/>
        </p:nvSpPr>
        <p:spPr>
          <a:xfrm>
            <a:off x="7228992" y="3266132"/>
            <a:ext cx="3680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Intrinsic resonance in CEPC Booster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6CB72AAE-91CB-2247-9585-ABD1D0536C7C}"/>
                  </a:ext>
                </a:extLst>
              </p:cNvPr>
              <p:cNvSpPr/>
              <p:nvPr/>
            </p:nvSpPr>
            <p:spPr>
              <a:xfrm>
                <a:off x="7152177" y="5689151"/>
                <a:ext cx="22299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6CB72AAE-91CB-2247-9585-ABD1D0536C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177" y="5689151"/>
                <a:ext cx="2229969" cy="369332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65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B3317E-0528-2D4C-8973-900B55A43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K=199.21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7B1805A-839A-5442-88BE-97B9C9F21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F2E6085-67AB-C441-B141-6A76D7DC71BF}"/>
              </a:ext>
            </a:extLst>
          </p:cNvPr>
          <p:cNvSpPr txBox="1"/>
          <p:nvPr/>
        </p:nvSpPr>
        <p:spPr>
          <a:xfrm>
            <a:off x="5765181" y="963725"/>
            <a:ext cx="6223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K=198.79,energy=8.75967e10,strength= 0.00002270</a:t>
            </a:r>
          </a:p>
          <a:p>
            <a:r>
              <a:rPr kumimoji="1" lang="en-US" altLang="zh-CN" dirty="0"/>
              <a:t>K=199.21 ,Energy =8.77818 e10 eV   ,strength= 0.01775020</a:t>
            </a:r>
          </a:p>
          <a:p>
            <a:r>
              <a:rPr kumimoji="1" lang="en-US" altLang="zh-CN" dirty="0"/>
              <a:t>K=200.79,energy=8.8478e10,strength= 0.00002104</a:t>
            </a:r>
            <a:endParaRPr kumimoji="1"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E71AFBA-E0E2-2344-BCC9-E62647F33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37" y="737021"/>
            <a:ext cx="3908273" cy="292207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FA0CE2A-2525-ED4F-9A54-B19DCC13A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10" y="3752608"/>
            <a:ext cx="4038600" cy="30099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EB4D2B6-DF86-5A43-9EEF-426582B95582}"/>
              </a:ext>
            </a:extLst>
          </p:cNvPr>
          <p:cNvSpPr txBox="1"/>
          <p:nvPr/>
        </p:nvSpPr>
        <p:spPr>
          <a:xfrm>
            <a:off x="4761572" y="2918952"/>
            <a:ext cx="738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electron; CEPC Booster; K=199.21 ; normalized emittance = 10mmmrad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8D73F88-249D-144E-94B0-4325902F8CA5}"/>
                  </a:ext>
                </a:extLst>
              </p:cNvPr>
              <p:cNvSpPr txBox="1"/>
              <p:nvPr/>
            </p:nvSpPr>
            <p:spPr>
              <a:xfrm>
                <a:off x="4761572" y="3198856"/>
                <a:ext cx="7039491" cy="2376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DEPOL</a:t>
                </a:r>
                <a:r>
                  <a:rPr kumimoji="1" lang="zh-CN" altLang="en-US" dirty="0"/>
                  <a:t>计算结果：</a:t>
                </a:r>
                <a:r>
                  <a:rPr kumimoji="1" lang="en-US" altLang="zh-CN" dirty="0"/>
                  <a:t>0.0177502</a:t>
                </a:r>
              </a:p>
              <a:p>
                <a:r>
                  <a:rPr kumimoji="1" lang="en-US" altLang="zh-CN" dirty="0"/>
                  <a:t>BMAD</a:t>
                </a:r>
                <a:r>
                  <a:rPr kumimoji="1" lang="zh-CN" altLang="en-US" dirty="0"/>
                  <a:t>计算：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=3.27106</m:t>
                    </m:r>
                    <m:r>
                      <m:rPr>
                        <m:sty m:val="p"/>
                      </m:rPr>
                      <a:rPr kumimoji="1" lang="en-US" altLang="zh-CN" i="1">
                        <a:latin typeface="Cambria Math" panose="02040503050406030204" pitchFamily="18" charset="0"/>
                      </a:rPr>
                      <m:t>e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kumimoji="1" lang="zh-CN" altLang="en-US" dirty="0"/>
                  <a:t>共振强度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ra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=0.0176474</m:t>
                    </m:r>
                  </m:oMath>
                </a14:m>
                <a:endParaRPr kumimoji="1" lang="en-US" altLang="zh-CN" b="0" dirty="0">
                  <a:ea typeface="Cambria Math" panose="02040503050406030204" pitchFamily="18" charset="0"/>
                </a:endParaRPr>
              </a:p>
              <a:p>
                <a:r>
                  <a:rPr kumimoji="1" lang="zh-CN" altLang="en-US" dirty="0"/>
                  <a:t>理论公式计算结果：</a:t>
                </a:r>
                <a:r>
                  <a:rPr kumimoji="1" lang="en-US" altLang="zh-CN" dirty="0"/>
                  <a:t>0.01695</a:t>
                </a:r>
                <a:r>
                  <a:rPr kumimoji="1" lang="zh-CN" altLang="en-US" dirty="0"/>
                  <a:t>（不包含直线节贡献）</a:t>
                </a:r>
                <a:endParaRPr kumimoji="1" lang="en-US" altLang="zh-CN" dirty="0"/>
              </a:p>
              <a:p>
                <a:r>
                  <a:rPr kumimoji="1" lang="zh-CN" altLang="en-US" dirty="0"/>
                  <a:t>升能模拟结果：</a:t>
                </a:r>
                <a:endParaRPr kumimoji="1" lang="en-US" altLang="zh-CN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𝑑𝐺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>
                        <a:latin typeface="Cambria Math" panose="02040503050406030204" pitchFamily="18" charset="0"/>
                      </a:rPr>
                      <m:t>0.000855217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m:rPr>
                        <m:sty m:val="p"/>
                      </m:rPr>
                      <a:rPr kumimoji="1"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⁡(0.5(</m:t>
                            </m:r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+1))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e>
                    </m:ra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=0.01906</m:t>
                    </m:r>
                  </m:oMath>
                </a14:m>
                <a:r>
                  <a:rPr kumimoji="1" lang="en-US" altLang="zh-CN" dirty="0"/>
                  <a:t>(</a:t>
                </a:r>
                <a:r>
                  <a:rPr kumimoji="1" lang="zh-CN" altLang="en-US" dirty="0"/>
                  <a:t>取最终</a:t>
                </a:r>
                <a:r>
                  <a:rPr kumimoji="1" lang="en-US" altLang="zh-CN" dirty="0"/>
                  <a:t>Sy=0.98)</a:t>
                </a:r>
              </a:p>
              <a:p>
                <a:endParaRPr kumimoji="1" lang="en-US" altLang="zh-CN" dirty="0"/>
              </a:p>
              <a:p>
                <a:endParaRPr kumimoji="1" lang="zh-CN" altLang="en-US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8D73F88-249D-144E-94B0-4325902F8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572" y="3198856"/>
                <a:ext cx="7039491" cy="2376420"/>
              </a:xfrm>
              <a:prstGeom prst="rect">
                <a:avLst/>
              </a:prstGeom>
              <a:blipFill>
                <a:blip r:embed="rId4"/>
                <a:stretch>
                  <a:fillRect l="-540" t="-15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105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92D4BE-7BEF-A944-9B46-4A4BB11B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多粒子跟踪结果</a:t>
            </a:r>
            <a:r>
              <a:rPr kumimoji="1" lang="en-US" altLang="zh-CN" dirty="0"/>
              <a:t>-</a:t>
            </a:r>
            <a:r>
              <a:rPr kumimoji="1" lang="en-US" altLang="zh-CN" dirty="0" err="1"/>
              <a:t>ZMode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81909FF-0E3C-0E4F-8E68-F0FEF0A6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9</a:t>
            </a:fld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47452B6-9247-D248-8EDD-24D5B5732299}"/>
              </a:ext>
            </a:extLst>
          </p:cNvPr>
          <p:cNvSpPr txBox="1"/>
          <p:nvPr/>
        </p:nvSpPr>
        <p:spPr>
          <a:xfrm>
            <a:off x="3464951" y="1301055"/>
            <a:ext cx="1136208" cy="431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/>
              <a:t>45.5GeV</a:t>
            </a:r>
            <a:endParaRPr kumimoji="1" lang="zh-CN" alt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B0802405-FAA5-7A4C-99A1-48E0AEA9FD73}"/>
                  </a:ext>
                </a:extLst>
              </p:cNvPr>
              <p:cNvSpPr/>
              <p:nvPr/>
            </p:nvSpPr>
            <p:spPr>
              <a:xfrm>
                <a:off x="1150406" y="913640"/>
                <a:ext cx="21129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B0802405-FAA5-7A4C-99A1-48E0AEA9FD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406" y="913640"/>
                <a:ext cx="2112951" cy="369332"/>
              </a:xfrm>
              <a:prstGeom prst="rect">
                <a:avLst/>
              </a:prstGeom>
              <a:blipFill>
                <a:blip r:embed="rId2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E55F7B54-9ADE-6A48-B09B-B096E63A7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507"/>
            <a:ext cx="5047985" cy="30287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E658489-2090-4C47-852B-DB533AE00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806981"/>
            <a:ext cx="5047985" cy="30287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F2BF867-5304-3743-976B-0E6F17908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8093" y="778190"/>
            <a:ext cx="3700430" cy="222025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610367E-120D-994F-95CA-1523809A6AB7}"/>
              </a:ext>
            </a:extLst>
          </p:cNvPr>
          <p:cNvSpPr txBox="1"/>
          <p:nvPr/>
        </p:nvSpPr>
        <p:spPr>
          <a:xfrm>
            <a:off x="9304754" y="774335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200</a:t>
            </a:r>
            <a:r>
              <a:rPr kumimoji="1" lang="zh-CN" altLang="en-US" dirty="0"/>
              <a:t>个粒子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8C127F8-CB35-8B44-A2BE-6D0B0D6946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8414" y="2942553"/>
            <a:ext cx="3793586" cy="227615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9F2068C-956D-8841-AC80-F2230905C8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4318" y="3242731"/>
            <a:ext cx="3517762" cy="21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07548"/>
      </p:ext>
    </p:extLst>
  </p:cSld>
  <p:clrMapOvr>
    <a:masterClrMapping/>
  </p:clrMapOvr>
</p:sld>
</file>

<file path=ppt/theme/theme1.xml><?xml version="1.0" encoding="utf-8"?>
<a:theme xmlns:a="http://schemas.openxmlformats.org/drawingml/2006/main" name="ChenTao2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2" id="{A18F115A-FE28-914E-840B-75ED9AFB638B}" vid="{649FF298-E8C9-0547-BDE6-8FE9EF6FA71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ChenTao2</Template>
  <TotalTime>10064</TotalTime>
  <Words>642</Words>
  <Application>Microsoft Macintosh PowerPoint</Application>
  <PresentationFormat>宽屏</PresentationFormat>
  <Paragraphs>102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等线</vt:lpstr>
      <vt:lpstr>等线 Light</vt:lpstr>
      <vt:lpstr>Arial</vt:lpstr>
      <vt:lpstr>Cambria Math</vt:lpstr>
      <vt:lpstr>Times New Roman</vt:lpstr>
      <vt:lpstr>ChenTao2.0</vt:lpstr>
      <vt:lpstr>   Intrinsic resonance in CEPC Booster 2022-6-14  ChenTao</vt:lpstr>
      <vt:lpstr>Spin motion in Synchrotron</vt:lpstr>
      <vt:lpstr>Spin motion in Synchrotron</vt:lpstr>
      <vt:lpstr>Analytical analysis of intrinsic resonance</vt:lpstr>
      <vt:lpstr>Analytical analysis of intrinsic resonance</vt:lpstr>
      <vt:lpstr>Intrinsic resonance structure in CEPC Booster </vt:lpstr>
      <vt:lpstr>RESONANCE FREE DESIGN</vt:lpstr>
      <vt:lpstr>K=199.21</vt:lpstr>
      <vt:lpstr>多粒子跟踪结果-ZMode</vt:lpstr>
      <vt:lpstr>多粒子跟踪结果-HMode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Spin depolarization resonance ChenTao</dc:title>
  <dc:creator>chentao201@mails.ucas.ac.cn</dc:creator>
  <cp:lastModifiedBy>chentao201@mails.ucas.ac.cn</cp:lastModifiedBy>
  <cp:revision>4</cp:revision>
  <dcterms:created xsi:type="dcterms:W3CDTF">2022-06-07T06:11:03Z</dcterms:created>
  <dcterms:modified xsi:type="dcterms:W3CDTF">2022-06-14T05:55:49Z</dcterms:modified>
</cp:coreProperties>
</file>