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1"/>
  </p:notesMasterIdLst>
  <p:sldIdLst>
    <p:sldId id="284" r:id="rId2"/>
    <p:sldId id="291" r:id="rId3"/>
    <p:sldId id="312" r:id="rId4"/>
    <p:sldId id="287" r:id="rId5"/>
    <p:sldId id="285" r:id="rId6"/>
    <p:sldId id="323" r:id="rId7"/>
    <p:sldId id="326" r:id="rId8"/>
    <p:sldId id="327" r:id="rId9"/>
    <p:sldId id="324" r:id="rId10"/>
    <p:sldId id="321" r:id="rId11"/>
    <p:sldId id="310" r:id="rId12"/>
    <p:sldId id="317" r:id="rId13"/>
    <p:sldId id="292" r:id="rId14"/>
    <p:sldId id="311" r:id="rId15"/>
    <p:sldId id="313" r:id="rId16"/>
    <p:sldId id="319" r:id="rId17"/>
    <p:sldId id="322" r:id="rId18"/>
    <p:sldId id="318" r:id="rId19"/>
    <p:sldId id="2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57A9"/>
    <a:srgbClr val="215AA9"/>
    <a:srgbClr val="009CD9"/>
    <a:srgbClr val="027BC4"/>
    <a:srgbClr val="3F51A2"/>
    <a:srgbClr val="0083CC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01" autoAdjust="0"/>
    <p:restoredTop sz="95205" autoAdjust="0"/>
  </p:normalViewPr>
  <p:slideViewPr>
    <p:cSldViewPr snapToGrid="0">
      <p:cViewPr varScale="1">
        <p:scale>
          <a:sx n="88" d="100"/>
          <a:sy n="88" d="100"/>
        </p:scale>
        <p:origin x="17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18445-45A4-4DA4-9131-7ACE6A5F3D8D}" type="doc">
      <dgm:prSet loTypeId="urn:microsoft.com/office/officeart/2005/8/layout/hierarchy2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5484C2C-48EE-4AE5-B125-B1FBDA42A54E}">
      <dgm:prSet phldrT="[文本]" custT="1"/>
      <dgm:spPr/>
      <dgm:t>
        <a:bodyPr/>
        <a:lstStyle/>
        <a:p>
          <a:r>
            <a:rPr lang="en-US" altLang="zh-CN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Quantum Chromodynamics (QCD) </a:t>
          </a:r>
          <a:endParaRPr lang="zh-CN" alt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BAF0A-EFE0-49C3-8C22-CD63712A0B68}" type="parTrans" cxnId="{5F568F93-8780-495F-8B26-5AA51530E293}">
      <dgm:prSet/>
      <dgm:spPr/>
      <dgm:t>
        <a:bodyPr/>
        <a:lstStyle/>
        <a:p>
          <a:endParaRPr lang="zh-CN" altLang="en-US"/>
        </a:p>
      </dgm:t>
    </dgm:pt>
    <dgm:pt modelId="{2BEFD5D0-4E9A-4BF4-B109-E9843C1014CF}" type="sibTrans" cxnId="{5F568F93-8780-495F-8B26-5AA51530E293}">
      <dgm:prSet/>
      <dgm:spPr/>
      <dgm:t>
        <a:bodyPr/>
        <a:lstStyle/>
        <a:p>
          <a:endParaRPr lang="zh-CN" altLang="en-US"/>
        </a:p>
      </dgm:t>
    </dgm:pt>
    <dgm:pt modelId="{E8071C11-2875-4EB5-939F-0211C721B830}">
      <dgm:prSet phldrT="[文本]" custT="1"/>
      <dgm:spPr/>
      <dgm:t>
        <a:bodyPr/>
        <a:lstStyle/>
        <a:p>
          <a:r>
            <a: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low energy</a:t>
          </a:r>
          <a:br>
            <a: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region</a:t>
          </a:r>
          <a:endParaRPr lang="zh-CN" alt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0CD15-5508-4F88-950A-1D951C0538F6}" type="parTrans" cxnId="{16357CC1-95BD-43A5-9217-E269CA36D85D}">
      <dgm:prSet/>
      <dgm:spPr/>
      <dgm:t>
        <a:bodyPr/>
        <a:lstStyle/>
        <a:p>
          <a:endParaRPr lang="zh-CN" altLang="en-US"/>
        </a:p>
      </dgm:t>
    </dgm:pt>
    <dgm:pt modelId="{FAB51C40-2A9B-4E1D-B535-8FC17C2F9DD8}" type="sibTrans" cxnId="{16357CC1-95BD-43A5-9217-E269CA36D85D}">
      <dgm:prSet/>
      <dgm:spPr/>
      <dgm:t>
        <a:bodyPr/>
        <a:lstStyle/>
        <a:p>
          <a:endParaRPr lang="zh-CN" altLang="en-US"/>
        </a:p>
      </dgm:t>
    </dgm:pt>
    <dgm:pt modelId="{08D51A12-8770-484A-AE61-D6CD18519D8D}">
      <dgm:prSet phldrT="[文本]" custT="1"/>
      <dgm:spPr>
        <a:solidFill>
          <a:schemeClr val="accent1"/>
        </a:solidFill>
      </dgm:spPr>
      <dgm:t>
        <a:bodyPr/>
        <a:lstStyle/>
        <a:p>
          <a:r>
            <a:rPr lang="el-GR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χ</a:t>
          </a:r>
          <a:r>
            <a:rPr lang="en-US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PT</a:t>
          </a:r>
          <a:endParaRPr lang="zh-CN" altLang="en-US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1D9B6C-C619-47AA-9D2E-87D872623807}" type="parTrans" cxnId="{BBA34180-FBB3-41BA-AD1B-425A0E9604CE}">
      <dgm:prSet/>
      <dgm:spPr/>
      <dgm:t>
        <a:bodyPr/>
        <a:lstStyle/>
        <a:p>
          <a:endParaRPr lang="zh-CN" altLang="en-US"/>
        </a:p>
      </dgm:t>
    </dgm:pt>
    <dgm:pt modelId="{DE214EED-3E47-47AA-B6E5-E3F9A31CD517}" type="sibTrans" cxnId="{BBA34180-FBB3-41BA-AD1B-425A0E9604CE}">
      <dgm:prSet/>
      <dgm:spPr/>
      <dgm:t>
        <a:bodyPr/>
        <a:lstStyle/>
        <a:p>
          <a:endParaRPr lang="zh-CN" altLang="en-US"/>
        </a:p>
      </dgm:t>
    </dgm:pt>
    <dgm:pt modelId="{D0BB7001-984B-497E-971D-AAC10D190339}">
      <dgm:prSet phldrT="[文本]"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l-GR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χ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endParaRPr lang="zh-CN" alt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6A9516-BDD7-44BA-BFA6-89654767DC7B}" type="parTrans" cxnId="{6922C7ED-16BD-44DF-AF9A-1A432A0C2741}">
      <dgm:prSet/>
      <dgm:spPr/>
      <dgm:t>
        <a:bodyPr/>
        <a:lstStyle/>
        <a:p>
          <a:endParaRPr lang="zh-CN" altLang="en-US"/>
        </a:p>
      </dgm:t>
    </dgm:pt>
    <dgm:pt modelId="{94A3F882-D8EE-433F-A7EE-DB50AB54B023}" type="sibTrans" cxnId="{6922C7ED-16BD-44DF-AF9A-1A432A0C2741}">
      <dgm:prSet/>
      <dgm:spPr/>
      <dgm:t>
        <a:bodyPr/>
        <a:lstStyle/>
        <a:p>
          <a:endParaRPr lang="zh-CN" altLang="en-US"/>
        </a:p>
      </dgm:t>
    </dgm:pt>
    <dgm:pt modelId="{4A47FB39-4A4A-489A-B277-0470E6A7F5B9}">
      <dgm:prSet phldrT="[文本]" custT="1"/>
      <dgm:spPr/>
      <dgm:t>
        <a:bodyPr/>
        <a:lstStyle/>
        <a:p>
          <a:r>
            <a: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high energy region</a:t>
          </a:r>
          <a:endParaRPr lang="zh-CN" alt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849F3-CDC2-4B57-919F-1C58759DE74B}" type="parTrans" cxnId="{9FB70D36-4547-45FF-B868-2BFEFCC410EF}">
      <dgm:prSet/>
      <dgm:spPr/>
      <dgm:t>
        <a:bodyPr/>
        <a:lstStyle/>
        <a:p>
          <a:endParaRPr lang="zh-CN" altLang="en-US"/>
        </a:p>
      </dgm:t>
    </dgm:pt>
    <dgm:pt modelId="{ECF6A501-EEB6-4BDB-B974-168FC79B7E22}" type="sibTrans" cxnId="{9FB70D36-4547-45FF-B868-2BFEFCC410EF}">
      <dgm:prSet/>
      <dgm:spPr/>
      <dgm:t>
        <a:bodyPr/>
        <a:lstStyle/>
        <a:p>
          <a:endParaRPr lang="zh-CN" altLang="en-US"/>
        </a:p>
      </dgm:t>
    </dgm:pt>
    <dgm:pt modelId="{681DC8F8-B35C-48B7-9C0F-A7BD47B829B8}">
      <dgm:prSet phldrT="[文本]" custT="1"/>
      <dgm:spPr/>
      <dgm:t>
        <a:bodyPr/>
        <a:lstStyle/>
        <a:p>
          <a:r>
            <a:rPr lang="en-US" altLang="zh-CN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perturbative QCD</a:t>
          </a:r>
          <a:endParaRPr lang="zh-CN" alt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E034BD-804B-405F-A772-D244B9801023}" type="parTrans" cxnId="{F4374039-21DB-45AC-BDBD-EF275CAB741A}">
      <dgm:prSet/>
      <dgm:spPr/>
      <dgm:t>
        <a:bodyPr/>
        <a:lstStyle/>
        <a:p>
          <a:endParaRPr lang="zh-CN" altLang="en-US"/>
        </a:p>
      </dgm:t>
    </dgm:pt>
    <dgm:pt modelId="{C6C90410-B51A-428D-88F2-BDB05FEA872F}" type="sibTrans" cxnId="{F4374039-21DB-45AC-BDBD-EF275CAB741A}">
      <dgm:prSet/>
      <dgm:spPr/>
      <dgm:t>
        <a:bodyPr/>
        <a:lstStyle/>
        <a:p>
          <a:endParaRPr lang="zh-CN" altLang="en-US"/>
        </a:p>
      </dgm:t>
    </dgm:pt>
    <dgm:pt modelId="{13AB7EF7-4004-4DF1-A6E6-FC0985D30996}" type="pres">
      <dgm:prSet presAssocID="{08D18445-45A4-4DA4-9131-7ACE6A5F3D8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639A62B-C77D-4FA4-B006-AFC17307AC47}" type="pres">
      <dgm:prSet presAssocID="{B5484C2C-48EE-4AE5-B125-B1FBDA42A54E}" presName="root1" presStyleCnt="0"/>
      <dgm:spPr/>
    </dgm:pt>
    <dgm:pt modelId="{8D6F3282-CE87-41E7-B560-C50026AF9EB4}" type="pres">
      <dgm:prSet presAssocID="{B5484C2C-48EE-4AE5-B125-B1FBDA42A54E}" presName="LevelOneTextNode" presStyleLbl="node0" presStyleIdx="0" presStyleCnt="1" custScaleX="192114" custScaleY="163731">
        <dgm:presLayoutVars>
          <dgm:chPref val="3"/>
        </dgm:presLayoutVars>
      </dgm:prSet>
      <dgm:spPr/>
    </dgm:pt>
    <dgm:pt modelId="{C0C51E55-B965-43A6-9F78-A61DF2FAE41A}" type="pres">
      <dgm:prSet presAssocID="{B5484C2C-48EE-4AE5-B125-B1FBDA42A54E}" presName="level2hierChild" presStyleCnt="0"/>
      <dgm:spPr/>
    </dgm:pt>
    <dgm:pt modelId="{5E558135-CF9F-4E69-BE86-6CFB06BAC6C1}" type="pres">
      <dgm:prSet presAssocID="{8650CD15-5508-4F88-950A-1D951C0538F6}" presName="conn2-1" presStyleLbl="parChTrans1D2" presStyleIdx="0" presStyleCnt="2"/>
      <dgm:spPr/>
    </dgm:pt>
    <dgm:pt modelId="{A7D2AAB2-C965-4984-9240-79656FEF3199}" type="pres">
      <dgm:prSet presAssocID="{8650CD15-5508-4F88-950A-1D951C0538F6}" presName="connTx" presStyleLbl="parChTrans1D2" presStyleIdx="0" presStyleCnt="2"/>
      <dgm:spPr/>
    </dgm:pt>
    <dgm:pt modelId="{1491866E-10C9-409F-B613-D574BF02E35C}" type="pres">
      <dgm:prSet presAssocID="{E8071C11-2875-4EB5-939F-0211C721B830}" presName="root2" presStyleCnt="0"/>
      <dgm:spPr/>
    </dgm:pt>
    <dgm:pt modelId="{9C861E5E-2F2E-4321-B686-8A6BE38431BA}" type="pres">
      <dgm:prSet presAssocID="{E8071C11-2875-4EB5-939F-0211C721B830}" presName="LevelTwoTextNode" presStyleLbl="node2" presStyleIdx="0" presStyleCnt="2">
        <dgm:presLayoutVars>
          <dgm:chPref val="3"/>
        </dgm:presLayoutVars>
      </dgm:prSet>
      <dgm:spPr/>
    </dgm:pt>
    <dgm:pt modelId="{CA60894C-BCDA-4EE3-BC5B-F381F8C80F4D}" type="pres">
      <dgm:prSet presAssocID="{E8071C11-2875-4EB5-939F-0211C721B830}" presName="level3hierChild" presStyleCnt="0"/>
      <dgm:spPr/>
    </dgm:pt>
    <dgm:pt modelId="{E5935E8D-60EC-469A-B637-1483E475497C}" type="pres">
      <dgm:prSet presAssocID="{BA1D9B6C-C619-47AA-9D2E-87D872623807}" presName="conn2-1" presStyleLbl="parChTrans1D3" presStyleIdx="0" presStyleCnt="3"/>
      <dgm:spPr/>
    </dgm:pt>
    <dgm:pt modelId="{3DAC4F2F-97CE-4E55-BDB4-B647A88F4719}" type="pres">
      <dgm:prSet presAssocID="{BA1D9B6C-C619-47AA-9D2E-87D872623807}" presName="connTx" presStyleLbl="parChTrans1D3" presStyleIdx="0" presStyleCnt="3"/>
      <dgm:spPr/>
    </dgm:pt>
    <dgm:pt modelId="{5F2B463E-353F-4851-92EB-DA808D801BFA}" type="pres">
      <dgm:prSet presAssocID="{08D51A12-8770-484A-AE61-D6CD18519D8D}" presName="root2" presStyleCnt="0"/>
      <dgm:spPr/>
    </dgm:pt>
    <dgm:pt modelId="{CFBDFC75-F82C-4437-8AAF-F8232AF6F292}" type="pres">
      <dgm:prSet presAssocID="{08D51A12-8770-484A-AE61-D6CD18519D8D}" presName="LevelTwoTextNode" presStyleLbl="node3" presStyleIdx="0" presStyleCnt="3">
        <dgm:presLayoutVars>
          <dgm:chPref val="3"/>
        </dgm:presLayoutVars>
      </dgm:prSet>
      <dgm:spPr/>
    </dgm:pt>
    <dgm:pt modelId="{4E319422-698B-456C-A649-5B74FD5C9BFB}" type="pres">
      <dgm:prSet presAssocID="{08D51A12-8770-484A-AE61-D6CD18519D8D}" presName="level3hierChild" presStyleCnt="0"/>
      <dgm:spPr/>
    </dgm:pt>
    <dgm:pt modelId="{A339ABDD-F904-433F-A65A-8316BA7203D0}" type="pres">
      <dgm:prSet presAssocID="{436A9516-BDD7-44BA-BFA6-89654767DC7B}" presName="conn2-1" presStyleLbl="parChTrans1D3" presStyleIdx="1" presStyleCnt="3"/>
      <dgm:spPr/>
    </dgm:pt>
    <dgm:pt modelId="{6BBB451E-C887-4AF3-B4B6-F99BDCB4C924}" type="pres">
      <dgm:prSet presAssocID="{436A9516-BDD7-44BA-BFA6-89654767DC7B}" presName="connTx" presStyleLbl="parChTrans1D3" presStyleIdx="1" presStyleCnt="3"/>
      <dgm:spPr/>
    </dgm:pt>
    <dgm:pt modelId="{0FF458C4-32F7-49C6-AA6F-09EB865CA2F3}" type="pres">
      <dgm:prSet presAssocID="{D0BB7001-984B-497E-971D-AAC10D190339}" presName="root2" presStyleCnt="0"/>
      <dgm:spPr/>
    </dgm:pt>
    <dgm:pt modelId="{5FAAD051-6EE3-4A17-BC7F-770694E47E2E}" type="pres">
      <dgm:prSet presAssocID="{D0BB7001-984B-497E-971D-AAC10D190339}" presName="LevelTwoTextNode" presStyleLbl="node3" presStyleIdx="1" presStyleCnt="3">
        <dgm:presLayoutVars>
          <dgm:chPref val="3"/>
        </dgm:presLayoutVars>
      </dgm:prSet>
      <dgm:spPr/>
    </dgm:pt>
    <dgm:pt modelId="{6418C868-C61F-4D40-8164-CA3981AD803A}" type="pres">
      <dgm:prSet presAssocID="{D0BB7001-984B-497E-971D-AAC10D190339}" presName="level3hierChild" presStyleCnt="0"/>
      <dgm:spPr/>
    </dgm:pt>
    <dgm:pt modelId="{4ED81D83-75AC-4F53-9577-762396628A0A}" type="pres">
      <dgm:prSet presAssocID="{984849F3-CDC2-4B57-919F-1C58759DE74B}" presName="conn2-1" presStyleLbl="parChTrans1D2" presStyleIdx="1" presStyleCnt="2"/>
      <dgm:spPr/>
    </dgm:pt>
    <dgm:pt modelId="{DA02131C-E567-4301-BE7F-FB79B9D77117}" type="pres">
      <dgm:prSet presAssocID="{984849F3-CDC2-4B57-919F-1C58759DE74B}" presName="connTx" presStyleLbl="parChTrans1D2" presStyleIdx="1" presStyleCnt="2"/>
      <dgm:spPr/>
    </dgm:pt>
    <dgm:pt modelId="{2D523950-F21D-4ED4-8BC8-CF5611A79C7D}" type="pres">
      <dgm:prSet presAssocID="{4A47FB39-4A4A-489A-B277-0470E6A7F5B9}" presName="root2" presStyleCnt="0"/>
      <dgm:spPr/>
    </dgm:pt>
    <dgm:pt modelId="{C49BB8A1-A0FD-4B41-81AF-F3C6CDD8827F}" type="pres">
      <dgm:prSet presAssocID="{4A47FB39-4A4A-489A-B277-0470E6A7F5B9}" presName="LevelTwoTextNode" presStyleLbl="node2" presStyleIdx="1" presStyleCnt="2">
        <dgm:presLayoutVars>
          <dgm:chPref val="3"/>
        </dgm:presLayoutVars>
      </dgm:prSet>
      <dgm:spPr/>
    </dgm:pt>
    <dgm:pt modelId="{878E2C8F-293A-4E59-99DC-0206C0BB0D57}" type="pres">
      <dgm:prSet presAssocID="{4A47FB39-4A4A-489A-B277-0470E6A7F5B9}" presName="level3hierChild" presStyleCnt="0"/>
      <dgm:spPr/>
    </dgm:pt>
    <dgm:pt modelId="{460D57E1-D70C-4EBC-86E0-7EA6D79D5542}" type="pres">
      <dgm:prSet presAssocID="{FFE034BD-804B-405F-A772-D244B9801023}" presName="conn2-1" presStyleLbl="parChTrans1D3" presStyleIdx="2" presStyleCnt="3"/>
      <dgm:spPr/>
    </dgm:pt>
    <dgm:pt modelId="{880529D8-7E3E-4E10-992D-73A8BABE4EF9}" type="pres">
      <dgm:prSet presAssocID="{FFE034BD-804B-405F-A772-D244B9801023}" presName="connTx" presStyleLbl="parChTrans1D3" presStyleIdx="2" presStyleCnt="3"/>
      <dgm:spPr/>
    </dgm:pt>
    <dgm:pt modelId="{96D0F73B-57C3-472F-94D9-70E51038E24D}" type="pres">
      <dgm:prSet presAssocID="{681DC8F8-B35C-48B7-9C0F-A7BD47B829B8}" presName="root2" presStyleCnt="0"/>
      <dgm:spPr/>
    </dgm:pt>
    <dgm:pt modelId="{C4E57917-E6C3-416A-B51B-0F62D02A855B}" type="pres">
      <dgm:prSet presAssocID="{681DC8F8-B35C-48B7-9C0F-A7BD47B829B8}" presName="LevelTwoTextNode" presStyleLbl="node3" presStyleIdx="2" presStyleCnt="3">
        <dgm:presLayoutVars>
          <dgm:chPref val="3"/>
        </dgm:presLayoutVars>
      </dgm:prSet>
      <dgm:spPr/>
    </dgm:pt>
    <dgm:pt modelId="{AC1F9B9B-0B71-49B9-956C-640C5E952E92}" type="pres">
      <dgm:prSet presAssocID="{681DC8F8-B35C-48B7-9C0F-A7BD47B829B8}" presName="level3hierChild" presStyleCnt="0"/>
      <dgm:spPr/>
    </dgm:pt>
  </dgm:ptLst>
  <dgm:cxnLst>
    <dgm:cxn modelId="{7B3E200B-4C44-4361-B9E5-31E09DA8A45A}" type="presOf" srcId="{BA1D9B6C-C619-47AA-9D2E-87D872623807}" destId="{3DAC4F2F-97CE-4E55-BDB4-B647A88F4719}" srcOrd="1" destOrd="0" presId="urn:microsoft.com/office/officeart/2005/8/layout/hierarchy2"/>
    <dgm:cxn modelId="{C7CECC14-046C-44D9-88AA-BCD8CEBDCBA9}" type="presOf" srcId="{BA1D9B6C-C619-47AA-9D2E-87D872623807}" destId="{E5935E8D-60EC-469A-B637-1483E475497C}" srcOrd="0" destOrd="0" presId="urn:microsoft.com/office/officeart/2005/8/layout/hierarchy2"/>
    <dgm:cxn modelId="{3A382E1F-2634-4BE3-B536-D2A162F225AC}" type="presOf" srcId="{08D18445-45A4-4DA4-9131-7ACE6A5F3D8D}" destId="{13AB7EF7-4004-4DF1-A6E6-FC0985D30996}" srcOrd="0" destOrd="0" presId="urn:microsoft.com/office/officeart/2005/8/layout/hierarchy2"/>
    <dgm:cxn modelId="{A6499832-7F6C-438A-85CF-3C8CA6E915CC}" type="presOf" srcId="{984849F3-CDC2-4B57-919F-1C58759DE74B}" destId="{DA02131C-E567-4301-BE7F-FB79B9D77117}" srcOrd="1" destOrd="0" presId="urn:microsoft.com/office/officeart/2005/8/layout/hierarchy2"/>
    <dgm:cxn modelId="{9FB70D36-4547-45FF-B868-2BFEFCC410EF}" srcId="{B5484C2C-48EE-4AE5-B125-B1FBDA42A54E}" destId="{4A47FB39-4A4A-489A-B277-0470E6A7F5B9}" srcOrd="1" destOrd="0" parTransId="{984849F3-CDC2-4B57-919F-1C58759DE74B}" sibTransId="{ECF6A501-EEB6-4BDB-B974-168FC79B7E22}"/>
    <dgm:cxn modelId="{DFD72D37-0C67-4F8F-830A-990D6AB0F085}" type="presOf" srcId="{D0BB7001-984B-497E-971D-AAC10D190339}" destId="{5FAAD051-6EE3-4A17-BC7F-770694E47E2E}" srcOrd="0" destOrd="0" presId="urn:microsoft.com/office/officeart/2005/8/layout/hierarchy2"/>
    <dgm:cxn modelId="{F4374039-21DB-45AC-BDBD-EF275CAB741A}" srcId="{4A47FB39-4A4A-489A-B277-0470E6A7F5B9}" destId="{681DC8F8-B35C-48B7-9C0F-A7BD47B829B8}" srcOrd="0" destOrd="0" parTransId="{FFE034BD-804B-405F-A772-D244B9801023}" sibTransId="{C6C90410-B51A-428D-88F2-BDB05FEA872F}"/>
    <dgm:cxn modelId="{4CABDF5C-0858-4265-8EDA-540B6BF6550B}" type="presOf" srcId="{E8071C11-2875-4EB5-939F-0211C721B830}" destId="{9C861E5E-2F2E-4321-B686-8A6BE38431BA}" srcOrd="0" destOrd="0" presId="urn:microsoft.com/office/officeart/2005/8/layout/hierarchy2"/>
    <dgm:cxn modelId="{11D55945-750F-421A-872D-1C98D7681BA3}" type="presOf" srcId="{436A9516-BDD7-44BA-BFA6-89654767DC7B}" destId="{A339ABDD-F904-433F-A65A-8316BA7203D0}" srcOrd="0" destOrd="0" presId="urn:microsoft.com/office/officeart/2005/8/layout/hierarchy2"/>
    <dgm:cxn modelId="{44F71E4A-1600-4D9D-9BC5-C37820F20E16}" type="presOf" srcId="{B5484C2C-48EE-4AE5-B125-B1FBDA42A54E}" destId="{8D6F3282-CE87-41E7-B560-C50026AF9EB4}" srcOrd="0" destOrd="0" presId="urn:microsoft.com/office/officeart/2005/8/layout/hierarchy2"/>
    <dgm:cxn modelId="{BBA34180-FBB3-41BA-AD1B-425A0E9604CE}" srcId="{E8071C11-2875-4EB5-939F-0211C721B830}" destId="{08D51A12-8770-484A-AE61-D6CD18519D8D}" srcOrd="0" destOrd="0" parTransId="{BA1D9B6C-C619-47AA-9D2E-87D872623807}" sibTransId="{DE214EED-3E47-47AA-B6E5-E3F9A31CD517}"/>
    <dgm:cxn modelId="{5F568F93-8780-495F-8B26-5AA51530E293}" srcId="{08D18445-45A4-4DA4-9131-7ACE6A5F3D8D}" destId="{B5484C2C-48EE-4AE5-B125-B1FBDA42A54E}" srcOrd="0" destOrd="0" parTransId="{E63BAF0A-EFE0-49C3-8C22-CD63712A0B68}" sibTransId="{2BEFD5D0-4E9A-4BF4-B109-E9843C1014CF}"/>
    <dgm:cxn modelId="{9F17E19A-CE1A-4261-A633-ABADF0692BD7}" type="presOf" srcId="{681DC8F8-B35C-48B7-9C0F-A7BD47B829B8}" destId="{C4E57917-E6C3-416A-B51B-0F62D02A855B}" srcOrd="0" destOrd="0" presId="urn:microsoft.com/office/officeart/2005/8/layout/hierarchy2"/>
    <dgm:cxn modelId="{B7CB29A8-FF31-49B3-AD3D-685CF86B6569}" type="presOf" srcId="{08D51A12-8770-484A-AE61-D6CD18519D8D}" destId="{CFBDFC75-F82C-4437-8AAF-F8232AF6F292}" srcOrd="0" destOrd="0" presId="urn:microsoft.com/office/officeart/2005/8/layout/hierarchy2"/>
    <dgm:cxn modelId="{E3C4A6A9-A907-4678-A5E7-D6E1455DC78D}" type="presOf" srcId="{8650CD15-5508-4F88-950A-1D951C0538F6}" destId="{5E558135-CF9F-4E69-BE86-6CFB06BAC6C1}" srcOrd="0" destOrd="0" presId="urn:microsoft.com/office/officeart/2005/8/layout/hierarchy2"/>
    <dgm:cxn modelId="{EE1129B1-DD28-461E-BC8F-D3E7D7DEF448}" type="presOf" srcId="{4A47FB39-4A4A-489A-B277-0470E6A7F5B9}" destId="{C49BB8A1-A0FD-4B41-81AF-F3C6CDD8827F}" srcOrd="0" destOrd="0" presId="urn:microsoft.com/office/officeart/2005/8/layout/hierarchy2"/>
    <dgm:cxn modelId="{D19EBFB4-F423-49E7-91D8-CC1C7878E7AE}" type="presOf" srcId="{FFE034BD-804B-405F-A772-D244B9801023}" destId="{880529D8-7E3E-4E10-992D-73A8BABE4EF9}" srcOrd="1" destOrd="0" presId="urn:microsoft.com/office/officeart/2005/8/layout/hierarchy2"/>
    <dgm:cxn modelId="{16357CC1-95BD-43A5-9217-E269CA36D85D}" srcId="{B5484C2C-48EE-4AE5-B125-B1FBDA42A54E}" destId="{E8071C11-2875-4EB5-939F-0211C721B830}" srcOrd="0" destOrd="0" parTransId="{8650CD15-5508-4F88-950A-1D951C0538F6}" sibTransId="{FAB51C40-2A9B-4E1D-B535-8FC17C2F9DD8}"/>
    <dgm:cxn modelId="{16B14BCE-EF17-42A7-9A07-20EE3187193F}" type="presOf" srcId="{984849F3-CDC2-4B57-919F-1C58759DE74B}" destId="{4ED81D83-75AC-4F53-9577-762396628A0A}" srcOrd="0" destOrd="0" presId="urn:microsoft.com/office/officeart/2005/8/layout/hierarchy2"/>
    <dgm:cxn modelId="{C1BB8CE6-C490-4BBE-954D-0B80A0D5EC95}" type="presOf" srcId="{436A9516-BDD7-44BA-BFA6-89654767DC7B}" destId="{6BBB451E-C887-4AF3-B4B6-F99BDCB4C924}" srcOrd="1" destOrd="0" presId="urn:microsoft.com/office/officeart/2005/8/layout/hierarchy2"/>
    <dgm:cxn modelId="{6922C7ED-16BD-44DF-AF9A-1A432A0C2741}" srcId="{E8071C11-2875-4EB5-939F-0211C721B830}" destId="{D0BB7001-984B-497E-971D-AAC10D190339}" srcOrd="1" destOrd="0" parTransId="{436A9516-BDD7-44BA-BFA6-89654767DC7B}" sibTransId="{94A3F882-D8EE-433F-A7EE-DB50AB54B023}"/>
    <dgm:cxn modelId="{BE84CFF5-87FE-497F-96A0-0141B6990E27}" type="presOf" srcId="{8650CD15-5508-4F88-950A-1D951C0538F6}" destId="{A7D2AAB2-C965-4984-9240-79656FEF3199}" srcOrd="1" destOrd="0" presId="urn:microsoft.com/office/officeart/2005/8/layout/hierarchy2"/>
    <dgm:cxn modelId="{5EE2D5F9-2F1E-4082-BFE6-0F804C4FD018}" type="presOf" srcId="{FFE034BD-804B-405F-A772-D244B9801023}" destId="{460D57E1-D70C-4EBC-86E0-7EA6D79D5542}" srcOrd="0" destOrd="0" presId="urn:microsoft.com/office/officeart/2005/8/layout/hierarchy2"/>
    <dgm:cxn modelId="{5F36C60F-1032-4500-9278-F43585C21DCF}" type="presParOf" srcId="{13AB7EF7-4004-4DF1-A6E6-FC0985D30996}" destId="{4639A62B-C77D-4FA4-B006-AFC17307AC47}" srcOrd="0" destOrd="0" presId="urn:microsoft.com/office/officeart/2005/8/layout/hierarchy2"/>
    <dgm:cxn modelId="{D724AE01-279C-4CA2-BDC3-1A607D4CCA6C}" type="presParOf" srcId="{4639A62B-C77D-4FA4-B006-AFC17307AC47}" destId="{8D6F3282-CE87-41E7-B560-C50026AF9EB4}" srcOrd="0" destOrd="0" presId="urn:microsoft.com/office/officeart/2005/8/layout/hierarchy2"/>
    <dgm:cxn modelId="{3ED0EA07-8024-46D8-91DF-4D97EADFFDC1}" type="presParOf" srcId="{4639A62B-C77D-4FA4-B006-AFC17307AC47}" destId="{C0C51E55-B965-43A6-9F78-A61DF2FAE41A}" srcOrd="1" destOrd="0" presId="urn:microsoft.com/office/officeart/2005/8/layout/hierarchy2"/>
    <dgm:cxn modelId="{5C1E1147-024A-4D79-834E-03C02533339B}" type="presParOf" srcId="{C0C51E55-B965-43A6-9F78-A61DF2FAE41A}" destId="{5E558135-CF9F-4E69-BE86-6CFB06BAC6C1}" srcOrd="0" destOrd="0" presId="urn:microsoft.com/office/officeart/2005/8/layout/hierarchy2"/>
    <dgm:cxn modelId="{F6428A3E-FE66-4C29-A527-FBD87F230B7F}" type="presParOf" srcId="{5E558135-CF9F-4E69-BE86-6CFB06BAC6C1}" destId="{A7D2AAB2-C965-4984-9240-79656FEF3199}" srcOrd="0" destOrd="0" presId="urn:microsoft.com/office/officeart/2005/8/layout/hierarchy2"/>
    <dgm:cxn modelId="{CBD9FC38-F0F1-42A3-9078-1D662911953C}" type="presParOf" srcId="{C0C51E55-B965-43A6-9F78-A61DF2FAE41A}" destId="{1491866E-10C9-409F-B613-D574BF02E35C}" srcOrd="1" destOrd="0" presId="urn:microsoft.com/office/officeart/2005/8/layout/hierarchy2"/>
    <dgm:cxn modelId="{A0989CAE-6825-4840-9761-1D6BDCFBFCEF}" type="presParOf" srcId="{1491866E-10C9-409F-B613-D574BF02E35C}" destId="{9C861E5E-2F2E-4321-B686-8A6BE38431BA}" srcOrd="0" destOrd="0" presId="urn:microsoft.com/office/officeart/2005/8/layout/hierarchy2"/>
    <dgm:cxn modelId="{10617B7B-EC63-4289-A56B-B309BE13DB18}" type="presParOf" srcId="{1491866E-10C9-409F-B613-D574BF02E35C}" destId="{CA60894C-BCDA-4EE3-BC5B-F381F8C80F4D}" srcOrd="1" destOrd="0" presId="urn:microsoft.com/office/officeart/2005/8/layout/hierarchy2"/>
    <dgm:cxn modelId="{00062A4C-ED24-4BDE-9822-A57463F1F567}" type="presParOf" srcId="{CA60894C-BCDA-4EE3-BC5B-F381F8C80F4D}" destId="{E5935E8D-60EC-469A-B637-1483E475497C}" srcOrd="0" destOrd="0" presId="urn:microsoft.com/office/officeart/2005/8/layout/hierarchy2"/>
    <dgm:cxn modelId="{4CE2C3D9-D18D-42AE-8783-25FEC1056E24}" type="presParOf" srcId="{E5935E8D-60EC-469A-B637-1483E475497C}" destId="{3DAC4F2F-97CE-4E55-BDB4-B647A88F4719}" srcOrd="0" destOrd="0" presId="urn:microsoft.com/office/officeart/2005/8/layout/hierarchy2"/>
    <dgm:cxn modelId="{EEE66402-9A31-4139-BF1A-0A30E4A7CC0C}" type="presParOf" srcId="{CA60894C-BCDA-4EE3-BC5B-F381F8C80F4D}" destId="{5F2B463E-353F-4851-92EB-DA808D801BFA}" srcOrd="1" destOrd="0" presId="urn:microsoft.com/office/officeart/2005/8/layout/hierarchy2"/>
    <dgm:cxn modelId="{B065FB15-94EA-455D-8B89-AECE7D06AA47}" type="presParOf" srcId="{5F2B463E-353F-4851-92EB-DA808D801BFA}" destId="{CFBDFC75-F82C-4437-8AAF-F8232AF6F292}" srcOrd="0" destOrd="0" presId="urn:microsoft.com/office/officeart/2005/8/layout/hierarchy2"/>
    <dgm:cxn modelId="{F61096B4-4015-4409-8473-36CD3B303ACE}" type="presParOf" srcId="{5F2B463E-353F-4851-92EB-DA808D801BFA}" destId="{4E319422-698B-456C-A649-5B74FD5C9BFB}" srcOrd="1" destOrd="0" presId="urn:microsoft.com/office/officeart/2005/8/layout/hierarchy2"/>
    <dgm:cxn modelId="{7232897E-ED39-4AEF-982B-ECDF5E784EE2}" type="presParOf" srcId="{CA60894C-BCDA-4EE3-BC5B-F381F8C80F4D}" destId="{A339ABDD-F904-433F-A65A-8316BA7203D0}" srcOrd="2" destOrd="0" presId="urn:microsoft.com/office/officeart/2005/8/layout/hierarchy2"/>
    <dgm:cxn modelId="{5C15E9E5-0B6A-43E2-A157-C45B66D95AE6}" type="presParOf" srcId="{A339ABDD-F904-433F-A65A-8316BA7203D0}" destId="{6BBB451E-C887-4AF3-B4B6-F99BDCB4C924}" srcOrd="0" destOrd="0" presId="urn:microsoft.com/office/officeart/2005/8/layout/hierarchy2"/>
    <dgm:cxn modelId="{0F746087-3974-4D0E-8521-E8FA9536A98D}" type="presParOf" srcId="{CA60894C-BCDA-4EE3-BC5B-F381F8C80F4D}" destId="{0FF458C4-32F7-49C6-AA6F-09EB865CA2F3}" srcOrd="3" destOrd="0" presId="urn:microsoft.com/office/officeart/2005/8/layout/hierarchy2"/>
    <dgm:cxn modelId="{2F7D5183-3270-4D8F-A218-9F9DB0C7C19D}" type="presParOf" srcId="{0FF458C4-32F7-49C6-AA6F-09EB865CA2F3}" destId="{5FAAD051-6EE3-4A17-BC7F-770694E47E2E}" srcOrd="0" destOrd="0" presId="urn:microsoft.com/office/officeart/2005/8/layout/hierarchy2"/>
    <dgm:cxn modelId="{E0D7FCE2-5067-458E-B172-F579B70D459C}" type="presParOf" srcId="{0FF458C4-32F7-49C6-AA6F-09EB865CA2F3}" destId="{6418C868-C61F-4D40-8164-CA3981AD803A}" srcOrd="1" destOrd="0" presId="urn:microsoft.com/office/officeart/2005/8/layout/hierarchy2"/>
    <dgm:cxn modelId="{D81A40E3-5C97-4AF4-98F1-88B30D9DFEAD}" type="presParOf" srcId="{C0C51E55-B965-43A6-9F78-A61DF2FAE41A}" destId="{4ED81D83-75AC-4F53-9577-762396628A0A}" srcOrd="2" destOrd="0" presId="urn:microsoft.com/office/officeart/2005/8/layout/hierarchy2"/>
    <dgm:cxn modelId="{88539B17-62B1-4018-8613-308BD2CFEB07}" type="presParOf" srcId="{4ED81D83-75AC-4F53-9577-762396628A0A}" destId="{DA02131C-E567-4301-BE7F-FB79B9D77117}" srcOrd="0" destOrd="0" presId="urn:microsoft.com/office/officeart/2005/8/layout/hierarchy2"/>
    <dgm:cxn modelId="{13B82BD9-F33A-4062-B8F5-9245B27C5B27}" type="presParOf" srcId="{C0C51E55-B965-43A6-9F78-A61DF2FAE41A}" destId="{2D523950-F21D-4ED4-8BC8-CF5611A79C7D}" srcOrd="3" destOrd="0" presId="urn:microsoft.com/office/officeart/2005/8/layout/hierarchy2"/>
    <dgm:cxn modelId="{C9FF91E4-0B32-44D0-AB01-1BF6B1B94E2C}" type="presParOf" srcId="{2D523950-F21D-4ED4-8BC8-CF5611A79C7D}" destId="{C49BB8A1-A0FD-4B41-81AF-F3C6CDD8827F}" srcOrd="0" destOrd="0" presId="urn:microsoft.com/office/officeart/2005/8/layout/hierarchy2"/>
    <dgm:cxn modelId="{8219115C-FAB4-4B22-AF1F-A92CC1D9CCBF}" type="presParOf" srcId="{2D523950-F21D-4ED4-8BC8-CF5611A79C7D}" destId="{878E2C8F-293A-4E59-99DC-0206C0BB0D57}" srcOrd="1" destOrd="0" presId="urn:microsoft.com/office/officeart/2005/8/layout/hierarchy2"/>
    <dgm:cxn modelId="{478B27C9-80C4-4BB5-B762-6CAB53B82B5D}" type="presParOf" srcId="{878E2C8F-293A-4E59-99DC-0206C0BB0D57}" destId="{460D57E1-D70C-4EBC-86E0-7EA6D79D5542}" srcOrd="0" destOrd="0" presId="urn:microsoft.com/office/officeart/2005/8/layout/hierarchy2"/>
    <dgm:cxn modelId="{F8ADAC02-0B4F-408B-A4D6-F3AC9FB59B20}" type="presParOf" srcId="{460D57E1-D70C-4EBC-86E0-7EA6D79D5542}" destId="{880529D8-7E3E-4E10-992D-73A8BABE4EF9}" srcOrd="0" destOrd="0" presId="urn:microsoft.com/office/officeart/2005/8/layout/hierarchy2"/>
    <dgm:cxn modelId="{44204864-C666-41D2-853E-91B39D1B794E}" type="presParOf" srcId="{878E2C8F-293A-4E59-99DC-0206C0BB0D57}" destId="{96D0F73B-57C3-472F-94D9-70E51038E24D}" srcOrd="1" destOrd="0" presId="urn:microsoft.com/office/officeart/2005/8/layout/hierarchy2"/>
    <dgm:cxn modelId="{94627F2D-9B0F-42CC-BD59-84EA43B452DE}" type="presParOf" srcId="{96D0F73B-57C3-472F-94D9-70E51038E24D}" destId="{C4E57917-E6C3-416A-B51B-0F62D02A855B}" srcOrd="0" destOrd="0" presId="urn:microsoft.com/office/officeart/2005/8/layout/hierarchy2"/>
    <dgm:cxn modelId="{A40A2D91-3AFA-4985-A7FD-B012A199A53F}" type="presParOf" srcId="{96D0F73B-57C3-472F-94D9-70E51038E24D}" destId="{AC1F9B9B-0B71-49B9-956C-640C5E952E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F3282-CE87-41E7-B560-C50026AF9EB4}">
      <dsp:nvSpPr>
        <dsp:cNvPr id="0" name=""/>
        <dsp:cNvSpPr/>
      </dsp:nvSpPr>
      <dsp:spPr>
        <a:xfrm>
          <a:off x="3041" y="1568792"/>
          <a:ext cx="2047866" cy="8726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Quantum Chromodynamics (QCD) </a:t>
          </a:r>
          <a:endParaRPr lang="zh-CN" alt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600" y="1594351"/>
        <a:ext cx="1996748" cy="821539"/>
      </dsp:txXfrm>
    </dsp:sp>
    <dsp:sp modelId="{5E558135-CF9F-4E69-BE86-6CFB06BAC6C1}">
      <dsp:nvSpPr>
        <dsp:cNvPr id="0" name=""/>
        <dsp:cNvSpPr/>
      </dsp:nvSpPr>
      <dsp:spPr>
        <a:xfrm rot="18770822">
          <a:off x="1950602" y="1762321"/>
          <a:ext cx="626997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626997" y="12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248426" y="1759597"/>
        <a:ext cx="31349" cy="31349"/>
      </dsp:txXfrm>
    </dsp:sp>
    <dsp:sp modelId="{9C861E5E-2F2E-4321-B686-8A6BE38431BA}">
      <dsp:nvSpPr>
        <dsp:cNvPr id="0" name=""/>
        <dsp:cNvSpPr/>
      </dsp:nvSpPr>
      <dsp:spPr>
        <a:xfrm>
          <a:off x="2477294" y="1278933"/>
          <a:ext cx="1065964" cy="532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low energy</a:t>
          </a:r>
          <a:br>
            <a:rPr lang="en-US" altLang="zh-CN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altLang="zh-CN" sz="16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region</a:t>
          </a:r>
          <a:endParaRPr lang="zh-CN" alt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2905" y="1294544"/>
        <a:ext cx="1034742" cy="501760"/>
      </dsp:txXfrm>
    </dsp:sp>
    <dsp:sp modelId="{E5935E8D-60EC-469A-B637-1483E475497C}">
      <dsp:nvSpPr>
        <dsp:cNvPr id="0" name=""/>
        <dsp:cNvSpPr/>
      </dsp:nvSpPr>
      <dsp:spPr>
        <a:xfrm rot="19457599">
          <a:off x="3493903" y="1379240"/>
          <a:ext cx="525095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525095" y="129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743323" y="1379064"/>
        <a:ext cx="26254" cy="26254"/>
      </dsp:txXfrm>
    </dsp:sp>
    <dsp:sp modelId="{CFBDFC75-F82C-4437-8AAF-F8232AF6F292}">
      <dsp:nvSpPr>
        <dsp:cNvPr id="0" name=""/>
        <dsp:cNvSpPr/>
      </dsp:nvSpPr>
      <dsp:spPr>
        <a:xfrm>
          <a:off x="3969644" y="972468"/>
          <a:ext cx="1065964" cy="53298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χ</a:t>
          </a:r>
          <a:r>
            <a:rPr lang="en-US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PT</a:t>
          </a:r>
          <a:endParaRPr lang="zh-CN" altLang="en-US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5255" y="988079"/>
        <a:ext cx="1034742" cy="501760"/>
      </dsp:txXfrm>
    </dsp:sp>
    <dsp:sp modelId="{A339ABDD-F904-433F-A65A-8316BA7203D0}">
      <dsp:nvSpPr>
        <dsp:cNvPr id="0" name=""/>
        <dsp:cNvSpPr/>
      </dsp:nvSpPr>
      <dsp:spPr>
        <a:xfrm rot="2142401">
          <a:off x="3493903" y="1685705"/>
          <a:ext cx="525095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525095" y="129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743323" y="1685529"/>
        <a:ext cx="26254" cy="26254"/>
      </dsp:txXfrm>
    </dsp:sp>
    <dsp:sp modelId="{5FAAD051-6EE3-4A17-BC7F-770694E47E2E}">
      <dsp:nvSpPr>
        <dsp:cNvPr id="0" name=""/>
        <dsp:cNvSpPr/>
      </dsp:nvSpPr>
      <dsp:spPr>
        <a:xfrm>
          <a:off x="3969644" y="1585397"/>
          <a:ext cx="1065964" cy="532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</a:t>
          </a:r>
          <a:r>
            <a:rPr lang="el-GR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χ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endParaRPr lang="zh-CN" alt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5255" y="1601008"/>
        <a:ext cx="1034742" cy="501760"/>
      </dsp:txXfrm>
    </dsp:sp>
    <dsp:sp modelId="{4ED81D83-75AC-4F53-9577-762396628A0A}">
      <dsp:nvSpPr>
        <dsp:cNvPr id="0" name=""/>
        <dsp:cNvSpPr/>
      </dsp:nvSpPr>
      <dsp:spPr>
        <a:xfrm rot="2829178">
          <a:off x="1950602" y="2222018"/>
          <a:ext cx="626997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626997" y="12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248426" y="2219294"/>
        <a:ext cx="31349" cy="31349"/>
      </dsp:txXfrm>
    </dsp:sp>
    <dsp:sp modelId="{C49BB8A1-A0FD-4B41-81AF-F3C6CDD8827F}">
      <dsp:nvSpPr>
        <dsp:cNvPr id="0" name=""/>
        <dsp:cNvSpPr/>
      </dsp:nvSpPr>
      <dsp:spPr>
        <a:xfrm>
          <a:off x="2477294" y="2198327"/>
          <a:ext cx="1065964" cy="532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high energy region</a:t>
          </a:r>
          <a:endParaRPr lang="zh-CN" alt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92905" y="2213938"/>
        <a:ext cx="1034742" cy="501760"/>
      </dsp:txXfrm>
    </dsp:sp>
    <dsp:sp modelId="{460D57E1-D70C-4EBC-86E0-7EA6D79D5542}">
      <dsp:nvSpPr>
        <dsp:cNvPr id="0" name=""/>
        <dsp:cNvSpPr/>
      </dsp:nvSpPr>
      <dsp:spPr>
        <a:xfrm>
          <a:off x="3543258" y="2451867"/>
          <a:ext cx="426385" cy="25902"/>
        </a:xfrm>
        <a:custGeom>
          <a:avLst/>
          <a:gdLst/>
          <a:ahLst/>
          <a:cxnLst/>
          <a:rect l="0" t="0" r="0" b="0"/>
          <a:pathLst>
            <a:path>
              <a:moveTo>
                <a:pt x="0" y="12951"/>
              </a:moveTo>
              <a:lnTo>
                <a:pt x="426385" y="129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3745791" y="2454158"/>
        <a:ext cx="21319" cy="21319"/>
      </dsp:txXfrm>
    </dsp:sp>
    <dsp:sp modelId="{C4E57917-E6C3-416A-B51B-0F62D02A855B}">
      <dsp:nvSpPr>
        <dsp:cNvPr id="0" name=""/>
        <dsp:cNvSpPr/>
      </dsp:nvSpPr>
      <dsp:spPr>
        <a:xfrm>
          <a:off x="3969644" y="2198327"/>
          <a:ext cx="1065964" cy="5329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perturbative QCD</a:t>
          </a:r>
          <a:endParaRPr lang="zh-CN" alt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85255" y="2213938"/>
        <a:ext cx="1034742" cy="50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9A39A-B3B8-4E71-9A3E-4D818E463715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FD7AA-BF03-43D4-BA41-CE038827A4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报告主题是：关于正负电子对湮灭到两体末态过程对</a:t>
            </a:r>
            <a:r>
              <a:rPr lang="en-US" altLang="zh-CN" dirty="0"/>
              <a:t>g-2</a:t>
            </a:r>
            <a:r>
              <a:rPr lang="zh-CN" altLang="en-US" dirty="0"/>
              <a:t>的强子真空极化的贡献。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22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从以下三个方面做简要的介绍</a:t>
            </a:r>
            <a:r>
              <a:rPr lang="en-US" altLang="zh-CN" dirty="0"/>
              <a:t>:</a:t>
            </a:r>
            <a:r>
              <a:rPr lang="zh-CN" altLang="en-US" dirty="0"/>
              <a:t>首先简要介绍研究</a:t>
            </a:r>
            <a:r>
              <a:rPr lang="en-US" altLang="zh-CN" dirty="0"/>
              <a:t>g-2</a:t>
            </a:r>
            <a:r>
              <a:rPr lang="zh-CN" altLang="en-US" dirty="0"/>
              <a:t>的一个动机，也就是背景，其次是我研究的内容的结果的一些讨论，最后进行一个简要的总结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706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091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800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679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481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0897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638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从以下三个方面做简要的介绍</a:t>
            </a:r>
            <a:r>
              <a:rPr lang="en-US" altLang="zh-CN" dirty="0"/>
              <a:t>:</a:t>
            </a:r>
            <a:r>
              <a:rPr lang="zh-CN" altLang="en-US" dirty="0"/>
              <a:t>首先简要介绍研究</a:t>
            </a:r>
            <a:r>
              <a:rPr lang="en-US" altLang="zh-CN" dirty="0"/>
              <a:t>g-2</a:t>
            </a:r>
            <a:r>
              <a:rPr lang="zh-CN" altLang="en-US" dirty="0"/>
              <a:t>的一个动机，也就是背景，其次是我研究的内容的结果的一些讨论，最后进行一个简要的总结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92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从以下三个方面做简要的介绍</a:t>
            </a:r>
            <a:r>
              <a:rPr lang="en-US" altLang="zh-CN" dirty="0"/>
              <a:t>:</a:t>
            </a:r>
            <a:r>
              <a:rPr lang="zh-CN" altLang="en-US" dirty="0"/>
              <a:t>首先简要介绍研究</a:t>
            </a:r>
            <a:r>
              <a:rPr lang="en-US" altLang="zh-CN" dirty="0"/>
              <a:t>g-2</a:t>
            </a:r>
            <a:r>
              <a:rPr lang="zh-CN" altLang="en-US" dirty="0"/>
              <a:t>的一个动机，也就是背景，其次是我研究的内容的结果的一些讨论，最后进行一个简要的总结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062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2021</a:t>
            </a:r>
            <a:r>
              <a:rPr lang="zh-CN" altLang="en-US" dirty="0"/>
              <a:t>年</a:t>
            </a:r>
            <a:r>
              <a:rPr lang="en-US" altLang="zh-CN" dirty="0"/>
              <a:t>4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号，美国费米国家加速器实验室公布了</a:t>
            </a:r>
            <a:r>
              <a:rPr lang="en-US" altLang="zh-CN" dirty="0"/>
              <a:t>mu</a:t>
            </a:r>
            <a:r>
              <a:rPr lang="zh-CN" altLang="en-US" dirty="0"/>
              <a:t>子</a:t>
            </a:r>
            <a:r>
              <a:rPr lang="en-US" altLang="zh-CN" dirty="0"/>
              <a:t>g-2</a:t>
            </a:r>
            <a:r>
              <a:rPr lang="zh-CN" altLang="en-US" dirty="0"/>
              <a:t>实验组对于</a:t>
            </a:r>
            <a:r>
              <a:rPr lang="en-US" altLang="zh-CN" dirty="0"/>
              <a:t>mu</a:t>
            </a:r>
            <a:r>
              <a:rPr lang="zh-CN" altLang="en-US" dirty="0"/>
              <a:t>子反常磁矩的首个测量结果，结果与标准模型语言之间有</a:t>
            </a:r>
            <a:r>
              <a:rPr lang="en-US" altLang="zh-CN" dirty="0"/>
              <a:t>4.2</a:t>
            </a:r>
            <a:r>
              <a:rPr lang="zh-CN" altLang="en-US" dirty="0"/>
              <a:t>倍的</a:t>
            </a:r>
            <a:r>
              <a:rPr lang="en-US" altLang="zh-CN" dirty="0"/>
              <a:t>σ</a:t>
            </a:r>
            <a:r>
              <a:rPr lang="zh-CN" altLang="en-US" dirty="0"/>
              <a:t>，吸引了广泛的关注。那么什么是</a:t>
            </a:r>
            <a:r>
              <a:rPr lang="en-US" altLang="zh-CN" dirty="0"/>
              <a:t>mu</a:t>
            </a:r>
            <a:r>
              <a:rPr lang="zh-CN" altLang="en-US" dirty="0"/>
              <a:t>子的反常磁矩呢？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13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具有自旋的粒子具有磁偶极矩，可以通过实验手段观察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如右图所示，是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dirty="0"/>
                  <a:t>子的实验测量的原理图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，一个基本粒子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电荷</a:t>
                </a:r>
                <a:r>
                  <a:rPr lang="en-US" altLang="zh-CN" dirty="0"/>
                  <a:t>q,</a:t>
                </a:r>
                <a:r>
                  <a:rPr lang="zh-CN" altLang="en-US" dirty="0"/>
                  <a:t>质量</a:t>
                </a:r>
                <a:r>
                  <a:rPr lang="en-US" altLang="zh-CN" dirty="0"/>
                  <a:t>m,</a:t>
                </a:r>
                <a:r>
                  <a:rPr lang="zh-CN" altLang="en-US" dirty="0"/>
                  <a:t>自旋</a:t>
                </a:r>
                <a:r>
                  <a:rPr lang="en-US" altLang="zh-CN" dirty="0"/>
                  <a:t>s)</a:t>
                </a:r>
                <a:r>
                  <a:rPr lang="zh-CN" altLang="en-US" dirty="0"/>
                  <a:t>，其内禀磁矩如右图公式所示，</a:t>
                </a:r>
                <a:r>
                  <a:rPr lang="en-US" altLang="zh-CN" dirty="0"/>
                  <a:t>g</a:t>
                </a:r>
                <a:r>
                  <a:rPr lang="zh-CN" altLang="en-US" dirty="0"/>
                  <a:t>因子最初的值是由狄拉克通过狄拉克方程计算出一个自旋为</a:t>
                </a:r>
                <a:r>
                  <a:rPr lang="en-US" altLang="zh-CN" dirty="0"/>
                  <a:t>1/2</a:t>
                </a:r>
                <a:r>
                  <a:rPr lang="zh-CN" altLang="en-US" dirty="0"/>
                  <a:t>的粒子其</a:t>
                </a:r>
                <a:r>
                  <a:rPr lang="en-US" altLang="zh-CN" dirty="0"/>
                  <a:t>g</a:t>
                </a:r>
                <a:r>
                  <a:rPr lang="zh-CN" altLang="en-US" dirty="0"/>
                  <a:t>因子应该是严格等于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的，但是实验上的测量值与狄拉克预言的值有微小的偏差，它们之前微小的差值就是反常磁矩。在</a:t>
                </a:r>
                <a:r>
                  <a:rPr lang="en-US" altLang="zh-CN" dirty="0"/>
                  <a:t>1948</a:t>
                </a:r>
                <a:r>
                  <a:rPr lang="zh-CN" altLang="en-US" dirty="0"/>
                  <a:t>年，施温格通过</a:t>
                </a:r>
                <a:r>
                  <a:rPr lang="en-US" altLang="zh-CN" dirty="0"/>
                  <a:t>QED</a:t>
                </a:r>
                <a:r>
                  <a:rPr lang="zh-CN" altLang="en-US" dirty="0"/>
                  <a:t>重新计算出了电子的反常磁矩，很好地解释了电子反常</a:t>
                </a:r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具有自旋的粒子具有磁偶极矩，可以通过实验手段观察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如右图所示，是</a:t>
                </a:r>
                <a:r>
                  <a:rPr lang="en-US" altLang="zh-CN" b="0" i="0">
                    <a:latin typeface="Cambria Math" panose="02040503050406030204" pitchFamily="18" charset="0"/>
                  </a:rPr>
                  <a:t>𝜇</a:t>
                </a:r>
                <a:r>
                  <a:rPr lang="zh-CN" altLang="en-US" dirty="0"/>
                  <a:t>子的实验测量的原理图</a:t>
                </a:r>
                <a:r>
                  <a:rPr lang="en-US" altLang="zh-CN" dirty="0"/>
                  <a:t>)</a:t>
                </a:r>
                <a:r>
                  <a:rPr lang="zh-CN" altLang="en-US" dirty="0"/>
                  <a:t>，一个基本粒子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电荷</a:t>
                </a:r>
                <a:r>
                  <a:rPr lang="en-US" altLang="zh-CN" dirty="0"/>
                  <a:t>q,</a:t>
                </a:r>
                <a:r>
                  <a:rPr lang="zh-CN" altLang="en-US" dirty="0"/>
                  <a:t>质量</a:t>
                </a:r>
                <a:r>
                  <a:rPr lang="en-US" altLang="zh-CN" dirty="0"/>
                  <a:t>m,</a:t>
                </a:r>
                <a:r>
                  <a:rPr lang="zh-CN" altLang="en-US" dirty="0"/>
                  <a:t>自旋</a:t>
                </a:r>
                <a:r>
                  <a:rPr lang="en-US" altLang="zh-CN" dirty="0"/>
                  <a:t>s)</a:t>
                </a:r>
                <a:r>
                  <a:rPr lang="zh-CN" altLang="en-US" dirty="0"/>
                  <a:t>，其内禀磁矩如右图公式所示，</a:t>
                </a:r>
                <a:r>
                  <a:rPr lang="en-US" altLang="zh-CN" dirty="0"/>
                  <a:t>g</a:t>
                </a:r>
                <a:r>
                  <a:rPr lang="zh-CN" altLang="en-US" dirty="0"/>
                  <a:t>因子最初的值是由狄拉克通过狄拉克方程计算出一个自旋为</a:t>
                </a:r>
                <a:r>
                  <a:rPr lang="en-US" altLang="zh-CN" dirty="0"/>
                  <a:t>1/2</a:t>
                </a:r>
                <a:r>
                  <a:rPr lang="zh-CN" altLang="en-US" dirty="0"/>
                  <a:t>的粒子其</a:t>
                </a:r>
                <a:r>
                  <a:rPr lang="en-US" altLang="zh-CN" dirty="0"/>
                  <a:t>g</a:t>
                </a:r>
                <a:r>
                  <a:rPr lang="zh-CN" altLang="en-US" dirty="0"/>
                  <a:t>因子应该是严格等于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的，但是实验上的测量值与狄拉克预言的值有微小的偏差，它们之前微小的差值就是反常磁矩。在</a:t>
                </a:r>
                <a:r>
                  <a:rPr lang="en-US" altLang="zh-CN" dirty="0"/>
                  <a:t>1948</a:t>
                </a:r>
                <a:r>
                  <a:rPr lang="zh-CN" altLang="en-US" dirty="0"/>
                  <a:t>年，施温格通过</a:t>
                </a:r>
                <a:r>
                  <a:rPr lang="en-US" altLang="zh-CN" dirty="0"/>
                  <a:t>QED</a:t>
                </a:r>
                <a:r>
                  <a:rPr lang="zh-CN" altLang="en-US" dirty="0"/>
                  <a:t>重新计算出了电子的反常磁矩，很好地解释了电子反常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18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513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从以下三个方面做简要的介绍</a:t>
            </a:r>
            <a:r>
              <a:rPr lang="en-US" altLang="zh-CN" dirty="0"/>
              <a:t>:</a:t>
            </a:r>
            <a:r>
              <a:rPr lang="zh-CN" altLang="en-US" dirty="0"/>
              <a:t>首先简要介绍研究</a:t>
            </a:r>
            <a:r>
              <a:rPr lang="en-US" altLang="zh-CN" dirty="0"/>
              <a:t>g-2</a:t>
            </a:r>
            <a:r>
              <a:rPr lang="zh-CN" altLang="en-US" dirty="0"/>
              <a:t>的一个动机，也就是背景，其次是我研究的内容的结果的一些讨论，最后进行一个简要的总结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4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451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08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FD7AA-BF03-43D4-BA41-CE038827A49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16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95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09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050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38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9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4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68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1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31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859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92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5F659-38A4-42FB-838B-167E252DA991}" type="datetimeFigureOut">
              <a:rPr lang="zh-CN" altLang="en-US" smtClean="0"/>
              <a:t>2022/8/6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F71E-1B1E-4B6F-AB2F-DF89864CD4B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4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0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openxmlformats.org/officeDocument/2006/relationships/image" Target="../media/image70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"/>
            <a:ext cx="12192000" cy="291187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-1" y="2914036"/>
            <a:ext cx="12191999" cy="2996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8CF585F-ABFB-4352-82C8-16F4E916A0AB}"/>
              </a:ext>
            </a:extLst>
          </p:cNvPr>
          <p:cNvSpPr txBox="1"/>
          <p:nvPr/>
        </p:nvSpPr>
        <p:spPr>
          <a:xfrm>
            <a:off x="1591233" y="1712627"/>
            <a:ext cx="9009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HVP contributions to g-2: electron-positron annihilation into two body final states 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A05681-48CD-45D9-8CFD-4AEBFD5EADC3}"/>
              </a:ext>
            </a:extLst>
          </p:cNvPr>
          <p:cNvSpPr txBox="1"/>
          <p:nvPr/>
        </p:nvSpPr>
        <p:spPr>
          <a:xfrm>
            <a:off x="-1" y="3266171"/>
            <a:ext cx="12145109" cy="389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Shi-Jia Wang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with Ling-Yun Dai and Zhen Fang 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Hunan University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粒子物理天问论坛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August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6,2022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49CB59C-C6F8-4AE5-A973-C181E8CDD8BA}"/>
              </a:ext>
            </a:extLst>
          </p:cNvPr>
          <p:cNvSpPr txBox="1"/>
          <p:nvPr/>
        </p:nvSpPr>
        <p:spPr>
          <a:xfrm>
            <a:off x="2884602" y="1160608"/>
            <a:ext cx="4105373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C3BCE3E-0250-4011-BC10-3E595E93AA04}"/>
              </a:ext>
            </a:extLst>
          </p:cNvPr>
          <p:cNvSpPr/>
          <p:nvPr/>
        </p:nvSpPr>
        <p:spPr>
          <a:xfrm>
            <a:off x="2390474" y="1530435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E5B35-8B7D-4B5B-B261-A1A95AB7F108}"/>
              </a:ext>
            </a:extLst>
          </p:cNvPr>
          <p:cNvSpPr/>
          <p:nvPr/>
        </p:nvSpPr>
        <p:spPr>
          <a:xfrm>
            <a:off x="2390474" y="2666000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C3BCE3E-0250-4011-BC10-3E595E93AA04}"/>
              </a:ext>
            </a:extLst>
          </p:cNvPr>
          <p:cNvSpPr/>
          <p:nvPr/>
        </p:nvSpPr>
        <p:spPr>
          <a:xfrm>
            <a:off x="2390474" y="3846666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C648E0E-89D8-4EE8-E4E5-4FA27E61DB44}"/>
              </a:ext>
            </a:extLst>
          </p:cNvPr>
          <p:cNvSpPr/>
          <p:nvPr/>
        </p:nvSpPr>
        <p:spPr>
          <a:xfrm>
            <a:off x="2390474" y="4997781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CAFDE7-97BA-35B2-129C-9114C54B9606}"/>
                  </a:ext>
                </a:extLst>
              </p:cNvPr>
              <p:cNvSpPr txBox="1"/>
              <p:nvPr/>
            </p:nvSpPr>
            <p:spPr>
              <a:xfrm>
                <a:off x="2884602" y="2248406"/>
                <a:ext cx="5552388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4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𝝌</m:t>
                    </m:r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altLang="zh-CN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en-US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CAFDE7-97BA-35B2-129C-9114C54B9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02" y="2248406"/>
                <a:ext cx="5552388" cy="1067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EE02258-F6F7-A266-E05D-1F8AE7CC7440}"/>
              </a:ext>
            </a:extLst>
          </p:cNvPr>
          <p:cNvSpPr txBox="1"/>
          <p:nvPr/>
        </p:nvSpPr>
        <p:spPr>
          <a:xfrm>
            <a:off x="2884601" y="3541995"/>
            <a:ext cx="526015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Numerical results     </a:t>
            </a:r>
            <a:endParaRPr lang="zh-CN" altLang="en-US" sz="4000" b="1" dirty="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024DE1-8EB0-B21F-494A-F88A439A4755}"/>
              </a:ext>
            </a:extLst>
          </p:cNvPr>
          <p:cNvSpPr txBox="1"/>
          <p:nvPr/>
        </p:nvSpPr>
        <p:spPr>
          <a:xfrm>
            <a:off x="2884602" y="4609595"/>
            <a:ext cx="4105373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7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0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03 Numerical results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726196-3243-45A9-FFDB-46C013FB2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686" y="1645083"/>
            <a:ext cx="7538628" cy="50257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897027B-3969-563F-84EE-BB7EBB3B550D}"/>
                  </a:ext>
                </a:extLst>
              </p:cNvPr>
              <p:cNvSpPr txBox="1"/>
              <p:nvPr/>
            </p:nvSpPr>
            <p:spPr>
              <a:xfrm>
                <a:off x="412115" y="790822"/>
                <a:ext cx="323440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altLang="zh-CN" sz="32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897027B-3969-563F-84EE-BB7EBB3B5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15" y="790822"/>
                <a:ext cx="323440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F29B7989-1371-7D81-D59A-73AF814C9B82}"/>
              </a:ext>
            </a:extLst>
          </p:cNvPr>
          <p:cNvSpPr txBox="1"/>
          <p:nvPr/>
        </p:nvSpPr>
        <p:spPr>
          <a:xfrm>
            <a:off x="2655361" y="1103501"/>
            <a:ext cx="68812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closer to KLOE and BESIII’s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流程图: 接点 18">
            <a:extLst>
              <a:ext uri="{FF2B5EF4-FFF2-40B4-BE49-F238E27FC236}">
                <a16:creationId xmlns:a16="http://schemas.microsoft.com/office/drawing/2014/main" id="{342F256B-0B0C-759B-48DA-6C27FFD6A5CF}"/>
              </a:ext>
            </a:extLst>
          </p:cNvPr>
          <p:cNvSpPr/>
          <p:nvPr/>
        </p:nvSpPr>
        <p:spPr>
          <a:xfrm>
            <a:off x="412115" y="938295"/>
            <a:ext cx="235974" cy="2359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1133B18-C461-4226-5ADC-29682A0FBA00}"/>
              </a:ext>
            </a:extLst>
          </p:cNvPr>
          <p:cNvSpPr/>
          <p:nvPr/>
        </p:nvSpPr>
        <p:spPr>
          <a:xfrm>
            <a:off x="7999966" y="2296316"/>
            <a:ext cx="442285" cy="925349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2633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03 Numerical results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B2F7CBE-35AF-1377-E23F-FCA47F636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90" y="1311332"/>
            <a:ext cx="5454086" cy="21816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89D94D-F62D-3511-A835-CD3F2B155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547" y="4276316"/>
            <a:ext cx="5454086" cy="2181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8839A6-F57E-AE6F-45AD-E51947D2C8E3}"/>
                  </a:ext>
                </a:extLst>
              </p:cNvPr>
              <p:cNvSpPr txBox="1"/>
              <p:nvPr/>
            </p:nvSpPr>
            <p:spPr>
              <a:xfrm>
                <a:off x="866609" y="861468"/>
                <a:ext cx="47077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38839A6-F57E-AE6F-45AD-E51947D2C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09" y="861468"/>
                <a:ext cx="4707713" cy="369332"/>
              </a:xfrm>
              <a:prstGeom prst="rect">
                <a:avLst/>
              </a:prstGeom>
              <a:blipFill>
                <a:blip r:embed="rId6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A0357C2-E49E-0C5A-F0E8-C1652E678C69}"/>
                  </a:ext>
                </a:extLst>
              </p:cNvPr>
              <p:cNvSpPr txBox="1"/>
              <p:nvPr/>
            </p:nvSpPr>
            <p:spPr>
              <a:xfrm>
                <a:off x="1095209" y="3811268"/>
                <a:ext cx="4479113" cy="3768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  <m:sup>
                          <m: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A0357C2-E49E-0C5A-F0E8-C1652E678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09" y="3811268"/>
                <a:ext cx="4479113" cy="376834"/>
              </a:xfrm>
              <a:prstGeom prst="rect">
                <a:avLst/>
              </a:prstGeom>
              <a:blipFill>
                <a:blip r:embed="rId7"/>
                <a:stretch>
                  <a:fillRect b="-17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AD3465C8-840F-F2EF-8DB9-933BEF869161}"/>
              </a:ext>
            </a:extLst>
          </p:cNvPr>
          <p:cNvSpPr txBox="1"/>
          <p:nvPr/>
        </p:nvSpPr>
        <p:spPr>
          <a:xfrm>
            <a:off x="5998263" y="5076496"/>
            <a:ext cx="5951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direct constraints on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ππ, KK channels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BF5EF8C-77A5-6D45-E969-BB7ECD696B37}"/>
                  </a:ext>
                </a:extLst>
              </p:cNvPr>
              <p:cNvSpPr txBox="1"/>
              <p:nvPr/>
            </p:nvSpPr>
            <p:spPr>
              <a:xfrm>
                <a:off x="6096000" y="2001566"/>
                <a:ext cx="60952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data in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+mn-ea"/>
                      </a:rPr>
                      <m:t>ϕ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'peak' have large discrepancy</a:t>
                </a:r>
                <a:endParaRPr lang="zh-CN" alt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BF5EF8C-77A5-6D45-E969-BB7ECD696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001566"/>
                <a:ext cx="6095266" cy="461665"/>
              </a:xfrm>
              <a:prstGeom prst="rect">
                <a:avLst/>
              </a:prstGeom>
              <a:blipFill>
                <a:blip r:embed="rId8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9FDE744F-33B3-EF33-09BA-3D661373E951}"/>
              </a:ext>
            </a:extLst>
          </p:cNvPr>
          <p:cNvSpPr/>
          <p:nvPr/>
        </p:nvSpPr>
        <p:spPr>
          <a:xfrm>
            <a:off x="1716124" y="1442121"/>
            <a:ext cx="325025" cy="534023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9E50BF2-70F9-6252-A98C-AC62FA4F387C}"/>
              </a:ext>
            </a:extLst>
          </p:cNvPr>
          <p:cNvSpPr/>
          <p:nvPr/>
        </p:nvSpPr>
        <p:spPr>
          <a:xfrm>
            <a:off x="1516776" y="4356848"/>
            <a:ext cx="268687" cy="440502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A699AAE-2847-0C60-39E5-A40FA7B889A2}"/>
              </a:ext>
            </a:extLst>
          </p:cNvPr>
          <p:cNvSpPr/>
          <p:nvPr/>
        </p:nvSpPr>
        <p:spPr>
          <a:xfrm>
            <a:off x="3488588" y="2721531"/>
            <a:ext cx="498369" cy="411697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B221EF1-E5EC-FFCD-160B-A7F11C79E0D8}"/>
              </a:ext>
            </a:extLst>
          </p:cNvPr>
          <p:cNvSpPr/>
          <p:nvPr/>
        </p:nvSpPr>
        <p:spPr>
          <a:xfrm>
            <a:off x="3573456" y="6062774"/>
            <a:ext cx="517510" cy="191403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123D990-E84A-149A-E08F-C50D60145347}"/>
              </a:ext>
            </a:extLst>
          </p:cNvPr>
          <p:cNvSpPr/>
          <p:nvPr/>
        </p:nvSpPr>
        <p:spPr>
          <a:xfrm rot="19385010">
            <a:off x="1820502" y="1970788"/>
            <a:ext cx="28901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Preliminary results</a:t>
            </a:r>
            <a:endParaRPr lang="zh-CN" alt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F7C66C9-3653-2C4D-2E51-B1E7A7C07C3B}"/>
              </a:ext>
            </a:extLst>
          </p:cNvPr>
          <p:cNvSpPr/>
          <p:nvPr/>
        </p:nvSpPr>
        <p:spPr>
          <a:xfrm rot="19385010">
            <a:off x="1941092" y="4915423"/>
            <a:ext cx="28901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Preliminary results</a:t>
            </a:r>
            <a:endParaRPr lang="zh-CN" alt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3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03 Numerical results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17" name="流程图: 接点 16">
            <a:extLst>
              <a:ext uri="{FF2B5EF4-FFF2-40B4-BE49-F238E27FC236}">
                <a16:creationId xmlns:a16="http://schemas.microsoft.com/office/drawing/2014/main" id="{C68F7348-4FBC-4904-8166-41DAAAE2F5AA}"/>
              </a:ext>
            </a:extLst>
          </p:cNvPr>
          <p:cNvSpPr/>
          <p:nvPr/>
        </p:nvSpPr>
        <p:spPr>
          <a:xfrm>
            <a:off x="233748" y="842123"/>
            <a:ext cx="185745" cy="1948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7F5D2A8-5F50-33E6-4127-D738A7A45B87}"/>
                  </a:ext>
                </a:extLst>
              </p:cNvPr>
              <p:cNvSpPr txBox="1"/>
              <p:nvPr/>
            </p:nvSpPr>
            <p:spPr>
              <a:xfrm>
                <a:off x="419493" y="714046"/>
                <a:ext cx="193763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4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7F5D2A8-5F50-33E6-4127-D738A7A45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3" y="714046"/>
                <a:ext cx="1937638" cy="369332"/>
              </a:xfrm>
              <a:prstGeom prst="rect">
                <a:avLst/>
              </a:prstGeom>
              <a:blipFill>
                <a:blip r:embed="rId4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5DE0A74-8A98-A9AB-EED4-1117632A3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086" y="4130469"/>
            <a:ext cx="4707255" cy="23336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214A748-8930-D859-C616-89B4AA14A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411" y="1560718"/>
            <a:ext cx="8852535" cy="254254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EDF8944-6C2A-B2D9-E2F8-349C70D679E8}"/>
              </a:ext>
            </a:extLst>
          </p:cNvPr>
          <p:cNvSpPr txBox="1"/>
          <p:nvPr/>
        </p:nvSpPr>
        <p:spPr>
          <a:xfrm>
            <a:off x="6803113" y="4949930"/>
            <a:ext cx="48923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helps to constrain 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ππ, KK channels</a:t>
            </a:r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A5C951F-0627-358A-CF00-7F409C5D608C}"/>
              </a:ext>
            </a:extLst>
          </p:cNvPr>
          <p:cNvSpPr/>
          <p:nvPr/>
        </p:nvSpPr>
        <p:spPr>
          <a:xfrm rot="19659691">
            <a:off x="3612408" y="3067902"/>
            <a:ext cx="543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Preliminary results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38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8BEC30D-C999-412E-B0F7-0F11C09B13F6}"/>
              </a:ext>
            </a:extLst>
          </p:cNvPr>
          <p:cNvSpPr txBox="1"/>
          <p:nvPr/>
        </p:nvSpPr>
        <p:spPr>
          <a:xfrm>
            <a:off x="1745696" y="54694"/>
            <a:ext cx="9837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03 Numerical results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E1CCB7B-125C-0126-CC4C-8334A2603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081" y="1450633"/>
            <a:ext cx="7460371" cy="4973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850E9CD-209A-A33C-3FB5-A989FE65D4FC}"/>
                  </a:ext>
                </a:extLst>
              </p:cNvPr>
              <p:cNvSpPr txBox="1"/>
              <p:nvPr/>
            </p:nvSpPr>
            <p:spPr>
              <a:xfrm>
                <a:off x="536898" y="775443"/>
                <a:ext cx="179694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n-US" altLang="zh-CN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altLang="zh-CN" sz="280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altLang="zh-CN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altLang="zh-CN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altLang="zh-CN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850E9CD-209A-A33C-3FB5-A989FE65D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98" y="775443"/>
                <a:ext cx="179694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ECF2D521-3B88-8A45-82FC-345A56B0C2B9}"/>
              </a:ext>
            </a:extLst>
          </p:cNvPr>
          <p:cNvSpPr txBox="1"/>
          <p:nvPr/>
        </p:nvSpPr>
        <p:spPr>
          <a:xfrm>
            <a:off x="9003323" y="3393803"/>
            <a:ext cx="28443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helps to constrain KK channels</a:t>
            </a:r>
            <a:endParaRPr lang="zh-CN" alt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流程图: 接点 12">
            <a:extLst>
              <a:ext uri="{FF2B5EF4-FFF2-40B4-BE49-F238E27FC236}">
                <a16:creationId xmlns:a16="http://schemas.microsoft.com/office/drawing/2014/main" id="{1598F4F6-C0BE-0511-3EEC-018009A62778}"/>
              </a:ext>
            </a:extLst>
          </p:cNvPr>
          <p:cNvSpPr/>
          <p:nvPr/>
        </p:nvSpPr>
        <p:spPr>
          <a:xfrm>
            <a:off x="255013" y="937086"/>
            <a:ext cx="185745" cy="19482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CEBEBA7-7D24-CF24-23AF-06DF9AE7B39B}"/>
              </a:ext>
            </a:extLst>
          </p:cNvPr>
          <p:cNvSpPr/>
          <p:nvPr/>
        </p:nvSpPr>
        <p:spPr>
          <a:xfrm rot="2015969">
            <a:off x="2533203" y="3347636"/>
            <a:ext cx="5436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Preliminary results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3655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03 Numerical results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9F0FC94-F6AA-1886-9409-34774030D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85" y="1343632"/>
            <a:ext cx="3508097" cy="388544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C85E444-8F24-B5BE-62FD-6A52E0B10F14}"/>
              </a:ext>
            </a:extLst>
          </p:cNvPr>
          <p:cNvSpPr txBox="1"/>
          <p:nvPr/>
        </p:nvSpPr>
        <p:spPr>
          <a:xfrm>
            <a:off x="563809" y="873781"/>
            <a:ext cx="47379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altLang="zh-CN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Results of preliminary fitting parameters 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5E304DC-C03F-BCA2-F549-469C11653E28}"/>
              </a:ext>
            </a:extLst>
          </p:cNvPr>
          <p:cNvSpPr txBox="1"/>
          <p:nvPr/>
        </p:nvSpPr>
        <p:spPr>
          <a:xfrm>
            <a:off x="5665526" y="873781"/>
            <a:ext cx="6031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altLang="zh-CN" sz="2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leading order HVP correction can be expressed as 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2EC6DFC-513D-28B0-64D7-7A3E8ABCCE3B}"/>
              </a:ext>
            </a:extLst>
          </p:cNvPr>
          <p:cNvSpPr txBox="1"/>
          <p:nvPr/>
        </p:nvSpPr>
        <p:spPr>
          <a:xfrm>
            <a:off x="5711476" y="2031767"/>
            <a:ext cx="1191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22D1561-4171-6B82-456C-EE153AC6BB5D}"/>
              </a:ext>
            </a:extLst>
          </p:cNvPr>
          <p:cNvSpPr txBox="1"/>
          <p:nvPr/>
        </p:nvSpPr>
        <p:spPr>
          <a:xfrm>
            <a:off x="5711476" y="3244156"/>
            <a:ext cx="60952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kernel function is defined as</a:t>
            </a:r>
            <a:endParaRPr lang="zh-CN" alt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768692ED-B917-DA04-3232-AF7094C3D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033" y="3716991"/>
            <a:ext cx="6900508" cy="5677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967763F-BB5E-570A-1B97-3D6FF0C82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371" y="4487573"/>
            <a:ext cx="3699831" cy="65156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4DBAD94-C63B-792C-1573-AE0F45979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739" y="1388102"/>
            <a:ext cx="3219729" cy="55630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4BC5126C-79F1-667D-7173-10F1B25D8F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668" y="2191525"/>
            <a:ext cx="3699831" cy="651566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73BDC228-8F81-D194-1227-315A70B3EF36}"/>
              </a:ext>
            </a:extLst>
          </p:cNvPr>
          <p:cNvSpPr txBox="1"/>
          <p:nvPr/>
        </p:nvSpPr>
        <p:spPr>
          <a:xfrm>
            <a:off x="5711476" y="4625776"/>
            <a:ext cx="7347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zh-CN" alt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945128A-03F8-52E5-715F-49283163A678}"/>
              </a:ext>
            </a:extLst>
          </p:cNvPr>
          <p:cNvSpPr txBox="1"/>
          <p:nvPr/>
        </p:nvSpPr>
        <p:spPr>
          <a:xfrm>
            <a:off x="680056" y="5298822"/>
            <a:ext cx="41354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altLang="zh-CN" sz="1400" dirty="0">
                <a:effectLst/>
                <a:latin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Qin, L. Y. Dai and J. </a:t>
            </a:r>
            <a:r>
              <a:rPr lang="en-US" altLang="zh-CN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Portoles</a:t>
            </a:r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 03 (2021), 092</a:t>
            </a:r>
          </a:p>
          <a:p>
            <a:r>
              <a:rPr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L. Dai, J. </a:t>
            </a:r>
            <a:r>
              <a:rPr lang="en-US" altLang="zh-CN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Portolés</a:t>
            </a:r>
            <a:r>
              <a:rPr lang="en-US" altLang="zh-CN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and O. </a:t>
            </a:r>
            <a:r>
              <a:rPr lang="en-US" altLang="zh-CN" sz="1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Shekhovtsova</a:t>
            </a:r>
            <a:r>
              <a:rPr lang="en-US" altLang="zh-CN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88, 056001 (2013)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3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03 Numerical results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2B9BF9C-EC52-AF4F-CF8F-B0711125D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410" y="1660306"/>
            <a:ext cx="5207233" cy="357474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A24A365-7803-018B-AE7B-467BA4F7B016}"/>
              </a:ext>
            </a:extLst>
          </p:cNvPr>
          <p:cNvSpPr txBox="1"/>
          <p:nvPr/>
        </p:nvSpPr>
        <p:spPr>
          <a:xfrm>
            <a:off x="208014" y="1061744"/>
            <a:ext cx="8177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Our predictions of muon anomalous magnetic moment</a:t>
            </a:r>
            <a:endParaRPr lang="zh-CN" alt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7634751-D716-9D8D-C7EB-1937508237F8}"/>
              </a:ext>
            </a:extLst>
          </p:cNvPr>
          <p:cNvSpPr txBox="1"/>
          <p:nvPr/>
        </p:nvSpPr>
        <p:spPr>
          <a:xfrm>
            <a:off x="841811" y="5371944"/>
            <a:ext cx="60952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[I]   G. Colangelo, M.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Hoferichter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P.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Stoffer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 02, 006 (2019)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[II]  M.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Davier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Hoecker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B.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Malaescu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Z. Zhang, Eur. Phys. J. C 80, 241 (2020)</a:t>
            </a:r>
          </a:p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[III]</a:t>
            </a: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Qin, L. Y. Dai and J. </a:t>
            </a:r>
            <a:r>
              <a:rPr lang="en-US" altLang="zh-CN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Portoles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 03 (2021), 092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A147F9-781E-F303-A159-A8B7BBA7C5C4}"/>
              </a:ext>
            </a:extLst>
          </p:cNvPr>
          <p:cNvSpPr txBox="1"/>
          <p:nvPr/>
        </p:nvSpPr>
        <p:spPr>
          <a:xfrm>
            <a:off x="5552730" y="4946978"/>
            <a:ext cx="543269" cy="181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3C074C1-0AAF-F8DD-EFB6-1B916F2C4C82}"/>
              </a:ext>
            </a:extLst>
          </p:cNvPr>
          <p:cNvSpPr txBox="1"/>
          <p:nvPr/>
        </p:nvSpPr>
        <p:spPr>
          <a:xfrm>
            <a:off x="4696239" y="4975140"/>
            <a:ext cx="457200" cy="153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5E5AC75-68A4-D347-BDF7-9D28AAB14C74}"/>
              </a:ext>
            </a:extLst>
          </p:cNvPr>
          <p:cNvSpPr txBox="1"/>
          <p:nvPr/>
        </p:nvSpPr>
        <p:spPr>
          <a:xfrm>
            <a:off x="6631747" y="3429000"/>
            <a:ext cx="5067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with the other contributions from the standard model , t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preliminary theoretical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prediction is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two </a:t>
            </a:r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88809F6A-EAD1-B696-3F95-1A5693D2EAB0}"/>
              </a:ext>
            </a:extLst>
          </p:cNvPr>
          <p:cNvSpPr txBox="1"/>
          <p:nvPr/>
        </p:nvSpPr>
        <p:spPr>
          <a:xfrm>
            <a:off x="6649535" y="3449222"/>
            <a:ext cx="4551865" cy="8530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D2220506-6A79-B5AC-59B4-3F8C891F4317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6136643" y="4352330"/>
            <a:ext cx="3028961" cy="69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593718C8-37A6-ECCD-AAF5-01791D248049}"/>
              </a:ext>
            </a:extLst>
          </p:cNvPr>
          <p:cNvSpPr txBox="1"/>
          <p:nvPr/>
        </p:nvSpPr>
        <p:spPr>
          <a:xfrm>
            <a:off x="3497470" y="4975140"/>
            <a:ext cx="457200" cy="1534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462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49CB59C-C6F8-4AE5-A973-C181E8CDD8BA}"/>
              </a:ext>
            </a:extLst>
          </p:cNvPr>
          <p:cNvSpPr txBox="1"/>
          <p:nvPr/>
        </p:nvSpPr>
        <p:spPr>
          <a:xfrm>
            <a:off x="2884602" y="1160608"/>
            <a:ext cx="4105373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C3BCE3E-0250-4011-BC10-3E595E93AA04}"/>
              </a:ext>
            </a:extLst>
          </p:cNvPr>
          <p:cNvSpPr/>
          <p:nvPr/>
        </p:nvSpPr>
        <p:spPr>
          <a:xfrm>
            <a:off x="2390474" y="1530435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E5B35-8B7D-4B5B-B261-A1A95AB7F108}"/>
              </a:ext>
            </a:extLst>
          </p:cNvPr>
          <p:cNvSpPr/>
          <p:nvPr/>
        </p:nvSpPr>
        <p:spPr>
          <a:xfrm>
            <a:off x="2390474" y="2666000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C3BCE3E-0250-4011-BC10-3E595E93AA04}"/>
              </a:ext>
            </a:extLst>
          </p:cNvPr>
          <p:cNvSpPr/>
          <p:nvPr/>
        </p:nvSpPr>
        <p:spPr>
          <a:xfrm>
            <a:off x="2390474" y="3846666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C648E0E-89D8-4EE8-E4E5-4FA27E61DB44}"/>
              </a:ext>
            </a:extLst>
          </p:cNvPr>
          <p:cNvSpPr/>
          <p:nvPr/>
        </p:nvSpPr>
        <p:spPr>
          <a:xfrm>
            <a:off x="2390474" y="4997781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CAFDE7-97BA-35B2-129C-9114C54B9606}"/>
                  </a:ext>
                </a:extLst>
              </p:cNvPr>
              <p:cNvSpPr txBox="1"/>
              <p:nvPr/>
            </p:nvSpPr>
            <p:spPr>
              <a:xfrm>
                <a:off x="2884602" y="2248406"/>
                <a:ext cx="5552388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4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𝝌</m:t>
                    </m:r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altLang="zh-CN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en-US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CAFDE7-97BA-35B2-129C-9114C54B9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02" y="2248406"/>
                <a:ext cx="5552388" cy="1067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EE02258-F6F7-A266-E05D-1F8AE7CC7440}"/>
              </a:ext>
            </a:extLst>
          </p:cNvPr>
          <p:cNvSpPr txBox="1"/>
          <p:nvPr/>
        </p:nvSpPr>
        <p:spPr>
          <a:xfrm>
            <a:off x="2884601" y="3541995"/>
            <a:ext cx="526015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Numerical results     </a:t>
            </a:r>
            <a:endParaRPr lang="zh-CN" altLang="en-US" sz="4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024DE1-8EB0-B21F-494A-F88A439A4755}"/>
              </a:ext>
            </a:extLst>
          </p:cNvPr>
          <p:cNvSpPr txBox="1"/>
          <p:nvPr/>
        </p:nvSpPr>
        <p:spPr>
          <a:xfrm>
            <a:off x="2884602" y="4609595"/>
            <a:ext cx="4105373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2391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04 Summary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A800C9-1172-8896-27F8-A46AF32ADB96}"/>
                  </a:ext>
                </a:extLst>
              </p:cNvPr>
              <p:cNvSpPr txBox="1"/>
              <p:nvPr/>
            </p:nvSpPr>
            <p:spPr>
              <a:xfrm>
                <a:off x="1060023" y="1252425"/>
                <a:ext cx="9782768" cy="5515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Tx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We perform a careful amplitude analysis on the study the process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𝑃𝑃</m:t>
                    </m:r>
                  </m:oMath>
                </a14:m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楷体" panose="02010609060101010101" pitchFamily="49" charset="-122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and calculate their hadronic contribution to muon anomalous magnetic moment .</a:t>
                </a:r>
              </a:p>
              <a:p>
                <a:pPr marL="342900" indent="-342900" algn="just">
                  <a:lnSpc>
                    <a:spcPct val="150000"/>
                  </a:lnSpc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Main hadronic contribution to muon anomalous magnetic moment come from the lower energy region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E</m:t>
                    </m:r>
                    <m:r>
                      <a:rPr lang="en-US" altLang="zh-CN" sz="2400" b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2400" b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05</m:t>
                    </m:r>
                  </m:oMath>
                </a14:m>
                <a:r>
                  <a:rPr lang="zh-CN" alt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GeV</a:t>
                </a:r>
                <a:r>
                  <a:rPr lang="zh-CN" altLang="en-US" sz="2400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of the  hadronic vacuum polarization input , where few parameters are dominant. Hence, reliable predictions can be made within our theoretical framework from our previous analyses of the two pseudoscalar contributions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400" b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400" b="0" i="1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400" b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cross section.  </a:t>
                </a:r>
                <a:endParaRPr lang="zh-CN" altLang="en-US" sz="2400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AutoNum type="arabicPeriod"/>
                </a:pPr>
                <a:endParaRPr lang="en-US" altLang="zh-CN" sz="1800" b="1" dirty="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FA800C9-1172-8896-27F8-A46AF32AD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23" y="1252425"/>
                <a:ext cx="9782768" cy="5515356"/>
              </a:xfrm>
              <a:prstGeom prst="rect">
                <a:avLst/>
              </a:prstGeom>
              <a:blipFill>
                <a:blip r:embed="rId3"/>
                <a:stretch>
                  <a:fillRect l="-872" r="-9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831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1D17B25-5FFB-4639-B6DF-08627D40085B}"/>
              </a:ext>
            </a:extLst>
          </p:cNvPr>
          <p:cNvSpPr txBox="1"/>
          <p:nvPr/>
        </p:nvSpPr>
        <p:spPr>
          <a:xfrm>
            <a:off x="735149" y="3103602"/>
            <a:ext cx="1072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Thank you for  your patience!</a:t>
            </a:r>
            <a:endParaRPr lang="zh-CN" altLang="en-US" sz="6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47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49CB59C-C6F8-4AE5-A973-C181E8CDD8BA}"/>
              </a:ext>
            </a:extLst>
          </p:cNvPr>
          <p:cNvSpPr txBox="1"/>
          <p:nvPr/>
        </p:nvSpPr>
        <p:spPr>
          <a:xfrm>
            <a:off x="2884602" y="1160608"/>
            <a:ext cx="4105373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en-US" altLang="zh-CN" sz="4800" b="1" dirty="0">
              <a:solidFill>
                <a:schemeClr val="accent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C3BCE3E-0250-4011-BC10-3E595E93AA04}"/>
              </a:ext>
            </a:extLst>
          </p:cNvPr>
          <p:cNvSpPr/>
          <p:nvPr/>
        </p:nvSpPr>
        <p:spPr>
          <a:xfrm>
            <a:off x="2390474" y="1530435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E5B35-8B7D-4B5B-B261-A1A95AB7F108}"/>
              </a:ext>
            </a:extLst>
          </p:cNvPr>
          <p:cNvSpPr/>
          <p:nvPr/>
        </p:nvSpPr>
        <p:spPr>
          <a:xfrm>
            <a:off x="2390474" y="2666000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C3BCE3E-0250-4011-BC10-3E595E93AA04}"/>
              </a:ext>
            </a:extLst>
          </p:cNvPr>
          <p:cNvSpPr/>
          <p:nvPr/>
        </p:nvSpPr>
        <p:spPr>
          <a:xfrm>
            <a:off x="2390474" y="3846666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C648E0E-89D8-4EE8-E4E5-4FA27E61DB44}"/>
              </a:ext>
            </a:extLst>
          </p:cNvPr>
          <p:cNvSpPr/>
          <p:nvPr/>
        </p:nvSpPr>
        <p:spPr>
          <a:xfrm>
            <a:off x="2390474" y="4997781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CAFDE7-97BA-35B2-129C-9114C54B9606}"/>
                  </a:ext>
                </a:extLst>
              </p:cNvPr>
              <p:cNvSpPr txBox="1"/>
              <p:nvPr/>
            </p:nvSpPr>
            <p:spPr>
              <a:xfrm>
                <a:off x="2884602" y="2248406"/>
                <a:ext cx="5552388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4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𝝌</m:t>
                    </m:r>
                    <m:r>
                      <a:rPr lang="en-US" altLang="zh-CN" sz="4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altLang="zh-CN" sz="4000" b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en-US" altLang="zh-CN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CAFDE7-97BA-35B2-129C-9114C54B9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02" y="2248406"/>
                <a:ext cx="5552388" cy="1067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EE02258-F6F7-A266-E05D-1F8AE7CC7440}"/>
              </a:ext>
            </a:extLst>
          </p:cNvPr>
          <p:cNvSpPr txBox="1"/>
          <p:nvPr/>
        </p:nvSpPr>
        <p:spPr>
          <a:xfrm>
            <a:off x="2884601" y="3541995"/>
            <a:ext cx="526015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Numerical results     </a:t>
            </a:r>
            <a:endParaRPr lang="zh-CN" altLang="en-US" sz="4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024DE1-8EB0-B21F-494A-F88A439A4755}"/>
              </a:ext>
            </a:extLst>
          </p:cNvPr>
          <p:cNvSpPr txBox="1"/>
          <p:nvPr/>
        </p:nvSpPr>
        <p:spPr>
          <a:xfrm>
            <a:off x="2884602" y="4609595"/>
            <a:ext cx="4105373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2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01 Background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26" name="流程图: 接点 25">
            <a:extLst>
              <a:ext uri="{FF2B5EF4-FFF2-40B4-BE49-F238E27FC236}">
                <a16:creationId xmlns:a16="http://schemas.microsoft.com/office/drawing/2014/main" id="{FB7EB168-721B-446B-A641-EF3A861516AC}"/>
              </a:ext>
            </a:extLst>
          </p:cNvPr>
          <p:cNvSpPr/>
          <p:nvPr/>
        </p:nvSpPr>
        <p:spPr>
          <a:xfrm>
            <a:off x="335945" y="957513"/>
            <a:ext cx="235974" cy="2359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F8F333-0014-4695-2F46-467B36D17615}"/>
                  </a:ext>
                </a:extLst>
              </p:cNvPr>
              <p:cNvSpPr txBox="1"/>
              <p:nvPr/>
            </p:nvSpPr>
            <p:spPr>
              <a:xfrm>
                <a:off x="-1310676" y="6133722"/>
                <a:ext cx="10324550" cy="493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μ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Exp</m:t>
                          </m:r>
                        </m:e>
                      </m:d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μ</m:t>
                          </m:r>
                        </m:sub>
                      </m:sSub>
                      <m:d>
                        <m:dPr>
                          <m:ctrl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SM</m:t>
                          </m:r>
                        </m:e>
                      </m:d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𝟎𝟎𝟎𝟎𝟎𝟎𝟎𝟎𝟐𝟓𝟏</m:t>
                      </m:r>
                      <m:d>
                        <m:dPr>
                          <m:ctrlP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𝟓𝟗</m:t>
                          </m:r>
                        </m:e>
                      </m:d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𝟐</m:t>
                      </m:r>
                      <m:r>
                        <m:rPr>
                          <m:sty m:val="p"/>
                        </m:rPr>
                        <a:rPr lang="en-US" altLang="zh-CN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m:t>σ</m:t>
                      </m:r>
                    </m:oMath>
                  </m:oMathPara>
                </a14:m>
                <a:endParaRPr lang="en-US" altLang="zh-CN" sz="1800" b="1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CAF8F333-0014-4695-2F46-467B36D176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0676" y="6133722"/>
                <a:ext cx="10324550" cy="493468"/>
              </a:xfrm>
              <a:prstGeom prst="rect">
                <a:avLst/>
              </a:prstGeom>
              <a:blipFill>
                <a:blip r:embed="rId4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AF1C5DFD-F722-2CEA-1DA9-C186DE39E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19" y="1294600"/>
            <a:ext cx="6293915" cy="468813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B0E987D-C0BE-CED2-D0DA-D5B344F6C5B1}"/>
              </a:ext>
            </a:extLst>
          </p:cNvPr>
          <p:cNvSpPr txBox="1"/>
          <p:nvPr/>
        </p:nvSpPr>
        <p:spPr>
          <a:xfrm>
            <a:off x="734158" y="803789"/>
            <a:ext cx="5222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Comparison to SM prediction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DA2769C-95AC-E415-A00D-A61F3EFE1886}"/>
              </a:ext>
            </a:extLst>
          </p:cNvPr>
          <p:cNvSpPr txBox="1"/>
          <p:nvPr/>
        </p:nvSpPr>
        <p:spPr>
          <a:xfrm>
            <a:off x="7109013" y="3010363"/>
            <a:ext cx="508298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abnormal magnetic moment of the muon?</a:t>
            </a:r>
            <a:endParaRPr lang="zh-CN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8C6E9A6-DEE3-B94C-34D4-931F160CEBA9}"/>
              </a:ext>
            </a:extLst>
          </p:cNvPr>
          <p:cNvSpPr/>
          <p:nvPr/>
        </p:nvSpPr>
        <p:spPr>
          <a:xfrm>
            <a:off x="7109013" y="2953871"/>
            <a:ext cx="4756615" cy="1048870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282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01 Background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4" name="流程图: 接点 3">
            <a:extLst>
              <a:ext uri="{FF2B5EF4-FFF2-40B4-BE49-F238E27FC236}">
                <a16:creationId xmlns:a16="http://schemas.microsoft.com/office/drawing/2014/main" id="{27FF393C-022D-4813-A80A-2D34784CA0A4}"/>
              </a:ext>
            </a:extLst>
          </p:cNvPr>
          <p:cNvSpPr/>
          <p:nvPr/>
        </p:nvSpPr>
        <p:spPr>
          <a:xfrm>
            <a:off x="357187" y="1023788"/>
            <a:ext cx="235974" cy="23597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2F67EE2-13B2-462E-9E37-3C7985937FBA}"/>
                  </a:ext>
                </a:extLst>
              </p:cNvPr>
              <p:cNvSpPr txBox="1"/>
              <p:nvPr/>
            </p:nvSpPr>
            <p:spPr>
              <a:xfrm>
                <a:off x="689517" y="878662"/>
                <a:ext cx="6497742" cy="49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The anomalous magnetic moment,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b="1" i="1" smtClean="0"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μ</m:t>
                        </m:r>
                      </m:sub>
                    </m:sSub>
                  </m:oMath>
                </a14:m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 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2F67EE2-13B2-462E-9E37-3C7985937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7" y="878662"/>
                <a:ext cx="6497742" cy="493468"/>
              </a:xfrm>
              <a:prstGeom prst="rect">
                <a:avLst/>
              </a:prstGeom>
              <a:blipFill>
                <a:blip r:embed="rId4"/>
                <a:stretch>
                  <a:fillRect l="-1407" t="-8642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>
            <a:extLst>
              <a:ext uri="{FF2B5EF4-FFF2-40B4-BE49-F238E27FC236}">
                <a16:creationId xmlns:a16="http://schemas.microsoft.com/office/drawing/2014/main" id="{032FFC30-796D-47B7-A579-27574FB1AB0B}"/>
              </a:ext>
            </a:extLst>
          </p:cNvPr>
          <p:cNvSpPr/>
          <p:nvPr/>
        </p:nvSpPr>
        <p:spPr>
          <a:xfrm>
            <a:off x="609109" y="1372130"/>
            <a:ext cx="11123919" cy="5220430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6FD4D25-709C-4795-4D79-86D8CEB408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8331" y="1600645"/>
            <a:ext cx="2854981" cy="2719674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71396E30-BE73-296F-74C0-E4EDD9069FE2}"/>
              </a:ext>
            </a:extLst>
          </p:cNvPr>
          <p:cNvSpPr txBox="1"/>
          <p:nvPr/>
        </p:nvSpPr>
        <p:spPr>
          <a:xfrm>
            <a:off x="5697849" y="3097098"/>
            <a:ext cx="6024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(a) The value of g factor was first given by Dirac. He used relativistic quantum mechanics to calculate that a particle with a spin of 1/2 should be strictly equal to 2.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3E1531A-CCCF-8BC6-6BBD-248FD82336C8}"/>
                  </a:ext>
                </a:extLst>
              </p:cNvPr>
              <p:cNvSpPr txBox="1"/>
              <p:nvPr/>
            </p:nvSpPr>
            <p:spPr>
              <a:xfrm>
                <a:off x="5697849" y="4742411"/>
                <a:ext cx="4847496" cy="510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(b)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CN" b="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43E1531A-CCCF-8BC6-6BBD-248FD8233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849" y="4742411"/>
                <a:ext cx="4847496" cy="510909"/>
              </a:xfrm>
              <a:prstGeom prst="rect">
                <a:avLst/>
              </a:prstGeom>
              <a:blipFill>
                <a:blip r:embed="rId6"/>
                <a:stretch>
                  <a:fillRect b="-5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596B8B5-2B58-7CF8-8A58-F7BDA4553E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1830" y="5665294"/>
            <a:ext cx="2039968" cy="7181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5504B92-8886-2558-B6B2-FFCE59DBF7CB}"/>
                  </a:ext>
                </a:extLst>
              </p:cNvPr>
              <p:cNvSpPr txBox="1"/>
              <p:nvPr/>
            </p:nvSpPr>
            <p:spPr>
              <a:xfrm>
                <a:off x="689517" y="4787490"/>
                <a:ext cx="5311193" cy="668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Schematic diagram of measuring </a:t>
                </a:r>
              </a:p>
              <a:p>
                <a:pPr algn="l"/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abnormal magnetic moment(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 experiment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5504B92-8886-2558-B6B2-FFCE59DBF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17" y="4787490"/>
                <a:ext cx="5311193" cy="668645"/>
              </a:xfrm>
              <a:prstGeom prst="rect">
                <a:avLst/>
              </a:prstGeom>
              <a:blipFill>
                <a:blip r:embed="rId8"/>
                <a:stretch>
                  <a:fillRect l="-918" t="-4545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724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01 Background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EC102A2-AC69-FC13-F98B-69D284AF83A9}"/>
                  </a:ext>
                </a:extLst>
              </p:cNvPr>
              <p:cNvSpPr txBox="1"/>
              <p:nvPr/>
            </p:nvSpPr>
            <p:spPr>
              <a:xfrm>
                <a:off x="1396871" y="5898986"/>
                <a:ext cx="9837052" cy="598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3600" b="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(Contributions)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altLang="zh-CN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𝑄𝐸𝐷</m:t>
                        </m:r>
                      </m:sub>
                    </m:sSub>
                    <m:r>
                      <a:rPr lang="en-US" altLang="zh-CN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𝑊𝑒𝑎𝑘</m:t>
                        </m:r>
                      </m:sub>
                    </m:sSub>
                    <m:r>
                      <a:rPr lang="en-US" altLang="zh-CN" sz="3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3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𝐻𝑎𝑟𝑑𝑟𝑜𝑛𝑖𝑐</m:t>
                        </m:r>
                      </m:sub>
                    </m:sSub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4EC102A2-AC69-FC13-F98B-69D284AF8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71" y="5898986"/>
                <a:ext cx="9837052" cy="598562"/>
              </a:xfrm>
              <a:prstGeom prst="rect">
                <a:avLst/>
              </a:prstGeom>
              <a:blipFill>
                <a:blip r:embed="rId4"/>
                <a:stretch>
                  <a:fillRect l="-2788" t="-24490" b="-367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E1E7095-3AFF-709D-BE45-7F68680BF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9165" y="1548556"/>
            <a:ext cx="2408502" cy="20450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15B7C3-3A45-A3F1-C3AF-FFABBC679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6665" y="1594862"/>
            <a:ext cx="2372738" cy="20653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955BA59-9912-F7BA-A5B3-47D83E80B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419" y="3738620"/>
            <a:ext cx="2549448" cy="19415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B160577-48E6-5675-ACF4-98B7A5F6E127}"/>
              </a:ext>
            </a:extLst>
          </p:cNvPr>
          <p:cNvSpPr txBox="1"/>
          <p:nvPr/>
        </p:nvSpPr>
        <p:spPr>
          <a:xfrm>
            <a:off x="1396871" y="2055791"/>
            <a:ext cx="14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QED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E0ED73A-DEE6-A15D-578A-A6B67AC48529}"/>
              </a:ext>
            </a:extLst>
          </p:cNvPr>
          <p:cNvSpPr txBox="1"/>
          <p:nvPr/>
        </p:nvSpPr>
        <p:spPr>
          <a:xfrm>
            <a:off x="5059268" y="2120032"/>
            <a:ext cx="147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7CE1263-326F-243E-AAC8-8E3988970E8B}"/>
              </a:ext>
            </a:extLst>
          </p:cNvPr>
          <p:cNvSpPr txBox="1"/>
          <p:nvPr/>
        </p:nvSpPr>
        <p:spPr>
          <a:xfrm>
            <a:off x="642362" y="4113137"/>
            <a:ext cx="1929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 Vacuum Polarization(HVP)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7F6FEB3-B689-DB30-AFCF-5ECF54FC42E7}"/>
                  </a:ext>
                </a:extLst>
              </p:cNvPr>
              <p:cNvSpPr txBox="1"/>
              <p:nvPr/>
            </p:nvSpPr>
            <p:spPr>
              <a:xfrm>
                <a:off x="3131131" y="2106517"/>
                <a:ext cx="13417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+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CN" sz="2800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7F6FEB3-B689-DB30-AFCF-5ECF54FC4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131" y="2106517"/>
                <a:ext cx="1341733" cy="800219"/>
              </a:xfrm>
              <a:prstGeom prst="rect">
                <a:avLst/>
              </a:prstGeom>
              <a:blipFill>
                <a:blip r:embed="rId8"/>
                <a:stretch>
                  <a:fillRect l="-9545" t="-7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5D7B3DB-6CE7-E2AC-A4A4-2E9715EF3C0E}"/>
                  </a:ext>
                </a:extLst>
              </p:cNvPr>
              <p:cNvSpPr txBox="1"/>
              <p:nvPr/>
            </p:nvSpPr>
            <p:spPr>
              <a:xfrm>
                <a:off x="6952215" y="2192790"/>
                <a:ext cx="13417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+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CN" sz="2800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95D7B3DB-6CE7-E2AC-A4A4-2E9715EF3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215" y="2192790"/>
                <a:ext cx="1341733" cy="800219"/>
              </a:xfrm>
              <a:prstGeom prst="rect">
                <a:avLst/>
              </a:prstGeom>
              <a:blipFill>
                <a:blip r:embed="rId9"/>
                <a:stretch>
                  <a:fillRect l="-9050" t="-7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6082AD3-6D70-5A7C-D7CB-860969909EF0}"/>
                  </a:ext>
                </a:extLst>
              </p:cNvPr>
              <p:cNvSpPr txBox="1"/>
              <p:nvPr/>
            </p:nvSpPr>
            <p:spPr>
              <a:xfrm>
                <a:off x="3203042" y="4339267"/>
                <a:ext cx="1341733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+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CN" sz="2800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6082AD3-6D70-5A7C-D7CB-860969909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42" y="4339267"/>
                <a:ext cx="1341733" cy="800219"/>
              </a:xfrm>
              <a:prstGeom prst="rect">
                <a:avLst/>
              </a:prstGeom>
              <a:blipFill>
                <a:blip r:embed="rId10"/>
                <a:stretch>
                  <a:fillRect l="-9050" t="-7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D2197A3-5397-F3DC-C4F6-73C63FCD1437}"/>
                  </a:ext>
                </a:extLst>
              </p:cNvPr>
              <p:cNvSpPr txBox="1"/>
              <p:nvPr/>
            </p:nvSpPr>
            <p:spPr>
              <a:xfrm>
                <a:off x="1134502" y="4847488"/>
                <a:ext cx="578235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D2197A3-5397-F3DC-C4F6-73C63FCD1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502" y="4847488"/>
                <a:ext cx="578235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B28852D1-BF17-2266-A8F4-AE4C9BAD80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72740" y="3590937"/>
            <a:ext cx="2460588" cy="218957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D8D5E45-4332-1D94-F4C8-7661B436A1A9}"/>
              </a:ext>
            </a:extLst>
          </p:cNvPr>
          <p:cNvSpPr txBox="1"/>
          <p:nvPr/>
        </p:nvSpPr>
        <p:spPr>
          <a:xfrm>
            <a:off x="4520210" y="3787141"/>
            <a:ext cx="1795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 Light-by-Light (HLBL)</a:t>
            </a:r>
            <a:endParaRPr lang="zh-CN" alt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837698E-BEB0-4C80-15FF-FF671585F2BD}"/>
                  </a:ext>
                </a:extLst>
              </p:cNvPr>
              <p:cNvSpPr txBox="1"/>
              <p:nvPr/>
            </p:nvSpPr>
            <p:spPr>
              <a:xfrm>
                <a:off x="4711178" y="4633300"/>
                <a:ext cx="605487" cy="707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altLang="zh-CN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837698E-BEB0-4C80-15FF-FF671585F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1178" y="4633300"/>
                <a:ext cx="605487" cy="707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D9B9B4C-5405-ECEC-6D27-6389CC105B34}"/>
                  </a:ext>
                </a:extLst>
              </p:cNvPr>
              <p:cNvSpPr txBox="1"/>
              <p:nvPr/>
            </p:nvSpPr>
            <p:spPr>
              <a:xfrm>
                <a:off x="7204736" y="4187024"/>
                <a:ext cx="157022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/>
                  <a:t>+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altLang="zh-CN" sz="2800" b="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D9B9B4C-5405-ECEC-6D27-6389CC105B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736" y="4187024"/>
                <a:ext cx="1570221" cy="800219"/>
              </a:xfrm>
              <a:prstGeom prst="rect">
                <a:avLst/>
              </a:prstGeom>
              <a:blipFill>
                <a:blip r:embed="rId14"/>
                <a:stretch>
                  <a:fillRect l="-8171" t="-76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内容占位符 3">
            <a:extLst>
              <a:ext uri="{FF2B5EF4-FFF2-40B4-BE49-F238E27FC236}">
                <a16:creationId xmlns:a16="http://schemas.microsoft.com/office/drawing/2014/main" id="{CE1862D8-9F93-A9C3-5205-FD457C8046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1288" y="1246234"/>
            <a:ext cx="3593799" cy="302659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42D9D94A-3D79-98ED-9A8F-F2B140B1CDC3}"/>
              </a:ext>
            </a:extLst>
          </p:cNvPr>
          <p:cNvSpPr txBox="1"/>
          <p:nvPr/>
        </p:nvSpPr>
        <p:spPr>
          <a:xfrm>
            <a:off x="8371096" y="4337931"/>
            <a:ext cx="39466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Phys.Rev.Lett.126, 141801 (2021)</a:t>
            </a:r>
          </a:p>
          <a:p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73, 072003 (2006).</a:t>
            </a:r>
          </a:p>
          <a:p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Phys.Rept.887(2020)1</a:t>
            </a:r>
            <a:endParaRPr lang="en-US" altLang="en-US" dirty="0">
              <a:solidFill>
                <a:schemeClr val="accent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74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4289206F-2B24-4ADB-9078-7BA47AD5012F}"/>
              </a:ext>
            </a:extLst>
          </p:cNvPr>
          <p:cNvSpPr/>
          <p:nvPr/>
        </p:nvSpPr>
        <p:spPr>
          <a:xfrm>
            <a:off x="0" y="2"/>
            <a:ext cx="12192000" cy="650145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C00000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49CB59C-C6F8-4AE5-A973-C181E8CDD8BA}"/>
              </a:ext>
            </a:extLst>
          </p:cNvPr>
          <p:cNvSpPr txBox="1"/>
          <p:nvPr/>
        </p:nvSpPr>
        <p:spPr>
          <a:xfrm>
            <a:off x="2884602" y="1160608"/>
            <a:ext cx="4105373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Background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endParaRPr lang="zh-CN" altLang="en-US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0C3BCE3E-0250-4011-BC10-3E595E93AA04}"/>
              </a:ext>
            </a:extLst>
          </p:cNvPr>
          <p:cNvSpPr/>
          <p:nvPr/>
        </p:nvSpPr>
        <p:spPr>
          <a:xfrm>
            <a:off x="2390474" y="1530435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D2E5B35-8B7D-4B5B-B261-A1A95AB7F108}"/>
              </a:ext>
            </a:extLst>
          </p:cNvPr>
          <p:cNvSpPr/>
          <p:nvPr/>
        </p:nvSpPr>
        <p:spPr>
          <a:xfrm>
            <a:off x="2390474" y="2666000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0C3BCE3E-0250-4011-BC10-3E595E93AA04}"/>
              </a:ext>
            </a:extLst>
          </p:cNvPr>
          <p:cNvSpPr/>
          <p:nvPr/>
        </p:nvSpPr>
        <p:spPr>
          <a:xfrm>
            <a:off x="2390474" y="3846666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CC648E0E-89D8-4EE8-E4E5-4FA27E61DB44}"/>
              </a:ext>
            </a:extLst>
          </p:cNvPr>
          <p:cNvSpPr/>
          <p:nvPr/>
        </p:nvSpPr>
        <p:spPr>
          <a:xfrm>
            <a:off x="2390474" y="4997781"/>
            <a:ext cx="689548" cy="6595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CAFDE7-97BA-35B2-129C-9114C54B9606}"/>
                  </a:ext>
                </a:extLst>
              </p:cNvPr>
              <p:cNvSpPr txBox="1"/>
              <p:nvPr/>
            </p:nvSpPr>
            <p:spPr>
              <a:xfrm>
                <a:off x="2884602" y="2248406"/>
                <a:ext cx="5552388" cy="1067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4800" b="1" dirty="0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CN" sz="4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𝝌</m:t>
                    </m:r>
                    <m:r>
                      <a:rPr lang="en-US" altLang="zh-CN" sz="4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altLang="zh-CN" sz="40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en-US" altLang="zh-CN" sz="4000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DCAFDE7-97BA-35B2-129C-9114C54B9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4602" y="2248406"/>
                <a:ext cx="5552388" cy="1067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1EE02258-F6F7-A266-E05D-1F8AE7CC7440}"/>
              </a:ext>
            </a:extLst>
          </p:cNvPr>
          <p:cNvSpPr txBox="1"/>
          <p:nvPr/>
        </p:nvSpPr>
        <p:spPr>
          <a:xfrm>
            <a:off x="2884601" y="3541995"/>
            <a:ext cx="5260158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Numerical results     </a:t>
            </a:r>
            <a:endParaRPr lang="zh-CN" altLang="en-US" sz="4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024DE1-8EB0-B21F-494A-F88A439A4755}"/>
              </a:ext>
            </a:extLst>
          </p:cNvPr>
          <p:cNvSpPr txBox="1"/>
          <p:nvPr/>
        </p:nvSpPr>
        <p:spPr>
          <a:xfrm>
            <a:off x="2884602" y="4609595"/>
            <a:ext cx="4105373" cy="1067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Summary</a:t>
            </a:r>
            <a:endParaRPr lang="en-US" altLang="zh-CN" sz="4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289206F-2B24-4ADB-9078-7BA47AD5012F}"/>
                  </a:ext>
                </a:extLst>
              </p:cNvPr>
              <p:cNvSpPr/>
              <p:nvPr/>
            </p:nvSpPr>
            <p:spPr>
              <a:xfrm>
                <a:off x="0" y="2"/>
                <a:ext cx="12192000" cy="650145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rgbClr val="C00000"/>
                  </a:gs>
                </a:gsLst>
                <a:lin ang="14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02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𝝌</m:t>
                    </m:r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289206F-2B24-4ADB-9078-7BA47AD50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"/>
                <a:ext cx="12192000" cy="650145"/>
              </a:xfrm>
              <a:prstGeom prst="rect">
                <a:avLst/>
              </a:prstGeom>
              <a:blipFill>
                <a:blip r:embed="rId3"/>
                <a:stretch>
                  <a:fillRect t="-7477" b="-24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" y="10632"/>
            <a:ext cx="1953087" cy="622777"/>
          </a:xfrm>
          <a:prstGeom prst="rect">
            <a:avLst/>
          </a:prstGeom>
        </p:spPr>
      </p:pic>
      <p:sp>
        <p:nvSpPr>
          <p:cNvPr id="25" name="菱形 24">
            <a:extLst>
              <a:ext uri="{FF2B5EF4-FFF2-40B4-BE49-F238E27FC236}">
                <a16:creationId xmlns:a16="http://schemas.microsoft.com/office/drawing/2014/main" id="{F76EBB37-A99A-44F8-BFA9-D6293D6CD62A}"/>
              </a:ext>
            </a:extLst>
          </p:cNvPr>
          <p:cNvSpPr/>
          <p:nvPr/>
        </p:nvSpPr>
        <p:spPr>
          <a:xfrm>
            <a:off x="325000" y="877874"/>
            <a:ext cx="277397" cy="2958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A0DFE77-7E60-47A5-CA36-2D2C3BE78530}"/>
                  </a:ext>
                </a:extLst>
              </p:cNvPr>
              <p:cNvSpPr txBox="1"/>
              <p:nvPr/>
            </p:nvSpPr>
            <p:spPr>
              <a:xfrm>
                <a:off x="834777" y="775373"/>
                <a:ext cx="150970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altLang="zh-CN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𝐸𝐹𝑇</m:t>
                      </m:r>
                    </m:oMath>
                  </m:oMathPara>
                </a14:m>
                <a:endParaRPr lang="zh-CN" altLang="en-US" sz="3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A0DFE77-7E60-47A5-CA36-2D2C3BE78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777" y="775373"/>
                <a:ext cx="150970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图示 7">
            <a:extLst>
              <a:ext uri="{FF2B5EF4-FFF2-40B4-BE49-F238E27FC236}">
                <a16:creationId xmlns:a16="http://schemas.microsoft.com/office/drawing/2014/main" id="{76C03EA8-A70C-929C-9575-C07F16C95E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5928323"/>
              </p:ext>
            </p:extLst>
          </p:nvPr>
        </p:nvGraphicFramePr>
        <p:xfrm>
          <a:off x="453067" y="1495543"/>
          <a:ext cx="5038650" cy="3703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8" name="矩形 37">
            <a:extLst>
              <a:ext uri="{FF2B5EF4-FFF2-40B4-BE49-F238E27FC236}">
                <a16:creationId xmlns:a16="http://schemas.microsoft.com/office/drawing/2014/main" id="{AF2C25CA-E101-FE06-0DB4-36B1EED7D99C}"/>
              </a:ext>
            </a:extLst>
          </p:cNvPr>
          <p:cNvSpPr/>
          <p:nvPr/>
        </p:nvSpPr>
        <p:spPr>
          <a:xfrm>
            <a:off x="5859375" y="1116419"/>
            <a:ext cx="5799225" cy="5305646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CC6F2CD-406B-9A81-EFE5-E1ED73C6229A}"/>
              </a:ext>
            </a:extLst>
          </p:cNvPr>
          <p:cNvSpPr txBox="1"/>
          <p:nvPr/>
        </p:nvSpPr>
        <p:spPr>
          <a:xfrm>
            <a:off x="6007394" y="1267816"/>
            <a:ext cx="373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B74AADB-37EE-254E-E2CE-5938A801B3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8726" y="1718370"/>
            <a:ext cx="3961624" cy="7877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6F4FA37-8D4A-A031-5FC3-54F38566A5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0205" y="2620854"/>
            <a:ext cx="3418666" cy="575419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7922C4D4-F961-E07B-5BF0-65E65A54B5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2488" y="3445245"/>
            <a:ext cx="4147862" cy="78772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425453CC-A993-F8D6-8657-3B3AD704DE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36434" y="4577578"/>
            <a:ext cx="3526208" cy="52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3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289206F-2B24-4ADB-9078-7BA47AD5012F}"/>
                  </a:ext>
                </a:extLst>
              </p:cNvPr>
              <p:cNvSpPr/>
              <p:nvPr/>
            </p:nvSpPr>
            <p:spPr>
              <a:xfrm>
                <a:off x="0" y="2"/>
                <a:ext cx="12192000" cy="650145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rgbClr val="C00000"/>
                  </a:gs>
                </a:gsLst>
                <a:lin ang="14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02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𝝌</m:t>
                    </m:r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289206F-2B24-4ADB-9078-7BA47AD50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"/>
                <a:ext cx="12192000" cy="650145"/>
              </a:xfrm>
              <a:prstGeom prst="rect">
                <a:avLst/>
              </a:prstGeom>
              <a:blipFill>
                <a:blip r:embed="rId3"/>
                <a:stretch>
                  <a:fillRect t="-7477" b="-24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25" name="菱形 24">
            <a:extLst>
              <a:ext uri="{FF2B5EF4-FFF2-40B4-BE49-F238E27FC236}">
                <a16:creationId xmlns:a16="http://schemas.microsoft.com/office/drawing/2014/main" id="{F76EBB37-A99A-44F8-BFA9-D6293D6CD62A}"/>
              </a:ext>
            </a:extLst>
          </p:cNvPr>
          <p:cNvSpPr/>
          <p:nvPr/>
        </p:nvSpPr>
        <p:spPr>
          <a:xfrm>
            <a:off x="297677" y="773117"/>
            <a:ext cx="277397" cy="2958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83F316D-246D-4C93-BA64-D9EFA2519BDF}"/>
              </a:ext>
            </a:extLst>
          </p:cNvPr>
          <p:cNvSpPr txBox="1"/>
          <p:nvPr/>
        </p:nvSpPr>
        <p:spPr>
          <a:xfrm>
            <a:off x="633686" y="682280"/>
            <a:ext cx="1135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The cross sections for two final states 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531B949-2416-4081-9FCD-AFF96D40D55B}"/>
              </a:ext>
            </a:extLst>
          </p:cNvPr>
          <p:cNvSpPr/>
          <p:nvPr/>
        </p:nvSpPr>
        <p:spPr>
          <a:xfrm>
            <a:off x="834777" y="1640767"/>
            <a:ext cx="5481158" cy="2304489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E624359-BCF0-4806-8174-6B9AE5AE0C3F}"/>
                  </a:ext>
                </a:extLst>
              </p:cNvPr>
              <p:cNvSpPr txBox="1"/>
              <p:nvPr/>
            </p:nvSpPr>
            <p:spPr>
              <a:xfrm>
                <a:off x="554538" y="1167903"/>
                <a:ext cx="6041637" cy="38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The Feynman diagrams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𝑷𝑷</m:t>
                    </m:r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ππ</m:t>
                    </m:r>
                    <m:r>
                      <a:rPr lang="en-US" altLang="zh-CN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/</m:t>
                    </m:r>
                    <m:sSubSup>
                      <m:sSubSupPr>
                        <m:ctrlP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  <a:ea typeface="楷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𝑺</m:t>
                        </m:r>
                      </m:sub>
                      <m:sup>
                        <m:r>
                          <a:rPr lang="en-US" altLang="zh-CN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) </a:t>
                </a:r>
                <a:endParaRPr lang="zh-CN" altLang="en-US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E624359-BCF0-4806-8174-6B9AE5AE0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38" y="1167903"/>
                <a:ext cx="6041637" cy="389850"/>
              </a:xfrm>
              <a:prstGeom prst="rect">
                <a:avLst/>
              </a:prstGeom>
              <a:blipFill>
                <a:blip r:embed="rId5"/>
                <a:stretch>
                  <a:fillRect t="-4688" r="-605" b="-23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4A79A43B-AA87-8ADB-B8EB-1088121F65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356" y="1840115"/>
            <a:ext cx="5028427" cy="18270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A0F7EA1-F113-E048-A8A0-EF93482A2ABA}"/>
                  </a:ext>
                </a:extLst>
              </p:cNvPr>
              <p:cNvSpPr txBox="1"/>
              <p:nvPr/>
            </p:nvSpPr>
            <p:spPr>
              <a:xfrm>
                <a:off x="1623956" y="5613340"/>
                <a:ext cx="3902799" cy="698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𝑃𝑃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1−4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p>
                      </m:sSup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A0F7EA1-F113-E048-A8A0-EF93482A2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956" y="5613340"/>
                <a:ext cx="3902799" cy="6982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17">
            <a:extLst>
              <a:ext uri="{FF2B5EF4-FFF2-40B4-BE49-F238E27FC236}">
                <a16:creationId xmlns:a16="http://schemas.microsoft.com/office/drawing/2014/main" id="{678FBAC7-E9B4-7EFE-8742-3736EC5491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0917" y="4995959"/>
            <a:ext cx="4659304" cy="34650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9E80559-8A8E-C968-8379-DA3DF2CB7D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7986" y="4028270"/>
            <a:ext cx="3325166" cy="60760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4BB78B-3771-EBF5-9B08-225CF337C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87102" y="1445334"/>
            <a:ext cx="5423821" cy="30947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1F17861-7A2A-4950-FFFB-C48984B5DE4D}"/>
              </a:ext>
            </a:extLst>
          </p:cNvPr>
          <p:cNvSpPr txBox="1"/>
          <p:nvPr/>
        </p:nvSpPr>
        <p:spPr>
          <a:xfrm>
            <a:off x="8058586" y="2509993"/>
            <a:ext cx="484673" cy="259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71EE217-42C8-94D1-CF04-88101B5BB249}"/>
              </a:ext>
            </a:extLst>
          </p:cNvPr>
          <p:cNvSpPr txBox="1"/>
          <p:nvPr/>
        </p:nvSpPr>
        <p:spPr>
          <a:xfrm>
            <a:off x="11407842" y="3511390"/>
            <a:ext cx="479357" cy="2472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4D8410B0-6D54-C496-BD33-CCEEFFA043B3}"/>
              </a:ext>
            </a:extLst>
          </p:cNvPr>
          <p:cNvCxnSpPr>
            <a:cxnSpLocks/>
          </p:cNvCxnSpPr>
          <p:nvPr/>
        </p:nvCxnSpPr>
        <p:spPr>
          <a:xfrm>
            <a:off x="8294914" y="2769781"/>
            <a:ext cx="3062309" cy="27910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143629C-B3F9-0214-EF2C-A17B10638E5B}"/>
              </a:ext>
            </a:extLst>
          </p:cNvPr>
          <p:cNvCxnSpPr>
            <a:cxnSpLocks/>
          </p:cNvCxnSpPr>
          <p:nvPr/>
        </p:nvCxnSpPr>
        <p:spPr>
          <a:xfrm flipH="1">
            <a:off x="11407842" y="3758609"/>
            <a:ext cx="239678" cy="1869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5596E2B9-0237-8120-AFD0-BCB69596D81B}"/>
              </a:ext>
            </a:extLst>
          </p:cNvPr>
          <p:cNvSpPr txBox="1"/>
          <p:nvPr/>
        </p:nvSpPr>
        <p:spPr>
          <a:xfrm>
            <a:off x="7343877" y="5628065"/>
            <a:ext cx="430364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Isospin symmetry breaking caused by Rho Omega mixing (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Gasser &amp; Leutwyler, Phys.Rept.87 (1982) 77)</a:t>
            </a:r>
            <a:endParaRPr lang="en-US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4B626D3-070C-7391-AFED-A55BA90E3375}"/>
              </a:ext>
            </a:extLst>
          </p:cNvPr>
          <p:cNvSpPr txBox="1"/>
          <p:nvPr/>
        </p:nvSpPr>
        <p:spPr>
          <a:xfrm>
            <a:off x="7007270" y="4913645"/>
            <a:ext cx="364793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54284F95-9ADE-55EE-043A-187C911380B5}"/>
              </a:ext>
            </a:extLst>
          </p:cNvPr>
          <p:cNvCxnSpPr>
            <a:cxnSpLocks/>
          </p:cNvCxnSpPr>
          <p:nvPr/>
        </p:nvCxnSpPr>
        <p:spPr>
          <a:xfrm flipH="1">
            <a:off x="8431619" y="4534786"/>
            <a:ext cx="1113760" cy="378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文本框 47">
            <a:extLst>
              <a:ext uri="{FF2B5EF4-FFF2-40B4-BE49-F238E27FC236}">
                <a16:creationId xmlns:a16="http://schemas.microsoft.com/office/drawing/2014/main" id="{EC6084CC-26BF-B5EE-EB87-4A064B6B3D3F}"/>
              </a:ext>
            </a:extLst>
          </p:cNvPr>
          <p:cNvSpPr txBox="1"/>
          <p:nvPr/>
        </p:nvSpPr>
        <p:spPr>
          <a:xfrm>
            <a:off x="6949706" y="4913645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Guerrero &amp; </a:t>
            </a:r>
            <a:r>
              <a:rPr lang="en-US" altLang="en-US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Pich</a:t>
            </a:r>
            <a:r>
              <a:rPr lang="en-US" alt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PLB 412 (1997) 382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3C79003D-F410-1AF2-504F-DB1A1357A88F}"/>
              </a:ext>
            </a:extLst>
          </p:cNvPr>
          <p:cNvCxnSpPr/>
          <p:nvPr/>
        </p:nvCxnSpPr>
        <p:spPr>
          <a:xfrm>
            <a:off x="8224284" y="3332643"/>
            <a:ext cx="347153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9407000-906B-D307-0E0A-97AB1DEE004D}"/>
              </a:ext>
            </a:extLst>
          </p:cNvPr>
          <p:cNvCxnSpPr/>
          <p:nvPr/>
        </p:nvCxnSpPr>
        <p:spPr>
          <a:xfrm flipV="1">
            <a:off x="7155712" y="3758609"/>
            <a:ext cx="1961707" cy="1060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F1E9D85-057C-8B91-627E-F66F5A623DDC}"/>
              </a:ext>
            </a:extLst>
          </p:cNvPr>
          <p:cNvCxnSpPr/>
          <p:nvPr/>
        </p:nvCxnSpPr>
        <p:spPr>
          <a:xfrm flipV="1">
            <a:off x="7219507" y="4385930"/>
            <a:ext cx="4667692" cy="4253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44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289206F-2B24-4ADB-9078-7BA47AD5012F}"/>
                  </a:ext>
                </a:extLst>
              </p:cNvPr>
              <p:cNvSpPr/>
              <p:nvPr/>
            </p:nvSpPr>
            <p:spPr>
              <a:xfrm>
                <a:off x="0" y="2"/>
                <a:ext cx="12192000" cy="650145"/>
              </a:xfrm>
              <a:prstGeom prst="rect">
                <a:avLst/>
              </a:prstGeom>
              <a:gradFill flip="none" rotWithShape="1">
                <a:gsLst>
                  <a:gs pos="0">
                    <a:schemeClr val="tx1"/>
                  </a:gs>
                  <a:gs pos="100000">
                    <a:srgbClr val="C00000"/>
                  </a:gs>
                </a:gsLst>
                <a:lin ang="14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02 </a:t>
                </a:r>
                <a14:m>
                  <m:oMath xmlns:m="http://schemas.openxmlformats.org/officeDocument/2006/math"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𝝌</m:t>
                    </m:r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𝐄𝐅</m:t>
                    </m:r>
                    <m:r>
                      <a:rPr lang="en-US" altLang="zh-CN" sz="3200" b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𝑻</m:t>
                    </m:r>
                  </m:oMath>
                </a14:m>
                <a:endParaRPr lang="zh-CN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289206F-2B24-4ADB-9078-7BA47AD50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"/>
                <a:ext cx="12192000" cy="650145"/>
              </a:xfrm>
              <a:prstGeom prst="rect">
                <a:avLst/>
              </a:prstGeom>
              <a:blipFill>
                <a:blip r:embed="rId3"/>
                <a:stretch>
                  <a:fillRect t="-7477" b="-242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BEA472E6-F873-4BA5-89D7-FD9B40C97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53087" cy="622777"/>
          </a:xfrm>
          <a:prstGeom prst="rect">
            <a:avLst/>
          </a:prstGeom>
        </p:spPr>
      </p:pic>
      <p:sp>
        <p:nvSpPr>
          <p:cNvPr id="25" name="菱形 24">
            <a:extLst>
              <a:ext uri="{FF2B5EF4-FFF2-40B4-BE49-F238E27FC236}">
                <a16:creationId xmlns:a16="http://schemas.microsoft.com/office/drawing/2014/main" id="{F76EBB37-A99A-44F8-BFA9-D6293D6CD62A}"/>
              </a:ext>
            </a:extLst>
          </p:cNvPr>
          <p:cNvSpPr/>
          <p:nvPr/>
        </p:nvSpPr>
        <p:spPr>
          <a:xfrm>
            <a:off x="297677" y="773117"/>
            <a:ext cx="277397" cy="29582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A83F316D-246D-4C93-BA64-D9EFA2519BDF}"/>
              </a:ext>
            </a:extLst>
          </p:cNvPr>
          <p:cNvSpPr txBox="1"/>
          <p:nvPr/>
        </p:nvSpPr>
        <p:spPr>
          <a:xfrm>
            <a:off x="633686" y="682280"/>
            <a:ext cx="1135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/>
              <a:t>The cross section of electron-positron annihilation into two body final states </a:t>
            </a:r>
            <a:endParaRPr lang="zh-CN" alt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EBE7C6A-D14A-44CB-AC1C-B6C7A4221954}"/>
              </a:ext>
            </a:extLst>
          </p:cNvPr>
          <p:cNvSpPr/>
          <p:nvPr/>
        </p:nvSpPr>
        <p:spPr>
          <a:xfrm>
            <a:off x="2362282" y="1647389"/>
            <a:ext cx="4834814" cy="3159167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CA703EC-3CDF-49B3-8A14-1BF916B4C75C}"/>
                  </a:ext>
                </a:extLst>
              </p:cNvPr>
              <p:cNvSpPr txBox="1"/>
              <p:nvPr/>
            </p:nvSpPr>
            <p:spPr>
              <a:xfrm>
                <a:off x="1953086" y="1168757"/>
                <a:ext cx="552409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The Feynman diagrams 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𝑷</m:t>
                    </m:r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π</m:t>
                        </m:r>
                      </m:e>
                      <m:sup>
                        <m:r>
                          <a:rPr lang="en-US" altLang="zh-CN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楷体" panose="02010609060101010101" pitchFamily="49" charset="-122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η</m:t>
                    </m:r>
                    <m: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n-US" altLang="zh-CN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endParaRPr lang="en-US" altLang="zh-CN" b="1" dirty="0">
                  <a:solidFill>
                    <a:schemeClr val="accent1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9CA703EC-3CDF-49B3-8A14-1BF916B4C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086" y="1168757"/>
                <a:ext cx="5524098" cy="375552"/>
              </a:xfrm>
              <a:prstGeom prst="rect">
                <a:avLst/>
              </a:prstGeom>
              <a:blipFill>
                <a:blip r:embed="rId5"/>
                <a:stretch>
                  <a:fillRect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F34698C0-8FE9-C4F6-FEAD-784373B65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570" y="1755371"/>
            <a:ext cx="3327124" cy="2778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A143C5-A48D-9E7B-245F-6BF225E0291B}"/>
                  </a:ext>
                </a:extLst>
              </p:cNvPr>
              <p:cNvSpPr txBox="1"/>
              <p:nvPr/>
            </p:nvSpPr>
            <p:spPr>
              <a:xfrm>
                <a:off x="2615390" y="5762589"/>
                <a:ext cx="4493858" cy="6674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b="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5A143C5-A48D-9E7B-245F-6BF225E02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390" y="5762589"/>
                <a:ext cx="4493858" cy="6674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>
            <a:extLst>
              <a:ext uri="{FF2B5EF4-FFF2-40B4-BE49-F238E27FC236}">
                <a16:creationId xmlns:a16="http://schemas.microsoft.com/office/drawing/2014/main" id="{668ED5FA-8155-BFC6-1FD6-C32FB1011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9674" y="5084982"/>
            <a:ext cx="5241525" cy="4616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FCD5D68-A81D-08DD-96D0-95ACCB174A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498" y="2375750"/>
            <a:ext cx="899186" cy="3473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9B6297B-CFBC-A67C-133A-CA7C5E3C4C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5390" y="2435149"/>
            <a:ext cx="1363144" cy="2060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AAEED19-B116-C94F-1C04-66AD2D28EE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7262" y="3944721"/>
            <a:ext cx="1041911" cy="34730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92F8EA3-2327-CA56-7CA3-C3B0C300F0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5705" y="3909440"/>
            <a:ext cx="899186" cy="34730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0F64C90-5F32-80F8-1450-399EB8B73105}"/>
              </a:ext>
            </a:extLst>
          </p:cNvPr>
          <p:cNvSpPr txBox="1"/>
          <p:nvPr/>
        </p:nvSpPr>
        <p:spPr>
          <a:xfrm>
            <a:off x="3732028" y="2199217"/>
            <a:ext cx="164805" cy="206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3DA30D4-CD34-79B2-7EEA-1F862DC74FF0}"/>
              </a:ext>
            </a:extLst>
          </p:cNvPr>
          <p:cNvSpPr txBox="1"/>
          <p:nvPr/>
        </p:nvSpPr>
        <p:spPr>
          <a:xfrm>
            <a:off x="5676771" y="2199216"/>
            <a:ext cx="164805" cy="206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A9890AF-F806-AB3D-DBA2-CE02C09EF37D}"/>
              </a:ext>
            </a:extLst>
          </p:cNvPr>
          <p:cNvSpPr txBox="1"/>
          <p:nvPr/>
        </p:nvSpPr>
        <p:spPr>
          <a:xfrm>
            <a:off x="5676771" y="3726353"/>
            <a:ext cx="164805" cy="206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E655BDB-CA40-2FBF-CF60-1F00166E6BBB}"/>
              </a:ext>
            </a:extLst>
          </p:cNvPr>
          <p:cNvSpPr txBox="1"/>
          <p:nvPr/>
        </p:nvSpPr>
        <p:spPr>
          <a:xfrm>
            <a:off x="3567223" y="3752403"/>
            <a:ext cx="164805" cy="206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2EFB1A-BB81-0BC2-8548-78B5BE97B0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88326" y="2435149"/>
            <a:ext cx="2869198" cy="24038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042E9DF-9A0C-04CE-A180-0B084AF902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81540" y="5025654"/>
            <a:ext cx="3082164" cy="1473869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E57D9DAF-2E88-CED6-DD18-AC48B64132F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54" y="2841696"/>
            <a:ext cx="2116387" cy="1174608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D332954C-BC7F-F98B-F3C5-C26B24CC7C23}"/>
              </a:ext>
            </a:extLst>
          </p:cNvPr>
          <p:cNvCxnSpPr>
            <a:cxnSpLocks/>
          </p:cNvCxnSpPr>
          <p:nvPr/>
        </p:nvCxnSpPr>
        <p:spPr>
          <a:xfrm flipH="1">
            <a:off x="1807462" y="2375750"/>
            <a:ext cx="1701348" cy="1053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DBE1FBBE-1E03-F321-0698-AD767CC9A978}"/>
              </a:ext>
            </a:extLst>
          </p:cNvPr>
          <p:cNvSpPr/>
          <p:nvPr/>
        </p:nvSpPr>
        <p:spPr>
          <a:xfrm>
            <a:off x="7322967" y="1362038"/>
            <a:ext cx="4595777" cy="1095692"/>
          </a:xfrm>
          <a:prstGeom prst="rect">
            <a:avLst/>
          </a:prstGeom>
          <a:noFill/>
          <a:ln w="317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F97C4DF-94FE-94FA-2166-7FC592071C4D}"/>
                  </a:ext>
                </a:extLst>
              </p:cNvPr>
              <p:cNvSpPr txBox="1"/>
              <p:nvPr/>
            </p:nvSpPr>
            <p:spPr>
              <a:xfrm>
                <a:off x="7248565" y="1443276"/>
                <a:ext cx="473189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By  matching the perturbative Green functions of QCD currents with those constructed in the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framework.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F97C4DF-94FE-94FA-2166-7FC59207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565" y="1443276"/>
                <a:ext cx="4731894" cy="923330"/>
              </a:xfrm>
              <a:prstGeom prst="rect">
                <a:avLst/>
              </a:prstGeom>
              <a:blipFill>
                <a:blip r:embed="rId15"/>
                <a:stretch>
                  <a:fillRect l="-1031" t="-3974" r="-2191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07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42485</TotalTime>
  <Words>1158</Words>
  <Application>Microsoft Office PowerPoint</Application>
  <PresentationFormat>宽屏</PresentationFormat>
  <Paragraphs>147</Paragraphs>
  <Slides>19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楷体</vt:lpstr>
      <vt:lpstr>Arial</vt:lpstr>
      <vt:lpstr>Calibri</vt:lpstr>
      <vt:lpstr>Calibri Light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wang shijia</cp:lastModifiedBy>
  <cp:revision>421</cp:revision>
  <dcterms:created xsi:type="dcterms:W3CDTF">2020-11-24T09:39:45Z</dcterms:created>
  <dcterms:modified xsi:type="dcterms:W3CDTF">2022-08-06T06:27:15Z</dcterms:modified>
</cp:coreProperties>
</file>