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2" r:id="rId2"/>
    <p:sldMasterId id="2147484000" r:id="rId3"/>
  </p:sldMasterIdLst>
  <p:notesMasterIdLst>
    <p:notesMasterId r:id="rId31"/>
  </p:notesMasterIdLst>
  <p:sldIdLst>
    <p:sldId id="256" r:id="rId4"/>
    <p:sldId id="511" r:id="rId5"/>
    <p:sldId id="518" r:id="rId6"/>
    <p:sldId id="519" r:id="rId7"/>
    <p:sldId id="531" r:id="rId8"/>
    <p:sldId id="530" r:id="rId9"/>
    <p:sldId id="532" r:id="rId10"/>
    <p:sldId id="389" r:id="rId11"/>
    <p:sldId id="472" r:id="rId12"/>
    <p:sldId id="474" r:id="rId13"/>
    <p:sldId id="482" r:id="rId14"/>
    <p:sldId id="517" r:id="rId15"/>
    <p:sldId id="520" r:id="rId16"/>
    <p:sldId id="513" r:id="rId17"/>
    <p:sldId id="521" r:id="rId18"/>
    <p:sldId id="522" r:id="rId19"/>
    <p:sldId id="523" r:id="rId20"/>
    <p:sldId id="527" r:id="rId21"/>
    <p:sldId id="525" r:id="rId22"/>
    <p:sldId id="534" r:id="rId23"/>
    <p:sldId id="529" r:id="rId24"/>
    <p:sldId id="528" r:id="rId25"/>
    <p:sldId id="349" r:id="rId26"/>
    <p:sldId id="273" r:id="rId27"/>
    <p:sldId id="514" r:id="rId28"/>
    <p:sldId id="515" r:id="rId29"/>
    <p:sldId id="516" r:id="rId30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00"/>
    <a:srgbClr val="FF0000"/>
    <a:srgbClr val="009900"/>
    <a:srgbClr val="FFA3A3"/>
    <a:srgbClr val="00FF00"/>
    <a:srgbClr val="66FFFF"/>
    <a:srgbClr val="FF33CC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0" autoAdjust="0"/>
    <p:restoredTop sz="94669" autoAdjust="0"/>
  </p:normalViewPr>
  <p:slideViewPr>
    <p:cSldViewPr>
      <p:cViewPr varScale="1">
        <p:scale>
          <a:sx n="86" d="100"/>
          <a:sy n="86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D034318-8DA7-4CD6-AF96-C93CF70B6B3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B060C-681A-4267-9121-F1E1B562794B}" type="slidenum">
              <a:rPr lang="en-US" altLang="ja-JP" smtClean="0">
                <a:latin typeface="Arial" pitchFamily="34" charset="0"/>
              </a:rPr>
              <a:pPr/>
              <a:t>1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5EA4F-F6B0-4666-BD50-33425C3A455D}" type="slidenum">
              <a:rPr lang="en-US" altLang="ja-JP" smtClean="0">
                <a:latin typeface="Arial" pitchFamily="34" charset="0"/>
              </a:rPr>
              <a:pPr/>
              <a:t>26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DED47-63ED-4A7A-B31D-34B1B10FDF4C}" type="slidenum">
              <a:rPr lang="en-US" altLang="ja-JP" smtClean="0">
                <a:latin typeface="Arial" pitchFamily="34" charset="0"/>
              </a:rPr>
              <a:pPr/>
              <a:t>27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r>
              <a:rPr lang="en-US" altLang="ja-JP" smtClean="0">
                <a:latin typeface="Arial" pitchFamily="34" charset="0"/>
              </a:rPr>
              <a:t>The facility is a cascaded accelerator complex. There are a linear accelerator as an injector, 3-GeV rapid cycling synchrotron, and 50-GeV main synchrotron.  </a:t>
            </a:r>
          </a:p>
          <a:p>
            <a:pPr eaLnBrk="1" hangingPunct="1"/>
            <a:endParaRPr lang="en-US" altLang="ja-JP" smtClean="0">
              <a:latin typeface="Arial" pitchFamily="34" charset="0"/>
            </a:endParaRPr>
          </a:p>
          <a:p>
            <a:pPr eaLnBrk="1" hangingPunct="1"/>
            <a:r>
              <a:rPr lang="en-US" altLang="ja-JP" smtClean="0">
                <a:latin typeface="Arial" pitchFamily="34" charset="0"/>
              </a:rPr>
              <a:t>We will have major experimental facilities, the materials and life science facility which uses 3-GeV beams and the nuclear and particle physics facility and the neutrino beamline which uses 50-GeV beams.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CD3C8-8545-4472-9E6A-5B237E677368}" type="slidenum">
              <a:rPr lang="en-US" altLang="ja-JP" smtClean="0">
                <a:latin typeface="Arial" pitchFamily="34" charset="0"/>
              </a:rPr>
              <a:pPr/>
              <a:t>8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C9439-C7A1-4601-81D5-E31E1EA20563}" type="slidenum">
              <a:rPr lang="en-US" altLang="ja-JP" smtClean="0">
                <a:solidFill>
                  <a:prstClr val="black"/>
                </a:solidFill>
                <a:latin typeface="Arial" pitchFamily="34" charset="0"/>
              </a:rPr>
              <a:pPr/>
              <a:t>9</a:t>
            </a:fld>
            <a:endParaRPr lang="en-US" altLang="ja-JP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D41F0-889B-49E7-B90C-410EE1413095}" type="slidenum">
              <a:rPr lang="en-US" altLang="ja-JP" smtClean="0">
                <a:latin typeface="Arial" pitchFamily="34" charset="0"/>
              </a:rPr>
              <a:pPr/>
              <a:t>24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A53B-216F-4DA7-8D12-67AB49C2F6AE}" type="slidenum">
              <a:rPr lang="en-US" altLang="ja-JP" smtClean="0">
                <a:latin typeface="Arial" pitchFamily="34" charset="0"/>
              </a:rPr>
              <a:pPr/>
              <a:t>25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1025525"/>
            <a:ext cx="4673600" cy="3505200"/>
          </a:xfrm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2973" y="4872103"/>
            <a:ext cx="4938286" cy="3891285"/>
          </a:xfrm>
          <a:noFill/>
          <a:ln/>
        </p:spPr>
        <p:txBody>
          <a:bodyPr wrap="none" anchor="ctr"/>
          <a:lstStyle/>
          <a:p>
            <a:endParaRPr lang="ja-JP" altLang="ja-JP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79" y="235"/>
              <a:ext cx="1864" cy="3635"/>
              <a:chOff x="3002" y="768"/>
              <a:chExt cx="1864" cy="363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6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5" y="2205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8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2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3" y="109"/>
              <a:ext cx="356" cy="608"/>
              <a:chOff x="173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0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298"/>
              <a:ext cx="500" cy="500"/>
              <a:chOff x="1727" y="876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7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3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3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48400"/>
            <a:ext cx="39608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33A45-68C6-46FB-B2B9-6DE5C5E555B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950F8-DD85-4396-AA08-0831419551C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ADE04-7FDF-41AF-9DC2-FFE88C6932B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34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F7A8C-1A32-41AC-9244-F8C92A54099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7800" y="0"/>
            <a:ext cx="7772400" cy="9144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8172450" y="-26988"/>
            <a:ext cx="93503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7956550" y="260350"/>
            <a:ext cx="1152525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604250" y="574675"/>
            <a:ext cx="504825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B2701-63B5-4CDB-9917-F5E3CCB3D6B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79" y="235"/>
              <a:ext cx="1864" cy="3635"/>
              <a:chOff x="3002" y="768"/>
              <a:chExt cx="1864" cy="363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6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5" y="2205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8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2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3" y="109"/>
              <a:ext cx="356" cy="608"/>
              <a:chOff x="173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0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298"/>
              <a:ext cx="500" cy="500"/>
              <a:chOff x="1727" y="876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7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3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3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871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872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D6A25-D0B4-45A9-B4E7-67F7D34279A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2F4ED-0D7F-48E3-A980-773EE6FB0C5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C06E1-15D9-4972-8A26-1629BF510B1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82688"/>
            <a:ext cx="4038600" cy="483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82688"/>
            <a:ext cx="4038600" cy="483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4FA50-0534-435F-95E3-3EABEF33CC6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3E234-3211-42FD-8EA7-DD1C5557751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5AA9-7F40-42D9-9122-935FF0DC8EE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7495-D45D-45A0-A27E-05FECA0391E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A26-40E7-431D-8E19-38F07322156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0643-2A63-45CD-BB52-9C6DD9A49EE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FC488-B2B3-41E7-8D7B-3EC969A4A1B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5CD24-3688-4A2D-B53F-1A3DEAEA6CF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166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166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9813-7637-45D8-87D9-1F42D3D2F55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1121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182688"/>
            <a:ext cx="8229600" cy="4837112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4E8A-74ED-4DE1-89A9-4DEC97E1802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1121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82688"/>
            <a:ext cx="4038600" cy="4837112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8200" y="1182688"/>
            <a:ext cx="4038600" cy="4837112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ABBCC-C33E-4F96-BCCD-4F6DEA11ADE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C62EF-CF27-4683-8043-8BB64EAC127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l">
              <a:defRPr sz="14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l">
              <a:defRPr sz="14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ja-JP" altLang="en-US" noProof="0" smtClean="0">
              <a:sym typeface="Gill Sans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B9E16-C45E-482E-AC33-3B7B685044A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0216-81A2-47FC-84A6-FE45FDD8A0D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8DE72-46C6-473A-8B5C-C92DA3EFC5D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CDFA2-7BCC-4933-AA43-7EA1AD9275B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57BFA-CBAD-47FF-B00A-DDAF49D4034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8A7DD-1349-4860-B1AF-122611718C9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717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10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717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grpSp>
            <p:nvGrpSpPr>
              <p:cNvPr id="721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11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411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411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3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</p:grpSp>
        <p:grpSp>
          <p:nvGrpSpPr>
            <p:cNvPr id="718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11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1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1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718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12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2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718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12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2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2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412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41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717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6058CC50-7125-42FB-A02A-788BD34FB60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98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pitchFamily="50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pitchFamily="50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pitchFamily="50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pitchFamily="50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pitchFamily="50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pitchFamily="50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pitchFamily="50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820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765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65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65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820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765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grpSp>
            <p:nvGrpSpPr>
              <p:cNvPr id="823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766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766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2766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3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</p:grpSp>
        </p:grpSp>
        <p:grpSp>
          <p:nvGrpSpPr>
            <p:cNvPr id="820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7668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669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67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820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767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67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67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820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767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67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767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2767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68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68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68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69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69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69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76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19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82688"/>
            <a:ext cx="8229600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76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276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276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1D07E42C-5917-48A3-8F74-6D132658D4B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pitchFamily="50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pitchFamily="50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pitchFamily="50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pitchFamily="50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pitchFamily="50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pitchFamily="50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pitchFamily="50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sym typeface="Gill Sans" charset="0"/>
        </a:defRPr>
      </a:lvl9pPr>
    </p:titleStyle>
    <p:bodyStyle>
      <a:lvl1pPr marL="625056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584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sym typeface="Gill Sans" charset="0"/>
        </a:defRPr>
      </a:lvl2pPr>
      <a:lvl3pPr marL="1250112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sym typeface="Gill Sans" charset="0"/>
        </a:defRPr>
      </a:lvl3pPr>
      <a:lvl4pPr marL="1562640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sym typeface="Gill Sans" charset="0"/>
        </a:defRPr>
      </a:lvl4pPr>
      <a:lvl5pPr marL="1875168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sym typeface="Gill Sans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sym typeface="Gill Sans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sym typeface="Gill Sans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sym typeface="Gill Sans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sym typeface="Gill Sans" charset="0"/>
        </a:defRPr>
      </a:lvl9pPr>
    </p:bodyStyle>
    <p:otherStyle>
      <a:defPPr>
        <a:defRPr lang="ja-JP"/>
      </a:defPPr>
      <a:lvl1pPr marL="0" algn="l" defTabSz="64291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4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0299" y="596900"/>
            <a:ext cx="6148402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 smtClean="0"/>
              <a:t>Experimental Activities at University of Tokyo</a:t>
            </a:r>
            <a:br>
              <a:rPr lang="en-US" altLang="ja-JP" sz="4000" dirty="0" smtClean="0"/>
            </a:br>
            <a:endParaRPr lang="en-US" altLang="ja-JP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4365625"/>
            <a:ext cx="6769100" cy="21732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/>
              <a:t>K. Ozawa</a:t>
            </a:r>
          </a:p>
          <a:p>
            <a:pPr eaLnBrk="1" hangingPunct="1">
              <a:defRPr/>
            </a:pPr>
            <a:r>
              <a:rPr lang="en-US" altLang="ja-JP" sz="3600" dirty="0" smtClean="0"/>
              <a:t> (University of Tokyo)</a:t>
            </a:r>
            <a:endParaRPr lang="en-US" altLang="ja-JP" dirty="0" smtClean="0"/>
          </a:p>
          <a:p>
            <a:pPr eaLnBrk="1" hangingPunct="1">
              <a:defRPr/>
            </a:pPr>
            <a:endParaRPr lang="en-US" altLang="ja-JP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R&amp;D is on-going 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6699"/>
                </a:solidFill>
              </a:rPr>
              <a:t>2010/10/15</a:t>
            </a:r>
            <a:endParaRPr lang="en-US" altLang="ja-JP">
              <a:solidFill>
                <a:srgbClr val="006699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6699"/>
                </a:solidFill>
              </a:rPr>
              <a:t>Nuclear physics in Asia, K. Ozawa</a:t>
            </a:r>
            <a:endParaRPr lang="en-US" altLang="ja-JP">
              <a:solidFill>
                <a:srgbClr val="006699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F7495-D45D-45A0-A27E-05FECA0391E1}" type="slidenum">
              <a:rPr lang="en-US" altLang="ja-JP" smtClean="0">
                <a:solidFill>
                  <a:srgbClr val="006699"/>
                </a:solidFill>
              </a:rPr>
              <a:pPr>
                <a:defRPr/>
              </a:pPr>
              <a:t>10</a:t>
            </a:fld>
            <a:endParaRPr lang="en-US" altLang="ja-JP">
              <a:solidFill>
                <a:srgbClr val="006699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071546"/>
            <a:ext cx="4857784" cy="274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5838287" y="764704"/>
            <a:ext cx="330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 Total 26 detector units.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8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1857388" cy="158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線矢印コネクタ 21"/>
          <p:cNvCxnSpPr>
            <a:stCxn id="18" idx="3"/>
            <a:endCxn id="10" idx="1"/>
          </p:cNvCxnSpPr>
          <p:nvPr/>
        </p:nvCxnSpPr>
        <p:spPr>
          <a:xfrm flipV="1">
            <a:off x="2857488" y="2442636"/>
            <a:ext cx="1285884" cy="6623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714752"/>
            <a:ext cx="2160564" cy="220187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4" name="Picture 2" descr="D:\Users\aoki\Desktop\csi.jpg"/>
          <p:cNvPicPr>
            <a:picLocks noChangeAspect="1" noChangeArrowheads="1"/>
          </p:cNvPicPr>
          <p:nvPr/>
        </p:nvPicPr>
        <p:blipFill>
          <a:blip r:embed="rId5" cstate="print"/>
          <a:srcRect l="27533" t="37975" r="24998" b="13924"/>
          <a:stretch>
            <a:fillRect/>
          </a:stretch>
        </p:blipFill>
        <p:spPr bwMode="auto">
          <a:xfrm>
            <a:off x="5786446" y="3377565"/>
            <a:ext cx="1571636" cy="119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線矢印コネクタ 25"/>
          <p:cNvCxnSpPr>
            <a:stCxn id="23" idx="0"/>
          </p:cNvCxnSpPr>
          <p:nvPr/>
        </p:nvCxnSpPr>
        <p:spPr>
          <a:xfrm rot="5400000" flipH="1" flipV="1">
            <a:off x="5040704" y="2540380"/>
            <a:ext cx="785818" cy="15629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24" idx="0"/>
          </p:cNvCxnSpPr>
          <p:nvPr/>
        </p:nvCxnSpPr>
        <p:spPr>
          <a:xfrm rot="5400000" flipH="1" flipV="1">
            <a:off x="6240793" y="2617464"/>
            <a:ext cx="1091573" cy="4286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4500562" y="5929330"/>
            <a:ext cx="4527201" cy="8617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②</a:t>
            </a:r>
            <a:r>
              <a:rPr kumimoji="1" lang="ja-JP" altLang="en-US" sz="3200" b="1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 </a:t>
            </a:r>
            <a:r>
              <a:rPr kumimoji="1" lang="en-US" altLang="ja-JP" sz="3200" b="1" dirty="0" err="1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Hadron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 Blind detector</a:t>
            </a:r>
          </a:p>
          <a:p>
            <a:pPr lvl="1"/>
            <a:r>
              <a:rPr lang="en-US" altLang="ja-JP" b="1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Gas Cherenkov for electron-ID</a:t>
            </a:r>
            <a:endParaRPr kumimoji="1" lang="en-US" altLang="ja-JP" b="1" dirty="0" smtClean="0">
              <a:solidFill>
                <a:srgbClr val="FF00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81767" y="1000108"/>
            <a:ext cx="300434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① </a:t>
            </a:r>
            <a:r>
              <a:rPr lang="en-US" altLang="ja-JP" sz="3200" b="1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GEM Tracker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3" name="グループ化 52"/>
          <p:cNvGrpSpPr/>
          <p:nvPr/>
        </p:nvGrpSpPr>
        <p:grpSpPr>
          <a:xfrm>
            <a:off x="857224" y="3429000"/>
            <a:ext cx="2357454" cy="1714512"/>
            <a:chOff x="2000232" y="1475735"/>
            <a:chExt cx="4929222" cy="2810521"/>
          </a:xfrm>
        </p:grpSpPr>
        <p:pic>
          <p:nvPicPr>
            <p:cNvPr id="37" name="図プレースホルダ 9" descr="compass-setup.png"/>
            <p:cNvPicPr>
              <a:picLocks noChangeAspect="1"/>
            </p:cNvPicPr>
            <p:nvPr/>
          </p:nvPicPr>
          <p:blipFill>
            <a:blip r:embed="rId6" cstate="print"/>
            <a:srcRect l="1981" r="1981"/>
            <a:stretch>
              <a:fillRect/>
            </a:stretch>
          </p:blipFill>
          <p:spPr>
            <a:xfrm>
              <a:off x="2000232" y="1475735"/>
              <a:ext cx="4643470" cy="2810521"/>
            </a:xfrm>
            <a:prstGeom prst="rect">
              <a:avLst/>
            </a:prstGeom>
          </p:spPr>
        </p:pic>
        <p:sp>
          <p:nvSpPr>
            <p:cNvPr id="38" name="正方形/長方形 37"/>
            <p:cNvSpPr/>
            <p:nvPr/>
          </p:nvSpPr>
          <p:spPr>
            <a:xfrm>
              <a:off x="6072198" y="1785926"/>
              <a:ext cx="85725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6072198" y="2643182"/>
              <a:ext cx="85725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6072198" y="3071810"/>
              <a:ext cx="85725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072198" y="3571876"/>
              <a:ext cx="85725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6072198" y="2285992"/>
              <a:ext cx="85725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3357554" y="2071678"/>
              <a:ext cx="295276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3348030" y="2643182"/>
              <a:ext cx="295276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3357554" y="3071810"/>
              <a:ext cx="295276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3357554" y="3429000"/>
              <a:ext cx="295276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4705352" y="2143116"/>
              <a:ext cx="72390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714876" y="2571744"/>
              <a:ext cx="85725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4786314" y="3000372"/>
              <a:ext cx="72390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714876" y="3429000"/>
              <a:ext cx="857256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コネクタ 50"/>
            <p:cNvCxnSpPr/>
            <p:nvPr/>
          </p:nvCxnSpPr>
          <p:spPr>
            <a:xfrm>
              <a:off x="3000364" y="2000240"/>
              <a:ext cx="500066" cy="3571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rot="5520000" flipH="1" flipV="1">
              <a:off x="2747950" y="2959964"/>
              <a:ext cx="1071570" cy="42386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139"/>
          <p:cNvGrpSpPr/>
          <p:nvPr/>
        </p:nvGrpSpPr>
        <p:grpSpPr>
          <a:xfrm>
            <a:off x="7500958" y="3836992"/>
            <a:ext cx="1003298" cy="234950"/>
            <a:chOff x="7815586" y="4786033"/>
            <a:chExt cx="1003298" cy="234950"/>
          </a:xfrm>
        </p:grpSpPr>
        <p:sp>
          <p:nvSpPr>
            <p:cNvPr id="117" name="1 つの角を丸めた四角形 116"/>
            <p:cNvSpPr/>
            <p:nvPr/>
          </p:nvSpPr>
          <p:spPr bwMode="auto">
            <a:xfrm>
              <a:off x="8025135" y="4786033"/>
              <a:ext cx="114300" cy="234950"/>
            </a:xfrm>
            <a:prstGeom prst="round1Rect">
              <a:avLst/>
            </a:prstGeom>
            <a:solidFill>
              <a:srgbClr val="D34817"/>
            </a:solidFill>
            <a:ln w="12700" cap="flat" cmpd="sng" algn="ctr">
              <a:solidFill>
                <a:srgbClr val="D34817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HG創英ﾌﾟﾚｾﾞﾝｽEB"/>
                <a:cs typeface="+mn-cs"/>
              </a:endParaRPr>
            </a:p>
          </p:txBody>
        </p:sp>
        <p:sp>
          <p:nvSpPr>
            <p:cNvPr id="118" name="1 つの角を丸めた四角形 117"/>
            <p:cNvSpPr/>
            <p:nvPr/>
          </p:nvSpPr>
          <p:spPr bwMode="auto">
            <a:xfrm>
              <a:off x="8025135" y="4786033"/>
              <a:ext cx="114300" cy="72000"/>
            </a:xfrm>
            <a:prstGeom prst="round1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HG創英ﾌﾟﾚｾﾞﾝｽEB"/>
                <a:cs typeface="+mn-cs"/>
              </a:endParaRPr>
            </a:p>
          </p:txBody>
        </p:sp>
        <p:sp>
          <p:nvSpPr>
            <p:cNvPr id="114" name="1 つの角を丸めた四角形 113"/>
            <p:cNvSpPr/>
            <p:nvPr/>
          </p:nvSpPr>
          <p:spPr bwMode="auto">
            <a:xfrm>
              <a:off x="8252147" y="4786033"/>
              <a:ext cx="117476" cy="234950"/>
            </a:xfrm>
            <a:prstGeom prst="round1Rect">
              <a:avLst/>
            </a:prstGeom>
            <a:solidFill>
              <a:srgbClr val="D34817"/>
            </a:solidFill>
            <a:ln w="12700" cap="flat" cmpd="sng" algn="ctr">
              <a:solidFill>
                <a:srgbClr val="D34817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HG創英ﾌﾟﾚｾﾞﾝｽEB"/>
                <a:cs typeface="+mn-cs"/>
              </a:endParaRPr>
            </a:p>
          </p:txBody>
        </p:sp>
        <p:sp>
          <p:nvSpPr>
            <p:cNvPr id="115" name="1 つの角を丸めた四角形 114"/>
            <p:cNvSpPr/>
            <p:nvPr/>
          </p:nvSpPr>
          <p:spPr bwMode="auto">
            <a:xfrm>
              <a:off x="8252147" y="4786033"/>
              <a:ext cx="117476" cy="72000"/>
            </a:xfrm>
            <a:prstGeom prst="round1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HG創英ﾌﾟﾚｾﾞﾝｽEB"/>
                <a:cs typeface="+mn-cs"/>
              </a:endParaRPr>
            </a:p>
          </p:txBody>
        </p:sp>
        <p:sp>
          <p:nvSpPr>
            <p:cNvPr id="111" name="1 つの角を丸めた四角形 110"/>
            <p:cNvSpPr/>
            <p:nvPr/>
          </p:nvSpPr>
          <p:spPr bwMode="auto">
            <a:xfrm>
              <a:off x="8477572" y="4786033"/>
              <a:ext cx="114301" cy="234950"/>
            </a:xfrm>
            <a:prstGeom prst="round1Rect">
              <a:avLst/>
            </a:prstGeom>
            <a:solidFill>
              <a:srgbClr val="D34817"/>
            </a:solidFill>
            <a:ln w="12700" cap="flat" cmpd="sng" algn="ctr">
              <a:solidFill>
                <a:srgbClr val="D34817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HG創英ﾌﾟﾚｾﾞﾝｽEB"/>
                <a:cs typeface="+mn-cs"/>
              </a:endParaRPr>
            </a:p>
          </p:txBody>
        </p:sp>
        <p:sp>
          <p:nvSpPr>
            <p:cNvPr id="112" name="1 つの角を丸めた四角形 111"/>
            <p:cNvSpPr/>
            <p:nvPr/>
          </p:nvSpPr>
          <p:spPr bwMode="auto">
            <a:xfrm>
              <a:off x="8477572" y="4786033"/>
              <a:ext cx="114301" cy="72000"/>
            </a:xfrm>
            <a:prstGeom prst="round1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HG創英ﾌﾟﾚｾﾞﾝｽEB"/>
                <a:cs typeface="+mn-cs"/>
              </a:endParaRPr>
            </a:p>
          </p:txBody>
        </p:sp>
        <p:sp>
          <p:nvSpPr>
            <p:cNvPr id="108" name="1 つの角を丸めた四角形 107"/>
            <p:cNvSpPr/>
            <p:nvPr/>
          </p:nvSpPr>
          <p:spPr bwMode="auto">
            <a:xfrm>
              <a:off x="8704584" y="4786033"/>
              <a:ext cx="114300" cy="234950"/>
            </a:xfrm>
            <a:prstGeom prst="round1Rect">
              <a:avLst/>
            </a:prstGeom>
            <a:solidFill>
              <a:srgbClr val="D34817"/>
            </a:solidFill>
            <a:ln w="12700" cap="flat" cmpd="sng" algn="ctr">
              <a:solidFill>
                <a:srgbClr val="D34817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HG創英ﾌﾟﾚｾﾞﾝｽEB"/>
                <a:cs typeface="+mn-cs"/>
              </a:endParaRPr>
            </a:p>
          </p:txBody>
        </p:sp>
        <p:sp>
          <p:nvSpPr>
            <p:cNvPr id="109" name="1 つの角を丸めた四角形 108"/>
            <p:cNvSpPr/>
            <p:nvPr/>
          </p:nvSpPr>
          <p:spPr bwMode="auto">
            <a:xfrm>
              <a:off x="8704584" y="4786033"/>
              <a:ext cx="114300" cy="72000"/>
            </a:xfrm>
            <a:prstGeom prst="round1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HG創英ﾌﾟﾚｾﾞﾝｽEB"/>
                <a:cs typeface="+mn-cs"/>
              </a:endParaRPr>
            </a:p>
          </p:txBody>
        </p:sp>
        <p:sp>
          <p:nvSpPr>
            <p:cNvPr id="105" name="1 つの角を丸めた四角形 104"/>
            <p:cNvSpPr/>
            <p:nvPr/>
          </p:nvSpPr>
          <p:spPr bwMode="auto">
            <a:xfrm>
              <a:off x="7815586" y="4786033"/>
              <a:ext cx="114301" cy="234950"/>
            </a:xfrm>
            <a:prstGeom prst="round1Rect">
              <a:avLst/>
            </a:prstGeom>
            <a:solidFill>
              <a:srgbClr val="D34817"/>
            </a:solidFill>
            <a:ln w="12700" cap="flat" cmpd="sng" algn="ctr">
              <a:solidFill>
                <a:srgbClr val="D34817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HG創英ﾌﾟﾚｾﾞﾝｽEB"/>
                <a:cs typeface="+mn-cs"/>
              </a:endParaRPr>
            </a:p>
          </p:txBody>
        </p:sp>
        <p:sp>
          <p:nvSpPr>
            <p:cNvPr id="106" name="1 つの角を丸めた四角形 105"/>
            <p:cNvSpPr/>
            <p:nvPr/>
          </p:nvSpPr>
          <p:spPr bwMode="auto">
            <a:xfrm>
              <a:off x="7815586" y="4786033"/>
              <a:ext cx="114301" cy="72000"/>
            </a:xfrm>
            <a:prstGeom prst="round1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HG創英ﾌﾟﾚｾﾞﾝｽEB"/>
                <a:cs typeface="+mn-cs"/>
              </a:endParaRPr>
            </a:p>
          </p:txBody>
        </p:sp>
      </p:grpSp>
      <p:sp>
        <p:nvSpPr>
          <p:cNvPr id="141" name="テキスト ボックス 140"/>
          <p:cNvSpPr txBox="1"/>
          <p:nvPr/>
        </p:nvSpPr>
        <p:spPr>
          <a:xfrm>
            <a:off x="357158" y="5143512"/>
            <a:ext cx="279595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Ionization (Drift gap)</a:t>
            </a:r>
          </a:p>
          <a:p>
            <a:r>
              <a:rPr lang="en-US" altLang="ja-JP" dirty="0" smtClean="0"/>
              <a:t>+ </a:t>
            </a:r>
            <a:r>
              <a:rPr kumimoji="1" lang="en-US" altLang="ja-JP" dirty="0" smtClean="0"/>
              <a:t>Multiplication (GEM)</a:t>
            </a:r>
          </a:p>
          <a:p>
            <a:pPr lvl="1"/>
            <a:r>
              <a:rPr lang="en-US" altLang="ja-JP" sz="1600" dirty="0" smtClean="0"/>
              <a:t>High rate capability</a:t>
            </a:r>
            <a:r>
              <a:rPr kumimoji="1" lang="en-US" altLang="ja-JP" sz="1600" dirty="0" smtClean="0"/>
              <a:t> </a:t>
            </a:r>
          </a:p>
          <a:p>
            <a:r>
              <a:rPr kumimoji="1" lang="en-US" altLang="ja-JP" dirty="0" smtClean="0"/>
              <a:t>+ 2D strip readout</a:t>
            </a:r>
            <a:endParaRPr kumimoji="1" lang="ja-JP" altLang="en-US" dirty="0"/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7358082" y="4071942"/>
            <a:ext cx="171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CsI</a:t>
            </a:r>
            <a:r>
              <a:rPr kumimoji="1" lang="en-US" altLang="ja-JP" sz="1600" dirty="0" smtClean="0"/>
              <a:t> </a:t>
            </a:r>
            <a:r>
              <a:rPr lang="en-US" altLang="ja-JP" sz="1600" dirty="0" smtClean="0"/>
              <a:t>+ GEM</a:t>
            </a:r>
          </a:p>
          <a:p>
            <a:r>
              <a:rPr kumimoji="1" lang="en-US" altLang="ja-JP" sz="1600" dirty="0" smtClean="0"/>
              <a:t>photo-cathode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5910870" y="4786322"/>
            <a:ext cx="3090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50cm gas(CF</a:t>
            </a:r>
            <a:r>
              <a:rPr kumimoji="1" lang="en-US" altLang="ja-JP" baseline="-25000" dirty="0" smtClean="0"/>
              <a:t>4</a:t>
            </a:r>
            <a:r>
              <a:rPr kumimoji="1" lang="en-US" altLang="ja-JP" dirty="0" smtClean="0"/>
              <a:t>) radiator</a:t>
            </a:r>
          </a:p>
          <a:p>
            <a:pPr lvl="1"/>
            <a:r>
              <a:rPr lang="en-US" altLang="ja-JP" dirty="0" smtClean="0"/>
              <a:t>~ 32 </a:t>
            </a:r>
            <a:r>
              <a:rPr lang="en-US" altLang="ja-JP" dirty="0" err="1" smtClean="0"/>
              <a:t>p.e</a:t>
            </a:r>
            <a:r>
              <a:rPr lang="en-US" altLang="ja-JP" dirty="0" smtClean="0"/>
              <a:t>. expected</a:t>
            </a:r>
            <a:endParaRPr kumimoji="1" lang="en-US" altLang="ja-JP" dirty="0" smtClean="0"/>
          </a:p>
          <a:p>
            <a:r>
              <a:rPr lang="en-US" altLang="ja-JP" dirty="0" smtClean="0"/>
              <a:t>CF4 also for multiplication in GEM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41" grpId="0"/>
      <p:bldP spid="143" grpId="0"/>
      <p:bldP spid="1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733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 smtClean="0"/>
              <a:t>Another Exp.: stopped </a:t>
            </a:r>
            <a:r>
              <a:rPr lang="en-US" altLang="ja-JP" sz="4000" dirty="0" smtClean="0">
                <a:latin typeface="Symbol" pitchFamily="18" charset="2"/>
              </a:rPr>
              <a:t>w</a:t>
            </a:r>
            <a:r>
              <a:rPr lang="en-US" altLang="ja-JP" sz="4000" dirty="0" smtClean="0"/>
              <a:t> meson</a:t>
            </a:r>
            <a:endParaRPr lang="en-US" altLang="ja-JP" sz="4000" dirty="0" smtClean="0">
              <a:effectLst/>
            </a:endParaRPr>
          </a:p>
        </p:txBody>
      </p:sp>
      <p:sp>
        <p:nvSpPr>
          <p:cNvPr id="2052" name="日付プレースホルダ 5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2010/10/15</a:t>
            </a:r>
          </a:p>
        </p:txBody>
      </p:sp>
      <p:sp>
        <p:nvSpPr>
          <p:cNvPr id="2053" name="フッター プレースホルダ 5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Nuclear physics in Asia, K. Ozawa</a:t>
            </a:r>
          </a:p>
        </p:txBody>
      </p:sp>
      <p:sp>
        <p:nvSpPr>
          <p:cNvPr id="2054" name="スライド番号プレースホルダ 5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248CC5-1916-4203-A460-68855DD02AB9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7325" y="1628800"/>
            <a:ext cx="4648200" cy="2641600"/>
            <a:chOff x="169" y="768"/>
            <a:chExt cx="2928" cy="1664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69" y="768"/>
              <a:ext cx="1802" cy="1320"/>
              <a:chOff x="576" y="768"/>
              <a:chExt cx="1802" cy="1320"/>
            </a:xfrm>
          </p:grpSpPr>
          <p:pic>
            <p:nvPicPr>
              <p:cNvPr id="2085" name="Picture 14" descr="Photon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54" y="1128"/>
                <a:ext cx="624" cy="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6" name="Picture 16" descr="Photon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87" y="1369"/>
                <a:ext cx="99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87" name="Oval 17"/>
              <p:cNvSpPr>
                <a:spLocks noChangeArrowheads="1"/>
              </p:cNvSpPr>
              <p:nvPr/>
            </p:nvSpPr>
            <p:spPr bwMode="auto">
              <a:xfrm>
                <a:off x="768" y="768"/>
                <a:ext cx="816" cy="81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88" name="Oval 1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89" name="Line 19"/>
              <p:cNvSpPr>
                <a:spLocks noChangeShapeType="1"/>
              </p:cNvSpPr>
              <p:nvPr/>
            </p:nvSpPr>
            <p:spPr bwMode="auto">
              <a:xfrm flipV="1">
                <a:off x="1178" y="1125"/>
                <a:ext cx="585" cy="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90" name="Line 20"/>
              <p:cNvSpPr>
                <a:spLocks noChangeShapeType="1"/>
              </p:cNvSpPr>
              <p:nvPr/>
            </p:nvSpPr>
            <p:spPr bwMode="auto">
              <a:xfrm>
                <a:off x="1176" y="1178"/>
                <a:ext cx="144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91" name="Line 21"/>
              <p:cNvSpPr>
                <a:spLocks noChangeShapeType="1"/>
              </p:cNvSpPr>
              <p:nvPr/>
            </p:nvSpPr>
            <p:spPr bwMode="auto">
              <a:xfrm>
                <a:off x="1323" y="1367"/>
                <a:ext cx="432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92" name="Text Box 22"/>
              <p:cNvSpPr txBox="1">
                <a:spLocks noChangeArrowheads="1"/>
              </p:cNvSpPr>
              <p:nvPr/>
            </p:nvSpPr>
            <p:spPr bwMode="auto">
              <a:xfrm>
                <a:off x="1152" y="1718"/>
                <a:ext cx="240" cy="250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0" lang="de-DE" altLang="ja-JP" sz="2000" b="1">
                    <a:latin typeface="Symbol" pitchFamily="18" charset="2"/>
                    <a:cs typeface="Times New Roman" pitchFamily="18" charset="0"/>
                  </a:rPr>
                  <a:t>g</a:t>
                </a:r>
                <a:endParaRPr kumimoji="0" lang="de-DE" altLang="ja-JP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3" name="Text Box 23"/>
              <p:cNvSpPr txBox="1">
                <a:spLocks noChangeArrowheads="1"/>
              </p:cNvSpPr>
              <p:nvPr/>
            </p:nvSpPr>
            <p:spPr bwMode="auto">
              <a:xfrm>
                <a:off x="1824" y="1776"/>
                <a:ext cx="240" cy="250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0" lang="de-DE" altLang="ja-JP" sz="2000" b="1">
                    <a:latin typeface="Symbol" pitchFamily="18" charset="2"/>
                    <a:cs typeface="Times New Roman" pitchFamily="18" charset="0"/>
                  </a:rPr>
                  <a:t>g</a:t>
                </a:r>
                <a:endParaRPr kumimoji="0" lang="de-DE" altLang="ja-JP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4" name="Text Box 24"/>
              <p:cNvSpPr txBox="1">
                <a:spLocks noChangeArrowheads="1"/>
              </p:cNvSpPr>
              <p:nvPr/>
            </p:nvSpPr>
            <p:spPr bwMode="auto">
              <a:xfrm>
                <a:off x="2112" y="912"/>
                <a:ext cx="240" cy="250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0" lang="de-DE" altLang="ja-JP" sz="2000" b="1">
                    <a:latin typeface="Symbol" pitchFamily="18" charset="2"/>
                    <a:cs typeface="Times New Roman" pitchFamily="18" charset="0"/>
                  </a:rPr>
                  <a:t>g</a:t>
                </a:r>
                <a:endParaRPr kumimoji="0" lang="de-DE" altLang="ja-JP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5" name="Text Box 25"/>
              <p:cNvSpPr txBox="1">
                <a:spLocks noChangeArrowheads="1"/>
              </p:cNvSpPr>
              <p:nvPr/>
            </p:nvSpPr>
            <p:spPr bwMode="auto">
              <a:xfrm>
                <a:off x="576" y="864"/>
                <a:ext cx="240" cy="250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0" lang="de-DE" altLang="ja-JP" sz="2000" b="1">
                    <a:latin typeface="Symbol" pitchFamily="18" charset="2"/>
                    <a:cs typeface="Times New Roman" pitchFamily="18" charset="0"/>
                  </a:rPr>
                  <a:t>p</a:t>
                </a:r>
                <a:endParaRPr kumimoji="0" lang="de-DE" altLang="ja-JP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6" name="Text Box 26"/>
              <p:cNvSpPr txBox="1">
                <a:spLocks noChangeArrowheads="1"/>
              </p:cNvSpPr>
              <p:nvPr/>
            </p:nvSpPr>
            <p:spPr bwMode="auto">
              <a:xfrm>
                <a:off x="1056" y="1152"/>
                <a:ext cx="240" cy="250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0" lang="de-DE" altLang="ja-JP" sz="2000" b="1"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de-DE" altLang="ja-JP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7" name="Text Box 27"/>
              <p:cNvSpPr txBox="1">
                <a:spLocks noChangeArrowheads="1"/>
              </p:cNvSpPr>
              <p:nvPr/>
            </p:nvSpPr>
            <p:spPr bwMode="auto">
              <a:xfrm>
                <a:off x="1536" y="1190"/>
                <a:ext cx="288" cy="250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0" lang="de-DE" altLang="ja-JP" sz="2000" b="1">
                    <a:latin typeface="Symbol" pitchFamily="18" charset="2"/>
                    <a:cs typeface="Times New Roman" pitchFamily="18" charset="0"/>
                  </a:rPr>
                  <a:t>p</a:t>
                </a:r>
                <a:r>
                  <a:rPr kumimoji="0" lang="de-DE" altLang="ja-JP" sz="2000" b="1" baseline="30000">
                    <a:latin typeface="Symbol" pitchFamily="18" charset="2"/>
                    <a:cs typeface="Times New Roman" pitchFamily="18" charset="0"/>
                  </a:rPr>
                  <a:t>0</a:t>
                </a:r>
                <a:endParaRPr kumimoji="0" lang="de-DE" altLang="ja-JP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8" name="Text Box 28"/>
              <p:cNvSpPr txBox="1">
                <a:spLocks noChangeArrowheads="1"/>
              </p:cNvSpPr>
              <p:nvPr/>
            </p:nvSpPr>
            <p:spPr bwMode="auto">
              <a:xfrm>
                <a:off x="1680" y="855"/>
                <a:ext cx="398" cy="252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0" lang="de-DE" altLang="ja-JP" sz="2000" b="1"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1686" y="1296"/>
              <a:ext cx="1411" cy="864"/>
              <a:chOff x="2477" y="528"/>
              <a:chExt cx="1411" cy="864"/>
            </a:xfrm>
          </p:grpSpPr>
          <p:sp>
            <p:nvSpPr>
              <p:cNvPr id="2076" name="Text Box 30"/>
              <p:cNvSpPr txBox="1">
                <a:spLocks noChangeArrowheads="1"/>
              </p:cNvSpPr>
              <p:nvPr/>
            </p:nvSpPr>
            <p:spPr bwMode="auto">
              <a:xfrm>
                <a:off x="2477" y="528"/>
                <a:ext cx="124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0" lang="de-DE" altLang="ja-JP" sz="2000" b="1" dirty="0">
                    <a:latin typeface="Symbol" pitchFamily="18" charset="2"/>
                    <a:cs typeface="Times New Roman" pitchFamily="18" charset="0"/>
                  </a:rPr>
                  <a:t>p</a:t>
                </a:r>
                <a:r>
                  <a:rPr kumimoji="0" lang="de-DE" altLang="ja-JP" sz="2000" b="1" baseline="30000" dirty="0">
                    <a:latin typeface="Symbol" pitchFamily="18" charset="2"/>
                    <a:cs typeface="Times New Roman" pitchFamily="18" charset="0"/>
                  </a:rPr>
                  <a:t>-</a:t>
                </a:r>
                <a:r>
                  <a:rPr kumimoji="0" lang="de-DE" altLang="ja-JP" sz="2000" b="1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kumimoji="0" lang="de-DE" altLang="ja-JP" sz="2000" b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  + </a:t>
                </a:r>
                <a:r>
                  <a:rPr kumimoji="0" lang="de-DE" altLang="ja-JP" sz="2000" b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n+X</a:t>
                </a:r>
                <a:endParaRPr kumimoji="0" lang="de-DE" altLang="ja-JP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77" name="Text Box 31"/>
              <p:cNvSpPr txBox="1">
                <a:spLocks noChangeArrowheads="1"/>
              </p:cNvSpPr>
              <p:nvPr/>
            </p:nvSpPr>
            <p:spPr bwMode="auto">
              <a:xfrm>
                <a:off x="3504" y="1142"/>
                <a:ext cx="3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0" lang="ja-JP" altLang="de-DE" sz="2000" b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</a:t>
                </a:r>
                <a:endParaRPr kumimoji="0" lang="ja-JP" altLang="de-DE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78" name="Text Box 32"/>
              <p:cNvSpPr txBox="1">
                <a:spLocks noChangeArrowheads="1"/>
              </p:cNvSpPr>
              <p:nvPr/>
            </p:nvSpPr>
            <p:spPr bwMode="auto">
              <a:xfrm>
                <a:off x="3216" y="864"/>
                <a:ext cx="4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0" lang="en-GB" altLang="ja-JP" sz="2000" b="1">
                    <a:latin typeface="Symbol" pitchFamily="18" charset="2"/>
                    <a:cs typeface="Times New Roman" pitchFamily="18" charset="0"/>
                  </a:rPr>
                  <a:t>p</a:t>
                </a:r>
                <a:r>
                  <a:rPr kumimoji="0" lang="en-GB" altLang="ja-JP" sz="2000" b="1" baseline="3000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GB" altLang="ja-JP" sz="2000" b="1">
                    <a:latin typeface="Symbol" pitchFamily="18" charset="2"/>
                    <a:cs typeface="Times New Roman" pitchFamily="18" charset="0"/>
                  </a:rPr>
                  <a:t>g</a:t>
                </a:r>
                <a:endParaRPr kumimoji="0" lang="de-DE" altLang="ja-JP" sz="2000" b="1">
                  <a:latin typeface="Symbol" pitchFamily="18" charset="2"/>
                  <a:cs typeface="Times New Roman" pitchFamily="18" charset="0"/>
                </a:endParaRPr>
              </a:p>
            </p:txBody>
          </p:sp>
          <p:grpSp>
            <p:nvGrpSpPr>
              <p:cNvPr id="5" name="Group 33"/>
              <p:cNvGrpSpPr>
                <a:grpSpLocks/>
              </p:cNvGrpSpPr>
              <p:nvPr/>
            </p:nvGrpSpPr>
            <p:grpSpPr bwMode="auto">
              <a:xfrm>
                <a:off x="3383" y="1085"/>
                <a:ext cx="242" cy="240"/>
                <a:chOff x="3815" y="1133"/>
                <a:chExt cx="242" cy="240"/>
              </a:xfrm>
            </p:grpSpPr>
            <p:sp>
              <p:nvSpPr>
                <p:cNvPr id="2083" name="Line 34"/>
                <p:cNvSpPr>
                  <a:spLocks noChangeShapeType="1"/>
                </p:cNvSpPr>
                <p:nvPr/>
              </p:nvSpPr>
              <p:spPr bwMode="auto">
                <a:xfrm>
                  <a:off x="3817" y="1367"/>
                  <a:ext cx="24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84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815" y="1133"/>
                  <a:ext cx="0" cy="24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" name="Group 36"/>
              <p:cNvGrpSpPr>
                <a:grpSpLocks/>
              </p:cNvGrpSpPr>
              <p:nvPr/>
            </p:nvGrpSpPr>
            <p:grpSpPr bwMode="auto">
              <a:xfrm>
                <a:off x="3095" y="768"/>
                <a:ext cx="242" cy="240"/>
                <a:chOff x="3815" y="1133"/>
                <a:chExt cx="242" cy="240"/>
              </a:xfrm>
            </p:grpSpPr>
            <p:sp>
              <p:nvSpPr>
                <p:cNvPr id="2081" name="Line 37"/>
                <p:cNvSpPr>
                  <a:spLocks noChangeShapeType="1"/>
                </p:cNvSpPr>
                <p:nvPr/>
              </p:nvSpPr>
              <p:spPr bwMode="auto">
                <a:xfrm>
                  <a:off x="3817" y="1367"/>
                  <a:ext cx="24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82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815" y="1133"/>
                  <a:ext cx="0" cy="24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aphicFrame>
          <p:nvGraphicFramePr>
            <p:cNvPr id="2050" name="Object 39"/>
            <p:cNvGraphicFramePr>
              <a:graphicFrameLocks noChangeAspect="1"/>
            </p:cNvGraphicFramePr>
            <p:nvPr/>
          </p:nvGraphicFramePr>
          <p:xfrm>
            <a:off x="768" y="2112"/>
            <a:ext cx="1296" cy="320"/>
          </p:xfrm>
          <a:graphic>
            <a:graphicData uri="http://schemas.openxmlformats.org/presentationml/2006/ole">
              <p:oleObj spid="_x0000_s355330" name="Formel" r:id="rId6" imgW="2057400" imgH="507960" progId="Equation.3">
                <p:embed/>
              </p:oleObj>
            </a:graphicData>
          </a:graphic>
        </p:graphicFrame>
      </p:grpSp>
      <p:cxnSp>
        <p:nvCxnSpPr>
          <p:cNvPr id="85" name="直線矢印コネクタ 84"/>
          <p:cNvCxnSpPr/>
          <p:nvPr/>
        </p:nvCxnSpPr>
        <p:spPr>
          <a:xfrm>
            <a:off x="214313" y="1714500"/>
            <a:ext cx="9286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テキスト ボックス 85"/>
          <p:cNvSpPr txBox="1">
            <a:spLocks noChangeArrowheads="1"/>
          </p:cNvSpPr>
          <p:nvPr/>
        </p:nvSpPr>
        <p:spPr bwMode="auto">
          <a:xfrm>
            <a:off x="71438" y="3857625"/>
            <a:ext cx="4643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ja-JP" b="1" dirty="0" smtClean="0">
              <a:solidFill>
                <a:srgbClr val="FF0000"/>
              </a:solidFill>
            </a:endParaRPr>
          </a:p>
          <a:p>
            <a:endParaRPr lang="en-US" altLang="ja-JP" b="1" dirty="0" smtClean="0">
              <a:solidFill>
                <a:srgbClr val="FF0000"/>
              </a:solidFill>
            </a:endParaRPr>
          </a:p>
          <a:p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4107" name="テキスト ボックス 86"/>
          <p:cNvSpPr txBox="1">
            <a:spLocks noChangeArrowheads="1"/>
          </p:cNvSpPr>
          <p:nvPr/>
        </p:nvSpPr>
        <p:spPr bwMode="auto">
          <a:xfrm>
            <a:off x="4544442" y="1196752"/>
            <a:ext cx="4564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/>
              <a:t>Generate </a:t>
            </a:r>
            <a:r>
              <a:rPr lang="en-US" altLang="ja-JP" sz="2000" dirty="0">
                <a:latin typeface="Symbol" pitchFamily="18" charset="2"/>
              </a:rPr>
              <a:t>w</a:t>
            </a:r>
            <a:r>
              <a:rPr lang="en-US" altLang="ja-JP" sz="2000" dirty="0"/>
              <a:t> meson using </a:t>
            </a:r>
            <a:r>
              <a:rPr lang="en-US" altLang="ja-JP" sz="2000" dirty="0">
                <a:latin typeface="Symbol" pitchFamily="18" charset="2"/>
              </a:rPr>
              <a:t>p </a:t>
            </a:r>
            <a:r>
              <a:rPr lang="en-US" altLang="ja-JP" sz="2000" dirty="0">
                <a:latin typeface="+mn-lt"/>
              </a:rPr>
              <a:t>beam</a:t>
            </a:r>
            <a:r>
              <a:rPr lang="en-US" altLang="ja-JP" sz="2000" dirty="0"/>
              <a:t>.</a:t>
            </a:r>
          </a:p>
          <a:p>
            <a:pPr>
              <a:defRPr/>
            </a:pPr>
            <a:r>
              <a:rPr lang="en-US" altLang="ja-JP" sz="2000" dirty="0"/>
              <a:t>Emitted neutron is detected at 0</a:t>
            </a:r>
            <a:r>
              <a:rPr lang="en-US" altLang="ja-JP" sz="2000" dirty="0">
                <a:sym typeface="Symbol" pitchFamily="18" charset="2"/>
              </a:rPr>
              <a:t></a:t>
            </a:r>
            <a:r>
              <a:rPr lang="en-US" altLang="ja-JP" sz="2000" dirty="0"/>
              <a:t>.</a:t>
            </a:r>
          </a:p>
          <a:p>
            <a:pPr>
              <a:defRPr/>
            </a:pPr>
            <a:r>
              <a:rPr lang="en-US" altLang="ja-JP" sz="2000" dirty="0"/>
              <a:t>Decay of </a:t>
            </a:r>
            <a:r>
              <a:rPr lang="en-US" altLang="ja-JP" sz="2000" dirty="0">
                <a:latin typeface="Symbol" pitchFamily="18" charset="2"/>
              </a:rPr>
              <a:t>w</a:t>
            </a:r>
            <a:r>
              <a:rPr lang="en-US" altLang="ja-JP" sz="2000" dirty="0"/>
              <a:t> meson is detected.</a:t>
            </a:r>
            <a:endParaRPr lang="ja-JP" altLang="en-US" sz="2000" dirty="0"/>
          </a:p>
        </p:txBody>
      </p:sp>
      <p:sp>
        <p:nvSpPr>
          <p:cNvPr id="2060" name="テキスト ボックス 63"/>
          <p:cNvSpPr txBox="1">
            <a:spLocks noChangeArrowheads="1"/>
          </p:cNvSpPr>
          <p:nvPr/>
        </p:nvSpPr>
        <p:spPr bwMode="auto">
          <a:xfrm>
            <a:off x="4687317" y="2265140"/>
            <a:ext cx="4357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If </a:t>
            </a:r>
            <a:r>
              <a:rPr lang="en-US" altLang="ja-JP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dirty="0">
                <a:solidFill>
                  <a:srgbClr val="FF0000"/>
                </a:solidFill>
              </a:rPr>
              <a:t> momentum is chosen carefully, momentum transfer will be ~ 0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Focus on forward neutron</a:t>
            </a:r>
            <a:r>
              <a:rPr lang="ja-JP" altLang="en-US" dirty="0" smtClean="0">
                <a:solidFill>
                  <a:srgbClr val="000000"/>
                </a:solidFill>
              </a:rPr>
              <a:t>　</a:t>
            </a:r>
            <a:r>
              <a:rPr lang="en-US" altLang="ja-JP" dirty="0" smtClean="0">
                <a:solidFill>
                  <a:srgbClr val="000000"/>
                </a:solidFill>
              </a:rPr>
              <a:t>(~2°).</a:t>
            </a:r>
          </a:p>
        </p:txBody>
      </p:sp>
      <p:pic>
        <p:nvPicPr>
          <p:cNvPr id="50" name="図 4" descr="chinvomegaNoMH0.png"/>
          <p:cNvPicPr>
            <a:picLocks noChangeAspect="1"/>
          </p:cNvPicPr>
          <p:nvPr/>
        </p:nvPicPr>
        <p:blipFill>
          <a:blip r:embed="rId7" cstate="print"/>
          <a:srcRect t="8007"/>
          <a:stretch>
            <a:fillRect/>
          </a:stretch>
        </p:blipFill>
        <p:spPr bwMode="auto">
          <a:xfrm>
            <a:off x="4994150" y="3711531"/>
            <a:ext cx="3898330" cy="243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テキスト ボックス 25"/>
          <p:cNvSpPr txBox="1">
            <a:spLocks noChangeArrowheads="1"/>
          </p:cNvSpPr>
          <p:nvPr/>
        </p:nvSpPr>
        <p:spPr bwMode="auto">
          <a:xfrm>
            <a:off x="4734036" y="3356992"/>
            <a:ext cx="430246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Expected </a:t>
            </a:r>
            <a:r>
              <a:rPr lang="en-US" altLang="ja-JP" dirty="0" smtClean="0">
                <a:solidFill>
                  <a:srgbClr val="FF0000"/>
                </a:solidFill>
              </a:rPr>
              <a:t>Invariant </a:t>
            </a:r>
            <a:r>
              <a:rPr lang="en-US" altLang="ja-JP" dirty="0">
                <a:solidFill>
                  <a:srgbClr val="FF0000"/>
                </a:solidFill>
              </a:rPr>
              <a:t>mass spectrum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323528" y="4509120"/>
            <a:ext cx="45365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000000"/>
                </a:solidFill>
              </a:rPr>
              <a:t>Stopped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 meson can show clear modified mass spectrum </a:t>
            </a:r>
            <a:r>
              <a:rPr lang="en-US" altLang="ja-JP" sz="2400" dirty="0" smtClean="0">
                <a:solidFill>
                  <a:srgbClr val="000000"/>
                </a:solidFill>
              </a:rPr>
              <a:t>in nucleus. 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6660232" y="836712"/>
            <a:ext cx="21602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3333FF"/>
                </a:solidFill>
              </a:rPr>
              <a:t>J-PARC E26</a:t>
            </a:r>
            <a:endParaRPr kumimoji="1" lang="ja-JP" altLang="en-US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Exotic Atom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C62EF-CF27-4683-8043-8BB64EAC127F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effectLst/>
              </a:rPr>
              <a:t>Pionic</a:t>
            </a:r>
            <a:r>
              <a:rPr lang="en-US" altLang="ja-JP" dirty="0" smtClean="0">
                <a:effectLst/>
              </a:rPr>
              <a:t> Atom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8DE72-46C6-473A-8B5C-C92DA3EFC5D1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7" name="テキスト ボックス 8"/>
          <p:cNvSpPr txBox="1">
            <a:spLocks noChangeArrowheads="1"/>
          </p:cNvSpPr>
          <p:nvPr/>
        </p:nvSpPr>
        <p:spPr bwMode="auto">
          <a:xfrm>
            <a:off x="1659861" y="2185119"/>
            <a:ext cx="320017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/>
              <a:t>D. Jido et al., </a:t>
            </a:r>
            <a:r>
              <a:rPr lang="en-US" altLang="ja-JP" sz="1400" dirty="0" smtClean="0"/>
              <a:t>PL B670(2008) 109</a:t>
            </a:r>
            <a:endParaRPr lang="ja-JP" altLang="en-US" sz="14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99862"/>
            <a:ext cx="2964954" cy="20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3248" y="1484784"/>
            <a:ext cx="3790752" cy="101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4932040" y="4437112"/>
            <a:ext cx="410727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/>
              <a:t>Y. </a:t>
            </a:r>
            <a:r>
              <a:rPr lang="en-US" altLang="ja-JP" sz="1400" dirty="0" err="1"/>
              <a:t>Umemoto</a:t>
            </a:r>
            <a:r>
              <a:rPr lang="en-US" altLang="ja-JP" sz="1400" dirty="0"/>
              <a:t> et al., </a:t>
            </a:r>
            <a:r>
              <a:rPr lang="en-US" altLang="ja-JP" sz="1400" dirty="0" smtClean="0"/>
              <a:t>PR </a:t>
            </a:r>
            <a:r>
              <a:rPr lang="en-US" altLang="ja-JP" sz="1400" dirty="0"/>
              <a:t>C62(2004)  024606</a:t>
            </a:r>
            <a:endParaRPr lang="ja-JP" altLang="en-US" sz="1400" dirty="0"/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179512" y="1484784"/>
            <a:ext cx="51845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dirty="0" smtClean="0"/>
              <a:t>-nucleus </a:t>
            </a:r>
            <a:r>
              <a:rPr lang="en-US" altLang="ja-JP" dirty="0"/>
              <a:t>scattering </a:t>
            </a:r>
            <a:r>
              <a:rPr lang="en-US" altLang="ja-JP" dirty="0" smtClean="0"/>
              <a:t>length (b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) </a:t>
            </a:r>
            <a:r>
              <a:rPr lang="en-US" altLang="ja-JP" dirty="0"/>
              <a:t>is directly connected to quark condensate in the medium.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836712"/>
            <a:ext cx="6561412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b="1" kern="0" dirty="0" err="1" smtClean="0">
                <a:solidFill>
                  <a:srgbClr val="FF0000"/>
                </a:solidFill>
                <a:latin typeface="+mn-lt"/>
                <a:ea typeface="ＭＳ Ｐゴシック"/>
                <a:cs typeface="+mj-cs"/>
              </a:rPr>
              <a:t>Chiral</a:t>
            </a:r>
            <a:r>
              <a:rPr lang="en-US" altLang="ja-JP" sz="3200" b="1" kern="0" dirty="0" smtClean="0">
                <a:solidFill>
                  <a:srgbClr val="FF0000"/>
                </a:solidFill>
                <a:latin typeface="+mn-lt"/>
                <a:ea typeface="ＭＳ Ｐゴシック"/>
                <a:cs typeface="+mj-cs"/>
              </a:rPr>
              <a:t> symmetry in medium</a:t>
            </a:r>
            <a:endParaRPr lang="ja-JP" altLang="en-US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224" y="2714848"/>
            <a:ext cx="3101224" cy="157824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319113"/>
            <a:ext cx="4183732" cy="19902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323529" y="270892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scattering length can be measured using energy and width of </a:t>
            </a:r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dirty="0" smtClean="0"/>
              <a:t> 1s bound state.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7584" y="364676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bound state can be generated using the following reaction.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ffectLst/>
              </a:rPr>
              <a:t>Results</a:t>
            </a:r>
          </a:p>
        </p:txBody>
      </p:sp>
      <p:sp>
        <p:nvSpPr>
          <p:cNvPr id="38916" name="テキスト ボックス 7"/>
          <p:cNvSpPr txBox="1">
            <a:spLocks noChangeArrowheads="1"/>
          </p:cNvSpPr>
          <p:nvPr/>
        </p:nvSpPr>
        <p:spPr bwMode="auto">
          <a:xfrm>
            <a:off x="214313" y="977900"/>
            <a:ext cx="472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/>
              <a:t>K. Suzuki et al., Phys. Rev. Let., 92(2004) 072302</a:t>
            </a:r>
            <a:endParaRPr lang="ja-JP" altLang="en-US" sz="1400" dirty="0"/>
          </a:p>
        </p:txBody>
      </p:sp>
      <p:sp>
        <p:nvSpPr>
          <p:cNvPr id="38917" name="テキスト ボックス 9"/>
          <p:cNvSpPr txBox="1">
            <a:spLocks noChangeArrowheads="1"/>
          </p:cNvSpPr>
          <p:nvPr/>
        </p:nvSpPr>
        <p:spPr bwMode="auto">
          <a:xfrm>
            <a:off x="4143375" y="1373113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Char char="p"/>
            </a:pPr>
            <a:r>
              <a:rPr lang="en-US" altLang="ja-JP" dirty="0"/>
              <a:t> </a:t>
            </a:r>
            <a:r>
              <a:rPr lang="en-US" altLang="ja-JP" dirty="0" smtClean="0"/>
              <a:t>deeply bound </a:t>
            </a:r>
            <a:r>
              <a:rPr lang="en-US" altLang="ja-JP" dirty="0"/>
              <a:t>state is observed in </a:t>
            </a:r>
          </a:p>
          <a:p>
            <a:r>
              <a:rPr lang="en-US" altLang="ja-JP" dirty="0" err="1"/>
              <a:t>Sn</a:t>
            </a:r>
            <a:r>
              <a:rPr lang="en-US" altLang="ja-JP" dirty="0"/>
              <a:t>(d, </a:t>
            </a:r>
            <a:r>
              <a:rPr lang="en-US" altLang="ja-JP" baseline="30000" dirty="0"/>
              <a:t>3</a:t>
            </a:r>
            <a:r>
              <a:rPr lang="en-US" altLang="ja-JP" dirty="0"/>
              <a:t>He) </a:t>
            </a:r>
            <a:r>
              <a:rPr lang="en-US" altLang="ja-JP" dirty="0" err="1"/>
              <a:t>pion</a:t>
            </a:r>
            <a:r>
              <a:rPr lang="en-US" altLang="ja-JP" dirty="0"/>
              <a:t> transfer reaction.</a:t>
            </a:r>
          </a:p>
        </p:txBody>
      </p:sp>
      <p:sp>
        <p:nvSpPr>
          <p:cNvPr id="38918" name="テキスト ボックス 10"/>
          <p:cNvSpPr txBox="1">
            <a:spLocks noChangeArrowheads="1"/>
          </p:cNvSpPr>
          <p:nvPr/>
        </p:nvSpPr>
        <p:spPr bwMode="auto">
          <a:xfrm>
            <a:off x="3995936" y="4449291"/>
            <a:ext cx="4929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Reduction of the </a:t>
            </a:r>
            <a:r>
              <a:rPr lang="en-US" altLang="ja-JP" dirty="0" err="1"/>
              <a:t>chiral</a:t>
            </a:r>
            <a:r>
              <a:rPr lang="en-US" altLang="ja-JP" dirty="0"/>
              <a:t> order parameter, </a:t>
            </a:r>
            <a:r>
              <a:rPr lang="en-US" altLang="ja-JP" i="1" dirty="0">
                <a:solidFill>
                  <a:srgbClr val="FF0000"/>
                </a:solidFill>
              </a:rPr>
              <a:t>f*</a:t>
            </a:r>
            <a:r>
              <a:rPr lang="en-US" altLang="ja-JP" i="1" baseline="-25000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i="1" dirty="0">
                <a:solidFill>
                  <a:srgbClr val="FF0000"/>
                </a:solidFill>
              </a:rPr>
              <a:t>(</a:t>
            </a:r>
            <a:r>
              <a:rPr lang="en-US" altLang="ja-JP" i="1" dirty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altLang="ja-JP" i="1" dirty="0">
                <a:solidFill>
                  <a:srgbClr val="FF0000"/>
                </a:solidFill>
              </a:rPr>
              <a:t>)</a:t>
            </a:r>
            <a:r>
              <a:rPr lang="en-US" altLang="ja-JP" i="1" baseline="30000" dirty="0">
                <a:solidFill>
                  <a:srgbClr val="FF0000"/>
                </a:solidFill>
              </a:rPr>
              <a:t>2</a:t>
            </a:r>
            <a:r>
              <a:rPr lang="en-US" altLang="ja-JP" i="1" dirty="0">
                <a:solidFill>
                  <a:srgbClr val="FF0000"/>
                </a:solidFill>
              </a:rPr>
              <a:t>/f</a:t>
            </a:r>
            <a:r>
              <a:rPr lang="en-US" altLang="ja-JP" i="1" baseline="-25000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i="1" baseline="30000" dirty="0">
                <a:solidFill>
                  <a:srgbClr val="FF0000"/>
                </a:solidFill>
              </a:rPr>
              <a:t>2</a:t>
            </a:r>
            <a:r>
              <a:rPr lang="en-US" altLang="ja-JP" i="1" dirty="0">
                <a:solidFill>
                  <a:srgbClr val="FF0000"/>
                </a:solidFill>
              </a:rPr>
              <a:t>=0.64 </a:t>
            </a:r>
            <a:r>
              <a:rPr lang="en-US" altLang="ja-JP" i="1" dirty="0"/>
              <a:t>at the normal</a:t>
            </a:r>
          </a:p>
          <a:p>
            <a:r>
              <a:rPr lang="en-US" altLang="ja-JP" dirty="0"/>
              <a:t>nuclear density (</a:t>
            </a:r>
            <a:r>
              <a:rPr lang="en-US" altLang="ja-JP" i="1" dirty="0">
                <a:latin typeface="Symbol" pitchFamily="18" charset="2"/>
              </a:rPr>
              <a:t>r</a:t>
            </a:r>
            <a:r>
              <a:rPr lang="en-US" altLang="ja-JP" i="1" dirty="0"/>
              <a:t> = </a:t>
            </a:r>
            <a:r>
              <a:rPr lang="en-US" altLang="ja-JP" i="1" dirty="0">
                <a:latin typeface="Symbol" pitchFamily="18" charset="2"/>
              </a:rPr>
              <a:t>r</a:t>
            </a:r>
            <a:r>
              <a:rPr lang="en-US" altLang="ja-JP" i="1" baseline="-25000" dirty="0"/>
              <a:t>0</a:t>
            </a:r>
            <a:r>
              <a:rPr lang="en-US" altLang="ja-JP" i="1" dirty="0"/>
              <a:t> ) is indicated.</a:t>
            </a:r>
            <a:endParaRPr lang="ja-JP" altLang="en-US" dirty="0"/>
          </a:p>
        </p:txBody>
      </p:sp>
      <p:sp>
        <p:nvSpPr>
          <p:cNvPr id="24583" name="日付プレースホルダ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2010/10/15</a:t>
            </a:r>
          </a:p>
        </p:txBody>
      </p:sp>
      <p:sp>
        <p:nvSpPr>
          <p:cNvPr id="24584" name="フッター プレースホルダ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Nuclear physics in Asia, K. Ozawa</a:t>
            </a:r>
          </a:p>
        </p:txBody>
      </p:sp>
      <p:sp>
        <p:nvSpPr>
          <p:cNvPr id="24587" name="スライド番号プレースホルダ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22EEC-6AB7-404D-9EA9-5A1CB4F3671E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sp>
        <p:nvSpPr>
          <p:cNvPr id="38924" name="テキスト ボックス 12"/>
          <p:cNvSpPr txBox="1">
            <a:spLocks noChangeArrowheads="1"/>
          </p:cNvSpPr>
          <p:nvPr/>
        </p:nvSpPr>
        <p:spPr bwMode="auto">
          <a:xfrm>
            <a:off x="4706777" y="5518973"/>
            <a:ext cx="3609639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New </a:t>
            </a:r>
            <a:r>
              <a:rPr lang="en-US" altLang="ja-JP" dirty="0" smtClean="0"/>
              <a:t>exp is being prepared  </a:t>
            </a:r>
            <a:r>
              <a:rPr lang="en-US" altLang="ja-JP" dirty="0"/>
              <a:t>at </a:t>
            </a:r>
            <a:r>
              <a:rPr lang="en-US" altLang="ja-JP" dirty="0" smtClean="0"/>
              <a:t>RIKEN </a:t>
            </a:r>
            <a:r>
              <a:rPr lang="en-US" altLang="ja-JP" dirty="0" err="1" smtClean="0"/>
              <a:t>BigRIPS</a:t>
            </a:r>
            <a:r>
              <a:rPr lang="en-US" altLang="ja-JP" dirty="0" smtClean="0"/>
              <a:t>.</a:t>
            </a:r>
            <a:endParaRPr lang="ja-JP" altLang="en-US" dirty="0"/>
          </a:p>
        </p:txBody>
      </p:sp>
      <p:pic>
        <p:nvPicPr>
          <p:cNvPr id="38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500437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3"/>
          <p:cNvSpPr>
            <a:spLocks/>
          </p:cNvSpPr>
          <p:nvPr/>
        </p:nvSpPr>
        <p:spPr bwMode="auto">
          <a:xfrm>
            <a:off x="5445868" y="2098179"/>
            <a:ext cx="1651000" cy="378073"/>
          </a:xfrm>
          <a:prstGeom prst="rect">
            <a:avLst/>
          </a:prstGeom>
          <a:solidFill>
            <a:srgbClr val="FFFF66"/>
          </a:solidFill>
          <a:ln w="25400">
            <a:solidFill>
              <a:srgbClr val="FF8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medium</a:t>
            </a:r>
            <a:endParaRPr kumimoji="0" lang="ja-JP" altLang="en-US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4540" y="2492995"/>
            <a:ext cx="4312686" cy="1674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" name="Rectangle 8"/>
          <p:cNvSpPr>
            <a:spLocks/>
          </p:cNvSpPr>
          <p:nvPr/>
        </p:nvSpPr>
        <p:spPr bwMode="auto">
          <a:xfrm>
            <a:off x="7456908" y="2073027"/>
            <a:ext cx="1507580" cy="385192"/>
          </a:xfrm>
          <a:prstGeom prst="rect">
            <a:avLst/>
          </a:prstGeom>
          <a:solidFill>
            <a:srgbClr val="FFFF66"/>
          </a:solidFill>
          <a:ln w="25400">
            <a:solidFill>
              <a:srgbClr val="FF8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tabLst>
                <a:tab pos="1066800" algn="l"/>
                <a:tab pos="3444875" algn="l"/>
              </a:tabLst>
              <a:defRPr/>
            </a:pPr>
            <a:r>
              <a:rPr kumimoji="0" lang="en-US" altLang="ja-JP" sz="2400" b="1" kern="0" dirty="0" smtClean="0">
                <a:solidFill>
                  <a:srgbClr val="000000"/>
                </a:solidFill>
                <a:latin typeface="ヒラギノ丸ゴ Pro W4" charset="-128"/>
                <a:ea typeface="ヒラギノ丸ゴ Pro W4" charset="-128"/>
                <a:sym typeface="ヒラギノ丸ゴ Pro W4" charset="-128"/>
              </a:rPr>
              <a:t>vacuum</a:t>
            </a:r>
          </a:p>
        </p:txBody>
      </p:sp>
      <p:grpSp>
        <p:nvGrpSpPr>
          <p:cNvPr id="46" name="Group 11"/>
          <p:cNvGrpSpPr>
            <a:grpSpLocks/>
          </p:cNvGrpSpPr>
          <p:nvPr/>
        </p:nvGrpSpPr>
        <p:grpSpPr bwMode="auto">
          <a:xfrm>
            <a:off x="6372200" y="3259931"/>
            <a:ext cx="2016224" cy="757312"/>
            <a:chOff x="0" y="0"/>
            <a:chExt cx="2280" cy="976"/>
          </a:xfrm>
        </p:grpSpPr>
        <p:sp>
          <p:nvSpPr>
            <p:cNvPr id="47" name="AutoShape 12"/>
            <p:cNvSpPr>
              <a:spLocks/>
            </p:cNvSpPr>
            <p:nvPr/>
          </p:nvSpPr>
          <p:spPr bwMode="auto">
            <a:xfrm>
              <a:off x="0" y="0"/>
              <a:ext cx="2280" cy="456"/>
            </a:xfrm>
            <a:prstGeom prst="leftRightArrow">
              <a:avLst>
                <a:gd name="adj1" fmla="val 32000"/>
                <a:gd name="adj2" fmla="val 77176"/>
              </a:avLst>
            </a:prstGeom>
            <a:solidFill>
              <a:srgbClr val="FF00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13"/>
            <p:cNvSpPr>
              <a:spLocks/>
            </p:cNvSpPr>
            <p:nvPr/>
          </p:nvSpPr>
          <p:spPr bwMode="auto">
            <a:xfrm>
              <a:off x="198" y="488"/>
              <a:ext cx="1887" cy="4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 Neue" charset="0"/>
                  <a:sym typeface="Helvetica Neue" charset="0"/>
                </a:rPr>
                <a:t>3.5 σ difference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Kaonic</a:t>
            </a:r>
            <a:r>
              <a:rPr kumimoji="1" lang="en-US" altLang="ja-JP" dirty="0" smtClean="0"/>
              <a:t> </a:t>
            </a:r>
            <a:r>
              <a:rPr kumimoji="1" lang="en-US" altLang="ja-JP" baseline="30000" dirty="0" smtClean="0"/>
              <a:t>4</a:t>
            </a:r>
            <a:r>
              <a:rPr kumimoji="1" lang="en-US" altLang="ja-JP" dirty="0" smtClean="0"/>
              <a:t>He - Puzzle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Nuclear physics in Asia, K. Ozawa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8DE72-46C6-473A-8B5C-C92DA3EFC5D1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grpSp>
        <p:nvGrpSpPr>
          <p:cNvPr id="38" name="グループ化 37"/>
          <p:cNvGrpSpPr/>
          <p:nvPr/>
        </p:nvGrpSpPr>
        <p:grpSpPr>
          <a:xfrm>
            <a:off x="683568" y="1268760"/>
            <a:ext cx="5303837" cy="4358332"/>
            <a:chOff x="3444627" y="1124744"/>
            <a:chExt cx="5303837" cy="4358332"/>
          </a:xfrm>
        </p:grpSpPr>
        <p:pic>
          <p:nvPicPr>
            <p:cNvPr id="6" name="Picture 1"/>
            <p:cNvPicPr>
              <a:picLocks noChangeArrowheads="1"/>
            </p:cNvPicPr>
            <p:nvPr/>
          </p:nvPicPr>
          <p:blipFill>
            <a:blip r:embed="rId2" cstate="print"/>
            <a:srcRect r="1155" b="53598"/>
            <a:stretch>
              <a:fillRect/>
            </a:stretch>
          </p:blipFill>
          <p:spPr bwMode="auto">
            <a:xfrm>
              <a:off x="3444627" y="1124744"/>
              <a:ext cx="5303837" cy="358430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4" name="Rectangle 9"/>
            <p:cNvSpPr>
              <a:spLocks/>
            </p:cNvSpPr>
            <p:nvPr/>
          </p:nvSpPr>
          <p:spPr bwMode="auto">
            <a:xfrm>
              <a:off x="5127675" y="4653136"/>
              <a:ext cx="452437" cy="4699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 b="1" dirty="0">
                  <a:solidFill>
                    <a:schemeClr val="tx1"/>
                  </a:solidFill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10</a:t>
              </a:r>
            </a:p>
          </p:txBody>
        </p:sp>
        <p:sp>
          <p:nvSpPr>
            <p:cNvPr id="16" name="Rectangle 11"/>
            <p:cNvSpPr>
              <a:spLocks/>
            </p:cNvSpPr>
            <p:nvPr/>
          </p:nvSpPr>
          <p:spPr bwMode="auto">
            <a:xfrm>
              <a:off x="6228184" y="4653136"/>
              <a:ext cx="452437" cy="4699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 b="1" dirty="0">
                  <a:solidFill>
                    <a:schemeClr val="tx1"/>
                  </a:solidFill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20</a:t>
              </a:r>
            </a:p>
          </p:txBody>
        </p:sp>
        <p:sp>
          <p:nvSpPr>
            <p:cNvPr id="18" name="Rectangle 13"/>
            <p:cNvSpPr>
              <a:spLocks/>
            </p:cNvSpPr>
            <p:nvPr/>
          </p:nvSpPr>
          <p:spPr bwMode="auto">
            <a:xfrm>
              <a:off x="7380312" y="4653136"/>
              <a:ext cx="452437" cy="4699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 b="1" dirty="0">
                  <a:solidFill>
                    <a:schemeClr val="tx1"/>
                  </a:solidFill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30</a:t>
              </a:r>
            </a:p>
          </p:txBody>
        </p:sp>
        <p:sp>
          <p:nvSpPr>
            <p:cNvPr id="21" name="Rectangle 16"/>
            <p:cNvSpPr>
              <a:spLocks/>
            </p:cNvSpPr>
            <p:nvPr/>
          </p:nvSpPr>
          <p:spPr bwMode="auto">
            <a:xfrm>
              <a:off x="5364088" y="5013176"/>
              <a:ext cx="2170113" cy="4699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 b="1" dirty="0">
                  <a:solidFill>
                    <a:schemeClr val="tx1"/>
                  </a:solidFill>
                  <a:latin typeface="N Helvetica Narrow" charset="0"/>
                  <a:ea typeface="ＭＳ Ｐゴシック" charset="-128"/>
                  <a:sym typeface="N Helvetica Narrow" charset="0"/>
                </a:rPr>
                <a:t>Atomic number Z</a:t>
              </a:r>
            </a:p>
          </p:txBody>
        </p:sp>
        <p:sp>
          <p:nvSpPr>
            <p:cNvPr id="29" name="Oval 31"/>
            <p:cNvSpPr>
              <a:spLocks/>
            </p:cNvSpPr>
            <p:nvPr/>
          </p:nvSpPr>
          <p:spPr bwMode="auto">
            <a:xfrm>
              <a:off x="4236715" y="2497444"/>
              <a:ext cx="328049" cy="1219588"/>
            </a:xfrm>
            <a:prstGeom prst="ellipse">
              <a:avLst/>
            </a:prstGeom>
            <a:noFill/>
            <a:ln w="25400" cap="flat">
              <a:solidFill>
                <a:srgbClr val="FF8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27" name="Rectangle 32"/>
            <p:cNvSpPr>
              <a:spLocks/>
            </p:cNvSpPr>
            <p:nvPr/>
          </p:nvSpPr>
          <p:spPr bwMode="auto">
            <a:xfrm>
              <a:off x="4236715" y="2060848"/>
              <a:ext cx="733140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ja-JP" baseline="32000" dirty="0">
                  <a:solidFill>
                    <a:srgbClr val="FF8000"/>
                  </a:solidFill>
                  <a:ea typeface="ＭＳ Ｐゴシック" charset="-128"/>
                </a:rPr>
                <a:t>4</a:t>
              </a:r>
              <a:r>
                <a:rPr lang="en-US" altLang="ja-JP" dirty="0">
                  <a:solidFill>
                    <a:srgbClr val="FF8000"/>
                  </a:solidFill>
                  <a:ea typeface="ＭＳ Ｐゴシック" charset="-128"/>
                </a:rPr>
                <a:t>He</a:t>
              </a: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52074" y="4077117"/>
            <a:ext cx="4895406" cy="2592246"/>
            <a:chOff x="-45" y="23"/>
            <a:chExt cx="3083" cy="1632"/>
          </a:xfrm>
        </p:grpSpPr>
        <p:sp>
          <p:nvSpPr>
            <p:cNvPr id="8" name="Rectangle 3"/>
            <p:cNvSpPr>
              <a:spLocks/>
            </p:cNvSpPr>
            <p:nvPr/>
          </p:nvSpPr>
          <p:spPr bwMode="auto">
            <a:xfrm>
              <a:off x="1360" y="1043"/>
              <a:ext cx="1678" cy="523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spAutoFit/>
            </a:bodyPr>
            <a:lstStyle/>
            <a:p>
              <a:pPr algn="l"/>
              <a:r>
                <a:rPr lang="en-US" altLang="ja-JP" sz="1800" dirty="0">
                  <a:solidFill>
                    <a:srgbClr val="4C4C4C"/>
                  </a:solidFill>
                  <a:ea typeface="ＭＳ Ｐゴシック" charset="-128"/>
                </a:rPr>
                <a:t>Batty (1990), </a:t>
              </a:r>
              <a:br>
                <a:rPr lang="en-US" altLang="ja-JP" sz="1800" dirty="0">
                  <a:solidFill>
                    <a:srgbClr val="4C4C4C"/>
                  </a:solidFill>
                  <a:ea typeface="ＭＳ Ｐゴシック" charset="-128"/>
                </a:rPr>
              </a:br>
              <a:r>
                <a:rPr lang="en-US" altLang="ja-JP" sz="1800" dirty="0" err="1">
                  <a:solidFill>
                    <a:srgbClr val="4C4C4C"/>
                  </a:solidFill>
                  <a:ea typeface="ＭＳ Ｐゴシック" charset="-128"/>
                </a:rPr>
                <a:t>Hirenzaki</a:t>
              </a:r>
              <a:r>
                <a:rPr lang="en-US" altLang="ja-JP" sz="1800" dirty="0">
                  <a:solidFill>
                    <a:srgbClr val="4C4C4C"/>
                  </a:solidFill>
                  <a:ea typeface="ＭＳ Ｐゴシック" charset="-128"/>
                </a:rPr>
                <a:t> et al (2000), </a:t>
              </a:r>
              <a:br>
                <a:rPr lang="en-US" altLang="ja-JP" sz="1800" dirty="0">
                  <a:solidFill>
                    <a:srgbClr val="4C4C4C"/>
                  </a:solidFill>
                  <a:ea typeface="ＭＳ Ｐゴシック" charset="-128"/>
                </a:rPr>
              </a:br>
              <a:r>
                <a:rPr lang="en-US" altLang="ja-JP" sz="1800" dirty="0">
                  <a:solidFill>
                    <a:srgbClr val="4C4C4C"/>
                  </a:solidFill>
                  <a:ea typeface="ＭＳ Ｐゴシック" charset="-128"/>
                </a:rPr>
                <a:t>Friedman (2007)</a:t>
              </a:r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-45" y="23"/>
              <a:ext cx="1360" cy="1632"/>
              <a:chOff x="-45" y="23"/>
              <a:chExt cx="1360" cy="1632"/>
            </a:xfrm>
          </p:grpSpPr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 rot="10800000" flipH="1">
                <a:off x="635" y="23"/>
                <a:ext cx="181" cy="907"/>
              </a:xfrm>
              <a:prstGeom prst="line">
                <a:avLst/>
              </a:prstGeom>
              <a:noFill/>
              <a:ln w="76200" cap="flat">
                <a:solidFill>
                  <a:srgbClr val="FF0000"/>
                </a:solidFill>
                <a:prstDash val="sysDot"/>
                <a:round/>
                <a:headEnd type="none" w="med" len="med"/>
                <a:tailEnd type="oval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1" name="Rectangle 6"/>
              <p:cNvSpPr>
                <a:spLocks/>
              </p:cNvSpPr>
              <p:nvPr/>
            </p:nvSpPr>
            <p:spPr bwMode="auto">
              <a:xfrm>
                <a:off x="-45" y="948"/>
                <a:ext cx="1360" cy="707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r>
                  <a:rPr lang="en-US" altLang="ja-JP" sz="2400">
                    <a:solidFill>
                      <a:schemeClr val="tx1"/>
                    </a:solidFill>
                    <a:latin typeface="Helvetica" charset="0"/>
                    <a:ea typeface="ＭＳ Ｐゴシック" charset="-128"/>
                    <a:cs typeface="Helvetica" charset="0"/>
                    <a:sym typeface="Helvetica" charset="0"/>
                  </a:rPr>
                  <a:t>(chiral unitary+ optical model):</a:t>
                </a:r>
              </a:p>
              <a:p>
                <a:r>
                  <a:rPr lang="en-US" altLang="ja-JP" b="1">
                    <a:solidFill>
                      <a:srgbClr val="FF0000"/>
                    </a:solidFill>
                    <a:latin typeface="Helvetica" charset="0"/>
                    <a:ea typeface="ＭＳ Ｐゴシック" charset="-128"/>
                    <a:cs typeface="Helvetica" charset="0"/>
                    <a:sym typeface="Helvetica" charset="0"/>
                  </a:rPr>
                  <a:t>~0.2eV</a:t>
                </a:r>
              </a:p>
            </p:txBody>
          </p:sp>
        </p:grpSp>
      </p:grpSp>
      <p:grpSp>
        <p:nvGrpSpPr>
          <p:cNvPr id="46" name="グループ化 45"/>
          <p:cNvGrpSpPr/>
          <p:nvPr/>
        </p:nvGrpSpPr>
        <p:grpSpPr>
          <a:xfrm>
            <a:off x="4556566" y="3862789"/>
            <a:ext cx="1311578" cy="646331"/>
            <a:chOff x="4556566" y="3862789"/>
            <a:chExt cx="1311578" cy="646331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4556566" y="3862789"/>
              <a:ext cx="13115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●</a:t>
              </a:r>
              <a:r>
                <a:rPr lang="en-US" altLang="ja-JP" dirty="0" smtClean="0"/>
                <a:t> Exp.</a:t>
              </a:r>
            </a:p>
            <a:p>
              <a:r>
                <a:rPr lang="en-US" altLang="ja-JP" dirty="0" smtClean="0"/>
                <a:t>    Theory</a:t>
              </a:r>
              <a:endParaRPr kumimoji="1" lang="ja-JP" altLang="en-US" dirty="0"/>
            </a:p>
          </p:txBody>
        </p:sp>
        <p:cxnSp>
          <p:nvCxnSpPr>
            <p:cNvPr id="45" name="直線コネクタ 44"/>
            <p:cNvCxnSpPr/>
            <p:nvPr/>
          </p:nvCxnSpPr>
          <p:spPr>
            <a:xfrm>
              <a:off x="4610957" y="4343070"/>
              <a:ext cx="288032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 l="49944"/>
          <a:stretch>
            <a:fillRect/>
          </a:stretch>
        </p:blipFill>
        <p:spPr bwMode="auto">
          <a:xfrm>
            <a:off x="6300192" y="2996952"/>
            <a:ext cx="1440160" cy="370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rrowheads="1"/>
          </p:cNvPicPr>
          <p:nvPr/>
        </p:nvPicPr>
        <p:blipFill>
          <a:blip r:embed="rId4" cstate="print"/>
          <a:srcRect l="52542" t="20081" r="1506" b="30969"/>
          <a:stretch>
            <a:fillRect/>
          </a:stretch>
        </p:blipFill>
        <p:spPr bwMode="auto">
          <a:xfrm>
            <a:off x="6660232" y="1340768"/>
            <a:ext cx="2088232" cy="172819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9" name="テキスト ボックス 7"/>
          <p:cNvSpPr txBox="1">
            <a:spLocks noChangeArrowheads="1"/>
          </p:cNvSpPr>
          <p:nvPr/>
        </p:nvSpPr>
        <p:spPr bwMode="auto">
          <a:xfrm>
            <a:off x="7164288" y="5157192"/>
            <a:ext cx="18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Akaishi, Yamazaki PRC 65(2002) 044005 </a:t>
            </a:r>
            <a:endParaRPr lang="ja-JP" altLang="en-US" sz="1400" dirty="0"/>
          </a:p>
        </p:txBody>
      </p:sp>
      <p:cxnSp>
        <p:nvCxnSpPr>
          <p:cNvPr id="26" name="直線コネクタ 25"/>
          <p:cNvCxnSpPr/>
          <p:nvPr/>
        </p:nvCxnSpPr>
        <p:spPr>
          <a:xfrm rot="5400000">
            <a:off x="3592464" y="3645024"/>
            <a:ext cx="5040560" cy="0"/>
          </a:xfrm>
          <a:prstGeom prst="line">
            <a:avLst/>
          </a:prstGeom>
          <a:ln w="571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Kaonic</a:t>
            </a:r>
            <a:r>
              <a:rPr lang="en-US" altLang="ja-JP" dirty="0" smtClean="0"/>
              <a:t> 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He – exp @ KEK-PS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8DE72-46C6-473A-8B5C-C92DA3EFC5D1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905223" cy="330108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4788025" y="4077072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electrons drift to a small anode (small capacitance)</a:t>
            </a:r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high resolution </a:t>
            </a:r>
            <a:br>
              <a:rPr lang="en-US" altLang="ja-JP" dirty="0" smtClean="0"/>
            </a:br>
            <a:r>
              <a:rPr lang="en-US" altLang="ja-JP" dirty="0" smtClean="0"/>
              <a:t>(185 </a:t>
            </a:r>
            <a:r>
              <a:rPr lang="en-US" altLang="ja-JP" dirty="0" err="1" smtClean="0"/>
              <a:t>eV</a:t>
            </a:r>
            <a:r>
              <a:rPr lang="en-US" altLang="ja-JP" dirty="0" smtClean="0"/>
              <a:t> FWHM @ 6.4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), </a:t>
            </a:r>
            <a:br>
              <a:rPr lang="en-US" altLang="ja-JP" dirty="0" smtClean="0"/>
            </a:br>
            <a:r>
              <a:rPr lang="en-US" altLang="ja-JP" dirty="0" smtClean="0"/>
              <a:t>despite large area (100 mm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8 such SDDs used in E570</a:t>
            </a:r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In-situ calibration method</a:t>
            </a:r>
          </a:p>
          <a:p>
            <a:pPr>
              <a:buFont typeface="Wingdings" pitchFamily="2" charset="2"/>
              <a:buChar char="l"/>
            </a:pPr>
            <a:endParaRPr kumimoji="1" lang="ja-JP" alt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3944997" cy="202237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Kaonic</a:t>
            </a:r>
            <a:r>
              <a:rPr lang="en-US" altLang="ja-JP" dirty="0" smtClean="0"/>
              <a:t> 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He - Results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8DE72-46C6-473A-8B5C-C92DA3EFC5D1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graphicFrame>
        <p:nvGraphicFramePr>
          <p:cNvPr id="10" name="Group 24"/>
          <p:cNvGraphicFramePr>
            <a:graphicFrameLocks noGrp="1"/>
          </p:cNvGraphicFramePr>
          <p:nvPr/>
        </p:nvGraphicFramePr>
        <p:xfrm>
          <a:off x="6799436" y="2127572"/>
          <a:ext cx="2165052" cy="1589460"/>
        </p:xfrm>
        <a:graphic>
          <a:graphicData uri="http://schemas.openxmlformats.org/drawingml/2006/table">
            <a:tbl>
              <a:tblPr/>
              <a:tblGrid>
                <a:gridCol w="1444972"/>
                <a:gridCol w="720080"/>
              </a:tblGrid>
              <a:tr h="529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statistics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x3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S/N ratio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x6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resolution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Gill Sans" charset="0"/>
                          <a:ea typeface="ＭＳ Ｐゴシック" charset="-128"/>
                          <a:sym typeface="Gill Sans" charset="0"/>
                        </a:rPr>
                        <a:t>x2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6696744" y="1342509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Compare to old experiment</a:t>
            </a:r>
            <a:endParaRPr kumimoji="1" lang="ja-JP" altLang="en-US" dirty="0"/>
          </a:p>
        </p:txBody>
      </p:sp>
      <p:sp>
        <p:nvSpPr>
          <p:cNvPr id="12" name="テキスト ボックス 7"/>
          <p:cNvSpPr txBox="1">
            <a:spLocks noChangeArrowheads="1"/>
          </p:cNvSpPr>
          <p:nvPr/>
        </p:nvSpPr>
        <p:spPr bwMode="auto">
          <a:xfrm>
            <a:off x="214313" y="764704"/>
            <a:ext cx="4146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S. Okada </a:t>
            </a:r>
            <a:r>
              <a:rPr lang="en-US" altLang="ja-JP" sz="1400" dirty="0"/>
              <a:t>et al., Phys. </a:t>
            </a:r>
            <a:r>
              <a:rPr lang="en-US" altLang="ja-JP" sz="1400" dirty="0" smtClean="0"/>
              <a:t>Let</a:t>
            </a:r>
            <a:r>
              <a:rPr lang="en-US" altLang="ja-JP" sz="1400" dirty="0"/>
              <a:t>., </a:t>
            </a:r>
            <a:r>
              <a:rPr lang="en-US" altLang="ja-JP" sz="1400" dirty="0" smtClean="0"/>
              <a:t>B653(2007) 387</a:t>
            </a:r>
            <a:endParaRPr lang="ja-JP" altLang="en-US" sz="14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251520" y="1052736"/>
            <a:ext cx="6475523" cy="3897724"/>
            <a:chOff x="251520" y="1052736"/>
            <a:chExt cx="6475523" cy="3897724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251520" y="1052736"/>
              <a:ext cx="6475523" cy="3168352"/>
              <a:chOff x="251520" y="1052736"/>
              <a:chExt cx="6475523" cy="3168352"/>
            </a:xfrm>
          </p:grpSpPr>
          <p:pic>
            <p:nvPicPr>
              <p:cNvPr id="39833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1052736"/>
                <a:ext cx="6475523" cy="316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正方形/長方形 7"/>
              <p:cNvSpPr/>
              <p:nvPr/>
            </p:nvSpPr>
            <p:spPr>
              <a:xfrm>
                <a:off x="4860032" y="1340768"/>
                <a:ext cx="1512168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" name="Rectangle 13"/>
            <p:cNvSpPr>
              <a:spLocks/>
            </p:cNvSpPr>
            <p:nvPr/>
          </p:nvSpPr>
          <p:spPr bwMode="auto">
            <a:xfrm>
              <a:off x="1376142" y="4221088"/>
              <a:ext cx="171522" cy="3693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 b="1" dirty="0" smtClean="0"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4</a:t>
              </a:r>
              <a:endParaRPr lang="en-US" altLang="ja-JP" sz="2400" b="1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endParaRPr>
            </a:p>
          </p:txBody>
        </p:sp>
        <p:sp>
          <p:nvSpPr>
            <p:cNvPr id="14" name="Rectangle 16"/>
            <p:cNvSpPr>
              <a:spLocks/>
            </p:cNvSpPr>
            <p:nvPr/>
          </p:nvSpPr>
          <p:spPr bwMode="auto">
            <a:xfrm>
              <a:off x="2603029" y="4581128"/>
              <a:ext cx="1881925" cy="3693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 b="1" dirty="0" smtClean="0">
                  <a:solidFill>
                    <a:schemeClr val="tx1"/>
                  </a:solidFill>
                  <a:latin typeface="N Helvetica Narrow" charset="0"/>
                  <a:ea typeface="ＭＳ Ｐゴシック" charset="-128"/>
                  <a:sym typeface="N Helvetica Narrow" charset="0"/>
                </a:rPr>
                <a:t>Energy [</a:t>
              </a:r>
              <a:r>
                <a:rPr lang="en-US" altLang="ja-JP" sz="2400" b="1" dirty="0" err="1" smtClean="0">
                  <a:latin typeface="N Helvetica Narrow" charset="0"/>
                  <a:ea typeface="ＭＳ Ｐゴシック" charset="-128"/>
                  <a:sym typeface="N Helvetica Narrow" charset="0"/>
                </a:rPr>
                <a:t>k</a:t>
              </a:r>
              <a:r>
                <a:rPr lang="en-US" altLang="ja-JP" sz="2400" b="1" dirty="0" err="1" smtClean="0">
                  <a:solidFill>
                    <a:schemeClr val="tx1"/>
                  </a:solidFill>
                  <a:latin typeface="N Helvetica Narrow" charset="0"/>
                  <a:ea typeface="ＭＳ Ｐゴシック" charset="-128"/>
                  <a:sym typeface="N Helvetica Narrow" charset="0"/>
                </a:rPr>
                <a:t>eV</a:t>
              </a:r>
              <a:r>
                <a:rPr lang="en-US" altLang="ja-JP" sz="2400" b="1" dirty="0" smtClean="0">
                  <a:latin typeface="N Helvetica Narrow" charset="0"/>
                  <a:ea typeface="ＭＳ Ｐゴシック" charset="-128"/>
                  <a:sym typeface="N Helvetica Narrow" charset="0"/>
                </a:rPr>
                <a:t>]</a:t>
              </a:r>
              <a:endParaRPr lang="en-US" altLang="ja-JP" sz="2400" b="1" dirty="0">
                <a:solidFill>
                  <a:schemeClr val="tx1"/>
                </a:solidFill>
                <a:latin typeface="N Helvetica Narrow" charset="0"/>
                <a:ea typeface="ＭＳ Ｐゴシック" charset="-128"/>
                <a:sym typeface="N Helvetica Narrow" charset="0"/>
              </a:endParaRPr>
            </a:p>
          </p:txBody>
        </p:sp>
        <p:sp>
          <p:nvSpPr>
            <p:cNvPr id="15" name="Rectangle 13"/>
            <p:cNvSpPr>
              <a:spLocks/>
            </p:cNvSpPr>
            <p:nvPr/>
          </p:nvSpPr>
          <p:spPr bwMode="auto">
            <a:xfrm>
              <a:off x="2051720" y="4221088"/>
              <a:ext cx="171522" cy="3693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 b="1" dirty="0" smtClean="0"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5</a:t>
              </a:r>
              <a:endParaRPr lang="en-US" altLang="ja-JP" sz="2400" b="1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endParaRPr>
            </a:p>
          </p:txBody>
        </p:sp>
        <p:sp>
          <p:nvSpPr>
            <p:cNvPr id="16" name="Rectangle 13"/>
            <p:cNvSpPr>
              <a:spLocks/>
            </p:cNvSpPr>
            <p:nvPr/>
          </p:nvSpPr>
          <p:spPr bwMode="auto">
            <a:xfrm>
              <a:off x="2730006" y="4221088"/>
              <a:ext cx="171522" cy="3693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 b="1" dirty="0" smtClean="0"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6</a:t>
              </a:r>
              <a:endParaRPr lang="en-US" altLang="ja-JP" sz="2400" b="1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endParaRPr>
            </a:p>
          </p:txBody>
        </p:sp>
        <p:sp>
          <p:nvSpPr>
            <p:cNvPr id="17" name="Rectangle 13"/>
            <p:cNvSpPr>
              <a:spLocks/>
            </p:cNvSpPr>
            <p:nvPr/>
          </p:nvSpPr>
          <p:spPr bwMode="auto">
            <a:xfrm>
              <a:off x="3419872" y="4226084"/>
              <a:ext cx="171522" cy="3693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 b="1" dirty="0" smtClean="0"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7</a:t>
              </a:r>
              <a:endParaRPr lang="en-US" altLang="ja-JP" sz="2400" b="1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endParaRPr>
            </a:p>
          </p:txBody>
        </p:sp>
        <p:sp>
          <p:nvSpPr>
            <p:cNvPr id="18" name="Rectangle 13"/>
            <p:cNvSpPr>
              <a:spLocks/>
            </p:cNvSpPr>
            <p:nvPr/>
          </p:nvSpPr>
          <p:spPr bwMode="auto">
            <a:xfrm>
              <a:off x="4095450" y="4226084"/>
              <a:ext cx="171522" cy="3693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 b="1" dirty="0" smtClean="0"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8</a:t>
              </a:r>
              <a:endParaRPr lang="en-US" altLang="ja-JP" sz="2400" b="1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endParaRPr>
            </a:p>
          </p:txBody>
        </p:sp>
        <p:sp>
          <p:nvSpPr>
            <p:cNvPr id="19" name="Rectangle 13"/>
            <p:cNvSpPr>
              <a:spLocks/>
            </p:cNvSpPr>
            <p:nvPr/>
          </p:nvSpPr>
          <p:spPr bwMode="auto">
            <a:xfrm>
              <a:off x="4773736" y="4226084"/>
              <a:ext cx="171522" cy="3693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 b="1" dirty="0" smtClean="0"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9</a:t>
              </a:r>
              <a:endParaRPr lang="en-US" altLang="ja-JP" sz="2400" b="1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endParaRPr>
            </a:p>
          </p:txBody>
        </p:sp>
        <p:sp>
          <p:nvSpPr>
            <p:cNvPr id="20" name="Rectangle 13"/>
            <p:cNvSpPr>
              <a:spLocks/>
            </p:cNvSpPr>
            <p:nvPr/>
          </p:nvSpPr>
          <p:spPr bwMode="auto">
            <a:xfrm>
              <a:off x="5367863" y="4221088"/>
              <a:ext cx="343043" cy="3693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 b="1" dirty="0" smtClean="0"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10</a:t>
              </a:r>
              <a:endParaRPr lang="en-US" altLang="ja-JP" sz="2400" b="1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endParaRPr>
            </a:p>
          </p:txBody>
        </p:sp>
        <p:sp>
          <p:nvSpPr>
            <p:cNvPr id="21" name="Rectangle 13"/>
            <p:cNvSpPr>
              <a:spLocks/>
            </p:cNvSpPr>
            <p:nvPr/>
          </p:nvSpPr>
          <p:spPr bwMode="auto">
            <a:xfrm>
              <a:off x="6046149" y="4221088"/>
              <a:ext cx="326051" cy="3693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400" b="1" dirty="0" smtClean="0"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11</a:t>
              </a:r>
              <a:endParaRPr lang="en-US" altLang="ja-JP" sz="2400" b="1" dirty="0">
                <a:solidFill>
                  <a:schemeClr val="tx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endParaRPr>
            </a:p>
          </p:txBody>
        </p:sp>
      </p:grpSp>
      <p:pic>
        <p:nvPicPr>
          <p:cNvPr id="398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358878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角丸四角形 22"/>
          <p:cNvSpPr/>
          <p:nvPr/>
        </p:nvSpPr>
        <p:spPr>
          <a:xfrm>
            <a:off x="179512" y="5157192"/>
            <a:ext cx="51845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New results show no shift and consistent with theoretical calculations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Kaonic</a:t>
            </a:r>
            <a:r>
              <a:rPr kumimoji="1" lang="en-US" altLang="ja-JP" dirty="0" smtClean="0"/>
              <a:t> 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He @ J-PARC 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8DE72-46C6-473A-8B5C-C92DA3EFC5D1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5346700" cy="42242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1896" y="4797152"/>
            <a:ext cx="2514600" cy="1944688"/>
          </a:xfrm>
          <a:prstGeom prst="rect">
            <a:avLst/>
          </a:prstGeom>
          <a:noFill/>
          <a:ln w="22225" cap="flat">
            <a:solidFill>
              <a:srgbClr val="3333CC"/>
            </a:solidFill>
            <a:prstDash val="solid"/>
            <a:miter lim="800000"/>
            <a:headEnd/>
            <a:tailEnd/>
          </a:ln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8034064" y="4797152"/>
            <a:ext cx="990600" cy="533400"/>
            <a:chOff x="0" y="0"/>
            <a:chExt cx="624" cy="336"/>
          </a:xfrm>
        </p:grpSpPr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0" y="0"/>
              <a:ext cx="624" cy="33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0" name="Rectangle 5"/>
            <p:cNvSpPr>
              <a:spLocks/>
            </p:cNvSpPr>
            <p:nvPr/>
          </p:nvSpPr>
          <p:spPr bwMode="auto">
            <a:xfrm>
              <a:off x="0" y="0"/>
              <a:ext cx="624" cy="32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82588" indent="-342900" algn="l">
                <a:spcBef>
                  <a:spcPts val="675"/>
                </a:spcBef>
              </a:pPr>
              <a:r>
                <a:rPr lang="en-US" altLang="ja-JP" sz="2800" b="1" dirty="0">
                  <a:solidFill>
                    <a:schemeClr val="tx1"/>
                  </a:solidFill>
                  <a:latin typeface="Helvetica Neue" charset="0"/>
                  <a:ea typeface="ＭＳ Ｐゴシック" charset="-128"/>
                  <a:sym typeface="Helvetica Neue" charset="0"/>
                </a:rPr>
                <a:t>SDD</a:t>
              </a:r>
            </a:p>
          </p:txBody>
        </p:sp>
      </p:grpSp>
      <p:sp>
        <p:nvSpPr>
          <p:cNvPr id="11" name="Rectangle 6"/>
          <p:cNvSpPr>
            <a:spLocks/>
          </p:cNvSpPr>
          <p:nvPr/>
        </p:nvSpPr>
        <p:spPr bwMode="auto">
          <a:xfrm>
            <a:off x="4073500" y="5399211"/>
            <a:ext cx="2298700" cy="736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82588" indent="-342900" algn="l">
              <a:spcBef>
                <a:spcPts val="438"/>
              </a:spcBef>
            </a:pPr>
            <a:r>
              <a:rPr lang="en-US" altLang="ja-JP" sz="1800" b="1" baseline="30000" dirty="0">
                <a:solidFill>
                  <a:schemeClr val="tx1"/>
                </a:solidFill>
                <a:latin typeface="Helvetica Neue" charset="0"/>
                <a:ea typeface="ＭＳ Ｐゴシック" charset="-128"/>
                <a:sym typeface="Helvetica Neue" charset="0"/>
              </a:rPr>
              <a:t>3</a:t>
            </a:r>
            <a:r>
              <a:rPr lang="en-US" altLang="ja-JP" sz="1800" b="1" dirty="0">
                <a:solidFill>
                  <a:schemeClr val="tx1"/>
                </a:solidFill>
                <a:latin typeface="Helvetica Neue" charset="0"/>
                <a:ea typeface="ＭＳ Ｐゴシック" charset="-128"/>
                <a:sym typeface="Helvetica Neue" charset="0"/>
              </a:rPr>
              <a:t>He target cell </a:t>
            </a:r>
          </a:p>
          <a:p>
            <a:pPr marL="382588" indent="-342900" algn="l">
              <a:spcBef>
                <a:spcPts val="438"/>
              </a:spcBef>
            </a:pPr>
            <a:r>
              <a:rPr lang="en-US" altLang="ja-JP" sz="1800" b="1" dirty="0">
                <a:solidFill>
                  <a:schemeClr val="tx1"/>
                </a:solidFill>
                <a:latin typeface="Helvetica Neue" charset="0"/>
                <a:ea typeface="ＭＳ Ｐゴシック" charset="-128"/>
                <a:sym typeface="Helvetica Neue" charset="0"/>
              </a:rPr>
              <a:t>(Be, t=0.3 mm)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10800000">
            <a:off x="4860031" y="4005063"/>
            <a:ext cx="144015" cy="1296143"/>
          </a:xfrm>
          <a:prstGeom prst="line">
            <a:avLst/>
          </a:prstGeom>
          <a:noFill/>
          <a:ln w="9525" cap="flat">
            <a:solidFill>
              <a:srgbClr val="FFFF99"/>
            </a:solidFill>
            <a:prstDash val="solid"/>
            <a:round/>
            <a:headEnd type="none" w="med" len="med"/>
            <a:tailEnd type="oval" w="med" len="med"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3039492" y="4462760"/>
            <a:ext cx="14605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82588" indent="-342900" algn="l">
              <a:spcBef>
                <a:spcPts val="450"/>
              </a:spcBef>
            </a:pPr>
            <a:r>
              <a:rPr lang="en-US" altLang="ja-JP" sz="2000" b="1" i="1" dirty="0">
                <a:solidFill>
                  <a:srgbClr val="FF6600"/>
                </a:solidFill>
                <a:latin typeface="Helvetica Neue" charset="0"/>
                <a:ea typeface="ＭＳ Ｐゴシック" charset="-128"/>
                <a:sym typeface="Helvetica Neue" charset="0"/>
              </a:rPr>
              <a:t>K</a:t>
            </a:r>
            <a:r>
              <a:rPr lang="en-US" altLang="ja-JP" sz="2000" b="1" i="1" baseline="30000" dirty="0">
                <a:solidFill>
                  <a:srgbClr val="FF6600"/>
                </a:solidFill>
                <a:latin typeface="Helvetica Neue" charset="0"/>
                <a:ea typeface="ＭＳ Ｐゴシック" charset="-128"/>
                <a:sym typeface="Helvetica Neue" charset="0"/>
              </a:rPr>
              <a:t>-</a:t>
            </a:r>
            <a:r>
              <a:rPr lang="en-US" altLang="ja-JP" sz="1800" b="1" i="1" baseline="30000" dirty="0">
                <a:solidFill>
                  <a:schemeClr val="tx1"/>
                </a:solidFill>
                <a:latin typeface="Helvetica Neue" charset="0"/>
                <a:ea typeface="ＭＳ Ｐゴシック" charset="-128"/>
                <a:sym typeface="Helvetica Neue" charset="0"/>
              </a:rPr>
              <a:t> 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rot="10800000" flipH="1">
            <a:off x="3419872" y="3861048"/>
            <a:ext cx="1497657" cy="648072"/>
          </a:xfrm>
          <a:prstGeom prst="line">
            <a:avLst/>
          </a:prstGeom>
          <a:noFill/>
          <a:ln w="31750" cap="flat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rot="10800000">
            <a:off x="5436096" y="4293096"/>
            <a:ext cx="1512168" cy="864096"/>
          </a:xfrm>
          <a:prstGeom prst="line">
            <a:avLst/>
          </a:prstGeom>
          <a:noFill/>
          <a:ln w="9525" cap="flat">
            <a:solidFill>
              <a:srgbClr val="FFFF99"/>
            </a:solidFill>
            <a:prstDash val="solid"/>
            <a:round/>
            <a:headEnd type="none" w="med" len="med"/>
            <a:tailEnd type="oval" w="med" len="med"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" name="Rectangle 11"/>
          <p:cNvSpPr>
            <a:spLocks/>
          </p:cNvSpPr>
          <p:nvPr/>
        </p:nvSpPr>
        <p:spPr bwMode="auto">
          <a:xfrm>
            <a:off x="5936952" y="2420888"/>
            <a:ext cx="1803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82588" indent="-342900" algn="l">
              <a:spcBef>
                <a:spcPts val="438"/>
              </a:spcBef>
            </a:pPr>
            <a:r>
              <a:rPr lang="en-US" altLang="ja-JP" sz="1800" b="1">
                <a:solidFill>
                  <a:schemeClr val="tx1"/>
                </a:solidFill>
                <a:latin typeface="Helvetica Neue" charset="0"/>
                <a:ea typeface="ＭＳ Ｐゴシック" charset="-128"/>
                <a:sym typeface="Helvetica Neue" charset="0"/>
              </a:rPr>
              <a:t>preamplifiers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5555952" y="2649488"/>
            <a:ext cx="455613" cy="455613"/>
          </a:xfrm>
          <a:prstGeom prst="line">
            <a:avLst/>
          </a:prstGeom>
          <a:noFill/>
          <a:ln w="9525" cap="flat">
            <a:solidFill>
              <a:srgbClr val="FFFF99"/>
            </a:solidFill>
            <a:prstDash val="solid"/>
            <a:round/>
            <a:headEnd type="none" w="med" len="med"/>
            <a:tailEnd type="oval" w="med" len="med"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5555952" y="2649488"/>
            <a:ext cx="457200" cy="1751013"/>
          </a:xfrm>
          <a:prstGeom prst="line">
            <a:avLst/>
          </a:prstGeom>
          <a:noFill/>
          <a:ln w="9525" cap="flat">
            <a:solidFill>
              <a:srgbClr val="FFFF99"/>
            </a:solidFill>
            <a:prstDash val="solid"/>
            <a:round/>
            <a:headEnd type="none" w="med" len="med"/>
            <a:tailEnd type="oval" w="med" len="med"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9" name="Rectangle 14"/>
          <p:cNvSpPr>
            <a:spLocks/>
          </p:cNvSpPr>
          <p:nvPr/>
        </p:nvSpPr>
        <p:spPr bwMode="auto">
          <a:xfrm>
            <a:off x="3772892" y="1196752"/>
            <a:ext cx="2527300" cy="673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82588" indent="-342900" algn="l">
              <a:spcBef>
                <a:spcPts val="438"/>
              </a:spcBef>
            </a:pPr>
            <a:r>
              <a:rPr lang="en-US" altLang="ja-JP" sz="1800" b="1" dirty="0">
                <a:solidFill>
                  <a:schemeClr val="tx1"/>
                </a:solidFill>
                <a:latin typeface="Helvetica Neue" charset="0"/>
                <a:ea typeface="ＭＳ Ｐゴシック" charset="-128"/>
                <a:sym typeface="Helvetica Neue" charset="0"/>
              </a:rPr>
              <a:t> vacuum chamber (CFRP t=0.9 mm)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4685705" y="1895252"/>
            <a:ext cx="153987" cy="379413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99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2667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rrowheads="1"/>
          </p:cNvPicPr>
          <p:nvPr/>
        </p:nvPicPr>
        <p:blipFill>
          <a:blip r:embed="rId5" cstate="print"/>
          <a:srcRect l="52542" t="20081" r="1506" b="30969"/>
          <a:stretch>
            <a:fillRect/>
          </a:stretch>
        </p:blipFill>
        <p:spPr bwMode="auto">
          <a:xfrm>
            <a:off x="316632" y="4581128"/>
            <a:ext cx="2455168" cy="190906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3" name="角丸四角形 22"/>
          <p:cNvSpPr/>
          <p:nvPr/>
        </p:nvSpPr>
        <p:spPr>
          <a:xfrm>
            <a:off x="6660232" y="1052736"/>
            <a:ext cx="21602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3333FF"/>
                </a:solidFill>
              </a:rPr>
              <a:t>J-PARC </a:t>
            </a:r>
            <a:r>
              <a:rPr kumimoji="1" lang="en-US" altLang="ja-JP" b="1" dirty="0" smtClean="0">
                <a:solidFill>
                  <a:srgbClr val="3333FF"/>
                </a:solidFill>
              </a:rPr>
              <a:t>E17</a:t>
            </a:r>
            <a:endParaRPr kumimoji="1" lang="ja-JP" altLang="en-US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Antiprotonic</a:t>
            </a:r>
            <a:r>
              <a:rPr kumimoji="1" lang="en-US" altLang="ja-JP" dirty="0" smtClean="0"/>
              <a:t> Helium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8DE72-46C6-473A-8B5C-C92DA3EFC5D1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60" y="2085950"/>
            <a:ext cx="3136900" cy="31432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455216" y="4141564"/>
            <a:ext cx="2532608" cy="1663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altLang="ja-JP" sz="2400" dirty="0">
                <a:latin typeface="Gill Sans Light" charset="0"/>
                <a:ea typeface="ＭＳ Ｐゴシック" charset="-128"/>
                <a:sym typeface="Gill Sans Light" charset="0"/>
              </a:rPr>
              <a:t>electron is in ~ 1s (slightly polarized to the opposite side </a:t>
            </a:r>
            <a:r>
              <a:rPr lang="en-US" altLang="ja-JP" sz="2400" dirty="0" err="1">
                <a:latin typeface="Gill Sans Light" charset="0"/>
                <a:ea typeface="ＭＳ Ｐゴシック" charset="-128"/>
                <a:sym typeface="Gill Sans Light" charset="0"/>
              </a:rPr>
              <a:t>of</a:t>
            </a:r>
            <a:r>
              <a:rPr lang="en-US" altLang="ja-JP" sz="2400" dirty="0" err="1">
                <a:latin typeface="Symbol" charset="2"/>
                <a:ea typeface="ＭＳ Ｐゴシック" charset="-128"/>
                <a:sym typeface="Symbol" charset="2"/>
              </a:rPr>
              <a:t>`</a:t>
            </a:r>
            <a:r>
              <a:rPr lang="en-US" altLang="ja-JP" sz="2400" dirty="0" err="1">
                <a:latin typeface="Gill Sans Light" charset="0"/>
                <a:ea typeface="ＭＳ Ｐゴシック" charset="-128"/>
                <a:sym typeface="Gill Sans Light" charset="0"/>
              </a:rPr>
              <a:t>p</a:t>
            </a:r>
            <a:r>
              <a:rPr lang="en-US" altLang="ja-JP" sz="2400" dirty="0">
                <a:latin typeface="Gill Sans Light" charset="0"/>
                <a:ea typeface="ＭＳ Ｐゴシック" charset="-128"/>
                <a:sym typeface="Gill Sans Light" charset="0"/>
              </a:rPr>
              <a:t>)</a:t>
            </a: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6228184" y="1189236"/>
            <a:ext cx="2448272" cy="1663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altLang="ja-JP" sz="2800" dirty="0">
                <a:latin typeface="Gill Sans Light" charset="0"/>
                <a:ea typeface="ＭＳ Ｐゴシック" charset="-128"/>
                <a:sym typeface="Gill Sans Light" charset="0"/>
              </a:rPr>
              <a:t>antiproton is in a highly excited (n~40) orbit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07504" y="836712"/>
            <a:ext cx="54006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Originally, it is </a:t>
            </a:r>
            <a:r>
              <a:rPr lang="en-US" altLang="ja-JP" dirty="0" smtClean="0">
                <a:solidFill>
                  <a:srgbClr val="000000"/>
                </a:solidFill>
              </a:rPr>
              <a:t>discovered at KEK-PS as a long lived antiprotons in helium.</a:t>
            </a:r>
          </a:p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(Iwasaki et al., PRL 67 (1991) 1246)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292080" y="4869160"/>
            <a:ext cx="367240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rgbClr val="3333FF"/>
                </a:solidFill>
              </a:rPr>
              <a:t>P</a:t>
            </a:r>
            <a:r>
              <a:rPr kumimoji="1" lang="en-US" altLang="ja-JP" sz="2000" dirty="0" smtClean="0">
                <a:solidFill>
                  <a:srgbClr val="3333FF"/>
                </a:solidFill>
              </a:rPr>
              <a:t>recise measurements of anti-proton mass</a:t>
            </a:r>
          </a:p>
          <a:p>
            <a:pPr lvl="1"/>
            <a:r>
              <a:rPr kumimoji="1" lang="en-US" altLang="ja-JP" dirty="0" smtClean="0">
                <a:solidFill>
                  <a:srgbClr val="3333FF"/>
                </a:solidFill>
              </a:rPr>
              <a:t>Test CPT conservation</a:t>
            </a:r>
          </a:p>
          <a:p>
            <a:pPr lvl="1"/>
            <a:r>
              <a:rPr lang="en-US" altLang="ja-JP" dirty="0" smtClean="0">
                <a:solidFill>
                  <a:srgbClr val="3333FF"/>
                </a:solidFill>
              </a:rPr>
              <a:t>Basic physics parameter, if CPT is conserved </a:t>
            </a:r>
            <a:endParaRPr kumimoji="1" lang="en-US" altLang="ja-JP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81596"/>
          </a:xfrm>
        </p:spPr>
        <p:txBody>
          <a:bodyPr/>
          <a:lstStyle/>
          <a:p>
            <a:r>
              <a:rPr lang="en-US" altLang="ja-JP" dirty="0" smtClean="0"/>
              <a:t>Nuclear Physics Experiment group @ </a:t>
            </a:r>
            <a:r>
              <a:rPr kumimoji="1" lang="en-US" altLang="ja-JP" dirty="0" smtClean="0"/>
              <a:t>University of Tokyo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4633664" y="1628801"/>
            <a:ext cx="4186808" cy="4680520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Prof. H. Sakai</a:t>
            </a:r>
          </a:p>
          <a:p>
            <a:pPr lvl="1"/>
            <a:r>
              <a:rPr lang="en-US" altLang="ja-JP" dirty="0" smtClean="0"/>
              <a:t>Moved to RIKEN</a:t>
            </a:r>
          </a:p>
          <a:p>
            <a:pPr lvl="1"/>
            <a:r>
              <a:rPr lang="en-US" altLang="ja-JP" dirty="0" smtClean="0"/>
              <a:t>3 bodies force</a:t>
            </a:r>
          </a:p>
          <a:p>
            <a:pPr lvl="1"/>
            <a:r>
              <a:rPr lang="en-US" altLang="ja-JP" dirty="0" smtClean="0"/>
              <a:t>EPR paradox</a:t>
            </a:r>
          </a:p>
          <a:p>
            <a:r>
              <a:rPr kumimoji="1" lang="en-US" altLang="ja-JP" dirty="0" smtClean="0"/>
              <a:t>Prof. R.S. Hayano</a:t>
            </a:r>
          </a:p>
          <a:p>
            <a:pPr lvl="1"/>
            <a:r>
              <a:rPr lang="en-US" altLang="ja-JP" dirty="0" err="1" smtClean="0"/>
              <a:t>Chiral</a:t>
            </a:r>
            <a:r>
              <a:rPr lang="en-US" altLang="ja-JP" dirty="0" smtClean="0"/>
              <a:t> Symmetry</a:t>
            </a:r>
          </a:p>
          <a:p>
            <a:pPr lvl="1"/>
            <a:r>
              <a:rPr lang="en-US" altLang="ja-JP" dirty="0" smtClean="0"/>
              <a:t>Deeply bound </a:t>
            </a:r>
            <a:r>
              <a:rPr lang="en-US" altLang="ja-JP" dirty="0" err="1" smtClean="0"/>
              <a:t>Kaon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CPT symmetry</a:t>
            </a:r>
          </a:p>
          <a:p>
            <a:pPr lvl="1"/>
            <a:r>
              <a:rPr lang="en-US" altLang="ja-JP" b="1" dirty="0" smtClean="0">
                <a:solidFill>
                  <a:srgbClr val="FF0000"/>
                </a:solidFill>
              </a:rPr>
              <a:t>Exotic atom</a:t>
            </a:r>
          </a:p>
          <a:p>
            <a:r>
              <a:rPr lang="en-US" altLang="ja-JP" dirty="0" smtClean="0"/>
              <a:t>Prof. K. Ozawa</a:t>
            </a:r>
          </a:p>
          <a:p>
            <a:pPr lvl="1"/>
            <a:r>
              <a:rPr lang="en-US" altLang="ja-JP" dirty="0" smtClean="0"/>
              <a:t>Quark confinement</a:t>
            </a:r>
          </a:p>
          <a:p>
            <a:pPr lvl="1"/>
            <a:r>
              <a:rPr lang="en-US" altLang="ja-JP" dirty="0" err="1" smtClean="0"/>
              <a:t>Chiral</a:t>
            </a:r>
            <a:r>
              <a:rPr lang="en-US" altLang="ja-JP" dirty="0" smtClean="0"/>
              <a:t> symmetry</a:t>
            </a:r>
          </a:p>
          <a:p>
            <a:pPr lvl="1"/>
            <a:r>
              <a:rPr lang="en-US" altLang="ja-JP" b="1" dirty="0" err="1" smtClean="0">
                <a:solidFill>
                  <a:srgbClr val="FF0000"/>
                </a:solidFill>
              </a:rPr>
              <a:t>Hadron</a:t>
            </a:r>
            <a:r>
              <a:rPr lang="en-US" altLang="ja-JP" b="1" dirty="0" smtClean="0">
                <a:solidFill>
                  <a:srgbClr val="FF0000"/>
                </a:solidFill>
              </a:rPr>
              <a:t> mass spectroscopy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8DE72-46C6-473A-8B5C-C92DA3EFC5D1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6" name="図 5" descr="fclt_ne-ysd_adtrm-03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859" y="1556792"/>
            <a:ext cx="3054085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4450" name="AutoShape 2"/>
          <p:cNvSpPr>
            <a:spLocks/>
          </p:cNvSpPr>
          <p:nvPr/>
        </p:nvSpPr>
        <p:spPr bwMode="auto">
          <a:xfrm>
            <a:off x="5429251" y="3027165"/>
            <a:ext cx="2937867" cy="1669852"/>
          </a:xfrm>
          <a:custGeom>
            <a:avLst/>
            <a:gdLst>
              <a:gd name="T0" fmla="*/ 2089044 w 19679"/>
              <a:gd name="T1" fmla="*/ 1303365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w="889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kumimoji="0" lang="ja-JP" altLang="en-US" sz="3000" dirty="0" smtClean="0">
              <a:solidFill>
                <a:srgbClr val="FFFFFF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>
            <a:off x="2821781" y="4143376"/>
            <a:ext cx="3001492" cy="314771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pPr algn="ctr"/>
            <a:endParaRPr kumimoji="0" lang="ja-JP" altLang="en-US" sz="3000" dirty="0" smtClean="0">
              <a:solidFill>
                <a:srgbClr val="FFFFFF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04452" name="AutoShape 4"/>
          <p:cNvSpPr>
            <a:spLocks/>
          </p:cNvSpPr>
          <p:nvPr/>
        </p:nvSpPr>
        <p:spPr bwMode="auto">
          <a:xfrm>
            <a:off x="1964531" y="3741540"/>
            <a:ext cx="982266" cy="428625"/>
          </a:xfrm>
          <a:custGeom>
            <a:avLst/>
            <a:gdLst>
              <a:gd name="T0" fmla="*/ 698464 w 19679"/>
              <a:gd name="T1" fmla="*/ 334554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w="889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kumimoji="0" lang="ja-JP" altLang="en-US" sz="3000" dirty="0" smtClean="0">
              <a:solidFill>
                <a:srgbClr val="FFFFFF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00358" name="Rectangle 5"/>
          <p:cNvSpPr>
            <a:spLocks/>
          </p:cNvSpPr>
          <p:nvPr/>
        </p:nvSpPr>
        <p:spPr bwMode="auto">
          <a:xfrm>
            <a:off x="6914770" y="6490558"/>
            <a:ext cx="191238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en-US" altLang="ja-JP" sz="1700" dirty="0" smtClean="0">
                <a:solidFill>
                  <a:srgbClr val="FFFFFF"/>
                </a:solidFill>
                <a:latin typeface="Myriad Pro Bold" charset="0"/>
                <a:ea typeface="ＭＳ Ｐゴシック" charset="-128"/>
                <a:sym typeface="Myriad Pro Bold" charset="0"/>
              </a:rPr>
              <a:t>photo © </a:t>
            </a:r>
            <a:r>
              <a:rPr kumimoji="0" lang="en-US" altLang="ja-JP" sz="1700" dirty="0" err="1" smtClean="0">
                <a:solidFill>
                  <a:srgbClr val="FFFFFF"/>
                </a:solidFill>
                <a:latin typeface="Myriad Pro Bold" charset="0"/>
                <a:ea typeface="ＭＳ Ｐゴシック" charset="-128"/>
                <a:sym typeface="Myriad Pro Bold" charset="0"/>
              </a:rPr>
              <a:t>ryu</a:t>
            </a:r>
            <a:r>
              <a:rPr kumimoji="0" lang="en-US" altLang="ja-JP" sz="1700" dirty="0" smtClean="0">
                <a:solidFill>
                  <a:srgbClr val="FFFFFF"/>
                </a:solidFill>
                <a:latin typeface="Myriad Pro Bold" charset="0"/>
                <a:ea typeface="ＭＳ Ｐゴシック" charset="-128"/>
                <a:sym typeface="Myriad Pro Bold" charset="0"/>
              </a:rPr>
              <a:t> </a:t>
            </a:r>
            <a:r>
              <a:rPr kumimoji="0" lang="en-US" altLang="ja-JP" sz="1700" dirty="0" err="1" smtClean="0">
                <a:solidFill>
                  <a:srgbClr val="FFFFFF"/>
                </a:solidFill>
                <a:latin typeface="Myriad Pro Bold" charset="0"/>
                <a:ea typeface="ＭＳ Ｐゴシック" charset="-128"/>
                <a:sym typeface="Myriad Pro Bold" charset="0"/>
              </a:rPr>
              <a:t>hayano</a:t>
            </a:r>
            <a:endParaRPr kumimoji="0" lang="en-US" altLang="ja-JP" sz="1700" dirty="0" smtClean="0">
              <a:solidFill>
                <a:srgbClr val="FFFFFF"/>
              </a:solidFill>
              <a:latin typeface="Myriad Pro Bold" charset="0"/>
              <a:ea typeface="ＭＳ Ｐゴシック" charset="-128"/>
              <a:sym typeface="Myriad Pro Bold" charset="0"/>
            </a:endParaRPr>
          </a:p>
        </p:txBody>
      </p:sp>
      <p:sp>
        <p:nvSpPr>
          <p:cNvPr id="104454" name="Rectangle 6"/>
          <p:cNvSpPr>
            <a:spLocks/>
          </p:cNvSpPr>
          <p:nvPr/>
        </p:nvSpPr>
        <p:spPr bwMode="auto">
          <a:xfrm>
            <a:off x="319546" y="1704453"/>
            <a:ext cx="3739805" cy="115416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en-US" altLang="ja-JP" sz="2500" dirty="0" smtClean="0">
                <a:solidFill>
                  <a:srgbClr val="000000"/>
                </a:solidFill>
                <a:latin typeface="Myriad Roman" charset="0"/>
                <a:ea typeface="ＭＳ Ｐゴシック" charset="-128"/>
                <a:sym typeface="Myriad Roman" charset="0"/>
              </a:rPr>
              <a:t>3x10</a:t>
            </a:r>
            <a:r>
              <a:rPr kumimoji="0" lang="en-US" altLang="ja-JP" sz="2500" baseline="32000" dirty="0" smtClean="0">
                <a:solidFill>
                  <a:srgbClr val="000000"/>
                </a:solidFill>
                <a:latin typeface="Myriad Roman" charset="0"/>
                <a:ea typeface="ＭＳ Ｐゴシック" charset="-128"/>
                <a:sym typeface="Myriad Roman" charset="0"/>
              </a:rPr>
              <a:t>7</a:t>
            </a:r>
            <a:r>
              <a:rPr kumimoji="0" lang="en-US" altLang="ja-JP" sz="2500" dirty="0" smtClean="0">
                <a:solidFill>
                  <a:srgbClr val="000000"/>
                </a:solidFill>
                <a:latin typeface="Myriad Roman" charset="0"/>
                <a:ea typeface="ＭＳ Ｐゴシック" charset="-128"/>
                <a:sym typeface="Myriad Roman" charset="0"/>
              </a:rPr>
              <a:t> antiprotons@5 </a:t>
            </a:r>
            <a:r>
              <a:rPr kumimoji="0" lang="en-US" altLang="ja-JP" sz="2500" dirty="0" err="1" smtClean="0">
                <a:solidFill>
                  <a:srgbClr val="000000"/>
                </a:solidFill>
                <a:latin typeface="Myriad Roman" charset="0"/>
                <a:ea typeface="ＭＳ Ｐゴシック" charset="-128"/>
                <a:sym typeface="Myriad Roman" charset="0"/>
              </a:rPr>
              <a:t>MeV</a:t>
            </a:r>
            <a:endParaRPr kumimoji="0" lang="en-US" altLang="ja-JP" sz="2500" dirty="0" smtClean="0">
              <a:solidFill>
                <a:srgbClr val="000000"/>
              </a:solidFill>
              <a:latin typeface="Myriad Roman" charset="0"/>
              <a:ea typeface="ＭＳ Ｐゴシック" charset="-128"/>
              <a:sym typeface="Myriad Roman" charset="0"/>
            </a:endParaRPr>
          </a:p>
          <a:p>
            <a:pPr algn="ctr"/>
            <a:r>
              <a:rPr kumimoji="0" lang="en-US" altLang="ja-JP" sz="2500" dirty="0" smtClean="0">
                <a:solidFill>
                  <a:srgbClr val="000000"/>
                </a:solidFill>
                <a:latin typeface="Myriad Roman" charset="0"/>
                <a:ea typeface="ＭＳ Ｐゴシック" charset="-128"/>
                <a:sym typeface="Myriad Roman" charset="0"/>
              </a:rPr>
              <a:t>100ns pulse</a:t>
            </a:r>
          </a:p>
          <a:p>
            <a:pPr algn="ctr"/>
            <a:r>
              <a:rPr kumimoji="0" lang="en-US" altLang="ja-JP" sz="2500" dirty="0" smtClean="0">
                <a:solidFill>
                  <a:srgbClr val="000000"/>
                </a:solidFill>
                <a:latin typeface="Myriad Roman" charset="0"/>
                <a:ea typeface="ＭＳ Ｐゴシック" charset="-128"/>
                <a:sym typeface="Myriad Roman" charset="0"/>
              </a:rPr>
              <a:t>every ~90 seconds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80112" y="2276872"/>
            <a:ext cx="243348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Proton Synchrotron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592" y="4509120"/>
            <a:ext cx="281917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Antiproton Decelerator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3406720" presetClass="entr" presetSubtype="26287257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3406720" presetClass="entr" presetSubtype="2628730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3406720" presetClass="entr" presetSubtype="3835583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1" grpId="0" animBg="1"/>
      <p:bldP spid="104452" grpId="0" animBg="1"/>
      <p:bldP spid="104454" grpId="0" animBg="1" autoUpdateAnimBg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 @ CERN-AD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8DE72-46C6-473A-8B5C-C92DA3EFC5D1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060051" y="4149080"/>
            <a:ext cx="5688413" cy="1944672"/>
            <a:chOff x="-63" y="0"/>
            <a:chExt cx="4992" cy="1924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0" y="0"/>
              <a:ext cx="2655" cy="967"/>
              <a:chOff x="0" y="0"/>
              <a:chExt cx="2655" cy="967"/>
            </a:xfrm>
          </p:grpSpPr>
          <p:sp>
            <p:nvSpPr>
              <p:cNvPr id="13" name="AutoShape 4"/>
              <p:cNvSpPr>
                <a:spLocks/>
              </p:cNvSpPr>
              <p:nvPr/>
            </p:nvSpPr>
            <p:spPr bwMode="auto">
              <a:xfrm>
                <a:off x="2180" y="0"/>
                <a:ext cx="475" cy="967"/>
              </a:xfrm>
              <a:prstGeom prst="roundRect">
                <a:avLst>
                  <a:gd name="adj" fmla="val 25208"/>
                </a:avLst>
              </a:prstGeom>
              <a:noFill/>
              <a:ln w="635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" name="AutoShape 5"/>
              <p:cNvSpPr>
                <a:spLocks/>
              </p:cNvSpPr>
              <p:nvPr/>
            </p:nvSpPr>
            <p:spPr bwMode="auto">
              <a:xfrm>
                <a:off x="0" y="263"/>
                <a:ext cx="1351" cy="540"/>
              </a:xfrm>
              <a:prstGeom prst="roundRect">
                <a:avLst>
                  <a:gd name="adj" fmla="val 22222"/>
                </a:avLst>
              </a:prstGeom>
              <a:noFill/>
              <a:ln w="635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ja-JP" altLang="en-US"/>
              </a:p>
            </p:txBody>
          </p:sp>
        </p:grp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" y="96"/>
              <a:ext cx="4824" cy="7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/>
            </p:cNvSpPr>
            <p:nvPr/>
          </p:nvSpPr>
          <p:spPr bwMode="auto">
            <a:xfrm>
              <a:off x="-63" y="1220"/>
              <a:ext cx="2464" cy="704"/>
            </a:xfrm>
            <a:prstGeom prst="rect">
              <a:avLst/>
            </a:prstGeom>
            <a:noFill/>
            <a:ln w="12700">
              <a:solidFill>
                <a:srgbClr val="0080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Bef>
                  <a:spcPts val="600"/>
                </a:spcBef>
              </a:pPr>
              <a:r>
                <a:rPr lang="en-US" altLang="ja-JP" sz="2000" dirty="0" smtClean="0">
                  <a:solidFill>
                    <a:srgbClr val="333333"/>
                  </a:solidFill>
                </a:rPr>
                <a:t>Anti-proton electron mass ratio</a:t>
              </a:r>
              <a:endParaRPr lang="ja-JP" alt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10" name="Rectangle 8"/>
            <p:cNvSpPr>
              <a:spLocks/>
            </p:cNvSpPr>
            <p:nvPr/>
          </p:nvSpPr>
          <p:spPr bwMode="auto">
            <a:xfrm>
              <a:off x="3286" y="1140"/>
              <a:ext cx="1396" cy="641"/>
            </a:xfrm>
            <a:prstGeom prst="rect">
              <a:avLst/>
            </a:prstGeom>
            <a:noFill/>
            <a:ln w="12700">
              <a:solidFill>
                <a:srgbClr val="0080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ja-JP" dirty="0" smtClean="0">
                  <a:solidFill>
                    <a:srgbClr val="333333"/>
                  </a:solidFill>
                  <a:latin typeface="ヒラギノ丸ゴ Pro W4" charset="0"/>
                  <a:ea typeface="ＭＳ Ｐゴシック" charset="-128"/>
                  <a:sym typeface="ヒラギノ丸ゴ Pro W4" charset="0"/>
                </a:rPr>
                <a:t>Theoretical calculation</a:t>
              </a:r>
              <a:endParaRPr lang="ja-JP" altLang="en-US" dirty="0">
                <a:solidFill>
                  <a:srgbClr val="333333"/>
                </a:solidFill>
                <a:latin typeface="ヒラギノ丸ゴ Pro W4" charset="0"/>
                <a:ea typeface="ＭＳ Ｐゴシック" charset="-128"/>
                <a:sym typeface="ヒラギノ丸ゴ Pro W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295" y="1002"/>
              <a:ext cx="99" cy="212"/>
            </a:xfrm>
            <a:prstGeom prst="line">
              <a:avLst/>
            </a:prstGeom>
            <a:noFill/>
            <a:ln w="38100">
              <a:solidFill>
                <a:srgbClr val="86CDFF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pPr algn="ctr"/>
              <a:endParaRPr lang="ja-JP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974" y="778"/>
              <a:ext cx="304" cy="580"/>
            </a:xfrm>
            <a:prstGeom prst="line">
              <a:avLst/>
            </a:prstGeom>
            <a:noFill/>
            <a:ln w="38100">
              <a:solidFill>
                <a:srgbClr val="86CDFF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pPr algn="ctr"/>
              <a:endParaRPr lang="ja-JP" altLang="en-US"/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1979712" y="1731541"/>
            <a:ext cx="5975357" cy="738188"/>
            <a:chOff x="0" y="-26"/>
            <a:chExt cx="3764" cy="465"/>
          </a:xfrm>
        </p:grpSpPr>
        <p:sp>
          <p:nvSpPr>
            <p:cNvPr id="16" name="Rectangle 12"/>
            <p:cNvSpPr>
              <a:spLocks/>
            </p:cNvSpPr>
            <p:nvPr/>
          </p:nvSpPr>
          <p:spPr bwMode="auto">
            <a:xfrm>
              <a:off x="1315" y="-26"/>
              <a:ext cx="2449" cy="4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l"/>
              <a:r>
                <a:rPr lang="en-US" altLang="ja-JP" sz="2400" dirty="0" smtClean="0">
                  <a:solidFill>
                    <a:srgbClr val="333333"/>
                  </a:solidFill>
                </a:rPr>
                <a:t>Change anti-proton orbit by LASER</a:t>
              </a:r>
              <a:endParaRPr lang="ja-JP" altLang="en-US" sz="2400" dirty="0">
                <a:solidFill>
                  <a:srgbClr val="333333"/>
                </a:solidFill>
              </a:endParaRPr>
            </a:p>
          </p:txBody>
        </p:sp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7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611560" y="874638"/>
            <a:ext cx="2622550" cy="3346450"/>
            <a:chOff x="0" y="0"/>
            <a:chExt cx="1652" cy="2108"/>
          </a:xfrm>
        </p:grpSpPr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0" y="0"/>
              <a:ext cx="1640" cy="2108"/>
              <a:chOff x="0" y="0"/>
              <a:chExt cx="1640" cy="2108"/>
            </a:xfrm>
          </p:grpSpPr>
          <p:grpSp>
            <p:nvGrpSpPr>
              <p:cNvPr id="21" name="Group 16"/>
              <p:cNvGrpSpPr>
                <a:grpSpLocks/>
              </p:cNvGrpSpPr>
              <p:nvPr/>
            </p:nvGrpSpPr>
            <p:grpSpPr bwMode="auto">
              <a:xfrm>
                <a:off x="0" y="396"/>
                <a:ext cx="1640" cy="1712"/>
                <a:chOff x="0" y="0"/>
                <a:chExt cx="1640" cy="1712"/>
              </a:xfrm>
            </p:grpSpPr>
            <p:sp>
              <p:nvSpPr>
                <p:cNvPr id="23" name="Oval 17"/>
                <p:cNvSpPr>
                  <a:spLocks/>
                </p:cNvSpPr>
                <p:nvPr/>
              </p:nvSpPr>
              <p:spPr bwMode="auto">
                <a:xfrm>
                  <a:off x="401" y="470"/>
                  <a:ext cx="843" cy="843"/>
                </a:xfrm>
                <a:prstGeom prst="ellipse">
                  <a:avLst/>
                </a:prstGeom>
                <a:noFill/>
                <a:ln w="25400">
                  <a:solidFill>
                    <a:srgbClr val="FF6666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24" name="Line 1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827" y="197"/>
                  <a:ext cx="0" cy="254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miter lim="800000"/>
                  <a:headEnd type="stealth" w="med" len="med"/>
                  <a:tailEnd/>
                </a:ln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25" name="Oval 19"/>
                <p:cNvSpPr>
                  <a:spLocks/>
                </p:cNvSpPr>
                <p:nvPr/>
              </p:nvSpPr>
              <p:spPr bwMode="auto">
                <a:xfrm>
                  <a:off x="707" y="781"/>
                  <a:ext cx="220" cy="220"/>
                </a:xfrm>
                <a:prstGeom prst="ellipse">
                  <a:avLst/>
                </a:pr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26" name="Oval 20"/>
                <p:cNvSpPr>
                  <a:spLocks/>
                </p:cNvSpPr>
                <p:nvPr/>
              </p:nvSpPr>
              <p:spPr bwMode="auto">
                <a:xfrm>
                  <a:off x="0" y="71"/>
                  <a:ext cx="1640" cy="1641"/>
                </a:xfrm>
                <a:prstGeom prst="ellipse">
                  <a:avLst/>
                </a:prstGeom>
                <a:noFill/>
                <a:ln w="25400">
                  <a:solidFill>
                    <a:srgbClr val="FF6666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27" name="Oval 21"/>
                <p:cNvSpPr>
                  <a:spLocks/>
                </p:cNvSpPr>
                <p:nvPr/>
              </p:nvSpPr>
              <p:spPr bwMode="auto">
                <a:xfrm>
                  <a:off x="743" y="0"/>
                  <a:ext cx="158" cy="158"/>
                </a:xfrm>
                <a:prstGeom prst="ellipse">
                  <a:avLst/>
                </a:prstGeom>
                <a:solidFill>
                  <a:srgbClr val="3333FF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</p:grpSp>
          <p:sp>
            <p:nvSpPr>
              <p:cNvPr id="22" name="Rectangle 22"/>
              <p:cNvSpPr>
                <a:spLocks/>
              </p:cNvSpPr>
              <p:nvPr/>
            </p:nvSpPr>
            <p:spPr bwMode="auto">
              <a:xfrm>
                <a:off x="375" y="0"/>
                <a:ext cx="243" cy="4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altLang="ja-JP" sz="3600">
                    <a:solidFill>
                      <a:srgbClr val="333333"/>
                    </a:solidFill>
                    <a:latin typeface="Helvetica Neue" charset="0"/>
                    <a:ea typeface="ＭＳ Ｐゴシック" charset="-128"/>
                    <a:sym typeface="Helvetica Neue" charset="0"/>
                  </a:rPr>
                  <a:t>p̅</a:t>
                </a:r>
              </a:p>
            </p:txBody>
          </p:sp>
        </p:grpSp>
        <p:sp>
          <p:nvSpPr>
            <p:cNvPr id="20" name="Rectangle 23"/>
            <p:cNvSpPr>
              <a:spLocks/>
            </p:cNvSpPr>
            <p:nvPr/>
          </p:nvSpPr>
          <p:spPr bwMode="auto">
            <a:xfrm>
              <a:off x="998" y="45"/>
              <a:ext cx="654" cy="3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3600" dirty="0">
                  <a:solidFill>
                    <a:srgbClr val="3333FF"/>
                  </a:solidFill>
                  <a:latin typeface="ヒラギノ丸ゴ Pro W4" charset="0"/>
                  <a:ea typeface="ＭＳ Ｐゴシック" charset="-128"/>
                  <a:sym typeface="ヒラギノ丸ゴ Pro W4" charset="0"/>
                </a:rPr>
                <a:t>n~40</a:t>
              </a:r>
            </a:p>
          </p:txBody>
        </p:sp>
      </p:grpSp>
      <p:sp>
        <p:nvSpPr>
          <p:cNvPr id="28" name="Rectangle 24"/>
          <p:cNvSpPr>
            <a:spLocks/>
          </p:cNvSpPr>
          <p:nvPr/>
        </p:nvSpPr>
        <p:spPr bwMode="auto">
          <a:xfrm>
            <a:off x="3707904" y="2708920"/>
            <a:ext cx="4968552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333333"/>
                </a:solidFill>
              </a:rPr>
              <a:t>Resonance detection using annihilation as a signal.</a:t>
            </a:r>
            <a:endParaRPr lang="ja-JP" altLang="en-US" sz="2400" dirty="0">
              <a:solidFill>
                <a:srgbClr val="333333"/>
              </a:solidFill>
            </a:endParaRPr>
          </a:p>
        </p:txBody>
      </p:sp>
      <p:sp>
        <p:nvSpPr>
          <p:cNvPr id="29" name="Rectangle 25"/>
          <p:cNvSpPr>
            <a:spLocks/>
          </p:cNvSpPr>
          <p:nvPr/>
        </p:nvSpPr>
        <p:spPr bwMode="auto">
          <a:xfrm>
            <a:off x="3131840" y="3645024"/>
            <a:ext cx="37045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ja-JP" sz="2400" b="1" dirty="0" smtClean="0">
                <a:solidFill>
                  <a:srgbClr val="3333FF"/>
                </a:solidFill>
              </a:rPr>
              <a:t>Resonance frequency</a:t>
            </a:r>
            <a:endParaRPr lang="ja-JP" altLang="en-US" sz="2400" b="1" dirty="0">
              <a:solidFill>
                <a:srgbClr val="3333FF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323528" y="4797152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Precise determination of LASER frequency is essential.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44008" y="908720"/>
            <a:ext cx="4190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ASAKUSA Experiment:</a:t>
            </a:r>
          </a:p>
          <a:p>
            <a:r>
              <a:rPr lang="en-US" altLang="ja-JP" dirty="0" smtClean="0"/>
              <a:t>Spokes person: Prof. R.S. Hayano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29" grpId="0" autoUpdateAnimBg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8DE72-46C6-473A-8B5C-C92DA3EFC5D1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7"/>
            <a:ext cx="5112568" cy="554903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619672" y="6237312"/>
            <a:ext cx="2952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Published year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86776" y="3139236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Proton-electron mass ratio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99460" y="4653136"/>
            <a:ext cx="11406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Anti-Proton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995936" cy="28742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5508104" y="3129149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Proton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60032" y="1484784"/>
            <a:ext cx="18678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00"/>
                </a:solidFill>
              </a:rPr>
              <a:t>Uncertainty</a:t>
            </a:r>
            <a:endParaRPr kumimoji="1" lang="ja-JP" altLang="en-US" sz="2000" b="1" dirty="0">
              <a:solidFill>
                <a:srgbClr val="0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1713" y="580618"/>
            <a:ext cx="17459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</a:rPr>
              <a:t>Mass Ratio</a:t>
            </a:r>
            <a:endParaRPr kumimoji="1" lang="ja-JP" alt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52320" y="2132856"/>
            <a:ext cx="11406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Anti-Proton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4128" y="4509120"/>
            <a:ext cx="2952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Published year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940152" y="5106888"/>
            <a:ext cx="29523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Result contributes  the lates</a:t>
            </a:r>
            <a:r>
              <a:rPr lang="en-US" altLang="ja-JP" dirty="0" smtClean="0">
                <a:solidFill>
                  <a:srgbClr val="000000"/>
                </a:solidFill>
              </a:rPr>
              <a:t>t CODATA!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ffectLst/>
              </a:rPr>
              <a:t>Summary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43713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 dirty="0" smtClean="0"/>
              <a:t>At university of Tokyo, there is a large group to study nuclear physics experimentally. The group covers large variety of physics topics. 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/>
              <a:t>Several activities for </a:t>
            </a:r>
            <a:r>
              <a:rPr lang="en-US" altLang="ja-JP" sz="2400" dirty="0" err="1" smtClean="0"/>
              <a:t>hadron</a:t>
            </a:r>
            <a:r>
              <a:rPr lang="en-US" altLang="ja-JP" sz="2400" dirty="0" smtClean="0"/>
              <a:t> physics are on-going to study </a:t>
            </a:r>
            <a:r>
              <a:rPr lang="en-US" altLang="ja-JP" sz="2400" dirty="0" err="1" smtClean="0"/>
              <a:t>chiral</a:t>
            </a:r>
            <a:r>
              <a:rPr lang="en-US" altLang="ja-JP" sz="2400" dirty="0" smtClean="0"/>
              <a:t> symmetry, nuclear bound state and so on.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/>
              <a:t>Experiments for </a:t>
            </a:r>
            <a:r>
              <a:rPr lang="en-US" altLang="ja-JP" sz="2400" dirty="0" err="1" smtClean="0"/>
              <a:t>hadron</a:t>
            </a:r>
            <a:r>
              <a:rPr lang="en-US" altLang="ja-JP" sz="2400" dirty="0" smtClean="0"/>
              <a:t> mass spectroscopy are being prepared at J-PARC.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/>
              <a:t>Study of exotic atom is performed at J-PARC, RIKEN, and CERN.</a:t>
            </a:r>
          </a:p>
          <a:p>
            <a:pPr eaLnBrk="1" hangingPunct="1">
              <a:lnSpc>
                <a:spcPct val="90000"/>
              </a:lnSpc>
            </a:pPr>
            <a:endParaRPr lang="en-US" altLang="ja-JP" sz="2400" dirty="0" smtClean="0"/>
          </a:p>
        </p:txBody>
      </p:sp>
      <p:sp>
        <p:nvSpPr>
          <p:cNvPr id="47108" name="日付プレースホルダ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2010/10/15</a:t>
            </a:r>
          </a:p>
        </p:txBody>
      </p:sp>
      <p:sp>
        <p:nvSpPr>
          <p:cNvPr id="47109" name="フッター プレースホルダ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Nuclear physics in Asia, K. Ozawa</a:t>
            </a:r>
          </a:p>
        </p:txBody>
      </p:sp>
      <p:sp>
        <p:nvSpPr>
          <p:cNvPr id="47110" name="スライド番号プレースホルダ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CA2D9D-75BA-421C-88AF-F6DBF2AC6806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Back up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ja-JP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8"/>
          <p:cNvGrpSpPr>
            <a:grpSpLocks/>
          </p:cNvGrpSpPr>
          <p:nvPr/>
        </p:nvGrpSpPr>
        <p:grpSpPr bwMode="auto">
          <a:xfrm>
            <a:off x="357188" y="928688"/>
            <a:ext cx="8429625" cy="5429250"/>
            <a:chOff x="627088" y="1045622"/>
            <a:chExt cx="7659688" cy="4895850"/>
          </a:xfrm>
        </p:grpSpPr>
        <p:sp>
          <p:nvSpPr>
            <p:cNvPr id="33802" name="AutoShape 4"/>
            <p:cNvSpPr>
              <a:spLocks noChangeArrowheads="1"/>
            </p:cNvSpPr>
            <p:nvPr/>
          </p:nvSpPr>
          <p:spPr bwMode="auto">
            <a:xfrm>
              <a:off x="739801" y="1067847"/>
              <a:ext cx="7527925" cy="404812"/>
            </a:xfrm>
            <a:prstGeom prst="roundRect">
              <a:avLst>
                <a:gd name="adj" fmla="val 356"/>
              </a:avLst>
            </a:prstGeom>
            <a:noFill/>
            <a:ln w="360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3380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7088" y="1575847"/>
              <a:ext cx="2366963" cy="431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1551" y="1575847"/>
              <a:ext cx="2366962" cy="431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5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88063" y="1575847"/>
              <a:ext cx="2398713" cy="436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938238" y="1045622"/>
              <a:ext cx="7059613" cy="436562"/>
              <a:chOff x="746" y="608"/>
              <a:chExt cx="5200" cy="302"/>
            </a:xfrm>
          </p:grpSpPr>
          <p:sp>
            <p:nvSpPr>
              <p:cNvPr id="33807" name="Text Box 10"/>
              <p:cNvSpPr txBox="1">
                <a:spLocks noChangeArrowheads="1"/>
              </p:cNvSpPr>
              <p:nvPr/>
            </p:nvSpPr>
            <p:spPr bwMode="auto">
              <a:xfrm>
                <a:off x="746" y="615"/>
                <a:ext cx="1347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0717" tIns="40358" rIns="80717" bIns="40358" anchor="ctr" anchorCtr="1">
                <a:spAutoFit/>
              </a:bodyPr>
              <a:lstStyle/>
              <a:p>
                <a:pPr defTabSz="801688" hangingPunct="0">
                  <a:lnSpc>
                    <a:spcPct val="108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  <a:tabLst>
                    <a:tab pos="635000" algn="l"/>
                    <a:tab pos="1270000" algn="l"/>
                    <a:tab pos="1901825" algn="l"/>
                  </a:tabLst>
                </a:pPr>
                <a:r>
                  <a:rPr kumimoji="0" lang="en-GB" altLang="ja-JP" sz="2100" b="1">
                    <a:solidFill>
                      <a:srgbClr val="FF0000"/>
                    </a:solidFill>
                    <a:latin typeface="Symbol" pitchFamily="18" charset="2"/>
                  </a:rPr>
                  <a:t>bg</a:t>
                </a:r>
                <a:r>
                  <a:rPr kumimoji="0" lang="en-GB" altLang="ja-JP" sz="2100" b="1">
                    <a:solidFill>
                      <a:srgbClr val="FF0000"/>
                    </a:solidFill>
                    <a:latin typeface="Times New Roman" pitchFamily="18" charset="0"/>
                  </a:rPr>
                  <a:t>&lt;1.25 (Slow)</a:t>
                </a:r>
              </a:p>
            </p:txBody>
          </p:sp>
          <p:sp>
            <p:nvSpPr>
              <p:cNvPr id="33808" name="Text Box 11"/>
              <p:cNvSpPr txBox="1">
                <a:spLocks noChangeArrowheads="1"/>
              </p:cNvSpPr>
              <p:nvPr/>
            </p:nvSpPr>
            <p:spPr bwMode="auto">
              <a:xfrm>
                <a:off x="2834" y="624"/>
                <a:ext cx="1220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0717" tIns="40358" rIns="80717" bIns="40358" anchor="ctr" anchorCtr="1">
                <a:spAutoFit/>
              </a:bodyPr>
              <a:lstStyle/>
              <a:p>
                <a:pPr defTabSz="801688" hangingPunct="0">
                  <a:buClr>
                    <a:srgbClr val="000000"/>
                  </a:buClr>
                  <a:buSzPct val="45000"/>
                  <a:buFont typeface="StarSymbol"/>
                  <a:buNone/>
                  <a:tabLst>
                    <a:tab pos="635000" algn="l"/>
                    <a:tab pos="1270000" algn="l"/>
                  </a:tabLst>
                </a:pPr>
                <a:r>
                  <a:rPr kumimoji="0" lang="en-GB" altLang="ja-JP" sz="2100" b="1">
                    <a:solidFill>
                      <a:srgbClr val="FF0000"/>
                    </a:solidFill>
                    <a:latin typeface="Times New Roman" pitchFamily="18" charset="0"/>
                  </a:rPr>
                  <a:t>1.25&lt;</a:t>
                </a:r>
                <a:r>
                  <a:rPr kumimoji="0" lang="en-GB" altLang="ja-JP" sz="2100" b="1">
                    <a:solidFill>
                      <a:srgbClr val="FF0000"/>
                    </a:solidFill>
                    <a:latin typeface="Symbol" pitchFamily="18" charset="2"/>
                  </a:rPr>
                  <a:t>bg</a:t>
                </a:r>
                <a:r>
                  <a:rPr kumimoji="0" lang="en-GB" altLang="ja-JP" sz="2100" b="1">
                    <a:solidFill>
                      <a:srgbClr val="FF0000"/>
                    </a:solidFill>
                    <a:latin typeface="Times New Roman" pitchFamily="18" charset="0"/>
                  </a:rPr>
                  <a:t>&lt;1.75</a:t>
                </a:r>
              </a:p>
            </p:txBody>
          </p:sp>
          <p:sp>
            <p:nvSpPr>
              <p:cNvPr id="33809" name="Text Box 12"/>
              <p:cNvSpPr txBox="1">
                <a:spLocks noChangeArrowheads="1"/>
              </p:cNvSpPr>
              <p:nvPr/>
            </p:nvSpPr>
            <p:spPr bwMode="auto">
              <a:xfrm>
                <a:off x="4642" y="608"/>
                <a:ext cx="1304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0717" tIns="40358" rIns="80717" bIns="40358" anchor="ctr" anchorCtr="1">
                <a:spAutoFit/>
              </a:bodyPr>
              <a:lstStyle/>
              <a:p>
                <a:pPr defTabSz="801688" hangingPunct="0">
                  <a:buClr>
                    <a:srgbClr val="000000"/>
                  </a:buClr>
                  <a:buSzPct val="45000"/>
                  <a:buFont typeface="StarSymbol"/>
                  <a:buNone/>
                  <a:tabLst>
                    <a:tab pos="635000" algn="l"/>
                    <a:tab pos="1270000" algn="l"/>
                    <a:tab pos="1901825" algn="l"/>
                  </a:tabLst>
                </a:pPr>
                <a:r>
                  <a:rPr kumimoji="0" lang="en-GB" altLang="ja-JP" sz="2100" b="1">
                    <a:solidFill>
                      <a:srgbClr val="FF0000"/>
                    </a:solidFill>
                    <a:latin typeface="Times New Roman" pitchFamily="18" charset="0"/>
                  </a:rPr>
                  <a:t>1.75&lt;</a:t>
                </a:r>
                <a:r>
                  <a:rPr kumimoji="0" lang="en-GB" altLang="ja-JP" sz="2100" b="1">
                    <a:solidFill>
                      <a:srgbClr val="FF0000"/>
                    </a:solidFill>
                    <a:latin typeface="Symbol" pitchFamily="18" charset="2"/>
                  </a:rPr>
                  <a:t>bg</a:t>
                </a:r>
                <a:r>
                  <a:rPr kumimoji="0" lang="en-GB" altLang="ja-JP" sz="2100" b="1">
                    <a:solidFill>
                      <a:srgbClr val="FF0000"/>
                    </a:solidFill>
                    <a:latin typeface="Times New Roman" pitchFamily="18" charset="0"/>
                  </a:rPr>
                  <a:t> (Fast)</a:t>
                </a:r>
              </a:p>
            </p:txBody>
          </p:sp>
        </p:grpSp>
      </p:grpSp>
      <p:sp>
        <p:nvSpPr>
          <p:cNvPr id="33795" name="日付プレースホルダ 1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kumimoji="1" lang="en-US" altLang="ja-JP" smtClean="0"/>
              <a:t>2010/10/15</a:t>
            </a:r>
            <a:endParaRPr kumimoji="1" lang="ja-JP" altLang="en-US" smtClean="0"/>
          </a:p>
        </p:txBody>
      </p:sp>
      <p:sp>
        <p:nvSpPr>
          <p:cNvPr id="33796" name="フッター プレースホルダ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kumimoji="1" lang="en-US" altLang="ja-JP" smtClean="0"/>
              <a:t>Nuclear physics in Asia, K. Ozawa</a:t>
            </a:r>
            <a:endParaRPr kumimoji="1" lang="ja-JP" altLang="en-US" smtClean="0"/>
          </a:p>
        </p:txBody>
      </p:sp>
      <p:sp>
        <p:nvSpPr>
          <p:cNvPr id="274446" name="Text Box 14"/>
          <p:cNvSpPr txBox="1">
            <a:spLocks noChangeArrowheads="1"/>
          </p:cNvSpPr>
          <p:nvPr/>
        </p:nvSpPr>
        <p:spPr bwMode="auto">
          <a:xfrm>
            <a:off x="857250" y="5572125"/>
            <a:ext cx="7734300" cy="830263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ea typeface="HGPｺﾞｼｯｸE" pitchFamily="50" charset="-128"/>
              </a:rPr>
              <a:t>Mass modification is seen only at heavy nuclei and slowly moving </a:t>
            </a:r>
            <a:r>
              <a:rPr lang="en-US" altLang="ja-JP" sz="2400">
                <a:solidFill>
                  <a:srgbClr val="FF0000"/>
                </a:solidFill>
                <a:latin typeface="Symbol" pitchFamily="18" charset="2"/>
                <a:ea typeface="HGPｺﾞｼｯｸE" pitchFamily="50" charset="-128"/>
              </a:rPr>
              <a:t>f</a:t>
            </a:r>
            <a:endParaRPr lang="ja-JP" altLang="en-US" sz="2400">
              <a:solidFill>
                <a:srgbClr val="FF0000"/>
              </a:solidFill>
              <a:latin typeface="Symbol" pitchFamily="18" charset="2"/>
              <a:ea typeface="HGPｺﾞｼｯｸE" pitchFamily="50" charset="-128"/>
            </a:endParaRP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1281113" y="4565650"/>
            <a:ext cx="504825" cy="863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187950" y="6073775"/>
            <a:ext cx="38100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de-DE" altLang="ja-JP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Mass Shift:</a:t>
            </a:r>
          </a:p>
          <a:p>
            <a:r>
              <a:rPr kumimoji="0" lang="de-DE" altLang="ja-JP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de-DE" altLang="ja-JP" sz="2000" b="1" baseline="-25000" dirty="0">
                <a:solidFill>
                  <a:srgbClr val="3333CC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de-DE" altLang="ja-JP" sz="2000" b="1" baseline="-25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de-DE" altLang="ja-JP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de-DE" altLang="ja-JP" sz="2000" b="1" baseline="-25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de-DE" altLang="ja-JP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de-DE" altLang="ja-JP" sz="2000" b="1" baseline="-25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de-DE" altLang="ja-JP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(1 -  /</a:t>
            </a:r>
            <a:r>
              <a:rPr kumimoji="0" lang="de-DE" altLang="ja-JP" sz="2000" b="1" baseline="-25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de-DE" altLang="ja-JP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 for  = 0.03</a:t>
            </a:r>
          </a:p>
        </p:txBody>
      </p:sp>
      <p:sp>
        <p:nvSpPr>
          <p:cNvPr id="33800" name="スライド番号プレースホルダ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F07D69-5AB7-4B9E-9661-850FEA35E88C}" type="slidenum">
              <a:rPr lang="en-US" altLang="ja-JP" smtClean="0"/>
              <a:pPr/>
              <a:t>25</a:t>
            </a:fld>
            <a:endParaRPr lang="en-US" altLang="ja-JP" smtClean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42913" y="103188"/>
            <a:ext cx="8243887" cy="733425"/>
          </a:xfrm>
          <a:prstGeom prst="rect">
            <a:avLst/>
          </a:prstGeom>
          <a:noFill/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altLang="ja-JP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Target/Momentum dep.</a:t>
            </a:r>
            <a:endParaRPr lang="en-US" altLang="ja-JP" sz="4400" kern="0" dirty="0">
              <a:solidFill>
                <a:schemeClr val="tx2"/>
              </a:solidFill>
              <a:latin typeface="+mj-lt"/>
              <a:ea typeface="+mj-ea"/>
              <a:cs typeface="+mj-cs"/>
              <a:sym typeface="Symbol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6" grpId="0" animBg="1"/>
      <p:bldP spid="274447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2010/10/15</a:t>
            </a:r>
          </a:p>
        </p:txBody>
      </p:sp>
      <p:sp>
        <p:nvSpPr>
          <p:cNvPr id="51203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Nuclear physics in Asia, K. Ozawa</a:t>
            </a: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4000" smtClean="0"/>
              <a:t>Performance of the 50-GeV PS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48712" cy="4752975"/>
          </a:xfrm>
          <a:ln w="28575">
            <a:solidFill>
              <a:srgbClr val="000000"/>
            </a:solidFill>
          </a:ln>
        </p:spPr>
        <p:txBody>
          <a:bodyPr lIns="90487" tIns="44450" rIns="90487" bIns="44450"/>
          <a:lstStyle/>
          <a:p>
            <a:pPr eaLnBrk="1" hangingPunct="1"/>
            <a:r>
              <a:rPr lang="en-US" altLang="ja-JP" sz="2800" smtClean="0">
                <a:solidFill>
                  <a:srgbClr val="000000"/>
                </a:solidFill>
              </a:rPr>
              <a:t>Beam Energy</a:t>
            </a:r>
            <a:r>
              <a:rPr lang="ja-JP" altLang="en-US" sz="2800" smtClean="0">
                <a:solidFill>
                  <a:srgbClr val="000000"/>
                </a:solidFill>
              </a:rPr>
              <a:t>： 	</a:t>
            </a:r>
            <a:r>
              <a:rPr lang="en-US" altLang="ja-JP" sz="2800" smtClean="0">
                <a:solidFill>
                  <a:srgbClr val="FF0000"/>
                </a:solidFill>
              </a:rPr>
              <a:t>50</a:t>
            </a:r>
            <a:r>
              <a:rPr lang="ja-JP" altLang="en-US" sz="2800" smtClean="0">
                <a:solidFill>
                  <a:srgbClr val="FF0000"/>
                </a:solidFill>
              </a:rPr>
              <a:t>ＧｅＶ</a:t>
            </a:r>
          </a:p>
          <a:p>
            <a:pPr lvl="1" eaLnBrk="1" hangingPunct="1">
              <a:buFontTx/>
              <a:buNone/>
            </a:pPr>
            <a:r>
              <a:rPr lang="ja-JP" altLang="en-US" smtClean="0">
                <a:solidFill>
                  <a:srgbClr val="008000"/>
                </a:solidFill>
              </a:rPr>
              <a:t>					</a:t>
            </a:r>
            <a:r>
              <a:rPr lang="en-US" altLang="ja-JP" smtClean="0">
                <a:solidFill>
                  <a:srgbClr val="008000"/>
                </a:solidFill>
              </a:rPr>
              <a:t>(</a:t>
            </a:r>
            <a:r>
              <a:rPr lang="en-US" altLang="ja-JP" u="sng" smtClean="0">
                <a:solidFill>
                  <a:srgbClr val="008000"/>
                </a:solidFill>
              </a:rPr>
              <a:t>30GeV for </a:t>
            </a:r>
            <a:r>
              <a:rPr lang="en-US" altLang="ja-JP" b="1" u="sng" smtClean="0">
                <a:solidFill>
                  <a:srgbClr val="008000"/>
                </a:solidFill>
              </a:rPr>
              <a:t>Slow Beam</a:t>
            </a:r>
            <a:r>
              <a:rPr lang="en-US" altLang="ja-JP" smtClean="0">
                <a:solidFill>
                  <a:srgbClr val="008000"/>
                </a:solidFill>
              </a:rPr>
              <a:t>)</a:t>
            </a:r>
          </a:p>
          <a:p>
            <a:pPr lvl="1" eaLnBrk="1" hangingPunct="1">
              <a:buFontTx/>
              <a:buNone/>
            </a:pPr>
            <a:r>
              <a:rPr lang="en-US" altLang="ja-JP" smtClean="0">
                <a:solidFill>
                  <a:srgbClr val="008000"/>
                </a:solidFill>
              </a:rPr>
              <a:t>					</a:t>
            </a:r>
            <a:r>
              <a:rPr lang="en-US" altLang="ja-JP" smtClean="0">
                <a:solidFill>
                  <a:srgbClr val="CC0099"/>
                </a:solidFill>
              </a:rPr>
              <a:t>(40GeV for </a:t>
            </a:r>
            <a:r>
              <a:rPr lang="en-US" altLang="ja-JP" b="1" smtClean="0">
                <a:solidFill>
                  <a:srgbClr val="CC0099"/>
                </a:solidFill>
              </a:rPr>
              <a:t>Fast Beam</a:t>
            </a:r>
            <a:r>
              <a:rPr lang="en-US" altLang="ja-JP" smtClean="0">
                <a:solidFill>
                  <a:srgbClr val="CC0099"/>
                </a:solidFill>
              </a:rPr>
              <a:t>)</a:t>
            </a:r>
          </a:p>
          <a:p>
            <a:pPr eaLnBrk="1" hangingPunct="1"/>
            <a:r>
              <a:rPr lang="en-US" altLang="ja-JP" sz="2800" smtClean="0">
                <a:solidFill>
                  <a:srgbClr val="000000"/>
                </a:solidFill>
              </a:rPr>
              <a:t>Repetition: 		</a:t>
            </a:r>
            <a:r>
              <a:rPr lang="en-US" altLang="ja-JP" sz="2800" u="sng" smtClean="0">
                <a:solidFill>
                  <a:srgbClr val="FF0000"/>
                </a:solidFill>
              </a:rPr>
              <a:t>3.4 ~ 5-6s</a:t>
            </a:r>
            <a:endParaRPr lang="en-US" altLang="ja-JP" sz="28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ja-JP" sz="2800" smtClean="0">
                <a:solidFill>
                  <a:srgbClr val="000000"/>
                </a:solidFill>
              </a:rPr>
              <a:t>Flat Top Width</a:t>
            </a:r>
            <a:r>
              <a:rPr lang="ja-JP" altLang="en-US" sz="2800" smtClean="0">
                <a:solidFill>
                  <a:srgbClr val="000000"/>
                </a:solidFill>
              </a:rPr>
              <a:t>：	</a:t>
            </a:r>
            <a:r>
              <a:rPr lang="en-US" altLang="ja-JP" sz="2800" u="sng" smtClean="0">
                <a:solidFill>
                  <a:srgbClr val="FF0000"/>
                </a:solidFill>
              </a:rPr>
              <a:t>0.7 ~ 2-3s</a:t>
            </a:r>
            <a:endParaRPr lang="en-US" altLang="ja-JP" sz="2800" u="sng" smtClean="0">
              <a:solidFill>
                <a:srgbClr val="009900"/>
              </a:solidFill>
            </a:endParaRPr>
          </a:p>
          <a:p>
            <a:pPr eaLnBrk="1" hangingPunct="1"/>
            <a:r>
              <a:rPr lang="en-US" altLang="ja-JP" sz="2800" smtClean="0">
                <a:solidFill>
                  <a:srgbClr val="000000"/>
                </a:solidFill>
              </a:rPr>
              <a:t>Beam Intensity:	</a:t>
            </a:r>
            <a:r>
              <a:rPr lang="en-US" altLang="ja-JP" sz="2800" smtClean="0">
                <a:solidFill>
                  <a:srgbClr val="FF0000"/>
                </a:solidFill>
              </a:rPr>
              <a:t>3.3x10</a:t>
            </a:r>
            <a:r>
              <a:rPr lang="en-US" altLang="ja-JP" sz="2800" baseline="30000" smtClean="0">
                <a:solidFill>
                  <a:srgbClr val="FF0000"/>
                </a:solidFill>
              </a:rPr>
              <a:t>14</a:t>
            </a:r>
            <a:r>
              <a:rPr lang="en-US" altLang="ja-JP" sz="2800" smtClean="0">
                <a:solidFill>
                  <a:srgbClr val="FF0000"/>
                </a:solidFill>
              </a:rPr>
              <a:t>ppp, 15</a:t>
            </a:r>
            <a:r>
              <a:rPr lang="en-US" altLang="ja-JP" sz="280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sz="2800" smtClean="0">
                <a:solidFill>
                  <a:srgbClr val="FF0000"/>
                </a:solidFill>
              </a:rPr>
              <a:t>A</a:t>
            </a:r>
          </a:p>
          <a:p>
            <a:pPr eaLnBrk="1" hangingPunct="1">
              <a:buFontTx/>
              <a:buNone/>
            </a:pPr>
            <a:r>
              <a:rPr lang="en-US" altLang="ja-JP" sz="2800" smtClean="0">
                <a:solidFill>
                  <a:srgbClr val="000000"/>
                </a:solidFill>
              </a:rPr>
              <a:t>					</a:t>
            </a:r>
            <a:r>
              <a:rPr lang="en-US" altLang="ja-JP" sz="2800" smtClean="0">
                <a:solidFill>
                  <a:srgbClr val="008000"/>
                </a:solidFill>
              </a:rPr>
              <a:t>(</a:t>
            </a:r>
            <a:r>
              <a:rPr lang="en-US" altLang="ja-JP" sz="2800" u="sng" smtClean="0">
                <a:solidFill>
                  <a:srgbClr val="008000"/>
                </a:solidFill>
              </a:rPr>
              <a:t>2×10</a:t>
            </a:r>
            <a:r>
              <a:rPr lang="en-US" altLang="ja-JP" sz="2800" u="sng" baseline="30000" smtClean="0">
                <a:solidFill>
                  <a:srgbClr val="008000"/>
                </a:solidFill>
              </a:rPr>
              <a:t>14</a:t>
            </a:r>
            <a:r>
              <a:rPr lang="en-US" altLang="ja-JP" sz="2800" u="sng" smtClean="0">
                <a:solidFill>
                  <a:srgbClr val="008000"/>
                </a:solidFill>
              </a:rPr>
              <a:t>ppp, 9</a:t>
            </a:r>
            <a:r>
              <a:rPr lang="en-US" altLang="ja-JP" sz="2800" u="sng" smtClean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en-US" altLang="ja-JP" sz="2800" u="sng" smtClean="0">
                <a:solidFill>
                  <a:srgbClr val="008000"/>
                </a:solidFill>
              </a:rPr>
              <a:t>A</a:t>
            </a:r>
            <a:r>
              <a:rPr lang="en-US" altLang="ja-JP" sz="2800" smtClean="0">
                <a:solidFill>
                  <a:srgbClr val="008000"/>
                </a:solidFill>
              </a:rPr>
              <a:t>)</a:t>
            </a:r>
            <a:r>
              <a:rPr lang="en-US" altLang="ja-JP" sz="280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ja-JP" sz="2800" smtClean="0">
                <a:solidFill>
                  <a:srgbClr val="000000"/>
                </a:solidFill>
              </a:rPr>
              <a:t>					E</a:t>
            </a:r>
            <a:r>
              <a:rPr lang="en-US" altLang="ja-JP" sz="2800" baseline="-25000" smtClean="0">
                <a:solidFill>
                  <a:srgbClr val="000000"/>
                </a:solidFill>
              </a:rPr>
              <a:t>Linac</a:t>
            </a:r>
            <a:r>
              <a:rPr lang="en-US" altLang="ja-JP" sz="2800" smtClean="0">
                <a:solidFill>
                  <a:srgbClr val="000000"/>
                </a:solidFill>
              </a:rPr>
              <a:t> = </a:t>
            </a:r>
            <a:r>
              <a:rPr lang="en-US" altLang="ja-JP" sz="2800" smtClean="0">
                <a:solidFill>
                  <a:srgbClr val="FC0128"/>
                </a:solidFill>
              </a:rPr>
              <a:t>400MeV</a:t>
            </a:r>
            <a:r>
              <a:rPr lang="en-US" altLang="ja-JP" sz="2800" smtClean="0">
                <a:solidFill>
                  <a:srgbClr val="000000"/>
                </a:solidFill>
              </a:rPr>
              <a:t> </a:t>
            </a:r>
            <a:r>
              <a:rPr lang="en-US" altLang="ja-JP" sz="2800" smtClean="0">
                <a:solidFill>
                  <a:srgbClr val="008000"/>
                </a:solidFill>
              </a:rPr>
              <a:t>(</a:t>
            </a:r>
            <a:r>
              <a:rPr lang="en-US" altLang="ja-JP" sz="2800" smtClean="0">
                <a:solidFill>
                  <a:srgbClr val="009900"/>
                </a:solidFill>
              </a:rPr>
              <a:t>180MeV)  </a:t>
            </a:r>
          </a:p>
          <a:p>
            <a:pPr eaLnBrk="1" hangingPunct="1"/>
            <a:r>
              <a:rPr lang="en-US" altLang="ja-JP" sz="2800" smtClean="0">
                <a:solidFill>
                  <a:srgbClr val="000000"/>
                </a:solidFill>
              </a:rPr>
              <a:t>Beam Power: 	</a:t>
            </a:r>
            <a:r>
              <a:rPr lang="en-US" altLang="ja-JP" sz="2800" smtClean="0">
                <a:solidFill>
                  <a:srgbClr val="FF0000"/>
                </a:solidFill>
              </a:rPr>
              <a:t>750kW   </a:t>
            </a:r>
            <a:r>
              <a:rPr lang="en-US" altLang="ja-JP" sz="2800" smtClean="0">
                <a:solidFill>
                  <a:srgbClr val="008000"/>
                </a:solidFill>
              </a:rPr>
              <a:t>(</a:t>
            </a:r>
            <a:r>
              <a:rPr lang="en-US" altLang="ja-JP" sz="2800" u="sng" smtClean="0">
                <a:solidFill>
                  <a:srgbClr val="008000"/>
                </a:solidFill>
              </a:rPr>
              <a:t>270kW</a:t>
            </a:r>
            <a:r>
              <a:rPr lang="en-US" altLang="ja-JP" sz="2800" smtClean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7777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00FF00"/>
                </a:solidFill>
                <a:latin typeface="Helvetica"/>
                <a:ea typeface="Osaka"/>
                <a:cs typeface="Osaka"/>
              </a:rPr>
              <a:t>Numbers in parentheses are ones for the Phase 1.</a:t>
            </a:r>
          </a:p>
        </p:txBody>
      </p:sp>
      <p:sp>
        <p:nvSpPr>
          <p:cNvPr id="51207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C38AF2-C1F0-4C24-AC15-0296DD91F184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2010/10/15</a:t>
            </a:r>
          </a:p>
        </p:txBody>
      </p:sp>
      <p:sp>
        <p:nvSpPr>
          <p:cNvPr id="38915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Nuclear physics in Asia, K. Ozawa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44463" y="1700213"/>
            <a:ext cx="8747125" cy="4538662"/>
            <a:chOff x="91" y="1071"/>
            <a:chExt cx="5510" cy="2859"/>
          </a:xfrm>
        </p:grpSpPr>
        <p:pic>
          <p:nvPicPr>
            <p:cNvPr id="3892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" y="1253"/>
              <a:ext cx="5420" cy="2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8" name="Rectangle 14"/>
            <p:cNvSpPr>
              <a:spLocks noChangeArrowheads="1"/>
            </p:cNvSpPr>
            <p:nvPr/>
          </p:nvSpPr>
          <p:spPr bwMode="auto">
            <a:xfrm>
              <a:off x="204" y="2886"/>
              <a:ext cx="1451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29" name="Rectangle 15"/>
            <p:cNvSpPr>
              <a:spLocks noChangeArrowheads="1"/>
            </p:cNvSpPr>
            <p:nvPr/>
          </p:nvSpPr>
          <p:spPr bwMode="auto">
            <a:xfrm>
              <a:off x="521" y="2341"/>
              <a:ext cx="1451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30" name="Rectangle 16"/>
            <p:cNvSpPr>
              <a:spLocks noChangeArrowheads="1"/>
            </p:cNvSpPr>
            <p:nvPr/>
          </p:nvSpPr>
          <p:spPr bwMode="auto">
            <a:xfrm>
              <a:off x="930" y="1888"/>
              <a:ext cx="1451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31" name="Rectangle 17"/>
            <p:cNvSpPr>
              <a:spLocks noChangeArrowheads="1"/>
            </p:cNvSpPr>
            <p:nvPr/>
          </p:nvSpPr>
          <p:spPr bwMode="auto">
            <a:xfrm>
              <a:off x="2064" y="1253"/>
              <a:ext cx="1043" cy="7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32" name="Rectangle 18"/>
            <p:cNvSpPr>
              <a:spLocks noChangeArrowheads="1"/>
            </p:cNvSpPr>
            <p:nvPr/>
          </p:nvSpPr>
          <p:spPr bwMode="auto">
            <a:xfrm>
              <a:off x="2653" y="1344"/>
              <a:ext cx="362" cy="7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33" name="Rectangle 19"/>
            <p:cNvSpPr>
              <a:spLocks noChangeArrowheads="1"/>
            </p:cNvSpPr>
            <p:nvPr/>
          </p:nvSpPr>
          <p:spPr bwMode="auto">
            <a:xfrm>
              <a:off x="3515" y="1979"/>
              <a:ext cx="817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34" name="Rectangle 20"/>
            <p:cNvSpPr>
              <a:spLocks noChangeArrowheads="1"/>
            </p:cNvSpPr>
            <p:nvPr/>
          </p:nvSpPr>
          <p:spPr bwMode="auto">
            <a:xfrm>
              <a:off x="3424" y="2115"/>
              <a:ext cx="1134" cy="1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35" name="Rectangle 21"/>
            <p:cNvSpPr>
              <a:spLocks noChangeArrowheads="1"/>
            </p:cNvSpPr>
            <p:nvPr/>
          </p:nvSpPr>
          <p:spPr bwMode="auto">
            <a:xfrm>
              <a:off x="4332" y="1071"/>
              <a:ext cx="1224" cy="5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36" name="Rectangle 22"/>
            <p:cNvSpPr>
              <a:spLocks noChangeArrowheads="1"/>
            </p:cNvSpPr>
            <p:nvPr/>
          </p:nvSpPr>
          <p:spPr bwMode="auto">
            <a:xfrm>
              <a:off x="4377" y="2885"/>
              <a:ext cx="1224" cy="5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37" name="Rectangle 23"/>
            <p:cNvSpPr>
              <a:spLocks noChangeArrowheads="1"/>
            </p:cNvSpPr>
            <p:nvPr/>
          </p:nvSpPr>
          <p:spPr bwMode="auto">
            <a:xfrm>
              <a:off x="2336" y="3294"/>
              <a:ext cx="1224" cy="5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38" name="Rectangle 24"/>
            <p:cNvSpPr>
              <a:spLocks noChangeArrowheads="1"/>
            </p:cNvSpPr>
            <p:nvPr/>
          </p:nvSpPr>
          <p:spPr bwMode="auto">
            <a:xfrm>
              <a:off x="2563" y="3430"/>
              <a:ext cx="1224" cy="5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44389" name="AutoShape 5"/>
          <p:cNvSpPr>
            <a:spLocks noChangeArrowheads="1"/>
          </p:cNvSpPr>
          <p:nvPr/>
        </p:nvSpPr>
        <p:spPr bwMode="auto">
          <a:xfrm>
            <a:off x="539750" y="5300663"/>
            <a:ext cx="2133600" cy="381000"/>
          </a:xfrm>
          <a:prstGeom prst="wedgeRoundRectCallout">
            <a:avLst>
              <a:gd name="adj1" fmla="val -519"/>
              <a:gd name="adj2" fmla="val -248333"/>
              <a:gd name="adj3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>
                <a:latin typeface="Helvetica"/>
                <a:ea typeface="Osaka"/>
                <a:cs typeface="Osaka"/>
              </a:rPr>
              <a:t>Linac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J-PARC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81063"/>
            <a:ext cx="8229600" cy="460375"/>
          </a:xfrm>
        </p:spPr>
        <p:txBody>
          <a:bodyPr/>
          <a:lstStyle/>
          <a:p>
            <a:pPr eaLnBrk="1" hangingPunct="1"/>
            <a:r>
              <a:rPr lang="en-US" altLang="ja-JP" smtClean="0"/>
              <a:t>Cascaded Accelerator Complex:</a:t>
            </a:r>
          </a:p>
        </p:txBody>
      </p:sp>
      <p:sp>
        <p:nvSpPr>
          <p:cNvPr id="144390" name="AutoShape 6"/>
          <p:cNvSpPr>
            <a:spLocks noChangeArrowheads="1"/>
          </p:cNvSpPr>
          <p:nvPr/>
        </p:nvSpPr>
        <p:spPr bwMode="auto">
          <a:xfrm>
            <a:off x="539750" y="2852738"/>
            <a:ext cx="2667000" cy="685800"/>
          </a:xfrm>
          <a:prstGeom prst="wedgeRoundRectCallout">
            <a:avLst>
              <a:gd name="adj1" fmla="val 71486"/>
              <a:gd name="adj2" fmla="val 38426"/>
              <a:gd name="adj3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>
                <a:latin typeface="Helvetica"/>
                <a:ea typeface="Osaka"/>
                <a:cs typeface="Osaka"/>
              </a:rPr>
              <a:t>3GeV Rapid Cycling (25Hz) Synchrotron</a:t>
            </a:r>
          </a:p>
        </p:txBody>
      </p:sp>
      <p:sp>
        <p:nvSpPr>
          <p:cNvPr id="144391" name="AutoShape 7"/>
          <p:cNvSpPr>
            <a:spLocks noChangeArrowheads="1"/>
          </p:cNvSpPr>
          <p:nvPr/>
        </p:nvSpPr>
        <p:spPr bwMode="auto">
          <a:xfrm>
            <a:off x="6775450" y="5407025"/>
            <a:ext cx="1828800" cy="685800"/>
          </a:xfrm>
          <a:prstGeom prst="wedgeRoundRectCallout">
            <a:avLst>
              <a:gd name="adj1" fmla="val -42796"/>
              <a:gd name="adj2" fmla="val -156250"/>
              <a:gd name="adj3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>
                <a:latin typeface="Helvetica"/>
                <a:ea typeface="Osaka"/>
                <a:cs typeface="Osaka"/>
              </a:rPr>
              <a:t>50GeV Synchrotron</a:t>
            </a:r>
          </a:p>
        </p:txBody>
      </p:sp>
      <p:sp>
        <p:nvSpPr>
          <p:cNvPr id="144392" name="AutoShape 8"/>
          <p:cNvSpPr>
            <a:spLocks noChangeArrowheads="1"/>
          </p:cNvSpPr>
          <p:nvPr/>
        </p:nvSpPr>
        <p:spPr bwMode="auto">
          <a:xfrm>
            <a:off x="3779838" y="2133600"/>
            <a:ext cx="2590800" cy="609600"/>
          </a:xfrm>
          <a:prstGeom prst="wedgeRoundRectCallout">
            <a:avLst>
              <a:gd name="adj1" fmla="val 33579"/>
              <a:gd name="adj2" fmla="val 196616"/>
              <a:gd name="adj3" fmla="val 16667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>
                <a:latin typeface="Helvetica"/>
                <a:ea typeface="Osaka"/>
                <a:cs typeface="Osaka"/>
              </a:rPr>
              <a:t>Materials and Life Science Facility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6516688" y="1700213"/>
            <a:ext cx="2514600" cy="649287"/>
          </a:xfrm>
          <a:prstGeom prst="wedgeRoundRectCallout">
            <a:avLst>
              <a:gd name="adj1" fmla="val -13130"/>
              <a:gd name="adj2" fmla="val 149023"/>
              <a:gd name="adj3" fmla="val 16667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>
                <a:latin typeface="Helvetica"/>
                <a:ea typeface="Osaka"/>
                <a:cs typeface="Osaka"/>
              </a:rPr>
              <a:t>Hadron Hall (Slow Extracted Beams)</a:t>
            </a:r>
          </a:p>
        </p:txBody>
      </p:sp>
      <p:sp>
        <p:nvSpPr>
          <p:cNvPr id="144394" name="AutoShape 10"/>
          <p:cNvSpPr>
            <a:spLocks noChangeArrowheads="1"/>
          </p:cNvSpPr>
          <p:nvPr/>
        </p:nvSpPr>
        <p:spPr bwMode="auto">
          <a:xfrm>
            <a:off x="3059113" y="5373688"/>
            <a:ext cx="2514600" cy="609600"/>
          </a:xfrm>
          <a:prstGeom prst="wedgeRoundRectCallout">
            <a:avLst>
              <a:gd name="adj1" fmla="val 33333"/>
              <a:gd name="adj2" fmla="val -105991"/>
              <a:gd name="adj3" fmla="val 16667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>
                <a:latin typeface="Helvetica"/>
                <a:ea typeface="Osaka"/>
                <a:cs typeface="Osaka"/>
              </a:rPr>
              <a:t>Neutrino Beamline to Super-Kamiokande</a:t>
            </a:r>
          </a:p>
        </p:txBody>
      </p:sp>
      <p:pic>
        <p:nvPicPr>
          <p:cNvPr id="144396" name="Picture 12" descr="3-3-m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5038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スライド番号プレースホルダ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E8CCFC-868D-421D-A44B-041C0EE128AE}" type="slidenum">
              <a:rPr lang="en-US" altLang="ja-JP" smtClean="0"/>
              <a:pPr/>
              <a:t>27</a:t>
            </a:fld>
            <a:endParaRPr lang="en-US" altLang="ja-JP" smtClean="0"/>
          </a:p>
        </p:txBody>
      </p:sp>
      <p:pic>
        <p:nvPicPr>
          <p:cNvPr id="27" name="Picture 6" descr="NP030904C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33200">
            <a:off x="7455398" y="3517536"/>
            <a:ext cx="1554109" cy="97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テキスト ボックス 27"/>
          <p:cNvSpPr txBox="1"/>
          <p:nvPr/>
        </p:nvSpPr>
        <p:spPr>
          <a:xfrm>
            <a:off x="6500826" y="4929199"/>
            <a:ext cx="257153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rgbClr val="3333FF"/>
                </a:solidFill>
              </a:rPr>
              <a:t>Hadron</a:t>
            </a:r>
            <a:r>
              <a:rPr kumimoji="1" lang="en-US" altLang="ja-JP" sz="2800" b="1" dirty="0" smtClean="0">
                <a:solidFill>
                  <a:srgbClr val="3333FF"/>
                </a:solidFill>
              </a:rPr>
              <a:t> Hall</a:t>
            </a:r>
            <a:endParaRPr kumimoji="1" lang="ja-JP" alt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2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2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2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2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20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nimBg="1"/>
      <p:bldP spid="144389" grpId="1" animBg="1"/>
      <p:bldP spid="144390" grpId="0" animBg="1"/>
      <p:bldP spid="144390" grpId="1" animBg="1"/>
      <p:bldP spid="144391" grpId="0" animBg="1"/>
      <p:bldP spid="144391" grpId="1" animBg="1"/>
      <p:bldP spid="144392" grpId="0" animBg="1"/>
      <p:bldP spid="144392" grpId="1" animBg="1"/>
      <p:bldP spid="144393" grpId="0" animBg="1"/>
      <p:bldP spid="144393" grpId="1" animBg="1"/>
      <p:bldP spid="144394" grpId="0" animBg="1"/>
      <p:bldP spid="144394" grpId="1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Hadron</a:t>
            </a:r>
            <a:r>
              <a:rPr kumimoji="1" lang="en-US" altLang="ja-JP" dirty="0" smtClean="0"/>
              <a:t> mass spectroscopy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C62EF-CF27-4683-8043-8BB64EAC127F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Hadron</a:t>
            </a:r>
            <a:r>
              <a:rPr lang="en-US" altLang="ja-JP" dirty="0" smtClean="0"/>
              <a:t> mass spectroscopy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8DE72-46C6-473A-8B5C-C92DA3EFC5D1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6" name="Picture 4" descr="hadronmas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672408" cy="386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23295" y="1020416"/>
            <a:ext cx="5400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2000" b="1" dirty="0">
                <a:latin typeface="Times New Roman" pitchFamily="18" charset="0"/>
                <a:cs typeface="Times New Roman" pitchFamily="18" charset="0"/>
              </a:rPr>
              <a:t>In terms of QCD, </a:t>
            </a:r>
            <a:r>
              <a:rPr kumimoji="0" lang="de-DE" altLang="ja-JP" sz="2000" b="1" dirty="0" smtClean="0">
                <a:latin typeface="Times New Roman" pitchFamily="18" charset="0"/>
                <a:cs typeface="Times New Roman" pitchFamily="18" charset="0"/>
              </a:rPr>
              <a:t>hadron </a:t>
            </a:r>
            <a:r>
              <a:rPr kumimoji="0" lang="de-DE" altLang="ja-JP" sz="2000" b="1" dirty="0">
                <a:latin typeface="Times New Roman" pitchFamily="18" charset="0"/>
                <a:cs typeface="Times New Roman" pitchFamily="18" charset="0"/>
              </a:rPr>
              <a:t>can be undestood as  an excitation of  “the </a:t>
            </a:r>
            <a:r>
              <a:rPr kumimoji="0" lang="de-DE" altLang="ja-JP" sz="2000" b="1" dirty="0" smtClean="0">
                <a:latin typeface="Times New Roman" pitchFamily="18" charset="0"/>
                <a:cs typeface="Times New Roman" pitchFamily="18" charset="0"/>
              </a:rPr>
              <a:t>QCD vacuum</a:t>
            </a:r>
            <a:r>
              <a:rPr kumimoji="0" lang="de-DE" altLang="ja-JP" sz="2000" b="1" dirty="0">
                <a:latin typeface="Times New Roman" pitchFamily="18" charset="0"/>
                <a:cs typeface="Times New Roman" pitchFamily="18" charset="0"/>
              </a:rPr>
              <a:t>.“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18780" y="1851546"/>
            <a:ext cx="547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Precise measurements of </a:t>
            </a:r>
            <a:r>
              <a:rPr lang="en-US" altLang="ja-JP" dirty="0" err="1"/>
              <a:t>hadron</a:t>
            </a:r>
            <a:r>
              <a:rPr lang="en-US" altLang="ja-JP" dirty="0"/>
              <a:t> property at nuclear medium can provide QCD information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3528" y="5949280"/>
            <a:ext cx="36004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de-DE" altLang="ja-JP" sz="1400" b="1" dirty="0">
                <a:latin typeface="Times New Roman" pitchFamily="18" charset="0"/>
                <a:cs typeface="Times New Roman" pitchFamily="18" charset="0"/>
              </a:rPr>
              <a:t>T.Hatsuda and </a:t>
            </a:r>
            <a:r>
              <a:rPr kumimoji="0" lang="de-DE" altLang="ja-JP" sz="1400" b="1" dirty="0" smtClean="0">
                <a:latin typeface="Times New Roman" pitchFamily="18" charset="0"/>
                <a:cs typeface="Times New Roman" pitchFamily="18" charset="0"/>
              </a:rPr>
              <a:t>S.H. Lee, PRC </a:t>
            </a:r>
            <a:r>
              <a:rPr kumimoji="0" lang="de-DE" altLang="ja-JP" sz="1400" b="1" dirty="0">
                <a:latin typeface="Times New Roman" pitchFamily="18" charset="0"/>
                <a:cs typeface="Times New Roman" pitchFamily="18" charset="0"/>
              </a:rPr>
              <a:t>46 (1992) R34</a:t>
            </a:r>
          </a:p>
        </p:txBody>
      </p:sp>
      <p:pic>
        <p:nvPicPr>
          <p:cNvPr id="8" name="Picture 324" descr="Slid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662503" cy="346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51520" y="5013176"/>
            <a:ext cx="396044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Especially, Vector </a:t>
            </a:r>
            <a:r>
              <a:rPr lang="en-US" altLang="ja-JP" dirty="0">
                <a:solidFill>
                  <a:srgbClr val="FF0000"/>
                </a:solidFill>
              </a:rPr>
              <a:t>meson mass </a:t>
            </a:r>
            <a:r>
              <a:rPr lang="en-US" altLang="ja-JP" dirty="0" smtClean="0"/>
              <a:t>is </a:t>
            </a:r>
            <a:r>
              <a:rPr lang="en-US" altLang="ja-JP" dirty="0"/>
              <a:t>important as a signal of  </a:t>
            </a:r>
            <a:r>
              <a:rPr lang="en-US" altLang="ja-JP" dirty="0" err="1"/>
              <a:t>chiral</a:t>
            </a:r>
            <a:r>
              <a:rPr lang="en-US" altLang="ja-JP" dirty="0"/>
              <a:t> </a:t>
            </a:r>
            <a:r>
              <a:rPr lang="en-US" altLang="ja-JP" dirty="0" smtClean="0"/>
              <a:t>symmetry restoration.</a:t>
            </a:r>
            <a:endParaRPr lang="en-US" altLang="ja-JP" dirty="0"/>
          </a:p>
        </p:txBody>
      </p:sp>
      <p:sp>
        <p:nvSpPr>
          <p:cNvPr id="15" name="角丸四角形 14"/>
          <p:cNvSpPr/>
          <p:nvPr/>
        </p:nvSpPr>
        <p:spPr>
          <a:xfrm>
            <a:off x="4161042" y="2852936"/>
            <a:ext cx="1995134" cy="713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7030A0"/>
                </a:solidFill>
              </a:rPr>
              <a:t>Hot matter experiments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902838" y="3717032"/>
            <a:ext cx="1939442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de-DE" altLang="ja-JP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heavy ion reactions:</a:t>
            </a:r>
          </a:p>
          <a:p>
            <a:pPr algn="ctr"/>
            <a:r>
              <a:rPr kumimoji="0" lang="de-DE" altLang="ja-JP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A+A</a:t>
            </a:r>
            <a:r>
              <a:rPr kumimoji="0" lang="de-DE" altLang="ja-JP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V+X</a:t>
            </a:r>
          </a:p>
          <a:p>
            <a:pPr algn="ctr"/>
            <a:r>
              <a:rPr kumimoji="0" lang="de-DE" altLang="ja-JP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de-DE" altLang="ja-JP" sz="1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de-DE" altLang="ja-JP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(&gt;&gt;</a:t>
            </a:r>
            <a:r>
              <a:rPr kumimoji="0" lang="de-DE" altLang="ja-JP" sz="1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de-DE" altLang="ja-JP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;T&gt;&gt;0)</a:t>
            </a:r>
            <a:endParaRPr kumimoji="0" lang="de-DE" altLang="ja-JP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7092280" y="2708920"/>
            <a:ext cx="1910586" cy="713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rgbClr val="7030A0"/>
                </a:solidFill>
              </a:rPr>
              <a:t>Cold</a:t>
            </a:r>
            <a:r>
              <a:rPr kumimoji="1" lang="en-US" altLang="ja-JP" b="1" dirty="0" smtClean="0">
                <a:solidFill>
                  <a:srgbClr val="7030A0"/>
                </a:solidFill>
              </a:rPr>
              <a:t> matter experiments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6899274" y="3932486"/>
            <a:ext cx="2244725" cy="1604964"/>
            <a:chOff x="4126" y="859"/>
            <a:chExt cx="1414" cy="1011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4424" y="1041"/>
              <a:ext cx="111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de-DE" altLang="ja-JP" sz="1400" b="1" u="sng" dirty="0"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rPr>
                <a:t>elementary reaction:</a:t>
              </a:r>
            </a:p>
            <a:p>
              <a:pPr algn="ctr"/>
              <a:r>
                <a:rPr kumimoji="0" lang="de-DE" altLang="ja-JP" sz="1400" b="1" dirty="0"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, p,    V+X</a:t>
              </a:r>
            </a:p>
            <a:p>
              <a:pPr algn="ctr"/>
              <a:r>
                <a:rPr kumimoji="0" lang="de-DE" altLang="ja-JP" sz="1400" b="1" dirty="0"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kumimoji="0" lang="de-DE" altLang="ja-JP" sz="1400" b="1" baseline="-25000" dirty="0"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V</a:t>
              </a:r>
              <a:r>
                <a:rPr kumimoji="0" lang="de-DE" altLang="ja-JP" sz="1400" b="1" dirty="0"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(=</a:t>
              </a:r>
              <a:r>
                <a:rPr kumimoji="0" lang="de-DE" altLang="ja-JP" sz="1400" b="1" baseline="-25000" dirty="0"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kumimoji="0" lang="de-DE" altLang="ja-JP" sz="1400" b="1" dirty="0"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;T=0)</a:t>
              </a:r>
              <a:endParaRPr kumimoji="0" lang="de-DE" altLang="ja-JP" sz="1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807" y="1540"/>
              <a:ext cx="57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>
                  <a:solidFill>
                    <a:srgbClr val="0000CC"/>
                  </a:solidFill>
                </a:rPr>
                <a:t>J-PARC</a:t>
              </a:r>
            </a:p>
            <a:p>
              <a:r>
                <a:rPr lang="en-US" altLang="ja-JP" sz="1400" b="1" dirty="0" smtClean="0">
                  <a:solidFill>
                    <a:srgbClr val="0000CC"/>
                  </a:solidFill>
                </a:rPr>
                <a:t>CLAS</a:t>
              </a:r>
              <a:endParaRPr lang="en-US" altLang="ja-JP" sz="1400" b="1" dirty="0">
                <a:solidFill>
                  <a:srgbClr val="0000CC"/>
                </a:solidFill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4126" y="859"/>
              <a:ext cx="13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>
                  <a:solidFill>
                    <a:srgbClr val="0000CC"/>
                  </a:solidFill>
                </a:rPr>
                <a:t>At Nuclear Density</a:t>
              </a:r>
            </a:p>
          </p:txBody>
        </p:sp>
      </p:grp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6012160" y="4221088"/>
            <a:ext cx="627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de-DE" altLang="ja-JP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SPS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436096" y="5693186"/>
            <a:ext cx="740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de-DE" altLang="ja-JP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LHC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724128" y="4869160"/>
            <a:ext cx="85472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de-DE" altLang="ja-JP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RHIC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 rot="5400000">
            <a:off x="6552220" y="4761148"/>
            <a:ext cx="1152128" cy="216024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5" grpId="0" animBg="1"/>
      <p:bldP spid="16" grpId="0" animBg="1"/>
      <p:bldP spid="17" grpId="0" animBg="1"/>
      <p:bldP spid="24" grpId="0"/>
      <p:bldP spid="2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" y="-24"/>
            <a:ext cx="9308955" cy="6858024"/>
          </a:xfrm>
          <a:prstGeom prst="rect">
            <a:avLst/>
          </a:prstGeom>
          <a:noFill/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42913" y="-71462"/>
            <a:ext cx="8243887" cy="733425"/>
          </a:xfrm>
        </p:spPr>
        <p:txBody>
          <a:bodyPr/>
          <a:lstStyle/>
          <a:p>
            <a:pPr algn="l"/>
            <a:r>
              <a:rPr kumimoji="1" lang="en-US" altLang="ja-JP" dirty="0" smtClean="0">
                <a:solidFill>
                  <a:schemeClr val="bg1"/>
                </a:solidFill>
              </a:rPr>
              <a:t>RHIC&amp;PHENIX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2010/5/24</a:t>
            </a: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Weizmann seminar, K. Ozawa</a:t>
            </a: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CDFA2-7BCC-4933-AA43-7EA1AD9275B3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954588" y="2743200"/>
            <a:ext cx="3960812" cy="3716338"/>
            <a:chOff x="2789" y="1979"/>
            <a:chExt cx="2495" cy="2341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9" y="2408"/>
              <a:ext cx="2495" cy="19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4105" y="1979"/>
              <a:ext cx="654" cy="42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pic>
        <p:nvPicPr>
          <p:cNvPr id="10" name="図 9" descr="PHENIXcn1-108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14" y="928670"/>
            <a:ext cx="2571760" cy="257176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1" name="Picture 24" descr="cur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ja-JP" dirty="0" smtClean="0"/>
              <a:t> Results @ RHIC</a:t>
            </a:r>
          </a:p>
        </p:txBody>
      </p:sp>
      <p:sp>
        <p:nvSpPr>
          <p:cNvPr id="21507" name="日付プレースホルダ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2010/10/15</a:t>
            </a:r>
          </a:p>
        </p:txBody>
      </p:sp>
      <p:sp>
        <p:nvSpPr>
          <p:cNvPr id="21508" name="フッター プレースホルダ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Nuclear physics in Asia, K. Ozawa</a:t>
            </a:r>
            <a:endParaRPr lang="ja-JP" altLang="ja-JP" smtClean="0"/>
          </a:p>
        </p:txBody>
      </p:sp>
      <p:sp>
        <p:nvSpPr>
          <p:cNvPr id="21509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516C57-6F3E-460A-BBCC-D872C38C6E33}" type="slidenum">
              <a:rPr lang="en-US" altLang="ja-JP" smtClean="0"/>
              <a:pPr/>
              <a:t>6</a:t>
            </a:fld>
            <a:endParaRPr lang="en-US" altLang="ja-JP" dirty="0" smtClean="0"/>
          </a:p>
        </p:txBody>
      </p:sp>
      <p:sp>
        <p:nvSpPr>
          <p:cNvPr id="989187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5004048" y="1700808"/>
            <a:ext cx="3960440" cy="388843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ja-JP" sz="2400" dirty="0" smtClean="0"/>
              <a:t>Black Line</a:t>
            </a:r>
          </a:p>
          <a:p>
            <a:pPr lvl="1">
              <a:defRPr/>
            </a:pPr>
            <a:r>
              <a:rPr lang="en-US" altLang="ja-JP" sz="2000" dirty="0" smtClean="0"/>
              <a:t>Baseline calculations</a:t>
            </a:r>
          </a:p>
          <a:p>
            <a:pPr>
              <a:defRPr/>
            </a:pPr>
            <a:r>
              <a:rPr lang="en-US" altLang="ja-JP" sz="2400" dirty="0" smtClean="0"/>
              <a:t>Colored lines</a:t>
            </a:r>
          </a:p>
          <a:p>
            <a:pPr lvl="1">
              <a:defRPr/>
            </a:pPr>
            <a:r>
              <a:rPr lang="en-US" altLang="ja-JP" dirty="0" smtClean="0"/>
              <a:t>Several models</a:t>
            </a:r>
          </a:p>
          <a:p>
            <a:pPr>
              <a:buFontTx/>
              <a:buNone/>
              <a:defRPr/>
            </a:pPr>
            <a:r>
              <a:rPr lang="en-US" altLang="ja-JP" sz="2400" i="1" dirty="0" smtClean="0">
                <a:solidFill>
                  <a:srgbClr val="0000FF"/>
                </a:solidFill>
              </a:rPr>
              <a:t>Models</a:t>
            </a:r>
          </a:p>
          <a:p>
            <a:pPr>
              <a:defRPr/>
            </a:pPr>
            <a:r>
              <a:rPr lang="en-US" altLang="ja-JP" sz="2400" dirty="0" smtClean="0">
                <a:solidFill>
                  <a:srgbClr val="0000FF"/>
                </a:solidFill>
              </a:rPr>
              <a:t>M&gt;0.4GeV/c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ja-JP" sz="2400" dirty="0" smtClean="0">
                <a:solidFill>
                  <a:srgbClr val="0000FF"/>
                </a:solidFill>
              </a:rPr>
              <a:t>: </a:t>
            </a:r>
          </a:p>
          <a:p>
            <a:pPr lvl="1">
              <a:defRPr/>
            </a:pPr>
            <a:r>
              <a:rPr lang="en-US" altLang="ja-JP" sz="2000" dirty="0" smtClean="0">
                <a:solidFill>
                  <a:srgbClr val="0000FF"/>
                </a:solidFill>
              </a:rPr>
              <a:t>some calculations OK</a:t>
            </a:r>
          </a:p>
          <a:p>
            <a:pPr>
              <a:defRPr/>
            </a:pPr>
            <a:r>
              <a:rPr lang="en-US" altLang="ja-JP" sz="2400" dirty="0" smtClean="0">
                <a:solidFill>
                  <a:srgbClr val="0000FF"/>
                </a:solidFill>
              </a:rPr>
              <a:t>M&lt;0.4GeV/c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ja-JP" sz="2400" dirty="0" smtClean="0">
                <a:solidFill>
                  <a:srgbClr val="0000FF"/>
                </a:solidFill>
              </a:rPr>
              <a:t>: </a:t>
            </a:r>
            <a:br>
              <a:rPr lang="en-US" altLang="ja-JP" sz="2400" dirty="0" smtClean="0">
                <a:solidFill>
                  <a:srgbClr val="0000FF"/>
                </a:solidFill>
              </a:rPr>
            </a:br>
            <a:r>
              <a:rPr lang="en-US" altLang="ja-JP" sz="2400" dirty="0" smtClean="0">
                <a:solidFill>
                  <a:srgbClr val="0000FF"/>
                </a:solidFill>
              </a:rPr>
              <a:t>not reproduced</a:t>
            </a:r>
          </a:p>
          <a:p>
            <a:pPr lvl="1">
              <a:defRPr/>
            </a:pPr>
            <a:r>
              <a:rPr lang="en-US" altLang="ja-JP" sz="2000" dirty="0" smtClean="0">
                <a:solidFill>
                  <a:srgbClr val="0000FF"/>
                </a:solidFill>
              </a:rPr>
              <a:t>Mass modification</a:t>
            </a:r>
          </a:p>
          <a:p>
            <a:pPr lvl="1">
              <a:defRPr/>
            </a:pPr>
            <a:r>
              <a:rPr lang="en-US" altLang="ja-JP" sz="2000" dirty="0" smtClean="0">
                <a:solidFill>
                  <a:srgbClr val="0000FF"/>
                </a:solidFill>
              </a:rPr>
              <a:t>Thermal Radiation</a:t>
            </a:r>
          </a:p>
          <a:p>
            <a:pPr lvl="1">
              <a:defRPr/>
            </a:pPr>
            <a:endParaRPr lang="en-US" altLang="ja-JP" sz="2000" dirty="0" smtClean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282" y="5955589"/>
            <a:ext cx="878687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No concluding remarks at this moment.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ew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d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ata with New detector (HBD) can answe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r it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.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5720" y="980728"/>
            <a:ext cx="80306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ja-JP" b="1" dirty="0" smtClean="0">
                <a:solidFill>
                  <a:srgbClr val="009900"/>
                </a:solidFill>
                <a:sym typeface="Symbol"/>
              </a:rPr>
              <a:t>Electron pair invariant mass in Au-Au at </a:t>
            </a:r>
            <a:r>
              <a:rPr lang="en-US" altLang="ja-JP" b="1" dirty="0" err="1" smtClean="0">
                <a:solidFill>
                  <a:srgbClr val="009900"/>
                </a:solidFill>
                <a:sym typeface="Symbol"/>
              </a:rPr>
              <a:t>s</a:t>
            </a:r>
            <a:r>
              <a:rPr lang="en-US" altLang="ja-JP" b="1" baseline="-25000" dirty="0" err="1" smtClean="0">
                <a:solidFill>
                  <a:srgbClr val="009900"/>
                </a:solidFill>
                <a:sym typeface="Symbol"/>
              </a:rPr>
              <a:t>NN</a:t>
            </a:r>
            <a:r>
              <a:rPr lang="en-US" altLang="ja-JP" b="1" dirty="0" smtClean="0">
                <a:solidFill>
                  <a:srgbClr val="009900"/>
                </a:solidFill>
                <a:sym typeface="Symbol"/>
              </a:rPr>
              <a:t>=200 </a:t>
            </a:r>
            <a:r>
              <a:rPr lang="en-US" altLang="ja-JP" b="1" dirty="0" err="1" smtClean="0">
                <a:solidFill>
                  <a:srgbClr val="009900"/>
                </a:solidFill>
                <a:sym typeface="Symbol"/>
              </a:rPr>
              <a:t>GeV</a:t>
            </a:r>
            <a:endParaRPr lang="en-US" altLang="ja-JP" b="1" dirty="0" smtClean="0">
              <a:solidFill>
                <a:srgbClr val="009900"/>
              </a:solidFill>
              <a:sym typeface="Symbol"/>
            </a:endParaRPr>
          </a:p>
        </p:txBody>
      </p:sp>
      <p:pic>
        <p:nvPicPr>
          <p:cNvPr id="13" name="Picture 5" descr="theories_mas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2623" r="8072"/>
          <a:stretch>
            <a:fillRect/>
          </a:stretch>
        </p:blipFill>
        <p:spPr bwMode="auto">
          <a:xfrm>
            <a:off x="642910" y="1714488"/>
            <a:ext cx="4038600" cy="414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1835696" y="1600130"/>
            <a:ext cx="2976017" cy="400110"/>
          </a:xfrm>
          <a:prstGeom prst="rect">
            <a:avLst/>
          </a:prstGeom>
          <a:solidFill>
            <a:srgbClr val="FFCCFF"/>
          </a:solidFill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2000" b="1" dirty="0" smtClean="0">
                <a:latin typeface="Arial" charset="0"/>
                <a:ea typeface="ＭＳ Ｐゴシック" charset="-128"/>
              </a:rPr>
              <a:t>PRC81(2010) 034911</a:t>
            </a:r>
            <a:endParaRPr lang="en-US" altLang="ja-JP" sz="2000" b="1" dirty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 &amp; J-PARC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2010/10/15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Nuclear physics in Asia, K. Ozawa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8DE72-46C6-473A-8B5C-C92DA3EFC5D1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pic>
        <p:nvPicPr>
          <p:cNvPr id="7" name="Picture 3" descr="P1010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3589338" cy="2916440"/>
          </a:xfrm>
          <a:prstGeom prst="rect">
            <a:avLst/>
          </a:prstGeom>
          <a:noFill/>
        </p:spPr>
      </p:pic>
      <p:pic>
        <p:nvPicPr>
          <p:cNvPr id="8" name="Picture 12" descr="3-3-m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757" y="3645024"/>
            <a:ext cx="781173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732240" y="3789040"/>
            <a:ext cx="2053767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sz="3600" b="1" i="1" dirty="0" smtClean="0">
                <a:solidFill>
                  <a:schemeClr val="bg1"/>
                </a:solidFill>
              </a:rPr>
              <a:t>J-PARC</a:t>
            </a:r>
            <a:endParaRPr kumimoji="1" lang="ja-JP" alt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11" name="図 10" descr="kek_aeri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80728"/>
            <a:ext cx="3725631" cy="432048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47841" y="1340768"/>
            <a:ext cx="121219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b="1" i="1" dirty="0" smtClean="0">
                <a:solidFill>
                  <a:schemeClr val="bg1"/>
                </a:solidFill>
              </a:rPr>
              <a:t>KEK</a:t>
            </a:r>
            <a:endParaRPr kumimoji="1" lang="ja-JP" altLang="en-US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2010/10/15</a:t>
            </a:r>
          </a:p>
        </p:txBody>
      </p:sp>
      <p:sp>
        <p:nvSpPr>
          <p:cNvPr id="32771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Nuclear physics in Asia, K. Ozawa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4000" dirty="0" smtClean="0"/>
              <a:t>KEK-E325: </a:t>
            </a:r>
            <a:r>
              <a:rPr lang="en-US" altLang="ja-JP" sz="4000" dirty="0" smtClean="0">
                <a:latin typeface="Symbol" pitchFamily="18" charset="2"/>
              </a:rPr>
              <a:t>f</a:t>
            </a:r>
            <a:r>
              <a:rPr lang="en-US" altLang="ja-JP" sz="4000" dirty="0" smtClean="0"/>
              <a:t> </a:t>
            </a:r>
            <a:r>
              <a:rPr lang="en-US" altLang="ja-JP" sz="4000" dirty="0" smtClean="0">
                <a:sym typeface="Symbol" pitchFamily="18" charset="2"/>
              </a:rPr>
              <a:t> </a:t>
            </a:r>
            <a:r>
              <a:rPr lang="en-US" altLang="ja-JP" sz="4000" dirty="0" err="1" smtClean="0">
                <a:sym typeface="Symbol" pitchFamily="18" charset="2"/>
              </a:rPr>
              <a:t>e</a:t>
            </a:r>
            <a:r>
              <a:rPr lang="en-US" altLang="ja-JP" sz="4000" baseline="30000" dirty="0" err="1" smtClean="0">
                <a:sym typeface="Symbol" pitchFamily="18" charset="2"/>
              </a:rPr>
              <a:t>+</a:t>
            </a:r>
            <a:r>
              <a:rPr lang="en-US" altLang="ja-JP" sz="4000" dirty="0" err="1" smtClean="0">
                <a:sym typeface="Symbol" pitchFamily="18" charset="2"/>
              </a:rPr>
              <a:t>e</a:t>
            </a:r>
            <a:r>
              <a:rPr lang="en-US" altLang="ja-JP" sz="4000" baseline="30000" dirty="0" smtClean="0">
                <a:sym typeface="Symbol" pitchFamily="18" charset="2"/>
              </a:rPr>
              <a:t>-</a:t>
            </a:r>
            <a:r>
              <a:rPr lang="en-US" altLang="ja-JP" sz="4000" dirty="0" smtClean="0">
                <a:sym typeface="Symbol" pitchFamily="18" charset="2"/>
              </a:rPr>
              <a:t> in </a:t>
            </a:r>
            <a:r>
              <a:rPr lang="en-US" altLang="ja-JP" sz="4000" dirty="0" err="1" smtClean="0">
                <a:sym typeface="Symbol" pitchFamily="18" charset="2"/>
              </a:rPr>
              <a:t>pA</a:t>
            </a:r>
            <a:r>
              <a:rPr lang="en-US" altLang="ja-JP" sz="4000" baseline="30000" dirty="0" smtClean="0">
                <a:sym typeface="Symbol" pitchFamily="18" charset="2"/>
              </a:rPr>
              <a:t> </a:t>
            </a:r>
          </a:p>
        </p:txBody>
      </p:sp>
      <p:pic>
        <p:nvPicPr>
          <p:cNvPr id="32773" name="Picture 4" descr="fitfigpp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33525"/>
            <a:ext cx="3852862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3167032" y="1714488"/>
            <a:ext cx="54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0000CC"/>
                </a:solidFill>
              </a:rPr>
              <a:t>Cu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1222344" y="966800"/>
            <a:ext cx="224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err="1">
                <a:solidFill>
                  <a:srgbClr val="0000CC"/>
                </a:solidFill>
                <a:latin typeface="Symbol" pitchFamily="18" charset="2"/>
              </a:rPr>
              <a:t>bg</a:t>
            </a:r>
            <a:r>
              <a:rPr lang="en-US" altLang="ja-JP" sz="2400" b="1" dirty="0">
                <a:solidFill>
                  <a:srgbClr val="0000CC"/>
                </a:solidFill>
                <a:latin typeface="Arial" pitchFamily="34" charset="0"/>
              </a:rPr>
              <a:t>&lt;1.25 (Slow)</a:t>
            </a: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4499992" y="4365104"/>
            <a:ext cx="3908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Invariant mass spectrum for slow </a:t>
            </a:r>
            <a:r>
              <a:rPr lang="en-US" altLang="ja-JP" dirty="0">
                <a:latin typeface="Symbol" pitchFamily="18" charset="2"/>
              </a:rPr>
              <a:t>f</a:t>
            </a:r>
            <a:r>
              <a:rPr lang="en-US" altLang="ja-JP" dirty="0"/>
              <a:t> mesons of Cu target shows a excess at low mass side of  </a:t>
            </a:r>
            <a:r>
              <a:rPr lang="en-US" altLang="ja-JP" dirty="0">
                <a:latin typeface="Symbol" pitchFamily="18" charset="2"/>
              </a:rPr>
              <a:t>f</a:t>
            </a:r>
            <a:r>
              <a:rPr lang="en-US" altLang="ja-JP" dirty="0"/>
              <a:t>.</a:t>
            </a:r>
          </a:p>
        </p:txBody>
      </p:sp>
      <p:pic>
        <p:nvPicPr>
          <p:cNvPr id="32777" name="Picture 13"/>
          <p:cNvPicPr>
            <a:picLocks noChangeAspect="1" noChangeArrowheads="1"/>
          </p:cNvPicPr>
          <p:nvPr/>
        </p:nvPicPr>
        <p:blipFill>
          <a:blip r:embed="rId4" cstate="print"/>
          <a:srcRect t="13033"/>
          <a:stretch>
            <a:fillRect/>
          </a:stretch>
        </p:blipFill>
        <p:spPr bwMode="auto">
          <a:xfrm>
            <a:off x="4572000" y="2893938"/>
            <a:ext cx="39830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テキスト ボックス 12"/>
          <p:cNvSpPr txBox="1">
            <a:spLocks noChangeArrowheads="1"/>
          </p:cNvSpPr>
          <p:nvPr/>
        </p:nvSpPr>
        <p:spPr bwMode="auto">
          <a:xfrm>
            <a:off x="4211960" y="1484784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/>
              <a:t>Invariant mass spectra are measured in </a:t>
            </a:r>
            <a:r>
              <a:rPr lang="en-US" altLang="ja-JP" dirty="0" err="1" smtClean="0"/>
              <a:t>pA</a:t>
            </a:r>
            <a:r>
              <a:rPr lang="en-US" altLang="ja-JP" dirty="0" smtClean="0"/>
              <a:t> reactions. Measured distribution </a:t>
            </a:r>
            <a:r>
              <a:rPr lang="en-US" altLang="ja-JP" dirty="0"/>
              <a:t>contains both modified and un-modified mass spectra. So, modified mass spectrum is shown as a tail.</a:t>
            </a:r>
            <a:endParaRPr lang="ja-JP" altLang="en-US" dirty="0"/>
          </a:p>
        </p:txBody>
      </p:sp>
      <p:sp>
        <p:nvSpPr>
          <p:cNvPr id="32779" name="スライド番号プレースホルダ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034B6C-1E94-474E-B077-EA5B44B62D4D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  <p:sp>
        <p:nvSpPr>
          <p:cNvPr id="32780" name="テキスト ボックス 14"/>
          <p:cNvSpPr txBox="1">
            <a:spLocks noChangeArrowheads="1"/>
          </p:cNvSpPr>
          <p:nvPr/>
        </p:nvSpPr>
        <p:spPr bwMode="auto">
          <a:xfrm>
            <a:off x="214282" y="5637235"/>
            <a:ext cx="8572500" cy="1077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b="1" dirty="0"/>
              <a:t>First measurement of </a:t>
            </a:r>
            <a:r>
              <a:rPr lang="en-US" altLang="ja-JP" sz="3200" b="1" dirty="0">
                <a:latin typeface="Symbol" pitchFamily="18" charset="2"/>
              </a:rPr>
              <a:t>f</a:t>
            </a:r>
            <a:r>
              <a:rPr lang="en-US" altLang="ja-JP" sz="3200" b="1" dirty="0"/>
              <a:t> meson mass spectral modification in </a:t>
            </a:r>
            <a:r>
              <a:rPr lang="en-US" altLang="ja-JP" sz="3200" b="1" dirty="0" smtClean="0"/>
              <a:t>nucleus.</a:t>
            </a:r>
            <a:endParaRPr lang="ja-JP" altLang="en-US" sz="3200" b="1" dirty="0"/>
          </a:p>
        </p:txBody>
      </p:sp>
      <p:sp>
        <p:nvSpPr>
          <p:cNvPr id="32781" name="Text Box 4"/>
          <p:cNvSpPr txBox="1">
            <a:spLocks noChangeArrowheads="1"/>
          </p:cNvSpPr>
          <p:nvPr/>
        </p:nvSpPr>
        <p:spPr bwMode="auto">
          <a:xfrm>
            <a:off x="5143504" y="987410"/>
            <a:ext cx="37560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de-DE" altLang="ja-JP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R. Muto et al., PRL 98(2007) 042581</a:t>
            </a:r>
          </a:p>
        </p:txBody>
      </p:sp>
      <p:cxnSp>
        <p:nvCxnSpPr>
          <p:cNvPr id="19" name="直線矢印コネクタ 18"/>
          <p:cNvCxnSpPr/>
          <p:nvPr/>
        </p:nvCxnSpPr>
        <p:spPr>
          <a:xfrm rot="16200000" flipH="1">
            <a:off x="1250125" y="2574151"/>
            <a:ext cx="714375" cy="3571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テキスト ボックス 19"/>
          <p:cNvSpPr txBox="1">
            <a:spLocks noChangeArrowheads="1"/>
          </p:cNvSpPr>
          <p:nvPr/>
        </p:nvSpPr>
        <p:spPr bwMode="auto">
          <a:xfrm>
            <a:off x="928657" y="1895494"/>
            <a:ext cx="124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Excess!!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03188"/>
            <a:ext cx="8701088" cy="733425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New experiment @ J-PARC</a:t>
            </a:r>
            <a:endParaRPr lang="en-US" altLang="ja-JP" dirty="0"/>
          </a:p>
        </p:txBody>
      </p:sp>
      <p:sp>
        <p:nvSpPr>
          <p:cNvPr id="22" name="コンテンツ プレースホルダ 21"/>
          <p:cNvSpPr>
            <a:spLocks noGrp="1"/>
          </p:cNvSpPr>
          <p:nvPr>
            <p:ph idx="1"/>
          </p:nvPr>
        </p:nvSpPr>
        <p:spPr>
          <a:xfrm>
            <a:off x="285720" y="857232"/>
            <a:ext cx="8715436" cy="1543048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Large acceptance (x5 for pair )</a:t>
            </a:r>
          </a:p>
          <a:p>
            <a:r>
              <a:rPr kumimoji="1" lang="en-US" altLang="ja-JP" dirty="0" smtClean="0"/>
              <a:t>Cope with high intensity  (x10)</a:t>
            </a:r>
          </a:p>
          <a:p>
            <a:r>
              <a:rPr lang="en-US" altLang="ja-JP" dirty="0" smtClean="0"/>
              <a:t>Good mass resolution ~ 5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c</a:t>
            </a:r>
            <a:r>
              <a:rPr lang="en-US" altLang="ja-JP" baseline="30000" dirty="0" smtClean="0"/>
              <a:t>2</a:t>
            </a:r>
          </a:p>
          <a:p>
            <a:r>
              <a:rPr lang="en-US" altLang="ja-JP" dirty="0" smtClean="0"/>
              <a:t>Good electron ID capability</a:t>
            </a:r>
            <a:endParaRPr kumimoji="1" lang="ja-JP" altLang="en-US" dirty="0"/>
          </a:p>
        </p:txBody>
      </p:sp>
      <p:sp>
        <p:nvSpPr>
          <p:cNvPr id="40962" name="日付プレースホルダ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solidFill>
                  <a:srgbClr val="006699"/>
                </a:solidFill>
              </a:rPr>
              <a:t>2010/10/15</a:t>
            </a:r>
          </a:p>
        </p:txBody>
      </p:sp>
      <p:sp>
        <p:nvSpPr>
          <p:cNvPr id="40963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solidFill>
                  <a:srgbClr val="006699"/>
                </a:solidFill>
              </a:rPr>
              <a:t>Nuclear physics in Asia, K. Ozawa</a:t>
            </a:r>
          </a:p>
        </p:txBody>
      </p:sp>
      <p:sp>
        <p:nvSpPr>
          <p:cNvPr id="40974" name="スライド番号プレースホルダ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791A82-BA87-4415-BCB8-0091BCF91849}" type="slidenum">
              <a:rPr lang="en-US" altLang="ja-JP" smtClean="0">
                <a:solidFill>
                  <a:srgbClr val="006699"/>
                </a:solidFill>
              </a:rPr>
              <a:pPr/>
              <a:t>9</a:t>
            </a:fld>
            <a:endParaRPr lang="en-US" altLang="ja-JP" dirty="0" smtClean="0">
              <a:solidFill>
                <a:srgbClr val="006699"/>
              </a:solidFill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251520" y="2492896"/>
            <a:ext cx="590465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100 times higher statistics!!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十字形 16"/>
          <p:cNvSpPr/>
          <p:nvPr/>
        </p:nvSpPr>
        <p:spPr>
          <a:xfrm>
            <a:off x="5511524" y="2492896"/>
            <a:ext cx="428628" cy="428628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4692" name="Picture 4" descr="aoki-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59"/>
            <a:ext cx="4320480" cy="355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グループ化 12"/>
          <p:cNvGrpSpPr/>
          <p:nvPr/>
        </p:nvGrpSpPr>
        <p:grpSpPr>
          <a:xfrm>
            <a:off x="6300192" y="828026"/>
            <a:ext cx="2572463" cy="2744990"/>
            <a:chOff x="6428623" y="4113010"/>
            <a:chExt cx="2572463" cy="2744990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53659" t="13542"/>
            <a:stretch>
              <a:fillRect/>
            </a:stretch>
          </p:blipFill>
          <p:spPr bwMode="auto">
            <a:xfrm>
              <a:off x="6428623" y="4113010"/>
              <a:ext cx="2572463" cy="2744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正方形/長方形 14"/>
            <p:cNvSpPr/>
            <p:nvPr/>
          </p:nvSpPr>
          <p:spPr>
            <a:xfrm>
              <a:off x="6858016" y="4500570"/>
              <a:ext cx="571504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24"/>
            <p:cNvSpPr txBox="1">
              <a:spLocks noChangeArrowheads="1"/>
            </p:cNvSpPr>
            <p:nvPr/>
          </p:nvSpPr>
          <p:spPr bwMode="auto">
            <a:xfrm>
              <a:off x="6643702" y="4429132"/>
              <a:ext cx="21288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solidFill>
                    <a:srgbClr val="FF0000"/>
                  </a:solidFill>
                </a:rPr>
                <a:t>High resolution</a:t>
              </a:r>
              <a:endParaRPr lang="ja-JP" altLang="en-US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 l="61939" t="33363" r="4052" b="40080"/>
          <a:stretch>
            <a:fillRect/>
          </a:stretch>
        </p:blipFill>
        <p:spPr bwMode="auto">
          <a:xfrm>
            <a:off x="5310250" y="4005064"/>
            <a:ext cx="3782639" cy="285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テキスト ボックス 22"/>
          <p:cNvSpPr txBox="1"/>
          <p:nvPr/>
        </p:nvSpPr>
        <p:spPr>
          <a:xfrm>
            <a:off x="4788024" y="3645024"/>
            <a:ext cx="347082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sym typeface="Symbol"/>
              </a:rPr>
              <a:t>Dispersion relation</a:t>
            </a:r>
            <a:endParaRPr kumimoji="1" lang="ja-JP" altLang="en-US" sz="2400" dirty="0"/>
          </a:p>
        </p:txBody>
      </p:sp>
      <p:sp>
        <p:nvSpPr>
          <p:cNvPr id="18" name="角丸四角形 17"/>
          <p:cNvSpPr/>
          <p:nvPr/>
        </p:nvSpPr>
        <p:spPr>
          <a:xfrm>
            <a:off x="179512" y="2996952"/>
            <a:ext cx="21602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3333FF"/>
                </a:solidFill>
              </a:rPr>
              <a:t>J-PARC E16</a:t>
            </a:r>
            <a:endParaRPr kumimoji="1" lang="ja-JP" altLang="en-US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alloons">
  <a:themeElements>
    <a:clrScheme name="1_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1_Balloons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空白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空白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4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4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空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6567</TotalTime>
  <Words>1380</Words>
  <Application>Microsoft Office PowerPoint</Application>
  <PresentationFormat>画面に合わせる (4:3)</PresentationFormat>
  <Paragraphs>322</Paragraphs>
  <Slides>27</Slides>
  <Notes>11</Notes>
  <HiddenSlides>0</HiddenSlides>
  <MMClips>0</MMClips>
  <ScaleCrop>false</ScaleCrop>
  <HeadingPairs>
    <vt:vector size="6" baseType="variant"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1" baseType="lpstr">
      <vt:lpstr>Balloons</vt:lpstr>
      <vt:lpstr>1_Balloons</vt:lpstr>
      <vt:lpstr>空白</vt:lpstr>
      <vt:lpstr>Formel</vt:lpstr>
      <vt:lpstr>Experimental Activities at University of Tokyo </vt:lpstr>
      <vt:lpstr>Nuclear Physics Experiment group @ University of Tokyo</vt:lpstr>
      <vt:lpstr>Hadron mass spectroscopy</vt:lpstr>
      <vt:lpstr>Hadron mass spectroscopy</vt:lpstr>
      <vt:lpstr>RHIC&amp;PHENIX</vt:lpstr>
      <vt:lpstr> Results @ RHIC</vt:lpstr>
      <vt:lpstr>KEK &amp; J-PARC</vt:lpstr>
      <vt:lpstr>KEK-E325: f  e+e- in pA </vt:lpstr>
      <vt:lpstr>New experiment @ J-PARC</vt:lpstr>
      <vt:lpstr>R&amp;D is on-going </vt:lpstr>
      <vt:lpstr>Another Exp.: stopped w meson</vt:lpstr>
      <vt:lpstr>Exotic Atom</vt:lpstr>
      <vt:lpstr>Pionic Atom</vt:lpstr>
      <vt:lpstr>Results</vt:lpstr>
      <vt:lpstr>Kaonic 4He - Puzzle</vt:lpstr>
      <vt:lpstr>Kaonic 4He – exp @ KEK-PS</vt:lpstr>
      <vt:lpstr>Kaonic 4He - Results</vt:lpstr>
      <vt:lpstr>Kaonic 3He @ J-PARC </vt:lpstr>
      <vt:lpstr>Antiprotonic Helium</vt:lpstr>
      <vt:lpstr>スライド 20</vt:lpstr>
      <vt:lpstr>Experiment @ CERN-AD</vt:lpstr>
      <vt:lpstr>Results</vt:lpstr>
      <vt:lpstr>Summary</vt:lpstr>
      <vt:lpstr>Back up</vt:lpstr>
      <vt:lpstr>スライド 25</vt:lpstr>
      <vt:lpstr>Performance of the 50-GeV PS</vt:lpstr>
      <vt:lpstr>J-PARC</vt:lpstr>
    </vt:vector>
  </TitlesOfParts>
  <Company>CNS, Univ. of Tokyo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study of hadron mass </dc:title>
  <dc:creator>Kyoichiro Ozawa</dc:creator>
  <cp:lastModifiedBy>Kyoichiro Ozawa</cp:lastModifiedBy>
  <cp:revision>543</cp:revision>
  <dcterms:created xsi:type="dcterms:W3CDTF">2007-01-26T14:42:53Z</dcterms:created>
  <dcterms:modified xsi:type="dcterms:W3CDTF">2010-10-15T03:41:45Z</dcterms:modified>
</cp:coreProperties>
</file>