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329" r:id="rId4"/>
    <p:sldId id="680" r:id="rId5"/>
    <p:sldId id="679" r:id="rId6"/>
    <p:sldId id="677" r:id="rId7"/>
    <p:sldId id="681" r:id="rId8"/>
    <p:sldId id="678" r:id="rId9"/>
    <p:sldId id="682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38"/>
    <p:restoredTop sz="94662"/>
  </p:normalViewPr>
  <p:slideViewPr>
    <p:cSldViewPr snapToGrid="0" snapToObjects="1">
      <p:cViewPr varScale="1">
        <p:scale>
          <a:sx n="52" d="100"/>
          <a:sy n="52" d="100"/>
        </p:scale>
        <p:origin x="1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Shape 7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73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590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428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高能环形正负电子对撞机关键技术研发和验证"/>
          <p:cNvSpPr txBox="1"/>
          <p:nvPr/>
        </p:nvSpPr>
        <p:spPr>
          <a:xfrm>
            <a:off x="2533481" y="1538911"/>
            <a:ext cx="19317038" cy="410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高能环形正负电子对撞机关键技术研发和验证</a:t>
            </a:r>
          </a:p>
        </p:txBody>
      </p:sp>
      <p:sp>
        <p:nvSpPr>
          <p:cNvPr id="781" name="课题：        大科学装置前沿研究…"/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  <p:grpSp>
        <p:nvGrpSpPr>
          <p:cNvPr id="789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82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83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84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6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0" name="国家重点研发计划 • 项目年度交流会"/>
          <p:cNvSpPr txBox="1"/>
          <p:nvPr/>
        </p:nvSpPr>
        <p:spPr>
          <a:xfrm>
            <a:off x="9003067" y="-17431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4B57B8-9AFE-8D44-827F-E54E0867DE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246758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495447" y="8616863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785298-5701-4148-BA5C-7996A16A6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5843" y="7154003"/>
            <a:ext cx="5445639" cy="434932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376" y="7067461"/>
            <a:ext cx="6135222" cy="4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393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AD10D-6614-FD8D-A1D0-E6A99D6B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News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0B8A75-1743-B7F2-0A5A-DDB9A67E6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7802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6 Taichu3 wafers are ready.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IFAE sent to IHEP</a:t>
            </a:r>
            <a:r>
              <a:rPr kumimoji="1" lang="zh-CN" altLang="en-US" dirty="0">
                <a:solidFill>
                  <a:srgbClr val="FFFF00"/>
                </a:solidFill>
              </a:rPr>
              <a:t>，</a:t>
            </a:r>
            <a:r>
              <a:rPr kumimoji="1" lang="en-US" altLang="zh-CN" dirty="0">
                <a:solidFill>
                  <a:srgbClr val="FFFF00"/>
                </a:solidFill>
              </a:rPr>
              <a:t>custom clearance now, will 13% pay taxes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COVID19 (10 days policy) for international package. 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Expect wafer arrival at IHEP in 1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st</a:t>
            </a:r>
            <a:r>
              <a:rPr kumimoji="1" lang="en-US" altLang="zh-CN" dirty="0">
                <a:solidFill>
                  <a:srgbClr val="FFFF00"/>
                </a:solidFill>
              </a:rPr>
              <a:t> week in July  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3 wafers (standard process) + 3 wafers (modified process)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Dice one wafer of standard process</a:t>
            </a:r>
          </a:p>
          <a:p>
            <a:pPr lvl="3"/>
            <a:r>
              <a:rPr kumimoji="1" lang="en-US" altLang="zh-CN" dirty="0">
                <a:solidFill>
                  <a:srgbClr val="FFFF00"/>
                </a:solidFill>
              </a:rPr>
              <a:t>Whether we try dicing two wafers ?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Check top debug pad  (200~300um wide) 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Modified process, better resolution ?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Before irradiation, modified process is not better 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After irradiation, modified process will give better resolution 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Make sure modified process into the ladder making  </a:t>
            </a:r>
          </a:p>
          <a:p>
            <a:pPr marL="889000" lvl="2" indent="0">
              <a:buNone/>
            </a:pP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/>
              <a:t>Need a quick test of the Taichu3 ASIC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Another 6 wafers waiting for production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If there is issue, can modify the metal layer for next batch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07538A-8E01-CB26-15C1-CCC1D2088D6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1539341-E77A-3F77-DAAA-0320ACF9E1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9" name="图片 8" descr="图片包含 室内, 覆盖, 充满, 柜台&#10;&#10;描述已自动生成">
            <a:extLst>
              <a:ext uri="{FF2B5EF4-FFF2-40B4-BE49-F238E27FC236}">
                <a16:creationId xmlns:a16="http://schemas.microsoft.com/office/drawing/2014/main" id="{A14B029D-9B80-E8D5-B040-D205B1261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37451" y="3320926"/>
            <a:ext cx="11024627" cy="826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9169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142FDF-135D-FD62-DD8D-DE6FDB72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Timeline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53CEE-1056-1CA4-521D-F74849DA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583" y="2214562"/>
            <a:ext cx="19659826" cy="11412142"/>
          </a:xfrm>
        </p:spPr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ASIC</a:t>
            </a:r>
          </a:p>
          <a:p>
            <a:pPr lvl="2"/>
            <a:r>
              <a:rPr lang="en" altLang="zh-CN" dirty="0">
                <a:effectLst/>
              </a:rPr>
              <a:t>ASICs arrive to IHEP (June)	</a:t>
            </a:r>
          </a:p>
          <a:p>
            <a:pPr lvl="2"/>
            <a:r>
              <a:rPr lang="en" altLang="zh-CN" dirty="0">
                <a:effectLst/>
              </a:rPr>
              <a:t>Dicing and Thinning (one wafer dicing before wafer-level tests)  (June)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Single ASIC testing </a:t>
            </a:r>
          </a:p>
          <a:p>
            <a:pPr lvl="2"/>
            <a:r>
              <a:rPr lang="en" altLang="zh-CN" dirty="0">
                <a:effectLst/>
              </a:rPr>
              <a:t>PCB under production ( by Jun  24</a:t>
            </a:r>
            <a:r>
              <a:rPr lang="en" altLang="zh-CN" baseline="30000" dirty="0">
                <a:effectLst/>
              </a:rPr>
              <a:t>th</a:t>
            </a:r>
            <a:r>
              <a:rPr lang="en" altLang="zh-CN" dirty="0">
                <a:effectLst/>
              </a:rPr>
              <a:t> )</a:t>
            </a:r>
          </a:p>
          <a:p>
            <a:pPr lvl="2"/>
            <a:r>
              <a:rPr lang="en" altLang="zh-CN" dirty="0">
                <a:effectLst/>
              </a:rPr>
              <a:t>Wire-bonding on test PCB … (June)</a:t>
            </a:r>
          </a:p>
          <a:p>
            <a:pPr lvl="2"/>
            <a:r>
              <a:rPr lang="en" altLang="zh-CN" dirty="0">
                <a:effectLst/>
              </a:rPr>
              <a:t>Functional Tests … (June)</a:t>
            </a:r>
          </a:p>
          <a:p>
            <a:pPr lvl="2"/>
            <a:r>
              <a:rPr lang="en" altLang="zh-CN" dirty="0">
                <a:effectLst/>
              </a:rPr>
              <a:t>Laser, beta source test (July)</a:t>
            </a:r>
          </a:p>
          <a:p>
            <a:pPr lvl="2"/>
            <a:r>
              <a:rPr lang="en" altLang="zh-CN" dirty="0">
                <a:effectLst/>
              </a:rPr>
              <a:t>Irradiation test (July )</a:t>
            </a:r>
          </a:p>
          <a:p>
            <a:pPr lvl="2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Wafer level testing </a:t>
            </a:r>
          </a:p>
          <a:p>
            <a:pPr lvl="2"/>
            <a:r>
              <a:rPr lang="en" altLang="zh-CN" dirty="0">
                <a:effectLst/>
              </a:rPr>
              <a:t>Wafer level test of ASICs (End of June)</a:t>
            </a:r>
          </a:p>
          <a:p>
            <a:pPr lvl="2"/>
            <a:r>
              <a:rPr lang="en" altLang="zh-CN" dirty="0">
                <a:effectLst/>
              </a:rPr>
              <a:t>Dicing , (thinning ?)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50E881-D69D-4474-75CE-5F50757D22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1637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D8C35-6918-374C-B1BE-E23E5B7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9289C-3592-2648-8D29-CB182C32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Mechanics:</a:t>
            </a:r>
          </a:p>
          <a:p>
            <a:pPr lvl="1"/>
            <a:r>
              <a:rPr lang="en" altLang="zh-CN" dirty="0">
                <a:effectLst/>
              </a:rPr>
              <a:t>Now: Carbon support samples available</a:t>
            </a:r>
          </a:p>
          <a:p>
            <a:pPr lvl="1"/>
            <a:r>
              <a:rPr lang="en" altLang="zh-CN" dirty="0">
                <a:effectLst/>
              </a:rPr>
              <a:t>May: Pre-production carbon support ladders available</a:t>
            </a:r>
          </a:p>
          <a:p>
            <a:pPr lvl="1"/>
            <a:r>
              <a:rPr lang="en" altLang="zh-CN" dirty="0">
                <a:effectLst/>
              </a:rPr>
              <a:t>August: Production of final carbon support ladders (if needed)</a:t>
            </a: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Assembly:</a:t>
            </a:r>
          </a:p>
          <a:p>
            <a:pPr lvl="1"/>
            <a:r>
              <a:rPr lang="en" altLang="zh-CN" dirty="0">
                <a:effectLst/>
              </a:rPr>
              <a:t>May: Flex cable available</a:t>
            </a:r>
          </a:p>
          <a:p>
            <a:pPr lvl="1"/>
            <a:r>
              <a:rPr lang="en" altLang="zh-CN" dirty="0">
                <a:effectLst/>
              </a:rPr>
              <a:t>May: Test of wire bonding and gluing on carbon support</a:t>
            </a:r>
          </a:p>
          <a:p>
            <a:pPr lvl="1"/>
            <a:r>
              <a:rPr lang="en" altLang="zh-CN" dirty="0">
                <a:effectLst/>
              </a:rPr>
              <a:t>Tooling design and production (June) </a:t>
            </a:r>
          </a:p>
          <a:p>
            <a:pPr lvl="1"/>
            <a:r>
              <a:rPr lang="en" altLang="zh-CN" dirty="0">
                <a:effectLst/>
              </a:rPr>
              <a:t>Dummy sensor (Glass) assembly on flex  (JUNE)</a:t>
            </a:r>
          </a:p>
          <a:p>
            <a:pPr lvl="1"/>
            <a:r>
              <a:rPr lang="en" altLang="zh-CN" dirty="0">
                <a:effectLst/>
              </a:rPr>
              <a:t>Jig tool , Wire bonding tests on flex (July)</a:t>
            </a:r>
          </a:p>
          <a:p>
            <a:pPr lvl="1"/>
            <a:r>
              <a:rPr lang="en" altLang="zh-CN" dirty="0">
                <a:effectLst/>
              </a:rPr>
              <a:t>Assembly of ladders with chips (August )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0D2BB-C0B2-6442-A6E8-0078F11B5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27771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C02E8-A059-9AEF-6BC1-4B8B03FE4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4390" y="198120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   DAQ and multi-ASIC testing  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60FEA2-01CF-8695-4E5D-CF606603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0067823"/>
            <a:ext cx="17399000" cy="364817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7E34B7-E282-C15A-522B-37C9546A78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CF3A883-A22A-B15A-92D3-C3C91C9B4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805702"/>
              </p:ext>
            </p:extLst>
          </p:nvPr>
        </p:nvGraphicFramePr>
        <p:xfrm>
          <a:off x="10593623" y="327073"/>
          <a:ext cx="13760665" cy="9495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4584">
                  <a:extLst>
                    <a:ext uri="{9D8B030D-6E8A-4147-A177-3AD203B41FA5}">
                      <a16:colId xmlns:a16="http://schemas.microsoft.com/office/drawing/2014/main" val="932873189"/>
                    </a:ext>
                  </a:extLst>
                </a:gridCol>
                <a:gridCol w="4856081">
                  <a:extLst>
                    <a:ext uri="{9D8B030D-6E8A-4147-A177-3AD203B41FA5}">
                      <a16:colId xmlns:a16="http://schemas.microsoft.com/office/drawing/2014/main" val="2593897342"/>
                    </a:ext>
                  </a:extLst>
                </a:gridCol>
              </a:tblGrid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Item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Time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865382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test board v1.1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6.9 - 6.23 (done)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484849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standalone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6.24 - 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23077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Bonding and test with flex4 v1.1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6.30 – 7.23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61365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Interposer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board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6.13 - 7.11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079346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Power board (light interposer) 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6.30 (done) 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95812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7.4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69843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v1.3+interposer+fpga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test (first prototype)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7.23 – 8.23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77759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Optimize and batch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8.23-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230204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Final system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399110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D8487306-D83B-2157-1B80-D57475A7D698}"/>
              </a:ext>
            </a:extLst>
          </p:cNvPr>
          <p:cNvSpPr txBox="1"/>
          <p:nvPr/>
        </p:nvSpPr>
        <p:spPr>
          <a:xfrm>
            <a:off x="1270000" y="3994067"/>
            <a:ext cx="1230733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DAQ status report today </a:t>
            </a:r>
          </a:p>
        </p:txBody>
      </p:sp>
    </p:spTree>
    <p:extLst>
      <p:ext uri="{BB962C8B-B14F-4D97-AF65-F5344CB8AC3E}">
        <p14:creationId xmlns:p14="http://schemas.microsoft.com/office/powerpoint/2010/main" val="52459213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June: Installation mock-up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(3D printed)</a:t>
            </a:r>
          </a:p>
          <a:p>
            <a:pPr lvl="2"/>
            <a:r>
              <a:rPr lang="en-US" altLang="zh-CN" dirty="0">
                <a:solidFill>
                  <a:srgbClr val="FFFF00"/>
                </a:solidFill>
                <a:effectLst/>
              </a:rPr>
              <a:t>Received large part of 3D models from </a:t>
            </a:r>
            <a:r>
              <a:rPr lang="en-US" altLang="zh-CN" dirty="0" err="1">
                <a:solidFill>
                  <a:srgbClr val="FFFF00"/>
                </a:solidFill>
                <a:effectLst/>
              </a:rPr>
              <a:t>Jinyu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today, printing now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effectLst/>
              </a:rPr>
              <a:t>July: Barrel support parts fabricated</a:t>
            </a:r>
          </a:p>
          <a:p>
            <a:pPr lvl="1"/>
            <a:r>
              <a:rPr lang="en" altLang="zh-CN" dirty="0">
                <a:effectLst/>
              </a:rPr>
              <a:t>August: Assembly first Barrel with ladder support only 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Update from </a:t>
            </a:r>
            <a:r>
              <a:rPr lang="en" altLang="zh-CN" dirty="0" err="1">
                <a:solidFill>
                  <a:srgbClr val="FFFF00"/>
                </a:solidFill>
                <a:effectLst/>
              </a:rPr>
              <a:t>Xinghui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 today </a:t>
            </a:r>
          </a:p>
          <a:p>
            <a:pPr lvl="1"/>
            <a:r>
              <a:rPr lang="en" altLang="zh-CN" dirty="0">
                <a:effectLst/>
              </a:rPr>
              <a:t>September: mounting readout ladders</a:t>
            </a:r>
          </a:p>
          <a:p>
            <a:pPr lvl="1"/>
            <a:r>
              <a:rPr lang="en" altLang="zh-CN" dirty="0">
                <a:effectLst/>
              </a:rPr>
              <a:t>October: finished mounting the ladders, and readout tests</a:t>
            </a:r>
          </a:p>
          <a:p>
            <a:pPr lvl="1"/>
            <a:r>
              <a:rPr lang="en" altLang="zh-CN" dirty="0">
                <a:effectLst/>
              </a:rPr>
              <a:t>Earlier November: Finish assembly of prototype</a:t>
            </a:r>
          </a:p>
          <a:p>
            <a:pPr lvl="1"/>
            <a:r>
              <a:rPr lang="en" altLang="zh-CN" dirty="0">
                <a:effectLst/>
              </a:rPr>
              <a:t>November: Cosmic ray testing or BEPC beam test</a:t>
            </a:r>
          </a:p>
          <a:p>
            <a:r>
              <a:rPr lang="en" altLang="zh-CN" dirty="0">
                <a:effectLst/>
              </a:rPr>
              <a:t>December: DESY test beam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43443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4A5114-9EE8-6E09-2A71-0F4F54FF7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Minute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 last meeting discussion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18E3132-D545-7D9A-4175-4FE4FDC86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23698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Dicing lines, try to have two dicing for first wafer ( w/wo top debug pad )</a:t>
            </a:r>
          </a:p>
          <a:p>
            <a:pPr lvl="1"/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dicing with top metal for the first wafer </a:t>
            </a:r>
          </a:p>
          <a:p>
            <a:pPr lvl="1"/>
            <a:r>
              <a:rPr kumimoji="1" lang="en-US" altLang="zh-CN" dirty="0"/>
              <a:t>Discuss the dicing for the second wafer after testing </a:t>
            </a:r>
          </a:p>
          <a:p>
            <a:r>
              <a:rPr kumimoji="1" lang="en-US" altLang="zh-CN" dirty="0"/>
              <a:t>Use final module to test Chip to –chip slow control communication</a:t>
            </a:r>
          </a:p>
          <a:p>
            <a:r>
              <a:rPr kumimoji="1" lang="en-US" altLang="zh-CN" dirty="0">
                <a:sym typeface="Wingdings" pitchFamily="2" charset="2"/>
              </a:rPr>
              <a:t> changing firmware </a:t>
            </a:r>
            <a:endParaRPr kumimoji="1" lang="en-US" altLang="zh-CN" dirty="0"/>
          </a:p>
          <a:p>
            <a:r>
              <a:rPr kumimoji="1" lang="en-US" altLang="zh-CN" dirty="0"/>
              <a:t> 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FECC7B-473D-D810-C7DE-9CBEA5D348A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14225B5-76C3-EA30-822C-9B201BDB7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5384691"/>
            <a:ext cx="9972453" cy="802185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39354A1-1B03-CC44-3757-2812052EB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9100" y="7920633"/>
            <a:ext cx="118110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0600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13246</TotalTime>
  <Words>669</Words>
  <Application>Microsoft Macintosh PowerPoint</Application>
  <PresentationFormat>自定义</PresentationFormat>
  <Paragraphs>125</Paragraphs>
  <Slides>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5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PowerPoint 演示文稿</vt:lpstr>
      <vt:lpstr>   Overview of task2： vertex detector R &amp; D</vt:lpstr>
      <vt:lpstr>News </vt:lpstr>
      <vt:lpstr> Timeline</vt:lpstr>
      <vt:lpstr>Timeline </vt:lpstr>
      <vt:lpstr>   DAQ and multi-ASIC testing   </vt:lpstr>
      <vt:lpstr>Time line </vt:lpstr>
      <vt:lpstr> Minute of last meeting discussion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339</cp:revision>
  <dcterms:modified xsi:type="dcterms:W3CDTF">2022-06-30T05:56:06Z</dcterms:modified>
</cp:coreProperties>
</file>