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2F3178-5E15-9E18-8784-5F57B5F901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05AF994-CDC9-5B5E-220A-75C1FE22D8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66E441-AA86-D4DA-78C6-D34CD2EBC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FAB4-DDA3-4A80-A6A0-78612285EBC2}" type="datetimeFigureOut">
              <a:rPr lang="zh-CN" altLang="en-US" smtClean="0"/>
              <a:t>2022/7/5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2A1351-A66D-A2B6-99F0-43CB1D051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045D3DA-B0B6-962F-EE2E-44BA0DE16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045-C1F8-461C-BA98-572ACCE81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6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FC6CAE-CFF3-7320-67D2-F6FEE0FD9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3D517AC-87C5-4B91-D23B-7152BCD143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7E4C601-31D6-2C11-97E2-1DB0758C9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FAB4-DDA3-4A80-A6A0-78612285EBC2}" type="datetimeFigureOut">
              <a:rPr lang="zh-CN" altLang="en-US" smtClean="0"/>
              <a:t>2022/7/5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5B05B1-B0C2-83D3-E8DC-3F9F9D1AB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616717A-C61E-443A-F060-4FD0FD77E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045-C1F8-461C-BA98-572ACCE81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704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4D0A225-3D93-0C52-066A-43026EE559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8F538EB-1BE5-A2F2-0988-1A439E0A0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A4BA1F3-80CA-C2BD-521E-2A4A568DE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FAB4-DDA3-4A80-A6A0-78612285EBC2}" type="datetimeFigureOut">
              <a:rPr lang="zh-CN" altLang="en-US" smtClean="0"/>
              <a:t>2022/7/5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A853070-063E-AA02-97AF-BBEECDA9E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188013-50B6-697C-02CF-DE75CB0DE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045-C1F8-461C-BA98-572ACCE81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797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59E13F-D741-EA8A-ADF9-014763E5B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1A1A8F-0346-6DA1-C1EB-7374A4E7A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349B94-F049-6375-6CC7-16776B632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FAB4-DDA3-4A80-A6A0-78612285EBC2}" type="datetimeFigureOut">
              <a:rPr lang="zh-CN" altLang="en-US" smtClean="0"/>
              <a:t>2022/7/5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4D4893-4E58-DA64-2C45-0F29C7B2F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386C331-C24A-16B8-B789-45D2293C8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045-C1F8-461C-BA98-572ACCE81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505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7A7A72-14BA-BC95-F2E9-539719B2E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674E031-642A-8F3B-60BF-C17F21828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4A8818-AB59-0E0F-5702-13A3985B0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FAB4-DDA3-4A80-A6A0-78612285EBC2}" type="datetimeFigureOut">
              <a:rPr lang="zh-CN" altLang="en-US" smtClean="0"/>
              <a:t>2022/7/5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26F580F-CA19-0744-5407-BAD1604C6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1F68617-2C67-4D9C-13B6-29B718E0E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045-C1F8-461C-BA98-572ACCE81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457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424051-A24D-67EB-AF59-C8F975B76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CD6F3C-F738-EF1D-1217-F8D1E3185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3B2044D-780F-0387-11C3-2A0729471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11A7A8A-7A3F-2CA6-3B38-5C889204B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FAB4-DDA3-4A80-A6A0-78612285EBC2}" type="datetimeFigureOut">
              <a:rPr lang="zh-CN" altLang="en-US" smtClean="0"/>
              <a:t>2022/7/5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240D424-7DC9-A420-A0AF-C9B6E9915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06BCC0D-DB94-AFE1-C9BD-0A7EB0225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045-C1F8-461C-BA98-572ACCE81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659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FA8D53-878C-C08B-8140-974B0ED4C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B49621B-7C4B-A642-2DA9-AB1F9B6FF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2B4DA9A-FFB9-E0E9-A857-7683DB103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DBEA987-20BF-236C-3C79-E1E9FECC83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B88AB7F-7A60-7E93-10B4-7AC53181D8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37EFF1F-B566-9905-0BBE-2D6B552AB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FAB4-DDA3-4A80-A6A0-78612285EBC2}" type="datetimeFigureOut">
              <a:rPr lang="zh-CN" altLang="en-US" smtClean="0"/>
              <a:t>2022/7/5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754E596-F4C9-1D30-BEF6-BB99C2C84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C38DE02-1867-C9AC-EC3E-0B31A3397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045-C1F8-461C-BA98-572ACCE81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955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8350F0-D871-1360-736D-DB6FBA756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E53B323-91C7-1061-3D2C-3BB8ED1FA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FAB4-DDA3-4A80-A6A0-78612285EBC2}" type="datetimeFigureOut">
              <a:rPr lang="zh-CN" altLang="en-US" smtClean="0"/>
              <a:t>2022/7/5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760ADB0-24E6-ECE5-E6C9-CEC61B121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DC1C2B3-B30F-7215-EE01-8087E676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045-C1F8-461C-BA98-572ACCE81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782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BD94E7A-B3ED-3ED3-6A2F-2C7E8A397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FAB4-DDA3-4A80-A6A0-78612285EBC2}" type="datetimeFigureOut">
              <a:rPr lang="zh-CN" altLang="en-US" smtClean="0"/>
              <a:t>2022/7/5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1CD8B3A-1166-C5A8-4C68-AAF328668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0FD9CC1-5AC8-D231-B16C-B1B371086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045-C1F8-461C-BA98-572ACCE81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797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9C3D48-CF40-2CFA-525D-EB610F3C0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477E3A-7AF6-052D-D534-5186F71D6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91124B4-A39F-E8B7-1C52-7546A46BA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4C36B21-7785-2DFD-8B9F-147C0068F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FAB4-DDA3-4A80-A6A0-78612285EBC2}" type="datetimeFigureOut">
              <a:rPr lang="zh-CN" altLang="en-US" smtClean="0"/>
              <a:t>2022/7/5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18CD28-2851-0665-F8C9-49C2FB65D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5E72F9F-3A5E-6829-388F-172CC9D69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045-C1F8-461C-BA98-572ACCE81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081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0E46FC-A5DB-2E46-A748-623A9317F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C240976-8CB8-0DD3-E5B8-95EE6F07EF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4CA17A6-E96B-D2A3-A509-9E7D7FEA4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7E00A1B-CEFB-C9DD-B8A7-7FD1F9C8F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8FAB4-DDA3-4A80-A6A0-78612285EBC2}" type="datetimeFigureOut">
              <a:rPr lang="zh-CN" altLang="en-US" smtClean="0"/>
              <a:t>2022/7/5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DBF4BD-9128-E3F9-C10A-F8173C495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46E0BF4-222F-FE2E-B085-93127AE6E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045-C1F8-461C-BA98-572ACCE81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614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2609A44-968B-7FA0-79A0-8557DD3EC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8451478-70B4-C7FC-7787-E96332FEB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75088EB-2DFE-2EEE-177B-26975A5E77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8FAB4-DDA3-4A80-A6A0-78612285EBC2}" type="datetimeFigureOut">
              <a:rPr lang="zh-CN" altLang="en-US" smtClean="0"/>
              <a:t>2022/7/5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34FF4D-8214-4DD6-8B7B-B364FEF2A4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E92302F-BE63-EE69-05BD-6D79C8949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45045-C1F8-461C-BA98-572ACCE815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178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package" Target="../embeddings/Microsoft_Excel_Worksheet2.xls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package" Target="../embeddings/Microsoft_Excel_Worksheet3.xls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4E5551-FAF2-E8CE-0910-B1064B2AC6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Recent Work &amp; Next Plan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98D772D-5DD5-348A-FD12-95CBA5C84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07209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76249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2C7A5D-6BC8-5B4E-FE5E-F20608E8F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参考文献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6AA147D-640C-150F-1F1C-852C29B4E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1.Nicola </a:t>
            </a:r>
            <a:r>
              <a:rPr lang="en-US" altLang="zh-CN" dirty="0" err="1"/>
              <a:t>Carmignani</a:t>
            </a:r>
            <a:r>
              <a:rPr lang="zh-CN" altLang="en-US" dirty="0"/>
              <a:t>，</a:t>
            </a:r>
            <a:r>
              <a:rPr lang="en-US" altLang="zh-CN" dirty="0"/>
              <a:t>Optimization of the European Synchrotron Radiation Facility   Present and Upgrade  Lattice</a:t>
            </a:r>
            <a:r>
              <a:rPr lang="zh-CN" altLang="en-US" dirty="0"/>
              <a:t>，</a:t>
            </a:r>
            <a:r>
              <a:rPr lang="en-US" altLang="zh-CN" dirty="0"/>
              <a:t>Springer</a:t>
            </a:r>
            <a:r>
              <a:rPr lang="zh-CN" altLang="en-US" dirty="0"/>
              <a:t>，</a:t>
            </a:r>
            <a:r>
              <a:rPr lang="en-US" altLang="zh-CN" dirty="0"/>
              <a:t>2016</a:t>
            </a:r>
          </a:p>
          <a:p>
            <a:r>
              <a:rPr lang="en-US" altLang="zh-CN" dirty="0"/>
              <a:t>2.BEPC-II</a:t>
            </a:r>
            <a:r>
              <a:rPr lang="zh-CN" altLang="en-US" dirty="0"/>
              <a:t>建设报告</a:t>
            </a:r>
            <a:endParaRPr lang="en-US" altLang="zh-CN" dirty="0"/>
          </a:p>
          <a:p>
            <a:r>
              <a:rPr lang="en-US" altLang="zh-CN" dirty="0"/>
              <a:t>3.Mark </a:t>
            </a:r>
            <a:r>
              <a:rPr lang="en-US" altLang="zh-CN" dirty="0" err="1"/>
              <a:t>Galassi</a:t>
            </a:r>
            <a:r>
              <a:rPr lang="en-US" altLang="zh-CN" dirty="0"/>
              <a:t>, GNU Scientific Library Release 2.7, from Internet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20034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918A8B-B779-47D2-D994-818193232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</a:t>
            </a:r>
            <a:r>
              <a:rPr lang="en-US" altLang="zh-CN" dirty="0"/>
              <a:t>.ESRF</a:t>
            </a:r>
            <a:r>
              <a:rPr lang="zh-CN" altLang="en-US" dirty="0"/>
              <a:t>模拟结果比较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42EA87-5D42-921F-9969-C6CBA2336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3434"/>
          </a:xfrm>
        </p:spPr>
        <p:txBody>
          <a:bodyPr/>
          <a:lstStyle/>
          <a:p>
            <a:r>
              <a:rPr lang="zh-CN" altLang="en-US" dirty="0"/>
              <a:t>说明：是将本人的模拟计算结果与相关文章给出的计算结果作比较。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1.</a:t>
            </a:r>
            <a:r>
              <a:rPr lang="zh-CN" altLang="en-US" dirty="0"/>
              <a:t>有关参数列表</a:t>
            </a:r>
            <a:endParaRPr lang="en-US" altLang="zh-CN" dirty="0"/>
          </a:p>
          <a:p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9471F66D-93C8-766F-E2C0-410A62FEBAF2}"/>
                  </a:ext>
                </a:extLst>
              </p:cNvPr>
              <p:cNvSpPr txBox="1"/>
              <p:nvPr/>
            </p:nvSpPr>
            <p:spPr>
              <a:xfrm>
                <a:off x="5358582" y="3429000"/>
                <a:ext cx="6833418" cy="2940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这里的动量接受度只是一个人为选定的值。按实际机器的多束团模式下的腔压</a:t>
                </a:r>
                <a:r>
                  <a:rPr lang="en-US" altLang="zh-CN" dirty="0"/>
                  <a:t>8MV</a:t>
                </a:r>
                <a:r>
                  <a:rPr lang="zh-CN" altLang="en-US" dirty="0"/>
                  <a:t>和单圈辐射能量算出的</a:t>
                </a:r>
                <a:r>
                  <a:rPr lang="en-US" altLang="zh-CN" dirty="0"/>
                  <a:t>RF</a:t>
                </a:r>
                <a:r>
                  <a:rPr lang="zh-CN" altLang="en-US" dirty="0"/>
                  <a:t>动量接受度是</a:t>
                </a:r>
                <a:r>
                  <a:rPr lang="en-US" altLang="zh-CN" dirty="0"/>
                  <a:t>3.35%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b="0" i="1" smtClean="0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𝑒𝑉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altLang="zh-CN" b="0" dirty="0"/>
              </a:p>
              <a:p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=4.88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𝑀𝑒𝑉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𝑀𝑉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dirty="0"/>
                  <a:t>2.48553</a:t>
                </a:r>
              </a:p>
              <a:p>
                <a:r>
                  <a:rPr lang="en-US" altLang="zh-CN" dirty="0"/>
                  <a:t>        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𝑌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num>
                          <m:den>
                            <m:r>
                              <a:rPr lang="zh-CN" alt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sSup>
                              <m:sSupPr>
                                <m:ctrlPr>
                                  <a:rPr lang="en-US" altLang="zh-CN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CN" alt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𝐸h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𝜂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|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altLang="zh-CN" dirty="0"/>
                  <a:t>=0.0335  </a:t>
                </a: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zh-CN" altLang="en-US" b="0" i="1" dirty="0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zh-CN" altLang="en-US" b="0" i="1" dirty="0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zh-CN" altLang="en-US" b="0" i="1" dirty="0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</m:num>
                          <m:den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zh-CN" altLang="en-US" b="0" i="1" dirty="0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rad>
                  </m:oMath>
                </a14:m>
                <a:endParaRPr lang="en-US" altLang="zh-CN" dirty="0"/>
              </a:p>
              <a:p>
                <a:r>
                  <a:rPr lang="en-US" altLang="zh-CN" dirty="0"/>
                  <a:t>                </a:t>
                </a:r>
              </a:p>
              <a:p>
                <a:r>
                  <a:rPr lang="en-US" altLang="zh-CN" dirty="0"/>
                  <a:t>                     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9471F66D-93C8-766F-E2C0-410A62FEBA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8582" y="3429000"/>
                <a:ext cx="6833418" cy="2940357"/>
              </a:xfrm>
              <a:prstGeom prst="rect">
                <a:avLst/>
              </a:prstGeom>
              <a:blipFill>
                <a:blip r:embed="rId2"/>
                <a:stretch>
                  <a:fillRect l="-714" t="-1245" r="-80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id="{B6190B35-62B1-56DB-649F-57484A26D8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89981"/>
              </p:ext>
            </p:extLst>
          </p:nvPr>
        </p:nvGraphicFramePr>
        <p:xfrm>
          <a:off x="1039434" y="3291349"/>
          <a:ext cx="3983055" cy="3074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2507157" imgH="1935653" progId="Excel.Sheet.12">
                  <p:embed/>
                </p:oleObj>
              </mc:Choice>
              <mc:Fallback>
                <p:oleObj name="Worksheet" r:id="rId3" imgW="2507157" imgH="193565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9434" y="3291349"/>
                        <a:ext cx="3983055" cy="30749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4754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C7BB9F6-477E-5135-946C-178B22F1A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7176"/>
            <a:ext cx="10515600" cy="5459787"/>
          </a:xfrm>
        </p:spPr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旧程序计算结果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而参考文献给出的极化建立时间是</a:t>
            </a:r>
            <a:r>
              <a:rPr lang="en-US" altLang="zh-CN" dirty="0"/>
              <a:t>15.75min</a:t>
            </a:r>
            <a:r>
              <a:rPr lang="zh-CN" altLang="en-US" dirty="0"/>
              <a:t>， </a:t>
            </a:r>
            <a:r>
              <a:rPr lang="en-US" altLang="zh-CN" dirty="0"/>
              <a:t>TL</a:t>
            </a:r>
            <a:r>
              <a:rPr lang="zh-CN" altLang="en-US" dirty="0"/>
              <a:t>的相对改变是</a:t>
            </a:r>
            <a:r>
              <a:rPr lang="en-US" altLang="zh-CN" dirty="0"/>
              <a:t>15.09%</a:t>
            </a:r>
            <a:r>
              <a:rPr lang="zh-CN" altLang="en-US" dirty="0"/>
              <a:t>，并且这些文献定义的相对改变是             </a:t>
            </a:r>
            <a:r>
              <a:rPr lang="en-US" altLang="zh-CN" dirty="0"/>
              <a:t>.</a:t>
            </a:r>
          </a:p>
          <a:p>
            <a:r>
              <a:rPr lang="zh-CN" altLang="en-US" dirty="0"/>
              <a:t>而之前对相对改变的定义是</a:t>
            </a:r>
            <a:endParaRPr lang="en-US" altLang="zh-CN" dirty="0"/>
          </a:p>
        </p:txBody>
      </p:sp>
      <p:graphicFrame>
        <p:nvGraphicFramePr>
          <p:cNvPr id="2" name="对象 1">
            <a:extLst>
              <a:ext uri="{FF2B5EF4-FFF2-40B4-BE49-F238E27FC236}">
                <a16:creationId xmlns:a16="http://schemas.microsoft.com/office/drawing/2014/main" id="{D9C7221A-AA9D-8B63-3BC6-170DC65DBE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995045"/>
              </p:ext>
            </p:extLst>
          </p:nvPr>
        </p:nvGraphicFramePr>
        <p:xfrm>
          <a:off x="1528404" y="1412926"/>
          <a:ext cx="5147700" cy="207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507157" imgH="884046" progId="Excel.Sheet.12">
                  <p:embed/>
                </p:oleObj>
              </mc:Choice>
              <mc:Fallback>
                <p:oleObj name="Worksheet" r:id="rId2" imgW="2507157" imgH="8840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8404" y="1412926"/>
                        <a:ext cx="5147700" cy="2075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图片 4">
            <a:extLst>
              <a:ext uri="{FF2B5EF4-FFF2-40B4-BE49-F238E27FC236}">
                <a16:creationId xmlns:a16="http://schemas.microsoft.com/office/drawing/2014/main" id="{39DDD5C1-E9B2-CA70-EFB4-F2E13281E9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6777" y="4147062"/>
            <a:ext cx="1095375" cy="62865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E01F7B4-BFAB-9AC5-F8FF-0BC037AE9B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0729" y="4628843"/>
            <a:ext cx="1095375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007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C580B5FD-6D28-C8EB-004F-57022C673C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52284"/>
                <a:ext cx="10515600" cy="5724679"/>
              </a:xfrm>
            </p:spPr>
            <p:txBody>
              <a:bodyPr/>
              <a:lstStyle/>
              <a:p>
                <a:r>
                  <a:rPr lang="en-US" altLang="zh-CN" dirty="0"/>
                  <a:t>3.</a:t>
                </a:r>
                <a:r>
                  <a:rPr lang="zh-CN" altLang="en-US" dirty="0"/>
                  <a:t>新程序计算结果</a:t>
                </a:r>
                <a:endParaRPr lang="en-US" altLang="zh-CN" dirty="0"/>
              </a:p>
              <a:p>
                <a:r>
                  <a:rPr lang="zh-CN" altLang="en-US" dirty="0"/>
                  <a:t>（</a:t>
                </a:r>
                <a:r>
                  <a:rPr lang="en-US" altLang="zh-CN" dirty="0"/>
                  <a:t>1</a:t>
                </a:r>
                <a:r>
                  <a:rPr lang="zh-CN" altLang="en-US" dirty="0"/>
                  <a:t>）修改过程</a:t>
                </a:r>
                <a:endParaRPr lang="en-US" altLang="zh-CN" dirty="0"/>
              </a:p>
              <a:p>
                <a:r>
                  <a:rPr lang="en-US" altLang="zh-CN" dirty="0"/>
                  <a:t> </a:t>
                </a:r>
                <a:r>
                  <a:rPr lang="zh-CN" altLang="en-US" dirty="0"/>
                  <a:t>原来的</a:t>
                </a:r>
                <a:r>
                  <a:rPr lang="en-US" altLang="zh-CN" dirty="0"/>
                  <a:t>module</a:t>
                </a:r>
                <a:r>
                  <a:rPr lang="zh-CN" altLang="en-US" dirty="0"/>
                  <a:t>文件里在计算每个元件处的      时需要做积分，</a:t>
                </a:r>
                <a:endParaRPr lang="en-US" altLang="zh-CN" dirty="0"/>
              </a:p>
              <a:p>
                <a:r>
                  <a:rPr lang="en-US" altLang="zh-CN" dirty="0"/>
                  <a:t> </a:t>
                </a:r>
              </a:p>
              <a:p>
                <a:r>
                  <a:rPr lang="en-US" altLang="zh-CN" dirty="0"/>
                  <a:t>    </a:t>
                </a:r>
              </a:p>
              <a:p>
                <a:r>
                  <a:rPr lang="en-US" altLang="zh-CN" dirty="0"/>
                  <a:t>  </a:t>
                </a:r>
                <a:r>
                  <a:rPr lang="zh-CN" altLang="en-US" dirty="0"/>
                  <a:t>之前仿照</a:t>
                </a:r>
                <a:r>
                  <a:rPr lang="en-US" altLang="zh-CN" dirty="0" err="1"/>
                  <a:t>Bmad</a:t>
                </a:r>
                <a:r>
                  <a:rPr lang="zh-CN" altLang="en-US" dirty="0"/>
                  <a:t>自带程序将积分上限在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1/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𝜉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截断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CN" altLang="en-US" dirty="0"/>
                  <a:t>但这样算出的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zh-CN" altLang="en-US" dirty="0"/>
                  <a:t>偏大</a:t>
                </a:r>
                <a:r>
                  <a:rPr lang="en-US" altLang="zh-CN" dirty="0"/>
                  <a:t>.</a:t>
                </a:r>
                <a:r>
                  <a:rPr lang="zh-CN" altLang="en-US" dirty="0"/>
                  <a:t>原本的程序调用的是</a:t>
                </a:r>
                <a:r>
                  <a:rPr lang="en-US" altLang="zh-CN" dirty="0" err="1"/>
                  <a:t>gsl</a:t>
                </a:r>
                <a:r>
                  <a:rPr lang="zh-CN" altLang="en-US" dirty="0"/>
                  <a:t>库里的</a:t>
                </a:r>
                <a:r>
                  <a:rPr lang="en-US" altLang="zh-CN" dirty="0" err="1"/>
                  <a:t>fgsl_integration_qag</a:t>
                </a:r>
                <a:r>
                  <a:rPr lang="en-US" altLang="zh-CN" dirty="0"/>
                  <a:t>,</a:t>
                </a:r>
                <a:r>
                  <a:rPr lang="zh-CN" altLang="en-US" dirty="0"/>
                  <a:t>为了将积分上限变为正无穷，修改为调用</a:t>
                </a:r>
                <a:r>
                  <a:rPr lang="en-US" altLang="zh-CN" dirty="0" err="1"/>
                  <a:t>fgsl_integration_qagiu</a:t>
                </a:r>
                <a:r>
                  <a:rPr lang="zh-CN" altLang="en-US" dirty="0"/>
                  <a:t>。</a:t>
                </a:r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C580B5FD-6D28-C8EB-004F-57022C673C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52284"/>
                <a:ext cx="10515600" cy="5724679"/>
              </a:xfrm>
              <a:blipFill>
                <a:blip r:embed="rId2"/>
                <a:stretch>
                  <a:fillRect l="-1217" t="-19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A3B5951C-FD54-2B39-70F3-5C00006CAE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2259" y="1594669"/>
            <a:ext cx="400050" cy="2667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1284F13-EFFF-5DF5-0E24-4C00796948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1414" y="2085407"/>
            <a:ext cx="4370703" cy="86216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64D77E6F-2AD2-F09D-ED28-07930ECBF7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02284" y="3071781"/>
            <a:ext cx="326156" cy="357219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EDC666DE-87F7-0017-E5B2-D5CFF8CB84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8424" y="2100459"/>
            <a:ext cx="982766" cy="655177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0B16ECD0-2ED8-7F16-1176-4056CAE184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63843" y="4423995"/>
            <a:ext cx="3687099" cy="2242985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23A5FEDB-6FB8-42AB-4971-08555B7202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14015" y="2164065"/>
            <a:ext cx="2657475" cy="70485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F87F9353-9C2B-864F-2A4A-EB193C7A21C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062500" y="2156087"/>
            <a:ext cx="16002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150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CD772A-ECDE-2A6B-DF96-DEB725836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8258"/>
            <a:ext cx="10515600" cy="5488705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）新的计算结果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</a:t>
            </a:r>
            <a:r>
              <a:rPr lang="zh-CN" altLang="en-US" dirty="0"/>
              <a:t>极化时间和</a:t>
            </a:r>
            <a:r>
              <a:rPr lang="en-US" altLang="zh-CN" dirty="0" err="1"/>
              <a:t>Touschek</a:t>
            </a:r>
            <a:r>
              <a:rPr lang="zh-CN" altLang="en-US" dirty="0"/>
              <a:t>寿命的相对变化基本吻合</a:t>
            </a:r>
            <a:r>
              <a:rPr lang="en-US" altLang="zh-CN" dirty="0"/>
              <a:t>.</a:t>
            </a:r>
          </a:p>
          <a:p>
            <a:pPr marL="0" indent="0">
              <a:buNone/>
            </a:pPr>
            <a:r>
              <a:rPr lang="en-US" altLang="zh-CN" dirty="0"/>
              <a:t>       </a:t>
            </a:r>
            <a:r>
              <a:rPr lang="zh-CN" altLang="en-US" dirty="0"/>
              <a:t>说明编写的计算极化束流的</a:t>
            </a:r>
            <a:r>
              <a:rPr lang="en-US" altLang="zh-CN" dirty="0"/>
              <a:t>TL</a:t>
            </a:r>
            <a:r>
              <a:rPr lang="zh-CN" altLang="en-US" dirty="0"/>
              <a:t>的</a:t>
            </a:r>
            <a:r>
              <a:rPr lang="en-US" altLang="zh-CN" dirty="0"/>
              <a:t>Module</a:t>
            </a:r>
            <a:r>
              <a:rPr lang="zh-CN" altLang="en-US" dirty="0"/>
              <a:t>文件是可用的，只要满足理论公式的适用条件和选择正确的参数。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id="{D39ACC9D-6416-F25F-A013-19A0BC5382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215775"/>
              </p:ext>
            </p:extLst>
          </p:nvPr>
        </p:nvGraphicFramePr>
        <p:xfrm>
          <a:off x="1902029" y="1294939"/>
          <a:ext cx="5053249" cy="1782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507157" imgH="884046" progId="Excel.Sheet.12">
                  <p:embed/>
                </p:oleObj>
              </mc:Choice>
              <mc:Fallback>
                <p:oleObj name="Worksheet" r:id="rId2" imgW="2507157" imgH="8840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02029" y="1294939"/>
                        <a:ext cx="5053249" cy="17825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3382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595A8D-B860-7F91-787E-AD1DD059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</a:t>
            </a:r>
            <a:r>
              <a:rPr lang="en-US" altLang="zh-CN" dirty="0"/>
              <a:t>.BEPC-II</a:t>
            </a:r>
            <a:r>
              <a:rPr lang="zh-CN" altLang="en-US" dirty="0"/>
              <a:t>同步辐射模式的模拟计算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798343-6C4F-2AAA-356B-B81ABF881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工作模式参数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红色数字表示引用文献数据以及对应的计算结果。黑色数字表示</a:t>
            </a:r>
            <a:r>
              <a:rPr lang="en-US" altLang="zh-CN" dirty="0" err="1"/>
              <a:t>Bmad</a:t>
            </a:r>
            <a:r>
              <a:rPr lang="zh-CN" altLang="en-US" dirty="0"/>
              <a:t>计算和测量结果。</a:t>
            </a:r>
            <a:endParaRPr lang="en-US" altLang="zh-CN" dirty="0"/>
          </a:p>
          <a:p>
            <a:r>
              <a:rPr lang="en-US" altLang="zh-CN" dirty="0"/>
              <a:t>                                                         </a:t>
            </a:r>
          </a:p>
          <a:p>
            <a:r>
              <a:rPr lang="en-US" altLang="zh-CN" dirty="0"/>
              <a:t>                                                         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6BD65CC-03D2-AA87-E950-562B8BBBC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7528" y="3206422"/>
            <a:ext cx="4422303" cy="328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916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FE4EC2B-14C6-163E-27DB-AD47453203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40774"/>
                <a:ext cx="10515600" cy="5636189"/>
              </a:xfrm>
            </p:spPr>
            <p:txBody>
              <a:bodyPr/>
              <a:lstStyle/>
              <a:p>
                <a:r>
                  <a:rPr lang="zh-CN" altLang="en-US" dirty="0"/>
                  <a:t>可以简单计算一下：</a:t>
                </a:r>
                <a:endParaRPr lang="en-US" altLang="zh-CN" dirty="0"/>
              </a:p>
              <a:p>
                <a:r>
                  <a:rPr lang="zh-CN" altLang="en-US" dirty="0"/>
                  <a:t>由于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</m:den>
                    </m:f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1+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dirty="0"/>
                  <a:t>,</a:t>
                </a:r>
                <a:r>
                  <a:rPr lang="zh-CN" altLang="en-US" dirty="0"/>
                  <a:t>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≫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CN" dirty="0"/>
                  <a:t>,</a:t>
                </a:r>
                <a:r>
                  <a:rPr lang="zh-CN" altLang="en-US" dirty="0"/>
                  <a:t>因此工作模式下的束流极化近似为平衡极化度。</a:t>
                </a:r>
                <a:endParaRPr lang="en-US" altLang="zh-CN" dirty="0"/>
              </a:p>
              <a:p>
                <a:r>
                  <a:rPr lang="zh-CN" altLang="en-US" dirty="0"/>
                  <a:t>平衡极化的</a:t>
                </a:r>
                <a:r>
                  <a:rPr lang="en-US" altLang="zh-CN" dirty="0" err="1"/>
                  <a:t>Touschek</a:t>
                </a:r>
                <a:r>
                  <a:rPr lang="zh-CN" altLang="en-US" dirty="0"/>
                  <a:t>寿命约</a:t>
                </a:r>
                <a:r>
                  <a:rPr lang="en-US" altLang="zh-CN" dirty="0"/>
                  <a:t>178.5h</a:t>
                </a:r>
                <a:r>
                  <a:rPr lang="zh-CN" altLang="en-US" dirty="0"/>
                  <a:t>，取工作时的束流寿命为</a:t>
                </a:r>
                <a:r>
                  <a:rPr lang="en-US" altLang="zh-CN" dirty="0"/>
                  <a:t>21h</a:t>
                </a:r>
                <a:r>
                  <a:rPr lang="zh-CN" altLang="en-US" dirty="0"/>
                  <a:t>，若仅考虑</a:t>
                </a:r>
                <a:r>
                  <a:rPr lang="en-US" altLang="zh-CN" dirty="0" err="1"/>
                  <a:t>Toushcek</a:t>
                </a:r>
                <a:r>
                  <a:rPr lang="zh-CN" altLang="en-US" dirty="0"/>
                  <a:t>寿命和真空寿命，那么对应的真空寿命为</a:t>
                </a:r>
                <a:r>
                  <a:rPr lang="en-US" altLang="zh-CN" dirty="0"/>
                  <a:t>1/</a:t>
                </a:r>
                <a:r>
                  <a:rPr lang="zh-CN" altLang="en-US" dirty="0"/>
                  <a:t>（</a:t>
                </a:r>
                <a:r>
                  <a:rPr lang="en-US" altLang="zh-CN" dirty="0"/>
                  <a:t>1/21-1/178.5</a:t>
                </a:r>
                <a:r>
                  <a:rPr lang="zh-CN" altLang="en-US" dirty="0"/>
                  <a:t>）</a:t>
                </a:r>
                <a:r>
                  <a:rPr lang="en-US" altLang="zh-CN" dirty="0"/>
                  <a:t>=23.8h</a:t>
                </a:r>
                <a:r>
                  <a:rPr lang="zh-CN" altLang="en-US" dirty="0"/>
                  <a:t>。</a:t>
                </a:r>
                <a:endParaRPr lang="en-US" altLang="zh-CN" dirty="0"/>
              </a:p>
              <a:p>
                <a:r>
                  <a:rPr lang="zh-CN" altLang="en-US" dirty="0"/>
                  <a:t>此时</a:t>
                </a:r>
                <a:r>
                  <a:rPr lang="en-US" altLang="zh-CN" dirty="0" err="1"/>
                  <a:t>Touschek</a:t>
                </a:r>
                <a:r>
                  <a:rPr lang="zh-CN" altLang="en-US" dirty="0"/>
                  <a:t>寿命远大于真空寿命，不是希望的结果</a:t>
                </a:r>
                <a:r>
                  <a:rPr lang="en-US" altLang="zh-CN" dirty="0"/>
                  <a:t>.</a:t>
                </a:r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FE4EC2B-14C6-163E-27DB-AD47453203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40774"/>
                <a:ext cx="10515600" cy="5636189"/>
              </a:xfrm>
              <a:blipFill>
                <a:blip r:embed="rId2"/>
                <a:stretch>
                  <a:fillRect l="-1043" t="-2056" r="-15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4640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68C849-D3AC-7541-FBEA-24ACD9AE5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2452"/>
            <a:ext cx="10515600" cy="5734511"/>
          </a:xfrm>
        </p:spPr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其他注入方式</a:t>
            </a:r>
            <a:endParaRPr lang="en-US" altLang="zh-CN" dirty="0"/>
          </a:p>
          <a:p>
            <a:r>
              <a:rPr lang="zh-CN" altLang="en-US" dirty="0"/>
              <a:t>如果保持束流流强不变，真空寿命理论上不变，但只改变束团流强，</a:t>
            </a:r>
            <a:r>
              <a:rPr lang="en-US" altLang="zh-CN" dirty="0" err="1"/>
              <a:t>Touschek</a:t>
            </a:r>
            <a:r>
              <a:rPr lang="zh-CN" altLang="en-US" dirty="0"/>
              <a:t>寿命理论上也会发生变化。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结果如下：假定发射度等不变</a:t>
            </a:r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id="{FD8B694B-BE27-7F67-521A-80EED74AA4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933391"/>
              </p:ext>
            </p:extLst>
          </p:nvPr>
        </p:nvGraphicFramePr>
        <p:xfrm>
          <a:off x="1162103" y="2945386"/>
          <a:ext cx="4638930" cy="347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3055797" imgH="2286047" progId="Excel.Sheet.12">
                  <p:embed/>
                </p:oleObj>
              </mc:Choice>
              <mc:Fallback>
                <p:oleObj name="Worksheet" r:id="rId2" imgW="3055797" imgH="228604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62103" y="2945386"/>
                        <a:ext cx="4638930" cy="3470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E7434377-7C19-0C39-7861-B43A6564B975}"/>
              </a:ext>
            </a:extLst>
          </p:cNvPr>
          <p:cNvSpPr txBox="1"/>
          <p:nvPr/>
        </p:nvSpPr>
        <p:spPr>
          <a:xfrm>
            <a:off x="7025147" y="3126657"/>
            <a:ext cx="4638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平衡极化对应的</a:t>
            </a:r>
            <a:r>
              <a:rPr lang="en-US" altLang="zh-CN" dirty="0" err="1"/>
              <a:t>Tousheck</a:t>
            </a:r>
            <a:r>
              <a:rPr lang="zh-CN" altLang="en-US" dirty="0"/>
              <a:t>寿命约为</a:t>
            </a:r>
            <a:r>
              <a:rPr lang="en-US" altLang="zh-CN" dirty="0"/>
              <a:t>5.4h</a:t>
            </a:r>
            <a:r>
              <a:rPr lang="zh-CN" altLang="en-US" dirty="0"/>
              <a:t>，结合前面算出的真空寿命</a:t>
            </a:r>
            <a:r>
              <a:rPr lang="en-US" altLang="zh-CN" dirty="0"/>
              <a:t>23.8h</a:t>
            </a:r>
            <a:r>
              <a:rPr lang="zh-CN" altLang="en-US" dirty="0"/>
              <a:t>，得到此时的束流寿命应该是</a:t>
            </a:r>
            <a:r>
              <a:rPr lang="en-US" altLang="zh-CN" dirty="0"/>
              <a:t>4.4h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9250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D008AD-7750-6169-6439-DA4AA8F4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下一步计划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092C2F-38F7-6A6B-EE35-F4F300434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根据</a:t>
            </a:r>
            <a:r>
              <a:rPr lang="en-US" altLang="zh-CN" dirty="0"/>
              <a:t>BEPC-II</a:t>
            </a:r>
            <a:r>
              <a:rPr lang="zh-CN" altLang="en-US" dirty="0"/>
              <a:t>同步辐射模式下，</a:t>
            </a:r>
            <a:r>
              <a:rPr lang="en-US" altLang="zh-CN" dirty="0"/>
              <a:t>DDCT</a:t>
            </a:r>
            <a:r>
              <a:rPr lang="zh-CN" altLang="en-US" dirty="0"/>
              <a:t>的流强曲线的数据计算当流强从</a:t>
            </a:r>
            <a:r>
              <a:rPr lang="en-US" altLang="zh-CN" dirty="0"/>
              <a:t>0</a:t>
            </a:r>
            <a:r>
              <a:rPr lang="zh-CN" altLang="en-US" dirty="0"/>
              <a:t>上升到</a:t>
            </a:r>
            <a:r>
              <a:rPr lang="en-US" altLang="zh-CN" dirty="0"/>
              <a:t>250mA</a:t>
            </a:r>
            <a:r>
              <a:rPr lang="zh-CN" altLang="en-US" dirty="0"/>
              <a:t>后一段时间内的束流寿命，进而分析可能的极化建立过程。</a:t>
            </a:r>
            <a:endParaRPr lang="en-US" altLang="zh-CN" dirty="0"/>
          </a:p>
          <a:p>
            <a:r>
              <a:rPr lang="zh-CN" altLang="en-US" dirty="0"/>
              <a:t>目前使用的</a:t>
            </a:r>
            <a:r>
              <a:rPr lang="en-US" altLang="zh-CN" dirty="0"/>
              <a:t>DDCT CURRENT-LIFETIME</a:t>
            </a:r>
            <a:r>
              <a:rPr lang="zh-CN" altLang="en-US" dirty="0"/>
              <a:t>运行文件的相关问题？</a:t>
            </a:r>
            <a:endParaRPr lang="en-US" altLang="zh-CN" dirty="0"/>
          </a:p>
          <a:p>
            <a:endParaRPr lang="en-US" altLang="zh-CN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1F3EE14-26EE-79F5-0905-6A17C7591D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423" y="3673990"/>
            <a:ext cx="3952875" cy="301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596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557</Words>
  <Application>Microsoft Office PowerPoint</Application>
  <PresentationFormat>宽屏</PresentationFormat>
  <Paragraphs>53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等线</vt:lpstr>
      <vt:lpstr>等线 Light</vt:lpstr>
      <vt:lpstr>Arial</vt:lpstr>
      <vt:lpstr>Cambria Math</vt:lpstr>
      <vt:lpstr>Office 主题​​</vt:lpstr>
      <vt:lpstr>Worksheet</vt:lpstr>
      <vt:lpstr>Microsoft Excel 工作表</vt:lpstr>
      <vt:lpstr>Recent Work &amp; Next Plan</vt:lpstr>
      <vt:lpstr>一.ESRF模拟结果比较</vt:lpstr>
      <vt:lpstr>PowerPoint 演示文稿</vt:lpstr>
      <vt:lpstr>PowerPoint 演示文稿</vt:lpstr>
      <vt:lpstr>PowerPoint 演示文稿</vt:lpstr>
      <vt:lpstr>二.BEPC-II同步辐射模式的模拟计算</vt:lpstr>
      <vt:lpstr>PowerPoint 演示文稿</vt:lpstr>
      <vt:lpstr>PowerPoint 演示文稿</vt:lpstr>
      <vt:lpstr>下一步计划</vt:lpstr>
      <vt:lpstr>参考文献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Work &amp; Next Plan</dc:title>
  <dc:creator>Wen Jingda</dc:creator>
  <cp:lastModifiedBy>Wen Jingda</cp:lastModifiedBy>
  <cp:revision>17</cp:revision>
  <dcterms:created xsi:type="dcterms:W3CDTF">2022-07-03T16:16:54Z</dcterms:created>
  <dcterms:modified xsi:type="dcterms:W3CDTF">2022-07-05T05:51:22Z</dcterms:modified>
</cp:coreProperties>
</file>