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 snapToObjects="1">
      <p:cViewPr>
        <p:scale>
          <a:sx n="113" d="100"/>
          <a:sy n="113" d="100"/>
        </p:scale>
        <p:origin x="5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Imperfection spin resonance in CEPC Booster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br>
              <a:rPr lang="en-US" altLang="zh-CN" dirty="0"/>
            </a:br>
            <a:r>
              <a:rPr lang="en-US" altLang="zh-CN" dirty="0"/>
              <a:t>22-7-5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42B23-0E59-B140-95F9-E0AC6ABD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Analytical analysis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 imperfection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E6ABFE6-9C00-E946-BDA1-B268CFB6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98DA500-EECC-4D4E-8812-376FF7490839}"/>
                  </a:ext>
                </a:extLst>
              </p:cNvPr>
              <p:cNvSpPr txBox="1"/>
              <p:nvPr/>
            </p:nvSpPr>
            <p:spPr>
              <a:xfrm>
                <a:off x="1124608" y="956441"/>
                <a:ext cx="8910196" cy="402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𝑖𝐾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Z</a:t>
                </a:r>
                <a:r>
                  <a:rPr kumimoji="1" lang="zh-CN" altLang="en-US" dirty="0"/>
                  <a:t>由两部分组成：闭轨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co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zh-CN" altLang="en-US" dirty="0"/>
                  <a:t>和 </a:t>
                </a:r>
                <a:r>
                  <a:rPr kumimoji="1" lang="en-US" altLang="zh-CN" dirty="0" err="1"/>
                  <a:t>betatron</a:t>
                </a:r>
                <a:r>
                  <a:rPr kumimoji="1" lang="zh-CN" altLang="en-US" dirty="0"/>
                  <a:t>震荡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 imperfection resonance </a:t>
                </a:r>
                <a:r>
                  <a:rPr kumimoji="1" lang="zh-CN" altLang="en-US" dirty="0"/>
                  <a:t>对应的是闭轨误差：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co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co</m:t>
                        </m:r>
                      </m:sub>
                    </m:sSub>
                  </m:oMath>
                </a14:m>
                <a:r>
                  <a:rPr kumimoji="1" lang="zh-CN" altLang="en-US" dirty="0"/>
                  <a:t>带入共振强度表达式中：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d>
                          <m:dPr>
                            <m:ctrl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d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𝑀𝑃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其中增强函数：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 , when x = integer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98DA500-EECC-4D4E-8812-376FF7490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08" y="956441"/>
                <a:ext cx="8910196" cy="4029373"/>
              </a:xfrm>
              <a:prstGeom prst="rect">
                <a:avLst/>
              </a:prstGeom>
              <a:blipFill>
                <a:blip r:embed="rId2"/>
                <a:stretch>
                  <a:fillRect l="-427" t="-27044" b="-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62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闭轨计算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6DC690-C145-8541-8F73-A4544957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2938303"/>
            <a:ext cx="5992163" cy="35952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435076-1352-BB4B-9521-1A53B82E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61" y="2938303"/>
            <a:ext cx="5992163" cy="35952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00CF3AB-3D3E-1B44-AD21-0C7A54D09F17}"/>
              </a:ext>
            </a:extLst>
          </p:cNvPr>
          <p:cNvSpPr txBox="1"/>
          <p:nvPr/>
        </p:nvSpPr>
        <p:spPr>
          <a:xfrm>
            <a:off x="1066498" y="878086"/>
            <a:ext cx="6298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矫正过后的</a:t>
            </a:r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Booster</a:t>
            </a:r>
            <a:r>
              <a:rPr kumimoji="1" lang="zh-CN" altLang="en-US" dirty="0"/>
              <a:t> 中含有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垂直方向的矫正子（旋转</a:t>
            </a:r>
            <a:r>
              <a:rPr kumimoji="1" lang="en-US" altLang="zh-CN" dirty="0"/>
              <a:t>90</a:t>
            </a:r>
            <a:r>
              <a:rPr kumimoji="1" lang="zh-CN" altLang="en-US" dirty="0"/>
              <a:t>度的二级铁；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六级铁；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r>
              <a:rPr kumimoji="1" lang="zh-CN" altLang="en-US" dirty="0"/>
              <a:t>因此</a:t>
            </a:r>
            <a:r>
              <a:rPr kumimoji="1" lang="en-US" altLang="zh-CN" dirty="0"/>
              <a:t>sad</a:t>
            </a:r>
            <a:r>
              <a:rPr kumimoji="1" lang="zh-CN" altLang="en-US" dirty="0"/>
              <a:t>计算闭轨若考虑同步辐射效应，则计算出的闭轨不同</a:t>
            </a:r>
          </a:p>
        </p:txBody>
      </p:sp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6992D-366E-904E-BB01-28BDF875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Imperfection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A2232A0-D71F-3C4C-869B-F8A2301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D29E7BD-C07F-1143-9685-201EC8210F6A}"/>
                  </a:ext>
                </a:extLst>
              </p:cNvPr>
              <p:cNvSpPr txBox="1"/>
              <p:nvPr/>
            </p:nvSpPr>
            <p:spPr>
              <a:xfrm>
                <a:off x="1166649" y="914400"/>
                <a:ext cx="6382709" cy="1095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近似计算公式：对环中所有元件逐个求和</a:t>
                </a:r>
                <a:endParaRPr kumimoji="1"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𝑖𝐾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𝑖𝐾</m:t>
                          </m:r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D29E7BD-C07F-1143-9685-201EC8210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49" y="914400"/>
                <a:ext cx="6382709" cy="1095813"/>
              </a:xfrm>
              <a:prstGeom prst="rect">
                <a:avLst/>
              </a:prstGeom>
              <a:blipFill>
                <a:blip r:embed="rId2"/>
                <a:stretch>
                  <a:fillRect l="-794" t="-74713" b="-140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BD7B9FB-FDD5-2647-84ED-AAAA99B0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82" y="2808891"/>
            <a:ext cx="6028118" cy="36168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BBE329-5377-804E-B7F7-7C669100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" y="2808891"/>
            <a:ext cx="6150740" cy="36904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4FE28E-63BA-D449-8DC4-0A6C180D2F47}"/>
              </a:ext>
            </a:extLst>
          </p:cNvPr>
          <p:cNvSpPr txBox="1"/>
          <p:nvPr/>
        </p:nvSpPr>
        <p:spPr>
          <a:xfrm>
            <a:off x="7457429" y="324433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RAD ON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C90102-49A1-E346-8E3B-7CA1FDEF78F7}"/>
              </a:ext>
            </a:extLst>
          </p:cNvPr>
          <p:cNvSpPr txBox="1"/>
          <p:nvPr/>
        </p:nvSpPr>
        <p:spPr>
          <a:xfrm>
            <a:off x="1464990" y="32049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RAD OFF</a:t>
            </a:r>
            <a:endParaRPr kumimoji="1" lang="zh-CN" altLang="en-US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C80CA88-BFA9-0F4B-B44C-BAF193F53CB7}"/>
              </a:ext>
            </a:extLst>
          </p:cNvPr>
          <p:cNvCxnSpPr>
            <a:cxnSpLocks/>
          </p:cNvCxnSpPr>
          <p:nvPr/>
        </p:nvCxnSpPr>
        <p:spPr>
          <a:xfrm>
            <a:off x="1212884" y="4435602"/>
            <a:ext cx="0" cy="14609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6C54A69-BDF0-794A-B201-9711434BDB08}"/>
              </a:ext>
            </a:extLst>
          </p:cNvPr>
          <p:cNvSpPr txBox="1"/>
          <p:nvPr/>
        </p:nvSpPr>
        <p:spPr>
          <a:xfrm>
            <a:off x="1064233" y="4175597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0000"/>
                </a:solidFill>
              </a:rPr>
              <a:t>Z-Mode Energy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8B7B4C-BF72-D44C-A087-EA31776FE16D}"/>
                  </a:ext>
                </a:extLst>
              </p:cNvPr>
              <p:cNvSpPr txBox="1"/>
              <p:nvPr/>
            </p:nvSpPr>
            <p:spPr>
              <a:xfrm>
                <a:off x="7108864" y="5246459"/>
                <a:ext cx="88098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05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8B7B4C-BF72-D44C-A087-EA31776FE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864" y="5246459"/>
                <a:ext cx="880988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E124CD1-2E7A-1E4A-95EC-FBBA766FBD1D}"/>
                  </a:ext>
                </a:extLst>
              </p:cNvPr>
              <p:cNvSpPr txBox="1"/>
              <p:nvPr/>
            </p:nvSpPr>
            <p:spPr>
              <a:xfrm>
                <a:off x="8648774" y="4060180"/>
                <a:ext cx="8000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05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E124CD1-2E7A-1E4A-95EC-FBBA766F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74" y="4060180"/>
                <a:ext cx="800026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6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5F3F8-895C-304F-97A4-4729A9F6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Imperfection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 strength benchmark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B23E28-B477-9C44-B505-94023E2D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41CD9-6F7B-9247-8039-A7F98910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22" y="2312530"/>
            <a:ext cx="7575783" cy="45454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40C52CB-239A-9242-A70F-FC558D7706B6}"/>
                  </a:ext>
                </a:extLst>
              </p:cNvPr>
              <p:cNvSpPr txBox="1"/>
              <p:nvPr/>
            </p:nvSpPr>
            <p:spPr>
              <a:xfrm>
                <a:off x="1230489" y="891822"/>
                <a:ext cx="7984109" cy="90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用模拟得到的</a:t>
                </a:r>
                <a:r>
                  <a:rPr kumimoji="1" lang="en-US" altLang="zh-CN" dirty="0" err="1"/>
                  <a:t>Pf</a:t>
                </a:r>
                <a:r>
                  <a:rPr kumimoji="1" lang="zh-CN" altLang="en-US" dirty="0"/>
                  <a:t>可从</a:t>
                </a:r>
                <a:r>
                  <a:rPr kumimoji="1" lang="en-US" altLang="zh-CN" dirty="0"/>
                  <a:t>Froissart-</a:t>
                </a:r>
                <a:r>
                  <a:rPr kumimoji="1" lang="en-US" altLang="zh-CN" dirty="0" err="1"/>
                  <a:t>Stora</a:t>
                </a:r>
                <a:r>
                  <a:rPr kumimoji="1" lang="zh-CN" altLang="en-US" dirty="0"/>
                  <a:t>公式得到</a:t>
                </a:r>
                <a:r>
                  <a:rPr kumimoji="1" lang="en-US" altLang="zh-CN" dirty="0"/>
                  <a:t>resonance</a:t>
                </a:r>
                <a:r>
                  <a:rPr kumimoji="1" lang="zh-CN" altLang="en-US" dirty="0"/>
                  <a:t>强度：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 err="1"/>
                  <a:t>Bmad</a:t>
                </a:r>
                <a:r>
                  <a:rPr kumimoji="1" lang="zh-CN" altLang="en-US" dirty="0"/>
                  <a:t>跟踪时未开启</a:t>
                </a:r>
                <a:r>
                  <a:rPr kumimoji="1" lang="en-US" altLang="zh-CN" dirty="0"/>
                  <a:t>radiation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damping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40C52CB-239A-9242-A70F-FC558D770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89" y="891822"/>
                <a:ext cx="7984109" cy="901272"/>
              </a:xfrm>
              <a:prstGeom prst="rect">
                <a:avLst/>
              </a:prstGeom>
              <a:blipFill>
                <a:blip r:embed="rId3"/>
                <a:stretch>
                  <a:fillRect l="-635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1A97EC70-9EC5-4443-8C1F-7CAE92B22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50371"/>
              </p:ext>
            </p:extLst>
          </p:nvPr>
        </p:nvGraphicFramePr>
        <p:xfrm>
          <a:off x="924750" y="2440164"/>
          <a:ext cx="29924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228">
                  <a:extLst>
                    <a:ext uri="{9D8B030D-6E8A-4147-A177-3AD203B41FA5}">
                      <a16:colId xmlns:a16="http://schemas.microsoft.com/office/drawing/2014/main" val="1870474092"/>
                    </a:ext>
                  </a:extLst>
                </a:gridCol>
                <a:gridCol w="1207911">
                  <a:extLst>
                    <a:ext uri="{9D8B030D-6E8A-4147-A177-3AD203B41FA5}">
                      <a16:colId xmlns:a16="http://schemas.microsoft.com/office/drawing/2014/main" val="1151809887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val="2875446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Bmad</a:t>
                      </a:r>
                      <a:r>
                        <a:rPr lang="zh-CN" altLang="en-US" dirty="0"/>
                        <a:t>模拟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sad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6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0.00001190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0.000031529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91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0.00002199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0.000070631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9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0.00004678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0.000097479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47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0.00007586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0.000125844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24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0.00041074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0.000471016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6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0.00062587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0.000681457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66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0.00195712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0.001740183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1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0.00092963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0.001193872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4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0.00217969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0.002493009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4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0.00289983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0.003108724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8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22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97A12-B2CA-C843-838C-FF5862F8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单粒子跟踪结果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ZMode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B9EB98-A86B-2144-9F02-9ED7BCB4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7D78CF-4ECC-3F47-BE0D-00C7890E4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6105407" cy="36632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8EFAA94-7763-2F49-9AFE-EEED147A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54" y="2590799"/>
            <a:ext cx="6105405" cy="366324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F8731CD-8A68-C545-8E7A-9AFF83D9891E}"/>
              </a:ext>
            </a:extLst>
          </p:cNvPr>
          <p:cNvSpPr txBox="1"/>
          <p:nvPr/>
        </p:nvSpPr>
        <p:spPr>
          <a:xfrm>
            <a:off x="1072445" y="1016000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退极化效果很弱，升能时无需特殊处理</a:t>
            </a:r>
          </a:p>
        </p:txBody>
      </p:sp>
    </p:spTree>
    <p:extLst>
      <p:ext uri="{BB962C8B-B14F-4D97-AF65-F5344CB8AC3E}">
        <p14:creationId xmlns:p14="http://schemas.microsoft.com/office/powerpoint/2010/main" val="335534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584690-C81D-EC44-8170-3ECE7E53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单粒子跟踪结果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HMode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0D640E-7348-364F-A223-943EAF89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13EA9D-FA4C-F149-B2FC-D7673517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090"/>
            <a:ext cx="6246517" cy="37479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AEE011-8427-1345-8912-E4991FFD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10090"/>
            <a:ext cx="5867866" cy="35207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DD9CFA1-695F-F044-9A2F-11B1FE0C266A}"/>
              </a:ext>
            </a:extLst>
          </p:cNvPr>
          <p:cNvSpPr txBox="1"/>
          <p:nvPr/>
        </p:nvSpPr>
        <p:spPr>
          <a:xfrm>
            <a:off x="714748" y="838686"/>
            <a:ext cx="4410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Radiation damping 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radiation </a:t>
            </a:r>
            <a:r>
              <a:rPr lang="en-US" altLang="zh-CN" dirty="0"/>
              <a:t>fluctuations </a:t>
            </a:r>
            <a:r>
              <a:rPr lang="zh-CN" altLang="en-US" dirty="0"/>
              <a:t>开启时初始化在闭轨上的粒子并不会一直沿闭轨运动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RAD</a:t>
            </a:r>
            <a:r>
              <a:rPr lang="zh-CN" altLang="en-US" dirty="0"/>
              <a:t> </a:t>
            </a:r>
            <a:r>
              <a:rPr lang="en-US" altLang="zh-CN" dirty="0"/>
              <a:t>on </a:t>
            </a:r>
            <a:r>
              <a:rPr lang="zh-CN" altLang="en-US" dirty="0"/>
              <a:t>的结果中同时包含</a:t>
            </a:r>
            <a:r>
              <a:rPr lang="en-US" altLang="zh-CN" dirty="0"/>
              <a:t>imperfection</a:t>
            </a:r>
            <a:r>
              <a:rPr lang="zh-CN" altLang="en-US" dirty="0"/>
              <a:t> 和</a:t>
            </a:r>
            <a:r>
              <a:rPr lang="en-US" altLang="zh-CN" dirty="0"/>
              <a:t>intrinsic</a:t>
            </a:r>
            <a:r>
              <a:rPr lang="zh-CN" altLang="en-US" dirty="0"/>
              <a:t> 两种共振的影响</a:t>
            </a:r>
            <a:endParaRPr lang="en-US" altLang="zh-CN" dirty="0"/>
          </a:p>
          <a:p>
            <a:r>
              <a:rPr kumimoji="1" lang="zh-CN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13CDE3F-278F-624D-A2B7-11C6335D6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35" y="838686"/>
            <a:ext cx="3882189" cy="23293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3EA35B-8B3E-0D4D-A6E7-5B691735A11F}"/>
              </a:ext>
            </a:extLst>
          </p:cNvPr>
          <p:cNvSpPr txBox="1"/>
          <p:nvPr/>
        </p:nvSpPr>
        <p:spPr>
          <a:xfrm>
            <a:off x="7922934" y="628921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Damping</a:t>
            </a:r>
            <a:r>
              <a:rPr kumimoji="1" lang="zh-CN" altLang="en-US" dirty="0"/>
              <a:t>开启时</a:t>
            </a:r>
            <a:r>
              <a:rPr kumimoji="1" lang="en-US" altLang="zh-CN" dirty="0"/>
              <a:t>y-</a:t>
            </a:r>
            <a:r>
              <a:rPr kumimoji="1" lang="en-US" altLang="zh-CN" dirty="0" err="1"/>
              <a:t>py</a:t>
            </a:r>
            <a:r>
              <a:rPr kumimoji="1" lang="zh-CN" altLang="en-US" dirty="0"/>
              <a:t>演化</a:t>
            </a:r>
          </a:p>
        </p:txBody>
      </p:sp>
    </p:spTree>
    <p:extLst>
      <p:ext uri="{BB962C8B-B14F-4D97-AF65-F5344CB8AC3E}">
        <p14:creationId xmlns:p14="http://schemas.microsoft.com/office/powerpoint/2010/main" val="3077693644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1445</TotalTime>
  <Words>320</Words>
  <Application>Microsoft Macintosh PowerPoint</Application>
  <PresentationFormat>宽屏</PresentationFormat>
  <Paragraphs>75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ChenTao2.0</vt:lpstr>
      <vt:lpstr>  Imperfection spin resonance in CEPC Booster  ChenTao 22-7-5</vt:lpstr>
      <vt:lpstr>Analytical analysis of imperfection resonance</vt:lpstr>
      <vt:lpstr>闭轨计算</vt:lpstr>
      <vt:lpstr>Imperfection resonance calculation</vt:lpstr>
      <vt:lpstr>Imperfection resonance strength benchmark</vt:lpstr>
      <vt:lpstr>单粒子跟踪结果-ZMode</vt:lpstr>
      <vt:lpstr>单粒子跟踪结果-HMode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ChenTao</dc:title>
  <dc:creator>chentao201@mails.ucas.ac.cn</dc:creator>
  <cp:lastModifiedBy>chentao201@mails.ucas.ac.cn</cp:lastModifiedBy>
  <cp:revision>4</cp:revision>
  <dcterms:created xsi:type="dcterms:W3CDTF">2022-07-04T05:50:48Z</dcterms:created>
  <dcterms:modified xsi:type="dcterms:W3CDTF">2022-07-05T05:56:13Z</dcterms:modified>
</cp:coreProperties>
</file>