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7" r:id="rId2"/>
    <p:sldId id="329" r:id="rId3"/>
    <p:sldId id="355" r:id="rId4"/>
    <p:sldId id="680" r:id="rId5"/>
    <p:sldId id="685" r:id="rId6"/>
    <p:sldId id="338" r:id="rId7"/>
    <p:sldId id="684" r:id="rId8"/>
    <p:sldId id="686" r:id="rId9"/>
    <p:sldId id="690" r:id="rId10"/>
    <p:sldId id="689" r:id="rId11"/>
    <p:sldId id="692" r:id="rId12"/>
    <p:sldId id="358" r:id="rId13"/>
    <p:sldId id="694" r:id="rId14"/>
    <p:sldId id="695" r:id="rId15"/>
    <p:sldId id="696" r:id="rId16"/>
    <p:sldId id="691" r:id="rId17"/>
    <p:sldId id="687" r:id="rId18"/>
    <p:sldId id="679" r:id="rId19"/>
    <p:sldId id="677" r:id="rId20"/>
    <p:sldId id="681" r:id="rId21"/>
    <p:sldId id="678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38"/>
    <p:restoredTop sz="94687"/>
  </p:normalViewPr>
  <p:slideViewPr>
    <p:cSldViewPr snapToGrid="0" snapToObjects="1">
      <p:cViewPr varScale="1">
        <p:scale>
          <a:sx n="52" d="100"/>
          <a:sy n="52" d="100"/>
        </p:scale>
        <p:origin x="13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447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installation procedure designed</a:t>
            </a:r>
          </a:p>
          <a:p>
            <a:r>
              <a:rPr kumimoji="1" lang="en-US" altLang="zh-CN" dirty="0"/>
              <a:t>Mockup with 3D printing in production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2AB0F0-58D5-22E4-15AF-510429E4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851" y="1260389"/>
            <a:ext cx="13917862" cy="119259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A9ADD4-F06C-727E-8A2C-D842B130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968" y="7223386"/>
            <a:ext cx="10260226" cy="424019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5F2A7EE-B26D-0DB7-9E57-5B78E5BEBFBA}"/>
              </a:ext>
            </a:extLst>
          </p:cNvPr>
          <p:cNvSpPr txBox="1"/>
          <p:nvPr/>
        </p:nvSpPr>
        <p:spPr>
          <a:xfrm>
            <a:off x="2032687" y="6447957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/>
              <a:t>Tooling for installation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25229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and data structure are defined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994625-41EA-9496-69D1-87709C11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04" y="4278870"/>
            <a:ext cx="17605741" cy="589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7D141E-0572-7442-E22F-A6FD959F8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323" y="4278870"/>
            <a:ext cx="6699874" cy="72870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5071971" y="3211778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 </a:t>
            </a:r>
            <a:r>
              <a:rPr lang="en-US" altLang="zh-CN" dirty="0">
                <a:solidFill>
                  <a:srgbClr val="FFFF00"/>
                </a:solidFill>
              </a:rPr>
              <a:t>Architecture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19D082-4593-9FAD-0596-5C62D148BF2F}"/>
              </a:ext>
            </a:extLst>
          </p:cNvPr>
          <p:cNvSpPr txBox="1"/>
          <p:nvPr/>
        </p:nvSpPr>
        <p:spPr>
          <a:xfrm>
            <a:off x="18624550" y="3301686"/>
            <a:ext cx="124587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data structure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160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368DC3A-E16E-B941-A0B9-01B82DF18CC7}"/>
              </a:ext>
            </a:extLst>
          </p:cNvPr>
          <p:cNvGrpSpPr>
            <a:grpSpLocks noChangeAspect="1"/>
          </p:cNvGrpSpPr>
          <p:nvPr/>
        </p:nvGrpSpPr>
        <p:grpSpPr>
          <a:xfrm>
            <a:off x="434444" y="8543109"/>
            <a:ext cx="9317670" cy="4808486"/>
            <a:chOff x="5070510" y="2312985"/>
            <a:chExt cx="3284248" cy="169487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87A0BAA-EA17-224A-84F9-5264D50F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193" y="2312985"/>
              <a:ext cx="757565" cy="709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5B793EF-FC44-D54D-97F2-D3B508753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510" y="2383820"/>
              <a:ext cx="2526683" cy="162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直角双向箭头 8">
              <a:extLst>
                <a:ext uri="{FF2B5EF4-FFF2-40B4-BE49-F238E27FC236}">
                  <a16:creationId xmlns:a16="http://schemas.microsoft.com/office/drawing/2014/main" id="{B54D3FCB-CEC8-1E4C-AE92-0C3C9ABF5EC6}"/>
                </a:ext>
              </a:extLst>
            </p:cNvPr>
            <p:cNvSpPr/>
            <p:nvPr/>
          </p:nvSpPr>
          <p:spPr>
            <a:xfrm>
              <a:off x="7402624" y="2909717"/>
              <a:ext cx="720080" cy="781459"/>
            </a:xfrm>
            <a:prstGeom prst="leftUpArrow">
              <a:avLst>
                <a:gd name="adj1" fmla="val 17194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078BA84-D39B-C34D-B897-CDD27389FA03}"/>
              </a:ext>
            </a:extLst>
          </p:cNvPr>
          <p:cNvGrpSpPr>
            <a:grpSpLocks noChangeAspect="1"/>
          </p:cNvGrpSpPr>
          <p:nvPr/>
        </p:nvGrpSpPr>
        <p:grpSpPr>
          <a:xfrm>
            <a:off x="8620354" y="8435537"/>
            <a:ext cx="9807436" cy="5116137"/>
            <a:chOff x="678415" y="2175534"/>
            <a:chExt cx="3832934" cy="1991859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2DF744F2-F5D6-A447-971F-AB3F5C832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26" y="2175534"/>
              <a:ext cx="2973185" cy="199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5F7C2BA0-B49D-394F-9F5F-08772030685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51921" y="3572200"/>
              <a:ext cx="278835" cy="9738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464A24-08F4-5244-A2F3-17F3C0F6788D}"/>
                </a:ext>
              </a:extLst>
            </p:cNvPr>
            <p:cNvSpPr txBox="1"/>
            <p:nvPr/>
          </p:nvSpPr>
          <p:spPr>
            <a:xfrm>
              <a:off x="4045149" y="3527143"/>
              <a:ext cx="466200" cy="284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inlet</a:t>
              </a:r>
              <a:endParaRPr lang="zh-CN" altLang="en-US" sz="1400" dirty="0"/>
            </a:p>
          </p:txBody>
        </p:sp>
        <p:cxnSp>
          <p:nvCxnSpPr>
            <p:cNvPr id="18" name="直接箭头连接符 20">
              <a:extLst>
                <a:ext uri="{FF2B5EF4-FFF2-40B4-BE49-F238E27FC236}">
                  <a16:creationId xmlns:a16="http://schemas.microsoft.com/office/drawing/2014/main" id="{11420D3A-12FE-2142-9EFC-030A6E7ACB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96771" y="2783620"/>
              <a:ext cx="373233" cy="2521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4A8098C1-F63C-2D4D-9824-B64A5DB52766}"/>
                </a:ext>
              </a:extLst>
            </p:cNvPr>
            <p:cNvSpPr txBox="1"/>
            <p:nvPr/>
          </p:nvSpPr>
          <p:spPr>
            <a:xfrm>
              <a:off x="678415" y="2964309"/>
              <a:ext cx="1066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outlet</a:t>
              </a:r>
              <a:endParaRPr lang="zh-CN" altLang="en-US" sz="1400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8018369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664964" cy="29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C000"/>
                  </a:solidFill>
                </a:rPr>
                <a:t>Beam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FBE7E152-F139-D54D-AD62-A1F697FEE6DE}"/>
              </a:ext>
            </a:extLst>
          </p:cNvPr>
          <p:cNvCxnSpPr>
            <a:cxnSpLocks/>
          </p:cNvCxnSpPr>
          <p:nvPr/>
        </p:nvCxnSpPr>
        <p:spPr>
          <a:xfrm flipV="1">
            <a:off x="1489166" y="8744074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8643221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7934026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42FFBA3-28C7-FC45-B21C-791F16603F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7936" y="1364784"/>
            <a:ext cx="8653319" cy="6911232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91312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by Jun  24</a:t>
            </a:r>
            <a:r>
              <a:rPr lang="en" altLang="zh-CN" baseline="30000" dirty="0">
                <a:effectLst/>
              </a:rPr>
              <a:t>th</a:t>
            </a:r>
            <a:r>
              <a:rPr lang="en" altLang="zh-CN" dirty="0">
                <a:effectLst/>
              </a:rPr>
              <a:t> 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/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8487306-D83B-2157-1B80-D57475A7D698}"/>
              </a:ext>
            </a:extLst>
          </p:cNvPr>
          <p:cNvSpPr txBox="1"/>
          <p:nvPr/>
        </p:nvSpPr>
        <p:spPr>
          <a:xfrm>
            <a:off x="1270000" y="3994067"/>
            <a:ext cx="1230733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DAQ status report today </a:t>
            </a:r>
          </a:p>
        </p:txBody>
      </p:sp>
    </p:spTree>
    <p:extLst>
      <p:ext uri="{BB962C8B-B14F-4D97-AF65-F5344CB8AC3E}">
        <p14:creationId xmlns:p14="http://schemas.microsoft.com/office/powerpoint/2010/main" val="33975373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0C5C1-8166-EA7E-8EB5-71E5D9D6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Schedule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ED0F93-840E-35C9-816A-C76BD256A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endParaRPr lang="en-US" altLang="zh-CN" dirty="0">
              <a:solidFill>
                <a:srgbClr val="FFFF00"/>
              </a:solidFill>
              <a:effectLst/>
            </a:endParaRP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 12-22: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DESY test beam (test beam time slot reserved for two weeks)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F876C-7598-6E8D-28A1-ABB194639F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3E48F4-AB78-B644-1794-C6B9BC3F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10040689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6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4" y="1482329"/>
            <a:ext cx="17492168" cy="1279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891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by Jun  24</a:t>
            </a:r>
            <a:r>
              <a:rPr lang="en" altLang="zh-CN" baseline="30000" dirty="0">
                <a:effectLst/>
              </a:rPr>
              <a:t>th</a:t>
            </a:r>
            <a:r>
              <a:rPr lang="en" altLang="zh-CN" dirty="0">
                <a:effectLst/>
              </a:rPr>
              <a:t> 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63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805702"/>
              </p:ext>
            </p:extLst>
          </p:nvPr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8487306-D83B-2157-1B80-D57475A7D698}"/>
              </a:ext>
            </a:extLst>
          </p:cNvPr>
          <p:cNvSpPr txBox="1"/>
          <p:nvPr/>
        </p:nvSpPr>
        <p:spPr>
          <a:xfrm>
            <a:off x="1270000" y="3994067"/>
            <a:ext cx="1230733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DAQ status report today </a:t>
            </a:r>
          </a:p>
        </p:txBody>
      </p:sp>
    </p:spTree>
    <p:extLst>
      <p:ext uri="{BB962C8B-B14F-4D97-AF65-F5344CB8AC3E}">
        <p14:creationId xmlns:p14="http://schemas.microsoft.com/office/powerpoint/2010/main" val="5245921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</a:t>
            </a: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Update from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Xinghui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today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41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wafer arrival at IHEP in 5th July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After irradiation, modified process will give better resolution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Will modified process sensors into the detector assembly   </a:t>
            </a:r>
          </a:p>
          <a:p>
            <a:r>
              <a:rPr kumimoji="1" lang="en-US" altLang="zh-CN" dirty="0"/>
              <a:t>Plan to send 2 wafers for thinning (100um) and dicing </a:t>
            </a:r>
          </a:p>
          <a:p>
            <a:pPr lvl="1"/>
            <a:r>
              <a:rPr kumimoji="1" lang="en-US" altLang="zh-CN" dirty="0"/>
              <a:t>Test single chip performance </a:t>
            </a:r>
          </a:p>
          <a:p>
            <a:pPr marL="889000" lvl="2" indent="0">
              <a:buNone/>
            </a:pP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Need a quick test of the Taichu3 ASIC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Another 6 wafers waiting for production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If there is issue, can modify the metal layer for next batch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600" y="6109215"/>
            <a:ext cx="6629400" cy="648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57958D-C3C4-4BD7-3BB1-A2738CACB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5731" y="368300"/>
            <a:ext cx="7288557" cy="57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B14D3A-3930-EEF4-9C77-E202A0B97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TaichuPix2 laser testing update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C7507F-A909-8E12-6333-22D70ACB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488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Can reach ~5.5μm resolution in laser test</a:t>
            </a:r>
          </a:p>
          <a:p>
            <a:pPr lvl="1"/>
            <a:r>
              <a:rPr kumimoji="1" lang="en-US" altLang="zh-CN" dirty="0"/>
              <a:t>In laser power 70%, cluster size ~2.5</a:t>
            </a:r>
          </a:p>
          <a:p>
            <a:pPr lvl="1"/>
            <a:r>
              <a:rPr kumimoji="1" lang="en-US" altLang="zh-CN" dirty="0"/>
              <a:t>Similar to beta source test cluster size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8DF46-42E0-1C9C-482B-8F5A2803B5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DD9C73-B68D-7C5A-17E6-F2BB8B75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0" y="289368"/>
            <a:ext cx="9852321" cy="38380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D8F418-AEB5-C0B5-4B85-A850E35DF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96" y="4312628"/>
            <a:ext cx="15915570" cy="93080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E31B0D-0C8E-75BA-67C9-C09502577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880" y="4757796"/>
            <a:ext cx="8318921" cy="842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807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974158" y="9695602"/>
            <a:ext cx="10920624" cy="41036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141167" y="9752102"/>
            <a:ext cx="63946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58701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CDE3C-6EB0-8B59-F319-845E3854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494765-DEEE-FAEE-1DDD-BAB2CC934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Use gantry to do module assembly </a:t>
            </a:r>
          </a:p>
          <a:p>
            <a:r>
              <a:rPr kumimoji="1" lang="en-US" altLang="zh-CN" dirty="0"/>
              <a:t>Progress in assembly procedure and tooling design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D46FB6-3C62-518F-302E-75184607D2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C8B3EE-149D-B7CA-4F94-2C61784FD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50"/>
          <a:stretch/>
        </p:blipFill>
        <p:spPr>
          <a:xfrm>
            <a:off x="10550523" y="5048483"/>
            <a:ext cx="11864634" cy="82314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28F18B-F7ED-8A36-41C4-1B7D37FE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4819850"/>
            <a:ext cx="9594850" cy="779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793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578" y="199440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assembling dummy sensor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454" y="2624243"/>
            <a:ext cx="8788400" cy="10782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F9E2B76-0AF9-2597-D71D-D77A9C36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78" y="6538736"/>
            <a:ext cx="13751720" cy="295331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Dummy sensor (glass) on flexible PCB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972853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2702D-11AC-1098-1161-DCC78C3D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01" y="32118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31441F-FD3B-C696-BC1D-496CD6C9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0767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Production of ladder support with carbon fiber is in good progress</a:t>
            </a:r>
          </a:p>
          <a:p>
            <a:pPr lvl="1"/>
            <a:r>
              <a:rPr kumimoji="1" lang="en-US" altLang="zh-CN" dirty="0"/>
              <a:t>Half of the ladder support has been produced.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142C4C-BC93-3BAC-C382-F9FD2FC84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22450-F1CC-6798-B39D-7235E339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561" y="2583879"/>
            <a:ext cx="11849271" cy="111321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F139F-62DB-F401-A5A7-25C9A9969F30}"/>
              </a:ext>
            </a:extLst>
          </p:cNvPr>
          <p:cNvSpPr/>
          <p:nvPr/>
        </p:nvSpPr>
        <p:spPr>
          <a:xfrm>
            <a:off x="933346" y="6761736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structure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model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234C4F9-A824-8A83-EA83-A2AE6422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35" y="8208286"/>
            <a:ext cx="9006813" cy="454462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8F00BB8-A519-6640-F031-53BE534B70AD}"/>
              </a:ext>
            </a:extLst>
          </p:cNvPr>
          <p:cNvSpPr/>
          <p:nvPr/>
        </p:nvSpPr>
        <p:spPr>
          <a:xfrm>
            <a:off x="14702892" y="1953909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 production </a:t>
            </a:r>
          </a:p>
        </p:txBody>
      </p:sp>
    </p:spTree>
    <p:extLst>
      <p:ext uri="{BB962C8B-B14F-4D97-AF65-F5344CB8AC3E}">
        <p14:creationId xmlns:p14="http://schemas.microsoft.com/office/powerpoint/2010/main" val="347534786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13421</TotalTime>
  <Words>1204</Words>
  <Application>Microsoft Macintosh PowerPoint</Application>
  <PresentationFormat>自定义</PresentationFormat>
  <Paragraphs>226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  Overview of task2： vertex detector R &amp; D</vt:lpstr>
      <vt:lpstr>Pixel Analog design</vt:lpstr>
      <vt:lpstr>News about Taichupix3 production </vt:lpstr>
      <vt:lpstr>TaichuPix2 laser testing update</vt:lpstr>
      <vt:lpstr>    </vt:lpstr>
      <vt:lpstr>Detector module(ladder) assembly </vt:lpstr>
      <vt:lpstr>Detector module(ladder) assembly </vt:lpstr>
      <vt:lpstr>Support structure of the ladder </vt:lpstr>
      <vt:lpstr>Vertex detector prototype assembly procedure</vt:lpstr>
      <vt:lpstr>DAQ Architecture development </vt:lpstr>
      <vt:lpstr>Plan for test beam </vt:lpstr>
      <vt:lpstr> Timeline</vt:lpstr>
      <vt:lpstr>Timeline </vt:lpstr>
      <vt:lpstr>   DAQ and multi-ASIC testing   </vt:lpstr>
      <vt:lpstr>Schedule </vt:lpstr>
      <vt:lpstr>Backup </vt:lpstr>
      <vt:lpstr> Timeline</vt:lpstr>
      <vt:lpstr>Timeline </vt:lpstr>
      <vt:lpstr>   DAQ and multi-ASIC testing  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353</cp:revision>
  <dcterms:modified xsi:type="dcterms:W3CDTF">2022-07-07T06:01:12Z</dcterms:modified>
</cp:coreProperties>
</file>