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46"/>
  </p:notesMasterIdLst>
  <p:sldIdLst>
    <p:sldId id="256" r:id="rId9"/>
    <p:sldId id="2498" r:id="rId10"/>
    <p:sldId id="2499" r:id="rId11"/>
    <p:sldId id="2495" r:id="rId12"/>
    <p:sldId id="2500" r:id="rId13"/>
    <p:sldId id="2503" r:id="rId14"/>
    <p:sldId id="2508" r:id="rId15"/>
    <p:sldId id="2518" r:id="rId16"/>
    <p:sldId id="2507" r:id="rId17"/>
    <p:sldId id="2502" r:id="rId18"/>
    <p:sldId id="2506" r:id="rId19"/>
    <p:sldId id="2515" r:id="rId20"/>
    <p:sldId id="2505" r:id="rId21"/>
    <p:sldId id="2504" r:id="rId22"/>
    <p:sldId id="2509" r:id="rId23"/>
    <p:sldId id="2510" r:id="rId24"/>
    <p:sldId id="2514" r:id="rId25"/>
    <p:sldId id="2511" r:id="rId26"/>
    <p:sldId id="2517" r:id="rId27"/>
    <p:sldId id="2519" r:id="rId28"/>
    <p:sldId id="300" r:id="rId29"/>
    <p:sldId id="2520" r:id="rId30"/>
    <p:sldId id="2521" r:id="rId31"/>
    <p:sldId id="2522" r:id="rId32"/>
    <p:sldId id="2516" r:id="rId33"/>
    <p:sldId id="2523" r:id="rId34"/>
    <p:sldId id="363" r:id="rId35"/>
    <p:sldId id="2525" r:id="rId36"/>
    <p:sldId id="364" r:id="rId37"/>
    <p:sldId id="365" r:id="rId38"/>
    <p:sldId id="381" r:id="rId39"/>
    <p:sldId id="2527" r:id="rId40"/>
    <p:sldId id="2398" r:id="rId41"/>
    <p:sldId id="2484" r:id="rId42"/>
    <p:sldId id="384" r:id="rId43"/>
    <p:sldId id="2526" r:id="rId44"/>
    <p:sldId id="2493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CCFFFF"/>
    <a:srgbClr val="FFCC00"/>
    <a:srgbClr val="DDFFDD"/>
    <a:srgbClr val="F0FFFA"/>
    <a:srgbClr val="3399FF"/>
    <a:srgbClr val="6600FF"/>
    <a:srgbClr val="D1F6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D8313-D8DF-4F6A-96B9-DF248CDF4011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4917-5FC8-4375-BECA-0A1C61AFE3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16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4917-5FC8-4375-BECA-0A1C61AFE3B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020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4917-5FC8-4375-BECA-0A1C61AFE3B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25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4917-5FC8-4375-BECA-0A1C61AFE3B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33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幻灯片图像占位符 1">
            <a:extLst>
              <a:ext uri="{FF2B5EF4-FFF2-40B4-BE49-F238E27FC236}">
                <a16:creationId xmlns:a16="http://schemas.microsoft.com/office/drawing/2014/main" id="{01DF48D3-9C05-4FC8-92BF-553511616B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备注占位符 2">
            <a:extLst>
              <a:ext uri="{FF2B5EF4-FFF2-40B4-BE49-F238E27FC236}">
                <a16:creationId xmlns:a16="http://schemas.microsoft.com/office/drawing/2014/main" id="{7FD00070-9D4E-40A0-9724-07AAA04A90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076" name="灯片编号占位符 3">
            <a:extLst>
              <a:ext uri="{FF2B5EF4-FFF2-40B4-BE49-F238E27FC236}">
                <a16:creationId xmlns:a16="http://schemas.microsoft.com/office/drawing/2014/main" id="{AAFF5E11-07CC-44FF-9A7F-3B859492E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DF5DC-9258-447F-9E11-5820963A1C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>
            <a:extLst>
              <a:ext uri="{FF2B5EF4-FFF2-40B4-BE49-F238E27FC236}">
                <a16:creationId xmlns:a16="http://schemas.microsoft.com/office/drawing/2014/main" id="{0FFFD7AE-2383-4312-96C6-8352259B48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备注占位符 2">
            <a:extLst>
              <a:ext uri="{FF2B5EF4-FFF2-40B4-BE49-F238E27FC236}">
                <a16:creationId xmlns:a16="http://schemas.microsoft.com/office/drawing/2014/main" id="{6330F310-CA01-4BD8-97F0-88DFAA79CB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24" name="灯片编号占位符 3">
            <a:extLst>
              <a:ext uri="{FF2B5EF4-FFF2-40B4-BE49-F238E27FC236}">
                <a16:creationId xmlns:a16="http://schemas.microsoft.com/office/drawing/2014/main" id="{170DA6DA-CB1F-4665-BD37-7C03920DF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83226-E29D-42D2-8D90-7515E22177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>
            <a:extLst>
              <a:ext uri="{FF2B5EF4-FFF2-40B4-BE49-F238E27FC236}">
                <a16:creationId xmlns:a16="http://schemas.microsoft.com/office/drawing/2014/main" id="{7432920A-7A9F-4FF4-8B2A-EB7F7D1E5F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>
            <a:extLst>
              <a:ext uri="{FF2B5EF4-FFF2-40B4-BE49-F238E27FC236}">
                <a16:creationId xmlns:a16="http://schemas.microsoft.com/office/drawing/2014/main" id="{219F5358-E654-4553-B13B-0AC79CF243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15716" name="灯片编号占位符 3">
            <a:extLst>
              <a:ext uri="{FF2B5EF4-FFF2-40B4-BE49-F238E27FC236}">
                <a16:creationId xmlns:a16="http://schemas.microsoft.com/office/drawing/2014/main" id="{B315E57D-8738-4018-9342-41A79EF0F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AD48DB-5555-4BFB-A316-FAD244271F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>
            <a:extLst>
              <a:ext uri="{FF2B5EF4-FFF2-40B4-BE49-F238E27FC236}">
                <a16:creationId xmlns:a16="http://schemas.microsoft.com/office/drawing/2014/main" id="{029B524B-007A-4195-B1F5-58B391EAF4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备注占位符 2">
            <a:extLst>
              <a:ext uri="{FF2B5EF4-FFF2-40B4-BE49-F238E27FC236}">
                <a16:creationId xmlns:a16="http://schemas.microsoft.com/office/drawing/2014/main" id="{99E84C14-CE31-4687-BA44-BFE10D7A23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74FAF5-DF59-4CB2-A061-962A904E8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921E8-C650-4E12-BD76-010F7FE3B3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E2495-AEDE-4C10-874C-1611ECE821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61B8E-10FD-47EE-A68C-DA886F549D1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DD258-2FEA-48AB-A05F-CCD17B5AF88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B7ECA-7C06-4D76-B6A1-C2134B539D4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1FD98-C2CD-4990-9352-90A590FE05A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FDECE-5BC9-402A-8D83-31CF5E9828E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2C6C0-B9C0-4D98-AEEF-AB17C08A67E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2EEC8-4677-4740-88EA-F14315C6D6D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7D7E-5B06-4449-8B49-8A941EDC97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E8766-BD41-4E6E-8D80-429E8AD3D2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78406-C5FB-46F2-8FDD-93938FE2C5B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9BECB-5AEA-435A-8615-8F7D1846ABD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C0DD-A6CF-4A50-B962-D330155E866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6B896-BFAE-41A1-B6C0-B7766B3FAB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9FEA5-494F-40CF-923B-9E6089D1051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B2534-94F7-4227-9FEF-AAC4F378218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94C5F-4D04-4535-8388-30622735806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2B372-7B77-4191-9709-E12F800F349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114FB-B6CB-46A5-9DDB-E3EA648BF6C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1892B-6ADE-4308-B605-932CC0089F5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826D-993F-4E3A-87C6-D062153A9DF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47534-9AAB-487F-B661-2B548CA629F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53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624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13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90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40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19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527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52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50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74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1FB63-BDF0-4FCA-AEC1-CB8FFD20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EC97D9D-B299-4AFD-B583-8154F4AAC31D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D5CE3-6753-4179-95E3-6B5F22B5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5F99E-1B0B-4935-8CD3-FB702D6C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53CE5D-054E-4AE1-A016-A805841A86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28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D2372-E73E-4EBD-BAD1-5D242279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2B137F-4401-45CA-A0CA-0CFBE4862D96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3A895-0F44-4E16-9777-13E10510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5BF54-CE23-4A19-8C05-325706C0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03EEAAC-5FBF-4035-8341-73C739B6E9C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004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94489-B0C2-4839-A8AC-15CDF46D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9396AC-4343-47B5-A8BF-D96E9468EEA4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2DD1-5449-4CFE-8D36-471EF940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0572E-D303-40B0-A8B5-19804CED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7E0725D-6153-4323-B3E2-21C5F4C328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726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AD65C-DD87-42D4-93A9-A4ECC1B9B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6A2C2F-3767-49C4-AF29-A684104CBE40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EDEBA-B57D-40AA-81E3-4C4FB657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C120-D695-4BB4-B879-F5036561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470EA0-0D8E-4E34-B81E-A33758A4EF3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1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B1946-24C7-4825-95AF-0149715C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2BE127-5E52-4C3E-94FA-00B973950D91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DACEF-1E6B-491F-A38A-17D0D7F7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649F1-FCF3-49AC-91C5-4DE44061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2240ED-B821-44AA-B709-9C17AA3A78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299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BD3C3-B963-461D-B853-F61A5388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0F8F99-53D2-4E88-8195-8760BD4B3410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A60D0-5EA9-460F-AEAA-973B2608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8F636-6D56-4453-AF26-12E5E57F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58577-DD81-458F-AEF1-D5612674E34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98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F51D9-EFF5-4FDC-82BF-495D7A65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7B31B2-70D7-4623-B6D0-CF4957C1F613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BC08C-57D5-4DDC-9FF4-F4502905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895E9-4AA2-4AB4-B456-8A511A7C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632BF2-1202-49F5-AFD7-52AF6F805D5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0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69933-5940-4BA3-BFEF-D49555A0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AC44A6-0729-411E-8B7C-B8F5FE1AB51F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94ABD-CFB3-4645-9A93-AFFCF32E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595B4-1479-4DF4-A4F2-E761C256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40F803C-F3D4-43C8-92A5-AF68C0E9068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25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78EBA-142D-4AB1-B347-161A0531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7CC632-0B63-454C-BB2D-24CB2FBC6C93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0A3BB-E350-494E-98A1-D548C73A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E68D5-E2C7-4CD5-8679-BD468DD4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B0DDE4-01C2-4743-8623-98F88CB0A3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88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7D75A-BAE3-4308-B6B1-CB9D45A5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A78AB5-1DE0-4F41-9850-DA1F67B6EA41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BB267-92EE-4082-84B9-1709FF43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5421-AA88-4B20-8767-3F6C0DA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9018F2-EF75-4B19-AC21-92B5BCE1BAA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909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891B2-09CF-4922-BDB5-440D5D7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A391CC-4672-43D5-9F41-3BBDBF787CD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7133-A1B2-45F0-A2C8-AFC23756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7592-BDA2-4CCE-915E-1EF8638E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049079B-F59C-4FFF-B151-7A704582F4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003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98E1E-C321-4181-AEFD-A0D710B4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EA1FBA-D3F9-401A-A102-844BA485B006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2FF85-7B07-4FF7-A18E-C2202BD5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44CDC-E89F-4CD9-BD9B-5FEA0EFD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F9562E1-D1D7-49F1-81B1-9456DE68219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4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239A5-ACCA-4ACE-8B45-3C4DE534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8561C5-9281-4753-99DA-0BDF3645FFF3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7A758-9AED-4D7D-8B52-24648238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73CF1-5C93-424A-81A0-6B266BDB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09A8D1-34E1-4393-8611-F18466ED7BC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366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8B363-CADE-452D-91A5-53BD644F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0FC70-E756-420B-9313-023A6B2EA25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1D5DE-457E-4BE2-9CB1-E5F1C476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B7E8-07CF-44BA-BA86-60913BEE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A8C2F10-C7EE-4310-8A77-5A640723DE9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309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C2432-9354-4830-A4D3-72B71E2F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29B136-6369-406D-9615-23F7C9AFFE57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53BFC-E25F-42C0-ABB8-EF034E49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95497-1DF7-4663-92CB-BAC4DD4A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850181F-3A01-44CB-8AF2-FDF888C5C7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266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55037-059F-4BC0-A7D9-A2380F32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05725E-1535-40E5-B6C0-CFD90F665C46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69DC5-6F4C-4AE0-B2B9-7008DF88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E5976-EB85-4441-90F3-D2EFCF42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F445723-BB6A-436D-830A-5F6C47948EF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36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06C3F-30CD-4DAC-9630-F4BD42C2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E4AF71-E11E-43DA-9266-8E3C4042CBC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E2EBC-70AF-4EEB-BA34-0C2265B5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DF64A-002B-4536-A583-A59ADD6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D3F0E38-ABD2-47BB-80C6-BDD0DF5AE6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067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737E4-0C97-4AC5-A9F8-9FA3FEE8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2E2DFB-46EF-4E88-9A94-B512477519A3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DEC56-F33B-4AAE-982A-C3B37ED6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9B39F-236B-4788-99F1-DA43EFB4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DE99C8-9777-4417-AB8D-04B9F2F8B76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347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0C247-D63E-4E8D-8BD3-41D1ABDA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BFD6E7-3105-4503-9786-4BBD34F7C386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9254A-0826-401B-9D20-2BF526AF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5DB39-CDFC-4A86-8CE0-C298B815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FD482BD-FA6B-4536-9ED0-5A137BA0C2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60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1E6A4-C4A9-44E4-8E3E-23CAC57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20D820-DBA1-43F4-BD8E-33A768B9F92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BB1DB-8E23-430C-872E-6BF0109E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2E870-F53F-47C6-9376-001EFE19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DD2CD53-8FD3-420C-9989-63E93B1BB9A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953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24454-BBF6-4124-9E0A-BB55A38B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9C19AF-B0D3-4895-AD26-43841D0BAE98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01FD0-091C-47FB-8607-BC0236C0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0D97-A405-4B6D-B693-E41AA3DB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4F24A75-1716-441B-9E94-8FAAB1692F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85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5F47B-5542-41D6-9398-04A2A343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AAA24F-AB3E-4387-8A90-DE962F2B3BBE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619BF-D4E9-4B3B-9AEB-6B9A1927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24D7-5B18-46B5-9CCA-91B8C54E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B383B64-3BF8-4A43-9751-94341AAF72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52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B575F-01E9-4EF6-911F-CF9F7F133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DA1FA3-007C-4CC1-AC70-7DABDF717357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53CF2F-741A-4F9D-BFD4-7224B1DD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D049A-2ECB-42F6-A263-38C32F82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3D42ABB-B27F-4952-9FC7-32CA182D63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CA6C88-D046-49E7-BBD5-E7C56BC2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6850B8-EC27-4AC4-A8A0-558D1759F0A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E3AB2C-B49A-4338-B693-73118AC6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C0402-DA12-4111-B50C-8D580E9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3FE7412-7158-4361-9ECD-9428D1B1DB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1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4560D0-3F50-49CD-9AA9-F519A0DE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288C8-25A6-4732-99EA-19EDAD969EA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9864DC-02D7-4F53-AA2D-1427144D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756BC-0B9D-4256-AA4D-D33080AD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E72CB97-6F34-4325-9A94-065432C80D9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07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7F2E32B-2F05-48A2-A953-443F2ABE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8FEBC5-EA19-4A55-8450-93166D1F4FF9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F99D22E-C7B0-4A04-94EF-EEA47B00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ABD2331-1CF7-4328-BCEC-6BF7BB03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D2B15AA-93D4-4E46-858D-5A325394022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83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3ACB3F34-8021-4909-8DFB-94021370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15E26C-BAD4-46CF-8349-EB464B38E5EF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0B1642E-7CEF-45FD-BD15-5D8DAB36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67246930-280B-4E31-AED9-8721E592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F545EE6-79A1-4BBF-B1E7-96A2FD7976A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2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047ECC0B-674D-49A8-B20A-C2DD57FE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7FD8A7-D4CA-425C-9BE3-1A1315554FC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7C0814C3-41C2-4770-9BCA-E474FD77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43BD274A-C4D8-4503-85C0-F454B691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30802CF-C04C-4FC1-A289-1F51F355F1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564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AE93C4EB-F227-4A38-9D28-913B8583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CD0D6C-2FA8-4891-886D-7489E23D1207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F2C29E5-CEC6-4536-BEF5-9FBB7E53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BB6CDF7-F6BA-44AE-B92E-F23527EA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4BC7697-4522-4C15-8756-EC6A79E7FF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35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1D632C2-23CA-4799-BD4A-F798E747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E17344-EBE2-4399-A815-64B44773640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91890300-8F3E-430F-84C6-51114F7D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1C7B715-5FCC-4938-9D41-ADD0DA3B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BA96B38-313A-4BA7-ABA7-0431F1E7ED1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377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4535FE3-726B-4B35-AC75-D45662B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98DC98-0A01-401C-AD1E-CB7E1B99188A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662DB7A-919F-4959-A12F-441D52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642109F6-5B45-4D38-B762-29B2FCBB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3010226-E062-4831-97DF-54BE712BA8A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6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B211C-D5ED-44E6-A490-95067C20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8C4613-D013-40AE-BFCF-0C37E12BF9E4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B174D-F740-47A1-92CF-72DA158D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1E1603-991B-4FE9-AF18-F3A8C2C8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F5A8138-4BE7-42D2-8540-78E32605A41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621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2538DF-37E6-4A9E-9A69-0860F7AC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0BC934-7FEC-4235-88AC-3ED561F3321F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57AC0-930C-4F0D-8721-6D246449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CAC967-C5EB-439B-A837-96150CC6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854D775-34B1-431E-BA03-D9E0C61C222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565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E4573-5C18-45ED-BFFD-02985252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D6E941-CFCF-4E50-8A01-D1AAC520966A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E1663-4453-498F-AA07-D58D6B76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00D90-49B4-443A-BD7F-7BDCFAA0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A225235-D797-4349-9292-FA894A2E3F7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94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A36-A44B-40E4-BDCE-BD54547B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596ECA-1E40-41D0-A516-E3FB54133A9C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5C28E-EFB4-4E6E-B36A-643D7293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87F35-DE3F-4F4F-A0E3-FDEA6028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80E99E-4839-4F20-8605-54CE6F20F3B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723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9FC1F-59DB-46C8-B115-E74FBFA5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4EACE4-AC47-405E-B074-B1688D905DC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46C6C-0CA5-4B98-9032-ADAAD87F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2B4A4-C22D-4F0C-8385-267BF0B1B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1CA4BF-4C5F-48E8-A1B0-70F102EDAE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9F8A-B500-4C21-A90C-81E68EAC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23E280-F43E-459D-8C13-FE2A39858F76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55FF9-13E1-4027-992A-35169859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5D409-2FDA-4E83-8FAD-12C62AFE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DD622B6-658A-441A-9C4A-C55BD435798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9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FD279-70A3-4FF4-90F2-8DCF7912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C4C469-85A4-44D3-9C29-3F9366CD3083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E8CC8-AA5D-4193-9B73-46524C03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6F4EF-7F84-4E9D-8F9E-A7F3F37F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E322A72-D414-4810-99C5-6E94ABFE11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007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98A0-BAF2-41D1-9B78-2DBAD588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703EEF-F8DB-49B8-8EED-D4CF4165C90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6DCD4-166D-462B-8D19-45D60315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AC080-5F9A-405E-9F33-155FEE73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1704F90-23E2-430F-97B3-C84DDD2473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4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E6EA2-5E89-4C67-A931-C441D639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6CE5F0-BE59-415B-882D-9C52EFD2E77D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26270-EA1A-47F5-A513-0637AE96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E55DD-5C79-4E72-BBE7-F2E201F7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C8FCC2-0E7F-48F3-A264-7E8011FA78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052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7F239-B338-4C80-A3C5-BC35B748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683C20-00E9-4D1F-A6DC-2952B5E40D7E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60C39-7B10-4306-A529-480836CC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1340C-4FA9-466A-AAC5-82AF3893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D71D8FE-D762-4B78-A593-A44D2C9A9F4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51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E555E-22A3-4B72-9F2D-9BD9EFC9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636CEA-48EF-4D89-A135-FA742251CD9B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B8F30-16E6-4211-A7EA-8A36C741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84EB7-2A33-4229-B72C-12568CD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D0CD17-AA81-42FC-91EC-5A8A2AF427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78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6E2AE-A795-4C73-9D40-15845A6A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F2660F-01AC-44E9-8454-A1520243FFEB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E2501-0CB9-4454-8FF7-CF8E1EBD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09A74-1519-4D94-BE89-1A6D2694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120707-E2CB-4BDF-9B25-97548B446D5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358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8334-5CBE-40C0-81F7-D7937FB0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E9ABD0-61A5-4ECC-AB4A-43444233AB91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FB5D6-DC13-4DDE-8EFA-344235CE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CE05E-3DCF-4452-B647-00621E44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9B4DFB-B41E-4866-8004-D8B75D92848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09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31E094-7E36-4494-9627-C67326B4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47F2-5F66-44A7-B5D5-DBB870E57B01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62400A-92E0-4485-926B-C653838C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3900BE-6E35-4DB3-8A63-1C498C5A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E6E8-DCE4-43C3-BFB3-307AAC5950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860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2C7C8-0BF8-46CE-A936-9FE5A738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00AF-F843-4567-B0C8-2FFD971EFB8F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ADDA65-7B92-4CD7-9240-A4A5B806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73AD17-6BAE-49A2-881F-D015402F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B55A9-8C76-4B13-B688-3EB3D70269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25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6CDF25-397A-4162-8FFB-EDDB3837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C0EAC-8049-478B-A0C0-9592ADEDE3E7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41E83-13A8-4DC7-A44F-668BBB76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A7085-14B4-4FE8-B2C8-6B366336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0EE91-ED1D-491C-8CF8-A8A31FFF5A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893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B360596-3207-42E9-B230-131E1ECA2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5D14-D67C-4919-8DF0-ED3867740390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03A8E3A-7A5F-4CBA-9F71-39168B39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BC57EAA-3A57-4B20-A92C-4A9C03B7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6939-AEDD-444F-83D5-DC07EF60C4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66E08D2-5A53-4124-88CD-630AFD60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31D1D-EF43-4B97-AAD5-A8B075A01314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A21DCE4-1AD8-4CDD-B778-8459386C0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DA52241B-283E-4E0B-B005-69A957EB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925E9-C533-434E-9CF8-2B54649B63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595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4D0F2CF5-C2F1-42FD-9C09-62336C6D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B893-1EEB-4035-8DD1-299C584B18D2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B0D31696-8F89-4EFA-8EC8-EA81E68B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A00134F-8CE5-46B4-8E8F-92BE9474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165E3-5E89-4E58-AA64-43790A7EFA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926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8E460EB-DAFE-42EB-8C41-8F0E1BDB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E1CE1-5A17-4538-933E-AE7FF8B56598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435EB948-FA0B-470D-9838-FF8DD452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EE87E378-794D-4F93-9C62-A94D3723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75C42-7E24-42AB-AC1F-CC271675C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162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35A5135-EC01-4B2F-B134-55675B49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8317-D03C-45CB-ABA2-2AE4EEA53BE8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28DD493-D38E-4069-8100-7B1EF136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EBF0FDA-1C90-450B-A968-11E6D9B3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39AD2-167F-4C34-B8B4-0E4FE06365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765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7BAFB9-0E0B-4DEF-AD7A-180A32AC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4B55-0015-4A16-ABCB-EC7759AD5667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93937B6D-9A44-4F35-8FAC-706790AB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079963F-DB43-46F8-97B4-AD531F9E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099B-72B0-4631-8809-2B19821714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059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B75EC0-D90D-4B2D-AC46-076EE194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4AB5-ACDA-411A-B2C9-7F32726E1ADD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6409C5-50A6-4BDD-935A-989C7C40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FCB9E-2601-495C-8E33-9B9CB05E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B46C0-316B-40EF-A196-810A3B5DC9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92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762FC-1175-436E-8829-FA6A6615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7FED-9455-469D-887C-884F238B232E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536BF6-3E15-4D5A-A27F-1E574085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77259-96C4-4CC3-9963-6A6A8A3A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D543-17FC-4570-B2C7-A06EA859D7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08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A683C-93F0-4522-B8D6-40E7E6DB51F2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88DDC-FC4A-407F-AA9C-92E4D1719A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7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B2489E3-49F9-4DE3-A641-5112BC34721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7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5731E381-C040-4251-B683-4816A78F4C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F9DB-215F-4F48-83C8-215D88929077}" type="datetimeFigureOut">
              <a:rPr lang="zh-CN" altLang="en-US" smtClean="0"/>
              <a:pPr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D60A5-6271-4225-B8AA-424D920E6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09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F09408F2-AE87-439A-BC39-9343CEEB3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EF1E34CE-FA25-4BB2-91B9-82E1F24D44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BE705-1B16-4AE7-AE44-9F8DAF21C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526E463-E5C0-4345-AB15-3CD93B5B41D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64C6-E2CB-4E1C-9B8B-D46141B41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626FA-9AEC-400E-97D1-BC6EC4894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EE09DDD-F6C7-43BF-AA3A-CFE03A739B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F07EB7B6-5AA7-499F-9DF5-E84B8471A0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EDE006E0-C15C-48B9-9EF3-3460D09317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8FA76-E5CE-4BD5-AF8E-E29221B44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9671CB88-2BF0-43F2-81EA-5F920EFF95A5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162D9-076B-4DA2-A790-CDF60D12D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818A9-9FA7-4979-923F-F5625FC88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6D611A3-B439-4707-8458-C781BE8A834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85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16F917B6-9723-4F78-818D-6C91864A32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289BC82D-7D2F-4933-AEC5-8F0E114A46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6442FE-B8D0-496C-A8D1-E070FCA3F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234EAF-4E3B-461F-A667-2A55371F4AED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049C4B-EDA3-47B7-8CFA-AAD4D8A8F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B98C86-2234-410B-A2A3-AFDFF84BF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313885E-0824-4F30-BF74-2EF02E5209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>
            <a:extLst>
              <a:ext uri="{FF2B5EF4-FFF2-40B4-BE49-F238E27FC236}">
                <a16:creationId xmlns:a16="http://schemas.microsoft.com/office/drawing/2014/main" id="{7D50B710-0EB6-46C6-82A1-16E57EFCFE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1267" name="Text Placeholder 2">
            <a:extLst>
              <a:ext uri="{FF2B5EF4-FFF2-40B4-BE49-F238E27FC236}">
                <a16:creationId xmlns:a16="http://schemas.microsoft.com/office/drawing/2014/main" id="{CE47F2F6-D6B3-4BD8-9825-2464EE3032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9AA1-1C02-4CBD-969B-48CF1669B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E4AE920-C6A6-4453-8C8A-F348D9FB392B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DBE5E-C90B-4FB3-8446-7C49B0E2D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372B0-2035-4C6C-BD44-BE7FC3E1A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3D4B7A5-5725-4D39-B4AE-8D13EB6DF4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F1606800-9D0F-4E1B-B9E2-D332DF1819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8F771B8C-68C0-4DC4-B05D-176EBCD6E5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EBFBCD-BA1F-4C73-8664-309578CA0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70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1594ADB-863F-4242-B16F-B8DCC5C3D1BC}" type="datetimeFigureOut">
              <a:rPr lang="zh-CN" altLang="en-US"/>
              <a:pPr>
                <a:defRPr/>
              </a:pPr>
              <a:t>2022/8/19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E7CE51-FD27-4FDF-9B90-1B198E6DF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70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74478B-8801-44AB-94A3-EA7722207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BBF15E-1E0C-4F8B-B6B9-3B683B30C8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37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8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486802"/>
            <a:ext cx="9144000" cy="1243765"/>
          </a:xfrm>
        </p:spPr>
        <p:txBody>
          <a:bodyPr/>
          <a:lstStyle/>
          <a:p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对核数据的需求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223268"/>
            <a:ext cx="9144000" cy="3154954"/>
          </a:xfrm>
        </p:spPr>
        <p:txBody>
          <a:bodyPr>
            <a:no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陈志强</a:t>
            </a:r>
            <a:endParaRPr lang="en-US" altLang="zh-CN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中科院近代物理研究所</a:t>
            </a:r>
            <a:endParaRPr lang="en-US" altLang="zh-CN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</a:p>
        </p:txBody>
      </p:sp>
      <p:pic>
        <p:nvPicPr>
          <p:cNvPr id="4" name="Picture 13" descr="http://swgk.impcas.ac.cn/images/Web/Account_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688" r="15726" b="9183"/>
          <a:stretch>
            <a:fillRect/>
          </a:stretch>
        </p:blipFill>
        <p:spPr bwMode="auto">
          <a:xfrm>
            <a:off x="174587" y="-24427"/>
            <a:ext cx="4211638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43340" y="1"/>
            <a:ext cx="7148660" cy="69312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533765" y="1"/>
            <a:ext cx="792088" cy="693123"/>
          </a:xfrm>
          <a:prstGeom prst="chevron">
            <a:avLst>
              <a:gd name="adj" fmla="val 29053"/>
            </a:avLst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3138E76-B439-4244-8E9A-9EC9A391C78C}"/>
              </a:ext>
            </a:extLst>
          </p:cNvPr>
          <p:cNvSpPr txBox="1"/>
          <p:nvPr/>
        </p:nvSpPr>
        <p:spPr>
          <a:xfrm>
            <a:off x="4927703" y="146507"/>
            <a:ext cx="7379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CSNS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反角白光中子源（第六届）用户研讨会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C1336E-F8B1-45BE-B9EA-1315981617F3}"/>
              </a:ext>
            </a:extLst>
          </p:cNvPr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12" name="Rectangle 23">
            <a:extLst>
              <a:ext uri="{FF2B5EF4-FFF2-40B4-BE49-F238E27FC236}">
                <a16:creationId xmlns:a16="http://schemas.microsoft.com/office/drawing/2014/main" id="{2BC800EA-D083-49CD-BD02-439B98D5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7" y="837229"/>
            <a:ext cx="11814213" cy="5262979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>
            <a:prstShdw prst="shdw12">
              <a:srgbClr val="EEECE1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909638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317625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725613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1336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90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3048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505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9624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所需的基础核数据分类：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质子与散裂靶材料反应（散裂反应、裂变反应等）总截面和微分截面；</a:t>
            </a:r>
            <a:endParaRPr lang="en-US" altLang="zh-CN" sz="28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中子、伽马在散裂靶、次临界堆和结构材料等重要材料中的输运；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次锕系核素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(MA)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、长寿命裂变产物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(LLFP)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等相关的嬗变反应：（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a)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中能质子、中子和轻带电粒子诱发反应；（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b)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快中子诱发反应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；（</a:t>
            </a:r>
            <a:r>
              <a:rPr lang="en-US" altLang="zh-CN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c)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热中子诱发反应。</a:t>
            </a:r>
            <a:endParaRPr lang="en-US" altLang="zh-CN" sz="28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核内级联反应过程中能中子、轻带电粒子、重离子等诱发反应产生气体产物截面；</a:t>
            </a:r>
            <a:endParaRPr lang="en-US" altLang="zh-CN" sz="28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相关材料的散裂反应产物产额、感生放射性产物截面；</a:t>
            </a:r>
            <a:endParaRPr lang="en-US" altLang="zh-CN" sz="28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次临界堆芯运行</a:t>
            </a:r>
            <a:r>
              <a:rPr lang="en-US" altLang="zh-CN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MA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LLFP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产额、嬗变截面；</a:t>
            </a:r>
            <a:endParaRPr lang="en-US" altLang="zh-CN" sz="28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其它基础核数据：核子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核子截面、能级参数、裂变位垒高度、核子密度分布、核半径、质量</a:t>
            </a:r>
            <a:r>
              <a:rPr lang="zh-CN" altLang="en-US" sz="28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等等。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39604B-501C-4767-AEB2-20275E1439B5}"/>
              </a:ext>
            </a:extLst>
          </p:cNvPr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基础核数据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强流质子加速器辐射防护相关计算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矩形 9">
            <a:extLst>
              <a:ext uri="{FF2B5EF4-FFF2-40B4-BE49-F238E27FC236}">
                <a16:creationId xmlns:a16="http://schemas.microsoft.com/office/drawing/2014/main" id="{47ABD52E-631A-4902-9F87-1B02564AB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447" y="835028"/>
            <a:ext cx="8726508" cy="523220"/>
          </a:xfrm>
          <a:prstGeom prst="rect">
            <a:avLst/>
          </a:prstGeom>
          <a:solidFill>
            <a:srgbClr val="F0FFFA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加速器运行时瞬发、缓发源项计算与分析。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5B16D-1D96-4EAB-956D-78EF102C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2" y="1478497"/>
            <a:ext cx="11481848" cy="528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0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辐射屏蔽相关计算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矩形 9">
            <a:extLst>
              <a:ext uri="{FF2B5EF4-FFF2-40B4-BE49-F238E27FC236}">
                <a16:creationId xmlns:a16="http://schemas.microsoft.com/office/drawing/2014/main" id="{47ABD52E-631A-4902-9F87-1B02564AB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447" y="835028"/>
            <a:ext cx="8726508" cy="523220"/>
          </a:xfrm>
          <a:prstGeom prst="rect">
            <a:avLst/>
          </a:prstGeom>
          <a:solidFill>
            <a:srgbClr val="F0FFFA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高能中子在关键屏蔽材料中的输运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FE92471-4276-4350-A452-21662937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 bwMode="auto">
          <a:xfrm>
            <a:off x="69765" y="2239403"/>
            <a:ext cx="4560221" cy="27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2C02DBA-8A5B-4640-933F-7E223A0FD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 bwMode="auto">
          <a:xfrm>
            <a:off x="8585392" y="1793126"/>
            <a:ext cx="3606608" cy="474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24F5D38A-904B-40B2-8FBD-906F4B11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5" y="1793126"/>
            <a:ext cx="3975462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不同能量中子在铁中的衰减长度</a:t>
            </a: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24E4FEBF-8D97-4CA0-BCB0-C08019E8B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05" y="1839293"/>
            <a:ext cx="3764368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中子剂量随铁的深度衰减变化</a:t>
            </a: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FEC16FB6-3205-4206-AA1C-F41DC7969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392" y="1485350"/>
            <a:ext cx="3005537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中子穿透不同厚度铁的泄露中子能谱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CD6903-16D1-4DDE-8984-2A8694D019B8}"/>
              </a:ext>
            </a:extLst>
          </p:cNvPr>
          <p:cNvSpPr txBox="1"/>
          <p:nvPr/>
        </p:nvSpPr>
        <p:spPr>
          <a:xfrm>
            <a:off x="331112" y="5885831"/>
            <a:ext cx="8409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effectLst/>
                <a:latin typeface="Arial" panose="020B0604020202020204" pitchFamily="34" charset="0"/>
              </a:rPr>
              <a:t>Norihiro</a:t>
            </a:r>
            <a:r>
              <a:rPr lang="en-US" altLang="zh-CN" sz="1400" dirty="0">
                <a:effectLst/>
                <a:latin typeface="Arial" panose="020B0604020202020204" pitchFamily="34" charset="0"/>
              </a:rPr>
              <a:t> Matsuda</a:t>
            </a:r>
            <a:r>
              <a:rPr lang="en-US" altLang="zh-CN" sz="1400" dirty="0">
                <a:latin typeface="Arial" panose="020B0604020202020204" pitchFamily="34" charset="0"/>
              </a:rPr>
              <a:t>,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</a:rPr>
              <a:t>et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</a:rPr>
              <a:t>al.,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effectLst/>
                <a:latin typeface="Arial" panose="020B0604020202020204" pitchFamily="34" charset="0"/>
              </a:rPr>
              <a:t>Benchmark calculation of the PHITS code for neutron attenuation in iron and concrete on shielding experiments at proton accelerator facilities, SATIF-13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547FD5-6FA6-474B-A9A0-361A2E6B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139" y="2366136"/>
            <a:ext cx="474309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散裂靶相关核数据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50B05B2-3A50-464F-83D1-8D4678D4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77" y="798056"/>
            <a:ext cx="11340444" cy="1323439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高能质子与重金属散裂靶发生散裂反应产生大量中子，同时产生轻带电粒子、中等质量碎片、裂变产物及其它余核产物；</a:t>
            </a:r>
            <a:endParaRPr kumimoji="0" lang="en-US" altLang="zh-CN" sz="2000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中子、伽马在散裂靶和结构材料中的输运；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核内级联反应过程中子、轻带电粒子、重离子等诱发反应产生气体产物截面、材料损伤截面等；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4CF63BA0-EB9C-448C-ABE0-3D368BDD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77" y="2367774"/>
            <a:ext cx="6700887" cy="4339650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散裂反应主要实验数据：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薄靶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中子及轻带电粒子双微分截面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中子多重性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轻带电粒子及中等质量碎片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裂变产物及余核产生截面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厚靶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中子产额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泄露中子能谱分布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能量沉积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反应率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8768586-BAFD-49DC-A3F3-03F33AF6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7" y="2367774"/>
            <a:ext cx="4481004" cy="4339650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5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散裂靶相关核数据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50B05B2-3A50-464F-83D1-8D4678D4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2" y="806206"/>
            <a:ext cx="11693135" cy="461665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高能质子与重金属散裂靶反应出射中子双微分截面，</a:t>
            </a:r>
            <a:r>
              <a:rPr kumimoji="0" lang="zh-CN" altLang="en-US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不同散裂反应理论模型存在差异</a:t>
            </a: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en-US" altLang="zh-CN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127763E-1BCA-4574-BF78-1DA7B1800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5" y="1422664"/>
            <a:ext cx="4078352" cy="52010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9887AB5-5CD5-4460-8CA0-9FF771D08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648" y="1604289"/>
            <a:ext cx="3891065" cy="501940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328897A-B260-4A4D-B675-952C29686888}"/>
              </a:ext>
            </a:extLst>
          </p:cNvPr>
          <p:cNvSpPr txBox="1"/>
          <p:nvPr/>
        </p:nvSpPr>
        <p:spPr>
          <a:xfrm>
            <a:off x="3412503" y="1762812"/>
            <a:ext cx="545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C3E5C0E-6228-4365-BC8E-EB1721086561}"/>
              </a:ext>
            </a:extLst>
          </p:cNvPr>
          <p:cNvSpPr txBox="1"/>
          <p:nvPr/>
        </p:nvSpPr>
        <p:spPr>
          <a:xfrm>
            <a:off x="7335625" y="1877505"/>
            <a:ext cx="750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7ED7341-6669-4C79-AB16-3A88FC6B1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714" y="1523928"/>
            <a:ext cx="3813226" cy="501940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848558A-B917-4E87-966C-307A441791E0}"/>
              </a:ext>
            </a:extLst>
          </p:cNvPr>
          <p:cNvSpPr txBox="1"/>
          <p:nvPr/>
        </p:nvSpPr>
        <p:spPr>
          <a:xfrm>
            <a:off x="10914458" y="1762811"/>
            <a:ext cx="95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3AF5FFD-B5DE-4461-99E9-EB3A22D70980}"/>
              </a:ext>
            </a:extLst>
          </p:cNvPr>
          <p:cNvSpPr txBox="1"/>
          <p:nvPr/>
        </p:nvSpPr>
        <p:spPr>
          <a:xfrm>
            <a:off x="4833346" y="1143693"/>
            <a:ext cx="2767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1.6GeV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F6B5510-03D4-4599-B577-0C16DB368BCA}"/>
              </a:ext>
            </a:extLst>
          </p:cNvPr>
          <p:cNvSpPr/>
          <p:nvPr/>
        </p:nvSpPr>
        <p:spPr>
          <a:xfrm>
            <a:off x="3542190" y="2814221"/>
            <a:ext cx="729457" cy="1615736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333FF"/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9629DD5-C5C0-42F0-8EE9-61330A290B76}"/>
              </a:ext>
            </a:extLst>
          </p:cNvPr>
          <p:cNvSpPr/>
          <p:nvPr/>
        </p:nvSpPr>
        <p:spPr>
          <a:xfrm>
            <a:off x="7327490" y="3126419"/>
            <a:ext cx="729457" cy="1615736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333FF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3FCEFA9-8502-466E-A986-894EA53DD1BF}"/>
              </a:ext>
            </a:extLst>
          </p:cNvPr>
          <p:cNvSpPr/>
          <p:nvPr/>
        </p:nvSpPr>
        <p:spPr>
          <a:xfrm>
            <a:off x="10431263" y="2814221"/>
            <a:ext cx="1189608" cy="2725445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7ED316-B70E-48AB-8243-9F8EFDC04914}"/>
              </a:ext>
            </a:extLst>
          </p:cNvPr>
          <p:cNvSpPr txBox="1"/>
          <p:nvPr/>
        </p:nvSpPr>
        <p:spPr>
          <a:xfrm>
            <a:off x="10003190" y="648177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 IAEA website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16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散裂靶相关核数据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50B05B2-3A50-464F-83D1-8D4678D4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2" y="806206"/>
            <a:ext cx="11693135" cy="461665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R="0" lvl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256MeV</a:t>
            </a: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质子轰击铅靶出射中子双微分截面，</a:t>
            </a:r>
            <a:r>
              <a:rPr kumimoji="0" lang="zh-CN" alt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不同模型计算结果差异更大。</a:t>
            </a:r>
            <a:endParaRPr kumimoji="0" lang="en-US" altLang="zh-CN" kern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AA9AC8-CC68-408E-A3A1-B3863190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664"/>
            <a:ext cx="4047852" cy="49515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6477BD-8076-490B-86C7-BDAE2B688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52" y="1422665"/>
            <a:ext cx="3885974" cy="484223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1E5BCD4-1795-4513-85C1-84AFACEAB23C}"/>
              </a:ext>
            </a:extLst>
          </p:cNvPr>
          <p:cNvSpPr txBox="1"/>
          <p:nvPr/>
        </p:nvSpPr>
        <p:spPr>
          <a:xfrm>
            <a:off x="3278530" y="1578270"/>
            <a:ext cx="545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B1933CE-33A0-46BB-840A-3E304A14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704" y="1422664"/>
            <a:ext cx="3859228" cy="484224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2A12BAB-25D6-43EC-BD97-316E20D75F1C}"/>
              </a:ext>
            </a:extLst>
          </p:cNvPr>
          <p:cNvSpPr txBox="1"/>
          <p:nvPr/>
        </p:nvSpPr>
        <p:spPr>
          <a:xfrm>
            <a:off x="7085648" y="1578269"/>
            <a:ext cx="750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308651-E618-44B4-9C86-06E2E0F0DBE1}"/>
              </a:ext>
            </a:extLst>
          </p:cNvPr>
          <p:cNvSpPr txBox="1"/>
          <p:nvPr/>
        </p:nvSpPr>
        <p:spPr>
          <a:xfrm>
            <a:off x="10953787" y="1585193"/>
            <a:ext cx="95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150°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9D0263-B9E9-4A40-916F-B66A4EEF575F}"/>
              </a:ext>
            </a:extLst>
          </p:cNvPr>
          <p:cNvSpPr txBox="1"/>
          <p:nvPr/>
        </p:nvSpPr>
        <p:spPr>
          <a:xfrm>
            <a:off x="9779673" y="6440262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 IAEA website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601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散裂靶相关核数据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50B05B2-3A50-464F-83D1-8D4678D4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2" y="806206"/>
            <a:ext cx="11693135" cy="461665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R="0" lvl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质子轰击铅靶散裂反应产物质量分布，不同模型间存在很大差异。</a:t>
            </a:r>
            <a:endParaRPr kumimoji="0" lang="en-US" altLang="zh-CN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308651-E618-44B4-9C86-06E2E0F0DBE1}"/>
              </a:ext>
            </a:extLst>
          </p:cNvPr>
          <p:cNvSpPr txBox="1"/>
          <p:nvPr/>
        </p:nvSpPr>
        <p:spPr>
          <a:xfrm>
            <a:off x="2230143" y="1230330"/>
            <a:ext cx="2127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1GeVp+Pb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675E7E-100B-484D-B869-B32EE9EE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0" y="1811045"/>
            <a:ext cx="5334652" cy="49448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4BAB23-CA28-4FDB-AF0D-A400BDDD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456" y="1811045"/>
            <a:ext cx="5921344" cy="494486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BDB28FD-6BEF-4A8D-9CC3-A8C0AFC53D11}"/>
              </a:ext>
            </a:extLst>
          </p:cNvPr>
          <p:cNvSpPr txBox="1"/>
          <p:nvPr/>
        </p:nvSpPr>
        <p:spPr>
          <a:xfrm>
            <a:off x="7355053" y="1226270"/>
            <a:ext cx="2606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500MeVp+Pb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A86F2E-23CB-4E1E-A729-9927D9CE49BC}"/>
              </a:ext>
            </a:extLst>
          </p:cNvPr>
          <p:cNvSpPr txBox="1"/>
          <p:nvPr/>
        </p:nvSpPr>
        <p:spPr>
          <a:xfrm>
            <a:off x="10146247" y="648177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 IAEA website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513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散裂靶相关核数据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E976D620-92B5-4469-91E7-9EE89041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127" y="817666"/>
            <a:ext cx="10157744" cy="523220"/>
          </a:xfrm>
          <a:prstGeom prst="rect">
            <a:avLst/>
          </a:prstGeom>
          <a:solidFill>
            <a:srgbClr val="F0FFFA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质子轰击重金属靶出射中子产额随入射质子能量及靶参数变化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EE518B-2193-4DF4-A684-976C6BA78629}"/>
              </a:ext>
            </a:extLst>
          </p:cNvPr>
          <p:cNvSpPr txBox="1"/>
          <p:nvPr/>
        </p:nvSpPr>
        <p:spPr>
          <a:xfrm>
            <a:off x="2751366" y="6388677"/>
            <a:ext cx="867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Instruments and Methods in Physics Research B 170 (2000) 299±322</a:t>
            </a:r>
            <a:endParaRPr lang="zh-CN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4CB893-7A56-4101-A8F8-3F359423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13" y="1513374"/>
            <a:ext cx="4899453" cy="475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F080E8-226C-4475-80C4-E04B97EE6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42" y="1443773"/>
            <a:ext cx="3951516" cy="48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2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核燃料循环相关核数据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8F1B5A1-EF71-4463-8A6C-C25B3AA0FBF4}"/>
              </a:ext>
            </a:extLst>
          </p:cNvPr>
          <p:cNvSpPr txBox="1">
            <a:spLocks/>
          </p:cNvSpPr>
          <p:nvPr/>
        </p:nvSpPr>
        <p:spPr bwMode="auto">
          <a:xfrm>
            <a:off x="1766890" y="647907"/>
            <a:ext cx="2519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Uranium cycle</a:t>
            </a:r>
            <a:endParaRPr kumimoji="1" lang="fr-FR" altLang="zh-CN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1BC49C3D-9204-4351-8F9D-877978AE9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7" y="3044825"/>
            <a:ext cx="7102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zh-CN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1446F33-0DAA-4623-91AA-BEEB25E2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3930650"/>
            <a:ext cx="609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zh-CN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F807592-20C1-4F31-B904-E5E8429FBA8A}"/>
              </a:ext>
            </a:extLst>
          </p:cNvPr>
          <p:cNvSpPr txBox="1">
            <a:spLocks/>
          </p:cNvSpPr>
          <p:nvPr/>
        </p:nvSpPr>
        <p:spPr bwMode="auto">
          <a:xfrm>
            <a:off x="1992314" y="1071148"/>
            <a:ext cx="79930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zh-CN" sz="28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238</a:t>
            </a:r>
            <a:r>
              <a:rPr kumimoji="1" lang="en-GB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U + n  </a:t>
            </a:r>
            <a:r>
              <a:rPr kumimoji="1" lang="en-GB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sym typeface="Symbol" panose="05050102010706020507" pitchFamily="18" charset="2"/>
              </a:rPr>
              <a:t> </a:t>
            </a:r>
            <a:r>
              <a:rPr kumimoji="1" lang="en-GB" altLang="zh-CN" sz="28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239</a:t>
            </a:r>
            <a:r>
              <a:rPr kumimoji="1" lang="en-GB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sym typeface="Symbol" panose="05050102010706020507" pitchFamily="18" charset="2"/>
              </a:rPr>
              <a:t>U    </a:t>
            </a:r>
            <a:r>
              <a:rPr kumimoji="1" lang="en-GB" altLang="zh-CN" sz="28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239</a:t>
            </a:r>
            <a:r>
              <a:rPr kumimoji="1" lang="en-GB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sym typeface="Symbol" panose="05050102010706020507" pitchFamily="18" charset="2"/>
              </a:rPr>
              <a:t>Np    </a:t>
            </a:r>
            <a:r>
              <a:rPr kumimoji="1" lang="en-GB" altLang="zh-CN" sz="28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239</a:t>
            </a:r>
            <a:r>
              <a:rPr kumimoji="1" lang="en-GB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sym typeface="Symbol" panose="05050102010706020507" pitchFamily="18" charset="2"/>
              </a:rPr>
              <a:t>Pu (fissile)</a:t>
            </a:r>
            <a:endParaRPr kumimoji="1" lang="en-GB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sym typeface="Symbol" panose="05050102010706020507" pitchFamily="18" charset="2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9725D1FA-8C87-4C3B-B7B4-C1C86714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90" y="838200"/>
            <a:ext cx="503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l-GR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0" lang="fr-FR" altLang="zh-CN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l-GR" altLang="zh-CN" sz="28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D0558D10-05EA-4E3C-86CE-2D8E54AC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745" y="861863"/>
            <a:ext cx="503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l-GR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0" lang="fr-FR" altLang="zh-CN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l-GR" altLang="zh-CN" sz="28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B2D8DB8-2AFC-4B7F-8CCB-6C472C4D6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051050"/>
            <a:ext cx="7993062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n-GB" altLang="zh-CN" sz="2800" baseline="30000">
                <a:solidFill>
                  <a:srgbClr val="000000"/>
                </a:solidFill>
                <a:latin typeface="Arial" panose="020B0604020202020204" pitchFamily="34" charset="0"/>
              </a:rPr>
              <a:t>232</a:t>
            </a:r>
            <a:r>
              <a:rPr kumimoji="0" lang="en-GB" altLang="zh-CN" sz="2800">
                <a:solidFill>
                  <a:srgbClr val="000000"/>
                </a:solidFill>
                <a:latin typeface="Arial" panose="020B0604020202020204" pitchFamily="34" charset="0"/>
              </a:rPr>
              <a:t>Th + n  </a:t>
            </a:r>
            <a:r>
              <a:rPr kumimoji="0" lang="en-GB" altLang="zh-CN" sz="28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kumimoji="0" lang="en-GB" altLang="zh-CN" sz="2800" baseline="30000">
                <a:solidFill>
                  <a:srgbClr val="000000"/>
                </a:solidFill>
                <a:latin typeface="Arial" panose="020B0604020202020204" pitchFamily="34" charset="0"/>
              </a:rPr>
              <a:t>233</a:t>
            </a:r>
            <a:r>
              <a:rPr kumimoji="0" lang="en-GB" altLang="zh-CN" sz="28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Th    </a:t>
            </a:r>
            <a:r>
              <a:rPr kumimoji="0" lang="en-GB" altLang="zh-CN" sz="2800" baseline="30000">
                <a:solidFill>
                  <a:srgbClr val="000000"/>
                </a:solidFill>
                <a:latin typeface="Arial" panose="020B0604020202020204" pitchFamily="34" charset="0"/>
              </a:rPr>
              <a:t>233</a:t>
            </a:r>
            <a:r>
              <a:rPr kumimoji="0" lang="en-GB" altLang="zh-CN" sz="28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Pa    </a:t>
            </a:r>
            <a:r>
              <a:rPr kumimoji="0" lang="en-GB" altLang="zh-CN" sz="2800" baseline="30000">
                <a:solidFill>
                  <a:srgbClr val="000000"/>
                </a:solidFill>
                <a:latin typeface="Arial" panose="020B0604020202020204" pitchFamily="34" charset="0"/>
              </a:rPr>
              <a:t>233</a:t>
            </a:r>
            <a:r>
              <a:rPr kumimoji="0" lang="en-GB" altLang="zh-CN" sz="28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U (fissile)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434DD28-7B29-4892-B900-57A8AF57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1851024"/>
            <a:ext cx="5032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l-GR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0" lang="fr-FR" altLang="zh-CN" sz="28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l-GR" altLang="zh-CN" sz="2800" baseline="30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8DB499D8-69C4-4BF8-B0EF-7E8149CA1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1851024"/>
            <a:ext cx="5032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l-GR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0" lang="fr-FR" altLang="zh-CN" sz="28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l-GR" altLang="zh-CN" sz="2800" baseline="30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57CEA8B-CABF-4431-B29D-FA335C2A6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2" y="1649412"/>
            <a:ext cx="25193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fr-FR" altLang="zh-CN" sz="2400" b="1" dirty="0">
                <a:solidFill>
                  <a:srgbClr val="C0504D"/>
                </a:solidFill>
                <a:latin typeface="Arial" panose="020B0604020202020204" pitchFamily="34" charset="0"/>
              </a:rPr>
              <a:t>Thorium cycle</a:t>
            </a:r>
            <a:endParaRPr kumimoji="0" lang="fr-FR" altLang="zh-CN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FC65AC38-E139-4792-A7C2-B59AB01CC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9" y="2790825"/>
            <a:ext cx="792162" cy="536575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234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F0CACC4-CAC2-4B0E-BFCB-3E4D6D363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4" y="4602162"/>
            <a:ext cx="792162" cy="53816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230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Th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6D9A5597-A718-47A4-AB0F-586ED32E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7" y="4602162"/>
            <a:ext cx="792163" cy="53816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231</a:t>
            </a:r>
            <a:r>
              <a:rPr kumimoji="0" lang="en-GB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Th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DC616282-E693-4ECD-9E96-CFD32B3F7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9" y="4602162"/>
            <a:ext cx="792162" cy="538162"/>
          </a:xfrm>
          <a:prstGeom prst="rect">
            <a:avLst/>
          </a:prstGeom>
          <a:solidFill>
            <a:srgbClr val="00FF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232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Th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7939A342-65C5-44D8-B8CA-612CFF609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2" y="4602162"/>
            <a:ext cx="792163" cy="53816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233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Th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E89F100-303F-4A42-9ABC-82C84BF6B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2" y="4602162"/>
            <a:ext cx="792163" cy="53816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234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Th</a:t>
            </a: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DF3EFF67-DD13-493A-A7E7-ECCBEB55F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90" y="2790825"/>
            <a:ext cx="1044575" cy="519113"/>
          </a:xfrm>
          <a:prstGeom prst="ellipse">
            <a:avLst/>
          </a:prstGeom>
          <a:noFill/>
          <a:ln w="76200">
            <a:solidFill>
              <a:srgbClr val="C050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28" name="AutoShape 21">
            <a:extLst>
              <a:ext uri="{FF2B5EF4-FFF2-40B4-BE49-F238E27FC236}">
                <a16:creationId xmlns:a16="http://schemas.microsoft.com/office/drawing/2014/main" id="{A9BE7249-F99D-4E01-9D36-9E09CC763D96}"/>
              </a:ext>
            </a:extLst>
          </p:cNvPr>
          <p:cNvCxnSpPr>
            <a:cxnSpLocks noChangeShapeType="1"/>
            <a:stCxn id="21" idx="3"/>
            <a:endCxn id="22" idx="1"/>
          </p:cNvCxnSpPr>
          <p:nvPr/>
        </p:nvCxnSpPr>
        <p:spPr bwMode="auto">
          <a:xfrm>
            <a:off x="3070226" y="4872037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AutoShape 22">
            <a:extLst>
              <a:ext uri="{FF2B5EF4-FFF2-40B4-BE49-F238E27FC236}">
                <a16:creationId xmlns:a16="http://schemas.microsoft.com/office/drawing/2014/main" id="{FDF3300C-7092-49F9-901F-3C8AA3075C1B}"/>
              </a:ext>
            </a:extLst>
          </p:cNvPr>
          <p:cNvCxnSpPr>
            <a:cxnSpLocks noChangeShapeType="1"/>
            <a:stCxn id="22" idx="3"/>
            <a:endCxn id="24" idx="1"/>
          </p:cNvCxnSpPr>
          <p:nvPr/>
        </p:nvCxnSpPr>
        <p:spPr bwMode="auto">
          <a:xfrm>
            <a:off x="4078289" y="4872037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AutoShape 23">
            <a:extLst>
              <a:ext uri="{FF2B5EF4-FFF2-40B4-BE49-F238E27FC236}">
                <a16:creationId xmlns:a16="http://schemas.microsoft.com/office/drawing/2014/main" id="{A8F9C911-383B-427B-838F-15855519A7FB}"/>
              </a:ext>
            </a:extLst>
          </p:cNvPr>
          <p:cNvCxnSpPr>
            <a:cxnSpLocks noChangeShapeType="1"/>
            <a:stCxn id="24" idx="3"/>
            <a:endCxn id="25" idx="1"/>
          </p:cNvCxnSpPr>
          <p:nvPr/>
        </p:nvCxnSpPr>
        <p:spPr bwMode="auto">
          <a:xfrm>
            <a:off x="5086351" y="4872037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AutoShape 24">
            <a:extLst>
              <a:ext uri="{FF2B5EF4-FFF2-40B4-BE49-F238E27FC236}">
                <a16:creationId xmlns:a16="http://schemas.microsoft.com/office/drawing/2014/main" id="{9971A3DE-CF40-4606-BD74-2FB05E843761}"/>
              </a:ext>
            </a:extLst>
          </p:cNvPr>
          <p:cNvCxnSpPr>
            <a:cxnSpLocks noChangeShapeType="1"/>
            <a:stCxn id="25" idx="3"/>
            <a:endCxn id="26" idx="1"/>
          </p:cNvCxnSpPr>
          <p:nvPr/>
        </p:nvCxnSpPr>
        <p:spPr bwMode="auto">
          <a:xfrm>
            <a:off x="6094415" y="4872037"/>
            <a:ext cx="217487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25">
            <a:extLst>
              <a:ext uri="{FF2B5EF4-FFF2-40B4-BE49-F238E27FC236}">
                <a16:creationId xmlns:a16="http://schemas.microsoft.com/office/drawing/2014/main" id="{6FB192FD-F94B-4C61-80D6-F65E5E109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4" y="3730625"/>
            <a:ext cx="792162" cy="5381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231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0BDCDA3C-FA1B-48EF-A47C-045170A8F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7" y="3730625"/>
            <a:ext cx="792163" cy="5381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232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B428CB9-7E69-4583-87CD-F46CE144E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9" y="3730625"/>
            <a:ext cx="792162" cy="5381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233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1697188C-F9BD-4790-8706-21BBFC18D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2" y="3730625"/>
            <a:ext cx="792163" cy="5381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234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6E883B90-646D-491B-B91C-7CEBB8C30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2" y="3730625"/>
            <a:ext cx="792163" cy="5381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235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9AA2E8A4-2A8A-4A97-B960-D527088F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4" y="2790825"/>
            <a:ext cx="792162" cy="536575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232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2446FD63-39F0-419E-A9E9-05058FD7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7" y="2790825"/>
            <a:ext cx="792163" cy="536575"/>
          </a:xfrm>
          <a:prstGeom prst="rect">
            <a:avLst/>
          </a:prstGeom>
          <a:solidFill>
            <a:srgbClr val="FF99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233</a:t>
            </a:r>
            <a:r>
              <a:rPr kumimoji="0" lang="en-GB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3EC6BABB-2364-421B-AAB2-D78F3FDAA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2" y="2790825"/>
            <a:ext cx="792163" cy="536575"/>
          </a:xfrm>
          <a:prstGeom prst="rect">
            <a:avLst/>
          </a:prstGeom>
          <a:solidFill>
            <a:srgbClr val="FF99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235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034B45FC-F29A-4FAD-AD86-7BF5BFF13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2" y="2790825"/>
            <a:ext cx="792163" cy="536575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236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D8CAC3E8-46E6-40FD-B91E-B38EC5288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2790825"/>
            <a:ext cx="792162" cy="536575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237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EDB64A1B-9EA6-44B2-9931-0251EFF51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7" y="2790825"/>
            <a:ext cx="792163" cy="536575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238</a:t>
            </a:r>
            <a:r>
              <a:rPr kumimoji="0" lang="en-GB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U</a:t>
            </a:r>
          </a:p>
        </p:txBody>
      </p:sp>
      <p:cxnSp>
        <p:nvCxnSpPr>
          <p:cNvPr id="45" name="AutoShape 36">
            <a:extLst>
              <a:ext uri="{FF2B5EF4-FFF2-40B4-BE49-F238E27FC236}">
                <a16:creationId xmlns:a16="http://schemas.microsoft.com/office/drawing/2014/main" id="{F98A7759-77AE-42F0-B235-D143E45BEF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0226" y="39989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37">
            <a:extLst>
              <a:ext uri="{FF2B5EF4-FFF2-40B4-BE49-F238E27FC236}">
                <a16:creationId xmlns:a16="http://schemas.microsoft.com/office/drawing/2014/main" id="{866C08C3-F7C6-49A0-A361-1E568031F2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78289" y="39989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AutoShape 38">
            <a:extLst>
              <a:ext uri="{FF2B5EF4-FFF2-40B4-BE49-F238E27FC236}">
                <a16:creationId xmlns:a16="http://schemas.microsoft.com/office/drawing/2014/main" id="{E06FFC8B-DC21-4DEF-B84B-B6C7DEFA8F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6351" y="39989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AutoShape 39">
            <a:extLst>
              <a:ext uri="{FF2B5EF4-FFF2-40B4-BE49-F238E27FC236}">
                <a16:creationId xmlns:a16="http://schemas.microsoft.com/office/drawing/2014/main" id="{A7074153-A62A-471D-A98A-DDE0EB5B27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4414" y="39989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AutoShape 40">
            <a:extLst>
              <a:ext uri="{FF2B5EF4-FFF2-40B4-BE49-F238E27FC236}">
                <a16:creationId xmlns:a16="http://schemas.microsoft.com/office/drawing/2014/main" id="{A79DE8CB-010F-4676-9917-A5FCA94263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0226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AutoShape 41">
            <a:extLst>
              <a:ext uri="{FF2B5EF4-FFF2-40B4-BE49-F238E27FC236}">
                <a16:creationId xmlns:a16="http://schemas.microsoft.com/office/drawing/2014/main" id="{B553B8B6-E547-4B91-B3AC-B12B0CF655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78289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AutoShape 42">
            <a:extLst>
              <a:ext uri="{FF2B5EF4-FFF2-40B4-BE49-F238E27FC236}">
                <a16:creationId xmlns:a16="http://schemas.microsoft.com/office/drawing/2014/main" id="{F720EF7F-FD68-4BD2-826C-B80D61E80E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6351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AutoShape 43">
            <a:extLst>
              <a:ext uri="{FF2B5EF4-FFF2-40B4-BE49-F238E27FC236}">
                <a16:creationId xmlns:a16="http://schemas.microsoft.com/office/drawing/2014/main" id="{59019DB3-31BB-48D9-A08C-344B65DA37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4414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AutoShape 44">
            <a:extLst>
              <a:ext uri="{FF2B5EF4-FFF2-40B4-BE49-F238E27FC236}">
                <a16:creationId xmlns:a16="http://schemas.microsoft.com/office/drawing/2014/main" id="{C69F400A-3F46-42FB-8D91-884AF6E585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04064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AutoShape 45">
            <a:extLst>
              <a:ext uri="{FF2B5EF4-FFF2-40B4-BE49-F238E27FC236}">
                <a16:creationId xmlns:a16="http://schemas.microsoft.com/office/drawing/2014/main" id="{33A02B2C-7E9D-446F-A5FA-24AB568C90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12126" y="3059112"/>
            <a:ext cx="215900" cy="0"/>
          </a:xfrm>
          <a:prstGeom prst="straightConnector1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46">
            <a:extLst>
              <a:ext uri="{FF2B5EF4-FFF2-40B4-BE49-F238E27FC236}">
                <a16:creationId xmlns:a16="http://schemas.microsoft.com/office/drawing/2014/main" id="{73BCEA9E-DD35-49C0-8C67-2DB109AAE7C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27577" y="4268788"/>
            <a:ext cx="1008063" cy="3333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47">
            <a:extLst>
              <a:ext uri="{FF2B5EF4-FFF2-40B4-BE49-F238E27FC236}">
                <a16:creationId xmlns:a16="http://schemas.microsoft.com/office/drawing/2014/main" id="{4C93558B-A936-4166-9A63-F567E9ACB4B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11452" y="4268788"/>
            <a:ext cx="1008063" cy="3333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AutoShape 48">
            <a:extLst>
              <a:ext uri="{FF2B5EF4-FFF2-40B4-BE49-F238E27FC236}">
                <a16:creationId xmlns:a16="http://schemas.microsoft.com/office/drawing/2014/main" id="{27352066-50FC-47D2-B2EE-AF3A247CB7D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35639" y="4268788"/>
            <a:ext cx="1008062" cy="3333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AutoShape 49">
            <a:extLst>
              <a:ext uri="{FF2B5EF4-FFF2-40B4-BE49-F238E27FC236}">
                <a16:creationId xmlns:a16="http://schemas.microsoft.com/office/drawing/2014/main" id="{88BB5CEF-7E5B-454D-A24D-C75C5A03BCF4}"/>
              </a:ext>
            </a:extLst>
          </p:cNvPr>
          <p:cNvCxnSpPr>
            <a:cxnSpLocks noChangeShapeType="1"/>
            <a:stCxn id="37" idx="0"/>
          </p:cNvCxnSpPr>
          <p:nvPr/>
        </p:nvCxnSpPr>
        <p:spPr bwMode="auto">
          <a:xfrm flipH="1" flipV="1">
            <a:off x="4727576" y="3327400"/>
            <a:ext cx="971550" cy="4032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AutoShape 50">
            <a:extLst>
              <a:ext uri="{FF2B5EF4-FFF2-40B4-BE49-F238E27FC236}">
                <a16:creationId xmlns:a16="http://schemas.microsoft.com/office/drawing/2014/main" id="{13611899-79A6-4AD6-995E-06D47B4EF9A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19514" y="3327400"/>
            <a:ext cx="971550" cy="4032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AutoShape 51">
            <a:extLst>
              <a:ext uri="{FF2B5EF4-FFF2-40B4-BE49-F238E27FC236}">
                <a16:creationId xmlns:a16="http://schemas.microsoft.com/office/drawing/2014/main" id="{A1649F5A-C62F-4A44-8A3A-493C1137FD51}"/>
              </a:ext>
            </a:extLst>
          </p:cNvPr>
          <p:cNvCxnSpPr>
            <a:cxnSpLocks noChangeShapeType="1"/>
            <a:stCxn id="35" idx="0"/>
            <a:endCxn id="39" idx="2"/>
          </p:cNvCxnSpPr>
          <p:nvPr/>
        </p:nvCxnSpPr>
        <p:spPr bwMode="auto">
          <a:xfrm flipH="1" flipV="1">
            <a:off x="2674939" y="3327400"/>
            <a:ext cx="1008062" cy="4032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1" name="Group 52">
            <a:extLst>
              <a:ext uri="{FF2B5EF4-FFF2-40B4-BE49-F238E27FC236}">
                <a16:creationId xmlns:a16="http://schemas.microsoft.com/office/drawing/2014/main" id="{7BDBD6C3-21C3-4C23-B7BD-5E24FAD774D6}"/>
              </a:ext>
            </a:extLst>
          </p:cNvPr>
          <p:cNvGrpSpPr>
            <a:grpSpLocks/>
          </p:cNvGrpSpPr>
          <p:nvPr/>
        </p:nvGrpSpPr>
        <p:grpSpPr bwMode="auto">
          <a:xfrm>
            <a:off x="7389814" y="4067175"/>
            <a:ext cx="2036762" cy="879475"/>
            <a:chOff x="116" y="1392"/>
            <a:chExt cx="2100" cy="1015"/>
          </a:xfrm>
        </p:grpSpPr>
        <p:grpSp>
          <p:nvGrpSpPr>
            <p:cNvPr id="62" name="Group 53">
              <a:extLst>
                <a:ext uri="{FF2B5EF4-FFF2-40B4-BE49-F238E27FC236}">
                  <a16:creationId xmlns:a16="http://schemas.microsoft.com/office/drawing/2014/main" id="{C52627DD-ED36-469E-800F-0523F3D52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1732"/>
              <a:ext cx="1423" cy="675"/>
              <a:chOff x="612" y="1166"/>
              <a:chExt cx="1423" cy="675"/>
            </a:xfrm>
          </p:grpSpPr>
          <p:cxnSp>
            <p:nvCxnSpPr>
              <p:cNvPr id="66" name="AutoShape 54">
                <a:extLst>
                  <a:ext uri="{FF2B5EF4-FFF2-40B4-BE49-F238E27FC236}">
                    <a16:creationId xmlns:a16="http://schemas.microsoft.com/office/drawing/2014/main" id="{2969315F-EEA5-4552-A461-088D156783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2" y="1253"/>
                <a:ext cx="318" cy="0"/>
              </a:xfrm>
              <a:prstGeom prst="straightConnector1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Text Box 55">
                <a:extLst>
                  <a:ext uri="{FF2B5EF4-FFF2-40B4-BE49-F238E27FC236}">
                    <a16:creationId xmlns:a16="http://schemas.microsoft.com/office/drawing/2014/main" id="{46F640E6-1421-4D3A-87C1-1DC26233C3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4" y="1166"/>
                <a:ext cx="971" cy="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</a:rPr>
                  <a:t>Neutron 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</a:rPr>
                  <a:t>Capture</a:t>
                </a:r>
              </a:p>
            </p:txBody>
          </p:sp>
        </p:grpSp>
        <p:grpSp>
          <p:nvGrpSpPr>
            <p:cNvPr id="63" name="Group 56">
              <a:extLst>
                <a:ext uri="{FF2B5EF4-FFF2-40B4-BE49-F238E27FC236}">
                  <a16:creationId xmlns:a16="http://schemas.microsoft.com/office/drawing/2014/main" id="{B9AC697B-7ADB-4798-B515-B2BCA6247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" y="1392"/>
              <a:ext cx="1354" cy="426"/>
              <a:chOff x="116" y="1392"/>
              <a:chExt cx="1354" cy="426"/>
            </a:xfrm>
          </p:grpSpPr>
          <p:cxnSp>
            <p:nvCxnSpPr>
              <p:cNvPr id="64" name="AutoShape 57">
                <a:extLst>
                  <a:ext uri="{FF2B5EF4-FFF2-40B4-BE49-F238E27FC236}">
                    <a16:creationId xmlns:a16="http://schemas.microsoft.com/office/drawing/2014/main" id="{33A59966-D03D-4A73-A658-AE466E572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167" y="1543"/>
                <a:ext cx="635" cy="272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 Box 58">
                <a:extLst>
                  <a:ext uri="{FF2B5EF4-FFF2-40B4-BE49-F238E27FC236}">
                    <a16:creationId xmlns:a16="http://schemas.microsoft.com/office/drawing/2014/main" id="{A0F17D80-132A-426B-A151-F3BB588A7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" y="1392"/>
                <a:ext cx="1354" cy="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altLang="zh-CN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sym typeface="Symbol" panose="05050102010706020507" pitchFamily="18" charset="2"/>
                  </a:rPr>
                  <a:t>         </a:t>
                </a:r>
                <a:r>
                  <a:rPr kumimoji="0" lang="en-GB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sym typeface="Symbol" panose="05050102010706020507" pitchFamily="18" charset="2"/>
                  </a:rPr>
                  <a:t> decay</a:t>
                </a:r>
              </a:p>
            </p:txBody>
          </p:sp>
        </p:grpSp>
      </p:grpSp>
      <p:sp>
        <p:nvSpPr>
          <p:cNvPr id="68" name="AutoShape 59">
            <a:extLst>
              <a:ext uri="{FF2B5EF4-FFF2-40B4-BE49-F238E27FC236}">
                <a16:creationId xmlns:a16="http://schemas.microsoft.com/office/drawing/2014/main" id="{2CF8FEDF-6813-45D0-9D2C-341ACACD2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7" y="4670425"/>
            <a:ext cx="360363" cy="4540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9" name="Line 60">
            <a:extLst>
              <a:ext uri="{FF2B5EF4-FFF2-40B4-BE49-F238E27FC236}">
                <a16:creationId xmlns:a16="http://schemas.microsoft.com/office/drawing/2014/main" id="{A09B4BCE-EE3D-47CD-ADD1-E7BC51A99F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4551" y="4187824"/>
            <a:ext cx="1150938" cy="469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Line 61">
            <a:extLst>
              <a:ext uri="{FF2B5EF4-FFF2-40B4-BE49-F238E27FC236}">
                <a16:creationId xmlns:a16="http://schemas.microsoft.com/office/drawing/2014/main" id="{8B861615-3F19-490B-B837-10C848BFF1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73465" y="3260724"/>
            <a:ext cx="1150937" cy="469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1" name="AutoShape 62">
            <a:extLst>
              <a:ext uri="{FF2B5EF4-FFF2-40B4-BE49-F238E27FC236}">
                <a16:creationId xmlns:a16="http://schemas.microsoft.com/office/drawing/2014/main" id="{02E65497-88B2-43CD-AD25-CAFD108E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4" y="2857499"/>
            <a:ext cx="360362" cy="4524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2" name="AutoShape 63">
            <a:extLst>
              <a:ext uri="{FF2B5EF4-FFF2-40B4-BE49-F238E27FC236}">
                <a16:creationId xmlns:a16="http://schemas.microsoft.com/office/drawing/2014/main" id="{6FEC175C-ED3F-4291-8A01-301E388C9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7" y="3797299"/>
            <a:ext cx="360363" cy="4524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3" name="Line 64">
            <a:extLst>
              <a:ext uri="{FF2B5EF4-FFF2-40B4-BE49-F238E27FC236}">
                <a16:creationId xmlns:a16="http://schemas.microsoft.com/office/drawing/2014/main" id="{A48812F7-6179-456A-908C-588A305932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1526" y="3260724"/>
            <a:ext cx="1150938" cy="469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4" name="Oval 65">
            <a:extLst>
              <a:ext uri="{FF2B5EF4-FFF2-40B4-BE49-F238E27FC236}">
                <a16:creationId xmlns:a16="http://schemas.microsoft.com/office/drawing/2014/main" id="{C4B34709-43CF-4EE9-81A4-3AEEA097C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2" y="2765425"/>
            <a:ext cx="936625" cy="519113"/>
          </a:xfrm>
          <a:prstGeom prst="ellipse">
            <a:avLst/>
          </a:prstGeom>
          <a:noFill/>
          <a:ln w="76200">
            <a:solidFill>
              <a:srgbClr val="C050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5" name="Text Box 66">
            <a:extLst>
              <a:ext uri="{FF2B5EF4-FFF2-40B4-BE49-F238E27FC236}">
                <a16:creationId xmlns:a16="http://schemas.microsoft.com/office/drawing/2014/main" id="{FC290624-3274-4439-A560-39F3F768C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343525"/>
            <a:ext cx="849630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Lower production of minor actinides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Thermal breeder possible, with low fissile inventory</a:t>
            </a:r>
            <a:endParaRPr kumimoji="0" lang="fr-FR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6" name="Oval 67">
            <a:extLst>
              <a:ext uri="{FF2B5EF4-FFF2-40B4-BE49-F238E27FC236}">
                <a16:creationId xmlns:a16="http://schemas.microsoft.com/office/drawing/2014/main" id="{D8419450-B270-4C70-90A8-AE5FB555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5" y="4664075"/>
            <a:ext cx="1044575" cy="519113"/>
          </a:xfrm>
          <a:prstGeom prst="ellipse">
            <a:avLst/>
          </a:prstGeom>
          <a:noFill/>
          <a:ln w="76200">
            <a:solidFill>
              <a:srgbClr val="C050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C9DF642-75BB-4C34-A769-B9EBB2BFF77D}"/>
              </a:ext>
            </a:extLst>
          </p:cNvPr>
          <p:cNvSpPr txBox="1"/>
          <p:nvPr/>
        </p:nvSpPr>
        <p:spPr>
          <a:xfrm>
            <a:off x="466012" y="6482934"/>
            <a:ext cx="11975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Radiotoxicity and spent fuel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，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L.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Tassan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-Got-IPN Orsay Nuclear data and reactor physics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847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build="p"/>
      <p:bldP spid="13" grpId="0"/>
      <p:bldP spid="1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71" grpId="0" animBg="1"/>
      <p:bldP spid="72" grpId="0" animBg="1"/>
      <p:bldP spid="74" grpId="0" animBg="1"/>
      <p:bldP spid="75" grpId="0"/>
      <p:bldP spid="76" grpId="0" animBg="1"/>
      <p:bldP spid="7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嬗变相关核数据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7" name="Picture 3">
            <a:extLst>
              <a:ext uri="{FF2B5EF4-FFF2-40B4-BE49-F238E27FC236}">
                <a16:creationId xmlns:a16="http://schemas.microsoft.com/office/drawing/2014/main" id="{EF18219A-DE79-45F7-A90D-68F1BD62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" y="994730"/>
            <a:ext cx="7371047" cy="555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B1284105-6625-4A30-981D-3DD5AEB2C5E1}"/>
              </a:ext>
            </a:extLst>
          </p:cNvPr>
          <p:cNvSpPr txBox="1"/>
          <p:nvPr/>
        </p:nvSpPr>
        <p:spPr>
          <a:xfrm>
            <a:off x="7374835" y="994731"/>
            <a:ext cx="4726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 +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239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(24000 years)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134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(2 years)+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104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estable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+ 2 n + 200 MeV</a:t>
            </a:r>
            <a:endParaRPr lang="zh-CN" altLang="zh-CN" sz="105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D96D6B1-D99C-44DE-BFC7-B8C52DF82F08}"/>
              </a:ext>
            </a:extLst>
          </p:cNvPr>
          <p:cNvSpPr txBox="1"/>
          <p:nvPr/>
        </p:nvSpPr>
        <p:spPr>
          <a:xfrm>
            <a:off x="7523921" y="1833459"/>
            <a:ext cx="4452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 +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240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(6600 years)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241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(14 years)</a:t>
            </a:r>
            <a:endParaRPr lang="zh-CN" altLang="zh-CN" sz="105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5E7E72A7-AF69-40BB-91C3-849628B0D562}"/>
              </a:ext>
            </a:extLst>
          </p:cNvPr>
          <p:cNvSpPr txBox="1"/>
          <p:nvPr/>
        </p:nvSpPr>
        <p:spPr>
          <a:xfrm>
            <a:off x="7447280" y="2465530"/>
            <a:ext cx="4653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 +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241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(14 years)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134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Xe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(stable)+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105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Rh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(35 hours) + 3 n + 200 MeV</a:t>
            </a:r>
            <a:endParaRPr lang="zh-CN" altLang="zh-CN" sz="105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5056D97-23D4-48D5-802D-24AB39AB187F}"/>
              </a:ext>
            </a:extLst>
          </p:cNvPr>
          <p:cNvSpPr txBox="1"/>
          <p:nvPr/>
        </p:nvSpPr>
        <p:spPr>
          <a:xfrm>
            <a:off x="6654800" y="3609710"/>
            <a:ext cx="5446090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n+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241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Am 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(432years)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242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Am 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(16 hours) [capture]</a:t>
            </a:r>
            <a:endParaRPr lang="zh-CN" altLang="zh-CN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zh-CN" baseline="300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242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Am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(16 hours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242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(163 days) [decay </a:t>
            </a:r>
            <a:r>
              <a:rPr lang="es-ES_tradnl" altLang="zh-CN" dirty="0">
                <a:effectLst/>
                <a:latin typeface="Symbol" panose="05050102010706020507" pitchFamily="18" charset="2"/>
                <a:ea typeface="等线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-]</a:t>
            </a:r>
            <a:endParaRPr lang="zh-CN" altLang="zh-CN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zh-CN" baseline="300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242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(163 days)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238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 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(88 years) [decay </a:t>
            </a:r>
            <a:r>
              <a:rPr lang="es-ES_tradnl" altLang="zh-CN" dirty="0">
                <a:effectLst/>
                <a:latin typeface="Symbol" panose="05050102010706020507" pitchFamily="18" charset="2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altLang="zh-CN" dirty="0"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 +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238</a:t>
            </a: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(88 years) </a:t>
            </a:r>
            <a:r>
              <a:rPr lang="es-ES_tradnl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142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Ce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(stable)+ </a:t>
            </a:r>
            <a:r>
              <a:rPr lang="en-US" altLang="zh-CN" baseline="300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95</a:t>
            </a:r>
            <a:r>
              <a:rPr lang="en-US" altLang="zh-CN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Zr</a:t>
            </a:r>
            <a:r>
              <a:rPr lang="en-US" altLang="zh-CN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(64 days) + 2 n + 200 MeV</a:t>
            </a:r>
            <a:endParaRPr lang="zh-CN" altLang="zh-CN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EFB2B4-9982-4C37-8327-816B8FA2FF61}"/>
              </a:ext>
            </a:extLst>
          </p:cNvPr>
          <p:cNvSpPr txBox="1"/>
          <p:nvPr/>
        </p:nvSpPr>
        <p:spPr>
          <a:xfrm>
            <a:off x="7621979" y="5637626"/>
            <a:ext cx="4422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Nuclear Waste Transmutation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Enrique M. Gonzalez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CIEMAT</a:t>
            </a:r>
            <a:endParaRPr lang="zh-CN" altLang="en-US" sz="1400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7519F8F-DAD0-4FAA-862F-2FEE37683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743" y="6376290"/>
            <a:ext cx="385519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zh-CN" sz="1100" dirty="0">
                <a:ea typeface="宋体" panose="02010600030101010101" pitchFamily="2" charset="-122"/>
              </a:rPr>
              <a:t>European Physics Society: Nuclear Physics Board  			Valencia, May, 1</a:t>
            </a:r>
            <a:r>
              <a:rPr lang="es-ES" altLang="zh-CN" sz="1100" baseline="30000" dirty="0">
                <a:ea typeface="宋体" panose="02010600030101010101" pitchFamily="2" charset="-122"/>
              </a:rPr>
              <a:t>st</a:t>
            </a:r>
            <a:r>
              <a:rPr lang="es-ES" altLang="zh-CN" sz="1100" dirty="0">
                <a:ea typeface="宋体" panose="02010600030101010101" pitchFamily="2" charset="-122"/>
              </a:rPr>
              <a:t> 2004</a:t>
            </a:r>
            <a:endParaRPr lang="en-US" altLang="zh-CN" sz="11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007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B58EC5-231F-4F3B-BA4C-D6313528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1"/>
            <a:ext cx="10515600" cy="511016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ADS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基本原理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ADS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对核数据的需求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近物所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核数据研究概况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Picture 13" descr="http://swgk.impcas.ac.cn/images/Web/Account_header.png">
            <a:extLst>
              <a:ext uri="{FF2B5EF4-FFF2-40B4-BE49-F238E27FC236}">
                <a16:creationId xmlns:a16="http://schemas.microsoft.com/office/drawing/2014/main" id="{E5E21D52-AB33-4F37-BC84-5AB7A9E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688" r="15726" b="9183"/>
          <a:stretch>
            <a:fillRect/>
          </a:stretch>
        </p:blipFill>
        <p:spPr bwMode="auto">
          <a:xfrm>
            <a:off x="174587" y="-24427"/>
            <a:ext cx="4211638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999AC-1419-4F3F-A885-6F520512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340" y="1"/>
            <a:ext cx="7148660" cy="69312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报告内容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4E10F90A-9DF5-4431-BC41-FA3C27F4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765" y="1"/>
            <a:ext cx="792088" cy="693123"/>
          </a:xfrm>
          <a:prstGeom prst="chevron">
            <a:avLst>
              <a:gd name="adj" fmla="val 29053"/>
            </a:avLst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C1336E-F8B1-45BE-B9EA-1315981617F3}"/>
              </a:ext>
            </a:extLst>
          </p:cNvPr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77233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88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嬗变系统中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Keff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灵敏度分析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9F6013C-04EA-4AAA-9012-70395026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13" y="1530385"/>
            <a:ext cx="8995985" cy="52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D1A38E6A-FC45-4C27-9DD7-E7CFB3DC8156}"/>
              </a:ext>
            </a:extLst>
          </p:cNvPr>
          <p:cNvSpPr txBox="1"/>
          <p:nvPr/>
        </p:nvSpPr>
        <p:spPr>
          <a:xfrm>
            <a:off x="216060" y="822499"/>
            <a:ext cx="11884830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文章分析了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嬗变系统中核数据不确定性对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0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eff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的影响，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0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eff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总的不确定性达到了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2.77%,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其中主要是錒系核素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241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Am,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243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Am,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244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,237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Np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、结构材料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Fe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及靶材料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Pb,Bi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的中子截面数据不确定性导致。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B00ED-47DA-410C-A3F1-5AA6E416098B}"/>
              </a:ext>
            </a:extLst>
          </p:cNvPr>
          <p:cNvSpPr txBox="1"/>
          <p:nvPr/>
        </p:nvSpPr>
        <p:spPr>
          <a:xfrm>
            <a:off x="7740203" y="6284259"/>
            <a:ext cx="48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G. </a:t>
            </a:r>
            <a:r>
              <a:rPr lang="en-US" altLang="zh-CN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Aliberti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et al., Nucl.Sci.Eng:146,13-50(2004).</a:t>
            </a:r>
            <a:endParaRPr lang="zh-CN" altLang="en-US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3510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2987" y="125760"/>
            <a:ext cx="11067244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不同评价数据库</a:t>
            </a:r>
            <a:r>
              <a:rPr lang="en-US" altLang="zh-CN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241</a:t>
            </a: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Am(</a:t>
            </a:r>
            <a:r>
              <a:rPr lang="en-US" altLang="zh-CN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n,f</a:t>
            </a: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截面</a:t>
            </a: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只有</a:t>
            </a: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n&lt;20MeV</a:t>
            </a: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有数据</a:t>
            </a: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b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(n,2n)</a:t>
            </a:r>
            <a:r>
              <a:rPr lang="zh-CN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是嬗变反应的重要反应道</a:t>
            </a:r>
            <a:endParaRPr lang="zh-CN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848" y="1268760"/>
            <a:ext cx="9835166" cy="547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23992" y="5373217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baseline="30000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241</a:t>
            </a:r>
            <a:r>
              <a:rPr lang="en-US" altLang="zh-CN" sz="3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Am(n,2n)</a:t>
            </a:r>
            <a:endParaRPr lang="zh-CN" altLang="en-US" sz="3200" b="1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8616280" y="5229200"/>
            <a:ext cx="86409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524000" y="18864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不同评价数据库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MA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LLFP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(n,2n)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截面差异很大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680067" y="914400"/>
            <a:ext cx="9144000" cy="5866099"/>
            <a:chOff x="156066" y="1039343"/>
            <a:chExt cx="8895941" cy="57411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066" y="1039343"/>
              <a:ext cx="4397208" cy="289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173" y="3898401"/>
              <a:ext cx="4520122" cy="288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15817" y="1124744"/>
              <a:ext cx="118741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241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Am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3" y="3983288"/>
              <a:ext cx="104172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237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Np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21845" y="3894788"/>
              <a:ext cx="4530162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8371" y="1045300"/>
              <a:ext cx="4459788" cy="2872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308304" y="1126414"/>
              <a:ext cx="119901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243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Am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24329" y="4041903"/>
              <a:ext cx="971272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129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I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8600" y="62690"/>
            <a:ext cx="8686800" cy="850106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不同评价数据靶材料的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(n,2n)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截面差异很大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645246" y="912797"/>
            <a:ext cx="9237402" cy="5863144"/>
            <a:chOff x="121245" y="1116928"/>
            <a:chExt cx="9022755" cy="5659011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80496" y="1116928"/>
              <a:ext cx="4587429" cy="28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212"/>
            <a:stretch>
              <a:fillRect/>
            </a:stretch>
          </p:blipFill>
          <p:spPr bwMode="auto">
            <a:xfrm>
              <a:off x="121245" y="3995429"/>
              <a:ext cx="4440759" cy="27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059832" y="4162473"/>
              <a:ext cx="1008112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209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Bi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520" y="1129629"/>
              <a:ext cx="4392488" cy="281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131840" y="1235545"/>
              <a:ext cx="94880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184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W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09036" y="1235545"/>
              <a:ext cx="102512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208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Pb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22"/>
            <a:stretch>
              <a:fillRect/>
            </a:stretch>
          </p:blipFill>
          <p:spPr bwMode="auto">
            <a:xfrm>
              <a:off x="4484505" y="3977994"/>
              <a:ext cx="4566894" cy="2797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786960" y="4137073"/>
              <a:ext cx="83869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baseline="300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56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Fe</a:t>
              </a:r>
              <a:endParaRPr lang="zh-CN" altLang="en-US" sz="28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23728" y="2420888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E</a:t>
              </a:r>
              <a:r>
                <a:rPr lang="en-US" altLang="zh-CN" sz="2400" b="1" baseline="-25000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n </a:t>
              </a:r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= 20 </a:t>
              </a:r>
              <a:r>
                <a:rPr lang="en-US" altLang="zh-CN" sz="2400" b="1" dirty="0" err="1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MeV</a:t>
              </a:r>
              <a:endParaRPr lang="zh-CN" altLang="en-US" sz="2400" b="1" dirty="0">
                <a:solidFill>
                  <a:srgbClr val="0000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H="1">
              <a:off x="1763688" y="2708920"/>
              <a:ext cx="432048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H="1">
              <a:off x="7452320" y="2492896"/>
              <a:ext cx="432048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441290" y="2060848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E</a:t>
              </a:r>
              <a:r>
                <a:rPr lang="en-US" altLang="zh-CN" sz="2400" b="1" baseline="-25000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n </a:t>
              </a:r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= 20 </a:t>
              </a:r>
              <a:r>
                <a:rPr lang="en-US" altLang="zh-CN" sz="2400" b="1" dirty="0" err="1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MeV</a:t>
              </a:r>
              <a:endParaRPr lang="zh-CN" altLang="en-US" sz="2400" b="1" dirty="0">
                <a:solidFill>
                  <a:srgbClr val="0000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2987824" y="5805264"/>
              <a:ext cx="432048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059832" y="5301208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E</a:t>
              </a:r>
              <a:r>
                <a:rPr lang="en-US" altLang="zh-CN" sz="2400" b="1" baseline="-25000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n </a:t>
              </a:r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= 20 </a:t>
              </a:r>
              <a:r>
                <a:rPr lang="en-US" altLang="zh-CN" sz="2400" b="1" dirty="0" err="1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MeV</a:t>
              </a:r>
              <a:endParaRPr lang="zh-CN" altLang="en-US" sz="2400" b="1" dirty="0">
                <a:solidFill>
                  <a:srgbClr val="0000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41290" y="5085184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E</a:t>
              </a:r>
              <a:r>
                <a:rPr lang="en-US" altLang="zh-CN" sz="2400" b="1" baseline="-25000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n </a:t>
              </a:r>
              <a:r>
                <a:rPr lang="en-US" altLang="zh-CN" sz="2400" b="1" dirty="0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= 20 </a:t>
              </a:r>
              <a:r>
                <a:rPr lang="en-US" altLang="zh-CN" sz="2400" b="1" dirty="0" err="1">
                  <a:solidFill>
                    <a:srgbClr val="0000FF"/>
                  </a:solidFill>
                  <a:latin typeface="Calibri"/>
                  <a:ea typeface="宋体" panose="02010600030101010101" pitchFamily="2" charset="-122"/>
                </a:rPr>
                <a:t>MeV</a:t>
              </a:r>
              <a:endParaRPr lang="zh-CN" altLang="en-US" sz="2400" b="1" dirty="0">
                <a:solidFill>
                  <a:srgbClr val="0000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H="1">
              <a:off x="7081250" y="5373216"/>
              <a:ext cx="432048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87" y="1593959"/>
            <a:ext cx="6724249" cy="520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524000" y="1166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lang="zh-C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设计对核数据精度要求</a:t>
            </a:r>
            <a:endParaRPr lang="zh-CN" altLang="en-US" sz="36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8" y="1827348"/>
            <a:ext cx="2964012" cy="49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364" y="762962"/>
            <a:ext cx="1165538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这篇报告中列出了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设计所需要的核数据精度要求，目前的实验数据精度远远不能满足需求，给核数据测量带来了挑战！</a:t>
            </a:r>
          </a:p>
        </p:txBody>
      </p:sp>
    </p:spTree>
    <p:extLst>
      <p:ext uri="{BB962C8B-B14F-4D97-AF65-F5344CB8AC3E}">
        <p14:creationId xmlns:p14="http://schemas.microsoft.com/office/powerpoint/2010/main" val="23245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核废物管理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83F78BEB-D694-40D8-8E16-FEB192DB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16" y="896277"/>
            <a:ext cx="11699123" cy="1200329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放射性源项计算所需数据：</a:t>
            </a:r>
            <a:endParaRPr kumimoji="0" lang="en-US" altLang="zh-CN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中子、质子诱发反应活化截面、裂变和俘获截面、裂变产额、衰变数据等；</a:t>
            </a:r>
            <a:endParaRPr kumimoji="0" lang="en-US" altLang="zh-CN" kern="0" dirty="0">
              <a:solidFill>
                <a:srgbClr val="1F497D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kern="0" dirty="0">
                <a:solidFill>
                  <a:srgbClr val="1F497D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放射性废物类型：低放废物、中放废物、高放废物。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0B3B5F-51AC-4B82-B4FF-AC2D4DE6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155" y="2816000"/>
            <a:ext cx="4637620" cy="3999861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DACEBD85-F119-4CC1-B2DF-2F3CAE213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078" y="2330822"/>
            <a:ext cx="5109845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热中子诱发</a:t>
            </a:r>
            <a:r>
              <a:rPr lang="en-US" altLang="zh-CN" sz="2000" b="1" baseline="30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233,235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U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，</a:t>
            </a:r>
            <a:r>
              <a:rPr lang="en-US" altLang="zh-CN" sz="2000" b="1" baseline="30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239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Pu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裂变产物质量分布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39858F-59FF-40BA-A606-F96DAC87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2" y="2816000"/>
            <a:ext cx="6949563" cy="2548975"/>
          </a:xfrm>
          <a:prstGeom prst="rect">
            <a:avLst/>
          </a:prstGeom>
        </p:spPr>
      </p:pic>
      <p:sp>
        <p:nvSpPr>
          <p:cNvPr id="15" name="矩形 9">
            <a:extLst>
              <a:ext uri="{FF2B5EF4-FFF2-40B4-BE49-F238E27FC236}">
                <a16:creationId xmlns:a16="http://schemas.microsoft.com/office/drawing/2014/main" id="{6C8E1CD3-BA23-4491-B0AA-4C1675E0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330822"/>
            <a:ext cx="6065725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47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19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91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6330" indent="19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ts val="12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Pb-Bi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/>
                <a:sym typeface="楷体_GB2312"/>
              </a:rPr>
              <a:t>合金散裂靶散裂产物中长寿命核素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6CBF51-A7B6-4493-BE75-8B49C777E3E8}"/>
              </a:ext>
            </a:extLst>
          </p:cNvPr>
          <p:cNvSpPr txBox="1"/>
          <p:nvPr/>
        </p:nvSpPr>
        <p:spPr>
          <a:xfrm>
            <a:off x="1749878" y="6347175"/>
            <a:ext cx="4073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u="none" strike="noStrike" baseline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Annals of Nuclear Energy 62 (2013) 579–589</a:t>
            </a:r>
            <a:endParaRPr lang="zh-CN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B5FD3A-2A2F-4B65-B087-D35C95D9E376}"/>
              </a:ext>
            </a:extLst>
          </p:cNvPr>
          <p:cNvSpPr txBox="1"/>
          <p:nvPr/>
        </p:nvSpPr>
        <p:spPr>
          <a:xfrm>
            <a:off x="7818515" y="307873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Sr Zr Tc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E8EC672-7ABF-430D-BF62-332053842FBF}"/>
              </a:ext>
            </a:extLst>
          </p:cNvPr>
          <p:cNvSpPr txBox="1"/>
          <p:nvPr/>
        </p:nvSpPr>
        <p:spPr>
          <a:xfrm>
            <a:off x="9990523" y="372115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01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swgk.impcas.ac.cn/images/Web/Account_header.png">
            <a:extLst>
              <a:ext uri="{FF2B5EF4-FFF2-40B4-BE49-F238E27FC236}">
                <a16:creationId xmlns:a16="http://schemas.microsoft.com/office/drawing/2014/main" id="{E5E21D52-AB33-4F37-BC84-5AB7A9E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688" r="15726" b="9183"/>
          <a:stretch>
            <a:fillRect/>
          </a:stretch>
        </p:blipFill>
        <p:spPr bwMode="auto">
          <a:xfrm>
            <a:off x="174587" y="-24427"/>
            <a:ext cx="4211638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999AC-1419-4F3F-A885-6F520512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340" y="-24427"/>
            <a:ext cx="7148660" cy="69312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近物所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核数据研究概况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4E10F90A-9DF5-4431-BC41-FA3C27F4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765" y="1"/>
            <a:ext cx="792088" cy="693123"/>
          </a:xfrm>
          <a:prstGeom prst="chevron">
            <a:avLst>
              <a:gd name="adj" fmla="val 29053"/>
            </a:avLst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C1336E-F8B1-45BE-B9EA-1315981617F3}"/>
              </a:ext>
            </a:extLst>
          </p:cNvPr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631107EC-5BE3-48EA-BF19-33A8D8DA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8" y="2040415"/>
            <a:ext cx="6355002" cy="405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40D5639-BF77-4BAE-941D-9E4AD3A1AD41}"/>
              </a:ext>
            </a:extLst>
          </p:cNvPr>
          <p:cNvSpPr txBox="1"/>
          <p:nvPr/>
        </p:nvSpPr>
        <p:spPr>
          <a:xfrm>
            <a:off x="175299" y="867430"/>
            <a:ext cx="11841402" cy="83099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近物所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HIRFL-CSR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加速器可提供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GeV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量级质子束流，建立了核数据实验终端；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超导直线加速器可提供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20-29MeV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质子束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/alpha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束，建立了同位素实验终端。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E4CFE4A-E7A5-4C7D-8875-94E8BDF676A9}"/>
              </a:ext>
            </a:extLst>
          </p:cNvPr>
          <p:cNvSpPr/>
          <p:nvPr/>
        </p:nvSpPr>
        <p:spPr>
          <a:xfrm>
            <a:off x="4559088" y="3996627"/>
            <a:ext cx="2073532" cy="5151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核数据实验终端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148EA53-1088-4BB6-8A7C-396A88D66E15}"/>
              </a:ext>
            </a:extLst>
          </p:cNvPr>
          <p:cNvGrpSpPr/>
          <p:nvPr/>
        </p:nvGrpSpPr>
        <p:grpSpPr>
          <a:xfrm>
            <a:off x="6529589" y="2040415"/>
            <a:ext cx="5662411" cy="4604191"/>
            <a:chOff x="225309" y="826830"/>
            <a:chExt cx="2931522" cy="9421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746644-422B-4B04-873B-52EA94B48A88}"/>
                </a:ext>
              </a:extLst>
            </p:cNvPr>
            <p:cNvPicPr/>
            <p:nvPr/>
          </p:nvPicPr>
          <p:blipFill rotWithShape="1">
            <a:blip r:embed="rId5"/>
            <a:srcRect l="1468" t="15717" r="1870" b="1058"/>
            <a:stretch>
              <a:fillRect/>
            </a:stretch>
          </p:blipFill>
          <p:spPr>
            <a:xfrm>
              <a:off x="326909" y="826830"/>
              <a:ext cx="2685988" cy="822488"/>
            </a:xfrm>
            <a:prstGeom prst="rect">
              <a:avLst/>
            </a:prstGeom>
          </p:spPr>
        </p:pic>
        <p:sp>
          <p:nvSpPr>
            <p:cNvPr id="19" name="文本框 4">
              <a:extLst>
                <a:ext uri="{FF2B5EF4-FFF2-40B4-BE49-F238E27FC236}">
                  <a16:creationId xmlns:a16="http://schemas.microsoft.com/office/drawing/2014/main" id="{29A6F1DB-BEC6-4A45-BE5E-D125CB840E4F}"/>
                </a:ext>
              </a:extLst>
            </p:cNvPr>
            <p:cNvSpPr txBox="1"/>
            <p:nvPr/>
          </p:nvSpPr>
          <p:spPr>
            <a:xfrm>
              <a:off x="225309" y="1653560"/>
              <a:ext cx="2931522" cy="11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400" b="1" kern="0" dirty="0">
                  <a:solidFill>
                    <a:srgbClr val="3B38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ADS</a:t>
              </a:r>
              <a:r>
                <a:rPr lang="zh-CN" altLang="en-US" sz="2400" b="1" kern="0" dirty="0">
                  <a:solidFill>
                    <a:srgbClr val="3B38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超导直线加速器</a:t>
              </a:r>
            </a:p>
          </p:txBody>
        </p:sp>
      </p:grpSp>
      <p:sp>
        <p:nvSpPr>
          <p:cNvPr id="20" name="文本框 4">
            <a:extLst>
              <a:ext uri="{FF2B5EF4-FFF2-40B4-BE49-F238E27FC236}">
                <a16:creationId xmlns:a16="http://schemas.microsoft.com/office/drawing/2014/main" id="{45544D4F-F860-469F-AC5B-505DBA474707}"/>
              </a:ext>
            </a:extLst>
          </p:cNvPr>
          <p:cNvSpPr txBox="1"/>
          <p:nvPr/>
        </p:nvSpPr>
        <p:spPr>
          <a:xfrm>
            <a:off x="174587" y="6114251"/>
            <a:ext cx="645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兰州重离子加速器与冷却储存环（</a:t>
            </a:r>
            <a:r>
              <a:rPr lang="en-US" altLang="zh-CN" sz="2400" b="1" kern="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HIRFL-CSR)</a:t>
            </a:r>
            <a:endParaRPr lang="zh-CN" altLang="en-US" sz="2400" b="1" kern="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244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图片 3">
            <a:extLst>
              <a:ext uri="{FF2B5EF4-FFF2-40B4-BE49-F238E27FC236}">
                <a16:creationId xmlns:a16="http://schemas.microsoft.com/office/drawing/2014/main" id="{AE7375C5-E4ED-49B4-81B8-C19A61E49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7" y="1096481"/>
            <a:ext cx="7949753" cy="56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9C0D72D1-8A54-47FB-B62D-AD6D87C2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416" y="3849548"/>
            <a:ext cx="3186987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zh-CN" altLang="en-US" sz="20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低本底高纯锗探测器</a:t>
            </a:r>
            <a:endParaRPr kumimoji="0"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F6DDB0-EF5F-4CA4-95DE-9B6FFAD8DA52}"/>
              </a:ext>
            </a:extLst>
          </p:cNvPr>
          <p:cNvGrpSpPr/>
          <p:nvPr/>
        </p:nvGrpSpPr>
        <p:grpSpPr>
          <a:xfrm>
            <a:off x="8699724" y="1030028"/>
            <a:ext cx="2813989" cy="2688653"/>
            <a:chOff x="8722903" y="1510229"/>
            <a:chExt cx="1832593" cy="20126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B83B32-7485-4343-9E34-B3470E550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903" y="1764377"/>
              <a:ext cx="1832593" cy="1758490"/>
            </a:xfrm>
            <a:prstGeom prst="rect">
              <a:avLst/>
            </a:prstGeom>
          </p:spPr>
        </p:pic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702D40D0-0125-4492-8272-36B9BFD8A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7117" y="1510229"/>
              <a:ext cx="1731511" cy="2303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0" lang="zh-CN" altLang="en-US" sz="2000" b="1" dirty="0">
                  <a:solidFill>
                    <a:srgbClr val="FF0000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硅探测器系统</a:t>
              </a:r>
              <a:endParaRPr kumimoji="0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AF7BCD7-7463-463E-B7CF-C76EDCA4369D}"/>
              </a:ext>
            </a:extLst>
          </p:cNvPr>
          <p:cNvCxnSpPr/>
          <p:nvPr/>
        </p:nvCxnSpPr>
        <p:spPr bwMode="auto">
          <a:xfrm>
            <a:off x="0" y="1010710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A49A868-7C4D-480B-ACCA-9384ABB479E4}"/>
              </a:ext>
            </a:extLst>
          </p:cNvPr>
          <p:cNvSpPr txBox="1"/>
          <p:nvPr/>
        </p:nvSpPr>
        <p:spPr>
          <a:xfrm>
            <a:off x="2517820" y="175835"/>
            <a:ext cx="65360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核数据实验测量平台</a:t>
            </a:r>
            <a:endParaRPr lang="zh-CN" altLang="en-US" dirty="0"/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2F2EBB03-7330-4E15-BBA4-0C040F005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22" y="4234836"/>
            <a:ext cx="3010781" cy="244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近物所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核数据研究概况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83F78BEB-D694-40D8-8E16-FEB192DB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98056"/>
            <a:ext cx="11699123" cy="6247864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实验测量平台：中子飞行时间谱仪、轻带电粒子谱仪、带电粒子谱仪、伽马谱仪、</a:t>
            </a:r>
            <a:r>
              <a:rPr kumimoji="0" lang="zh-CN" altLang="en-US" sz="2000" kern="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水浴中子活化测量装置等；</a:t>
            </a:r>
            <a:endParaRPr kumimoji="0" lang="en-US" altLang="zh-CN" sz="2000" kern="0" dirty="0">
              <a:solidFill>
                <a:srgbClr val="3333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散裂靶相关实验：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 </a:t>
            </a:r>
            <a:r>
              <a:rPr kumimoji="0" lang="en-US" altLang="zh-CN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AMeV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+ Pb”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实验（厚靶，裸靶，中子活化法），散裂靶中子学性能研究；</a:t>
            </a: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165 - 350 MeV/u </a:t>
            </a:r>
            <a:r>
              <a:rPr kumimoji="0" lang="en-US" altLang="zh-CN" sz="180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+ H</a:t>
            </a:r>
            <a:r>
              <a:rPr kumimoji="0" lang="en-US" altLang="zh-CN" sz="180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O”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实验，轻带电粒子谱仪性能测试；</a:t>
            </a: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 </a:t>
            </a:r>
            <a:r>
              <a:rPr kumimoji="0" lang="en-US" altLang="zh-CN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AMeV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12C + Pb/W”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实验（厚靶，水浴中子活化法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，散裂靶中子学性能研究；</a:t>
            </a: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 MeV/u </a:t>
            </a:r>
            <a:r>
              <a:rPr kumimoji="0" lang="en-US" altLang="zh-CN" sz="180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 + Pb/W”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薄靶，在线测量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，中子及轻带电粒子能谱及角分布；</a:t>
            </a:r>
            <a:endParaRPr kumimoji="0" lang="en-US" altLang="zh-CN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250 </a:t>
            </a:r>
            <a:r>
              <a:rPr kumimoji="0" lang="en-US" altLang="zh-CN" sz="18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AMeV</a:t>
            </a:r>
            <a:r>
              <a:rPr kumimoji="0"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 + Pb/W</a:t>
            </a:r>
            <a:r>
              <a:rPr kumimoji="0"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”实验（厚靶，水浴中子活化法），散裂靶中子学性能研究；</a:t>
            </a:r>
            <a:endParaRPr kumimoji="0"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300 MeV d + Be/Pb”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实验，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靶射程，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Be/Pb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靶中子能谱测量；</a:t>
            </a:r>
            <a:endParaRPr kumimoji="0" lang="en-US" altLang="zh-CN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26.7 MeV/u </a:t>
            </a:r>
            <a:r>
              <a:rPr kumimoji="0" lang="en-US" altLang="zh-CN" sz="1800" kern="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 + </a:t>
            </a:r>
            <a:r>
              <a:rPr kumimoji="0" lang="en-US" altLang="zh-CN" sz="1800" kern="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W,Pb,C,Be</a:t>
            </a: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”实验（厚靶），中子能谱测量；</a:t>
            </a:r>
            <a:endParaRPr kumimoji="0" lang="en-US" altLang="zh-CN" sz="18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80.5 MeV/u 12C + W, Pb, Au, Cu, C”</a:t>
            </a: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实验（靶靶），轻带电粒子测量；</a:t>
            </a:r>
          </a:p>
          <a:p>
            <a:pPr marL="457200" indent="-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开展“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80.5 MeV/u </a:t>
            </a:r>
            <a:r>
              <a:rPr kumimoji="0" lang="en-US" altLang="zh-CN" sz="1800" kern="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+ </a:t>
            </a:r>
            <a:r>
              <a:rPr kumimoji="0" lang="en-US" altLang="zh-CN" sz="1800" kern="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W,Pb,C,Be</a:t>
            </a: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”实验（厚靶），中子能谱测量。</a:t>
            </a:r>
            <a:endParaRPr kumimoji="0" lang="en-US" altLang="zh-CN" sz="18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靶堆耦合系统相关实验：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14MeV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中子与镓、钨、石墨、聚乙烯、铀、铅、</a:t>
            </a:r>
            <a:r>
              <a:rPr kumimoji="0"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钨球颗粒、碳化硅及组合实验；泄露中子能谱测量，中子评价数据库的</a:t>
            </a: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宏观检验（与原子能院合作）；</a:t>
            </a:r>
            <a:endParaRPr kumimoji="0" lang="en-US" altLang="zh-CN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80.5MeV/u  </a:t>
            </a:r>
            <a:r>
              <a:rPr kumimoji="0" lang="en-US" altLang="zh-CN" sz="1800" kern="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18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轰击钨靶产生高能白光中子，开展高能中子在铍、铁、铀、石墨、铅等靶中的输运实验测量；</a:t>
            </a:r>
            <a:endParaRPr kumimoji="0" lang="en-US" altLang="zh-CN" sz="18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感生放射性实验：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</a:t>
            </a:r>
            <a:r>
              <a:rPr kumimoji="0" lang="en-US" altLang="zh-CN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 MeV,</a:t>
            </a:r>
            <a:r>
              <a:rPr kumimoji="0" lang="zh-CN" altLang="en-US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100MeV</a:t>
            </a:r>
            <a:r>
              <a:rPr kumimoji="0" lang="zh-CN" altLang="en-US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质子与铅、铋、钍、铁、镍、钼、铜等靶反应；</a:t>
            </a:r>
            <a:endParaRPr kumimoji="0" lang="en-US" altLang="zh-CN" sz="20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DT</a:t>
            </a: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中子与钍、镍、锡、锆、铜、铁等靶反应（</a:t>
            </a:r>
            <a:r>
              <a:rPr kumimoji="0" lang="zh-CN" altLang="en-US" sz="20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与兰州大学、九院合作）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1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>
            <a:extLst>
              <a:ext uri="{FF2B5EF4-FFF2-40B4-BE49-F238E27FC236}">
                <a16:creationId xmlns:a16="http://schemas.microsoft.com/office/drawing/2014/main" id="{3F8A5565-3039-40A5-BE6F-8A4FDFDDD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0051" name="Rectangle 7">
            <a:extLst>
              <a:ext uri="{FF2B5EF4-FFF2-40B4-BE49-F238E27FC236}">
                <a16:creationId xmlns:a16="http://schemas.microsoft.com/office/drawing/2014/main" id="{5BC3BD22-6544-49E2-BB03-D1039216F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563565"/>
            <a:ext cx="2167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0052" name="Rectangle 8">
            <a:extLst>
              <a:ext uri="{FF2B5EF4-FFF2-40B4-BE49-F238E27FC236}">
                <a16:creationId xmlns:a16="http://schemas.microsoft.com/office/drawing/2014/main" id="{78E68114-0949-466B-9F09-0F8D667E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911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0053" name="Rectangle 4">
            <a:extLst>
              <a:ext uri="{FF2B5EF4-FFF2-40B4-BE49-F238E27FC236}">
                <a16:creationId xmlns:a16="http://schemas.microsoft.com/office/drawing/2014/main" id="{26F2BE88-D113-4853-8F5A-43A8A17F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1059141"/>
            <a:ext cx="2524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130054" name="图片 11">
            <a:extLst>
              <a:ext uri="{FF2B5EF4-FFF2-40B4-BE49-F238E27FC236}">
                <a16:creationId xmlns:a16="http://schemas.microsoft.com/office/drawing/2014/main" id="{8B8DC645-E096-40AD-82AF-DF1A6642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7" y="669925"/>
            <a:ext cx="10959921" cy="563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5" name="矩形 5">
            <a:extLst>
              <a:ext uri="{FF2B5EF4-FFF2-40B4-BE49-F238E27FC236}">
                <a16:creationId xmlns:a16="http://schemas.microsoft.com/office/drawing/2014/main" id="{3546C792-2BB9-45E9-BB3D-473FE8898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39689"/>
            <a:ext cx="8751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400MeV/u </a:t>
            </a:r>
            <a:r>
              <a:rPr lang="en-US" altLang="zh-CN" b="1" baseline="30000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en-US" altLang="zh-CN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 + </a:t>
            </a:r>
            <a:r>
              <a:rPr lang="en-US" altLang="zh-CN" b="1" dirty="0" err="1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Pb,W</a:t>
            </a:r>
            <a:r>
              <a:rPr lang="en-US" altLang="zh-CN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中子双微分截面实验与理论计算</a:t>
            </a:r>
            <a:endParaRPr lang="zh-CN" altLang="en-US" dirty="0">
              <a:solidFill>
                <a:srgbClr val="0066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4CEC6A1-A2B6-4B2A-BCEF-74448A48E0DC}"/>
              </a:ext>
            </a:extLst>
          </p:cNvPr>
          <p:cNvSpPr/>
          <p:nvPr/>
        </p:nvSpPr>
        <p:spPr>
          <a:xfrm>
            <a:off x="1847850" y="6407150"/>
            <a:ext cx="8547100" cy="40005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JQMD</a:t>
            </a:r>
            <a:r>
              <a:rPr lang="zh-CN" altLang="en-US" sz="2000" b="1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模型计算中子双微分截面，结果能够很好地符合实验数据</a:t>
            </a:r>
          </a:p>
        </p:txBody>
      </p:sp>
      <p:sp>
        <p:nvSpPr>
          <p:cNvPr id="130057" name="Line 11">
            <a:extLst>
              <a:ext uri="{FF2B5EF4-FFF2-40B4-BE49-F238E27FC236}">
                <a16:creationId xmlns:a16="http://schemas.microsoft.com/office/drawing/2014/main" id="{A8DE57F8-2D89-4719-9A48-7DD67E08C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71501"/>
            <a:ext cx="12192000" cy="0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B58EC5-231F-4F3B-BA4C-D6313528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0" y="893751"/>
            <a:ext cx="11318556" cy="830998"/>
          </a:xfrm>
          <a:ln w="190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强流质子加速器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提供的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GeV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能量质子束流，轰击重金属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散裂靶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发生散裂反应，产生高通量广谱中子，驱动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次临界堆芯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运行，进行核废料嬗变及核燃料增殖。</a:t>
            </a:r>
          </a:p>
          <a:p>
            <a:endParaRPr lang="zh-CN" altLang="en-US" dirty="0"/>
          </a:p>
        </p:txBody>
      </p:sp>
      <p:pic>
        <p:nvPicPr>
          <p:cNvPr id="4" name="Picture 13" descr="http://swgk.impcas.ac.cn/images/Web/Account_header.png">
            <a:extLst>
              <a:ext uri="{FF2B5EF4-FFF2-40B4-BE49-F238E27FC236}">
                <a16:creationId xmlns:a16="http://schemas.microsoft.com/office/drawing/2014/main" id="{E5E21D52-AB33-4F37-BC84-5AB7A9E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688" r="15726" b="9183"/>
          <a:stretch>
            <a:fillRect/>
          </a:stretch>
        </p:blipFill>
        <p:spPr bwMode="auto">
          <a:xfrm>
            <a:off x="174587" y="-24427"/>
            <a:ext cx="4211638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999AC-1419-4F3F-A885-6F520512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340" y="1"/>
            <a:ext cx="7148660" cy="69312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ADS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基本原理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4E10F90A-9DF5-4431-BC41-FA3C27F4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765" y="1"/>
            <a:ext cx="792088" cy="693123"/>
          </a:xfrm>
          <a:prstGeom prst="chevron">
            <a:avLst>
              <a:gd name="adj" fmla="val 29053"/>
            </a:avLst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C1336E-F8B1-45BE-B9EA-1315981617F3}"/>
              </a:ext>
            </a:extLst>
          </p:cNvPr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F5A92154-F1B2-4AD9-BC69-3634A80B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24" y="1738843"/>
            <a:ext cx="9845749" cy="49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23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>
            <a:extLst>
              <a:ext uri="{FF2B5EF4-FFF2-40B4-BE49-F238E27FC236}">
                <a16:creationId xmlns:a16="http://schemas.microsoft.com/office/drawing/2014/main" id="{C1575E8C-62C5-4C90-A2F7-5FD912ED8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2099" name="Rectangle 7">
            <a:extLst>
              <a:ext uri="{FF2B5EF4-FFF2-40B4-BE49-F238E27FC236}">
                <a16:creationId xmlns:a16="http://schemas.microsoft.com/office/drawing/2014/main" id="{8C4F761D-03DF-4BD7-9C38-2FBB8805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563565"/>
            <a:ext cx="2167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100" name="Rectangle 8">
            <a:extLst>
              <a:ext uri="{FF2B5EF4-FFF2-40B4-BE49-F238E27FC236}">
                <a16:creationId xmlns:a16="http://schemas.microsoft.com/office/drawing/2014/main" id="{F786005B-F91A-4C0A-B9F6-EC65F3668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911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2101" name="Rectangle 4">
            <a:extLst>
              <a:ext uri="{FF2B5EF4-FFF2-40B4-BE49-F238E27FC236}">
                <a16:creationId xmlns:a16="http://schemas.microsoft.com/office/drawing/2014/main" id="{20BC7468-C7B5-4D96-90FD-A52087508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1059141"/>
            <a:ext cx="2524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3438C5-EA45-4C5C-937C-85D130B387B0}"/>
              </a:ext>
            </a:extLst>
          </p:cNvPr>
          <p:cNvSpPr/>
          <p:nvPr/>
        </p:nvSpPr>
        <p:spPr>
          <a:xfrm>
            <a:off x="1524000" y="38101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296MeV</a:t>
            </a:r>
            <a:r>
              <a:rPr lang="zh-CN" altLang="en-US" sz="28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氘核与</a:t>
            </a:r>
            <a:r>
              <a:rPr lang="en-US" altLang="zh-CN" sz="2800" b="1" kern="0" dirty="0" err="1">
                <a:solidFill>
                  <a:srgbClr val="0066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Pb</a:t>
            </a:r>
            <a:r>
              <a:rPr lang="en-US" altLang="zh-CN" sz="28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/Be</a:t>
            </a:r>
            <a:r>
              <a:rPr lang="zh-CN" altLang="en-US" sz="2800" b="1" kern="0" dirty="0">
                <a:solidFill>
                  <a:srgbClr val="0066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出射中子能谱实验测量与理论计算</a:t>
            </a:r>
          </a:p>
        </p:txBody>
      </p:sp>
      <p:pic>
        <p:nvPicPr>
          <p:cNvPr id="132103" name="图片 12">
            <a:extLst>
              <a:ext uri="{FF2B5EF4-FFF2-40B4-BE49-F238E27FC236}">
                <a16:creationId xmlns:a16="http://schemas.microsoft.com/office/drawing/2014/main" id="{3ECBF7A1-6F75-4E60-9B48-62DB55098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2" y="749301"/>
            <a:ext cx="11462196" cy="5565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2195F56-8AB8-4087-A66A-83F125F14A75}"/>
              </a:ext>
            </a:extLst>
          </p:cNvPr>
          <p:cNvSpPr/>
          <p:nvPr/>
        </p:nvSpPr>
        <p:spPr>
          <a:xfrm>
            <a:off x="1751014" y="6388100"/>
            <a:ext cx="8689975" cy="40005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INCL</a:t>
            </a:r>
            <a:r>
              <a:rPr lang="zh-CN" altLang="en-US" sz="2000" b="1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模型计算中子双微分截面结果能够很好地符合实验数据</a:t>
            </a:r>
          </a:p>
        </p:txBody>
      </p:sp>
      <p:sp>
        <p:nvSpPr>
          <p:cNvPr id="132105" name="Line 11">
            <a:extLst>
              <a:ext uri="{FF2B5EF4-FFF2-40B4-BE49-F238E27FC236}">
                <a16:creationId xmlns:a16="http://schemas.microsoft.com/office/drawing/2014/main" id="{28E44E18-9AC7-4ECF-A043-B4E898E27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542924"/>
            <a:ext cx="12192000" cy="57667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509B1847-8177-4808-8152-C678F993434E}"/>
              </a:ext>
            </a:extLst>
          </p:cNvPr>
          <p:cNvSpPr txBox="1">
            <a:spLocks/>
          </p:cNvSpPr>
          <p:nvPr/>
        </p:nvSpPr>
        <p:spPr bwMode="white">
          <a:xfrm>
            <a:off x="4291014" y="3071812"/>
            <a:ext cx="2503487" cy="3571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u"/>
              <a:defRPr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Primary activity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25DD3B7B-61E3-4B1C-B574-A075DC811F7C}"/>
              </a:ext>
            </a:extLst>
          </p:cNvPr>
          <p:cNvSpPr txBox="1">
            <a:spLocks/>
          </p:cNvSpPr>
          <p:nvPr/>
        </p:nvSpPr>
        <p:spPr bwMode="white">
          <a:xfrm>
            <a:off x="8582026" y="3043237"/>
            <a:ext cx="3241675" cy="3571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u"/>
              <a:defRPr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Neutron flux </a:t>
            </a:r>
            <a:r>
              <a:rPr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distribtuion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AEE1ED2-48A9-4EFA-949F-2AB6817D792A}"/>
              </a:ext>
            </a:extLst>
          </p:cNvPr>
          <p:cNvSpPr txBox="1">
            <a:spLocks/>
          </p:cNvSpPr>
          <p:nvPr/>
        </p:nvSpPr>
        <p:spPr bwMode="white">
          <a:xfrm>
            <a:off x="4037013" y="6105526"/>
            <a:ext cx="3714750" cy="35718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0"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Comparision</a:t>
            </a:r>
            <a:r>
              <a:rPr kumimoji="0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between </a:t>
            </a:r>
            <a:r>
              <a:rPr kumimoji="0"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experimens</a:t>
            </a:r>
            <a:r>
              <a:rPr kumimoji="0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simulation( considering Cd</a:t>
            </a:r>
            <a:r>
              <a:rPr kumimoji="0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9E6858E-421D-410B-B99C-46C9BDE66C25}"/>
              </a:ext>
            </a:extLst>
          </p:cNvPr>
          <p:cNvSpPr txBox="1">
            <a:spLocks/>
          </p:cNvSpPr>
          <p:nvPr/>
        </p:nvSpPr>
        <p:spPr bwMode="white">
          <a:xfrm>
            <a:off x="8356601" y="6072187"/>
            <a:ext cx="3929063" cy="3571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kumimoji="0"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Comparision</a:t>
            </a:r>
            <a:r>
              <a:rPr kumimoji="0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between </a:t>
            </a:r>
            <a:r>
              <a:rPr kumimoji="0"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experimens</a:t>
            </a:r>
            <a:r>
              <a:rPr kumimoji="0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simulation( no considering Cd</a:t>
            </a:r>
            <a:r>
              <a:rPr kumimoji="0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cxnSp>
        <p:nvCxnSpPr>
          <p:cNvPr id="136199" name="直接连接符 13">
            <a:extLst>
              <a:ext uri="{FF2B5EF4-FFF2-40B4-BE49-F238E27FC236}">
                <a16:creationId xmlns:a16="http://schemas.microsoft.com/office/drawing/2014/main" id="{CEBC0EC3-3768-4534-B064-3B11336E2C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00087"/>
            <a:ext cx="12496800" cy="0"/>
          </a:xfrm>
          <a:prstGeom prst="line">
            <a:avLst/>
          </a:prstGeom>
          <a:noFill/>
          <a:ln w="50800" cmpd="dbl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6200" name="图片 1">
            <a:extLst>
              <a:ext uri="{FF2B5EF4-FFF2-40B4-BE49-F238E27FC236}">
                <a16:creationId xmlns:a16="http://schemas.microsoft.com/office/drawing/2014/main" id="{19C6EF17-94DD-4A94-8D2D-742BCB905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742951"/>
            <a:ext cx="3846512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图片 2">
            <a:extLst>
              <a:ext uri="{FF2B5EF4-FFF2-40B4-BE49-F238E27FC236}">
                <a16:creationId xmlns:a16="http://schemas.microsoft.com/office/drawing/2014/main" id="{71291381-5B2A-403D-B98B-F9D691165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746125"/>
            <a:ext cx="31464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图片 3">
            <a:extLst>
              <a:ext uri="{FF2B5EF4-FFF2-40B4-BE49-F238E27FC236}">
                <a16:creationId xmlns:a16="http://schemas.microsoft.com/office/drawing/2014/main" id="{C6A8770A-AD01-4734-BC66-F551E5C9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429001"/>
            <a:ext cx="34671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图片 4">
            <a:extLst>
              <a:ext uri="{FF2B5EF4-FFF2-40B4-BE49-F238E27FC236}">
                <a16:creationId xmlns:a16="http://schemas.microsoft.com/office/drawing/2014/main" id="{995A951D-AF56-430E-9049-E4E09CD72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3435350"/>
            <a:ext cx="3505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id="{EEB227EC-1DAC-444A-B7FD-C0C4C4084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6472237"/>
            <a:ext cx="4838700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 b="1">
                <a:solidFill>
                  <a:srgbClr val="00478E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00478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zh-CN" altLang="en-US" sz="2000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包</a:t>
            </a:r>
            <a:r>
              <a:rPr lang="en-US" altLang="zh-CN" sz="2000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Cd</a:t>
            </a:r>
            <a:r>
              <a:rPr lang="zh-CN" altLang="en-US" sz="2000" kern="0" dirty="0">
                <a:solidFill>
                  <a:srgbClr val="000099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情况下，模拟与实验较好符合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585BE03-960F-4750-9349-D480C42CF5E2}"/>
              </a:ext>
            </a:extLst>
          </p:cNvPr>
          <p:cNvSpPr txBox="1"/>
          <p:nvPr/>
        </p:nvSpPr>
        <p:spPr>
          <a:xfrm>
            <a:off x="402771" y="21763"/>
            <a:ext cx="11420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250 MeV p+ Pb 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中子学实验测量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38073048-3F9B-4DE6-A651-36E7D8EF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" y="793637"/>
            <a:ext cx="3505201" cy="2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3DF329-D5C0-4E2C-B1A9-78B777356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44" y="3795712"/>
            <a:ext cx="3558043" cy="26765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199" name="直接连接符 13">
            <a:extLst>
              <a:ext uri="{FF2B5EF4-FFF2-40B4-BE49-F238E27FC236}">
                <a16:creationId xmlns:a16="http://schemas.microsoft.com/office/drawing/2014/main" id="{CEBC0EC3-3768-4534-B064-3B11336E2C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00087"/>
            <a:ext cx="12496800" cy="0"/>
          </a:xfrm>
          <a:prstGeom prst="line">
            <a:avLst/>
          </a:prstGeom>
          <a:noFill/>
          <a:ln w="50800" cmpd="dbl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585BE03-960F-4750-9349-D480C42CF5E2}"/>
              </a:ext>
            </a:extLst>
          </p:cNvPr>
          <p:cNvSpPr txBox="1"/>
          <p:nvPr/>
        </p:nvSpPr>
        <p:spPr>
          <a:xfrm>
            <a:off x="323833" y="83318"/>
            <a:ext cx="11688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RIBLL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终端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26.7MeV/u </a:t>
            </a:r>
            <a:r>
              <a:rPr lang="en-US" altLang="zh-CN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He, 80.5 </a:t>
            </a:r>
            <a:r>
              <a:rPr lang="en-US" altLang="zh-CN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  + Be, C, Pb, W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出射中子双微分产额</a:t>
            </a:r>
          </a:p>
        </p:txBody>
      </p: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9E9E0E45-E086-4328-A7DC-B4750BCD5A5E}"/>
              </a:ext>
            </a:extLst>
          </p:cNvPr>
          <p:cNvGrpSpPr>
            <a:grpSpLocks/>
          </p:cNvGrpSpPr>
          <p:nvPr/>
        </p:nvGrpSpPr>
        <p:grpSpPr bwMode="auto">
          <a:xfrm>
            <a:off x="4539344" y="793637"/>
            <a:ext cx="7141028" cy="5570175"/>
            <a:chOff x="4463038" y="1950732"/>
            <a:chExt cx="4501450" cy="2737774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D652E961-1EB4-42B9-818F-7E52C72F6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038" y="2193832"/>
              <a:ext cx="2335862" cy="2470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FA6927-34C4-411F-8DD0-417E4292C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79682"/>
              <a:ext cx="2160240" cy="240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020FDF3-934A-4337-B054-601575EF92A0}"/>
                </a:ext>
              </a:extLst>
            </p:cNvPr>
            <p:cNvSpPr txBox="1"/>
            <p:nvPr/>
          </p:nvSpPr>
          <p:spPr>
            <a:xfrm>
              <a:off x="4585259" y="1950732"/>
              <a:ext cx="2091217" cy="278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tIns="0" bIns="0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He + Be, C, Pb, W </a:t>
              </a:r>
              <a:endParaRPr lang="zh-CN" alt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E868AAF-287A-4F10-80CB-A8B022AF44C6}"/>
                </a:ext>
              </a:extLst>
            </p:cNvPr>
            <p:cNvSpPr txBox="1"/>
            <p:nvPr/>
          </p:nvSpPr>
          <p:spPr>
            <a:xfrm>
              <a:off x="6863949" y="1950732"/>
              <a:ext cx="2013534" cy="278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tIns="0" bIns="0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12</a:t>
              </a:r>
              <a:r>
                <a:rPr lang="en-US" altLang="zh-CN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 + Be, C, Pb, W </a:t>
              </a:r>
              <a:endParaRPr lang="zh-CN" altLang="en-US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" descr="图片 2">
            <a:extLst>
              <a:ext uri="{FF2B5EF4-FFF2-40B4-BE49-F238E27FC236}">
                <a16:creationId xmlns:a16="http://schemas.microsoft.com/office/drawing/2014/main" id="{9D39C22A-4409-43EB-A6B3-F6E4B8DFD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6" y="793637"/>
            <a:ext cx="4248150" cy="54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文本框 42">
            <a:extLst>
              <a:ext uri="{FF2B5EF4-FFF2-40B4-BE49-F238E27FC236}">
                <a16:creationId xmlns:a16="http://schemas.microsoft.com/office/drawing/2014/main" id="{AD02ABE4-4139-4DCA-B007-A627B282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159" y="6367838"/>
            <a:ext cx="4291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楷体_GB2312"/>
              </a:rPr>
              <a:t>对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楷体_GB2312"/>
              </a:rPr>
              <a:t>GEANT4, FLUKA, PHITS</a:t>
            </a:r>
            <a:r>
              <a:rPr lang="zh-CN" alt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楷体_GB2312"/>
              </a:rPr>
              <a:t>等程序检验</a:t>
            </a:r>
            <a:endParaRPr lang="zh-CN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16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1">
            <a:extLst>
              <a:ext uri="{FF2B5EF4-FFF2-40B4-BE49-F238E27FC236}">
                <a16:creationId xmlns:a16="http://schemas.microsoft.com/office/drawing/2014/main" id="{EC1A463E-9AB0-4F31-B0C3-CD5C29D6B138}"/>
              </a:ext>
            </a:extLst>
          </p:cNvPr>
          <p:cNvSpPr txBox="1"/>
          <p:nvPr/>
        </p:nvSpPr>
        <p:spPr>
          <a:xfrm>
            <a:off x="653143" y="111125"/>
            <a:ext cx="11252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基于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ADS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直线加速器开展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20MeV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质子与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ADS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关键材料实验</a:t>
            </a:r>
          </a:p>
        </p:txBody>
      </p:sp>
      <p:cxnSp>
        <p:nvCxnSpPr>
          <p:cNvPr id="114691" name="直接连接符 25">
            <a:extLst>
              <a:ext uri="{FF2B5EF4-FFF2-40B4-BE49-F238E27FC236}">
                <a16:creationId xmlns:a16="http://schemas.microsoft.com/office/drawing/2014/main" id="{C6222D32-3591-44FB-8E81-9D2C3799B2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63588"/>
            <a:ext cx="12192000" cy="0"/>
          </a:xfrm>
          <a:prstGeom prst="line">
            <a:avLst/>
          </a:prstGeom>
          <a:noFill/>
          <a:ln w="63500" algn="ctr">
            <a:solidFill>
              <a:srgbClr val="2F5EB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865443C-456C-441C-A117-1E097539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30" y="947687"/>
            <a:ext cx="9162241" cy="57991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F18B2AA-B114-415B-8D2C-0DAF4B81F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r="11607"/>
          <a:stretch/>
        </p:blipFill>
        <p:spPr bwMode="auto">
          <a:xfrm>
            <a:off x="201744" y="3813131"/>
            <a:ext cx="2597018" cy="16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71A1BD-9688-4887-A621-7A5958E8EAB3}"/>
              </a:ext>
            </a:extLst>
          </p:cNvPr>
          <p:cNvGrpSpPr/>
          <p:nvPr/>
        </p:nvGrpSpPr>
        <p:grpSpPr>
          <a:xfrm>
            <a:off x="285047" y="1676478"/>
            <a:ext cx="2652583" cy="1914903"/>
            <a:chOff x="225309" y="930358"/>
            <a:chExt cx="2931522" cy="1029556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DF1EE79-59B3-49A4-B08B-D5E6DAF8E623}"/>
                </a:ext>
              </a:extLst>
            </p:cNvPr>
            <p:cNvPicPr/>
            <p:nvPr/>
          </p:nvPicPr>
          <p:blipFill rotWithShape="1">
            <a:blip r:embed="rId5"/>
            <a:srcRect l="1468" t="15717" r="1870" b="1058"/>
            <a:stretch>
              <a:fillRect/>
            </a:stretch>
          </p:blipFill>
          <p:spPr>
            <a:xfrm>
              <a:off x="225309" y="930358"/>
              <a:ext cx="2685988" cy="822488"/>
            </a:xfrm>
            <a:prstGeom prst="rect">
              <a:avLst/>
            </a:prstGeom>
          </p:spPr>
        </p:pic>
        <p:sp>
          <p:nvSpPr>
            <p:cNvPr id="39" name="文本框 4">
              <a:extLst>
                <a:ext uri="{FF2B5EF4-FFF2-40B4-BE49-F238E27FC236}">
                  <a16:creationId xmlns:a16="http://schemas.microsoft.com/office/drawing/2014/main" id="{7C34C265-E47A-44F0-9612-28E554845B0F}"/>
                </a:ext>
              </a:extLst>
            </p:cNvPr>
            <p:cNvSpPr txBox="1"/>
            <p:nvPr/>
          </p:nvSpPr>
          <p:spPr>
            <a:xfrm>
              <a:off x="225309" y="1761341"/>
              <a:ext cx="2931522" cy="19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b="1" kern="0" dirty="0">
                  <a:solidFill>
                    <a:srgbClr val="3B38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ADS</a:t>
              </a:r>
              <a:r>
                <a:rPr lang="zh-CN" altLang="en-US" b="1" kern="0" dirty="0">
                  <a:solidFill>
                    <a:srgbClr val="3B38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超导直线加速器</a:t>
              </a: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A6F9C56A-AA79-4A0F-938F-BB6DD19271AD}"/>
              </a:ext>
            </a:extLst>
          </p:cNvPr>
          <p:cNvSpPr txBox="1"/>
          <p:nvPr/>
        </p:nvSpPr>
        <p:spPr>
          <a:xfrm>
            <a:off x="201744" y="5641281"/>
            <a:ext cx="259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同位素实验平台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 bwMode="auto">
          <a:xfrm>
            <a:off x="0" y="702433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5" name="TextBox 11"/>
          <p:cNvSpPr txBox="1"/>
          <p:nvPr/>
        </p:nvSpPr>
        <p:spPr>
          <a:xfrm>
            <a:off x="233421" y="59455"/>
            <a:ext cx="11725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HIRFL-SSC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开展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 MeV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质子与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ADS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关键材料实验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233421" y="947101"/>
            <a:ext cx="3326208" cy="5301300"/>
            <a:chOff x="202977" y="1795293"/>
            <a:chExt cx="3967023" cy="49637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375" y="1795293"/>
              <a:ext cx="3913625" cy="2103470"/>
            </a:xfrm>
            <a:prstGeom prst="rect">
              <a:avLst/>
            </a:prstGeom>
          </p:spPr>
        </p:pic>
        <p:pic>
          <p:nvPicPr>
            <p:cNvPr id="29" name="图片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2" t="11980" r="15302" b="18500"/>
            <a:stretch>
              <a:fillRect/>
            </a:stretch>
          </p:blipFill>
          <p:spPr bwMode="auto">
            <a:xfrm>
              <a:off x="202977" y="3926809"/>
              <a:ext cx="3967023" cy="283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CF99332-1593-4D75-B50C-D0A0833A0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66" y="760637"/>
            <a:ext cx="8302791" cy="590141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79B03-36D0-4FF0-9277-88BF359D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8" y="-7938"/>
            <a:ext cx="11908818" cy="465138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1" lang="zh-CN" alt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  <a:cs typeface="+mn-cs"/>
              </a:rPr>
              <a:t>基于原子能院中子积分实验装置</a:t>
            </a:r>
            <a:r>
              <a:rPr kumimoji="1" lang="en-US" altLang="zh-CN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  <a:cs typeface="+mn-cs"/>
              </a:rPr>
              <a:t>ADS</a:t>
            </a:r>
            <a:r>
              <a:rPr kumimoji="1" lang="zh-CN" alt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  <a:cs typeface="+mn-cs"/>
              </a:rPr>
              <a:t>靶堆耦合系统关键材料的宏观检验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BA275BA8-7416-40BC-9257-EB133BD5F31D}"/>
              </a:ext>
            </a:extLst>
          </p:cNvPr>
          <p:cNvCxnSpPr/>
          <p:nvPr/>
        </p:nvCxnSpPr>
        <p:spPr>
          <a:xfrm>
            <a:off x="1524000" y="471488"/>
            <a:ext cx="9144000" cy="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316" name="Rectangle 5">
            <a:extLst>
              <a:ext uri="{FF2B5EF4-FFF2-40B4-BE49-F238E27FC236}">
                <a16:creationId xmlns:a16="http://schemas.microsoft.com/office/drawing/2014/main" id="{34BEA496-A42A-47F7-A33E-8AE9ED48F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1317" name="Rectangle 6">
            <a:extLst>
              <a:ext uri="{FF2B5EF4-FFF2-40B4-BE49-F238E27FC236}">
                <a16:creationId xmlns:a16="http://schemas.microsoft.com/office/drawing/2014/main" id="{806D8861-601A-4CA9-A87A-25451FA2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921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1318" name="Rectangle 7">
            <a:extLst>
              <a:ext uri="{FF2B5EF4-FFF2-40B4-BE49-F238E27FC236}">
                <a16:creationId xmlns:a16="http://schemas.microsoft.com/office/drawing/2014/main" id="{DF6B118D-5871-4F05-877E-0CF9FF24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563565"/>
            <a:ext cx="2167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1319" name="Rectangle 8">
            <a:extLst>
              <a:ext uri="{FF2B5EF4-FFF2-40B4-BE49-F238E27FC236}">
                <a16:creationId xmlns:a16="http://schemas.microsoft.com/office/drawing/2014/main" id="{12902C9E-E566-4AA3-9319-690D6A9E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911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1320" name="Rectangle 4">
            <a:extLst>
              <a:ext uri="{FF2B5EF4-FFF2-40B4-BE49-F238E27FC236}">
                <a16:creationId xmlns:a16="http://schemas.microsoft.com/office/drawing/2014/main" id="{CC49F7FA-622A-4FDC-A8C5-40A799882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1059141"/>
            <a:ext cx="2524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1321" name="文本框 12">
            <a:extLst>
              <a:ext uri="{FF2B5EF4-FFF2-40B4-BE49-F238E27FC236}">
                <a16:creationId xmlns:a16="http://schemas.microsoft.com/office/drawing/2014/main" id="{2BB497A8-4C89-481B-A477-DEDEF70C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68" y="522289"/>
            <a:ext cx="11809926" cy="10156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开展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靶堆耦合系统关键材料镓、钨块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(W)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、钨球颗粒、石墨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(C)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、聚乙烯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(CH2)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、碳化硅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SiC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、铀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238(U)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、及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W+U+C+CH2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组合样品的积分实验，对国际各评价数据库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ENDF-BVII.1,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JENDL-4.0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，欧洲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JEFF-3.2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，中国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CENDL-3.1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IAEA ADS-2.0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）进行宏观检验。</a:t>
            </a:r>
          </a:p>
        </p:txBody>
      </p:sp>
      <p:pic>
        <p:nvPicPr>
          <p:cNvPr id="141322" name="图片 13">
            <a:extLst>
              <a:ext uri="{FF2B5EF4-FFF2-40B4-BE49-F238E27FC236}">
                <a16:creationId xmlns:a16="http://schemas.microsoft.com/office/drawing/2014/main" id="{C99CB115-71B7-4221-9392-6780854F1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1" y="1547175"/>
            <a:ext cx="10921407" cy="515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/>
          <p:nvPr/>
        </p:nvCxnSpPr>
        <p:spPr bwMode="auto">
          <a:xfrm>
            <a:off x="0" y="702433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5" name="TextBox 11"/>
          <p:cNvSpPr txBox="1"/>
          <p:nvPr/>
        </p:nvSpPr>
        <p:spPr>
          <a:xfrm>
            <a:off x="233421" y="59455"/>
            <a:ext cx="11725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基于九院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D-T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中子源开展</a:t>
            </a:r>
            <a:r>
              <a:rPr lang="en-US" altLang="zh-CN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ADS</a:t>
            </a:r>
            <a:r>
              <a:rPr lang="zh-CN" altLang="en-US" sz="3200" b="1" kern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关键材料实验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E96D0A-64D6-4EAC-BF1B-82BAC035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"/>
          <a:stretch>
            <a:fillRect/>
          </a:stretch>
        </p:blipFill>
        <p:spPr bwMode="auto">
          <a:xfrm>
            <a:off x="233420" y="4119879"/>
            <a:ext cx="3231761" cy="2483225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94F125-3FAF-4D4D-8238-942B6F7BD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r="30166"/>
          <a:stretch>
            <a:fillRect/>
          </a:stretch>
        </p:blipFill>
        <p:spPr>
          <a:xfrm>
            <a:off x="233420" y="1064647"/>
            <a:ext cx="3231761" cy="29412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BE147D-3D21-4E67-97DB-5192B793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450" y="1349045"/>
            <a:ext cx="4513728" cy="51924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2AE5325-BB4F-409E-B67D-88BD3A1B2FB7}"/>
              </a:ext>
            </a:extLst>
          </p:cNvPr>
          <p:cNvSpPr txBox="1"/>
          <p:nvPr/>
        </p:nvSpPr>
        <p:spPr>
          <a:xfrm>
            <a:off x="4223657" y="979713"/>
            <a:ext cx="311331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Sn(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n,x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911B65D-7E16-4053-931B-CCCABA7FC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642" y="1210546"/>
            <a:ext cx="3677638" cy="27279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9A29324-539D-46FE-A44C-379DF2132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725" y="4269064"/>
            <a:ext cx="3373513" cy="247391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5B046D0-D5E9-4B05-94C9-B0F42EBCF3C4}"/>
              </a:ext>
            </a:extLst>
          </p:cNvPr>
          <p:cNvSpPr txBox="1"/>
          <p:nvPr/>
        </p:nvSpPr>
        <p:spPr>
          <a:xfrm>
            <a:off x="8934038" y="879981"/>
            <a:ext cx="26069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Zn(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3FB66BF-9581-4FC6-B9B4-EE05C64AE690}"/>
              </a:ext>
            </a:extLst>
          </p:cNvPr>
          <p:cNvSpPr txBox="1"/>
          <p:nvPr/>
        </p:nvSpPr>
        <p:spPr>
          <a:xfrm>
            <a:off x="8863016" y="3899732"/>
            <a:ext cx="26069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Zn(n,2n)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2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919288" y="1412876"/>
            <a:ext cx="8839200" cy="2962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光超粗黑_CNKI" panose="02000500000000000000" pitchFamily="2" charset="-122"/>
                <a:ea typeface="华光超粗黑_CNKI" panose="02000500000000000000" pitchFamily="2" charset="-122"/>
              </a:rPr>
              <a:t>谢   谢 ！</a:t>
            </a:r>
            <a:endParaRPr lang="en-US" altLang="zh-CN" sz="8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光超粗黑_CNKI" panose="02000500000000000000" pitchFamily="2" charset="-122"/>
              <a:ea typeface="华光超粗黑_CNKI" panose="02000500000000000000" pitchFamily="2" charset="-122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zh-CN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光粗黑_CNKI" panose="02000500000000000000" pitchFamily="2" charset="-122"/>
                <a:ea typeface="华光粗黑_CNKI" panose="02000500000000000000" pitchFamily="2" charset="-122"/>
              </a:rPr>
              <a:t>敬请指导批评！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592229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-6575"/>
            <a:ext cx="11759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高放核废料嬗变 </a:t>
            </a: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5E08947-18C6-42C5-B21D-F945485A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02" y="1118245"/>
            <a:ext cx="6270266" cy="4475350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19100" indent="-4191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19100" marR="0" lvl="0" indent="-4191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高放废物的深地质处置将需要超过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万年；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19100" marR="0" lvl="0" indent="-4191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具有强大的嬗变能力、良好的中子经济性、优越的系统安全性；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lang="zh-CN" altLang="en-US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嬗变的主要任务是焚烧具有长寿命高毒性的次锕系核素</a:t>
            </a:r>
            <a:r>
              <a:rPr lang="en-US" altLang="zh-CN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(MA)</a:t>
            </a:r>
            <a:r>
              <a:rPr lang="zh-CN" altLang="en-US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和长寿命裂变产物</a:t>
            </a:r>
            <a:r>
              <a:rPr lang="en-US" altLang="zh-CN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(LLFP)</a:t>
            </a:r>
            <a:r>
              <a:rPr lang="zh-CN" altLang="en-US" sz="28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19100" marR="0" lvl="0" indent="-4191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ADS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能够将长寿命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万年）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高放核废料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嬗变成短寿命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（几百年）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核废料，并减小体积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（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1/1000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）。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5AA279CD-58B4-453F-8359-D19E60213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53" y="1238560"/>
            <a:ext cx="5449647" cy="548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8C9EEB2-4C4E-49A6-B59C-849F1CD3D3D2}"/>
              </a:ext>
            </a:extLst>
          </p:cNvPr>
          <p:cNvSpPr txBox="1"/>
          <p:nvPr/>
        </p:nvSpPr>
        <p:spPr>
          <a:xfrm>
            <a:off x="7546357" y="679210"/>
            <a:ext cx="415341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放射性毒性随时间的演化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swgk.impcas.ac.cn/images/Web/Account_header.png">
            <a:extLst>
              <a:ext uri="{FF2B5EF4-FFF2-40B4-BE49-F238E27FC236}">
                <a16:creationId xmlns:a16="http://schemas.microsoft.com/office/drawing/2014/main" id="{E5E21D52-AB33-4F37-BC84-5AB7A9E5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688" r="15726" b="9183"/>
          <a:stretch>
            <a:fillRect/>
          </a:stretch>
        </p:blipFill>
        <p:spPr bwMode="auto">
          <a:xfrm>
            <a:off x="174587" y="-24427"/>
            <a:ext cx="4211638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999AC-1419-4F3F-A885-6F520512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340" y="1"/>
            <a:ext cx="7148660" cy="69312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4E10F90A-9DF5-4431-BC41-FA3C27F4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765" y="1"/>
            <a:ext cx="792088" cy="693123"/>
          </a:xfrm>
          <a:prstGeom prst="chevron">
            <a:avLst>
              <a:gd name="adj" fmla="val 29053"/>
            </a:avLst>
          </a:prstGeom>
          <a:solidFill>
            <a:srgbClr val="0000CC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C1336E-F8B1-45BE-B9EA-1315981617F3}"/>
              </a:ext>
            </a:extLst>
          </p:cNvPr>
          <p:cNvCxnSpPr/>
          <p:nvPr/>
        </p:nvCxnSpPr>
        <p:spPr bwMode="auto">
          <a:xfrm>
            <a:off x="0" y="765176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grpSp>
        <p:nvGrpSpPr>
          <p:cNvPr id="10" name="组合 2">
            <a:extLst>
              <a:ext uri="{FF2B5EF4-FFF2-40B4-BE49-F238E27FC236}">
                <a16:creationId xmlns:a16="http://schemas.microsoft.com/office/drawing/2014/main" id="{BD4FC562-5FD3-4FC2-B104-A84705BBDABB}"/>
              </a:ext>
            </a:extLst>
          </p:cNvPr>
          <p:cNvGrpSpPr>
            <a:grpSpLocks/>
          </p:cNvGrpSpPr>
          <p:nvPr/>
        </p:nvGrpSpPr>
        <p:grpSpPr bwMode="auto">
          <a:xfrm>
            <a:off x="1624641" y="993567"/>
            <a:ext cx="9161463" cy="584200"/>
            <a:chOff x="231775" y="812800"/>
            <a:chExt cx="9161463" cy="584200"/>
          </a:xfrm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46D1D062-90DB-4A38-92D1-EF1DA6B8FFAC}"/>
                </a:ext>
              </a:extLst>
            </p:cNvPr>
            <p:cNvSpPr/>
            <p:nvPr/>
          </p:nvSpPr>
          <p:spPr bwMode="auto">
            <a:xfrm>
              <a:off x="231775" y="812800"/>
              <a:ext cx="8732838" cy="584200"/>
            </a:xfrm>
            <a:prstGeom prst="roundRect">
              <a:avLst/>
            </a:prstGeom>
            <a:solidFill>
              <a:srgbClr val="F0FFFA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428564F-6814-4318-9867-B32F6F350266}"/>
                </a:ext>
              </a:extLst>
            </p:cNvPr>
            <p:cNvSpPr/>
            <p:nvPr/>
          </p:nvSpPr>
          <p:spPr>
            <a:xfrm>
              <a:off x="731838" y="812800"/>
              <a:ext cx="8661400" cy="522288"/>
            </a:xfrm>
            <a:prstGeom prst="rect">
              <a:avLst/>
            </a:prstGeom>
            <a:noFill/>
            <a:ln w="25400" cap="rnd"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kern="0" dirty="0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核数据对于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ADS</a:t>
              </a:r>
              <a:r>
                <a:rPr lang="zh-CN" altLang="en-US" sz="2800" b="1" kern="0" dirty="0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概念和系统设计具有重要的意义</a:t>
              </a:r>
              <a:r>
                <a:rPr lang="zh-CN" altLang="en-US" sz="2800" kern="0" dirty="0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。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6370C19-1626-44B2-8596-D5807302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20" y="1683285"/>
            <a:ext cx="9495784" cy="50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系统设计相关粒子输运蒙特卡洛模拟程序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3E091A-96DA-46DA-BCBD-FD312695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15" y="867935"/>
            <a:ext cx="10561568" cy="5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0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核数据产生过程示意图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15C0F8-2930-4DB9-A632-6FEDB9F48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08" y="809221"/>
            <a:ext cx="7964079" cy="53012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335B048-71EF-4A07-8899-E0DAFBC845CF}"/>
              </a:ext>
            </a:extLst>
          </p:cNvPr>
          <p:cNvSpPr txBox="1"/>
          <p:nvPr/>
        </p:nvSpPr>
        <p:spPr>
          <a:xfrm>
            <a:off x="820930" y="6204923"/>
            <a:ext cx="10550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葛智刚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陈永静，核数据研究及应用的进展与展望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原子核物理评论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 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37 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卷 第 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r>
              <a:rPr lang="en-US" altLang="zh-CN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r>
              <a:rPr lang="zh-CN" altLang="en-US" sz="2000" b="0" i="0" u="none" strike="noStrike" baseline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2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国际上主要的评价数据库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3">
            <a:extLst>
              <a:ext uri="{FF2B5EF4-FFF2-40B4-BE49-F238E27FC236}">
                <a16:creationId xmlns:a16="http://schemas.microsoft.com/office/drawing/2014/main" id="{5AFCF22B-DFD3-450D-B594-2047B6229BE5}"/>
              </a:ext>
            </a:extLst>
          </p:cNvPr>
          <p:cNvSpPr txBox="1">
            <a:spLocks/>
          </p:cNvSpPr>
          <p:nvPr/>
        </p:nvSpPr>
        <p:spPr>
          <a:xfrm>
            <a:off x="216060" y="882604"/>
            <a:ext cx="11759879" cy="84316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列表给出了国际上主要的评价数据库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由于低于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20MeV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的实验数据较多，评价数据库得到广泛发展，具有较高的精度。对于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，需要高达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GeV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能量的高能数据。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D388F7F-E304-483E-9B0B-B1C6EEE2F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33354"/>
              </p:ext>
            </p:extLst>
          </p:nvPr>
        </p:nvGraphicFramePr>
        <p:xfrm>
          <a:off x="216060" y="1893592"/>
          <a:ext cx="11759878" cy="439129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5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</a:rPr>
                        <a:t>数据库</a:t>
                      </a:r>
                      <a:endParaRPr lang="zh-CN" sz="2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</a:rPr>
                        <a:t>国家</a:t>
                      </a:r>
                      <a:endParaRPr lang="zh-CN" sz="2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</a:rPr>
                        <a:t>发布时间</a:t>
                      </a:r>
                      <a:endParaRPr lang="zh-CN" sz="28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主要特点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CENDL-3.2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中国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2020.6.12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baseline="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中子能量</a:t>
                      </a:r>
                      <a:r>
                        <a:rPr lang="en-US" altLang="zh-CN" sz="2400" kern="100" baseline="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&lt;20MeV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ENDF/B-VIII.0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美国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2018.2.2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中子、质子能量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&lt;150MeV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JE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FF-3.3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欧洲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2017.11.20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中子能量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&lt;200MeV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JENDL-5.0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日本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2021.12.27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中子能量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&lt;200MeV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26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ADS-2.0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IAEA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2008.12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U-232,Np-237,Np-239,Cm-242,Cm-247</a:t>
                      </a: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取自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JENDL,W-180,W-182,W-183,W-184,W-186IAEA</a:t>
                      </a:r>
                      <a:r>
                        <a:rPr lang="zh-CN" altLang="en-US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自己评价，其它的取自</a:t>
                      </a:r>
                      <a:r>
                        <a:rPr lang="en-US" altLang="zh-CN" sz="24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ENDF/B-VII.0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46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 bwMode="auto">
          <a:xfrm>
            <a:off x="0" y="714778"/>
            <a:ext cx="12192000" cy="0"/>
          </a:xfrm>
          <a:prstGeom prst="line">
            <a:avLst/>
          </a:prstGeom>
          <a:noFill/>
          <a:ln w="63500" cap="flat" cmpd="sng" algn="ctr">
            <a:solidFill>
              <a:srgbClr val="0000CC"/>
            </a:solidFill>
            <a:prstDash val="soli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16060" y="6892"/>
            <a:ext cx="11759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ADS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对核数据的需求：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基础核数据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6FCB669-B26E-4285-84B4-18357357A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6" y="836257"/>
            <a:ext cx="11814213" cy="1384995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909638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317625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725613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1336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90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3048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505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9624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ADS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所需的基础核数据主要包括：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能量高达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GeV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量级的质子、中子及轻带电粒子诱发核反应；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出射中子、伽玛、轻带电粒子、中等质量碎片、裂变碎片、余核等测量；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总截面、双微分截面、弹性散射截面、俘获截面、裂变截面、能谱、产额、空间分布等物理量。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4A09CBA-8A15-45D9-9BD8-FA39E667A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988169"/>
              </p:ext>
            </p:extLst>
          </p:nvPr>
        </p:nvGraphicFramePr>
        <p:xfrm>
          <a:off x="174586" y="2281174"/>
          <a:ext cx="11814213" cy="4317591"/>
        </p:xfrm>
        <a:graphic>
          <a:graphicData uri="http://schemas.openxmlformats.org/drawingml/2006/table">
            <a:tbl>
              <a:tblPr/>
              <a:tblGrid>
                <a:gridCol w="325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08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主要核素或元素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94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靶材料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Pb, Bi, W, Fe, Ni, U, Zr, Sn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,Ta, Al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12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Po 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产物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Bi(</a:t>
                      </a:r>
                      <a:r>
                        <a:rPr kumimoji="0" lang="en-US" altLang="zh-C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p,xn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207,208,209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l-GR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,x)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207,208,209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Po, 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Bi(</a:t>
                      </a:r>
                      <a:r>
                        <a:rPr kumimoji="0" lang="en-US" altLang="zh-C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n,γ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Bi </a:t>
                      </a:r>
                      <a:r>
                        <a:rPr kumimoji="0" lang="zh-CN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89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次锕系核素（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MA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Np,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Np,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242m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243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243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245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248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06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长寿命裂变产物（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LLFP)</a:t>
                      </a:r>
                      <a:endParaRPr kumimoji="0" lang="zh-CN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93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Zr,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99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Tc,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Pd,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126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135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Cs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94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核燃料组件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238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14,15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N, O, F, Cl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94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Th-U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循环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231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233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Pa, 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233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U,</a:t>
                      </a:r>
                      <a:r>
                        <a:rPr kumimoji="0" lang="en-US" altLang="zh-C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234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63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结构材料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Zn, Cu, Ni, Co, Fe,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Cr,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Ca,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Al, Mg, Na, O, N, C, B, Be, He, T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94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屏蔽材料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O, Si, P, Ca, </a:t>
                      </a:r>
                      <a:r>
                        <a:rPr kumimoji="0" lang="en-US" altLang="zh-CN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Fe</a:t>
                      </a:r>
                      <a:endParaRPr kumimoji="0" lang="zh-CN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11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2571</Words>
  <Application>Microsoft Office PowerPoint</Application>
  <PresentationFormat>宽屏</PresentationFormat>
  <Paragraphs>263</Paragraphs>
  <Slides>37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等线</vt:lpstr>
      <vt:lpstr>等线 Light</vt:lpstr>
      <vt:lpstr>黑体</vt:lpstr>
      <vt:lpstr>华光超粗黑_CNKI</vt:lpstr>
      <vt:lpstr>华光粗黑_CNKI</vt:lpstr>
      <vt:lpstr>微软雅黑</vt:lpstr>
      <vt:lpstr>Arial</vt:lpstr>
      <vt:lpstr>Calibri</vt:lpstr>
      <vt:lpstr>Calibri Light</vt:lpstr>
      <vt:lpstr>Symbol</vt:lpstr>
      <vt:lpstr>Times New Roman</vt:lpstr>
      <vt:lpstr>Wingdings</vt:lpstr>
      <vt:lpstr>Office 主题​​</vt:lpstr>
      <vt:lpstr>2_Office 主题​​</vt:lpstr>
      <vt:lpstr>1_Office 主题​​</vt:lpstr>
      <vt:lpstr>1_Office 主题</vt:lpstr>
      <vt:lpstr>2_Office 主题</vt:lpstr>
      <vt:lpstr>3_Office 主题​​</vt:lpstr>
      <vt:lpstr>4_Office 主题</vt:lpstr>
      <vt:lpstr>4_Office 主题​​</vt:lpstr>
      <vt:lpstr>ADS对核数据的需求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不同评价数据库241Am(n,f)截面(只有n&lt;20MeV有数据) (n,2n)是嬗变反应的重要反应道</vt:lpstr>
      <vt:lpstr>PowerPoint 演示文稿</vt:lpstr>
      <vt:lpstr>不同评价数据靶材料的(n,2n)截面差异很大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基于原子能院中子积分实验装置ADS靶堆耦合系统关键材料的宏观检验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2021年度考核报告</dc:title>
  <dc:creator>windeye windeye</dc:creator>
  <cp:lastModifiedBy>westwind</cp:lastModifiedBy>
  <cp:revision>407</cp:revision>
  <dcterms:created xsi:type="dcterms:W3CDTF">2021-11-24T12:04:00Z</dcterms:created>
  <dcterms:modified xsi:type="dcterms:W3CDTF">2022-08-19T10:27:17Z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DC980ECDE45F49A88C9A481ABA4C99B5</vt:lpwstr>
  </property>
  <property fmtid="{D5CDD505-2E9C-101B-9397-08002B2CF9AE}" pid="3" name="KSOProductBuildVer">
    <vt:lpwstr>2052-11.1.0.11115</vt:lpwstr>
  </property>
</Properties>
</file>