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375" r:id="rId4"/>
    <p:sldId id="344" r:id="rId5"/>
    <p:sldId id="308" r:id="rId6"/>
    <p:sldId id="416" r:id="rId7"/>
    <p:sldId id="343" r:id="rId8"/>
    <p:sldId id="362" r:id="rId9"/>
    <p:sldId id="417" r:id="rId10"/>
    <p:sldId id="418" r:id="rId11"/>
    <p:sldId id="419" r:id="rId12"/>
    <p:sldId id="420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580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D61AF4-EEA4-4869-B049-C46BA8CAAE82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AC07EA-DBB6-4866-B459-14FF40B79A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318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2CE7E-2CB1-7043-9435-281D4C9F6004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36805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534629-D191-4314-9E47-4E1584F5B5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CA0678A-5F14-41AA-856F-A8D7F54451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C92DC7-6E74-4ED4-A85F-15AE89CA2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F9D66-D26A-4B1F-825F-E9B3B258FDE6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CA3792-1B76-474D-822E-CE2D7FE54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19CA40-2DE8-4444-964D-196EC266A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6F4C7-ABDF-4726-88DF-CC94432E4A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250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65C1BA-08A2-4798-AE08-206B09AD1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FB22963-7E57-435A-B3A7-B024E03531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C2751-1528-40E7-9C18-3B09D5C13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F9D66-D26A-4B1F-825F-E9B3B258FDE6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B9E47D2-D5D5-43DA-B6FD-9F6A235ED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59FE4B-D194-45B2-8371-B30428113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6F4C7-ABDF-4726-88DF-CC94432E4A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3656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36B36A8-A04C-4490-B177-10B8E2F612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EFC06A4-7F8B-4F28-BE7E-867E446531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A0C249-5031-43A4-BB7B-C193C56E1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F9D66-D26A-4B1F-825F-E9B3B258FDE6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AAD3E7-0A6D-4004-B88D-AAB83C68E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C2CEAA1-E794-48CB-986F-686C73D1B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6F4C7-ABDF-4726-88DF-CC94432E4A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1858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443DB6-EE76-4287-B9C3-835560291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DBA0D09-D0A5-403C-A8FB-A0AE3D5CD3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56A774-9D8F-4DED-B875-52532D48F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F9D66-D26A-4B1F-825F-E9B3B258FDE6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6B989B5-0722-48AB-9788-FAD4D4DE4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3C6424-B0EC-4ADE-8EF6-A50890715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6F4C7-ABDF-4726-88DF-CC94432E4A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3275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0D7478-860F-420B-9076-99962C318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C90AF04-BB6F-4052-8FFE-2E0C444AC5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D81E02-65DF-4B07-B188-139B4E464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F9D66-D26A-4B1F-825F-E9B3B258FDE6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2B5583-286D-469F-A62A-822A020C5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1FAAB12-F564-418C-8B7C-5161D0022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6F4C7-ABDF-4726-88DF-CC94432E4A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8475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47BCBE-27F5-417F-B340-0A5BAEE22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41BE048-90D0-4E01-8A76-5650BD0513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837E7C-3F08-48F0-84C5-08C7151FF6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E447618-EA2B-43B6-AD02-D8977380C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F9D66-D26A-4B1F-825F-E9B3B258FDE6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EE3B72-E12C-492D-B1EB-077DDF16B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9D3BB54-8B8C-49E1-A32E-1456C3B65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6F4C7-ABDF-4726-88DF-CC94432E4A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1096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5C107A-F23E-4999-9864-1D5C81050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5C3F68-0411-491B-85A9-D43E499F13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07BDC4C-1ACB-4214-B90B-0445D9F312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411BE2-7E3A-4220-8258-0F710AE258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0E59FC0-038E-4A4C-B9C0-81EA1E2DE9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0CDADF7-559A-4852-8DCE-C50F68FF2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F9D66-D26A-4B1F-825F-E9B3B258FDE6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39264BC-EA2F-4795-90D6-B516402ED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B8F5403-0B17-407F-861B-EB567B40A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6F4C7-ABDF-4726-88DF-CC94432E4A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0360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B566FD-37BA-433D-8292-45BE0C926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EBB16CD-FDD5-4F46-B8A0-708A2FE99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F9D66-D26A-4B1F-825F-E9B3B258FDE6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44C5053-5D0B-4E62-A2F5-E34B8928B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FA1D970-17FE-457D-B301-E6EA861D2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6F4C7-ABDF-4726-88DF-CC94432E4A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6503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7F03C1C-7607-4DAF-B4CC-5816FCCA0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F9D66-D26A-4B1F-825F-E9B3B258FDE6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5A0BC3B-FACB-4C48-B159-656A9BDF7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1B48D41-5815-4316-85CE-79B97C505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6F4C7-ABDF-4726-88DF-CC94432E4A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094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A074BB-76BD-470D-8EB3-F7BDC0AED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784CB7-8F0C-4248-AA63-DC177D1E01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B417BC-880C-47AC-BFB1-5F1E881442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655CB84-AAF3-42BC-BFB6-B27C81DC5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F9D66-D26A-4B1F-825F-E9B3B258FDE6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D65CFD6-40AF-4B1C-B673-5F19C1181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3A421E-BCEF-4C49-BEC6-FFAF042C4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6F4C7-ABDF-4726-88DF-CC94432E4A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1271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6EEA3D-29C0-417F-8FD8-3F769D83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4F83469-8620-451F-9006-61AFF42C0A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B62D41-8010-4918-AC3B-FCD682C93E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9C3E619-80E8-4FC6-B6A8-F5DB27830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F9D66-D26A-4B1F-825F-E9B3B258FDE6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AC3ABE0-3B8B-4B54-9EA9-0E30F9BAD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A87FEC5-D5D0-43A1-927A-0A4A7354A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6F4C7-ABDF-4726-88DF-CC94432E4A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8450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00FC295-037F-4102-BBB1-60E1B404C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F103FEE-5A51-4A27-AB58-61CDABF871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B18CD20-1BA6-4376-81F7-666152AFD6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F9D66-D26A-4B1F-825F-E9B3B258FDE6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0C47140-AF72-41D0-A330-BFA01D78D7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686F1B-23BF-408E-9C4E-CB479189BF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6F4C7-ABDF-4726-88DF-CC94432E4A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275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32.jpe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em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image" Target="../media/image16.jpeg"/><Relationship Id="rId4" Type="http://schemas.openxmlformats.org/officeDocument/2006/relationships/image" Target="../media/image12.emf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3.emf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5.jpe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8A98E4-06D8-465B-9531-EA9E2E51F8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Status and R&amp;D plan of the </a:t>
            </a:r>
            <a:r>
              <a:rPr lang="en-US" altLang="zh-CN" dirty="0" err="1"/>
              <a:t>CECP</a:t>
            </a:r>
            <a:r>
              <a:rPr lang="en-US" altLang="zh-CN" dirty="0"/>
              <a:t> muon detector</a:t>
            </a:r>
            <a:endParaRPr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C5BD92F-6997-45F9-82C6-93BDB77ADB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Xiaolong Wang</a:t>
            </a:r>
          </a:p>
          <a:p>
            <a:r>
              <a:rPr lang="en-US" altLang="zh-CN" dirty="0"/>
              <a:t>Fudan University</a:t>
            </a:r>
          </a:p>
          <a:p>
            <a:r>
              <a:rPr lang="en-US" altLang="zh-CN" dirty="0" err="1"/>
              <a:t>CEPC</a:t>
            </a:r>
            <a:r>
              <a:rPr lang="en-US" altLang="zh-CN" dirty="0"/>
              <a:t> Physics and Detector Plenary Meeting,  2022.7.13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06212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516B38E-A3AA-4412-837F-5936B6127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0785" y="1234608"/>
            <a:ext cx="5138057" cy="186798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42DFC52-FF17-4763-B89A-F6189CE5F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0" y="77891"/>
            <a:ext cx="10929730" cy="1094928"/>
          </a:xfrm>
        </p:spPr>
        <p:txBody>
          <a:bodyPr>
            <a:normAutofit/>
          </a:bodyPr>
          <a:lstStyle/>
          <a:p>
            <a:r>
              <a:rPr lang="en-US" altLang="zh-CN" sz="4000" dirty="0"/>
              <a:t>Need to start the R&amp;D for readout/</a:t>
            </a:r>
            <a:r>
              <a:rPr lang="en-US" altLang="zh-CN" sz="4000" dirty="0" err="1"/>
              <a:t>DAQ</a:t>
            </a:r>
            <a:r>
              <a:rPr lang="en-US" altLang="zh-CN" sz="4000" dirty="0"/>
              <a:t> systems</a:t>
            </a:r>
            <a:endParaRPr lang="zh-CN" altLang="en-US" sz="40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2B01FB0-B69F-46F0-9A09-984BADC653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070" y="1887414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dirty="0"/>
              <a:t>What we need:</a:t>
            </a:r>
          </a:p>
          <a:p>
            <a:r>
              <a:rPr lang="en-US" altLang="zh-CN" dirty="0"/>
              <a:t>Frond-end readout board</a:t>
            </a:r>
          </a:p>
          <a:p>
            <a:pPr lvl="1"/>
            <a:r>
              <a:rPr lang="en-US" altLang="zh-CN" dirty="0"/>
              <a:t>Integrate </a:t>
            </a:r>
            <a:r>
              <a:rPr lang="en-US" altLang="zh-CN" dirty="0" err="1"/>
              <a:t>preams</a:t>
            </a:r>
            <a:r>
              <a:rPr lang="en-US" altLang="zh-CN" dirty="0"/>
              <a:t>;</a:t>
            </a:r>
          </a:p>
          <a:p>
            <a:pPr lvl="1"/>
            <a:r>
              <a:rPr lang="en-US" altLang="zh-CN" dirty="0"/>
              <a:t>Maybe integrate </a:t>
            </a:r>
            <a:r>
              <a:rPr lang="en-US" altLang="zh-CN" dirty="0" err="1"/>
              <a:t>HV</a:t>
            </a:r>
            <a:r>
              <a:rPr lang="en-US" altLang="zh-CN" dirty="0"/>
              <a:t> generator;</a:t>
            </a:r>
          </a:p>
          <a:p>
            <a:pPr lvl="1"/>
            <a:r>
              <a:rPr lang="en-US" altLang="zh-CN" dirty="0"/>
              <a:t>Handle a stations;</a:t>
            </a:r>
          </a:p>
          <a:p>
            <a:r>
              <a:rPr lang="en-US" altLang="zh-CN" dirty="0"/>
              <a:t>Back-end motherboard</a:t>
            </a:r>
          </a:p>
          <a:p>
            <a:pPr lvl="1"/>
            <a:r>
              <a:rPr lang="en-US" altLang="zh-CN" dirty="0"/>
              <a:t>Digitization with new chips, sampling rate;</a:t>
            </a:r>
          </a:p>
          <a:p>
            <a:pPr lvl="1"/>
            <a:r>
              <a:rPr lang="en-US" altLang="zh-CN" dirty="0"/>
              <a:t>Highly integrated ASICs;</a:t>
            </a:r>
          </a:p>
          <a:p>
            <a:pPr lvl="1"/>
            <a:r>
              <a:rPr lang="en-US" altLang="zh-CN" dirty="0"/>
              <a:t>Data transition rate and connection: cable, </a:t>
            </a:r>
            <a:r>
              <a:rPr lang="en-US" altLang="zh-CN" dirty="0" err="1"/>
              <a:t>fibre</a:t>
            </a:r>
            <a:r>
              <a:rPr lang="en-US" altLang="zh-CN" dirty="0"/>
              <a:t> cable or </a:t>
            </a:r>
            <a:r>
              <a:rPr lang="en-US" altLang="zh-CN" dirty="0" err="1"/>
              <a:t>5G</a:t>
            </a:r>
            <a:r>
              <a:rPr lang="en-US" altLang="zh-CN" dirty="0"/>
              <a:t>/</a:t>
            </a:r>
            <a:r>
              <a:rPr lang="en-US" altLang="zh-CN" dirty="0" err="1"/>
              <a:t>6G</a:t>
            </a:r>
            <a:r>
              <a:rPr lang="en-US" altLang="zh-CN" dirty="0"/>
              <a:t>?</a:t>
            </a:r>
          </a:p>
          <a:p>
            <a:r>
              <a:rPr lang="en-US" altLang="zh-CN" dirty="0"/>
              <a:t>Maybe front-end and back-end should be combined, </a:t>
            </a:r>
          </a:p>
          <a:p>
            <a:pPr lvl="1"/>
            <a:r>
              <a:rPr lang="en-US" altLang="zh-CN" dirty="0"/>
              <a:t>see Belle II upgrade: </a:t>
            </a:r>
          </a:p>
          <a:p>
            <a:r>
              <a:rPr lang="en-US" altLang="zh-CN" dirty="0"/>
              <a:t>How about </a:t>
            </a:r>
            <a:r>
              <a:rPr lang="en-US" altLang="zh-CN" dirty="0" err="1"/>
              <a:t>DAQ</a:t>
            </a:r>
            <a:r>
              <a:rPr lang="en-US" altLang="zh-CN" dirty="0"/>
              <a:t>? Standalone or common </a:t>
            </a:r>
            <a:r>
              <a:rPr lang="en-US" altLang="zh-CN" dirty="0" err="1"/>
              <a:t>DAQ</a:t>
            </a:r>
            <a:r>
              <a:rPr lang="en-US" altLang="zh-CN" dirty="0"/>
              <a:t>?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DACC99C-43F8-4C33-A20D-618BA6BA7490}"/>
              </a:ext>
            </a:extLst>
          </p:cNvPr>
          <p:cNvSpPr/>
          <p:nvPr/>
        </p:nvSpPr>
        <p:spPr>
          <a:xfrm>
            <a:off x="8943200" y="1129890"/>
            <a:ext cx="2331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altLang="zh-CN" dirty="0" err="1"/>
              <a:t>arXiv:2203.11349</a:t>
            </a:r>
            <a:endParaRPr lang="en-US" altLang="zh-CN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61F7CBC-F7BF-4133-92E3-1916C431D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9100" y="3327335"/>
            <a:ext cx="4702629" cy="97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63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933570-24AA-43D0-8BA2-0B1FCF57B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461" y="80205"/>
            <a:ext cx="10515600" cy="661918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Lab for nuclear electronics at </a:t>
            </a:r>
            <a:r>
              <a:rPr lang="zh-CN" altLang="en-US" dirty="0"/>
              <a:t>上海理工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4AC3F3-E248-49EF-8805-E60E09F6C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113" y="937729"/>
            <a:ext cx="10515600" cy="4351338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University of Shanghai for Science and Technology</a:t>
            </a:r>
          </a:p>
          <a:p>
            <a:r>
              <a:rPr lang="en-US" altLang="zh-CN" sz="2400" dirty="0"/>
              <a:t>Distance between Fudan and </a:t>
            </a:r>
            <a:r>
              <a:rPr lang="en-US" altLang="zh-CN" sz="2400" dirty="0" err="1"/>
              <a:t>USST</a:t>
            </a:r>
            <a:r>
              <a:rPr lang="en-US" altLang="zh-CN" sz="2400" dirty="0"/>
              <a:t>: </a:t>
            </a:r>
            <a:r>
              <a:rPr lang="en-US" altLang="zh-CN" sz="2400" dirty="0" err="1"/>
              <a:t>8km</a:t>
            </a:r>
            <a:endParaRPr lang="en-US" altLang="zh-CN" sz="2400" dirty="0"/>
          </a:p>
          <a:p>
            <a:r>
              <a:rPr lang="en-US" altLang="zh-CN" sz="2400" dirty="0"/>
              <a:t>A large and stable lab, very good </a:t>
            </a:r>
            <a:r>
              <a:rPr lang="en-US" altLang="zh-CN" sz="2400" dirty="0" err="1"/>
              <a:t>equipments</a:t>
            </a:r>
            <a:endParaRPr lang="en-US" altLang="zh-CN" sz="2400" dirty="0"/>
          </a:p>
          <a:p>
            <a:r>
              <a:rPr lang="en-US" altLang="zh-CN" sz="2400" dirty="0"/>
              <a:t>PI: Dr. </a:t>
            </a:r>
            <a:r>
              <a:rPr lang="en-US" altLang="zh-CN" sz="2400" dirty="0" err="1"/>
              <a:t>Qibin</a:t>
            </a:r>
            <a:r>
              <a:rPr lang="en-US" altLang="zh-CN" sz="2400" dirty="0"/>
              <a:t> </a:t>
            </a:r>
            <a:r>
              <a:rPr lang="en-US" altLang="zh-CN" sz="2400" dirty="0" err="1"/>
              <a:t>zheng</a:t>
            </a:r>
            <a:r>
              <a:rPr lang="en-US" altLang="zh-CN" sz="2400" dirty="0"/>
              <a:t> (</a:t>
            </a:r>
            <a:r>
              <a:rPr lang="zh-CN" altLang="en-US" sz="2400" dirty="0"/>
              <a:t>郑其斌</a:t>
            </a:r>
            <a:r>
              <a:rPr lang="en-US" altLang="zh-CN" sz="2400" dirty="0"/>
              <a:t>),</a:t>
            </a:r>
            <a:r>
              <a:rPr lang="zh-CN" altLang="en-US" sz="2400" dirty="0"/>
              <a:t> </a:t>
            </a:r>
            <a:r>
              <a:rPr lang="en-US" altLang="zh-CN" sz="2400" dirty="0"/>
              <a:t>got</a:t>
            </a:r>
            <a:r>
              <a:rPr lang="zh-CN" altLang="en-US" sz="2400" dirty="0"/>
              <a:t> </a:t>
            </a:r>
            <a:r>
              <a:rPr lang="en-US" altLang="zh-CN" sz="2400" dirty="0" err="1"/>
              <a:t>Ph.D</a:t>
            </a:r>
            <a:r>
              <a:rPr lang="zh-CN" altLang="en-US" sz="2400" dirty="0"/>
              <a:t> </a:t>
            </a:r>
            <a:r>
              <a:rPr lang="en-US" altLang="zh-CN" sz="2400" dirty="0"/>
              <a:t>from</a:t>
            </a:r>
            <a:r>
              <a:rPr lang="zh-CN" altLang="en-US" sz="2400" dirty="0"/>
              <a:t> </a:t>
            </a:r>
            <a:r>
              <a:rPr lang="en-US" altLang="zh-CN" sz="2400" dirty="0" err="1"/>
              <a:t>USTC</a:t>
            </a:r>
            <a:endParaRPr lang="en-US" altLang="zh-CN" sz="2400" dirty="0"/>
          </a:p>
          <a:p>
            <a:r>
              <a:rPr lang="en-US" altLang="zh-CN" sz="2400" dirty="0"/>
              <a:t>Need funding to start the R&amp;D.</a:t>
            </a:r>
            <a:endParaRPr lang="zh-CN" altLang="en-US" sz="2400" dirty="0"/>
          </a:p>
        </p:txBody>
      </p:sp>
      <p:pic>
        <p:nvPicPr>
          <p:cNvPr id="4" name="内容占位符 6">
            <a:extLst>
              <a:ext uri="{FF2B5EF4-FFF2-40B4-BE49-F238E27FC236}">
                <a16:creationId xmlns:a16="http://schemas.microsoft.com/office/drawing/2014/main" id="{6FED0C87-CD5C-44D2-8490-28EC792485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6" r="9597"/>
          <a:stretch/>
        </p:blipFill>
        <p:spPr>
          <a:xfrm>
            <a:off x="308113" y="3244846"/>
            <a:ext cx="2207422" cy="2044221"/>
          </a:xfrm>
          <a:prstGeom prst="rect">
            <a:avLst/>
          </a:prstGeom>
        </p:spPr>
      </p:pic>
      <p:pic>
        <p:nvPicPr>
          <p:cNvPr id="6" name="Picture 4" descr="H:\1_yishi_2019\0gra_students\photosOfUsstFel\项目和学生照片\访谈照片\访谈及照片\IMG_20200803_214428.jpg">
            <a:extLst>
              <a:ext uri="{FF2B5EF4-FFF2-40B4-BE49-F238E27FC236}">
                <a16:creationId xmlns:a16="http://schemas.microsoft.com/office/drawing/2014/main" id="{3807065C-89BD-4195-A28B-5A74B8B70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13" y="4936435"/>
            <a:ext cx="2455148" cy="184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:\1_yishi_2019\0gra_students\photosOfUsstFel\项目和学生照片\IMG_20200912_113337.jpg">
            <a:extLst>
              <a:ext uri="{FF2B5EF4-FFF2-40B4-BE49-F238E27FC236}">
                <a16:creationId xmlns:a16="http://schemas.microsoft.com/office/drawing/2014/main" id="{7A04F363-32B6-4FB4-B634-BC7271D84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319" y="3329608"/>
            <a:ext cx="2248453" cy="168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8B02BA89-8B09-4041-BB2B-D66F23D5E6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4" r="10348"/>
          <a:stretch/>
        </p:blipFill>
        <p:spPr bwMode="auto">
          <a:xfrm>
            <a:off x="4334442" y="4426226"/>
            <a:ext cx="1725685" cy="235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对象 8">
            <a:extLst>
              <a:ext uri="{FF2B5EF4-FFF2-40B4-BE49-F238E27FC236}">
                <a16:creationId xmlns:a16="http://schemas.microsoft.com/office/drawing/2014/main" id="{2D7BC699-F2B0-4119-B3D6-3F80B578AE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6503204"/>
              </p:ext>
            </p:extLst>
          </p:nvPr>
        </p:nvGraphicFramePr>
        <p:xfrm>
          <a:off x="9104180" y="742123"/>
          <a:ext cx="2748767" cy="2929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Visio" r:id="rId7" imgW="7154861" imgH="7413852" progId="Visio.Drawing.15">
                  <p:embed/>
                </p:oleObj>
              </mc:Choice>
              <mc:Fallback>
                <p:oleObj name="Visio" r:id="rId7" imgW="7154861" imgH="7413852" progId="Visio.Drawing.15">
                  <p:embed/>
                  <p:pic>
                    <p:nvPicPr>
                      <p:cNvPr id="11" name="对象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04180" y="742123"/>
                        <a:ext cx="2748767" cy="29291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3">
            <a:extLst>
              <a:ext uri="{FF2B5EF4-FFF2-40B4-BE49-F238E27FC236}">
                <a16:creationId xmlns:a16="http://schemas.microsoft.com/office/drawing/2014/main" id="{E7527699-EC9E-4029-A5C6-6C69FE2B4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433" y="2897201"/>
            <a:ext cx="2538248" cy="338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2667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9F576A-2408-46E1-A9C2-74111CB0D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Reference of Belle II KLM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33491FE7-E3B2-421B-8D0A-CBDE2601D5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22" y="1524120"/>
            <a:ext cx="4338753" cy="3254065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8A528F1-62F1-4DE9-A589-1759F1A1F2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128" y="1586395"/>
            <a:ext cx="2763907" cy="368520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42EAB01-DB9C-4FA6-A16C-568BEB2084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427" y="1570383"/>
            <a:ext cx="4338753" cy="325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71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9BB4AB-2E60-4195-AB97-4F6DC9E00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Scintillator based muon detector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E80FF9-8843-463A-AD0D-8C07D3DD7F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Extruded scintillator</a:t>
            </a:r>
          </a:p>
          <a:p>
            <a:r>
              <a:rPr lang="en-US" altLang="zh-CN" dirty="0"/>
              <a:t>WLS </a:t>
            </a:r>
            <a:r>
              <a:rPr lang="en-US" altLang="zh-CN" dirty="0" err="1"/>
              <a:t>fibre</a:t>
            </a:r>
            <a:endParaRPr lang="en-US" altLang="zh-CN" dirty="0"/>
          </a:p>
          <a:p>
            <a:r>
              <a:rPr lang="en-US" altLang="zh-CN" dirty="0" err="1"/>
              <a:t>SiPM</a:t>
            </a:r>
            <a:endParaRPr lang="en-US" altLang="zh-CN" dirty="0"/>
          </a:p>
          <a:p>
            <a:r>
              <a:rPr lang="en-US" altLang="zh-CN" dirty="0"/>
              <a:t>Front-end readout</a:t>
            </a:r>
          </a:p>
          <a:p>
            <a:r>
              <a:rPr lang="en-US" altLang="zh-CN" dirty="0"/>
              <a:t>R&amp;D for readout system</a:t>
            </a:r>
          </a:p>
          <a:p>
            <a:pPr lvl="1"/>
            <a:r>
              <a:rPr lang="en-US" altLang="zh-CN" dirty="0"/>
              <a:t>ASIC</a:t>
            </a:r>
          </a:p>
          <a:p>
            <a:pPr lvl="1"/>
            <a:r>
              <a:rPr lang="en-US" altLang="zh-CN" dirty="0"/>
              <a:t>Chips</a:t>
            </a:r>
          </a:p>
          <a:p>
            <a:pPr lvl="1"/>
            <a:r>
              <a:rPr lang="en-US" altLang="zh-CN" dirty="0"/>
              <a:t>Readout board</a:t>
            </a:r>
          </a:p>
          <a:p>
            <a:pPr lvl="1"/>
            <a:r>
              <a:rPr lang="en-US" altLang="zh-CN" dirty="0" err="1"/>
              <a:t>DAQ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33123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036B0C24-AD48-4960-A436-734E6842EAC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1929" y="95485"/>
                <a:ext cx="10515600" cy="920986"/>
              </a:xfrm>
            </p:spPr>
            <p:txBody>
              <a:bodyPr>
                <a:normAutofit fontScale="90000"/>
              </a:bodyPr>
              <a:lstStyle/>
              <a:p>
                <a:pPr/>
                <a:r>
                  <a:rPr lang="en-US" altLang="zh-CN" dirty="0"/>
                  <a:t>NDL </a:t>
                </a:r>
                <a:r>
                  <a:rPr lang="en-US" altLang="zh-CN" dirty="0" err="1"/>
                  <a:t>SiPM</a:t>
                </a:r>
                <a:r>
                  <a:rPr lang="en-US" altLang="zh-CN" dirty="0"/>
                  <a:t>: </a:t>
                </a:r>
                <a:br>
                  <a:rPr lang="en-US" altLang="zh-CN" dirty="0"/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7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zh-CN" sz="2700" b="0" i="1" smtClean="0">
                          <a:latin typeface="Cambria Math" panose="02040503050406030204" pitchFamily="18" charset="0"/>
                        </a:rPr>
                        <m:t>𝑚𝑚</m:t>
                      </m:r>
                      <m:r>
                        <a:rPr lang="en-US" altLang="zh-CN" sz="2700" b="0" i="1" smtClean="0">
                          <a:latin typeface="Cambria Math" panose="02040503050406030204" pitchFamily="18" charset="0"/>
                        </a:rPr>
                        <m:t>×1</m:t>
                      </m:r>
                      <m:r>
                        <a:rPr lang="en-US" altLang="zh-CN" sz="2700" b="0" i="1" smtClean="0">
                          <a:latin typeface="Cambria Math" panose="02040503050406030204" pitchFamily="18" charset="0"/>
                        </a:rPr>
                        <m:t>𝑚𝑚</m:t>
                      </m:r>
                      <m:r>
                        <a:rPr lang="en-US" altLang="zh-CN" sz="2700" b="0" i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CN" sz="27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altLang="zh-CN" sz="2700" b="0" i="1" smtClean="0">
                          <a:latin typeface="Cambria Math" panose="02040503050406030204" pitchFamily="18" charset="0"/>
                        </a:rPr>
                        <m:t>𝑚𝑚</m:t>
                      </m:r>
                      <m:r>
                        <a:rPr lang="en-US" altLang="zh-CN" sz="2700" b="0" i="1" smtClean="0">
                          <a:latin typeface="Cambria Math" panose="02040503050406030204" pitchFamily="18" charset="0"/>
                        </a:rPr>
                        <m:t>×3</m:t>
                      </m:r>
                      <m:r>
                        <a:rPr lang="en-US" altLang="zh-CN" sz="2700" b="0" i="1" smtClean="0">
                          <a:latin typeface="Cambria Math" panose="02040503050406030204" pitchFamily="18" charset="0"/>
                        </a:rPr>
                        <m:t>𝑚𝑚</m:t>
                      </m:r>
                      <m:r>
                        <a:rPr lang="en-US" altLang="zh-CN" sz="2700" b="0" i="1" smtClean="0">
                          <a:latin typeface="Cambria Math" panose="02040503050406030204" pitchFamily="18" charset="0"/>
                        </a:rPr>
                        <m:t>, 6</m:t>
                      </m:r>
                      <m:r>
                        <a:rPr lang="en-US" altLang="zh-CN" sz="2700" b="0" i="1" smtClean="0">
                          <a:latin typeface="Cambria Math" panose="02040503050406030204" pitchFamily="18" charset="0"/>
                        </a:rPr>
                        <m:t>𝑚𝑚</m:t>
                      </m:r>
                      <m:r>
                        <a:rPr lang="en-US" altLang="zh-CN" sz="2700" b="0" i="1" smtClean="0">
                          <a:latin typeface="Cambria Math" panose="02040503050406030204" pitchFamily="18" charset="0"/>
                        </a:rPr>
                        <m:t>×6</m:t>
                      </m:r>
                      <m:r>
                        <a:rPr lang="en-US" altLang="zh-CN" sz="2700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036B0C24-AD48-4960-A436-734E6842EA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1929" y="95485"/>
                <a:ext cx="10515600" cy="920986"/>
              </a:xfrm>
              <a:blipFill>
                <a:blip r:embed="rId2"/>
                <a:stretch>
                  <a:fillRect l="-2029" t="-21192" b="-6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B130812F-0064-427C-979F-E784D22954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278" y="0"/>
            <a:ext cx="1981200" cy="1609725"/>
          </a:xfr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4180EE5-83F5-4E0E-8509-032CB28D7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5B8E-DC02-AD43-BFD8-7366C420080C}" type="slidenum">
              <a:rPr kumimoji="1" lang="zh-CN" altLang="en-US" smtClean="0"/>
              <a:t>3</a:t>
            </a:fld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AE634DF-1051-459C-AB43-FF402A749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92043"/>
            <a:ext cx="6719064" cy="509983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DA2DF12-B8F8-4012-9DDF-1144826C93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2702" y="1662685"/>
            <a:ext cx="4690599" cy="509983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20A2197-6041-452D-893A-9EA79856B798}"/>
              </a:ext>
            </a:extLst>
          </p:cNvPr>
          <p:cNvSpPr txBox="1"/>
          <p:nvPr/>
        </p:nvSpPr>
        <p:spPr>
          <a:xfrm>
            <a:off x="4238353" y="6176963"/>
            <a:ext cx="1794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Looks good.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D5E1429-EA7D-4DE8-909E-4EBB4606E2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354" y="0"/>
            <a:ext cx="2288411" cy="152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881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C8355B-EB31-48EF-9E43-C34702620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792" y="173888"/>
            <a:ext cx="10515600" cy="1325563"/>
          </a:xfrm>
        </p:spPr>
        <p:txBody>
          <a:bodyPr/>
          <a:lstStyle/>
          <a:p>
            <a:r>
              <a:rPr lang="en-US" altLang="zh-CN" dirty="0"/>
              <a:t>New design on the FE and </a:t>
            </a:r>
            <a:r>
              <a:rPr lang="en-US" altLang="zh-CN" dirty="0" err="1"/>
              <a:t>NDL</a:t>
            </a:r>
            <a:r>
              <a:rPr lang="en-US" altLang="zh-CN" dirty="0"/>
              <a:t> </a:t>
            </a:r>
            <a:r>
              <a:rPr lang="en-US" altLang="zh-CN" dirty="0" err="1"/>
              <a:t>SiPM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3F4EC35-60F0-4041-8E2D-C1A2B6642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645" y="1690688"/>
            <a:ext cx="3061008" cy="179447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C51FA78-7A18-4435-A97B-B5B7747CA3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53" y="3445224"/>
            <a:ext cx="4150339" cy="249020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36E5F03-8376-483B-9480-78EC7AF69D58}"/>
              </a:ext>
            </a:extLst>
          </p:cNvPr>
          <p:cNvSpPr txBox="1"/>
          <p:nvPr/>
        </p:nvSpPr>
        <p:spPr>
          <a:xfrm>
            <a:off x="975639" y="5927589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 pulse triggering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287DE9C-C319-473A-8DEE-BAE09AC4AC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151" y="2057965"/>
            <a:ext cx="5421241" cy="277451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096484CF-78F2-4E3F-BF09-BBCB5CFE7503}"/>
              </a:ext>
            </a:extLst>
          </p:cNvPr>
          <p:cNvSpPr txBox="1"/>
          <p:nvPr/>
        </p:nvSpPr>
        <p:spPr>
          <a:xfrm>
            <a:off x="6001997" y="5073113"/>
            <a:ext cx="2567776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000" dirty="0"/>
              <a:t>Very</a:t>
            </a:r>
            <a:r>
              <a:rPr lang="zh-CN" altLang="en-US" sz="2000" dirty="0"/>
              <a:t> </a:t>
            </a:r>
            <a:r>
              <a:rPr lang="en-US" altLang="zh-CN" sz="2000" dirty="0"/>
              <a:t>good</a:t>
            </a:r>
            <a:r>
              <a:rPr lang="zh-CN" altLang="en-US" sz="2000" dirty="0"/>
              <a:t> </a:t>
            </a:r>
            <a:r>
              <a:rPr lang="en-US" altLang="zh-CN" sz="2000" dirty="0" err="1"/>
              <a:t>p.e.</a:t>
            </a:r>
            <a:r>
              <a:rPr lang="zh-CN" altLang="en-US" sz="2000" dirty="0"/>
              <a:t> </a:t>
            </a:r>
            <a:r>
              <a:rPr lang="en-US" altLang="zh-CN" sz="2000" dirty="0"/>
              <a:t>peaks!</a:t>
            </a:r>
            <a:endParaRPr lang="zh-CN" altLang="en-US" sz="20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DC58C0D-FFF9-4481-8BE8-BCE8CE7D7D87}"/>
              </a:ext>
            </a:extLst>
          </p:cNvPr>
          <p:cNvSpPr txBox="1"/>
          <p:nvPr/>
        </p:nvSpPr>
        <p:spPr>
          <a:xfrm>
            <a:off x="6582877" y="5806939"/>
            <a:ext cx="3599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The </a:t>
            </a:r>
            <a:r>
              <a:rPr lang="en-US" altLang="zh-CN" sz="2000" dirty="0" err="1"/>
              <a:t>preams</a:t>
            </a:r>
            <a:r>
              <a:rPr lang="en-US" altLang="zh-CN" sz="2000" dirty="0"/>
              <a:t> are tuned at </a:t>
            </a:r>
            <a:r>
              <a:rPr lang="en-US" altLang="zh-CN" sz="2000" dirty="0" err="1"/>
              <a:t>FDU</a:t>
            </a:r>
            <a:r>
              <a:rPr lang="en-US" altLang="zh-CN" sz="2000" dirty="0"/>
              <a:t> for different kinds of </a:t>
            </a:r>
            <a:r>
              <a:rPr lang="en-US" altLang="zh-CN" sz="2000" dirty="0" err="1"/>
              <a:t>SiPMs</a:t>
            </a:r>
            <a:r>
              <a:rPr lang="en-US" altLang="zh-CN" sz="2000" dirty="0"/>
              <a:t>.</a:t>
            </a:r>
            <a:endParaRPr lang="zh-CN" altLang="en-US" sz="20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A550507-2D2C-469A-855F-CB68049A16E0}"/>
              </a:ext>
            </a:extLst>
          </p:cNvPr>
          <p:cNvSpPr txBox="1"/>
          <p:nvPr/>
        </p:nvSpPr>
        <p:spPr>
          <a:xfrm>
            <a:off x="8755402" y="2887325"/>
            <a:ext cx="9419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Laser source</a:t>
            </a:r>
            <a:endParaRPr lang="zh-CN" altLang="en-US" dirty="0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AE9337CF-B41D-494F-88BF-A162F129C077}"/>
              </a:ext>
            </a:extLst>
          </p:cNvPr>
          <p:cNvSpPr/>
          <p:nvPr/>
        </p:nvSpPr>
        <p:spPr>
          <a:xfrm>
            <a:off x="2053577" y="2498840"/>
            <a:ext cx="415695" cy="3392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noFill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A7C23E6-5ED8-4DDC-86CA-78633C22E18B}"/>
              </a:ext>
            </a:extLst>
          </p:cNvPr>
          <p:cNvSpPr txBox="1"/>
          <p:nvPr/>
        </p:nvSpPr>
        <p:spPr>
          <a:xfrm>
            <a:off x="497141" y="2149201"/>
            <a:ext cx="72838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err="1"/>
              <a:t>SiPM</a:t>
            </a:r>
            <a:endParaRPr lang="zh-CN" altLang="en-US" dirty="0"/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EA52AC0B-8723-474A-A0AE-10FBBF859FE6}"/>
              </a:ext>
            </a:extLst>
          </p:cNvPr>
          <p:cNvCxnSpPr>
            <a:stCxn id="12" idx="3"/>
            <a:endCxn id="11" idx="1"/>
          </p:cNvCxnSpPr>
          <p:nvPr/>
        </p:nvCxnSpPr>
        <p:spPr>
          <a:xfrm>
            <a:off x="1225523" y="2333867"/>
            <a:ext cx="888931" cy="21464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4528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3">
            <a:extLst>
              <a:ext uri="{FF2B5EF4-FFF2-40B4-BE49-F238E27FC236}">
                <a16:creationId xmlns:a16="http://schemas.microsoft.com/office/drawing/2014/main" id="{706AB250-202A-4B73-AE6F-422AC0ECF2BD}"/>
              </a:ext>
            </a:extLst>
          </p:cNvPr>
          <p:cNvGrpSpPr/>
          <p:nvPr/>
        </p:nvGrpSpPr>
        <p:grpSpPr>
          <a:xfrm>
            <a:off x="0" y="147919"/>
            <a:ext cx="10188388" cy="733347"/>
            <a:chOff x="1026459" y="557573"/>
            <a:chExt cx="10188388" cy="733347"/>
          </a:xfrm>
        </p:grpSpPr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91CAA051-9BB7-4A5D-A082-BB3BFACDA078}"/>
                </a:ext>
              </a:extLst>
            </p:cNvPr>
            <p:cNvSpPr/>
            <p:nvPr/>
          </p:nvSpPr>
          <p:spPr>
            <a:xfrm>
              <a:off x="1026459" y="557573"/>
              <a:ext cx="10188388" cy="733346"/>
            </a:xfrm>
            <a:prstGeom prst="rect">
              <a:avLst/>
            </a:prstGeom>
            <a:solidFill>
              <a:srgbClr val="0E41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6" name="图片 45" descr="图片包含 户外, 标牌&#10;&#10;已生成极高可信度的说明">
              <a:extLst>
                <a:ext uri="{FF2B5EF4-FFF2-40B4-BE49-F238E27FC236}">
                  <a16:creationId xmlns:a16="http://schemas.microsoft.com/office/drawing/2014/main" id="{40878C0C-4C5D-44A3-95F1-84A9CA6EB7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5" t="15329" b="5033"/>
            <a:stretch/>
          </p:blipFill>
          <p:spPr>
            <a:xfrm>
              <a:off x="1026459" y="557574"/>
              <a:ext cx="748553" cy="733346"/>
            </a:xfrm>
            <a:prstGeom prst="rect">
              <a:avLst/>
            </a:prstGeom>
          </p:spPr>
        </p:pic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40AB5658-A3CB-433B-A9B3-0B39EDBA444C}"/>
              </a:ext>
            </a:extLst>
          </p:cNvPr>
          <p:cNvSpPr txBox="1"/>
          <p:nvPr/>
        </p:nvSpPr>
        <p:spPr>
          <a:xfrm>
            <a:off x="1319753" y="14045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A57EE9E-D3A6-4CDA-A4C9-F492D3AB7A13}"/>
              </a:ext>
            </a:extLst>
          </p:cNvPr>
          <p:cNvSpPr/>
          <p:nvPr/>
        </p:nvSpPr>
        <p:spPr>
          <a:xfrm>
            <a:off x="435300" y="182513"/>
            <a:ext cx="2967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Dark</a:t>
            </a:r>
            <a:r>
              <a:rPr lang="zh-CN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</a:t>
            </a:r>
            <a:r>
              <a:rPr lang="zh-CN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Rate</a:t>
            </a:r>
            <a:endParaRPr lang="zh-CN" alt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9204DCA-F239-4C00-A641-2A330AA46CB9}"/>
              </a:ext>
            </a:extLst>
          </p:cNvPr>
          <p:cNvSpPr/>
          <p:nvPr/>
        </p:nvSpPr>
        <p:spPr>
          <a:xfrm>
            <a:off x="3750679" y="357375"/>
            <a:ext cx="14494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NDL-EQR15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FC91AD9-6F22-43EA-A8C4-3901E10EAC79}"/>
              </a:ext>
            </a:extLst>
          </p:cNvPr>
          <p:cNvSpPr txBox="1"/>
          <p:nvPr/>
        </p:nvSpPr>
        <p:spPr>
          <a:xfrm>
            <a:off x="798153" y="2520826"/>
            <a:ext cx="36856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Single </a:t>
            </a:r>
            <a:r>
              <a:rPr lang="en-US" altLang="zh-CN" sz="2000" b="1" dirty="0" err="1"/>
              <a:t>p.e.</a:t>
            </a:r>
            <a:r>
              <a:rPr lang="zh-CN" altLang="en-US" sz="2000" b="1" dirty="0"/>
              <a:t>：</a:t>
            </a:r>
            <a:r>
              <a:rPr lang="en-US" altLang="zh-CN" sz="2000" b="1" dirty="0" err="1"/>
              <a:t>37.5mV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en-US" altLang="zh-CN" sz="2000" b="1" dirty="0"/>
              <a:t>Threshold&gt;6p.e.</a:t>
            </a:r>
            <a:r>
              <a:rPr lang="zh-CN" altLang="en-US" sz="2000" b="1" dirty="0"/>
              <a:t>  </a:t>
            </a:r>
            <a:r>
              <a:rPr lang="en-US" altLang="zh-CN" sz="2000" b="1" dirty="0" err="1"/>
              <a:t>DCR</a:t>
            </a:r>
            <a:r>
              <a:rPr lang="en-US" altLang="zh-CN" sz="2000" b="1" dirty="0"/>
              <a:t>&lt;10 Hz</a:t>
            </a:r>
          </a:p>
          <a:p>
            <a:r>
              <a:rPr lang="en-US" altLang="zh-CN" sz="2000" b="1" dirty="0"/>
              <a:t>Threshold&gt;7p.e.</a:t>
            </a:r>
            <a:r>
              <a:rPr lang="zh-CN" altLang="en-US" sz="2000" b="1" dirty="0"/>
              <a:t>  </a:t>
            </a:r>
            <a:r>
              <a:rPr lang="en-US" altLang="zh-CN" sz="2000" b="1" dirty="0" err="1"/>
              <a:t>DCR</a:t>
            </a:r>
            <a:r>
              <a:rPr lang="en-US" altLang="zh-CN" sz="2000" b="1" dirty="0"/>
              <a:t>&lt;1 Hz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BC26BE3-787C-4ACD-B902-86E030888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0282" y="1107509"/>
            <a:ext cx="7074578" cy="520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99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19344906-A206-AC4E-B3AC-9778CF09A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90" y="718458"/>
            <a:ext cx="4565010" cy="295477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A82CCFE-57E5-2C41-819F-E2CDF0A00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5570" y="710846"/>
            <a:ext cx="4565010" cy="29547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EF23A596-788A-0340-9FBF-FD7DC5875F76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718457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sz="2800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New </a:t>
                </a:r>
                <a:r>
                  <a:rPr kumimoji="1" lang="en-US" altLang="zh-CN" sz="2800" dirty="0" err="1"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NDL</a:t>
                </a:r>
                <a:r>
                  <a:rPr kumimoji="1" lang="en-US" altLang="zh-CN" sz="2800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800" dirty="0" err="1"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SiPM</a:t>
                </a:r>
                <a:r>
                  <a:rPr kumimoji="1" lang="en-US" altLang="zh-CN" sz="2800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 with </a:t>
                </a:r>
                <a14:m>
                  <m:oMath xmlns:m="http://schemas.openxmlformats.org/officeDocument/2006/math">
                    <m:r>
                      <a:rPr kumimoji="1" lang="en-US" altLang="zh-CN" sz="28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Arial" panose="020B0604020202020204" pitchFamily="34" charset="0"/>
                      </a:rPr>
                      <m:t>6</m:t>
                    </m:r>
                    <m:r>
                      <a:rPr kumimoji="1" lang="en-US" altLang="zh-CN" sz="28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Arial" panose="020B0604020202020204" pitchFamily="34" charset="0"/>
                      </a:rPr>
                      <m:t>𝑚𝑚</m:t>
                    </m:r>
                    <m:r>
                      <a:rPr kumimoji="1" lang="en-US" altLang="zh-CN" sz="28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Arial" panose="020B0604020202020204" pitchFamily="34" charset="0"/>
                      </a:rPr>
                      <m:t>×6</m:t>
                    </m:r>
                    <m:r>
                      <a:rPr kumimoji="1" lang="en-US" altLang="zh-CN" sz="28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Arial" panose="020B0604020202020204" pitchFamily="34" charset="0"/>
                      </a:rPr>
                      <m:t>𝑚𝑚</m:t>
                    </m:r>
                  </m:oMath>
                </a14:m>
                <a:endParaRPr kumimoji="1" lang="en-US" altLang="zh-CN" sz="280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EF23A596-788A-0340-9FBF-FD7DC5875F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"/>
                <a:ext cx="12192000" cy="718457"/>
              </a:xfrm>
              <a:prstGeom prst="rect">
                <a:avLst/>
              </a:prstGeom>
              <a:blipFill>
                <a:blip r:embed="rId5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4">
            <a:extLst>
              <a:ext uri="{FF2B5EF4-FFF2-40B4-BE49-F238E27FC236}">
                <a16:creationId xmlns:a16="http://schemas.microsoft.com/office/drawing/2014/main" id="{8A32AF2C-EB04-3346-9DCC-14A005AA8F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" t="5722" r="70455" b="4684"/>
          <a:stretch/>
        </p:blipFill>
        <p:spPr bwMode="auto">
          <a:xfrm>
            <a:off x="1419377" y="1"/>
            <a:ext cx="732638" cy="71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A952BF1-8AC9-6849-A238-DE911F170311}"/>
              </a:ext>
            </a:extLst>
          </p:cNvPr>
          <p:cNvSpPr txBox="1"/>
          <p:nvPr/>
        </p:nvSpPr>
        <p:spPr>
          <a:xfrm>
            <a:off x="2655651" y="1844235"/>
            <a:ext cx="1164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HV</a:t>
            </a:r>
            <a:r>
              <a:rPr kumimoji="1" lang="zh-CN" altLang="en-US" dirty="0"/>
              <a:t>：</a:t>
            </a:r>
            <a:r>
              <a:rPr kumimoji="1" lang="en-US" altLang="zh-CN" dirty="0"/>
              <a:t>28 V</a:t>
            </a:r>
            <a:endParaRPr kumimoji="1"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79C6758-F3A0-F142-81A8-1EEF09128FE8}"/>
              </a:ext>
            </a:extLst>
          </p:cNvPr>
          <p:cNvSpPr txBox="1"/>
          <p:nvPr/>
        </p:nvSpPr>
        <p:spPr>
          <a:xfrm>
            <a:off x="9445072" y="3423456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Keep</a:t>
            </a:r>
            <a:r>
              <a:rPr kumimoji="1" lang="zh-CN" altLang="en-US" dirty="0"/>
              <a:t> </a:t>
            </a:r>
            <a:r>
              <a:rPr kumimoji="1" lang="en-US" altLang="zh-CN" dirty="0"/>
              <a:t>laser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constant</a:t>
            </a:r>
            <a:endParaRPr kumimoji="1"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CA5F55B-FE01-644F-9B08-42366FE0D23D}"/>
              </a:ext>
            </a:extLst>
          </p:cNvPr>
          <p:cNvSpPr txBox="1"/>
          <p:nvPr/>
        </p:nvSpPr>
        <p:spPr>
          <a:xfrm>
            <a:off x="7195570" y="1844235"/>
            <a:ext cx="1595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HV</a:t>
            </a:r>
            <a:r>
              <a:rPr kumimoji="1" lang="zh-CN" altLang="en-US" dirty="0"/>
              <a:t>：</a:t>
            </a:r>
            <a:r>
              <a:rPr kumimoji="1" lang="en-US" altLang="zh-CN" dirty="0"/>
              <a:t>30 V</a:t>
            </a:r>
            <a:endParaRPr kumimoji="1"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22FD5CF-9D3A-B340-8FC8-E00C88F231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3100" y="3608122"/>
            <a:ext cx="4209780" cy="303751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3ECC9F3-4770-6E49-AF14-98B42DFF22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90" y="3673235"/>
            <a:ext cx="4289993" cy="29723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表格 18">
                <a:extLst>
                  <a:ext uri="{FF2B5EF4-FFF2-40B4-BE49-F238E27FC236}">
                    <a16:creationId xmlns:a16="http://schemas.microsoft.com/office/drawing/2014/main" id="{501204F2-DA7C-A542-BECD-DD4FCCD21720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9036996" y="3852156"/>
              <a:ext cx="2994234" cy="2210474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671208">
                      <a:extLst>
                        <a:ext uri="{9D8B030D-6E8A-4147-A177-3AD203B41FA5}">
                          <a16:colId xmlns:a16="http://schemas.microsoft.com/office/drawing/2014/main" val="4223418065"/>
                        </a:ext>
                      </a:extLst>
                    </a:gridCol>
                    <a:gridCol w="846307">
                      <a:extLst>
                        <a:ext uri="{9D8B030D-6E8A-4147-A177-3AD203B41FA5}">
                          <a16:colId xmlns:a16="http://schemas.microsoft.com/office/drawing/2014/main" val="1879424143"/>
                        </a:ext>
                      </a:extLst>
                    </a:gridCol>
                    <a:gridCol w="758454">
                      <a:extLst>
                        <a:ext uri="{9D8B030D-6E8A-4147-A177-3AD203B41FA5}">
                          <a16:colId xmlns:a16="http://schemas.microsoft.com/office/drawing/2014/main" val="3507434074"/>
                        </a:ext>
                      </a:extLst>
                    </a:gridCol>
                    <a:gridCol w="718265">
                      <a:extLst>
                        <a:ext uri="{9D8B030D-6E8A-4147-A177-3AD203B41FA5}">
                          <a16:colId xmlns:a16="http://schemas.microsoft.com/office/drawing/2014/main" val="3312531644"/>
                        </a:ext>
                      </a:extLst>
                    </a:gridCol>
                  </a:tblGrid>
                  <a:tr h="724574"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sz="1200" u="none" strike="noStrike" dirty="0">
                              <a:effectLst/>
                            </a:rPr>
                            <a:t>HV/ V</a:t>
                          </a:r>
                          <a:endParaRPr lang="en-US" sz="12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sz="1200" u="none" strike="noStrike">
                              <a:effectLst/>
                            </a:rPr>
                            <a:t>Pedestal</a:t>
                          </a:r>
                          <a:endParaRPr lang="en-US" sz="1200" b="1" i="0" u="none" strike="noStrike">
                            <a:solidFill>
                              <a:srgbClr val="000000"/>
                            </a:solidFill>
                            <a:effectLst/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sz="1200" u="none" strike="noStrike">
                              <a:effectLst/>
                            </a:rPr>
                            <a:t>ADC</a:t>
                          </a:r>
                          <a:endParaRPr lang="en-US" sz="1200" b="1" i="0" u="none" strike="noStrike">
                            <a:solidFill>
                              <a:srgbClr val="000000"/>
                            </a:solidFill>
                            <a:effectLst/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14:m>
                            <m:oMath xmlns:m="http://schemas.openxmlformats.org/officeDocument/2006/math">
                              <m:r>
                                <a:rPr lang="en-US" sz="1200" b="1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</a:rPr>
                                <m:t>𝝈</m:t>
                              </m:r>
                            </m:oMath>
                          </a14:m>
                          <a:r>
                            <a:rPr lang="en-US" sz="12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</a:rPr>
                            <a:t> </a:t>
                          </a:r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</a:rPr>
                            <a:t>of time difference</a:t>
                          </a:r>
                          <a:endParaRPr lang="en-US" sz="12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3427951739"/>
                      </a:ext>
                    </a:extLst>
                  </a:tr>
                  <a:tr h="742950"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200" u="none" strike="noStrike" dirty="0">
                              <a:effectLst/>
                            </a:rPr>
                            <a:t>28</a:t>
                          </a:r>
                          <a:endParaRPr lang="en-US" altLang="zh-CN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200" u="none" strike="noStrike">
                              <a:effectLst/>
                            </a:rPr>
                            <a:t>1.2</a:t>
                          </a:r>
                          <a:endParaRPr lang="en-US" altLang="zh-CN" sz="1200" b="0" i="0" u="none" strike="noStrike">
                            <a:solidFill>
                              <a:srgbClr val="000000"/>
                            </a:solidFill>
                            <a:effectLst/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200" u="none" strike="noStrike">
                              <a:effectLst/>
                            </a:rPr>
                            <a:t>140</a:t>
                          </a:r>
                          <a:r>
                            <a:rPr lang="zh-CN" altLang="en-US" sz="1200" u="none" strike="noStrike">
                              <a:effectLst/>
                            </a:rPr>
                            <a:t>，</a:t>
                          </a:r>
                          <a:r>
                            <a:rPr lang="en-US" altLang="zh-CN" sz="1200" u="none" strike="noStrike">
                              <a:effectLst/>
                            </a:rPr>
                            <a:t>90</a:t>
                          </a:r>
                          <a:endParaRPr lang="en-US" altLang="zh-CN" sz="1200" b="0" i="0" u="none" strike="noStrike">
                            <a:solidFill>
                              <a:srgbClr val="000000"/>
                            </a:solidFill>
                            <a:effectLst/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200" u="none" strike="noStrike" dirty="0">
                              <a:solidFill>
                                <a:srgbClr val="FF0000"/>
                              </a:solidFill>
                              <a:effectLst/>
                            </a:rPr>
                            <a:t>65</a:t>
                          </a:r>
                          <a:endParaRPr lang="en-US" altLang="zh-CN" sz="1200" b="0" i="0" u="none" strike="noStrike" dirty="0">
                            <a:solidFill>
                              <a:srgbClr val="FF0000"/>
                            </a:solidFill>
                            <a:effectLst/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1557767526"/>
                      </a:ext>
                    </a:extLst>
                  </a:tr>
                  <a:tr h="742950"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200" u="none" strike="noStrike">
                              <a:effectLst/>
                            </a:rPr>
                            <a:t>30</a:t>
                          </a:r>
                          <a:endParaRPr lang="en-US" altLang="zh-CN" sz="1200" b="0" i="0" u="none" strike="noStrike">
                            <a:solidFill>
                              <a:srgbClr val="000000"/>
                            </a:solidFill>
                            <a:effectLst/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200" u="none" strike="noStrike" dirty="0">
                              <a:effectLst/>
                            </a:rPr>
                            <a:t>2.9</a:t>
                          </a:r>
                          <a:endParaRPr lang="en-US" altLang="zh-CN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200" u="none" strike="noStrike">
                              <a:effectLst/>
                            </a:rPr>
                            <a:t>400,270</a:t>
                          </a:r>
                          <a:endParaRPr lang="en-US" altLang="zh-CN" sz="1200" b="0" i="0" u="none" strike="noStrike">
                            <a:solidFill>
                              <a:srgbClr val="000000"/>
                            </a:solidFill>
                            <a:effectLst/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200" u="none" strike="noStrike" dirty="0">
                              <a:solidFill>
                                <a:srgbClr val="FF0000"/>
                              </a:solidFill>
                              <a:effectLst/>
                            </a:rPr>
                            <a:t>46</a:t>
                          </a:r>
                          <a:endParaRPr lang="en-US" altLang="zh-CN" sz="1200" b="0" i="0" u="none" strike="noStrike" dirty="0">
                            <a:solidFill>
                              <a:srgbClr val="FF0000"/>
                            </a:solidFill>
                            <a:effectLst/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150109231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表格 18">
                <a:extLst>
                  <a:ext uri="{FF2B5EF4-FFF2-40B4-BE49-F238E27FC236}">
                    <a16:creationId xmlns:a16="http://schemas.microsoft.com/office/drawing/2014/main" id="{501204F2-DA7C-A542-BECD-DD4FCCD2172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90353076"/>
                  </p:ext>
                </p:extLst>
              </p:nvPr>
            </p:nvGraphicFramePr>
            <p:xfrm>
              <a:off x="9036996" y="3852156"/>
              <a:ext cx="2994234" cy="2210474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671208">
                      <a:extLst>
                        <a:ext uri="{9D8B030D-6E8A-4147-A177-3AD203B41FA5}">
                          <a16:colId xmlns:a16="http://schemas.microsoft.com/office/drawing/2014/main" val="4223418065"/>
                        </a:ext>
                      </a:extLst>
                    </a:gridCol>
                    <a:gridCol w="846307">
                      <a:extLst>
                        <a:ext uri="{9D8B030D-6E8A-4147-A177-3AD203B41FA5}">
                          <a16:colId xmlns:a16="http://schemas.microsoft.com/office/drawing/2014/main" val="1879424143"/>
                        </a:ext>
                      </a:extLst>
                    </a:gridCol>
                    <a:gridCol w="758454">
                      <a:extLst>
                        <a:ext uri="{9D8B030D-6E8A-4147-A177-3AD203B41FA5}">
                          <a16:colId xmlns:a16="http://schemas.microsoft.com/office/drawing/2014/main" val="3507434074"/>
                        </a:ext>
                      </a:extLst>
                    </a:gridCol>
                    <a:gridCol w="718265">
                      <a:extLst>
                        <a:ext uri="{9D8B030D-6E8A-4147-A177-3AD203B41FA5}">
                          <a16:colId xmlns:a16="http://schemas.microsoft.com/office/drawing/2014/main" val="3312531644"/>
                        </a:ext>
                      </a:extLst>
                    </a:gridCol>
                  </a:tblGrid>
                  <a:tr h="724574"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sz="1200" u="none" strike="noStrike" dirty="0">
                              <a:effectLst/>
                            </a:rPr>
                            <a:t>HV/ V</a:t>
                          </a:r>
                          <a:endParaRPr lang="en-US" sz="12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sz="1200" u="none" strike="noStrike">
                              <a:effectLst/>
                            </a:rPr>
                            <a:t>Pedestal</a:t>
                          </a:r>
                          <a:endParaRPr lang="en-US" sz="1200" b="1" i="0" u="none" strike="noStrike">
                            <a:solidFill>
                              <a:srgbClr val="000000"/>
                            </a:solidFill>
                            <a:effectLst/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sz="1200" u="none" strike="noStrike">
                              <a:effectLst/>
                            </a:rPr>
                            <a:t>ADC</a:t>
                          </a:r>
                          <a:endParaRPr lang="en-US" sz="1200" b="1" i="0" u="none" strike="noStrike">
                            <a:solidFill>
                              <a:srgbClr val="000000"/>
                            </a:solidFill>
                            <a:effectLst/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9525" marR="9525" marT="9525" marB="0" anchor="ctr">
                        <a:blipFill>
                          <a:blip r:embed="rId9"/>
                          <a:stretch>
                            <a:fillRect l="-317797" t="-840" r="-1695" b="-20756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27951739"/>
                      </a:ext>
                    </a:extLst>
                  </a:tr>
                  <a:tr h="742950"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200" u="none" strike="noStrike" dirty="0">
                              <a:effectLst/>
                            </a:rPr>
                            <a:t>28</a:t>
                          </a:r>
                          <a:endParaRPr lang="en-US" altLang="zh-CN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200" u="none" strike="noStrike">
                              <a:effectLst/>
                            </a:rPr>
                            <a:t>1.2</a:t>
                          </a:r>
                          <a:endParaRPr lang="en-US" altLang="zh-CN" sz="1200" b="0" i="0" u="none" strike="noStrike">
                            <a:solidFill>
                              <a:srgbClr val="000000"/>
                            </a:solidFill>
                            <a:effectLst/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200" u="none" strike="noStrike">
                              <a:effectLst/>
                            </a:rPr>
                            <a:t>140</a:t>
                          </a:r>
                          <a:r>
                            <a:rPr lang="zh-CN" altLang="en-US" sz="1200" u="none" strike="noStrike">
                              <a:effectLst/>
                            </a:rPr>
                            <a:t>，</a:t>
                          </a:r>
                          <a:r>
                            <a:rPr lang="en-US" altLang="zh-CN" sz="1200" u="none" strike="noStrike">
                              <a:effectLst/>
                            </a:rPr>
                            <a:t>90</a:t>
                          </a:r>
                          <a:endParaRPr lang="en-US" altLang="zh-CN" sz="1200" b="0" i="0" u="none" strike="noStrike">
                            <a:solidFill>
                              <a:srgbClr val="000000"/>
                            </a:solidFill>
                            <a:effectLst/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200" u="none" strike="noStrike" dirty="0">
                              <a:solidFill>
                                <a:srgbClr val="FF0000"/>
                              </a:solidFill>
                              <a:effectLst/>
                            </a:rPr>
                            <a:t>65</a:t>
                          </a:r>
                          <a:endParaRPr lang="en-US" altLang="zh-CN" sz="1200" b="0" i="0" u="none" strike="noStrike" dirty="0">
                            <a:solidFill>
                              <a:srgbClr val="FF0000"/>
                            </a:solidFill>
                            <a:effectLst/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1557767526"/>
                      </a:ext>
                    </a:extLst>
                  </a:tr>
                  <a:tr h="742950"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200" u="none" strike="noStrike">
                              <a:effectLst/>
                            </a:rPr>
                            <a:t>30</a:t>
                          </a:r>
                          <a:endParaRPr lang="en-US" altLang="zh-CN" sz="1200" b="0" i="0" u="none" strike="noStrike">
                            <a:solidFill>
                              <a:srgbClr val="000000"/>
                            </a:solidFill>
                            <a:effectLst/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200" u="none" strike="noStrike" dirty="0">
                              <a:effectLst/>
                            </a:rPr>
                            <a:t>2.9</a:t>
                          </a:r>
                          <a:endParaRPr lang="en-US" altLang="zh-CN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200" u="none" strike="noStrike">
                              <a:effectLst/>
                            </a:rPr>
                            <a:t>400,270</a:t>
                          </a:r>
                          <a:endParaRPr lang="en-US" altLang="zh-CN" sz="1200" b="0" i="0" u="none" strike="noStrike">
                            <a:solidFill>
                              <a:srgbClr val="000000"/>
                            </a:solidFill>
                            <a:effectLst/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200" u="none" strike="noStrike" dirty="0">
                              <a:solidFill>
                                <a:srgbClr val="FF0000"/>
                              </a:solidFill>
                              <a:effectLst/>
                            </a:rPr>
                            <a:t>46</a:t>
                          </a:r>
                          <a:endParaRPr lang="en-US" altLang="zh-CN" sz="1200" b="0" i="0" u="none" strike="noStrike" dirty="0">
                            <a:solidFill>
                              <a:srgbClr val="FF0000"/>
                            </a:solidFill>
                            <a:effectLst/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1501092312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" name="图片 1">
            <a:extLst>
              <a:ext uri="{FF2B5EF4-FFF2-40B4-BE49-F238E27FC236}">
                <a16:creationId xmlns:a16="http://schemas.microsoft.com/office/drawing/2014/main" id="{65118756-6A36-B145-89D9-064CD79408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62880" y="1047502"/>
            <a:ext cx="3111491" cy="2332704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1935C3B3-E336-462D-BE02-86C017F65062}"/>
              </a:ext>
            </a:extLst>
          </p:cNvPr>
          <p:cNvSpPr txBox="1"/>
          <p:nvPr/>
        </p:nvSpPr>
        <p:spPr>
          <a:xfrm>
            <a:off x="5637654" y="2970081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311FB4A3-C61E-4FEB-84F5-B6AB21F05DC7}"/>
                  </a:ext>
                </a:extLst>
              </p:cNvPr>
              <p:cNvSpPr txBox="1"/>
              <p:nvPr/>
            </p:nvSpPr>
            <p:spPr>
              <a:xfrm>
                <a:off x="9174355" y="6138253"/>
                <a:ext cx="2656114" cy="3963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Time resolution =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311FB4A3-C61E-4FEB-84F5-B6AB21F05D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4355" y="6138253"/>
                <a:ext cx="2656114" cy="396327"/>
              </a:xfrm>
              <a:prstGeom prst="rect">
                <a:avLst/>
              </a:prstGeom>
              <a:blipFill>
                <a:blip r:embed="rId11"/>
                <a:stretch>
                  <a:fillRect l="-2064" t="-1538" b="-246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5141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11104C9-D4E1-7B4D-B35F-F06F3FBFC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5B8E-DC02-AD43-BFD8-7366C420080C}" type="slidenum">
              <a:rPr kumimoji="1" lang="zh-CN" altLang="en-US" smtClean="0"/>
              <a:t>7</a:t>
            </a:fld>
            <a:endParaRPr kumimoji="1"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B3A3FC9-32F5-514B-832B-19C004525F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88" r="-3261" b="31186"/>
          <a:stretch/>
        </p:blipFill>
        <p:spPr>
          <a:xfrm>
            <a:off x="418906" y="854203"/>
            <a:ext cx="4539256" cy="242840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7830B551-6CD9-C143-A14B-BC9E8C905574}"/>
              </a:ext>
            </a:extLst>
          </p:cNvPr>
          <p:cNvSpPr/>
          <p:nvPr/>
        </p:nvSpPr>
        <p:spPr>
          <a:xfrm>
            <a:off x="3323037" y="2658631"/>
            <a:ext cx="115608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350" dirty="0" err="1">
                <a:solidFill>
                  <a:schemeClr val="bg1"/>
                </a:solidFill>
              </a:rPr>
              <a:t>Saint_Gobain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D2E9585-4596-9541-8E28-D04425E36882}"/>
              </a:ext>
            </a:extLst>
          </p:cNvPr>
          <p:cNvSpPr/>
          <p:nvPr/>
        </p:nvSpPr>
        <p:spPr>
          <a:xfrm>
            <a:off x="2314072" y="2658631"/>
            <a:ext cx="74892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350" dirty="0">
                <a:solidFill>
                  <a:schemeClr val="bg1"/>
                </a:solidFill>
              </a:rPr>
              <a:t>Kuraray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AB33CA0-A954-4696-9D07-B91CDA268D8E}"/>
              </a:ext>
            </a:extLst>
          </p:cNvPr>
          <p:cNvSpPr txBox="1"/>
          <p:nvPr/>
        </p:nvSpPr>
        <p:spPr>
          <a:xfrm>
            <a:off x="350220" y="159947"/>
            <a:ext cx="48059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Kuraray WLS </a:t>
            </a:r>
            <a:r>
              <a:rPr lang="en-US" altLang="zh-CN" sz="4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fibre</a:t>
            </a:r>
            <a:endParaRPr lang="zh-CN" altLang="en-US" sz="4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9CE037E3-A9F6-42B1-9084-5E2BD22D288D}"/>
                  </a:ext>
                </a:extLst>
              </p:cNvPr>
              <p:cNvSpPr txBox="1"/>
              <p:nvPr/>
            </p:nvSpPr>
            <p:spPr>
              <a:xfrm>
                <a:off x="5805914" y="673837"/>
                <a:ext cx="5816242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000" dirty="0"/>
                  <a:t>Kuraray </a:t>
                </a:r>
                <a:r>
                  <a:rPr lang="en-US" altLang="zh-CN" sz="2000" dirty="0" err="1"/>
                  <a:t>Y11</a:t>
                </a:r>
                <a:r>
                  <a:rPr lang="en-US" altLang="zh-CN" sz="2000" dirty="0"/>
                  <a:t> WLS, which is used in Belle II KLM.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=1.2 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r>
                  <a:rPr lang="en-US" altLang="zh-CN" sz="2000" dirty="0"/>
                  <a:t>, matching the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</a:rPr>
                      <m:t>1.3×1.3 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2000" dirty="0"/>
                  <a:t> </a:t>
                </a:r>
                <a:r>
                  <a:rPr lang="en-US" altLang="zh-CN" sz="2000" dirty="0" err="1"/>
                  <a:t>MPPC</a:t>
                </a:r>
                <a:r>
                  <a:rPr lang="en-US" altLang="zh-CN" sz="2000" dirty="0"/>
                  <a:t> surface well.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000" dirty="0"/>
                  <a:t>About 200 </a:t>
                </a:r>
                <a:r>
                  <a:rPr lang="en-US" altLang="zh-CN" sz="2000" dirty="0" err="1"/>
                  <a:t>SiPMs</a:t>
                </a:r>
                <a:r>
                  <a:rPr lang="en-US" altLang="zh-CN" sz="2000" dirty="0"/>
                  <a:t> arrived Fudan from </a:t>
                </a:r>
                <a:r>
                  <a:rPr lang="en-US" altLang="zh-CN" sz="2000" dirty="0" err="1"/>
                  <a:t>KEK</a:t>
                </a:r>
                <a:r>
                  <a:rPr lang="en-US" altLang="zh-CN" sz="2000" dirty="0"/>
                  <a:t>, along with the </a:t>
                </a:r>
                <a:r>
                  <a:rPr lang="en-US" altLang="zh-CN" sz="2000" dirty="0" err="1"/>
                  <a:t>fibre</a:t>
                </a:r>
                <a:r>
                  <a:rPr lang="en-US" altLang="zh-CN" sz="2000" dirty="0"/>
                  <a:t>. </a:t>
                </a:r>
                <a:endParaRPr lang="zh-CN" altLang="en-US" sz="2000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9CE037E3-A9F6-42B1-9084-5E2BD22D28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914" y="673837"/>
                <a:ext cx="5816242" cy="1631216"/>
              </a:xfrm>
              <a:prstGeom prst="rect">
                <a:avLst/>
              </a:prstGeom>
              <a:blipFill>
                <a:blip r:embed="rId3"/>
                <a:stretch>
                  <a:fillRect l="-942" t="-2247" r="-419" b="-59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表格 7">
                <a:extLst>
                  <a:ext uri="{FF2B5EF4-FFF2-40B4-BE49-F238E27FC236}">
                    <a16:creationId xmlns:a16="http://schemas.microsoft.com/office/drawing/2014/main" id="{664931B7-185C-44F6-A3A2-ADBA260FFE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35023220"/>
                  </p:ext>
                </p:extLst>
              </p:nvPr>
            </p:nvGraphicFramePr>
            <p:xfrm>
              <a:off x="34204" y="3282608"/>
              <a:ext cx="7815379" cy="348977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84391">
                      <a:extLst>
                        <a:ext uri="{9D8B030D-6E8A-4147-A177-3AD203B41FA5}">
                          <a16:colId xmlns:a16="http://schemas.microsoft.com/office/drawing/2014/main" val="1796856637"/>
                        </a:ext>
                      </a:extLst>
                    </a:gridCol>
                    <a:gridCol w="738617">
                      <a:extLst>
                        <a:ext uri="{9D8B030D-6E8A-4147-A177-3AD203B41FA5}">
                          <a16:colId xmlns:a16="http://schemas.microsoft.com/office/drawing/2014/main" val="2452587068"/>
                        </a:ext>
                      </a:extLst>
                    </a:gridCol>
                    <a:gridCol w="793377">
                      <a:extLst>
                        <a:ext uri="{9D8B030D-6E8A-4147-A177-3AD203B41FA5}">
                          <a16:colId xmlns:a16="http://schemas.microsoft.com/office/drawing/2014/main" val="3969450066"/>
                        </a:ext>
                      </a:extLst>
                    </a:gridCol>
                    <a:gridCol w="853888">
                      <a:extLst>
                        <a:ext uri="{9D8B030D-6E8A-4147-A177-3AD203B41FA5}">
                          <a16:colId xmlns:a16="http://schemas.microsoft.com/office/drawing/2014/main" val="706493020"/>
                        </a:ext>
                      </a:extLst>
                    </a:gridCol>
                    <a:gridCol w="813547">
                      <a:extLst>
                        <a:ext uri="{9D8B030D-6E8A-4147-A177-3AD203B41FA5}">
                          <a16:colId xmlns:a16="http://schemas.microsoft.com/office/drawing/2014/main" val="2885030831"/>
                        </a:ext>
                      </a:extLst>
                    </a:gridCol>
                    <a:gridCol w="1102659">
                      <a:extLst>
                        <a:ext uri="{9D8B030D-6E8A-4147-A177-3AD203B41FA5}">
                          <a16:colId xmlns:a16="http://schemas.microsoft.com/office/drawing/2014/main" val="137148921"/>
                        </a:ext>
                      </a:extLst>
                    </a:gridCol>
                    <a:gridCol w="800100">
                      <a:extLst>
                        <a:ext uri="{9D8B030D-6E8A-4147-A177-3AD203B41FA5}">
                          <a16:colId xmlns:a16="http://schemas.microsoft.com/office/drawing/2014/main" val="1894591675"/>
                        </a:ext>
                      </a:extLst>
                    </a:gridCol>
                    <a:gridCol w="820271">
                      <a:extLst>
                        <a:ext uri="{9D8B030D-6E8A-4147-A177-3AD203B41FA5}">
                          <a16:colId xmlns:a16="http://schemas.microsoft.com/office/drawing/2014/main" val="3992656879"/>
                        </a:ext>
                      </a:extLst>
                    </a:gridCol>
                    <a:gridCol w="1008529">
                      <a:extLst>
                        <a:ext uri="{9D8B030D-6E8A-4147-A177-3AD203B41FA5}">
                          <a16:colId xmlns:a16="http://schemas.microsoft.com/office/drawing/2014/main" val="4040248347"/>
                        </a:ext>
                      </a:extLst>
                    </a:gridCol>
                  </a:tblGrid>
                  <a:tr h="452995">
                    <a:tc>
                      <a:txBody>
                        <a:bodyPr/>
                        <a:lstStyle/>
                        <a:p>
                          <a:pPr algn="ctr" fontAlgn="ctr"/>
                          <a:endParaRPr lang="zh-CN" altLang="en-US" sz="1200" b="0" i="0" u="none" strike="noStrike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等线" panose="02010600030101010101" pitchFamily="2" charset="-122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endParaRPr lang="zh-CN" altLang="en-US" sz="1200" b="0" i="0" u="none" strike="noStrike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等线" panose="02010600030101010101" pitchFamily="2" charset="-122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endParaRPr lang="zh-CN" altLang="en-US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等线" panose="02010600030101010101" pitchFamily="2" charset="-122"/>
                          </a:endParaRPr>
                        </a:p>
                      </a:txBody>
                      <a:tcPr marL="7144" marR="7144" marT="7144" marB="0" anchor="ctr"/>
                    </a:tc>
                    <a:tc gridSpan="3"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 dirty="0" err="1">
                              <a:solidFill>
                                <a:schemeClr val="bg1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Saint_Gobain</a:t>
                          </a:r>
                          <a:endParaRPr lang="en-US" sz="16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Helvetica" pitchFamily="2" charset="0"/>
                            <a:ea typeface="等线" panose="02010600030101010101" pitchFamily="2" charset="-122"/>
                          </a:endParaRPr>
                        </a:p>
                      </a:txBody>
                      <a:tcPr marL="7144" marR="7144" marT="7144" marB="0"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Kuraray</a:t>
                          </a:r>
                        </a:p>
                      </a:txBody>
                      <a:tcPr marL="7144" marR="7144" marT="7144" marB="0"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33829947"/>
                      </a:ext>
                    </a:extLst>
                  </a:tr>
                  <a:tr h="607355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Position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Time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Scintillation</a:t>
                          </a:r>
                          <a:r>
                            <a:rPr lang="zh-CN" alt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 </a:t>
                          </a:r>
                          <a:r>
                            <a:rPr lang="en-US" altLang="zh-CN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sample</a:t>
                          </a:r>
                          <a:endParaRPr lang="zh-CN" altLang="en-US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等线" panose="02010600030101010101" pitchFamily="2" charset="-122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Entries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Mean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Entries</a:t>
                          </a:r>
                          <a14:m>
                            <m:oMath xmlns:m="http://schemas.openxmlformats.org/officeDocument/2006/math">
                              <m:r>
                                <a:rPr lang="en-US" sz="1200" b="0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</a:rPr>
                                <m:t>×</m:t>
                              </m:r>
                              <m:r>
                                <m:rPr>
                                  <m:sty m:val="p"/>
                                </m:rPr>
                                <a:rPr lang="en-US" sz="1200" b="0" i="0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</a:rPr>
                                <m:t>M</m:t>
                              </m:r>
                            </m:oMath>
                          </a14:m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ean</a:t>
                          </a:r>
                        </a:p>
                        <a:p>
                          <a:pPr algn="ctr" font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u="none" strike="noStrike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</a:rPr>
                                  <m:t>(×</m:t>
                                </m:r>
                                <m:sSup>
                                  <m:sSupPr>
                                    <m:ctrlPr>
                                      <a:rPr lang="en-US" sz="12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2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2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</a:rPr>
                                      <m:t>7</m:t>
                                    </m:r>
                                  </m:sup>
                                </m:sSup>
                                <m:r>
                                  <a:rPr lang="en-US" sz="1200" b="0" i="1" u="none" strike="noStrike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等线" panose="02010600030101010101" pitchFamily="2" charset="-122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Entries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Mean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Entries</a:t>
                          </a:r>
                          <a14:m>
                            <m:oMath xmlns:m="http://schemas.openxmlformats.org/officeDocument/2006/math">
                              <m:r>
                                <a:rPr lang="en-US" sz="1200" b="0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</a:rPr>
                                <m:t>×</m:t>
                              </m:r>
                              <m:r>
                                <m:rPr>
                                  <m:sty m:val="p"/>
                                </m:rPr>
                                <a:rPr lang="en-US" sz="1200" b="0" i="0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</a:rPr>
                                <m:t>M</m:t>
                              </m:r>
                            </m:oMath>
                          </a14:m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ean</a:t>
                          </a:r>
                        </a:p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b="0" i="1" u="none" strike="noStrike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</a:rPr>
                                  <m:t>(×</m:t>
                                </m:r>
                                <m:sSup>
                                  <m:sSupPr>
                                    <m:ctrlPr>
                                      <a:rPr lang="en-US" altLang="zh-CN" sz="12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12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  <m:t>7</m:t>
                                    </m:r>
                                  </m:sup>
                                </m:sSup>
                                <m:r>
                                  <a:rPr lang="en-US" altLang="zh-CN" sz="1200" b="0" i="1" u="none" strike="noStrike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altLang="zh-CN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+mn-ea"/>
                          </a:endParaRPr>
                        </a:p>
                      </a:txBody>
                      <a:tcPr marL="7144" marR="7144" marT="7144" marB="0" anchor="ctr"/>
                    </a:tc>
                    <a:extLst>
                      <a:ext uri="{0D108BD9-81ED-4DB2-BD59-A6C34878D82A}">
                        <a16:rowId xmlns:a16="http://schemas.microsoft.com/office/drawing/2014/main" val="1039580442"/>
                      </a:ext>
                    </a:extLst>
                  </a:tr>
                  <a:tr h="607355">
                    <a:tc rowSpan="2">
                      <a:txBody>
                        <a:bodyPr/>
                        <a:lstStyle/>
                        <a:p>
                          <a:pPr algn="ctr" font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u="none" strike="noStrike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</a:rPr>
                                  <m:t>0−150 </m:t>
                                </m:r>
                                <m:r>
                                  <a:rPr lang="en-US" sz="1200" b="0" i="1" u="none" strike="noStrike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</a:rPr>
                                  <m:t>𝑐𝑚</m:t>
                                </m:r>
                              </m:oMath>
                            </m:oMathPara>
                          </a14:m>
                          <a:endParaRPr lang="en-US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等线" panose="02010600030101010101" pitchFamily="2" charset="-122"/>
                          </a:endParaRPr>
                        </a:p>
                      </a:txBody>
                      <a:tcPr marL="7144" marR="7144" marT="7144" marB="0" anchor="ctr"/>
                    </a:tc>
                    <a:tc rowSpan="2"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1h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#1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10820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2617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2.83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12520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4892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6.12</a:t>
                          </a:r>
                        </a:p>
                      </a:txBody>
                      <a:tcPr marL="7144" marR="7144" marT="7144" marB="0" anchor="ctr"/>
                    </a:tc>
                    <a:extLst>
                      <a:ext uri="{0D108BD9-81ED-4DB2-BD59-A6C34878D82A}">
                        <a16:rowId xmlns:a16="http://schemas.microsoft.com/office/drawing/2014/main" val="1816556745"/>
                      </a:ext>
                    </a:extLst>
                  </a:tr>
                  <a:tr h="607355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#2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10657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2462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2.62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12507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5260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6.58</a:t>
                          </a:r>
                        </a:p>
                      </a:txBody>
                      <a:tcPr marL="7144" marR="7144" marT="7144" marB="0" anchor="ctr"/>
                    </a:tc>
                    <a:extLst>
                      <a:ext uri="{0D108BD9-81ED-4DB2-BD59-A6C34878D82A}">
                        <a16:rowId xmlns:a16="http://schemas.microsoft.com/office/drawing/2014/main" val="3917970662"/>
                      </a:ext>
                    </a:extLst>
                  </a:tr>
                  <a:tr h="607355">
                    <a:tc rowSpan="2">
                      <a:txBody>
                        <a:bodyPr/>
                        <a:lstStyle/>
                        <a:p>
                          <a:pPr algn="ctr" font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u="none" strike="noStrike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</a:rPr>
                                  <m:t>70−80 </m:t>
                                </m:r>
                                <m:r>
                                  <a:rPr lang="en-US" sz="1200" b="0" i="1" u="none" strike="noStrike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</a:rPr>
                                  <m:t>𝑐𝑚</m:t>
                                </m:r>
                              </m:oMath>
                            </m:oMathPara>
                          </a14:m>
                          <a:endParaRPr lang="en-US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等线" panose="02010600030101010101" pitchFamily="2" charset="-122"/>
                          </a:endParaRPr>
                        </a:p>
                      </a:txBody>
                      <a:tcPr marL="7144" marR="7144" marT="7144" marB="0" anchor="ctr"/>
                    </a:tc>
                    <a:tc rowSpan="2"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200" b="0" i="0" u="none" strike="noStrike" dirty="0" err="1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10h</a:t>
                          </a:r>
                          <a:endParaRPr lang="en-US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等线" panose="02010600030101010101" pitchFamily="2" charset="-122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#1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5872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1883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1.10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6031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4216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2.54</a:t>
                          </a:r>
                        </a:p>
                      </a:txBody>
                      <a:tcPr marL="7144" marR="7144" marT="7144" marB="0" anchor="ctr"/>
                    </a:tc>
                    <a:extLst>
                      <a:ext uri="{0D108BD9-81ED-4DB2-BD59-A6C34878D82A}">
                        <a16:rowId xmlns:a16="http://schemas.microsoft.com/office/drawing/2014/main" val="504627457"/>
                      </a:ext>
                    </a:extLst>
                  </a:tr>
                  <a:tr h="607355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#2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5838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2108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1.23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5998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4608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2.76</a:t>
                          </a:r>
                        </a:p>
                      </a:txBody>
                      <a:tcPr marL="7144" marR="7144" marT="7144" marB="0" anchor="ctr"/>
                    </a:tc>
                    <a:extLst>
                      <a:ext uri="{0D108BD9-81ED-4DB2-BD59-A6C34878D82A}">
                        <a16:rowId xmlns:a16="http://schemas.microsoft.com/office/drawing/2014/main" val="428159391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表格 7">
                <a:extLst>
                  <a:ext uri="{FF2B5EF4-FFF2-40B4-BE49-F238E27FC236}">
                    <a16:creationId xmlns:a16="http://schemas.microsoft.com/office/drawing/2014/main" id="{664931B7-185C-44F6-A3A2-ADBA260FFE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35023220"/>
                  </p:ext>
                </p:extLst>
              </p:nvPr>
            </p:nvGraphicFramePr>
            <p:xfrm>
              <a:off x="34204" y="3282608"/>
              <a:ext cx="7815379" cy="348977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84391">
                      <a:extLst>
                        <a:ext uri="{9D8B030D-6E8A-4147-A177-3AD203B41FA5}">
                          <a16:colId xmlns:a16="http://schemas.microsoft.com/office/drawing/2014/main" val="1796856637"/>
                        </a:ext>
                      </a:extLst>
                    </a:gridCol>
                    <a:gridCol w="738617">
                      <a:extLst>
                        <a:ext uri="{9D8B030D-6E8A-4147-A177-3AD203B41FA5}">
                          <a16:colId xmlns:a16="http://schemas.microsoft.com/office/drawing/2014/main" val="2452587068"/>
                        </a:ext>
                      </a:extLst>
                    </a:gridCol>
                    <a:gridCol w="793377">
                      <a:extLst>
                        <a:ext uri="{9D8B030D-6E8A-4147-A177-3AD203B41FA5}">
                          <a16:colId xmlns:a16="http://schemas.microsoft.com/office/drawing/2014/main" val="3969450066"/>
                        </a:ext>
                      </a:extLst>
                    </a:gridCol>
                    <a:gridCol w="853888">
                      <a:extLst>
                        <a:ext uri="{9D8B030D-6E8A-4147-A177-3AD203B41FA5}">
                          <a16:colId xmlns:a16="http://schemas.microsoft.com/office/drawing/2014/main" val="706493020"/>
                        </a:ext>
                      </a:extLst>
                    </a:gridCol>
                    <a:gridCol w="813547">
                      <a:extLst>
                        <a:ext uri="{9D8B030D-6E8A-4147-A177-3AD203B41FA5}">
                          <a16:colId xmlns:a16="http://schemas.microsoft.com/office/drawing/2014/main" val="2885030831"/>
                        </a:ext>
                      </a:extLst>
                    </a:gridCol>
                    <a:gridCol w="1102659">
                      <a:extLst>
                        <a:ext uri="{9D8B030D-6E8A-4147-A177-3AD203B41FA5}">
                          <a16:colId xmlns:a16="http://schemas.microsoft.com/office/drawing/2014/main" val="137148921"/>
                        </a:ext>
                      </a:extLst>
                    </a:gridCol>
                    <a:gridCol w="800100">
                      <a:extLst>
                        <a:ext uri="{9D8B030D-6E8A-4147-A177-3AD203B41FA5}">
                          <a16:colId xmlns:a16="http://schemas.microsoft.com/office/drawing/2014/main" val="1894591675"/>
                        </a:ext>
                      </a:extLst>
                    </a:gridCol>
                    <a:gridCol w="820271">
                      <a:extLst>
                        <a:ext uri="{9D8B030D-6E8A-4147-A177-3AD203B41FA5}">
                          <a16:colId xmlns:a16="http://schemas.microsoft.com/office/drawing/2014/main" val="3992656879"/>
                        </a:ext>
                      </a:extLst>
                    </a:gridCol>
                    <a:gridCol w="1008529">
                      <a:extLst>
                        <a:ext uri="{9D8B030D-6E8A-4147-A177-3AD203B41FA5}">
                          <a16:colId xmlns:a16="http://schemas.microsoft.com/office/drawing/2014/main" val="4040248347"/>
                        </a:ext>
                      </a:extLst>
                    </a:gridCol>
                  </a:tblGrid>
                  <a:tr h="452995">
                    <a:tc>
                      <a:txBody>
                        <a:bodyPr/>
                        <a:lstStyle/>
                        <a:p>
                          <a:pPr algn="ctr" fontAlgn="ctr"/>
                          <a:endParaRPr lang="zh-CN" altLang="en-US" sz="1200" b="0" i="0" u="none" strike="noStrike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等线" panose="02010600030101010101" pitchFamily="2" charset="-122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endParaRPr lang="zh-CN" altLang="en-US" sz="1200" b="0" i="0" u="none" strike="noStrike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等线" panose="02010600030101010101" pitchFamily="2" charset="-122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endParaRPr lang="zh-CN" altLang="en-US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等线" panose="02010600030101010101" pitchFamily="2" charset="-122"/>
                          </a:endParaRPr>
                        </a:p>
                      </a:txBody>
                      <a:tcPr marL="7144" marR="7144" marT="7144" marB="0" anchor="ctr"/>
                    </a:tc>
                    <a:tc gridSpan="3"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 dirty="0" err="1">
                              <a:solidFill>
                                <a:schemeClr val="bg1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Saint_Gobain</a:t>
                          </a:r>
                          <a:endParaRPr lang="en-US" sz="16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Helvetica" pitchFamily="2" charset="0"/>
                            <a:ea typeface="等线" panose="02010600030101010101" pitchFamily="2" charset="-122"/>
                          </a:endParaRPr>
                        </a:p>
                      </a:txBody>
                      <a:tcPr marL="7144" marR="7144" marT="7144" marB="0"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6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Kuraray</a:t>
                          </a:r>
                        </a:p>
                      </a:txBody>
                      <a:tcPr marL="7144" marR="7144" marT="7144" marB="0"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33829947"/>
                      </a:ext>
                    </a:extLst>
                  </a:tr>
                  <a:tr h="607355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Position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Time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Scintillation</a:t>
                          </a:r>
                          <a:r>
                            <a:rPr lang="zh-CN" alt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 </a:t>
                          </a:r>
                          <a:r>
                            <a:rPr lang="en-US" altLang="zh-CN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sample</a:t>
                          </a:r>
                          <a:endParaRPr lang="zh-CN" altLang="en-US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等线" panose="02010600030101010101" pitchFamily="2" charset="-122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Entries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Mean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7144" marR="7144" marT="7144" marB="0" anchor="ctr">
                        <a:blipFill>
                          <a:blip r:embed="rId4"/>
                          <a:stretch>
                            <a:fillRect l="-370718" t="-75000" r="-240884" b="-40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Entries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Mean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7144" marR="7144" marT="7144" marB="0" anchor="ctr">
                        <a:blipFill>
                          <a:blip r:embed="rId4"/>
                          <a:stretch>
                            <a:fillRect l="-673494" t="-75000" r="-2410" b="-40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9580442"/>
                      </a:ext>
                    </a:extLst>
                  </a:tr>
                  <a:tr h="607355">
                    <a:tc rowSpan="2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7144" marR="7144" marT="7144" marB="0" anchor="ctr">
                        <a:blipFill>
                          <a:blip r:embed="rId4"/>
                          <a:stretch>
                            <a:fillRect l="-690" t="-87500" r="-787586" b="-101000"/>
                          </a:stretch>
                        </a:blip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1h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#1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10820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2617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2.83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12520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4892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6.12</a:t>
                          </a:r>
                        </a:p>
                      </a:txBody>
                      <a:tcPr marL="7144" marR="7144" marT="7144" marB="0" anchor="ctr"/>
                    </a:tc>
                    <a:extLst>
                      <a:ext uri="{0D108BD9-81ED-4DB2-BD59-A6C34878D82A}">
                        <a16:rowId xmlns:a16="http://schemas.microsoft.com/office/drawing/2014/main" val="1816556745"/>
                      </a:ext>
                    </a:extLst>
                  </a:tr>
                  <a:tr h="607355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#2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10657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2462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2.62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12507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5260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6.58</a:t>
                          </a:r>
                        </a:p>
                      </a:txBody>
                      <a:tcPr marL="7144" marR="7144" marT="7144" marB="0" anchor="ctr"/>
                    </a:tc>
                    <a:extLst>
                      <a:ext uri="{0D108BD9-81ED-4DB2-BD59-A6C34878D82A}">
                        <a16:rowId xmlns:a16="http://schemas.microsoft.com/office/drawing/2014/main" val="3917970662"/>
                      </a:ext>
                    </a:extLst>
                  </a:tr>
                  <a:tr h="607355">
                    <a:tc rowSpan="2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7144" marR="7144" marT="7144" marB="0" anchor="ctr">
                        <a:blipFill>
                          <a:blip r:embed="rId4"/>
                          <a:stretch>
                            <a:fillRect l="-690" t="-188442" r="-787586" b="-1508"/>
                          </a:stretch>
                        </a:blip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200" b="0" i="0" u="none" strike="noStrike" dirty="0" err="1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10h</a:t>
                          </a:r>
                          <a:endParaRPr lang="en-US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等线" panose="02010600030101010101" pitchFamily="2" charset="-122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#1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5872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1883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1.10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6031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4216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2.54</a:t>
                          </a:r>
                        </a:p>
                      </a:txBody>
                      <a:tcPr marL="7144" marR="7144" marT="7144" marB="0" anchor="ctr"/>
                    </a:tc>
                    <a:extLst>
                      <a:ext uri="{0D108BD9-81ED-4DB2-BD59-A6C34878D82A}">
                        <a16:rowId xmlns:a16="http://schemas.microsoft.com/office/drawing/2014/main" val="504627457"/>
                      </a:ext>
                    </a:extLst>
                  </a:tr>
                  <a:tr h="607355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#2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5838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2108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1.23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5998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4608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Helvetica" pitchFamily="2" charset="0"/>
                              <a:ea typeface="等线" panose="02010600030101010101" pitchFamily="2" charset="-122"/>
                            </a:rPr>
                            <a:t>2.76</a:t>
                          </a:r>
                        </a:p>
                      </a:txBody>
                      <a:tcPr marL="7144" marR="7144" marT="7144" marB="0" anchor="ctr"/>
                    </a:tc>
                    <a:extLst>
                      <a:ext uri="{0D108BD9-81ED-4DB2-BD59-A6C34878D82A}">
                        <a16:rowId xmlns:a16="http://schemas.microsoft.com/office/drawing/2014/main" val="428159391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12773F95-A6EC-493A-95EC-DF27D5F088E6}"/>
                  </a:ext>
                </a:extLst>
              </p:cNvPr>
              <p:cNvSpPr txBox="1"/>
              <p:nvPr/>
            </p:nvSpPr>
            <p:spPr>
              <a:xfrm>
                <a:off x="8172709" y="2090911"/>
                <a:ext cx="3112994" cy="738664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Light collection:</a:t>
                </a:r>
                <a:r>
                  <a:rPr lang="en-US" altLang="zh-CN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:r>
                  <a:rPr lang="en-US" altLang="zh-CN" dirty="0" err="1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Kurary:Saint_Goban</a:t>
                </a:r>
                <a:r>
                  <a:rPr lang="en-US" altLang="zh-CN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≈2 :1</m:t>
                    </m:r>
                  </m:oMath>
                </a14:m>
                <a:endParaRPr lang="zh-CN" alt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12773F95-A6EC-493A-95EC-DF27D5F088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2709" y="2090911"/>
                <a:ext cx="3112994" cy="738664"/>
              </a:xfrm>
              <a:prstGeom prst="rect">
                <a:avLst/>
              </a:prstGeom>
              <a:blipFill>
                <a:blip r:embed="rId5"/>
                <a:stretch>
                  <a:fillRect l="-3320" t="-6504" b="-138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>
            <a:extLst>
              <a:ext uri="{FF2B5EF4-FFF2-40B4-BE49-F238E27FC236}">
                <a16:creationId xmlns:a16="http://schemas.microsoft.com/office/drawing/2014/main" id="{E73B2A16-FCF0-4AA0-9273-AD6F6A60C000}"/>
              </a:ext>
            </a:extLst>
          </p:cNvPr>
          <p:cNvSpPr txBox="1"/>
          <p:nvPr/>
        </p:nvSpPr>
        <p:spPr>
          <a:xfrm>
            <a:off x="8658833" y="5260833"/>
            <a:ext cx="30413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Talked to domestic company, and they have the interest to do the R&amp;D for WLS </a:t>
            </a:r>
            <a:r>
              <a:rPr lang="en-US" altLang="zh-CN" dirty="0" err="1">
                <a:solidFill>
                  <a:srgbClr val="FF0000"/>
                </a:solidFill>
              </a:rPr>
              <a:t>fibre</a:t>
            </a:r>
            <a:r>
              <a:rPr lang="en-US" altLang="zh-CN" dirty="0">
                <a:solidFill>
                  <a:srgbClr val="FF0000"/>
                </a:solidFill>
              </a:rPr>
              <a:t>.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1468963-523F-4F7F-A4FA-07220FB083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8269" y="3282608"/>
            <a:ext cx="2021330" cy="1325906"/>
          </a:xfrm>
          <a:prstGeom prst="rect">
            <a:avLst/>
          </a:prstGeom>
        </p:spPr>
      </p:pic>
      <p:pic>
        <p:nvPicPr>
          <p:cNvPr id="16" name="内容占位符 6">
            <a:extLst>
              <a:ext uri="{FF2B5EF4-FFF2-40B4-BE49-F238E27FC236}">
                <a16:creationId xmlns:a16="http://schemas.microsoft.com/office/drawing/2014/main" id="{5EE8471C-A68C-4711-9680-E79144F60D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0008286" y="3197695"/>
            <a:ext cx="2057874" cy="1355253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1C4C37C4-C4CF-4C7A-8A44-826BBD6D95D9}"/>
              </a:ext>
            </a:extLst>
          </p:cNvPr>
          <p:cNvSpPr/>
          <p:nvPr/>
        </p:nvSpPr>
        <p:spPr>
          <a:xfrm>
            <a:off x="7938379" y="4603821"/>
            <a:ext cx="1440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 err="1"/>
              <a:t>Saint_Gobain</a:t>
            </a:r>
            <a:endParaRPr kumimoji="1" lang="en-US" altLang="zh-CN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ADB541FD-70D4-4AAA-A63C-375F343A6C8B}"/>
              </a:ext>
            </a:extLst>
          </p:cNvPr>
          <p:cNvSpPr/>
          <p:nvPr/>
        </p:nvSpPr>
        <p:spPr>
          <a:xfrm>
            <a:off x="10313756" y="4620742"/>
            <a:ext cx="895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/>
              <a:t>Kuraray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0DBB560-6B53-4AAD-ACC9-9674EA74543F}"/>
              </a:ext>
            </a:extLst>
          </p:cNvPr>
          <p:cNvSpPr txBox="1"/>
          <p:nvPr/>
        </p:nvSpPr>
        <p:spPr>
          <a:xfrm>
            <a:off x="11353800" y="4523625"/>
            <a:ext cx="63831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350" dirty="0"/>
              <a:t>ADC/4</a:t>
            </a:r>
            <a:endParaRPr kumimoji="1" lang="zh-CN" altLang="en-US" sz="1350" dirty="0"/>
          </a:p>
        </p:txBody>
      </p:sp>
    </p:spTree>
    <p:extLst>
      <p:ext uri="{BB962C8B-B14F-4D97-AF65-F5344CB8AC3E}">
        <p14:creationId xmlns:p14="http://schemas.microsoft.com/office/powerpoint/2010/main" val="3843499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BB9E17B-3CC8-A543-9279-F490F69F2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9042" y="3697132"/>
            <a:ext cx="4573012" cy="295995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E662820B-CACC-F04C-AE50-D137764418A2}"/>
              </a:ext>
            </a:extLst>
          </p:cNvPr>
          <p:cNvSpPr/>
          <p:nvPr/>
        </p:nvSpPr>
        <p:spPr>
          <a:xfrm>
            <a:off x="0" y="1"/>
            <a:ext cx="12192000" cy="71845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Performance of current design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E26C182-B339-6E41-941E-F979EA78A5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30" y="41446"/>
            <a:ext cx="611696" cy="611696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E467529-8255-B14F-8923-F7941241C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5B8E-DC02-AD43-BFD8-7366C420080C}" type="slidenum">
              <a:rPr kumimoji="1" lang="zh-CN" altLang="en-US" smtClean="0"/>
              <a:t>8</a:t>
            </a:fld>
            <a:endParaRPr kumimoji="1"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D516FA6-48C1-4532-984A-42A82E5F6A5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57"/>
          <a:stretch/>
        </p:blipFill>
        <p:spPr>
          <a:xfrm>
            <a:off x="659025" y="1255648"/>
            <a:ext cx="4784161" cy="23902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23A1E8A5-B19F-44CE-B315-9D1B954EDE27}"/>
                  </a:ext>
                </a:extLst>
              </p:cNvPr>
              <p:cNvSpPr txBox="1"/>
              <p:nvPr/>
            </p:nvSpPr>
            <p:spPr>
              <a:xfrm>
                <a:off x="942297" y="4207615"/>
                <a:ext cx="5685384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sz="2400" dirty="0"/>
                  <a:t>CR testing with two strips.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sz="2400" dirty="0"/>
                  <a:t>High efficiency, similar to the performance of the current Belle II KLM.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sz="2400" dirty="0"/>
                  <a:t>Time resolution: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1.5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𝑛𝑠</m:t>
                    </m:r>
                  </m:oMath>
                </a14:m>
                <a:endParaRPr lang="en-US" altLang="zh-CN" sz="2400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sz="2400" dirty="0"/>
                  <a:t>Number of photons collected from WLS </a:t>
                </a:r>
                <a:r>
                  <a:rPr lang="en-US" altLang="zh-CN" sz="2400" dirty="0" err="1"/>
                  <a:t>fibre</a:t>
                </a:r>
                <a:r>
                  <a:rPr lang="en-US" altLang="zh-CN" sz="2400" dirty="0"/>
                  <a:t> is limited.</a:t>
                </a:r>
                <a:endParaRPr lang="zh-CN" altLang="en-US" sz="2400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23A1E8A5-B19F-44CE-B315-9D1B954EDE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297" y="4207615"/>
                <a:ext cx="5685384" cy="2308324"/>
              </a:xfrm>
              <a:prstGeom prst="rect">
                <a:avLst/>
              </a:prstGeom>
              <a:blipFill>
                <a:blip r:embed="rId7"/>
                <a:stretch>
                  <a:fillRect l="-1502" t="-1847" r="-1609" b="-52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 descr="2">
            <a:extLst>
              <a:ext uri="{FF2B5EF4-FFF2-40B4-BE49-F238E27FC236}">
                <a16:creationId xmlns:a16="http://schemas.microsoft.com/office/drawing/2014/main" id="{38D6F5B5-39F9-4C01-9865-8137838997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/>
          <a:srcRect l="1394" t="6439"/>
          <a:stretch/>
        </p:blipFill>
        <p:spPr>
          <a:xfrm>
            <a:off x="6384221" y="1140745"/>
            <a:ext cx="5346517" cy="2606231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2C554A2-DE42-4BEA-81A4-7E1D67553632}"/>
              </a:ext>
            </a:extLst>
          </p:cNvPr>
          <p:cNvSpPr txBox="1"/>
          <p:nvPr/>
        </p:nvSpPr>
        <p:spPr>
          <a:xfrm>
            <a:off x="1770749" y="3607964"/>
            <a:ext cx="1669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高能科迪</a:t>
            </a:r>
          </a:p>
        </p:txBody>
      </p:sp>
    </p:spTree>
    <p:extLst>
      <p:ext uri="{BB962C8B-B14F-4D97-AF65-F5344CB8AC3E}">
        <p14:creationId xmlns:p14="http://schemas.microsoft.com/office/powerpoint/2010/main" val="1231826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B548CE-70E2-40D8-9759-4BC8AC092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36187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sz="4000" dirty="0"/>
              <a:t>The next step for </a:t>
            </a:r>
            <a:r>
              <a:rPr lang="en-US" altLang="zh-CN" sz="4000" dirty="0" err="1"/>
              <a:t>Scintillator+WLS</a:t>
            </a:r>
            <a:r>
              <a:rPr lang="en-US" altLang="zh-CN" sz="4000" dirty="0"/>
              <a:t> </a:t>
            </a:r>
            <a:r>
              <a:rPr lang="en-US" altLang="zh-CN" sz="4000" dirty="0" err="1"/>
              <a:t>Fibre+SiPM</a:t>
            </a:r>
            <a:endParaRPr lang="zh-CN" altLang="en-US" sz="40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A7B184-794C-4D0E-A149-1EB71427D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1878"/>
            <a:ext cx="6870995" cy="4351338"/>
          </a:xfrm>
        </p:spPr>
        <p:txBody>
          <a:bodyPr/>
          <a:lstStyle/>
          <a:p>
            <a:r>
              <a:rPr lang="en-US" altLang="zh-CN" dirty="0"/>
              <a:t>Need to make a module as prototype</a:t>
            </a:r>
          </a:p>
          <a:p>
            <a:r>
              <a:rPr lang="en-US" altLang="zh-CN" dirty="0"/>
              <a:t>A small detector for cosmic ray tracker has been made.</a:t>
            </a:r>
          </a:p>
          <a:p>
            <a:r>
              <a:rPr lang="en-US" altLang="zh-CN" dirty="0"/>
              <a:t>We need a large prototype for cosmic ray testing in the near future.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C7089CA-84D7-4483-903C-C7A147922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195" y="937440"/>
            <a:ext cx="3528903" cy="280010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AB3926E-C788-43B8-9272-D6567B801C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196" y="3793879"/>
            <a:ext cx="3528904" cy="264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77655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398,&quot;width&quot;:14400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568</Words>
  <Application>Microsoft Office PowerPoint</Application>
  <PresentationFormat>Widescreen</PresentationFormat>
  <Paragraphs>136</Paragraphs>
  <Slides>12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等线</vt:lpstr>
      <vt:lpstr>等线 Light</vt:lpstr>
      <vt:lpstr>Microsoft YaHei</vt:lpstr>
      <vt:lpstr>Arial</vt:lpstr>
      <vt:lpstr>Cambria Math</vt:lpstr>
      <vt:lpstr>Helvetica</vt:lpstr>
      <vt:lpstr>Times New Roman</vt:lpstr>
      <vt:lpstr>Wingdings</vt:lpstr>
      <vt:lpstr>Office 主题​​</vt:lpstr>
      <vt:lpstr>Visio</vt:lpstr>
      <vt:lpstr>Status and R&amp;D plan of the CECP muon detector</vt:lpstr>
      <vt:lpstr>Scintillator based muon detector</vt:lpstr>
      <vt:lpstr>NDL SiPM:  1mm×1mm, 3mm×3mm, 6mm×6mm</vt:lpstr>
      <vt:lpstr>New design on the FE and NDL SiPM</vt:lpstr>
      <vt:lpstr>PowerPoint Presentation</vt:lpstr>
      <vt:lpstr>PowerPoint Presentation</vt:lpstr>
      <vt:lpstr>PowerPoint Presentation</vt:lpstr>
      <vt:lpstr>PowerPoint Presentation</vt:lpstr>
      <vt:lpstr>The next step for Scintillator+WLS Fibre+SiPM</vt:lpstr>
      <vt:lpstr>Need to start the R&amp;D for readout/DAQ systems</vt:lpstr>
      <vt:lpstr>Lab for nuclear electronics at 上海理工</vt:lpstr>
      <vt:lpstr>Reference of Belle II KLM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and R&amp;D plan of the CECP muon detector</dc:title>
  <dc:creator>Xiaolong Wang</dc:creator>
  <cp:lastModifiedBy>jwang</cp:lastModifiedBy>
  <cp:revision>22</cp:revision>
  <dcterms:created xsi:type="dcterms:W3CDTF">2022-07-13T05:41:35Z</dcterms:created>
  <dcterms:modified xsi:type="dcterms:W3CDTF">2022-07-13T07:51:14Z</dcterms:modified>
</cp:coreProperties>
</file>