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6"/>
  </p:notesMasterIdLst>
  <p:sldIdLst>
    <p:sldId id="264" r:id="rId3"/>
    <p:sldId id="261" r:id="rId4"/>
    <p:sldId id="1255" r:id="rId5"/>
    <p:sldId id="1247" r:id="rId6"/>
    <p:sldId id="1254" r:id="rId7"/>
    <p:sldId id="259" r:id="rId8"/>
    <p:sldId id="260" r:id="rId9"/>
    <p:sldId id="1256" r:id="rId10"/>
    <p:sldId id="1257" r:id="rId11"/>
    <p:sldId id="256" r:id="rId12"/>
    <p:sldId id="1258" r:id="rId13"/>
    <p:sldId id="681" r:id="rId14"/>
    <p:sldId id="28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38C8-70A2-4EF7-9C03-F6ABF50B4878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2D18-7961-45A7-801B-971C2FF520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F2D18-7961-45A7-801B-971C2FF520A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6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8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2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94" y="233281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46"/>
            <a:ext cx="9144000" cy="110847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509602" y="6472193"/>
            <a:ext cx="1634407" cy="265457"/>
            <a:chOff x="3891916" y="6461760"/>
            <a:chExt cx="5252086" cy="341755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17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125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>
            <a:endCxn id="42" idx="0"/>
          </p:cNvCxnSpPr>
          <p:nvPr/>
        </p:nvCxnSpPr>
        <p:spPr>
          <a:xfrm>
            <a:off x="6" y="6721455"/>
            <a:ext cx="7509664" cy="14636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8" y="4417140"/>
            <a:ext cx="3416801" cy="373753"/>
          </a:xfrm>
        </p:spPr>
        <p:txBody>
          <a:bodyPr anchor="ctr"/>
          <a:lstStyle>
            <a:lvl1pPr marL="0" indent="0">
              <a:buNone/>
              <a:defRPr sz="32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8" y="4853273"/>
            <a:ext cx="3416801" cy="373753"/>
          </a:xfr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/>
          </a:p>
        </p:txBody>
      </p:sp>
      <p:grpSp>
        <p:nvGrpSpPr>
          <p:cNvPr id="11" name="组合 2"/>
          <p:cNvGrpSpPr/>
          <p:nvPr/>
        </p:nvGrpSpPr>
        <p:grpSpPr bwMode="auto">
          <a:xfrm>
            <a:off x="0" y="1643081"/>
            <a:ext cx="9144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6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76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6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76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152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2"/>
            <a:ext cx="64008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8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19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 hasCustomPrompt="1"/>
          </p:nvPr>
        </p:nvSpPr>
        <p:spPr>
          <a:xfrm>
            <a:off x="1997389" y="52275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5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7" y="421423"/>
            <a:ext cx="2826388" cy="73222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47258" y="462140"/>
            <a:ext cx="4410940" cy="703465"/>
            <a:chOff x="4439586" y="355839"/>
            <a:chExt cx="4987254" cy="9379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9586" y="355839"/>
              <a:ext cx="1592796" cy="937952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049081" y="486908"/>
              <a:ext cx="3377759" cy="4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9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       环形正负电子对撞机</a:t>
              </a:r>
              <a:endParaRPr lang="en-US" altLang="zh-CN" sz="79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790" dirty="0"/>
                <a:t>Circular Electron Positron Collider</a:t>
              </a:r>
              <a:endParaRPr lang="zh-CN" altLang="en-US" sz="790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zh-CN" altLang="en-US" dirty="0"/>
              <a:t>微波周工作进展汇报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6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94" y="233277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42"/>
            <a:ext cx="9144000" cy="110847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464460" y="6472201"/>
            <a:ext cx="3679547" cy="400110"/>
            <a:chOff x="3891916" y="6461760"/>
            <a:chExt cx="5252086" cy="515109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0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" y="6721455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6" y="4417136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6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9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5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9" y="286414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3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9" y="368156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9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530" y="1026566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rgbClr val="000099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rgbClr val="000099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rgbClr val="000099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rgbClr val="000099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6586930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14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7733656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13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7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57301" y="3460610"/>
            <a:ext cx="7221682" cy="271159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4701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348" y="1235859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00261" y="1235861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63174" y="1235861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42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6" y="116637"/>
            <a:ext cx="6696075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33592" y="1273632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9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9" y="3840475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32" y="116632"/>
            <a:ext cx="6481762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80" y="1191988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8" y="1191984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8" y="3758830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44627"/>
            <a:ext cx="6408738" cy="576263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7" y="1123445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 marL="179705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defRPr lang="zh-CN" altLang="en-US" sz="2800" smtClean="0">
                <a:solidFill>
                  <a:srgbClr val="000099"/>
                </a:solidFill>
              </a:defRPr>
            </a:lvl1pPr>
            <a:lvl2pPr marL="179705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 marL="179705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3pPr>
            <a:lvl4pPr marL="179705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4pPr>
            <a:lvl5pPr marL="0" indent="-3962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    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       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           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               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5"/>
            <a:ext cx="6408738" cy="576263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3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6016" y="1232363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5"/>
            <a:ext cx="6408738" cy="576263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2D362C-89F7-4D11-AD34-70705363DE1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59C669-C35B-4942-9ADC-FBB82E09C5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25435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CA5E9-7AB9-42A7-A7B6-1831AC6B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55D31D-F506-4E69-8348-0D7483ABF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8FAA9-B05B-4F7C-AF48-0F165152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4D7-B265-4260-B026-71D71C82E2C3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013C7-FF31-4BA8-BD43-B4451751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9D8AAB-7AAB-48DA-99BF-46C7957B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B744-71FB-44C8-9FD4-1C2DD67C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31" y="204673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9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31" y="2864149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31" y="368156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31" y="449898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81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4703" y="1240525"/>
            <a:ext cx="3738857" cy="5120640"/>
          </a:xfrm>
        </p:spPr>
        <p:txBody>
          <a:bodyPr anchor="t"/>
          <a:lstStyle>
            <a:lvl1pPr marL="102870" indent="-102870">
              <a:buClrTx/>
              <a:buFont typeface="Wingdings" panose="05000000000000000000" pitchFamily="2" charset="2"/>
              <a:buChar char="l"/>
              <a:defRPr sz="1800">
                <a:solidFill>
                  <a:schemeClr val="tx1"/>
                </a:solidFill>
              </a:defRPr>
            </a:lvl1pPr>
            <a:lvl2pPr marL="386080" indent="-102870">
              <a:buClrTx/>
              <a:buFont typeface="Wingdings" panose="05000000000000000000" pitchFamily="2" charset="2"/>
              <a:buChar char="n"/>
              <a:defRPr sz="1350">
                <a:solidFill>
                  <a:schemeClr val="tx1"/>
                </a:solidFill>
              </a:defRPr>
            </a:lvl2pPr>
            <a:lvl3pPr marL="643255" indent="-102870">
              <a:buClrTx/>
              <a:buFont typeface="Wingdings" panose="05000000000000000000" pitchFamily="2" charset="2"/>
              <a:buChar char="u"/>
              <a:defRPr sz="1125">
                <a:solidFill>
                  <a:schemeClr val="tx1"/>
                </a:solidFill>
              </a:defRPr>
            </a:lvl3pPr>
            <a:lvl4pPr marL="900430" indent="-102870">
              <a:buClrTx/>
              <a:buFont typeface="Wingdings" panose="05000000000000000000" pitchFamily="2" charset="2"/>
              <a:buChar char="Ø"/>
              <a:defRPr sz="1015">
                <a:solidFill>
                  <a:schemeClr val="tx1"/>
                </a:solidFill>
              </a:defRPr>
            </a:lvl4pPr>
            <a:lvl5pPr marL="1157605" indent="-102870">
              <a:buClrTx/>
              <a:buFont typeface="Wingdings" panose="05000000000000000000" pitchFamily="2" charset="2"/>
              <a:buChar char="ü"/>
              <a:defRPr sz="1015">
                <a:solidFill>
                  <a:schemeClr val="tx1"/>
                </a:solidFill>
              </a:defRPr>
            </a:lvl5pPr>
            <a:lvl6pPr>
              <a:defRPr sz="730"/>
            </a:lvl6pPr>
            <a:lvl7pPr>
              <a:defRPr sz="730"/>
            </a:lvl7pPr>
            <a:lvl8pPr>
              <a:defRPr sz="730"/>
            </a:lvl8pPr>
            <a:lvl9pPr>
              <a:defRPr sz="7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1800" smtClean="0"/>
            </a:lvl1pPr>
            <a:lvl2pPr>
              <a:defRPr lang="zh-CN" altLang="en-US" smtClean="0"/>
            </a:lvl2pPr>
            <a:lvl3pPr>
              <a:defRPr lang="zh-CN" altLang="en-US" sz="1125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50222" cy="663575"/>
          </a:xfrm>
          <a:prstGeom prst="rect">
            <a:avLst/>
          </a:prstGeom>
        </p:spPr>
        <p:txBody>
          <a:bodyPr anchor="ctr"/>
          <a:lstStyle>
            <a:lvl1pPr>
              <a:defRPr sz="225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348" y="1235859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  <a:lvl2pPr marL="257175" indent="0">
              <a:buNone/>
              <a:defRPr sz="1070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 sz="1015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730"/>
            </a:lvl6pPr>
            <a:lvl7pPr>
              <a:defRPr sz="730"/>
            </a:lvl7pPr>
            <a:lvl8pPr>
              <a:defRPr sz="730"/>
            </a:lvl8pPr>
            <a:lvl9pPr>
              <a:defRPr sz="7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00261" y="1235865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  <a:lvl2pPr marL="257175" indent="0">
              <a:buNone/>
              <a:defRPr sz="1070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 sz="1015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730"/>
            </a:lvl6pPr>
            <a:lvl7pPr>
              <a:defRPr sz="730"/>
            </a:lvl7pPr>
            <a:lvl8pPr>
              <a:defRPr sz="730"/>
            </a:lvl8pPr>
            <a:lvl9pPr>
              <a:defRPr sz="7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225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63174" y="1235865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  <a:lvl2pPr marL="257175" indent="0">
              <a:buNone/>
              <a:defRPr sz="1070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 sz="1015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730"/>
            </a:lvl6pPr>
            <a:lvl7pPr>
              <a:defRPr sz="730"/>
            </a:lvl7pPr>
            <a:lvl8pPr>
              <a:defRPr sz="730"/>
            </a:lvl8pPr>
            <a:lvl9pPr>
              <a:defRPr sz="7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33592" y="1273636"/>
            <a:ext cx="5753208" cy="5101937"/>
          </a:xfrm>
        </p:spPr>
        <p:txBody>
          <a:bodyPr/>
          <a:lstStyle>
            <a:lvl1pPr>
              <a:defRPr sz="1125"/>
            </a:lvl1pPr>
            <a:lvl2pPr>
              <a:defRPr sz="1015"/>
            </a:lvl2pPr>
            <a:lvl3pPr>
              <a:defRPr sz="900"/>
            </a:lvl3pPr>
            <a:lvl4pPr>
              <a:defRPr sz="790"/>
            </a:lvl4pPr>
            <a:lvl5pPr>
              <a:defRPr sz="790"/>
            </a:lvl5pPr>
            <a:lvl6pPr>
              <a:defRPr sz="790"/>
            </a:lvl6pPr>
            <a:lvl7pPr>
              <a:defRPr sz="790"/>
            </a:lvl7pPr>
            <a:lvl8pPr>
              <a:defRPr sz="790"/>
            </a:lvl8pPr>
            <a:lvl9pPr>
              <a:defRPr sz="79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51" y="1273632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51" y="3840475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34" y="116632"/>
            <a:ext cx="6481762" cy="431800"/>
          </a:xfrm>
        </p:spPr>
        <p:txBody>
          <a:bodyPr>
            <a:noAutofit/>
          </a:bodyPr>
          <a:lstStyle>
            <a:lvl5pPr marL="1053465" marR="0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250">
                <a:latin typeface="+mj-lt"/>
              </a:defRPr>
            </a:lvl5pPr>
          </a:lstStyle>
          <a:p>
            <a:pPr marL="1053465" marR="0" lvl="4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75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82" y="1191991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800" baseline="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50" y="119198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50" y="3758830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44631"/>
            <a:ext cx="6408738" cy="576263"/>
          </a:xfrm>
        </p:spPr>
        <p:txBody>
          <a:bodyPr>
            <a:noAutofit/>
          </a:bodyPr>
          <a:lstStyle>
            <a:lvl5pPr marL="1053465" marR="0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250">
                <a:latin typeface="+mj-lt"/>
              </a:defRPr>
            </a:lvl5pPr>
          </a:lstStyle>
          <a:p>
            <a:pPr marL="1053465" marR="0" lvl="4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9"/>
            <a:ext cx="6408738" cy="576263"/>
          </a:xfrm>
        </p:spPr>
        <p:txBody>
          <a:bodyPr>
            <a:noAutofit/>
          </a:bodyPr>
          <a:lstStyle>
            <a:lvl5pPr marL="1053465" marR="0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250">
                <a:latin typeface="+mj-lt"/>
              </a:defRPr>
            </a:lvl5pPr>
          </a:lstStyle>
          <a:p>
            <a:pPr marL="1053465" marR="0" lvl="4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75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3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6016" y="1232363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9"/>
            <a:ext cx="6408738" cy="576263"/>
          </a:xfrm>
        </p:spPr>
        <p:txBody>
          <a:bodyPr>
            <a:noAutofit/>
          </a:bodyPr>
          <a:lstStyle>
            <a:lvl5pPr marL="1053465" marR="0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250">
                <a:latin typeface="+mj-lt"/>
              </a:defRPr>
            </a:lvl5pPr>
          </a:lstStyle>
          <a:p>
            <a:pPr marL="1053465" marR="0" lvl="4" indent="-1053465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289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75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endParaRPr lang="zh-CN" altLang="en-US" sz="675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2" y="1880760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8"/>
            <a:ext cx="9144000" cy="135427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3" y="108733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2" y="6432198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15" y="6432196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7733657" y="6433920"/>
            <a:ext cx="1347387" cy="42134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9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sz="9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15" y="6433920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20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690" kern="1200" spc="-34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02870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02870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02870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02870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140"/>
        </a:spcBef>
        <a:spcAft>
          <a:spcPts val="140"/>
        </a:spcAft>
        <a:buClr>
          <a:schemeClr val="accent1"/>
        </a:buClr>
        <a:buFont typeface="Wingdings 2" panose="05020102010507070707" pitchFamily="18" charset="2"/>
        <a:buChar char=""/>
        <a:defRPr sz="73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140"/>
        </a:spcBef>
        <a:spcAft>
          <a:spcPts val="140"/>
        </a:spcAft>
        <a:buClr>
          <a:schemeClr val="accent1"/>
        </a:buClr>
        <a:buFont typeface="Wingdings 2" panose="05020102010507070707" pitchFamily="18" charset="2"/>
        <a:buChar char=""/>
        <a:defRPr sz="73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140"/>
        </a:spcBef>
        <a:spcAft>
          <a:spcPts val="140"/>
        </a:spcAft>
        <a:buClr>
          <a:schemeClr val="accent1"/>
        </a:buClr>
        <a:buFont typeface="Wingdings 2" panose="05020102010507070707" pitchFamily="18" charset="2"/>
        <a:buChar char=""/>
        <a:defRPr sz="73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140"/>
        </a:spcBef>
        <a:spcAft>
          <a:spcPts val="140"/>
        </a:spcAft>
        <a:buClr>
          <a:schemeClr val="accent1"/>
        </a:buClr>
        <a:buFont typeface="Wingdings 2" panose="05020102010507070707" pitchFamily="18" charset="2"/>
        <a:buChar char=""/>
        <a:defRPr sz="73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8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7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3" y="108729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" y="6432194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800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13" y="6432192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7733656" y="6433916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13" y="6433916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6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progress towards C3 R&amp;D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Zhang </a:t>
            </a:r>
            <a:r>
              <a:rPr lang="en-US" altLang="zh-CN" dirty="0" err="1"/>
              <a:t>Jingru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200" dirty="0"/>
              <a:t>2022.7.22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Waveguide component design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95699" y="2123906"/>
            <a:ext cx="4270609" cy="2037921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开展</a:t>
            </a:r>
            <a:r>
              <a:rPr lang="en-US" altLang="zh-CN" sz="2000" dirty="0"/>
              <a:t>3dB</a:t>
            </a:r>
            <a:r>
              <a:rPr lang="zh-CN" altLang="en-US" sz="2000" dirty="0"/>
              <a:t>功分器的设计</a:t>
            </a:r>
            <a:endParaRPr lang="en-US" altLang="zh-CN" sz="2000" dirty="0"/>
          </a:p>
          <a:p>
            <a:r>
              <a:rPr lang="en-US" altLang="zh-CN" sz="2000" dirty="0"/>
              <a:t>S</a:t>
            </a:r>
            <a:r>
              <a:rPr lang="en-US" altLang="zh-CN" sz="2000" baseline="-25000" dirty="0"/>
              <a:t>11</a:t>
            </a:r>
            <a:r>
              <a:rPr lang="zh-CN" altLang="en-US" sz="2000" dirty="0"/>
              <a:t>可实现小于</a:t>
            </a:r>
            <a:r>
              <a:rPr lang="en-US" altLang="zh-CN" sz="2000" dirty="0"/>
              <a:t>40dB</a:t>
            </a:r>
          </a:p>
          <a:p>
            <a:r>
              <a:rPr lang="zh-CN" altLang="en-US" sz="2000" dirty="0"/>
              <a:t>隔离度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21</a:t>
            </a:r>
            <a:r>
              <a:rPr lang="zh-CN" altLang="en-US" sz="2000" dirty="0"/>
              <a:t>小于</a:t>
            </a:r>
            <a:r>
              <a:rPr lang="en-US" altLang="zh-CN" sz="2000" dirty="0"/>
              <a:t>30dB</a:t>
            </a:r>
            <a:r>
              <a:rPr lang="zh-CN" altLang="en-US" sz="2000" dirty="0"/>
              <a:t>，还需要进一步优化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007" y="1707125"/>
            <a:ext cx="1874436" cy="2246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007" y="4161827"/>
            <a:ext cx="1874436" cy="2248388"/>
          </a:xfrm>
          <a:prstGeom prst="rect">
            <a:avLst/>
          </a:prstGeom>
        </p:spPr>
      </p:pic>
      <p:sp>
        <p:nvSpPr>
          <p:cNvPr id="8" name="标题 3">
            <a:extLst>
              <a:ext uri="{FF2B5EF4-FFF2-40B4-BE49-F238E27FC236}">
                <a16:creationId xmlns:a16="http://schemas.microsoft.com/office/drawing/2014/main" id="{34EFD491-D6FE-42E6-B03B-73F58F4DA0D4}"/>
              </a:ext>
            </a:extLst>
          </p:cNvPr>
          <p:cNvSpPr txBox="1">
            <a:spLocks/>
          </p:cNvSpPr>
          <p:nvPr/>
        </p:nvSpPr>
        <p:spPr>
          <a:xfrm>
            <a:off x="595699" y="1271009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/>
              <a:t>3dB</a:t>
            </a:r>
            <a:r>
              <a:rPr lang="zh-CN" altLang="en-US" sz="2400"/>
              <a:t>功分器设计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989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69939C6-88B8-4733-BB1A-0E4C54327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材料合同已签订，厂家开始生产</a:t>
            </a:r>
            <a:endParaRPr lang="en-US" altLang="zh-CN" sz="2400" dirty="0"/>
          </a:p>
          <a:p>
            <a:r>
              <a:rPr lang="zh-CN" altLang="en-US" sz="2400" dirty="0"/>
              <a:t>加工</a:t>
            </a:r>
            <a:endParaRPr lang="en-US" altLang="zh-CN" sz="2400" dirty="0"/>
          </a:p>
          <a:p>
            <a:pPr lvl="1"/>
            <a:r>
              <a:rPr lang="en-US" altLang="zh-CN" sz="2000" dirty="0"/>
              <a:t>1</a:t>
            </a:r>
            <a:r>
              <a:rPr lang="zh-CN" altLang="en-US" sz="2000" dirty="0"/>
              <a:t>腔、</a:t>
            </a:r>
            <a:r>
              <a:rPr lang="en-US" altLang="zh-CN" sz="2000" dirty="0"/>
              <a:t>2</a:t>
            </a:r>
            <a:r>
              <a:rPr lang="zh-CN" altLang="en-US" sz="2000" dirty="0"/>
              <a:t>腔铝材料腔</a:t>
            </a:r>
            <a:endParaRPr lang="en-US" altLang="zh-CN" sz="2000" dirty="0"/>
          </a:p>
          <a:p>
            <a:pPr lvl="2"/>
            <a:endParaRPr lang="en-US" altLang="zh-CN" dirty="0"/>
          </a:p>
          <a:p>
            <a:pPr lvl="1"/>
            <a:r>
              <a:rPr lang="en-US" altLang="zh-CN" sz="2000" dirty="0"/>
              <a:t>2</a:t>
            </a:r>
            <a:r>
              <a:rPr lang="zh-CN" altLang="en-US" sz="2000" dirty="0"/>
              <a:t>腔无氧铜材料腔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27D0DA-0023-4B0E-BFF1-CD8EC49C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Processing progress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0E506F-EE88-4645-9495-411334464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75" y="1663165"/>
            <a:ext cx="1295952" cy="14080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B59A1B-3E6E-427F-8AA0-0C843402AB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33" y="1634144"/>
            <a:ext cx="2772527" cy="14080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23D8EC-412F-49CF-818D-5A993655B2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845" y="4090737"/>
            <a:ext cx="2609923" cy="15328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08896A-2FD8-434E-B609-FB7448E355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59" y="4030522"/>
            <a:ext cx="2466057" cy="16404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A807E2B-329A-435A-A49D-FE37595EFA76}"/>
              </a:ext>
            </a:extLst>
          </p:cNvPr>
          <p:cNvSpPr txBox="1"/>
          <p:nvPr/>
        </p:nvSpPr>
        <p:spPr>
          <a:xfrm>
            <a:off x="4346984" y="58314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成品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6ED39E-5B0B-4DDA-AEF3-18E1C8DA9E41}"/>
              </a:ext>
            </a:extLst>
          </p:cNvPr>
          <p:cNvSpPr txBox="1"/>
          <p:nvPr/>
        </p:nvSpPr>
        <p:spPr>
          <a:xfrm>
            <a:off x="1644316" y="58314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半成品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10A5829-FFBB-485C-B32F-6EDD7C0836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54" y="3167470"/>
            <a:ext cx="2274971" cy="3033295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3F1B0899-2BA1-43C8-B34A-5E9C5F5831D4}"/>
              </a:ext>
            </a:extLst>
          </p:cNvPr>
          <p:cNvSpPr/>
          <p:nvPr/>
        </p:nvSpPr>
        <p:spPr>
          <a:xfrm>
            <a:off x="6818820" y="4676274"/>
            <a:ext cx="207622" cy="547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6543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/>
          <p:cNvSpPr txBox="1"/>
          <p:nvPr/>
        </p:nvSpPr>
        <p:spPr>
          <a:xfrm>
            <a:off x="585216" y="1123441"/>
            <a:ext cx="8039240" cy="480486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0099"/>
                </a:solidFill>
              </a:rPr>
              <a:t>继续和工艺合作优化</a:t>
            </a:r>
            <a:r>
              <a:rPr lang="en-US" altLang="zh-CN" sz="2400" dirty="0">
                <a:solidFill>
                  <a:srgbClr val="000099"/>
                </a:solidFill>
              </a:rPr>
              <a:t>RF</a:t>
            </a:r>
            <a:r>
              <a:rPr lang="zh-CN" altLang="en-US" sz="2400" dirty="0">
                <a:solidFill>
                  <a:srgbClr val="000099"/>
                </a:solidFill>
              </a:rPr>
              <a:t>设计</a:t>
            </a:r>
            <a:endParaRPr lang="en-US" altLang="zh-CN" sz="2400" dirty="0">
              <a:solidFill>
                <a:srgbClr val="000099"/>
              </a:solidFill>
            </a:endParaRPr>
          </a:p>
          <a:p>
            <a:r>
              <a:rPr lang="en-US" altLang="zh-CN" sz="2400" dirty="0">
                <a:solidFill>
                  <a:srgbClr val="000099"/>
                </a:solidFill>
              </a:rPr>
              <a:t>6</a:t>
            </a:r>
            <a:r>
              <a:rPr lang="zh-CN" altLang="en-US" sz="2400" dirty="0">
                <a:solidFill>
                  <a:srgbClr val="000099"/>
                </a:solidFill>
              </a:rPr>
              <a:t>腔实验腔加工、焊接工艺研究（图纸、材料），</a:t>
            </a:r>
            <a:r>
              <a:rPr lang="en-US" altLang="zh-CN" sz="2400" dirty="0">
                <a:solidFill>
                  <a:srgbClr val="000099"/>
                </a:solidFill>
              </a:rPr>
              <a:t>9</a:t>
            </a:r>
            <a:r>
              <a:rPr lang="zh-CN" altLang="en-US" sz="2400" dirty="0">
                <a:solidFill>
                  <a:srgbClr val="000099"/>
                </a:solidFill>
              </a:rPr>
              <a:t>月中旬完成，期间进行测试准备</a:t>
            </a:r>
            <a:endParaRPr lang="en-US" altLang="zh-CN" sz="2400" dirty="0">
              <a:solidFill>
                <a:srgbClr val="000099"/>
              </a:solidFill>
            </a:endParaRPr>
          </a:p>
          <a:p>
            <a:r>
              <a:rPr lang="zh-CN" altLang="en-US" sz="2400" dirty="0">
                <a:solidFill>
                  <a:srgbClr val="000099"/>
                </a:solidFill>
              </a:rPr>
              <a:t>整管图纸根据加工情况最终确定</a:t>
            </a:r>
            <a:endParaRPr lang="en-US" altLang="zh-CN" sz="2400" dirty="0">
              <a:solidFill>
                <a:srgbClr val="000099"/>
              </a:solidFill>
            </a:endParaRPr>
          </a:p>
          <a:p>
            <a:r>
              <a:rPr lang="zh-CN" altLang="en-US" sz="2400" dirty="0">
                <a:solidFill>
                  <a:srgbClr val="000099"/>
                </a:solidFill>
              </a:rPr>
              <a:t>低温恒温器的加工及低温实验（对已有腔进行低温冷测）</a:t>
            </a:r>
            <a:endParaRPr lang="en-US" altLang="zh-CN" sz="2400" dirty="0">
              <a:solidFill>
                <a:srgbClr val="000099"/>
              </a:solidFill>
            </a:endParaRPr>
          </a:p>
          <a:p>
            <a:r>
              <a:rPr lang="zh-CN" altLang="en-US" sz="2400" dirty="0">
                <a:solidFill>
                  <a:srgbClr val="000099"/>
                </a:solidFill>
              </a:rPr>
              <a:t>微波器件的加工</a:t>
            </a:r>
            <a:endParaRPr lang="en-US" altLang="zh-CN" sz="2400" dirty="0">
              <a:solidFill>
                <a:srgbClr val="000099"/>
              </a:solidFill>
            </a:endParaRPr>
          </a:p>
          <a:p>
            <a:endParaRPr lang="en-US" altLang="zh-CN" sz="2400" dirty="0">
              <a:solidFill>
                <a:srgbClr val="000099"/>
              </a:solidFill>
            </a:endParaRPr>
          </a:p>
        </p:txBody>
      </p:sp>
      <p:sp>
        <p:nvSpPr>
          <p:cNvPr id="5" name="标题 2"/>
          <p:cNvSpPr txBox="1"/>
          <p:nvPr/>
        </p:nvSpPr>
        <p:spPr>
          <a:xfrm>
            <a:off x="1168978" y="181556"/>
            <a:ext cx="6635822" cy="66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00000"/>
                </a:solidFill>
              </a:rPr>
              <a:t>Next work plan 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000" dirty="0"/>
          </a:p>
          <a:p>
            <a:pPr marL="0" indent="0" algn="ctr">
              <a:buNone/>
            </a:pPr>
            <a:r>
              <a:rPr lang="en-US" altLang="zh-CN" sz="8800" dirty="0"/>
              <a:t>Thank you </a:t>
            </a:r>
            <a:endParaRPr lang="zh-CN" altLang="en-US" sz="8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工作进展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829529" y="3642182"/>
            <a:ext cx="612775" cy="56197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452543" y="3642180"/>
            <a:ext cx="4738688" cy="561975"/>
          </a:xfrm>
        </p:spPr>
        <p:txBody>
          <a:bodyPr>
            <a:normAutofit/>
          </a:bodyPr>
          <a:lstStyle/>
          <a:p>
            <a:r>
              <a:rPr lang="zh-CN" altLang="en-US" dirty="0"/>
              <a:t>下一步工作计划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727E2F5-3277-4B1D-9FE2-D1A019AC5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50MW klystron</a:t>
            </a:r>
          </a:p>
          <a:p>
            <a:r>
              <a:rPr lang="en-US" altLang="zh-CN" dirty="0"/>
              <a:t>1 accelerating structure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21026E6-3BC8-410C-95A2-F56ED883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design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FC1138-6B12-45A9-9019-3C7EA6733E78}"/>
              </a:ext>
            </a:extLst>
          </p:cNvPr>
          <p:cNvGrpSpPr/>
          <p:nvPr/>
        </p:nvGrpSpPr>
        <p:grpSpPr>
          <a:xfrm>
            <a:off x="4817817" y="3845860"/>
            <a:ext cx="2698376" cy="2259106"/>
            <a:chOff x="4244710" y="2726256"/>
            <a:chExt cx="4621383" cy="3105177"/>
          </a:xfrm>
        </p:grpSpPr>
        <p:pic>
          <p:nvPicPr>
            <p:cNvPr id="5" name="Picture 13" descr="A picture containing farm machine&#10;&#10;Description automatically generated">
              <a:extLst>
                <a:ext uri="{FF2B5EF4-FFF2-40B4-BE49-F238E27FC236}">
                  <a16:creationId xmlns:a16="http://schemas.microsoft.com/office/drawing/2014/main" id="{9EB924D3-BB1B-40E7-9FCF-F396D0DC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4710" y="2726256"/>
              <a:ext cx="4621383" cy="310517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EFC0652-4FAB-4067-A94D-F0BBDDFD3190}"/>
                </a:ext>
              </a:extLst>
            </p:cNvPr>
            <p:cNvSpPr/>
            <p:nvPr/>
          </p:nvSpPr>
          <p:spPr>
            <a:xfrm>
              <a:off x="4320987" y="3429000"/>
              <a:ext cx="2725271" cy="231208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C22D5EB-D789-40AD-8110-CA2A6C4CA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42" y="2716306"/>
            <a:ext cx="3559442" cy="2259107"/>
          </a:xfrm>
          <a:prstGeom prst="rect">
            <a:avLst/>
          </a:prstGeom>
        </p:spPr>
      </p:pic>
      <p:pic>
        <p:nvPicPr>
          <p:cNvPr id="9" name="Picture 7" descr="A picture containing colorful, engine, farm machine&#10;&#10;Description automatically generated">
            <a:extLst>
              <a:ext uri="{FF2B5EF4-FFF2-40B4-BE49-F238E27FC236}">
                <a16:creationId xmlns:a16="http://schemas.microsoft.com/office/drawing/2014/main" id="{A93F00F6-75B7-4CFC-B9C0-CC6E901642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095" y="1246469"/>
            <a:ext cx="2587031" cy="24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B2EF41-C3DA-4247-A993-76785DA1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和加工工艺相结合优化到第</a:t>
            </a:r>
            <a:r>
              <a:rPr lang="en-US" altLang="zh-CN" sz="2400" dirty="0"/>
              <a:t>8</a:t>
            </a:r>
            <a:r>
              <a:rPr lang="zh-CN" altLang="en-US" sz="2400" dirty="0"/>
              <a:t>个版本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A88F019-60FF-4626-BF40-2EFEA530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 design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45FBFB-ADEC-4B99-9BFE-0BC13BBC04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92" y="1813466"/>
            <a:ext cx="3151449" cy="13067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26C92E-2870-4BAA-8AE1-9B17E36B3C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92" y="4132230"/>
            <a:ext cx="3101385" cy="1478012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AF4E17DD-7DFB-4CBA-8D23-2F653624DA0A}"/>
              </a:ext>
            </a:extLst>
          </p:cNvPr>
          <p:cNvSpPr/>
          <p:nvPr/>
        </p:nvSpPr>
        <p:spPr>
          <a:xfrm rot="5400000">
            <a:off x="1947683" y="3487144"/>
            <a:ext cx="657265" cy="192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1106FCC9-D8F8-4906-AEC4-C6ED84DD700F}"/>
              </a:ext>
            </a:extLst>
          </p:cNvPr>
          <p:cNvSpPr/>
          <p:nvPr/>
        </p:nvSpPr>
        <p:spPr>
          <a:xfrm>
            <a:off x="3801978" y="3481990"/>
            <a:ext cx="703676" cy="203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38CCE0-4840-4724-BA44-8D721E0585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50" y="2621319"/>
            <a:ext cx="4051423" cy="19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867D070-72EC-4332-B421-EE05E55F4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45" y="3875552"/>
            <a:ext cx="3288630" cy="2349387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129222B-D745-42D3-8601-FBE6530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59" y="1869943"/>
            <a:ext cx="4065275" cy="4210115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按照更新后的</a:t>
            </a:r>
            <a:r>
              <a:rPr lang="en-US" altLang="zh-CN" sz="2400" dirty="0"/>
              <a:t>40</a:t>
            </a:r>
            <a:r>
              <a:rPr lang="zh-CN" altLang="en-US" sz="2400" dirty="0"/>
              <a:t>腔模型，取端部</a:t>
            </a:r>
            <a:r>
              <a:rPr lang="en-US" altLang="zh-CN" sz="2400" dirty="0"/>
              <a:t>6</a:t>
            </a:r>
            <a:r>
              <a:rPr lang="zh-CN" altLang="en-US" sz="2400" dirty="0"/>
              <a:t>个腔</a:t>
            </a:r>
            <a:endParaRPr lang="en-US" altLang="zh-CN" sz="2400" dirty="0"/>
          </a:p>
          <a:p>
            <a:pPr lvl="1"/>
            <a:r>
              <a:rPr lang="zh-CN" altLang="en-US" sz="2000" dirty="0"/>
              <a:t>与所工厂讨论具体工艺要求</a:t>
            </a:r>
            <a:endParaRPr lang="en-US" altLang="zh-CN" sz="2000" dirty="0"/>
          </a:p>
          <a:p>
            <a:r>
              <a:rPr lang="zh-CN" altLang="en-US" sz="2400" dirty="0"/>
              <a:t>试验件测试后将进行电子束焊接实验，为此改动有</a:t>
            </a:r>
            <a:endParaRPr lang="en-US" altLang="zh-CN" sz="2400" dirty="0"/>
          </a:p>
          <a:p>
            <a:pPr lvl="1"/>
            <a:r>
              <a:rPr lang="zh-CN" altLang="en-US" sz="2000" dirty="0"/>
              <a:t>定位销改为盲销</a:t>
            </a:r>
            <a:endParaRPr lang="en-US" altLang="zh-CN" sz="2000" dirty="0"/>
          </a:p>
          <a:p>
            <a:pPr lvl="1"/>
            <a:r>
              <a:rPr lang="zh-CN" altLang="en-US" sz="2000" dirty="0"/>
              <a:t>原螺纹固定改为卡具固定</a:t>
            </a:r>
            <a:endParaRPr lang="en-US" altLang="zh-CN" sz="2000" dirty="0"/>
          </a:p>
          <a:p>
            <a:pPr lvl="1"/>
            <a:r>
              <a:rPr lang="zh-CN" altLang="en-US" sz="2000" dirty="0"/>
              <a:t>调整焊接相关尺寸</a:t>
            </a:r>
            <a:endParaRPr lang="en-US" altLang="zh-CN" sz="2000" dirty="0"/>
          </a:p>
          <a:p>
            <a:r>
              <a:rPr lang="zh-CN" altLang="en-US" sz="2400" dirty="0"/>
              <a:t>完成图纸初步绘制</a:t>
            </a:r>
            <a:endParaRPr 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83751D6-FF19-4EBD-9B6A-A5EC0AD0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60" y="1147267"/>
            <a:ext cx="4065275" cy="663575"/>
          </a:xfrm>
        </p:spPr>
        <p:txBody>
          <a:bodyPr/>
          <a:lstStyle/>
          <a:p>
            <a:r>
              <a:rPr lang="zh-CN" altLang="en-US" sz="2400" dirty="0"/>
              <a:t>完成</a:t>
            </a:r>
            <a:r>
              <a:rPr lang="en-US" altLang="zh-CN" sz="2400" dirty="0"/>
              <a:t>6</a:t>
            </a:r>
            <a:r>
              <a:rPr lang="zh-CN" altLang="en-US" sz="2400" dirty="0"/>
              <a:t>腔试验件的初步设计</a:t>
            </a:r>
            <a:endParaRPr lang="en-US" sz="2400" dirty="0"/>
          </a:p>
        </p:txBody>
      </p:sp>
      <p:sp>
        <p:nvSpPr>
          <p:cNvPr id="17" name="标题 2">
            <a:extLst>
              <a:ext uri="{FF2B5EF4-FFF2-40B4-BE49-F238E27FC236}">
                <a16:creationId xmlns:a16="http://schemas.microsoft.com/office/drawing/2014/main" id="{46DB27CC-78D4-469F-BE34-1387C43605B3}"/>
              </a:ext>
            </a:extLst>
          </p:cNvPr>
          <p:cNvSpPr txBox="1">
            <a:spLocks/>
          </p:cNvSpPr>
          <p:nvPr/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Machine design</a:t>
            </a:r>
            <a:endParaRPr 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DB5F0E-1D7A-4CAA-8B0B-9F0CFF035DC7}"/>
              </a:ext>
            </a:extLst>
          </p:cNvPr>
          <p:cNvSpPr txBox="1"/>
          <p:nvPr/>
        </p:nvSpPr>
        <p:spPr>
          <a:xfrm>
            <a:off x="7035548" y="53687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Haijing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DC26143-C131-4FB5-97C2-A646F62E1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328" y="1479054"/>
            <a:ext cx="3238215" cy="22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757EAEF-4566-4E6E-AE6C-956BF8B9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97" y="1745195"/>
            <a:ext cx="8039240" cy="177604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完成腔体及波导部分三维模型初步设计并与加工厂家</a:t>
            </a:r>
            <a:r>
              <a:rPr lang="en-US" altLang="zh-CN" sz="2000" dirty="0"/>
              <a:t>13</a:t>
            </a:r>
            <a:r>
              <a:rPr lang="zh-CN" altLang="en-US" sz="2000" dirty="0"/>
              <a:t>所讨论具体细节尺寸</a:t>
            </a:r>
            <a:endParaRPr lang="en-US" altLang="zh-CN" sz="2000" dirty="0"/>
          </a:p>
          <a:p>
            <a:r>
              <a:rPr lang="zh-CN" altLang="en-US" sz="2000" dirty="0"/>
              <a:t>与所工厂讨论，初步确定各部件焊接方式及工艺，相关尺寸及接口预计下周一可完成初版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66261F-7685-46C1-B61D-CB2F3062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design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9CDBB3-CFAA-406F-B515-9848AE60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7" y="3900927"/>
            <a:ext cx="5078318" cy="14674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D16E71-F0E8-4BC5-9A1B-D2F148D6D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153" y="3778345"/>
            <a:ext cx="2010283" cy="19853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030637-2542-46BA-9DAE-04CAB33EE082}"/>
              </a:ext>
            </a:extLst>
          </p:cNvPr>
          <p:cNvSpPr txBox="1"/>
          <p:nvPr/>
        </p:nvSpPr>
        <p:spPr>
          <a:xfrm>
            <a:off x="6367744" y="5763687"/>
            <a:ext cx="150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文献实物图</a:t>
            </a:r>
            <a:endParaRPr lang="en-US" dirty="0"/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CDBFF031-D35A-431A-BF41-FFBB3C7E85ED}"/>
              </a:ext>
            </a:extLst>
          </p:cNvPr>
          <p:cNvSpPr txBox="1">
            <a:spLocks/>
          </p:cNvSpPr>
          <p:nvPr/>
        </p:nvSpPr>
        <p:spPr>
          <a:xfrm>
            <a:off x="650530" y="1026567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40</a:t>
            </a:r>
            <a:r>
              <a:rPr lang="zh-CN" altLang="en-US" sz="2400" dirty="0"/>
              <a:t>腔模型初步设计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88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229C715-EA2C-4955-B585-61690C18F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98" y="2785774"/>
            <a:ext cx="7358404" cy="287337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B73BC0D-D006-4FB0-8DC8-6DD396D0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design</a:t>
            </a: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0ED716AA-01AA-4AE3-B9D5-19BFE57B5F3F}"/>
              </a:ext>
            </a:extLst>
          </p:cNvPr>
          <p:cNvSpPr txBox="1">
            <a:spLocks/>
          </p:cNvSpPr>
          <p:nvPr/>
        </p:nvSpPr>
        <p:spPr>
          <a:xfrm>
            <a:off x="585217" y="1642430"/>
            <a:ext cx="8039240" cy="4473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4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143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3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进行</a:t>
            </a:r>
            <a:r>
              <a:rPr lang="en-US" altLang="zh-CN" sz="2000" dirty="0"/>
              <a:t>40</a:t>
            </a:r>
            <a:r>
              <a:rPr lang="zh-CN" altLang="en-US" sz="2000" dirty="0"/>
              <a:t>腔模型由常温降温至</a:t>
            </a:r>
            <a:r>
              <a:rPr lang="en-US" altLang="zh-CN" sz="2000" dirty="0"/>
              <a:t>77K</a:t>
            </a:r>
            <a:r>
              <a:rPr lang="zh-CN" altLang="en-US" sz="2000" dirty="0"/>
              <a:t>的变形。目前理论计算结果与</a:t>
            </a:r>
            <a:r>
              <a:rPr lang="en-US" altLang="zh-CN" sz="2000" dirty="0" err="1"/>
              <a:t>ansys</a:t>
            </a:r>
            <a:r>
              <a:rPr lang="zh-CN" altLang="en-US" sz="2000" dirty="0"/>
              <a:t>分析结果不一致，正在查找原因</a:t>
            </a: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BE536B78-FA21-4D36-880D-82B037456C4D}"/>
              </a:ext>
            </a:extLst>
          </p:cNvPr>
          <p:cNvSpPr txBox="1">
            <a:spLocks/>
          </p:cNvSpPr>
          <p:nvPr/>
        </p:nvSpPr>
        <p:spPr>
          <a:xfrm>
            <a:off x="436898" y="978855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变形分析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8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4" y="1682353"/>
            <a:ext cx="4957763" cy="3721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75496" y="2396227"/>
            <a:ext cx="3288077" cy="178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恒温器的设计参数：</a:t>
            </a:r>
            <a:endParaRPr lang="en-US" altLang="zh-CN" sz="15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腔长度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1120mm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低温最大热负荷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7.5kW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腔最大耐压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10bar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腔体温度稳定度：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＜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0.1K</a:t>
            </a:r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1807CE09-1921-438F-98C2-C15812AAE71E}"/>
              </a:ext>
            </a:extLst>
          </p:cNvPr>
          <p:cNvSpPr txBox="1">
            <a:spLocks/>
          </p:cNvSpPr>
          <p:nvPr/>
        </p:nvSpPr>
        <p:spPr>
          <a:xfrm>
            <a:off x="1168978" y="105356"/>
            <a:ext cx="7886700" cy="66357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>
                <a:solidFill>
                  <a:srgbClr val="C00000"/>
                </a:solidFill>
              </a:rPr>
              <a:t>Thermostat design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560A79-16FA-4CFF-B1B3-1072491AD0AF}"/>
              </a:ext>
            </a:extLst>
          </p:cNvPr>
          <p:cNvSpPr txBox="1"/>
          <p:nvPr/>
        </p:nvSpPr>
        <p:spPr>
          <a:xfrm>
            <a:off x="6858000" y="513347"/>
            <a:ext cx="226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Xiaochen</a:t>
            </a:r>
            <a:r>
              <a:rPr lang="en-US" altLang="zh-CN" dirty="0"/>
              <a:t> Yang, Rui 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78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48" y="1344155"/>
            <a:ext cx="2469338" cy="36926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332" y="1254348"/>
            <a:ext cx="4715211" cy="3488531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6881203" y="2814505"/>
            <a:ext cx="657095" cy="189382"/>
          </a:xfrm>
          <a:prstGeom prst="wedgeRectCallout">
            <a:avLst>
              <a:gd name="adj1" fmla="val -86240"/>
              <a:gd name="adj2" fmla="val 3227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C</a:t>
            </a:r>
            <a:r>
              <a:rPr lang="zh-CN" altLang="en-US" sz="900" b="1" dirty="0">
                <a:solidFill>
                  <a:schemeClr val="tx1"/>
                </a:solidFill>
              </a:rPr>
              <a:t>波段腔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3599161" y="1599630"/>
            <a:ext cx="609592" cy="446242"/>
          </a:xfrm>
          <a:prstGeom prst="wedgeRectCallout">
            <a:avLst>
              <a:gd name="adj1" fmla="val 67032"/>
              <a:gd name="adj2" fmla="val 139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tx1"/>
                </a:solidFill>
              </a:rPr>
              <a:t>真空筒体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660992" y="1599630"/>
            <a:ext cx="603933" cy="354188"/>
          </a:xfrm>
          <a:prstGeom prst="wedgeRectCallout">
            <a:avLst>
              <a:gd name="adj1" fmla="val -31078"/>
              <a:gd name="adj2" fmla="val 293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tx1"/>
                </a:solidFill>
              </a:rPr>
              <a:t>液氮池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标注 9"/>
              <p:cNvSpPr/>
              <p:nvPr/>
            </p:nvSpPr>
            <p:spPr>
              <a:xfrm>
                <a:off x="2448555" y="1953818"/>
                <a:ext cx="879769" cy="242807"/>
              </a:xfrm>
              <a:prstGeom prst="wedgeRectCallout">
                <a:avLst>
                  <a:gd name="adj1" fmla="val -61433"/>
                  <a:gd name="adj2" fmla="val 300495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05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</a:rPr>
                  <a:t>700mm</a:t>
                </a:r>
                <a:endParaRPr lang="zh-CN" alt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55" y="1953818"/>
                <a:ext cx="879769" cy="242807"/>
              </a:xfrm>
              <a:prstGeom prst="wedgeRectCallout">
                <a:avLst>
                  <a:gd name="adj1" fmla="val -61433"/>
                  <a:gd name="adj2" fmla="val 3004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标注 11"/>
              <p:cNvSpPr/>
              <p:nvPr/>
            </p:nvSpPr>
            <p:spPr>
              <a:xfrm>
                <a:off x="2414145" y="3862068"/>
                <a:ext cx="879769" cy="242807"/>
              </a:xfrm>
              <a:prstGeom prst="wedgeRectCallout">
                <a:avLst>
                  <a:gd name="adj1" fmla="val -70713"/>
                  <a:gd name="adj2" fmla="val -55926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05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altLang="zh-CN" sz="105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</a:rPr>
                  <a:t>0mm</a:t>
                </a:r>
                <a:endParaRPr lang="zh-CN" alt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45" y="3862068"/>
                <a:ext cx="879769" cy="242807"/>
              </a:xfrm>
              <a:prstGeom prst="wedgeRectCallout">
                <a:avLst>
                  <a:gd name="adj1" fmla="val -70713"/>
                  <a:gd name="adj2" fmla="val -55926"/>
                </a:avLst>
              </a:prstGeom>
              <a:blipFill>
                <a:blip r:embed="rId5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471066" y="5234404"/>
            <a:ext cx="8003288" cy="744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目前，完成了液氮恒温器的初版结构设计，正在进行恒温器部件的优化和校核，以满足性能要求和恒温器的兼容性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标题 2">
            <a:extLst>
              <a:ext uri="{FF2B5EF4-FFF2-40B4-BE49-F238E27FC236}">
                <a16:creationId xmlns:a16="http://schemas.microsoft.com/office/drawing/2014/main" id="{D9C79E46-BCAC-44E3-A529-92A7E25C830C}"/>
              </a:ext>
            </a:extLst>
          </p:cNvPr>
          <p:cNvSpPr txBox="1">
            <a:spLocks/>
          </p:cNvSpPr>
          <p:nvPr/>
        </p:nvSpPr>
        <p:spPr>
          <a:xfrm>
            <a:off x="1168978" y="105356"/>
            <a:ext cx="7886700" cy="66357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>
                <a:solidFill>
                  <a:srgbClr val="C00000"/>
                </a:solidFill>
              </a:rPr>
              <a:t>Thermostat design</a:t>
            </a:r>
          </a:p>
        </p:txBody>
      </p:sp>
    </p:spTree>
    <p:extLst>
      <p:ext uri="{BB962C8B-B14F-4D97-AF65-F5344CB8AC3E}">
        <p14:creationId xmlns:p14="http://schemas.microsoft.com/office/powerpoint/2010/main" val="1487184173"/>
      </p:ext>
    </p:extLst>
  </p:cSld>
  <p:clrMapOvr>
    <a:masterClrMapping/>
  </p:clrMapOvr>
</p:sld>
</file>

<file path=ppt/theme/theme1.xml><?xml version="1.0" encoding="utf-8"?>
<a:theme xmlns:a="http://schemas.openxmlformats.org/drawingml/2006/main" name="CEPC母版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EPC母版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CEPC母版</Template>
  <TotalTime>15952</TotalTime>
  <Words>378</Words>
  <Application>Microsoft Office PowerPoint</Application>
  <PresentationFormat>全屏显示(4:3)</PresentationFormat>
  <Paragraphs>68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等线</vt:lpstr>
      <vt:lpstr>黑体</vt:lpstr>
      <vt:lpstr>华文行楷</vt:lpstr>
      <vt:lpstr>华文中宋</vt:lpstr>
      <vt:lpstr>楷体</vt:lpstr>
      <vt:lpstr>微软雅黑</vt:lpstr>
      <vt:lpstr>Arial</vt:lpstr>
      <vt:lpstr>Calibri</vt:lpstr>
      <vt:lpstr>Cambria Math</vt:lpstr>
      <vt:lpstr>Comic Sans MS</vt:lpstr>
      <vt:lpstr>Times New Roman</vt:lpstr>
      <vt:lpstr>Wingdings</vt:lpstr>
      <vt:lpstr>Wingdings 2</vt:lpstr>
      <vt:lpstr>CEPC母版</vt:lpstr>
      <vt:lpstr>1_CEPC母版</vt:lpstr>
      <vt:lpstr>The progress towards C3 R&amp;D</vt:lpstr>
      <vt:lpstr>Outline</vt:lpstr>
      <vt:lpstr>Overall design</vt:lpstr>
      <vt:lpstr>RF design</vt:lpstr>
      <vt:lpstr>完成6腔试验件的初步设计</vt:lpstr>
      <vt:lpstr>Machine design</vt:lpstr>
      <vt:lpstr>Machine design</vt:lpstr>
      <vt:lpstr>PowerPoint 演示文稿</vt:lpstr>
      <vt:lpstr>PowerPoint 演示文稿</vt:lpstr>
      <vt:lpstr>Waveguide component design</vt:lpstr>
      <vt:lpstr>Processing progress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CEPC注入器（直线加速器及阻尼环）TDR关键技术验证平台 </dc:title>
  <dc:creator>zhangjr</dc:creator>
  <cp:lastModifiedBy>zhangjr</cp:lastModifiedBy>
  <cp:revision>606</cp:revision>
  <dcterms:created xsi:type="dcterms:W3CDTF">2020-05-06T03:07:00Z</dcterms:created>
  <dcterms:modified xsi:type="dcterms:W3CDTF">2022-07-22T05:41:12Z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