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991" r:id="rId3"/>
    <p:sldId id="962" r:id="rId4"/>
    <p:sldId id="963" r:id="rId5"/>
    <p:sldId id="990" r:id="rId6"/>
    <p:sldId id="992" r:id="rId7"/>
    <p:sldId id="976" r:id="rId8"/>
    <p:sldId id="977" r:id="rId9"/>
    <p:sldId id="978" r:id="rId10"/>
    <p:sldId id="993" r:id="rId11"/>
    <p:sldId id="994" r:id="rId12"/>
    <p:sldId id="995" r:id="rId13"/>
    <p:sldId id="996" r:id="rId14"/>
    <p:sldId id="997" r:id="rId15"/>
    <p:sldId id="969" r:id="rId16"/>
    <p:sldId id="971" r:id="rId17"/>
    <p:sldId id="998" r:id="rId18"/>
    <p:sldId id="970" r:id="rId19"/>
    <p:sldId id="973" r:id="rId20"/>
    <p:sldId id="974" r:id="rId21"/>
    <p:sldId id="961" r:id="rId22"/>
    <p:sldId id="966" r:id="rId23"/>
    <p:sldId id="964" r:id="rId24"/>
    <p:sldId id="965" r:id="rId25"/>
    <p:sldId id="967" r:id="rId26"/>
    <p:sldId id="968" r:id="rId27"/>
    <p:sldId id="1000" r:id="rId28"/>
    <p:sldId id="989" r:id="rId29"/>
    <p:sldId id="979" r:id="rId30"/>
    <p:sldId id="980" r:id="rId31"/>
    <p:sldId id="981" r:id="rId32"/>
    <p:sldId id="982" r:id="rId33"/>
    <p:sldId id="983" r:id="rId34"/>
    <p:sldId id="984" r:id="rId35"/>
    <p:sldId id="985" r:id="rId36"/>
    <p:sldId id="986" r:id="rId37"/>
    <p:sldId id="987" r:id="rId38"/>
    <p:sldId id="988" r:id="rId3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E284572-69F6-4B13-A739-D140F28FEEFC}">
          <p14:sldIdLst>
            <p14:sldId id="256"/>
            <p14:sldId id="991"/>
          </p14:sldIdLst>
        </p14:section>
        <p14:section name="EPOL1" id="{21D97532-818B-4BB5-8CEB-7CDA9ACBAB7E}">
          <p14:sldIdLst>
            <p14:sldId id="962"/>
            <p14:sldId id="963"/>
            <p14:sldId id="990"/>
            <p14:sldId id="992"/>
            <p14:sldId id="976"/>
            <p14:sldId id="977"/>
            <p14:sldId id="978"/>
            <p14:sldId id="993"/>
          </p14:sldIdLst>
        </p14:section>
        <p14:section name="EPOL2" id="{BA9D1DA8-A59F-4F65-953C-D6A0A7B3CD60}">
          <p14:sldIdLst>
            <p14:sldId id="994"/>
            <p14:sldId id="995"/>
            <p14:sldId id="996"/>
          </p14:sldIdLst>
        </p14:section>
        <p14:section name="EPOL3" id="{F13197D1-6F1D-4E4B-A921-330237DB4F40}">
          <p14:sldIdLst>
            <p14:sldId id="997"/>
          </p14:sldIdLst>
        </p14:section>
        <p14:section name="EPOL4" id="{E8099993-3123-46B3-B985-7C93277E0362}">
          <p14:sldIdLst>
            <p14:sldId id="969"/>
            <p14:sldId id="971"/>
            <p14:sldId id="998"/>
            <p14:sldId id="970"/>
            <p14:sldId id="973"/>
            <p14:sldId id="974"/>
          </p14:sldIdLst>
        </p14:section>
        <p14:section name="EPOL10" id="{8022156A-9CC9-40F0-B3E3-C9C579D7BF0E}">
          <p14:sldIdLst>
            <p14:sldId id="961"/>
            <p14:sldId id="966"/>
            <p14:sldId id="964"/>
            <p14:sldId id="965"/>
            <p14:sldId id="967"/>
            <p14:sldId id="968"/>
            <p14:sldId id="1000"/>
          </p14:sldIdLst>
        </p14:section>
        <p14:section name="[article]2021_Alain" id="{484B2F48-BA45-46DD-B201-D1D39BC26CE0}">
          <p14:sldIdLst>
            <p14:sldId id="989"/>
            <p14:sldId id="979"/>
            <p14:sldId id="980"/>
            <p14:sldId id="981"/>
            <p14:sldId id="982"/>
            <p14:sldId id="983"/>
            <p14:sldId id="984"/>
            <p14:sldId id="985"/>
            <p14:sldId id="986"/>
            <p14:sldId id="987"/>
            <p14:sldId id="9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jf" initials="Hjf" lastIdx="12" clrIdx="0">
    <p:extLst>
      <p:ext uri="{19B8F6BF-5375-455C-9EA6-DF929625EA0E}">
        <p15:presenceInfo xmlns:p15="http://schemas.microsoft.com/office/powerpoint/2012/main" userId="Huaj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95959"/>
    <a:srgbClr val="EBEBEB"/>
    <a:srgbClr val="F3EFD1"/>
    <a:srgbClr val="F3DDD9"/>
    <a:srgbClr val="EAEBE1"/>
    <a:srgbClr val="DAE9F1"/>
    <a:srgbClr val="19335F"/>
    <a:srgbClr val="0000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0" autoAdjust="0"/>
    <p:restoredTop sz="96754" autoAdjust="0"/>
  </p:normalViewPr>
  <p:slideViewPr>
    <p:cSldViewPr snapToGrid="0">
      <p:cViewPr varScale="1">
        <p:scale>
          <a:sx n="114" d="100"/>
          <a:sy n="114" d="100"/>
        </p:scale>
        <p:origin x="828" y="10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0DB4FB-AA79-4A17-993F-57F5FF2BA51D}" type="datetimeFigureOut">
              <a:rPr lang="zh-CN" altLang="en-US" smtClean="0"/>
              <a:t>2022/7/19</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A7E4C3C-5811-4562-8BBD-3A0B18E1C842}" type="slidenum">
              <a:rPr lang="zh-CN" altLang="en-US" smtClean="0"/>
              <a:t>‹#›</a:t>
            </a:fld>
            <a:endParaRPr lang="zh-CN" altLang="en-US"/>
          </a:p>
        </p:txBody>
      </p:sp>
    </p:spTree>
    <p:extLst>
      <p:ext uri="{BB962C8B-B14F-4D97-AF65-F5344CB8AC3E}">
        <p14:creationId xmlns:p14="http://schemas.microsoft.com/office/powerpoint/2010/main" val="102431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4826000"/>
            <a:ext cx="12192000" cy="203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3300190"/>
            <a:ext cx="10993549" cy="1475013"/>
          </a:xfrm>
          <a:effectLst/>
        </p:spPr>
        <p:txBody>
          <a:bodyPr anchor="b">
            <a:normAutofit/>
          </a:bodyPr>
          <a:lstStyle>
            <a:lvl1pPr>
              <a:defRPr sz="36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581196" y="4876804"/>
            <a:ext cx="10993547" cy="590321"/>
          </a:xfrm>
        </p:spPr>
        <p:txBody>
          <a:bodyPr anchor="t">
            <a:normAutofit/>
          </a:bodyPr>
          <a:lstStyle>
            <a:lvl1pPr marL="0" indent="0" algn="l">
              <a:buNone/>
              <a:defRPr sz="1800" cap="all">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dirty="0"/>
              <a:t>单击此处编辑母版副标题样式</a:t>
            </a:r>
            <a:endParaRPr lang="en-US" dirty="0"/>
          </a:p>
        </p:txBody>
      </p:sp>
      <p:sp>
        <p:nvSpPr>
          <p:cNvPr id="4" name="Date Placeholder 3"/>
          <p:cNvSpPr>
            <a:spLocks noGrp="1"/>
          </p:cNvSpPr>
          <p:nvPr>
            <p:ph type="dt" sz="half" idx="10"/>
          </p:nvPr>
        </p:nvSpPr>
        <p:spPr>
          <a:xfrm>
            <a:off x="7605951" y="6401911"/>
            <a:ext cx="2844800" cy="365125"/>
          </a:xfrm>
        </p:spPr>
        <p:txBody>
          <a:bodyPr/>
          <a:lstStyle>
            <a:lvl1pPr>
              <a:defRPr>
                <a:solidFill>
                  <a:schemeClr val="accent1">
                    <a:lumMod val="75000"/>
                    <a:lumOff val="25000"/>
                  </a:schemeClr>
                </a:solidFill>
              </a:defRPr>
            </a:lvl1pPr>
          </a:lstStyle>
          <a:p>
            <a:fld id="{E139EDCE-C3D2-48BA-BCEA-029E25D9A919}" type="datetime1">
              <a:rPr lang="en-US" altLang="zh-CN" smtClean="0"/>
              <a:t>7/19/2022</a:t>
            </a:fld>
            <a:endParaRPr lang="en-US"/>
          </a:p>
        </p:txBody>
      </p:sp>
      <p:sp>
        <p:nvSpPr>
          <p:cNvPr id="5" name="Footer Placeholder 4"/>
          <p:cNvSpPr>
            <a:spLocks noGrp="1"/>
          </p:cNvSpPr>
          <p:nvPr>
            <p:ph type="ftr" sz="quarter" idx="11"/>
          </p:nvPr>
        </p:nvSpPr>
        <p:spPr>
          <a:xfrm>
            <a:off x="581193" y="6397585"/>
            <a:ext cx="6917211"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6401911"/>
            <a:ext cx="1016440"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13D18D9-F707-4F80-AF1E-6E44B7A1222B}" type="datetime1">
              <a:rPr lang="en-US" altLang="zh-CN"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7" name="Rectangle 6"/>
          <p:cNvSpPr>
            <a:spLocks noChangeAspect="1"/>
          </p:cNvSpPr>
          <p:nvPr/>
        </p:nvSpPr>
        <p:spPr>
          <a:xfrm>
            <a:off x="8839204"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0"/>
            <a:ext cx="2004164" cy="518307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74926" y="675730"/>
            <a:ext cx="7896279" cy="5183073"/>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993675" y="5956141"/>
            <a:ext cx="1328141" cy="365125"/>
          </a:xfrm>
        </p:spPr>
        <p:txBody>
          <a:bodyPr/>
          <a:lstStyle>
            <a:lvl1pPr>
              <a:defRPr>
                <a:solidFill>
                  <a:schemeClr val="accent1">
                    <a:lumMod val="75000"/>
                    <a:lumOff val="25000"/>
                  </a:schemeClr>
                </a:solidFill>
              </a:defRPr>
            </a:lvl1pPr>
          </a:lstStyle>
          <a:p>
            <a:fld id="{35B1A70E-6672-454E-BC9C-EEAC3440D458}" type="datetime1">
              <a:rPr lang="en-US" altLang="zh-CN" smtClean="0"/>
              <a:t>7/19/2022</a:t>
            </a:fld>
            <a:endParaRPr lang="en-US"/>
          </a:p>
        </p:txBody>
      </p:sp>
      <p:sp>
        <p:nvSpPr>
          <p:cNvPr id="5" name="Footer Placeholder 4"/>
          <p:cNvSpPr>
            <a:spLocks noGrp="1"/>
          </p:cNvSpPr>
          <p:nvPr>
            <p:ph type="ftr" sz="quarter" idx="11"/>
          </p:nvPr>
        </p:nvSpPr>
        <p:spPr>
          <a:xfrm>
            <a:off x="774926" y="5951815"/>
            <a:ext cx="7896279" cy="365125"/>
          </a:xfrm>
        </p:spPr>
        <p:txBody>
          <a:bodyPr/>
          <a:lstStyle/>
          <a:p>
            <a:endParaRPr lang="en-US"/>
          </a:p>
        </p:txBody>
      </p:sp>
      <p:sp>
        <p:nvSpPr>
          <p:cNvPr id="6" name="Slide Number Placeholder 5"/>
          <p:cNvSpPr>
            <a:spLocks noGrp="1"/>
          </p:cNvSpPr>
          <p:nvPr>
            <p:ph type="sldNum" sz="quarter" idx="12"/>
          </p:nvPr>
        </p:nvSpPr>
        <p:spPr>
          <a:xfrm>
            <a:off x="10446617" y="5956141"/>
            <a:ext cx="1164195"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7" name="Rectangle 6"/>
          <p:cNvSpPr>
            <a:spLocks/>
          </p:cNvSpPr>
          <p:nvPr/>
        </p:nvSpPr>
        <p:spPr>
          <a:xfrm>
            <a:off x="0" y="1"/>
            <a:ext cx="12192000" cy="565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sz="1800"/>
          </a:p>
        </p:txBody>
      </p:sp>
      <p:sp>
        <p:nvSpPr>
          <p:cNvPr id="2" name="Title 1"/>
          <p:cNvSpPr>
            <a:spLocks noGrp="1"/>
          </p:cNvSpPr>
          <p:nvPr>
            <p:ph type="title"/>
          </p:nvPr>
        </p:nvSpPr>
        <p:spPr>
          <a:xfrm>
            <a:off x="360000" y="67750"/>
            <a:ext cx="9687515" cy="429579"/>
          </a:xfrm>
        </p:spPr>
        <p:txBody>
          <a:bodyPr>
            <a:normAutofit/>
          </a:bodyPr>
          <a:lstStyle>
            <a:lvl1pPr>
              <a:defRPr sz="2400" b="1" i="0" cap="none" baseline="0">
                <a:latin typeface="Helvetica CE" panose="020B0604020102020204" pitchFamily="34" charset="0"/>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60000" y="927504"/>
            <a:ext cx="11501800" cy="5324511"/>
          </a:xfrm>
        </p:spPr>
        <p:txBody>
          <a:bodyPr anchor="t" anchorCtr="0">
            <a:normAutofit/>
          </a:bodyPr>
          <a:lstStyle>
            <a:lvl1pPr>
              <a:defRPr sz="2400" baseline="0">
                <a:latin typeface="Arial" panose="020B0604020202020204" pitchFamily="34" charset="0"/>
                <a:ea typeface="微软雅黑" panose="020B0503020204020204" pitchFamily="34" charset="-122"/>
              </a:defRPr>
            </a:lvl1pPr>
            <a:lvl2pPr>
              <a:defRPr sz="2000" baseline="0">
                <a:latin typeface="Arial" panose="020B0604020202020204" pitchFamily="34" charset="0"/>
                <a:ea typeface="微软雅黑" panose="020B0503020204020204" pitchFamily="34" charset="-122"/>
              </a:defRPr>
            </a:lvl2pPr>
            <a:lvl3pPr>
              <a:defRPr sz="1800" baseline="0">
                <a:latin typeface="Arial" panose="020B0604020202020204" pitchFamily="34" charset="0"/>
                <a:ea typeface="微软雅黑" panose="020B0503020204020204" pitchFamily="34" charset="-122"/>
              </a:defRPr>
            </a:lvl3pPr>
            <a:lvl4pPr>
              <a:defRPr sz="1600" baseline="0">
                <a:latin typeface="Arial" panose="020B0604020202020204" pitchFamily="34" charset="0"/>
                <a:ea typeface="微软雅黑" panose="020B0503020204020204" pitchFamily="34" charset="-122"/>
              </a:defRPr>
            </a:lvl4pPr>
            <a:lvl5pPr>
              <a:defRPr sz="1600"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07515" y="117479"/>
            <a:ext cx="1021816" cy="365125"/>
          </a:xfrm>
        </p:spPr>
        <p:txBody>
          <a:bodyPr/>
          <a:lstStyle>
            <a:lvl1pPr>
              <a:defRPr sz="1200">
                <a:solidFill>
                  <a:schemeClr val="bg1"/>
                </a:solidFill>
              </a:defRPr>
            </a:lvl1pPr>
          </a:lstStyle>
          <a:p>
            <a:fld id="{E095C0F2-AA60-4B3B-B6C1-93D5E8F6C9B6}" type="datetime1">
              <a:rPr lang="en-US" altLang="zh-CN" smtClean="0"/>
              <a:t>7/19/2022</a:t>
            </a:fld>
            <a:endParaRPr lang="en-US"/>
          </a:p>
        </p:txBody>
      </p:sp>
      <p:sp>
        <p:nvSpPr>
          <p:cNvPr id="5" name="Footer Placeholder 4"/>
          <p:cNvSpPr>
            <a:spLocks noGrp="1"/>
          </p:cNvSpPr>
          <p:nvPr>
            <p:ph type="ftr" sz="quarter" idx="11"/>
          </p:nvPr>
        </p:nvSpPr>
        <p:spPr>
          <a:xfrm>
            <a:off x="365292" y="6358215"/>
            <a:ext cx="5489408" cy="369451"/>
          </a:xfrm>
        </p:spPr>
        <p:txBody>
          <a:bodyPr/>
          <a:lstStyle/>
          <a:p>
            <a:endParaRPr lang="en-US"/>
          </a:p>
        </p:txBody>
      </p:sp>
      <p:sp>
        <p:nvSpPr>
          <p:cNvPr id="6" name="Slide Number Placeholder 5"/>
          <p:cNvSpPr>
            <a:spLocks noGrp="1"/>
          </p:cNvSpPr>
          <p:nvPr>
            <p:ph type="sldNum" sz="quarter" idx="12"/>
          </p:nvPr>
        </p:nvSpPr>
        <p:spPr>
          <a:xfrm>
            <a:off x="11480802" y="113791"/>
            <a:ext cx="596900" cy="368813"/>
          </a:xfrm>
        </p:spPr>
        <p:txBody>
          <a:bodyPr/>
          <a:lstStyle>
            <a:lvl1pPr>
              <a:defRPr sz="1200">
                <a:solidFill>
                  <a:schemeClr val="bg1"/>
                </a:solidFill>
              </a:defRPr>
            </a:lvl1pPr>
          </a:lstStyle>
          <a:p>
            <a:fld id="{D57F1E4F-1CFF-5643-939E-217C01CDF5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8" name="Rectangle 7"/>
          <p:cNvSpPr>
            <a:spLocks noChangeAspect="1"/>
          </p:cNvSpPr>
          <p:nvPr/>
        </p:nvSpPr>
        <p:spPr>
          <a:xfrm>
            <a:off x="0" y="5141973"/>
            <a:ext cx="12192000" cy="17160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43914"/>
            <a:ext cx="11029615" cy="1497507"/>
          </a:xfrm>
        </p:spPr>
        <p:txBody>
          <a:bodyPr anchor="b">
            <a:normAutofit/>
          </a:bodyPr>
          <a:lstStyle>
            <a:lvl1pPr algn="l">
              <a:defRPr sz="3600" b="0" cap="all">
                <a:solidFill>
                  <a:schemeClr val="accent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81195" y="4541417"/>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7605954" y="6349841"/>
            <a:ext cx="2844799" cy="365125"/>
          </a:xfrm>
        </p:spPr>
        <p:txBody>
          <a:bodyPr/>
          <a:lstStyle>
            <a:lvl1pPr>
              <a:defRPr>
                <a:solidFill>
                  <a:schemeClr val="accent1">
                    <a:lumMod val="75000"/>
                    <a:lumOff val="25000"/>
                  </a:schemeClr>
                </a:solidFill>
              </a:defRPr>
            </a:lvl1pPr>
          </a:lstStyle>
          <a:p>
            <a:fld id="{A5D22476-B84D-4669-A155-ED40A54AD7F6}" type="datetime1">
              <a:rPr lang="en-US" altLang="zh-CN" smtClean="0"/>
              <a:t>7/19/2022</a:t>
            </a:fld>
            <a:endParaRPr lang="en-US"/>
          </a:p>
        </p:txBody>
      </p:sp>
      <p:sp>
        <p:nvSpPr>
          <p:cNvPr id="5" name="Footer Placeholder 4"/>
          <p:cNvSpPr>
            <a:spLocks noGrp="1"/>
          </p:cNvSpPr>
          <p:nvPr>
            <p:ph type="ftr" sz="quarter" idx="11"/>
          </p:nvPr>
        </p:nvSpPr>
        <p:spPr>
          <a:xfrm>
            <a:off x="581193" y="6345515"/>
            <a:ext cx="6917211"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2" y="6349841"/>
            <a:ext cx="1052511"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Rectangle 7"/>
          <p:cNvSpPr>
            <a:spLocks noChangeAspect="1"/>
          </p:cNvSpPr>
          <p:nvPr/>
        </p:nvSpPr>
        <p:spPr>
          <a:xfrm>
            <a:off x="4459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81195" y="2228004"/>
            <a:ext cx="5422391" cy="3633047"/>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594599-5431-403E-AB7A-7DB13E017D98}" type="datetime1">
              <a:rPr lang="en-US" altLang="zh-CN"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Rectangle 10"/>
          <p:cNvSpPr>
            <a:spLocks noChangeAspect="1"/>
          </p:cNvSpPr>
          <p:nvPr/>
        </p:nvSpPr>
        <p:spPr>
          <a:xfrm>
            <a:off x="4459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87221" y="2250896"/>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581195" y="2926056"/>
            <a:ext cx="5393100" cy="2934999"/>
          </a:xfrm>
        </p:spPr>
        <p:txBody>
          <a:bodyPr ancho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523738" y="2250896"/>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711" y="2926056"/>
            <a:ext cx="5393100" cy="2934999"/>
          </a:xfrm>
        </p:spPr>
        <p:txBody>
          <a:bodyPr ancho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43ECB2C-FB18-4E66-B287-EF627A52AC31}" type="datetime1">
              <a:rPr lang="en-US" altLang="zh-CN"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3AA768-FC5D-46C6-ABC4-FD6BF1181A5A}" type="datetime1">
              <a:rPr lang="en-US" altLang="zh-CN"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
        <p:nvSpPr>
          <p:cNvPr id="7" name="Rectangle 6"/>
          <p:cNvSpPr>
            <a:spLocks noChangeAspect="1"/>
          </p:cNvSpPr>
          <p:nvPr/>
        </p:nvSpPr>
        <p:spPr>
          <a:xfrm>
            <a:off x="4406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zh-CN" altLang="en-US"/>
              <a:t>单击此处编辑母版标题样式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F7D80-982D-40BC-A46D-27AB11B8FC33}" type="datetime1">
              <a:rPr lang="en-US" altLang="zh-CN"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740825" y="5262300"/>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B6DEEBF-C29F-47A7-9760-270DFD30D200}" type="datetime1">
              <a:rPr lang="en-US" altLang="zh-CN" smtClean="0"/>
              <a:t>7/19/2022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CN" altLang="en-US"/>
              <a:t>单击图标添加图片</a:t>
            </a:r>
            <a:endParaRPr lang="en-US"/>
          </a:p>
        </p:txBody>
      </p:sp>
      <p:sp>
        <p:nvSpPr>
          <p:cNvPr id="4" name="Text Placeholder 3"/>
          <p:cNvSpPr>
            <a:spLocks noGrp="1"/>
          </p:cNvSpPr>
          <p:nvPr>
            <p:ph type="body" sz="half" idx="2"/>
          </p:nvPr>
        </p:nvSpPr>
        <p:spPr>
          <a:xfrm>
            <a:off x="581194" y="5260131"/>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7C40EB2-BE58-4784-9DAA-BEFF0FCE3977}" type="datetime1">
              <a:rPr lang="en-US" altLang="zh-CN"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05954" y="5956141"/>
            <a:ext cx="2844799" cy="365125"/>
          </a:xfrm>
          <a:prstGeom prst="rect">
            <a:avLst/>
          </a:prstGeom>
        </p:spPr>
        <p:txBody>
          <a:bodyPr vert="horz" lIns="91440" tIns="45720" rIns="91440" bIns="45720" rtlCol="0" anchor="ctr"/>
          <a:lstStyle>
            <a:lvl1pPr algn="r">
              <a:defRPr sz="900">
                <a:solidFill>
                  <a:schemeClr val="accent2"/>
                </a:solidFill>
              </a:defRPr>
            </a:lvl1pPr>
          </a:lstStyle>
          <a:p>
            <a:fld id="{D25CE8E0-44A1-4749-985B-A3A205CD69E4}" type="datetime1">
              <a:rPr lang="en-US" altLang="zh-CN" smtClean="0"/>
              <a:t>7/19/2022</a:t>
            </a:fld>
            <a:endParaRPr lang="en-US"/>
          </a:p>
        </p:txBody>
      </p:sp>
      <p:sp>
        <p:nvSpPr>
          <p:cNvPr id="5" name="Footer Placeholder 4"/>
          <p:cNvSpPr>
            <a:spLocks noGrp="1"/>
          </p:cNvSpPr>
          <p:nvPr>
            <p:ph type="ftr" sz="quarter" idx="3"/>
          </p:nvPr>
        </p:nvSpPr>
        <p:spPr>
          <a:xfrm>
            <a:off x="581193" y="5951815"/>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2" y="5956141"/>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a:pPr/>
              <a:t>‹#›</a:t>
            </a:fld>
            <a:endParaRPr lang="en-US"/>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co.cern.ch/event/108057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7.xml"/><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10.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dico.cern.ch/event/838435/contributions/3635681/attachments/1967767/3272345/4IP_200113_Oide.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458098"/>
            <a:ext cx="9398466" cy="1621317"/>
          </a:xfrm>
        </p:spPr>
        <p:txBody>
          <a:bodyPr>
            <a:normAutofit/>
          </a:bodyPr>
          <a:lstStyle/>
          <a:p>
            <a:pPr algn="ctr">
              <a:lnSpc>
                <a:spcPct val="150000"/>
              </a:lnSpc>
            </a:pPr>
            <a:r>
              <a:rPr lang="en-US" altLang="zh-CN" sz="4400" cap="none" dirty="0"/>
              <a:t>【</a:t>
            </a:r>
            <a:r>
              <a:rPr lang="zh-CN" altLang="en-US" sz="4400" cap="none" dirty="0"/>
              <a:t>调研</a:t>
            </a:r>
            <a:r>
              <a:rPr lang="en-US" altLang="zh-CN" sz="4400" cap="none" dirty="0"/>
              <a:t>】FCC-</a:t>
            </a:r>
            <a:r>
              <a:rPr lang="en-US" altLang="zh-CN" sz="4400" cap="none" dirty="0" err="1"/>
              <a:t>ee</a:t>
            </a:r>
            <a:r>
              <a:rPr lang="en-US" altLang="zh-CN" sz="4400" cap="none" dirty="0"/>
              <a:t> EPOL meeting</a:t>
            </a:r>
            <a:endParaRPr lang="zh-CN" altLang="en-US" sz="4400" cap="none" dirty="0"/>
          </a:p>
        </p:txBody>
      </p:sp>
      <p:sp>
        <p:nvSpPr>
          <p:cNvPr id="10" name="文本框 9"/>
          <p:cNvSpPr txBox="1"/>
          <p:nvPr/>
        </p:nvSpPr>
        <p:spPr>
          <a:xfrm>
            <a:off x="4272513" y="4793884"/>
            <a:ext cx="3901439" cy="1131848"/>
          </a:xfrm>
          <a:prstGeom prst="rect">
            <a:avLst/>
          </a:prstGeom>
          <a:noFill/>
        </p:spPr>
        <p:txBody>
          <a:bodyPr wrap="square" rtlCol="0">
            <a:spAutoFit/>
          </a:bodyPr>
          <a:lstStyle/>
          <a:p>
            <a:pPr algn="ctr">
              <a:lnSpc>
                <a:spcPct val="150000"/>
              </a:lnSpc>
            </a:pPr>
            <a:r>
              <a:rPr lang="zh-CN" altLang="en-US" sz="2400" dirty="0">
                <a:solidFill>
                  <a:schemeClr val="bg1"/>
                </a:solidFill>
                <a:latin typeface="黑体" panose="02010609060101010101" pitchFamily="49" charset="-122"/>
                <a:ea typeface="黑体" panose="02010609060101010101" pitchFamily="49" charset="-122"/>
              </a:rPr>
              <a:t>陈姗红</a:t>
            </a:r>
            <a:endParaRPr lang="en-US" altLang="zh-CN" sz="2400" dirty="0">
              <a:solidFill>
                <a:schemeClr val="bg1"/>
              </a:solidFill>
              <a:latin typeface="黑体" panose="02010609060101010101" pitchFamily="49" charset="-122"/>
              <a:ea typeface="黑体" panose="02010609060101010101" pitchFamily="49" charset="-122"/>
            </a:endParaRPr>
          </a:p>
          <a:p>
            <a:pPr algn="ctr">
              <a:lnSpc>
                <a:spcPct val="150000"/>
              </a:lnSpc>
            </a:pPr>
            <a:r>
              <a:rPr lang="en-US" altLang="zh-CN" sz="2400" dirty="0">
                <a:solidFill>
                  <a:schemeClr val="bg1"/>
                </a:solidFill>
                <a:latin typeface="+mj-lt"/>
                <a:ea typeface="黑体" panose="02010609060101010101" pitchFamily="49" charset="-122"/>
              </a:rPr>
              <a:t>2022.07.19</a:t>
            </a:r>
          </a:p>
        </p:txBody>
      </p:sp>
      <p:sp>
        <p:nvSpPr>
          <p:cNvPr id="4" name="矩形 3">
            <a:extLst>
              <a:ext uri="{FF2B5EF4-FFF2-40B4-BE49-F238E27FC236}">
                <a16:creationId xmlns:a16="http://schemas.microsoft.com/office/drawing/2014/main" id="{01542097-8B95-47EF-A7E8-43C0AA00DA01}"/>
              </a:ext>
            </a:extLst>
          </p:cNvPr>
          <p:cNvSpPr/>
          <p:nvPr/>
        </p:nvSpPr>
        <p:spPr>
          <a:xfrm>
            <a:off x="4272513" y="3244334"/>
            <a:ext cx="3937809" cy="369332"/>
          </a:xfrm>
          <a:prstGeom prst="rect">
            <a:avLst/>
          </a:prstGeom>
        </p:spPr>
        <p:txBody>
          <a:bodyPr wrap="none">
            <a:spAutoFit/>
          </a:bodyPr>
          <a:lstStyle/>
          <a:p>
            <a:r>
              <a:rPr lang="en-US" altLang="zh-CN" dirty="0">
                <a:solidFill>
                  <a:srgbClr val="FF0000"/>
                </a:solidFill>
              </a:rPr>
              <a:t>https://indico.cern.ch/event/1162192/</a:t>
            </a:r>
            <a:endParaRPr lang="zh-CN" altLang="en-US" dirty="0">
              <a:solidFill>
                <a:srgbClr val="FF0000"/>
              </a:solidFill>
            </a:endParaRPr>
          </a:p>
        </p:txBody>
      </p:sp>
      <p:sp>
        <p:nvSpPr>
          <p:cNvPr id="3" name="矩形 2">
            <a:extLst>
              <a:ext uri="{FF2B5EF4-FFF2-40B4-BE49-F238E27FC236}">
                <a16:creationId xmlns:a16="http://schemas.microsoft.com/office/drawing/2014/main" id="{E43502AD-B843-4230-9AB9-D72754C0E498}"/>
              </a:ext>
            </a:extLst>
          </p:cNvPr>
          <p:cNvSpPr/>
          <p:nvPr/>
        </p:nvSpPr>
        <p:spPr>
          <a:xfrm>
            <a:off x="4272513" y="3778585"/>
            <a:ext cx="3980513" cy="369332"/>
          </a:xfrm>
          <a:prstGeom prst="rect">
            <a:avLst/>
          </a:prstGeom>
        </p:spPr>
        <p:txBody>
          <a:bodyPr wrap="none">
            <a:spAutoFit/>
          </a:bodyPr>
          <a:lstStyle/>
          <a:p>
            <a:r>
              <a:rPr lang="en-US" altLang="zh-CN" u="sng" dirty="0">
                <a:latin typeface="Helvetica Neue"/>
                <a:hlinkClick r:id="rId2">
                  <a:extLst>
                    <a:ext uri="{A12FA001-AC4F-418D-AE19-62706E023703}">
                      <ahyp:hlinkClr xmlns:ahyp="http://schemas.microsoft.com/office/drawing/2018/hyperlinkcolor" val="tx"/>
                    </a:ext>
                  </a:extLst>
                </a:hlinkClick>
              </a:rPr>
              <a:t>FCC-FS EPOL group meeting 1</a:t>
            </a:r>
            <a:r>
              <a:rPr lang="en-US" altLang="zh-CN" u="sng" dirty="0">
                <a:latin typeface="Helvetica Neue"/>
              </a:rPr>
              <a:t>----</a:t>
            </a:r>
            <a:r>
              <a:rPr lang="en-US" altLang="zh-CN" u="sng" dirty="0">
                <a:hlinkClick r:id="rId2">
                  <a:extLst>
                    <a:ext uri="{A12FA001-AC4F-418D-AE19-62706E023703}">
                      <ahyp:hlinkClr xmlns:ahyp="http://schemas.microsoft.com/office/drawing/2018/hyperlinkcolor" val="tx"/>
                    </a:ext>
                  </a:extLst>
                </a:hlinkClick>
              </a:rPr>
              <a:t>1</a:t>
            </a:r>
            <a:r>
              <a:rPr lang="en-US" altLang="zh-CN" u="sng" dirty="0"/>
              <a:t>0</a:t>
            </a:r>
            <a:endParaRPr lang="zh-CN" altLang="en-US" u="sng" dirty="0"/>
          </a:p>
        </p:txBody>
      </p:sp>
    </p:spTree>
    <p:extLst>
      <p:ext uri="{BB962C8B-B14F-4D97-AF65-F5344CB8AC3E}">
        <p14:creationId xmlns:p14="http://schemas.microsoft.com/office/powerpoint/2010/main" val="299455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8049125-7779-49A4-9F67-5475C542A506}"/>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3" name="矩形 2">
            <a:extLst>
              <a:ext uri="{FF2B5EF4-FFF2-40B4-BE49-F238E27FC236}">
                <a16:creationId xmlns:a16="http://schemas.microsoft.com/office/drawing/2014/main" id="{25BF36C2-088E-4E34-8BCD-F3C781A545D0}"/>
              </a:ext>
            </a:extLst>
          </p:cNvPr>
          <p:cNvSpPr/>
          <p:nvPr/>
        </p:nvSpPr>
        <p:spPr>
          <a:xfrm>
            <a:off x="2183934" y="1624285"/>
            <a:ext cx="8503640" cy="3231654"/>
          </a:xfrm>
          <a:prstGeom prst="rect">
            <a:avLst/>
          </a:prstGeom>
        </p:spPr>
        <p:txBody>
          <a:bodyPr wrap="square">
            <a:spAutoFit/>
          </a:bodyPr>
          <a:lstStyle/>
          <a:p>
            <a:r>
              <a:rPr lang="en-US" altLang="zh-CN" sz="2400" dirty="0"/>
              <a:t>Conclusion </a:t>
            </a:r>
          </a:p>
          <a:p>
            <a:endParaRPr lang="en-US" altLang="zh-CN" dirty="0"/>
          </a:p>
          <a:p>
            <a:pPr marL="285750" indent="-285750">
              <a:buFont typeface="Wingdings" panose="05000000000000000000" pitchFamily="2" charset="2"/>
              <a:buChar char="Ø"/>
            </a:pPr>
            <a:r>
              <a:rPr lang="en-US" altLang="zh-CN" dirty="0"/>
              <a:t>Wigglers:</a:t>
            </a:r>
          </a:p>
          <a:p>
            <a:pPr marL="742950" lvl="1" indent="-285750">
              <a:buFont typeface="Arial" panose="020B0604020202020204" pitchFamily="34" charset="0"/>
              <a:buChar char="•"/>
            </a:pPr>
            <a:r>
              <a:rPr lang="en-US" altLang="zh-CN" dirty="0"/>
              <a:t>Moved from separate insertion to just after the IP</a:t>
            </a:r>
          </a:p>
          <a:p>
            <a:pPr marL="742950" lvl="1" indent="-285750">
              <a:buFont typeface="Arial" panose="020B0604020202020204" pitchFamily="34" charset="0"/>
              <a:buChar char="•"/>
            </a:pPr>
            <a:r>
              <a:rPr lang="en-US" altLang="zh-CN" dirty="0"/>
              <a:t>Wiggler specs unchanged and appear fine, radiation load to be looked into</a:t>
            </a:r>
          </a:p>
          <a:p>
            <a:pPr marL="742950" lvl="1" indent="-285750">
              <a:buFont typeface="Arial" panose="020B0604020202020204" pitchFamily="34" charset="0"/>
              <a:buChar char="•"/>
            </a:pPr>
            <a:endParaRPr lang="en-US" altLang="zh-CN" dirty="0"/>
          </a:p>
          <a:p>
            <a:pPr marL="285750" indent="-285750">
              <a:buFont typeface="Wingdings" panose="05000000000000000000" pitchFamily="2" charset="2"/>
              <a:buChar char="Ø"/>
            </a:pPr>
            <a:r>
              <a:rPr lang="en-US" altLang="zh-CN" dirty="0"/>
              <a:t>Polarimeter:</a:t>
            </a:r>
          </a:p>
          <a:p>
            <a:pPr marL="742950" lvl="1" indent="-285750">
              <a:buFont typeface="Arial" panose="020B0604020202020204" pitchFamily="34" charset="0"/>
              <a:buChar char="•"/>
            </a:pPr>
            <a:r>
              <a:rPr lang="en-US" altLang="zh-CN" dirty="0"/>
              <a:t>Currently located left of insertion F for clockwise beam</a:t>
            </a:r>
          </a:p>
          <a:p>
            <a:pPr marL="742950" lvl="1" indent="-285750">
              <a:buFont typeface="Arial" panose="020B0604020202020204" pitchFamily="34" charset="0"/>
              <a:buChar char="•"/>
            </a:pPr>
            <a:r>
              <a:rPr lang="en-US" altLang="zh-CN" dirty="0"/>
              <a:t>Study relocation to upstream of IP</a:t>
            </a:r>
          </a:p>
          <a:p>
            <a:pPr marL="742950" lvl="1" indent="-285750">
              <a:buFont typeface="Arial" panose="020B0604020202020204" pitchFamily="34" charset="0"/>
              <a:buChar char="•"/>
            </a:pPr>
            <a:r>
              <a:rPr lang="en-US" altLang="zh-CN" dirty="0"/>
              <a:t>RF-magnet:</a:t>
            </a:r>
          </a:p>
          <a:p>
            <a:pPr marL="1200150" lvl="2" indent="-285750">
              <a:buFont typeface="Arial" panose="020B0604020202020204" pitchFamily="34" charset="0"/>
              <a:buChar char="•"/>
            </a:pPr>
            <a:r>
              <a:rPr lang="en-US" altLang="zh-CN" dirty="0"/>
              <a:t>Not looked into, but less constraints for location</a:t>
            </a:r>
          </a:p>
        </p:txBody>
      </p:sp>
      <p:sp>
        <p:nvSpPr>
          <p:cNvPr id="4" name="矩形 3">
            <a:extLst>
              <a:ext uri="{FF2B5EF4-FFF2-40B4-BE49-F238E27FC236}">
                <a16:creationId xmlns:a16="http://schemas.microsoft.com/office/drawing/2014/main" id="{5BE3608E-766A-4C6F-92EB-41E969BD0854}"/>
              </a:ext>
            </a:extLst>
          </p:cNvPr>
          <p:cNvSpPr/>
          <p:nvPr/>
        </p:nvSpPr>
        <p:spPr>
          <a:xfrm>
            <a:off x="220459" y="6459481"/>
            <a:ext cx="9544325" cy="276999"/>
          </a:xfrm>
          <a:prstGeom prst="rect">
            <a:avLst/>
          </a:prstGeom>
        </p:spPr>
        <p:txBody>
          <a:bodyPr wrap="square">
            <a:spAutoFit/>
          </a:bodyPr>
          <a:lstStyle/>
          <a:p>
            <a:r>
              <a:rPr lang="en-US" altLang="zh-CN" sz="1200" i="1" dirty="0"/>
              <a:t>EPOL1: https://indico.cern.ch/event/1080577/contributions/4545364/attachments/2324366/3958735/MH_FCCee_PolLocation.pdf</a:t>
            </a:r>
            <a:endParaRPr lang="zh-CN" altLang="en-US" sz="1200" i="1" dirty="0"/>
          </a:p>
        </p:txBody>
      </p:sp>
    </p:spTree>
    <p:extLst>
      <p:ext uri="{BB962C8B-B14F-4D97-AF65-F5344CB8AC3E}">
        <p14:creationId xmlns:p14="http://schemas.microsoft.com/office/powerpoint/2010/main" val="63399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4F3D73-E71A-44C5-A8A3-A8DD92EE3232}"/>
              </a:ext>
            </a:extLst>
          </p:cNvPr>
          <p:cNvSpPr>
            <a:spLocks noGrp="1"/>
          </p:cNvSpPr>
          <p:nvPr>
            <p:ph type="sldNum" sz="quarter" idx="12"/>
          </p:nvPr>
        </p:nvSpPr>
        <p:spPr/>
        <p:txBody>
          <a:bodyPr/>
          <a:lstStyle/>
          <a:p>
            <a:fld id="{D57F1E4F-1CFF-5643-939E-217C01CDF565}" type="slidenum">
              <a:rPr lang="en-US" smtClean="0"/>
              <a:pPr/>
              <a:t>11</a:t>
            </a:fld>
            <a:endParaRPr lang="en-US"/>
          </a:p>
        </p:txBody>
      </p:sp>
      <p:pic>
        <p:nvPicPr>
          <p:cNvPr id="3" name="图片 2">
            <a:extLst>
              <a:ext uri="{FF2B5EF4-FFF2-40B4-BE49-F238E27FC236}">
                <a16:creationId xmlns:a16="http://schemas.microsoft.com/office/drawing/2014/main" id="{1D262F31-384F-443E-8055-2C8B88AF0FE7}"/>
              </a:ext>
            </a:extLst>
          </p:cNvPr>
          <p:cNvPicPr>
            <a:picLocks noChangeAspect="1"/>
          </p:cNvPicPr>
          <p:nvPr/>
        </p:nvPicPr>
        <p:blipFill>
          <a:blip r:embed="rId2"/>
          <a:stretch>
            <a:fillRect/>
          </a:stretch>
        </p:blipFill>
        <p:spPr>
          <a:xfrm>
            <a:off x="525780" y="678766"/>
            <a:ext cx="11095238" cy="6142857"/>
          </a:xfrm>
          <a:prstGeom prst="rect">
            <a:avLst/>
          </a:prstGeom>
        </p:spPr>
      </p:pic>
      <p:cxnSp>
        <p:nvCxnSpPr>
          <p:cNvPr id="4" name="直接连接符 3">
            <a:extLst>
              <a:ext uri="{FF2B5EF4-FFF2-40B4-BE49-F238E27FC236}">
                <a16:creationId xmlns:a16="http://schemas.microsoft.com/office/drawing/2014/main" id="{1D55FB2F-E9E9-49D3-A7EF-64EDBD5381D4}"/>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97E3CE2A-7566-4F6C-9BD1-DD524E9409CC}"/>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Placement of RF </a:t>
            </a:r>
            <a:endParaRPr lang="zh-CN" altLang="en-US" sz="2800" dirty="0">
              <a:solidFill>
                <a:srgbClr val="002060"/>
              </a:solidFill>
            </a:endParaRPr>
          </a:p>
        </p:txBody>
      </p:sp>
      <p:sp>
        <p:nvSpPr>
          <p:cNvPr id="6" name="矩形 5">
            <a:extLst>
              <a:ext uri="{FF2B5EF4-FFF2-40B4-BE49-F238E27FC236}">
                <a16:creationId xmlns:a16="http://schemas.microsoft.com/office/drawing/2014/main" id="{120CEFC4-0BAA-4034-8D2F-DC4847238864}"/>
              </a:ext>
            </a:extLst>
          </p:cNvPr>
          <p:cNvSpPr/>
          <p:nvPr/>
        </p:nvSpPr>
        <p:spPr>
          <a:xfrm>
            <a:off x="86686" y="36377"/>
            <a:ext cx="4560815" cy="830997"/>
          </a:xfrm>
          <a:prstGeom prst="rect">
            <a:avLst/>
          </a:prstGeom>
        </p:spPr>
        <p:txBody>
          <a:bodyPr wrap="square">
            <a:spAutoFit/>
          </a:bodyPr>
          <a:lstStyle/>
          <a:p>
            <a:r>
              <a:rPr lang="en-US" altLang="zh-CN" sz="1200" i="1" dirty="0"/>
              <a:t>EPOL2: https://indico.cern.ch/event/1096821/contributions/4614227/attachments/2349005/4006271/EPOL-report-PEDphysco-AB-2021-11-18.pdf</a:t>
            </a:r>
            <a:endParaRPr lang="zh-CN" altLang="en-US" sz="1200" i="1" dirty="0"/>
          </a:p>
        </p:txBody>
      </p:sp>
    </p:spTree>
    <p:extLst>
      <p:ext uri="{BB962C8B-B14F-4D97-AF65-F5344CB8AC3E}">
        <p14:creationId xmlns:p14="http://schemas.microsoft.com/office/powerpoint/2010/main" val="299689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3F955F1-7698-440E-8E92-90501FE1EDA6}"/>
              </a:ext>
            </a:extLst>
          </p:cNvPr>
          <p:cNvSpPr>
            <a:spLocks noGrp="1"/>
          </p:cNvSpPr>
          <p:nvPr>
            <p:ph type="sldNum" sz="quarter" idx="12"/>
          </p:nvPr>
        </p:nvSpPr>
        <p:spPr/>
        <p:txBody>
          <a:bodyPr/>
          <a:lstStyle/>
          <a:p>
            <a:fld id="{D57F1E4F-1CFF-5643-939E-217C01CDF565}" type="slidenum">
              <a:rPr lang="en-US" smtClean="0"/>
              <a:pPr/>
              <a:t>12</a:t>
            </a:fld>
            <a:endParaRPr lang="en-US"/>
          </a:p>
        </p:txBody>
      </p:sp>
      <p:pic>
        <p:nvPicPr>
          <p:cNvPr id="3" name="图片 2">
            <a:extLst>
              <a:ext uri="{FF2B5EF4-FFF2-40B4-BE49-F238E27FC236}">
                <a16:creationId xmlns:a16="http://schemas.microsoft.com/office/drawing/2014/main" id="{8AC236C2-3A48-4B1B-A411-69668FB9658D}"/>
              </a:ext>
            </a:extLst>
          </p:cNvPr>
          <p:cNvPicPr>
            <a:picLocks noChangeAspect="1"/>
          </p:cNvPicPr>
          <p:nvPr/>
        </p:nvPicPr>
        <p:blipFill>
          <a:blip r:embed="rId2"/>
          <a:stretch>
            <a:fillRect/>
          </a:stretch>
        </p:blipFill>
        <p:spPr>
          <a:xfrm>
            <a:off x="1130647" y="886143"/>
            <a:ext cx="10685714" cy="5085714"/>
          </a:xfrm>
          <a:prstGeom prst="rect">
            <a:avLst/>
          </a:prstGeom>
        </p:spPr>
      </p:pic>
      <p:cxnSp>
        <p:nvCxnSpPr>
          <p:cNvPr id="4" name="直接连接符 3">
            <a:extLst>
              <a:ext uri="{FF2B5EF4-FFF2-40B4-BE49-F238E27FC236}">
                <a16:creationId xmlns:a16="http://schemas.microsoft.com/office/drawing/2014/main" id="{D99D2B0F-2A8F-4571-8DA1-3C51E8E4FCDD}"/>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86D15C5F-7186-4F43-A2FF-4F17592A46B0}"/>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Placement of RF </a:t>
            </a:r>
            <a:endParaRPr lang="zh-CN" altLang="en-US" sz="2800" dirty="0">
              <a:solidFill>
                <a:srgbClr val="002060"/>
              </a:solidFill>
            </a:endParaRPr>
          </a:p>
        </p:txBody>
      </p:sp>
      <p:sp>
        <p:nvSpPr>
          <p:cNvPr id="6" name="矩形 5">
            <a:extLst>
              <a:ext uri="{FF2B5EF4-FFF2-40B4-BE49-F238E27FC236}">
                <a16:creationId xmlns:a16="http://schemas.microsoft.com/office/drawing/2014/main" id="{35394C19-B91B-42EC-BD4D-5E1E343B7B3F}"/>
              </a:ext>
            </a:extLst>
          </p:cNvPr>
          <p:cNvSpPr/>
          <p:nvPr/>
        </p:nvSpPr>
        <p:spPr>
          <a:xfrm>
            <a:off x="44645" y="6513602"/>
            <a:ext cx="11039912" cy="276999"/>
          </a:xfrm>
          <a:prstGeom prst="rect">
            <a:avLst/>
          </a:prstGeom>
        </p:spPr>
        <p:txBody>
          <a:bodyPr wrap="square">
            <a:spAutoFit/>
          </a:bodyPr>
          <a:lstStyle/>
          <a:p>
            <a:r>
              <a:rPr lang="en-US" altLang="zh-CN" sz="1200" i="1" dirty="0"/>
              <a:t>EPOL2: https://indico.cern.ch/event/1096821/contributions/4614227/attachments/2349005/4006271/EPOL-report-PEDphysco-AB-2021-11-18.pdf</a:t>
            </a:r>
            <a:endParaRPr lang="zh-CN" altLang="en-US" sz="1200" i="1" dirty="0"/>
          </a:p>
        </p:txBody>
      </p:sp>
    </p:spTree>
    <p:extLst>
      <p:ext uri="{BB962C8B-B14F-4D97-AF65-F5344CB8AC3E}">
        <p14:creationId xmlns:p14="http://schemas.microsoft.com/office/powerpoint/2010/main" val="30847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CB1D9B4-2310-46D0-9B1B-711C49A82D51}"/>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3" name="矩形 2">
            <a:extLst>
              <a:ext uri="{FF2B5EF4-FFF2-40B4-BE49-F238E27FC236}">
                <a16:creationId xmlns:a16="http://schemas.microsoft.com/office/drawing/2014/main" id="{AB4158FF-8A39-496A-86AE-9BA517A7C397}"/>
              </a:ext>
            </a:extLst>
          </p:cNvPr>
          <p:cNvSpPr/>
          <p:nvPr/>
        </p:nvSpPr>
        <p:spPr>
          <a:xfrm>
            <a:off x="95075" y="6463338"/>
            <a:ext cx="9938158" cy="276999"/>
          </a:xfrm>
          <a:prstGeom prst="rect">
            <a:avLst/>
          </a:prstGeom>
        </p:spPr>
        <p:txBody>
          <a:bodyPr wrap="square">
            <a:spAutoFit/>
          </a:bodyPr>
          <a:lstStyle/>
          <a:p>
            <a:r>
              <a:rPr lang="en-US" altLang="zh-CN" sz="1200" i="1" dirty="0"/>
              <a:t>EPOL2: </a:t>
            </a:r>
            <a:r>
              <a:rPr lang="en-US" altLang="zh-CN" sz="1200" dirty="0"/>
              <a:t>https://indico.cern.ch/event/1096821/contributions/4614226/attachments/2348851/4006455/20211118_Keintzel_EPOL_FCCee.pdf</a:t>
            </a:r>
            <a:endParaRPr lang="zh-CN" altLang="en-US" sz="1200" dirty="0"/>
          </a:p>
        </p:txBody>
      </p:sp>
      <p:sp>
        <p:nvSpPr>
          <p:cNvPr id="4" name="文本框 3">
            <a:extLst>
              <a:ext uri="{FF2B5EF4-FFF2-40B4-BE49-F238E27FC236}">
                <a16:creationId xmlns:a16="http://schemas.microsoft.com/office/drawing/2014/main" id="{6624076C-B779-4532-B816-90D77C026CFD}"/>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Placement of RF </a:t>
            </a:r>
            <a:endParaRPr lang="zh-CN" altLang="en-US" sz="2800" dirty="0">
              <a:solidFill>
                <a:srgbClr val="002060"/>
              </a:solidFill>
            </a:endParaRPr>
          </a:p>
        </p:txBody>
      </p:sp>
      <p:cxnSp>
        <p:nvCxnSpPr>
          <p:cNvPr id="5" name="直接连接符 4">
            <a:extLst>
              <a:ext uri="{FF2B5EF4-FFF2-40B4-BE49-F238E27FC236}">
                <a16:creationId xmlns:a16="http://schemas.microsoft.com/office/drawing/2014/main" id="{A17785B5-188D-42F3-8A40-BF0843BB6AB2}"/>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2FAE252-4AB5-4403-8233-6B7AB7892AEA}"/>
                  </a:ext>
                </a:extLst>
              </p:cNvPr>
              <p:cNvSpPr/>
              <p:nvPr/>
            </p:nvSpPr>
            <p:spPr>
              <a:xfrm>
                <a:off x="869729" y="929269"/>
                <a:ext cx="4314668" cy="646331"/>
              </a:xfrm>
              <a:prstGeom prst="rect">
                <a:avLst/>
              </a:prstGeom>
            </p:spPr>
            <p:txBody>
              <a:bodyPr wrap="square">
                <a:spAutoFit/>
              </a:bodyPr>
              <a:lstStyle/>
              <a:p>
                <a:r>
                  <a:rPr lang="en-US" altLang="zh-CN" dirty="0"/>
                  <a:t>How does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𝐸</m:t>
                        </m:r>
                      </m:e>
                      <m:sub>
                        <m:r>
                          <a:rPr lang="en-US" altLang="zh-CN" b="0" i="1" dirty="0" smtClean="0">
                            <a:latin typeface="Cambria Math" panose="02040503050406030204" pitchFamily="18" charset="0"/>
                          </a:rPr>
                          <m:t>𝑐𝑜𝑚</m:t>
                        </m:r>
                      </m:sub>
                    </m:sSub>
                  </m:oMath>
                </a14:m>
                <a:r>
                  <a:rPr lang="en-US" altLang="zh-CN" dirty="0"/>
                  <a:t>(Center of mass energy) depend on RF location?</a:t>
                </a:r>
                <a:endParaRPr lang="zh-CN" altLang="en-US" dirty="0"/>
              </a:p>
            </p:txBody>
          </p:sp>
        </mc:Choice>
        <mc:Fallback xmlns="">
          <p:sp>
            <p:nvSpPr>
              <p:cNvPr id="6" name="矩形 5">
                <a:extLst>
                  <a:ext uri="{FF2B5EF4-FFF2-40B4-BE49-F238E27FC236}">
                    <a16:creationId xmlns:a16="http://schemas.microsoft.com/office/drawing/2014/main" id="{12FAE252-4AB5-4403-8233-6B7AB7892AEA}"/>
                  </a:ext>
                </a:extLst>
              </p:cNvPr>
              <p:cNvSpPr>
                <a:spLocks noRot="1" noChangeAspect="1" noMove="1" noResize="1" noEditPoints="1" noAdjustHandles="1" noChangeArrowheads="1" noChangeShapeType="1" noTextEdit="1"/>
              </p:cNvSpPr>
              <p:nvPr/>
            </p:nvSpPr>
            <p:spPr>
              <a:xfrm>
                <a:off x="869729" y="929269"/>
                <a:ext cx="4314668" cy="646331"/>
              </a:xfrm>
              <a:prstGeom prst="rect">
                <a:avLst/>
              </a:prstGeom>
              <a:blipFill>
                <a:blip r:embed="rId2"/>
                <a:stretch>
                  <a:fillRect l="-1273" t="-4717" r="-283" b="-14151"/>
                </a:stretch>
              </a:blipFill>
            </p:spPr>
            <p:txBody>
              <a:bodyPr/>
              <a:lstStyle/>
              <a:p>
                <a:r>
                  <a:rPr lang="zh-CN" altLang="en-US">
                    <a:noFill/>
                  </a:rPr>
                  <a:t> </a:t>
                </a:r>
              </a:p>
            </p:txBody>
          </p:sp>
        </mc:Fallback>
      </mc:AlternateContent>
      <p:sp>
        <p:nvSpPr>
          <p:cNvPr id="7" name="云形 6">
            <a:extLst>
              <a:ext uri="{FF2B5EF4-FFF2-40B4-BE49-F238E27FC236}">
                <a16:creationId xmlns:a16="http://schemas.microsoft.com/office/drawing/2014/main" id="{BFBC3633-7B0C-46EC-BB3D-7BC0BA50E570}"/>
              </a:ext>
            </a:extLst>
          </p:cNvPr>
          <p:cNvSpPr/>
          <p:nvPr/>
        </p:nvSpPr>
        <p:spPr>
          <a:xfrm>
            <a:off x="149087" y="678766"/>
            <a:ext cx="5696125" cy="1147339"/>
          </a:xfrm>
          <a:prstGeom prst="cloud">
            <a:avLst/>
          </a:prstGeom>
          <a:noFill/>
          <a:ln w="63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7F83CD6C-B097-4B22-8570-C686FBF40711}"/>
              </a:ext>
            </a:extLst>
          </p:cNvPr>
          <p:cNvPicPr>
            <a:picLocks noChangeAspect="1"/>
          </p:cNvPicPr>
          <p:nvPr/>
        </p:nvPicPr>
        <p:blipFill>
          <a:blip r:embed="rId3"/>
          <a:stretch>
            <a:fillRect/>
          </a:stretch>
        </p:blipFill>
        <p:spPr>
          <a:xfrm>
            <a:off x="149087" y="1830193"/>
            <a:ext cx="7092298" cy="3025941"/>
          </a:xfrm>
          <a:prstGeom prst="rect">
            <a:avLst/>
          </a:prstGeom>
        </p:spPr>
      </p:pic>
      <p:sp>
        <p:nvSpPr>
          <p:cNvPr id="10" name="矩形 9">
            <a:extLst>
              <a:ext uri="{FF2B5EF4-FFF2-40B4-BE49-F238E27FC236}">
                <a16:creationId xmlns:a16="http://schemas.microsoft.com/office/drawing/2014/main" id="{A1642090-4AE7-4099-AE8C-7AEA5887FD40}"/>
              </a:ext>
            </a:extLst>
          </p:cNvPr>
          <p:cNvSpPr/>
          <p:nvPr/>
        </p:nvSpPr>
        <p:spPr>
          <a:xfrm>
            <a:off x="6119323" y="1172970"/>
            <a:ext cx="5784730" cy="369332"/>
          </a:xfrm>
          <a:prstGeom prst="rect">
            <a:avLst/>
          </a:prstGeom>
        </p:spPr>
        <p:txBody>
          <a:bodyPr wrap="square">
            <a:spAutoFit/>
          </a:bodyPr>
          <a:lstStyle/>
          <a:p>
            <a:pPr marL="285750" indent="-285750">
              <a:buFont typeface="Arial" panose="020B0604020202020204" pitchFamily="34" charset="0"/>
              <a:buChar char="•"/>
            </a:pPr>
            <a:r>
              <a:rPr lang="en-US" altLang="zh-CN" dirty="0">
                <a:highlight>
                  <a:srgbClr val="FFFF00"/>
                </a:highlight>
              </a:rPr>
              <a:t>8 points &amp; 91 km circumference &amp; Optics with 4 IPs</a:t>
            </a:r>
            <a:endParaRPr lang="zh-CN" altLang="en-US" dirty="0">
              <a:highlight>
                <a:srgbClr val="FFFF00"/>
              </a:highlight>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223482EC-C1FF-497D-814D-35487C8067A6}"/>
                  </a:ext>
                </a:extLst>
              </p:cNvPr>
              <p:cNvSpPr/>
              <p:nvPr/>
            </p:nvSpPr>
            <p:spPr>
              <a:xfrm>
                <a:off x="6950908" y="1617715"/>
                <a:ext cx="5092004" cy="1631216"/>
              </a:xfrm>
              <a:prstGeom prst="rect">
                <a:avLst/>
              </a:prstGeom>
            </p:spPr>
            <p:txBody>
              <a:bodyPr wrap="square">
                <a:spAutoFit/>
              </a:bodyPr>
              <a:lstStyle/>
              <a:p>
                <a:r>
                  <a:rPr lang="en-US" altLang="zh-CN" dirty="0"/>
                  <a:t>Beam energy and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𝐸</m:t>
                        </m:r>
                      </m:e>
                      <m:sub>
                        <m:r>
                          <a:rPr lang="en-US" altLang="zh-CN" i="1" dirty="0">
                            <a:latin typeface="Cambria Math" panose="02040503050406030204" pitchFamily="18" charset="0"/>
                          </a:rPr>
                          <m:t>𝑐𝑜𝑚</m:t>
                        </m:r>
                      </m:sub>
                    </m:sSub>
                  </m:oMath>
                </a14:m>
                <a:r>
                  <a:rPr lang="en-US" altLang="zh-CN" dirty="0"/>
                  <a:t> sensitive to placement of the RFs </a:t>
                </a:r>
              </a:p>
              <a:p>
                <a:pPr marL="285750" indent="-285750">
                  <a:buFont typeface="Arial" panose="020B0604020202020204" pitchFamily="34" charset="0"/>
                  <a:buChar char="•"/>
                </a:pPr>
                <a:r>
                  <a:rPr lang="en-US" altLang="zh-CN" sz="1600" dirty="0"/>
                  <a:t>Symmetrical: best for delivering almost same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𝐸</m:t>
                        </m:r>
                      </m:e>
                      <m:sub>
                        <m:r>
                          <a:rPr lang="en-US" altLang="zh-CN" sz="1600" i="1" dirty="0">
                            <a:latin typeface="Cambria Math" panose="02040503050406030204" pitchFamily="18" charset="0"/>
                          </a:rPr>
                          <m:t>𝑐𝑜𝑚</m:t>
                        </m:r>
                      </m:sub>
                    </m:sSub>
                  </m:oMath>
                </a14:m>
                <a:r>
                  <a:rPr lang="en-US" altLang="zh-CN" sz="1600" dirty="0"/>
                  <a:t> </a:t>
                </a:r>
              </a:p>
              <a:p>
                <a:pPr marL="285750" indent="-285750">
                  <a:buFont typeface="Arial" panose="020B0604020202020204" pitchFamily="34" charset="0"/>
                  <a:buChar char="•"/>
                </a:pPr>
                <a:r>
                  <a:rPr lang="en-US" altLang="zh-CN" sz="1600" dirty="0"/>
                  <a:t>Asymmetrical: leads to more difference in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𝐸</m:t>
                        </m:r>
                      </m:e>
                      <m:sub>
                        <m:r>
                          <a:rPr lang="en-US" altLang="zh-CN" sz="1600" i="1" dirty="0">
                            <a:latin typeface="Cambria Math" panose="02040503050406030204" pitchFamily="18" charset="0"/>
                          </a:rPr>
                          <m:t>𝑐𝑜𝑚</m:t>
                        </m:r>
                      </m:sub>
                    </m:sSub>
                  </m:oMath>
                </a14:m>
                <a:r>
                  <a:rPr lang="en-US" altLang="zh-CN" sz="1600" dirty="0"/>
                  <a:t> (O(100 MeV)) </a:t>
                </a:r>
              </a:p>
              <a:p>
                <a:pPr marL="285750" indent="-285750">
                  <a:buFont typeface="Arial" panose="020B0604020202020204" pitchFamily="34" charset="0"/>
                  <a:buChar char="•"/>
                </a:pPr>
                <a:r>
                  <a:rPr lang="en-US" altLang="zh-CN" sz="1600" dirty="0"/>
                  <a:t>Seen effects probably reflect strong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𝐸</m:t>
                        </m:r>
                      </m:e>
                      <m:sup>
                        <m:r>
                          <a:rPr lang="en-US" altLang="zh-CN" sz="1600" b="0" i="1" smtClean="0">
                            <a:latin typeface="Cambria Math" panose="02040503050406030204" pitchFamily="18" charset="0"/>
                          </a:rPr>
                          <m:t>4</m:t>
                        </m:r>
                      </m:sup>
                    </m:sSup>
                  </m:oMath>
                </a14:m>
                <a:r>
                  <a:rPr lang="en-US" altLang="zh-CN" sz="1600" dirty="0"/>
                  <a:t>dependence</a:t>
                </a:r>
                <a:endParaRPr lang="zh-CN" altLang="en-US" sz="1600" dirty="0"/>
              </a:p>
            </p:txBody>
          </p:sp>
        </mc:Choice>
        <mc:Fallback xmlns="">
          <p:sp>
            <p:nvSpPr>
              <p:cNvPr id="12" name="矩形 11">
                <a:extLst>
                  <a:ext uri="{FF2B5EF4-FFF2-40B4-BE49-F238E27FC236}">
                    <a16:creationId xmlns:a16="http://schemas.microsoft.com/office/drawing/2014/main" id="{223482EC-C1FF-497D-814D-35487C8067A6}"/>
                  </a:ext>
                </a:extLst>
              </p:cNvPr>
              <p:cNvSpPr>
                <a:spLocks noRot="1" noChangeAspect="1" noMove="1" noResize="1" noEditPoints="1" noAdjustHandles="1" noChangeArrowheads="1" noChangeShapeType="1" noTextEdit="1"/>
              </p:cNvSpPr>
              <p:nvPr/>
            </p:nvSpPr>
            <p:spPr>
              <a:xfrm>
                <a:off x="6950908" y="1617715"/>
                <a:ext cx="5092004" cy="1631216"/>
              </a:xfrm>
              <a:prstGeom prst="rect">
                <a:avLst/>
              </a:prstGeom>
              <a:blipFill>
                <a:blip r:embed="rId4"/>
                <a:stretch>
                  <a:fillRect l="-957" t="-1866" b="-3731"/>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3CE679E1-0D7D-4F6D-8E2B-D569857DCA5E}"/>
              </a:ext>
            </a:extLst>
          </p:cNvPr>
          <p:cNvPicPr>
            <a:picLocks noChangeAspect="1"/>
          </p:cNvPicPr>
          <p:nvPr/>
        </p:nvPicPr>
        <p:blipFill>
          <a:blip r:embed="rId5"/>
          <a:stretch>
            <a:fillRect/>
          </a:stretch>
        </p:blipFill>
        <p:spPr>
          <a:xfrm>
            <a:off x="7380244" y="3609070"/>
            <a:ext cx="4523809" cy="2180952"/>
          </a:xfrm>
          <a:prstGeom prst="rect">
            <a:avLst/>
          </a:prstGeom>
        </p:spPr>
      </p:pic>
      <p:pic>
        <p:nvPicPr>
          <p:cNvPr id="14" name="图片 13">
            <a:extLst>
              <a:ext uri="{FF2B5EF4-FFF2-40B4-BE49-F238E27FC236}">
                <a16:creationId xmlns:a16="http://schemas.microsoft.com/office/drawing/2014/main" id="{32197567-1CC8-4C7C-896F-12B48D30AD48}"/>
              </a:ext>
            </a:extLst>
          </p:cNvPr>
          <p:cNvPicPr>
            <a:picLocks noChangeAspect="1"/>
          </p:cNvPicPr>
          <p:nvPr/>
        </p:nvPicPr>
        <p:blipFill>
          <a:blip r:embed="rId6"/>
          <a:stretch>
            <a:fillRect/>
          </a:stretch>
        </p:blipFill>
        <p:spPr>
          <a:xfrm>
            <a:off x="2145050" y="4856134"/>
            <a:ext cx="3727524" cy="1653510"/>
          </a:xfrm>
          <a:prstGeom prst="rect">
            <a:avLst/>
          </a:prstGeom>
        </p:spPr>
      </p:pic>
    </p:spTree>
    <p:extLst>
      <p:ext uri="{BB962C8B-B14F-4D97-AF65-F5344CB8AC3E}">
        <p14:creationId xmlns:p14="http://schemas.microsoft.com/office/powerpoint/2010/main" val="415360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B5A96FA-D4EE-40CF-8CB4-D38B8FC37782}"/>
              </a:ext>
            </a:extLst>
          </p:cNvPr>
          <p:cNvSpPr>
            <a:spLocks noGrp="1"/>
          </p:cNvSpPr>
          <p:nvPr>
            <p:ph type="sldNum" sz="quarter" idx="12"/>
          </p:nvPr>
        </p:nvSpPr>
        <p:spPr/>
        <p:txBody>
          <a:bodyPr/>
          <a:lstStyle/>
          <a:p>
            <a:fld id="{D57F1E4F-1CFF-5643-939E-217C01CDF565}" type="slidenum">
              <a:rPr lang="en-US" smtClean="0"/>
              <a:pPr/>
              <a:t>14</a:t>
            </a:fld>
            <a:endParaRPr lang="en-US"/>
          </a:p>
        </p:txBody>
      </p:sp>
      <p:pic>
        <p:nvPicPr>
          <p:cNvPr id="3" name="图片 2">
            <a:extLst>
              <a:ext uri="{FF2B5EF4-FFF2-40B4-BE49-F238E27FC236}">
                <a16:creationId xmlns:a16="http://schemas.microsoft.com/office/drawing/2014/main" id="{0D0D0D77-F7ED-48BA-A8B3-CC17F68F3070}"/>
              </a:ext>
            </a:extLst>
          </p:cNvPr>
          <p:cNvPicPr>
            <a:picLocks noChangeAspect="1"/>
          </p:cNvPicPr>
          <p:nvPr/>
        </p:nvPicPr>
        <p:blipFill>
          <a:blip r:embed="rId2"/>
          <a:stretch>
            <a:fillRect/>
          </a:stretch>
        </p:blipFill>
        <p:spPr>
          <a:xfrm>
            <a:off x="2622193" y="1470180"/>
            <a:ext cx="8742857" cy="4142857"/>
          </a:xfrm>
          <a:prstGeom prst="rect">
            <a:avLst/>
          </a:prstGeom>
        </p:spPr>
      </p:pic>
      <p:sp>
        <p:nvSpPr>
          <p:cNvPr id="4" name="文本框 3">
            <a:extLst>
              <a:ext uri="{FF2B5EF4-FFF2-40B4-BE49-F238E27FC236}">
                <a16:creationId xmlns:a16="http://schemas.microsoft.com/office/drawing/2014/main" id="{9506DC4B-10AB-468E-80B0-58518CA10ACE}"/>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Placement of RF </a:t>
            </a:r>
            <a:endParaRPr lang="zh-CN" altLang="en-US" sz="2800" dirty="0">
              <a:solidFill>
                <a:srgbClr val="002060"/>
              </a:solidFill>
            </a:endParaRPr>
          </a:p>
        </p:txBody>
      </p:sp>
      <p:cxnSp>
        <p:nvCxnSpPr>
          <p:cNvPr id="5" name="直接连接符 4">
            <a:extLst>
              <a:ext uri="{FF2B5EF4-FFF2-40B4-BE49-F238E27FC236}">
                <a16:creationId xmlns:a16="http://schemas.microsoft.com/office/drawing/2014/main" id="{29F8F5E1-A41E-4190-8C27-B66B7D1C59B4}"/>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矩形 5">
            <a:extLst>
              <a:ext uri="{FF2B5EF4-FFF2-40B4-BE49-F238E27FC236}">
                <a16:creationId xmlns:a16="http://schemas.microsoft.com/office/drawing/2014/main" id="{75F8E863-BE87-41EC-84BA-6AA8B4770CE5}"/>
              </a:ext>
            </a:extLst>
          </p:cNvPr>
          <p:cNvSpPr/>
          <p:nvPr/>
        </p:nvSpPr>
        <p:spPr>
          <a:xfrm>
            <a:off x="149086" y="6321266"/>
            <a:ext cx="10706267" cy="276999"/>
          </a:xfrm>
          <a:prstGeom prst="rect">
            <a:avLst/>
          </a:prstGeom>
        </p:spPr>
        <p:txBody>
          <a:bodyPr wrap="square">
            <a:spAutoFit/>
          </a:bodyPr>
          <a:lstStyle/>
          <a:p>
            <a:r>
              <a:rPr lang="en-US" altLang="zh-CN" sz="1200" i="1" dirty="0"/>
              <a:t>EPOL3: </a:t>
            </a:r>
            <a:r>
              <a:rPr lang="en-US" altLang="zh-CN" sz="1200" dirty="0"/>
              <a:t>https://indico.cern.ch/event/1099047/contributions/4624531/attachments/2362116/4032609/20211209_Keintzel_EPOL_FCCee_MADXComp.pdf</a:t>
            </a:r>
            <a:endParaRPr lang="zh-CN" altLang="en-US" sz="1200" dirty="0"/>
          </a:p>
        </p:txBody>
      </p:sp>
      <p:sp>
        <p:nvSpPr>
          <p:cNvPr id="7" name="矩形 6">
            <a:extLst>
              <a:ext uri="{FF2B5EF4-FFF2-40B4-BE49-F238E27FC236}">
                <a16:creationId xmlns:a16="http://schemas.microsoft.com/office/drawing/2014/main" id="{DB5B4D0F-0EEE-418E-BE27-2DD5DE88723C}"/>
              </a:ext>
            </a:extLst>
          </p:cNvPr>
          <p:cNvSpPr/>
          <p:nvPr/>
        </p:nvSpPr>
        <p:spPr>
          <a:xfrm>
            <a:off x="2775797" y="2701255"/>
            <a:ext cx="2726422" cy="268448"/>
          </a:xfrm>
          <a:prstGeom prst="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76BBA9A-15A5-4CA6-B0AF-6C28AB8F257E}"/>
              </a:ext>
            </a:extLst>
          </p:cNvPr>
          <p:cNvPicPr>
            <a:picLocks noChangeAspect="1"/>
          </p:cNvPicPr>
          <p:nvPr/>
        </p:nvPicPr>
        <p:blipFill>
          <a:blip r:embed="rId3"/>
          <a:stretch>
            <a:fillRect/>
          </a:stretch>
        </p:blipFill>
        <p:spPr>
          <a:xfrm>
            <a:off x="1" y="761951"/>
            <a:ext cx="2726422" cy="2429354"/>
          </a:xfrm>
          <a:prstGeom prst="rect">
            <a:avLst/>
          </a:prstGeom>
        </p:spPr>
      </p:pic>
    </p:spTree>
    <p:extLst>
      <p:ext uri="{BB962C8B-B14F-4D97-AF65-F5344CB8AC3E}">
        <p14:creationId xmlns:p14="http://schemas.microsoft.com/office/powerpoint/2010/main" val="399774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06F3D77-54CC-4FDB-9D73-02FDB7A688B0}"/>
              </a:ext>
            </a:extLst>
          </p:cNvPr>
          <p:cNvSpPr>
            <a:spLocks noGrp="1"/>
          </p:cNvSpPr>
          <p:nvPr>
            <p:ph type="sldNum" sz="quarter" idx="12"/>
          </p:nvPr>
        </p:nvSpPr>
        <p:spPr/>
        <p:txBody>
          <a:bodyPr/>
          <a:lstStyle/>
          <a:p>
            <a:fld id="{D57F1E4F-1CFF-5643-939E-217C01CDF565}" type="slidenum">
              <a:rPr lang="en-US" smtClean="0"/>
              <a:pPr/>
              <a:t>15</a:t>
            </a:fld>
            <a:endParaRPr lang="en-US"/>
          </a:p>
        </p:txBody>
      </p:sp>
      <p:sp>
        <p:nvSpPr>
          <p:cNvPr id="3" name="矩形 2">
            <a:extLst>
              <a:ext uri="{FF2B5EF4-FFF2-40B4-BE49-F238E27FC236}">
                <a16:creationId xmlns:a16="http://schemas.microsoft.com/office/drawing/2014/main" id="{8BEFE3DB-CC42-4843-B95B-D6A7377F2A37}"/>
              </a:ext>
            </a:extLst>
          </p:cNvPr>
          <p:cNvSpPr/>
          <p:nvPr/>
        </p:nvSpPr>
        <p:spPr>
          <a:xfrm>
            <a:off x="137020" y="6513942"/>
            <a:ext cx="9778767" cy="276999"/>
          </a:xfrm>
          <a:prstGeom prst="rect">
            <a:avLst/>
          </a:prstGeom>
        </p:spPr>
        <p:txBody>
          <a:bodyPr wrap="square">
            <a:spAutoFit/>
          </a:bodyPr>
          <a:lstStyle/>
          <a:p>
            <a:r>
              <a:rPr lang="en-US" altLang="zh-CN" sz="1200" i="1" dirty="0"/>
              <a:t>EPOL4: https://indico.cern.ch/event/1108961/contributions/4664943/attachments/2371223/4052477/Polarimeter-Location.Jan21.pdf</a:t>
            </a:r>
            <a:endParaRPr lang="zh-CN" altLang="en-US" sz="1200" i="1" dirty="0"/>
          </a:p>
        </p:txBody>
      </p:sp>
      <p:pic>
        <p:nvPicPr>
          <p:cNvPr id="4" name="图片 3">
            <a:extLst>
              <a:ext uri="{FF2B5EF4-FFF2-40B4-BE49-F238E27FC236}">
                <a16:creationId xmlns:a16="http://schemas.microsoft.com/office/drawing/2014/main" id="{49ACF19A-FC46-43BD-A2BA-BEC8BC2CF02E}"/>
              </a:ext>
            </a:extLst>
          </p:cNvPr>
          <p:cNvPicPr>
            <a:picLocks noChangeAspect="1"/>
          </p:cNvPicPr>
          <p:nvPr/>
        </p:nvPicPr>
        <p:blipFill>
          <a:blip r:embed="rId2"/>
          <a:stretch>
            <a:fillRect/>
          </a:stretch>
        </p:blipFill>
        <p:spPr>
          <a:xfrm>
            <a:off x="715047" y="424417"/>
            <a:ext cx="10761905" cy="5714286"/>
          </a:xfrm>
          <a:prstGeom prst="rect">
            <a:avLst/>
          </a:prstGeom>
        </p:spPr>
      </p:pic>
    </p:spTree>
    <p:extLst>
      <p:ext uri="{BB962C8B-B14F-4D97-AF65-F5344CB8AC3E}">
        <p14:creationId xmlns:p14="http://schemas.microsoft.com/office/powerpoint/2010/main" val="350648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FECA427-35B8-4553-B502-16766A83CB15}"/>
              </a:ext>
            </a:extLst>
          </p:cNvPr>
          <p:cNvSpPr>
            <a:spLocks noGrp="1"/>
          </p:cNvSpPr>
          <p:nvPr>
            <p:ph type="sldNum" sz="quarter" idx="12"/>
          </p:nvPr>
        </p:nvSpPr>
        <p:spPr/>
        <p:txBody>
          <a:bodyPr/>
          <a:lstStyle/>
          <a:p>
            <a:fld id="{D57F1E4F-1CFF-5643-939E-217C01CDF565}" type="slidenum">
              <a:rPr lang="en-US" smtClean="0"/>
              <a:pPr/>
              <a:t>16</a:t>
            </a:fld>
            <a:endParaRPr lang="en-US"/>
          </a:p>
        </p:txBody>
      </p:sp>
      <p:sp>
        <p:nvSpPr>
          <p:cNvPr id="5" name="矩形 4">
            <a:extLst>
              <a:ext uri="{FF2B5EF4-FFF2-40B4-BE49-F238E27FC236}">
                <a16:creationId xmlns:a16="http://schemas.microsoft.com/office/drawing/2014/main" id="{8886474D-D355-450B-84DC-9AA5A4122300}"/>
              </a:ext>
            </a:extLst>
          </p:cNvPr>
          <p:cNvSpPr/>
          <p:nvPr/>
        </p:nvSpPr>
        <p:spPr>
          <a:xfrm>
            <a:off x="137020" y="6513942"/>
            <a:ext cx="9778767" cy="276999"/>
          </a:xfrm>
          <a:prstGeom prst="rect">
            <a:avLst/>
          </a:prstGeom>
        </p:spPr>
        <p:txBody>
          <a:bodyPr wrap="square">
            <a:spAutoFit/>
          </a:bodyPr>
          <a:lstStyle/>
          <a:p>
            <a:r>
              <a:rPr lang="en-US" altLang="zh-CN" sz="1200" i="1" dirty="0"/>
              <a:t>EPOL4: https://indico.cern.ch/event/1108961/contributions/4664943/attachments/2371223/4052477/Polarimeter-Location.Jan21.pdf</a:t>
            </a:r>
            <a:endParaRPr lang="zh-CN" altLang="en-US" sz="1200" i="1" dirty="0"/>
          </a:p>
        </p:txBody>
      </p:sp>
      <p:pic>
        <p:nvPicPr>
          <p:cNvPr id="4" name="图片 3">
            <a:extLst>
              <a:ext uri="{FF2B5EF4-FFF2-40B4-BE49-F238E27FC236}">
                <a16:creationId xmlns:a16="http://schemas.microsoft.com/office/drawing/2014/main" id="{30C44E32-F0EB-45B0-9711-F15CD5D70FEF}"/>
              </a:ext>
            </a:extLst>
          </p:cNvPr>
          <p:cNvPicPr>
            <a:picLocks noChangeAspect="1"/>
          </p:cNvPicPr>
          <p:nvPr/>
        </p:nvPicPr>
        <p:blipFill>
          <a:blip r:embed="rId2"/>
          <a:stretch>
            <a:fillRect/>
          </a:stretch>
        </p:blipFill>
        <p:spPr>
          <a:xfrm>
            <a:off x="942055" y="671119"/>
            <a:ext cx="10307890" cy="5224547"/>
          </a:xfrm>
          <a:prstGeom prst="rect">
            <a:avLst/>
          </a:prstGeom>
        </p:spPr>
      </p:pic>
    </p:spTree>
    <p:extLst>
      <p:ext uri="{BB962C8B-B14F-4D97-AF65-F5344CB8AC3E}">
        <p14:creationId xmlns:p14="http://schemas.microsoft.com/office/powerpoint/2010/main" val="362740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1510367-E950-4B75-86BA-2D7FE538B6E2}"/>
              </a:ext>
            </a:extLst>
          </p:cNvPr>
          <p:cNvSpPr>
            <a:spLocks noGrp="1"/>
          </p:cNvSpPr>
          <p:nvPr>
            <p:ph type="sldNum" sz="quarter" idx="12"/>
          </p:nvPr>
        </p:nvSpPr>
        <p:spPr/>
        <p:txBody>
          <a:bodyPr/>
          <a:lstStyle/>
          <a:p>
            <a:fld id="{D57F1E4F-1CFF-5643-939E-217C01CDF565}" type="slidenum">
              <a:rPr lang="en-US" smtClean="0"/>
              <a:pPr/>
              <a:t>17</a:t>
            </a:fld>
            <a:endParaRPr lang="en-US"/>
          </a:p>
        </p:txBody>
      </p:sp>
      <p:pic>
        <p:nvPicPr>
          <p:cNvPr id="3" name="图片 2">
            <a:extLst>
              <a:ext uri="{FF2B5EF4-FFF2-40B4-BE49-F238E27FC236}">
                <a16:creationId xmlns:a16="http://schemas.microsoft.com/office/drawing/2014/main" id="{B96E77C8-3023-49DA-B185-8D935C73A5F9}"/>
              </a:ext>
            </a:extLst>
          </p:cNvPr>
          <p:cNvPicPr>
            <a:picLocks noChangeAspect="1"/>
          </p:cNvPicPr>
          <p:nvPr/>
        </p:nvPicPr>
        <p:blipFill>
          <a:blip r:embed="rId2"/>
          <a:stretch>
            <a:fillRect/>
          </a:stretch>
        </p:blipFill>
        <p:spPr>
          <a:xfrm>
            <a:off x="1079789" y="696286"/>
            <a:ext cx="9787640" cy="4971965"/>
          </a:xfrm>
          <a:prstGeom prst="rect">
            <a:avLst/>
          </a:prstGeom>
        </p:spPr>
      </p:pic>
      <p:sp>
        <p:nvSpPr>
          <p:cNvPr id="4" name="矩形 3">
            <a:extLst>
              <a:ext uri="{FF2B5EF4-FFF2-40B4-BE49-F238E27FC236}">
                <a16:creationId xmlns:a16="http://schemas.microsoft.com/office/drawing/2014/main" id="{C2383252-D65F-4B96-A979-C20DC3B38EDE}"/>
              </a:ext>
            </a:extLst>
          </p:cNvPr>
          <p:cNvSpPr/>
          <p:nvPr/>
        </p:nvSpPr>
        <p:spPr>
          <a:xfrm>
            <a:off x="137020" y="6513942"/>
            <a:ext cx="9778767" cy="276999"/>
          </a:xfrm>
          <a:prstGeom prst="rect">
            <a:avLst/>
          </a:prstGeom>
        </p:spPr>
        <p:txBody>
          <a:bodyPr wrap="square">
            <a:spAutoFit/>
          </a:bodyPr>
          <a:lstStyle/>
          <a:p>
            <a:r>
              <a:rPr lang="en-US" altLang="zh-CN" sz="1200" i="1" dirty="0"/>
              <a:t>EPOL4: https://indico.cern.ch/event/1108961/contributions/4664943/attachments/2371223/4052477/Polarimeter-Location.Jan21.pdf</a:t>
            </a:r>
            <a:endParaRPr lang="zh-CN" altLang="en-US" sz="1200" i="1" dirty="0"/>
          </a:p>
        </p:txBody>
      </p:sp>
    </p:spTree>
    <p:extLst>
      <p:ext uri="{BB962C8B-B14F-4D97-AF65-F5344CB8AC3E}">
        <p14:creationId xmlns:p14="http://schemas.microsoft.com/office/powerpoint/2010/main" val="258799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6B9291B-9237-4374-AE22-4AC66444C011}"/>
              </a:ext>
            </a:extLst>
          </p:cNvPr>
          <p:cNvSpPr>
            <a:spLocks noGrp="1"/>
          </p:cNvSpPr>
          <p:nvPr>
            <p:ph type="sldNum" sz="quarter" idx="12"/>
          </p:nvPr>
        </p:nvSpPr>
        <p:spPr/>
        <p:txBody>
          <a:bodyPr/>
          <a:lstStyle/>
          <a:p>
            <a:fld id="{D57F1E4F-1CFF-5643-939E-217C01CDF565}" type="slidenum">
              <a:rPr lang="en-US" smtClean="0"/>
              <a:pPr/>
              <a:t>18</a:t>
            </a:fld>
            <a:endParaRPr lang="en-US"/>
          </a:p>
        </p:txBody>
      </p:sp>
      <p:pic>
        <p:nvPicPr>
          <p:cNvPr id="3" name="图片 2">
            <a:extLst>
              <a:ext uri="{FF2B5EF4-FFF2-40B4-BE49-F238E27FC236}">
                <a16:creationId xmlns:a16="http://schemas.microsoft.com/office/drawing/2014/main" id="{5E8A4989-3B00-46D1-9733-8BEBC6159CC7}"/>
              </a:ext>
            </a:extLst>
          </p:cNvPr>
          <p:cNvPicPr>
            <a:picLocks noChangeAspect="1"/>
          </p:cNvPicPr>
          <p:nvPr/>
        </p:nvPicPr>
        <p:blipFill>
          <a:blip r:embed="rId2"/>
          <a:stretch>
            <a:fillRect/>
          </a:stretch>
        </p:blipFill>
        <p:spPr>
          <a:xfrm>
            <a:off x="841297" y="755009"/>
            <a:ext cx="10382888" cy="5283600"/>
          </a:xfrm>
          <a:prstGeom prst="rect">
            <a:avLst/>
          </a:prstGeom>
        </p:spPr>
      </p:pic>
      <p:sp>
        <p:nvSpPr>
          <p:cNvPr id="5" name="矩形 4">
            <a:extLst>
              <a:ext uri="{FF2B5EF4-FFF2-40B4-BE49-F238E27FC236}">
                <a16:creationId xmlns:a16="http://schemas.microsoft.com/office/drawing/2014/main" id="{C01B004A-FD8C-4C59-970B-EBBA9F95E340}"/>
              </a:ext>
            </a:extLst>
          </p:cNvPr>
          <p:cNvSpPr/>
          <p:nvPr/>
        </p:nvSpPr>
        <p:spPr>
          <a:xfrm>
            <a:off x="137020" y="6513942"/>
            <a:ext cx="9778767" cy="276999"/>
          </a:xfrm>
          <a:prstGeom prst="rect">
            <a:avLst/>
          </a:prstGeom>
        </p:spPr>
        <p:txBody>
          <a:bodyPr wrap="square">
            <a:spAutoFit/>
          </a:bodyPr>
          <a:lstStyle/>
          <a:p>
            <a:r>
              <a:rPr lang="en-US" altLang="zh-CN" sz="1200" i="1" dirty="0"/>
              <a:t>EPOL4: https://indico.cern.ch/event/1108961/contributions/4664943/attachments/2371223/4052477/Polarimeter-Location.Jan21.pdf</a:t>
            </a:r>
            <a:endParaRPr lang="zh-CN" altLang="en-US" sz="1200" i="1" dirty="0"/>
          </a:p>
        </p:txBody>
      </p:sp>
    </p:spTree>
    <p:extLst>
      <p:ext uri="{BB962C8B-B14F-4D97-AF65-F5344CB8AC3E}">
        <p14:creationId xmlns:p14="http://schemas.microsoft.com/office/powerpoint/2010/main" val="269256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3B043E6-A2A3-4AAD-997E-0DA9361B724C}"/>
              </a:ext>
            </a:extLst>
          </p:cNvPr>
          <p:cNvSpPr>
            <a:spLocks noGrp="1"/>
          </p:cNvSpPr>
          <p:nvPr>
            <p:ph type="sldNum" sz="quarter" idx="12"/>
          </p:nvPr>
        </p:nvSpPr>
        <p:spPr/>
        <p:txBody>
          <a:bodyPr/>
          <a:lstStyle/>
          <a:p>
            <a:fld id="{D57F1E4F-1CFF-5643-939E-217C01CDF565}" type="slidenum">
              <a:rPr lang="en-US" smtClean="0"/>
              <a:pPr/>
              <a:t>19</a:t>
            </a:fld>
            <a:endParaRPr lang="en-US"/>
          </a:p>
        </p:txBody>
      </p:sp>
      <p:pic>
        <p:nvPicPr>
          <p:cNvPr id="3" name="图片 2">
            <a:extLst>
              <a:ext uri="{FF2B5EF4-FFF2-40B4-BE49-F238E27FC236}">
                <a16:creationId xmlns:a16="http://schemas.microsoft.com/office/drawing/2014/main" id="{629B3287-DC7F-41F9-AE8F-6EA4CFC8181A}"/>
              </a:ext>
            </a:extLst>
          </p:cNvPr>
          <p:cNvPicPr>
            <a:picLocks noChangeAspect="1"/>
          </p:cNvPicPr>
          <p:nvPr/>
        </p:nvPicPr>
        <p:blipFill>
          <a:blip r:embed="rId2"/>
          <a:stretch>
            <a:fillRect/>
          </a:stretch>
        </p:blipFill>
        <p:spPr>
          <a:xfrm>
            <a:off x="1196000" y="871857"/>
            <a:ext cx="9800000" cy="5114286"/>
          </a:xfrm>
          <a:prstGeom prst="rect">
            <a:avLst/>
          </a:prstGeom>
        </p:spPr>
      </p:pic>
      <p:sp>
        <p:nvSpPr>
          <p:cNvPr id="5" name="矩形 4">
            <a:extLst>
              <a:ext uri="{FF2B5EF4-FFF2-40B4-BE49-F238E27FC236}">
                <a16:creationId xmlns:a16="http://schemas.microsoft.com/office/drawing/2014/main" id="{47A06A33-921E-44E9-A81C-A03230055AC5}"/>
              </a:ext>
            </a:extLst>
          </p:cNvPr>
          <p:cNvSpPr/>
          <p:nvPr/>
        </p:nvSpPr>
        <p:spPr>
          <a:xfrm>
            <a:off x="137020" y="6513942"/>
            <a:ext cx="9778767" cy="276999"/>
          </a:xfrm>
          <a:prstGeom prst="rect">
            <a:avLst/>
          </a:prstGeom>
        </p:spPr>
        <p:txBody>
          <a:bodyPr wrap="square">
            <a:spAutoFit/>
          </a:bodyPr>
          <a:lstStyle/>
          <a:p>
            <a:r>
              <a:rPr lang="en-US" altLang="zh-CN" sz="1200" i="1" dirty="0"/>
              <a:t>EPOL4: https://indico.cern.ch/event/1108961/contributions/4664943/attachments/2371223/4052477/Polarimeter-Location.Jan21.pdf</a:t>
            </a:r>
            <a:endParaRPr lang="zh-CN" altLang="en-US" sz="1200" i="1" dirty="0"/>
          </a:p>
        </p:txBody>
      </p:sp>
    </p:spTree>
    <p:extLst>
      <p:ext uri="{BB962C8B-B14F-4D97-AF65-F5344CB8AC3E}">
        <p14:creationId xmlns:p14="http://schemas.microsoft.com/office/powerpoint/2010/main" val="83538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C24298-7629-4E56-B654-6E8F390B8795}"/>
              </a:ext>
            </a:extLst>
          </p:cNvPr>
          <p:cNvSpPr>
            <a:spLocks noGrp="1"/>
          </p:cNvSpPr>
          <p:nvPr>
            <p:ph type="sldNum" sz="quarter" idx="12"/>
          </p:nvPr>
        </p:nvSpPr>
        <p:spPr/>
        <p:txBody>
          <a:bodyPr/>
          <a:lstStyle/>
          <a:p>
            <a:fld id="{D57F1E4F-1CFF-5643-939E-217C01CDF565}" type="slidenum">
              <a:rPr lang="en-US" smtClean="0"/>
              <a:pPr/>
              <a:t>2</a:t>
            </a:fld>
            <a:endParaRPr lang="en-US"/>
          </a:p>
        </p:txBody>
      </p:sp>
      <p:cxnSp>
        <p:nvCxnSpPr>
          <p:cNvPr id="3" name="直接连接符 2">
            <a:extLst>
              <a:ext uri="{FF2B5EF4-FFF2-40B4-BE49-F238E27FC236}">
                <a16:creationId xmlns:a16="http://schemas.microsoft.com/office/drawing/2014/main" id="{CDF57518-95CD-4946-A35C-59C22D1EEE25}"/>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D80703F8-395B-49FF-9F57-B43084ABC2BE}"/>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Outline</a:t>
            </a:r>
            <a:endParaRPr lang="zh-CN" altLang="en-US" sz="2800" dirty="0"/>
          </a:p>
        </p:txBody>
      </p:sp>
      <p:sp>
        <p:nvSpPr>
          <p:cNvPr id="5" name="文本框 4">
            <a:extLst>
              <a:ext uri="{FF2B5EF4-FFF2-40B4-BE49-F238E27FC236}">
                <a16:creationId xmlns:a16="http://schemas.microsoft.com/office/drawing/2014/main" id="{E506A52B-6F62-4445-9723-25FA3BDCB66C}"/>
              </a:ext>
            </a:extLst>
          </p:cNvPr>
          <p:cNvSpPr txBox="1"/>
          <p:nvPr/>
        </p:nvSpPr>
        <p:spPr>
          <a:xfrm>
            <a:off x="2760607" y="2149857"/>
            <a:ext cx="6686026" cy="21185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solidFill>
                  <a:schemeClr val="bg1">
                    <a:lumMod val="50000"/>
                  </a:schemeClr>
                </a:solidFill>
              </a:rPr>
              <a:t>Motivation and requirement</a:t>
            </a:r>
          </a:p>
          <a:p>
            <a:pPr marL="285750" indent="-285750">
              <a:lnSpc>
                <a:spcPct val="150000"/>
              </a:lnSpc>
              <a:buFont typeface="Arial" panose="020B0604020202020204" pitchFamily="34" charset="0"/>
              <a:buChar char="•"/>
            </a:pPr>
            <a:r>
              <a:rPr lang="en-US" altLang="zh-CN" dirty="0"/>
              <a:t>FCC-</a:t>
            </a:r>
            <a:r>
              <a:rPr lang="en-US" altLang="zh-CN" dirty="0" err="1"/>
              <a:t>ee</a:t>
            </a:r>
            <a:r>
              <a:rPr lang="en-US" altLang="zh-CN" dirty="0"/>
              <a:t> lattice: </a:t>
            </a:r>
            <a:r>
              <a:rPr lang="en-US" altLang="zh-CN" dirty="0">
                <a:solidFill>
                  <a:srgbClr val="002060"/>
                </a:solidFill>
              </a:rPr>
              <a:t>Placement of RF </a:t>
            </a:r>
            <a:r>
              <a:rPr lang="en-US" altLang="zh-CN" dirty="0"/>
              <a:t> </a:t>
            </a:r>
          </a:p>
          <a:p>
            <a:pPr marL="285750" indent="-285750">
              <a:lnSpc>
                <a:spcPct val="150000"/>
              </a:lnSpc>
              <a:buFont typeface="Arial" panose="020B0604020202020204" pitchFamily="34" charset="0"/>
              <a:buChar char="•"/>
            </a:pPr>
            <a:r>
              <a:rPr lang="en-US" altLang="zh-CN" dirty="0"/>
              <a:t>The center-of-mass energy measured by the RD method.</a:t>
            </a:r>
          </a:p>
          <a:p>
            <a:pPr marL="285750" indent="-285750">
              <a:lnSpc>
                <a:spcPct val="150000"/>
              </a:lnSpc>
              <a:buFont typeface="Arial" panose="020B0604020202020204" pitchFamily="34" charset="0"/>
              <a:buChar char="•"/>
            </a:pPr>
            <a:r>
              <a:rPr lang="en-US" altLang="zh-CN" dirty="0"/>
              <a:t>use ‘single’ non-colliding bunches</a:t>
            </a:r>
          </a:p>
          <a:p>
            <a:pPr marL="285750" indent="-285750">
              <a:lnSpc>
                <a:spcPct val="150000"/>
              </a:lnSpc>
              <a:buFont typeface="Arial" panose="020B0604020202020204" pitchFamily="34" charset="0"/>
              <a:buChar char="•"/>
            </a:pPr>
            <a:r>
              <a:rPr lang="en-US" altLang="zh-CN" dirty="0">
                <a:solidFill>
                  <a:srgbClr val="C00000"/>
                </a:solidFill>
              </a:rPr>
              <a:t>Hardware:</a:t>
            </a:r>
            <a:r>
              <a:rPr lang="en-US" altLang="zh-CN" dirty="0"/>
              <a:t> wigglers, </a:t>
            </a:r>
            <a:r>
              <a:rPr lang="en-US" altLang="zh-CN" dirty="0">
                <a:solidFill>
                  <a:srgbClr val="C00000"/>
                </a:solidFill>
              </a:rPr>
              <a:t>polarimeters</a:t>
            </a:r>
            <a:endParaRPr lang="zh-CN" altLang="en-US" dirty="0">
              <a:solidFill>
                <a:srgbClr val="C00000"/>
              </a:solidFill>
            </a:endParaRPr>
          </a:p>
        </p:txBody>
      </p:sp>
    </p:spTree>
    <p:extLst>
      <p:ext uri="{BB962C8B-B14F-4D97-AF65-F5344CB8AC3E}">
        <p14:creationId xmlns:p14="http://schemas.microsoft.com/office/powerpoint/2010/main" val="2636124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FD1AC62-E174-4399-A2EF-28822064A964}"/>
              </a:ext>
            </a:extLst>
          </p:cNvPr>
          <p:cNvSpPr>
            <a:spLocks noGrp="1"/>
          </p:cNvSpPr>
          <p:nvPr>
            <p:ph type="sldNum" sz="quarter" idx="12"/>
          </p:nvPr>
        </p:nvSpPr>
        <p:spPr/>
        <p:txBody>
          <a:bodyPr/>
          <a:lstStyle/>
          <a:p>
            <a:fld id="{D57F1E4F-1CFF-5643-939E-217C01CDF565}" type="slidenum">
              <a:rPr lang="en-US" smtClean="0"/>
              <a:pPr/>
              <a:t>20</a:t>
            </a:fld>
            <a:endParaRPr lang="en-US"/>
          </a:p>
        </p:txBody>
      </p:sp>
      <p:pic>
        <p:nvPicPr>
          <p:cNvPr id="3" name="图片 2">
            <a:extLst>
              <a:ext uri="{FF2B5EF4-FFF2-40B4-BE49-F238E27FC236}">
                <a16:creationId xmlns:a16="http://schemas.microsoft.com/office/drawing/2014/main" id="{51C4BC4E-7F86-4354-A08C-17C787DB5D16}"/>
              </a:ext>
            </a:extLst>
          </p:cNvPr>
          <p:cNvPicPr>
            <a:picLocks noChangeAspect="1"/>
          </p:cNvPicPr>
          <p:nvPr/>
        </p:nvPicPr>
        <p:blipFill>
          <a:blip r:embed="rId2"/>
          <a:stretch>
            <a:fillRect/>
          </a:stretch>
        </p:blipFill>
        <p:spPr>
          <a:xfrm>
            <a:off x="205960" y="397729"/>
            <a:ext cx="5586769" cy="2902874"/>
          </a:xfrm>
          <a:prstGeom prst="rect">
            <a:avLst/>
          </a:prstGeom>
        </p:spPr>
      </p:pic>
      <p:pic>
        <p:nvPicPr>
          <p:cNvPr id="4" name="图片 3">
            <a:extLst>
              <a:ext uri="{FF2B5EF4-FFF2-40B4-BE49-F238E27FC236}">
                <a16:creationId xmlns:a16="http://schemas.microsoft.com/office/drawing/2014/main" id="{34D2EDB9-2567-432E-AF3D-6A27C0024D2F}"/>
              </a:ext>
            </a:extLst>
          </p:cNvPr>
          <p:cNvPicPr>
            <a:picLocks noChangeAspect="1"/>
          </p:cNvPicPr>
          <p:nvPr/>
        </p:nvPicPr>
        <p:blipFill>
          <a:blip r:embed="rId3"/>
          <a:stretch>
            <a:fillRect/>
          </a:stretch>
        </p:blipFill>
        <p:spPr>
          <a:xfrm>
            <a:off x="6210570" y="397729"/>
            <a:ext cx="5863905" cy="2827447"/>
          </a:xfrm>
          <a:prstGeom prst="rect">
            <a:avLst/>
          </a:prstGeom>
        </p:spPr>
      </p:pic>
      <p:pic>
        <p:nvPicPr>
          <p:cNvPr id="5" name="图片 4">
            <a:extLst>
              <a:ext uri="{FF2B5EF4-FFF2-40B4-BE49-F238E27FC236}">
                <a16:creationId xmlns:a16="http://schemas.microsoft.com/office/drawing/2014/main" id="{7EB7885A-079F-4223-ABAE-56CDF37AAA0A}"/>
              </a:ext>
            </a:extLst>
          </p:cNvPr>
          <p:cNvPicPr>
            <a:picLocks noChangeAspect="1"/>
          </p:cNvPicPr>
          <p:nvPr/>
        </p:nvPicPr>
        <p:blipFill>
          <a:blip r:embed="rId4"/>
          <a:stretch>
            <a:fillRect/>
          </a:stretch>
        </p:blipFill>
        <p:spPr>
          <a:xfrm>
            <a:off x="205960" y="3696315"/>
            <a:ext cx="5642410" cy="2734009"/>
          </a:xfrm>
          <a:prstGeom prst="rect">
            <a:avLst/>
          </a:prstGeom>
        </p:spPr>
      </p:pic>
      <p:pic>
        <p:nvPicPr>
          <p:cNvPr id="6" name="图片 5">
            <a:extLst>
              <a:ext uri="{FF2B5EF4-FFF2-40B4-BE49-F238E27FC236}">
                <a16:creationId xmlns:a16="http://schemas.microsoft.com/office/drawing/2014/main" id="{5DF5F3F6-1D92-4E8F-84E8-90E8E3D018BC}"/>
              </a:ext>
            </a:extLst>
          </p:cNvPr>
          <p:cNvPicPr>
            <a:picLocks noChangeAspect="1"/>
          </p:cNvPicPr>
          <p:nvPr/>
        </p:nvPicPr>
        <p:blipFill>
          <a:blip r:embed="rId5"/>
          <a:stretch>
            <a:fillRect/>
          </a:stretch>
        </p:blipFill>
        <p:spPr>
          <a:xfrm>
            <a:off x="6096000" y="4043494"/>
            <a:ext cx="6098954" cy="2277772"/>
          </a:xfrm>
          <a:prstGeom prst="rect">
            <a:avLst/>
          </a:prstGeom>
        </p:spPr>
      </p:pic>
      <p:sp>
        <p:nvSpPr>
          <p:cNvPr id="8" name="矩形 7">
            <a:extLst>
              <a:ext uri="{FF2B5EF4-FFF2-40B4-BE49-F238E27FC236}">
                <a16:creationId xmlns:a16="http://schemas.microsoft.com/office/drawing/2014/main" id="{5B117886-0826-4630-A132-6289820ECA5F}"/>
              </a:ext>
            </a:extLst>
          </p:cNvPr>
          <p:cNvSpPr/>
          <p:nvPr/>
        </p:nvSpPr>
        <p:spPr>
          <a:xfrm>
            <a:off x="137020" y="6513942"/>
            <a:ext cx="9778767" cy="276999"/>
          </a:xfrm>
          <a:prstGeom prst="rect">
            <a:avLst/>
          </a:prstGeom>
        </p:spPr>
        <p:txBody>
          <a:bodyPr wrap="square">
            <a:spAutoFit/>
          </a:bodyPr>
          <a:lstStyle/>
          <a:p>
            <a:r>
              <a:rPr lang="en-US" altLang="zh-CN" sz="1200" i="1" dirty="0"/>
              <a:t>EPOL4: https://indico.cern.ch/event/1108961/contributions/4664943/attachments/2371223/4052477/Polarimeter-Location.Jan21.pdf</a:t>
            </a:r>
            <a:endParaRPr lang="zh-CN" altLang="en-US" sz="1200" i="1" dirty="0"/>
          </a:p>
        </p:txBody>
      </p:sp>
    </p:spTree>
    <p:extLst>
      <p:ext uri="{BB962C8B-B14F-4D97-AF65-F5344CB8AC3E}">
        <p14:creationId xmlns:p14="http://schemas.microsoft.com/office/powerpoint/2010/main" val="150938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4247645-B363-4670-8DDC-8081FF5789FA}"/>
              </a:ext>
            </a:extLst>
          </p:cNvPr>
          <p:cNvSpPr>
            <a:spLocks noGrp="1"/>
          </p:cNvSpPr>
          <p:nvPr>
            <p:ph type="sldNum" sz="quarter" idx="12"/>
          </p:nvPr>
        </p:nvSpPr>
        <p:spPr/>
        <p:txBody>
          <a:bodyPr/>
          <a:lstStyle/>
          <a:p>
            <a:fld id="{D57F1E4F-1CFF-5643-939E-217C01CDF565}" type="slidenum">
              <a:rPr lang="en-US" smtClean="0"/>
              <a:pPr/>
              <a:t>21</a:t>
            </a:fld>
            <a:endParaRPr lang="en-US"/>
          </a:p>
        </p:txBody>
      </p:sp>
      <p:cxnSp>
        <p:nvCxnSpPr>
          <p:cNvPr id="3" name="直接连接符 2">
            <a:extLst>
              <a:ext uri="{FF2B5EF4-FFF2-40B4-BE49-F238E27FC236}">
                <a16:creationId xmlns:a16="http://schemas.microsoft.com/office/drawing/2014/main" id="{265EFD94-5AA9-42B6-A8F3-CA1C6F8FAD48}"/>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A1534C25-6848-44C0-A3C0-019B0A70014E}"/>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b="1" dirty="0">
                <a:solidFill>
                  <a:srgbClr val="002060"/>
                </a:solidFill>
              </a:rPr>
              <a:t>FCC-</a:t>
            </a:r>
            <a:r>
              <a:rPr lang="en-US" altLang="zh-CN" sz="2800" b="1" dirty="0" err="1">
                <a:solidFill>
                  <a:srgbClr val="002060"/>
                </a:solidFill>
              </a:rPr>
              <a:t>ee</a:t>
            </a:r>
            <a:endParaRPr lang="zh-CN" altLang="en-US" sz="2800" dirty="0"/>
          </a:p>
        </p:txBody>
      </p:sp>
      <p:pic>
        <p:nvPicPr>
          <p:cNvPr id="6" name="图片 5">
            <a:extLst>
              <a:ext uri="{FF2B5EF4-FFF2-40B4-BE49-F238E27FC236}">
                <a16:creationId xmlns:a16="http://schemas.microsoft.com/office/drawing/2014/main" id="{1830B555-1AAE-4853-8CB4-6AE5C047B0EE}"/>
              </a:ext>
            </a:extLst>
          </p:cNvPr>
          <p:cNvPicPr>
            <a:picLocks noChangeAspect="1"/>
          </p:cNvPicPr>
          <p:nvPr/>
        </p:nvPicPr>
        <p:blipFill>
          <a:blip r:embed="rId2"/>
          <a:stretch>
            <a:fillRect/>
          </a:stretch>
        </p:blipFill>
        <p:spPr>
          <a:xfrm>
            <a:off x="149087" y="835740"/>
            <a:ext cx="8335360" cy="4136655"/>
          </a:xfrm>
          <a:prstGeom prst="rect">
            <a:avLst/>
          </a:prstGeom>
        </p:spPr>
      </p:pic>
      <p:sp>
        <p:nvSpPr>
          <p:cNvPr id="7" name="文本框 6">
            <a:extLst>
              <a:ext uri="{FF2B5EF4-FFF2-40B4-BE49-F238E27FC236}">
                <a16:creationId xmlns:a16="http://schemas.microsoft.com/office/drawing/2014/main" id="{6B57F816-6841-44AF-AB01-B459D5369447}"/>
              </a:ext>
            </a:extLst>
          </p:cNvPr>
          <p:cNvSpPr txBox="1"/>
          <p:nvPr/>
        </p:nvSpPr>
        <p:spPr>
          <a:xfrm>
            <a:off x="1058661" y="5268286"/>
            <a:ext cx="3573710" cy="456535"/>
          </a:xfrm>
          <a:prstGeom prst="rect">
            <a:avLst/>
          </a:prstGeom>
          <a:noFill/>
        </p:spPr>
        <p:txBody>
          <a:bodyPr wrap="square" rtlCol="0">
            <a:spAutoFit/>
          </a:bodyPr>
          <a:lstStyle/>
          <a:p>
            <a:pPr>
              <a:lnSpc>
                <a:spcPct val="150000"/>
              </a:lnSpc>
            </a:pPr>
            <a:r>
              <a:rPr lang="en-US" altLang="zh-CN" dirty="0">
                <a:solidFill>
                  <a:srgbClr val="FF0000"/>
                </a:solidFill>
              </a:rPr>
              <a:t>Beam separation : 30 cm</a:t>
            </a:r>
            <a:endParaRPr lang="zh-CN" altLang="en-US" dirty="0">
              <a:solidFill>
                <a:srgbClr val="FF0000"/>
              </a:solidFill>
            </a:endParaRPr>
          </a:p>
        </p:txBody>
      </p:sp>
      <p:sp>
        <p:nvSpPr>
          <p:cNvPr id="8" name="文本框 7">
            <a:extLst>
              <a:ext uri="{FF2B5EF4-FFF2-40B4-BE49-F238E27FC236}">
                <a16:creationId xmlns:a16="http://schemas.microsoft.com/office/drawing/2014/main" id="{30417063-6987-45ED-BAAF-A628FD66385C}"/>
              </a:ext>
            </a:extLst>
          </p:cNvPr>
          <p:cNvSpPr txBox="1"/>
          <p:nvPr/>
        </p:nvSpPr>
        <p:spPr>
          <a:xfrm>
            <a:off x="1058661" y="5727520"/>
            <a:ext cx="5285065" cy="457241"/>
          </a:xfrm>
          <a:prstGeom prst="rect">
            <a:avLst/>
          </a:prstGeom>
          <a:noFill/>
        </p:spPr>
        <p:txBody>
          <a:bodyPr wrap="square" rtlCol="0">
            <a:spAutoFit/>
          </a:bodyPr>
          <a:lstStyle/>
          <a:p>
            <a:pPr>
              <a:lnSpc>
                <a:spcPct val="150000"/>
              </a:lnSpc>
            </a:pPr>
            <a:r>
              <a:rPr lang="zh-CN" altLang="en-US" dirty="0">
                <a:solidFill>
                  <a:srgbClr val="FF0000"/>
                </a:solidFill>
              </a:rPr>
              <a:t>探测器的摆放考虑正负电子束流之间的间隔</a:t>
            </a:r>
            <a:endParaRPr lang="en-US" altLang="zh-CN" dirty="0">
              <a:solidFill>
                <a:srgbClr val="FF0000"/>
              </a:solidFill>
            </a:endParaRPr>
          </a:p>
        </p:txBody>
      </p:sp>
    </p:spTree>
    <p:extLst>
      <p:ext uri="{BB962C8B-B14F-4D97-AF65-F5344CB8AC3E}">
        <p14:creationId xmlns:p14="http://schemas.microsoft.com/office/powerpoint/2010/main" val="3457758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1A9549-3222-49B0-BA46-A8777537C891}"/>
              </a:ext>
            </a:extLst>
          </p:cNvPr>
          <p:cNvSpPr>
            <a:spLocks noGrp="1"/>
          </p:cNvSpPr>
          <p:nvPr>
            <p:ph type="sldNum" sz="quarter" idx="12"/>
          </p:nvPr>
        </p:nvSpPr>
        <p:spPr/>
        <p:txBody>
          <a:bodyPr/>
          <a:lstStyle/>
          <a:p>
            <a:fld id="{D57F1E4F-1CFF-5643-939E-217C01CDF565}" type="slidenum">
              <a:rPr lang="en-US" smtClean="0"/>
              <a:pPr/>
              <a:t>22</a:t>
            </a:fld>
            <a:endParaRPr lang="en-US"/>
          </a:p>
        </p:txBody>
      </p:sp>
      <p:pic>
        <p:nvPicPr>
          <p:cNvPr id="3" name="图片 2">
            <a:extLst>
              <a:ext uri="{FF2B5EF4-FFF2-40B4-BE49-F238E27FC236}">
                <a16:creationId xmlns:a16="http://schemas.microsoft.com/office/drawing/2014/main" id="{28C196B6-15CF-44F6-BC97-C54F4135DAF9}"/>
              </a:ext>
            </a:extLst>
          </p:cNvPr>
          <p:cNvPicPr>
            <a:picLocks noChangeAspect="1"/>
          </p:cNvPicPr>
          <p:nvPr/>
        </p:nvPicPr>
        <p:blipFill>
          <a:blip r:embed="rId2"/>
          <a:stretch>
            <a:fillRect/>
          </a:stretch>
        </p:blipFill>
        <p:spPr>
          <a:xfrm>
            <a:off x="3037678" y="1636965"/>
            <a:ext cx="6838095" cy="3114286"/>
          </a:xfrm>
          <a:prstGeom prst="rect">
            <a:avLst/>
          </a:prstGeom>
        </p:spPr>
      </p:pic>
      <p:sp>
        <p:nvSpPr>
          <p:cNvPr id="4" name="矩形 3">
            <a:extLst>
              <a:ext uri="{FF2B5EF4-FFF2-40B4-BE49-F238E27FC236}">
                <a16:creationId xmlns:a16="http://schemas.microsoft.com/office/drawing/2014/main" id="{4383DC69-5413-4A4C-9BBE-E015F287ABA7}"/>
              </a:ext>
            </a:extLst>
          </p:cNvPr>
          <p:cNvSpPr/>
          <p:nvPr/>
        </p:nvSpPr>
        <p:spPr>
          <a:xfrm>
            <a:off x="318779" y="6465874"/>
            <a:ext cx="7373925" cy="276999"/>
          </a:xfrm>
          <a:prstGeom prst="rect">
            <a:avLst/>
          </a:prstGeom>
        </p:spPr>
        <p:txBody>
          <a:bodyPr wrap="square">
            <a:spAutoFit/>
          </a:bodyPr>
          <a:lstStyle/>
          <a:p>
            <a:r>
              <a:rPr lang="en-US" altLang="zh-CN" sz="1200" i="1" dirty="0"/>
              <a:t>https://indico.cern.ch/event/1119730/contributions/4701833/attachments/2380213/4066758/EPOL.pdf</a:t>
            </a:r>
            <a:endParaRPr lang="zh-CN" altLang="en-US" sz="1200" i="1" dirty="0"/>
          </a:p>
        </p:txBody>
      </p:sp>
    </p:spTree>
    <p:extLst>
      <p:ext uri="{BB962C8B-B14F-4D97-AF65-F5344CB8AC3E}">
        <p14:creationId xmlns:p14="http://schemas.microsoft.com/office/powerpoint/2010/main" val="203419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E249F15-23CD-4055-A259-E4BB87DFB42B}"/>
              </a:ext>
            </a:extLst>
          </p:cNvPr>
          <p:cNvSpPr>
            <a:spLocks noGrp="1"/>
          </p:cNvSpPr>
          <p:nvPr>
            <p:ph type="sldNum" sz="quarter" idx="12"/>
          </p:nvPr>
        </p:nvSpPr>
        <p:spPr/>
        <p:txBody>
          <a:bodyPr/>
          <a:lstStyle/>
          <a:p>
            <a:fld id="{D57F1E4F-1CFF-5643-939E-217C01CDF565}" type="slidenum">
              <a:rPr lang="en-US" smtClean="0"/>
              <a:pPr/>
              <a:t>23</a:t>
            </a:fld>
            <a:endParaRPr lang="en-US"/>
          </a:p>
        </p:txBody>
      </p:sp>
      <p:pic>
        <p:nvPicPr>
          <p:cNvPr id="3" name="图片 2">
            <a:extLst>
              <a:ext uri="{FF2B5EF4-FFF2-40B4-BE49-F238E27FC236}">
                <a16:creationId xmlns:a16="http://schemas.microsoft.com/office/drawing/2014/main" id="{9D0F0677-683E-4276-86F2-ECDB52967B89}"/>
              </a:ext>
            </a:extLst>
          </p:cNvPr>
          <p:cNvPicPr>
            <a:picLocks noChangeAspect="1"/>
          </p:cNvPicPr>
          <p:nvPr/>
        </p:nvPicPr>
        <p:blipFill>
          <a:blip r:embed="rId2"/>
          <a:stretch>
            <a:fillRect/>
          </a:stretch>
        </p:blipFill>
        <p:spPr>
          <a:xfrm>
            <a:off x="808075" y="213283"/>
            <a:ext cx="10866667" cy="5742857"/>
          </a:xfrm>
          <a:prstGeom prst="rect">
            <a:avLst/>
          </a:prstGeom>
        </p:spPr>
      </p:pic>
      <p:sp>
        <p:nvSpPr>
          <p:cNvPr id="4" name="矩形 3">
            <a:extLst>
              <a:ext uri="{FF2B5EF4-FFF2-40B4-BE49-F238E27FC236}">
                <a16:creationId xmlns:a16="http://schemas.microsoft.com/office/drawing/2014/main" id="{C21C41B9-9C41-4BFA-A908-F11198152ECE}"/>
              </a:ext>
            </a:extLst>
          </p:cNvPr>
          <p:cNvSpPr/>
          <p:nvPr/>
        </p:nvSpPr>
        <p:spPr>
          <a:xfrm>
            <a:off x="111853" y="6556402"/>
            <a:ext cx="9636154" cy="276999"/>
          </a:xfrm>
          <a:prstGeom prst="rect">
            <a:avLst/>
          </a:prstGeom>
        </p:spPr>
        <p:txBody>
          <a:bodyPr wrap="square">
            <a:spAutoFit/>
          </a:bodyPr>
          <a:lstStyle/>
          <a:p>
            <a:r>
              <a:rPr lang="en-US" altLang="zh-CN" sz="1200" i="1" dirty="0"/>
              <a:t>EPOL10: https://indico.cern.ch/event/1162192/contributions/4882082/attachments/2446301/4193936/MH_FCCee_PolLocation.pdf</a:t>
            </a:r>
            <a:endParaRPr lang="zh-CN" altLang="en-US" sz="1200" i="1" dirty="0"/>
          </a:p>
        </p:txBody>
      </p:sp>
      <p:sp>
        <p:nvSpPr>
          <p:cNvPr id="5" name="文本框 4">
            <a:extLst>
              <a:ext uri="{FF2B5EF4-FFF2-40B4-BE49-F238E27FC236}">
                <a16:creationId xmlns:a16="http://schemas.microsoft.com/office/drawing/2014/main" id="{D34D0DD2-A136-438F-87C0-DC78AD5F1B96}"/>
              </a:ext>
            </a:extLst>
          </p:cNvPr>
          <p:cNvSpPr txBox="1"/>
          <p:nvPr/>
        </p:nvSpPr>
        <p:spPr>
          <a:xfrm>
            <a:off x="3456264" y="1969648"/>
            <a:ext cx="2256639" cy="465640"/>
          </a:xfrm>
          <a:prstGeom prst="rect">
            <a:avLst/>
          </a:prstGeom>
          <a:noFill/>
        </p:spPr>
        <p:txBody>
          <a:bodyPr wrap="square" rtlCol="0">
            <a:spAutoFit/>
          </a:bodyPr>
          <a:lstStyle/>
          <a:p>
            <a:pPr>
              <a:lnSpc>
                <a:spcPct val="150000"/>
              </a:lnSpc>
            </a:pPr>
            <a:r>
              <a:rPr lang="zh-CN" altLang="en-US" dirty="0">
                <a:solidFill>
                  <a:srgbClr val="FF0000"/>
                </a:solidFill>
                <a:latin typeface="等线" panose="02010600030101010101" pitchFamily="2" charset="-122"/>
                <a:ea typeface="等线" panose="02010600030101010101" pitchFamily="2" charset="-122"/>
              </a:rPr>
              <a:t>对撞区的上游？</a:t>
            </a:r>
          </a:p>
        </p:txBody>
      </p:sp>
      <p:cxnSp>
        <p:nvCxnSpPr>
          <p:cNvPr id="7" name="直接箭头连接符 6">
            <a:extLst>
              <a:ext uri="{FF2B5EF4-FFF2-40B4-BE49-F238E27FC236}">
                <a16:creationId xmlns:a16="http://schemas.microsoft.com/office/drawing/2014/main" id="{6C04E17F-F46F-4AC8-AE95-ABDB0DF46BB9}"/>
              </a:ext>
            </a:extLst>
          </p:cNvPr>
          <p:cNvCxnSpPr>
            <a:cxnSpLocks/>
          </p:cNvCxnSpPr>
          <p:nvPr/>
        </p:nvCxnSpPr>
        <p:spPr>
          <a:xfrm flipH="1" flipV="1">
            <a:off x="7600427" y="3312978"/>
            <a:ext cx="805342" cy="1108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52C2441-D38B-46A0-9014-D3EA97069ECD}"/>
              </a:ext>
            </a:extLst>
          </p:cNvPr>
          <p:cNvSpPr txBox="1"/>
          <p:nvPr/>
        </p:nvSpPr>
        <p:spPr>
          <a:xfrm>
            <a:off x="4660083" y="2856443"/>
            <a:ext cx="3162649" cy="456535"/>
          </a:xfrm>
          <a:prstGeom prst="rect">
            <a:avLst/>
          </a:prstGeom>
          <a:solidFill>
            <a:srgbClr val="FFFF00"/>
          </a:solidFill>
        </p:spPr>
        <p:txBody>
          <a:bodyPr wrap="square" rtlCol="0">
            <a:spAutoFit/>
          </a:bodyPr>
          <a:lstStyle/>
          <a:p>
            <a:pPr>
              <a:lnSpc>
                <a:spcPct val="150000"/>
              </a:lnSpc>
            </a:pPr>
            <a:r>
              <a:rPr lang="en-US" altLang="zh-CN" dirty="0"/>
              <a:t>Compton IP(Electron-laser IP) </a:t>
            </a:r>
            <a:endParaRPr lang="zh-CN" altLang="en-US" dirty="0"/>
          </a:p>
        </p:txBody>
      </p:sp>
      <p:cxnSp>
        <p:nvCxnSpPr>
          <p:cNvPr id="14" name="直接箭头连接符 13">
            <a:extLst>
              <a:ext uri="{FF2B5EF4-FFF2-40B4-BE49-F238E27FC236}">
                <a16:creationId xmlns:a16="http://schemas.microsoft.com/office/drawing/2014/main" id="{EE417B35-CF27-424B-B2F2-76D3C8758B2D}"/>
              </a:ext>
            </a:extLst>
          </p:cNvPr>
          <p:cNvCxnSpPr>
            <a:cxnSpLocks/>
          </p:cNvCxnSpPr>
          <p:nvPr/>
        </p:nvCxnSpPr>
        <p:spPr>
          <a:xfrm flipH="1">
            <a:off x="8330268" y="4800537"/>
            <a:ext cx="317764" cy="1162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BA8D518-D1B3-4F08-B691-360D7FDF63EC}"/>
              </a:ext>
            </a:extLst>
          </p:cNvPr>
          <p:cNvSpPr txBox="1"/>
          <p:nvPr/>
        </p:nvSpPr>
        <p:spPr>
          <a:xfrm>
            <a:off x="6824444" y="6092645"/>
            <a:ext cx="3162649" cy="457241"/>
          </a:xfrm>
          <a:prstGeom prst="rect">
            <a:avLst/>
          </a:prstGeom>
          <a:solidFill>
            <a:srgbClr val="FFFF00"/>
          </a:solidFill>
        </p:spPr>
        <p:txBody>
          <a:bodyPr wrap="square" rtlCol="0">
            <a:spAutoFit/>
          </a:bodyPr>
          <a:lstStyle/>
          <a:p>
            <a:pPr>
              <a:lnSpc>
                <a:spcPct val="150000"/>
              </a:lnSpc>
            </a:pPr>
            <a:r>
              <a:rPr lang="en-US" altLang="zh-CN" dirty="0"/>
              <a:t>1</a:t>
            </a:r>
            <a:r>
              <a:rPr lang="zh-CN" altLang="en-US" dirty="0"/>
              <a:t>个 </a:t>
            </a:r>
            <a:r>
              <a:rPr lang="en-US" altLang="zh-CN" dirty="0"/>
              <a:t>Compton system</a:t>
            </a:r>
            <a:endParaRPr lang="zh-CN" altLang="en-US" dirty="0"/>
          </a:p>
        </p:txBody>
      </p:sp>
    </p:spTree>
    <p:extLst>
      <p:ext uri="{BB962C8B-B14F-4D97-AF65-F5344CB8AC3E}">
        <p14:creationId xmlns:p14="http://schemas.microsoft.com/office/powerpoint/2010/main" val="240588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05952F1-134D-4953-8B15-15C5FB1929C4}"/>
              </a:ext>
            </a:extLst>
          </p:cNvPr>
          <p:cNvSpPr>
            <a:spLocks noGrp="1"/>
          </p:cNvSpPr>
          <p:nvPr>
            <p:ph type="sldNum" sz="quarter" idx="12"/>
          </p:nvPr>
        </p:nvSpPr>
        <p:spPr/>
        <p:txBody>
          <a:bodyPr/>
          <a:lstStyle/>
          <a:p>
            <a:fld id="{D57F1E4F-1CFF-5643-939E-217C01CDF565}" type="slidenum">
              <a:rPr lang="en-US" smtClean="0"/>
              <a:pPr/>
              <a:t>24</a:t>
            </a:fld>
            <a:endParaRPr lang="en-US"/>
          </a:p>
        </p:txBody>
      </p:sp>
      <p:pic>
        <p:nvPicPr>
          <p:cNvPr id="3" name="图片 2">
            <a:extLst>
              <a:ext uri="{FF2B5EF4-FFF2-40B4-BE49-F238E27FC236}">
                <a16:creationId xmlns:a16="http://schemas.microsoft.com/office/drawing/2014/main" id="{7EDD7A17-1B47-4778-A163-C1E193663990}"/>
              </a:ext>
            </a:extLst>
          </p:cNvPr>
          <p:cNvPicPr>
            <a:picLocks noChangeAspect="1"/>
          </p:cNvPicPr>
          <p:nvPr/>
        </p:nvPicPr>
        <p:blipFill>
          <a:blip r:embed="rId2"/>
          <a:stretch>
            <a:fillRect/>
          </a:stretch>
        </p:blipFill>
        <p:spPr>
          <a:xfrm>
            <a:off x="796000" y="524238"/>
            <a:ext cx="10600000" cy="5809524"/>
          </a:xfrm>
          <a:prstGeom prst="rect">
            <a:avLst/>
          </a:prstGeom>
        </p:spPr>
      </p:pic>
      <p:sp>
        <p:nvSpPr>
          <p:cNvPr id="4" name="文本框 3">
            <a:extLst>
              <a:ext uri="{FF2B5EF4-FFF2-40B4-BE49-F238E27FC236}">
                <a16:creationId xmlns:a16="http://schemas.microsoft.com/office/drawing/2014/main" id="{A1AE9353-F13A-434B-8215-8547F9EAF306}"/>
              </a:ext>
            </a:extLst>
          </p:cNvPr>
          <p:cNvSpPr txBox="1"/>
          <p:nvPr/>
        </p:nvSpPr>
        <p:spPr>
          <a:xfrm>
            <a:off x="2298583" y="4360511"/>
            <a:ext cx="2256639" cy="465640"/>
          </a:xfrm>
          <a:prstGeom prst="rect">
            <a:avLst/>
          </a:prstGeom>
          <a:noFill/>
        </p:spPr>
        <p:txBody>
          <a:bodyPr wrap="square" rtlCol="0">
            <a:spAutoFit/>
          </a:bodyPr>
          <a:lstStyle/>
          <a:p>
            <a:pPr>
              <a:lnSpc>
                <a:spcPct val="150000"/>
              </a:lnSpc>
            </a:pPr>
            <a:r>
              <a:rPr lang="zh-CN" altLang="en-US" dirty="0">
                <a:solidFill>
                  <a:srgbClr val="FF0000"/>
                </a:solidFill>
                <a:latin typeface="等线" panose="02010600030101010101" pitchFamily="2" charset="-122"/>
                <a:ea typeface="等线" panose="02010600030101010101" pitchFamily="2" charset="-122"/>
              </a:rPr>
              <a:t>对撞区的上游？</a:t>
            </a:r>
          </a:p>
        </p:txBody>
      </p:sp>
      <p:cxnSp>
        <p:nvCxnSpPr>
          <p:cNvPr id="5" name="直接箭头连接符 4">
            <a:extLst>
              <a:ext uri="{FF2B5EF4-FFF2-40B4-BE49-F238E27FC236}">
                <a16:creationId xmlns:a16="http://schemas.microsoft.com/office/drawing/2014/main" id="{B561BCF2-8CCF-4028-B31A-0D38C160BBC9}"/>
              </a:ext>
            </a:extLst>
          </p:cNvPr>
          <p:cNvCxnSpPr>
            <a:cxnSpLocks/>
          </p:cNvCxnSpPr>
          <p:nvPr/>
        </p:nvCxnSpPr>
        <p:spPr>
          <a:xfrm>
            <a:off x="7435947" y="5301842"/>
            <a:ext cx="802042" cy="103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518EE3BF-FF1C-4FC0-A1D2-67F2E7BE6DEC}"/>
              </a:ext>
            </a:extLst>
          </p:cNvPr>
          <p:cNvSpPr txBox="1"/>
          <p:nvPr/>
        </p:nvSpPr>
        <p:spPr>
          <a:xfrm>
            <a:off x="7650760" y="6333762"/>
            <a:ext cx="2810175" cy="457241"/>
          </a:xfrm>
          <a:prstGeom prst="rect">
            <a:avLst/>
          </a:prstGeom>
          <a:solidFill>
            <a:srgbClr val="FFFF00"/>
          </a:solidFill>
        </p:spPr>
        <p:txBody>
          <a:bodyPr wrap="square" rtlCol="0">
            <a:spAutoFit/>
          </a:bodyPr>
          <a:lstStyle/>
          <a:p>
            <a:pPr algn="ctr">
              <a:lnSpc>
                <a:spcPct val="150000"/>
              </a:lnSpc>
            </a:pPr>
            <a:r>
              <a:rPr lang="en-US" altLang="zh-CN" dirty="0"/>
              <a:t>2</a:t>
            </a:r>
            <a:r>
              <a:rPr lang="zh-CN" altLang="en-US" dirty="0"/>
              <a:t>个 </a:t>
            </a:r>
            <a:r>
              <a:rPr lang="en-US" altLang="zh-CN" dirty="0"/>
              <a:t>Compton system</a:t>
            </a:r>
            <a:endParaRPr lang="zh-CN" altLang="en-US" dirty="0"/>
          </a:p>
        </p:txBody>
      </p:sp>
      <p:cxnSp>
        <p:nvCxnSpPr>
          <p:cNvPr id="8" name="直接箭头连接符 7">
            <a:extLst>
              <a:ext uri="{FF2B5EF4-FFF2-40B4-BE49-F238E27FC236}">
                <a16:creationId xmlns:a16="http://schemas.microsoft.com/office/drawing/2014/main" id="{D25724BB-4DCC-4B09-B7B4-AC048963E95B}"/>
              </a:ext>
            </a:extLst>
          </p:cNvPr>
          <p:cNvCxnSpPr>
            <a:cxnSpLocks/>
          </p:cNvCxnSpPr>
          <p:nvPr/>
        </p:nvCxnSpPr>
        <p:spPr>
          <a:xfrm flipH="1">
            <a:off x="9722840" y="5444455"/>
            <a:ext cx="335561" cy="87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7562B583-AA3D-4164-BD87-9868699CA66E}"/>
              </a:ext>
            </a:extLst>
          </p:cNvPr>
          <p:cNvCxnSpPr>
            <a:cxnSpLocks/>
          </p:cNvCxnSpPr>
          <p:nvPr/>
        </p:nvCxnSpPr>
        <p:spPr>
          <a:xfrm flipH="1">
            <a:off x="9395670" y="1946246"/>
            <a:ext cx="1476463" cy="1417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DDF6957B-348A-45EF-B074-2158FDF0AD18}"/>
              </a:ext>
            </a:extLst>
          </p:cNvPr>
          <p:cNvCxnSpPr/>
          <p:nvPr/>
        </p:nvCxnSpPr>
        <p:spPr>
          <a:xfrm>
            <a:off x="7575259" y="5301842"/>
            <a:ext cx="23908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DD383788-2C80-4DF3-BA62-0A2145D63D72}"/>
              </a:ext>
            </a:extLst>
          </p:cNvPr>
          <p:cNvSpPr txBox="1"/>
          <p:nvPr/>
        </p:nvSpPr>
        <p:spPr>
          <a:xfrm>
            <a:off x="8413938" y="5211635"/>
            <a:ext cx="935371" cy="465640"/>
          </a:xfrm>
          <a:prstGeom prst="rect">
            <a:avLst/>
          </a:prstGeom>
          <a:noFill/>
        </p:spPr>
        <p:txBody>
          <a:bodyPr wrap="square" rtlCol="0">
            <a:spAutoFit/>
          </a:bodyPr>
          <a:lstStyle/>
          <a:p>
            <a:pPr>
              <a:lnSpc>
                <a:spcPct val="150000"/>
              </a:lnSpc>
            </a:pPr>
            <a:r>
              <a:rPr lang="zh-CN" altLang="en-US" dirty="0">
                <a:solidFill>
                  <a:srgbClr val="FF0000"/>
                </a:solidFill>
                <a:latin typeface="等线" panose="02010600030101010101" pitchFamily="2" charset="-122"/>
                <a:ea typeface="等线" panose="02010600030101010101" pitchFamily="2" charset="-122"/>
              </a:rPr>
              <a:t>约</a:t>
            </a:r>
            <a:r>
              <a:rPr lang="en-US" altLang="zh-CN" dirty="0">
                <a:solidFill>
                  <a:srgbClr val="FF0000"/>
                </a:solidFill>
                <a:latin typeface="等线" panose="02010600030101010101" pitchFamily="2" charset="-122"/>
                <a:ea typeface="等线" panose="02010600030101010101" pitchFamily="2" charset="-122"/>
              </a:rPr>
              <a:t>1km</a:t>
            </a:r>
            <a:endParaRPr lang="zh-CN" altLang="en-US" dirty="0">
              <a:solidFill>
                <a:srgbClr val="FF0000"/>
              </a:solidFill>
              <a:latin typeface="等线" panose="02010600030101010101" pitchFamily="2" charset="-122"/>
              <a:ea typeface="等线" panose="02010600030101010101" pitchFamily="2" charset="-122"/>
            </a:endParaRPr>
          </a:p>
        </p:txBody>
      </p:sp>
      <p:sp>
        <p:nvSpPr>
          <p:cNvPr id="11" name="矩形 10">
            <a:extLst>
              <a:ext uri="{FF2B5EF4-FFF2-40B4-BE49-F238E27FC236}">
                <a16:creationId xmlns:a16="http://schemas.microsoft.com/office/drawing/2014/main" id="{63DB51DC-8F43-46BC-8A4A-94B9B9244448}"/>
              </a:ext>
            </a:extLst>
          </p:cNvPr>
          <p:cNvSpPr/>
          <p:nvPr/>
        </p:nvSpPr>
        <p:spPr>
          <a:xfrm>
            <a:off x="111853" y="6556402"/>
            <a:ext cx="9636154" cy="276999"/>
          </a:xfrm>
          <a:prstGeom prst="rect">
            <a:avLst/>
          </a:prstGeom>
        </p:spPr>
        <p:txBody>
          <a:bodyPr wrap="square">
            <a:spAutoFit/>
          </a:bodyPr>
          <a:lstStyle/>
          <a:p>
            <a:r>
              <a:rPr lang="en-US" altLang="zh-CN" sz="1200" i="1" dirty="0"/>
              <a:t>EPOL10: https://indico.cern.ch/event/1162192/contributions/4882082/attachments/2446301/4193936/MH_FCCee_PolLocation.pdf</a:t>
            </a:r>
            <a:endParaRPr lang="zh-CN" altLang="en-US" sz="1200" i="1" dirty="0"/>
          </a:p>
        </p:txBody>
      </p:sp>
    </p:spTree>
    <p:extLst>
      <p:ext uri="{BB962C8B-B14F-4D97-AF65-F5344CB8AC3E}">
        <p14:creationId xmlns:p14="http://schemas.microsoft.com/office/powerpoint/2010/main" val="48307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24CC359-C635-43DF-9D5C-685EB9B1887B}"/>
              </a:ext>
            </a:extLst>
          </p:cNvPr>
          <p:cNvSpPr>
            <a:spLocks noGrp="1"/>
          </p:cNvSpPr>
          <p:nvPr>
            <p:ph type="sldNum" sz="quarter" idx="12"/>
          </p:nvPr>
        </p:nvSpPr>
        <p:spPr/>
        <p:txBody>
          <a:bodyPr/>
          <a:lstStyle/>
          <a:p>
            <a:fld id="{D57F1E4F-1CFF-5643-939E-217C01CDF565}" type="slidenum">
              <a:rPr lang="en-US" smtClean="0"/>
              <a:pPr/>
              <a:t>25</a:t>
            </a:fld>
            <a:endParaRPr lang="en-US"/>
          </a:p>
        </p:txBody>
      </p:sp>
      <p:pic>
        <p:nvPicPr>
          <p:cNvPr id="3" name="图片 2">
            <a:extLst>
              <a:ext uri="{FF2B5EF4-FFF2-40B4-BE49-F238E27FC236}">
                <a16:creationId xmlns:a16="http://schemas.microsoft.com/office/drawing/2014/main" id="{F6A23791-1119-4E21-8A2D-08666F313C57}"/>
              </a:ext>
            </a:extLst>
          </p:cNvPr>
          <p:cNvPicPr>
            <a:picLocks noChangeAspect="1"/>
          </p:cNvPicPr>
          <p:nvPr/>
        </p:nvPicPr>
        <p:blipFill>
          <a:blip r:embed="rId2"/>
          <a:stretch>
            <a:fillRect/>
          </a:stretch>
        </p:blipFill>
        <p:spPr>
          <a:xfrm>
            <a:off x="696000" y="781381"/>
            <a:ext cx="10800000" cy="5295238"/>
          </a:xfrm>
          <a:prstGeom prst="rect">
            <a:avLst/>
          </a:prstGeom>
        </p:spPr>
      </p:pic>
      <p:sp>
        <p:nvSpPr>
          <p:cNvPr id="4" name="矩形 3">
            <a:extLst>
              <a:ext uri="{FF2B5EF4-FFF2-40B4-BE49-F238E27FC236}">
                <a16:creationId xmlns:a16="http://schemas.microsoft.com/office/drawing/2014/main" id="{4F5557D4-9B5E-4611-8FB1-C5662793680D}"/>
              </a:ext>
            </a:extLst>
          </p:cNvPr>
          <p:cNvSpPr/>
          <p:nvPr/>
        </p:nvSpPr>
        <p:spPr>
          <a:xfrm>
            <a:off x="111853" y="6556402"/>
            <a:ext cx="9636154" cy="276999"/>
          </a:xfrm>
          <a:prstGeom prst="rect">
            <a:avLst/>
          </a:prstGeom>
        </p:spPr>
        <p:txBody>
          <a:bodyPr wrap="square">
            <a:spAutoFit/>
          </a:bodyPr>
          <a:lstStyle/>
          <a:p>
            <a:r>
              <a:rPr lang="en-US" altLang="zh-CN" sz="1200" i="1" dirty="0"/>
              <a:t>EPOL10: https://indico.cern.ch/event/1162192/contributions/4882082/attachments/2446301/4193936/MH_FCCee_PolLocation.pdf</a:t>
            </a:r>
            <a:endParaRPr lang="zh-CN" altLang="en-US" sz="1200" i="1" dirty="0"/>
          </a:p>
        </p:txBody>
      </p:sp>
    </p:spTree>
    <p:extLst>
      <p:ext uri="{BB962C8B-B14F-4D97-AF65-F5344CB8AC3E}">
        <p14:creationId xmlns:p14="http://schemas.microsoft.com/office/powerpoint/2010/main" val="8655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B9D77FB-1FB0-434A-80BC-0D6906333A6D}"/>
              </a:ext>
            </a:extLst>
          </p:cNvPr>
          <p:cNvSpPr>
            <a:spLocks noGrp="1"/>
          </p:cNvSpPr>
          <p:nvPr>
            <p:ph type="sldNum" sz="quarter" idx="12"/>
          </p:nvPr>
        </p:nvSpPr>
        <p:spPr/>
        <p:txBody>
          <a:bodyPr/>
          <a:lstStyle/>
          <a:p>
            <a:fld id="{D57F1E4F-1CFF-5643-939E-217C01CDF565}" type="slidenum">
              <a:rPr lang="en-US" smtClean="0"/>
              <a:pPr/>
              <a:t>26</a:t>
            </a:fld>
            <a:endParaRPr lang="en-US"/>
          </a:p>
        </p:txBody>
      </p:sp>
      <p:pic>
        <p:nvPicPr>
          <p:cNvPr id="3" name="图片 2">
            <a:extLst>
              <a:ext uri="{FF2B5EF4-FFF2-40B4-BE49-F238E27FC236}">
                <a16:creationId xmlns:a16="http://schemas.microsoft.com/office/drawing/2014/main" id="{2201A560-2A3A-498D-83C5-AA5817C5832C}"/>
              </a:ext>
            </a:extLst>
          </p:cNvPr>
          <p:cNvPicPr>
            <a:picLocks noChangeAspect="1"/>
          </p:cNvPicPr>
          <p:nvPr/>
        </p:nvPicPr>
        <p:blipFill>
          <a:blip r:embed="rId2"/>
          <a:stretch>
            <a:fillRect/>
          </a:stretch>
        </p:blipFill>
        <p:spPr>
          <a:xfrm>
            <a:off x="1236938" y="1151941"/>
            <a:ext cx="9847619" cy="3933333"/>
          </a:xfrm>
          <a:prstGeom prst="rect">
            <a:avLst/>
          </a:prstGeom>
        </p:spPr>
      </p:pic>
      <p:sp>
        <p:nvSpPr>
          <p:cNvPr id="4" name="矩形 3">
            <a:extLst>
              <a:ext uri="{FF2B5EF4-FFF2-40B4-BE49-F238E27FC236}">
                <a16:creationId xmlns:a16="http://schemas.microsoft.com/office/drawing/2014/main" id="{6ACC8822-5387-45DE-8E28-0347A4F92E33}"/>
              </a:ext>
            </a:extLst>
          </p:cNvPr>
          <p:cNvSpPr/>
          <p:nvPr/>
        </p:nvSpPr>
        <p:spPr>
          <a:xfrm>
            <a:off x="111853" y="6556402"/>
            <a:ext cx="9636154" cy="276999"/>
          </a:xfrm>
          <a:prstGeom prst="rect">
            <a:avLst/>
          </a:prstGeom>
        </p:spPr>
        <p:txBody>
          <a:bodyPr wrap="square">
            <a:spAutoFit/>
          </a:bodyPr>
          <a:lstStyle/>
          <a:p>
            <a:r>
              <a:rPr lang="en-US" altLang="zh-CN" sz="1200" i="1" dirty="0"/>
              <a:t>EPOL10: https://indico.cern.ch/event/1162192/contributions/4882082/attachments/2446301/4193936/MH_FCCee_PolLocation.pdf</a:t>
            </a:r>
            <a:endParaRPr lang="zh-CN" altLang="en-US" sz="1200" i="1" dirty="0"/>
          </a:p>
        </p:txBody>
      </p:sp>
    </p:spTree>
    <p:extLst>
      <p:ext uri="{BB962C8B-B14F-4D97-AF65-F5344CB8AC3E}">
        <p14:creationId xmlns:p14="http://schemas.microsoft.com/office/powerpoint/2010/main" val="12104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82D5F70-7214-4B78-8463-FD9E6702736F}"/>
              </a:ext>
            </a:extLst>
          </p:cNvPr>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37040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01DC7BC-C033-4D1E-860C-E4A32284779C}"/>
              </a:ext>
            </a:extLst>
          </p:cNvPr>
          <p:cNvSpPr>
            <a:spLocks noGrp="1"/>
          </p:cNvSpPr>
          <p:nvPr>
            <p:ph type="sldNum" sz="quarter" idx="12"/>
          </p:nvPr>
        </p:nvSpPr>
        <p:spPr/>
        <p:txBody>
          <a:bodyPr/>
          <a:lstStyle/>
          <a:p>
            <a:fld id="{D57F1E4F-1CFF-5643-939E-217C01CDF565}" type="slidenum">
              <a:rPr lang="en-US" smtClean="0"/>
              <a:pPr/>
              <a:t>28</a:t>
            </a:fld>
            <a:endParaRPr lang="en-US"/>
          </a:p>
        </p:txBody>
      </p:sp>
      <p:pic>
        <p:nvPicPr>
          <p:cNvPr id="3" name="图片 2">
            <a:extLst>
              <a:ext uri="{FF2B5EF4-FFF2-40B4-BE49-F238E27FC236}">
                <a16:creationId xmlns:a16="http://schemas.microsoft.com/office/drawing/2014/main" id="{4D7DF38C-4BFA-4D56-A08F-9A93012D9A34}"/>
              </a:ext>
            </a:extLst>
          </p:cNvPr>
          <p:cNvPicPr>
            <a:picLocks noChangeAspect="1"/>
          </p:cNvPicPr>
          <p:nvPr/>
        </p:nvPicPr>
        <p:blipFill>
          <a:blip r:embed="rId2"/>
          <a:stretch>
            <a:fillRect/>
          </a:stretch>
        </p:blipFill>
        <p:spPr>
          <a:xfrm>
            <a:off x="2532579" y="1487255"/>
            <a:ext cx="7126842" cy="3883489"/>
          </a:xfrm>
          <a:prstGeom prst="rect">
            <a:avLst/>
          </a:prstGeom>
        </p:spPr>
      </p:pic>
      <p:sp>
        <p:nvSpPr>
          <p:cNvPr id="4" name="矩形 3">
            <a:extLst>
              <a:ext uri="{FF2B5EF4-FFF2-40B4-BE49-F238E27FC236}">
                <a16:creationId xmlns:a16="http://schemas.microsoft.com/office/drawing/2014/main" id="{2BC18B0C-0CC9-42AF-AE46-7AB8D1D9871E}"/>
              </a:ext>
            </a:extLst>
          </p:cNvPr>
          <p:cNvSpPr/>
          <p:nvPr/>
        </p:nvSpPr>
        <p:spPr>
          <a:xfrm>
            <a:off x="229469" y="207520"/>
            <a:ext cx="5156091" cy="369332"/>
          </a:xfrm>
          <a:prstGeom prst="rect">
            <a:avLst/>
          </a:prstGeom>
        </p:spPr>
        <p:txBody>
          <a:bodyPr wrap="none">
            <a:spAutoFit/>
          </a:bodyPr>
          <a:lstStyle/>
          <a:p>
            <a:r>
              <a:rPr lang="en-US" altLang="zh-CN" dirty="0"/>
              <a:t>https://doi.org/10.1140/epjp/s13360-021-02038-y</a:t>
            </a:r>
            <a:endParaRPr lang="zh-CN" altLang="en-US" dirty="0"/>
          </a:p>
        </p:txBody>
      </p:sp>
    </p:spTree>
    <p:extLst>
      <p:ext uri="{BB962C8B-B14F-4D97-AF65-F5344CB8AC3E}">
        <p14:creationId xmlns:p14="http://schemas.microsoft.com/office/powerpoint/2010/main" val="300185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76C94C7-A09C-44A9-B7D2-B190246E2D9C}"/>
              </a:ext>
            </a:extLst>
          </p:cNvPr>
          <p:cNvSpPr>
            <a:spLocks noGrp="1"/>
          </p:cNvSpPr>
          <p:nvPr>
            <p:ph type="sldNum" sz="quarter" idx="12"/>
          </p:nvPr>
        </p:nvSpPr>
        <p:spPr/>
        <p:txBody>
          <a:bodyPr/>
          <a:lstStyle/>
          <a:p>
            <a:fld id="{D57F1E4F-1CFF-5643-939E-217C01CDF565}" type="slidenum">
              <a:rPr lang="en-US" smtClean="0"/>
              <a:pPr/>
              <a:t>29</a:t>
            </a:fld>
            <a:endParaRPr lang="en-US"/>
          </a:p>
        </p:txBody>
      </p:sp>
      <p:sp>
        <p:nvSpPr>
          <p:cNvPr id="4" name="矩形 3">
            <a:extLst>
              <a:ext uri="{FF2B5EF4-FFF2-40B4-BE49-F238E27FC236}">
                <a16:creationId xmlns:a16="http://schemas.microsoft.com/office/drawing/2014/main" id="{2B47CB8A-33BD-4EAD-9FFD-07732D317A84}"/>
              </a:ext>
            </a:extLst>
          </p:cNvPr>
          <p:cNvSpPr/>
          <p:nvPr/>
        </p:nvSpPr>
        <p:spPr>
          <a:xfrm>
            <a:off x="229469" y="207520"/>
            <a:ext cx="5156091" cy="369332"/>
          </a:xfrm>
          <a:prstGeom prst="rect">
            <a:avLst/>
          </a:prstGeom>
        </p:spPr>
        <p:txBody>
          <a:bodyPr wrap="none">
            <a:spAutoFit/>
          </a:bodyPr>
          <a:lstStyle/>
          <a:p>
            <a:r>
              <a:rPr lang="en-US" altLang="zh-CN" dirty="0"/>
              <a:t>https://doi.org/10.1140/epjp/s13360-021-02038-y</a:t>
            </a:r>
            <a:endParaRPr lang="zh-CN" altLang="en-US" dirty="0"/>
          </a:p>
        </p:txBody>
      </p:sp>
      <p:sp>
        <p:nvSpPr>
          <p:cNvPr id="5" name="文本框 4">
            <a:extLst>
              <a:ext uri="{FF2B5EF4-FFF2-40B4-BE49-F238E27FC236}">
                <a16:creationId xmlns:a16="http://schemas.microsoft.com/office/drawing/2014/main" id="{CEAFA8A7-2A9C-4380-8FFE-AF254FD6F1A0}"/>
              </a:ext>
            </a:extLst>
          </p:cNvPr>
          <p:cNvSpPr txBox="1"/>
          <p:nvPr/>
        </p:nvSpPr>
        <p:spPr>
          <a:xfrm>
            <a:off x="4123188" y="1968804"/>
            <a:ext cx="2877424" cy="1287532"/>
          </a:xfrm>
          <a:prstGeom prst="rect">
            <a:avLst/>
          </a:prstGeom>
          <a:noFill/>
          <a:ln>
            <a:solidFill>
              <a:srgbClr val="0000FF"/>
            </a:solidFill>
          </a:ln>
        </p:spPr>
        <p:txBody>
          <a:bodyPr wrap="square" rtlCol="0">
            <a:spAutoFit/>
          </a:bodyPr>
          <a:lstStyle/>
          <a:p>
            <a:pPr algn="ctr">
              <a:lnSpc>
                <a:spcPct val="150000"/>
              </a:lnSpc>
            </a:pPr>
            <a:r>
              <a:rPr lang="en-US" altLang="zh-CN" dirty="0">
                <a:solidFill>
                  <a:srgbClr val="FF0000"/>
                </a:solidFill>
              </a:rPr>
              <a:t>Beam polarization and keV-scale </a:t>
            </a:r>
            <a:r>
              <a:rPr lang="en-US" altLang="zh-CN" dirty="0" err="1">
                <a:solidFill>
                  <a:srgbClr val="FF0000"/>
                </a:solidFill>
              </a:rPr>
              <a:t>centre</a:t>
            </a:r>
            <a:r>
              <a:rPr lang="en-US" altLang="zh-CN" dirty="0">
                <a:solidFill>
                  <a:srgbClr val="FF0000"/>
                </a:solidFill>
              </a:rPr>
              <a:t>-of-mass energy at the FCC-</a:t>
            </a:r>
            <a:r>
              <a:rPr lang="en-US" altLang="zh-CN" dirty="0" err="1">
                <a:solidFill>
                  <a:srgbClr val="FF0000"/>
                </a:solidFill>
              </a:rPr>
              <a:t>ee</a:t>
            </a:r>
            <a:r>
              <a:rPr lang="en-US" altLang="zh-CN" dirty="0">
                <a:solidFill>
                  <a:srgbClr val="FF0000"/>
                </a:solidFill>
              </a:rPr>
              <a:t> </a:t>
            </a:r>
            <a:endParaRPr lang="zh-CN" altLang="en-US" dirty="0">
              <a:solidFill>
                <a:srgbClr val="FF0000"/>
              </a:solidFill>
            </a:endParaRPr>
          </a:p>
        </p:txBody>
      </p:sp>
      <p:cxnSp>
        <p:nvCxnSpPr>
          <p:cNvPr id="7" name="连接符: 肘形 6">
            <a:extLst>
              <a:ext uri="{FF2B5EF4-FFF2-40B4-BE49-F238E27FC236}">
                <a16:creationId xmlns:a16="http://schemas.microsoft.com/office/drawing/2014/main" id="{FFC4C7F1-A542-43D4-BDC6-FB51012F8009}"/>
              </a:ext>
            </a:extLst>
          </p:cNvPr>
          <p:cNvCxnSpPr>
            <a:cxnSpLocks/>
            <a:stCxn id="5" idx="1"/>
            <a:endCxn id="13" idx="3"/>
          </p:cNvCxnSpPr>
          <p:nvPr/>
        </p:nvCxnSpPr>
        <p:spPr>
          <a:xfrm rot="10800000">
            <a:off x="2713402" y="2457692"/>
            <a:ext cx="1409786" cy="1548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3A9B0BB8-DFB8-44B1-8704-549ECB3B11A3}"/>
              </a:ext>
            </a:extLst>
          </p:cNvPr>
          <p:cNvSpPr txBox="1"/>
          <p:nvPr/>
        </p:nvSpPr>
        <p:spPr>
          <a:xfrm>
            <a:off x="2759759" y="2001156"/>
            <a:ext cx="1398165" cy="456535"/>
          </a:xfrm>
          <a:prstGeom prst="rect">
            <a:avLst/>
          </a:prstGeom>
          <a:noFill/>
        </p:spPr>
        <p:txBody>
          <a:bodyPr wrap="square" rtlCol="0">
            <a:spAutoFit/>
          </a:bodyPr>
          <a:lstStyle/>
          <a:p>
            <a:pPr>
              <a:lnSpc>
                <a:spcPct val="150000"/>
              </a:lnSpc>
            </a:pPr>
            <a:r>
              <a:rPr lang="en-US" altLang="zh-CN" dirty="0">
                <a:solidFill>
                  <a:srgbClr val="FF0000"/>
                </a:solidFill>
              </a:rPr>
              <a:t>motivation</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63FAFE00-00D8-4264-B6A2-6C6EFD81AD07}"/>
                  </a:ext>
                </a:extLst>
              </p:cNvPr>
              <p:cNvSpPr txBox="1"/>
              <p:nvPr/>
            </p:nvSpPr>
            <p:spPr>
              <a:xfrm>
                <a:off x="126795" y="772358"/>
                <a:ext cx="2586607" cy="3370666"/>
              </a:xfrm>
              <a:prstGeom prst="rect">
                <a:avLst/>
              </a:prstGeom>
              <a:solidFill>
                <a:schemeClr val="bg2"/>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ppm measurement of the W and Z masses and widths, as well as lepton forward-backward asymmetries around the Z pole</a:t>
                </a:r>
              </a:p>
              <a:p>
                <a:pPr marL="285750" indent="-285750">
                  <a:lnSpc>
                    <a:spcPct val="150000"/>
                  </a:lnSpc>
                  <a:buFont typeface="Arial" panose="020B0604020202020204" pitchFamily="34" charset="0"/>
                  <a:buChar char="•"/>
                </a:pPr>
                <a:r>
                  <a:rPr lang="en-US" altLang="zh-CN" sz="1600" dirty="0"/>
                  <a:t>s-channel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b="0" i="1" smtClean="0">
                            <a:latin typeface="Cambria Math" panose="02040503050406030204" pitchFamily="18" charset="0"/>
                          </a:rPr>
                          <m:t>−</m:t>
                        </m:r>
                      </m:sup>
                    </m:sSup>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𝐻</m:t>
                    </m:r>
                  </m:oMath>
                </a14:m>
                <a:r>
                  <a:rPr lang="zh-CN" altLang="en-US" sz="1600" dirty="0"/>
                  <a:t> </a:t>
                </a:r>
                <a:r>
                  <a:rPr lang="en-US" altLang="zh-CN" sz="1600" dirty="0"/>
                  <a:t>cross section is also under study.</a:t>
                </a:r>
                <a:endParaRPr lang="zh-CN" altLang="en-US" sz="1600" dirty="0"/>
              </a:p>
            </p:txBody>
          </p:sp>
        </mc:Choice>
        <mc:Fallback xmlns="">
          <p:sp>
            <p:nvSpPr>
              <p:cNvPr id="13" name="文本框 12">
                <a:extLst>
                  <a:ext uri="{FF2B5EF4-FFF2-40B4-BE49-F238E27FC236}">
                    <a16:creationId xmlns:a16="http://schemas.microsoft.com/office/drawing/2014/main" id="{63FAFE00-00D8-4264-B6A2-6C6EFD81AD07}"/>
                  </a:ext>
                </a:extLst>
              </p:cNvPr>
              <p:cNvSpPr txBox="1">
                <a:spLocks noRot="1" noChangeAspect="1" noMove="1" noResize="1" noEditPoints="1" noAdjustHandles="1" noChangeArrowheads="1" noChangeShapeType="1" noTextEdit="1"/>
              </p:cNvSpPr>
              <p:nvPr/>
            </p:nvSpPr>
            <p:spPr>
              <a:xfrm>
                <a:off x="126795" y="772358"/>
                <a:ext cx="2586607" cy="3370666"/>
              </a:xfrm>
              <a:prstGeom prst="rect">
                <a:avLst/>
              </a:prstGeom>
              <a:blipFill>
                <a:blip r:embed="rId2"/>
                <a:stretch>
                  <a:fillRect l="-943" r="-1887" b="-1447"/>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1A046269-001D-433F-8256-C8488DB59C1A}"/>
              </a:ext>
            </a:extLst>
          </p:cNvPr>
          <p:cNvSpPr txBox="1"/>
          <p:nvPr/>
        </p:nvSpPr>
        <p:spPr>
          <a:xfrm>
            <a:off x="7919658" y="914400"/>
            <a:ext cx="3917658" cy="1154675"/>
          </a:xfrm>
          <a:prstGeom prst="rect">
            <a:avLst/>
          </a:prstGeom>
          <a:solidFill>
            <a:schemeClr val="accent4">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Transverse polarization can be obtained around both the Z pole and up to W pair threshold.</a:t>
            </a:r>
            <a:endParaRPr lang="zh-CN" altLang="en-US" sz="1600" dirty="0"/>
          </a:p>
        </p:txBody>
      </p:sp>
      <p:sp>
        <p:nvSpPr>
          <p:cNvPr id="18" name="文本框 17">
            <a:extLst>
              <a:ext uri="{FF2B5EF4-FFF2-40B4-BE49-F238E27FC236}">
                <a16:creationId xmlns:a16="http://schemas.microsoft.com/office/drawing/2014/main" id="{09618DDD-56B7-44EA-B85F-8BBF367B79B9}"/>
              </a:ext>
            </a:extLst>
          </p:cNvPr>
          <p:cNvSpPr txBox="1"/>
          <p:nvPr/>
        </p:nvSpPr>
        <p:spPr>
          <a:xfrm>
            <a:off x="7919207" y="2249685"/>
            <a:ext cx="3917658" cy="1893339"/>
          </a:xfrm>
          <a:prstGeom prst="rect">
            <a:avLst/>
          </a:prstGeom>
          <a:solidFill>
            <a:schemeClr val="accent2">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RD provide an instantaneous precision on beam energy 1ppm at Z pole and serves as basis for on a running mode 5 times an hour on pilot bunch for both electrons/positrons.</a:t>
            </a:r>
            <a:endParaRPr lang="zh-CN" altLang="en-US" sz="1600" dirty="0"/>
          </a:p>
        </p:txBody>
      </p:sp>
      <p:sp>
        <p:nvSpPr>
          <p:cNvPr id="19" name="文本框 18">
            <a:extLst>
              <a:ext uri="{FF2B5EF4-FFF2-40B4-BE49-F238E27FC236}">
                <a16:creationId xmlns:a16="http://schemas.microsoft.com/office/drawing/2014/main" id="{F195F6A2-62E4-48B9-9DC6-75948A821BE6}"/>
              </a:ext>
            </a:extLst>
          </p:cNvPr>
          <p:cNvSpPr txBox="1"/>
          <p:nvPr/>
        </p:nvSpPr>
        <p:spPr>
          <a:xfrm>
            <a:off x="7919207" y="4401823"/>
            <a:ext cx="3917658" cy="1524007"/>
          </a:xfrm>
          <a:prstGeom prst="rect">
            <a:avLst/>
          </a:prstGeom>
          <a:solidFill>
            <a:srgbClr val="F3DDD9"/>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Asymmetric wigglers to speed up the long polarization time for polarize 5%~10% polarization(1 hour at the begging of the physical fills).</a:t>
            </a:r>
            <a:endParaRPr lang="zh-CN" altLang="en-US" sz="1600" dirty="0"/>
          </a:p>
        </p:txBody>
      </p:sp>
      <p:cxnSp>
        <p:nvCxnSpPr>
          <p:cNvPr id="21" name="连接符: 肘形 20">
            <a:extLst>
              <a:ext uri="{FF2B5EF4-FFF2-40B4-BE49-F238E27FC236}">
                <a16:creationId xmlns:a16="http://schemas.microsoft.com/office/drawing/2014/main" id="{7CB5595B-94CD-4F72-9015-ED913DAEC536}"/>
              </a:ext>
            </a:extLst>
          </p:cNvPr>
          <p:cNvCxnSpPr>
            <a:stCxn id="5" idx="3"/>
            <a:endCxn id="17" idx="1"/>
          </p:cNvCxnSpPr>
          <p:nvPr/>
        </p:nvCxnSpPr>
        <p:spPr>
          <a:xfrm flipV="1">
            <a:off x="7000612" y="1491738"/>
            <a:ext cx="919046" cy="11208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连接符: 肘形 22">
            <a:extLst>
              <a:ext uri="{FF2B5EF4-FFF2-40B4-BE49-F238E27FC236}">
                <a16:creationId xmlns:a16="http://schemas.microsoft.com/office/drawing/2014/main" id="{F28B6726-0974-460E-9DFA-C7EB3AF4B616}"/>
              </a:ext>
            </a:extLst>
          </p:cNvPr>
          <p:cNvCxnSpPr>
            <a:stCxn id="5" idx="3"/>
            <a:endCxn id="19" idx="1"/>
          </p:cNvCxnSpPr>
          <p:nvPr/>
        </p:nvCxnSpPr>
        <p:spPr>
          <a:xfrm>
            <a:off x="7000612" y="2612570"/>
            <a:ext cx="918595" cy="25512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AC38B429-774A-4E7F-9F62-BCF6543ED1F8}"/>
              </a:ext>
            </a:extLst>
          </p:cNvPr>
          <p:cNvCxnSpPr>
            <a:cxnSpLocks/>
            <a:stCxn id="5" idx="3"/>
          </p:cNvCxnSpPr>
          <p:nvPr/>
        </p:nvCxnSpPr>
        <p:spPr>
          <a:xfrm flipV="1">
            <a:off x="7000612" y="2612569"/>
            <a:ext cx="9185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E0A40EE1-DFEE-4E2E-B14A-983B7F7CD7DC}"/>
                  </a:ext>
                </a:extLst>
              </p:cNvPr>
              <p:cNvSpPr txBox="1"/>
              <p:nvPr/>
            </p:nvSpPr>
            <p:spPr>
              <a:xfrm>
                <a:off x="208496" y="4858604"/>
                <a:ext cx="3713357" cy="1939505"/>
              </a:xfrm>
              <a:prstGeom prst="rect">
                <a:avLst/>
              </a:prstGeom>
              <a:solidFill>
                <a:schemeClr val="accent6">
                  <a:lumMod val="20000"/>
                  <a:lumOff val="80000"/>
                </a:schemeClr>
              </a:solid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b="0" i="1" smtClean="0">
                              <a:latin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rPr>
                          </m:ctrlPr>
                        </m:sSupPr>
                        <m:e>
                          <m:r>
                            <a:rPr lang="zh-CN" altLang="en-US" i="1" smtClean="0">
                              <a:latin typeface="Cambria Math" panose="02040503050406030204" pitchFamily="18" charset="0"/>
                            </a:rPr>
                            <m:t>𝜇</m:t>
                          </m:r>
                        </m:e>
                        <m:sup>
                          <m:r>
                            <a:rPr lang="en-US" altLang="zh-CN" i="1">
                              <a:latin typeface="Cambria Math" panose="02040503050406030204" pitchFamily="18" charset="0"/>
                            </a:rPr>
                            <m:t>+</m:t>
                          </m:r>
                        </m:sup>
                      </m:sSup>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sup>
                      </m:sSup>
                    </m:oMath>
                  </m:oMathPara>
                </a14:m>
                <a:endParaRPr lang="en-US" altLang="zh-CN" dirty="0"/>
              </a:p>
              <a:p>
                <a:pPr>
                  <a:lnSpc>
                    <a:spcPct val="150000"/>
                  </a:lnSpc>
                </a:pPr>
                <a:r>
                  <a:rPr lang="en-US" altLang="zh-CN" sz="1600" dirty="0"/>
                  <a:t>Can provide great precision α is the beam crossing angle and beam spread and the difference of the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sup>
                    </m:sSup>
                    <m:r>
                      <a:rPr lang="en-US" altLang="zh-CN" sz="1600" i="1">
                        <a:latin typeface="Cambria Math" panose="02040503050406030204" pitchFamily="18" charset="0"/>
                      </a:rPr>
                      <m:t> </m:t>
                    </m:r>
                  </m:oMath>
                </a14:m>
                <a:r>
                  <a:rPr lang="en-US" altLang="zh-CN" sz="1600" dirty="0"/>
                  <a:t>beam energies</a:t>
                </a:r>
                <a:endParaRPr lang="zh-CN" altLang="en-US" sz="1600" dirty="0"/>
              </a:p>
            </p:txBody>
          </p:sp>
        </mc:Choice>
        <mc:Fallback xmlns="">
          <p:sp>
            <p:nvSpPr>
              <p:cNvPr id="30" name="文本框 29">
                <a:extLst>
                  <a:ext uri="{FF2B5EF4-FFF2-40B4-BE49-F238E27FC236}">
                    <a16:creationId xmlns:a16="http://schemas.microsoft.com/office/drawing/2014/main" id="{E0A40EE1-DFEE-4E2E-B14A-983B7F7CD7DC}"/>
                  </a:ext>
                </a:extLst>
              </p:cNvPr>
              <p:cNvSpPr txBox="1">
                <a:spLocks noRot="1" noChangeAspect="1" noMove="1" noResize="1" noEditPoints="1" noAdjustHandles="1" noChangeArrowheads="1" noChangeShapeType="1" noTextEdit="1"/>
              </p:cNvSpPr>
              <p:nvPr/>
            </p:nvSpPr>
            <p:spPr>
              <a:xfrm>
                <a:off x="208496" y="4858604"/>
                <a:ext cx="3713357" cy="1939505"/>
              </a:xfrm>
              <a:prstGeom prst="rect">
                <a:avLst/>
              </a:prstGeom>
              <a:blipFill>
                <a:blip r:embed="rId3"/>
                <a:stretch>
                  <a:fillRect l="-821" r="-1970" b="-34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C501CD60-4511-4C8A-8883-AC579666DB2D}"/>
                  </a:ext>
                </a:extLst>
              </p:cNvPr>
              <p:cNvSpPr/>
              <p:nvPr/>
            </p:nvSpPr>
            <p:spPr>
              <a:xfrm>
                <a:off x="4356154" y="3534235"/>
                <a:ext cx="2411493" cy="937885"/>
              </a:xfrm>
              <a:prstGeom prst="rect">
                <a:avLst/>
              </a:prstGeom>
              <a:solidFill>
                <a:schemeClr val="accent6">
                  <a:lumMod val="20000"/>
                  <a:lumOff val="80000"/>
                </a:schemeClr>
              </a:solidFill>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𝐸𝐶𝑀</m:t>
                      </m:r>
                      <m:r>
                        <a:rPr lang="en-US" altLang="zh-CN" i="1">
                          <a:latin typeface="Cambria Math" panose="02040503050406030204" pitchFamily="18" charset="0"/>
                        </a:rPr>
                        <m:t>=2</m:t>
                      </m:r>
                      <m:rad>
                        <m:radPr>
                          <m:degHide m:val="on"/>
                          <m:ctrlPr>
                            <a:rPr lang="en-US" altLang="zh-CN" i="1">
                              <a:latin typeface="Cambria Math" panose="02040503050406030204" pitchFamily="18" charset="0"/>
                            </a:rPr>
                          </m:ctrlPr>
                        </m:radPr>
                        <m:deg/>
                        <m:e>
                          <m:sSubSup>
                            <m:sSubSupPr>
                              <m:ctrlPr>
                                <a:rPr lang="en-US" altLang="zh-CN" i="1">
                                  <a:latin typeface="Cambria Math" panose="02040503050406030204" pitchFamily="18" charset="0"/>
                                </a:rPr>
                              </m:ctrlPr>
                            </m:sSubSup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𝐸</m:t>
                                  </m:r>
                                </m:e>
                                <m:sub>
                                  <m:r>
                                    <a:rPr lang="en-US" altLang="zh-CN" i="1">
                                      <a:latin typeface="Cambria Math" panose="02040503050406030204" pitchFamily="18" charset="0"/>
                                    </a:rPr>
                                    <m:t>𝑏</m:t>
                                  </m:r>
                                </m:sub>
                                <m:sup>
                                  <m:r>
                                    <a:rPr lang="en-US" altLang="zh-CN" i="1">
                                      <a:latin typeface="Cambria Math" panose="02040503050406030204" pitchFamily="18" charset="0"/>
                                    </a:rPr>
                                    <m:t>−</m:t>
                                  </m:r>
                                </m:sup>
                              </m:sSubSup>
                              <m:r>
                                <a:rPr lang="en-US" altLang="zh-CN" i="1">
                                  <a:latin typeface="Cambria Math" panose="02040503050406030204" pitchFamily="18" charset="0"/>
                                </a:rPr>
                                <m:t>𝐸</m:t>
                              </m:r>
                            </m:e>
                            <m:sub>
                              <m:r>
                                <a:rPr lang="en-US" altLang="zh-CN" i="1">
                                  <a:latin typeface="Cambria Math" panose="02040503050406030204" pitchFamily="18" charset="0"/>
                                </a:rPr>
                                <m:t>𝑏</m:t>
                              </m:r>
                            </m:sub>
                            <m:sup>
                              <m:r>
                                <a:rPr lang="en-US" altLang="zh-CN" i="1">
                                  <a:latin typeface="Cambria Math" panose="02040503050406030204" pitchFamily="18" charset="0"/>
                                </a:rPr>
                                <m:t>+</m:t>
                              </m:r>
                            </m:sup>
                          </m:sSubSup>
                        </m:e>
                      </m:rad>
                      <m:r>
                        <m:rPr>
                          <m:sty m:val="p"/>
                        </m:rPr>
                        <a:rPr lang="en-US" altLang="zh-CN">
                          <a:latin typeface="Cambria Math" panose="02040503050406030204" pitchFamily="18" charset="0"/>
                        </a:rPr>
                        <m:t>cos</m:t>
                      </m:r>
                      <m:f>
                        <m:fPr>
                          <m:ctrlPr>
                            <a:rPr lang="en-US" altLang="zh-CN" i="1">
                              <a:latin typeface="Cambria Math" panose="02040503050406030204" pitchFamily="18" charset="0"/>
                            </a:rPr>
                          </m:ctrlPr>
                        </m:fPr>
                        <m:num>
                          <m:r>
                            <a:rPr lang="zh-CN" altLang="en-US" i="1">
                              <a:latin typeface="Cambria Math" panose="02040503050406030204" pitchFamily="18" charset="0"/>
                            </a:rPr>
                            <m:t>𝛼</m:t>
                          </m:r>
                        </m:num>
                        <m:den>
                          <m:r>
                            <a:rPr lang="en-US" altLang="zh-CN" i="1">
                              <a:latin typeface="Cambria Math" panose="02040503050406030204" pitchFamily="18" charset="0"/>
                            </a:rPr>
                            <m:t>2</m:t>
                          </m:r>
                        </m:den>
                      </m:f>
                    </m:oMath>
                  </m:oMathPara>
                </a14:m>
                <a:endParaRPr lang="zh-CN" altLang="en-US" dirty="0"/>
              </a:p>
            </p:txBody>
          </p:sp>
        </mc:Choice>
        <mc:Fallback xmlns="">
          <p:sp>
            <p:nvSpPr>
              <p:cNvPr id="39" name="矩形 38">
                <a:extLst>
                  <a:ext uri="{FF2B5EF4-FFF2-40B4-BE49-F238E27FC236}">
                    <a16:creationId xmlns:a16="http://schemas.microsoft.com/office/drawing/2014/main" id="{C501CD60-4511-4C8A-8883-AC579666DB2D}"/>
                  </a:ext>
                </a:extLst>
              </p:cNvPr>
              <p:cNvSpPr>
                <a:spLocks noRot="1" noChangeAspect="1" noMove="1" noResize="1" noEditPoints="1" noAdjustHandles="1" noChangeArrowheads="1" noChangeShapeType="1" noTextEdit="1"/>
              </p:cNvSpPr>
              <p:nvPr/>
            </p:nvSpPr>
            <p:spPr>
              <a:xfrm>
                <a:off x="4356154" y="3534235"/>
                <a:ext cx="2411493" cy="937885"/>
              </a:xfrm>
              <a:prstGeom prst="rect">
                <a:avLst/>
              </a:prstGeom>
              <a:blipFill>
                <a:blip r:embed="rId4"/>
                <a:stretch>
                  <a:fillRect/>
                </a:stretch>
              </a:blipFill>
            </p:spPr>
            <p:txBody>
              <a:bodyPr/>
              <a:lstStyle/>
              <a:p>
                <a:r>
                  <a:rPr lang="zh-CN" altLang="en-US">
                    <a:noFill/>
                  </a:rPr>
                  <a:t> </a:t>
                </a:r>
              </a:p>
            </p:txBody>
          </p:sp>
        </mc:Fallback>
      </mc:AlternateContent>
      <p:cxnSp>
        <p:nvCxnSpPr>
          <p:cNvPr id="41" name="直接箭头连接符 40">
            <a:extLst>
              <a:ext uri="{FF2B5EF4-FFF2-40B4-BE49-F238E27FC236}">
                <a16:creationId xmlns:a16="http://schemas.microsoft.com/office/drawing/2014/main" id="{12903FA7-DEAC-496C-8069-36E302B147F2}"/>
              </a:ext>
            </a:extLst>
          </p:cNvPr>
          <p:cNvCxnSpPr>
            <a:stCxn id="5" idx="2"/>
            <a:endCxn id="39" idx="0"/>
          </p:cNvCxnSpPr>
          <p:nvPr/>
        </p:nvCxnSpPr>
        <p:spPr>
          <a:xfrm>
            <a:off x="5561900" y="3256336"/>
            <a:ext cx="1" cy="277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连接符: 肘形 42">
            <a:extLst>
              <a:ext uri="{FF2B5EF4-FFF2-40B4-BE49-F238E27FC236}">
                <a16:creationId xmlns:a16="http://schemas.microsoft.com/office/drawing/2014/main" id="{E61CB3E5-B4B0-4B6C-BF15-0E50BD4D4902}"/>
              </a:ext>
            </a:extLst>
          </p:cNvPr>
          <p:cNvCxnSpPr>
            <a:cxnSpLocks/>
            <a:stCxn id="39" idx="2"/>
            <a:endCxn id="30" idx="0"/>
          </p:cNvCxnSpPr>
          <p:nvPr/>
        </p:nvCxnSpPr>
        <p:spPr>
          <a:xfrm rot="5400000">
            <a:off x="3620296" y="2916999"/>
            <a:ext cx="386484" cy="34967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BCA75727-6EE6-40F1-8B2E-E654AB0E20D1}"/>
              </a:ext>
            </a:extLst>
          </p:cNvPr>
          <p:cNvSpPr txBox="1"/>
          <p:nvPr/>
        </p:nvSpPr>
        <p:spPr>
          <a:xfrm>
            <a:off x="4000585" y="5073342"/>
            <a:ext cx="3122630" cy="1524007"/>
          </a:xfrm>
          <a:prstGeom prst="rect">
            <a:avLst/>
          </a:prstGeom>
          <a:solidFill>
            <a:schemeClr val="accent6">
              <a:lumMod val="20000"/>
              <a:lumOff val="80000"/>
            </a:schemeClr>
          </a:solidFill>
        </p:spPr>
        <p:txBody>
          <a:bodyPr wrap="square" rtlCol="0">
            <a:spAutoFit/>
          </a:bodyPr>
          <a:lstStyle/>
          <a:p>
            <a:pPr>
              <a:lnSpc>
                <a:spcPct val="150000"/>
              </a:lnSpc>
            </a:pPr>
            <a:r>
              <a:rPr lang="en-US" altLang="zh-CN" sz="1600" dirty="0"/>
              <a:t>Require corrections for beam energy variations, RF accelerations and energy losses due to SR and </a:t>
            </a:r>
            <a:r>
              <a:rPr lang="en-US" altLang="zh-CN" sz="1600" dirty="0" err="1"/>
              <a:t>beamstrahlung</a:t>
            </a:r>
            <a:r>
              <a:rPr lang="en-US" altLang="zh-CN" sz="1600" dirty="0"/>
              <a:t>.</a:t>
            </a:r>
            <a:endParaRPr lang="zh-CN" altLang="en-US" sz="1600" dirty="0"/>
          </a:p>
        </p:txBody>
      </p:sp>
      <p:cxnSp>
        <p:nvCxnSpPr>
          <p:cNvPr id="59" name="直接箭头连接符 58">
            <a:extLst>
              <a:ext uri="{FF2B5EF4-FFF2-40B4-BE49-F238E27FC236}">
                <a16:creationId xmlns:a16="http://schemas.microsoft.com/office/drawing/2014/main" id="{9D621968-9030-46A1-B7DF-EEF784A45913}"/>
              </a:ext>
            </a:extLst>
          </p:cNvPr>
          <p:cNvCxnSpPr>
            <a:stCxn id="39" idx="2"/>
          </p:cNvCxnSpPr>
          <p:nvPr/>
        </p:nvCxnSpPr>
        <p:spPr>
          <a:xfrm flipH="1">
            <a:off x="5561900" y="4472120"/>
            <a:ext cx="1" cy="594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F6817D20-3117-46BF-AD6E-759406CBB100}"/>
              </a:ext>
            </a:extLst>
          </p:cNvPr>
          <p:cNvSpPr txBox="1"/>
          <p:nvPr/>
        </p:nvSpPr>
        <p:spPr>
          <a:xfrm>
            <a:off x="3528881" y="659251"/>
            <a:ext cx="3713357" cy="1154675"/>
          </a:xfrm>
          <a:prstGeom prst="rect">
            <a:avLst/>
          </a:prstGeom>
          <a:solidFill>
            <a:srgbClr val="F3EFD1"/>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A list of main challenges, required studies and associated tools, R&amp;D and tests need to be performed. </a:t>
            </a:r>
            <a:endParaRPr lang="zh-CN" altLang="en-US" sz="1600" dirty="0"/>
          </a:p>
        </p:txBody>
      </p:sp>
      <p:cxnSp>
        <p:nvCxnSpPr>
          <p:cNvPr id="63" name="直接箭头连接符 62">
            <a:extLst>
              <a:ext uri="{FF2B5EF4-FFF2-40B4-BE49-F238E27FC236}">
                <a16:creationId xmlns:a16="http://schemas.microsoft.com/office/drawing/2014/main" id="{A1F737A2-CDBE-4B8C-BE3B-EE6B7EBD5D87}"/>
              </a:ext>
            </a:extLst>
          </p:cNvPr>
          <p:cNvCxnSpPr>
            <a:cxnSpLocks/>
          </p:cNvCxnSpPr>
          <p:nvPr/>
        </p:nvCxnSpPr>
        <p:spPr>
          <a:xfrm flipV="1">
            <a:off x="5385559" y="1754067"/>
            <a:ext cx="0" cy="19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72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572BB32-21FA-4DE3-B3C6-5A2FD8DD3431}"/>
              </a:ext>
            </a:extLst>
          </p:cNvPr>
          <p:cNvSpPr>
            <a:spLocks noGrp="1"/>
          </p:cNvSpPr>
          <p:nvPr>
            <p:ph type="sldNum" sz="quarter" idx="12"/>
          </p:nvPr>
        </p:nvSpPr>
        <p:spPr>
          <a:xfrm>
            <a:off x="10811760" y="6283312"/>
            <a:ext cx="1052511" cy="365125"/>
          </a:xfrm>
        </p:spPr>
        <p:txBody>
          <a:bodyPr/>
          <a:lstStyle/>
          <a:p>
            <a:fld id="{D57F1E4F-1CFF-5643-939E-217C01CDF565}" type="slidenum">
              <a:rPr lang="en-US" smtClean="0"/>
              <a:pPr/>
              <a:t>3</a:t>
            </a:fld>
            <a:endParaRPr lang="en-US" dirty="0"/>
          </a:p>
        </p:txBody>
      </p:sp>
      <p:pic>
        <p:nvPicPr>
          <p:cNvPr id="3" name="图片 2">
            <a:extLst>
              <a:ext uri="{FF2B5EF4-FFF2-40B4-BE49-F238E27FC236}">
                <a16:creationId xmlns:a16="http://schemas.microsoft.com/office/drawing/2014/main" id="{CAB1EF49-0F1C-46C3-8DD5-43269E8CF364}"/>
              </a:ext>
            </a:extLst>
          </p:cNvPr>
          <p:cNvPicPr>
            <a:picLocks noChangeAspect="1"/>
          </p:cNvPicPr>
          <p:nvPr/>
        </p:nvPicPr>
        <p:blipFill>
          <a:blip r:embed="rId2"/>
          <a:stretch>
            <a:fillRect/>
          </a:stretch>
        </p:blipFill>
        <p:spPr>
          <a:xfrm>
            <a:off x="4989800" y="2270737"/>
            <a:ext cx="4248266" cy="3782156"/>
          </a:xfrm>
          <a:prstGeom prst="rect">
            <a:avLst/>
          </a:prstGeom>
        </p:spPr>
      </p:pic>
      <p:cxnSp>
        <p:nvCxnSpPr>
          <p:cNvPr id="4" name="直接连接符 3">
            <a:extLst>
              <a:ext uri="{FF2B5EF4-FFF2-40B4-BE49-F238E27FC236}">
                <a16:creationId xmlns:a16="http://schemas.microsoft.com/office/drawing/2014/main" id="{5BEDAD49-9925-4965-ABEA-73A3FB25E031}"/>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05E20462-CCCC-4685-A943-F732D34EE891}"/>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FCC-</a:t>
            </a:r>
            <a:r>
              <a:rPr lang="en-US" altLang="zh-CN" sz="2800" dirty="0" err="1">
                <a:solidFill>
                  <a:srgbClr val="002060"/>
                </a:solidFill>
              </a:rPr>
              <a:t>ee</a:t>
            </a:r>
            <a:r>
              <a:rPr lang="en-US" altLang="zh-CN" sz="2800" dirty="0">
                <a:solidFill>
                  <a:srgbClr val="002060"/>
                </a:solidFill>
              </a:rPr>
              <a:t> lattice</a:t>
            </a:r>
            <a:endParaRPr lang="zh-CN" altLang="en-US" sz="2800" dirty="0"/>
          </a:p>
        </p:txBody>
      </p:sp>
      <p:sp>
        <p:nvSpPr>
          <p:cNvPr id="7" name="文本框 6">
            <a:extLst>
              <a:ext uri="{FF2B5EF4-FFF2-40B4-BE49-F238E27FC236}">
                <a16:creationId xmlns:a16="http://schemas.microsoft.com/office/drawing/2014/main" id="{0AB49913-DB2A-4319-B787-1822EC494468}"/>
              </a:ext>
            </a:extLst>
          </p:cNvPr>
          <p:cNvSpPr txBox="1"/>
          <p:nvPr/>
        </p:nvSpPr>
        <p:spPr>
          <a:xfrm>
            <a:off x="8237769" y="1072849"/>
            <a:ext cx="3471179" cy="1287532"/>
          </a:xfrm>
          <a:prstGeom prst="rect">
            <a:avLst/>
          </a:prstGeom>
          <a:noFill/>
          <a:ln>
            <a:solidFill>
              <a:schemeClr val="accent6">
                <a:lumMod val="75000"/>
              </a:schemeClr>
            </a:solidFill>
          </a:ln>
        </p:spPr>
        <p:txBody>
          <a:bodyPr wrap="square" rtlCol="0">
            <a:spAutoFit/>
          </a:bodyPr>
          <a:lstStyle/>
          <a:p>
            <a:pPr>
              <a:lnSpc>
                <a:spcPct val="150000"/>
              </a:lnSpc>
            </a:pPr>
            <a:r>
              <a:rPr lang="en-US" altLang="zh-CN" dirty="0"/>
              <a:t>There should be two interaction points, located in the straight sections at </a:t>
            </a:r>
            <a:r>
              <a:rPr lang="en-US" altLang="zh-CN" dirty="0">
                <a:highlight>
                  <a:srgbClr val="FFFF00"/>
                </a:highlight>
              </a:rPr>
              <a:t>PA </a:t>
            </a:r>
            <a:r>
              <a:rPr lang="en-US" altLang="zh-CN" dirty="0"/>
              <a:t>and </a:t>
            </a:r>
            <a:r>
              <a:rPr lang="en-US" altLang="zh-CN" dirty="0">
                <a:highlight>
                  <a:srgbClr val="FFFF00"/>
                </a:highlight>
              </a:rPr>
              <a:t>PG</a:t>
            </a:r>
            <a:r>
              <a:rPr lang="en-US" altLang="zh-CN" dirty="0"/>
              <a:t>.</a:t>
            </a:r>
            <a:endParaRPr lang="zh-CN" altLang="en-US" dirty="0"/>
          </a:p>
        </p:txBody>
      </p:sp>
      <p:cxnSp>
        <p:nvCxnSpPr>
          <p:cNvPr id="9" name="直接箭头连接符 8">
            <a:extLst>
              <a:ext uri="{FF2B5EF4-FFF2-40B4-BE49-F238E27FC236}">
                <a16:creationId xmlns:a16="http://schemas.microsoft.com/office/drawing/2014/main" id="{85ED7120-41BE-4C0A-88CE-38B3B50043D5}"/>
              </a:ext>
            </a:extLst>
          </p:cNvPr>
          <p:cNvCxnSpPr/>
          <p:nvPr/>
        </p:nvCxnSpPr>
        <p:spPr>
          <a:xfrm flipV="1">
            <a:off x="7286231" y="1958816"/>
            <a:ext cx="486561" cy="4110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直接箭头连接符 9">
            <a:extLst>
              <a:ext uri="{FF2B5EF4-FFF2-40B4-BE49-F238E27FC236}">
                <a16:creationId xmlns:a16="http://schemas.microsoft.com/office/drawing/2014/main" id="{17A80F20-60E4-4EE0-AF32-A0977F6A883B}"/>
              </a:ext>
            </a:extLst>
          </p:cNvPr>
          <p:cNvCxnSpPr>
            <a:cxnSpLocks/>
          </p:cNvCxnSpPr>
          <p:nvPr/>
        </p:nvCxnSpPr>
        <p:spPr>
          <a:xfrm flipV="1">
            <a:off x="7014985" y="2109183"/>
            <a:ext cx="1132513" cy="31591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498970A-FC9D-4420-A291-DD6B5A5D4906}"/>
                  </a:ext>
                </a:extLst>
              </p:cNvPr>
              <p:cNvSpPr txBox="1"/>
              <p:nvPr/>
            </p:nvSpPr>
            <p:spPr>
              <a:xfrm>
                <a:off x="462252" y="4580347"/>
                <a:ext cx="4113332" cy="1702965"/>
              </a:xfrm>
              <a:prstGeom prst="rect">
                <a:avLst/>
              </a:prstGeom>
              <a:noFill/>
              <a:ln>
                <a:solidFill>
                  <a:srgbClr val="0000FF"/>
                </a:solidFill>
              </a:ln>
            </p:spPr>
            <p:txBody>
              <a:bodyPr wrap="square" rtlCol="0">
                <a:spAutoFit/>
              </a:bodyPr>
              <a:lstStyle/>
              <a:p>
                <a:pPr>
                  <a:lnSpc>
                    <a:spcPct val="150000"/>
                  </a:lnSpc>
                </a:pPr>
                <a:r>
                  <a:rPr lang="en-US" altLang="zh-CN" dirty="0"/>
                  <a:t>Two RF sections per ring placed in the straight sections at </a:t>
                </a:r>
                <a:r>
                  <a:rPr lang="en-US" altLang="zh-CN" dirty="0">
                    <a:highlight>
                      <a:srgbClr val="FFFF00"/>
                    </a:highlight>
                  </a:rPr>
                  <a:t>PD</a:t>
                </a:r>
                <a:r>
                  <a:rPr lang="en-US" altLang="zh-CN" dirty="0"/>
                  <a:t> and </a:t>
                </a:r>
                <a:r>
                  <a:rPr lang="en-US" altLang="zh-CN" dirty="0">
                    <a:highlight>
                      <a:srgbClr val="FFFF00"/>
                    </a:highlight>
                  </a:rPr>
                  <a:t>PJ</a:t>
                </a:r>
                <a:r>
                  <a:rPr lang="en-US" altLang="zh-CN" dirty="0"/>
                  <a:t>. The RF cavities will be common to e+ and e− in the case of </a:t>
                </a:r>
                <a14:m>
                  <m:oMath xmlns:m="http://schemas.openxmlformats.org/officeDocument/2006/math">
                    <m:r>
                      <a:rPr lang="en-US" altLang="zh-CN" i="1">
                        <a:latin typeface="Cambria Math" panose="02040503050406030204" pitchFamily="18" charset="0"/>
                      </a:rPr>
                      <m:t>𝑡</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𝑡</m:t>
                        </m:r>
                      </m:e>
                    </m:acc>
                  </m:oMath>
                </a14:m>
                <a:r>
                  <a:rPr lang="zh-CN" altLang="en-US" dirty="0"/>
                  <a:t> </a:t>
                </a:r>
                <a:r>
                  <a:rPr lang="en-US" altLang="zh-CN" dirty="0"/>
                  <a:t>.</a:t>
                </a:r>
                <a:endParaRPr lang="zh-CN" altLang="en-US" dirty="0"/>
              </a:p>
            </p:txBody>
          </p:sp>
        </mc:Choice>
        <mc:Fallback xmlns="">
          <p:sp>
            <p:nvSpPr>
              <p:cNvPr id="17" name="文本框 16">
                <a:extLst>
                  <a:ext uri="{FF2B5EF4-FFF2-40B4-BE49-F238E27FC236}">
                    <a16:creationId xmlns:a16="http://schemas.microsoft.com/office/drawing/2014/main" id="{6498970A-FC9D-4420-A291-DD6B5A5D4906}"/>
                  </a:ext>
                </a:extLst>
              </p:cNvPr>
              <p:cNvSpPr txBox="1">
                <a:spLocks noRot="1" noChangeAspect="1" noMove="1" noResize="1" noEditPoints="1" noAdjustHandles="1" noChangeArrowheads="1" noChangeShapeType="1" noTextEdit="1"/>
              </p:cNvSpPr>
              <p:nvPr/>
            </p:nvSpPr>
            <p:spPr>
              <a:xfrm>
                <a:off x="462252" y="4580347"/>
                <a:ext cx="4113332" cy="1702965"/>
              </a:xfrm>
              <a:prstGeom prst="rect">
                <a:avLst/>
              </a:prstGeom>
              <a:blipFill>
                <a:blip r:embed="rId3"/>
                <a:stretch>
                  <a:fillRect l="-1182" r="-1477" b="-4255"/>
                </a:stretch>
              </a:blipFill>
              <a:ln>
                <a:solidFill>
                  <a:srgbClr val="0000FF"/>
                </a:solidFill>
              </a:ln>
            </p:spPr>
            <p:txBody>
              <a:bodyPr/>
              <a:lstStyle/>
              <a:p>
                <a:r>
                  <a:rPr lang="zh-CN" altLang="en-US">
                    <a:noFill/>
                  </a:rPr>
                  <a:t> </a:t>
                </a:r>
              </a:p>
            </p:txBody>
          </p:sp>
        </mc:Fallback>
      </mc:AlternateContent>
      <p:cxnSp>
        <p:nvCxnSpPr>
          <p:cNvPr id="18" name="直接箭头连接符 17">
            <a:extLst>
              <a:ext uri="{FF2B5EF4-FFF2-40B4-BE49-F238E27FC236}">
                <a16:creationId xmlns:a16="http://schemas.microsoft.com/office/drawing/2014/main" id="{4C9F7495-CF12-4B64-A7DC-102A2F131EAF}"/>
              </a:ext>
            </a:extLst>
          </p:cNvPr>
          <p:cNvCxnSpPr>
            <a:cxnSpLocks/>
            <a:stCxn id="3" idx="1"/>
          </p:cNvCxnSpPr>
          <p:nvPr/>
        </p:nvCxnSpPr>
        <p:spPr>
          <a:xfrm flipH="1">
            <a:off x="4380842" y="4161815"/>
            <a:ext cx="608958" cy="32629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 name="直接箭头连接符 20">
            <a:extLst>
              <a:ext uri="{FF2B5EF4-FFF2-40B4-BE49-F238E27FC236}">
                <a16:creationId xmlns:a16="http://schemas.microsoft.com/office/drawing/2014/main" id="{249EC73B-6409-482C-A5BA-56F164B1E9D7}"/>
              </a:ext>
            </a:extLst>
          </p:cNvPr>
          <p:cNvCxnSpPr>
            <a:cxnSpLocks/>
          </p:cNvCxnSpPr>
          <p:nvPr/>
        </p:nvCxnSpPr>
        <p:spPr>
          <a:xfrm flipH="1">
            <a:off x="4575584" y="4371081"/>
            <a:ext cx="3812720" cy="43925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矩形 24">
            <a:extLst>
              <a:ext uri="{FF2B5EF4-FFF2-40B4-BE49-F238E27FC236}">
                <a16:creationId xmlns:a16="http://schemas.microsoft.com/office/drawing/2014/main" id="{B4B69021-732C-49F2-83C1-4FA51179B860}"/>
              </a:ext>
            </a:extLst>
          </p:cNvPr>
          <p:cNvSpPr/>
          <p:nvPr/>
        </p:nvSpPr>
        <p:spPr>
          <a:xfrm>
            <a:off x="9071882" y="4597295"/>
            <a:ext cx="2971030" cy="1200329"/>
          </a:xfrm>
          <a:prstGeom prst="rect">
            <a:avLst/>
          </a:prstGeom>
          <a:ln>
            <a:solidFill>
              <a:schemeClr val="accent3">
                <a:lumMod val="50000"/>
              </a:schemeClr>
            </a:solidFill>
          </a:ln>
        </p:spPr>
        <p:txBody>
          <a:bodyPr wrap="square">
            <a:spAutoFit/>
          </a:bodyPr>
          <a:lstStyle/>
          <a:p>
            <a:r>
              <a:rPr lang="en-US" altLang="zh-CN" dirty="0"/>
              <a:t>The intermediate straight sections at </a:t>
            </a:r>
            <a:r>
              <a:rPr lang="en-US" altLang="zh-CN" dirty="0">
                <a:highlight>
                  <a:srgbClr val="FFFF00"/>
                </a:highlight>
              </a:rPr>
              <a:t>PB</a:t>
            </a:r>
            <a:r>
              <a:rPr lang="en-US" altLang="zh-CN" dirty="0"/>
              <a:t>, </a:t>
            </a:r>
            <a:r>
              <a:rPr lang="en-US" altLang="zh-CN" dirty="0">
                <a:highlight>
                  <a:srgbClr val="FFFF00"/>
                </a:highlight>
              </a:rPr>
              <a:t>PF</a:t>
            </a:r>
            <a:r>
              <a:rPr lang="en-US" altLang="zh-CN" dirty="0"/>
              <a:t>, </a:t>
            </a:r>
            <a:r>
              <a:rPr lang="en-US" altLang="zh-CN" dirty="0">
                <a:highlight>
                  <a:srgbClr val="FFFF00"/>
                </a:highlight>
              </a:rPr>
              <a:t>PH</a:t>
            </a:r>
            <a:r>
              <a:rPr lang="en-US" altLang="zh-CN" dirty="0"/>
              <a:t> and </a:t>
            </a:r>
            <a:r>
              <a:rPr lang="en-US" altLang="zh-CN" dirty="0">
                <a:highlight>
                  <a:srgbClr val="FFFF00"/>
                </a:highlight>
              </a:rPr>
              <a:t>PL</a:t>
            </a:r>
            <a:r>
              <a:rPr lang="en-US" altLang="zh-CN" dirty="0"/>
              <a:t> are placed asymmetrically in the arcs.</a:t>
            </a:r>
            <a:endParaRPr lang="zh-CN" altLang="en-US" dirty="0"/>
          </a:p>
        </p:txBody>
      </p:sp>
      <p:pic>
        <p:nvPicPr>
          <p:cNvPr id="26" name="图片 25">
            <a:extLst>
              <a:ext uri="{FF2B5EF4-FFF2-40B4-BE49-F238E27FC236}">
                <a16:creationId xmlns:a16="http://schemas.microsoft.com/office/drawing/2014/main" id="{DF07E4C1-BE19-4C53-AC40-CEC39D554B16}"/>
              </a:ext>
            </a:extLst>
          </p:cNvPr>
          <p:cNvPicPr>
            <a:picLocks noChangeAspect="1"/>
          </p:cNvPicPr>
          <p:nvPr/>
        </p:nvPicPr>
        <p:blipFill>
          <a:blip r:embed="rId4"/>
          <a:stretch>
            <a:fillRect/>
          </a:stretch>
        </p:blipFill>
        <p:spPr>
          <a:xfrm>
            <a:off x="149088" y="756322"/>
            <a:ext cx="5775330" cy="2187985"/>
          </a:xfrm>
          <a:prstGeom prst="rect">
            <a:avLst/>
          </a:prstGeom>
        </p:spPr>
      </p:pic>
      <p:sp>
        <p:nvSpPr>
          <p:cNvPr id="6" name="矩形 5">
            <a:extLst>
              <a:ext uri="{FF2B5EF4-FFF2-40B4-BE49-F238E27FC236}">
                <a16:creationId xmlns:a16="http://schemas.microsoft.com/office/drawing/2014/main" id="{227E18B9-B03B-4180-A151-AD7DC897629E}"/>
              </a:ext>
            </a:extLst>
          </p:cNvPr>
          <p:cNvSpPr/>
          <p:nvPr/>
        </p:nvSpPr>
        <p:spPr>
          <a:xfrm>
            <a:off x="100542" y="6509937"/>
            <a:ext cx="11580918" cy="276999"/>
          </a:xfrm>
          <a:prstGeom prst="rect">
            <a:avLst/>
          </a:prstGeom>
        </p:spPr>
        <p:txBody>
          <a:bodyPr wrap="square">
            <a:spAutoFit/>
          </a:bodyPr>
          <a:lstStyle/>
          <a:p>
            <a:r>
              <a:rPr lang="en-US" altLang="zh-CN" sz="1200" i="1" dirty="0"/>
              <a:t>FCC-</a:t>
            </a:r>
            <a:r>
              <a:rPr lang="en-US" altLang="zh-CN" sz="1200" i="1" dirty="0" err="1"/>
              <a:t>ee</a:t>
            </a:r>
            <a:r>
              <a:rPr lang="en-US" altLang="zh-CN" sz="1200" i="1" dirty="0"/>
              <a:t>: The Lepton Collider Future Circular Collider Conceptual Design Report Volume 2, https://doi.org/10.1140/epjst/e2019-900045-4</a:t>
            </a:r>
            <a:endParaRPr lang="zh-CN" altLang="en-US" sz="1200" i="1" dirty="0"/>
          </a:p>
        </p:txBody>
      </p:sp>
      <p:sp>
        <p:nvSpPr>
          <p:cNvPr id="8" name="文本框 7">
            <a:extLst>
              <a:ext uri="{FF2B5EF4-FFF2-40B4-BE49-F238E27FC236}">
                <a16:creationId xmlns:a16="http://schemas.microsoft.com/office/drawing/2014/main" id="{2665DD9E-177E-4DEF-B615-BDEFC74F123F}"/>
              </a:ext>
            </a:extLst>
          </p:cNvPr>
          <p:cNvSpPr txBox="1"/>
          <p:nvPr/>
        </p:nvSpPr>
        <p:spPr>
          <a:xfrm>
            <a:off x="6103620" y="727377"/>
            <a:ext cx="1916273" cy="456535"/>
          </a:xfrm>
          <a:prstGeom prst="rect">
            <a:avLst/>
          </a:prstGeom>
          <a:solidFill>
            <a:srgbClr val="FFC000"/>
          </a:solidFill>
        </p:spPr>
        <p:txBody>
          <a:bodyPr wrap="square" rtlCol="0">
            <a:spAutoFit/>
          </a:bodyPr>
          <a:lstStyle/>
          <a:p>
            <a:pPr algn="ctr">
              <a:lnSpc>
                <a:spcPct val="150000"/>
              </a:lnSpc>
            </a:pPr>
            <a:r>
              <a:rPr lang="en-US" altLang="zh-CN" dirty="0"/>
              <a:t>From FCC-CDR</a:t>
            </a:r>
            <a:endParaRPr lang="zh-CN" altLang="en-US" dirty="0"/>
          </a:p>
        </p:txBody>
      </p:sp>
    </p:spTree>
    <p:extLst>
      <p:ext uri="{BB962C8B-B14F-4D97-AF65-F5344CB8AC3E}">
        <p14:creationId xmlns:p14="http://schemas.microsoft.com/office/powerpoint/2010/main" val="1983107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E643F39-2D64-4554-8451-6460837FD821}"/>
              </a:ext>
            </a:extLst>
          </p:cNvPr>
          <p:cNvSpPr>
            <a:spLocks noGrp="1"/>
          </p:cNvSpPr>
          <p:nvPr>
            <p:ph type="sldNum" sz="quarter" idx="12"/>
          </p:nvPr>
        </p:nvSpPr>
        <p:spPr/>
        <p:txBody>
          <a:bodyPr/>
          <a:lstStyle/>
          <a:p>
            <a:fld id="{D57F1E4F-1CFF-5643-939E-217C01CDF565}" type="slidenum">
              <a:rPr lang="en-US" smtClean="0"/>
              <a:pPr/>
              <a:t>30</a:t>
            </a:fld>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0164EB2-831E-4639-89EF-4CCE12E396E6}"/>
                  </a:ext>
                </a:extLst>
              </p:cNvPr>
              <p:cNvSpPr txBox="1"/>
              <p:nvPr/>
            </p:nvSpPr>
            <p:spPr>
              <a:xfrm>
                <a:off x="3552038" y="383285"/>
                <a:ext cx="5087924" cy="872034"/>
              </a:xfrm>
              <a:prstGeom prst="rect">
                <a:avLst/>
              </a:prstGeom>
              <a:noFill/>
              <a:ln>
                <a:solidFill>
                  <a:srgbClr val="0000FF"/>
                </a:solidFill>
              </a:ln>
            </p:spPr>
            <p:txBody>
              <a:bodyPr wrap="square" rtlCol="0">
                <a:spAutoFit/>
              </a:bodyPr>
              <a:lstStyle/>
              <a:p>
                <a:pPr algn="ctr">
                  <a:lnSpc>
                    <a:spcPct val="150000"/>
                  </a:lnSpc>
                </a:pPr>
                <a:r>
                  <a:rPr lang="en-US" altLang="zh-CN" dirty="0">
                    <a:solidFill>
                      <a:srgbClr val="FF0000"/>
                    </a:solidFill>
                  </a:rPr>
                  <a:t>A first look at beam energy monitoring issues for the Higgs resonance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𝐻</m:t>
                    </m:r>
                  </m:oMath>
                </a14:m>
                <a:r>
                  <a:rPr lang="zh-CN" altLang="en-US" dirty="0">
                    <a:solidFill>
                      <a:srgbClr val="FF0000"/>
                    </a:solidFill>
                  </a:rPr>
                  <a:t> </a:t>
                </a:r>
                <a:r>
                  <a:rPr lang="en-US" altLang="zh-CN" dirty="0">
                    <a:solidFill>
                      <a:srgbClr val="FF0000"/>
                    </a:solidFill>
                  </a:rPr>
                  <a:t>run</a:t>
                </a:r>
                <a:endParaRPr lang="zh-CN" altLang="en-US" dirty="0">
                  <a:solidFill>
                    <a:srgbClr val="FF0000"/>
                  </a:solidFill>
                </a:endParaRPr>
              </a:p>
            </p:txBody>
          </p:sp>
        </mc:Choice>
        <mc:Fallback xmlns="">
          <p:sp>
            <p:nvSpPr>
              <p:cNvPr id="3" name="文本框 2">
                <a:extLst>
                  <a:ext uri="{FF2B5EF4-FFF2-40B4-BE49-F238E27FC236}">
                    <a16:creationId xmlns:a16="http://schemas.microsoft.com/office/drawing/2014/main" id="{10164EB2-831E-4639-89EF-4CCE12E396E6}"/>
                  </a:ext>
                </a:extLst>
              </p:cNvPr>
              <p:cNvSpPr txBox="1">
                <a:spLocks noRot="1" noChangeAspect="1" noMove="1" noResize="1" noEditPoints="1" noAdjustHandles="1" noChangeArrowheads="1" noChangeShapeType="1" noTextEdit="1"/>
              </p:cNvSpPr>
              <p:nvPr/>
            </p:nvSpPr>
            <p:spPr>
              <a:xfrm>
                <a:off x="3552038" y="383285"/>
                <a:ext cx="5087924" cy="872034"/>
              </a:xfrm>
              <a:prstGeom prst="rect">
                <a:avLst/>
              </a:prstGeom>
              <a:blipFill>
                <a:blip r:embed="rId2"/>
                <a:stretch>
                  <a:fillRect l="-837" r="-1675" b="-9655"/>
                </a:stretch>
              </a:blipFill>
              <a:ln>
                <a:solidFill>
                  <a:srgbClr val="0000FF"/>
                </a:solidFill>
              </a:ln>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4AF1E49C-AA49-4F54-81CF-7E27FD717BD5}"/>
              </a:ext>
            </a:extLst>
          </p:cNvPr>
          <p:cNvSpPr txBox="1"/>
          <p:nvPr/>
        </p:nvSpPr>
        <p:spPr>
          <a:xfrm>
            <a:off x="269408" y="1590727"/>
            <a:ext cx="3438526" cy="1893339"/>
          </a:xfrm>
          <a:prstGeom prst="rect">
            <a:avLst/>
          </a:prstGeom>
          <a:solidFill>
            <a:schemeClr val="bg2"/>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The ECM setting must be exactly the Higgs boson mass within a fraction of the Higgs width, and cannot be chosen to </a:t>
            </a:r>
            <a:r>
              <a:rPr lang="en-US" altLang="zh-CN" sz="1600" u="sng" dirty="0"/>
              <a:t>avoid spin resonances</a:t>
            </a:r>
            <a:r>
              <a:rPr lang="en-US" altLang="zh-CN" sz="1600" dirty="0"/>
              <a:t>.</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633F187-13B4-4497-A730-62F88B796D55}"/>
                  </a:ext>
                </a:extLst>
              </p:cNvPr>
              <p:cNvSpPr txBox="1"/>
              <p:nvPr/>
            </p:nvSpPr>
            <p:spPr>
              <a:xfrm>
                <a:off x="269408" y="3705837"/>
                <a:ext cx="3438526" cy="785343"/>
              </a:xfrm>
              <a:prstGeom prst="rect">
                <a:avLst/>
              </a:prstGeom>
              <a:solidFill>
                <a:srgbClr val="EBEBEB"/>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Shift beam energy by </a:t>
                </a:r>
                <a14:m>
                  <m:oMath xmlns:m="http://schemas.openxmlformats.org/officeDocument/2006/math">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220</m:t>
                    </m:r>
                    <m:r>
                      <a:rPr lang="en-US" altLang="zh-CN" sz="1600" b="0" i="1" smtClean="0">
                        <a:latin typeface="Cambria Math" panose="02040503050406030204" pitchFamily="18" charset="0"/>
                        <a:ea typeface="Cambria Math" panose="02040503050406030204" pitchFamily="18" charset="0"/>
                      </a:rPr>
                      <m:t>𝑀𝑒𝑉</m:t>
                    </m:r>
                  </m:oMath>
                </a14:m>
                <a:endParaRPr lang="en-US" altLang="zh-CN" sz="1600" dirty="0"/>
              </a:p>
              <a:p>
                <a:pPr marL="285750" indent="-285750">
                  <a:lnSpc>
                    <a:spcPct val="150000"/>
                  </a:lnSpc>
                  <a:buFont typeface="Arial" panose="020B0604020202020204" pitchFamily="34" charset="0"/>
                  <a:buChar char="•"/>
                </a:pPr>
                <a:r>
                  <a:rPr lang="en-US" altLang="zh-CN" sz="1600" dirty="0"/>
                  <a:t>Close a half integer</a:t>
                </a:r>
                <a:endParaRPr lang="zh-CN" altLang="en-US" sz="1600" dirty="0"/>
              </a:p>
            </p:txBody>
          </p:sp>
        </mc:Choice>
        <mc:Fallback xmlns="">
          <p:sp>
            <p:nvSpPr>
              <p:cNvPr id="5" name="文本框 4">
                <a:extLst>
                  <a:ext uri="{FF2B5EF4-FFF2-40B4-BE49-F238E27FC236}">
                    <a16:creationId xmlns:a16="http://schemas.microsoft.com/office/drawing/2014/main" id="{6633F187-13B4-4497-A730-62F88B796D55}"/>
                  </a:ext>
                </a:extLst>
              </p:cNvPr>
              <p:cNvSpPr txBox="1">
                <a:spLocks noRot="1" noChangeAspect="1" noMove="1" noResize="1" noEditPoints="1" noAdjustHandles="1" noChangeArrowheads="1" noChangeShapeType="1" noTextEdit="1"/>
              </p:cNvSpPr>
              <p:nvPr/>
            </p:nvSpPr>
            <p:spPr>
              <a:xfrm>
                <a:off x="269408" y="3705837"/>
                <a:ext cx="3438526" cy="785343"/>
              </a:xfrm>
              <a:prstGeom prst="rect">
                <a:avLst/>
              </a:prstGeom>
              <a:blipFill>
                <a:blip r:embed="rId3"/>
                <a:stretch>
                  <a:fillRect l="-709" b="-930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9D47D049-0740-4D60-9AF3-4B844E1183FA}"/>
              </a:ext>
            </a:extLst>
          </p:cNvPr>
          <p:cNvPicPr>
            <a:picLocks noChangeAspect="1"/>
          </p:cNvPicPr>
          <p:nvPr/>
        </p:nvPicPr>
        <p:blipFill>
          <a:blip r:embed="rId4"/>
          <a:stretch>
            <a:fillRect/>
          </a:stretch>
        </p:blipFill>
        <p:spPr>
          <a:xfrm>
            <a:off x="176866" y="5016504"/>
            <a:ext cx="4409524" cy="1304762"/>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2382500-FB04-4E9C-AFC3-BB75B8379275}"/>
                  </a:ext>
                </a:extLst>
              </p:cNvPr>
              <p:cNvSpPr txBox="1"/>
              <p:nvPr/>
            </p:nvSpPr>
            <p:spPr>
              <a:xfrm>
                <a:off x="4589302" y="1837211"/>
                <a:ext cx="3013396" cy="1154675"/>
              </a:xfrm>
              <a:prstGeom prst="rect">
                <a:avLst/>
              </a:prstGeom>
              <a:solidFill>
                <a:schemeClr val="accent6">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Fluctuations due to ground motion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9</m:t>
                    </m:r>
                    <m:r>
                      <a:rPr lang="en-US" altLang="zh-CN" sz="1600" i="1">
                        <a:latin typeface="Cambria Math" panose="02040503050406030204" pitchFamily="18" charset="0"/>
                        <a:ea typeface="Cambria Math" panose="02040503050406030204" pitchFamily="18" charset="0"/>
                      </a:rPr>
                      <m:t>0</m:t>
                    </m:r>
                    <m:r>
                      <a:rPr lang="en-US" altLang="zh-CN" sz="1600" i="1">
                        <a:latin typeface="Cambria Math" panose="02040503050406030204" pitchFamily="18" charset="0"/>
                        <a:ea typeface="Cambria Math" panose="02040503050406030204" pitchFamily="18" charset="0"/>
                      </a:rPr>
                      <m:t>𝑀𝑒𝑉</m:t>
                    </m:r>
                    <m:r>
                      <a:rPr lang="en-US" altLang="zh-CN" sz="1600" b="0" i="1" smtClean="0">
                        <a:latin typeface="Cambria Math" panose="02040503050406030204" pitchFamily="18" charset="0"/>
                        <a:ea typeface="Cambria Math" panose="02040503050406030204" pitchFamily="18" charset="0"/>
                      </a:rPr>
                      <m:t> </m:t>
                    </m:r>
                  </m:oMath>
                </a14:m>
                <a:r>
                  <a:rPr lang="en-US" altLang="zh-CN" sz="1600" dirty="0"/>
                  <a:t> per beam at the Z resonance</a:t>
                </a:r>
                <a:endParaRPr lang="zh-CN" altLang="en-US" sz="1600" dirty="0"/>
              </a:p>
            </p:txBody>
          </p:sp>
        </mc:Choice>
        <mc:Fallback xmlns="">
          <p:sp>
            <p:nvSpPr>
              <p:cNvPr id="7" name="文本框 6">
                <a:extLst>
                  <a:ext uri="{FF2B5EF4-FFF2-40B4-BE49-F238E27FC236}">
                    <a16:creationId xmlns:a16="http://schemas.microsoft.com/office/drawing/2014/main" id="{42382500-FB04-4E9C-AFC3-BB75B8379275}"/>
                  </a:ext>
                </a:extLst>
              </p:cNvPr>
              <p:cNvSpPr txBox="1">
                <a:spLocks noRot="1" noChangeAspect="1" noMove="1" noResize="1" noEditPoints="1" noAdjustHandles="1" noChangeArrowheads="1" noChangeShapeType="1" noTextEdit="1"/>
              </p:cNvSpPr>
              <p:nvPr/>
            </p:nvSpPr>
            <p:spPr>
              <a:xfrm>
                <a:off x="4589302" y="1837211"/>
                <a:ext cx="3013396" cy="1154675"/>
              </a:xfrm>
              <a:prstGeom prst="rect">
                <a:avLst/>
              </a:prstGeom>
              <a:blipFill>
                <a:blip r:embed="rId5"/>
                <a:stretch>
                  <a:fillRect l="-810" b="-5789"/>
                </a:stretch>
              </a:blipFill>
            </p:spPr>
            <p:txBody>
              <a:bodyPr/>
              <a:lstStyle/>
              <a:p>
                <a:r>
                  <a:rPr lang="zh-CN" altLang="en-US">
                    <a:noFill/>
                  </a:rPr>
                  <a:t> </a:t>
                </a:r>
              </a:p>
            </p:txBody>
          </p:sp>
        </mc:Fallback>
      </mc:AlternateContent>
      <p:cxnSp>
        <p:nvCxnSpPr>
          <p:cNvPr id="9" name="直接箭头连接符 8">
            <a:extLst>
              <a:ext uri="{FF2B5EF4-FFF2-40B4-BE49-F238E27FC236}">
                <a16:creationId xmlns:a16="http://schemas.microsoft.com/office/drawing/2014/main" id="{BD0EE7FB-D0BD-451D-ABEE-EF1EA3F8E6EB}"/>
              </a:ext>
            </a:extLst>
          </p:cNvPr>
          <p:cNvCxnSpPr>
            <a:cxnSpLocks/>
            <a:stCxn id="3" idx="2"/>
            <a:endCxn id="4" idx="0"/>
          </p:cNvCxnSpPr>
          <p:nvPr/>
        </p:nvCxnSpPr>
        <p:spPr>
          <a:xfrm flipH="1">
            <a:off x="1988671" y="1255319"/>
            <a:ext cx="4107329" cy="335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3227E986-3002-4D55-92EF-F4DFCE788F6B}"/>
              </a:ext>
            </a:extLst>
          </p:cNvPr>
          <p:cNvSpPr txBox="1"/>
          <p:nvPr/>
        </p:nvSpPr>
        <p:spPr>
          <a:xfrm>
            <a:off x="4486362" y="3373117"/>
            <a:ext cx="3013396" cy="416011"/>
          </a:xfrm>
          <a:prstGeom prst="rect">
            <a:avLst/>
          </a:prstGeom>
          <a:solidFill>
            <a:schemeClr val="accent6">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Need a good energy model</a:t>
            </a:r>
            <a:endParaRPr lang="zh-CN" altLang="en-US" sz="1600" dirty="0"/>
          </a:p>
        </p:txBody>
      </p:sp>
      <p:sp>
        <p:nvSpPr>
          <p:cNvPr id="11" name="文本框 10">
            <a:extLst>
              <a:ext uri="{FF2B5EF4-FFF2-40B4-BE49-F238E27FC236}">
                <a16:creationId xmlns:a16="http://schemas.microsoft.com/office/drawing/2014/main" id="{4359087A-F56B-411A-8814-0118A0C7AB40}"/>
              </a:ext>
            </a:extLst>
          </p:cNvPr>
          <p:cNvSpPr txBox="1"/>
          <p:nvPr/>
        </p:nvSpPr>
        <p:spPr>
          <a:xfrm>
            <a:off x="8354736" y="1745628"/>
            <a:ext cx="3375172" cy="1154675"/>
          </a:xfrm>
          <a:prstGeom prst="rect">
            <a:avLst/>
          </a:prstGeom>
          <a:solidFill>
            <a:schemeClr val="accent3">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ECM spread should determined by experimental input.</a:t>
            </a:r>
          </a:p>
          <a:p>
            <a:pPr marL="285750" indent="-285750">
              <a:lnSpc>
                <a:spcPct val="150000"/>
              </a:lnSpc>
              <a:buFont typeface="Arial" panose="020B0604020202020204" pitchFamily="34" charset="0"/>
              <a:buChar char="•"/>
            </a:pPr>
            <a:r>
              <a:rPr lang="en-US" altLang="zh-CN" sz="1600" dirty="0"/>
              <a:t>Using the muon pairs </a:t>
            </a:r>
            <a:endParaRPr lang="zh-CN" altLang="en-US" sz="1600" dirty="0"/>
          </a:p>
        </p:txBody>
      </p:sp>
      <p:pic>
        <p:nvPicPr>
          <p:cNvPr id="12" name="图片 11">
            <a:extLst>
              <a:ext uri="{FF2B5EF4-FFF2-40B4-BE49-F238E27FC236}">
                <a16:creationId xmlns:a16="http://schemas.microsoft.com/office/drawing/2014/main" id="{0FF2BD84-5387-488B-86D5-E3315601B64E}"/>
              </a:ext>
            </a:extLst>
          </p:cNvPr>
          <p:cNvPicPr>
            <a:picLocks noChangeAspect="1"/>
          </p:cNvPicPr>
          <p:nvPr/>
        </p:nvPicPr>
        <p:blipFill>
          <a:blip r:embed="rId6"/>
          <a:stretch>
            <a:fillRect/>
          </a:stretch>
        </p:blipFill>
        <p:spPr>
          <a:xfrm>
            <a:off x="6769926" y="4098508"/>
            <a:ext cx="5245208" cy="2563801"/>
          </a:xfrm>
          <a:prstGeom prst="rect">
            <a:avLst/>
          </a:prstGeom>
        </p:spPr>
      </p:pic>
      <p:cxnSp>
        <p:nvCxnSpPr>
          <p:cNvPr id="16" name="直接箭头连接符 15">
            <a:extLst>
              <a:ext uri="{FF2B5EF4-FFF2-40B4-BE49-F238E27FC236}">
                <a16:creationId xmlns:a16="http://schemas.microsoft.com/office/drawing/2014/main" id="{8B510A65-84B9-443F-B7CA-0A8FE2A397D4}"/>
              </a:ext>
            </a:extLst>
          </p:cNvPr>
          <p:cNvCxnSpPr>
            <a:stCxn id="3" idx="2"/>
          </p:cNvCxnSpPr>
          <p:nvPr/>
        </p:nvCxnSpPr>
        <p:spPr>
          <a:xfrm>
            <a:off x="6096000" y="1255319"/>
            <a:ext cx="0" cy="525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DFAB552E-C29A-4829-887B-CC0B295E8EB1}"/>
              </a:ext>
            </a:extLst>
          </p:cNvPr>
          <p:cNvCxnSpPr>
            <a:cxnSpLocks/>
            <a:stCxn id="3" idx="2"/>
            <a:endCxn id="11" idx="0"/>
          </p:cNvCxnSpPr>
          <p:nvPr/>
        </p:nvCxnSpPr>
        <p:spPr>
          <a:xfrm>
            <a:off x="6096000" y="1255319"/>
            <a:ext cx="3946322" cy="49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连接符: 肘形 23">
            <a:extLst>
              <a:ext uri="{FF2B5EF4-FFF2-40B4-BE49-F238E27FC236}">
                <a16:creationId xmlns:a16="http://schemas.microsoft.com/office/drawing/2014/main" id="{5DC8DE6C-FA32-4032-8D98-FFD8C8F126EB}"/>
              </a:ext>
            </a:extLst>
          </p:cNvPr>
          <p:cNvCxnSpPr>
            <a:stCxn id="11" idx="2"/>
            <a:endCxn id="12" idx="0"/>
          </p:cNvCxnSpPr>
          <p:nvPr/>
        </p:nvCxnSpPr>
        <p:spPr>
          <a:xfrm rot="5400000">
            <a:off x="9118324" y="3174509"/>
            <a:ext cx="1198205" cy="6497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743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DEE2172-D8B6-453E-A0EF-7BB9E47B6F37}"/>
              </a:ext>
            </a:extLst>
          </p:cNvPr>
          <p:cNvSpPr>
            <a:spLocks noGrp="1"/>
          </p:cNvSpPr>
          <p:nvPr>
            <p:ph type="sldNum" sz="quarter" idx="12"/>
          </p:nvPr>
        </p:nvSpPr>
        <p:spPr/>
        <p:txBody>
          <a:bodyPr/>
          <a:lstStyle/>
          <a:p>
            <a:fld id="{D57F1E4F-1CFF-5643-939E-217C01CDF565}" type="slidenum">
              <a:rPr lang="en-US" smtClean="0"/>
              <a:pPr/>
              <a:t>31</a:t>
            </a:fld>
            <a:endParaRPr lang="en-US"/>
          </a:p>
        </p:txBody>
      </p:sp>
      <p:sp>
        <p:nvSpPr>
          <p:cNvPr id="3" name="文本框 2">
            <a:extLst>
              <a:ext uri="{FF2B5EF4-FFF2-40B4-BE49-F238E27FC236}">
                <a16:creationId xmlns:a16="http://schemas.microsoft.com/office/drawing/2014/main" id="{4118A3A0-3992-436E-B0BD-7B3B77A98FF3}"/>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18" name="文本框 17">
            <a:extLst>
              <a:ext uri="{FF2B5EF4-FFF2-40B4-BE49-F238E27FC236}">
                <a16:creationId xmlns:a16="http://schemas.microsoft.com/office/drawing/2014/main" id="{CB9CA23A-BAD0-4289-8177-896C649BDF57}"/>
              </a:ext>
            </a:extLst>
          </p:cNvPr>
          <p:cNvSpPr txBox="1"/>
          <p:nvPr/>
        </p:nvSpPr>
        <p:spPr>
          <a:xfrm>
            <a:off x="234892" y="2771876"/>
            <a:ext cx="3926047" cy="872034"/>
          </a:xfrm>
          <a:prstGeom prst="rect">
            <a:avLst/>
          </a:prstGeom>
          <a:solidFill>
            <a:schemeClr val="bg2">
              <a:lumMod val="75000"/>
            </a:schemeClr>
          </a:solidFill>
        </p:spPr>
        <p:txBody>
          <a:bodyPr wrap="square" rtlCol="0">
            <a:spAutoFit/>
          </a:bodyPr>
          <a:lstStyle/>
          <a:p>
            <a:pPr marL="285750" indent="-285750">
              <a:lnSpc>
                <a:spcPct val="150000"/>
              </a:lnSpc>
              <a:buFont typeface="Arial" panose="020B0604020202020204" pitchFamily="34" charset="0"/>
              <a:buChar char="•"/>
            </a:pPr>
            <a:r>
              <a:rPr lang="en-US" altLang="zh-CN" dirty="0"/>
              <a:t>Beam polarization build up by </a:t>
            </a:r>
            <a:r>
              <a:rPr lang="en-US" altLang="zh-CN" dirty="0" err="1"/>
              <a:t>Skolov-Ternov</a:t>
            </a:r>
            <a:r>
              <a:rPr lang="en-US" altLang="zh-CN" dirty="0"/>
              <a:t> effect.</a:t>
            </a:r>
            <a:endParaRPr lang="zh-CN" altLang="en-US" dirty="0"/>
          </a:p>
        </p:txBody>
      </p:sp>
      <p:sp>
        <p:nvSpPr>
          <p:cNvPr id="19" name="等腰三角形 18">
            <a:extLst>
              <a:ext uri="{FF2B5EF4-FFF2-40B4-BE49-F238E27FC236}">
                <a16:creationId xmlns:a16="http://schemas.microsoft.com/office/drawing/2014/main" id="{1C414BFB-C70E-4724-8B3A-F4B46370FE68}"/>
              </a:ext>
            </a:extLst>
          </p:cNvPr>
          <p:cNvSpPr/>
          <p:nvPr/>
        </p:nvSpPr>
        <p:spPr>
          <a:xfrm rot="12641583">
            <a:off x="4467543" y="3208124"/>
            <a:ext cx="328811" cy="282180"/>
          </a:xfrm>
          <a:prstGeom prst="triangle">
            <a:avLst/>
          </a:prstGeom>
          <a:solidFill>
            <a:srgbClr val="E11E34"/>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defPPr>
              <a:defRPr lang="zh-CN"/>
            </a:defPPr>
            <a:lvl1pPr marL="0" algn="l" defTabSz="802005" rtl="0" eaLnBrk="1" latinLnBrk="0" hangingPunct="1">
              <a:defRPr sz="1600" kern="1200">
                <a:solidFill>
                  <a:schemeClr val="lt1"/>
                </a:solidFill>
                <a:latin typeface="+mn-lt"/>
                <a:ea typeface="+mn-ea"/>
                <a:cs typeface="+mn-cs"/>
              </a:defRPr>
            </a:lvl1pPr>
            <a:lvl2pPr marL="401320" algn="l" defTabSz="802005" rtl="0" eaLnBrk="1" latinLnBrk="0" hangingPunct="1">
              <a:defRPr sz="1600" kern="1200">
                <a:solidFill>
                  <a:schemeClr val="lt1"/>
                </a:solidFill>
                <a:latin typeface="+mn-lt"/>
                <a:ea typeface="+mn-ea"/>
                <a:cs typeface="+mn-cs"/>
              </a:defRPr>
            </a:lvl2pPr>
            <a:lvl3pPr marL="802005" algn="l" defTabSz="802005" rtl="0" eaLnBrk="1" latinLnBrk="0" hangingPunct="1">
              <a:defRPr sz="1600" kern="1200">
                <a:solidFill>
                  <a:schemeClr val="lt1"/>
                </a:solidFill>
                <a:latin typeface="+mn-lt"/>
                <a:ea typeface="+mn-ea"/>
                <a:cs typeface="+mn-cs"/>
              </a:defRPr>
            </a:lvl3pPr>
            <a:lvl4pPr marL="1203325" algn="l" defTabSz="802005" rtl="0" eaLnBrk="1" latinLnBrk="0" hangingPunct="1">
              <a:defRPr sz="1600" kern="1200">
                <a:solidFill>
                  <a:schemeClr val="lt1"/>
                </a:solidFill>
                <a:latin typeface="+mn-lt"/>
                <a:ea typeface="+mn-ea"/>
                <a:cs typeface="+mn-cs"/>
              </a:defRPr>
            </a:lvl4pPr>
            <a:lvl5pPr marL="1604645" algn="l" defTabSz="802005" rtl="0" eaLnBrk="1" latinLnBrk="0" hangingPunct="1">
              <a:defRPr sz="1600" kern="1200">
                <a:solidFill>
                  <a:schemeClr val="lt1"/>
                </a:solidFill>
                <a:latin typeface="+mn-lt"/>
                <a:ea typeface="+mn-ea"/>
                <a:cs typeface="+mn-cs"/>
              </a:defRPr>
            </a:lvl5pPr>
            <a:lvl6pPr marL="2005965" algn="l" defTabSz="802005" rtl="0" eaLnBrk="1" latinLnBrk="0" hangingPunct="1">
              <a:defRPr sz="1600" kern="1200">
                <a:solidFill>
                  <a:schemeClr val="lt1"/>
                </a:solidFill>
                <a:latin typeface="+mn-lt"/>
                <a:ea typeface="+mn-ea"/>
                <a:cs typeface="+mn-cs"/>
              </a:defRPr>
            </a:lvl6pPr>
            <a:lvl7pPr marL="2406650" algn="l" defTabSz="802005" rtl="0" eaLnBrk="1" latinLnBrk="0" hangingPunct="1">
              <a:defRPr sz="1600" kern="1200">
                <a:solidFill>
                  <a:schemeClr val="lt1"/>
                </a:solidFill>
                <a:latin typeface="+mn-lt"/>
                <a:ea typeface="+mn-ea"/>
                <a:cs typeface="+mn-cs"/>
              </a:defRPr>
            </a:lvl7pPr>
            <a:lvl8pPr marL="2807970" algn="l" defTabSz="802005" rtl="0" eaLnBrk="1" latinLnBrk="0" hangingPunct="1">
              <a:defRPr sz="1600" kern="1200">
                <a:solidFill>
                  <a:schemeClr val="lt1"/>
                </a:solidFill>
                <a:latin typeface="+mn-lt"/>
                <a:ea typeface="+mn-ea"/>
                <a:cs typeface="+mn-cs"/>
              </a:defRPr>
            </a:lvl8pPr>
            <a:lvl9pPr marL="3209290" algn="l" defTabSz="802005" rtl="0" eaLnBrk="1" latinLnBrk="0" hangingPunct="1">
              <a:defRPr sz="1600" kern="1200">
                <a:solidFill>
                  <a:schemeClr val="lt1"/>
                </a:solidFill>
                <a:latin typeface="+mn-lt"/>
                <a:ea typeface="+mn-ea"/>
                <a:cs typeface="+mn-cs"/>
              </a:defRPr>
            </a:lvl9pPr>
          </a:lstStyle>
          <a:p>
            <a:pPr algn="ctr"/>
            <a:endPar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简" panose="02010800040101010101" charset="-122"/>
              <a:ea typeface="宋体-简" panose="02010800040101010101" charset="-122"/>
            </a:endParaRPr>
          </a:p>
        </p:txBody>
      </p:sp>
      <p:sp>
        <p:nvSpPr>
          <p:cNvPr id="20" name="文本框 19">
            <a:extLst>
              <a:ext uri="{FF2B5EF4-FFF2-40B4-BE49-F238E27FC236}">
                <a16:creationId xmlns:a16="http://schemas.microsoft.com/office/drawing/2014/main" id="{9850854D-98F2-4064-80E2-612D093C6DDB}"/>
              </a:ext>
            </a:extLst>
          </p:cNvPr>
          <p:cNvSpPr txBox="1"/>
          <p:nvPr/>
        </p:nvSpPr>
        <p:spPr>
          <a:xfrm>
            <a:off x="5739468" y="431713"/>
            <a:ext cx="4595768" cy="1524007"/>
          </a:xfrm>
          <a:prstGeom prst="rect">
            <a:avLst/>
          </a:prstGeom>
          <a:solidFill>
            <a:schemeClr val="tx2">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Z pole, polarization time is 256 h.</a:t>
            </a:r>
          </a:p>
          <a:p>
            <a:pPr marL="285750" indent="-285750">
              <a:lnSpc>
                <a:spcPct val="150000"/>
              </a:lnSpc>
              <a:buFont typeface="Arial" panose="020B0604020202020204" pitchFamily="34" charset="0"/>
              <a:buChar char="•"/>
            </a:pPr>
            <a:r>
              <a:rPr lang="en-US" altLang="zh-CN" sz="1600" dirty="0"/>
              <a:t> For reach 5%~10%, the time is 14~29 h; </a:t>
            </a:r>
          </a:p>
          <a:p>
            <a:pPr marL="285750" indent="-285750">
              <a:lnSpc>
                <a:spcPct val="150000"/>
              </a:lnSpc>
              <a:buFont typeface="Arial" panose="020B0604020202020204" pitchFamily="34" charset="0"/>
              <a:buChar char="•"/>
            </a:pPr>
            <a:r>
              <a:rPr lang="en-US" altLang="zh-CN" sz="1600" dirty="0"/>
              <a:t>8 wigglers B+~0.57 T by factor 10 time reduced. </a:t>
            </a:r>
            <a:endParaRPr lang="zh-CN" altLang="en-US" sz="1600" dirty="0"/>
          </a:p>
        </p:txBody>
      </p:sp>
      <p:sp>
        <p:nvSpPr>
          <p:cNvPr id="21" name="文本框 20">
            <a:extLst>
              <a:ext uri="{FF2B5EF4-FFF2-40B4-BE49-F238E27FC236}">
                <a16:creationId xmlns:a16="http://schemas.microsoft.com/office/drawing/2014/main" id="{9DB2C8E2-4EB2-4A65-ADF6-EA2B961934BA}"/>
              </a:ext>
            </a:extLst>
          </p:cNvPr>
          <p:cNvSpPr txBox="1"/>
          <p:nvPr/>
        </p:nvSpPr>
        <p:spPr>
          <a:xfrm>
            <a:off x="5739467" y="2194539"/>
            <a:ext cx="4595769" cy="1154675"/>
          </a:xfrm>
          <a:prstGeom prst="rect">
            <a:avLst/>
          </a:prstGeom>
          <a:solidFill>
            <a:schemeClr val="tx2">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US" altLang="zh-CN" sz="1600" dirty="0"/>
              <a:t>W pair threshold, </a:t>
            </a:r>
            <a:r>
              <a:rPr lang="en-US" altLang="zh-CN" sz="1600" dirty="0" err="1"/>
              <a:t>Skolov-Ternov</a:t>
            </a:r>
            <a:r>
              <a:rPr lang="en-US" altLang="zh-CN" sz="1600" dirty="0"/>
              <a:t> time is 14 h. </a:t>
            </a:r>
          </a:p>
          <a:p>
            <a:pPr marL="285750" indent="-285750">
              <a:lnSpc>
                <a:spcPct val="150000"/>
              </a:lnSpc>
              <a:buFont typeface="Arial" panose="020B0604020202020204" pitchFamily="34" charset="0"/>
              <a:buChar char="•"/>
            </a:pPr>
            <a:r>
              <a:rPr lang="en-US" altLang="zh-CN" sz="1600" dirty="0"/>
              <a:t>10% polarization time is 1.6 h.</a:t>
            </a:r>
          </a:p>
          <a:p>
            <a:pPr marL="285750" indent="-285750">
              <a:lnSpc>
                <a:spcPct val="150000"/>
              </a:lnSpc>
              <a:buFont typeface="Arial" panose="020B0604020202020204" pitchFamily="34" charset="0"/>
              <a:buChar char="•"/>
            </a:pPr>
            <a:r>
              <a:rPr lang="en-US" altLang="zh-CN" sz="1600" dirty="0"/>
              <a:t>Not need wiggles.</a:t>
            </a:r>
            <a:endParaRPr lang="zh-CN" altLang="en-US" sz="1600" dirty="0"/>
          </a:p>
        </p:txBody>
      </p:sp>
      <p:sp>
        <p:nvSpPr>
          <p:cNvPr id="22" name="矩形 21">
            <a:extLst>
              <a:ext uri="{FF2B5EF4-FFF2-40B4-BE49-F238E27FC236}">
                <a16:creationId xmlns:a16="http://schemas.microsoft.com/office/drawing/2014/main" id="{EBC970D2-5185-4ED3-BC3E-4C8798F54E4D}"/>
              </a:ext>
            </a:extLst>
          </p:cNvPr>
          <p:cNvSpPr/>
          <p:nvPr/>
        </p:nvSpPr>
        <p:spPr>
          <a:xfrm>
            <a:off x="5739467" y="3588033"/>
            <a:ext cx="4595769" cy="3046988"/>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altLang="zh-CN" sz="1600" dirty="0"/>
              <a:t>The choice of wiggler location, parameters and number results from the need of decreasing polarization time keeping the beam horizontal emittance, energy spread and additional energy loss within limits.</a:t>
            </a:r>
          </a:p>
          <a:p>
            <a:pPr marL="285750" indent="-285750">
              <a:buFont typeface="Arial" panose="020B0604020202020204" pitchFamily="34" charset="0"/>
              <a:buChar char="•"/>
            </a:pPr>
            <a:r>
              <a:rPr lang="en-US" altLang="zh-CN" sz="1600" dirty="0"/>
              <a:t>Although it will be impossible to operate them with a full machine because of the excessive synchrotron radiation</a:t>
            </a:r>
          </a:p>
          <a:p>
            <a:pPr marL="285750" indent="-285750">
              <a:buFont typeface="Arial" panose="020B0604020202020204" pitchFamily="34" charset="0"/>
              <a:buChar char="•"/>
            </a:pPr>
            <a:r>
              <a:rPr lang="en-US" altLang="zh-CN" sz="1600" dirty="0"/>
              <a:t>a detailed design of the wigglers, especially concerning the management of the 900 KeV critical energy photons, is needed. However, we do not expect this to be a critical issue</a:t>
            </a:r>
            <a:endParaRPr lang="zh-CN" altLang="en-US" sz="1600" dirty="0"/>
          </a:p>
        </p:txBody>
      </p:sp>
      <p:cxnSp>
        <p:nvCxnSpPr>
          <p:cNvPr id="24" name="连接符: 肘形 23">
            <a:extLst>
              <a:ext uri="{FF2B5EF4-FFF2-40B4-BE49-F238E27FC236}">
                <a16:creationId xmlns:a16="http://schemas.microsoft.com/office/drawing/2014/main" id="{C76C7EE7-5CC0-40DD-8E47-25D755EB6633}"/>
              </a:ext>
            </a:extLst>
          </p:cNvPr>
          <p:cNvCxnSpPr>
            <a:stCxn id="19" idx="2"/>
            <a:endCxn id="20" idx="1"/>
          </p:cNvCxnSpPr>
          <p:nvPr/>
        </p:nvCxnSpPr>
        <p:spPr>
          <a:xfrm rot="5400000" flipH="1" flipV="1">
            <a:off x="4233359" y="1805700"/>
            <a:ext cx="2118091" cy="8941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连接符: 肘形 25">
            <a:extLst>
              <a:ext uri="{FF2B5EF4-FFF2-40B4-BE49-F238E27FC236}">
                <a16:creationId xmlns:a16="http://schemas.microsoft.com/office/drawing/2014/main" id="{48DF4965-8F23-42E8-B6E1-10660E6AA938}"/>
              </a:ext>
            </a:extLst>
          </p:cNvPr>
          <p:cNvCxnSpPr>
            <a:cxnSpLocks/>
          </p:cNvCxnSpPr>
          <p:nvPr/>
        </p:nvCxnSpPr>
        <p:spPr>
          <a:xfrm rot="16200000" flipH="1">
            <a:off x="4261503" y="3887947"/>
            <a:ext cx="2061800" cy="894125"/>
          </a:xfrm>
          <a:prstGeom prst="bentConnector3">
            <a:avLst>
              <a:gd name="adj1" fmla="val 996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a:extLst>
              <a:ext uri="{FF2B5EF4-FFF2-40B4-BE49-F238E27FC236}">
                <a16:creationId xmlns:a16="http://schemas.microsoft.com/office/drawing/2014/main" id="{6070CBE2-5E4E-45DB-8EA1-13FAC33282A5}"/>
              </a:ext>
            </a:extLst>
          </p:cNvPr>
          <p:cNvCxnSpPr>
            <a:stCxn id="19" idx="2"/>
            <a:endCxn id="21" idx="1"/>
          </p:cNvCxnSpPr>
          <p:nvPr/>
        </p:nvCxnSpPr>
        <p:spPr>
          <a:xfrm rot="5400000" flipH="1" flipV="1">
            <a:off x="5022439" y="2594780"/>
            <a:ext cx="539931" cy="8941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027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1652A57-72C2-473E-B8AD-69AD571920B9}"/>
              </a:ext>
            </a:extLst>
          </p:cNvPr>
          <p:cNvSpPr>
            <a:spLocks noGrp="1"/>
          </p:cNvSpPr>
          <p:nvPr>
            <p:ph type="sldNum" sz="quarter" idx="12"/>
          </p:nvPr>
        </p:nvSpPr>
        <p:spPr/>
        <p:txBody>
          <a:bodyPr/>
          <a:lstStyle/>
          <a:p>
            <a:fld id="{D57F1E4F-1CFF-5643-939E-217C01CDF565}" type="slidenum">
              <a:rPr lang="en-US" smtClean="0"/>
              <a:pPr/>
              <a:t>32</a:t>
            </a:fld>
            <a:endParaRPr lang="en-US"/>
          </a:p>
        </p:txBody>
      </p:sp>
      <p:sp>
        <p:nvSpPr>
          <p:cNvPr id="3" name="文本框 2">
            <a:extLst>
              <a:ext uri="{FF2B5EF4-FFF2-40B4-BE49-F238E27FC236}">
                <a16:creationId xmlns:a16="http://schemas.microsoft.com/office/drawing/2014/main" id="{325C0C70-EF13-4BA6-8DE0-69DCF2E63991}"/>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4" name="文本框 3">
            <a:extLst>
              <a:ext uri="{FF2B5EF4-FFF2-40B4-BE49-F238E27FC236}">
                <a16:creationId xmlns:a16="http://schemas.microsoft.com/office/drawing/2014/main" id="{3DFB733E-1A67-4747-BD4D-2EC57B988AE1}"/>
              </a:ext>
            </a:extLst>
          </p:cNvPr>
          <p:cNvSpPr txBox="1"/>
          <p:nvPr/>
        </p:nvSpPr>
        <p:spPr>
          <a:xfrm>
            <a:off x="4208477" y="1348754"/>
            <a:ext cx="3775046" cy="872034"/>
          </a:xfrm>
          <a:prstGeom prst="rect">
            <a:avLst/>
          </a:prstGeom>
          <a:solidFill>
            <a:schemeClr val="accent4">
              <a:lumMod val="20000"/>
              <a:lumOff val="80000"/>
            </a:schemeClr>
          </a:solidFill>
        </p:spPr>
        <p:txBody>
          <a:bodyPr wrap="square" rtlCol="0">
            <a:spAutoFit/>
          </a:bodyPr>
          <a:lstStyle/>
          <a:p>
            <a:pPr algn="ctr">
              <a:lnSpc>
                <a:spcPct val="150000"/>
              </a:lnSpc>
            </a:pPr>
            <a:r>
              <a:rPr lang="en-US" altLang="zh-CN" u="sng" dirty="0"/>
              <a:t>Non-colliding bunches </a:t>
            </a:r>
            <a:r>
              <a:rPr lang="en-US" altLang="zh-CN" dirty="0"/>
              <a:t>will be used for energy calibration</a:t>
            </a:r>
            <a:endParaRPr lang="zh-CN" altLang="en-US" dirty="0"/>
          </a:p>
        </p:txBody>
      </p:sp>
      <p:sp>
        <p:nvSpPr>
          <p:cNvPr id="5" name="文本框 4">
            <a:extLst>
              <a:ext uri="{FF2B5EF4-FFF2-40B4-BE49-F238E27FC236}">
                <a16:creationId xmlns:a16="http://schemas.microsoft.com/office/drawing/2014/main" id="{87FF95E2-6609-4960-805E-3FB04FE48AF8}"/>
              </a:ext>
            </a:extLst>
          </p:cNvPr>
          <p:cNvSpPr txBox="1"/>
          <p:nvPr/>
        </p:nvSpPr>
        <p:spPr>
          <a:xfrm>
            <a:off x="4208478" y="2672976"/>
            <a:ext cx="3775045" cy="872034"/>
          </a:xfrm>
          <a:prstGeom prst="rect">
            <a:avLst/>
          </a:prstGeom>
          <a:solidFill>
            <a:schemeClr val="accent4">
              <a:lumMod val="20000"/>
              <a:lumOff val="80000"/>
            </a:schemeClr>
          </a:solidFill>
        </p:spPr>
        <p:txBody>
          <a:bodyPr wrap="square" rtlCol="0">
            <a:spAutoFit/>
          </a:bodyPr>
          <a:lstStyle/>
          <a:p>
            <a:pPr algn="ctr">
              <a:lnSpc>
                <a:spcPct val="150000"/>
              </a:lnSpc>
            </a:pPr>
            <a:r>
              <a:rPr lang="en-US" altLang="zh-CN" u="sng" dirty="0"/>
              <a:t>Hundreds of</a:t>
            </a:r>
            <a:r>
              <a:rPr lang="en-US" altLang="zh-CN" dirty="0"/>
              <a:t> Non-colliding bunches with a reduced population is </a:t>
            </a:r>
            <a:r>
              <a:rPr lang="en-US" altLang="zh-CN" u="sng" dirty="0"/>
              <a:t>1e10</a:t>
            </a:r>
            <a:endParaRPr lang="zh-CN" altLang="en-US" u="sng" dirty="0"/>
          </a:p>
        </p:txBody>
      </p:sp>
      <p:sp>
        <p:nvSpPr>
          <p:cNvPr id="6" name="矩形 5">
            <a:extLst>
              <a:ext uri="{FF2B5EF4-FFF2-40B4-BE49-F238E27FC236}">
                <a16:creationId xmlns:a16="http://schemas.microsoft.com/office/drawing/2014/main" id="{30D583CE-510C-4D43-B2DC-0831EDC41CC6}"/>
              </a:ext>
            </a:extLst>
          </p:cNvPr>
          <p:cNvSpPr/>
          <p:nvPr/>
        </p:nvSpPr>
        <p:spPr>
          <a:xfrm>
            <a:off x="385894" y="1750039"/>
            <a:ext cx="3305262" cy="830997"/>
          </a:xfrm>
          <a:prstGeom prst="rect">
            <a:avLst/>
          </a:prstGeom>
          <a:ln>
            <a:solidFill>
              <a:schemeClr val="accent1">
                <a:lumMod val="60000"/>
                <a:lumOff val="40000"/>
              </a:schemeClr>
            </a:solidFill>
          </a:ln>
        </p:spPr>
        <p:txBody>
          <a:bodyPr wrap="square">
            <a:spAutoFit/>
          </a:bodyPr>
          <a:lstStyle/>
          <a:p>
            <a:pPr algn="ctr"/>
            <a:r>
              <a:rPr lang="en-US" altLang="zh-CN" sz="1600" dirty="0"/>
              <a:t>Colliding bunches lifetime being about 1 h (Bhabha scattering limited)</a:t>
            </a:r>
            <a:endParaRPr lang="zh-CN" altLang="en-US" sz="1600" dirty="0"/>
          </a:p>
        </p:txBody>
      </p:sp>
      <p:sp>
        <p:nvSpPr>
          <p:cNvPr id="7" name="矩形 6">
            <a:extLst>
              <a:ext uri="{FF2B5EF4-FFF2-40B4-BE49-F238E27FC236}">
                <a16:creationId xmlns:a16="http://schemas.microsoft.com/office/drawing/2014/main" id="{9554A79B-46D1-4642-9126-1455EF5DC60D}"/>
              </a:ext>
            </a:extLst>
          </p:cNvPr>
          <p:cNvSpPr/>
          <p:nvPr/>
        </p:nvSpPr>
        <p:spPr>
          <a:xfrm>
            <a:off x="385894" y="3211050"/>
            <a:ext cx="3305262" cy="1815882"/>
          </a:xfrm>
          <a:prstGeom prst="rect">
            <a:avLst/>
          </a:prstGeom>
          <a:ln>
            <a:solidFill>
              <a:schemeClr val="accent1">
                <a:lumMod val="60000"/>
                <a:lumOff val="40000"/>
              </a:schemeClr>
            </a:solidFill>
          </a:ln>
        </p:spPr>
        <p:txBody>
          <a:bodyPr wrap="square">
            <a:spAutoFit/>
          </a:bodyPr>
          <a:lstStyle/>
          <a:p>
            <a:r>
              <a:rPr lang="en-US" altLang="zh-CN" sz="1600" dirty="0"/>
              <a:t>their lifetime being limited by </a:t>
            </a:r>
            <a:r>
              <a:rPr lang="en-US" altLang="zh-CN" sz="1600" dirty="0" err="1"/>
              <a:t>Touschek</a:t>
            </a:r>
            <a:r>
              <a:rPr lang="en-US" altLang="zh-CN" sz="1600" dirty="0"/>
              <a:t> effect, will be first injected with wigglers switched on until polarization reaches between 5% and 10% when wigglers will be switched off and the remaining bunches injected</a:t>
            </a:r>
            <a:endParaRPr lang="zh-CN" altLang="en-US" sz="1600" dirty="0"/>
          </a:p>
        </p:txBody>
      </p:sp>
      <p:sp>
        <p:nvSpPr>
          <p:cNvPr id="8" name="矩形 7">
            <a:extLst>
              <a:ext uri="{FF2B5EF4-FFF2-40B4-BE49-F238E27FC236}">
                <a16:creationId xmlns:a16="http://schemas.microsoft.com/office/drawing/2014/main" id="{AE9AF96F-4B53-4D53-AD4F-3FCEFBC103D2}"/>
              </a:ext>
            </a:extLst>
          </p:cNvPr>
          <p:cNvSpPr/>
          <p:nvPr/>
        </p:nvSpPr>
        <p:spPr>
          <a:xfrm>
            <a:off x="4208478" y="4207234"/>
            <a:ext cx="3775045" cy="646331"/>
          </a:xfrm>
          <a:prstGeom prst="rect">
            <a:avLst/>
          </a:prstGeom>
          <a:solidFill>
            <a:schemeClr val="accent4">
              <a:lumMod val="20000"/>
              <a:lumOff val="80000"/>
            </a:schemeClr>
          </a:solidFill>
        </p:spPr>
        <p:txBody>
          <a:bodyPr wrap="square">
            <a:spAutoFit/>
          </a:bodyPr>
          <a:lstStyle/>
          <a:p>
            <a:r>
              <a:rPr lang="en-US" altLang="zh-CN" dirty="0"/>
              <a:t>Monitoring the energy by targeting one different bunch </a:t>
            </a:r>
            <a:r>
              <a:rPr lang="en-US" altLang="zh-CN" u="sng" dirty="0"/>
              <a:t>each 10 min</a:t>
            </a:r>
            <a:endParaRPr lang="zh-CN" altLang="en-US" u="sng" dirty="0"/>
          </a:p>
        </p:txBody>
      </p:sp>
      <p:sp>
        <p:nvSpPr>
          <p:cNvPr id="9" name="矩形 8">
            <a:extLst>
              <a:ext uri="{FF2B5EF4-FFF2-40B4-BE49-F238E27FC236}">
                <a16:creationId xmlns:a16="http://schemas.microsoft.com/office/drawing/2014/main" id="{09B1ADB8-76ED-4AAB-9A2D-D0089F32416E}"/>
              </a:ext>
            </a:extLst>
          </p:cNvPr>
          <p:cNvSpPr/>
          <p:nvPr/>
        </p:nvSpPr>
        <p:spPr>
          <a:xfrm>
            <a:off x="8358230" y="1923922"/>
            <a:ext cx="3833770" cy="2800767"/>
          </a:xfrm>
          <a:prstGeom prst="rect">
            <a:avLst/>
          </a:prstGeom>
          <a:ln>
            <a:solidFill>
              <a:srgbClr val="FF0000"/>
            </a:solidFill>
          </a:ln>
        </p:spPr>
        <p:txBody>
          <a:bodyPr wrap="square">
            <a:spAutoFit/>
          </a:bodyPr>
          <a:lstStyle/>
          <a:p>
            <a:r>
              <a:rPr lang="en-US" altLang="zh-CN" sz="1600" dirty="0"/>
              <a:t>Non-colliding bunches miss the extra focusing lens seen by the colliding bunches (beam–beam incoherent tune shift is expected to be about 0.1 per IP), their tunes will be different and they may land on a spin–orbit resonance or even on the integer resonance. </a:t>
            </a:r>
          </a:p>
          <a:p>
            <a:r>
              <a:rPr lang="en-US" altLang="zh-CN" sz="1600" dirty="0"/>
              <a:t>We can imagine that some compromises have to be done to insure the survival of the non-colliding bunches and their polarization.</a:t>
            </a:r>
            <a:endParaRPr lang="zh-CN" altLang="en-US" sz="1600" dirty="0"/>
          </a:p>
        </p:txBody>
      </p:sp>
    </p:spTree>
    <p:extLst>
      <p:ext uri="{BB962C8B-B14F-4D97-AF65-F5344CB8AC3E}">
        <p14:creationId xmlns:p14="http://schemas.microsoft.com/office/powerpoint/2010/main" val="427731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41CA1A7-93B5-4668-AF5B-09FF338D5854}"/>
              </a:ext>
            </a:extLst>
          </p:cNvPr>
          <p:cNvSpPr>
            <a:spLocks noGrp="1"/>
          </p:cNvSpPr>
          <p:nvPr>
            <p:ph type="sldNum" sz="quarter" idx="12"/>
          </p:nvPr>
        </p:nvSpPr>
        <p:spPr/>
        <p:txBody>
          <a:bodyPr/>
          <a:lstStyle/>
          <a:p>
            <a:fld id="{D57F1E4F-1CFF-5643-939E-217C01CDF565}" type="slidenum">
              <a:rPr lang="en-US" smtClean="0"/>
              <a:pPr/>
              <a:t>33</a:t>
            </a:fld>
            <a:endParaRPr lang="en-US"/>
          </a:p>
        </p:txBody>
      </p:sp>
      <p:sp>
        <p:nvSpPr>
          <p:cNvPr id="3" name="文本框 2">
            <a:extLst>
              <a:ext uri="{FF2B5EF4-FFF2-40B4-BE49-F238E27FC236}">
                <a16:creationId xmlns:a16="http://schemas.microsoft.com/office/drawing/2014/main" id="{4A70751B-680C-41BC-BEC3-5D1996A23694}"/>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4" name="矩形 3">
            <a:extLst>
              <a:ext uri="{FF2B5EF4-FFF2-40B4-BE49-F238E27FC236}">
                <a16:creationId xmlns:a16="http://schemas.microsoft.com/office/drawing/2014/main" id="{F94A85E3-59F0-49B4-957C-204B5573D8D5}"/>
              </a:ext>
            </a:extLst>
          </p:cNvPr>
          <p:cNvSpPr/>
          <p:nvPr/>
        </p:nvSpPr>
        <p:spPr>
          <a:xfrm>
            <a:off x="151002" y="845083"/>
            <a:ext cx="2595582" cy="369332"/>
          </a:xfrm>
          <a:prstGeom prst="rect">
            <a:avLst/>
          </a:prstGeom>
        </p:spPr>
        <p:txBody>
          <a:bodyPr wrap="none">
            <a:spAutoFit/>
          </a:bodyPr>
          <a:lstStyle/>
          <a:p>
            <a:r>
              <a:rPr lang="en-US" altLang="zh-CN" u="sng" dirty="0">
                <a:solidFill>
                  <a:srgbClr val="C00000"/>
                </a:solidFill>
              </a:rPr>
              <a:t>Sources of ECM biases</a:t>
            </a:r>
            <a:endParaRPr lang="zh-CN" altLang="en-US" u="sng" dirty="0">
              <a:solidFill>
                <a:srgbClr val="C00000"/>
              </a:solidFill>
            </a:endParaRPr>
          </a:p>
        </p:txBody>
      </p:sp>
      <p:sp>
        <p:nvSpPr>
          <p:cNvPr id="5" name="矩形 4">
            <a:extLst>
              <a:ext uri="{FF2B5EF4-FFF2-40B4-BE49-F238E27FC236}">
                <a16:creationId xmlns:a16="http://schemas.microsoft.com/office/drawing/2014/main" id="{68321FB1-6A85-4C20-9759-AE4B4C93939D}"/>
              </a:ext>
            </a:extLst>
          </p:cNvPr>
          <p:cNvSpPr/>
          <p:nvPr/>
        </p:nvSpPr>
        <p:spPr>
          <a:xfrm>
            <a:off x="581187" y="1689845"/>
            <a:ext cx="10553351" cy="3323987"/>
          </a:xfrm>
          <a:prstGeom prst="rect">
            <a:avLst/>
          </a:prstGeom>
        </p:spPr>
        <p:txBody>
          <a:bodyPr wrap="square">
            <a:spAutoFit/>
          </a:bodyPr>
          <a:lstStyle/>
          <a:p>
            <a:pPr marL="285750" indent="-285750">
              <a:buFont typeface="Arial" panose="020B0604020202020204" pitchFamily="34" charset="0"/>
              <a:buChar char="•"/>
            </a:pPr>
            <a:r>
              <a:rPr lang="en-US" altLang="zh-CN" sz="1600" dirty="0"/>
              <a:t>RD is the average beam energy over the accelerator. The average beam energy will be therefore different from the beam energy at the IP. </a:t>
            </a: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Effects related to possible beam energy drifts during the physics run (main dipole field, horizontal orbit and corrector settings, machine circumference, RF phasing), call for a frequent energy monitoring (≈ each 10 min) and the development of models for interpolation as done at LEP.</a:t>
            </a:r>
          </a:p>
          <a:p>
            <a:endParaRPr lang="en-US" altLang="zh-CN" dirty="0"/>
          </a:p>
          <a:p>
            <a:pPr marL="285750" indent="-285750">
              <a:buFont typeface="Arial" panose="020B0604020202020204" pitchFamily="34" charset="0"/>
              <a:buChar char="•"/>
            </a:pPr>
            <a:r>
              <a:rPr lang="en-US" altLang="zh-CN" sz="1600" dirty="0"/>
              <a:t>From the machine model, the relative systematic error introduced by this effect is about 2.5e−6 for both Z pole and W pair threshold.</a:t>
            </a:r>
          </a:p>
          <a:p>
            <a:pPr marL="285750" indent="-285750">
              <a:buFont typeface="Arial" panose="020B0604020202020204" pitchFamily="34" charset="0"/>
              <a:buChar char="•"/>
            </a:pPr>
            <a:r>
              <a:rPr lang="en-US" altLang="zh-CN" sz="1600" dirty="0"/>
              <a:t>The beam energy is azimuth-dependent due to synchrotron radiation, RF stations and wake fields. </a:t>
            </a:r>
          </a:p>
          <a:p>
            <a:endParaRPr lang="en-US" altLang="zh-CN" sz="1600" dirty="0"/>
          </a:p>
          <a:p>
            <a:pPr marL="285750" indent="-285750">
              <a:buFont typeface="Arial" panose="020B0604020202020204" pitchFamily="34" charset="0"/>
              <a:buChar char="•"/>
            </a:pPr>
            <a:r>
              <a:rPr lang="en-US" altLang="zh-CN" sz="1600" dirty="0"/>
              <a:t>Other effects which introduce systematic errors such as energy-dependent particle densities at the IP, counter-rotating bunch fields and longitudinal space charge have negligible effects.</a:t>
            </a:r>
            <a:endParaRPr lang="zh-CN" altLang="en-US" sz="1600" dirty="0"/>
          </a:p>
        </p:txBody>
      </p:sp>
    </p:spTree>
    <p:extLst>
      <p:ext uri="{BB962C8B-B14F-4D97-AF65-F5344CB8AC3E}">
        <p14:creationId xmlns:p14="http://schemas.microsoft.com/office/powerpoint/2010/main" val="2875837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62A99FF-490D-42FC-A78C-3739B90EE0C5}"/>
              </a:ext>
            </a:extLst>
          </p:cNvPr>
          <p:cNvSpPr>
            <a:spLocks noGrp="1"/>
          </p:cNvSpPr>
          <p:nvPr>
            <p:ph type="sldNum" sz="quarter" idx="12"/>
          </p:nvPr>
        </p:nvSpPr>
        <p:spPr/>
        <p:txBody>
          <a:bodyPr/>
          <a:lstStyle/>
          <a:p>
            <a:fld id="{D57F1E4F-1CFF-5643-939E-217C01CDF565}" type="slidenum">
              <a:rPr lang="en-US" smtClean="0"/>
              <a:pPr/>
              <a:t>34</a:t>
            </a:fld>
            <a:endParaRPr lang="en-US"/>
          </a:p>
        </p:txBody>
      </p:sp>
      <p:sp>
        <p:nvSpPr>
          <p:cNvPr id="3" name="文本框 2">
            <a:extLst>
              <a:ext uri="{FF2B5EF4-FFF2-40B4-BE49-F238E27FC236}">
                <a16:creationId xmlns:a16="http://schemas.microsoft.com/office/drawing/2014/main" id="{3C9D6E10-3231-4FAA-97A0-0152965E8D7C}"/>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4" name="矩形 3">
            <a:extLst>
              <a:ext uri="{FF2B5EF4-FFF2-40B4-BE49-F238E27FC236}">
                <a16:creationId xmlns:a16="http://schemas.microsoft.com/office/drawing/2014/main" id="{557F3715-A55C-4438-8DAB-BF911F8D6E5B}"/>
              </a:ext>
            </a:extLst>
          </p:cNvPr>
          <p:cNvSpPr/>
          <p:nvPr/>
        </p:nvSpPr>
        <p:spPr>
          <a:xfrm>
            <a:off x="883639" y="838561"/>
            <a:ext cx="9963325" cy="646331"/>
          </a:xfrm>
          <a:prstGeom prst="rect">
            <a:avLst/>
          </a:prstGeom>
        </p:spPr>
        <p:txBody>
          <a:bodyPr wrap="square">
            <a:spAutoFit/>
          </a:bodyPr>
          <a:lstStyle/>
          <a:p>
            <a:pPr marL="285750" indent="-285750">
              <a:buFont typeface="Arial" panose="020B0604020202020204" pitchFamily="34" charset="0"/>
              <a:buChar char="•"/>
            </a:pPr>
            <a:r>
              <a:rPr lang="en-US" altLang="zh-CN" u="sng" dirty="0">
                <a:solidFill>
                  <a:srgbClr val="C00000"/>
                </a:solidFill>
              </a:rPr>
              <a:t>An offset between colliding beams </a:t>
            </a:r>
            <a:r>
              <a:rPr lang="en-US" altLang="zh-CN" dirty="0"/>
              <a:t>affects the CM energy if the dispersion of the two rings has opposite sign. For parasitic effects, the CM energy error is</a:t>
            </a:r>
            <a:endParaRPr lang="zh-CN" altLang="en-US" dirty="0"/>
          </a:p>
        </p:txBody>
      </p:sp>
      <p:pic>
        <p:nvPicPr>
          <p:cNvPr id="5" name="图片 4">
            <a:extLst>
              <a:ext uri="{FF2B5EF4-FFF2-40B4-BE49-F238E27FC236}">
                <a16:creationId xmlns:a16="http://schemas.microsoft.com/office/drawing/2014/main" id="{449E5880-C384-4968-84E3-B879A6710A1B}"/>
              </a:ext>
            </a:extLst>
          </p:cNvPr>
          <p:cNvPicPr>
            <a:picLocks noChangeAspect="1"/>
          </p:cNvPicPr>
          <p:nvPr/>
        </p:nvPicPr>
        <p:blipFill>
          <a:blip r:embed="rId2"/>
          <a:stretch>
            <a:fillRect/>
          </a:stretch>
        </p:blipFill>
        <p:spPr>
          <a:xfrm>
            <a:off x="2097802" y="1501439"/>
            <a:ext cx="8180952" cy="2666667"/>
          </a:xfrm>
          <a:prstGeom prst="rect">
            <a:avLst/>
          </a:prstGeom>
        </p:spPr>
      </p:pic>
      <p:sp>
        <p:nvSpPr>
          <p:cNvPr id="6" name="矩形 5">
            <a:extLst>
              <a:ext uri="{FF2B5EF4-FFF2-40B4-BE49-F238E27FC236}">
                <a16:creationId xmlns:a16="http://schemas.microsoft.com/office/drawing/2014/main" id="{190B5E00-39C0-496D-B695-385FD9930A1F}"/>
              </a:ext>
            </a:extLst>
          </p:cNvPr>
          <p:cNvSpPr/>
          <p:nvPr/>
        </p:nvSpPr>
        <p:spPr>
          <a:xfrm>
            <a:off x="1761688" y="4305460"/>
            <a:ext cx="8533759" cy="369332"/>
          </a:xfrm>
          <a:prstGeom prst="rect">
            <a:avLst/>
          </a:prstGeom>
        </p:spPr>
        <p:txBody>
          <a:bodyPr wrap="square">
            <a:spAutoFit/>
          </a:bodyPr>
          <a:lstStyle/>
          <a:p>
            <a:r>
              <a:rPr lang="en-US" altLang="zh-CN" dirty="0"/>
              <a:t> </a:t>
            </a:r>
            <a:r>
              <a:rPr lang="en-US" altLang="zh-CN" u="sng" dirty="0">
                <a:solidFill>
                  <a:srgbClr val="C00000"/>
                </a:solidFill>
              </a:rPr>
              <a:t>this is one of the most challenging aspect of the ECM determination at FCC-</a:t>
            </a:r>
            <a:r>
              <a:rPr lang="en-US" altLang="zh-CN" u="sng" dirty="0" err="1">
                <a:solidFill>
                  <a:srgbClr val="C00000"/>
                </a:solidFill>
              </a:rPr>
              <a:t>ee</a:t>
            </a:r>
            <a:r>
              <a:rPr lang="en-US" altLang="zh-CN" u="sng" dirty="0">
                <a:solidFill>
                  <a:srgbClr val="C00000"/>
                </a:solidFill>
              </a:rPr>
              <a:t>.</a:t>
            </a:r>
            <a:endParaRPr lang="zh-CN" altLang="en-US" u="sng" dirty="0">
              <a:solidFill>
                <a:srgbClr val="C00000"/>
              </a:solidFill>
            </a:endParaRPr>
          </a:p>
        </p:txBody>
      </p:sp>
      <p:sp>
        <p:nvSpPr>
          <p:cNvPr id="7" name="矩形 6">
            <a:extLst>
              <a:ext uri="{FF2B5EF4-FFF2-40B4-BE49-F238E27FC236}">
                <a16:creationId xmlns:a16="http://schemas.microsoft.com/office/drawing/2014/main" id="{6DFB83D5-1BA8-424C-B0C6-897D127C9F47}"/>
              </a:ext>
            </a:extLst>
          </p:cNvPr>
          <p:cNvSpPr/>
          <p:nvPr/>
        </p:nvSpPr>
        <p:spPr>
          <a:xfrm>
            <a:off x="1915486" y="5120937"/>
            <a:ext cx="3797417" cy="1477328"/>
          </a:xfrm>
          <a:prstGeom prst="rect">
            <a:avLst/>
          </a:prstGeom>
          <a:ln>
            <a:solidFill>
              <a:srgbClr val="C00000"/>
            </a:solidFill>
          </a:ln>
        </p:spPr>
        <p:txBody>
          <a:bodyPr wrap="square">
            <a:spAutoFit/>
          </a:bodyPr>
          <a:lstStyle/>
          <a:p>
            <a:r>
              <a:rPr lang="en-US" altLang="zh-CN" dirty="0"/>
              <a:t> Colliding-beam offsets result in measurable beam–beam deflection at the beam collision frequency, which can be picked up with the beam position monitors.</a:t>
            </a:r>
          </a:p>
        </p:txBody>
      </p:sp>
      <p:sp>
        <p:nvSpPr>
          <p:cNvPr id="8" name="矩形 7">
            <a:extLst>
              <a:ext uri="{FF2B5EF4-FFF2-40B4-BE49-F238E27FC236}">
                <a16:creationId xmlns:a16="http://schemas.microsoft.com/office/drawing/2014/main" id="{D83EC52B-62F0-4D39-A51D-9881BDFE71A9}"/>
              </a:ext>
            </a:extLst>
          </p:cNvPr>
          <p:cNvSpPr/>
          <p:nvPr/>
        </p:nvSpPr>
        <p:spPr>
          <a:xfrm>
            <a:off x="7276501" y="5120937"/>
            <a:ext cx="3637576" cy="1477328"/>
          </a:xfrm>
          <a:prstGeom prst="rect">
            <a:avLst/>
          </a:prstGeom>
          <a:ln>
            <a:solidFill>
              <a:srgbClr val="C00000"/>
            </a:solidFill>
          </a:ln>
        </p:spPr>
        <p:txBody>
          <a:bodyPr wrap="square">
            <a:spAutoFit/>
          </a:bodyPr>
          <a:lstStyle/>
          <a:p>
            <a:r>
              <a:rPr lang="en-US" altLang="zh-CN" dirty="0"/>
              <a:t>Another possibility is to measure high-energy photons from radiative Bhabha scattering or </a:t>
            </a:r>
            <a:r>
              <a:rPr lang="en-US" altLang="zh-CN" dirty="0" err="1"/>
              <a:t>beamstrahlung</a:t>
            </a:r>
            <a:r>
              <a:rPr lang="en-US" altLang="zh-CN" dirty="0"/>
              <a:t> at the collision point</a:t>
            </a:r>
            <a:endParaRPr lang="zh-CN" altLang="en-US" dirty="0"/>
          </a:p>
        </p:txBody>
      </p:sp>
      <p:pic>
        <p:nvPicPr>
          <p:cNvPr id="9" name="图片 8">
            <a:extLst>
              <a:ext uri="{FF2B5EF4-FFF2-40B4-BE49-F238E27FC236}">
                <a16:creationId xmlns:a16="http://schemas.microsoft.com/office/drawing/2014/main" id="{047FDD6F-2E9B-4F6E-A7B7-4B13FF2713F9}"/>
              </a:ext>
            </a:extLst>
          </p:cNvPr>
          <p:cNvPicPr>
            <a:picLocks noChangeAspect="1"/>
          </p:cNvPicPr>
          <p:nvPr/>
        </p:nvPicPr>
        <p:blipFill>
          <a:blip r:embed="rId3"/>
          <a:stretch>
            <a:fillRect/>
          </a:stretch>
        </p:blipFill>
        <p:spPr>
          <a:xfrm>
            <a:off x="4620572" y="1161726"/>
            <a:ext cx="7571428" cy="2619048"/>
          </a:xfrm>
          <a:prstGeom prst="rect">
            <a:avLst/>
          </a:prstGeom>
        </p:spPr>
      </p:pic>
      <p:sp>
        <p:nvSpPr>
          <p:cNvPr id="10" name="矩形 9">
            <a:extLst>
              <a:ext uri="{FF2B5EF4-FFF2-40B4-BE49-F238E27FC236}">
                <a16:creationId xmlns:a16="http://schemas.microsoft.com/office/drawing/2014/main" id="{0D451D55-4BEA-46A8-ABF3-65F5D233AA8E}"/>
              </a:ext>
            </a:extLst>
          </p:cNvPr>
          <p:cNvSpPr/>
          <p:nvPr/>
        </p:nvSpPr>
        <p:spPr>
          <a:xfrm>
            <a:off x="5944998" y="90590"/>
            <a:ext cx="6096000" cy="646331"/>
          </a:xfrm>
          <a:prstGeom prst="rect">
            <a:avLst/>
          </a:prstGeom>
        </p:spPr>
        <p:txBody>
          <a:bodyPr>
            <a:spAutoFit/>
          </a:bodyPr>
          <a:lstStyle/>
          <a:p>
            <a:r>
              <a:rPr lang="en-US" altLang="zh-CN" b="1" dirty="0">
                <a:solidFill>
                  <a:srgbClr val="000000"/>
                </a:solidFill>
                <a:latin typeface="PT Sans"/>
              </a:rPr>
              <a:t>LEP Center-of-mass energies in presence of opposite sign vertical dispersion in bunch-train operation</a:t>
            </a:r>
            <a:endParaRPr lang="zh-CN" altLang="en-US" dirty="0"/>
          </a:p>
        </p:txBody>
      </p:sp>
    </p:spTree>
    <p:extLst>
      <p:ext uri="{BB962C8B-B14F-4D97-AF65-F5344CB8AC3E}">
        <p14:creationId xmlns:p14="http://schemas.microsoft.com/office/powerpoint/2010/main" val="618874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D2C1CE0-52B5-43A1-B728-6296E84D1070}"/>
              </a:ext>
            </a:extLst>
          </p:cNvPr>
          <p:cNvSpPr>
            <a:spLocks noGrp="1"/>
          </p:cNvSpPr>
          <p:nvPr>
            <p:ph type="sldNum" sz="quarter" idx="12"/>
          </p:nvPr>
        </p:nvSpPr>
        <p:spPr/>
        <p:txBody>
          <a:bodyPr/>
          <a:lstStyle/>
          <a:p>
            <a:fld id="{D57F1E4F-1CFF-5643-939E-217C01CDF565}" type="slidenum">
              <a:rPr lang="en-US" smtClean="0"/>
              <a:pPr/>
              <a:t>35</a:t>
            </a:fld>
            <a:endParaRPr lang="en-US"/>
          </a:p>
        </p:txBody>
      </p:sp>
      <p:sp>
        <p:nvSpPr>
          <p:cNvPr id="3" name="文本框 2">
            <a:extLst>
              <a:ext uri="{FF2B5EF4-FFF2-40B4-BE49-F238E27FC236}">
                <a16:creationId xmlns:a16="http://schemas.microsoft.com/office/drawing/2014/main" id="{28EC4ACC-6A62-4D1B-8DB5-842EA9EC5455}"/>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4" name="矩形 3">
            <a:extLst>
              <a:ext uri="{FF2B5EF4-FFF2-40B4-BE49-F238E27FC236}">
                <a16:creationId xmlns:a16="http://schemas.microsoft.com/office/drawing/2014/main" id="{149FA519-49E0-4731-922E-526812C0735C}"/>
              </a:ext>
            </a:extLst>
          </p:cNvPr>
          <p:cNvSpPr/>
          <p:nvPr/>
        </p:nvSpPr>
        <p:spPr>
          <a:xfrm>
            <a:off x="730504" y="887028"/>
            <a:ext cx="4506362" cy="369332"/>
          </a:xfrm>
          <a:prstGeom prst="rect">
            <a:avLst/>
          </a:prstGeom>
        </p:spPr>
        <p:txBody>
          <a:bodyPr wrap="none">
            <a:spAutoFit/>
          </a:bodyPr>
          <a:lstStyle/>
          <a:p>
            <a:r>
              <a:rPr lang="en-US" altLang="zh-CN" u="sng" dirty="0">
                <a:solidFill>
                  <a:srgbClr val="C00000"/>
                </a:solidFill>
              </a:rPr>
              <a:t>Depolarization, kicker and operation mode</a:t>
            </a:r>
            <a:endParaRPr lang="zh-CN" altLang="en-US" u="sng" dirty="0">
              <a:solidFill>
                <a:srgbClr val="C00000"/>
              </a:solidFill>
            </a:endParaRPr>
          </a:p>
        </p:txBody>
      </p:sp>
      <p:sp>
        <p:nvSpPr>
          <p:cNvPr id="5" name="矩形 4">
            <a:extLst>
              <a:ext uri="{FF2B5EF4-FFF2-40B4-BE49-F238E27FC236}">
                <a16:creationId xmlns:a16="http://schemas.microsoft.com/office/drawing/2014/main" id="{4C63191E-7662-4B99-B542-8164DE8021EC}"/>
              </a:ext>
            </a:extLst>
          </p:cNvPr>
          <p:cNvSpPr/>
          <p:nvPr/>
        </p:nvSpPr>
        <p:spPr>
          <a:xfrm>
            <a:off x="581187" y="2059054"/>
            <a:ext cx="10326847" cy="3139321"/>
          </a:xfrm>
          <a:prstGeom prst="rect">
            <a:avLst/>
          </a:prstGeom>
        </p:spPr>
        <p:txBody>
          <a:bodyPr wrap="square">
            <a:spAutoFit/>
          </a:bodyPr>
          <a:lstStyle/>
          <a:p>
            <a:pPr marL="285750" indent="-285750">
              <a:buFont typeface="Arial" panose="020B0604020202020204" pitchFamily="34" charset="0"/>
              <a:buChar char="•"/>
            </a:pPr>
            <a:r>
              <a:rPr lang="en-US" altLang="zh-CN" dirty="0"/>
              <a:t>One of the issues that was raised in the study is the fact that the resonant frequency corresponding to beam energy is not the only possible one, its </a:t>
            </a:r>
            <a:r>
              <a:rPr lang="en-US" altLang="zh-CN" dirty="0">
                <a:solidFill>
                  <a:srgbClr val="C00000"/>
                </a:solidFill>
              </a:rPr>
              <a:t>synchrotron side bands </a:t>
            </a:r>
            <a:r>
              <a:rPr lang="en-US" altLang="zh-CN" dirty="0"/>
              <a:t>can also cause depolarization, leading to a possible mistake in the true measurement by, e.g. one or several synchrotron tune. </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The effect is particularly visible at the </a:t>
            </a:r>
            <a:r>
              <a:rPr lang="en-US" altLang="zh-CN" u="sng" dirty="0"/>
              <a:t>WW threshold energy </a:t>
            </a:r>
            <a:r>
              <a:rPr lang="en-US" altLang="zh-CN" dirty="0"/>
              <a:t>(80 GeV per beam) where the larger energy spread excites the synchrotron resonances. </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In conclusion, </a:t>
            </a:r>
            <a:r>
              <a:rPr lang="en-US" altLang="zh-CN" u="sng" dirty="0">
                <a:solidFill>
                  <a:srgbClr val="C00000"/>
                </a:solidFill>
              </a:rPr>
              <a:t>the resonant depolarization process</a:t>
            </a:r>
            <a:r>
              <a:rPr lang="en-US" altLang="zh-CN" dirty="0"/>
              <a:t> and </a:t>
            </a:r>
            <a:r>
              <a:rPr lang="en-US" altLang="zh-CN" u="sng" dirty="0"/>
              <a:t>its sensitivity to the energy spread </a:t>
            </a:r>
            <a:r>
              <a:rPr lang="en-US" altLang="zh-CN" dirty="0"/>
              <a:t>and </a:t>
            </a:r>
            <a:r>
              <a:rPr lang="en-US" altLang="zh-CN" u="sng" dirty="0"/>
              <a:t>synchrotron tune </a:t>
            </a:r>
            <a:r>
              <a:rPr lang="en-US" altLang="zh-CN" dirty="0"/>
              <a:t>should be further studied to optimize the procedures and the machine settings. The precision obtainable at the W threshold energy should be clarified and, if possible, improved.</a:t>
            </a:r>
            <a:endParaRPr lang="zh-CN" altLang="en-US" dirty="0"/>
          </a:p>
        </p:txBody>
      </p:sp>
    </p:spTree>
    <p:extLst>
      <p:ext uri="{BB962C8B-B14F-4D97-AF65-F5344CB8AC3E}">
        <p14:creationId xmlns:p14="http://schemas.microsoft.com/office/powerpoint/2010/main" val="2810390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841BCB2-FE45-492F-ABA3-BB433B012524}"/>
              </a:ext>
            </a:extLst>
          </p:cNvPr>
          <p:cNvSpPr>
            <a:spLocks noGrp="1"/>
          </p:cNvSpPr>
          <p:nvPr>
            <p:ph type="sldNum" sz="quarter" idx="12"/>
          </p:nvPr>
        </p:nvSpPr>
        <p:spPr/>
        <p:txBody>
          <a:bodyPr/>
          <a:lstStyle/>
          <a:p>
            <a:fld id="{D57F1E4F-1CFF-5643-939E-217C01CDF565}" type="slidenum">
              <a:rPr lang="en-US" smtClean="0"/>
              <a:pPr/>
              <a:t>36</a:t>
            </a:fld>
            <a:endParaRPr lang="en-US"/>
          </a:p>
        </p:txBody>
      </p:sp>
      <p:sp>
        <p:nvSpPr>
          <p:cNvPr id="3" name="文本框 2">
            <a:extLst>
              <a:ext uri="{FF2B5EF4-FFF2-40B4-BE49-F238E27FC236}">
                <a16:creationId xmlns:a16="http://schemas.microsoft.com/office/drawing/2014/main" id="{CC1BA106-F435-4752-BCFE-DC77463E5C99}"/>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4" name="矩形 3">
            <a:extLst>
              <a:ext uri="{FF2B5EF4-FFF2-40B4-BE49-F238E27FC236}">
                <a16:creationId xmlns:a16="http://schemas.microsoft.com/office/drawing/2014/main" id="{234BD863-AC9F-4941-89DC-441812F345B9}"/>
              </a:ext>
            </a:extLst>
          </p:cNvPr>
          <p:cNvSpPr/>
          <p:nvPr/>
        </p:nvSpPr>
        <p:spPr>
          <a:xfrm>
            <a:off x="612464" y="954140"/>
            <a:ext cx="6135013" cy="369332"/>
          </a:xfrm>
          <a:prstGeom prst="rect">
            <a:avLst/>
          </a:prstGeom>
        </p:spPr>
        <p:txBody>
          <a:bodyPr wrap="none">
            <a:spAutoFit/>
          </a:bodyPr>
          <a:lstStyle/>
          <a:p>
            <a:r>
              <a:rPr lang="en-US" altLang="zh-CN" dirty="0"/>
              <a:t> </a:t>
            </a:r>
            <a:r>
              <a:rPr lang="en-US" altLang="zh-CN" u="sng" dirty="0">
                <a:solidFill>
                  <a:srgbClr val="C00000"/>
                </a:solidFill>
              </a:rPr>
              <a:t>Polarimeter implementation and spectrometer operation</a:t>
            </a:r>
            <a:endParaRPr lang="zh-CN" altLang="en-US" u="sng" dirty="0">
              <a:solidFill>
                <a:srgbClr val="C00000"/>
              </a:solidFill>
            </a:endParaRPr>
          </a:p>
        </p:txBody>
      </p:sp>
      <p:sp>
        <p:nvSpPr>
          <p:cNvPr id="5" name="矩形 4">
            <a:extLst>
              <a:ext uri="{FF2B5EF4-FFF2-40B4-BE49-F238E27FC236}">
                <a16:creationId xmlns:a16="http://schemas.microsoft.com/office/drawing/2014/main" id="{3362E515-C1B5-407B-B64D-2C9121786D0D}"/>
              </a:ext>
            </a:extLst>
          </p:cNvPr>
          <p:cNvSpPr/>
          <p:nvPr/>
        </p:nvSpPr>
        <p:spPr>
          <a:xfrm>
            <a:off x="293613" y="1461290"/>
            <a:ext cx="11442585" cy="923330"/>
          </a:xfrm>
          <a:prstGeom prst="rect">
            <a:avLst/>
          </a:prstGeom>
          <a:ln>
            <a:solidFill>
              <a:srgbClr val="FFC000"/>
            </a:solidFill>
          </a:ln>
        </p:spPr>
        <p:txBody>
          <a:bodyPr wrap="square">
            <a:spAutoFit/>
          </a:bodyPr>
          <a:lstStyle/>
          <a:p>
            <a:r>
              <a:rPr lang="en-US" altLang="zh-CN" dirty="0"/>
              <a:t>The measurement of the polarization need not be very precise in absolute scale, but it must be fast and sensitive. Its main function is to measure the polarization and depolarization of the pilot bunches. However, it will be important for two other functions</a:t>
            </a:r>
            <a:endParaRPr lang="zh-CN" altLang="en-US" dirty="0"/>
          </a:p>
        </p:txBody>
      </p:sp>
      <p:pic>
        <p:nvPicPr>
          <p:cNvPr id="6" name="图片 5">
            <a:extLst>
              <a:ext uri="{FF2B5EF4-FFF2-40B4-BE49-F238E27FC236}">
                <a16:creationId xmlns:a16="http://schemas.microsoft.com/office/drawing/2014/main" id="{2A578EC1-6E27-4BD0-B5A2-275645594677}"/>
              </a:ext>
            </a:extLst>
          </p:cNvPr>
          <p:cNvPicPr>
            <a:picLocks noChangeAspect="1"/>
          </p:cNvPicPr>
          <p:nvPr/>
        </p:nvPicPr>
        <p:blipFill>
          <a:blip r:embed="rId2"/>
          <a:stretch>
            <a:fillRect/>
          </a:stretch>
        </p:blipFill>
        <p:spPr>
          <a:xfrm>
            <a:off x="2636517" y="2466561"/>
            <a:ext cx="6756775" cy="2063446"/>
          </a:xfrm>
          <a:prstGeom prst="rect">
            <a:avLst/>
          </a:prstGeom>
        </p:spPr>
      </p:pic>
      <p:pic>
        <p:nvPicPr>
          <p:cNvPr id="7" name="图片 6">
            <a:extLst>
              <a:ext uri="{FF2B5EF4-FFF2-40B4-BE49-F238E27FC236}">
                <a16:creationId xmlns:a16="http://schemas.microsoft.com/office/drawing/2014/main" id="{CC818AA7-ED42-41F5-83C5-39B3CC9A4D34}"/>
              </a:ext>
            </a:extLst>
          </p:cNvPr>
          <p:cNvPicPr>
            <a:picLocks noChangeAspect="1"/>
          </p:cNvPicPr>
          <p:nvPr/>
        </p:nvPicPr>
        <p:blipFill>
          <a:blip r:embed="rId3"/>
          <a:stretch>
            <a:fillRect/>
          </a:stretch>
        </p:blipFill>
        <p:spPr>
          <a:xfrm>
            <a:off x="430212" y="4823699"/>
            <a:ext cx="5444523" cy="1754326"/>
          </a:xfrm>
          <a:prstGeom prst="rect">
            <a:avLst/>
          </a:prstGeom>
        </p:spPr>
      </p:pic>
      <p:pic>
        <p:nvPicPr>
          <p:cNvPr id="8" name="图片 7">
            <a:extLst>
              <a:ext uri="{FF2B5EF4-FFF2-40B4-BE49-F238E27FC236}">
                <a16:creationId xmlns:a16="http://schemas.microsoft.com/office/drawing/2014/main" id="{6DDD1D28-4314-4B5C-82DD-86738B837D81}"/>
              </a:ext>
            </a:extLst>
          </p:cNvPr>
          <p:cNvPicPr>
            <a:picLocks noChangeAspect="1"/>
          </p:cNvPicPr>
          <p:nvPr/>
        </p:nvPicPr>
        <p:blipFill>
          <a:blip r:embed="rId4"/>
          <a:stretch>
            <a:fillRect/>
          </a:stretch>
        </p:blipFill>
        <p:spPr>
          <a:xfrm>
            <a:off x="6775711" y="4530007"/>
            <a:ext cx="4628228" cy="2190545"/>
          </a:xfrm>
          <a:prstGeom prst="rect">
            <a:avLst/>
          </a:prstGeom>
        </p:spPr>
      </p:pic>
    </p:spTree>
    <p:extLst>
      <p:ext uri="{BB962C8B-B14F-4D97-AF65-F5344CB8AC3E}">
        <p14:creationId xmlns:p14="http://schemas.microsoft.com/office/powerpoint/2010/main" val="2567485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9AC8A64-7002-4112-B9E7-C2253745BD71}"/>
              </a:ext>
            </a:extLst>
          </p:cNvPr>
          <p:cNvSpPr>
            <a:spLocks noGrp="1"/>
          </p:cNvSpPr>
          <p:nvPr>
            <p:ph type="sldNum" sz="quarter" idx="12"/>
          </p:nvPr>
        </p:nvSpPr>
        <p:spPr/>
        <p:txBody>
          <a:bodyPr/>
          <a:lstStyle/>
          <a:p>
            <a:fld id="{D57F1E4F-1CFF-5643-939E-217C01CDF565}" type="slidenum">
              <a:rPr lang="en-US" smtClean="0"/>
              <a:pPr/>
              <a:t>37</a:t>
            </a:fld>
            <a:endParaRPr lang="en-US"/>
          </a:p>
        </p:txBody>
      </p:sp>
      <p:pic>
        <p:nvPicPr>
          <p:cNvPr id="3" name="图片 2">
            <a:extLst>
              <a:ext uri="{FF2B5EF4-FFF2-40B4-BE49-F238E27FC236}">
                <a16:creationId xmlns:a16="http://schemas.microsoft.com/office/drawing/2014/main" id="{9B8DAA71-107B-4B4F-A4DC-3062694B503A}"/>
              </a:ext>
            </a:extLst>
          </p:cNvPr>
          <p:cNvPicPr>
            <a:picLocks noChangeAspect="1"/>
          </p:cNvPicPr>
          <p:nvPr/>
        </p:nvPicPr>
        <p:blipFill>
          <a:blip r:embed="rId2"/>
          <a:stretch>
            <a:fillRect/>
          </a:stretch>
        </p:blipFill>
        <p:spPr>
          <a:xfrm>
            <a:off x="1761688" y="1695242"/>
            <a:ext cx="8390476" cy="3142857"/>
          </a:xfrm>
          <a:prstGeom prst="rect">
            <a:avLst/>
          </a:prstGeom>
        </p:spPr>
      </p:pic>
      <p:sp>
        <p:nvSpPr>
          <p:cNvPr id="4" name="矩形 3">
            <a:extLst>
              <a:ext uri="{FF2B5EF4-FFF2-40B4-BE49-F238E27FC236}">
                <a16:creationId xmlns:a16="http://schemas.microsoft.com/office/drawing/2014/main" id="{CB7BC0C6-FCE9-45EB-A66A-5E6B05B08F7F}"/>
              </a:ext>
            </a:extLst>
          </p:cNvPr>
          <p:cNvSpPr/>
          <p:nvPr/>
        </p:nvSpPr>
        <p:spPr>
          <a:xfrm>
            <a:off x="897539" y="962529"/>
            <a:ext cx="3467616" cy="369332"/>
          </a:xfrm>
          <a:prstGeom prst="rect">
            <a:avLst/>
          </a:prstGeom>
        </p:spPr>
        <p:txBody>
          <a:bodyPr wrap="none">
            <a:spAutoFit/>
          </a:bodyPr>
          <a:lstStyle/>
          <a:p>
            <a:r>
              <a:rPr lang="en-US" altLang="zh-CN" u="sng" dirty="0">
                <a:solidFill>
                  <a:srgbClr val="C00000"/>
                </a:solidFill>
              </a:rPr>
              <a:t> Point-to-point ECM systematics</a:t>
            </a:r>
            <a:endParaRPr lang="zh-CN" altLang="en-US" u="sng" dirty="0">
              <a:solidFill>
                <a:srgbClr val="C00000"/>
              </a:solidFill>
            </a:endParaRPr>
          </a:p>
        </p:txBody>
      </p:sp>
      <p:sp>
        <p:nvSpPr>
          <p:cNvPr id="5" name="文本框 4">
            <a:extLst>
              <a:ext uri="{FF2B5EF4-FFF2-40B4-BE49-F238E27FC236}">
                <a16:creationId xmlns:a16="http://schemas.microsoft.com/office/drawing/2014/main" id="{FB2F3496-FCDF-4861-9DFA-0C37B2C725FA}"/>
              </a:ext>
            </a:extLst>
          </p:cNvPr>
          <p:cNvSpPr txBox="1"/>
          <p:nvPr/>
        </p:nvSpPr>
        <p:spPr>
          <a:xfrm>
            <a:off x="151002" y="142613"/>
            <a:ext cx="3221372" cy="456535"/>
          </a:xfrm>
          <a:prstGeom prst="rect">
            <a:avLst/>
          </a:prstGeom>
          <a:solidFill>
            <a:srgbClr val="C00000"/>
          </a:solidFill>
        </p:spPr>
        <p:txBody>
          <a:bodyPr wrap="square" rtlCol="0">
            <a:spAutoFit/>
          </a:bodyPr>
          <a:lstStyle/>
          <a:p>
            <a:pPr>
              <a:lnSpc>
                <a:spcPct val="150000"/>
              </a:lnSpc>
            </a:pPr>
            <a:r>
              <a:rPr lang="en-US" altLang="zh-CN" dirty="0">
                <a:solidFill>
                  <a:schemeClr val="bg1">
                    <a:lumMod val="95000"/>
                  </a:schemeClr>
                </a:solidFill>
              </a:rPr>
              <a:t>Challenges ahead</a:t>
            </a:r>
            <a:endParaRPr lang="zh-CN" altLang="en-US" dirty="0">
              <a:solidFill>
                <a:schemeClr val="bg1">
                  <a:lumMod val="95000"/>
                </a:schemeClr>
              </a:solidFill>
            </a:endParaRPr>
          </a:p>
        </p:txBody>
      </p:sp>
      <p:sp>
        <p:nvSpPr>
          <p:cNvPr id="6" name="矩形 5">
            <a:extLst>
              <a:ext uri="{FF2B5EF4-FFF2-40B4-BE49-F238E27FC236}">
                <a16:creationId xmlns:a16="http://schemas.microsoft.com/office/drawing/2014/main" id="{8262ABEB-B7F2-4EA0-8887-D162091D6BC6}"/>
              </a:ext>
            </a:extLst>
          </p:cNvPr>
          <p:cNvSpPr/>
          <p:nvPr/>
        </p:nvSpPr>
        <p:spPr>
          <a:xfrm>
            <a:off x="1761688" y="5309810"/>
            <a:ext cx="8486862" cy="646331"/>
          </a:xfrm>
          <a:prstGeom prst="rect">
            <a:avLst/>
          </a:prstGeom>
        </p:spPr>
        <p:txBody>
          <a:bodyPr wrap="square">
            <a:spAutoFit/>
          </a:bodyPr>
          <a:lstStyle/>
          <a:p>
            <a:r>
              <a:rPr lang="en-US" altLang="zh-CN" dirty="0"/>
              <a:t>The polarimeter in its spectrometer function, and the direct measurement of the </a:t>
            </a:r>
            <a:r>
              <a:rPr lang="en-US" altLang="zh-CN" dirty="0" err="1"/>
              <a:t>centre</a:t>
            </a:r>
            <a:r>
              <a:rPr lang="en-US" altLang="zh-CN" dirty="0"/>
              <a:t>-of-mass energy using the invariant mass distribution of muon pairs. </a:t>
            </a:r>
            <a:endParaRPr lang="zh-CN" altLang="en-US" dirty="0"/>
          </a:p>
        </p:txBody>
      </p:sp>
    </p:spTree>
    <p:extLst>
      <p:ext uri="{BB962C8B-B14F-4D97-AF65-F5344CB8AC3E}">
        <p14:creationId xmlns:p14="http://schemas.microsoft.com/office/powerpoint/2010/main" val="3838419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8C746B7-DBCB-4A8C-A761-9A5697AC1924}"/>
              </a:ext>
            </a:extLst>
          </p:cNvPr>
          <p:cNvSpPr>
            <a:spLocks noGrp="1"/>
          </p:cNvSpPr>
          <p:nvPr>
            <p:ph type="sldNum" sz="quarter" idx="12"/>
          </p:nvPr>
        </p:nvSpPr>
        <p:spPr/>
        <p:txBody>
          <a:bodyPr/>
          <a:lstStyle/>
          <a:p>
            <a:fld id="{D57F1E4F-1CFF-5643-939E-217C01CDF565}" type="slidenum">
              <a:rPr lang="en-US" smtClean="0"/>
              <a:pPr/>
              <a:t>38</a:t>
            </a:fld>
            <a:endParaRPr lang="en-US"/>
          </a:p>
        </p:txBody>
      </p:sp>
      <p:sp>
        <p:nvSpPr>
          <p:cNvPr id="3" name="矩形 2">
            <a:extLst>
              <a:ext uri="{FF2B5EF4-FFF2-40B4-BE49-F238E27FC236}">
                <a16:creationId xmlns:a16="http://schemas.microsoft.com/office/drawing/2014/main" id="{2185AC0D-B557-4F3A-8349-3EC684352FB2}"/>
              </a:ext>
            </a:extLst>
          </p:cNvPr>
          <p:cNvSpPr/>
          <p:nvPr/>
        </p:nvSpPr>
        <p:spPr>
          <a:xfrm>
            <a:off x="229469" y="207520"/>
            <a:ext cx="5156091" cy="369332"/>
          </a:xfrm>
          <a:prstGeom prst="rect">
            <a:avLst/>
          </a:prstGeom>
        </p:spPr>
        <p:txBody>
          <a:bodyPr wrap="none">
            <a:spAutoFit/>
          </a:bodyPr>
          <a:lstStyle/>
          <a:p>
            <a:r>
              <a:rPr lang="en-US" altLang="zh-CN" dirty="0"/>
              <a:t>https://doi.org/10.1140/epjp/s13360-021-02038-y</a:t>
            </a:r>
            <a:endParaRPr lang="zh-CN" altLang="en-US" dirty="0"/>
          </a:p>
        </p:txBody>
      </p:sp>
      <p:pic>
        <p:nvPicPr>
          <p:cNvPr id="4" name="图片 3">
            <a:extLst>
              <a:ext uri="{FF2B5EF4-FFF2-40B4-BE49-F238E27FC236}">
                <a16:creationId xmlns:a16="http://schemas.microsoft.com/office/drawing/2014/main" id="{C5698089-23C0-4BC6-B676-03E52A7A2021}"/>
              </a:ext>
            </a:extLst>
          </p:cNvPr>
          <p:cNvPicPr>
            <a:picLocks noChangeAspect="1"/>
          </p:cNvPicPr>
          <p:nvPr/>
        </p:nvPicPr>
        <p:blipFill>
          <a:blip r:embed="rId2"/>
          <a:stretch>
            <a:fillRect/>
          </a:stretch>
        </p:blipFill>
        <p:spPr>
          <a:xfrm>
            <a:off x="2141795" y="2071211"/>
            <a:ext cx="8076190" cy="2161905"/>
          </a:xfrm>
          <a:prstGeom prst="rect">
            <a:avLst/>
          </a:prstGeom>
        </p:spPr>
      </p:pic>
    </p:spTree>
    <p:extLst>
      <p:ext uri="{BB962C8B-B14F-4D97-AF65-F5344CB8AC3E}">
        <p14:creationId xmlns:p14="http://schemas.microsoft.com/office/powerpoint/2010/main" val="101394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8E5FBDE-A221-4DF5-8001-8AB07CB4DDD9}"/>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3" name="矩形 2">
            <a:extLst>
              <a:ext uri="{FF2B5EF4-FFF2-40B4-BE49-F238E27FC236}">
                <a16:creationId xmlns:a16="http://schemas.microsoft.com/office/drawing/2014/main" id="{7128CA22-EE07-4C81-9546-0301C8E375DA}"/>
              </a:ext>
            </a:extLst>
          </p:cNvPr>
          <p:cNvSpPr/>
          <p:nvPr/>
        </p:nvSpPr>
        <p:spPr>
          <a:xfrm>
            <a:off x="241366" y="6148734"/>
            <a:ext cx="10119038" cy="646331"/>
          </a:xfrm>
          <a:prstGeom prst="rect">
            <a:avLst/>
          </a:prstGeom>
        </p:spPr>
        <p:txBody>
          <a:bodyPr wrap="square">
            <a:spAutoFit/>
          </a:bodyPr>
          <a:lstStyle/>
          <a:p>
            <a:r>
              <a:rPr lang="en-US" altLang="zh-CN" sz="1200" i="1" dirty="0"/>
              <a:t>[1]K. </a:t>
            </a:r>
            <a:r>
              <a:rPr lang="en-US" altLang="zh-CN" sz="1200" i="1" dirty="0" err="1"/>
              <a:t>Oide,Jan</a:t>
            </a:r>
            <a:r>
              <a:rPr lang="en-US" altLang="zh-CN" sz="1200" i="1" dirty="0"/>
              <a:t>. 13, 3rd FCC Physics and Experiments Workshop @ CERN(link: </a:t>
            </a:r>
            <a:r>
              <a:rPr lang="en-US" altLang="zh-CN" sz="1200" i="1" dirty="0">
                <a:hlinkClick r:id="rId2"/>
              </a:rPr>
              <a:t>https://indico.cern.ch/event/838435/contributions/3635681/attachments/1967767/3272345/4IP_200113_Oide.pdf</a:t>
            </a:r>
            <a:r>
              <a:rPr lang="en-US" altLang="zh-CN" sz="1200" i="1" dirty="0"/>
              <a:t>)</a:t>
            </a:r>
          </a:p>
          <a:p>
            <a:r>
              <a:rPr lang="en-US" altLang="zh-CN" sz="1200" i="1" dirty="0"/>
              <a:t>[2] https://indico.cern.ch/event/1147611/contributions/4832697/attachments/2433424/4167398/20220428_Keintzel_EPOL_newRFsettings.pdf</a:t>
            </a:r>
            <a:endParaRPr lang="zh-CN" altLang="en-US" sz="1200" i="1" dirty="0"/>
          </a:p>
        </p:txBody>
      </p:sp>
      <p:cxnSp>
        <p:nvCxnSpPr>
          <p:cNvPr id="4" name="直接连接符 3">
            <a:extLst>
              <a:ext uri="{FF2B5EF4-FFF2-40B4-BE49-F238E27FC236}">
                <a16:creationId xmlns:a16="http://schemas.microsoft.com/office/drawing/2014/main" id="{C7473F1D-AE0D-4147-A67D-6AA0AB47CF82}"/>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2003344E-FCA7-4B1A-931C-2CB5839D4A7B}"/>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t>FCC-</a:t>
            </a:r>
            <a:r>
              <a:rPr lang="en-US" altLang="zh-CN" sz="2800" dirty="0" err="1"/>
              <a:t>ee</a:t>
            </a:r>
            <a:r>
              <a:rPr lang="en-US" altLang="zh-CN" sz="2800" dirty="0"/>
              <a:t> with 4 IP/2 IP </a:t>
            </a:r>
            <a:endParaRPr lang="zh-CN" altLang="en-US" sz="2800" dirty="0"/>
          </a:p>
        </p:txBody>
      </p:sp>
      <p:pic>
        <p:nvPicPr>
          <p:cNvPr id="6" name="图片 5">
            <a:extLst>
              <a:ext uri="{FF2B5EF4-FFF2-40B4-BE49-F238E27FC236}">
                <a16:creationId xmlns:a16="http://schemas.microsoft.com/office/drawing/2014/main" id="{B1BF74B2-3AF8-4262-8A3C-FD310464DA6C}"/>
              </a:ext>
            </a:extLst>
          </p:cNvPr>
          <p:cNvPicPr>
            <a:picLocks noChangeAspect="1"/>
          </p:cNvPicPr>
          <p:nvPr/>
        </p:nvPicPr>
        <p:blipFill>
          <a:blip r:embed="rId3"/>
          <a:stretch>
            <a:fillRect/>
          </a:stretch>
        </p:blipFill>
        <p:spPr>
          <a:xfrm>
            <a:off x="2109692" y="808982"/>
            <a:ext cx="7987856" cy="4970637"/>
          </a:xfrm>
          <a:prstGeom prst="rect">
            <a:avLst/>
          </a:prstGeom>
        </p:spPr>
      </p:pic>
    </p:spTree>
    <p:extLst>
      <p:ext uri="{BB962C8B-B14F-4D97-AF65-F5344CB8AC3E}">
        <p14:creationId xmlns:p14="http://schemas.microsoft.com/office/powerpoint/2010/main" val="97595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DA14FB7-E780-4354-935F-39241B73BAB0}"/>
              </a:ext>
            </a:extLst>
          </p:cNvPr>
          <p:cNvPicPr>
            <a:picLocks noChangeAspect="1"/>
          </p:cNvPicPr>
          <p:nvPr/>
        </p:nvPicPr>
        <p:blipFill>
          <a:blip r:embed="rId2"/>
          <a:stretch>
            <a:fillRect/>
          </a:stretch>
        </p:blipFill>
        <p:spPr>
          <a:xfrm>
            <a:off x="4312538" y="660818"/>
            <a:ext cx="7638095" cy="2514286"/>
          </a:xfrm>
          <a:prstGeom prst="rect">
            <a:avLst/>
          </a:prstGeom>
        </p:spPr>
      </p:pic>
      <p:sp>
        <p:nvSpPr>
          <p:cNvPr id="2" name="灯片编号占位符 1">
            <a:extLst>
              <a:ext uri="{FF2B5EF4-FFF2-40B4-BE49-F238E27FC236}">
                <a16:creationId xmlns:a16="http://schemas.microsoft.com/office/drawing/2014/main" id="{CE192D7C-9356-4479-900B-1F84E332551D}"/>
              </a:ext>
            </a:extLst>
          </p:cNvPr>
          <p:cNvSpPr>
            <a:spLocks noGrp="1"/>
          </p:cNvSpPr>
          <p:nvPr>
            <p:ph type="sldNum" sz="quarter" idx="12"/>
          </p:nvPr>
        </p:nvSpPr>
        <p:spPr/>
        <p:txBody>
          <a:bodyPr/>
          <a:lstStyle/>
          <a:p>
            <a:fld id="{D57F1E4F-1CFF-5643-939E-217C01CDF565}" type="slidenum">
              <a:rPr lang="en-US" smtClean="0"/>
              <a:pPr/>
              <a:t>5</a:t>
            </a:fld>
            <a:endParaRPr lang="en-US"/>
          </a:p>
        </p:txBody>
      </p:sp>
      <p:cxnSp>
        <p:nvCxnSpPr>
          <p:cNvPr id="3" name="直接连接符 2">
            <a:extLst>
              <a:ext uri="{FF2B5EF4-FFF2-40B4-BE49-F238E27FC236}">
                <a16:creationId xmlns:a16="http://schemas.microsoft.com/office/drawing/2014/main" id="{AE92B328-2B6E-4B47-84CB-B7E9F8DB30CE}"/>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89D61674-7DD5-4F88-80BE-23786ABBB944}"/>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Placement of RF </a:t>
            </a:r>
            <a:endParaRPr lang="zh-CN" altLang="en-US" sz="2800" dirty="0">
              <a:solidFill>
                <a:srgbClr val="002060"/>
              </a:solidFill>
            </a:endParaRPr>
          </a:p>
        </p:txBody>
      </p:sp>
      <p:sp>
        <p:nvSpPr>
          <p:cNvPr id="8" name="矩形 7">
            <a:extLst>
              <a:ext uri="{FF2B5EF4-FFF2-40B4-BE49-F238E27FC236}">
                <a16:creationId xmlns:a16="http://schemas.microsoft.com/office/drawing/2014/main" id="{E9B95A84-C928-4FCC-9F89-F4B36D0CADA7}"/>
              </a:ext>
            </a:extLst>
          </p:cNvPr>
          <p:cNvSpPr/>
          <p:nvPr/>
        </p:nvSpPr>
        <p:spPr>
          <a:xfrm>
            <a:off x="83890" y="6107475"/>
            <a:ext cx="5851475" cy="738664"/>
          </a:xfrm>
          <a:prstGeom prst="rect">
            <a:avLst/>
          </a:prstGeom>
        </p:spPr>
        <p:txBody>
          <a:bodyPr wrap="square">
            <a:spAutoFit/>
          </a:bodyPr>
          <a:lstStyle/>
          <a:p>
            <a:r>
              <a:rPr lang="en-US" altLang="zh-CN" sz="1400" i="1" dirty="0"/>
              <a:t>EPOL1: https://indico.cern.ch/event/1080577/contributions/4563511/attachments/2324831/3959694/AB-RF-layout-2021-10-07.pdf</a:t>
            </a:r>
            <a:endParaRPr lang="zh-CN" altLang="en-US" sz="1400" i="1" dirty="0"/>
          </a:p>
        </p:txBody>
      </p:sp>
      <mc:AlternateContent xmlns:mc="http://schemas.openxmlformats.org/markup-compatibility/2006">
        <mc:Choice xmlns:a14="http://schemas.microsoft.com/office/drawing/2010/main" Requires="a14">
          <p:sp>
            <p:nvSpPr>
              <p:cNvPr id="11" name="矩形 10">
                <a:extLst>
                  <a:ext uri="{FF2B5EF4-FFF2-40B4-BE49-F238E27FC236}">
                    <a16:creationId xmlns:a16="http://schemas.microsoft.com/office/drawing/2014/main" id="{8F587546-652B-4B53-BC16-4F0A59EFE904}"/>
                  </a:ext>
                </a:extLst>
              </p:cNvPr>
              <p:cNvSpPr/>
              <p:nvPr/>
            </p:nvSpPr>
            <p:spPr>
              <a:xfrm>
                <a:off x="83890" y="1508252"/>
                <a:ext cx="5622539" cy="3294428"/>
              </a:xfrm>
              <a:prstGeom prst="rect">
                <a:avLst/>
              </a:prstGeom>
            </p:spPr>
            <p:txBody>
              <a:bodyPr wrap="square">
                <a:spAutoFit/>
              </a:bodyPr>
              <a:lstStyle/>
              <a:p>
                <a:pPr marL="285750" indent="-285750">
                  <a:buFont typeface="Wingdings" panose="05000000000000000000" pitchFamily="2" charset="2"/>
                  <a:buChar char="Ø"/>
                </a:pPr>
                <a:r>
                  <a:rPr lang="en-US" altLang="zh-CN" sz="1600" dirty="0"/>
                  <a:t>In the </a:t>
                </a:r>
                <a:r>
                  <a:rPr lang="en-US" altLang="zh-CN" sz="1600" dirty="0">
                    <a:solidFill>
                      <a:srgbClr val="C00000"/>
                    </a:solidFill>
                  </a:rPr>
                  <a:t>CDR</a:t>
                </a:r>
                <a:r>
                  <a:rPr lang="en-US" altLang="zh-CN" sz="1600" dirty="0"/>
                  <a:t> we requested that the RF be </a:t>
                </a:r>
                <a:r>
                  <a:rPr lang="en-US" altLang="zh-CN" sz="1600" dirty="0">
                    <a:solidFill>
                      <a:srgbClr val="C00000"/>
                    </a:solidFill>
                  </a:rPr>
                  <a:t>in a single place </a:t>
                </a:r>
                <a:r>
                  <a:rPr lang="en-US" altLang="zh-CN" sz="1600" dirty="0"/>
                  <a:t>to make sure that the RF energy gains do not lead to </a:t>
                </a:r>
                <a:r>
                  <a:rPr lang="en-US" altLang="zh-CN" sz="1600" dirty="0">
                    <a:solidFill>
                      <a:srgbClr val="C00000"/>
                    </a:solidFill>
                  </a:rPr>
                  <a:t>an uncertainty in the center-of-mass energy </a:t>
                </a:r>
                <a:r>
                  <a:rPr lang="en-US" altLang="zh-CN" sz="1600" dirty="0"/>
                  <a:t>for the </a:t>
                </a:r>
                <a:r>
                  <a:rPr lang="en-US" altLang="zh-CN" sz="1600" dirty="0">
                    <a:solidFill>
                      <a:srgbClr val="C00000"/>
                    </a:solidFill>
                  </a:rPr>
                  <a:t>Z and WW </a:t>
                </a:r>
                <a:r>
                  <a:rPr lang="en-US" altLang="zh-CN" sz="1600" dirty="0"/>
                  <a:t>threshold. </a:t>
                </a:r>
              </a:p>
              <a:p>
                <a:pPr marL="742950" lvl="1" indent="-285750">
                  <a:buFont typeface="Arial" panose="020B0604020202020204" pitchFamily="34" charset="0"/>
                  <a:buChar char="→"/>
                </a:pPr>
                <a:r>
                  <a:rPr lang="en-US" altLang="zh-CN" sz="1600" dirty="0"/>
                  <a:t>A Single RF location and two of four experiments they all have the same energy: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𝑐𝑚</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rPr>
                          <m:t>𝐸</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sup>
                        </m:sSup>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rPr>
                          <m:t>𝐸</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b="0" i="1" smtClean="0">
                                <a:latin typeface="Cambria Math" panose="02040503050406030204" pitchFamily="18" charset="0"/>
                              </a:rPr>
                              <m:t>−</m:t>
                            </m:r>
                          </m:sup>
                        </m:sSup>
                      </m:sub>
                    </m:sSub>
                  </m:oMath>
                </a14:m>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It is also essential for the </a:t>
                </a:r>
                <a:r>
                  <a:rPr lang="en-US" altLang="zh-CN" sz="1600" dirty="0" err="1"/>
                  <a:t>eeH</a:t>
                </a:r>
                <a:r>
                  <a:rPr lang="en-US" altLang="zh-CN" sz="1600" dirty="0"/>
                  <a:t> experiment that the center of mass energy is the Higgs mass within a few MeV</a:t>
                </a:r>
              </a:p>
              <a:p>
                <a:pPr marL="285750" indent="-285750">
                  <a:buFont typeface="Arial" panose="020B0604020202020204" pitchFamily="34" charset="0"/>
                  <a:buChar char="•"/>
                </a:pPr>
                <a:r>
                  <a:rPr lang="en-US" altLang="zh-CN" sz="1600" dirty="0"/>
                  <a:t>i.e. RF in point H (or any single point) would be fine. </a:t>
                </a:r>
              </a:p>
              <a:p>
                <a:pPr marL="285750" indent="-285750">
                  <a:buFont typeface="Arial" panose="020B0604020202020204" pitchFamily="34" charset="0"/>
                  <a:buChar char="•"/>
                </a:pPr>
                <a:r>
                  <a:rPr lang="en-US" altLang="zh-CN" sz="1600" dirty="0"/>
                  <a:t>However if the e+ RF is in one place and the e-RF in an other, it is important (if the ECM is to be the same in all IPs) that no IP is in between the two.</a:t>
                </a:r>
                <a:endParaRPr lang="zh-CN" altLang="en-US" sz="1600" dirty="0"/>
              </a:p>
            </p:txBody>
          </p:sp>
        </mc:Choice>
        <mc:Fallback>
          <p:sp>
            <p:nvSpPr>
              <p:cNvPr id="11" name="矩形 10">
                <a:extLst>
                  <a:ext uri="{FF2B5EF4-FFF2-40B4-BE49-F238E27FC236}">
                    <a16:creationId xmlns:a16="http://schemas.microsoft.com/office/drawing/2014/main" id="{8F587546-652B-4B53-BC16-4F0A59EFE904}"/>
                  </a:ext>
                </a:extLst>
              </p:cNvPr>
              <p:cNvSpPr>
                <a:spLocks noRot="1" noChangeAspect="1" noMove="1" noResize="1" noEditPoints="1" noAdjustHandles="1" noChangeArrowheads="1" noChangeShapeType="1" noTextEdit="1"/>
              </p:cNvSpPr>
              <p:nvPr/>
            </p:nvSpPr>
            <p:spPr>
              <a:xfrm>
                <a:off x="83890" y="1508252"/>
                <a:ext cx="5622539" cy="3294428"/>
              </a:xfrm>
              <a:prstGeom prst="rect">
                <a:avLst/>
              </a:prstGeom>
              <a:blipFill>
                <a:blip r:embed="rId3"/>
                <a:stretch>
                  <a:fillRect l="-434" t="-555" r="-1302" b="-1479"/>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9EACDC96-1DD5-47F3-BB63-629674F06FF5}"/>
              </a:ext>
            </a:extLst>
          </p:cNvPr>
          <p:cNvSpPr/>
          <p:nvPr/>
        </p:nvSpPr>
        <p:spPr>
          <a:xfrm>
            <a:off x="149087" y="4951521"/>
            <a:ext cx="5379258" cy="1077218"/>
          </a:xfrm>
          <a:prstGeom prst="rect">
            <a:avLst/>
          </a:prstGeom>
        </p:spPr>
        <p:txBody>
          <a:bodyPr wrap="square">
            <a:spAutoFit/>
          </a:bodyPr>
          <a:lstStyle/>
          <a:p>
            <a:pPr marL="285750" indent="-285750">
              <a:buFont typeface="Wingdings" panose="05000000000000000000" pitchFamily="2" charset="2"/>
              <a:buChar char="Ø"/>
            </a:pPr>
            <a:r>
              <a:rPr lang="en-US" altLang="zh-CN" sz="1600" dirty="0"/>
              <a:t>with </a:t>
            </a:r>
            <a:r>
              <a:rPr lang="en-US" altLang="zh-CN" sz="1600" dirty="0">
                <a:solidFill>
                  <a:srgbClr val="C00000"/>
                </a:solidFill>
              </a:rPr>
              <a:t>two single RF locations </a:t>
            </a:r>
            <a:r>
              <a:rPr lang="en-US" altLang="zh-CN" sz="1600" dirty="0"/>
              <a:t>(one for e - one for e+) and </a:t>
            </a:r>
            <a:r>
              <a:rPr lang="en-US" altLang="zh-CN" sz="1600" dirty="0">
                <a:solidFill>
                  <a:srgbClr val="C00000"/>
                </a:solidFill>
              </a:rPr>
              <a:t>four experiments</a:t>
            </a:r>
            <a:r>
              <a:rPr lang="en-US" altLang="zh-CN" sz="1600" dirty="0"/>
              <a:t> one will have an energy lower (or higher) than the others by the full beam energy loss 36 </a:t>
            </a:r>
            <a:r>
              <a:rPr lang="en-US" altLang="zh-CN" sz="1600" dirty="0" err="1"/>
              <a:t>MeV@Z</a:t>
            </a:r>
            <a:r>
              <a:rPr lang="en-US" altLang="zh-CN" sz="1600" dirty="0"/>
              <a:t>, 128 MeV @</a:t>
            </a:r>
            <a:r>
              <a:rPr lang="en-US" altLang="zh-CN" sz="1600" dirty="0" err="1"/>
              <a:t>eeH</a:t>
            </a:r>
            <a:r>
              <a:rPr lang="en-US" altLang="zh-CN" sz="1600" dirty="0"/>
              <a:t> and 350 </a:t>
            </a:r>
            <a:r>
              <a:rPr lang="en-US" altLang="zh-CN" sz="1600" dirty="0" err="1"/>
              <a:t>MeV@WW</a:t>
            </a:r>
            <a:r>
              <a:rPr lang="en-US" altLang="zh-CN" sz="1600" dirty="0"/>
              <a:t>.</a:t>
            </a:r>
            <a:endParaRPr lang="zh-CN" altLang="en-US" sz="1600" dirty="0"/>
          </a:p>
        </p:txBody>
      </p:sp>
      <p:sp>
        <p:nvSpPr>
          <p:cNvPr id="14" name="矩形 13">
            <a:extLst>
              <a:ext uri="{FF2B5EF4-FFF2-40B4-BE49-F238E27FC236}">
                <a16:creationId xmlns:a16="http://schemas.microsoft.com/office/drawing/2014/main" id="{A99E8227-FAD4-4068-AA9F-35796B72C5E5}"/>
              </a:ext>
            </a:extLst>
          </p:cNvPr>
          <p:cNvSpPr/>
          <p:nvPr/>
        </p:nvSpPr>
        <p:spPr>
          <a:xfrm>
            <a:off x="6367464" y="4212858"/>
            <a:ext cx="5675448" cy="2554545"/>
          </a:xfrm>
          <a:prstGeom prst="rect">
            <a:avLst/>
          </a:prstGeom>
          <a:ln>
            <a:solidFill>
              <a:srgbClr val="C00000"/>
            </a:solidFill>
          </a:ln>
        </p:spPr>
        <p:txBody>
          <a:bodyPr wrap="square">
            <a:spAutoFit/>
          </a:bodyPr>
          <a:lstStyle/>
          <a:p>
            <a:r>
              <a:rPr lang="en-US" altLang="zh-CN" sz="1600" dirty="0"/>
              <a:t>Conclusion </a:t>
            </a:r>
          </a:p>
          <a:p>
            <a:r>
              <a:rPr lang="en-US" altLang="zh-CN" sz="1600" dirty="0"/>
              <a:t>-- it is clearly preferable to have </a:t>
            </a:r>
            <a:r>
              <a:rPr lang="en-US" altLang="zh-CN" sz="1600" dirty="0">
                <a:highlight>
                  <a:srgbClr val="FFFF00"/>
                </a:highlight>
              </a:rPr>
              <a:t>the whole RF in one single points</a:t>
            </a:r>
            <a:r>
              <a:rPr lang="en-US" altLang="zh-CN" sz="1600" dirty="0"/>
              <a:t> for the precision measurement era. </a:t>
            </a:r>
            <a:r>
              <a:rPr lang="en-US" altLang="zh-CN" sz="1600" dirty="0">
                <a:highlight>
                  <a:srgbClr val="FFFF00"/>
                </a:highlight>
              </a:rPr>
              <a:t>(Z, WW)</a:t>
            </a:r>
          </a:p>
          <a:p>
            <a:r>
              <a:rPr lang="en-US" altLang="zh-CN" sz="1600" dirty="0"/>
              <a:t>-- for </a:t>
            </a:r>
            <a:r>
              <a:rPr lang="en-US" altLang="zh-CN" sz="1600" dirty="0" err="1">
                <a:highlight>
                  <a:srgbClr val="FFFF00"/>
                </a:highlight>
              </a:rPr>
              <a:t>eeH</a:t>
            </a:r>
            <a:r>
              <a:rPr lang="en-US" altLang="zh-CN" sz="1600" dirty="0"/>
              <a:t> one should take into account that the beam energies might be different leading to a difference in the total beam energy loss by 3.6 MeV/turn. This is probably within tolerance. </a:t>
            </a:r>
            <a:r>
              <a:rPr lang="en-US" altLang="zh-CN" sz="1600" dirty="0">
                <a:highlight>
                  <a:srgbClr val="FFFF00"/>
                </a:highlight>
              </a:rPr>
              <a:t>The scheme of two opposite RF stations </a:t>
            </a:r>
            <a:r>
              <a:rPr lang="en-US" altLang="zh-CN" sz="1600" dirty="0"/>
              <a:t>where both e+ and e- get accelerated </a:t>
            </a:r>
            <a:r>
              <a:rPr lang="en-US" altLang="zh-CN" sz="1600" dirty="0">
                <a:highlight>
                  <a:srgbClr val="FFFF00"/>
                </a:highlight>
              </a:rPr>
              <a:t>should also be investigated</a:t>
            </a:r>
            <a:r>
              <a:rPr lang="en-US" altLang="zh-CN" sz="1600" dirty="0"/>
              <a:t>, it will work if the acceleration in the RF stations can be controlled at the 1% level.</a:t>
            </a:r>
            <a:endParaRPr lang="zh-CN" altLang="en-US" sz="1600" dirty="0"/>
          </a:p>
        </p:txBody>
      </p:sp>
    </p:spTree>
    <p:extLst>
      <p:ext uri="{BB962C8B-B14F-4D97-AF65-F5344CB8AC3E}">
        <p14:creationId xmlns:p14="http://schemas.microsoft.com/office/powerpoint/2010/main" val="205980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FC4CE8E-27CE-4E23-BA68-80CA8EE2E2F7}"/>
              </a:ext>
            </a:extLst>
          </p:cNvPr>
          <p:cNvSpPr>
            <a:spLocks noGrp="1"/>
          </p:cNvSpPr>
          <p:nvPr>
            <p:ph type="sldNum" sz="quarter" idx="12"/>
          </p:nvPr>
        </p:nvSpPr>
        <p:spPr/>
        <p:txBody>
          <a:bodyPr/>
          <a:lstStyle/>
          <a:p>
            <a:fld id="{D57F1E4F-1CFF-5643-939E-217C01CDF565}" type="slidenum">
              <a:rPr lang="en-US" smtClean="0"/>
              <a:pPr/>
              <a:t>6</a:t>
            </a:fld>
            <a:endParaRPr lang="en-US"/>
          </a:p>
        </p:txBody>
      </p:sp>
      <p:cxnSp>
        <p:nvCxnSpPr>
          <p:cNvPr id="3" name="直接连接符 2">
            <a:extLst>
              <a:ext uri="{FF2B5EF4-FFF2-40B4-BE49-F238E27FC236}">
                <a16:creationId xmlns:a16="http://schemas.microsoft.com/office/drawing/2014/main" id="{15091D71-AF8A-4277-B0E1-6631FAA9FB3D}"/>
              </a:ext>
            </a:extLst>
          </p:cNvPr>
          <p:cNvCxnSpPr/>
          <p:nvPr/>
        </p:nvCxnSpPr>
        <p:spPr>
          <a:xfrm>
            <a:off x="525780" y="632460"/>
            <a:ext cx="11155680"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EFEAC8F0-FD44-488C-A21C-76AF66F0D7E1}"/>
              </a:ext>
            </a:extLst>
          </p:cNvPr>
          <p:cNvSpPr txBox="1"/>
          <p:nvPr/>
        </p:nvSpPr>
        <p:spPr>
          <a:xfrm>
            <a:off x="149087" y="62935"/>
            <a:ext cx="11893825" cy="523220"/>
          </a:xfrm>
          <a:prstGeom prst="rect">
            <a:avLst/>
          </a:prstGeom>
          <a:noFill/>
        </p:spPr>
        <p:txBody>
          <a:bodyPr wrap="square" rtlCol="0">
            <a:spAutoFit/>
          </a:bodyPr>
          <a:lstStyle/>
          <a:p>
            <a:pPr algn="ctr"/>
            <a:r>
              <a:rPr lang="en-US" altLang="zh-CN" sz="2800" dirty="0">
                <a:solidFill>
                  <a:srgbClr val="002060"/>
                </a:solidFill>
              </a:rPr>
              <a:t>Implementation of polarimeter and wigglers</a:t>
            </a:r>
            <a:endParaRPr lang="zh-CN" altLang="en-US" sz="2800" dirty="0"/>
          </a:p>
        </p:txBody>
      </p:sp>
      <p:sp>
        <p:nvSpPr>
          <p:cNvPr id="5" name="文本框 4">
            <a:extLst>
              <a:ext uri="{FF2B5EF4-FFF2-40B4-BE49-F238E27FC236}">
                <a16:creationId xmlns:a16="http://schemas.microsoft.com/office/drawing/2014/main" id="{2389DE5A-E5F3-4922-A3CC-44A6ECFAAAD1}"/>
              </a:ext>
            </a:extLst>
          </p:cNvPr>
          <p:cNvSpPr txBox="1"/>
          <p:nvPr/>
        </p:nvSpPr>
        <p:spPr>
          <a:xfrm>
            <a:off x="4826465" y="710838"/>
            <a:ext cx="2399251" cy="457466"/>
          </a:xfrm>
          <a:prstGeom prst="rect">
            <a:avLst/>
          </a:prstGeom>
          <a:solidFill>
            <a:schemeClr val="accent2">
              <a:lumMod val="40000"/>
              <a:lumOff val="60000"/>
            </a:schemeClr>
          </a:solidFill>
        </p:spPr>
        <p:txBody>
          <a:bodyPr wrap="square" rtlCol="0">
            <a:spAutoFit/>
          </a:bodyPr>
          <a:lstStyle/>
          <a:p>
            <a:pPr algn="ctr">
              <a:lnSpc>
                <a:spcPct val="150000"/>
              </a:lnSpc>
            </a:pPr>
            <a:r>
              <a:rPr lang="en-US" altLang="zh-CN" dirty="0"/>
              <a:t>Wiggler Location </a:t>
            </a:r>
            <a:endParaRPr lang="zh-CN" altLang="en-US" dirty="0"/>
          </a:p>
        </p:txBody>
      </p:sp>
      <p:pic>
        <p:nvPicPr>
          <p:cNvPr id="6" name="图片 5">
            <a:extLst>
              <a:ext uri="{FF2B5EF4-FFF2-40B4-BE49-F238E27FC236}">
                <a16:creationId xmlns:a16="http://schemas.microsoft.com/office/drawing/2014/main" id="{8C3D0C60-6F06-418C-9AE7-FEAEE482CC58}"/>
              </a:ext>
            </a:extLst>
          </p:cNvPr>
          <p:cNvPicPr>
            <a:picLocks noChangeAspect="1"/>
          </p:cNvPicPr>
          <p:nvPr/>
        </p:nvPicPr>
        <p:blipFill>
          <a:blip r:embed="rId2"/>
          <a:stretch>
            <a:fillRect/>
          </a:stretch>
        </p:blipFill>
        <p:spPr>
          <a:xfrm>
            <a:off x="423425" y="1681381"/>
            <a:ext cx="4180952" cy="3495238"/>
          </a:xfrm>
          <a:prstGeom prst="rect">
            <a:avLst/>
          </a:prstGeom>
        </p:spPr>
      </p:pic>
      <p:sp>
        <p:nvSpPr>
          <p:cNvPr id="7" name="矩形 6">
            <a:extLst>
              <a:ext uri="{FF2B5EF4-FFF2-40B4-BE49-F238E27FC236}">
                <a16:creationId xmlns:a16="http://schemas.microsoft.com/office/drawing/2014/main" id="{0826EC07-658B-4CC2-B7D2-01CE6A8D866D}"/>
              </a:ext>
            </a:extLst>
          </p:cNvPr>
          <p:cNvSpPr/>
          <p:nvPr/>
        </p:nvSpPr>
        <p:spPr>
          <a:xfrm>
            <a:off x="4826465" y="1348259"/>
            <a:ext cx="6716785" cy="1235520"/>
          </a:xfrm>
          <a:prstGeom prst="rect">
            <a:avLst/>
          </a:prstGeom>
        </p:spPr>
        <p:txBody>
          <a:bodyPr wrap="square">
            <a:spAutoFit/>
          </a:bodyPr>
          <a:lstStyle/>
          <a:p>
            <a:pPr marL="285750" indent="-285750">
              <a:buFont typeface="Wingdings" panose="05000000000000000000" pitchFamily="2" charset="2"/>
              <a:buChar char="n"/>
            </a:pPr>
            <a:r>
              <a:rPr lang="en-US" altLang="zh-CN" dirty="0"/>
              <a:t>Previously, </a:t>
            </a:r>
            <a:r>
              <a:rPr lang="en-US" altLang="zh-CN" dirty="0">
                <a:highlight>
                  <a:srgbClr val="FFFF00"/>
                </a:highlight>
              </a:rPr>
              <a:t>sections PH and PF </a:t>
            </a:r>
            <a:r>
              <a:rPr lang="en-US" altLang="zh-CN" dirty="0"/>
              <a:t>have been proposed to host wigglers</a:t>
            </a:r>
          </a:p>
          <a:p>
            <a:pPr marL="285750" indent="-285750">
              <a:buFont typeface="Wingdings" panose="05000000000000000000" pitchFamily="2" charset="2"/>
              <a:buChar char="n"/>
            </a:pPr>
            <a:r>
              <a:rPr lang="en-US" altLang="zh-CN" dirty="0"/>
              <a:t>Alternative is to install them </a:t>
            </a:r>
            <a:r>
              <a:rPr lang="en-US" altLang="zh-CN" dirty="0">
                <a:highlight>
                  <a:srgbClr val="FFFF00"/>
                </a:highlight>
              </a:rPr>
              <a:t>after IP/Crab </a:t>
            </a:r>
            <a:r>
              <a:rPr lang="en-US" altLang="zh-CN" dirty="0" err="1">
                <a:highlight>
                  <a:srgbClr val="FFFF00"/>
                </a:highlight>
              </a:rPr>
              <a:t>sextupole</a:t>
            </a:r>
            <a:r>
              <a:rPr lang="en-US" altLang="zh-CN" dirty="0"/>
              <a:t> in matching straight</a:t>
            </a:r>
            <a:endParaRPr lang="zh-CN" altLang="en-US" dirty="0"/>
          </a:p>
        </p:txBody>
      </p:sp>
      <p:sp>
        <p:nvSpPr>
          <p:cNvPr id="8" name="矩形 7">
            <a:extLst>
              <a:ext uri="{FF2B5EF4-FFF2-40B4-BE49-F238E27FC236}">
                <a16:creationId xmlns:a16="http://schemas.microsoft.com/office/drawing/2014/main" id="{0004ABF2-2846-46C1-B0EB-5A64C9327BC3}"/>
              </a:ext>
            </a:extLst>
          </p:cNvPr>
          <p:cNvSpPr/>
          <p:nvPr/>
        </p:nvSpPr>
        <p:spPr>
          <a:xfrm>
            <a:off x="4826465" y="2804355"/>
            <a:ext cx="6037278" cy="2308324"/>
          </a:xfrm>
          <a:prstGeom prst="rect">
            <a:avLst/>
          </a:prstGeom>
        </p:spPr>
        <p:txBody>
          <a:bodyPr wrap="square">
            <a:spAutoFit/>
          </a:bodyPr>
          <a:lstStyle/>
          <a:p>
            <a:pPr marL="285750" indent="-285750">
              <a:buFont typeface="Arial" panose="020B0604020202020204" pitchFamily="34" charset="0"/>
              <a:buChar char="•"/>
            </a:pPr>
            <a:r>
              <a:rPr lang="en-US" altLang="zh-CN" dirty="0"/>
              <a:t>In case of </a:t>
            </a:r>
            <a:r>
              <a:rPr lang="en-US" altLang="zh-CN" dirty="0">
                <a:highlight>
                  <a:srgbClr val="FFFF00"/>
                </a:highlight>
              </a:rPr>
              <a:t>4IP,</a:t>
            </a:r>
            <a:r>
              <a:rPr lang="en-US" altLang="zh-CN" dirty="0"/>
              <a:t> </a:t>
            </a:r>
            <a:r>
              <a:rPr lang="en-US" altLang="zh-CN" dirty="0">
                <a:highlight>
                  <a:srgbClr val="FFFF00"/>
                </a:highlight>
              </a:rPr>
              <a:t>2 wiggler (6 units) per IP </a:t>
            </a:r>
          </a:p>
          <a:p>
            <a:pPr marL="742950" lvl="1" indent="-285750">
              <a:buFont typeface="Arial" panose="020B0604020202020204" pitchFamily="34" charset="0"/>
              <a:buChar char="•"/>
            </a:pPr>
            <a:r>
              <a:rPr lang="en-US" altLang="zh-CN" dirty="0"/>
              <a:t>No changes required, 2 sufficiently long drifts present </a:t>
            </a:r>
          </a:p>
          <a:p>
            <a:pPr marL="285750" indent="-285750">
              <a:buFont typeface="Arial" panose="020B0604020202020204" pitchFamily="34" charset="0"/>
              <a:buChar char="•"/>
            </a:pPr>
            <a:r>
              <a:rPr lang="en-US" altLang="zh-CN" dirty="0">
                <a:highlight>
                  <a:srgbClr val="FFFF00"/>
                </a:highlight>
              </a:rPr>
              <a:t>For 2IP, 4 wigglers (12 units) per IP </a:t>
            </a:r>
          </a:p>
          <a:p>
            <a:pPr marL="742950" lvl="1" indent="-285750">
              <a:buFont typeface="Arial" panose="020B0604020202020204" pitchFamily="34" charset="0"/>
              <a:buChar char="•"/>
            </a:pPr>
            <a:r>
              <a:rPr lang="en-US" altLang="zh-CN" dirty="0"/>
              <a:t>Latest IR design take wiggler space requirements into account</a:t>
            </a:r>
          </a:p>
          <a:p>
            <a:pPr marL="742950" lvl="1" indent="-285750">
              <a:buFont typeface="Arial" panose="020B0604020202020204" pitchFamily="34" charset="0"/>
              <a:buChar char="•"/>
            </a:pPr>
            <a:r>
              <a:rPr lang="en-US" altLang="zh-CN" dirty="0"/>
              <a:t>Half as many wiggler with </a:t>
            </a:r>
            <a:r>
              <a:rPr lang="zh-CN" altLang="en-US" dirty="0"/>
              <a:t>𝐵 </a:t>
            </a:r>
            <a:r>
              <a:rPr lang="en-US" altLang="zh-CN" dirty="0"/>
              <a:t>= 0.88</a:t>
            </a:r>
            <a:r>
              <a:rPr lang="zh-CN" altLang="en-US" dirty="0"/>
              <a:t>𝑇 </a:t>
            </a:r>
            <a:r>
              <a:rPr lang="en-US" altLang="zh-CN" dirty="0"/>
              <a:t>have same effect, but </a:t>
            </a:r>
            <a:r>
              <a:rPr lang="zh-CN" altLang="en-US" dirty="0"/>
              <a:t>𝐸𝑐𝑟𝑖𝑡𝑖𝑐𝑎𝑙 </a:t>
            </a:r>
            <a:r>
              <a:rPr lang="en-US" altLang="zh-CN" dirty="0"/>
              <a:t>= 1.22 MeV</a:t>
            </a:r>
            <a:endParaRPr lang="zh-CN" altLang="en-US" dirty="0"/>
          </a:p>
        </p:txBody>
      </p:sp>
      <p:sp>
        <p:nvSpPr>
          <p:cNvPr id="9" name="矩形 8">
            <a:extLst>
              <a:ext uri="{FF2B5EF4-FFF2-40B4-BE49-F238E27FC236}">
                <a16:creationId xmlns:a16="http://schemas.microsoft.com/office/drawing/2014/main" id="{AFC3102B-BEA3-46A8-8A38-A1567DF67003}"/>
              </a:ext>
            </a:extLst>
          </p:cNvPr>
          <p:cNvSpPr/>
          <p:nvPr/>
        </p:nvSpPr>
        <p:spPr>
          <a:xfrm>
            <a:off x="220459" y="6459481"/>
            <a:ext cx="9544325" cy="276999"/>
          </a:xfrm>
          <a:prstGeom prst="rect">
            <a:avLst/>
          </a:prstGeom>
        </p:spPr>
        <p:txBody>
          <a:bodyPr wrap="square">
            <a:spAutoFit/>
          </a:bodyPr>
          <a:lstStyle/>
          <a:p>
            <a:r>
              <a:rPr lang="en-US" altLang="zh-CN" sz="1200" i="1" dirty="0"/>
              <a:t>EPOL1: https://indico.cern.ch/event/1080577/contributions/4545364/attachments/2324366/3958735/MH_FCCee_PolLocation.pdf</a:t>
            </a:r>
            <a:endParaRPr lang="zh-CN" altLang="en-US" sz="1200" i="1" dirty="0"/>
          </a:p>
        </p:txBody>
      </p:sp>
      <p:pic>
        <p:nvPicPr>
          <p:cNvPr id="10" name="图片 9">
            <a:extLst>
              <a:ext uri="{FF2B5EF4-FFF2-40B4-BE49-F238E27FC236}">
                <a16:creationId xmlns:a16="http://schemas.microsoft.com/office/drawing/2014/main" id="{70B89219-8551-4E99-89B8-C73375AB10AA}"/>
              </a:ext>
            </a:extLst>
          </p:cNvPr>
          <p:cNvPicPr>
            <a:picLocks noChangeAspect="1"/>
          </p:cNvPicPr>
          <p:nvPr/>
        </p:nvPicPr>
        <p:blipFill>
          <a:blip r:embed="rId3"/>
          <a:stretch>
            <a:fillRect/>
          </a:stretch>
        </p:blipFill>
        <p:spPr>
          <a:xfrm>
            <a:off x="9115810" y="5112679"/>
            <a:ext cx="3076190" cy="1609524"/>
          </a:xfrm>
          <a:prstGeom prst="rect">
            <a:avLst/>
          </a:prstGeom>
        </p:spPr>
      </p:pic>
      <p:sp>
        <p:nvSpPr>
          <p:cNvPr id="11" name="矩形 10">
            <a:extLst>
              <a:ext uri="{FF2B5EF4-FFF2-40B4-BE49-F238E27FC236}">
                <a16:creationId xmlns:a16="http://schemas.microsoft.com/office/drawing/2014/main" id="{E5FB0F4B-9587-4DF3-AD1A-7FA6A6D562B0}"/>
              </a:ext>
            </a:extLst>
          </p:cNvPr>
          <p:cNvSpPr/>
          <p:nvPr/>
        </p:nvSpPr>
        <p:spPr>
          <a:xfrm>
            <a:off x="5611055" y="5749210"/>
            <a:ext cx="3608445" cy="646331"/>
          </a:xfrm>
          <a:prstGeom prst="rect">
            <a:avLst/>
          </a:prstGeom>
          <a:ln>
            <a:solidFill>
              <a:srgbClr val="FF0000"/>
            </a:solidFill>
          </a:ln>
        </p:spPr>
        <p:txBody>
          <a:bodyPr wrap="square">
            <a:spAutoFit/>
          </a:bodyPr>
          <a:lstStyle/>
          <a:p>
            <a:r>
              <a:rPr lang="en-US" altLang="zh-CN" dirty="0"/>
              <a:t>Wiggler design for FCC-</a:t>
            </a:r>
            <a:r>
              <a:rPr lang="en-US" altLang="zh-CN" dirty="0" err="1"/>
              <a:t>ee</a:t>
            </a:r>
            <a:r>
              <a:rPr lang="en-US" altLang="zh-CN" dirty="0"/>
              <a:t> follows 3 three block LEP design</a:t>
            </a:r>
            <a:endParaRPr lang="zh-CN" altLang="en-US" dirty="0"/>
          </a:p>
        </p:txBody>
      </p:sp>
    </p:spTree>
    <p:extLst>
      <p:ext uri="{BB962C8B-B14F-4D97-AF65-F5344CB8AC3E}">
        <p14:creationId xmlns:p14="http://schemas.microsoft.com/office/powerpoint/2010/main" val="43940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6EAF166-899A-4480-B508-9DC602FDBEDB}"/>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3" name="图片 2">
            <a:extLst>
              <a:ext uri="{FF2B5EF4-FFF2-40B4-BE49-F238E27FC236}">
                <a16:creationId xmlns:a16="http://schemas.microsoft.com/office/drawing/2014/main" id="{EF47E382-FD64-448F-994C-BE752A9B9CFE}"/>
              </a:ext>
            </a:extLst>
          </p:cNvPr>
          <p:cNvPicPr>
            <a:picLocks noChangeAspect="1"/>
          </p:cNvPicPr>
          <p:nvPr/>
        </p:nvPicPr>
        <p:blipFill>
          <a:blip r:embed="rId2"/>
          <a:stretch>
            <a:fillRect/>
          </a:stretch>
        </p:blipFill>
        <p:spPr>
          <a:xfrm>
            <a:off x="110019" y="1120141"/>
            <a:ext cx="7908438" cy="3988754"/>
          </a:xfrm>
          <a:prstGeom prst="rect">
            <a:avLst/>
          </a:prstGeom>
        </p:spPr>
      </p:pic>
      <p:sp>
        <p:nvSpPr>
          <p:cNvPr id="4" name="矩形 3">
            <a:extLst>
              <a:ext uri="{FF2B5EF4-FFF2-40B4-BE49-F238E27FC236}">
                <a16:creationId xmlns:a16="http://schemas.microsoft.com/office/drawing/2014/main" id="{C575B9EF-1F12-4FE2-907E-08D88BAF36B5}"/>
              </a:ext>
            </a:extLst>
          </p:cNvPr>
          <p:cNvSpPr/>
          <p:nvPr/>
        </p:nvSpPr>
        <p:spPr>
          <a:xfrm>
            <a:off x="220459" y="6459481"/>
            <a:ext cx="9544325" cy="276999"/>
          </a:xfrm>
          <a:prstGeom prst="rect">
            <a:avLst/>
          </a:prstGeom>
        </p:spPr>
        <p:txBody>
          <a:bodyPr wrap="square">
            <a:spAutoFit/>
          </a:bodyPr>
          <a:lstStyle/>
          <a:p>
            <a:r>
              <a:rPr lang="en-US" altLang="zh-CN" sz="1200" i="1" dirty="0"/>
              <a:t>EPOL1: https://indico.cern.ch/event/1080577/contributions/4545364/attachments/2324366/3958735/MH_FCCee_PolLocation.pdf</a:t>
            </a:r>
            <a:endParaRPr lang="zh-CN" altLang="en-US" sz="1200" i="1" dirty="0"/>
          </a:p>
        </p:txBody>
      </p:sp>
      <p:pic>
        <p:nvPicPr>
          <p:cNvPr id="5" name="图片 4">
            <a:extLst>
              <a:ext uri="{FF2B5EF4-FFF2-40B4-BE49-F238E27FC236}">
                <a16:creationId xmlns:a16="http://schemas.microsoft.com/office/drawing/2014/main" id="{C9C49D7D-2794-4B21-B596-DD5DE38F5332}"/>
              </a:ext>
            </a:extLst>
          </p:cNvPr>
          <p:cNvPicPr>
            <a:picLocks noChangeAspect="1"/>
          </p:cNvPicPr>
          <p:nvPr/>
        </p:nvPicPr>
        <p:blipFill>
          <a:blip r:embed="rId3"/>
          <a:stretch>
            <a:fillRect/>
          </a:stretch>
        </p:blipFill>
        <p:spPr>
          <a:xfrm>
            <a:off x="8279614" y="1242696"/>
            <a:ext cx="3802367" cy="3743644"/>
          </a:xfrm>
          <a:prstGeom prst="rect">
            <a:avLst/>
          </a:prstGeom>
        </p:spPr>
      </p:pic>
    </p:spTree>
    <p:extLst>
      <p:ext uri="{BB962C8B-B14F-4D97-AF65-F5344CB8AC3E}">
        <p14:creationId xmlns:p14="http://schemas.microsoft.com/office/powerpoint/2010/main" val="149692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C0217D7-E304-47EE-AF24-E5F9C5F54C05}"/>
              </a:ext>
            </a:extLst>
          </p:cNvPr>
          <p:cNvSpPr>
            <a:spLocks noGrp="1"/>
          </p:cNvSpPr>
          <p:nvPr>
            <p:ph type="sldNum" sz="quarter" idx="12"/>
          </p:nvPr>
        </p:nvSpPr>
        <p:spPr/>
        <p:txBody>
          <a:bodyPr/>
          <a:lstStyle/>
          <a:p>
            <a:fld id="{D57F1E4F-1CFF-5643-939E-217C01CDF565}" type="slidenum">
              <a:rPr lang="en-US" smtClean="0"/>
              <a:pPr/>
              <a:t>8</a:t>
            </a:fld>
            <a:endParaRPr lang="en-US"/>
          </a:p>
        </p:txBody>
      </p:sp>
      <p:pic>
        <p:nvPicPr>
          <p:cNvPr id="3" name="图片 2">
            <a:extLst>
              <a:ext uri="{FF2B5EF4-FFF2-40B4-BE49-F238E27FC236}">
                <a16:creationId xmlns:a16="http://schemas.microsoft.com/office/drawing/2014/main" id="{2EE4EEF0-1946-48D7-9B13-85EE74D9BE04}"/>
              </a:ext>
            </a:extLst>
          </p:cNvPr>
          <p:cNvPicPr>
            <a:picLocks noChangeAspect="1"/>
          </p:cNvPicPr>
          <p:nvPr/>
        </p:nvPicPr>
        <p:blipFill>
          <a:blip r:embed="rId2"/>
          <a:stretch>
            <a:fillRect/>
          </a:stretch>
        </p:blipFill>
        <p:spPr>
          <a:xfrm>
            <a:off x="1356123" y="1167095"/>
            <a:ext cx="8942857" cy="4523809"/>
          </a:xfrm>
          <a:prstGeom prst="rect">
            <a:avLst/>
          </a:prstGeom>
        </p:spPr>
      </p:pic>
      <p:sp>
        <p:nvSpPr>
          <p:cNvPr id="4" name="矩形 3">
            <a:extLst>
              <a:ext uri="{FF2B5EF4-FFF2-40B4-BE49-F238E27FC236}">
                <a16:creationId xmlns:a16="http://schemas.microsoft.com/office/drawing/2014/main" id="{4158F366-F29F-4D26-B0F2-7D2961DAEBC9}"/>
              </a:ext>
            </a:extLst>
          </p:cNvPr>
          <p:cNvSpPr/>
          <p:nvPr/>
        </p:nvSpPr>
        <p:spPr>
          <a:xfrm>
            <a:off x="220459" y="6459481"/>
            <a:ext cx="9544325" cy="276999"/>
          </a:xfrm>
          <a:prstGeom prst="rect">
            <a:avLst/>
          </a:prstGeom>
        </p:spPr>
        <p:txBody>
          <a:bodyPr wrap="square">
            <a:spAutoFit/>
          </a:bodyPr>
          <a:lstStyle/>
          <a:p>
            <a:r>
              <a:rPr lang="en-US" altLang="zh-CN" sz="1200" i="1" dirty="0"/>
              <a:t>EPOL1: https://indico.cern.ch/event/1080577/contributions/4545364/attachments/2324366/3958735/MH_FCCee_PolLocation.pdf</a:t>
            </a:r>
            <a:endParaRPr lang="zh-CN" altLang="en-US" sz="1200" i="1" dirty="0"/>
          </a:p>
        </p:txBody>
      </p:sp>
    </p:spTree>
    <p:extLst>
      <p:ext uri="{BB962C8B-B14F-4D97-AF65-F5344CB8AC3E}">
        <p14:creationId xmlns:p14="http://schemas.microsoft.com/office/powerpoint/2010/main" val="289484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3F2C786-8C68-406C-89C5-26402FECD408}"/>
              </a:ext>
            </a:extLst>
          </p:cNvPr>
          <p:cNvSpPr>
            <a:spLocks noGrp="1"/>
          </p:cNvSpPr>
          <p:nvPr>
            <p:ph type="sldNum" sz="quarter" idx="12"/>
          </p:nvPr>
        </p:nvSpPr>
        <p:spPr/>
        <p:txBody>
          <a:bodyPr/>
          <a:lstStyle/>
          <a:p>
            <a:fld id="{D57F1E4F-1CFF-5643-939E-217C01CDF565}" type="slidenum">
              <a:rPr lang="en-US" smtClean="0"/>
              <a:pPr/>
              <a:t>9</a:t>
            </a:fld>
            <a:endParaRPr lang="en-US"/>
          </a:p>
        </p:txBody>
      </p:sp>
      <p:pic>
        <p:nvPicPr>
          <p:cNvPr id="3" name="图片 2">
            <a:extLst>
              <a:ext uri="{FF2B5EF4-FFF2-40B4-BE49-F238E27FC236}">
                <a16:creationId xmlns:a16="http://schemas.microsoft.com/office/drawing/2014/main" id="{0661A56A-66BD-4DED-8665-895DE1F55B96}"/>
              </a:ext>
            </a:extLst>
          </p:cNvPr>
          <p:cNvPicPr>
            <a:picLocks noChangeAspect="1"/>
          </p:cNvPicPr>
          <p:nvPr/>
        </p:nvPicPr>
        <p:blipFill>
          <a:blip r:embed="rId2"/>
          <a:stretch>
            <a:fillRect/>
          </a:stretch>
        </p:blipFill>
        <p:spPr>
          <a:xfrm>
            <a:off x="1662666" y="1186143"/>
            <a:ext cx="8866667" cy="4485714"/>
          </a:xfrm>
          <a:prstGeom prst="rect">
            <a:avLst/>
          </a:prstGeom>
        </p:spPr>
      </p:pic>
      <p:sp>
        <p:nvSpPr>
          <p:cNvPr id="4" name="矩形 3">
            <a:extLst>
              <a:ext uri="{FF2B5EF4-FFF2-40B4-BE49-F238E27FC236}">
                <a16:creationId xmlns:a16="http://schemas.microsoft.com/office/drawing/2014/main" id="{71B2BCAF-7D15-4596-B7DA-F864A7F52BB6}"/>
              </a:ext>
            </a:extLst>
          </p:cNvPr>
          <p:cNvSpPr/>
          <p:nvPr/>
        </p:nvSpPr>
        <p:spPr>
          <a:xfrm>
            <a:off x="220459" y="6459481"/>
            <a:ext cx="9544325" cy="276999"/>
          </a:xfrm>
          <a:prstGeom prst="rect">
            <a:avLst/>
          </a:prstGeom>
        </p:spPr>
        <p:txBody>
          <a:bodyPr wrap="square">
            <a:spAutoFit/>
          </a:bodyPr>
          <a:lstStyle/>
          <a:p>
            <a:r>
              <a:rPr lang="en-US" altLang="zh-CN" sz="1200" i="1" dirty="0"/>
              <a:t>EPOL1: https://indico.cern.ch/event/1080577/contributions/4545364/attachments/2324366/3958735/MH_FCCee_PolLocation.pdf</a:t>
            </a:r>
            <a:endParaRPr lang="zh-CN" altLang="en-US" sz="1200" i="1" dirty="0"/>
          </a:p>
        </p:txBody>
      </p:sp>
    </p:spTree>
    <p:extLst>
      <p:ext uri="{BB962C8B-B14F-4D97-AF65-F5344CB8AC3E}">
        <p14:creationId xmlns:p14="http://schemas.microsoft.com/office/powerpoint/2010/main" val="2155594137"/>
      </p:ext>
    </p:extLst>
  </p:cSld>
  <p:clrMapOvr>
    <a:masterClrMapping/>
  </p:clrMapOvr>
</p:sld>
</file>

<file path=ppt/theme/theme1.xml><?xml version="1.0" encoding="utf-8"?>
<a:theme xmlns:a="http://schemas.openxmlformats.org/drawingml/2006/main" name="被除数">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自定义 10">
      <a:majorFont>
        <a:latin typeface="Arial"/>
        <a:ea typeface="华文中宋"/>
        <a:cs typeface=""/>
      </a:majorFont>
      <a:minorFont>
        <a:latin typeface="Arial"/>
        <a:ea typeface="华文细黑"/>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FF0000"/>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none" rtlCol="0">
        <a:spAutoFit/>
      </a:bodyPr>
      <a:lstStyle>
        <a:defPPr>
          <a:lnSpc>
            <a:spcPct val="150000"/>
          </a:lnSpc>
          <a:defRPr dirty="0"/>
        </a:defPPr>
      </a:lstStyle>
    </a:txDef>
  </a:objectDefaults>
  <a:extraClrSchemeLst/>
  <a:extLst>
    <a:ext uri="{05A4C25C-085E-4340-85A3-A5531E510DB2}">
      <thm15:themeFamily xmlns:thm15="http://schemas.microsoft.com/office/thememl/2012/main" name="THU_template.potx" id="{60E44FE5-0F0C-433E-ACE4-50B4EA18AA36}" vid="{D852B574-7FF2-42B8-94F0-41B8468106A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253608</TotalTime>
  <Words>2525</Words>
  <Application>Microsoft Office PowerPoint</Application>
  <PresentationFormat>宽屏</PresentationFormat>
  <Paragraphs>200</Paragraphs>
  <Slides>38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Helvetica CE</vt:lpstr>
      <vt:lpstr>Helvetica Neue</vt:lpstr>
      <vt:lpstr>PT Sans</vt:lpstr>
      <vt:lpstr>等线</vt:lpstr>
      <vt:lpstr>黑体</vt:lpstr>
      <vt:lpstr>华文细黑</vt:lpstr>
      <vt:lpstr>华文中宋</vt:lpstr>
      <vt:lpstr>宋体</vt:lpstr>
      <vt:lpstr>宋体-简</vt:lpstr>
      <vt:lpstr>微软雅黑</vt:lpstr>
      <vt:lpstr>Arial</vt:lpstr>
      <vt:lpstr>Calibri</vt:lpstr>
      <vt:lpstr>Cambria Math</vt:lpstr>
      <vt:lpstr>Wingdings</vt:lpstr>
      <vt:lpstr>Wingdings 2</vt:lpstr>
      <vt:lpstr>被除数</vt:lpstr>
      <vt:lpstr>【调研】FCC-ee EPOL meeting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Fei</dc:creator>
  <cp:lastModifiedBy>csh</cp:lastModifiedBy>
  <cp:revision>3072</cp:revision>
  <cp:lastPrinted>2022-05-30T09:32:43Z</cp:lastPrinted>
  <dcterms:created xsi:type="dcterms:W3CDTF">2015-02-16T13:52:55Z</dcterms:created>
  <dcterms:modified xsi:type="dcterms:W3CDTF">2022-07-19T05:53:38Z</dcterms:modified>
</cp:coreProperties>
</file>