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12192000" cy="6858000"/>
  <p:notesSz cx="6858000" cy="12192000"/>
  <p:defaultTextStyle>
    <a:defPPr>
      <a:defRPr lang="zh-CN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标题幻灯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528159" y="163629"/>
            <a:ext cx="1840033" cy="11117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标题和内容">
    <p:bg>
      <p:bgPr>
        <a:gradFill>
          <a:gsLst>
            <a:gs pos="0">
              <a:srgbClr val="D7D9E1"/>
            </a:gs>
            <a:gs pos="26000">
              <a:srgbClr val="EBECF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 bwMode="auto">
          <a:xfrm>
            <a:off x="11334111" y="322572"/>
            <a:ext cx="487990" cy="287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7" tIns="60932" rIns="121867" bIns="60932" rtlCol="0" anchor="ctr"/>
          <a:lstStyle/>
          <a:p>
            <a:pPr algn="ctr">
              <a:defRPr/>
            </a:pPr>
            <a:endParaRPr lang="en-US">
              <a:latin typeface="思源黑体 CN Bold"/>
              <a:ea typeface="思源黑体 CN Bold"/>
              <a:cs typeface="思源黑体 CN Bold"/>
            </a:endParaRPr>
          </a:p>
        </p:txBody>
      </p:sp>
      <p:sp>
        <p:nvSpPr>
          <p:cNvPr id="5" name="Isosceles Triangle 10"/>
          <p:cNvSpPr/>
          <p:nvPr userDrawn="1"/>
        </p:nvSpPr>
        <p:spPr bwMode="auto">
          <a:xfrm rot="10610802">
            <a:off x="11339945" y="421699"/>
            <a:ext cx="488787" cy="261867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7" tIns="60932" rIns="121867" bIns="60932" rtlCol="0" anchor="ctr"/>
          <a:lstStyle/>
          <a:p>
            <a:pPr algn="ctr">
              <a:defRPr/>
            </a:pPr>
            <a:endParaRPr lang="en-US">
              <a:latin typeface="思源黑体 CN Bold"/>
              <a:ea typeface="思源黑体 CN Bold"/>
              <a:cs typeface="思源黑体 CN Bold"/>
            </a:endParaRPr>
          </a:p>
        </p:txBody>
      </p:sp>
      <p:sp>
        <p:nvSpPr>
          <p:cNvPr id="6" name="Slide Number Placeholder 5"/>
          <p:cNvSpPr>
            <a:spLocks noAdjustHandles="1"/>
          </p:cNvSpPr>
          <p:nvPr userDrawn="1"/>
        </p:nvSpPr>
        <p:spPr bwMode="auto">
          <a:xfrm>
            <a:off x="11359610" y="273266"/>
            <a:ext cx="449453" cy="467469"/>
          </a:xfrm>
          <a:prstGeom prst="rect">
            <a:avLst/>
          </a:prstGeom>
        </p:spPr>
        <p:txBody>
          <a:bodyPr vert="horz" lIns="0" tIns="0" rIns="0" bIns="60932" rtlCol="0" anchor="ctr"/>
          <a:lstStyle>
            <a:defPPr>
              <a:defRPr lang="en-US"/>
            </a:defPPr>
            <a:lvl1pPr marL="0" algn="ctr" defTabSz="457200"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14FFB07-917D-5348-AE2D-F9A4E0AD1751}" type="slidenum">
              <a:rPr lang="en-US" sz="1300">
                <a:latin typeface="思源黑体 CN Bold"/>
                <a:ea typeface="思源黑体 CN Bold"/>
                <a:cs typeface="思源黑体 CN Bold"/>
              </a:rPr>
              <a:t>‹#›</a:t>
            </a:fld>
            <a:endParaRPr lang="en-US" sz="1300">
              <a:latin typeface="思源黑体 CN Bold"/>
              <a:ea typeface="思源黑体 CN Bold"/>
              <a:cs typeface="思源黑体 CN Bold"/>
            </a:endParaRPr>
          </a:p>
        </p:txBody>
      </p:sp>
      <p:grpSp>
        <p:nvGrpSpPr>
          <p:cNvPr id="7" name="Group 5"/>
          <p:cNvGrpSpPr/>
          <p:nvPr userDrawn="1"/>
        </p:nvGrpSpPr>
        <p:grpSpPr bwMode="auto">
          <a:xfrm>
            <a:off x="10702284" y="6309614"/>
            <a:ext cx="298784" cy="294888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 extrusionOk="0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>
                <a:defRPr/>
              </a:pPr>
              <a:endParaRPr lang="id-ID">
                <a:latin typeface="思源黑体 CN Bold"/>
                <a:ea typeface="思源黑体 CN Bold"/>
                <a:cs typeface="思源黑体 CN Bold"/>
              </a:endParaRPr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 extrusionOk="0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>
                <a:defRPr/>
              </a:pPr>
              <a:endParaRPr lang="id-ID">
                <a:latin typeface="思源黑体 CN Bold"/>
                <a:ea typeface="思源黑体 CN Bold"/>
                <a:cs typeface="思源黑体 CN Bold"/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 bwMode="auto">
          <a:xfrm flipH="1">
            <a:off x="11484024" y="6309614"/>
            <a:ext cx="298784" cy="294888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 extrusionOk="0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>
                <a:defRPr/>
              </a:pPr>
              <a:endParaRPr lang="id-ID">
                <a:latin typeface="思源黑体 CN Bold"/>
                <a:ea typeface="思源黑体 CN Bold"/>
                <a:cs typeface="思源黑体 CN Bold"/>
              </a:endParaRPr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 extrusionOk="0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pPr>
                <a:defRPr/>
              </a:pPr>
              <a:endParaRPr lang="id-ID">
                <a:latin typeface="思源黑体 CN Bold"/>
                <a:ea typeface="思源黑体 CN Bold"/>
                <a:cs typeface="思源黑体 CN Bold"/>
              </a:endParaRPr>
            </a:p>
          </p:txBody>
        </p:sp>
      </p:grpSp>
      <p:cxnSp>
        <p:nvCxnSpPr>
          <p:cNvPr id="13" name="Straight Connector 3"/>
          <p:cNvCxnSpPr>
            <a:cxnSpLocks/>
          </p:cNvCxnSpPr>
          <p:nvPr userDrawn="1"/>
        </p:nvCxnSpPr>
        <p:spPr bwMode="auto">
          <a:xfrm>
            <a:off x="10976011" y="6460767"/>
            <a:ext cx="50801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 bwMode="auto">
          <a:xfrm>
            <a:off x="-1905" y="1386840"/>
            <a:ext cx="12205970" cy="36118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latin typeface="思源黑体 CN Bold"/>
              <a:ea typeface="思源黑体 CN Bold"/>
              <a:cs typeface="思源黑体 CN Bold"/>
            </a:endParaRPr>
          </a:p>
        </p:txBody>
      </p:sp>
      <p:pic>
        <p:nvPicPr>
          <p:cNvPr id="5" name="图片 18" descr="6bee6da8829d8f29faf55a708c574a3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40015" y="2582545"/>
            <a:ext cx="4675505" cy="4675505"/>
          </a:xfrm>
          <a:prstGeom prst="rect">
            <a:avLst/>
          </a:prstGeom>
        </p:spPr>
      </p:pic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768728" y="2155543"/>
            <a:ext cx="9655432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000" b="1" dirty="0" err="1">
                <a:solidFill>
                  <a:schemeClr val="bg1">
                    <a:lumMod val="95000"/>
                  </a:schemeClr>
                </a:solidFill>
                <a:latin typeface="思源黑体 CN Bold"/>
                <a:ea typeface="思源黑体 CN Bold"/>
                <a:cs typeface="思源黑体 CN Bold"/>
              </a:rPr>
              <a:t>Mattermost</a:t>
            </a:r>
            <a:r>
              <a:rPr lang="zh-CN" sz="7000" b="1" dirty="0" smtClean="0">
                <a:solidFill>
                  <a:schemeClr val="bg1">
                    <a:lumMod val="95000"/>
                  </a:schemeClr>
                </a:solidFill>
                <a:latin typeface="思源黑体 CN Bold"/>
                <a:ea typeface="思源黑体 CN Bold"/>
                <a:cs typeface="思源黑体 CN Bold"/>
              </a:rPr>
              <a:t>使用</a:t>
            </a:r>
            <a:r>
              <a:rPr lang="zh-CN" altLang="en-US" sz="7000" b="1" dirty="0" smtClean="0">
                <a:solidFill>
                  <a:schemeClr val="bg1">
                    <a:lumMod val="95000"/>
                  </a:schemeClr>
                </a:solidFill>
                <a:latin typeface="思源黑体 CN Bold"/>
                <a:ea typeface="思源黑体 CN Bold"/>
                <a:cs typeface="思源黑体 CN Bold"/>
              </a:rPr>
              <a:t>介绍</a:t>
            </a:r>
            <a:endParaRPr lang="zh-CN" sz="7000" b="1" dirty="0">
              <a:solidFill>
                <a:schemeClr val="bg1">
                  <a:lumMod val="95000"/>
                </a:schemeClr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grpSp>
        <p:nvGrpSpPr>
          <p:cNvPr id="7" name="组合 21"/>
          <p:cNvGrpSpPr/>
          <p:nvPr/>
        </p:nvGrpSpPr>
        <p:grpSpPr bwMode="auto">
          <a:xfrm>
            <a:off x="2327910" y="3493770"/>
            <a:ext cx="4611370" cy="645159"/>
            <a:chOff x="3665" y="5665"/>
            <a:chExt cx="7262" cy="1016"/>
          </a:xfrm>
        </p:grpSpPr>
        <p:sp>
          <p:nvSpPr>
            <p:cNvPr id="8" name="圆角矩形 105"/>
            <p:cNvSpPr/>
            <p:nvPr/>
          </p:nvSpPr>
          <p:spPr bwMode="auto">
            <a:xfrm>
              <a:off x="3665" y="5688"/>
              <a:ext cx="7263" cy="906"/>
            </a:xfrm>
            <a:prstGeom prst="roundRect">
              <a:avLst>
                <a:gd name="adj" fmla="val 422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>
                <a:defRPr/>
              </a:pPr>
              <a:endParaRPr lang="zh-CN">
                <a:latin typeface="思源黑体 CN Bold"/>
                <a:ea typeface="思源黑体 CN Bold"/>
                <a:cs typeface="思源黑体 CN Bold"/>
              </a:endParaRPr>
            </a:p>
          </p:txBody>
        </p:sp>
        <p:sp>
          <p:nvSpPr>
            <p:cNvPr id="9" name="TextBox 7"/>
            <p:cNvSpPr>
              <a:spLocks noChangeArrowheads="1"/>
            </p:cNvSpPr>
            <p:nvPr/>
          </p:nvSpPr>
          <p:spPr bwMode="auto">
            <a:xfrm>
              <a:off x="4062" y="5665"/>
              <a:ext cx="6468" cy="10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sz="3600" b="1">
                  <a:solidFill>
                    <a:srgbClr val="C00000"/>
                  </a:solidFill>
                  <a:latin typeface="思源黑体 CN Bold"/>
                  <a:ea typeface="思源黑体 CN Bold"/>
                  <a:cs typeface="思源黑体 CN Bold"/>
                </a:rPr>
                <a:t>计算中心</a:t>
              </a:r>
              <a:endParaRPr/>
            </a:p>
          </p:txBody>
        </p:sp>
      </p:grpSp>
      <p:sp>
        <p:nvSpPr>
          <p:cNvPr id="10" name="文本框 22"/>
          <p:cNvSpPr>
            <a:spLocks/>
          </p:cNvSpPr>
          <p:nvPr/>
        </p:nvSpPr>
        <p:spPr bwMode="auto">
          <a:xfrm>
            <a:off x="3727132" y="4322211"/>
            <a:ext cx="1812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b="1">
                <a:solidFill>
                  <a:schemeClr val="bg1">
                    <a:lumMod val="95000"/>
                  </a:schemeClr>
                </a:solidFill>
                <a:latin typeface="思源黑体 CN Bold"/>
                <a:ea typeface="思源黑体 CN Bold"/>
                <a:cs typeface="思源黑体 CN Bold"/>
              </a:rPr>
              <a:t>汇报人：齐孟尧</a:t>
            </a:r>
            <a:endParaRPr/>
          </a:p>
        </p:txBody>
      </p:sp>
      <p:pic>
        <p:nvPicPr>
          <p:cNvPr id="11" name="图片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05878" y="127958"/>
            <a:ext cx="3460582" cy="920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>
            <a:spLocks/>
          </p:cNvSpPr>
          <p:nvPr/>
        </p:nvSpPr>
        <p:spPr bwMode="auto">
          <a:xfrm>
            <a:off x="752293" y="1717783"/>
            <a:ext cx="6860740" cy="7774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defRPr/>
            </a:pPr>
            <a:r>
              <a:rPr lang="en-US" b="0">
                <a:latin typeface="思源黑体 CN Bold"/>
                <a:ea typeface="思源黑体 CN Bold"/>
                <a:cs typeface="思源黑体 CN Bold"/>
              </a:rPr>
              <a:t>Mattermost </a:t>
            </a:r>
            <a:r>
              <a:rPr lang="zh-CN" b="0">
                <a:latin typeface="思源黑体 CN Bold"/>
                <a:ea typeface="思源黑体 CN Bold"/>
                <a:cs typeface="思源黑体 CN Bold"/>
              </a:rPr>
              <a:t>具有的频道功能可组织不同主题之间的对话。频道分为三种类型：“公共频道”、“私有频道”和“私信”。</a:t>
            </a:r>
            <a:endParaRPr/>
          </a:p>
        </p:txBody>
      </p:sp>
      <p:sp>
        <p:nvSpPr>
          <p:cNvPr id="5" name="TextBox 4"/>
          <p:cNvSpPr>
            <a:spLocks/>
          </p:cNvSpPr>
          <p:nvPr/>
        </p:nvSpPr>
        <p:spPr bwMode="auto">
          <a:xfrm>
            <a:off x="731691" y="1241739"/>
            <a:ext cx="4850962" cy="4534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频道类型（加入一个团队后才可操作）</a:t>
            </a:r>
            <a:endParaRPr/>
          </a:p>
        </p:txBody>
      </p:sp>
      <p:grpSp>
        <p:nvGrpSpPr>
          <p:cNvPr id="6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7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8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9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4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5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pic>
        <p:nvPicPr>
          <p:cNvPr id="16" name="图片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769148" y="176212"/>
            <a:ext cx="2275773" cy="6505575"/>
          </a:xfrm>
          <a:prstGeom prst="rect">
            <a:avLst/>
          </a:prstGeom>
        </p:spPr>
      </p:pic>
      <p:sp>
        <p:nvSpPr>
          <p:cNvPr id="17" name="TextBox 6"/>
          <p:cNvSpPr>
            <a:spLocks/>
          </p:cNvSpPr>
          <p:nvPr/>
        </p:nvSpPr>
        <p:spPr bwMode="auto">
          <a:xfrm>
            <a:off x="750885" y="2698399"/>
            <a:ext cx="7025836" cy="9052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sz="1400" b="0">
                <a:latin typeface="思源黑体 CN Bold"/>
                <a:ea typeface="思源黑体 CN Bold"/>
                <a:cs typeface="思源黑体 CN Bold"/>
              </a:rPr>
              <a:t>“Public Channels”</a:t>
            </a:r>
            <a:r>
              <a:rPr lang="zh-CN" sz="1400" b="0">
                <a:latin typeface="思源黑体 CN Bold"/>
                <a:ea typeface="思源黑体 CN Bold"/>
                <a:cs typeface="思源黑体 CN Bold"/>
              </a:rPr>
              <a:t>（公共频道）对团队中的所有成员开放。默认情况下，新团队成员在注册之后会自动加入两个公共频道：“</a:t>
            </a:r>
            <a:r>
              <a:rPr lang="en-US" sz="1400" b="0">
                <a:latin typeface="思源黑体 CN Bold"/>
                <a:ea typeface="思源黑体 CN Bold"/>
                <a:cs typeface="思源黑体 CN Bold"/>
              </a:rPr>
              <a:t>Town Square”</a:t>
            </a:r>
            <a:r>
              <a:rPr lang="zh-CN" sz="1400" b="0">
                <a:latin typeface="思源黑体 CN Bold"/>
                <a:ea typeface="思源黑体 CN Bold"/>
                <a:cs typeface="思源黑体 CN Bold"/>
              </a:rPr>
              <a:t>（广场）和“</a:t>
            </a:r>
            <a:r>
              <a:rPr lang="en-US" sz="1400" b="0">
                <a:latin typeface="思源黑体 CN Bold"/>
                <a:ea typeface="思源黑体 CN Bold"/>
                <a:cs typeface="思源黑体 CN Bold"/>
              </a:rPr>
              <a:t>Off-Topic”</a:t>
            </a:r>
            <a:r>
              <a:rPr lang="zh-CN" sz="1400" b="0">
                <a:latin typeface="思源黑体 CN Bold"/>
                <a:ea typeface="思源黑体 CN Bold"/>
                <a:cs typeface="思源黑体 CN Bold"/>
              </a:rPr>
              <a:t>（讨论区）。</a:t>
            </a:r>
            <a:endParaRPr/>
          </a:p>
        </p:txBody>
      </p:sp>
      <p:sp>
        <p:nvSpPr>
          <p:cNvPr id="18" name="TextBox 6"/>
          <p:cNvSpPr>
            <a:spLocks/>
          </p:cNvSpPr>
          <p:nvPr/>
        </p:nvSpPr>
        <p:spPr bwMode="auto">
          <a:xfrm>
            <a:off x="711089" y="3806806"/>
            <a:ext cx="7073545" cy="9452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solidFill>
                  <a:srgbClr val="5F5E5C"/>
                </a:solidFill>
                <a:latin typeface="思源黑体 CN Bold"/>
                <a:ea typeface="思源黑体 CN Bold"/>
                <a:cs typeface="思源黑体 CN Bold"/>
              </a:rPr>
              <a:t>“</a:t>
            </a:r>
            <a:r>
              <a:rPr lang="en-US" sz="1400" b="0">
                <a:latin typeface="思源黑体 CN Bold"/>
                <a:ea typeface="思源黑体 CN Bold"/>
                <a:cs typeface="思源黑体 CN Bold"/>
              </a:rPr>
              <a:t>Private Channels”</a:t>
            </a:r>
            <a:r>
              <a:rPr lang="zh-CN" sz="1400" b="0">
                <a:latin typeface="思源黑体 CN Bold"/>
                <a:ea typeface="思源黑体 CN Bold"/>
                <a:cs typeface="思源黑体 CN Bold"/>
              </a:rPr>
              <a:t>（私有频道）用于敏感主题，仅对选定的团队成员可见。“</a:t>
            </a:r>
            <a:r>
              <a:rPr lang="en-US" sz="1400" b="0">
                <a:latin typeface="思源黑体 CN Bold"/>
                <a:ea typeface="思源黑体 CN Bold"/>
                <a:cs typeface="思源黑体 CN Bold"/>
              </a:rPr>
              <a:t>Private Channels”</a:t>
            </a:r>
            <a:r>
              <a:rPr lang="zh-CN" sz="1400" b="0">
                <a:latin typeface="思源黑体 CN Bold"/>
                <a:ea typeface="思源黑体 CN Bold"/>
                <a:cs typeface="思源黑体 CN Bold"/>
              </a:rPr>
              <a:t>（私有频道）的任何成员均可添加其他成员。频道成员可以随时选择离开，但只有频道所有者或团队管理员可以移除其他成员。</a:t>
            </a:r>
            <a:endParaRPr/>
          </a:p>
        </p:txBody>
      </p:sp>
      <p:sp>
        <p:nvSpPr>
          <p:cNvPr id="19" name="TextBox 6"/>
          <p:cNvSpPr>
            <a:spLocks/>
          </p:cNvSpPr>
          <p:nvPr/>
        </p:nvSpPr>
        <p:spPr bwMode="auto">
          <a:xfrm>
            <a:off x="731689" y="4955224"/>
            <a:ext cx="7249651" cy="9725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“</a:t>
            </a:r>
            <a:r>
              <a:rPr lang="en-US" sz="1400" b="0">
                <a:latin typeface="思源黑体 CN Bold"/>
                <a:ea typeface="思源黑体 CN Bold"/>
                <a:cs typeface="思源黑体 CN Bold"/>
              </a:rPr>
              <a:t>Direct Messages”</a:t>
            </a:r>
            <a:r>
              <a:rPr lang="zh-CN" sz="1400" b="0">
                <a:latin typeface="思源黑体 CN Bold"/>
                <a:ea typeface="思源黑体 CN Bold"/>
                <a:cs typeface="思源黑体 CN Bold"/>
              </a:rPr>
              <a:t>（私信）用于二人之间的对话。“</a:t>
            </a:r>
            <a:r>
              <a:rPr lang="en-US" sz="1400" b="0">
                <a:latin typeface="思源黑体 CN Bold"/>
                <a:ea typeface="思源黑体 CN Bold"/>
                <a:cs typeface="思源黑体 CN Bold"/>
              </a:rPr>
              <a:t>Group Messages”</a:t>
            </a:r>
            <a:r>
              <a:rPr lang="zh-CN" sz="1400" b="0">
                <a:latin typeface="思源黑体 CN Bold"/>
                <a:ea typeface="思源黑体 CN Bold"/>
                <a:cs typeface="思源黑体 CN Bold"/>
              </a:rPr>
              <a:t>（讨论组）是三人或更多人之间对话的“</a:t>
            </a:r>
            <a:r>
              <a:rPr lang="en-US" sz="1400" b="0">
                <a:latin typeface="思源黑体 CN Bold"/>
                <a:ea typeface="思源黑体 CN Bold"/>
                <a:cs typeface="思源黑体 CN Bold"/>
              </a:rPr>
              <a:t>Direct Messages”</a:t>
            </a:r>
            <a:r>
              <a:rPr lang="zh-CN" sz="1400" b="0">
                <a:latin typeface="思源黑体 CN Bold"/>
                <a:ea typeface="思源黑体 CN Bold"/>
                <a:cs typeface="思源黑体 CN Bold"/>
              </a:rPr>
              <a:t>（私信）。这两种消息都只对参与对话的人员可见。如果要与</a:t>
            </a:r>
            <a:r>
              <a:rPr lang="zh-CN" sz="14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另外一个人进行私人对话</a:t>
            </a:r>
            <a:r>
              <a:rPr lang="zh-CN" sz="1400" b="0">
                <a:latin typeface="思源黑体 CN Bold"/>
                <a:ea typeface="思源黑体 CN Bold"/>
                <a:cs typeface="思源黑体 CN Bold"/>
              </a:rPr>
              <a:t>，请使用“</a:t>
            </a:r>
            <a:r>
              <a:rPr lang="en-US" sz="1400" b="0">
                <a:latin typeface="思源黑体 CN Bold"/>
                <a:ea typeface="思源黑体 CN Bold"/>
                <a:cs typeface="思源黑体 CN Bold"/>
              </a:rPr>
              <a:t>Direct Messages”</a:t>
            </a:r>
            <a:r>
              <a:rPr lang="zh-CN" sz="1400" b="0">
                <a:latin typeface="思源黑体 CN Bold"/>
                <a:ea typeface="思源黑体 CN Bold"/>
                <a:cs typeface="思源黑体 CN Bold"/>
              </a:rPr>
              <a:t>（私信）。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15740" y="934257"/>
            <a:ext cx="5676900" cy="5311986"/>
          </a:xfrm>
          <a:prstGeom prst="rect">
            <a:avLst/>
          </a:prstGeom>
        </p:spPr>
      </p:pic>
      <p:grpSp>
        <p:nvGrpSpPr>
          <p:cNvPr id="5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6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7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8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4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pic>
        <p:nvPicPr>
          <p:cNvPr id="15" name="图片 8"/>
          <p:cNvPicPr>
            <a:picLocks noChangeAspect="1"/>
          </p:cNvPicPr>
          <p:nvPr/>
        </p:nvPicPr>
        <p:blipFill>
          <a:blip r:embed="rId3"/>
          <a:srcRect r="57625"/>
          <a:stretch/>
        </p:blipFill>
        <p:spPr bwMode="auto">
          <a:xfrm>
            <a:off x="1719930" y="934257"/>
            <a:ext cx="3708718" cy="5718779"/>
          </a:xfrm>
          <a:prstGeom prst="rect">
            <a:avLst/>
          </a:prstGeom>
        </p:spPr>
      </p:pic>
      <p:sp>
        <p:nvSpPr>
          <p:cNvPr id="16" name="TextBox 4"/>
          <p:cNvSpPr>
            <a:spLocks/>
          </p:cNvSpPr>
          <p:nvPr/>
        </p:nvSpPr>
        <p:spPr bwMode="auto">
          <a:xfrm>
            <a:off x="5615740" y="4769005"/>
            <a:ext cx="5491813" cy="4534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可以浏览当前团队下的全部频道，并选择加入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810844" y="983982"/>
            <a:ext cx="5491813" cy="4534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创建新频道，并添加成员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pic>
        <p:nvPicPr>
          <p:cNvPr id="15" name="图片 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61484" y="983982"/>
            <a:ext cx="8216703" cy="5368916"/>
          </a:xfrm>
          <a:prstGeom prst="rect">
            <a:avLst/>
          </a:prstGeom>
        </p:spPr>
      </p:pic>
      <p:pic>
        <p:nvPicPr>
          <p:cNvPr id="16" name="图片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6998" y="1411252"/>
            <a:ext cx="5262261" cy="544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810844" y="983982"/>
            <a:ext cx="5491813" cy="4534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搜索成员名字，选中成员进行添加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pic>
        <p:nvPicPr>
          <p:cNvPr id="15" name="图片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54443" y="1437439"/>
            <a:ext cx="8294319" cy="5419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5347503" y="770893"/>
            <a:ext cx="1496993" cy="4534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频道管理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62945" y="1341473"/>
            <a:ext cx="7989641" cy="522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3917481" y="731495"/>
            <a:ext cx="6711341" cy="453456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添加私信频道成员（已在该团队内的不用再添加）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pic>
        <p:nvPicPr>
          <p:cNvPr id="15" name="图片 7"/>
          <p:cNvPicPr>
            <a:picLocks noChangeAspect="1"/>
          </p:cNvPicPr>
          <p:nvPr/>
        </p:nvPicPr>
        <p:blipFill>
          <a:blip r:embed="rId2"/>
          <a:srcRect r="74963"/>
          <a:stretch/>
        </p:blipFill>
        <p:spPr bwMode="auto">
          <a:xfrm>
            <a:off x="1147079" y="1084759"/>
            <a:ext cx="2339491" cy="5773241"/>
          </a:xfrm>
          <a:prstGeom prst="rect">
            <a:avLst/>
          </a:prstGeom>
        </p:spPr>
      </p:pic>
      <p:pic>
        <p:nvPicPr>
          <p:cNvPr id="16" name="图片 8"/>
          <p:cNvPicPr>
            <a:picLocks noChangeAspect="1"/>
          </p:cNvPicPr>
          <p:nvPr/>
        </p:nvPicPr>
        <p:blipFill>
          <a:blip r:embed="rId3"/>
          <a:srcRect l="19748" t="28204" r="19682" b="28442"/>
          <a:stretch/>
        </p:blipFill>
        <p:spPr bwMode="auto">
          <a:xfrm>
            <a:off x="3917481" y="1324429"/>
            <a:ext cx="5659654" cy="2646949"/>
          </a:xfrm>
          <a:prstGeom prst="rect">
            <a:avLst/>
          </a:prstGeom>
        </p:spPr>
      </p:pic>
      <p:pic>
        <p:nvPicPr>
          <p:cNvPr id="17" name="图片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17482" y="4071459"/>
            <a:ext cx="5781675" cy="262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4485373" y="778120"/>
            <a:ext cx="2733575" cy="4534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给某个成员发送私信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4361" y="1347537"/>
            <a:ext cx="1991790" cy="5415974"/>
          </a:xfrm>
          <a:prstGeom prst="rect">
            <a:avLst/>
          </a:prstGeom>
        </p:spPr>
      </p:pic>
      <p:pic>
        <p:nvPicPr>
          <p:cNvPr id="16" name="图片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51684" y="1617193"/>
            <a:ext cx="5686425" cy="2314575"/>
          </a:xfrm>
          <a:prstGeom prst="rect">
            <a:avLst/>
          </a:prstGeom>
        </p:spPr>
      </p:pic>
      <p:pic>
        <p:nvPicPr>
          <p:cNvPr id="17" name="图片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51684" y="4055523"/>
            <a:ext cx="5718056" cy="2095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6"/>
          <p:cNvSpPr>
            <a:spLocks/>
          </p:cNvSpPr>
          <p:nvPr/>
        </p:nvSpPr>
        <p:spPr bwMode="auto">
          <a:xfrm>
            <a:off x="307570" y="1606367"/>
            <a:ext cx="4709855" cy="11295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在 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Mattermost 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中，可随消息发送附件，可点击</a:t>
            </a:r>
            <a:r>
              <a:rPr lang="zh-CN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上传按钮或拖动文件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到对话框；</a:t>
            </a:r>
            <a:endParaRPr lang="en-US" sz="1600" b="0">
              <a:latin typeface="思源黑体 CN Bold"/>
              <a:ea typeface="思源黑体 CN Bold"/>
              <a:cs typeface="思源黑体 CN Bold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可选丰富多彩的</a:t>
            </a:r>
            <a:r>
              <a:rPr lang="en-US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emoji</a:t>
            </a:r>
            <a:r>
              <a:rPr lang="zh-CN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表情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发送，类似微信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.</a:t>
            </a:r>
            <a:endParaRPr lang="zh-CN" sz="1600" b="0">
              <a:latin typeface="思源黑体 CN Bold"/>
              <a:ea typeface="思源黑体 CN Bold"/>
              <a:cs typeface="思源黑体 CN Bold"/>
            </a:endParaRPr>
          </a:p>
        </p:txBody>
      </p:sp>
      <p:pic>
        <p:nvPicPr>
          <p:cNvPr id="15" name="图片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24656" y="1281319"/>
            <a:ext cx="6884349" cy="4498336"/>
          </a:xfrm>
          <a:prstGeom prst="rect">
            <a:avLst/>
          </a:prstGeom>
        </p:spPr>
      </p:pic>
      <p:pic>
        <p:nvPicPr>
          <p:cNvPr id="16" name="图片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47079" y="2864478"/>
            <a:ext cx="2811178" cy="3305882"/>
          </a:xfrm>
          <a:prstGeom prst="rect">
            <a:avLst/>
          </a:prstGeom>
        </p:spPr>
      </p:pic>
      <p:sp>
        <p:nvSpPr>
          <p:cNvPr id="17" name="TextBox 4"/>
          <p:cNvSpPr>
            <a:spLocks/>
          </p:cNvSpPr>
          <p:nvPr/>
        </p:nvSpPr>
        <p:spPr bwMode="auto">
          <a:xfrm>
            <a:off x="690488" y="1046808"/>
            <a:ext cx="4396308" cy="4580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会话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1185110" y="954858"/>
            <a:ext cx="4396308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频道内会话（相当于群组）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sp>
        <p:nvSpPr>
          <p:cNvPr id="15" name="TextBox 6"/>
          <p:cNvSpPr>
            <a:spLocks/>
          </p:cNvSpPr>
          <p:nvPr/>
        </p:nvSpPr>
        <p:spPr bwMode="auto">
          <a:xfrm>
            <a:off x="1075597" y="1484673"/>
            <a:ext cx="9409417" cy="8094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可以对某条消息进行如下操作：回复、点赞、标记未读、</a:t>
            </a:r>
            <a:r>
              <a:rPr lang="zh-CN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置顶、复制链接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等。</a:t>
            </a:r>
            <a:endParaRPr lang="en-US" sz="1600" b="0">
              <a:latin typeface="思源黑体 CN Bold"/>
              <a:ea typeface="思源黑体 CN Bold"/>
              <a:cs typeface="思源黑体 CN Bold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复制链接后，可转发给其他人。</a:t>
            </a: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21236" y="1869586"/>
            <a:ext cx="6772275" cy="800100"/>
          </a:xfrm>
          <a:prstGeom prst="rect">
            <a:avLst/>
          </a:prstGeom>
        </p:spPr>
      </p:pic>
      <p:pic>
        <p:nvPicPr>
          <p:cNvPr id="17" name="图片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95855" y="2669687"/>
            <a:ext cx="4965523" cy="4163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897587" y="1275524"/>
            <a:ext cx="2086245" cy="4534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频道内会话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sp>
        <p:nvSpPr>
          <p:cNvPr id="15" name="TextBox 6"/>
          <p:cNvSpPr>
            <a:spLocks/>
          </p:cNvSpPr>
          <p:nvPr/>
        </p:nvSpPr>
        <p:spPr bwMode="auto">
          <a:xfrm>
            <a:off x="908298" y="1790483"/>
            <a:ext cx="1699582" cy="10214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查看最近提及的消息，可以跳转查看上下文。</a:t>
            </a:r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1340768"/>
            <a:ext cx="7894207" cy="5113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>
            <a:spLocks/>
          </p:cNvSpPr>
          <p:nvPr/>
        </p:nvSpPr>
        <p:spPr bwMode="auto">
          <a:xfrm>
            <a:off x="1415936" y="3429000"/>
            <a:ext cx="9441863" cy="19934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indent="457200" algn="just">
              <a:lnSpc>
                <a:spcPct val="130000"/>
              </a:lnSpc>
              <a:defRPr/>
            </a:pPr>
            <a:r>
              <a:rPr lang="en-US" sz="1600" b="0" dirty="0" err="1">
                <a:latin typeface="思源黑体 CN Bold"/>
                <a:ea typeface="思源黑体 CN Bold"/>
                <a:cs typeface="思源黑体 CN Bold"/>
              </a:rPr>
              <a:t>Mattermost</a:t>
            </a:r>
            <a:r>
              <a:rPr lang="en-US" sz="1600" b="0" dirty="0">
                <a:latin typeface="思源黑体 CN Bold"/>
                <a:ea typeface="思源黑体 CN Bold"/>
                <a:cs typeface="思源黑体 CN Bold"/>
              </a:rPr>
              <a:t> </a:t>
            </a:r>
            <a:r>
              <a:rPr lang="zh-CN" sz="1600" b="0" dirty="0">
                <a:latin typeface="思源黑体 CN Bold"/>
                <a:ea typeface="思源黑体 CN Bold"/>
                <a:cs typeface="思源黑体 CN Bold"/>
              </a:rPr>
              <a:t>是一款易于使用、经过简化且可扩展的</a:t>
            </a:r>
            <a:r>
              <a:rPr lang="zh-CN" sz="1600" b="0" dirty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团队即时通信系统</a:t>
            </a:r>
            <a:r>
              <a:rPr lang="zh-CN" sz="1600" b="0" dirty="0">
                <a:latin typeface="思源黑体 CN Bold"/>
                <a:ea typeface="思源黑体 CN Bold"/>
                <a:cs typeface="思源黑体 CN Bold"/>
              </a:rPr>
              <a:t>。</a:t>
            </a:r>
            <a:r>
              <a:rPr lang="en-US" sz="1600" b="0" dirty="0" err="1">
                <a:latin typeface="思源黑体 CN Bold"/>
                <a:ea typeface="思源黑体 CN Bold"/>
                <a:cs typeface="思源黑体 CN Bold"/>
              </a:rPr>
              <a:t>Mattermost</a:t>
            </a:r>
            <a:r>
              <a:rPr lang="en-US" sz="1600" b="0" dirty="0">
                <a:latin typeface="思源黑体 CN Bold"/>
                <a:ea typeface="思源黑体 CN Bold"/>
                <a:cs typeface="思源黑体 CN Bold"/>
              </a:rPr>
              <a:t> </a:t>
            </a:r>
            <a:r>
              <a:rPr lang="zh-CN" sz="1600" b="0" dirty="0">
                <a:latin typeface="思源黑体 CN Bold"/>
                <a:ea typeface="思源黑体 CN Bold"/>
                <a:cs typeface="思源黑体 CN Bold"/>
              </a:rPr>
              <a:t>可以让团队在一处完成所有通信，而且随时随地可供搜索和使用，且全平台均可使用（</a:t>
            </a:r>
            <a:r>
              <a:rPr lang="en-US" sz="1600" b="0" dirty="0">
                <a:latin typeface="思源黑体 CN Bold"/>
                <a:ea typeface="思源黑体 CN Bold"/>
                <a:cs typeface="思源黑体 CN Bold"/>
              </a:rPr>
              <a:t>Windows\Android\Mac\</a:t>
            </a:r>
            <a:r>
              <a:rPr lang="en-US" sz="1600" b="0" dirty="0" err="1">
                <a:latin typeface="思源黑体 CN Bold"/>
                <a:ea typeface="思源黑体 CN Bold"/>
                <a:cs typeface="思源黑体 CN Bold"/>
              </a:rPr>
              <a:t>linux</a:t>
            </a:r>
            <a:r>
              <a:rPr lang="en-US" sz="1600" b="0" dirty="0">
                <a:latin typeface="思源黑体 CN Bold"/>
                <a:ea typeface="思源黑体 CN Bold"/>
                <a:cs typeface="思源黑体 CN Bold"/>
              </a:rPr>
              <a:t>\</a:t>
            </a:r>
            <a:r>
              <a:rPr lang="en-US" sz="1600" b="0" dirty="0" err="1">
                <a:latin typeface="思源黑体 CN Bold"/>
                <a:ea typeface="思源黑体 CN Bold"/>
                <a:cs typeface="思源黑体 CN Bold"/>
              </a:rPr>
              <a:t>ios</a:t>
            </a:r>
            <a:r>
              <a:rPr lang="zh-CN" sz="1600" b="0" dirty="0">
                <a:latin typeface="思源黑体 CN Bold"/>
                <a:ea typeface="思源黑体 CN Bold"/>
                <a:cs typeface="思源黑体 CN Bold"/>
              </a:rPr>
              <a:t>）。</a:t>
            </a:r>
            <a:endParaRPr dirty="0"/>
          </a:p>
          <a:p>
            <a:pPr indent="457200" algn="just">
              <a:lnSpc>
                <a:spcPct val="130000"/>
              </a:lnSpc>
              <a:defRPr/>
            </a:pPr>
            <a:r>
              <a:rPr lang="zh-CN" sz="1600" b="0" dirty="0">
                <a:latin typeface="思源黑体 CN Bold"/>
                <a:ea typeface="思源黑体 CN Bold"/>
                <a:cs typeface="思源黑体 CN Bold"/>
              </a:rPr>
              <a:t>基于</a:t>
            </a:r>
            <a:r>
              <a:rPr lang="en-US" sz="1600" b="0" dirty="0" err="1">
                <a:latin typeface="思源黑体 CN Bold"/>
                <a:ea typeface="思源黑体 CN Bold"/>
                <a:cs typeface="思源黑体 CN Bold"/>
              </a:rPr>
              <a:t>Mattermost</a:t>
            </a:r>
            <a:r>
              <a:rPr lang="zh-CN" sz="1600" b="0" dirty="0">
                <a:latin typeface="思源黑体 CN Bold"/>
                <a:ea typeface="思源黑体 CN Bold"/>
                <a:cs typeface="思源黑体 CN Bold"/>
              </a:rPr>
              <a:t>构建了高能所私有的团队即时通讯服务，所有</a:t>
            </a:r>
            <a:r>
              <a:rPr lang="zh-CN" sz="1600" b="0" dirty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数据都在高能所存储</a:t>
            </a:r>
            <a:r>
              <a:rPr lang="zh-CN" sz="1600" b="0" dirty="0">
                <a:latin typeface="思源黑体 CN Bold"/>
                <a:ea typeface="思源黑体 CN Bold"/>
                <a:cs typeface="思源黑体 CN Bold"/>
              </a:rPr>
              <a:t>，更快、更稳定、更安全、更高效。</a:t>
            </a:r>
            <a:endParaRPr lang="en-US" sz="1600" b="0" dirty="0">
              <a:latin typeface="思源黑体 CN Bold"/>
              <a:ea typeface="思源黑体 CN Bold"/>
              <a:cs typeface="思源黑体 CN Bold"/>
            </a:endParaRPr>
          </a:p>
          <a:p>
            <a:pPr indent="457200" algn="just">
              <a:lnSpc>
                <a:spcPct val="130000"/>
              </a:lnSpc>
              <a:defRPr/>
            </a:pPr>
            <a:r>
              <a:rPr lang="zh-CN" sz="1600" b="0" dirty="0">
                <a:latin typeface="思源黑体 CN Bold"/>
                <a:ea typeface="思源黑体 CN Bold"/>
                <a:cs typeface="思源黑体 CN Bold"/>
              </a:rPr>
              <a:t>所内用户通过</a:t>
            </a:r>
            <a:r>
              <a:rPr lang="zh-CN" sz="1600" b="0" dirty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高能所统一认证账号及密码登录</a:t>
            </a:r>
            <a:r>
              <a:rPr lang="zh-CN" sz="1600" b="0" dirty="0">
                <a:latin typeface="思源黑体 CN Bold"/>
                <a:ea typeface="思源黑体 CN Bold"/>
                <a:cs typeface="思源黑体 CN Bold"/>
              </a:rPr>
              <a:t>即可使用 </a:t>
            </a:r>
            <a:r>
              <a:rPr lang="en-US" sz="1600" b="0" dirty="0" err="1">
                <a:latin typeface="思源黑体 CN Bold"/>
                <a:ea typeface="思源黑体 CN Bold"/>
                <a:cs typeface="思源黑体 CN Bold"/>
              </a:rPr>
              <a:t>Mattermost</a:t>
            </a:r>
            <a:r>
              <a:rPr lang="en-US" sz="1600" b="0" dirty="0">
                <a:latin typeface="思源黑体 CN Bold"/>
                <a:ea typeface="思源黑体 CN Bold"/>
                <a:cs typeface="思源黑体 CN Bold"/>
              </a:rPr>
              <a:t> </a:t>
            </a:r>
            <a:r>
              <a:rPr lang="zh-CN" sz="1600" b="0" dirty="0">
                <a:latin typeface="思源黑体 CN Bold"/>
                <a:ea typeface="思源黑体 CN Bold"/>
                <a:cs typeface="思源黑体 CN Bold"/>
              </a:rPr>
              <a:t>服务。</a:t>
            </a:r>
            <a:endParaRPr lang="zh-CN" sz="1600" dirty="0">
              <a:latin typeface="思源黑体 CN Bold"/>
              <a:ea typeface="思源黑体 CN Bold"/>
              <a:cs typeface="思源黑体 CN Bold"/>
            </a:endParaRPr>
          </a:p>
        </p:txBody>
      </p:sp>
      <p:grpSp>
        <p:nvGrpSpPr>
          <p:cNvPr id="5" name="组合 1"/>
          <p:cNvGrpSpPr/>
          <p:nvPr/>
        </p:nvGrpSpPr>
        <p:grpSpPr bwMode="auto">
          <a:xfrm>
            <a:off x="408574" y="472352"/>
            <a:ext cx="3383185" cy="461905"/>
            <a:chOff x="693054" y="453302"/>
            <a:chExt cx="3383185" cy="461905"/>
          </a:xfrm>
        </p:grpSpPr>
        <p:sp>
          <p:nvSpPr>
            <p:cNvPr id="6" name="文本框 34"/>
            <p:cNvSpPr>
              <a:spLocks/>
            </p:cNvSpPr>
            <p:nvPr/>
          </p:nvSpPr>
          <p:spPr bwMode="auto">
            <a:xfrm>
              <a:off x="1431559" y="488862"/>
              <a:ext cx="26446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Mattermost</a:t>
              </a: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简介</a:t>
              </a:r>
              <a:endParaRPr/>
            </a:p>
          </p:txBody>
        </p:sp>
        <p:grpSp>
          <p:nvGrpSpPr>
            <p:cNvPr id="7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8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4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pic>
        <p:nvPicPr>
          <p:cNvPr id="15" name="图片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71800" y="1287448"/>
            <a:ext cx="6248400" cy="1762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897587" y="934257"/>
            <a:ext cx="6889251" cy="4580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消息管理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sp>
        <p:nvSpPr>
          <p:cNvPr id="15" name="TextBox 6"/>
          <p:cNvSpPr>
            <a:spLocks/>
          </p:cNvSpPr>
          <p:nvPr/>
        </p:nvSpPr>
        <p:spPr bwMode="auto">
          <a:xfrm>
            <a:off x="908297" y="1449216"/>
            <a:ext cx="10912401" cy="8094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有时候团队内的消息太多，看不过来，可以进入团队后点击</a:t>
            </a:r>
            <a:r>
              <a:rPr lang="en-US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threads</a:t>
            </a:r>
            <a:endParaRPr lang="en-US" sz="1600" b="0">
              <a:latin typeface="思源黑体 CN Bold"/>
              <a:ea typeface="思源黑体 CN Bold"/>
              <a:cs typeface="思源黑体 CN Bold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点击后会显示全部跟</a:t>
            </a:r>
            <a:r>
              <a:rPr lang="zh-CN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当前账户有关的消息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以及</a:t>
            </a:r>
            <a:r>
              <a:rPr lang="zh-CN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未读的消息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，对用户的操作来说更加简洁。</a:t>
            </a:r>
          </a:p>
        </p:txBody>
      </p:sp>
      <p:pic>
        <p:nvPicPr>
          <p:cNvPr id="16" name="图片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31064" y="2353006"/>
            <a:ext cx="6333333" cy="3914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876985" y="1083832"/>
            <a:ext cx="2086245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输入内容多样化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sp>
        <p:nvSpPr>
          <p:cNvPr id="15" name="TextBox 6"/>
          <p:cNvSpPr>
            <a:spLocks/>
          </p:cNvSpPr>
          <p:nvPr/>
        </p:nvSpPr>
        <p:spPr bwMode="auto">
          <a:xfrm>
            <a:off x="183835" y="1499057"/>
            <a:ext cx="4534968" cy="19236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公式、表格</a:t>
            </a:r>
            <a:endParaRPr lang="en-US" sz="1600" b="0">
              <a:solidFill>
                <a:srgbClr val="FF0000"/>
              </a:solidFill>
              <a:latin typeface="思源黑体 CN Bold"/>
              <a:ea typeface="思源黑体 CN Bold"/>
              <a:cs typeface="思源黑体 CN Bold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多格式文本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（加粗、超链接、代码格式等等）</a:t>
            </a:r>
            <a:endParaRPr lang="en-US" sz="1600" b="0">
              <a:latin typeface="思源黑体 CN Bold"/>
              <a:ea typeface="思源黑体 CN Bold"/>
              <a:cs typeface="思源黑体 CN Bold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参考：</a:t>
            </a:r>
            <a:endParaRPr lang="en-US" sz="1600" b="0">
              <a:latin typeface="思源黑体 CN Bold"/>
              <a:ea typeface="思源黑体 CN Bold"/>
              <a:cs typeface="思源黑体 CN Bold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https://mattermost.ihep.ac.cn/help/formatting?locale=en</a:t>
            </a:r>
            <a:endParaRPr lang="zh-CN" sz="1600" b="0">
              <a:latin typeface="思源黑体 CN Bold"/>
              <a:ea typeface="思源黑体 CN Bold"/>
              <a:cs typeface="思源黑体 CN Bold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718515" y="4081859"/>
            <a:ext cx="9392876" cy="2777220"/>
          </a:xfrm>
          <a:prstGeom prst="rect">
            <a:avLst/>
          </a:prstGeom>
        </p:spPr>
      </p:pic>
      <p:pic>
        <p:nvPicPr>
          <p:cNvPr id="17" name="图片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70484" y="1104768"/>
            <a:ext cx="2466667" cy="1371429"/>
          </a:xfrm>
          <a:prstGeom prst="rect">
            <a:avLst/>
          </a:prstGeom>
        </p:spPr>
      </p:pic>
      <p:pic>
        <p:nvPicPr>
          <p:cNvPr id="18" name="图片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060342" y="1072729"/>
            <a:ext cx="2980952" cy="1390476"/>
          </a:xfrm>
          <a:prstGeom prst="rect">
            <a:avLst/>
          </a:prstGeom>
        </p:spPr>
      </p:pic>
      <p:sp>
        <p:nvSpPr>
          <p:cNvPr id="19" name="右箭头 10"/>
          <p:cNvSpPr/>
          <p:nvPr/>
        </p:nvSpPr>
        <p:spPr bwMode="auto">
          <a:xfrm>
            <a:off x="7414952" y="1629295"/>
            <a:ext cx="640080" cy="161187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pic>
        <p:nvPicPr>
          <p:cNvPr id="20" name="图片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66007" y="4081859"/>
            <a:ext cx="2114286" cy="67619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79545" y="3317492"/>
            <a:ext cx="4286848" cy="685896"/>
          </a:xfrm>
          <a:prstGeom prst="rect">
            <a:avLst/>
          </a:prstGeom>
        </p:spPr>
      </p:pic>
      <p:pic>
        <p:nvPicPr>
          <p:cNvPr id="22" name="图片 1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724112" y="2959450"/>
            <a:ext cx="3480550" cy="965467"/>
          </a:xfrm>
          <a:prstGeom prst="rect">
            <a:avLst/>
          </a:prstGeom>
        </p:spPr>
      </p:pic>
      <p:pic>
        <p:nvPicPr>
          <p:cNvPr id="23" name="图片 14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9051620" y="2864573"/>
            <a:ext cx="3059771" cy="1155220"/>
          </a:xfrm>
          <a:prstGeom prst="rect">
            <a:avLst/>
          </a:prstGeom>
        </p:spPr>
      </p:pic>
      <p:sp>
        <p:nvSpPr>
          <p:cNvPr id="24" name="右箭头 16"/>
          <p:cNvSpPr/>
          <p:nvPr/>
        </p:nvSpPr>
        <p:spPr bwMode="auto">
          <a:xfrm>
            <a:off x="8038407" y="3396144"/>
            <a:ext cx="897775" cy="22820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783737" y="1013481"/>
            <a:ext cx="2086245" cy="4580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快捷键调用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sp>
        <p:nvSpPr>
          <p:cNvPr id="15" name="TextBox 6"/>
          <p:cNvSpPr>
            <a:spLocks/>
          </p:cNvSpPr>
          <p:nvPr/>
        </p:nvSpPr>
        <p:spPr bwMode="auto">
          <a:xfrm>
            <a:off x="810844" y="1578281"/>
            <a:ext cx="7319003" cy="8094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快捷键列表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：同时按 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CTRL+/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（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Mac 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上为 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CMD+/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）来查看键盘快捷键。</a:t>
            </a:r>
            <a:endParaRPr lang="en-US" sz="1600" b="0">
              <a:latin typeface="思源黑体 CN Bold"/>
              <a:ea typeface="思源黑体 CN Bold"/>
              <a:cs typeface="思源黑体 CN Bold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对话框输入：“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/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” 会选择调用相关函数</a:t>
            </a:r>
          </a:p>
        </p:txBody>
      </p:sp>
      <p:pic>
        <p:nvPicPr>
          <p:cNvPr id="16" name="图片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69982" y="2736932"/>
            <a:ext cx="5561905" cy="3628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897587" y="934257"/>
            <a:ext cx="6889251" cy="4534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防手滑功能</a:t>
            </a:r>
            <a:r>
              <a:rPr lang="en-US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——</a:t>
            </a: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编辑或删除已发送的消息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sp>
        <p:nvSpPr>
          <p:cNvPr id="15" name="TextBox 6"/>
          <p:cNvSpPr>
            <a:spLocks/>
          </p:cNvSpPr>
          <p:nvPr/>
        </p:nvSpPr>
        <p:spPr bwMode="auto">
          <a:xfrm>
            <a:off x="908297" y="1449216"/>
            <a:ext cx="9246355" cy="7325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有时候一不小心误发消息，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Mattermost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可以修改或删除已发送的任何消息（</a:t>
            </a:r>
            <a:r>
              <a:rPr lang="zh-CN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没有时间限制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），只需要选定对应消息，在右边点击更多操作即可。</a:t>
            </a:r>
            <a:endParaRPr/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396692" y="2212064"/>
            <a:ext cx="6867182" cy="4487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897587" y="934257"/>
            <a:ext cx="6889251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以新建项目团队场景为例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sp>
        <p:nvSpPr>
          <p:cNvPr id="15" name="TextBox 6"/>
          <p:cNvSpPr>
            <a:spLocks/>
          </p:cNvSpPr>
          <p:nvPr/>
        </p:nvSpPr>
        <p:spPr bwMode="auto">
          <a:xfrm>
            <a:off x="408574" y="1449216"/>
            <a:ext cx="11453687" cy="781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1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、新建项目团队，并邀请相关用户加入（输入邮箱名称）</a:t>
            </a:r>
            <a:endParaRPr lang="en-US" sz="1600" b="0">
              <a:latin typeface="思源黑体 CN Bold"/>
              <a:ea typeface="思源黑体 CN Bold"/>
              <a:cs typeface="思源黑体 CN Bold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2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、团队内新建频道，添加团队中的人即可</a:t>
            </a:r>
          </a:p>
        </p:txBody>
      </p:sp>
      <p:pic>
        <p:nvPicPr>
          <p:cNvPr id="16" name="图片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0058" y="2461788"/>
            <a:ext cx="3057143" cy="4295238"/>
          </a:xfrm>
          <a:prstGeom prst="rect">
            <a:avLst/>
          </a:prstGeom>
        </p:spPr>
      </p:pic>
      <p:pic>
        <p:nvPicPr>
          <p:cNvPr id="17" name="图片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22120" y="3075248"/>
            <a:ext cx="3542857" cy="3342857"/>
          </a:xfrm>
          <a:prstGeom prst="rect">
            <a:avLst/>
          </a:prstGeom>
        </p:spPr>
      </p:pic>
      <p:pic>
        <p:nvPicPr>
          <p:cNvPr id="18" name="图片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57715" y="3058349"/>
            <a:ext cx="3750136" cy="3439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4666920" y="2734136"/>
            <a:ext cx="4176712" cy="10829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sz="54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Boards</a:t>
            </a:r>
            <a:endParaRPr lang="zh-CN" sz="54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897587" y="934257"/>
            <a:ext cx="6889251" cy="4580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Boards </a:t>
            </a: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简介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sp>
        <p:nvSpPr>
          <p:cNvPr id="15" name="TextBox 6"/>
          <p:cNvSpPr>
            <a:spLocks/>
          </p:cNvSpPr>
          <p:nvPr/>
        </p:nvSpPr>
        <p:spPr bwMode="auto">
          <a:xfrm>
            <a:off x="897587" y="1435912"/>
            <a:ext cx="10147630" cy="7325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类似于看板的功能，可以</a:t>
            </a:r>
            <a:r>
              <a:rPr lang="zh-CN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管理项目、工作任务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。团队和组织中的每个人都可以清晰的看到</a:t>
            </a:r>
            <a:r>
              <a:rPr lang="zh-CN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任务清单、负责人、自己负责的内容和任务截止时间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。团队的人可以看到项目的所有信息，包括文档、图片和链接等。</a:t>
            </a:r>
            <a:endParaRPr lang="en-US" sz="1600" b="0">
              <a:latin typeface="思源黑体 CN Bold"/>
              <a:ea typeface="思源黑体 CN Bold"/>
              <a:cs typeface="思源黑体 CN Bold"/>
            </a:endParaRPr>
          </a:p>
        </p:txBody>
      </p:sp>
      <p:pic>
        <p:nvPicPr>
          <p:cNvPr id="16" name="图片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79571" y="2212064"/>
            <a:ext cx="6905941" cy="4481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897587" y="934257"/>
            <a:ext cx="6889251" cy="4580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Boards </a:t>
            </a: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功能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sp>
        <p:nvSpPr>
          <p:cNvPr id="15" name="TextBox 6"/>
          <p:cNvSpPr>
            <a:spLocks/>
          </p:cNvSpPr>
          <p:nvPr/>
        </p:nvSpPr>
        <p:spPr bwMode="auto">
          <a:xfrm>
            <a:off x="897586" y="1435912"/>
            <a:ext cx="10964675" cy="8094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marL="285750" indent="-285750" algn="just">
              <a:lnSpc>
                <a:spcPct val="13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Boards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基于频道授权，频道内所有人可以读写看板内容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.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可分享</a:t>
            </a:r>
            <a:r>
              <a:rPr lang="zh-CN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只读版本的链接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给任何人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.</a:t>
            </a:r>
            <a:endParaRPr/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默认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6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个模板可选：日历内容、会议日程、个人目标、个人任务、项目任务、软件路线图。也可</a:t>
            </a:r>
            <a:r>
              <a:rPr lang="zh-CN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自定义模板。</a:t>
            </a:r>
            <a:endParaRPr lang="en-US" sz="1600" b="0">
              <a:solidFill>
                <a:srgbClr val="FF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pic>
        <p:nvPicPr>
          <p:cNvPr id="16" name="图片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7587" y="2396066"/>
            <a:ext cx="9378128" cy="3666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897587" y="934257"/>
            <a:ext cx="6889251" cy="4580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新建</a:t>
            </a:r>
            <a:r>
              <a:rPr lang="en-US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Boards</a:t>
            </a: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（以通用模板为例）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sp>
        <p:nvSpPr>
          <p:cNvPr id="15" name="TextBox 6"/>
          <p:cNvSpPr>
            <a:spLocks/>
          </p:cNvSpPr>
          <p:nvPr/>
        </p:nvSpPr>
        <p:spPr bwMode="auto">
          <a:xfrm>
            <a:off x="897587" y="1435912"/>
            <a:ext cx="10147630" cy="8094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marL="285750" indent="-285750" algn="just">
              <a:lnSpc>
                <a:spcPct val="13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点击左边栏可切换四种视图：看板视图、日历视图、图片视图和表格视图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.</a:t>
            </a:r>
            <a:endParaRPr/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所有操作均为</a:t>
            </a:r>
            <a:r>
              <a:rPr lang="zh-CN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即时自动保存</a:t>
            </a:r>
            <a:endParaRPr lang="en-US" sz="1600" b="0">
              <a:solidFill>
                <a:srgbClr val="FF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8684" y="2413699"/>
            <a:ext cx="10727950" cy="3510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897587" y="934257"/>
            <a:ext cx="6889251" cy="4580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新建</a:t>
            </a:r>
            <a:r>
              <a:rPr lang="en-US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Boards</a:t>
            </a: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（以通用模板为例）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sp>
        <p:nvSpPr>
          <p:cNvPr id="15" name="TextBox 6"/>
          <p:cNvSpPr>
            <a:spLocks/>
          </p:cNvSpPr>
          <p:nvPr/>
        </p:nvSpPr>
        <p:spPr bwMode="auto">
          <a:xfrm>
            <a:off x="897587" y="1435912"/>
            <a:ext cx="10147630" cy="3849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marL="285750" indent="-285750" algn="just">
              <a:lnSpc>
                <a:spcPct val="13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可以新增、复制和删除视图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.</a:t>
            </a:r>
            <a:endParaRPr/>
          </a:p>
        </p:txBody>
      </p:sp>
      <p:pic>
        <p:nvPicPr>
          <p:cNvPr id="16" name="图片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67549" y="1075323"/>
            <a:ext cx="5699354" cy="3321052"/>
          </a:xfrm>
          <a:prstGeom prst="rect">
            <a:avLst/>
          </a:prstGeom>
        </p:spPr>
      </p:pic>
      <p:pic>
        <p:nvPicPr>
          <p:cNvPr id="17" name="图片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3087004"/>
            <a:ext cx="6356111" cy="3172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>
            <a:spLocks/>
          </p:cNvSpPr>
          <p:nvPr/>
        </p:nvSpPr>
        <p:spPr bwMode="auto">
          <a:xfrm>
            <a:off x="1147079" y="1292594"/>
            <a:ext cx="10334176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defRPr/>
            </a:pPr>
            <a:r>
              <a:rPr lang="zh-CN" sz="2000" b="0" dirty="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在浏览器栏输入系统的地址</a:t>
            </a:r>
            <a:r>
              <a:rPr lang="en-US" sz="2000" b="0" u="sng" dirty="0">
                <a:solidFill>
                  <a:srgbClr val="0070C0"/>
                </a:solidFill>
                <a:latin typeface="思源黑体 CN Bold"/>
                <a:ea typeface="思源黑体 CN Bold"/>
                <a:cs typeface="思源黑体 CN Bold"/>
              </a:rPr>
              <a:t>https://mattermost.ihep.ac.cn</a:t>
            </a:r>
            <a:r>
              <a:rPr lang="zh-CN" sz="2000" b="0" dirty="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，即可进入</a:t>
            </a:r>
            <a:r>
              <a:rPr lang="en-US" sz="2000" b="0" dirty="0" err="1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mattermost</a:t>
            </a:r>
            <a:r>
              <a:rPr lang="zh-CN" sz="2000" b="0" dirty="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主页面，如下图所示：</a:t>
            </a:r>
            <a:endParaRPr dirty="0"/>
          </a:p>
        </p:txBody>
      </p:sp>
      <p:grpSp>
        <p:nvGrpSpPr>
          <p:cNvPr id="5" name="组合 1"/>
          <p:cNvGrpSpPr/>
          <p:nvPr/>
        </p:nvGrpSpPr>
        <p:grpSpPr bwMode="auto">
          <a:xfrm>
            <a:off x="408574" y="472352"/>
            <a:ext cx="2713355" cy="461905"/>
            <a:chOff x="693054" y="453302"/>
            <a:chExt cx="2713355" cy="461905"/>
          </a:xfrm>
        </p:grpSpPr>
        <p:sp>
          <p:nvSpPr>
            <p:cNvPr id="6" name="文本框 34"/>
            <p:cNvSpPr>
              <a:spLocks/>
            </p:cNvSpPr>
            <p:nvPr/>
          </p:nvSpPr>
          <p:spPr bwMode="auto">
            <a:xfrm>
              <a:off x="1431559" y="488862"/>
              <a:ext cx="1974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altLang="en-US" sz="2000" b="1" dirty="0" smtClean="0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入口</a:t>
              </a:r>
              <a:endParaRPr dirty="0"/>
            </a:p>
          </p:txBody>
        </p:sp>
        <p:grpSp>
          <p:nvGrpSpPr>
            <p:cNvPr id="7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8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4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5" name="TextBox 4"/>
          <p:cNvSpPr>
            <a:spLocks/>
          </p:cNvSpPr>
          <p:nvPr/>
        </p:nvSpPr>
        <p:spPr bwMode="auto">
          <a:xfrm>
            <a:off x="450146" y="5103745"/>
            <a:ext cx="11453713" cy="1280196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defRPr/>
            </a:pPr>
            <a:r>
              <a:rPr lang="zh-CN" sz="2000" b="0">
                <a:latin typeface="思源黑体 CN Bold"/>
                <a:ea typeface="思源黑体 CN Bold"/>
                <a:cs typeface="思源黑体 CN Bold"/>
              </a:rPr>
              <a:t>用户名和密码为高能所统一认证用户的邮箱账户和密码；</a:t>
            </a:r>
          </a:p>
          <a:p>
            <a:pPr algn="just">
              <a:lnSpc>
                <a:spcPct val="130000"/>
              </a:lnSpc>
              <a:defRPr/>
            </a:pPr>
            <a:r>
              <a:rPr lang="zh-CN" sz="2000" b="0">
                <a:latin typeface="思源黑体 CN Bold"/>
                <a:ea typeface="思源黑体 CN Bold"/>
                <a:cs typeface="思源黑体 CN Bold"/>
              </a:rPr>
              <a:t>用户在使用过程中有任何问题可以打电话给</a:t>
            </a:r>
            <a:r>
              <a:rPr lang="en-US" sz="20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88236855</a:t>
            </a:r>
            <a:r>
              <a:rPr lang="zh-CN" sz="2000" b="0">
                <a:latin typeface="思源黑体 CN Bold"/>
                <a:ea typeface="思源黑体 CN Bold"/>
                <a:cs typeface="思源黑体 CN Bold"/>
              </a:rPr>
              <a:t>或者发邮件给</a:t>
            </a:r>
            <a:r>
              <a:rPr lang="en-US" sz="20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helpdesk@ihep.ac.cn </a:t>
            </a:r>
            <a:r>
              <a:rPr lang="zh-CN" sz="2000" b="0">
                <a:latin typeface="思源黑体 CN Bold"/>
                <a:ea typeface="思源黑体 CN Bold"/>
                <a:cs typeface="思源黑体 CN Bold"/>
              </a:rPr>
              <a:t>，管理员会在第一时间进行解答。</a:t>
            </a:r>
            <a:endParaRPr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22463" y="2185146"/>
            <a:ext cx="8991599" cy="2657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897587" y="934257"/>
            <a:ext cx="6889251" cy="4580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Boards </a:t>
            </a: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卡片功能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sp>
        <p:nvSpPr>
          <p:cNvPr id="15" name="TextBox 6"/>
          <p:cNvSpPr>
            <a:spLocks/>
          </p:cNvSpPr>
          <p:nvPr/>
        </p:nvSpPr>
        <p:spPr bwMode="auto">
          <a:xfrm>
            <a:off x="897587" y="1435912"/>
            <a:ext cx="10147630" cy="12064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marL="285750" indent="-285750" algn="just">
              <a:lnSpc>
                <a:spcPct val="13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Boards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由卡片组成。可对卡片进行新增、修改和</a:t>
            </a:r>
            <a:r>
              <a:rPr lang="zh-CN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拖拽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.</a:t>
            </a:r>
            <a:endParaRPr/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卡片内各项属性都可更改。</a:t>
            </a:r>
            <a:endParaRPr lang="en-US" sz="1600" b="0">
              <a:latin typeface="思源黑体 CN Bold"/>
              <a:ea typeface="思源黑体 CN Bold"/>
              <a:cs typeface="思源黑体 CN Bold"/>
            </a:endParaRPr>
          </a:p>
          <a:p>
            <a:pPr marL="285750" indent="-285750" algn="just">
              <a:lnSpc>
                <a:spcPct val="13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卡片改成</a:t>
            </a:r>
            <a:r>
              <a:rPr lang="en-US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following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后，有更新会收到</a:t>
            </a:r>
            <a:r>
              <a:rPr lang="zh-CN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机器人发的即时信息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和一个链接可看详细内容。</a:t>
            </a:r>
            <a:endParaRPr lang="en-US" sz="1600" b="0">
              <a:latin typeface="思源黑体 CN Bold"/>
              <a:ea typeface="思源黑体 CN Bold"/>
              <a:cs typeface="思源黑体 CN Bold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196" y="2959332"/>
            <a:ext cx="4483238" cy="3387998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88873" y="4407647"/>
            <a:ext cx="3001798" cy="1692848"/>
          </a:xfrm>
          <a:prstGeom prst="rect">
            <a:avLst/>
          </a:prstGeom>
        </p:spPr>
      </p:pic>
      <p:sp>
        <p:nvSpPr>
          <p:cNvPr id="18" name="右箭头 8"/>
          <p:cNvSpPr/>
          <p:nvPr/>
        </p:nvSpPr>
        <p:spPr bwMode="auto">
          <a:xfrm rot="878140">
            <a:off x="3150009" y="4314834"/>
            <a:ext cx="1479667" cy="311187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pic>
        <p:nvPicPr>
          <p:cNvPr id="19" name="图片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419667" y="2642396"/>
            <a:ext cx="5487681" cy="2356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897587" y="934257"/>
            <a:ext cx="6889251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Boards </a:t>
            </a: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外部导入数据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sp>
        <p:nvSpPr>
          <p:cNvPr id="15" name="TextBox 6"/>
          <p:cNvSpPr>
            <a:spLocks/>
          </p:cNvSpPr>
          <p:nvPr/>
        </p:nvSpPr>
        <p:spPr bwMode="auto">
          <a:xfrm>
            <a:off x="897587" y="1435912"/>
            <a:ext cx="10147630" cy="7325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marL="285750" indent="-285750" algn="just">
              <a:lnSpc>
                <a:spcPct val="13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导入支持多种类型文件转换，包括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Asana JSON 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、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Jira .XML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、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Notion CSV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、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markdown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、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Trello .json 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、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Todoist .json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转换成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.boardarchive</a:t>
            </a: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61878" y="2588292"/>
            <a:ext cx="5819048" cy="2828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4334411" y="2759074"/>
            <a:ext cx="4176712" cy="10829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sz="54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Playbooks</a:t>
            </a:r>
            <a:endParaRPr lang="zh-CN" sz="54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897587" y="934257"/>
            <a:ext cx="6889251" cy="4580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Playbooks </a:t>
            </a: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简介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sp>
        <p:nvSpPr>
          <p:cNvPr id="15" name="TextBox 6"/>
          <p:cNvSpPr>
            <a:spLocks/>
          </p:cNvSpPr>
          <p:nvPr/>
        </p:nvSpPr>
        <p:spPr bwMode="auto">
          <a:xfrm>
            <a:off x="897587" y="1435912"/>
            <a:ext cx="10147630" cy="14496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Playbooks 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是一个</a:t>
            </a:r>
            <a:r>
              <a:rPr lang="zh-CN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团队协作工具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，预先配置的工作流程，可用于团队无缝管理，根据需要在团队中执行这些工作流程。</a:t>
            </a:r>
            <a:endParaRPr lang="en-US" sz="1600" b="0">
              <a:latin typeface="思源黑体 CN Bold"/>
              <a:ea typeface="思源黑体 CN Bold"/>
              <a:cs typeface="思源黑体 CN Bold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预先创建的任务列表可以在组中</a:t>
            </a:r>
            <a:r>
              <a:rPr lang="zh-CN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实时跟进（</a:t>
            </a:r>
            <a:r>
              <a:rPr lang="en-US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playbooks</a:t>
            </a:r>
            <a:r>
              <a:rPr lang="zh-CN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机器人会一直提醒）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，确保每个人清楚已完成的事情和接下来要做的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.</a:t>
            </a:r>
          </a:p>
        </p:txBody>
      </p:sp>
      <p:pic>
        <p:nvPicPr>
          <p:cNvPr id="16" name="图片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74885" y="2801389"/>
            <a:ext cx="6252935" cy="3666806"/>
          </a:xfrm>
          <a:prstGeom prst="rect">
            <a:avLst/>
          </a:prstGeom>
        </p:spPr>
      </p:pic>
      <p:pic>
        <p:nvPicPr>
          <p:cNvPr id="17" name="图片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6020" y="3119836"/>
            <a:ext cx="5102019" cy="2757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897587" y="934257"/>
            <a:ext cx="6889251" cy="4580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使用</a:t>
            </a:r>
            <a:r>
              <a:rPr lang="en-US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Playbooks – </a:t>
            </a: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新建</a:t>
            </a:r>
            <a:r>
              <a:rPr lang="en-US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 </a:t>
            </a:r>
          </a:p>
        </p:txBody>
      </p:sp>
      <p:sp>
        <p:nvSpPr>
          <p:cNvPr id="15" name="TextBox 6"/>
          <p:cNvSpPr>
            <a:spLocks/>
          </p:cNvSpPr>
          <p:nvPr/>
        </p:nvSpPr>
        <p:spPr bwMode="auto">
          <a:xfrm>
            <a:off x="897587" y="1435912"/>
            <a:ext cx="10147630" cy="20005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Playbooks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由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4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部分组成：</a:t>
            </a:r>
            <a:endParaRPr lang="en-US" sz="1600" b="0">
              <a:latin typeface="思源黑体 CN Bold"/>
              <a:ea typeface="思源黑体 CN Bold"/>
              <a:cs typeface="思源黑体 CN Bold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清单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: 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计划进行的待完成任务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模板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: 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用于更新和提醒等动作的模板，可自定义和选择默认模板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执行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: 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针对邀请用户、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 webhooks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、欢迎语和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channel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导出设备等的自动化选择执行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权限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: 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在频道和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playbook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层管理权限</a:t>
            </a:r>
            <a:endParaRPr lang="en-US" sz="1600" b="0">
              <a:latin typeface="思源黑体 CN Bold"/>
              <a:ea typeface="思源黑体 CN Bold"/>
              <a:cs typeface="思源黑体 CN Bold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0236" y="3436460"/>
            <a:ext cx="4476190" cy="3761904"/>
          </a:xfrm>
          <a:prstGeom prst="rect">
            <a:avLst/>
          </a:prstGeom>
        </p:spPr>
      </p:pic>
      <p:pic>
        <p:nvPicPr>
          <p:cNvPr id="17" name="图片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00646" y="3405519"/>
            <a:ext cx="9091353" cy="3168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897587" y="934257"/>
            <a:ext cx="6889251" cy="4580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使用</a:t>
            </a:r>
            <a:r>
              <a:rPr lang="en-US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Playbooks – </a:t>
            </a: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新建</a:t>
            </a:r>
            <a:r>
              <a:rPr lang="en-US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 </a:t>
            </a:r>
          </a:p>
        </p:txBody>
      </p:sp>
      <p:sp>
        <p:nvSpPr>
          <p:cNvPr id="15" name="TextBox 6"/>
          <p:cNvSpPr>
            <a:spLocks/>
          </p:cNvSpPr>
          <p:nvPr/>
        </p:nvSpPr>
        <p:spPr bwMode="auto">
          <a:xfrm>
            <a:off x="897587" y="1435912"/>
            <a:ext cx="10147630" cy="3849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模板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: 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可根据需求，新建以下几种模板，共享给团队来执行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.</a:t>
            </a:r>
          </a:p>
        </p:txBody>
      </p:sp>
      <p:pic>
        <p:nvPicPr>
          <p:cNvPr id="16" name="图片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3128" y="1973515"/>
            <a:ext cx="7469098" cy="1933963"/>
          </a:xfrm>
          <a:prstGeom prst="rect">
            <a:avLst/>
          </a:prstGeom>
        </p:spPr>
      </p:pic>
      <p:pic>
        <p:nvPicPr>
          <p:cNvPr id="17" name="图片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3127" y="4138430"/>
            <a:ext cx="7469100" cy="1957466"/>
          </a:xfrm>
          <a:prstGeom prst="rect">
            <a:avLst/>
          </a:prstGeom>
        </p:spPr>
      </p:pic>
      <p:pic>
        <p:nvPicPr>
          <p:cNvPr id="18" name="图片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593790" y="3383214"/>
            <a:ext cx="4536049" cy="17873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897587" y="934257"/>
            <a:ext cx="6889251" cy="4580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使用</a:t>
            </a:r>
            <a:r>
              <a:rPr lang="en-US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Playbooks – </a:t>
            </a: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计划</a:t>
            </a:r>
            <a:r>
              <a:rPr lang="en-US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 </a:t>
            </a:r>
          </a:p>
        </p:txBody>
      </p:sp>
      <p:sp>
        <p:nvSpPr>
          <p:cNvPr id="15" name="TextBox 6"/>
          <p:cNvSpPr>
            <a:spLocks/>
          </p:cNvSpPr>
          <p:nvPr/>
        </p:nvSpPr>
        <p:spPr bwMode="auto">
          <a:xfrm>
            <a:off x="897587" y="1435912"/>
            <a:ext cx="10147630" cy="4124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新建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Playbooks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计划，包括清单、行为动作、状态更新和</a:t>
            </a:r>
            <a:r>
              <a:rPr lang="zh-CN" sz="16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追溯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（该功能默认关闭）。</a:t>
            </a:r>
            <a:endParaRPr lang="en-US" sz="1600" b="0">
              <a:latin typeface="思源黑体 CN Bold"/>
              <a:ea typeface="思源黑体 CN Bold"/>
              <a:cs typeface="思源黑体 CN Bold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11683" y="1891977"/>
            <a:ext cx="9253343" cy="2400267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142" y="4135342"/>
            <a:ext cx="4122098" cy="2181291"/>
          </a:xfrm>
          <a:prstGeom prst="rect">
            <a:avLst/>
          </a:prstGeom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21208" y="3626979"/>
            <a:ext cx="3834291" cy="2953441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161212" y="3626979"/>
            <a:ext cx="3749737" cy="3198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897587" y="934257"/>
            <a:ext cx="6889251" cy="4580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使用</a:t>
            </a:r>
            <a:r>
              <a:rPr lang="en-US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Playbooks – </a:t>
            </a: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命令方式快速调用</a:t>
            </a:r>
            <a:r>
              <a:rPr lang="en-US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 </a:t>
            </a:r>
          </a:p>
        </p:txBody>
      </p:sp>
      <p:sp>
        <p:nvSpPr>
          <p:cNvPr id="15" name="TextBox 6"/>
          <p:cNvSpPr>
            <a:spLocks/>
          </p:cNvSpPr>
          <p:nvPr/>
        </p:nvSpPr>
        <p:spPr bwMode="auto">
          <a:xfrm>
            <a:off x="174567" y="1494258"/>
            <a:ext cx="11953702" cy="47028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可在任何频道里输入命令行来调用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playbooks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，详细指令如下：</a:t>
            </a:r>
            <a:endParaRPr lang="en-US" sz="1600" b="0">
              <a:latin typeface="思源黑体 CN Bold"/>
              <a:ea typeface="思源黑体 CN Bold"/>
              <a:cs typeface="思源黑体 CN Bold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/playbook start - Start a playbook run.</a:t>
            </a:r>
            <a:endParaRPr/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/playbook end - End a playbook run.</a:t>
            </a:r>
            <a:endParaRPr/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/playbook update - Update the current playbook run’s status.</a:t>
            </a:r>
            <a:endParaRPr/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/playbook restart - Restart an ended playbook run.</a:t>
            </a:r>
            <a:endParaRPr/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/playbook check [checklist item] - Check/uncheck the specified task.</a:t>
            </a:r>
            <a:endParaRPr/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/playbook announce ~[channels] - Announce the current playbook run in other channels.</a:t>
            </a:r>
            <a:endParaRPr/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/playbook list - List all your ongoing playbook runs.</a:t>
            </a:r>
            <a:endParaRPr/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/playbook owner [@username] - Show or change the current playbook run owner.</a:t>
            </a:r>
            <a:endParaRPr/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/playbook info - Show a summary of the current playbook’s activities.</a:t>
            </a:r>
            <a:endParaRPr/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/playbook todo - This slash command can be run in any channel, Direct Message, or Group Message. Once run, it delivers an updated digest which includes a list of active runs you belong 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3532909" y="2734136"/>
            <a:ext cx="5827222" cy="11726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54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手机</a:t>
            </a:r>
            <a:r>
              <a:rPr lang="en-US" sz="54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APP</a:t>
            </a:r>
            <a:r>
              <a:rPr lang="zh-CN" sz="54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系统操作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4330973" cy="461905"/>
            <a:chOff x="693054" y="453302"/>
            <a:chExt cx="4330973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8" y="488862"/>
              <a:ext cx="3592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APP</a:t>
              </a: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系统操作（鸿蒙系统为例）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pic>
        <p:nvPicPr>
          <p:cNvPr id="14" name="图片 10"/>
          <p:cNvPicPr>
            <a:picLocks noChangeAspect="1"/>
          </p:cNvPicPr>
          <p:nvPr/>
        </p:nvPicPr>
        <p:blipFill>
          <a:blip r:embed="rId2"/>
          <a:srcRect t="20631"/>
          <a:stretch/>
        </p:blipFill>
        <p:spPr bwMode="auto">
          <a:xfrm>
            <a:off x="1009788" y="1414914"/>
            <a:ext cx="3165231" cy="5443086"/>
          </a:xfrm>
          <a:prstGeom prst="rect">
            <a:avLst/>
          </a:prstGeom>
        </p:spPr>
      </p:pic>
      <p:pic>
        <p:nvPicPr>
          <p:cNvPr id="15" name="图片 12"/>
          <p:cNvPicPr>
            <a:picLocks noChangeAspect="1"/>
          </p:cNvPicPr>
          <p:nvPr/>
        </p:nvPicPr>
        <p:blipFill>
          <a:blip r:embed="rId3"/>
          <a:srcRect t="4772" b="25192"/>
          <a:stretch/>
        </p:blipFill>
        <p:spPr bwMode="auto">
          <a:xfrm>
            <a:off x="4513384" y="1414914"/>
            <a:ext cx="3165231" cy="4803007"/>
          </a:xfrm>
          <a:prstGeom prst="rect">
            <a:avLst/>
          </a:prstGeom>
        </p:spPr>
      </p:pic>
      <p:sp>
        <p:nvSpPr>
          <p:cNvPr id="16" name="TextBox 4"/>
          <p:cNvSpPr>
            <a:spLocks/>
          </p:cNvSpPr>
          <p:nvPr/>
        </p:nvSpPr>
        <p:spPr bwMode="auto">
          <a:xfrm>
            <a:off x="1147079" y="949709"/>
            <a:ext cx="2115886" cy="4534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APP</a:t>
            </a: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登录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pic>
        <p:nvPicPr>
          <p:cNvPr id="17" name="图片 14"/>
          <p:cNvPicPr>
            <a:picLocks noChangeAspect="1"/>
          </p:cNvPicPr>
          <p:nvPr/>
        </p:nvPicPr>
        <p:blipFill>
          <a:blip r:embed="rId4"/>
          <a:srcRect t="4912"/>
          <a:stretch/>
        </p:blipFill>
        <p:spPr bwMode="auto">
          <a:xfrm>
            <a:off x="8016980" y="336884"/>
            <a:ext cx="3165231" cy="6521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>
            <a:spLocks/>
          </p:cNvSpPr>
          <p:nvPr/>
        </p:nvSpPr>
        <p:spPr bwMode="auto">
          <a:xfrm>
            <a:off x="897587" y="1220291"/>
            <a:ext cx="10956362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 b="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下载地址一：</a:t>
            </a:r>
            <a:r>
              <a:rPr lang="en-US" sz="2000" b="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https://ihepbox.ihep.ac.cn/ihepbox/index.php/s/PtovyCiBWvAAjqs</a:t>
            </a:r>
            <a:endParaRPr lang="zh-CN" sz="2000" b="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grpSp>
        <p:nvGrpSpPr>
          <p:cNvPr id="5" name="组合 1"/>
          <p:cNvGrpSpPr/>
          <p:nvPr/>
        </p:nvGrpSpPr>
        <p:grpSpPr bwMode="auto">
          <a:xfrm>
            <a:off x="408574" y="472352"/>
            <a:ext cx="2713355" cy="461905"/>
            <a:chOff x="693054" y="453302"/>
            <a:chExt cx="2713355" cy="461905"/>
          </a:xfrm>
        </p:grpSpPr>
        <p:sp>
          <p:nvSpPr>
            <p:cNvPr id="6" name="文本框 34"/>
            <p:cNvSpPr>
              <a:spLocks/>
            </p:cNvSpPr>
            <p:nvPr/>
          </p:nvSpPr>
          <p:spPr bwMode="auto">
            <a:xfrm>
              <a:off x="1431559" y="488862"/>
              <a:ext cx="197485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 dirty="0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下载安装指南</a:t>
              </a:r>
              <a:endParaRPr dirty="0"/>
            </a:p>
          </p:txBody>
        </p:sp>
        <p:grpSp>
          <p:nvGrpSpPr>
            <p:cNvPr id="7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8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4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pic>
        <p:nvPicPr>
          <p:cNvPr id="15" name="图片 8"/>
          <p:cNvPicPr>
            <a:picLocks noChangeAspect="1"/>
          </p:cNvPicPr>
          <p:nvPr/>
        </p:nvPicPr>
        <p:blipFill>
          <a:blip r:embed="rId2"/>
          <a:srcRect r="61497"/>
          <a:stretch/>
        </p:blipFill>
        <p:spPr bwMode="auto">
          <a:xfrm>
            <a:off x="284958" y="2343795"/>
            <a:ext cx="4305530" cy="4038600"/>
          </a:xfrm>
          <a:prstGeom prst="rect">
            <a:avLst/>
          </a:prstGeom>
        </p:spPr>
      </p:pic>
      <p:pic>
        <p:nvPicPr>
          <p:cNvPr id="16" name="图片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19550" y="2362845"/>
            <a:ext cx="8172450" cy="4019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4330973" cy="461905"/>
            <a:chOff x="693054" y="453302"/>
            <a:chExt cx="4330973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8" y="488862"/>
              <a:ext cx="3592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APP</a:t>
              </a: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系统操作（鸿蒙系统为例）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pic>
        <p:nvPicPr>
          <p:cNvPr id="14" name="图片 1"/>
          <p:cNvPicPr>
            <a:picLocks noChangeAspect="1"/>
          </p:cNvPicPr>
          <p:nvPr/>
        </p:nvPicPr>
        <p:blipFill>
          <a:blip r:embed="rId2"/>
          <a:srcRect t="4619" b="59393"/>
          <a:stretch/>
        </p:blipFill>
        <p:spPr bwMode="auto">
          <a:xfrm>
            <a:off x="642779" y="1703974"/>
            <a:ext cx="4504441" cy="3522240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3"/>
          <a:srcRect t="4631" b="22123"/>
          <a:stretch/>
        </p:blipFill>
        <p:spPr bwMode="auto">
          <a:xfrm>
            <a:off x="7870433" y="1087654"/>
            <a:ext cx="3165231" cy="5023177"/>
          </a:xfrm>
          <a:prstGeom prst="rect">
            <a:avLst/>
          </a:prstGeom>
        </p:spPr>
      </p:pic>
      <p:sp>
        <p:nvSpPr>
          <p:cNvPr id="16" name="箭头: 右 18"/>
          <p:cNvSpPr/>
          <p:nvPr/>
        </p:nvSpPr>
        <p:spPr bwMode="auto">
          <a:xfrm>
            <a:off x="5486400" y="3224463"/>
            <a:ext cx="1530417" cy="481263"/>
          </a:xfrm>
          <a:prstGeom prst="rightArrow">
            <a:avLst>
              <a:gd name="adj1" fmla="val 50000"/>
              <a:gd name="adj2" fmla="val 5000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sp>
        <p:nvSpPr>
          <p:cNvPr id="17" name="TextBox 4"/>
          <p:cNvSpPr>
            <a:spLocks/>
          </p:cNvSpPr>
          <p:nvPr/>
        </p:nvSpPr>
        <p:spPr bwMode="auto">
          <a:xfrm>
            <a:off x="1147079" y="949709"/>
            <a:ext cx="2115886" cy="4534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导航栏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4330973" cy="461905"/>
            <a:chOff x="693054" y="453302"/>
            <a:chExt cx="4330973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8" y="488862"/>
              <a:ext cx="3592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APP</a:t>
              </a: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系统操作（鸿蒙系统为例）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pic>
        <p:nvPicPr>
          <p:cNvPr id="14" name="图片 9"/>
          <p:cNvPicPr>
            <a:picLocks noChangeAspect="1"/>
          </p:cNvPicPr>
          <p:nvPr/>
        </p:nvPicPr>
        <p:blipFill>
          <a:blip r:embed="rId2"/>
          <a:srcRect t="5895" b="10653"/>
          <a:stretch/>
        </p:blipFill>
        <p:spPr bwMode="auto">
          <a:xfrm>
            <a:off x="7452455" y="908022"/>
            <a:ext cx="3165231" cy="5723153"/>
          </a:xfrm>
          <a:prstGeom prst="rect">
            <a:avLst/>
          </a:prstGeom>
        </p:spPr>
      </p:pic>
      <p:pic>
        <p:nvPicPr>
          <p:cNvPr id="15" name="图片 10"/>
          <p:cNvPicPr>
            <a:picLocks noChangeAspect="1"/>
          </p:cNvPicPr>
          <p:nvPr/>
        </p:nvPicPr>
        <p:blipFill>
          <a:blip r:embed="rId3"/>
          <a:srcRect t="5895"/>
          <a:stretch/>
        </p:blipFill>
        <p:spPr bwMode="auto">
          <a:xfrm>
            <a:off x="1999164" y="934257"/>
            <a:ext cx="2864700" cy="5840993"/>
          </a:xfrm>
          <a:prstGeom prst="rect">
            <a:avLst/>
          </a:prstGeom>
        </p:spPr>
      </p:pic>
      <p:sp>
        <p:nvSpPr>
          <p:cNvPr id="16" name="箭头: 右 11"/>
          <p:cNvSpPr/>
          <p:nvPr/>
        </p:nvSpPr>
        <p:spPr bwMode="auto">
          <a:xfrm>
            <a:off x="5486400" y="3224463"/>
            <a:ext cx="1530417" cy="481263"/>
          </a:xfrm>
          <a:prstGeom prst="rightArrow">
            <a:avLst>
              <a:gd name="adj1" fmla="val 50000"/>
              <a:gd name="adj2" fmla="val 5000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4330973" cy="461905"/>
            <a:chOff x="693054" y="453302"/>
            <a:chExt cx="4330973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8" y="488862"/>
              <a:ext cx="3592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APP</a:t>
              </a: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系统操作（鸿蒙系统为例）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箭头: 右 11"/>
          <p:cNvSpPr/>
          <p:nvPr/>
        </p:nvSpPr>
        <p:spPr bwMode="auto">
          <a:xfrm>
            <a:off x="5743662" y="3188368"/>
            <a:ext cx="1530417" cy="481263"/>
          </a:xfrm>
          <a:prstGeom prst="rightArrow">
            <a:avLst>
              <a:gd name="adj1" fmla="val 50000"/>
              <a:gd name="adj2" fmla="val 5000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2"/>
          <a:srcRect t="5473" b="52983"/>
          <a:stretch/>
        </p:blipFill>
        <p:spPr bwMode="auto">
          <a:xfrm>
            <a:off x="530413" y="1780673"/>
            <a:ext cx="4691730" cy="4223107"/>
          </a:xfrm>
          <a:prstGeom prst="rect">
            <a:avLst/>
          </a:prstGeom>
        </p:spPr>
      </p:pic>
      <p:pic>
        <p:nvPicPr>
          <p:cNvPr id="16" name="图片 8"/>
          <p:cNvPicPr>
            <a:picLocks noChangeAspect="1"/>
          </p:cNvPicPr>
          <p:nvPr/>
        </p:nvPicPr>
        <p:blipFill>
          <a:blip r:embed="rId3"/>
          <a:srcRect t="5667" b="36666"/>
          <a:stretch/>
        </p:blipFill>
        <p:spPr bwMode="auto">
          <a:xfrm>
            <a:off x="7795599" y="1914840"/>
            <a:ext cx="3165231" cy="3954772"/>
          </a:xfrm>
          <a:prstGeom prst="rect">
            <a:avLst/>
          </a:prstGeom>
        </p:spPr>
      </p:pic>
      <p:sp>
        <p:nvSpPr>
          <p:cNvPr id="17" name="TextBox 4"/>
          <p:cNvSpPr>
            <a:spLocks/>
          </p:cNvSpPr>
          <p:nvPr/>
        </p:nvSpPr>
        <p:spPr bwMode="auto">
          <a:xfrm>
            <a:off x="533621" y="1173550"/>
            <a:ext cx="2115886" cy="4534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搜索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4330973" cy="461905"/>
            <a:chOff x="693054" y="453302"/>
            <a:chExt cx="4330973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8" y="488862"/>
              <a:ext cx="35924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APP</a:t>
              </a: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系统操作（鸿蒙系统为例）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箭头: 右 11"/>
          <p:cNvSpPr/>
          <p:nvPr/>
        </p:nvSpPr>
        <p:spPr bwMode="auto">
          <a:xfrm>
            <a:off x="5503030" y="3188368"/>
            <a:ext cx="1530417" cy="481263"/>
          </a:xfrm>
          <a:prstGeom prst="rightArrow">
            <a:avLst>
              <a:gd name="adj1" fmla="val 50000"/>
              <a:gd name="adj2" fmla="val 5000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/>
          </a:p>
        </p:txBody>
      </p:sp>
      <p:sp>
        <p:nvSpPr>
          <p:cNvPr id="15" name="TextBox 4"/>
          <p:cNvSpPr>
            <a:spLocks/>
          </p:cNvSpPr>
          <p:nvPr/>
        </p:nvSpPr>
        <p:spPr bwMode="auto">
          <a:xfrm>
            <a:off x="533621" y="1173550"/>
            <a:ext cx="2556088" cy="4534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直接拍照或录制发送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pic>
        <p:nvPicPr>
          <p:cNvPr id="16" name="图片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47078" y="2022439"/>
            <a:ext cx="3419475" cy="3600450"/>
          </a:xfrm>
          <a:prstGeom prst="rect">
            <a:avLst/>
          </a:prstGeom>
        </p:spPr>
      </p:pic>
      <p:pic>
        <p:nvPicPr>
          <p:cNvPr id="17" name="图片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26788" y="342900"/>
            <a:ext cx="3171825" cy="651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3297153" cy="461905"/>
            <a:chOff x="693054" y="453302"/>
            <a:chExt cx="3297153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25586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常见问题及解答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1147079" y="1160022"/>
            <a:ext cx="7015144" cy="4534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Q1:</a:t>
            </a: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在 </a:t>
            </a:r>
            <a:r>
              <a:rPr lang="en-US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Mattermost </a:t>
            </a: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中，团队与频道之间有何不同？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sp>
        <p:nvSpPr>
          <p:cNvPr id="15" name="TextBox 6"/>
          <p:cNvSpPr>
            <a:spLocks/>
          </p:cNvSpPr>
          <p:nvPr/>
        </p:nvSpPr>
        <p:spPr bwMode="auto">
          <a:xfrm>
            <a:off x="1147079" y="1732600"/>
            <a:ext cx="10056728" cy="10214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团队自身可以包含多个频道，而频道是用于特定目的的一个组。例如，“营销”团队可以有针对“社交媒体营销”、“报纸”和“电台”的不同频道，“开发人员”团队也可以有针对“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iOS 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开发人员”和“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Android 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开发人员”的不同频道。</a:t>
            </a:r>
            <a:endParaRPr/>
          </a:p>
        </p:txBody>
      </p:sp>
      <p:sp>
        <p:nvSpPr>
          <p:cNvPr id="16" name="TextBox 4"/>
          <p:cNvSpPr>
            <a:spLocks/>
          </p:cNvSpPr>
          <p:nvPr/>
        </p:nvSpPr>
        <p:spPr bwMode="auto">
          <a:xfrm>
            <a:off x="1135852" y="2862091"/>
            <a:ext cx="8893672" cy="4534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Q2:</a:t>
            </a: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在 </a:t>
            </a:r>
            <a:r>
              <a:rPr lang="en-US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Mattermost </a:t>
            </a: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中，我能否在被移出团队或离开团队之后重新加入团队？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sp>
        <p:nvSpPr>
          <p:cNvPr id="17" name="TextBox 6"/>
          <p:cNvSpPr>
            <a:spLocks/>
          </p:cNvSpPr>
          <p:nvPr/>
        </p:nvSpPr>
        <p:spPr bwMode="auto">
          <a:xfrm>
            <a:off x="1135852" y="3434669"/>
            <a:ext cx="10056728" cy="10214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只有在团队设置为“</a:t>
            </a:r>
            <a:r>
              <a:rPr lang="en-US" sz="1600" b="0">
                <a:latin typeface="思源黑体 CN Bold"/>
                <a:ea typeface="思源黑体 CN Bold"/>
                <a:cs typeface="思源黑体 CN Bold"/>
              </a:rPr>
              <a:t>Allow any user with an account on this server to join this team”</a:t>
            </a: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（允许在此服务器上具有帐户的任何用户加入此团队）或者您收到新邀请时，您才能重新加入团队。即使重新加入，您也不再是原有频道中的成员。</a:t>
            </a:r>
            <a:endParaRPr/>
          </a:p>
        </p:txBody>
      </p:sp>
      <p:sp>
        <p:nvSpPr>
          <p:cNvPr id="18" name="TextBox 4"/>
          <p:cNvSpPr>
            <a:spLocks/>
          </p:cNvSpPr>
          <p:nvPr/>
        </p:nvSpPr>
        <p:spPr bwMode="auto">
          <a:xfrm>
            <a:off x="1163125" y="4525659"/>
            <a:ext cx="8895291" cy="4877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Q3:</a:t>
            </a: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 与微信相比，有哪些优势？</a:t>
            </a:r>
            <a:endParaRPr lang="en-US" sz="20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sp>
        <p:nvSpPr>
          <p:cNvPr id="19" name="TextBox 6"/>
          <p:cNvSpPr>
            <a:spLocks/>
          </p:cNvSpPr>
          <p:nvPr/>
        </p:nvSpPr>
        <p:spPr bwMode="auto">
          <a:xfrm>
            <a:off x="1270533" y="5048672"/>
            <a:ext cx="9957310" cy="8016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数据全部本地化存储，更安全；输入格式多样化；输入内容丰富</a:t>
            </a:r>
          </a:p>
          <a:p>
            <a:pPr algn="just">
              <a:lnSpc>
                <a:spcPct val="130000"/>
              </a:lnSpc>
              <a:spcAft>
                <a:spcPts val="599"/>
              </a:spcAft>
              <a:defRPr/>
            </a:pPr>
            <a:r>
              <a:rPr lang="zh-CN" sz="1600" b="0">
                <a:latin typeface="思源黑体 CN Bold"/>
                <a:ea typeface="思源黑体 CN Bold"/>
                <a:cs typeface="思源黑体 CN Bold"/>
              </a:rPr>
              <a:t>缺点是目前暂不支持语音和视频通话，后期版本会更新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3297153" cy="461905"/>
            <a:chOff x="693054" y="453302"/>
            <a:chExt cx="3297153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25586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用户支持频道</a:t>
              </a:r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6"/>
          <p:cNvSpPr>
            <a:spLocks/>
          </p:cNvSpPr>
          <p:nvPr/>
        </p:nvSpPr>
        <p:spPr bwMode="auto">
          <a:xfrm>
            <a:off x="960840" y="1535406"/>
            <a:ext cx="106769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sz="2000" b="0">
                <a:latin typeface="思源黑体 CN Bold"/>
                <a:ea typeface="思源黑体 CN Bold"/>
                <a:cs typeface="思源黑体 CN Bold"/>
              </a:rPr>
              <a:t>Mattermost</a:t>
            </a:r>
            <a:r>
              <a:rPr lang="zh-CN" sz="2000" b="0">
                <a:latin typeface="思源黑体 CN Bold"/>
                <a:ea typeface="思源黑体 CN Bold"/>
                <a:cs typeface="思源黑体 CN Bold"/>
              </a:rPr>
              <a:t>里创建了</a:t>
            </a:r>
            <a:r>
              <a:rPr lang="en-US" sz="20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helpdesk</a:t>
            </a:r>
            <a:r>
              <a:rPr lang="zh-CN" sz="2000" b="0">
                <a:latin typeface="思源黑体 CN Bold"/>
                <a:ea typeface="思源黑体 CN Bold"/>
                <a:cs typeface="思源黑体 CN Bold"/>
              </a:rPr>
              <a:t>公开团队，和</a:t>
            </a:r>
            <a:r>
              <a:rPr lang="zh-CN" sz="20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用户支持</a:t>
            </a:r>
            <a:r>
              <a:rPr lang="zh-CN" sz="2000" b="0">
                <a:latin typeface="思源黑体 CN Bold"/>
                <a:ea typeface="思源黑体 CN Bold"/>
                <a:cs typeface="思源黑体 CN Bold"/>
              </a:rPr>
              <a:t>的公开频道</a:t>
            </a:r>
            <a:endParaRPr lang="en-US" sz="2000" b="0">
              <a:latin typeface="思源黑体 CN Bold"/>
              <a:ea typeface="思源黑体 CN Bold"/>
              <a:cs typeface="思源黑体 CN Bold"/>
            </a:endParaRPr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r>
              <a:rPr lang="zh-CN" sz="2000" b="0">
                <a:latin typeface="思源黑体 CN Bold"/>
                <a:ea typeface="思源黑体 CN Bold"/>
                <a:cs typeface="思源黑体 CN Bold"/>
              </a:rPr>
              <a:t>用户有任何问题可以直接在公开频道里</a:t>
            </a:r>
            <a:r>
              <a:rPr lang="en-US" sz="2000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@helpdesk</a:t>
            </a:r>
            <a:r>
              <a:rPr lang="zh-CN" sz="2000" b="0">
                <a:latin typeface="思源黑体 CN Bold"/>
                <a:ea typeface="思源黑体 CN Bold"/>
                <a:cs typeface="思源黑体 CN Bold"/>
              </a:rPr>
              <a:t>，会自动发送邮件给</a:t>
            </a:r>
            <a:r>
              <a:rPr lang="en-US" sz="2000" b="0">
                <a:latin typeface="思源黑体 CN Bold"/>
                <a:ea typeface="思源黑体 CN Bold"/>
                <a:cs typeface="思源黑体 CN Bold"/>
              </a:rPr>
              <a:t>helpdesk</a:t>
            </a:r>
            <a:r>
              <a:rPr lang="zh-CN" sz="2000" b="0">
                <a:latin typeface="思源黑体 CN Bold"/>
                <a:ea typeface="思源黑体 CN Bold"/>
                <a:cs typeface="思源黑体 CN Bold"/>
              </a:rPr>
              <a:t>来处理。</a:t>
            </a:r>
            <a:endParaRPr/>
          </a:p>
          <a:p>
            <a:pPr algn="just">
              <a:lnSpc>
                <a:spcPct val="130000"/>
              </a:lnSpc>
              <a:spcAft>
                <a:spcPts val="600"/>
              </a:spcAft>
              <a:defRPr/>
            </a:pPr>
            <a:endParaRPr lang="zh-CN" sz="2000" b="0">
              <a:latin typeface="思源黑体 CN Bold"/>
              <a:ea typeface="思源黑体 CN Bold"/>
              <a:cs typeface="思源黑体 CN Bold"/>
            </a:endParaRPr>
          </a:p>
        </p:txBody>
      </p:sp>
      <p:sp>
        <p:nvSpPr>
          <p:cNvPr id="15" name="AutoShape 2" descr="data:image/png;base64,iVBORw0KGgoAAAANSUhEUgAAA4UAAAEACAYAAAAEMtPiAAAAAXNSR0IArs4c6QAAIABJREFUeF7s3Qd8VeX9x/HP3Ss3e+8QEsIOI2GHvVHEjThw1vGvtq4Oa621dmhrW3eFOnAyqqAMWbJXCHsEyCJ77+Tu8X+dE1RQRiBRGc95vVpAzjn3Oe9zbrjf+zzP71HsP3jYi9iEgBAQAkJACAgBISAEhIAQEAJC4MoSOJEEFcEJGSIUXlm3XlytEBACQkAICAEhIASEgBAQAkLgGwERCsXDIASEgBAQAkJACAgBISAEhIAQuIIFRCi8gm++uHQhIASEgBAQAkJACAgBISAEhIAIheIZEAJCQAgIASEgBISAEBACQkAIXMECIhRewTdfXLoQEAJCQAgIASEgBISAEBACQkCEQvEMCAEhIASEgBAQAkJACHSagFKpRKNRo1KpOu2c4kRCQAj8sAIiFP6wvuLsQkAICAEhIASEgBC4YgSkQGg06FGrVUi/F5sQEAKXhoAIhZfGfRKtFAJCQAgIASEgBITARS9g0OvQ63UoFIqLvq2igUJACHwrIEKheBqEgBAQAkJACAgBISAEOkXA12xCrVZ3yrnESYSAEPjxBC7xUKglNCaJgQPiCdCcB5qzieydhzhUWof9PA4TuwoBISAEhIAQEAJCQAicWcDX7CMPHRWbEBACl5bAJRwKtUR1GcjNt2XQxQxujxevtx34CoU8xt3bVMwX81aw8XiNCIbtYBO7CAEhIASEgBAQAkLgXAIiFJ5LSPy9ELg4BTolFKq1WvRaDfLoca+LFosdncGERp5f7MXldOBwg06nQyXt5HVjsTlwuz0dUPGja8oU7r49gONb1/HZumyqWttxOp8gBowZy/TB4VS9+ymfFFTQ4HLhak+gbMfpxS5CQAgIASEgBISAELhSBdodChUqdHotWqkgzYnph16PR/7MaLO76MgnxCvVXly3EOiIQKeEwm4DBzGiXwp+WqAxn1fnbyXjhlvpEwC4reQf3suOUi+jRw4l3AC0lDJ/RSYlVU0daHtbKJx9s55tX65l2faidp8raegorpvYi5YPF5NpDsFbWcyBkhps7TiD1seXALMRvVqJNIfa63HjsFlpbGrF4lDhF+iHr0mNq6WGygYnnos6bGrxDfDFz0cjt7eq0UmHcno7/MQuQkAICAEhIASEwOUr0K5QqNbjF9aF9LRkekT7ofZ68CiUqFxWSnOy2ZaVR1mzBYdIhpfvgyKu7KIT6JRQ2HdEBuOG9CFACoUNufzprTVMved++gUCLitH9u1k83EXkyePIcoINJcwd+F6jpc1dADk5FC4kc3HmgnyVdFUUUudzYEqMIy4AB22+jJK6jzoDL6EhZlwNzbi330gV50Ihbn9xjK2q5VFzy9gx1lboyIgPIKegweT0acLET5qlEovHped2tJCsrL2sfUgDJiQwYTBwVRveZfXVlTRelFPWoxmzPRxTBoeSt22D3hjRRmN1g7cEnGoEBACQkAICAEhcEULnDsU6vDv0oOxI7oTrbFQXl5LVXUjNrWB0OBQoiL98FTlsXnzXrKrrKLH8Ip+msTF/5gCnRIKew4exqj0HidCYR4vztvA+FvvIlUOhTZyDu5ia5GH8eNGECmHwlLmLdlCUUVjB671pFC45ShNxlhGdzeQs2YFX+xrJXHadG7o7U/1/lW8u6wU/9SR3Dw2huZDmeQ6/Og/tK2nUAqFEwca2PXEm3xwltb4RHRl4tRxDOsWAI2V5BWXUdeqxhQURnx0AFQfZfGy4wSkpsmhsH7PGr7KdaJUqOThss01lRzPr6IZJTqTH+FRoYT46tGqFCjwYm+pozCvhGqbAp0+nJTeIehdTuxOD1qDHo3Si8PSSHFuKVVWJx6i6T8oGK3bjqUZDH461AovTksjRYUVVDXZ2n6Q6gJJ6BJGqK8OqRaYFGIbqispLq+jxfn9UGgzx9I9yg+TVpok7sVls1JXU0lZdSOtjg7cLnGoEBACQkAICAEhcNkLnCsUav3iGTEyjV6hVg7t3MmmQ1XYT8zh0ej86JGexpAewTQc28PabUepPuswLg1mvzASugSgP7EkoqO5kGOFTVh+kC/lQ0ju6YfrSD75YmjVZf8sX2kX2CmhMCgyirjwYPRSjrDXs+NQCXHde7cNFfW4qKupoLTJS3x8DGYpmTiaOZhbSlOHutFOCoW7C3EHJDK+m5GCdf/jg02tDJw1k6u7manNXs9rnxzBP2MK94yMpPnIVg426uje/3xCYSBDrpnI1YPjMVlKWL9sI5tyCqluUWMKjqZnchi61gqyc1T0mziKCYND8Ta04NWpUaj0mHRe6oqO8dWyNazLsxCW1ItJkzPoHaaTchdarRpncyXZWzfxwdrjGENG8rNHBxHutWFpdaDUG9DrVHgsdRz8ajUfbyvE4pzIMy/1I9hlo7HWg9ZHjUanhtZa9m7ZwPJtuVS3BtF75FAmDE8k1l+Dy+ZGpXFTX3iMTesy2XZEx5BTegq9pF47ick9QzEqnDi8GlSuFo7v38aKr3ZzrO5Ke3uI6xUCQkAICAEhIATOR+BcoTCqVypjh/ZEcXgHX2QVUGdzn3R6BfqACNLGjyRVU8zGjZnsKz7zN9IGnyAGDxtJQqiNsvK2jgZb3RF2H6mlyXI+rW7vvmnc9Ugyrf9ZyHyb+Ka8vWpiv0tDoFNCYUh0LAlRoRikwGetZcu+QhL69G/rFfQ4qa0so6jRS2KXeHylIab2RvYdKaKhpSNf45wUCtdsZ2+Zh9hgNbUFBRTUWPDp0p2eYQZaK3LZc9yKOSiKlAQ/HNVlqGN6Mn7seYTCyAHMvnE4A2I0lKz8lNdX5dN82vsby/jrxjFhcAS6liK2rD9EgQVSx46lb4CL/Kz1vL9wD9aYRAYNSMYozeNrcGDu2odx/aIxOwqZ9/QCjsmhcDBRihaOHz7E7iPV+HXrRVqPWEyNB/nva6s50Dya37/UnxCnnfKj+9l2sAbfuCTS+iViqDvA3AUbKTcN5N4bBhDn56IgcztbCpyEJKcyorcvdQe38umyYqJGnDR89HB3Hr49nTDqyVqyhSNKE0Fhwega89m+/TBlYmjppfGuFq0UAkJACAgBIfATCZw9FGpI6Z/GqPQoylZuZF1B5fc/T2n8SeybwZR+LnZs2k7mkTN/Ix0aFcm1M4ZyfPtKvsw6/SezzmUQobBzPcXZLiaBTgmFPYcMY3R6z2+Gj77w3gYm3Pbt8NFj0vDRQjcTxmd8O3x08WYKO2v4aAcKzbRr+OjAUTw0JY2epgbW/eMDFladKR19HQpDadn3Ga8vyqHa5iFmxj08PiyA+kO7WfDOWg5r9YRGRBAbHohR5aDVEUTG1DS6+jnJeutVltS29RQGNeWwdtly1uxvRdd3OHdMHUwPUy3LX1jAisYMnn6pHwGN5Wyet4DFBVYM3VOZPn0sQ/VVvPvBSnT9xjE9LRZd41HefO1zDjV6CE3sxcxZk4mx5/DF0qOoEgd+O6fwUA8eujONKIWVwj2HOVRWTl5hLRV19TQ3Wzn5u7yL6SEWbRECQkAICAEhIAQuDoGzh0IV3foPZHR6DMUrN7KhoIqW7zZb509ivwym9HaRuWkHO47UnvHCAiMimHb9eLSHt/Hl2hxKTt4zIZVrB0RiVCpwO5rI3b2JnUUQFhPLgP69CdTJ/YqUfJXF9ppG4kaMJcl+HGd0Cv6OGo7s2UG5MpaBX+/rbubYBjUDZkWgyGukyShVEvTQWlVM1vqDFF8c/KIVQuCCBTolFP6UhWbuvMWH/SvX8sWWfNo3UkBDzxGjmTEhmYb32zmnMDWDB6el09PfSuY/3+G90jO90teh8NRCM6bxt/HcxAias3ex8L9baUzuxejRvUgMNaNTeXFYPRgCfTFpnOz79F8sPCqFwnT8aw+wfMlSNuQA3QZz9zVD6OffyKq/zWdpQ1so9KstZPWrH7JCGjWR1Iurpo9nsm8DH75/iOhRAxnSLQCNs5njxXU4AY1OR0h4GEZbJUuXH8MRnvhtKFxtofe0a5iWGoVZ5cLW2kpddSUHdmSxcWcBHSkLdMFPqDhQCAgBISAEhIAQuGQEzjV8NLR7X8YP64Umbzufby+gznpqiVFjYAhDJoynu6KADRt2cqDMdcZrl5ZEC0xMoW+vFHqY3VQe3836rAIqmroz9c4+hGzaziY3GI19GdK7kq2f7CDPZCIoKACdCuL7DaSnt4z3V+2hx7WzmRxu4djeDWw6YserUtFn8BBUDWXsP1oqj3xrrEhkxv29ibDl8+GqoxiM3Rkz1syxNYv48vAlc4tEQ4XAaQU6JRR2G5DO8JOWpHhtwTZGXD+rbUkKl5X8I/vILPEyauSQb5akWPCltCRFR7r6jcQlZXD77FT8XK20WBxyYRVHVTZzszxcNSqFGKM0yfG7mwKd0YRZ3cyWtz+nZuBEpp2r0IyuOzffPoYhKb5YDq7lb+9kniEgnTsULlmRR/C0yUztoqPk0F6+3HYUr38KE6akkejvYX+nhcK9RI4YxLAeQXjrjnOs4js/VB3NHNhVhzk5hdEnVR+1qXzx9wmh+8Ce9O+ZSFyoHmvpYb5Y/hVbjnTkfol3oBAQAkJACAgBIXC5C5wrFKrMsQwblUb/aA9527ax+mAlthOFZtR6Iz2HjiQjxY/K/bv5atsxas41TEmlxmAyYdbFkz60O1GarXzWkMId6cmYW1to9oJSZUJPOVsXf8oRdTKjRw0lzABakwlt/WFe/mgrKdNvZ5zuEP/8YCtNNgMxXdOYlKHjwPoNbM//ev6gNHy0O65PFjOvsgm9TzATbxyDMnsBn2273O+suL7LXaBTQqFKpUYtrdsnaXk92BwuNFpt20L10lKFbpe8/p1ao6ZtPXsvDqcLj7cji/gpUBoD6Z4+mAkDYvBTazD5GVE1VVGtCyBYaaPZcoYFblytHMvawpqdx0m86jZuPFcoREXXMVOYNaYHoXoo272Wj1ZkUdCkIzhpAFeN7YFP9V6Wr62iyyhpTuGZewo3bigl8Ybp9FaX8Mlna9l2qAL803nwgZF0D/Z2Yihcib3HSG4amoDRWcbyuR+xpkyJj38YKYl+1B3JJqcpgpHTxjDxm1BoZuyMLpSt/5KdVWqCo6K56pab6KMtZ+nyNazaWXq5vx/E9QkBISAEhIAQEAIdEDhXKEShxNylNxNH9CbBrKC5qoKi8kbsOhMh4eHEBBlRS8M6D+xl7eZDlLW7/ISSbsNGMqGbgsVNgcwKs/Hm++twONtSpdfrwTcsgjHjhtJwdC8bdhXQLWMsY6NbeWfhNjkUjlFk8dy8PYCJuKQhTBruYvfa9fKw07bt1DmFOpOZsddNQpezUITCDjwz4tCLQ6BTQmFSvzSGpSafWLy+gDf/t4NhM26mt7x4vY2CI/uQ8kTGiEEnegrLWLQqi9Lqzux56sG1t44io38AmtYSlr41n5WlDnmB+W82r1fKo0j/se2/+zBm1k1M7a1i5xNv8uFZ74mJ9OkzuHZIDGatUq4a6na6UWtV8g8aa2Uei5fmY+je56yhcOGyfIKmTeH6FB8aK8oprbLhFxtDVIAelcLeicNHV7CjKohZ90xgYKQRpcdGfa0VnV8ARmUL+Rs28+nyShJOqj66lAzuHtwFaTUKS309NoURP38trcUH+OKLNWzNO2td6IvjiRatEAJCQAgIASEgBH4ygXOGwhMtM0UlkTGsHz0jfFArpQ9lXjxOG9UVldR6gkiOUVG2P4t1O3Ipt5yhE0GhQPnNZ7oIhk0YQWpwFouWBTDp9nQCS+byz8+kyTNSKPQSEd+FqRPSydu5ifV7VYydMZL04BLe+GjLd0IhBMXEM3nyMGoOZrJ6R578uc/rHcDsh7+tPipC4U/2mIkX/gEEOiUU/jRzCr+rIYXCkQxJtJC5fDFLdodzy6PTSA050WPpddJQlM3hUhuRvdPo4quQA6IU6By1OXz8t0/JagdwWL8RTBvag1g/LRq1F5e9lYr8XLZvO8DhEhPpU4aT0T+Qup0LeXddDRYHGDOu44mRobTkHGDpJztoSuzB6NFpdAszoFG6aCovp9U/knCjm+wv57I0bzC33tsP3/ojfLVqDdsLgC79uXnSAHr5NrHh9c9Z2zSYR37fC3NDCZve+Yx1Ur5O6Mb4CRmMNjfy6f/Ws7egCpd/ClOvTmdAtB96tTQk3kZtST7bt+xmT76eAROHMyotmIZdnzJvnZPu40czMiWMAIO0vqIHa20Fu7ZsZ9O+0jNUXG0HmthFCAgBISAEhIAQuCIE2hsKv8HwCaZLhAmVx05NXgX1gDEonIEjhjEgWk1J1na+2lNI7Wl6DEMiwphx09WEatrO5qwr4NOVmeSUNEHv0Tw8PhFfadia101j4RFWLTyKqu8wJk4Iw4SbqhoLeks+7y/fR9fx1zFMuZ9/LTr4TdNiu6XIa2xHSNX0nfVkLawlfJI/tR8s5Qu7U56ONGzKaLT5S/ly9xVxe8VFXsYCnRIKew8dzpjBvU9UH83lL2+vY9Lse+knL15v5eiBLLYcdzNp4qgT1UdLeOfTTRSWd2bpkhSmTO+OsXoLK7OqaHaAIrwH00elECItg6HS4RcciJ9Jg0alxltTRWl9C3ZHI/u3bGLHWdbBuYzvv7g0ISAEhIAQEAJCQAh0msB5h8IzvLJPaBSpA/oQ6c5m887jlElpUWxCQAj8YAKdEgojE5Po0SUak7ROYWsFy7cepfuQkST4SMNHHVSUFJBT56VnzxQCpYBmq2Xz7hxqGztz4btQ4mK91NXV0dxymlnJahMxvdK5enI/ugV7KPhoGZ/syqH8B6MVJxYCQkAICAEhIASEwJUl0Fmh8MpSE1crBH56gU4JhT/9ZbSzBUZ/EvoN4qqMBLwr17JotwiF7ZQTuwkBISAEhIAQEAJC4JwCIhSek0jsIAQuSoErKxRKt8AUSI/BvUgqKmBbTjFVF+VtEY0SAkJACAgBISAEhMClJyBC4aV3z0SLhYAkcOWFQmkBd39fAhxOmixWRD1N8UYQAkJACAgBISAEhEDnCIhQ2DmO4ixC4McWuCJD4Y+NLF5PCAgBISAEhIAQEAJXgoCPyYBWKxWQEJsQEAKXkoAIhZfS3RJtFQJCQAgIASEgBITARSygUavx8TGiOGWh6Iu4waJpQkAIyAIiFIoHQQgIASEgBISAEBACQqBTBKRl6DUaNXq9DrVaKksvNiEgBC4FAREKL4W7JNooBISAEBACQkAICIFLSED0FF5CN0s0VQhIPYWhCRleIfF9AQlFwIgnQwgIASEgBISAEBACQkAICIHLXUDhHDxYZJ/T3OVFNiU/bxTDHi73N4C4PiEgBISAEBACQkAICAEhcKULiFB4hidAhMIr/a0hrl8ICAEhIASEgBAQAkJACFwZAiIUniUUPtwkegqvjLeBuEohIASEgBAQAkJACAgBIXDlCohQeIZ7/6lDyy8tPlfukyGuXAh0REABQQFmRg7t05GziGOFgBAQAkJACAgBISAEfgQBEQrPgLzYY+YxV9iPcAvESwiBy09AKkmeltqVhf995vK7OHFFQkAICAEhIASEgBC4zAREKBSh8DJ7pMXlXAwCIhReDHdBtEEICAEhIASEgBAQAu0TOCUU7neredthaN+Rl9he0odUhUqNQqk9peWPq2qJULi+dzWip/ASu8GiuReVgAiFF9XtEI0RAkJACAgBISAEhMBZBU4JhV+6dNxn8b0syRQKUKm0KNSnht5lmiJSFA4RCi/Luy4u6qcSEKHwp5IXrysEhIAQEAJCQAgIgfMXEKFQhMLzf2rEEULgHAIiFIpHRAgIASEgBISAEBACl46ACIUiFF46T6to6SUjIELhJXOrREOFgBAQAkJACAgBIYAIhSIUireBEOh0AREKO51UnFAICAEhIASEgBAQAj+YgAiFIhT+YA+XOPGVKyBC4ZV778WVCwEhIASEgBAQApeegAiFIhReek+taPFFLyBC4UV/i0QDhYAQEAJCQAgIASHwjYAIhSIUirfDZSqgVChQKBUopNK7J29e8Hq9eLxe+dcfYhOh8IdQFecUAkJACAgBISAEhMAPI3CBoVCBSqNDq/dFozWiVGtRKJQ/TAsBr8eN22XHaW/Bbm2U/3y+m1iS4nzFxP6XqoBKpUSlUqE58atSqZTDobydCIJujweXy43L7cHtduPxdG44FKHwUn16Lo52ezweWlpbMej1aDSai6NRohVCQAgIASEgBC5jgfMOhQqlCnNgLOaAGIx+oegM/qikYKhU/WBMHrcTp70VW2sdrY3lNNcWYmmqPK/XE6HwvLjEzpeggNQzqNGo0WrVqFWq7/cQnuaapA/fDpcbp8MpB8TO6jkUofDif4A8bjdutwelWo3q6y8NLpJmS4HwwMFs4mKjiYwIv0haJZohBISAEBACQuDyFTivUKjR+RAY2YOA8G4YfIK/VZGGoMkdEd8ZptYZbvK5vz2v9KG1pb6EurJDNFbnyz2I7dlEKGyPktjnUhVQKZXo9Vo0ajXK8/2A7wWXx43D4cLhcMrDSju6dSQUthbvZ2vmXjyxIxnaJw6z7uvWeLG3HGfLxztpiu3DqAkp+P8AP3LOeO32enIyd7Irr4JGlwKd0Z/Ebr3o3SMWf8MP96VYR+/F6Y93UJa1hQ17qokfM56BCQFofrjBHud1CdLP+MKiEjZv2UFyUhf69+uDWq0+r3OInYWAEBACQkAICIHzE2h3KNRoTUQmjcAvpIs8dNTttGCpL8LaXIvDYcPjceOl4x8mv9t8aRicVqtDpzehNQah94uVo6fd1kRtyQFqSva3KxiKUHh+D4bY+9IRkAKhwaBDq+nYB2dpCKnd7sDmcHa4x7AjobA6cwGvvvUxzqFP8PMbhhJh/jYUNldu5uVZcykbfCNP/nEqcT9WkHFWsu3dD/l4yxFqNIHE+LiprazFaY5i0NgJTJswnNgLTahOBy6VFvXZrsXtxK3ozB69FvZ/9Cb/XpDH0Md/yy1DYrhYcq3L5WLb9iwqKqvx8zUzYEBfggIDLp03pGipEBACQkAICIFLUKDdoTAmZSxBUT1BocTeWkNNURbN9WW4HFZ5TpLX6/lBLl+aqygFQ5U0xEltICIuBWNIX9QaHQ5rExX5mdSWHTzna4tQeE4iscMlKKBUKDEaOx4Iv750KRhabXYcTleHguGPFgqddeTu3MqarYcpanShC4xmxKjRDO0Xg14JXpeVqiPbWbN6J4erneiD4skYP5b0HuEYpAydv4Zfzd2OefD1zI7IZdmuGgIHTuaGgWGnPA32Q4t4+A8Lqek+k9/enEqIwYOltozDB3KwmHswYVo6vsWbePeL7bi6X8vd4xIxaBQ4LaWsnzOPA/pUrpk1meimgyxfsYY8UyrjYj0cyNzL4YomnApfRt5yN9N6+4Gllj2bVvBJtoZRA+PRH9/P5iPlNLnVxAy+gfuvTkL7dQ+py0ZN7l42rNvBwbIWPKYoBo4cxej+sfjo2lJm1Yb/8vIWC/1HT6JL7Q521agxuT0c27SG7eUW/BMSiQwYwL3PXkM37Y+Vss/8ZquqqmbLtp10T0mmoqKSgEB/evVIkf8dEJsQEAJCQAgIASHwwwi0KxQGRnQnuttoVBotlsZKKnI30NxYiTQn5cfetDo9EXE9MIcNQK0z0dpQSlnOZnmu4dk2EQp/7DslXu/HEDDotPKw0e9VGO3Ai7vcbiwWO9KvF7r9OKFwDN5NS5n3/nJyFOF0DVRSXFhCo+9Inv3XXXTXWineuoiX315PiVNPZKgvrTXVNHpjmPHw3Vw1IBrjwfcY9dhitJHx9FTYsUb1Ztr11zKt/6mhsGn9v7n1H5vQjfwtHz3WH410gV43tlYLTq8Gk1mPZdd8nnr1cxxDHuPFO1LlUGZvyuHjx37HetNYfvHMfaTUbuSN/7zHilwvQSYN4ZFx+DUfZUtOKwEJfZj9xK+YEl7DmgVz+NOnOQT4+hAeEkKotpXDx0pp1gYx7mfP8PiEcHBZKNn1Jf9580uOOHREh5mx1FZT59LSb/oDPDy9h9yGok+e4K73igiLiMTgdRPVfzCp/hpyN6xmY0kjYT16kBjYl+ufvJqkk0Ohu4Wi7CKavIF07RWO/uShutV7WZzly7TJXehI/3RtbT25eQXUNzTitDuw2u24nC6ioyNIS+tHQUEh+/YfRiqWpNNp0Wq1mIxGenRPIjg4qFOf+wt91sVxQkAICAEhIAQuB4FzhkKVSktS2o0YzCFy1c/CvZ/SUFcq9yKo1Xp8/CIx+0diMPi0zWdSSz17SpQqqRw+oET+s0YlFcDQYNBrMPto8ffV42vSYzRo0GhU8n7S+RVe6SAFSiUYtCp0WhXVVVWsWbeFbTv2yBUTpeGkkQl9CYgdJh9TVbibivxt8hDWM20iFF4Oj6u4hpMF1GoVRoNOLirT2ZtN+oBuc1xwb+GPEgp/m8rxj97nP6ucTHvoZib3D0dhb6a8Wk3XlBDcjUf45FfPssQWz7WzH2D6gEBaj6zl5be/YH/ENbzx8/HEFs+XQ6HeN4ZZjz7JVX0CMRj06L4zwc5T/hV/eHAOmx0aYrv0YdJVIxnWN5nIED9UJzrXWs4jFC7Zr2baffdx86hu+KudFC19nl+8X07cmAd58f54sqRQ+Ek2PUZN565bJpMSrMJy+HP+8Nel5HjH8fJndxFTtZ+PnnmRTcpe3HzX7Yzo5ou38RjLXn+P/2XDzc89x/W9/Cie/wS3/7eI6G7DuPeRWfSPNKJRWjgwfw6vf1bAoJ8/xg3psfib9ahOCn6uunzWfvw+S44GMf3uGxnVJxSd9PfVe5jz7Mssd4/ir3+/g26mC3/6rFYrO7P2UnC8iKSuXQgNDcHPzxcfkwG9Xo/D6aS5uYXWllZ5OGlObgHBwYEMG5KG2exz4S8sjhQCQkAICAEhIAROEThnKPQPS0IaOqrWGmgszaIge4s8VFSjMRIQnIzZP1wOaVLVQ7VGhUqlRqkR1k0LAAAgAElEQVRRoFIp5GCo0igx6LUEmI0EBRoJCDDh56PHKFdIlErlt81EdHukNdM8+Og1hPgbCfLTo1apsdjs1De1UFFVwz/+8QpH8qrlCzCZA4jpPgqDXzzNdUWUHtuItbnt7063iVAonvzLTUCaR6jXatrRWxLEoIz+DE1RsX/xVjZVNeE4B4Y0jLS51SJXp7yQ7UcJhc8Oo+l/H/PGe6vJNSUyduJUrps+hC5BOpQKD41HPuV3/7cYx4DpPPnsDSTqAcdxlv/lLd7eFcjDr93DsLoljH18CQGD7uOtZycRcsZ87aU5Zw1z/zyXJcXOtvUfURLUpT+33HMn0waEY9/d/p7CZa7h/OXha0lL8Gvjde3npaueY3vEKH793DXUrZjDn1Y5mXn3bG6bkIRR7pmsYfXvHufPO9w8+PJ/GdHyMb9/fjvB0+/iV7PT8JPDqZemre/yi1dWoZn4FK/f3pPSBU9yx8cNDJj5OC/e3O1EObD2zCn04qg4yKK581hV1oXbH76REYHFvPvHfzO/No0X37ifVH9lh8uLSfNYM7P2UFRUwujRw4kMP7WXVvoCsqqqhu2ZuzD7mBg4MBVf8zcTTS/k8RTHCAEhIASEgBAQAt8ROGcojErOIDi6D0qVhvydH9DYUI1SqcEcEEdAUAK6E+tISWtJaTRKFCoVaq0Ck16Hn5+RwCATQf4m/H20GPUqNFqpF1GFEiVuj0v+0GnQqQj01xPoo8XXqEOjVuFxe3C5vRw+fITVa1ZTUVFFeHQ8Cz9bQ7NNgUarI6Zrf/yiBuOwNsqhsKEq90cMhVpiulzPf96bQGjxJv790n95P+ukl//ZI2Te3o+w6kyGXvM6pe149O5+/XWeHqBj34r3mP6Hjd87os1NWlfu65I+GiJirmPuR1PpZZQ/D8oBW+F20FRdypblX/LnhXspq7bgasfrn3OXqTP4zwNTmKTK4ea7/sP28sYfoLTQOVshdgCk4jLSXEKpd/7cWwTjrh7OhP4qMuesZGlpPbZzH4TFasMuF51px87f/cECpKV2ZeF/nznvg2t2LuLVOR9hTXuUR24aRqTv191XHprLNvLSHe9SNeQmfv2HyUQ2FrD10wV8sPYQJc127HYnYaMe4Y3Hh2Pb8jo3P78OVBp0Oum9c/IWz51/fpTpzmWMf/Jzgq97hkX392lXW60NReRu28Wa9evYeLAMEkfys5/dwXDbinYPH93tfxVP3T2ZlPCvS6tWsOD+/2OhbTCPPzOT5rVz+NM2HffdN5uZgyJOBC8vR+bcw4ML6rn9zx8xquYN7n6nkJG3/pynr078Jpx5jy3nZ8/PJ6/bXaz8dQZlC57kvv+1cNXP/8xDGV8XbGlPKGzjcJTt4eO3PmRDmY5AWzm5mnSefuFeBgR1Xg+1NC99776DHDp0VA6GMdGR8mtLgbCyqpqsXfvw9/MlNbUXPqYOdE226w6LnYSAEBACQkAIXHkC5wyFXVKn4xucII3t5OD6N3G5HUiVSIPD+2DyCUCn16LVaeT/mUw6/HwNBPgZCfAz4GfWYzLq5CGjGrVSHhLally86DQq/H10BPjq0GmhqrKM7EOHSE5KwsfHTF5+vlzUpqK8gh07d2Iy+ZHSI5V3332b49XS8FIlwVHdiEqZhLSOYenRDdSUHriIQ6FCLo4TEOSHWS9VEURud2tTEzWNdlweL6eEwue3Yw4OJFznpdXulkN5RNd44rXVHDxWS1FhPa3eb0Nhd2UL1RW11FpArdfjF+hHkK+O1qOb+M1vPmF5cbNsIxXs8Q0IwN+kQa1UyMNvbS1NVNZbcbqlT/86QsL98TWo5Q/RXq8bh9VKQ2MLLWOv5o3vhEJTSBjhZhV2m4Pispor7x30E12xVGlU6imUwuG5twsLhVKxmVaL7YKGkHakp9BesIk33nyftY40fvfQ9QxMDJCHNXqdLeQtf4NfvZ1H92sf4qk7eqF1uPAoFCicjRQf3MGn7yxiRW49U3/7IXcGf86TT36BPWUkt84cSpRcnUX6UgWUSi1BCQmEHv+YMU+cOxR67U1U1rrwCw1sK1AjbU3FbFwwlxdXwYyf3cH0gCz++OrnNKc+xEv3peOvV2Gr2887jz7PDv9T5xQuaR3IHx+5ieHJgUgriLgadvCv2f9gZ8REnv79JCqWzeFPy1q5dvYdzJ7WE1+VAq+9guV/+jV/z9Tyy9deZXDTpzz3x6/Qj7uVx+8bQZh0fR4HFWvf5tdzNhEy42n+elMKpQueOEsozGXIY79l1tDYs1YfdZRm8cFb/2N9XRfuf/IWhsSYOtxD+N3n1m63s+LLr+jVqzuJXeLkAmZSobGysnLyC4rolpxIeHjouR93sYcQEAJCQAgIASFw3gLnDIVJA2/EJyBKHtq5d82/5RfQ6f2IjB+E0WjEx2zAz0+Pv58Rf3+THAaluSkmgxT2pKqhCqQKiVKo1KgV8hxCX5MOH70aH4MGo14th6OcnBw++WQ+vfv0lQtc7N69h7CwMGx2G7m5+bjdCoKCwigqLmJ3TlvA8Q2OJ7HfDPn3JUc3UF20+6INhZVaA6lDx3DfnRMY0tUPvQrc1nr2bljNy++uJ7PIwh2vntRT+G4J037zC17r6WFvYQsaUxAJoQb0WhX28gP8+zfv8fbBOgLlnsLJhJdu5pWX5vBuJmCOZPj4Edw9cxjD4/2xZn/BVfcupNijoUu/Adx9+zVMSQ3FqFbgddrIy1zPP99ZwfrsJvQx43jhuWmM7OqPSpqj6bZTeiiLt99ZwWchg/nHSaFwj8eXu3//GL9IM7Nr6zZu/sXck/x1hEYHE0gj+eWtOOTAKXXaGIiKC0HZWMXx6vb0V533M31FHKDXSfNzde0YOipxXFgolHrxpSGk0lDS8906Egqxl7P5ww+Z89lugkZdx7UZKQSbFFgqD7Hw1fnkhg3k7p//gold7eTuOkBRo4KwLtH46xWUr36D3y88zrDHXuPx/mUs+P0/WNYSyeRbZjEyyQevvZbSKg8RScnEh5lRH3iPUY+fKxR6aM6ax6P/Ps7ou66nT6SZQJMKZ30hm5YuZnFROLfddxuTfPfzl79/zGZLLx7/xVX0DVZTvudzXn15C55ep4bCz/cqGHnjTVw7OoUAWslZ+Tp/XdZIr5se5U/XBLN14Rz+NP8QiWljuWnGeFKCFTQcWsm/39pAdfQNvPrqDIJrj/DZC//iy/pIxlx3PRndfPA05LB63mdsqAll9tOPMambmeJPThcKrWQvfJOXPtlH7I33c2NqHNFJ4ZjOssalo+Q45cZQIgOMbYV2Onmrr29k1Zr1jBwxRF7eqKq6Fn9fX1RqFfn5hURFhZMQH3f+63B2cjvF6YSAEBACQkAIXI4C5wyFyWk3YvKPkq99z+p/yr8aTQEk9xlDYICZ4CAfgoKMBPob8TXrMeo1ci+gSiENdJS+kfdi0mnwMaoxG6Rfdfj66OR9pEW2rVYL+Xn5rFy5mk0bNzJg4AAaG5s4cOAgyd2SCQgMkBfVlooM1FTXktyzH/O/2PG9UCj1FFb9JKFwIjH12Sxf+hUb8056RMZN4S+jE/Cr2MHQGf/B2TONv/zpHkYHO8g9eJS9hXZie3cntYuG7I/ncPec/cz4+yvfDh/9OhQO9MfeVMvhPUc5VOkkqm9vBncNhJLNPDDrHY4EnyYUnmhGwtV3M/eXw0j0aWbRQ7/gjwU9+eU/HuS2ZBVlR3PYeaQB/6RupHcPpGHzPG5/fiv9fvcCL40KoDo3ixU7mzCHhRKmrWfl/GXMDxzCv78OhY8vJ/zam/jL9DjshQeZ89onvPpV0bcA2nhue/g6rgsvYu77q1lxoAEPBvqOHssDt/ajZsV8nl1w7Jxz2y7HN11nXJM0T1cvhcLTnUytwRwTTbLv111aAfQe0I3eCUry1+5jd31rm7vXQ1N1HjlnKNwrDd1rbJZC4fnPK+xQKAQsxXv4fMmXrNtxlOIGJ2atlxaHjvDkFIaMn8HNE5MxtpaxffnnLFi5mxaNH8E+KqpLa1GE9uX+3/0fAwNslO9ewdsfbiC3zo6Pny+u1iZaVRFMvnM2V6fHYDo8rx2h0EnlliW8t2oPubllNGlD6BKqw97cQI3DRL8xk5kxdThxxmp2zPuE91dlkquKYFC8mdbmFioLi1F1OTUUflXhS5xZqlpqxFOTz6EaPUmpadx87x0M8a1uqz66rJSE8ABCjFoU9gbyS1oxxXRl3K0Pcesgf3DbqDy0iY/nrWB3pRWTyYjLasFtCmXw1bO4dUxXjNq26qPfHz4K9fuWMuedz9hY6UtyQBK3/PVnDPTtvCGh5/ucS8Fv6/adJCUlynMIpX8fpLngRoORlpZWoqIi6NWzG9JUBbEJASEgBISAEBACnStwQaHQPzCUkROuIzTUl+AAKQzqMErDSKWeJ6kqqbKtaqher5J7BP18tAT6GjDqThSXkf6ll+a+KRSUlJSwdOlS9uzeh9VmkavPSfMHnQ4nMbExBAYHExefQGlpOXabk+5903n4Vy9eRKFwMj0NXjwuD6d0qCiVqNUKKN7G0JveQX/XE3x+dxesh3bx5j8/5IO9VpJvuonn786gW2sWd9z9Lj3/9Hd+9/Wcwq9DYX89Rzes5oXXvmRDQTPhQ27i1Wcm0DfEwYpHH+aP+WcOhZjH8ta8Gxkfq+PARw/zYOZtLPx7OubybOa9Mo/X19YQPOpqnnt4PMMCynjmln8R8uxfeLifgeM7l/H64jzK6xqwOO1U5JVROvLrOYXFvLjVy6xJXQlozGfxu5/w4oKj1J78bBpDGTpxIo/clk5Y+Vb++Z8vKQwfxaMPTCCueg9vzV3GZ5mlWDr3eb5izib1EkrB8LSbyYe4CeO4o8vXc6+U6E1GfHTQ0mTB7vLIc0G9bie5WQv4ePPpTyPt09jU+pOEQqlFzsYyDu/aw/78KhodCkx+4fQalEZqYtA3PVXOhkryDu1hz7EK6ixedP5h9B00hLSubXPnvG479ccPkZWZTUGDHQwBxHfrwcDeCfIcZkVpJq8sOYhP30ncOaxtHtuZNkf9cY5kHeZgSRW1Vg9aoy8JST3o1yeJEHNbUPE0FLF7cya7ixtx60Lpk9YV74EdFOqTGTVpKEFlbUtS7POfxANjY6k7nkd+nQN9YDzDxw6mW4gemkrbQuF2HXfcMJbenjL2Fdbh0gbRe9hw0pOCvl3o3m2noTiH3bsOkldtRWUKoVtqKv27RcjVm6WtfvcS5u9z0CtjKsMTpcnHJzZXE3k7trLlcCVOUxQZU8aQ5N+e4cid/zaT/t3YkbmbI0dziZZ6BBPiiIoMp66+gdzcAkpKyuVlKgb07yuHX7EJASEgBISAEBACnStwQaEwNDySG269iwA/vTwEVKtWyUVmdFolBq0Sk07qDdRgaa6hoaaS3r17YvbxoaWlmYKCAlxOJ126SOXHQ8nLy+ODDz4gNDQMX18zhw4dorKySv6zVOAiLCKC9EGDaWpsISQsEjQmZsz8P1nh5OGjP11P4STiWwvYumUXe06uJpM2lAf7R+JTvp2MWe8x4MW/8c90E/WFBWzbmk2BNHIyLpkpaYnEa8qYM+MFqp79K099NxT2dLJwznz+/lEmFU7pqqP583u/ZmZPP/Z/8n/cP3/y94ePfv2M+IzlP/NuZEKcjgMLnuJh1UOsuS4KR1UJmVv2crge8I9n1PBkUkIsrHv0j/w75Fr+/sAQkv1UtNRVkXssj8wdWXy+dh8H+09rKzTj66RCaSLMoKR6x0JufPJzClpO82AaQhk8YQKP3TWEyIr9FEUNILZiJ6+8sZTPd5WLQNiB97IUCuX1CU93DrUaU0Q4iT5f96j40Su9B/27KMlevZe9ta3Ij5LXQ2NtIYVnKNr7U4fCDvBctIfack+EwoCr+c3dk+kWdppg/00o1PMzqdBMevhFez2d1TCpN/pYTp685FBCfAymk4rJWCxWSsvK5eJjMbFRGA2GznpZcR4hIASEgBAQAkLghMAFhcKIqGhm3XmPHAjNRi0mvQaTQY2vWUuInw4/k14uLLNj+xZWfrmSKVOnyAsOS4HwyJEj1NfXM3LkSEaMGEFraytffPEFhYWFJCQkcOjQYQICAuTfNzY106NHT7r37I3LDa12D2U1Fu685xcXUSg8d/XRUbPeY+xLL/B0fyONtbUUljdzyoqK3no2P/c2jU+88P1Q2MvF4lfm8+InOyiRrzqOP7/7BDN7+bHvoyd4YOGoM4bCuKl3MvexESSZW/j0d0/z8uBf89XVEdgb6ikpaqD1lLeBncNL3uSZrwykpXcluWcS4/r3oGfXYAwthSx5bQGvupP5nRQKI/S47E7QabCX7eGZJ19iYfYZ3lOGYAaMmcRTD2QQU53JX//5Bcv3V2IVb8EOCeh1WrmnsH2L1l/gnEKPh+aWn2BOYYdkLu6D7aX7WbF0JbmmIdw0ZRAxgacZCmmpZu+6Zcw/rGXStImM7B50cV9UJ7RO6imU1iTUak6/xIoUGqXCMyqpAnO7iit1QqPEKYSAEBACQkAIXEECFxQKI6Ojuevee/E1aQkJMBIWaCLYz4DZqEavU8vV9KRt+/btLFy4kPj4ePnPR48eJSoqiqqqKiIiIpg2bRpxcXHs37+fOXPmEBQcjE6rpV//AfTr31/+x99o8gWllvpmB6XVzZRVtfLUb357SYXCYTe9S+hDv+aDW2Kw5h/kw4++ZGV2C+a4JAZEWNl3oJiiY6WMf+E0cwr7+1C0ZTW/f2Up6/Ka6TpxFq88NobuAS3M/+Vv+Ffh1d8PhT4RDBkzhNkzMxidGIj92ErufWgBJUPvZ9Ef0jBXF7B0/nIWZVZgCYhhcIqBY4ePU1pQQPPAidykzmXBpir8YpMYfdU1PDIjiOPvL+K5Eh/uvHMKkwJbWPHuFgxTJjIyCo6tWsSTT61k75neOLoAevaMwtxazt6jte1aDuEKeg9e0KX+GNVHnU4XLT9B9dELArlEDvI4Wmmoa8CmNBMUaEYnDTH/7uZ2Ymmso8aqxD/AH1+jmEN3idxe0UwhIASEgBAQApeswAWFwri4WH71q0dIiAwgxE9adkKNVlqMXuHFbrdRX98gf6NbUVHBihUrKC8vl4OhVGF09OjR8je+ubm5pKWlMXbsWCwWi7xfU3MzKSndiY5LwOZ0o1GpUakN1DY7qG6w0thqp6nRwXN/ePqSCoVSoRlHyhD+8PydTAp3Unq8hNxKK+bQUCJ9bOxY9AZ/WFjBDS+dpvrowADctmbycoo4Xg/RSXEkhZlwHF3BzHsWURUizSmcQgrNlJdUUNkCKr2RoNBAwgO0WI/t4Jln5rMsrwFdZCIPPfcId/c0UF9SwrHSZrzmIGJD1OSu+ZQn/+vkl/+5k6uDbBQdr6C4VUlElyR6h7ay5q2F/K0ulF/9bAqTNAXcd/9/OdzzeuY/NZgQawVL5s7l8Y+OXrJvhEut4SqVEqPhh12n0Gq1Y3M4fvR1Ci+1eyHaKwSEgBAQAkJACAiBS13ggkJhUmIsL/7pMaIjguVqohqpkqhCQWtzE/PmvcuaNWvw8fGRA6DBYGDx4sVMnDiRffv20bdvX/z8/ORewz59+jB16lTUajVNTU04pA+gCgXH8grZfzgPs38YYeExuL0qbA4nFoeTlhYnf/z9JRYKr3mdcpWexF5p3P/gNYzvFYiPRonHbqEkexdz31nEop0NzHr5NKGwu5NtuU1o/SPoFWlEi4PSzA28MPdTlu53EHrK4vVti9q7nU5a68rIXL2J9xbuILOsEbtXWvZRSUTXZG67ZxY3DY3GX6tE4XRQc/wYiz74iNe/qiV26o08c9tgekWa0OHFY2vmWOZGXn5nNWsSRvP6yesU1rq4/k9/5M9jgti/eyfX3ffapf5+uKTaL4VCnfb0w+1OvRAVeoMOqS6No8WG1d1WaOZsm8frpaXFKi8PcyFbR6uPXshrimOEgBAQAkJACAgBISAELkzggkJhgK+emVcPYsrUqfiY9Hg9HnnNwvzcY8yb9548H7C4uFhuUXp6OsuWLSMjI4Njx45RWlqKtEjxwIEDmTFjhhwSVSq1XOGwqdXKkdxC6upqqKltwurSER4Vi0qllQsQWB1OmlvsPPv738vn/mkLzUjVU6UKo0oUeHG73JxYiq/tTqhUaOVxtF6cTrf8IVya/yXPiZH+c9tfydVapZ5TqXKptLC8tKi95OmMjm9bp7CbjbdeX8Brn+3F8s0x0vyatmqn37Th5FFo8id+r7y+nLTfKQFAboMSlVQB9qQ2yHN2PF45OEp//81yZXIbT7yedL3S3+GV74f0+kq1Wq6E6PV4cUoTP8X2owmo1SpMBr18vzp7szucWG32C1qjUGpLe0OhJysL786dqB54oLMvQZxPCAgBISAEhIAQEAJCoJ0CFxQK9RoP/bv50qdPXxobauV5gMlJybS2NLPiyxUkJibidDrx9/enX79+rFu3jsjISHmYaHZ2tjyP8KqrriI1NRU/P3+5RH5jk42C4goqK8sJC/LBYnFRVNVKUGgkKrUUCj1yKJSKEfz2V09dFKGwncYXtltcF6b95mFeSbbx1mvzefl/e75TGObCTiuOurwE5Cqkuvb0Frb/uqUvElqtNjn4X+h2xlAolRR2OvGWleH+xz9gzx4Us2aJUHih0OI4ISAEhIAQEAJCQAh0gsAFhUKDFhJCXRjkIWlarFYrEeERSHMNV6xYLs8fjI6OJiwsTP69NLdQ6iWTFh3es2cPEyZMYMzYcShVaiw2F40tDsqrmsjLyyEi2EiP5HjKK+o5WliLKTAUjVor96pJQ9o8XjcPPfT45R8KQ8JIv/5qHoxxsXLpBpZszRdLOHTCA3+5nUIqxmQyStV+O2fRcann2mpzIPUUSr+/0O17odDjgdZWvCUleJYuxbtiBVitoNGgfP55lCNGXOhLieOEgBAQAkJACAgBISAEOihwQaHQbFQR7WcjNDSQm2+5hd1Zu8jOPsyokRl8+OGH8lBRaTip1DMoDR+VgqH04VUaNvrFF8vo268/g4eNwO6CuiYbtY12yorL0XkbSO/fnfi4GLKP5HG4oBKtKURezkKnVcjlym12J7fOvhjWKeygvDhcCHSSgDSk12jQIw0n7cgmhUC73YnN7pC/gOnI9k0onPt7aGnBm5+PZ906vKtXQ13dt6c2GFB98AGKyLMvHN+RtohjhYAQEAJCQAgIASEgBM4ucEGhMDjASM84qcCMkocf+SW7snayetWXXHfttWRmZnL8+HG5V3Do0KHMnDlTHkYqfcRsam4l+2geCo0Rrckfu9OD1eakpq6J6qIcxg7vg1TERqPVcrygiOy8CpR6f0KCA+XXsrm8WFttIhSKp1oIfEdACoZ6vVSNVNXOtQtPPYHb48HhcGF3OC54HuHJZ5RC4eCUaD7+9S14MjPxrloFRUXfu2/exEQ0H3wg7qcQEAJCQAgIASEgBITATyhwQaEwMiyAIX1DKSsplENhbU0NK1csJyNjBElJSdTW1shVR6WCM+HhEXIBFqvNRUOzjaq6FuxOLx6FQq5s2FDfRHlpMT0Tgknt043AAD+Zo7q6hiO5ZVhdakJDg+UiLFanh9ZWG7eJnsKf8JERL32xCki98dL6hdLyMCqlsl3hUOoRlOYOOhxOuVBQR4aMfu2ix0NvhZ1JfjA7zhdycsDlOi2bYuZMVA8/fLGSinYJASEgBISAEBACQuCKELigUBgXHcqUkd3Zs2s7M2fNkucTHsnOpmtiAn1T+8pDRaWqmFKBGIfDI68vKM0blOYPSr2DUpVLLx6amluoLCvF1lDKuFGDCQoKwN/PF71Oh9Vm5cCR41TWWoiOikSl0WJ1emm1WLl99s/lm/NTVx+9Ip4QcZGXnIA0jFT+n0rVFg6VilMColQptq3arEcOhNKXM1Jxmc7Y+ihsjFO0MExppYfSgfYci18oX3wR5fDhp39prwtrfR01tbXYlL74h4QQ4qvtjGb+MOdwW6mpsmEI9MWoU8kVWH+8zYvHLc25/u6wX4VcIVlsQkAICAEhIASEgBA4m8AFhcIu8ZHccX0GmTs2M2L4cIYNHy5/+DQZDfj6mqUF8bDY3HLPYGOLXf69Q1qyQVrDQNq8CrlHoiAvn/xjhwj2UxASEoq0SsLA/r2Ji41Bio2HjxVSWFpHXKw0pFSP1eWhudXK7DvbehZEKBQPtxA4s4D0nlSeCIRSoSf5rSf/X1t48MjLmnRs7uDXr56MnXHKVjKUFvoq7ecMg3IztFo0n38Ofm2jA07ZPFaqc45xpLQVvVGLRumiocFJYLdUeseZf+TA1c6nzFnN/o3ZVJliSB8Qh6/mxwpjXux1ZeTkFFDR+t37qSSkS196x/vwY7WmnVpiNyEgBISAELgCBOr2LWdJTRzXD0vBrJdqH3iw1B3jq4934+o3gilDY7iIv+69Au7Qt5d4QaEwJTme5393P411lURHRRATE4Ner5fX62u1uahvaesZtFqd2B1t69l9sym80mdSPG4lZeUVVFWWER5sRq1WUFtdSWrPLnhcdnm9PI3eh9LKJmJi4tDq9FicbppbrNx19yMiFF5Rj6m42ItVIAEHU5XNcs9gisKBr+I8ehyTklDPm3faS3PX57N5XyW+EbEkRASgxUZD+TEOZGvoN3UAoZqzi3hbisnKPI6pezo9IrQ4W+oozsmloKoFtzGY5O5JxAQZUXVWd57bRuWxfewtsKBwWXAE92DMkASMZzm/q7GY/fvzcUWmkp54mmDc7pvupj7/APty6zBGxhPioz5xpI3i7VvJVUSTmj6I1ASzCIbtNhU7CoFLWOD4en739jZG3/ZLEgo/5H85RiZcO5O+YWe+pqpN7zJnp5PxN99L+hnqfrXuWcTfFlu49tHbSfVz01x2hLVLM/H2GsfUkz/Yl2znxQ+30NDqOPMLxqdz29QhxNas59XCRB6dlIz6mwWSAedZcuYAACAASURBVGc9R7dsYEeJD4MnZJAc+m1sKF7+d+Zm9WLM8DJWra889TXi0pg1dSg9wo3f/nePm7r9y5mzqZ7xN9xO//DvN6vsqzeZsymOu56ZTMxZb30FG1/+H2trmjj9pIhwhk0Zy6jBsZzUAhq3vcc/1zWRdvVspvYyn+EVylj7109Y3+s6npsWd/YHsHgLf35/KzFj7+W2Qf5n37cpmwWvL8c2+m5ujM7m/f+s5/jJR/glM+3qUcTXrubj9QXUWtr+Uhc7muG+61h78OSdoxg9YyzD+kVhaNdbxELhkv/y9PJipv3sDsyfL2Wzx43TWkv+/jI8EXEkx/qhIpKR45Nw5h1md341thPn1sWNY0bKcbYrRnDvUF8Kd2zhcKmRXuOGEeN7hga4Wijcs4klX+ylMqo30yeNJD3uTObtuogrZqcLCoU9UhJ5699Po9coMBp0coBzSIHN4qTJ4qTVJq0n6JELVpxYR/2bb/blHgqPF420iDvSOmguebio2+umMPcoUhGbqtpG6huaCfQ3o9L6EBvfBZ1Oi8UhhUIb99z7CxEKr5hHVFzoxSgQgJvpymauVjaToHDio/Ccd+BQ3HADqkcfPe3ltRRksqvaRI8e3b4JOR5nNXuXb0Y3fAY9g86mYqFw7XLWFbtIHH41I+LcFB0+TE6tmpjEcKjKIdsSyvC0JIKM50iX7cF326jKOcSBIjvh3boRY7aRtyOLXGNfpmbEnyYYurFV5JG5N5uC4nr8+09l+oCQ9rzSGfZxUpd7gENlbuJ7pxIT8PU1tZC9eBFrK8AUEEXf9MEdDob2g4t57oMsel73FDPT2veRoAMXdn6HOuo5vGEL2Q0hDL1qEBH6kw8v4NNfzMX48+eZlHh+p+20veuzeP2ZnaQ9+wBpAZ121p/wRK1kL/6IHdqhXDemO2Z9B/uinTXsX7GRYl0ig0b1JVj3Y12ai/rCnaxbdJT4WbNPGxhO1xJnRTbL1x9GmzyUcf0jaO9PEmv2at7Y7OWqGcPpGmw8r1EPjRte58/Z6Tx9/0B8zsjTyM6XnubJw/159bFYPv3DW2xsVREaGY3fN6Zduf7BNOyfr2ZVSQ12wF5bxPF6D6HR8QSc8t4JYvSsm5g8MI7qj/+PezaaGKWCco0Xl62F6op68A0hLNCAkiBG3XIjU8x7uOsPC+l18++4vgfUH/uKj+cfI/H62Uzs4ebw0hV8VhHLgw9NwLjqFZ7d2MQtv/0XN/Y6SdFWwbaFH7DkSCAz7p3JoKAi/vf6YjaV1NFYaSfj54/TK/8VXlgfwMwHriXFbKN46yoWFQVy++3XMyLxpMTgcVG29lV+/nEF9z7119P8DGhi69+e5Fnrzfw/e2cdX8XVff3vtbi7uxFDQkgI7hR3t+ItVCkVrC2lSqFGS4EWd6dIcPcgSQgRiEHcXW6uvZ97gxeKlD6/p897zz9AmDlzZp3JzFlnr732zk/aoq+Ukhd3hBXLTnDPHs2zBeP7t6eJcz4bXv2Sc02GM7mDHcWXtvDN/nx6v/oGIaJ4Iv+Iw6RNH0Z00uHYkl2cSK/HV1Z8m+RCOeZ2LtiZ3N24U0+iOS0H9Kd7hDeimBVMmRuJzzuz8Ni+jlOPzrFFIIOHvEKLBlbk7pjFa7+V06GHBzficx77NAR2GsKADo2x0a3g7HdT+SKmBz8t64AgvfBOiTMp2ZeOsf1sNR1fHUlw9m98cs2DKd1DEEQt5fPUbvz0pjM5cbHs2XsJveZ96d/ICSsHGyxN9Xg2v3MF0pJ09n6/nrjgToxvYEGpQEFF7lU2LziGrE1vxvTwQQ89rGwMydm/iG9uuvFaSyFb5u/E8e2f6VTwEz8kBvHR1AhS96zkjyxXxo0fgvOtjSzdF09OxSO3r5JTLTbBu2lH+rbwxN7WCnODesxr8+M5t/sg+6/nUKmQYOfWmO79utDEtf43qvDyDtYkG9OrQ0s8rR76RXjyC6n8OusWnsd54khaOzx7zFOpuMHO2dswn/gR7dye531Xza3zx7mcICC49yt4WTzPuX997AuTwmU/fYKuWIhcqaJGKqOqRk6lRiaq1MjT1E2tWFOq1FvlKs3P1D8WiUBHIsJQV4y+jkjjKqpSCSirqCIjLRGhQIlUpUdxWQ3lRXkYGhnhH9RQU+Kitk5JeVUtkya9o+lfKx99eQ+CtictAs+CgCFKOgiqGCIq0+QMqv/9oktB4ZdfImzb9rGXLU+5QEypKf5+3lga1n96VIpSru89jKr5AIL+gkPVppxgz20TnMqSkAX2opWTlISrCWQKHGge5or49mX2xAuJaBmAvbHucy3K7g5WWVdFTsIlLiYWUCFTIDayJ7hRED7OZuiIQF6Vx9W9R0izaUGPNo8QQ1UVGdEpVBoKKbp0nVLf9vT4J0lhjlIj6Te0cKRRWDiNXlh+W07Uos/ZEV9LrN1gNs+JeGgn/Fmen3/0GGk+F7fv4VKhE93GdcbtwW164lnc9ROM5m9mZNA/Ooond55/hA+HH6bjui/paPN/NIaXetlyopYs4KB+N14f0BRzg2dbIj5xCHXZnFmzi5t6QXTu1xKH/9ieg4z8xCNs+/kKDd6bQdunBGjujl96K4rVO6LQbdSNIW3dnln+VnlpIzN2Kxk7uScN7Z9PCl+080PGRXVm1efteaK2IHkvY2asxbzv+7SL+4Udoj7MfL0phpqBl3B1wzbWp9nz+tu9CTaBSrmcGytfZ94ZAwa+/y09vB+dIRGGpqYY6WWxdewnnO/0IbPamyNFQWnaFbauOowqbCCjXvFClzvHpu9hyOwttJm+iimhUBC9lQU/XCV46kyGhcq5uGINv8aZMW5KH0Isi9m/JgZBmDl6uzeyMvXO9VVyaquqqJYJMTR2o+f4oXQKtCNjy0fMie/M6u97UbzxY7644Mq7X7xGiFkNN/at55dLAvoP74zB8VUsPZ1BuUzz9UBeU05RlQJjMwvu8AOwbsrELpYcOX6GuLh0yoTG2JnoYWTqQ7cuFlzdl0qTCWOxTd7D2gRdBg4fSFvvIg0pXFeqxNhQjKK2nMLK+n71kVJZYcMr40cyorcPwpIKqmSFnPz6U36Nd2TKwveI+NOGpggDExOM9GuIWjiHuclNWfL9YExKSqgoz+P8tsXszHdn2OjRNHbUw9TECH3dbHa98Tm/Stuw7NsuiKs1N1nfavO4+McOjmfZ0X9cd/TPbWB5mjfT2mQx9vMzTF60niF+9w4m9eg2Fu/IoPnIO6Rwcyp1Aj2oKaHafSTvh0WzaFsylZW1CPSNMQlsy+QRPWnj9TzqFiW1ZRXUiPUo3Poucw7JUcprKSuqAkNjTI10EXpGMHF4bzwTf2Z2WhO+6SHkpylLcf9yI72NDrJm/mnserXn9tHj6LUewtgeAejXlWmUifKE3Yz+MhKlSIeBH3xPLx+QFaZxPTUHk4AutPCs/xiUxOzg150ltOnbBU8bMUqlgurMeE6eS8AobBD9wm3JP7aEr2PNGD+wJ4EOD31Envz2LD7Pt28ewHvuB/T2eEYiqRbRyqNZMuRnbOYto/+9OXmWl3QFiQd2cCxKQIsJIwn+CwXAs/T24DHPSQoXUlddTE1JKiJVDXJZvTTgbjTwQZWovp4+EW26MGD4ZBxc3RAK1NFBIfo6YkwNdNCVqA0whJpzZTIFmTm5yKsKqaysRMfYCl0DM5ISE6iT1hEYHIyxsbGGFJZW1jLl9frogpYUPu90a4/XIvD3EDBDwXBhGWNEpVg8j1T0MZcVq2sWGj1+v1tZcJMD8TX4B3njYqGvIW7Kihsc21WE/+Dm2D9pW742kxNbU3HuG0zlkf2U+feilQfkJMRyLVWJRxNP5MnRpEm8adnE7YWjG6q6Sm7HnCM625CAsCCczPSQ6EgQ3WHIlQlHWHe2AjcHAzzDO+P1SGRIpVQTtRJithwly7Mt3f8RUqigLCOL0joVSlkNuRmplJg1pGOo4zMvYB+atqIoFsw8gd8oHy58HkPHdbNp/RTV0t972p7zbC0pfE7A/u7hL5kUqu3n5ArNNpNILCRrzzesl/fm7Z4+6DyzzruMU3OnkdX/N4YEPOv9/S+RwnS2T5nPsqRsGvaahEfWRbzemUUz+XV2Ll5OhmEgKBMose7GlCHtcVWv6wtOMHvUD0QHT2LVl13Qzb7OjsXLyHAbysQJYdzjMEk7GTJjEy3fX0PzcyOYcUizU6cxK0MoRl0WieAezJ3Um7DawwyatYWiKiUanyulHJlciVBc/45UKuTIA3oyb0o/WngYo1AHE9THyeXI7i4k1eRmx0b2JJnT69VBhAsuMm3BVhLSC6hTijDU96NDeDW7j95CrCNGvZpUKRTI/bvx6ZSOiHb9wDeHHfhw/WQa6ULusSVM25LLmPc/o5OHmhxv5LfDCvpPG0pbyQUmfLaVpq/9TL/cL3hzmwFDh7uTdDSLttPewSFhI79cVNB76H1SGNNxOp/0c6LgxBLe3JDFqx98TlvJZdatOIEytCcj+gbWE/eEbfT7cBPFVQrNN+JBhSxY0HboSMYMaI59ZiTjP91AsnFftv/SF3XwR16axfFVX7Eu24dJb75BuGP9M11xbgVvfn8A816f8W2Dk7wyWz0ZgKEjrbt2JkR1leO3nRg8vhN1f/zAt4kBfD2vLw56IsQS3fo50bTaP5PC1FC+GdMGwdG5TDjbgreaRLOrsAOfvtYUafRefjuXR7POQ+jq/2JyB3V6WJ268kDGaRa/u4O6nmN5f1Qw+gKRpqRW1p4vmb3uKrkVIKuTM/DTWdR8/hV7ZQoEIhGab6dtM16bMpze4U7UnF7K6z8dI7OoJT/unYC/RAdKb3F49UIWnDdhwJgxjOnqiW5pNEu/jSZgdG988rbz+fcnyNPVw96nPT3bWFFyo4SAIQMxuawlhfe43H65LhOrHxbp+oQOwtCs/km8sGsWxbfOo1I9W96Q2tzCw9ufGZ/9iI+vL2ZGOuhrFk4CzSJPbTajvnhNTS1XYuPxdrUkv6AIoY4Rrq7uFJWUUV5Vg4mJCSKRiBqpktKKGt56c7qWFD7r9057nBaBl4yAGBUNBbVMEZXQXFiDBNXzR9uCgxH/+CPoPkEjpigm/uhFCi38aexvj75Qxu3TO4k27kjvZjaPl62opGSc20+yVTvaeqm4tieynhR66aOsyuf6pctculGA0sqX9q2CcbU0eOQD/XxAKWpKSLl6lVtSa4JDG2BjJEagVFCWdJqdl6W06NUZryflPGguVUz05iMvmRQ2xNFU/EhpEQHIqkmPvUASfnRs9iKkUEXRiSV8dMWF2WObkbrwDU5E/MzsLhYoitI5sHcTR7OMsMyI4Vy2FI9WQ3lzdCh5K2fxuXQw22a0RU9eyY1jG1h9TMSgD8YSfJdQll5h8Uen0AtTcf3AJeKrxDTp8TrvvhqK5PZFDh09SIHSmZxLFzDqPJ6RrS2J3bKC3w8lU67SoUnHYUwY0wFX3UIubt/F4bPZ1ElKiU/JxzioF+++0RN/23R+vRspDJBRnHKZ7SvXs+96Mcb2gfQbPYSOTV2Rn/iO4VGOTOUiy87kIrL3plvnEGrO7iMyRYp7RC8mj+yCn0P9RsWjrTL9Cvt2redGhS0VN2OJr7Sh4+gxjOrsj3n58XuRwvbGJdw8upXlm05yvcoI/5bdeXVwO/wcDCk6s5zvlp/hakENBhau9Bz3DiPD9Eg9vYflqyOJLVJh6hLOhKmDifAxp+TSFn768QBXqxTY+UUwcuxIWvvcNxZSladzcOUK1p1MplAqwrHhQD6Z0x2z4iT2/baMTZfz0TH3pNvgQXRv64/4yirePifklbpEtpxNp0rfjC6jZjCxmyOqvCQOrVvFhpMZ6Hn646fMoLLRGN4ZdDdSqKQyN4Yd326AgR8xIrCMgytWszrFmSlT+xHhms/qCQspf3UBfQu/YHpmS0bJDrEr145+w/rC2UPcMgsg0CCB1ZuOcaMMJGIhQz5fzwivEmL2reL3zVfIEBrTuH1vRvRtg5f13Wh/Hoc/mslXUUUIdE1w9m7J1DmjcLh9ik1rt3P0Zjlim0CGjh9JtxAHDMR3Z7CeFG6c9wdlHm7cio+jUMeZvuNG07eVD8aqQi6t+YWFkYlUYUyz9v0YMboT9kWX70cKG5Wyas4pRA0VJBy7Qlypikbdp/Le+GZYKIq5fng7v609RprYlXAPMdeq/Xh/Wi8a2uqTfXoVPyw+SbxUhHuTdowY0Z9Qm3Kidm5i9Z4o0isE2Ph25YOZA7A+8bEmUrjy03DKLx1my+4E3HqOoU+4bf07seQKiyPjUK7fR8b47/m4dRG7F/6GvO1o6g4u45ZBMGJbY7yCWtA7wgU9FFxbOpG3dtgza+3ntLeGqoxrbPnpV267j+D115pjpe5XVcyJrz9l/vHbvDJ3K6Gnh/Nj9STmDRax7cc/ULYdSiedS/wercewEf1oXneEoTM30/JpkcJupmzdEsm1lEKaTP6Rzzpmsfz14/h/+y4tzYq4uPUB+aibPqqC03z15lIOmfVh7Q+9saUO6Z8S+4RIdKu5+MM85h92Zs62KTTRFTwiHy3m0pp1/Hqgjn7vDSesbDtTF2UyZP4cml74mDd3+fHWFCHHNj2OFJaw5bUFrM0q0hBYlaKOWpkKie5dsuVOnwnDGdKzAYZ1N1g/6VvWZKjv7wfmdLsvcanLuMqGVbso8OnJ+MEuRM3+nt+j0yj3GcW2H7uhX6dEUZ7DqXUL2JTrxdjJkwm1B5E4l8iZi1hxNRWvcd8y3/sIPb8q4O15wyjbsZA4y26Ei2L+TAq/COBA30/ZqqOHrlrNIjOmUZs+9A0rYfudSGGj/DV8sSGW7DtyTMOA4UwKuMKWm540t88lLkuG0MqE9p2egxTePs3H36/n1DVdJr7qz5r1B6mWgq6+pF5lpFKhkMuQKwU0G/A63fXPsSw/kE+7iljy7gq8v9rK2EZSsmMPsuGXaLxef5vewXfyA0ujWfbJCvamFlCnkFEtlSMQiNE1dyS06wimjWiEiUSs+c7nHVvMxpJmjGhUzML3k+i3/HW8Ky+x88s0Gk8LIPPyVfDrS6P8dXx9uhD3ykKibuZRJjKn29S5TGpjiaqqiKTDW1m+9TSJNcYEtu7J2EFt8JbEsuCt+khhL1cR5xe9ypa69jilnuR4jj6B7XszZng7vM0VZB7ZwJerT5JeJaZpj+YY7ruA17xl9POsID3qCOvX7eNCthQnv/aMHN+LELsqTvzyE4tPZiAVG+LdtCuvv9UZ5Zn6SGHEuKHY5+xh6cp4AsdMoHsja/6Ox91zRQqP/DYIaVXhc62cDI2MGTF6Au9Om6GxRr/rgni3EzUxrKyq4uz5KCJCA7idVYASHbw8PZErFZodBZlCpSltUVkro7S8lunvvq8lhc81C9qDtQi8fASMUDJEWMY4USk2AnV+8LM3wYgRiCZOBMmfQ34qhQxpZSm3468Re7sEuVCCvrKOMpkAp4BwGnlbYmKg/gA/uCxXUXfrMjtiISLCC2NRFUlHT1Dh04lwNzH5SXEkFxvg7WNNza0EbtbaExHRACsjyfMT2nu3qaKuJIuYizEU6bnSuLEPJkVX2BVVSeP2rfG1elpuwT9ACv1ckWVnkFtazd2tO6HYHM9gNyoT/wYplOdx7PsfuWz+Cj3beyKM+pm3zoayYkFvLEvTObBqEX+UBDLu1d54lJxgwdJYAseOpZfeaSbPjufV3z6hlSSLA4sXEGU/hvdfbcS9tH8NKVxOvN9gZo9qgjD3KL98vRuL8d8w2j6JjUt/5IpuB4b070pDTz2Sls9ncW4jPpzSDSdhDpE//8Bx1/EsGOVI7PYNbDwvpPOYgYRbZ7H9h9+50fB1Ph4sYGXPTzXy0YF2yexbuZgo4+6M6uZJ+cWdrE40Y8zIPngn/86IH1MZ/Okn9LIr4/iSeWzO82fs1FEEVl9k2dp4nPsMYEBbzztyvIefeTUp3LT0F1KdBjJuYCiqS5tZuLWafh+NoY3xVWaNOEzHNZ8QmPUHy5bG02D0KMIs8zi+8RAVPp3p36cZJrnXSKozxdpEn8KDS/nmgh9z5gRybcMGEkw7MqqnH/oKESZmJuhk7uWNmWdp/u4U2topST+2hZ3xrrz22SA87+y3lFxYy+fbimg9uBet3fWprDbA3krFmSUfsa6mO1OHBqNIOMbmqDIieg2mVfU+3v3lCg1HTGVscydyDsznkz3WTP9uCIJTW9h8QkG7VwfS1OAGaxat43aD0cwYcV8+KivP5di6HzlpMJi3mpcTefAwl2Ms6DqmFy2tovlwXg6jf56Iw/6ZjN9WS7dBIxjYxg9LcQkn1u3lllkTevT3JfWXzzhoP5YZg/zREcjJObWceesq6PXGEPyUqezfdhFBo44M7NUI83spWtdZ/MpnGM/fyIhAFRVpl9m0agtFXn0Z2c2H6rPr+eaADuM+HEqo413jpXpS+Ovs/ej2G8PYjlYkbV/D5gIvJo99BcNTn/HmaT9mTeuKdW0mRzevI9l3EjPCK9lwVz6qIYXLiXXry4zRoegVn+Snz7ZiOv4bhlldY93yA4hbjmRICxPiNq1gaYIT788aSGDZHkZPu0yfuW8RblpB7P69XKoKZNArEiJ3XMKkWTd6NrNFIdXFzs6Ukj8+Yuy5lszrryByUxwu/cYysIX9I5tkN1k1aC4Jw+bxSux0FmW0pGVzcwTXLnDD0B9//ZucTXZh+LsDCa84zrhvdlPsPJrtC9ugyC+nNDeJ/as3kOXUmxHDGmOua4SlMoFlH6/kYHIuXT/fQujpYSwsGsI73UQcWH0EVVgPWkji2JJqwZhR/WhuGM2nbyxBf/SXDA+G4oT9/L4yHt+Rr9ErSEHMtp1suGXPZHWk0PQ6X09ZTMnAL3hbfy1vr07GwDaMqe93R3p0/f2cQjcJuft+5b0VJ8kskaHbYQrv6m5hdTTUVVdSVQsGpqboirwZ/FYnjE6s4MfDVry+aAQBOgLyz65h7p4CBr02ndYuZcTt+oP1Z0UMfm8o7gk/MeesH1/Na82lD95nm/0EPu2Yw+Y/kcK+hJqrKJfK6t+vKiVF59cwe2cug6d8QBuXu+8DEYYmcq6u+p1N529wI68KHRMrLA3v5xKq5LVUlIsJHTCK8d1MOfT9BvbH3CDXdTi/9Elm3to0VEo5NRUlVMolmJiZoTbubNShKaK4FM7HJuEy5mu+eU5SWDRtKR+1kHNy1VIiK0Pvk8Lhg2njZYRUKr9fSEou59bxlaxM9iDcIYfEPBCaG9L2eUihGpLk/Uyad45209+lU/I3DF/uyJxf+qJRatcVcGXvLk7kOjN4wmBsY75j9pYkpAoBpQVlDJi7kldcSslPOsPudfG4Dh9DR19DdI1MMTXWQVpUQnmdHFX8LqauvI6TY1fe/6w5JZE72X9FQpsJvWloJyJp9a8kefcmono74+LbcuDdppRlXGTXt3m0/TiQ6NPRlNi2onP1Dr7ecIPgwa/SO8SOrM2f8N7RMJasG4AkahcrV6cQMGoYIWY5HFl7CGnjngxoXsfK9++TwtPfjuDX3E5Mf38Qtjln2LA+CsPW/RkckMt33x7EottIRrfyoPzMAj5ccZv+836ljeoMm9cfQhjan64NDUjYuZojkna87n+bmT/kMeq7CTQ3ESKTKjG31yH5wA6OnqvDo4kll84m4d1zOD3DnO9Lo599OfbQkU8lhd6hgzC6EymM/LHjY6OE1s4euFgbcPNGCuWVNQ9fQCCgc5fu/LJ0tYYQPrq7qjaeKa+s4Ny5szQLCSIjuxhEenh7eWhKWKhLWUhlcmpq60lhcWk1sz6coSWFLzjh2tO0CLwsBNQRwraCKqaLi/AUPJDT8AwX0OQTtm4NwkcyEpVSijNSSUjMQGriRoC/PXpSKXViXYxUhcReTCAHU3wDGuLjYvTAYkhKztUoLt0qoVbDTxVUl5aiMHXCzd0Rw4rb1NmF0NzXEkF5GicPpWIdEU4De6MXdCBVSzKryU9J4nqyWqIpwdLeDRfdbM5Vu9IvzB39p27X/QOk0NcFaUY6mSXVGhsvdROJLfBr4klV0ouTQlnqYb759QBppSok6qRJZFTlKejz5Xx6mWdzYNNmrpp04c0RDTEpj2P15/uR9BhE73BDoua+x77Aj3m70XVWLrxE0Lsf0MP3gbwLDSn8A6sJU+nb2AqhvIbD309hl+tMvgopZP3WvQiajmVsBzfE3GLn2wu53WYak3u5aMhCxu5FzD7kxtwFEeRu30VUviPdx3XDzUhF0oZZzMrryIrXrFjT+zOM5m+gp8kl1n3xIydkDtgY31mkWTdlwphOuCT9xsgtzvz660Acasq4vGYhq24156PPu+KYG82iXy9i3KYDA9r9BSncsQt5kwlMbOOEoPgSP39yCKuRr9LX+TpzRh6m48rZuF1Zwhu/JeDoaonenY9iQIdB9GtuR3LkFo4nFJKj0MOmJoskaTs+/6kj0tORbDp4A30nXxqHNCY4yA3JpV8Z+3MCVo7m1HNACXbuoQwe3xPvu8rskhv8sf4PTmUqaBDQmMAmwfg6V/PHBx+xo9oZB9M7GzPm/vQf2IVG5ft4b4uIN2cNINhCn9qU3Xzz6Q26fDaUmiO7OFzRgClT2uIgLifqlwUcNOzG6wMfyCmUVXDz2A42nYSQcANK8ioRlZZQ6dKUgOpjLMlvzffvtKZixyymnQ3n+wW9sFe/Bqpvc2jF40mhRCUjYf1M3t1VhauT6R1TF1NCu/WkR7sALO/tvzxICmXkXTvG1p0xOPWaRO+GJpB/jm8+PoLrpMn0b2hFfbCwnhRu/fESfu/OoL2XkJzjy5gfY8ToAS0pXfEF3yXo4XTXdELXDL+I3oxoXMGWh0jhH5iOmEifpnZIkHN0wTg2Ob3HLM8b7N6cReOpU4lwE1IWtY6Zu2H8a71wif6efosy8PGyvCPp1sejYUv69/Ah4+geIqOLOKWT+AAAIABJREFUcPAKomFIQ4IDnZHtncHwP0xpbZVHgUs/ZoxvifWfDH4yiZy9gvROHbHbexB5h9YkrF/KFYNQhgzsTjuLXDbuTcC+rQ+l6/Zz/HYK2W7j2PCBEZvmR3KjrprCnFykutbY2xkj9m7Na53NuHo0mpTdJ7D+eB1t4qYwc5sCMycdyrOLUZlaYSasIs++DbMn96O5tF4+qjB1wd4IZFVFZGdXYWDvhLWRisr8AnId2jL7EVL4VT97StPP8ccJOWEtHcg7vZ2dN20YrDaaccpm4wcHSFOc5HCaGb5eNjRp349wRxmpFw9x6rqQZv360MDFHBd7MXG/fME3h4sw97TDUAh1pbmkFtZh5+SKmZ6cyoICcoVBvPlebxySDrDpRD4ubVyJW34CycQZTLM7z/I/kcLWiCL3szslR2PUUpWdSFoJmpJsOrqG6JqY42BlgFBtHvNKEDKVOz3MLjPqy124dXubSa3uO4LU5SZyYPcpZI36Mn6INyU3SsnY9B0/lHdh3U9/JR/NJzejkEMzfyDxlff5zPsI3eelMWhiJypP76DI7a8jhSlD32dkkJKYyH3E6bS4Twr7RiCIu8yZlGzybqdRauSGt60nTRrrkHhbhW5tIlITHxzsrAlp0ZEwt+dw83yEFA78JRcPPxs0XwGljIqifMQe7Zl8lxQ+kFNoN2AYibHnqSrOJS1XiomFNfb2xgS17Uv/ViZEfvwTm5OyqcWZkR+/TpgFyKuLSDz+B7sO3EDh34Zx4/tgdiGSnKBXCK/YwauxLdjzThMKL25hyXo9hnzgzc2z0Sh9e9K0aCNfXzJgzNC+NHQyQhC9gs4zVfy8fSCyfUt5b/UNHJwt7r23g7oMZ0BwJSs+fIAU/jSBdZYfsHhkAwRV6RxctZcUo8Z0dE/n+111jJrWn1B7Y5BGsWT4Umzm/UjT0r389uUebtvbY3xXQBXUnVndLLi8ZhuReTo0aRpCUNMA/D2MyDiygz+2xJAnlmDRuCPDBrXFzVz8Nza569cLTyWFXk36Y2ypNugVsO+H9n9a7tm5+/LarPmMb6nP4GGvc/ryzT8d075jV5YtX19/wQf+Vy0dVZPC0opyjh0+jJ+POzUyMYamFrg42SNTKOtJoVRNChWU18jIyMxnwddfawimmY0nbsE9NRrjrBsnKMiIfuJyVG16IxLpIBA/nL2+V3JbY6X/aNupNGaa/CVmbz7DQll7iBaBfxMC/oJapouKNOUonstiQl8f0bJlCDwfYwNZlcflq8lUGrsR0sCeR70rlLIqMmIvc6PYjvCufg+ZLWjyke5I0lXKMuIjD1LaoDsRjnLSE65zu8YIR3szBOVZpOTrEdQ8CGezFzOaUSmkFN9KJDapBFOvAHxtFKTG3iArL5tqpwi6N3VG95487Umz+g+QQn8/jGQVlNWqd7J1sHKyx0QCSmklaTEvTgrTdi9j6Q1ThvbvhLeNWjpZxpkFM4l0nc4n3XU5sW0bcWZdeXNQAPoPksIIF4QxS5n4o5KuLfI4ldecTz7sjO2D5nsaUrgeWbcJvNrZE3FlOlu+/ZLEiE/5yD+L9XsOIwkbz9hw9fs4nyOffsMpx6G8MSQYE2El1zYu4pf0cL6Y2ZD07Vs4fNOUV8b2I8CiinO/fc1KSX8WjTNmda+5GM3fSB/zWHYsW09xk7GM7eKNoUiOVC5AV0dC5fHvGL7Xm9ULe2L2oqRw/XqK/UYysZsvwvRjLPwxluBJr9LD9hqz1aRw1Ry84jfy7S45Q98fQjMHQ6itQykRQeJOpnx1nS5z3mOgj4ibW37gkyNefL64Dw7Sak3U4Obp/aw/kE/YmFF0EBzizSWVTJg7jpZOhghldcjkAnQMde8ZQCnraqiTy6nKSyNq1wZ+PmXDx4sHkfnTZ1z2mcw7AwIxlSipk6kQS3SojVrF23sM+OC9XviY61FzlxR+MQLFiZ1EZjowclJnPHTyOfHLz5yx7Mubgx80mpFRkHiGvct3kWbYGC+/hrRyS2T9lSL0o5PQG/Q+E9o5krt9JtPjO7NkThs0KuvHkMI/TIcya1hD9MQq0nd/y1fn3Xlzeh/8LSQo1bpBsRiJzoMLITUpnIv4kxWMDRFTknye7dtOo9diBAOa26JIOcw3PycQ/sZYuvpa3NkQ+nNO4X1S2J66LZ/zc01PvpzaFlsDocZLQS7QRZT7qHx0A9XtRjGmqw96dVls/fITYprP4i3nRHZujMd9xCQ6+ulScHINnx3RY/KbffC8+RtDfhExc+E4Qu30ENSpZXRCxBIVClkd1UXZxB7cwe/HhIz/eioBUXMZud2YYV2cuR17G5fuI+jd3A3jBwQXsoIULqfUYmsNufm62Iqi+W5jDKbB3ZncQsjBjecptQigdy8brl/IouTsGlbKhrP9p26os8QeKx8ln9zMQiLf+Zra6csZY3mM77+OwaW3Izd3X8Wk+yj62mVxJF1Cq9bheOTsYPhnR+j68RLGBqr+wmjm4UjhV/2dkEvLybieQGZBHhdOnCXNJJTXx/YkwDCNbVuLMS5ZwvzU/mz6ritVJ9ey9Fgm5XmZ5JQIsHF3w9wvlKGvBCO8uJedMZYM+qAbHmLVI/LRSlJOnGD/VTnhvdvQyN2AkoNLGfn9cepUTgz/cgadqiIfQwrVOYX1Biuy3EQ2/b6Ey1mVpOTJCGgYgZGFM/0GtMLX7oG6sNc30/OjrejYB+Bvdz9dQllTyu30cry7DWP8kJY46JVw4otZfJXT8SmkUH31NDaN/4rYDvWksPPsc3g38sXKxIqAxv5YZp3kyKM5hXfko8e8GuNrq95FMcGrYShBZjfYcEc+2sG5gjylhNRFc9lhNZTREb442RZw4fApjh5NwaiBJ0ERPekY4oydxm32GZuGFB7Brcso+utv4I3fjRn3QXvsNUCWkHjmBHG1voy4Rwo9mepawYrFkdi/sZj324m4sn0RXx+Q07pFOL1HdsFTXXopN5olW/dzLvI2Jk2cMarNIzEuFwNXT4ylReTLjfH0cKdZh7Z45R/mjKgNAz0z+XpbET26+KJIusCxFAkNQmwwUOgQ1L4nRjGP5BTeJYU7B8GRTSw6KGDItEE0tdPXvLdVOhIkFZdYcMdoRi0fPf39q6wQjOWrSREYlyWyY/URStxa08s7g+/WZ9Fl/CDaeloiLzzGD29uxnfeIsKrDrJ9XRzOg8fTpYkFOspapCpd9KijSiFCWpjAhe2b2J9gwYjPJmMavYMNW9KwCrahMLcG7w496N3KC2OdZ56Vx07eU0mha0AXzO18EQhFfyaFFq6MfPMdunV5hQDdRCZNeI9zTyCFS39/EimEippqLpy7RJ20BktrO5zdXDE1NdZ8yKR1cuqkSqpr5JRVSTly9CQH9u1FJJZg5xKIjWdb5HXVZN04SXFOgpYUPuPvqPYwLQJ/BwFr5EwQlTBEVI7hfbHJs3UZFIToiy8QWGmyVR5u0lJuJiSTVabCxPQxOX9KBbUVZSj1PGgc6oj+E+oAqlQ1ZF+Lo8a+IV7WYqRlhdxOzSCnQgo6hji6eeBqY/SIBPXZhq+21lI7zmXeTKFM3xkfD2vUm/WyshySEm4hcAzAz9H4nunMk3utIuNyEqXWPgS5PNlg/umjeqAkha8L1WkppBVVIseYwLbhuBkK/jYp3LVoFbesAhjSKwSbO8UXC49+xwfbTHhzegcyDz6ZFBoo09n8xlx21OoROuZT3m37iHWshhSuI82pIS39zKgoTuJGsh5tJk0kVBX9CClUknd2M0sP5ePi5Yq+qpzc5ByMO41gdFMxl3bsZPf5cjzCvDCW5XAtphCvPmMZElHKb93r5aND3NRypfUciFfi1MATMx0BBg4BhAW7Ijz/w7ORwlAdYi/m4tC0Ma4P2Mtr5KMrfuW6JJQWfuaUpd0guc6PYRO64M95ZqjdR9d+RrOay+xcfZBMQze83CyQKIzwbRaIK7F89+1x9EKb4mctQZpymQvXfJm0sB2K6Ciu56sQ1BVwM6mWRr160MqxkC3LtpCo8iUo0BxdlRBLxyCaNXOq34VXW0lkxnEhJoNSuQBl6U0uRJsw+uPBCE4vZ8OpchyC/bHWF6Bn5U7jYD+MEtY+nhQueA2H1KPs2B2DytkPT3sR2WcOk+E7kmlDHnYfleancHTVQtbn+NN76GD6emSx5JdNnL1mxoRvJtPKzYTsrX9FCoMp3fkji6/oE9rEA+/wDjSQnmHl2lPUWAfg7qyPjsgCv4YBeLmacX+PIYudU+dwwqkjHULcCPB14vbZvVzMkODgYo40M5kMvSaMGtEKN9O7G0J/RQp74ZSzj0VrYjFp1ARXMx1EEn3cgyPwVV17JKdwHTetA4hoYEF1WRKJiRJaT55IuF4q+zftJK7OgQY+9kgyr7Aj3Zlp0/vSUJTE0h82kW3SGH8fU3QEujh6BOJvX0tiTCKZlaCqvE1snJgebw/D7fwnmpzCFbOakHFkMzuvKmnWfxAdGlgg0bwLpaRu/Jq3dxsxtn0+v0cG8P2GfkhiLnA0KgtV9S1iM0u4VWzL0NeH0jPUgDNzpjGvbNBTSKG672RWD/2MqneWM841lbULZ7A5zRgTpRXNho9jal/fO8+clLQtC5i2Ws7UlTNpb658mBQ2ruHU8tUsTbJh8pQeeObu5+tv91LaaDRzp3fBRp7NxZ27iSpSX9OCoObhtAhT1/yroTBXRsHu93jrWk82/dhTQ2KpKyHuwAZ2XRDR+fVJhD6uxuJTSlLU5UTx21c/c9WwKb5GuSRVe9EvqJbje5Kw7tges9xLnCh3ZtwYNSnUI/vyBc5ExZJm0YZBlkd5d80tBo+dgN71I6SrbAjr2JpgT7v6Tc07pDB4/E983ut+oKEq5Syrlmym0H/A3yKF8yKy+eVAJV2GvYKX+jNScYvItauIzPXg1QeNZr5oSebvkVR2GkG3gLvfm0qS9m1lcWQxHcYOxCP+N1akmWOSfIHrZqE0d3VGt+QkR2qCGNo+CIvKKNYdryaiX38GtfVGJ+8ax2Kr8WvVDFfDvyjKqyGFG0miM1/3usbMZbW06OJbv6mrqCY35SblFmGMG90J+bFf+T7RhO4WFUSejMOy/1ymN8ti2+7z6Ddph3vhZUrtu9KlTQPMBQVcv3CSTd/H0fCrd+ghOcbH0/fhMuEDIqTn2R9bQsMeXQn388Qo/zQrdiXj3DQU++JrnL0txcEjBDedaE7fNKFp29Y08zEj71H30bukcM9IrFKj2LX2KDkmbni6mCNRGNOgeRCehkn88CApXDiSRVnNGdTSiZqCbNLydQnp0YMO7mXsWrqJOIk7/i7WmImyOLHzIk1nLKGraRKHt/5BbKU5Hl4OGAgUWPu3IMQ4kwMXs1GqKzWU3+T2TSPaTx2A7pU77qOv9kInZgcbz9bSdthAWvpZPmAk9PTVw6NHPJUUWrs0xt6zOSKx7p9Joa0PLVo0pta/De+2s+aX92dw5nGksENXlvy+HoHgoSr2GnsKdZkKdd5gXr5aXpCLhaUF1jbWCISCelIoVVBbo6CiRkbCjRS2bd5KYUE+evpGOHmFYWwXTHV5noYUVpZkaknh8z8D2jO0CDwXAuoyFOoaha+LSrAXPL587191KBg0CNGECU9wHlVQU1JAZmY+pbVqJ8I/vbKQ6Jvg5OqMzYPb4891B3/3YBVKRR3SWtA10H3IrEZRJ0MlFr8g2XzRcd0hhZkynP0DsNJRaJz+1O9XXWNjTR6KOlKYei2KFGGDFzKaOXcuEYmNFUHuVuje2YiUF8Vz5Fgm7i2aQXY8+XrehAdYI5bmE3PyJkKfQPycTTVJ7/FLxzP7aggff/EawY+a1mlI4T70u4RjVVNEoUoXz8AImgXZQEkm126kInJsQmPnOwsZWQXpV6OISs6nSi7Gybcp4U3cMBJUkZWYRlZBFTJlIbfUcjXHQFqF+2BhUMKlNcfQ6TyIhrZKakvySLpylficco39uot/CE39nZBknWPbDUv6dfVFT15LttphttSZ1h28MK7M5UJUFrpu7nhVHWb6siLGz3iVENv7UlgNKdy+mVyzloQYV1OIWrrbmCA3C3Rr0zi8LRWP/h1x15VSkn6dS9Ep5FQp0TV2okl4MJ62KtLOnSMqrQSZjiWNm7kju1aHWydHyuIucyEpnxp0cXAPILSRO+aGEqQ5cZw7nUB6tQKxvileQc0IbWB5jyjJC1M5fzGO1MJqFCIj/JpE0KyBOarqElIuRRF9u4QadLD3CqRpkBfGxTFE3tChZQtfLPXEyIqTOHO8CK9XIrBTFJESc5mY1BKEFq64GpZQbRlEmJ+jpm7x3aaqLSftWhTRpSaENFWTqSpunrjIlXIrOnQMwMpAQnn8EQ4WeNKzjVu99FVWRsrVG5Tp2eOjnov8OM6cS+R2pQqvlj1p4SqgIPkKUVczyJeBoZUbISEBuNsaPhCxUBOQIxyOK0JkakuzVm2wqcvg+tVYbuZXozJ2ICSsMV626g2hu6NVUFWYSvzFHKwjWuNmBpXplzmdq0Mjf1/sjFXkXr3A2cRsyuUCDC0daRIWjqs4j5jEbMR23gSapbN8zj5ErZtiIy+lUCHGI7AFYcG26CpqKEi5zsXoFIoFZng7GpFTa0bzZt7YGutQk3mVM2dukilVoWNkRYOGIQRa1ZBwNZq4jDLqBAZ4BIQQFuyA6uYRdmZ50q+DG4KyHK5HJ1FtE0Conw06avhrUtg8Zz5n3Ccy0+8QIxaW8crghhony9rCW8TEZeMV0REvb3s83bzwdZJzQkMKu/BxVyG3iqGuLI/4C5coNQ+mWagzBhjRICKMhu6lbBr+GVXjZuCREcXVa1HIfJrjJAGRUoBQTy3aN8KvuS8G53YxJ8qDnxf2xkGouEMKL+PefwgNai5z6NRNytzb8dogT+I3HCbP3BTS48lxalRPbP7UjPALb0ZDD2syVk9mytXurJ1uR+TxVFDXiU2+RmKmAM9mTXE0BufgFjRr4ITRXVnxX5HC2hzOrFjKrhJn+gwfSbhZKkf2XKVcUcy5yOsYNQ/HuPA6UTJ1jmln7FKvcC6xCDwiGNLDh/Kji3htTSYTZs2nnUkqV44d4nSOMY06dqBVA1v0E+sjhfWk0IqqonQu7rtEUn4q0dcL8O81hlE9gjFT59TeiRSu/ciFPUeSUdZWkB59ipgKS5qGheFs70RYeDA+DoVsuRMp/HyoWnGjQlqeQ+yxU8TnFnHtRjaGAZ2Y0D+QrLUL6t1HvxiAh0aXqEJakUvssZPEl9WSez2FAuNghg8PImvtJqJ07HE2LCQ52wYvt1LO77xKVXDLerfRyjwuXc7CqfMgxvYOoHTr17x3wJxPfppKY9MnR6jqYrcyZVMmDdv3Zkjlb4xa4cOPO0fjpdm1yuHMprUcuu1I3xFtUN2M5XqOCS1bV7H0taVUtu2HV00yyqBuDOrqhzzxJEdPFWDfNBijomhORNdi6SRBUSFER5TBmdO5tJk+n36OuSSei+TgTR0atOtO5yZWlEQd5ERiFXoGEqrUbqYCMebWtngHheHnUB9ur0i7xOk8PUICfOvXGLlXWX0Eug9vjIW8luI09Xs7ldxqJbomLoRGBOFmUsqFfclYtG+Jr4mK0z+N4zfhUCa6VpFarYeTbyCN/V0w01NSnnyVE1fTKZIKcQrwxyL7JnphvfC3kFGWnUpMdDy3iqUgMcU/LJwg02KOn4ghq6IOka6RZqwh/iaUpySQli3AJaQhtsJcLp+MQebelKZe/zAp1DOywrNxH3T0jB8rH9WgOHwWm18L4ae33ufUY0hhuw5d+fW39fXS0TvfjTuVDDWkUKlSolCoaxwq6omi2ixP/e86JTU1cnLzirmekMyZs2dJT01FKBRiZe+JrWdrxLomFGcnkJ18Cpm0SksKX3RdqT1Pi8AzIKB2Hg0T1PCBqIgAobok7/M34ccfI+zQ4bEmM8/fm/YMUFKRkcDla6lUiEwxfIx8RKWQU1VdjYlnM1oHWD277Odvwquoq0NensSGz38gOfRDZg3zuhfBute1hhTux+a1SfQOsryT5/U3L/wPn5617xt+ymnJB8PDMFez7jtNQwp37UEeMpFJLe3+4VFou/+vQUDtgjhnP2ajx9K7sQ1/U8H14rclzSf27HUEPhEE6aSw89y90uv1fepZ4Ovvh4+TyR3Jfy2ZF85yuc4Wd1UGqaWPu7Q+no0a4uskIO3IJWSeXpTHJVJuaEfjlg2xFVeTk5zE9aQ8KlEf64u7sIozJSZ0ClS/a1TUFKYQE5uPnr0N8uwUMqv1cGngTwNHASmJNbj4O6Cbe5nI2JIn3Ls61zIIX2cLam6c4FShK+29Kjl08fGBAHvfxgR52GJwV1arUlKVGcep5Gr8m4Tj8mCJPak62hSP0r0pAWoJtsYaX05lbgqJyVU4NArGsCSZuHwVbt421MUlUGDZgCY+Fpp3VU3WNU7cqKRBSER9iY/qQq7F3UZh7YqfOme4NIV951Ow9G9FmJsuNaWZXDsZT7ZmPixpEOCHl1pZglQTgbxS7UQH3xoOnM/4MxYGtjQM9sFVna5w/CpFjo0I08hZVdRVFZJ04TIplfX9+vn74u2kR+G1K0SXWtA83BMTtUT9zrE3Ll4mWeMyqoujty/+rrrcvnobiZcP7salRB25Ru6DcZx7o9HDNSAAPzcZRz/6glO+E5kzNpg7ApLHzp9aanu6yIRwHzuEWVEcTjCjZUdnKq6dZsvx6+SmFGLVqBPDRrbF8e4eW00WF47EoS6zq2dgS6OWjbBT/5+8goyEW1SKRNQWFyE196axrzF5F05zpUiJjp4BDZq1xl3tbl1TTGLCLaqMHGjgaYuBUEpxahJJqXnk1SgQCiVY2Drg6euDvclzJcE88XdUbZR3etFE1tnO5NchGtr7r2pPjRQKBEKcfNti6RSE2mjmse0ppNDBxZdWnYc9nFD4QEd3at3fzwdSqTR/VyrVVrVKqqpqKCgqpqS4WGO1bmFlj7VbcwzMXamrKScn5RwluQmP2LA/PNKXkVOoJqM6ErGmhtKfLXNedN5VKNS5kzK55s9Hmzp3Ul27RSwWaciwtmkR+GcRUGkMnmTq51GzSfNwcxLImCEqpKOw6ul5hIaG0KQJgqoqVFeu1Hdkbo5o/nwE/v6g/qXUtpeCgKK2kuLiYsprn1wuSCjWxcTCCkujJxV5fClDeaCTSmLXr2Tr9UxUJi0YOf4VfCwfTCa8c+i/kBRWZsaTLXTC087kIZmwlhS+7GfoX9Lffwsp/JfApR3m/wIC1WReTaLOKQB3a53nNzhRyCjNSSU2rRgwwN7NFTdnszsmUv9efP7nSaF6aiS6Rng07sPx5YNfiBTqGdti7tzspcyyja0T5q4RqPtUhxmLsq6Tk3IWhfyvoxZ/lxSqCZmBvg5isbrmyctdzKqJrkKpJr+1mj/vNjUhVJsf6OqqC54K/lTO46UAqu1Ei8AjCKifR/WmTHWNVEMO7zZ1CYrxwhLGi0vRf0oeYR0Csrz98fpqLmRloVy+HFV0NKjzCWfOROCqMaPWtv9pBOSU3U4no1KBibULztaPr+2HvJKcWyVI7Ow1lu0v9+36nwVYIa2ksKgYlZEddiZPK0nynx2b9mr/IALyKnJvlyC2sdVsuvybn+F/ECVt11oE/vcRUFdUyEkmX+KMl/UDLtv/kjt/aqTw3oLQzImbZxf/x0mhjo4O+gYGGBiaoGNkj4ldECKJoWYclUUZZN44Tm2Veqfhr9vfJYV6ujro6+n8o8RMWiejqrr23o2IRSIM9HU1UUJt0yLwn0ZAHb1WP49qkqiOUXcQVDFfkofxYzL9HhybelvjvFKP7QERfL/8c5DLNYRQuWQJeHoinDABgaXlf/p2tNfTIqBFQIuAFgEtAloEtAhoEXgCAs9MCtVSr9yEvaiUjylS/RfyUXW0y8ajBY26znqhSagPyt2JkmmiZSJNrcTywnSNuYy0Wi2Cf6zw+aHr/V1SaGSor5GO/pNNhYqSUrUgvL6pr2doqPcSpar/5Oi1ff+vIaB+HsvKq1EqldiqZOzSycT6GYrU56uEjJM5YNwokM2/f1wPi1JZHykUixH4+oLufWvu/zXctPejRUCLgBYBLQJaBLQIaBH4tyHw7KQQKMmIorYi97nuUaJnjEeTIXiGDn2u8/50sKb+mNr1T0Fu6jnyb11+rv7+Lik0NtJHIv5nSaH6hopLNZm/90ihmoxqmxaB/ysESsurECgVrBVn0Ux4P4r9pPHIETBBZscplSGhjbzYcpcU/l/dgPa6WgS0CGgR0CKgRUCLgBYBLQJPReC5SKGstkxDDJVyqSZa97QmEIoxtfEmoN3b6KtzAF+gqYmgQiZFWl1MRXEmpXk3Ucifvjh99FJaUvgC4GtP+f8egarySsZRxDTx0yXaNQiYJ7dio9JUk1OjJYX/3z8+WgC0CGgR0CKgRUCLgBaBfwkCz0UK1fckqy2luiQDubT8KW6fQnQNrdA3c9YUe/2/bv+rpFAgFGJkaoqpgc69uktq+/nqqkpKKuqQK58urf2/nhvt9f87EVBbiQdX5POzKAedp0i0pQhYIzfhW6UVsjuCZy0p/O+cV+2otAhoEdAioEVAi4AWAS0CfwqgycLD77GG/XJdJlab/E+i9L9ICgVCHZy83WgR0YRgJxMkKjlyhEhUUrJTkzh+4Qaxt8qQK7TE8H/yof6Hb8pXUc1saTo+qCnfk5vaafSQwoCPFTaU3ClUoY0U/sOTo+1ei4AWAS0CWgS0CGgR0CLwEhF47kjhS7z2f7Srf4oU6unr4+hszzOX/lLIKCwsJquw6rH3/zw5hVbejRjYOxQPYSlJNzK4XVCNVKiDub09DTxt0C9LY9fOM1zJUct9nw63racHHhZ690puKGXV5GalkZb/9HMfPkIfe2cbLEXFpGZXUF33V+cb4+RqiVFFIbeKK6l53ku9hOONLC0dxck4AAAgAElEQVRxsdYnP7uAwvIXK8j+EobxX9WFnaqON+uyaKsoQ/IXUUJ1wYozCn2+UFiRgu69I7Wk8L9qOrWD0SKgRUCLgBYBLQJaBLQI/CUCWlIouY2f4M+sZafSmGny+3mQTzKasbCxoW3HlrjUV8l4equr5Gr0dU7EZP1NUmhH3yndaWlSQdTeMxxMzKL47m0YW+DfNIy+LR0QxZ/ii503nylaGDFkMP1dpRy/Wm8mpKiroLAoC5muAxW52SRnqp1en6XZ0a5bGMF6sWw5nEZ2+V+d40bXXo1wSbvCzmu3eW7++SzDecoxrg0b0iPMnnNHL3AlueQl9Pjv7sJQpWCoLJ8higJMVY9xG37g9q4qdVmosCRKpa+Rjd5t6r81CfJgzc8f/LvB0I5ei4AWAS0CWgS0CGgR0CLw/wECWlL4N0mhrr4+9g62zxUpLCoqIae4+u+RQrf2zB3vQ038SX5fH/9nMmXkyICh7WlpXcbKb/YSLf/rxb16MGpS2NskmQ+W3nd21TcxwcPNlqr8PNJz/5LdPXA/WlL4b313iFUq2ipKmSjLwU3117LRNJWERQpzDiiNqNFUMrzf1KQwJFhNCj/8t0KhHbcWAS0CWgS0CGgR0CKgReD/GwS0pPBvksKX/aQ8s3y0dR8WdrEh5fRqfo58nBuriBb9e9O3oR6XPtvERtmLkUITG2uaBLtRnHqTQh07gpzMsTI3QFci0cSFCm/uZ1cUGJiaEtIyFB9TMSiFGNmYI8o8y8aHIoUC9A296NzdEyt1dQ9ZFdGxUqx9HQiyUFJWU4dCpP55Mee3XOS6RAfLoBB6+JmiPlxRVcT5K0kkZpjSuq0NxiYW2BiKEApU1JXncm5PDEU2ljQKCcJaIsTYSEd9FkU3L3E4toRKKQjCWzLWw0jz86rsbK4cv45UGym89xgHKqqYLMshRFmJ+C9ko3kqEcsVZmxRmlB2J4/wUVKoNZp52W8HbX9aBLQIaBHQIqBFQIuAFoF/BgEtKXxJpNDSyYmQhj7YGjwcMbk7bSp5HVmpSRz7f+ydB3hUVfqHf9N7Jr33BAKEEkLvvUiz996767ru/nV1bevquu6uuq666qqs2FBA6b13QgmQRkJCeu+ZPnNn/s93woQkBJhAAomc8zxYmDvnnvveS5h3vu9839GK895Jj6Vw/LX4+zVBKNi1CB+u7Xgn3oSbb8S1gxU48MZi/OihFN7cV4GCcuqV6IKpogR5x6oQMSMJJYf2oUAVh+vGxcC67RC2VDbAPGEqHvHNw/8+Poy6MeNxR5wMJ7YeRWZgOMaOSkBw6S4s2nAmfVQskWDuLbciTpKL1buLAKeA2nofjJiUhAl9jFi3LQPltUFYcHt/WHd9gX/vEkPh44dwLxnE8MfAwdHQladj/X4VZj2UhL7qCny/Lgt2IQ7X3xKKwg3fYXttFG66aSpkOZnYd7QQmmFDMdrfgE8X70dFyBA8PicMFUv34bhKg9ABCYgvz0ZmkwpDefoo/F123G8vxwJHLZQ4d8sZI0RYJujwseCLSqbrZw++p7B7fmDzWTkBToAT4AQ4AU6AE+gOAlwKu0gKvUNCMCQxDsFqCnWdPZyCDaWnsrE7o6ZrpFA1Ci++mAzlqUP47KsDOGuHYmAC7r51LIYry/D+extwynHhvpKUPnqdXwn+8WM6k0Kn3Q61TwCmtpLCBYM1WPvzXmSUNcGpm4ZXnlZj14fboLp5LkLLD2PRmmxYZKGYNmcUBklT8ePGM1IolY3Bb38biqxPVmJlk3sDJO0pTEZc5TEsPZiHcocUMx68A8PrFuLtVUoEj52M+4b5QQ4pVGoRqjbvxdI9Mkx6JBGqzVuwMK8aNpESCx65AQE532JNXhSuvaYf8vdsw6ZUK8SJI/HwOG8sWbob4TOuxb2DdTDUGGAWiyFXy2FNT8fRHDMirnIpVLicmOeowaP2Mvjg3FFlemWboMYrQgAqzlOChkthd/y45nNyApwAJ8AJcAKcACfQPQTaSKEdgMl1vuLz3bOIyzerCO1r62vh7CD5DfC00Ix77SKRGBKJGFTltOPhgsvpvGDBF48jhZBg5H134+4YEU7s3YXv1uWgpb24JgRTZ4/DzCRf1O7+Ee9tqIf9wk7Y4Z7CgJhozGsthQMU+Gn5fuRXUPXUSfjjH72w/9/b4H3bPOjy92PhhjwAHe8plMqm4ffP6XD4nV+wvgXS2YVmJt13L8Y2LsJHmyfjkUe8kLdxLdadCMboCUnoZ8jCaiaF/SH+ZQO+q2yAXSzG7AduQ9ip75gULpgZj+zdm7ElDUDCcDw20Rc/L9uNhLk3YL4qE69+fbzl7E5BQGj/RFxzlUvhMKEJL9mKEOE6d/VVeoRSnQq84AhEXqtKox0971wKL99PNX4mToAT4AQ4AU6AE+AELpVAGym81Ml+Te/vrBS2vnZtYCDCfTWQSwBHUzUyCikd07PhuRQCckUc7npyBob6AcbaKuQV18Ms1iA8IhBB3gpIRU5Up2/H24uzYPXACjsqNOOJFG7752aUTJ+Fu31rsfnbXTgQ0RfXXjMMfat34+v1ZyKFEqkUdz15H/SFu/DRihwWjXQ5ozBz/pA21UeZFDYtwif1C/Db/lZs/2QDtkfHYuackRhw6CCWXKQUVsRNwF+vC0fuiq/wZQrdDxdcLhciBg2+qquPRjit+J29GOOE8xcSon2E/+cIxE7XhUvtcin07M87P4oT4AQ4AU6AE+AEOIGeQIBL4TnuwqVIYZ/RozB1YBi0MhEsJcfx0Ypsj+91Z6SQwp5KbRgmzx2N0bE6qGQSiFwuOCwGFJ8shcEvHAOj9DDl7MMXPx1Hkfn8xWaGLViAmdpTePu7M5E0v4gITJswAOXHj6BEGYXpfWRYszEVRVVUPXU0nn5aiz0fbkK2vz9mXDcLyQEywGFAtcmJxuwUrN5bhAqD+/LF0Hol4Z6HByOUasBYGrBtVwUc3jqEFaVhXVYJKLl29M03YXjTEny+U41pt1yPscEywGJCvc2E4j2Z2HlEitF3xEO8fgeW1zSxSOHkWxcguOgXbCkIx4yJUcg7uBt7TgCIG4y7Rnpj/bqDqKozQTz3erwxWN+8IJsRhw+l4kClDNOSAnFozxGk5Td4fK9+DQdqXQLutZfjPsf5m4E0QIw37f5Y5vLy6LK5FHqEiR/ECXACnAAnwAlwApxAjyDApbAbpFDl7Y1AvQpSMSCYGpBf0XH7iY5O3TkpPDODUqNGUIg/VE4Tyirq0WB0ANoozFkwGpMH+KLh+Ba8v/gEKOmTD06ACIjhwnhHA9605UN1nkqjZojwlaDHPwR/j8FxKfQYFT+QE+AEOAFOgBPgBDiBK06AS2E3SOGl3NWLlcJznlMbidmzEhEpqsa2JSnwPGZ5KVfB39sbCPRxmvEX6ynEnGcfoQPAL4IOrzn8YRZ1XESpo2vlUtgbngC+Rk6AE+AEOAFOgBPgBJoJcCn8tUshf9I5gQ4I+Lrs+JO1EOOd599HuElQ409C4DlbT5wLLpdC/thxApwAJ8AJcAKcACfQewiI3h861eXpcp966EaIzl1ekxXtcDqd7N8tx50+Xnz63+5jxOLmfn7uY0ViMSsMSothczhdEIubS3nSXO7jWhbrcqGgqByrNuzxaPl0ehFFOsQd91VrP0mGS4E1Tmpy3jx0WhVkUs/e69GCznFQl0cKL2Ux/L2/SgIylxMP28tw/wX2ER4Va/Ci1RfZLsV5kks7RsSl8Ff56PCL4gQ4AU6AE+AEOIFfKQFRyID5HkthSdryDqWQhI1+ORwOWCwWkPBJJBL2b/eQSqUt7yXpo9foeLvdDnqNhiAITAjdIiiTydg8JIXu97hfp/Nt3XUY9z31F49uDUmhRCKHSKry6Pj2B3EpvChs/E09kMBsey2rNup9nn6EuWIlPpSFYoNRAqvT4x8RLVfLpbAH3ni+JE6AE+AEOAFOgBPgBM5BoFNSWJq+osNpSOZsNhusViv7t1wuh1KpZDJH4kcC6JbC1lJHAmk0Gpnw0XENDfXsv1VqNbQaLdRqNVQqVYtA0rw0lzsKSVJ49+NveHRze4MUuuBCXX1LqU7IZVJoNRcnsR5B4QdddQQGCUa8YCtCHxeVj+l4lIrk+FwWjE0Sb5Q3WVq+qOkMLC6FnaHFj+UEOAFOgBPgBDgBTuDKErhkKXRHCEkMabjTQ0nc3AJHwtfY2IiGhgYmgWazGS5Xc0SQIoEKhRJNTU1oampkDeAVCgU0Gi0CAgKg0WhgNlvY+wMDA5kk0usURdyx9yjueux1jwheqhSqVQoo5LLzps96tJDzHGR3CGgynKlUKpVKoFErIWkVcb3Uc/D3X70E/J12vGQvxGihCdJzJIQ2QIJvpIFYJvNHrVMEg9EMJ48UXr0PDb9yToAT4AQ4AU6AE7gqCFySFLbeQ+gWQhJAEkKKGBoMBiZztbW17L9JBimaSCmjNEh6SArlchn0ej378ElSSCLo5aVnEUf6PTqe5vTx8WFCSO+hX7v2HcPdT/zZoxt1qVIolUig0XSfoFGU0Gi0wGaneo/Ng/ZhKpVyKBXU1I8PTuDiCchdTjxqK8WNQg00aP5Cpv2wQ4Q1Eh98IQtBmVgGk9kGq83Ovujp7OCRws4S48dzApwAJ8AJcAKcACdw5QhctBRSZLB1QRn3vj8SP4oIkgjSL/pvigK6j6dLJaEj8aMUU4r4KRRyBAUFQSZr3ltIkUOtVguHQ2B7FCn11J1G6k4/pd/bezDjsqWP0rpIDEnSZNQk/pzJd527mSSDDocTVqutjRC6Z6FoK0Uo5XIpjxh2Di0/uhWBmY5aPG4vQ7jLdk4uuyReeF8WijyXHBarnT2PFyOEdAIuhfzx4wQ4AU6AE+AEOAFOoPcQuCgppA+K7nRRkha3HFIUsLKyEvn5+SgvLz+dJtocZaDj5DI5kzudlw6+vr5MCqUyKXRaXYsg0rE0H0mfOzWVxJH+371vkY6hKOKelDTc++TlKTTTe24pXykn0JZAosiClyXVGCm2nBNNqlOB1wV/HHN1zR5WLoX8KeQEOAFOgBPgBDgBTqD3ELhoKXRfIsmh+xcJYXp6OmpqatpIIwmdRq1hIujn78cEkFJCqbCMyWxmr+l0Onh7e7MIIqWIuiuSkhiSULqrlVKkkM5HaapUaOax5//hEe1LTR/16CT8IE6ghxEIggO/kdTgeokB8g72EdJXNiUuKT5w+GKZy6vLVk9SOHxIPH7875+6bE4+ESfACXACnAAnwAlwApxA9xC4JCkkQXNXDiUhzMjIQHV1NRM2GiRyFBkMCQlBVFQUSwktLS3FqlWrsHPnDhQVF7FoIklhbGwcEhMTMXBgIhISEhAaGgYvLy+231Akam5tQTJIc9I56X2btqfgyf973yMyXAo9wsQP+hURUMKFm8UNeEZSC1/R2fsISQhrXBJ8IejxmdO3S6+cpHDowGj895/Pdem8fDJOgBPgBDgBToAT4AQ4ga4n0CkppD6FNNwtIdxSWF9fj+zsbBQUFLA9gO5BaZ/+/v5M8ihK2NTYiB8WL8aSJUtQXFIEo9kEwS5AJpFCoVSytFLaWzhs2DCMHTMG8X3iER4WDm9vn5bIIc3tLnCzZeehy9ansOvR8xk5ge4jIIMLY0Um/F5ag/6ijvcRUlOKbxxeeF/wg+X0Fy9dtSKePtpVJPk8nAAnwAlwApwAJ8AJdD+BTklh0bGf2YrcrSbce/5KSkqQlpbG0kbdhWDoOEoBpeggCSH9oj2HX371JZavWAGzxQynywmH1Q4xRHDC1byXUCZDRHg4rpk9G8NHJCMoKBgJffsxMaS0UreQ0vyUPnq5WlJ0/63gZ+AEuoYAxdXjRDY8L6nGdPGZFiftZ18jaPBnIQCVaC7w1JWDS2FX0uRzcQKcACfACXACnAAn0L0EOiWF+UeWMCmj6qEkhjQojTMvL4+ljlLbCRruQjHUfJ4KwlD1UfpvSgM9eDAFK1atRHFJMSsc47CTFIrhdLmYJNK2J41ajSlTp2DCxHGsDUVsdCxLL6Woo0x2poE9RQq5FHbvA8Jn730E9BBYyugdksYO9xHSFe11qvCKIwB56J52J1wKe99zw1fMCXACnAAnwAlwAlcvgU5JYfb+79h+QSoUQ1E7igo2NDYgLzcPJ0+eZILoHiSNbimk9FISRRI6aj+xa89ubNm8BUVFhSzdVHAIlJPKhJOOo7lHjBiOiRMnwD/AH8FBIWy/YWhICNRqDYtA0rFcCq/eB5dfeccEqCn9AnETqzaq72AfIb0r0ynHH4VAHHMpuw0jl8JuQ8sn5gQ4AU6AE+AEOAFOoMsJdEoKV379Ctv7p/fSs1YSTOKcThQVFaGoqJhFBFv3NSMxpKiiu/k8pZLGxcfBaDQh7fhx7N27F7v37GZ7EZsjj/RREpBJpRg5aiQmThgPrU7DUkjHjh0Pfz9/Vp3UXZmUS2GXPw98wl5OYKDIivek5YgV2Tu8kkqXBC85ArDNpT1HC/uuAcClsGs48lk4AU6AE+AEOAFOgBO4HAQ6JYUf/vkeFiUUMdkTM0nz8/NHY0Mjqqur2J5Bm83e0k+Qoooke+69hZT+GRMTDZ3OC4VFhfj555/x7bffIjsnh8mjy9nc05DEb8L4cUgelgypTIzYmFhMnTKdRQmpmikVsKHBpfByPCL8HL2FgNol4EtZGUacox9hg0uMvzl88bNLD+vpL2C669q4FHYXWT4vJ8AJcAKcACfACXACXU+gU1L48tMz4HS6YLFaWcczfx8/REZEQq1Rw2F3sP1/LlfzPkOTycTkkAaJpJ+fL7y89EwSKaJIUcJlPy/Dzl272LE0xGy/opQVmqHU0YCgACiVCoweNRpDk4ax+egcJIZcCrv+YeAz9m4Cb0oqcYukEZIOLsPiAj4VfPC10xv1HR7RtdfOpbBrefLZOAFOgBPgBDgBToAT6E4CnZLCScOU8PPxha+PH8rKy5F7Ko+1jIiJjEFAQAD69euP4KBg1oieooPu1hF0ASR0VJ00KyuLCeHe/ftY2qjVaoNUIoHFamHRwgB/f4wfPx7Dhw2D0dQEvbceo0eOQUBAIGpqahEfH8/EkEthdz4WfO7eRuBWcQNekVaDehN2NH4UdPhQ8EUZqFlF9w8uhd3PmJ+BE+AEOAFOgBPgBDiBriLQKSl8/tEJ2LJlK7KystFQ3wCHw86qi0qlMpb6KZPKoFapmbTp9XomeZRSSk3nDUYDqOAMRQkdDgF2m42JIhWroeMcggB/Pz/MnDkTY8aMYdfncjkRFxcLP39/VFZWsib3AwYksvYWXAq76hHg8/R2AjGw4QdZCfxFQoeXstupwl8Ff2S4FJftUrkUXjbU/EScACfACXACnAAnwAlcMoFOSeG25X9HZkYGduzYiX179yG/IJ8VkaG9g4LDySSOooMkirTvjwrRkBC6fzkEB5PH1n0OIRZBq1EjJiYWkyZORExMDFxwoqqqEl46PaKiYyBXyKFVaxEbG8sikjQ/l8JLvvd8gl8BAV848A9JBcZJzGclhVJEMN0px7uCH3a5NJf1arkUXlbc/GScACfACXACnAAnwAlcEoFOSeGpwz+xiF1KSgpSU1NZKii1oigvL4fRaITgdDIBpL2B7n6Gze0jmtdIv0dFaiiiSG0n9N7eiIqKRGLiAAQGBrA+hBQ5rK2rhtVigY+3H9uHqNXpEBkRhbi4OLaf0N3AnheauaR7z9/cywmo4cTTkhrcIW6Ctl37CRLCUpcUnzi8sdTlBRua+4persGl8HKR5ufhBDgBToAT4AQ4AU7g0gl0SgqPbPkcixYtwjfffMOa1VOU8FyDooFURTQsLJTtNZTJpCzCR1JH1Ue1Wg3rY+jt7Y3g4OboHwljdU01mpoaIDjsEItl8PXxR3h4BPr27Qt//wCWauoeXAov/QHgM/ROAnK4MFfchGcltQgXOdpcBAlhnUuMRYIe/3H6XHYhZF8AARiRFI+fvni1dwLmq+YEOAFOgBPgBDgBTuAqItApKXzxsRn43e9+d14ZbM8uLCwMzzzzDIYNS2appaythFrJ9gdSVLGgMB9Hjx1BWGgYdDo9LBYzLBYTqqqrIJcpMHDgEMRExyIiIqKlPyGXwqvoCeWXehYBMVxIElnwnKQGI8WWs9JGzRBhiaDDB4If6i5DpdGObhGXQv7gcgKcACfACXACnAAn0HsIdEoKfUV5SE9P79TVUTTwnnvuwauvvoqammoITgFGg4GlmkrEYlZ85lRBPmtDUVdXD4VCzvYmWiwWxMTEIXHAQBZNdDesb31yHins1K3gB/9KCETCjicktZgrMUDdrpYolZrZ7NTgXYcf8tC89/ZKDC6FV4I6PycnwAlwApwAJ8AJcAIXR6BTUliVvZYVlTkzYjB62nzMnhkG6hxoK92L9xeuR02DueUQ2v83Z841+Oyzz1BRUQGzxYT6hgbYrFaWZEbSSG0tzBYzDAYDq06qVCgRHBKCwMBAeOu9W4rWtL/EzTsO4u7H3/Doymlfo0Qih0ja3OOQD06gNxLQQ8Bt4gY8KGmAXwfVRlNdCvzJEXhZK412xJFLYW98uviaOQFOgBPgBDgBTuBqJdApKSzLWNmGU8LIG/HUfTNhLtuD9MIpeODRGOz+9C68/m0RrK3cccbMGfjPJ5+gpKQYBpOByaFGrUVUZBSrJqrRaFFRUQ6rzQqjwch+Lzo6hhWjcVcqbX+DqK3Fqg278cTv/+7RveNS6BEmflAPJiCFCxNFJrwgrUac6Oz9vCUuKf7oCLjslUa5FPbgh4YvjRPgBDgBToAT4AQ4AQ8IXJIU+gSHISpQgdJTeahsisCflyzBrIa7MPWpHBjOBAsxbdo0Fik0mY0sIlhbW8v2FEZHRbOiMySJ6elpiO8Tj8CAIHh5ebGCNOcbTQYTPvt6Of7x0fceXCZVPv31RQrlihG44w4vFOzcjK0nPcLQxQcNxf2PhaFy+yqszuziqfl0ZxGIFdnwmqQKo8Vnt58wuUT4gyMQG11aOFiZlys7eKTwyvLnZ+cEOAFOgBPgBDgBTqAzBC5JCtueaCLeXfk+RmTegrl/OgkjZYeeHuPHj8N7778HL52ORQVrampgtljg7+fPGtFTSio1uae9g5ROStHBC43C4nI8/eJ7SDnsmY10pxQGB/pi4phBCPL3Pu+yGw0m7D6QjpOnSi90eez1mL7RuHb+JPjJOji89iT+skiPP73ih4yfFuHbwx5N2cUHzcDb78ejYPEn+M/eLp6aT9eGgDcEPCupwa2SJlDl0fbjZYc/ljn1sPYAIaS1cSnkDzAnwAlwApwAJ8AJcAK9h0CXSeGM5z7BW3OBx554GYeza+Bq9bl17NgxeOvtt6DTahEREdXc01AQmARqtVomgdRqgvUxdDc1PA9Di9WGr75bjbff/xqURurJ6E4pHDwgBuNGJuJoeh4am0wdLkciESMyLBAKuQxLVu30ZMmQyqRQq5QQi4BRM6Zgeizw9dL9KKo2AU47LI5pXAo9Itm7D6K00evFjXhNWg1lB0L4X4ceHzl90XiFKo12RJdLYe9+5vjqOQFOgBPgBDgBTuDqItA1UnjHH7H48RH46Ln/w46U7LMIUvro559/ziqI+vn5QRAcEInELEW0dd9BT9BTW4u1m/fi4WffYS0uPB3dKYVJA+MwoG8U1mw+gPoGQ4dLksulGDm0H8JD/PHDL9s8XXbLcRPmz8bcPsAn3+5EQYWR/b5SNQev/Dka9tx6+PQJg5fEAWPFKSxbths7s6ow7OabcWNwKbZa++G6Ad6wlGTgm/d3oippNO5eMBAxehkEYw1St67H97tKQK4ZO30eHpnWB8EaKVwOC8oyD2HZ6j04WApoI/vhxgUTMDbOGwqRFeVHimAbEozSnz7BFxm+GDFnLu4YHgytDBCsjUjbtg7fbitAZfNy+bhIAuEuG1bIi6Fv16CeptvoVOMNIZA1qu9Jg0thT7obfC2cACfACXACnAAnwAmcn8ClSaFMAfUNj+PdZxZA8ubLeH3tHpR1cL758+djxYoVF30vnE4XHAKlmNrx0/ItePmtzzo9V/dLYSQKiiuRPDgevt66NutzOJw4eDQbRpOli6VwLt78a1+I8o5j8fLdyHCE49rrJqBvwz58vSoDgTNuwT1DgyDUZWPRN+uxv1SCwMgE3HnnGDjT9uCnPVUIGjMetw7XInXhWizPr4F56EjcqC7Gln1VUPYfjvsX9EP+vq34brsDs2+YjOmRNVjy7U4ctAbgtgfmYlqEgP2Lv8Kq0kl49N4gZG/YiGXHjAiKD4ZXWQWyqxrQcey007fwqnwDRQYXSUuQLLa0uX4ngMNOJV4TApDpUvQ4Nr1NCm02G6qqa7Bz136UV1SivLwSNpsd99x1M5KGDGzhS5kJYrHIoxT3HndT+II4AU6AE+AEOAFOgBM4B4FLkEI5dNPvwWt/+w2GLP8M7y3Zgnw6ia0RWbklrA+he0yZOh2ffPrFRd0E6llYW9+E9MxTWL1xNw54uIew/ckuhxTuP3wCMpmUfWh0D6fgRJPRDJPZgsSE6C6XwlffCEXe2m/w+Raq7BOEibMnYXrfLHy/7Bi8x5IUKrDmve+wslIApBrEjJiFByfYcXDNXqTUAIhKxK0z+0CxeyU+3lkBk1QLH60CUjHgFRCAWXPGoeH4XizMleLua4cicPc2LNpfgEqqLps4H+8/HI6sxV9iefFY3H93JGoO7cOGg6WoNpphtDrg9DyYe1HPx6/5TSSEv5dU4T5JY5vLJKS5Lhnecfhhu0sDoYfsI2y9yN4ihUajCbW1dVi3YStWr92E+voGlsKu1Wpw4/VzccN1c+Hl1fwlD+173rp9N4YMSkRISNCv+dHj18YJcAKcACfACXACVxmBTklhZfZGCA53xCIUo2c9jKeenYiQ1j2yy3ZgwcN/hdHcXGmG0kSVXmHwDku6omgvhxTSntlX5bMAACAASURBVMKI0ABotWcqp1I66aYdRyCXSTEyuevTR9sWmulACvuY8Zt31sBGey/VOsTPvQ7PJWvRUFaHhpY7Ykd56lYsSRdh8KRJuKaPBpYmC5xyBYIC1EjdvQsLixW4b04iZKu3YcnxYtSx954pNLMwTY/kSRMwaYA/NPYmZGdmYX9qLvIqLbCf+X7gij4DvenkErhwnbgJf5VWon3ZpXKXBJ8J3ljq1MNw1qs94yp7gxQWFBRj89YdWLl6I+rq6iGXyxEeHgJfHx+MGT0M06ZOhLfeiwG12+1Ys24z3v/XZ/j3B28hcUC/06JoA0UZ1erOp8L3jDvFV8EJcAKcACfACXACnADQKSlsqsyEoToX6KDYxblgSmQq6AL7QaUPv6K8L4cU7juYCZ1ODaXijCUbzRakZeb3DClUahE3ax4eiqjFukUbsP2MFTbfm3Hz8a8bgpH1w1p8n1IMUWgobr1zDszpe7CwQI575w2CduM2/JBahBoSPd0svPPnWJxyVx+VyuEXFoGhiQkYOTAEQt5WfL0hD2VtA11X9DnoLScfCjP+JatAqKhVw08AdS4xvnXqsVDwRl0PKizTnmtPl8KcnDx8/OlCHD2WDqfTiYAAP4wakYwF82chPCyUSV7rsf/AYbz+5t9hNlvaSGFhUQnS0rPQr288oqLCO71Hurc8j3ydnAAnwAlwApwAJ/DrJtApKRTsJjRVZMJmroVgp0jguXMDKUIokWug1AVD4xcLsaR1OPHyQ+1uKRw6MA77j5yA3d72Q7z7SqVSCRLi6EOjGEtX7eo0gHMVmulUpFCiQPjgsXhgXghK923HL3sr0eCUIcBXA0dVPaqnLsAn0zTY9LfFWFYnReKIIbhp1iDk7d+JhSkO3HzDGAysT8N3a48jx6ZG3KQ5ePYaPY63a0kh04Rh5oLJGOWVgi+WZqOgutOXe1W/IUJkx8uSKkwWm0GVR93DDBFWCVr8S/BFKTrqU9JzsPVUKaR9gieyT+Lrb37EkdQ01g5nxPAkTJk8HpMmjIFGoz4L4tFjGfjvl98gPeMEK27VOlJ4MvcUvvluCbQaDUs1vRgxNJlMOHzkOCorqyESi+Dv54u+feIQGOjvUTXm9gtuajLgZG4++iXEXbDfa895YvhKOAFOgBPgBDgBTuBKEuiUFNJCBbsZNlMtnHYLXOeVQhGkci1kap8rLoS07u6WwmumjkBFVR0oMigIZ+dL0j4l2mt44mQxUtMo2tq50SVSCBHU3oEYP3M8xkTIUFVWxaTQT+3A8VUHsEeVgN/cPww+Jbk4ViNBYFgA/LVi5B5NwcI1RRgwdiQWjA2GqbgCFU4lQgI0CIvyRe7Pn+P7zHiMGRcAnUQEmdYLEcFqVKbuwfK9xail7Y58eERABwFPSepwm6QRWpx5juwQYY9Tib8L/sjogYVl2l9cT5VCkq9vv1+C42mZrJDMkMED8JunH0FsTFSH9+dUfiE++XQhkzYSSPpz3FoKKQX1s/9+jaPHMzBpwljcdOM8REWGe1yIhlJPV6xcj42btyMkOAhiiRgiiDBt6gSMGT38oqSQro1SXe+/9zYEBvh79Nx15UEUeS0qLmU7XUPDQiCVSM6anvZyEtu6ugZotWr0iY9l+zhpkHiTIGfn5EEul7GU3tCQ4DYsGhsbkZZ+ouVnrVqtRELfeCb1lVXVKCurQFhYCBNsd5sjmpciu1VVNeiXEN9yvq68dj4XJ8AJcAKcACfQWwl0Wgp77YWKAIlEDpG0bVpYV1wPtaQgKaQKo3kFZR1KIZ3H7hBQU9cIi8XW6dMGRYQjQg9k5ZbDYG6ORkqk4UhKUqL+1EnkUtEYqBAcFoxQfQPyCmohD4xBvJcD+44Xgyq4siGWQuvrj9hwX+iVEojggmA1ouhECUpMMkQlRiLcSwq4nLCYzDDaAJuhFjnF9ZB5+SAmIgiBOhnEEGCqa4BNq4OtKAdFplD0H6CHWiKiT3WwmxtRkFeBiiYrPOsk2Wkkv7o3yKgfoagRz0jrENIqbZTU8LhTgbcdfkjB2ZGsngiiJ0phcXEpFn69GDt27WP7APv0icUzTz6EQQP7d4iwrr4BXy/6Ees3bIXJ3PzNBgnGW3/+IxM2GiaTGb+sWIvvF//MZOaeO2/GvLkzz0o/Pdc9qqyswsuvvoOEvnG45eZrmUg1NDRB7+2F6uoanDx5CqNGJiM8PJSd++ChoziQcgS33nItGhoasXXbLtTW1UOjVmNY8hBWFIfWc/x4JhIS4hAWEow7br+RyVXWiZPYvecADEYjkzC6BpImEigqoDM8eQj27DvICu/07RuHIYMTWXQ0Mysb3no9Jk8ai6ioCEjE7Xe5nrk66j9La87KPokAf18MS06ColU6PR1J7LNzcpmc+fr6MLZKpQKJ/RPYvs78/EImlXovHeQKOfz9/eDn69NGCktKSrF3/2EmdyShjY1N7L0DE/uhqLiErbtPfAwS+vZh185+/trt2LptN2pq6jB1yngEBQX0xD86fE2cACfACXACnMAVIcClsAuwx0WHICo8CPsPZ7G2E3xwAhdDYITIjN9LapAktrTZLVjtEuMlRyC29tBKox1da0+Uwg2btuHTzxehpqaWLfn3zz2JWTMns/6p7YfFYsXSZavw45LlaGhsanmZxOyVl36HKZPHtfxeSUkZFi5ajO079iI6KgK/e/YxJlXuCNX5ngWKar38ytuIjY3Gs08/wuSIBn2Jk3LwCH7+ZTWmT5/EopBUifmDDz9nEvfcbx/H9z8sg8FgxNCkQWyNlLoaGxuF5cvXsn2Os2ZMQXBQAJKHDUFeXgET17DQYPh465GeeYJF1ubOmYHS0jL8+S//RExMFPr2iUVlVQ0yMrJYhdWgwACIxRJkZmZj0KD+uP22G9j7zzVKS8tRVl7BKrXKZHIMHjSASSGJW+rRNFadOTgokEljeGgIoqMjmdAdPnKMtf6gvZzbduzBwAH9EBraNjrY+pwkhVnZuZg2ZQKTcWonkpaWya6JopCFxSVQKhTs/O7qsWVl5Th6PBOUyj8osT+Xwov5IcXfwwlwApwAJ/CrJcClsAtuLTWml0gkMJ+uuNoFU/IprjIC4bDjGUkt5kkMULRLy37Z4Y9lTj2sPbD1xLluU0+TQkob/OLLb7Fz934mKBQlIwk7V7Ro3/5D+M9n/0N+QVGbS+xICmm+nbv24b9ffcuE7bZbrsPdd95yVoSsI1aUkvrz8rVM8CIjwjF9+kRMnDAGXjotKiqqsHDRDyxKdvONC1iE75XX/obrr70GQ4cOxhtv/p1FOe+9+1Y2tVgsZlL5y4p1TLKeevwBti/RIQhY9M1PKCgsxhOP3gcvvQ6bN+9A6tF03HzzAjgFAS+98lfceP08VmiHKrF+9MmXTGofuv9OFs2j6GPeqQI88tDdLD32XMJLMkjtiEpLytDYZGBVWkkKaQ0U1dRpNSytk1JHSfxobmJA9yUyPBQKhYIJq0qlRGFhCdurOWRIImKiI9vgay2F9EJDYyNSU9PY2qxWGxqbmlBf34j4uBhERjbv5aZ7pNNpWXoptRXhkcKr7Icsv1xOgBPgBDiB8xLgUsgfEE7gChOgfYR3iRvwiKQeXqK2+1E/cPjgU6dvrxJCwtnTpHDDxm34+3sfs32ENB59+B5ct+AaJh/tR9aJHPzns69x7HgGE8jWoyMppNdra+vx7j8/wt59B1mE6y+vv4iYmLYic67HjKKSxSWlWLFyHUvfjImKxP333c7SH1et2Yj09CzccdsNyD1VgB8W/4LXXnke/n5++Pb7pVi9ZiOL8C2YNxMjRyZDrVLh5+VrcOjwMTzz5IMIDAxAfUMj3nzrPRZJ0+q0EItEsFitLIr41BMPsr3Or7/5D/z+d09i5PChTAo//PgLlpL62CP3Mqlb9ssaJpoPP3Ani2peKAqal5fPzuuWQrp2uk7a201RvdLSCiQOSGB7ACnllFJ6Q4OD2LlWr92MObOnws/PFxWVVezX4IH94eXV3B6ERmspdDgEZGVlM2mdMH4MKCXXZrezNVLK6ID+fWE0mrH/wCEMHzYEh44cw9Ahg7gUXuGfe/z0nAAnwAlwAj2LAJfCnnU/+GquMgJUXXSqyICXpTUIa9d+Yo1Djd86Q+DoRRFC9+3rSVJIUaPvf/iZpU+6xz/ffQPJQwed9bRRlImiYhQlpLTE9uNcUkjH/fvjL7Bi1Qa2Z+7N11/A+HGjOvU0U8SMiqtQYZt+CX3wwP23Iz+/iBXGmTRxLI4dy2DS9Pij97HMBBKenJOn8ONPy1mhm/lzZ+CmG+dj85adbaSQ9ka+8+6H8PP1xR2338Da49AQSyTQabU4eTIPb7/7IV5+4VkkJMS3SCFF9R59+F62J88thQ89cCfiLlIK6ZzElPYLFhQUsSint7f+LCkk+Z06eTyTuvr6BmRkZbM0Vjpvaylc9vMaCE6BRUgpDXXGtIks0kjtRuwOBwIDAnD4yFEkJw9CWVklE3yaY8++FC6FnXoy+cGcACfACXACVwMBLoVXw13m19gjCZA4xYtsrP3EePGZEq2kImlOOR5whKG2B/ciPB/UniSFRUUl+PjTr7B33yG2ZB8fPf7yxosY0D/hrEugYjQkZbv3pnR4eSQqjz9yLysK035QVG/h1z+guroWTz52P26+acEFnzuKklH0kvY1UhSNIo6Lvv2JFU156IE7WNGqL7/6jqVi5p3Kx4P334mxY0awean9DckhtbRY+vNqVmDlnrtuxuHUNOzffxBPPfEQQoIDmSB9/t9FKCwqxW9/8wiCAgObK0e7XOz9VEjmr3/7EC91sxTSOohfXW0dK3pD+x/DQkNY78cdO/eyiB5J45Gjabhm1lTGgKKWJIVUmbV1hdj26aNu0CR+bimk4w8dOQqtVovysgqMHJHM9jRyKbzgY8kP4AQ4AU6AE7gKCVy0FNIeDa1axcqJK+Qyj0uwd56xCw7BySp2NjYZYTJfXCGX7mxJ0flr4u/gBAA/CHhMUosHJA0tOEgIs50yPO8IQiaU52n60rMJ9iQppEqUb73zAaggDA2qoPnyi79l6ZntB6UgUjEXamrf0SCp+c3TD7PU0/aDKnt+/J+vUFJazvYFvvHqHy54k6hnIlVETUzsB41ahVP5RUxqrl0wGzOmTWKpnRT5oyinXq/DC394hrWZoMqda9dvYcVlaE07duxlewVvu/k6JnkL/7eYVS3tmxCH5KRBbG/kZ/9dhIiIMIwZNZylj1IVUUqnpMIw3S2F7j2F3novDEzsj7T0TBbpjI+PZXsnKUV01IihrK/ilm27EBURztJHS8vKmCgnDx3cUjCGoHoihVRhlSq0rly1nqXyTp0ygRW14VJ4wceSH8AJcAKcACdwFRK4KClUKuRIGtQHs6aMwvjRgxEdGQK1SnnBfSYXw5e+Oa5raMKJnEJs2pGCDVsPIPdUSaen4lLYaWT8Dd1IgNpP3CRuxEuSaqhEZ9IUC1xSvOPww1aXFrZemDbqRtaTpPBI6nG89ud3WasHGlT98rVXfs/aGbQf5eWV+GLhd9iydRdLa2w/KH3zPx+9e1bhEzqO9tyRUFJBFyqM8tV/P7jgE0R9+mgPIIkcRf58fLwxZdI4jB41rKWVAhVlef+DT1lxmdtuvY5V1aTCKiSKJ3NOsSasVDV0xvRJrPopRd5WrdmAlIOpIAl7+KG74evjjYzMbKxdtwUVlZVsv+C4sSNZimt1TS3bn0jtNEgam5oMWPbLarY/kQrPUBSTirScyMnFvDkzzuoZ2NFFlpaVs8qoxEEmk7GI55HUY6w3IKXG0n7DY8fSUVZeyfZ1jh6ZjIAAf/Z3CEU+qUWGwWBi609KGsjSR1sPkmKqMDps6OA2v+9OTxUcAutvSP9P+zyp4AwVuDGaTGyPJgkjseaDE+AEOAFOgBPgBJoJdFoKSQjnzRyHJx+6EQnxnhVS6ErYew4cx18/WISDqVmdmpZLYadw8YO7mQC1n3hPWo4Q0RnxqHZJ8Ingg6VOLzTh3L3gunlpXTJ9T5LCg4eP4pXX3mE9Bd3jnbf+hJEjhp71RRYJFVXJ/P7HX0AtDKiISetBrSheffn5Dhmt27AFX3z1PaqqqtnetvWrf7gkllTJs8lgBEktSertt96AgYkJ3ZiVcUnL5W/mBDgBToAT4AQ4gV5MoFNSSBv6F8wejz89fx9CgvyvyGVTTOVY+km89OanOHzshMdr4FLoMSp+YDcTCIID/5KWY7j4TCp0vUuMn5xe+ErwRgXO7pvXzUvq8ul7khRSvz9quUAFYNyDmtbPnTOdyVv7QVGo7Tv3sL6DFPWjAjAUVYqOCscTj97PIk4dDdqLSO0gSOYoRfV/X/zrornS3jhq8L59xx7kFxRj0MABbL3U0J0PToAT4AQ4AU6AE+AEuppAp6QwPjYMX/3rJcTFhHf1Ojo1H317v2l7Cv7vjY9RVV3v0Xu5FHqEiR/UzQQUcOJlSTXukDS2nMkCETYIGnwo+CIP8m5eweWZvidJIbWWePPt91BZWd1y8RPHj8azzzwKX9+OUwipATpJWXFxGRyCg/UKpBREajfR0aCqpX/9279Y2iONqVPGsyb3Fzso7ZGE9OjRNNbQfWjSYPj5+XRLiv7FrpG/jxPgBDgBToAT4AR+PQQ6JYXPP3k7nnvi9h5x9RWVtXj93S/wy5qdHq2HS6FHmPhB3UzgbnE9XpTWtDSopy54B5xKto8wHUoIvXgfYWt0PUkKqc0D9SjMzs5tWaKXlw6/feZRTJwwmlXgvNRxPC0T//7kS5w4cZJNddst1+KxR+671Gn5+zkBToAT4AQ4AU6AE7gsBDolheuXvI9B/WMvy8IudBKzxYrvlm7En9767EKHste5FHqEiR/UjQQmiIx4Q1qNSFFzA3USwiynHH8T/LDbpYbzVyKE7M8bgBFJ8fjpi1e7kahnU5eVVbDKm+4onvtdAwf2xx//8Mw5o3+ezQ5W4fLrb39ijeSpQTuNPzz/JObMnu7pFPw4ToAT4AQ4AU6AE+AEriiBTklh3qGfoFSevQen9RW46yjSh8LuHE6nCxu27scDz7zl0Wm4FHqEiR/UTQSCYMd70gqMEFtaSshQYZl3HL5Y5fLq1ZVGO0LWk6SQ+uOtX78FH3+6sE2xGaqqSZU+H3vkXpaaeTGD0kap5QFJIbU7oKHXe+HTj95FcHDgxUzJ38MJcAKcACfACXACnMBlJ9ApKSxNX3HeBZIQ2gQXJGJAShbWwWDSSP8QNUcT3IN+y+kC+8B8jreeNduWnYdw12OvewSNS6FHmPhB3UBA6XLi/yTVuFnaBNXpzoO0j/BfDh8sdPrA+iuKELrx9SQppDUdSU3Dhx9/gby8/DZ3WC6TsdYMTz3xYKfFkJrOr9+4Ff/57H+gPYjuMWvmFDz79COs1QIfnAAnwAlwApwAJ8AJ9AYCXSKFLhcJnQt2lwuNVie0cgnU0rOl0C1+VETBrYRuAbQ7XbA7AbmYfok8EkMuhb3hEeNrvENcj6ckdQhq1X5imVOHFxyBv5o9hO3vck+TQpK2JctWYfFPv7SJFtK6qapyQkI8nvvNo6x/nSeDevl9/8My/Lh0xVltKz7/5B/o08ezeTw5Fz+GE+AEOAFOgBPgBDiB7iZwyVJIeme0Cagw2FBnc8JPLYOfUgq1VAxpB63WWDTR6YLR7oJVaI4KkiOWmJzwk4ugkgIaqQhamfiCYsilsLsfDz7/pRAgMRopMuNFaTUGiZr3mtHzf8ipwIP2EBhEvb/1xLn49DQppHWmZ2SxqN7xtI57nFJkb9KEMbj+urmIjAiDREI/g+gLKhGoRQTdO4fdgdVrN2Hjpu3IOZnX5vLFYhGumTUNDz94F7y99Zfy6PD3cgKcACfACXACnAAncFkJXJIUkswZLA4cKmrAsQoDRsf4om+A+rQQiiA+HSx07zOkK6MUUaPDBYvgYv8tOAG7CzA5XBC5XJCJAYfTCY1UjGCNBDL3JB1g4VJ4WZ8VfrJOEKBHPwx2ljY6R2JseWeuU4p7HWEog6wTs/W+Q3uiFBLFpT+vwrffLUVdfQOaMxY6Hn5+vhg0sB98fbzZHkFqTWG1WbFj574O30DRxv79+uB3v30csTFR3XbDbA4XquoF9rPzfEMmFcHfSwLp6cKqdLzB7ESDkcobNQ+tSgy1QoQmkxN6jRj0Hhr0M7nR5IRGIYJc1j27w+12OwRBgFwuZ5HayzEcggu1TU74aM9c6+U4r81uh9ViZa1FLlTplrhQsSKVWgVpF1TFbX19lO5stlig1agvuA76s2EwGkHp1R318rwc3Pg5OAFOgBPgBC4vgYuWQkoXtdoEVDVYkV7ehDKTA2PifBHnq2Ii504LdX92EVzN+w0dTsDsdLFdVPQZhH7f5Gh+jX5JRRRFdLJoYqhWgiCVFHKJqMNdV1wKL+/Dws/mOQE9BNwlrscDkgZ4i5o/iJe4pHjaHoSjUHk+US89sqdKoclkwk9LV2HFqnWora0/rxh6ip4iiuHhoXjwvjswZvRwyGQXJ/wmqwsVdQKMlubnRSIWwUcnhp+XGDJJs5wVVjnw/rIG0LFugas3OuFyuuDrJWn5Ii7cX4rH5nrBX98sXBabC5uPmLFyv4kJZW2jgHGJKkwarMB3Ww14ZI4X+oTJYLO7kJprw75MKxaMUSMmuOuj2RR1zc3LR3VVDagCrE6nbUFdWS+grFZog57+LvHTiRHkQ5LruaTWNTVHd701YpB3ltU68Ma39fj9TXrEhlzcPfL0mWh9HLVEOXjwCKZOnYjgoIDzTkHR55QUOnYCgoO6tlBR1omT2LV7HxbMm43AQP+WddB3IxaLBYLTCbVKySSd5HHFynWIj4vFsOTBF3PZLe8xmy1wOgWoVKrL9gXAJS2Yv5kT4AQ4gauUQKekMP/IzyyVitKkzBY7GgxWNJodqLU4IFFIEReoga9aDvff2/TRxv1lPJPB0+LnFAEqsQgKSXPk0GB3oc7mgok2FbpcEJwuVFkckIlc6OstR7BGxsSw/eBSeJU+tT38shVwYbrYgOcktYg+3X6iwiXB3xx+WO3Swf4rLCzT/pb0VCmkdbr3Fy5fuRZ1dSSGF/9AyeUyJPSNx4L5s5gQajWai5qsqMqBQydtKKiwo95wRgpD/SQYEivHgEg5KHB0LM8Gg9l1ulwRYLU7cfyUDXYBGJmgYCLpHv5eYgyMlp+Vhk/H/rLbyKKBQ+PlLVJIEbQdxy04ctKGKUlKTEvqni8vzieF249ZsO7QmaI9NjtQWe/AmP5K3DVNCy+1Z1FFpxP4eY+RSeSMZBWLiF4pKSyvqMTJk6cwaGB/FnU+33AfOzCxP7y9z39sZx+0c0mhw+EAvUYRyoGJ/ViF8a6SQrrXmZnZTDr7909g0VI+OAFOgBPgBHomgU5J4foln8HPRw21Wo7svBpkn6pFaKgegUE6+HqrEKBTtHyj3VxUhlJE6UOKC1Yn2B5CweWCQiKCWiJiew7pA5lVcKHG6kK5SUC9RYBE5ILZIcBodSBYKUa0lwwheiWk7VJJL78UShEQEYoIPzXklJZF0VJjA0rqDZD4BMKvvhYF5fVoLkzvjwGD/SBrPIGjpwseylUqhEVHwF9sRGFJJSrqm/vVISQMycE6SK0NyMwoY++Xq1WIjAqForEWBSUW6CKCEBaggKWqACdKLexDoEQSioGDlDCU56HEqGPH+yrOfCi0NhQgPV+B2AHBUJkqcORk3ZmnUK5CQHAgInxV7FpcghNN1aeQVWK/YGpaz3yUe8aq6CPrAJEFL0iqMUZsYYuqcUnwlVOPbwRvNLU0pOgZ6+2uVfRkKXSL4Zp1m7F9xx7knSo4q/iMJ1w0GjVGDh/K9iAOHtTfk7d0eEx1o4CvNxlYCufMZBXC/KUs4kfRwNRcK5O0sYlKhPtL8Kf/1YFEUaVoliOHw4XiagdL+YwJlrGIGA1KMZVLRXj9Hh9WDZp+zpbXCTiUY4XZ6sLRPBubZ3T/5kjhgtEa9nsUpbxtshbRQWdHCOkDfnVNLYvw2ewO0PWHh4UwiaDCO4bTFVjr6urY+fz9fRHg78dSFaktSElJGWvbQcebTGZQBIkkpHWksD2gwkoH1hwwoW+4DJMGq9i1tB50TbRuk6U5BbZ/pBwBejGyix34ZksTFDIxkmLl6B8pg04twmvf1OP2yRqYLC7YHGDRR3qNoonsz2qTE6knrSzNltJrB8fIEewrAUVjy2oEdn6KZFIq6vC+CnZ8RoENlNarkovRL0LG2LWuoE19LMvKKxkrrVYDkjD6//q6ehY58/X1Yawowtz6WBKogsJiqNVqJlX0mkIhR1BgILy8dM1fzpotKC0tR5OBUj2lCAkNhrfei315S++pqKhCY5MBKqUSDY1NOHzkGK6dfyZSSPe0vKIKhw4dZeuKCA9FREQoNFoN67sZEx3FWqvQlyeU6kuRTtovS/PTucvKK2BoMkIilbDray297HmprkXKwVTYbFaEh4UiNCyERUBdLidbN6VxU2uYwAB/Vv2X5qXrrKquYc8I8aHXKLJJKa20DrpW4kCRfjqe1kTHEVObzQYvLy0iwsPYvHxwApwAJ8AJeE6gU1L4v0/+idBgL+i0Cuw+UIhdB4sxekQExg+PRGigBnKZpCUGQlJIHwyoIqnZ0VxZlD4oUmqpSipiewfd+sLSVwQXykwCSgwONFgFOJwuuAQHRDYb6Lv3voFqhPmpIW31qeByS2FAXH9MHz8QMRobKioNEFRqKAyl2JVVCZ/RIzAkKw2r9majgPFPwsPPDIb21CK8t5JoSOEfGo+5N4xErKgae7cfxPZjlTDToROm4oUxkdDZa7FpyTpsLbJBHxSEWfMnwicvDWu21CJ61khMTvaDo+AwvvslA4UmB+TKiXjiqQCU7FmKLSVRmD17HMKcjaisM8EGwFB6EBsOBuPWx8ciqHw/3lmcefrJEMMnIhaTvZmGngAAIABJREFUJg1BnNKKOqMDCo0CTZmb8MNeI0vx5ePiCPhCwHOSGtwkaYIMLhhcYixx6vCZ4IMKXD0fUnq6FLrvblpaJlIOHcWOXftQUVHpkRxKpRIM6J+AUSOTMWH8KERGhF/cw3J6j/XPu42oahBw73QdEzxK37Q6XPBSiTEkTo7MQhuqGpwYn6jARyubcNMEDdJO2Zh4aFUi2B3NewBJXmobnWwfoUIuRk6xHS/d4c1Exu5wYUeaBct2GVn0kPYK9o+Qw1cnxn/XNeKaEWrUNDoxb5SaRdU6Gg6HgILCItTW1sFud4B6NPr5+qD/gL7Izy/EiRO5p9MSXew1q82GYclDmKRk5+SiuLiUCQ59WK+vb4BMJmWvn0sKSbR2Z1iQnm/HjeM1CPE9vUHy9OJof+DXm5vY3yNapZhJNInflMEqtndw0WYD5DIgMUrOoq0ki7//vBZJcQqWjmqmDJUmJ8b0V2D8QCVLsV26ywij2QWVQsT2YCrkInbuOoMTy/eYWBaLn5eEpfQSR7p3dG6lXARykEHRcjZ/6+8vc06ewu49+zF96iSEhQUzFunpJyCTy5joiEUiFm2Ojo5EQUERdu3Zj2lTJiI4OAArV21g8qfRaFgkj9KfQ0NDkDQkERSlTj2ajqqqaiabJEtKhQLDhw1h/09pq+kZJxhnimAbDEZUVFbhhuvmtqSP0r7OwsJi7DtwGC6nkwlgXFwMu6+r126ERCyBj48eZrOVvT8oKIDNT/cwMysH5eUVTPLpCwGZlNq7jGDCSkMQnCgpKcW+/YeYcAYFByI6KoIJGzHIzc1n66Q9lyR1gxL7sfnz84tQWFTC5mhsamLVfadNGc+OPZ6WyQpFhYUGMwGsq2tgEkjPFe3HbDIYWCbApAljER0dcdF/LvkbOQFOgBO4Ggl0Sgr3bVwEahpPP+xPnKzB8ZwqBAV7oX9CICKCdQj0Urbs+SANYvsFaXO/xQmJSAQtVRaVidsIoRs6pZGSGFabBeQ22JDXYANcTng5HVA6HCyFNC5YB72W0qiav9W9rFKoCMbM68dhfIAVGzYeQl6VCYJCDZ3YikqXBoNnXkAK5RpEDhuHm4f5Qmwxo64wE+t3ZaOIMqVICkf4wwkNXCUpWLw4DQ0dSOHovlp4yR1I37EDPx6sgEzRTgpnjYAiJxM7jxahlvjbjGgwxuGeZ9pLoRoJg4di7qRg5Bw6ioMn66DQqiBuKsepasclpdNdjX+I3Ncshwu3ixvwrKQWXiInHAA2C2p8IPghBwpcTa7dW6SQ7p3RZEJWVg5KyyqQnZ3LojPl5ZWwWJsrxtIH8aioCFZwIyIsFIMG9WfFZOJioy65CAeJx7tLGnDPNC0TuaU7DSxSaBdcyK9wYNIgJQK9JdiSasbs4WqUVDsQ4C3BMZJCgEXH6HUSGkorrTUILKMizF/CIv7D+yiYPFrtLmw/ZkZumQP3zdSxKOL+LCu2HTMjJduKAZEy6DVnvtSjH7EUQZuapILidLEZEhj6IE4RLfoQTx/eMzJPYMqU8UwsSAqThw5CaGgwk8Kdu/YhPj4GIcGB2LBxGwYNHICYmEhYrVYmM8R1xPCh55RC2l+5bLeRySDJavv9hGtTTNh4xIwXbvFmRXUKKh1Ytd+IuJDmqOL/Njax3583ull0KX30d5/W4qaJGswdqYaD0mj3GBm768dpkFNix4bDZtw/Uwvak0nzfbq6EbOGqRHiJ8GiTQYE+0hw4wQNgrwlyCqy4e9LG/DKHT6IDJLCbm8unkaC2Hq0lkJfXz1Wrd4Ef38fDBkykIlMWloWEyP6koGiXySQbilcvmIdO2bs2JHNopedi7KyCowcORR2m4MJF+35IwGqqanD7j0HEBcXjYiIMOzff4jdpyFDEpmwHTp8DPkFhW2kkNZJUd6Ug0dYRJcknSKUJPS0p9BhFzBp4hgWFc7LK0BO7im2ThJZuof0ZyA2NppF96gi7+DBA5A0ZGDL5ZOg7T9wiM09NGkQm4cil3RdiQMSWKSYxC81NY2J74jhSewZIxFUq5Xsmqja7/hxo9AnPgZHj6Uj9WgaRgxPRnh4COORlp6Jvn3i2Bc1xGrj5u3si5qJE0bzPYxX81/I/No5AU6g0wQ6JYV5h5fBaLKjrsGMmloTSqqMqDbaoPBWIyRYh76hXghtlUJKUthkd6Ha4mTRQV/WcqLjojG0cvoL1eRw4mS9HYeqzDBY7AiVA6EKEfQSeq8Ewf4aqFUy9kGnK6RQFdUPk+NEOLolE6UQQ60LRnKSL+pyspFeTvG20yMuGQ9fkwif0s14f1kpi8S1jLAIjL+AFCq89Bg/fyYSTNUorJEgJtqMLVuOIL3Y1CyFySqkZcswLFGGtI0bsalccVakcFhgHUzaMASiAmu+3YF02/i2kcJZwyE7loq1+3JR3rK4vrjvN+2lUIboAYmYM7U/HOWnkJKShswSAyxkMXxcNIGxIhPekVYiVNQMMsWpxD8FPxxxKa+KfYStwfUmKXSvm6ImlM5G0Qf6oEzRDRr0gd3XR8+iI3ovLxbN6KpB6ZH/Wd2IF2/1weFcK/ZlWPHM9V6s4AyJIEW4fHUSrD9ownXjNNAoRfhkZSOLXJ1vUNEYSgN1R/0oZfSXvUas3GtCRKCURROp2Aq9vuGQGZMGK7HjmAXThp5JXyXZjA+lY09XJRUEFu3LLyxmrTlMZjP7ED5r5hSWCki/SCpIXojljp17ERoSzFIjN2/diTmzp7PXKK2Q9thRiuDgQQM6lEISNkp1JQa3T+k4nfXvSxqgVYrw2LzmvXd0jWtSTCxKeN1YNX7aYTxLCl/9ug7P3ahHvwg5k8LV+00srfb6cWpsOmLGuhQzi7iy6KoAlNU4MH+0Bsl95Gwf5ogEJWNFkUDa+/nF+iZQcZxRCQpMHKxk52s/WkshRf1Wrt6AGdMnsS8WiBNF3Ehuhg0bApvVht17D7SJFFLkbfKksUxwKMKWkZHNRK+qqgbHjqWz9FNK7SSuFMUlEY+MDMfhw8eYIJJ4kZRRhG3f/oNt0kdprSRuVNyGUkBJ0lvvKfTz9cW0qRNYRJO+LDlw4DD7UsRssTKRo0qmSpWSFToiWe0/oA8mTxzXgoBSTJmcSsQYPiyJCefJ3HyWmhoUGMD+nxhQWnFISBDGjhnBIpKU0l1XXw+b1Y6S0jKMHzcaAxMT2PUSz2nTJsLfzxdZJ3Jw+MhxjB41jEUhaS6KrtK806dN5CmkXfWDis/DCXACVwWBTklhSdpy2GxONDRZmBiWVBpQWG2CQSqBS6OEzleDqVF6hGqk7Ntqx+lWE/SXq0YmYo3pO+owweo8nO5nT3tjaiwCjlZbkFllhMRmR5gcCJSJWZuKqFAveOmoQhqwdddh3PXY6x7dKJJIiUQOkbTtRndJQH/cdd0g6CuysHJ9DQbMH44YcTm2b0jB8fpWH7xGjMXTE2LgOLwMn2xjSZ9nBpPCsZihEVDbZEZzfEGLoBA1GtMX4r2VYnj7DcYtt0aj+sg+HK73x7Tx0ajelYKtmeVoJCkc5YXMzw9CcdtUxNpPYu++XASNbZs+Ojq0Gqty1Jg+IhjSnH34eFNYWym8ZgJiJWbUGSywQ0BV5l6sPRKEW55oL4WA3Msfg0ckYfwAfyjtJpSXFGHPpjTkmO0tRSw8AssPYgQC4cDn0lIMFDd/XXDCJcc/Hb7Y4dKgOaZzdY3eKIVX4g7lltnx5fomvHibD4vc7Uqz4Pmb9DhRbGOyNjNZjQaTE6U1DswZqWaZGk9/XIM7pmgRGShlUa49GRaW6jhzmJpFqXJLHUgvsOGZ67xaCrNQ4ZWqRoHJJkUNdx63ID5Uhn6RMny2phEPzfZiAkY/V6lqaftB583MymYf3sPCQqCQy1FTU8siR/Thm6Ks5WWVLGrl/qDvlkIfH29s37kX8+ZMZxUoz1doxn1eSof9ZrOBrf+2yZoOq46++V09IgIkuHdGc7oiVU6lIjUl1QKuG6thqZ3tI4Wtq4+2l8JV+01sv+Ds4aqW9hwkh4F6CeqMTtDrY/opMWaAgp2Ptj1Q2m9euQMHsiworhEwd6QKEwaqzpk+KjgFrFm7EfPnzWZ78IgFCWFGZjaGJg2E3SFgTyspXLV6I/sSgooYkZhRSmhGxgkWkSMJKyoqwZDBiUzMaJB06rRalkqamnoc/RL6ICEhngnluQrNnE8KaU/hyBFD2ToLioqxf/9hJpn0nlP5hejbNw760+midH5vvZ7tDXSPjqQwMzMHW7buZNFPSv2kQXsDKcXVYrUgNTWdRRRJ8kRiEbZt343koUOYFB4/nslSmKdNnci+TCAppMjhmNEjWHRUcDi4FF6JH2T8nJwAJ/CrINApKSxNX9G8T9AhoLHJitJKA2oMNtQILhRZnbDJ5RgSrENykAoBquZvTN39tEgGO/poTK+TPFKxGdpnKGcy6cLJBhuOlBlQXm2E2GhBqEwEnVSMxD7+8NErIZNKsDfl6CVLIcQy6EIH4M4bBkNjMkJsr8H2dftwpMrK9kG2jCGj8OSUvpBkLsG/1nckhaMwylSNzIJqNLI3BWDE+EjgxNd4b50MgZOvwdPDveGwmGFxSqFWSVGXsRtLt+eiaDDtKfTGyb8vx+ZBk/HQ9ACYywtRqQprs6dwTHgdvlmVhrgJ0zArFkhdV4WIma32FM4aBe+6MpwoqoMZAgylp5BeEok7nzpbCiESQ6aQQ+0fguTkRIyM18N0Yhf+s66Qpa7x0TkC70nKMU9iYGVkql0SfCZ4Y5HT+6oUQvYhD8CIpHj89MWrnQN5lR1d0yTg3R8b8NxNesbsk1WNKKgUWLESKn5Cckj/pqgfFVGpNwh45INqFuWiFFAq5kV76Uj6dCpqBSRi+xH7hMrw6l3eHVbrpIgaVeak/YQkhhSppJYUNN/bi+vxx1u9EdWu0Az1uNuzLwUhQc17zmhfJUWOqHDJzBmTzyuFJDXrNmzFrBlT2P40EoycnDxUU6RwcOJZkUL6OyazyMaK7zw4S8daZXQ0vtrQhPJaAS/c6s0yR0gkKR2U/k65boyGFdDpjBSSkFPRmudv1kOnalvRJrvEfpYUutdE7KkQze50C04U2/HYPB3bZ+gerSOFKpUSvyxfi1Gjkln6pEMQcOx4BgoLillaptFkbpM+SlIYHBKIMaOGNwvkaSlMShqIxoYmHEvLYHsVaf8hQXD/HUtVTCm1lPbvkTTS/SJ5OngoFdfOv6ZNSwoSvAMph1k0kQRQqVSeVX20tRQOGTyAfTlB+xWHJw9BVFQ4RKcrHNH56RlsL4UiiRgjhlFqqholpeX4+ZfVmD5tEpNK96A9jSSulMo9dOggREWGs2jhkqWrWSSQSWFaJgoLSzB1ygTodBouhVfZz0t+uZwAJ9C9BDothbQc+sbSYhVQVWtkLSkEqRinjA4cb3AgSKfEsEA1+njL4EWhwfMM+su73uZEmcmFYLUIGilFE5t7HFKvwnKDDVkljThZWAcFpZJ6yRHkq0aAnxq+3mqkHD6O+576s0eEzhUpZG8mQQoYhLuv8cfxldtwqK6D5tBeA3H3HUMQZ83GB1+loFUdT8CdPnoiHWv25ZwuNDMEDz09CJq8Rfhooy8W3DUH0bYC7Pl/9s4DPMoq+8O/6ZnMJJPeISSEEAgESEgooSNFFFBEBHtdsbu66q6u+le3uLuude29Iah06TVAKAFCD5AEEtJ7nV7/z7khEJrMUAOc+zw+Jpn7fd+97/cxyTvn3HP3VMAKFTp07oQEfz1+XbwNebGpR6VwHuYqVEi7ZTzGRipgNFrRsP94oRkhhfO2o9IVj4fu64MoQxMatBIUtRaaGZMKxZ6dWLblcEv6qMsJp+t06aNtkEkkkMmiMf62NCRry/G3LzNh5Uozbj1TrZ3ukjbgZXkN6GMQo0uCmQ5f/MsZBPs1GCFsZcJS6N4jRO+B/5vfCD+tFHeO9BHVRClbgv7Gpg/S6Gt676KN5en72iYHnvqkVkQT4yOVolooRRRJSm4bqoG3Soq9hVas2WnGI+N9TiuFdc0OLNxsFNVKo4Jl+GhhE+4a6SOkh9YzUtrm3+7xF+sVWxul0m7ctFUIXGL3BJE2unJVhlj7NXbsiN+VQkpnpPVm/n469O3bBwajAVlZO4TkUATs5EIzVNnz08XN4gPI6Tf4nHFvwtwSG177oQHP3OKLpBgVtuVasCjLKCKqqfFKfLtSL4SZ1msS35O3pDg5UkhR17//1CDWUU4a5A24JKhqtIuCP+X1jjNKITGiY+naBRV2PDre94RiPW2lMCIiFCtXrUd5RUuqLVVlJQkKDwsVQkYpuG0LzZxJCimqSFtWLFuRISQsfUCqiMJS0RmdH2XT+GBLVraoDkopupT6TOsGKTVz8qTxJ0ghVfkkKaTqndSXis1QdU9K8Wzdp7CtFNK1g4OCRPSXnguKDtM9pLHTelKqONvaaG0ppaZS4Rj6ACA4OEBEFpetWCvSX4cMHiCK2lDaq4qq2Or12LFjjyi8QxHpHTt2iz0thwwe6LEUDkpPE6mqVGinW0I8ry907y2JezEBJnANEzgnKSRe9Eui2WDDkcpmVBpssCrkKLVLoHdI0T1AhcQAFUI1MiF5p2uthWXqLS5UmZ3o5CMV21SIje/Fp420psOFsgYT8oobUFbaCJvegpAANaIifBEcoBFS+Njz/3Lr9v2uFLp1BjV6jx2BCUmBsFcWYvPuSpi8fRHgbMTeIhM6/M6awk+yB+HhqRGo2rYOMzLKxdWie/fGDemxaFi2Ab+F98CjIlI4D786JdAF9MYd9yahg9KMwqydx6qPtkphWa0JMaMm4L7UIEitjdh9TAr7wae6GHsLakD1ayz1xThY0hIpjKjfj2W7qfyMC3YjoNEGoGO0HFXldXBoIpDcIxLSkky8P6+AI4VuPQ8tnfpIzPhSUQYdnGLd4BKHN16yh8AoOXVtkQenveK7shS6fwtpTdvL39VjSA8v3NiP9tSTimgXrVmjt88gXcsaN2okhQ+9V4PaRuex7SdOvhJFrmj/wdfv9j9BCkkwSbhKalqkkLZq6BAiwz9nNogCNC/f7o9BPVT4YkmzKLLywhSdWM/Y2mg7inXrNolID63noqIgxaVlQmaoMA9tf0BFRlrTRzMzsxAeHoK4uFjo9Uas37AJhwuKEBISKKJAKqVKrHk7WQpJ3v41qxEPjfMRlUN/r9G+jf/+pUGkxVJ0867rtMfSNwsqbPhgfjP2FFqE9I5OUYtI6NM3+QohJilcus0ojp0wwBvBOpmQunfmNIr0WxJzqiT65ERfkXK7ZKtJ7AXZL6ElfTSnyCrYEU+FDOjTWYXHJviKtN62ra0UUnEUqiJKgrZv3wGxjo8KpBA3SpkkAdq0aRuGDUtHaEgQlixdLaKAaanJx9Zi0hpEitZR8SMq8LIhM0tUf5VIgfCwMAwckCaOofReqip6pLBYyBrJ+Y6dezB29AgEBx8XN/qQlyKLmzZvFympST26oUfPBKxavR6dY2NEWiv9vi8uKRXbS5A4domLFetvSfho/R99OEDnHDVy6Anpo8ShqqoGm7ZsQ0lJObp0iREiSO8PdD1KSaZ1gLTtRN++vcU6Qxrj3n0HhMhSgZmS4lKEhIage7cuIjpJKbPDhqaL9akHcw9h95596JeWIrbTIEldvGSVKFJDzHbv2Q+VSiEEnCKh3JgAE2ACTODMBM5ZCumU9AfGofIm5JQ2w+mlgFKjQo0V8FHI0UmnRJRWDl+lBF6ylk+5Wxv9wUPpomLvQidgdTgR6CUFFbmjmgb0yWdrd4paVdQakL23ElnbipAQG4ikbiGQK6RYvmYr3vrgM7fu7/lLIV0mCANH9ULfuABQdpDLaUNVXi5W7q1H+KAkdDuci9XZBWgppt0dU+9NgHfxXCySjsG0SDOyV6/FuqKjw43qjDEDE9GheSvmmjthSrwvCj9fjiVOF6RqDeLTB+GGLiqU78zBmk0NiBrcC8nhjZi3Yi8q62n/uzBMumcwYpTNOLB9KTZVRmLo8H7oojv+i6+hcBVmrPLD2GnJiPU+tgEIjLU1KKtqhi6mE4LFRBxorinBukU7kWOw8ppCt54oIBQ2fCKvQE+pRTyvu5xKPGUPQzF+/w9ZN09/RXdjKfTs9hktTszNNGLtbrOI/tH7ZVSwXFTFTIlTicIw1EgUX/+xXsgHVdk8XTtQbEPGHjNuH645lgZJ2zvQxvC0fpHW3g3uqRavU7Rt52Er7rlOC5+jG8M3m5z4aY1e7ONHlTg1bVIhPZvVtd2bZIsqdeflHcK27bsxZvRQhIRcuCJF1zZdnj0TYAJMgAlcaALnJYU0GJPVgdIGM4qarWJPNpVCBqNdAm+5FCEaOYK8pEL4aMN6Ej5arkZCaLS37M9EGaYuuKCWSyGBS/xxTT+nRivbTBYHKuqMyMmtwpasYvTuHoLkpHA06y2YOScD38z40S0mF0YK3boUd7oGCPjAiadltbhV1kQbiaDEJcdT9lDsdJ1YyOgaQHHaKbIUXqt3nufdSoAq2FJUiyqGUurLdSMGQ6ttKazCjQkwASbABJhAeyNw3lJI6z4sdifK9DbsrTNDIiEJlIuF51KJFP5eUmgVEuiULesFSQhNdiou4xKiqFUAcklLpVKpxCX2M2yNaRltDpQ3WsRm7BKrHRqZFJFhWvhqvUSxm2Wrt+LR5950iylLoVuYuJMbBFRwYZK0CY/L6hEmsaPCJcNf7SFY49K4cfS10YWl8Nq4zzzLMxOgdXK0DYTJZBJFZWiNHFUB5cYEmAATYAJMoD0SOG8ppEmRGFJhmFKDDc3WlkIJSplUFEeQUYlspVREBCmNlCrjkQBS1JD2LKTiMvQHJBX6bFuhlFJMixrNyKs0wG6xIVKjQHSoFlpvBWRSqSh2s2rddtz96OtucWUpdAsTdzoLARlcSJOY8GdZLXpILWhySfG2I0BUGuV2nABLIT8NTIAJMAEmwASYABO4cgh4JIW0T2FhYSHWr1+PkpISsUC8tYl1gk4XTDaKBDrhpVKhS0ICevVLR8fQYFE4piVVFJBLAbVMIiKFckmLVLZWsabX6Xs7lbyuMmBXSRN8pMDATn4I8VcLyWxtF2Lz+ivnVvFI2wOBOFjwtKwOI2VG2FzA9w5f/M8ZCJPYjIJbKwGWQn4WmAATYAJMgAkwASZw5RDwSArXL3gHf/7zn7Fp0yZUVFScIIUnT1kuV6BjbCxGjJuIR59+FoFBQUIAaS9Cb/nx4jMn1yYV+xY6XTDYnThcb0ad3oIOWiVig7yhJJts01gKr5wH7WoYqT8cuEfagHtkjfCSODHX4YP3HQGohIKL85x0g1kKr4YnnufABJgAE2ACTIAJXCsEPJLCO8Z1xTvvvPO7MngyuPDIKLz8+t9w1913izAhBfooYkjFZCg6eLIUUiEak80Jq9MFh8sl4i++KpnYquLkxlJ4rTyml3+eXnBilESPP8rrEC2xY4XTG+85AnHQpYTzGt6P8Ex3hqXw8j+zPAImwASYABNgAkyACbhLwCMpRP02lJe37LPnblMoFJh2++345ptvjkVTWvXudDsYisI1FC4EyePxPQtPdz2WQnfvAvc7HwJSuNATZrwkr0EfqQV7nCr81xGILS71Nb1B/e8xZSk8nyeOj2UCTIAJMAEmwASYwKUl4JEUVuz/TRR4Odbih+GB5/6KpwZHtezMVrYWY+/6KwpLa06YxYQJEzB//ny3Z0ZFZ6idbZXWqoytuOvRN9w6LxeacQsTdzoNgRDY8aKsBtfLDCh2yvGuIwDLXVpYOUJ4xueFpZD/KTEBJsAEmAATYAJM4Moh4JEUlucsPGFmA2+5FfdGR2PhV19gPcbin7PeQO+KcRg1PQ960/Gu48ePx4IFCy4oFavNjnmL1+HpF99167wshW5h4k4nEVDChVuljXhFXguDS4IvHTp87fSH8awfWVzbKFkKr+37z7NnAkyACTABJsAEriwC5yWFJ0xVKsNfvl+LW5wPYNgfci+6FNY3NOP9z37Gp9+6F4FkKbyyHsz2Mto+EhO+lpdDJXFitsMHb9iDYZGcLYbdXkZ/+cbBUug5e0rCcDhdovqyaJKWtde0tV1rqj1l1jscLkiltN3PiddoPZ5+SlWai6rsKKqxY3Ci1xkHsyLbhC0HLHhioi90mgvzXB8ssWFWhgG3DNKge0fFscrSNHanE5DJjs+Hti+i7BMa77EK1Ec5tP2Z5zQ9O8JisWDFqnViH8FRI4dCoZCf8QQ03oLCImRuzEJtbT2iO0Zh3PXXiWPOtA8hHUP/tb5utVqxa/c+VFXVYtjQgdBovD0b8Em9nU6n2CO4leF5nYwPZgJMgAkwgWuSwHlLoVqrg5+fDorrnsTnf0pGwcS78fShEpjb4LzQkUL65ZpzsBCPPvcf5B0ucevG0S9LhUoDhcoPDrsZLldrkqpbh3Ona5CAr8uOWbJiREvtWO3S4A1HsKg0ys0dAi70TeqMX7581Z3O13wfg9mFPYVWLMkyIr/cLgRCrZJiQDcVRvVRIzJIDrkMyMyx4C9f1WF8P288M0knBKu1HSix4YN5jeLbl6b5Y+chK7LzzXh+ih+UVPr5NO1SSSEJ4eb9ZszfZMSzt+gQ4ieDxebCjNV6ZOdb8cRNvugS0SKQJJXvzm3En2/zQ3TImeXsQj40nkih0WTGqlXrQGLXq1cidL6+kMvl2Lp9B/qlJkOn8z1laJVV1di+fRdGXUfCqRDHXigpNJstWLJsFYYM6o/AwIALiYXPxQSYABNgAtcQgfOWwkG3PIAnHn0YMT5eMO78F/7xRQZWbSsVn3i3tgsthZXVdXj7o5n4/uelbt8q+mMjPLYfOnYbicr81TA2uCeTbl+AO15VBNQuJ160FmG0ox45Um+8pYjCPpnmqprjxZwMRS7iY8NZCt2ATEL44xo9SmvsuH2YFnGRchE5azY6kbHHjENlNoxN9RZ7A4JjAAAgAElEQVTStOmABR8uaISvt1RIU6fQFmmyOVxYnGXE4iwTfNRSPHOLDl5KCUwWpxBKejc2WVyoqnfAbHMJwSQx27zfgs0HLLh9uAb2o9vOatUShPm3SKjR4kJ1o0McS++hgb5SBGhlInpJUb6KeocYJ0UtA31l8NNIkVd2aqSQrl9Uaccni5owZYgWfeKUqGpw4JsVzcjOs+IPN/iIiKZCLsGiLUZs2GfGc7f6wWx1IcBHKuZCra7ZCbvDJa7VoHeIqCqdu0HvhI+3FCoFzdkl+tDYaVzBOhmsdpc4luZAYwzSyU6ItJ5OCi0WK5qb9aLatkKpgI9WA4lEgsrKamSs34TAgAD0SOwqPhQ9XHAEe/cdQGrf3ggM8IePjw/kBBAASdvuPTkoKChCenoqvNVqeHt7Y8/eHHGu1NTklgifCyJi6O2tFtehDwb0egOMRpP4Xu2thsZbfUI00m6348iREqzJyMTg9H4ICPCHn58vZDIZTCYzDEajOA9dk85NkUqHwwm9Xg+zxSKuqVQpodVoRKSTZJWOI3E1mkxw2O1QqVTQajViHPSaTC4T39NexNyYABNgAkzg6iFw3lJ4HEUaHvrhI7wStwGJ172AJr3lokhhWUUNvp25GB98/qtHd4F+6UbEDURC/3tQfnAZaouyPDqeO187BGQuF2621+AFWwmOSFT4rzIKm2Snfvp/7RDxfKYshe4xI6lZudOErQcteOomHQxmJ0pq7ELQSITCA2RYv8cspO/6VG/sKbThm+VNiAyUo1esEhMHasQ2P5X1DizcYkRFnQNOlwsPjvXF+r0m7Cu04fV7/EHiuWaXScgWndtXLcEN/byF8C3bZkJsuByltQ7Y7C54q6S4c6QWXSIVOFhsxfJsE8pqHUKsYkLluGOEDwJ8pdhdYMVvm41CyEgS4yMVGJ2iFtf6ed2p6aP1eie+XNoson+UWkrHr9ppAv08PlKOSYM0UCul+NesBoQFyNAvwQuzNxhw21ANuka1ROh/WqtHfbNTjI+ijiXVdiGIJNRJMUoxDpJcnbcUDQanEEQ6lvJCqA/NgWT4zhFadAg+HoU8WQrp+SWRO3KkGPS1UqlEfHxnhAQHYv+BfOzLOSCigzpfH/RKSkT2jt2oqa1DUGAgIiPD0LtXD/j4aMWYS0rLsW79JjQ0NCI4KBBBQYHo27cXDuzPQ17+YYQEB6OuvkFIWMcOkUhJ6QVfHy2qqmuxY8duNDY1izRif38/JPXsjuDgQCGJ1Jqam7FmbSYKCo4gNCQEOj9f9EvtA6fTJcZYU1MHu8Mhope9eyWKPiaTCZu2bEN9fYPoR3MjuY2NiRZj3blzrxBdGm9jY6OQxu7duoKinZUV1SL3t0f3BHTrFg+VSpSY48YEmAATYAJXAYHzkEJfBPj7QKEoRWUVkeiI/u9+gZ/SC9B7+FNo1B9PID2fSCF9ymm2WFFT24BDhaVYsGQDZs5d6TH6VinsNvABIYU1hRs9PgcfcG0QSLM34TXrEdCfjB8qwjFPEXRtTPwCzpKl0D2YJC3/+bURk9K9ERYgx4JNBiEzlFqpN7lwYz9v+GulWLvbhJsHakRq6fcrm8XXmTlm/PFmHXRaKbLzLNhVYIVCJhFSee8on2NS+H93+yPniBU/rNaL8/VLUAkxpChaxm4zflytxx0jtBjRWy0ic18taxZCet9oH5isThER9FVLUVprx/vzG4UUkgC+OasBqfEqjO2rRnmdA3MyDYgKkgsJm7vReMqaQjr3oiyjWOt4/xgfMaeaRiciAmXYccgqrkeRPkqPfWCsDzRe0rNKIUVH7xnlg5F91HA5Xfgty4jVO024a6QPUrqosCnHjA8WNGHKYA0mDvRGbbMTny5qQp/OKkwYcHwd38lSSGsGN2/ehoEDUxEcHISDB/NRUVmF5N49oVarsWrNOoSFhqJvSi8olQocOJgv0kFHjxoGP11LOmmruFFkbvOWbaioqMLYMSNEf5Kxnbv2YPfuHPTs0R0dO0ahvKJCRBsHDkhDh6hwLFu+Vghb/37JMJkt2LlzjxDN1L594OXVEqWjf2dHioqxZOlqTLppHAICA2Cz2rBz1140NDQhJbknZDI5tmRlQ6NRY8CAVMhlchQVlyDA309EDbdn7xLRxPSBaaitq8fajEwht5Qaa7NZsWrVBhH1pOv6+GqRk3MQFqsV6QNSheByYwJMgAkwgauDgIdS+FtLjotonTFo1C24caIcTWX0fQJuuCkBG399E399dwEsVvsxQj2S+uKhx54/J2L0y8pgNKO0vBq79ubh8BFxMY8bS6HHyK7JAzo7TXjOWoJEpwFfycPwoyIEVi4s4/GzwFLoHjISrQ8XNOGFKX7IKbJhZbYJT9/si3qDE6uyTUjspESonwxLtxsxcYAGh45K4YtT/fDF0maMS/NGj04KEe2jqKNWLUV2vuUEKXzlTn+s2GHC9lwL/jhJB43X8fWFtKZw7S4znrrZV0TQKO2SUlAPFNvEOj+9yYmcIzZUNTqEMFK0kYQuMlCGF7+uR3qil0hXJYk9WGJFXIQCfeNVWLLVdIoUklxuy7OIOZKgbTtoEVG+5DglPl/SLCKXJIXE4417/FHd6DyrFO7It+Cf9wVApZTAanNh8VYjDlfYccdwLUL9ZSiosOGt2Y14dpIOseEK6M1OfL9SL8ZM0cbW1lYKRw4fLMSouLhURMNI8Bobm0RkrU/vnggNDcaKlRkICw9F/7Rk8fqBA3nYsXOPKDhzujWFFJmrKK/CjTeMOramcMfOvULOhg8bhKDAAFRX12DZirUiGhgSEozZsxciqkMEwkJDRApreXmlkMHBg/rD19fn2NhpnL8tXoEpkyeINYUUHcxYt1EIY1RUhEgZLS0tF+voR48eDi+VF0pLy0R0klJbSXaVCoU4b0NjEzIzs5CSnIS4LrFwOhxYsHC5ENkxo4eLc+3dt1+ky/ZPS0FERJh7Dzr3YgJMgAkwgXZPwCMprDmUAZul6eikdIjplo6hI7pA15qF01SAb2evREOT8djEJVIZvP2i4RuWeFlhsBReVvxXxMUDXDY8Yi3HWEc9ZssD8bkiHAZJm0oeV8Qs2scgWQrduw+Hym0iMveXqf5ifV/WAbNYD5hb2iKIw3upxRrA3BKriPIdKGmJFL55fwCWbDOiUe/EsF5qrN9rFumkJG6UIto2UvjynX5C9KiAy1M3+Qrxam0nF5ppK4WUtknRSFqbR2sJbXZgebYR943ygZ9Witd+qMe4VG+RbkqNUjc7h7esh5y36dRIIX2cWFhhF6JH6aG0xq9fV5VYX/jNcj3UKolIhS2stOO5W3XIK23p2zZ9dMYavUhXbU0fPVxux6t3+onrkxSSPJfWOMQxAT4tUvjOnEb8abIfOobI3ZLCYcPSsXzZajQ16REXF3NsDR+lSlJ6p1yuwIqVa89bCnft2ieEbNjQdBEBrKmpxdJlq9GzRzf4B/hj9pyF6JYQL1I5W1tAgJ+odkrr/FpbWymkNYUVldVYt34jlAolwsJCjkUsaU1kbGw09u/PE9VTSW5J9sorqiCTSo9JYdbWHUhL7SPmSmsWF/62XKwhHDF8EGjx4969+3HocCH690tBZES4ew8692ICTIAJMIF2T8AjKTQ2FKGpfI9HlTvlSi104T2h1FzeFDyWwnb/LF7WAcpdLky2V+NeeyWypVq8q4hElZTXy5zrTWEpdI9cZYMD7x6VlmaTE9+uaIZcJhHbQ9D6PorUkcSR+PXurMTWXKuQwrceCsThipaCLpTKSZE6ir7lltiEILaVwlfu9APJX9ZBi6j8SdHEs0lhTpEVg3uohWBen6pGj05K1DY58K+fG3BzukasdXzthwa8cocfOoefWJH3TFtS0DVJBOdmGrDviBWdIxSY0N9brO3bmGMRhXIoXXVUsjfGpKhF5LStFNJ6QFqTSP+nVFNaU3gxpPC6EYORsW4TamvrROTP++h2EaTSFCmj4jPLV5wqhdlHI4WUPnpyo0hheVklxt84+ozVR9tKYXh4GH6ds1BE45KSugsZo0YpqSRwbRtJ4cJFyzHl1oki4kjbZGRu3AI/P7+W9Naj6/7oDFabDXPmLoK/n05EKKltz96N+vp6DBk8QEQKt23bibR+yYiKCGcpdO+fMfdiAkyACVwVBDySQqfDBlNjMUwNxbBb9L8rhxKJDEpNALz9O0GlDQZ9fzkbS+HlpN/+rz3Q3ohHbOXQS2R4VxmJPKm3KE7B7dwIsBS6x43E7715jaKoyw1p3iipcaDJ6BQpnl4KifiaKnJSYRmKpNGWFCSFb/8hEEaLE58tacbhcptILaVCNJv2m0+Rwtfu9sf+Ihu+Xt4k0k0HJaphtbU83RtyLKLITes+ha2RwhYp9MKaXWaR1pkYrcDSbSbMytDjkRt8xXq9f8xsEAVnSNAoHZPGSu+zVOzmdIVm6HomqwtLtxkxc61BjGXyII2YK8nx335sQHm9XcyNonoFFXYhyZSiShFTqsL64cImRAXJMP1G34smhbRPIaVXrly9Hl3jO6N7t3ixBtBkNomKo7QOb/mKNSdECnPzDovoXN+U3mJ9oFbjLdYDtrat23aKdX7Dh6WLyJ9a7SXW5rXdp7CtFCYkdMGq1RtE8ZqBA/qKAjVNzXoo5HKEhASdUIG0rKwCs+f+Jtb8dTka2TyYm4+CwmL0SExAVGQEjFSFFIC/vw7z5i8RkUYaC12TJJCqpQ4d4pkUpqUmw2w2ixUlMTEdRRotNybABJgAE7hyCXgkhTRNl9MBp8Mq/n98feHpAEggkckhlSnFprqXu10KKfQJDUef3glI7BgInUoOicuGhpoq7N61B5kHGi43Ar7+GQjEOk1CCMNcVryviES2TAvHse3CGdu5EGApdJ8apYrSvnzX9/XGqGS1KPJC6wMbjU6x2TttodAaHDomhQ8HQi5tqVxK4vbQWB/ERymEEJ4cKaTqo5RWSvsEUlonFXfRaSSYOkwrIpHb86ynSCGtKbxjpFZE79btMYvtKUgEqcrpDf3USOvqheIqO2as1YsiNrQDEUX8qKooFYj5df2p1UeJCM1na64FP63RCymk+dJ7M603/O+vDSissuO/DwUKAaYiPLSGce5GA8zWltRUWjtIPKgwzsWKFJIU0pgOHSoERf9oKwbarqFTdAf0SuohonUnS2Gz3oANmVtQXFQq1tn1S+sjCtS0NqrkuXrtBiFhtF5w0MB+KCg8ckYp7NGjGwwGE7Zn78SRolI4nQ5otVqx3rBLXCxkVCXoaLNabcjcmAUSQRLOgf37iv/vyzmI/PwC2Ow2sX1EUs9EdO0ah8MFhVi/YYs4R0R4GHx9tTCbLEhOTvIoUkgCTGsVKcW0X1oKVyJ1/58892QCTIAJtEsCHkthu5yFG4O6qFKo1CEhORnjh8Qiwlcl0r8kLgkkEhecLifsVivKc/dg0cIs7Gt2Y7Dc5ZIR8HHZca+tEqMdDfhIHoZVcn8uLHMB6LMUug+RhIq2hqC0Stp+grZ0IAmkSp5ThmrQP8FLSBk1iuRZbIC3it5fIFJMbbR9hUIijqGtK+x2CHmi10i2qG/rsbQ+0eFoWf9Hx7T8vGX7i6MZiiI9k46jtFU6B6WmUlPKW2RVIYd4j6Ov6XzUh74mT2k5T0vRF6WCUh1P5UBzoDpkChmd6/j6RhJXum7bQjg0H/p5y/mPnk8CqOQSMU6STBLIY4J09Gc0dpoPvU7RSbWyhQ+dh+ZDr7VdW0kztNls4qMg2qOvRWCdsNnsRzNiJEKiWqNh1JdSSVu/p4JoJEdUEKb15/T/1kav07lI7uhDUroGfU3bh1D0j5hRNJLOS5U+aZ9BcW/sdtjFBpI0Zrre8dfakm3pZxfnoXNTXxqLw0Hjd4n0U7oOnZfmRWmkBEMqpT0npaIPnbt1HjSv1vHT3oWt5215XuiDYYeYO52LTt9SbdX9Z557MgEmwASYQPsjwFJ4vvfEyxfd+g/EbSNiodVXocLsheAACQ7OK0PgDXHo5KxEVp0v+nRUo7FwH+bOycTO2tYKrm5cXELFFyTiFzj9AXG8SSCV0c9bogkXq9EfAxKp5IS4mcvpFJGB9tjEHzLExI3x0TrCEfZ6TLeXY7nMX1QabZZwCtSFuK8shReCIp+DCTABJsAEmAATYAKXhgBL4flwligRGdcHU6f0RkBDPuatqEZY7x4YFFGJ93/YhM7X34IpiUDm/2bhcN8JuKWPL8qzt+HXRXtQbHfDWmhsyWl4/P5h6DBvET5YuQ8lx8Y7Ap/NvgGWxc/iiS/PZxJnPlam9kPKqPF4fEpPRKiOjtdWieWvzsAneRVorUN7ca7u6VklCOkUg8cfH4XKlZ/iw6VnP57SRp+ylqJSqsRninDUSE4smHH2M3CPMxFgKeRngwkwASbABJgAE2ACVw4BlsLzuFdKXQAGTp6AydESHD5wABkVcvTuHY8Y/WbMXFWOml4j8VJqEAo3z8GSugTcOCQRobZirFyWgWW7mtwrZOKOFH4jh8bPH+F+XmKdEYXJzPoalNWaYZVoEB7uBx2VjacUJpMeNTUNaLQooQvQQad0wiVTQK1WAJYm5Jc0HY1IShEV1x0vvDgZqn2r8d4P+1CvCkZacjCaN+5CZpUDQTH+kBtKUFjVAtHLW42QIF8YGhpQ61IhUqeCwyWD1kshxuW0mlFbXY1aowxqjQ7BAQpInIBSrYQMLWMrr2yC0d4S+pT5+qNDoAZelGLmdMDU3IjqegOMNsA3OBjBKhsanWoEelPqkgzBiYPx2KQQ5KychZ8yLKiieRpsZ7zD/i47Eh0GlEhVKJR6nceTwIeeTIClkJ8JJsAEmAATYAJMgAlcOQRYCs/5XknhHxyPex4ajgiJEc12KXy9veCllMFhMsFodcApVcLfVwmX1QqzzQaT1QqlUo7cjVswZ9UB1Ltz7bNK4XN4fkEn3HDneExOUKKxzgqFtwL1O+binblHgISx+PMDKQgy1KJB6gudqwJrfl2AnzZ4YfjtEzCptwJOqUvUDKo/nIW/fJ4Fq5AyFWK6DseLz3dF3sLv8NFv9dDb2w54IN6fNRVBm57E7e+2/DwhuRee+cNobJ43G1/Zu+I/t/SA0uKE2m6BVeaDTgEOZM3+Af9bYECHtBvx9MOdIa+ugUGmgFzrg0BLKX78ej7m7amDA4Hod++teHKgPxzNBtiUaqAyB7PnZGD1/iYMfvhRPNXDhCxjCOLletTWGWHXRiOlmxoNJQXYf7AE85Ztxub9Ne5Q5j4XmABL4QUGyqdjAkyACTABJsAEmMBFJMBSeM5wFQgOHYpHHo5Exd69WHfIgp5J8egdFwwUlaGgyQiLKxRJKQGQVBdg9dZCNNsdSExPh19ONuYu3oGD7lz7rFL4F7y9YRBeen4gShbPxgezCyGPDUOErQZ59aF47J93YkDpGrz06XoU6HrizkcmYqRhBz747w4ETJyEh24ORv6qFfh6Vhb21ZtBJQ1am19kB9z16N0YICnCmoxd2FFYgYNFtWg2US83pPC+oei6ezXemJGB7fowTJl+H+6LL8enz83EodgJePmFrihdsxwf/JSF2qB4PPXozUhpWoGpf98Ca/QEfPd6H1T88hPeW3UY1shUPHjbYIRVrcIHM7LQ4bZH8cKIDqjauAL/nrEaOypU6Nh5PF57ORTbZn7oVvqoO/i5z7kRYCk8N258FBNgAkyACTABJsAELgeBc5bClmpkcigVclG1jL6/WI2qslFlNYvVdrQSm+dXuvDVR5UICRuJxx8LR+2+PVi8NgeqzokYN6wbjL+uwI8Hy1CPdLz0j95QHliPv80sRNfe8Rh1XW9odu/A3N+2Y5870zirFD6P11f0wAOPjUOcqRCZmw5gb/4h5BQ1wdBlIr55vT+0WRn4rYjyNL0QnpKKwfID+Pr9DFhSJuHeIRX4+P2lWJ3TdIIQiqGpvBGV2BsTB/dAUlwAvEzV2J69FyuX7kZuQx+8fbZI4d29Yfvf9/j3thI00OVj7sIPb3XCns/ex4L6CXh+uhbLf/wZ366qFZcbMv0RvNLPgRce+wZ77n0Gywc24pOHP8ZMA73qh9GTJuCewXp88tkyqIffgxfSVfj3nz7GsnKziGyyFLrzQF2aPiyFl4YzX4UJMAEmwASYABNgAheCwDlJoUwqhY+PNzRqNRRKOeSyiy2FTiGDVEa7WW+E3mDyeO4XXgrlCArtj+mP9UKgXY/yknI0K3zRIVKH+k17sbW8AUbE4Mbb4uBdW4wt+VZEx4Yiwl+GksxtmLt0FwrcmcVZpNA471k8+4sG0d17YVRqV/TpFgiFvhybMlZitmoYPn0wCdaZa7H06Do9yhM1N1Zg764mxF83CVNTsvHuJxuQlXemwcjg7ReIuK4d0bNPb4xNDUbRgu/wn6XReP27tumjUnRL7otnHx6KjXOPpo9OS0TtWzPw4f4y0E4cSuXN+HJGMspmv4UZhybgmQecWPb9j5ixoeXa3e55AO+M1WHGgx9i5uPPY2WXUrz54FdYfHRog28ci+nXR+PLz+dBPvAWvJBsxaSnvkOjwcpS6M6zdAn7sBReQth8KSbABJgAE2ACTIAJnCcBj6WQSv4H+vtCq/UWMnipm9VmR2NjMxqa9B5d+sJLoQQ+gVGYdM849PaxoanZDIXWF1q1FDaDCSabA04o4OuvhtxmQUOTESaoEaw2YNPqjViw4QjcUtteqXj8oZFIWLUI//1tDwpa66bE3YY5b/fEvg/+ipdXEAoZtLoAdIrpgDE3DEVfTS5ezfTFX+/vCf2Hr+LR1ScXXInChNvdkcLjmJV+vfHEnyYi1fI9nn4/DC9+1lYKfdAr7Xq8+Gg0ls08KoV3p0Dy8bf4+5Zi1FOkMOV+zHoxHNs++h9+a56AFx7RYfmPv+CblZVUpgbXP/EwnutjwOOPf4e8qU9i6UgjvnrkI/woypwGYuwtE3HPkBp8/OlyeA27n6XQo38Bl7YzS+Gl5c1XYwJMgAkwASbABJjA+RDwSApJrPz9fOGv8zm2se35XPxcj7XZ7aitaxRRQ3fbhZdCQKb2QeLw0ZiWpkPtgRxsLAQS+nZHd+9qzF25H+Gp6RgWI8OBRSuwHvG4fkgstHWHsHjRBmwsouiWG03bGVPvnogpCc1YMX8tZmwsgCa+LyZPuxETgw7hH89+jVWNbc6ji8Ct996KadFleOnTHIx7ZBomeO/B+5+swrw9jejYNRYdZFYc3GVDv9+VQhWCQ3ph6AArcrcdQX69Ax3ThuOJu5KhWPcVXvzFjsfffw7pTb/h2TfWoFCegGl/mIypPY34/pujUnjfCCTlr8cb3yzHxuYOePC5+3Bb4GG8+8wvKEqYgFf+0g0161fhvR82oiqsD154bBziy+bj9je3wxI4Fl++MwjGpT/jnYUHYO40ENOnpiP48DK881MWoqY9epIUKtExdhRe/78k5M+fgbdnH4H7T4cb94G7eESApdAjXNyZCTABJsAEmAATYAKXlYBHUujlpURkWPBlFcJWWmaLFRVVNbDZ2pZGOTPLiyGFkEjhGxWN68cPQ1qAFYf2FsESGI74EDuWf5WP6KlpSPatwW+raxHfLx4d1QZkr8vA3E3lMJ1QyfP3ngEFfLsl487bhmJUrBZOmw1yLyWctXn45cv5mLPLjKBO/fDoE+noopMBUhnUzgZkLliEz1cegSOmP56ZPgppAU40me1QwIrD6zPx+TdH0OV3pdAbMV1uwIsv90SoywmbwwW5UoKafZvx8Y/rsaPYjIDRd+CTB7tDrdfDaLHC6LDADjk2LJzbUn30jlSEmRzwUgKQq6GT1GH5d1/h41UuxKVNwPNPxkPT1ACLUiO2pZBW7MdHH/+GlYca4ZRokTB2Iv48NR6BTgfsEqAhNws/zspAxmEThk0/WQol8A3piNsfuxMTE7xQd3g/vvp5FVbtoCgkt0tNgKXwUhPn6zEBJsAEmAATYAJM4NwJeCSFwUH+8PPVnvvVLuCRDocDtfWNaGwSVUjO2i6KFAKQSKUI6tQZo8cMQt8IFaQSKWRSoLayGb7BPlBKXLA4XJDYmrFjXQZmbSyDxdayD5/bTSaHl0oJL4UMUlHPxwWn3Qaj0QKrUwKZTAGNVgXazk+86rTDbLbAbHXCJZXD21sFlVwKetnlcsJutcJkckDmRT+3w2Sy4VS3pvMqodEqIJNIjh7rgt1mgdFsh8PpAhQq+HorIJdIxHlJBJwuCWxWC8xDRuM/0xLR8NFcfJdfBYPk6LiMJpjsOvRKm4BnHpRg7c+/Yt42GSRH56Q3WmGncxNbhQo+x87vgkNc2wZaHqlUq+EtBxr1ZrhcR/tLpVB5eUGtlAFOO4wmi+es3b4p3PH3CLAU8vPBBJgAE2ACTIAJMIErh4BHUhjdIQxKhaJdzI5EoElvQFW1W7v94WJJYSsML10I+qanYkRyBwRr5EflDXCRvBYdwOLFW7Gl2LN1kO0C9LkO4rrrhRS2LTRz/FRHpfCkQjPneik+rv0RYClsf/eER8QEmAATYAJMgAkwgTMR8EgK42Kj0BIzah/NYDShrMK9zckvthQeJ+KF8A5BCNYpIXWYUbS/DHXtA9elHcWQEXjl5q6o+3gOvsmtxIk67IPufcZg+u1OrPl1DuZuubRD46tdfAIshRefMV+BCTABJsAEmAATYAIXioBHUtgltsOFuu4FOY/BaEZZRbVb57p0UujWcLgTE7iqCbAUXtW3lyfHBJgAE2ACTIAJXGUEWAqvshvK02EC7YEAS2F7uAs8BibABJgAE2ACTIAJuEeApdA9TtyLCTABDwiwFHoAi7syASbABJgAE2ACTOAyE2ApvMw3gC/PBK5GAiyFV+Nd5TkxASbABJgAE2ACVysBlsKr9c7yvJjAZSTAUngZ4fOlmQATYAJMgAkwASbgIYFrTgoT+t+L8oPLUFvEJS89fFa4OxNwmwBLoYzVebUAACAASURBVNuouCMTYAJMgAkwASbABC47gYsmhXL5SPzp5W4IPM0UbVUHkOsKR+cgHbxkrR2cMJQdxspPl2KDm1g8rT4aHtsP0d1HozJ/NQz1R9y8CndjAkzAUwIshZ4S4/5MgAkwASbABJgAE7h8BC6aFMrkw/H0i90QChm0fsGI7eSFupIKlNSYYarcD1PMQAzu6ofqPUdQZXcCICnMx8ovViLTTR6eSqFKrYPSOxB2ix5Op83Nq3A3JsAEzoVAr24d8cXbz5zLoXwME2ACTIAJMAEmwASYwCUkcNGkEFDCWyODFAFISrkFzz3qjxW/LsZ3S/bC5XTg5scew7R0P2x5+F28bTCLKdPPrSYr3NU1T6VQJlNCIldfQrx8KSZwbRKQAEhJisX3H/3l2gTAs2YCTIAJMAEmwASYwBVE4CJKYSuFQPRJm4aXnwnA4hnz8cWCXeKFac88jTsH+2PjXf/E3/UtUuhpYyn0lBj3ZwKXhkCLFHbGj5+wFF4a4nwVJsAEmAATYAJMgAmcO4HLLIVxULsccND4HRbkblmJx95a7vZsWArdRsUdmcAlJcBSeElx88WYABNgAkyACTABJnBeBC6zFIahYNFW7LHaAacD1UW5mLMu1+0JsRS6jYo7MoFLSoCl8JLi5osxASbABJgAE2ACTOC8CFxmKeT00fO6e3wwE2inBFgK2+mN4WExASbABJgAE2ACTOA0BC6zFAZh5+s/4CeTlcrMwG42oLqwCrVu3iqOFLoJirsxgUtMgKXwEgPnyzEBJsAEmAATYAJM4DwIXGYp7AhDUTUanS1bUuiLD2Lh2wuw2s0JtTcpVPn4IioyFOEBGnjJpZC4HDAZ9CgrLcPhSpObs+JuTODKJ8BSeOXfQ54BE2ACTIAJMAEmcO0QuARSqEZoeHekp3nhUE4eduVVCbrdU1OR2MEfCmkrbBcs9VXYu2oXDrrJv91IoVyN8Oho9EuJQ4/OEYgI1EJNUggHjPpmlBQVY8fuPOzeeRil51Zo1U0i3I0JtA8CLIXt4z7wKJgAE2ACTIAJMAEm4A6BSyCF7gzj3Pq0CylUqBGRkIQJ1yUhMdAFi0sFX60EZVvqoE0JR4irAXnNaoQrmrB3UxYWrz+AQr0n8/VF154J6N3RiswtufCK7YGBnQOhkp16DoexHttqzND5BSPBV368Q1MpPl+wG2qNBkNGpSNMaYNd5gVvOoepHsszc3CkosmTQXFfJvC7BFgK+QFhAkyACTABJsAEmMCVQ4Cl8LzulRyBEQm4aWo6krSN2LS+DKrOXZAW1Yivv96C+JtvxJhoE9b+sB62/sMxMNyK7SvXY97aArfXTQIqBAQHYPh1fRAprcOy7EooIIHsWIS1ZQKhHaMwpE8UNm7JhiM0EWNjZViy1o7BNwSh+dti1AzXIFgGSB0O7CiUYlAqkFvXjBBvHdbMz8D2gy0RXG5M4EIQYCm8EBT5HEyACTABJsAEmAATuDQEPJTCKDQ3VKOiKAf65lq4xFrA0zepTA7/wCiEdkiAl7fPRZnN5Y4UyrQ69LlxPB5M9kHRnu34OceF/kP6Itmegf/+eAD6kbfjvSGB2PnLh/jFMhgPTOiFwPqDmDt/NdbmWdxiEpuYgMGJCuzPOYLSaqC6Tg9r93Q8P1SNjPeXY8vRs8R0T8C08cnYuXotmkJ74sZ4KT6dYcOUR6JQ+7dKdP5PLKqX/4KftkjhG5mMqdfbsKG0Fh2DYrB7yXqWQrfuBndylwBLobukuB8TYAJMgAkwASbABC4/AY+kMDxQhX1bl8JmNcHpFFvO/06TQCaTwzcgDPFJw6BSX3gxvLxSKIFfcEfc9ditSA0EbFYrjHYJvFRKOJtqUFZrgtU7EAmR3rDrG2GQqKFRqyA312Lt8nWYuTIP7pSeSUxLwQ1pCqxZuhlb84/iHjge/5vojXkvzMLKM0jhpCHdobS7oNYasPnZEsT+Owb1K7fDENMJ8spm+MWyFF7+f35X7whYCq/ee8szYwJMgAkwASbABK4+Ah5JobV2L2orCzyiIFeoEBXbBx27JHt0nDudL68UKhASPhx/fCoOjYfysLPOC6mJHdEhUAMvCeCiv4pdgEQKOA31OHKEKpBWI7RHGtQ7N2Hm/O1uFdRplcIqqze6dOqFCI0MkLSkjzodLroErM0lOFK0E/BvEynsKsPnP9lw6/RI1LxRic7/jkXj6t1Az85AYRVUHVgK3XnGuM+5EWApPDdufBQTYAJMgAkwASbABC4HAY+ksPLgEjgd9tOOU6HWQKOSwdqkh7FtWqlEgqCwGHRPGXvB53d5pVCJsIhx+NMfQ3Bw7Vp8uywfsf0HYNq4HtD/sAhf5ZSgFsPxj/f7QrlnJZ77YhdCOkVj8h3XI3J/NmbN3oxdbhA5OVIoVyox9dH7cV1kE355dTZWWi2w2IFT0kcTFPjuVxtueiAcVa+zFLqBmrtcQAIshRcQJp+KCTABJsAEmAATYAIXmYBHUlies/D0w/H2x+2vfIQ37ozBz0Mn4/8OlaDtirnA0E5ITB13waeiNxpRXuHeVvcSCSCTKSGRqy/QOJQIjRiN517oCnVtObZvyUaldxTS+8WhafYqzMotRwMG4IU3ekOVtxkfLGrE4Ot6IzXBD/UbNmPWnCzsdWMkJ0hhmQajJo/H2E4B0ASpYC1vQu72uZi5xQSfyOgT1hROGpwAl8kFX38jsv5Uitj/xMK4KQ+Ii4CtgCOFbqDnLudBgKXwPODxoUyACTABJsAEmAATuMQELoAU+iLylmfx1h1jkJxqwqxhd+Hvl0AKnS4Xmpr0qK5tcAvZhZdCGQJCEvHgU6PQXeOC1WYH5Eoo5XbUl9SiWm+BAxpEJwRD47TBZHXCJZFBLTFgG60pXLYfNW6M/JgUbtyP8ughuDfMhsxDWkweKcPiV4oQ+1h36IwFWL23DsPSu59QaObX1XLceGsY9N/VIuzxjlDX2+CwNqNoTw18klTIrW1CsFqHdQvXIzu32o3RcBcm4B4BlkL3OHEvJsAEmAATYAJMgAm0BwLnLYWBncbj6eduRkCxCz1uCkPGHQ9fEim02x2orq2H3uBOuRaxDO8CRwoBlc4fw269BRPjZKgsLEGFTYvo2AiEKQ3Yf7ga2oiOiPGXoirnAPY2qxHVKRzhrgr8tnA1luyqd+v+t0hhAPLsMnTxkSP/h3VYHDMUb4lCM79gs29XjL0+An4yO0I6RGJn9i64wrpjbIwMFUYvREb5wpKdjwNyOQKUXlDJbNi33oKUaZGwV1WitKgMSzfsx5FKg1vj4U5MwB0CLIXuUOI+TIAJMAEmwASYABNoHwTOTwoDO2HS9CeQ7rsFn38YgJc+GY+CJy6+FLpcLtB6wqqaOjgcZ94Woy3iiyGFkKsQ3rMv7prYG8GNR7BuezWCe/ZASmAdvv40G7G3XY8bOhmxdMZG1MelYmwfHcq2Z+LnJXtQ2OzeA9AihZGoq65Acf4hbNpXi6bk36k+evAQ6sxeiNPKYSiXo/f4cBS//D2+65qIJ8YlQ792G9aaO7ZsSbF4BVbtcW8c3IsJeEKApdATWtyXCTABJsAEmAATYAKXl8B5SGEAuo65H4+NCUPGV//D7L1j8f3iSyOFFosVVbUNMJvd2+uPEF8UKQSg0PggcWA/jB/YFUEOAyxyNQJ8JNi/rhKhA6IRJm/GviInOkZ5oWJ/Nuas2Il9Je5FN2ncp92SIqoLxsQrcGhdLoKGDkCUN+AX5IcOcjtWLFqPDWX6o09Vf7zwWgLMK/JQMbALOm7ajLnrSyFLGsxSeHn/3V31V2cpvOpvMU+QCTABJsAEmAATuIoInLsUdkzDHa9+gL8lOZCzcx/K0A3DxnRE86aV+Pnbx/Dm4uPicyELzZhMZtQ2NMFkcl8IL6YU0rlVWh907t4dg1K7oWdMIHypCqvVBqVSDonLheaaUmzP2ocNu/KRW2706PHxDw5Ch2ApykuqUN104qFSmQwJvRIR7EU/d8JYXoXDBVU4XnonBEkpOkjMSui0FhRvyUcBFNAFhCG2gxOVxaUoq/NoONyZCbhFgKXQLUzciQkwASbABJgAE2AC7YLAuUuhLgjRPfogKUAYCYDr8cyrqaj49D18smYmMvKPb11xvlLocDiEZBlMZhiNZlisNo/hXaxIYetAZAoV/AP9Eezvj6ioAARolZA6zSg/VIUqYxMqyutRZzr9dh4eT4YPYALtnMCVKIVGown7cg6ivq4BdQ2UiWDGkMEDEBsT3c5p8/CYABNgAkyACTABJnB+BDySwor9i+BynWkN3/Qzpo966yIRGtv/nEdKawip2ijJodNJ27V73i62FB4fkRRKlQIKuRQSlxNmowWsgp7fLz7iyiZwJUkhvb+s37AZS5evQWlJOWw2G6w2G9IHpuH2qZMQGhp87GbkHypAUGAA/Px0V/YN4tEzASbABJgAE2ACTKANAY+ksO7IZlgMZ9q6wAdBIWrY62rRaHegVd2kUgU0gTHQBne9rOAvnRRe1mnyxZlAuyBwpUjh5i3b8fOv81FcXAaDwQin0wkvLxXS0/thyuQJ6BAVAalUKpjm5R/Gq//3b7z6ynPoGt+5XXDmQTABJsAEmAATYAJM4EIQ8EgKrcY6kBi6XA63r63w0sEvKgVypcbtYy5GR5bCi0GVz8kETk/gSpDC9z74HKvXrBep6RQtDAkJwh8evAvdErqISCDJoITeOADU1tbj8af+goaGRrz91mvolhAvfl5eXonq6lrExcXA21vNjwMTYAJMgAkwASbABK5IAh5JIeACiaGh5hCspnrxh9SZmlQqg8onFJrAzpddCGmMLIVX5PPJg75CCbRXKaT3LJvNji++/AHLVqyFxWKBSqUSqaIPPXAH/P39TiFO0vjeB58hY91GsQVOWyk8fPgI5s1fgs6dO2HkiMHQaj3/8IvGRBWVHU4HiBu9dyoUcshksnO6+xTttNvtUCgUx6T2nE7EBzEBJsAEmAATYALXDAEPpfDK5cJSeOXeOx75lUegvUphZWU1fvl1AVav3QAqLOOj1eKPTz+MgQNSTwuZqh1//uUPWLV6nRA3ihy2lcKCgiJ88dWPKC4pxa23jMewoelCDFsjjGe7cyRwuXmH8c23M1FSWgaZVIbo6CiMv3EM+qb0cvs8ba9TUFiE3xatwNQpExEcHHS2IVyU11u3C1KplMfmQPJLzGnNJkVh1Wq1kN+Tm93ugMFgEB86ktiq1V7HUniJF52DpJfO4eOjPS0jOpbuHYm1Unlcjuk4Op4+CKCxtW3U32a3Q6vxPna9iwKHT8oEmAATYAJMoB0SYClshzeFh8QErnQC7VEKDUYj5sxZhPkLl0KvN8DXxwd33TlZCNjpmtVqxdJlazDz53moq6sXXUj2/vXPl5HUs7v4vqa2DjNnzcWy5WsR4O+He++ZivSBqVAqTxSOM93PxsYm/O0f74oCXrdOniDOX1xShrjYTujQIRLNzXoEBQVAo/EWp6itrUNNTR06deoIGl9FZRWsFivkcjkCAv2hVCiwJiMTmzdvx403jEJoSDBiYqKF5DQ1NaGqqkaIj6+vD4KDAsX6SZIkOk9ggD+qa2qF/NLrNJ+GxkY0NjaL84aGBUOr+X3hJRmjOe3anQO1WoXevXoIFvRzYpi1bSf0zXp4qb0Q36WzqOzaVgxJ+vLyDmPP3v2CBaXx9uzRDcHBgaLQWEVlNXL256K5qRkajQbDhw0Ugndyo/Whmzdvg85PJ+4ViSGNoaS0HBsytyCha5wYW6u8k6hu2rxNvD5u7HXw8/O90v8J8viZABNgAkyACXhEgKXQI1zcmQkwAXcItEcp3JKVjS+/+hFFxaViCrfcfCPuuXvKaQWOolXZ2bvw9bczQZG31kYS8ZcXnhRbVbS23XtyRKTvYG6+SEO9/97bRcVSd6KF5RVV+L/X/4MB/VNw1x23HksZpetvyNyMVavX48YbRouoISDBDz/+AiqO89KLT2Prtp3IzMwSUiSTSdGvXwoiI8OE+ObnFyA6ugMiIsJw/73TRBGdJctWIy/vEBxOp5C74cMGITm5Jyja+cGHX2BA/74oKioBjYleT0nphbKyCjF/kqZxY0Zi+PBBv7t2sqmpGfsP5KG2rl5IZ68kEjKliOxlbd0hooP0M3q9sLAYHTpEiGgtrdUMCgqEyWTCipUZGDF8kBDCI0UlQoJJDOvrG3DocKEQOup7Jr4kf4VHisV9pnH3Te4lzkU/pzWgu3bvg07nK6SwdR0oRZAPHMwX4xo5fJB4nRsTYAJMgAkwgWuJAEvhtXS3ea5M4BIRaG9SSNGrn3+Zj4WLlovCMlRV9M/PP4nY2OjTygWJEqWNZu/YfQKx00khReyWLF0tzm8ym/HQA3fiuuuGQiE/NTXyZPwUvfziyx+Rm3sIY8eMQNeunYXMqZRKIWM/zZyDuLhY3HD9dbBYrfjnm++hW7cuou9b//1YjP/WyeNF5JNSLalYzuLFK7Fz1z48+MAdCAkOhEwmx7Lla7Bhw2ZMnXqzSCldunQV6huaMOXWCSJV87XX3xKSdNNN41Df0Ijvf/hZRBcn3DgGYaEhWLpstVh/+cD9dwjRPFOjyCnxoPFQOiYV7SEpNBqNWLtuE9L69hGRT4pGHjiYB7WXlxDhffsPYtDANNTVN+BwwRFcN2KIuD5FFw8dPoLwsBDxtQsSyGVSsbaTUkcp1ba1OmzrmMwWCw4ezBfRThJJ+j9FJOnekRTSXpT0MxL36I5RQhZJ7GVSqYjSktizFF6iNwq+DBNgAkyACbQbAiyF7eZW8ECYwNVDoL1JIUWpPvr4a5EmSW3KrRNx260Tj6VltiVPKZa/zF4o1hFSamXbdjoppNePHCnGhx9/LeSiV1Iinv3jI0LQ3GkU1crI2IgDB/IglUmR3CcJg9L7CemZM2+RqG5KY6UI3meff4ennvwDIsJD8enn36O6ukZITFJSd3TsECnEcMFvy7Fjxx48Mv0ehAQHQW8w4P33PxeRs9TUPkJW6WuK6t191xRIpRKRwvro9HvFdUkKP/7kG5FySdVYKZo2b8FS7N69T6THxnTqeNYoaGFhERqbmo9JYVOTHpmbsjA4vT+0Wm8ROdy774A4T3hYKJr1ekRFhov1lSSTaal9BLrGpiYRwaPIJUUTKYWURJJErr6xEUk9uiM8PPQEzHSPiVVMdAcRKaS9JXv36ilSZUkK6XsS3Wa9AT17JMBgNIEKBlE0cf/+XAwe1I+l0J0Hl/swASbABJjAVUWApfCqup08GSbQPgi0JymkoidUIfSb72Yeg/PSi3/EwP59T6nwSbKyNmMjPv/ieyE1J7czSSHJx4cffYWVq9eJ9X2vvvwc+vTu4fbNoOha/qFCEZncvn0Xhg4ZiHHXjxRr8yhKN2b0cJGWWVpajqeefAheKi8cPlwoUkn3H8iFXCHHdSOGCplavjLjBCkkeXrrrY9gsVqQmtIbMnlLVVOdry969+6Bmppa/PutD/Hcs4+he7d4IYWffvadkLcH7rtdiOb8hcuwc+de3HfPbWKN4tlSY08rhRu3YPAgkkLNCVLYGk2kMdFaQoqe9k9LOUUKSWIpgtclLkaMiaKLNdW14pyt0UJak7h/f57YU5JklsZZUVEl0lEpwklSSGOL6xIrRD4yMhxGQ0vxm4AAf2zdvguD0zlS6PaDyx2ZABNgAkzgqiHAUnjV3EqeCBNoPwTakxTSejESwjVrMwUgkoU3XvszErt3PQUYCdJ3P/yC5SvWnhYmScZjj9wn1vmd3GbP/Q0//zxfyOTTT/5BpHh62ihK+e33s4Q43Xv3VJHa+d33v8DHVytSTGnbCxJEGkdLNU+jSK+kdXiU/njblJuE2NB6yEen3yeilRTt/PiTr0UEbvr0e6Hz9RHDonNQ6iZF4v77zsd4/k+PI75L7EWRQhpDxvpNYn0fFY2h9FESQKos2jW+sxBpapQ6SkI3auRQIXq0xo/mTWsIqchOWFiIiIjSa5TqSdFL4tF6PIkjnYNepyqi1GrrGkCySMIspPBIsVjXmJtXAIfDLjjQ+keKzGZu2sZS6OlDy/2ZABNgAkzgqiBwzlJIKUeUjuOt9oJSKYdUIhV7bF3oRjshUsqQxWoTaT4Wi+2cLsFbUpwTNj6ICZwTgfYkhVTN8t33PxNFSqhRdOgvzz8pNpw/uZEwUJoppYGerpFAPHj/Hbhl0o2nvLxu/SZ8+fUMkISSEJIYnq1RIRVa75eUlAiNWi1SG6l6KKVx3jxxnNhflbaXIKGlr//49HSxDq6BKnzu3IuY2Gi4nC7MW7BYrJW84/ZbsGf3fsyZuwg33zwOcZ1jRHolFdmZ9fM8DB+WjoED0kRBF1r/2Dm2k6i4ebGlkArnbNu+U0QpU/okiSqnJKOUikpCV1xcih6JCeK9ntZnDh+ejgB/fyF4FRWVIiWXxkkR1YSutE5RgfWZW4T4pSS3bN1BkkyRVBJJmndrxVZKE127NlNEFEmi6R6TIJaVV4qoLEUIKapLx6/PpBRXjhSe7bnl15kAE2ACTODqI3BOUiiXyxDor4PGu2X/qLOlEp0vNvplTf85XS7Q2pTa+iaPT8lS6DEyPoAJnDOB9iSFJHj/ePM9sSaNGknV8889LoTo5EbiQamjJFFnksI3//FXISknt927c/C/j78SFTxpG4R/v/nKWflR5Orzr35Afl4B7A67iFbRXodjRw+Hv7+fOP7QoUJ8+PFXIm3z/vumQePtLcSHon+HDh0RstixY5SIXtK4aJ7ffjdTFJuhSCGlhdJ5N2RmYcnSleJ1b29vkaJK8lpeUXnRpZDmQcV+aF1hdVUNvLy8kJjYFV3j41BaViEqtw7o1xdarRZHioqRuTELdptdrPOjqqphocFCCCmdNj//MGxWGyKiwjF08IBj1WPNZjMO5h4SkkkVSikKSo1+d+zctRdGk1msMyQp7JeWLCqyUrqun06HHrS20GBkKTzrE8sdmAATYAJM4Gol4LEU0i/a8NBAqL1O3RvqUkCiX/DNeiMqq+s8uhxLoUe4uDMTOC8C7UkKaQuCv//zXVFYhdrJew22nSj1Wfjbcsydv1hU0Dy5UcXKr79477Sbm2/cuFUIHokefVi2eOGMszKk9zObzQ6n0wGXC5BIqbqmHPTBW2ujdMqvv/lJVAKlQjH0HtxynE2kRVKj65EM0f/pNVobSVE3mitV/6T/0/f0c/pwTUJVPOWyE85F6/Raj6cx0Xsm/YyaOM7pPHaNs03M6aQcD9cpnChiSHsy0vYatI0GXY/G43I6j33A2DJ+hzi+NcW19YNHqjraMueWc7eKX+t42vJoO0b6OZ1XXM/pPDZv+prO3Tpv2q6D0nAv9gedZ+PHrzMBJsAEmAATuNQEPJJC+kUZGhwAH23LWo3L1eiPCCqnXudBxJCl8HLdLb7utUigPUkhVR599bV/CelqbS/86XEMHtz/2Fq0tveItqOY9cs8bM/efUwMKV2eBOQff3tJpDmerv00cy5oXSHJJEXovvv6f+d860lgqOpobt4hZKzbKPYipEqhVE2UGxNgAkyACTABJsAELjQBj6RQo/FCRGjwhR7DOZ2PPskur6pxe40hS+E5YeaDmMA5EWhPUnhy+ihNaOKEsbjz9skirfJ0jdIz16zZINIOad+7mE7RGDK4v9hE/XSNIk7/+e+Hx4rZ0J5/lGZ6ro2ietu278LceYvg5+eHKZMnoFOnDqeNUJ7rNfg4JsAEmAATYAJMgAm0EvBICsNCAi97lLB14JTmQ9HC+oZTy8af7vayFPJDzwQuHYH2JIW0zuyddz8Ra8laGxWb+fNzT4hiMxciVZC2PXj/wy+Qnd2y2f3kSePF5vHcmAATYAJMgAkwASZwJRDwSApjosPFepf20MTaQoMRlVXurS1kKWwPd43HcK0QaE9SSBu1075727N3nYCfiqzcf+80+B7douFc7w1tr7BoyQr88utC1Nc3iNPcd8803DZl4rmeko9jAkyACTABJsAEmMAlJeCRFMbFRokCBf/f3v29NBWGcQD/thOudGbsR0nQTaWDpLIf2EUg1LpILwKv8q66qqCuIryJoH8iuuqX/RaiusibjGIaW24lskYGQV3oXD+cY3i2dmiL55XELXNbiJ6j3we8UN9zzvt+3quH857nMUtIi4qx8e9lTYdJYVlMHESBBREwU1Io3/hJ4ZiHPU9UUZc/IS0LTh7vhO9Qq+qX9z8hxzzfDUVw89YD1V9PQlr1yNFRaZ3AoAAFKEABClCAAlYQqCgpbNiy2VRrmtIzGBv/VtacmBSWxcRBFFgQATMlhbIgKTZz5ep1yDHP2SEFYeSo52Ffq2pqX0lIQhiNflTN5iPvP8xcKm0hLl08P9Mnr5J7ciwFKEABClCAAhRYCgEmhUuhzmdSYJkLmC0plGTw7v1HePlqQDV5nx0et0slhW1tvrKre2YyP1Wi+fhpL6LRkYL7dV04p4rSFLdLWOZbzuVRgAIUoAAFKGBhASaFFt48Tp0CZhUwW1Iob/UCwbA65infGBaHo6ZGNVOXpuby43I5/0kr3yaGw8MIDr7F6GisYJxUJ5Vm8fIGkkEBClCAAhSgAAWsIsCk0Co7xXlSwEICZksKhW5K19F9uwfPep//9bZQ/i8NzOvq1sHtcqK+3oPGhq3q91qHA7F4XF0TCg1hYiKBxGQS6XSmYEc2bvDgzOkT2Ld315z9Dy20fZwqBShAAQpQgAIrTIBJ4QrbcC6XAoshYMakUNYdi8Vx7cY9BIKhgqIzxSZy9HON3Q5Ns8GmaTAMA1LxWNfTc/JJ0ZrOYx1oP+Jb1G8Jczkg8sXAp9gvHNxZhfUOW8H8EqkcLt9J4UcqX3Lb93urcPZotRon9x3+bKC7L42vkzn1t00uDafaq9EfyaJ27Sp0HJguzpPJ5jE4YkDP5uFrtmO1Nv0oOWLr9wfg9jixu3nHTC3J4gAAAFVJREFUvM9XY/sDcLtLjy25kKIByWQKfS/8aNreCK9327yXyxvlgddv1N63tOyp9FEcTwEKUIACFLCsgHlKiVqWkBOnAAUoQAEKUIACFKAABShgXYHfxlSTc4WZgUMAAAAASUVORK5CYII="/>
          <p:cNvSpPr>
            <a:spLocks noChangeAspect="1" noChangeArrowheads="1"/>
          </p:cNvSpPr>
          <p:nvPr/>
        </p:nvSpPr>
        <p:spPr bwMode="auto">
          <a:xfrm>
            <a:off x="1693430" y="2799946"/>
            <a:ext cx="85915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/>
          </a:p>
        </p:txBody>
      </p:sp>
      <p:pic>
        <p:nvPicPr>
          <p:cNvPr id="16" name="图片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47079" y="2981956"/>
            <a:ext cx="9563646" cy="2713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 bwMode="auto">
          <a:xfrm>
            <a:off x="-1905" y="1386840"/>
            <a:ext cx="12205970" cy="36118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>
              <a:latin typeface="思源黑体 CN Bold"/>
              <a:ea typeface="思源黑体 CN Bold"/>
              <a:cs typeface="思源黑体 CN Bold"/>
            </a:endParaRPr>
          </a:p>
        </p:txBody>
      </p:sp>
      <p:pic>
        <p:nvPicPr>
          <p:cNvPr id="5" name="图片 18" descr="6bee6da8829d8f29faf55a708c574a3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40015" y="2582545"/>
            <a:ext cx="4675505" cy="4675505"/>
          </a:xfrm>
          <a:prstGeom prst="rect">
            <a:avLst/>
          </a:prstGeom>
        </p:spPr>
      </p:pic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768728" y="2155543"/>
            <a:ext cx="7728348" cy="11684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sz="7000" b="1">
                <a:solidFill>
                  <a:schemeClr val="bg1">
                    <a:lumMod val="95000"/>
                  </a:schemeClr>
                </a:solidFill>
                <a:latin typeface="思源黑体 CN Bold"/>
                <a:ea typeface="思源黑体 CN Bold"/>
                <a:cs typeface="思源黑体 CN Bold"/>
              </a:rPr>
              <a:t>感谢</a:t>
            </a:r>
          </a:p>
        </p:txBody>
      </p:sp>
      <p:grpSp>
        <p:nvGrpSpPr>
          <p:cNvPr id="7" name="组合 21"/>
          <p:cNvGrpSpPr/>
          <p:nvPr/>
        </p:nvGrpSpPr>
        <p:grpSpPr bwMode="auto">
          <a:xfrm>
            <a:off x="2327910" y="3493770"/>
            <a:ext cx="4611370" cy="645159"/>
            <a:chOff x="3665" y="5665"/>
            <a:chExt cx="7262" cy="1016"/>
          </a:xfrm>
        </p:grpSpPr>
        <p:sp>
          <p:nvSpPr>
            <p:cNvPr id="8" name="圆角矩形 105"/>
            <p:cNvSpPr/>
            <p:nvPr/>
          </p:nvSpPr>
          <p:spPr bwMode="auto">
            <a:xfrm>
              <a:off x="3665" y="5688"/>
              <a:ext cx="7263" cy="906"/>
            </a:xfrm>
            <a:prstGeom prst="roundRect">
              <a:avLst>
                <a:gd name="adj" fmla="val 422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>
                <a:defRPr/>
              </a:pPr>
              <a:endParaRPr lang="zh-CN">
                <a:latin typeface="思源黑体 CN Bold"/>
                <a:ea typeface="思源黑体 CN Bold"/>
                <a:cs typeface="思源黑体 CN Bold"/>
              </a:endParaRPr>
            </a:p>
          </p:txBody>
        </p:sp>
        <p:sp>
          <p:nvSpPr>
            <p:cNvPr id="9" name="TextBox 7"/>
            <p:cNvSpPr>
              <a:spLocks noChangeArrowheads="1"/>
            </p:cNvSpPr>
            <p:nvPr/>
          </p:nvSpPr>
          <p:spPr bwMode="auto">
            <a:xfrm>
              <a:off x="4062" y="5665"/>
              <a:ext cx="6468" cy="10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sz="3600" b="1">
                  <a:solidFill>
                    <a:srgbClr val="C00000"/>
                  </a:solidFill>
                  <a:latin typeface="思源黑体 CN Bold"/>
                  <a:ea typeface="思源黑体 CN Bold"/>
                  <a:cs typeface="思源黑体 CN Bold"/>
                </a:rPr>
                <a:t>计算中心</a:t>
              </a:r>
              <a:endParaRPr/>
            </a:p>
          </p:txBody>
        </p:sp>
      </p:grpSp>
      <p:grpSp>
        <p:nvGrpSpPr>
          <p:cNvPr id="10" name="组合 1"/>
          <p:cNvGrpSpPr/>
          <p:nvPr/>
        </p:nvGrpSpPr>
        <p:grpSpPr bwMode="auto">
          <a:xfrm>
            <a:off x="3726180" y="4291965"/>
            <a:ext cx="2811145" cy="484505"/>
            <a:chOff x="5868" y="6759"/>
            <a:chExt cx="4427" cy="762"/>
          </a:xfrm>
        </p:grpSpPr>
        <p:sp>
          <p:nvSpPr>
            <p:cNvPr id="11" name="文本框 22"/>
            <p:cNvSpPr>
              <a:spLocks/>
            </p:cNvSpPr>
            <p:nvPr/>
          </p:nvSpPr>
          <p:spPr bwMode="auto">
            <a:xfrm>
              <a:off x="5868" y="6942"/>
              <a:ext cx="285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CN" b="1">
                  <a:solidFill>
                    <a:schemeClr val="bg1">
                      <a:lumMod val="95000"/>
                    </a:schemeClr>
                  </a:solidFill>
                  <a:latin typeface="思源黑体 CN Bold"/>
                  <a:ea typeface="思源黑体 CN Bold"/>
                  <a:cs typeface="思源黑体 CN Bold"/>
                </a:rPr>
                <a:t>汇报人：齐孟尧</a:t>
              </a:r>
              <a:endParaRPr/>
            </a:p>
          </p:txBody>
        </p:sp>
        <p:sp>
          <p:nvSpPr>
            <p:cNvPr id="12" name="文本框 24"/>
            <p:cNvSpPr>
              <a:spLocks/>
            </p:cNvSpPr>
            <p:nvPr/>
          </p:nvSpPr>
          <p:spPr bwMode="auto">
            <a:xfrm>
              <a:off x="7440" y="6759"/>
              <a:ext cx="285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endParaRPr lang="en-US" b="1">
                <a:solidFill>
                  <a:schemeClr val="bg1">
                    <a:lumMod val="95000"/>
                  </a:schemeClr>
                </a:solidFill>
                <a:latin typeface="思源黑体 CN Bold"/>
                <a:ea typeface="思源黑体 CN Bold"/>
                <a:cs typeface="思源黑体 CN Bold"/>
              </a:endParaRPr>
            </a:p>
          </p:txBody>
        </p:sp>
      </p:grpSp>
      <p:pic>
        <p:nvPicPr>
          <p:cNvPr id="13" name="图片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05878" y="127958"/>
            <a:ext cx="3460582" cy="920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>
            <a:spLocks/>
          </p:cNvSpPr>
          <p:nvPr/>
        </p:nvSpPr>
        <p:spPr bwMode="auto">
          <a:xfrm>
            <a:off x="1856149" y="1170614"/>
            <a:ext cx="8279254" cy="4534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 b="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下载地址二：</a:t>
            </a:r>
            <a:r>
              <a:rPr lang="en-US" sz="2000" b="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https://mattermost.com/download/#mattermostApps</a:t>
            </a:r>
            <a:endParaRPr lang="zh-CN" sz="2000" b="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  <p:grpSp>
        <p:nvGrpSpPr>
          <p:cNvPr id="5" name="组合 1"/>
          <p:cNvGrpSpPr/>
          <p:nvPr/>
        </p:nvGrpSpPr>
        <p:grpSpPr bwMode="auto">
          <a:xfrm>
            <a:off x="408574" y="472352"/>
            <a:ext cx="2713355" cy="461905"/>
            <a:chOff x="693054" y="453302"/>
            <a:chExt cx="2713355" cy="461905"/>
          </a:xfrm>
        </p:grpSpPr>
        <p:sp>
          <p:nvSpPr>
            <p:cNvPr id="6" name="文本框 34"/>
            <p:cNvSpPr>
              <a:spLocks/>
            </p:cNvSpPr>
            <p:nvPr/>
          </p:nvSpPr>
          <p:spPr bwMode="auto">
            <a:xfrm>
              <a:off x="1431559" y="488862"/>
              <a:ext cx="197485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下载安装指南</a:t>
              </a:r>
              <a:endParaRPr/>
            </a:p>
          </p:txBody>
        </p:sp>
        <p:grpSp>
          <p:nvGrpSpPr>
            <p:cNvPr id="7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8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4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pic>
        <p:nvPicPr>
          <p:cNvPr id="15" name="图片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40780" y="2191240"/>
            <a:ext cx="6718799" cy="4503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>
            <a:spLocks/>
          </p:cNvSpPr>
          <p:nvPr/>
        </p:nvSpPr>
        <p:spPr bwMode="auto">
          <a:xfrm>
            <a:off x="533266" y="2327981"/>
            <a:ext cx="5630863" cy="4592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 b="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用户首次登录</a:t>
            </a:r>
            <a:r>
              <a:rPr lang="en-US" sz="2000" b="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mattermost</a:t>
            </a:r>
            <a:r>
              <a:rPr lang="zh-CN" sz="2000" b="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之后的界面如右图：</a:t>
            </a:r>
            <a:endParaRPr/>
          </a:p>
        </p:txBody>
      </p:sp>
      <p:sp>
        <p:nvSpPr>
          <p:cNvPr id="5" name="TextBox 4"/>
          <p:cNvSpPr>
            <a:spLocks/>
          </p:cNvSpPr>
          <p:nvPr/>
        </p:nvSpPr>
        <p:spPr bwMode="auto">
          <a:xfrm>
            <a:off x="527346" y="1673857"/>
            <a:ext cx="4176712" cy="45345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加入团队</a:t>
            </a:r>
            <a:endParaRPr/>
          </a:p>
        </p:txBody>
      </p:sp>
      <p:grpSp>
        <p:nvGrpSpPr>
          <p:cNvPr id="6" name="组合 2"/>
          <p:cNvGrpSpPr/>
          <p:nvPr/>
        </p:nvGrpSpPr>
        <p:grpSpPr bwMode="auto">
          <a:xfrm>
            <a:off x="408574" y="472352"/>
            <a:ext cx="2180622" cy="461905"/>
            <a:chOff x="693054" y="453302"/>
            <a:chExt cx="2180622" cy="461905"/>
          </a:xfrm>
        </p:grpSpPr>
        <p:sp>
          <p:nvSpPr>
            <p:cNvPr id="7" name="文本框 34"/>
            <p:cNvSpPr>
              <a:spLocks/>
            </p:cNvSpPr>
            <p:nvPr/>
          </p:nvSpPr>
          <p:spPr bwMode="auto">
            <a:xfrm>
              <a:off x="1431559" y="488862"/>
              <a:ext cx="1442117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8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9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4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5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pic>
        <p:nvPicPr>
          <p:cNvPr id="16" name="图片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32413" y="1238783"/>
            <a:ext cx="5187639" cy="4380434"/>
          </a:xfrm>
          <a:prstGeom prst="rect">
            <a:avLst/>
          </a:prstGeom>
        </p:spPr>
      </p:pic>
      <p:sp>
        <p:nvSpPr>
          <p:cNvPr id="17" name="TextBox 6"/>
          <p:cNvSpPr>
            <a:spLocks/>
          </p:cNvSpPr>
          <p:nvPr/>
        </p:nvSpPr>
        <p:spPr bwMode="auto">
          <a:xfrm>
            <a:off x="469294" y="3077737"/>
            <a:ext cx="5413375" cy="17312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marL="0" indent="0" algn="just">
              <a:lnSpc>
                <a:spcPct val="130000"/>
              </a:lnSpc>
              <a:spcAft>
                <a:spcPts val="300"/>
              </a:spcAft>
              <a:defRPr/>
            </a:pPr>
            <a:r>
              <a:rPr lang="zh-CN" sz="1600" dirty="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用户必须加入一个团队之后，才能进行下一步</a:t>
            </a:r>
            <a:r>
              <a:rPr lang="zh-CN" sz="1600" b="0" dirty="0">
                <a:latin typeface="思源黑体 CN Bold"/>
                <a:ea typeface="思源黑体 CN Bold"/>
                <a:cs typeface="思源黑体 CN Bold"/>
              </a:rPr>
              <a:t>，可以选择加入</a:t>
            </a:r>
            <a:r>
              <a:rPr lang="zh-CN" sz="1600" b="0" dirty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已有的团队或者创建新团队</a:t>
            </a:r>
            <a:r>
              <a:rPr lang="zh-CN" sz="1600" b="0" dirty="0">
                <a:latin typeface="思源黑体 CN Bold"/>
                <a:ea typeface="思源黑体 CN Bold"/>
                <a:cs typeface="思源黑体 CN Bold"/>
              </a:rPr>
              <a:t>。</a:t>
            </a:r>
            <a:endParaRPr dirty="0"/>
          </a:p>
          <a:p>
            <a:pPr marL="0" indent="0" algn="just">
              <a:lnSpc>
                <a:spcPct val="130000"/>
              </a:lnSpc>
              <a:spcAft>
                <a:spcPts val="300"/>
              </a:spcAft>
              <a:defRPr/>
            </a:pPr>
            <a:r>
              <a:rPr lang="zh-CN" sz="1600" b="0" dirty="0">
                <a:latin typeface="思源黑体 CN Bold"/>
                <a:ea typeface="思源黑体 CN Bold"/>
                <a:cs typeface="思源黑体 CN Bold"/>
              </a:rPr>
              <a:t>如果列表中没有合适的团队，用户可以点击“创建新团队”，系统将提示用户输入团队名称，输入待创建团队的名称后，单击“下一步”。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>
            <a:spLocks/>
          </p:cNvSpPr>
          <p:nvPr/>
        </p:nvSpPr>
        <p:spPr bwMode="auto">
          <a:xfrm>
            <a:off x="216131" y="1699083"/>
            <a:ext cx="11878887" cy="18928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 marL="342900" indent="-342900">
              <a:lnSpc>
                <a:spcPct val="130000"/>
              </a:lnSpc>
              <a:buFont typeface="Arial"/>
              <a:buChar char="•"/>
              <a:defRPr/>
            </a:pPr>
            <a:r>
              <a:rPr lang="zh-CN" b="0">
                <a:latin typeface="思源黑体 CN Bold"/>
                <a:ea typeface="思源黑体 CN Bold"/>
                <a:cs typeface="思源黑体 CN Bold"/>
              </a:rPr>
              <a:t>用户可以根据自己的喜好和需要来</a:t>
            </a:r>
            <a:r>
              <a:rPr lang="zh-CN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编辑 </a:t>
            </a:r>
            <a:r>
              <a:rPr lang="en-US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Web </a:t>
            </a:r>
            <a:r>
              <a:rPr lang="zh-CN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地址</a:t>
            </a:r>
            <a:r>
              <a:rPr lang="zh-CN" b="0">
                <a:latin typeface="思源黑体 CN Bold"/>
                <a:ea typeface="思源黑体 CN Bold"/>
                <a:cs typeface="思源黑体 CN Bold"/>
              </a:rPr>
              <a:t>，以便与团队共享。该</a:t>
            </a:r>
            <a:r>
              <a:rPr lang="en-US" b="0">
                <a:latin typeface="思源黑体 CN Bold"/>
                <a:ea typeface="思源黑体 CN Bold"/>
                <a:cs typeface="思源黑体 CN Bold"/>
              </a:rPr>
              <a:t>URL</a:t>
            </a:r>
            <a:r>
              <a:rPr lang="zh-CN" b="0">
                <a:latin typeface="思源黑体 CN Bold"/>
                <a:ea typeface="思源黑体 CN Bold"/>
                <a:cs typeface="思源黑体 CN Bold"/>
              </a:rPr>
              <a:t>可以提供给用户的团队成员，也就是希望加入创建的团队的人员。他们收到此 </a:t>
            </a:r>
            <a:r>
              <a:rPr lang="en-US" b="0">
                <a:latin typeface="思源黑体 CN Bold"/>
                <a:ea typeface="思源黑体 CN Bold"/>
                <a:cs typeface="思源黑体 CN Bold"/>
              </a:rPr>
              <a:t>URL </a:t>
            </a:r>
            <a:r>
              <a:rPr lang="zh-CN" b="0">
                <a:latin typeface="思源黑体 CN Bold"/>
                <a:ea typeface="思源黑体 CN Bold"/>
                <a:cs typeface="思源黑体 CN Bold"/>
              </a:rPr>
              <a:t>后，便可加入该团队。</a:t>
            </a:r>
            <a:endParaRPr lang="en-US" b="0">
              <a:latin typeface="思源黑体 CN Bold"/>
              <a:ea typeface="思源黑体 CN Bold"/>
              <a:cs typeface="思源黑体 CN Bold"/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  <a:defRPr/>
            </a:pPr>
            <a:r>
              <a:rPr lang="zh-CN" b="0">
                <a:latin typeface="思源黑体 CN Bold"/>
                <a:ea typeface="思源黑体 CN Bold"/>
                <a:cs typeface="思源黑体 CN Bold"/>
              </a:rPr>
              <a:t>团队自身可以包含</a:t>
            </a:r>
            <a:r>
              <a:rPr lang="zh-CN" b="0">
                <a:solidFill>
                  <a:srgbClr val="FF0000"/>
                </a:solidFill>
                <a:latin typeface="思源黑体 CN Bold"/>
                <a:ea typeface="思源黑体 CN Bold"/>
                <a:cs typeface="思源黑体 CN Bold"/>
              </a:rPr>
              <a:t>多个频道</a:t>
            </a:r>
            <a:r>
              <a:rPr lang="zh-CN" b="0">
                <a:latin typeface="思源黑体 CN Bold"/>
                <a:ea typeface="思源黑体 CN Bold"/>
                <a:cs typeface="思源黑体 CN Bold"/>
              </a:rPr>
              <a:t>，而频道是用于特定目的的一个组。例如，“大科学工程”团队可以有针对“项目管理”、“实施”和其他各部分等等的不同频道，“开发人员”团队也可以有针对“</a:t>
            </a:r>
            <a:r>
              <a:rPr lang="en-US" b="0">
                <a:latin typeface="思源黑体 CN Bold"/>
                <a:ea typeface="思源黑体 CN Bold"/>
                <a:cs typeface="思源黑体 CN Bold"/>
              </a:rPr>
              <a:t>iOS </a:t>
            </a:r>
            <a:r>
              <a:rPr lang="zh-CN" b="0">
                <a:latin typeface="思源黑体 CN Bold"/>
                <a:ea typeface="思源黑体 CN Bold"/>
                <a:cs typeface="思源黑体 CN Bold"/>
              </a:rPr>
              <a:t>开发人员”和“</a:t>
            </a:r>
            <a:r>
              <a:rPr lang="en-US" b="0">
                <a:latin typeface="思源黑体 CN Bold"/>
                <a:ea typeface="思源黑体 CN Bold"/>
                <a:cs typeface="思源黑体 CN Bold"/>
              </a:rPr>
              <a:t>Android </a:t>
            </a:r>
            <a:r>
              <a:rPr lang="zh-CN" b="0">
                <a:latin typeface="思源黑体 CN Bold"/>
                <a:ea typeface="思源黑体 CN Bold"/>
                <a:cs typeface="思源黑体 CN Bold"/>
              </a:rPr>
              <a:t>开发人员”的不同频道。</a:t>
            </a:r>
          </a:p>
        </p:txBody>
      </p:sp>
      <p:sp>
        <p:nvSpPr>
          <p:cNvPr id="5" name="TextBox 4"/>
          <p:cNvSpPr>
            <a:spLocks/>
          </p:cNvSpPr>
          <p:nvPr/>
        </p:nvSpPr>
        <p:spPr bwMode="auto">
          <a:xfrm>
            <a:off x="628684" y="1159530"/>
            <a:ext cx="4176712" cy="45345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创建团队</a:t>
            </a:r>
            <a:endParaRPr/>
          </a:p>
        </p:txBody>
      </p:sp>
      <p:grpSp>
        <p:nvGrpSpPr>
          <p:cNvPr id="6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7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8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9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4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5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pic>
        <p:nvPicPr>
          <p:cNvPr id="16" name="图片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47079" y="3746080"/>
            <a:ext cx="3634649" cy="2822653"/>
          </a:xfrm>
          <a:prstGeom prst="rect">
            <a:avLst/>
          </a:prstGeom>
        </p:spPr>
      </p:pic>
      <p:pic>
        <p:nvPicPr>
          <p:cNvPr id="17" name="图片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50421" y="3842938"/>
            <a:ext cx="3394988" cy="2736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sp>
        <p:nvSpPr>
          <p:cNvPr id="14" name="TextBox 4"/>
          <p:cNvSpPr>
            <a:spLocks/>
          </p:cNvSpPr>
          <p:nvPr/>
        </p:nvSpPr>
        <p:spPr bwMode="auto">
          <a:xfrm>
            <a:off x="4259596" y="2792325"/>
            <a:ext cx="4176712" cy="10829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sz="54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Channels</a:t>
            </a:r>
            <a:endParaRPr lang="zh-CN" sz="5400">
              <a:solidFill>
                <a:srgbClr val="C00000"/>
              </a:solidFill>
              <a:latin typeface="思源黑体 CN Bold"/>
              <a:ea typeface="思源黑体 CN Bold"/>
              <a:cs typeface="思源黑体 CN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08574" y="472352"/>
            <a:ext cx="2170997" cy="461905"/>
            <a:chOff x="693054" y="453302"/>
            <a:chExt cx="2170997" cy="461905"/>
          </a:xfrm>
        </p:grpSpPr>
        <p:sp>
          <p:nvSpPr>
            <p:cNvPr id="5" name="文本框 34"/>
            <p:cNvSpPr>
              <a:spLocks/>
            </p:cNvSpPr>
            <p:nvPr/>
          </p:nvSpPr>
          <p:spPr bwMode="auto">
            <a:xfrm>
              <a:off x="1431559" y="488862"/>
              <a:ext cx="1432492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zh-CN" sz="2000" b="1">
                  <a:solidFill>
                    <a:srgbClr val="BA0000"/>
                  </a:solidFill>
                  <a:latin typeface="思源黑体 CN Bold"/>
                  <a:ea typeface="思源黑体 CN Bold"/>
                  <a:cs typeface="思源黑体 CN Bold"/>
                </a:rPr>
                <a:t>系统操作</a:t>
              </a:r>
              <a:endParaRPr/>
            </a:p>
          </p:txBody>
        </p:sp>
        <p:grpSp>
          <p:nvGrpSpPr>
            <p:cNvPr id="6" name="组合 35"/>
            <p:cNvGrpSpPr/>
            <p:nvPr/>
          </p:nvGrpSpPr>
          <p:grpSpPr bwMode="auto">
            <a:xfrm>
              <a:off x="693054" y="453302"/>
              <a:ext cx="489013" cy="461905"/>
              <a:chOff x="4882149" y="3025052"/>
              <a:chExt cx="489013" cy="461905"/>
            </a:xfrm>
            <a:solidFill>
              <a:srgbClr val="C00000"/>
            </a:solidFill>
          </p:grpSpPr>
          <p:sp>
            <p:nvSpPr>
              <p:cNvPr id="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 extrusionOk="0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 extrusionOk="0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9" name="Freeform 252"/>
              <p:cNvSpPr/>
              <p:nvPr/>
            </p:nvSpPr>
            <p:spPr bwMode="auto">
              <a:xfrm>
                <a:off x="5284418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 extrusionOk="0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 extrusionOk="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  <p:sp>
            <p:nvSpPr>
              <p:cNvPr id="1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zh-CN" sz="2400">
                  <a:solidFill>
                    <a:srgbClr val="000000"/>
                  </a:solidFill>
                  <a:latin typeface="思源黑体 CN Bold"/>
                  <a:ea typeface="思源黑体 CN Bold"/>
                  <a:cs typeface="思源黑体 CN Bold"/>
                </a:endParaRPr>
              </a:p>
            </p:txBody>
          </p:sp>
        </p:grpSp>
      </p:grpSp>
      <p:pic>
        <p:nvPicPr>
          <p:cNvPr id="14" name="图片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94560" y="1128570"/>
            <a:ext cx="7652170" cy="5670883"/>
          </a:xfrm>
          <a:prstGeom prst="rect">
            <a:avLst/>
          </a:prstGeom>
        </p:spPr>
      </p:pic>
      <p:sp>
        <p:nvSpPr>
          <p:cNvPr id="15" name="TextBox 4"/>
          <p:cNvSpPr>
            <a:spLocks/>
          </p:cNvSpPr>
          <p:nvPr/>
        </p:nvSpPr>
        <p:spPr bwMode="auto">
          <a:xfrm>
            <a:off x="5065931" y="4537998"/>
            <a:ext cx="4176712" cy="45345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/>
                <a:ea typeface="宋体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/>
                <a:ea typeface="宋体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/>
                <a:ea typeface="宋体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 b="1">
                <a:solidFill>
                  <a:schemeClr val="tx1"/>
                </a:solidFill>
                <a:latin typeface="Arial"/>
                <a:ea typeface="宋体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sz="2000">
                <a:solidFill>
                  <a:srgbClr val="C00000"/>
                </a:solidFill>
                <a:latin typeface="思源黑体 CN Bold"/>
                <a:ea typeface="思源黑体 CN Bold"/>
                <a:cs typeface="思源黑体 CN Bold"/>
              </a:rPr>
              <a:t>进入后会有简单的引导教程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 xmlns:m="http://schemas.openxmlformats.org/officeDocument/2006/math" xmlns:w="http://schemas.openxmlformats.org/wordprocessingml/2006/main">
      <p:transition spd="slow" advClick="1" advTm="3000">
        <p:fade thruBlk="0"/>
      </p:transition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1872</Words>
  <Application>Microsoft Office PowerPoint</Application>
  <DocSecurity>0</DocSecurity>
  <PresentationFormat>宽屏</PresentationFormat>
  <Paragraphs>159</Paragraphs>
  <Slides>46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46</vt:i4>
      </vt:variant>
    </vt:vector>
  </HeadingPairs>
  <TitlesOfParts>
    <vt:vector size="52" baseType="lpstr">
      <vt:lpstr>思源黑体 CN Bold</vt:lpstr>
      <vt:lpstr>宋体</vt:lpstr>
      <vt:lpstr>Arial</vt:lpstr>
      <vt:lpstr>Calibri</vt:lpstr>
      <vt:lpstr>1_Office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Administrator</dc:creator>
  <cp:keywords/>
  <dc:description/>
  <cp:lastModifiedBy>齐孟尧</cp:lastModifiedBy>
  <cp:revision>184</cp:revision>
  <dcterms:created xsi:type="dcterms:W3CDTF">2019-03-16T12:10:00Z</dcterms:created>
  <dcterms:modified xsi:type="dcterms:W3CDTF">2022-08-19T04:07:45Z</dcterms:modified>
  <cp:category/>
  <dc:identifier/>
  <cp:contentStatus/>
  <dc:language/>
  <cp:version/>
</cp:coreProperties>
</file>