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7" r:id="rId2"/>
    <p:sldId id="329" r:id="rId3"/>
    <p:sldId id="355" r:id="rId4"/>
    <p:sldId id="680" r:id="rId5"/>
    <p:sldId id="698" r:id="rId6"/>
    <p:sldId id="686" r:id="rId7"/>
    <p:sldId id="690" r:id="rId8"/>
    <p:sldId id="689" r:id="rId9"/>
    <p:sldId id="692" r:id="rId10"/>
    <p:sldId id="358" r:id="rId11"/>
    <p:sldId id="697" r:id="rId12"/>
    <p:sldId id="699" r:id="rId13"/>
    <p:sldId id="694" r:id="rId14"/>
    <p:sldId id="695" r:id="rId15"/>
    <p:sldId id="696" r:id="rId16"/>
    <p:sldId id="691" r:id="rId17"/>
    <p:sldId id="687" r:id="rId18"/>
    <p:sldId id="679" r:id="rId19"/>
    <p:sldId id="677" r:id="rId20"/>
    <p:sldId id="681" r:id="rId21"/>
    <p:sldId id="678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25"/>
    <p:restoredTop sz="94687"/>
  </p:normalViewPr>
  <p:slideViewPr>
    <p:cSldViewPr snapToGrid="0" snapToObjects="1">
      <p:cViewPr>
        <p:scale>
          <a:sx n="53" d="100"/>
          <a:sy n="53" d="100"/>
        </p:scale>
        <p:origin x="13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590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4026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>
                <a:solidFill>
                  <a:srgbClr val="FFFF00"/>
                </a:solidFill>
              </a:rPr>
              <a:t>List of people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Request for Invitation letter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List of equipment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368DC3A-E16E-B941-A0B9-01B82DF18CC7}"/>
              </a:ext>
            </a:extLst>
          </p:cNvPr>
          <p:cNvGrpSpPr>
            <a:grpSpLocks noChangeAspect="1"/>
          </p:cNvGrpSpPr>
          <p:nvPr/>
        </p:nvGrpSpPr>
        <p:grpSpPr>
          <a:xfrm>
            <a:off x="434444" y="8543109"/>
            <a:ext cx="9317670" cy="4808486"/>
            <a:chOff x="5070510" y="2312985"/>
            <a:chExt cx="3284248" cy="1694872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187A0BAA-EA17-224A-84F9-5264D50F0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7193" y="2312985"/>
              <a:ext cx="757565" cy="709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75B793EF-FC44-D54D-97F2-D3B508753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0510" y="2383820"/>
              <a:ext cx="2526683" cy="1624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直角双向箭头 8">
              <a:extLst>
                <a:ext uri="{FF2B5EF4-FFF2-40B4-BE49-F238E27FC236}">
                  <a16:creationId xmlns:a16="http://schemas.microsoft.com/office/drawing/2014/main" id="{B54D3FCB-CEC8-1E4C-AE92-0C3C9ABF5EC6}"/>
                </a:ext>
              </a:extLst>
            </p:cNvPr>
            <p:cNvSpPr/>
            <p:nvPr/>
          </p:nvSpPr>
          <p:spPr>
            <a:xfrm>
              <a:off x="7402624" y="2909717"/>
              <a:ext cx="720080" cy="781459"/>
            </a:xfrm>
            <a:prstGeom prst="leftUpArrow">
              <a:avLst>
                <a:gd name="adj1" fmla="val 17194"/>
                <a:gd name="adj2" fmla="val 25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078BA84-D39B-C34D-B897-CDD27389FA03}"/>
              </a:ext>
            </a:extLst>
          </p:cNvPr>
          <p:cNvGrpSpPr>
            <a:grpSpLocks noChangeAspect="1"/>
          </p:cNvGrpSpPr>
          <p:nvPr/>
        </p:nvGrpSpPr>
        <p:grpSpPr>
          <a:xfrm>
            <a:off x="8620354" y="8435537"/>
            <a:ext cx="9807436" cy="5116137"/>
            <a:chOff x="678415" y="2175534"/>
            <a:chExt cx="3832934" cy="1991859"/>
          </a:xfrm>
        </p:grpSpPr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2DF744F2-F5D6-A447-971F-AB3F5C8326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926" y="2175534"/>
              <a:ext cx="2973185" cy="1991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5F7C2BA0-B49D-394F-9F5F-08772030685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851921" y="3572200"/>
              <a:ext cx="278835" cy="9738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464A24-08F4-5244-A2F3-17F3C0F6788D}"/>
                </a:ext>
              </a:extLst>
            </p:cNvPr>
            <p:cNvSpPr txBox="1"/>
            <p:nvPr/>
          </p:nvSpPr>
          <p:spPr>
            <a:xfrm>
              <a:off x="4045149" y="3527143"/>
              <a:ext cx="466200" cy="284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inlet</a:t>
              </a:r>
              <a:endParaRPr lang="zh-CN" altLang="en-US" sz="1400" dirty="0"/>
            </a:p>
          </p:txBody>
        </p:sp>
        <p:cxnSp>
          <p:nvCxnSpPr>
            <p:cNvPr id="18" name="直接箭头连接符 20">
              <a:extLst>
                <a:ext uri="{FF2B5EF4-FFF2-40B4-BE49-F238E27FC236}">
                  <a16:creationId xmlns:a16="http://schemas.microsoft.com/office/drawing/2014/main" id="{11420D3A-12FE-2142-9EFC-030A6E7ACB7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96771" y="2783620"/>
              <a:ext cx="373233" cy="25219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4A8098C1-F63C-2D4D-9824-B64A5DB52766}"/>
                </a:ext>
              </a:extLst>
            </p:cNvPr>
            <p:cNvSpPr txBox="1"/>
            <p:nvPr/>
          </p:nvSpPr>
          <p:spPr>
            <a:xfrm>
              <a:off x="678415" y="2964309"/>
              <a:ext cx="10669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outlet</a:t>
              </a:r>
              <a:endParaRPr lang="zh-CN" altLang="en-US" sz="1400" dirty="0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580811" y="8018369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664964" cy="298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C000"/>
                  </a:solidFill>
                </a:rPr>
                <a:t>Beam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FBE7E152-F139-D54D-AD62-A1F697FEE6DE}"/>
              </a:ext>
            </a:extLst>
          </p:cNvPr>
          <p:cNvCxnSpPr>
            <a:cxnSpLocks/>
          </p:cNvCxnSpPr>
          <p:nvPr/>
        </p:nvCxnSpPr>
        <p:spPr>
          <a:xfrm flipV="1">
            <a:off x="1489166" y="8744074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5195816" y="8220855"/>
            <a:ext cx="116410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Beam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8643221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7934026"/>
            <a:ext cx="116410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Beam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42FFBA3-28C7-FC45-B21C-791F16603F3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7936" y="1364784"/>
            <a:ext cx="8653319" cy="6911232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B46A6008-5EE1-214E-B0D3-BFEBBF0D4392}"/>
              </a:ext>
            </a:extLst>
          </p:cNvPr>
          <p:cNvSpPr/>
          <p:nvPr/>
        </p:nvSpPr>
        <p:spPr>
          <a:xfrm>
            <a:off x="18613703" y="2472888"/>
            <a:ext cx="4671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DESY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91312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3130A8-0694-07EA-EDC6-E090EA87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64CF71-9DFA-6D99-3311-B9858D1E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959425"/>
            <a:ext cx="24384001" cy="11412142"/>
          </a:xfrm>
        </p:spPr>
        <p:txBody>
          <a:bodyPr/>
          <a:lstStyle/>
          <a:p>
            <a:r>
              <a:rPr kumimoji="1" lang="en" altLang="zh-CN" dirty="0"/>
              <a:t>Person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 expertise </a:t>
            </a:r>
            <a:endParaRPr kumimoji="1" lang="en" altLang="zh-CN" dirty="0"/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Ming Qi (NJU,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Zhijun Liang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Tianya Wu(IHEP</a:t>
            </a:r>
            <a:r>
              <a:rPr kumimoji="1" lang="en-US" altLang="zh-CN" dirty="0">
                <a:solidFill>
                  <a:srgbClr val="FFFF00"/>
                </a:solidFill>
              </a:rPr>
              <a:t>, ASIC</a:t>
            </a:r>
            <a:r>
              <a:rPr kumimoji="1" lang="en" altLang="zh-CN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Xiaomin</a:t>
            </a:r>
            <a:r>
              <a:rPr kumimoji="1" lang="en" altLang="zh-CN" dirty="0">
                <a:solidFill>
                  <a:srgbClr val="FFFF00"/>
                </a:solidFill>
              </a:rPr>
              <a:t> Wei(NWPU, ASIC 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Jia Zhou (DAQ)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Ziyue</a:t>
            </a:r>
            <a:r>
              <a:rPr kumimoji="1" lang="en" altLang="zh-CN" dirty="0">
                <a:solidFill>
                  <a:srgbClr val="FFFF00"/>
                </a:solidFill>
              </a:rPr>
              <a:t> Yan (firmware)</a:t>
            </a:r>
          </a:p>
          <a:p>
            <a:pPr lvl="1"/>
            <a:r>
              <a:rPr kumimoji="1" lang="en" altLang="zh-CN" dirty="0">
                <a:solidFill>
                  <a:schemeClr val="tx1"/>
                </a:solidFill>
              </a:rPr>
              <a:t>Needs more DAQ software, firmware and offline expertise </a:t>
            </a:r>
            <a:endParaRPr kumimoji="1" lang="en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137D0B-F729-53EB-6395-7218858EA6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10876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98F0A-5543-1400-A451-3649255D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5F4CC7-0968-E05F-FB3F-ACF72516C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Instrumentations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1. vertex detector prototype 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2. FPGA boards </a:t>
            </a:r>
            <a:r>
              <a:rPr kumimoji="1" lang="en" altLang="zh-CN" dirty="0">
                <a:solidFill>
                  <a:schemeClr val="tx1"/>
                </a:solidFill>
              </a:rPr>
              <a:t>(15 boards including JTAG adapter)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3. Test PC (2 personal computers. one for test one for backup)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3 PC for DAQ, electronics , offline ?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2T </a:t>
            </a:r>
            <a:r>
              <a:rPr kumimoji="1" lang="en" altLang="zh-CN" dirty="0" err="1">
                <a:solidFill>
                  <a:schemeClr val="tx1"/>
                </a:solidFill>
              </a:rPr>
              <a:t>haredisk</a:t>
            </a:r>
            <a:r>
              <a:rPr kumimoji="1" lang="en" altLang="zh-CN" dirty="0">
                <a:solidFill>
                  <a:schemeClr val="tx1"/>
                </a:solidFill>
              </a:rPr>
              <a:t> , </a:t>
            </a:r>
            <a:r>
              <a:rPr kumimoji="1" lang="zh-CN" altLang="en" dirty="0">
                <a:solidFill>
                  <a:schemeClr val="tx1"/>
                </a:solidFill>
              </a:rPr>
              <a:t>交换</a:t>
            </a:r>
            <a:r>
              <a:rPr kumimoji="1" lang="zh-CN" altLang="en-US" dirty="0">
                <a:solidFill>
                  <a:schemeClr val="tx1"/>
                </a:solidFill>
              </a:rPr>
              <a:t>机</a:t>
            </a:r>
            <a:r>
              <a:rPr kumimoji="1" lang="en-US" altLang="zh-CN" dirty="0">
                <a:solidFill>
                  <a:schemeClr val="tx1"/>
                </a:solidFill>
              </a:rPr>
              <a:t>switcher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(24 channels, 8 channels …),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 temp monitoring slow control (PC needed)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Power adaptors …,  4-5 DC power supply 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4. Several DC power supply (borrow it from DESY?)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5. Several network cables and other cables.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6. Borrow one oscilloscope for debug</a:t>
            </a:r>
            <a:endParaRPr kumimoji="1" lang="zh-CN" altLang="en-US" dirty="0">
              <a:solidFill>
                <a:srgbClr val="FFFF00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42783-FF3C-1D6E-12FE-C8CCDC9591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34498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42FDF-135D-FD62-DD8D-DE6FDB7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Timeline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53CEE-1056-1CA4-521D-F74849DA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3" y="2214562"/>
            <a:ext cx="19659826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ASIC</a:t>
            </a:r>
          </a:p>
          <a:p>
            <a:pPr lvl="2"/>
            <a:r>
              <a:rPr lang="en" altLang="zh-CN" dirty="0">
                <a:effectLst/>
              </a:rPr>
              <a:t>ASICs arrive to IHEP (June)	</a:t>
            </a:r>
          </a:p>
          <a:p>
            <a:pPr lvl="2"/>
            <a:r>
              <a:rPr lang="en" altLang="zh-CN" dirty="0">
                <a:effectLst/>
              </a:rPr>
              <a:t>Dicing and Thinning (one wafer dicing before wafer-level tests)  (June)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Single ASIC testing </a:t>
            </a:r>
          </a:p>
          <a:p>
            <a:pPr lvl="2"/>
            <a:r>
              <a:rPr lang="en" altLang="zh-CN" dirty="0">
                <a:effectLst/>
              </a:rPr>
              <a:t>PCB under production ( Done)</a:t>
            </a:r>
          </a:p>
          <a:p>
            <a:pPr lvl="2"/>
            <a:r>
              <a:rPr lang="en" altLang="zh-CN" dirty="0">
                <a:effectLst/>
              </a:rPr>
              <a:t>Wire-bonding on test PCB … (Done)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Functional Tests …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effectLst/>
              </a:rPr>
              <a:t>Laser, beta source test (Aug)</a:t>
            </a:r>
          </a:p>
          <a:p>
            <a:pPr lvl="2"/>
            <a:r>
              <a:rPr lang="en" altLang="zh-CN" dirty="0">
                <a:effectLst/>
              </a:rPr>
              <a:t>Irradiation test (Oct )</a:t>
            </a:r>
          </a:p>
          <a:p>
            <a:pPr lvl="2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Wafer level testing 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Wafer level test of ASICs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effectLst/>
              </a:rPr>
              <a:t>Dicing , (thinning ?)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50E881-D69D-4474-75CE-5F50757D22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7992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Pre-production carbon support ladders available</a:t>
            </a:r>
          </a:p>
          <a:p>
            <a:pPr lvl="1"/>
            <a:r>
              <a:rPr lang="en" altLang="zh-CN" dirty="0">
                <a:effectLst/>
              </a:rPr>
              <a:t>September: Production of final carbon support ladders (if needed)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Tooling design and production (June) </a:t>
            </a:r>
          </a:p>
          <a:p>
            <a:pPr lvl="1"/>
            <a:r>
              <a:rPr lang="en" altLang="zh-CN" dirty="0">
                <a:effectLst/>
              </a:rPr>
              <a:t>Dummy sensor (Glass) assembly on flex  (JUNE)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Jig tool , Wire bonding tests on flex (done)</a:t>
            </a:r>
          </a:p>
          <a:p>
            <a:pPr lvl="1"/>
            <a:r>
              <a:rPr lang="en" altLang="zh-CN" dirty="0">
                <a:effectLst/>
              </a:rPr>
              <a:t>Assembly of ladders with chips (August 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72019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C02E8-A059-9AEF-6BC1-4B8B03FE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4390" y="19812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   DAQ and multi-ASIC testing  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60FEA2-01CF-8695-4E5D-CF606603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0067823"/>
            <a:ext cx="17399000" cy="364817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7E34B7-E282-C15A-522B-37C9546A78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CF3A883-A22A-B15A-92D3-C3C91C9B4024}"/>
              </a:ext>
            </a:extLst>
          </p:cNvPr>
          <p:cNvGraphicFramePr>
            <a:graphicFrameLocks noGrp="1"/>
          </p:cNvGraphicFramePr>
          <p:nvPr/>
        </p:nvGraphicFramePr>
        <p:xfrm>
          <a:off x="10593623" y="327073"/>
          <a:ext cx="13760665" cy="9495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4584">
                  <a:extLst>
                    <a:ext uri="{9D8B030D-6E8A-4147-A177-3AD203B41FA5}">
                      <a16:colId xmlns:a16="http://schemas.microsoft.com/office/drawing/2014/main" val="932873189"/>
                    </a:ext>
                  </a:extLst>
                </a:gridCol>
                <a:gridCol w="4856081">
                  <a:extLst>
                    <a:ext uri="{9D8B030D-6E8A-4147-A177-3AD203B41FA5}">
                      <a16:colId xmlns:a16="http://schemas.microsoft.com/office/drawing/2014/main" val="2593897342"/>
                    </a:ext>
                  </a:extLst>
                </a:gridCol>
              </a:tblGrid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Item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Time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865382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test board v1.1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6.9 - 6.23 (done)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484849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standalone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6.24 - 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23077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Bonding and test with flex4 v1.1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6.30 – 7.23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61365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Interposer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board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6.13 - 7.11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079346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Power board (light interposer) 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6.30 (done) 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95812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7.4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69843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v1.3+interposer+fpga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test (first prototype)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7.23 – 8.23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77759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Optimize and batch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8.23-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230204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Final system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399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53730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B0C5C1-8166-EA7E-8EB5-71E5D9D6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Schedule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ED0F93-840E-35C9-816A-C76BD256A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" altLang="zh-CN" dirty="0">
                <a:effectLst/>
              </a:rPr>
              <a:t>August: Assembly first Barrel with ladder support only </a:t>
            </a:r>
          </a:p>
          <a:p>
            <a:pPr lvl="1"/>
            <a:r>
              <a:rPr lang="en" altLang="zh-CN" dirty="0">
                <a:effectLst/>
              </a:rPr>
              <a:t>September: mounting readout ladders</a:t>
            </a:r>
          </a:p>
          <a:p>
            <a:pPr lvl="1"/>
            <a:r>
              <a:rPr lang="en" altLang="zh-CN" dirty="0">
                <a:effectLst/>
              </a:rPr>
              <a:t>October: finished mounting the ladders,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December 12-22: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DESY test beam (test beam time slot reserved for two weeks)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3F876C-7598-6E8D-28A1-ABB194639F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3E48F4-AB78-B644-1794-C6B9BC3F7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61" y="8928581"/>
            <a:ext cx="22478034" cy="315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0670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16210C-31B9-07D4-29AE-6F876B7F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Backup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241727-C578-C92A-2917-424C90D4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6B6B1D-20EE-1768-B894-1CE42588C0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FFFCF0-83C1-0ED6-7C58-DE7A176B5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64" y="1482329"/>
            <a:ext cx="17492168" cy="1279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891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42FDF-135D-FD62-DD8D-DE6FDB7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Timeline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53CEE-1056-1CA4-521D-F74849DA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3" y="2214562"/>
            <a:ext cx="19659826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ASIC</a:t>
            </a:r>
          </a:p>
          <a:p>
            <a:pPr lvl="2"/>
            <a:r>
              <a:rPr lang="en" altLang="zh-CN" dirty="0">
                <a:effectLst/>
              </a:rPr>
              <a:t>ASICs arrive to IHEP (June)	</a:t>
            </a:r>
          </a:p>
          <a:p>
            <a:pPr lvl="2"/>
            <a:r>
              <a:rPr lang="en" altLang="zh-CN" dirty="0">
                <a:effectLst/>
              </a:rPr>
              <a:t>Dicing and Thinning (one wafer dicing before wafer-level tests)  (June)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Single ASIC testing </a:t>
            </a:r>
          </a:p>
          <a:p>
            <a:pPr lvl="2"/>
            <a:r>
              <a:rPr lang="en" altLang="zh-CN" dirty="0">
                <a:effectLst/>
              </a:rPr>
              <a:t>PCB under production ( by Jun  24</a:t>
            </a:r>
            <a:r>
              <a:rPr lang="en" altLang="zh-CN" baseline="30000" dirty="0">
                <a:effectLst/>
              </a:rPr>
              <a:t>th</a:t>
            </a:r>
            <a:r>
              <a:rPr lang="en" altLang="zh-CN" dirty="0">
                <a:effectLst/>
              </a:rPr>
              <a:t> )</a:t>
            </a:r>
          </a:p>
          <a:p>
            <a:pPr lvl="2"/>
            <a:r>
              <a:rPr lang="en" altLang="zh-CN" dirty="0">
                <a:effectLst/>
              </a:rPr>
              <a:t>Wire-bonding on test PCB … (June)</a:t>
            </a:r>
          </a:p>
          <a:p>
            <a:pPr lvl="2"/>
            <a:r>
              <a:rPr lang="en" altLang="zh-CN" dirty="0">
                <a:effectLst/>
              </a:rPr>
              <a:t>Functional Tests … (June)</a:t>
            </a:r>
          </a:p>
          <a:p>
            <a:pPr lvl="2"/>
            <a:r>
              <a:rPr lang="en" altLang="zh-CN" dirty="0">
                <a:effectLst/>
              </a:rPr>
              <a:t>Laser, beta source test (July)</a:t>
            </a:r>
          </a:p>
          <a:p>
            <a:pPr lvl="2"/>
            <a:r>
              <a:rPr lang="en" altLang="zh-CN" dirty="0">
                <a:effectLst/>
              </a:rPr>
              <a:t>Irradiation test (July )</a:t>
            </a:r>
          </a:p>
          <a:p>
            <a:pPr lvl="2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Wafer level testing </a:t>
            </a:r>
          </a:p>
          <a:p>
            <a:pPr lvl="2"/>
            <a:r>
              <a:rPr lang="en" altLang="zh-CN" dirty="0">
                <a:effectLst/>
              </a:rPr>
              <a:t>Wafer level test of ASICs (End of June)</a:t>
            </a:r>
          </a:p>
          <a:p>
            <a:pPr lvl="2"/>
            <a:r>
              <a:rPr lang="en" altLang="zh-CN" dirty="0">
                <a:effectLst/>
              </a:rPr>
              <a:t>Dicing , (thinning ?)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50E881-D69D-4474-75CE-5F50757D22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1637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effectLst/>
              </a:rPr>
              <a:t>May: Pre-production carbon support ladders available</a:t>
            </a:r>
          </a:p>
          <a:p>
            <a:pPr lvl="1"/>
            <a:r>
              <a:rPr lang="en" altLang="zh-CN" dirty="0">
                <a:effectLst/>
              </a:rPr>
              <a:t>August: Production of final carbon support ladders (if needed)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Tooling design and production (June) </a:t>
            </a:r>
          </a:p>
          <a:p>
            <a:pPr lvl="1"/>
            <a:r>
              <a:rPr lang="en" altLang="zh-CN" dirty="0">
                <a:effectLst/>
              </a:rPr>
              <a:t>Dummy sensor (Glass) assembly on flex  (JUNE)</a:t>
            </a:r>
          </a:p>
          <a:p>
            <a:pPr lvl="1"/>
            <a:r>
              <a:rPr lang="en" altLang="zh-CN" dirty="0">
                <a:effectLst/>
              </a:rPr>
              <a:t>Jig tool , Wire bonding tests on flex (July)</a:t>
            </a:r>
          </a:p>
          <a:p>
            <a:pPr lvl="1"/>
            <a:r>
              <a:rPr lang="en" altLang="zh-CN" dirty="0">
                <a:effectLst/>
              </a:rPr>
              <a:t>Assembly of ladders with chips (August 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27771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393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C02E8-A059-9AEF-6BC1-4B8B03FE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4390" y="19812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   DAQ and multi-ASIC testing  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60FEA2-01CF-8695-4E5D-CF606603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0067823"/>
            <a:ext cx="17399000" cy="364817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7E34B7-E282-C15A-522B-37C9546A78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CF3A883-A22A-B15A-92D3-C3C91C9B4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805702"/>
              </p:ext>
            </p:extLst>
          </p:nvPr>
        </p:nvGraphicFramePr>
        <p:xfrm>
          <a:off x="10593623" y="327073"/>
          <a:ext cx="13760665" cy="9495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4584">
                  <a:extLst>
                    <a:ext uri="{9D8B030D-6E8A-4147-A177-3AD203B41FA5}">
                      <a16:colId xmlns:a16="http://schemas.microsoft.com/office/drawing/2014/main" val="932873189"/>
                    </a:ext>
                  </a:extLst>
                </a:gridCol>
                <a:gridCol w="4856081">
                  <a:extLst>
                    <a:ext uri="{9D8B030D-6E8A-4147-A177-3AD203B41FA5}">
                      <a16:colId xmlns:a16="http://schemas.microsoft.com/office/drawing/2014/main" val="2593897342"/>
                    </a:ext>
                  </a:extLst>
                </a:gridCol>
              </a:tblGrid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Item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Time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865382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test board v1.1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6.9 - 6.23 (done)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484849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standalone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6.24 - 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23077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Bonding and test with flex4 v1.1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6.30 – 7.23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61365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Interposer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board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6.13 - 7.11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079346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Power board (light interposer) 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6.30 (done) 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95812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7.4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69843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v1.3+interposer+fpga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test (first prototype)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7.23 – 8.23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77759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Optimize and batch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8.23-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230204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Final system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399110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D8487306-D83B-2157-1B80-D57475A7D698}"/>
              </a:ext>
            </a:extLst>
          </p:cNvPr>
          <p:cNvSpPr txBox="1"/>
          <p:nvPr/>
        </p:nvSpPr>
        <p:spPr>
          <a:xfrm>
            <a:off x="1270000" y="3994067"/>
            <a:ext cx="1230733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DAQ status report today </a:t>
            </a:r>
          </a:p>
        </p:txBody>
      </p:sp>
    </p:spTree>
    <p:extLst>
      <p:ext uri="{BB962C8B-B14F-4D97-AF65-F5344CB8AC3E}">
        <p14:creationId xmlns:p14="http://schemas.microsoft.com/office/powerpoint/2010/main" val="52459213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June: Installation mock-up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(3D printed)</a:t>
            </a:r>
          </a:p>
          <a:p>
            <a:pPr lvl="2"/>
            <a:r>
              <a:rPr lang="en-US" altLang="zh-CN" dirty="0">
                <a:solidFill>
                  <a:srgbClr val="FFFF00"/>
                </a:solidFill>
                <a:effectLst/>
              </a:rPr>
              <a:t>Received large part of 3D models from </a:t>
            </a:r>
            <a:r>
              <a:rPr lang="en-US" altLang="zh-CN" dirty="0" err="1">
                <a:solidFill>
                  <a:srgbClr val="FFFF00"/>
                </a:solidFill>
                <a:effectLst/>
              </a:rPr>
              <a:t>Jinyu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today, printing now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effectLst/>
              </a:rPr>
              <a:t>July: Barrel support parts fabricated</a:t>
            </a:r>
          </a:p>
          <a:p>
            <a:pPr lvl="1"/>
            <a:r>
              <a:rPr lang="en" altLang="zh-CN" dirty="0">
                <a:effectLst/>
              </a:rPr>
              <a:t>August: Assembly first Barrel with ladder support only 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Update from </a:t>
            </a:r>
            <a:r>
              <a:rPr lang="en" altLang="zh-CN" dirty="0" err="1">
                <a:solidFill>
                  <a:srgbClr val="FFFF00"/>
                </a:solidFill>
                <a:effectLst/>
              </a:rPr>
              <a:t>Xinghui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 today </a:t>
            </a:r>
          </a:p>
          <a:p>
            <a:pPr lvl="1"/>
            <a:r>
              <a:rPr lang="en" altLang="zh-CN" dirty="0">
                <a:effectLst/>
              </a:rPr>
              <a:t>September: mounting readout ladders</a:t>
            </a:r>
          </a:p>
          <a:p>
            <a:pPr lvl="1"/>
            <a:r>
              <a:rPr lang="en" altLang="zh-CN" dirty="0">
                <a:effectLst/>
              </a:rPr>
              <a:t>October: finished mounting the ladders,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December: DESY test beam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43443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64188A-4A1C-0446-A1BC-E1D2A042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3" y="-86330"/>
            <a:ext cx="24384001" cy="1482329"/>
          </a:xfrm>
        </p:spPr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</a:rPr>
              <a:t>Pixel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Analog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design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F20B63-510C-054D-AD5A-54A6C6FAF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89919"/>
            <a:ext cx="24384001" cy="11412142"/>
          </a:xfrm>
        </p:spPr>
        <p:txBody>
          <a:bodyPr/>
          <a:lstStyle/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CEPC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precision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requirement: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25-100ns,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better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each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collision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pole</a:t>
            </a:r>
            <a:endParaRPr lang="en-US" altLang="zh-CN" sz="4200" b="1" dirty="0">
              <a:solidFill>
                <a:srgbClr val="FFC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Taichu-1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pixel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analog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design: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50ns~150ns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(based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one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standard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tech.)</a:t>
            </a:r>
          </a:p>
          <a:p>
            <a:pPr lvl="1"/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Consider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use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depleted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5C671-5918-1342-A162-B9FF7AF743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C1797D-F596-5247-BD73-BC6C394A0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291" y="390979"/>
            <a:ext cx="8948320" cy="126701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4E330B-3495-5246-93D3-A9508AA0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32" y="5365573"/>
            <a:ext cx="11641868" cy="82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3414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AD10D-6614-FD8D-A1D0-E6A99D6B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News about Taichupix3 production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0B8A75-1743-B7F2-0A5A-DDB9A67E6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7802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6 Taichu3 wafers are ready.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wafer arrival at IHEP in 5th July  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3 wafers (standard process) + 3 wafers (modified process)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After irradiation, modified process will give better resolution 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Will modified process sensors into the detector assembly   </a:t>
            </a:r>
          </a:p>
          <a:p>
            <a:r>
              <a:rPr kumimoji="1" lang="en-US" altLang="zh-CN" dirty="0"/>
              <a:t>Send 1 wafers for thinning (150um) and dicing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Test single chip performance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Send 5 chips with PCB boards to company for wired bonding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5 board bonded.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Wire bonding one PCB board at IHEP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Try to wire bonding one chip on flex at IHEP next week </a:t>
            </a:r>
          </a:p>
          <a:p>
            <a:r>
              <a:rPr kumimoji="1" lang="en-US" altLang="zh-CN" dirty="0"/>
              <a:t>Send 3 wafers to NCAP for wafer testing , thinning and dicing 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07538A-8E01-CB26-15C1-CCC1D2088D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1539341-E77A-3F77-DAAA-0320ACF9E1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CFD3B6-685E-F828-1D48-EADE4F9A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4600" y="6109215"/>
            <a:ext cx="6629400" cy="64897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BAC4D8-22FF-460E-5546-D89D050D6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7803" y="675141"/>
            <a:ext cx="6931808" cy="515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379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31964-EB5C-4F84-0837-D330C848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Taichupix3 testing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34F5E5-02CA-E9ED-FE91-7B0500C3A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62" y="6874943"/>
            <a:ext cx="11514524" cy="6317428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8FADA4-78DA-D2B5-302E-88F3D6E76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7802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Single chip test board testing on-going  </a:t>
            </a:r>
          </a:p>
          <a:p>
            <a:r>
              <a:rPr kumimoji="1" lang="en-US" altLang="zh-CN" dirty="0"/>
              <a:t>Wafer level testing in NCAP (on-going 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Remote connection from IHEP to  NCAP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Remote commissioning of testing program  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5BA138-3B3D-8704-8D75-0F61423D60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C289D6-D9EF-707D-40F6-BE117DF78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5017" y="7554087"/>
            <a:ext cx="11795874" cy="59513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8D2F1E1-54DE-77EE-8F86-B8E9360A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9" t="2179" r="12888" b="-2179"/>
          <a:stretch/>
        </p:blipFill>
        <p:spPr>
          <a:xfrm rot="16200000">
            <a:off x="16243345" y="93943"/>
            <a:ext cx="8204886" cy="8017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9D69F47-E5FD-8037-1BCA-3C16E1AB4605}"/>
              </a:ext>
            </a:extLst>
          </p:cNvPr>
          <p:cNvSpPr txBox="1"/>
          <p:nvPr/>
        </p:nvSpPr>
        <p:spPr>
          <a:xfrm>
            <a:off x="14080913" y="523629"/>
            <a:ext cx="12529750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Wafer level test </a:t>
            </a:r>
          </a:p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Probe card  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6909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25CF37-3708-A97B-D2D8-46426B84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module(ladder) assembly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2DEBC8-1D21-2096-14E6-A4C411BE6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8578" y="1994401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Progress in assembly in ladder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EB12F5-5B78-2E7A-B596-230C72B4F3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FECE652-EEBE-EA21-FBAF-430B336F7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454" y="2624243"/>
            <a:ext cx="8788400" cy="107823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501062-104E-8D22-29D5-07881249337C}"/>
              </a:ext>
            </a:extLst>
          </p:cNvPr>
          <p:cNvSpPr txBox="1"/>
          <p:nvPr/>
        </p:nvSpPr>
        <p:spPr>
          <a:xfrm>
            <a:off x="1142513" y="5769295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Dummy sensor (glass) on flexible PCB 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D730FF-E783-551E-9447-6EA59E0109D6}"/>
              </a:ext>
            </a:extLst>
          </p:cNvPr>
          <p:cNvSpPr txBox="1"/>
          <p:nvPr/>
        </p:nvSpPr>
        <p:spPr>
          <a:xfrm>
            <a:off x="14297454" y="972853"/>
            <a:ext cx="1246796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Setting up wire bonding station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For full-size detector module( ladder)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36A7765-99EE-6A28-7CBB-36A3EB31C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024225">
            <a:off x="3889111" y="3288546"/>
            <a:ext cx="5291242" cy="1240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9939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52702D-11AC-1098-1161-DCC78C3D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01" y="32118"/>
            <a:ext cx="24384001" cy="1482329"/>
          </a:xfrm>
        </p:spPr>
        <p:txBody>
          <a:bodyPr>
            <a:normAutofit/>
          </a:bodyPr>
          <a:lstStyle/>
          <a:p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31441F-FD3B-C696-BC1D-496CD6C9D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340767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Production of ladder support with carbon fiber is in good progress</a:t>
            </a:r>
          </a:p>
          <a:p>
            <a:pPr lvl="1"/>
            <a:r>
              <a:rPr kumimoji="1" lang="en-US" altLang="zh-CN" dirty="0"/>
              <a:t>Half of the ladder support has been produced.</a:t>
            </a:r>
          </a:p>
          <a:p>
            <a:pPr lvl="1"/>
            <a:r>
              <a:rPr kumimoji="1" lang="en-US" altLang="zh-CN" dirty="0"/>
              <a:t>The yield of first batch of production is a bit low (~30%)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New batch of production has high yield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142C4C-BC93-3BAC-C382-F9FD2FC840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E22450-F1CC-6798-B39D-7235E339A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0358" y="3682876"/>
            <a:ext cx="10679474" cy="1003312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17F139F-62DB-F401-A5A7-25C9A9969F30}"/>
              </a:ext>
            </a:extLst>
          </p:cNvPr>
          <p:cNvSpPr/>
          <p:nvPr/>
        </p:nvSpPr>
        <p:spPr>
          <a:xfrm>
            <a:off x="933346" y="6761736"/>
            <a:ext cx="109872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support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structure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3D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model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234C4F9-A824-8A83-EA83-A2AE64228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035" y="8208286"/>
            <a:ext cx="9006813" cy="454462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8F00BB8-A519-6640-F031-53BE534B70AD}"/>
              </a:ext>
            </a:extLst>
          </p:cNvPr>
          <p:cNvSpPr/>
          <p:nvPr/>
        </p:nvSpPr>
        <p:spPr>
          <a:xfrm>
            <a:off x="15785734" y="301722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support production </a:t>
            </a:r>
          </a:p>
        </p:txBody>
      </p:sp>
    </p:spTree>
    <p:extLst>
      <p:ext uri="{BB962C8B-B14F-4D97-AF65-F5344CB8AC3E}">
        <p14:creationId xmlns:p14="http://schemas.microsoft.com/office/powerpoint/2010/main" val="347534786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07059A-36E4-3163-5FAE-7F69576F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Vertex detector prototype assembly procedure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99781F-5987-1DE3-3AEE-6F612C0C9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7128" y="1628285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Ladder installation procedure designed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Mockup with 3D printing production done</a:t>
            </a:r>
          </a:p>
          <a:p>
            <a:r>
              <a:rPr kumimoji="1" lang="en-US" altLang="zh-CN" dirty="0"/>
              <a:t>Talks will be scheduled next week </a:t>
            </a:r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D3FC09-E466-307E-0CE8-87C8A2A692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2AB0F0-58D5-22E4-15AF-510429E41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7017" y="2213810"/>
            <a:ext cx="12846696" cy="1100812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5F2A7EE-B26D-0DB7-9E57-5B78E5BEBFBA}"/>
              </a:ext>
            </a:extLst>
          </p:cNvPr>
          <p:cNvSpPr txBox="1"/>
          <p:nvPr/>
        </p:nvSpPr>
        <p:spPr>
          <a:xfrm>
            <a:off x="821725" y="4088068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Mockup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with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3D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printing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AFA4515-23BC-B8A4-B512-CDD848AF6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145" y="5009453"/>
            <a:ext cx="6598508" cy="879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2298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ECB0D1-C640-84F7-E975-953F1EBB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DAQ </a:t>
            </a:r>
            <a:r>
              <a:rPr lang="en-US" altLang="zh-CN" dirty="0"/>
              <a:t>Architecture </a:t>
            </a:r>
            <a:r>
              <a:rPr kumimoji="1" lang="en-US" altLang="zh-CN" dirty="0"/>
              <a:t>development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9B5704-B098-987F-8943-63A422C2C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2" y="136474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DAQ </a:t>
            </a:r>
            <a:r>
              <a:rPr lang="en-US" altLang="zh-CN" dirty="0"/>
              <a:t>Architecture and data structure are defined</a:t>
            </a:r>
          </a:p>
          <a:p>
            <a:r>
              <a:rPr lang="en-US" altLang="zh-CN" dirty="0"/>
              <a:t>Discussion of DAQ data structure last week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3FBC71-3D62-C46C-F411-798AD27FD8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994625-41EA-9496-69D1-87709C116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804" y="5939228"/>
            <a:ext cx="17605741" cy="5896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7D141E-0572-7442-E22F-A6FD959F8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8323" y="4278870"/>
            <a:ext cx="6699874" cy="728705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7276A5D-7703-B07C-9801-DF1BD3355ABB}"/>
              </a:ext>
            </a:extLst>
          </p:cNvPr>
          <p:cNvSpPr txBox="1"/>
          <p:nvPr/>
        </p:nvSpPr>
        <p:spPr>
          <a:xfrm>
            <a:off x="5071971" y="4613269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DAQ </a:t>
            </a:r>
            <a:r>
              <a:rPr lang="en-US" altLang="zh-CN" dirty="0">
                <a:solidFill>
                  <a:srgbClr val="FFFF00"/>
                </a:solidFill>
              </a:rPr>
              <a:t>Architecture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B19D082-4593-9FAD-0596-5C62D148BF2F}"/>
              </a:ext>
            </a:extLst>
          </p:cNvPr>
          <p:cNvSpPr txBox="1"/>
          <p:nvPr/>
        </p:nvSpPr>
        <p:spPr>
          <a:xfrm>
            <a:off x="18624550" y="3301686"/>
            <a:ext cx="1245870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data structure 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1601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13536</TotalTime>
  <Words>1285</Words>
  <Application>Microsoft Macintosh PowerPoint</Application>
  <PresentationFormat>自定义</PresentationFormat>
  <Paragraphs>239</Paragraphs>
  <Slides>21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   Overview of task2： vertex detector R &amp; D</vt:lpstr>
      <vt:lpstr>Pixel Analog design</vt:lpstr>
      <vt:lpstr>News about Taichupix3 production </vt:lpstr>
      <vt:lpstr>Taichupix3 testing </vt:lpstr>
      <vt:lpstr>Detector module(ladder) assembly </vt:lpstr>
      <vt:lpstr>Support structure of the ladder </vt:lpstr>
      <vt:lpstr>Vertex detector prototype assembly procedure</vt:lpstr>
      <vt:lpstr>DAQ Architecture development </vt:lpstr>
      <vt:lpstr>Plan for test beam </vt:lpstr>
      <vt:lpstr>Plan for test beam </vt:lpstr>
      <vt:lpstr>PowerPoint 演示文稿</vt:lpstr>
      <vt:lpstr> Timeline</vt:lpstr>
      <vt:lpstr>Timeline </vt:lpstr>
      <vt:lpstr>   DAQ and multi-ASIC testing   </vt:lpstr>
      <vt:lpstr>Schedule </vt:lpstr>
      <vt:lpstr>Backup </vt:lpstr>
      <vt:lpstr> Timeline</vt:lpstr>
      <vt:lpstr>Timeline </vt:lpstr>
      <vt:lpstr>   DAQ and multi-ASIC testing   </vt:lpstr>
      <vt:lpstr>Time line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370</cp:revision>
  <dcterms:modified xsi:type="dcterms:W3CDTF">2022-07-28T06:37:59Z</dcterms:modified>
</cp:coreProperties>
</file>