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338" r:id="rId2"/>
    <p:sldId id="258" r:id="rId3"/>
    <p:sldId id="323" r:id="rId4"/>
    <p:sldId id="259" r:id="rId5"/>
    <p:sldId id="260" r:id="rId6"/>
    <p:sldId id="261" r:id="rId7"/>
    <p:sldId id="339" r:id="rId8"/>
    <p:sldId id="284" r:id="rId9"/>
    <p:sldId id="328" r:id="rId10"/>
    <p:sldId id="329" r:id="rId11"/>
    <p:sldId id="278" r:id="rId12"/>
    <p:sldId id="279" r:id="rId13"/>
    <p:sldId id="282" r:id="rId14"/>
    <p:sldId id="283" r:id="rId15"/>
    <p:sldId id="285" r:id="rId16"/>
    <p:sldId id="330" r:id="rId17"/>
    <p:sldId id="324" r:id="rId18"/>
    <p:sldId id="286" r:id="rId19"/>
    <p:sldId id="331" r:id="rId20"/>
    <p:sldId id="332" r:id="rId21"/>
    <p:sldId id="287" r:id="rId22"/>
    <p:sldId id="333" r:id="rId23"/>
    <p:sldId id="334" r:id="rId24"/>
    <p:sldId id="335" r:id="rId25"/>
    <p:sldId id="288" r:id="rId26"/>
    <p:sldId id="305" r:id="rId27"/>
    <p:sldId id="301" r:id="rId28"/>
    <p:sldId id="319" r:id="rId29"/>
    <p:sldId id="320" r:id="rId30"/>
    <p:sldId id="322" r:id="rId31"/>
    <p:sldId id="326" r:id="rId32"/>
    <p:sldId id="336" r:id="rId33"/>
    <p:sldId id="306" r:id="rId34"/>
    <p:sldId id="291" r:id="rId35"/>
    <p:sldId id="327" r:id="rId36"/>
    <p:sldId id="307" r:id="rId37"/>
    <p:sldId id="298" r:id="rId38"/>
    <p:sldId id="308" r:id="rId39"/>
    <p:sldId id="309" r:id="rId40"/>
    <p:sldId id="310" r:id="rId41"/>
    <p:sldId id="337" r:id="rId42"/>
    <p:sldId id="341" r:id="rId43"/>
    <p:sldId id="340" r:id="rId44"/>
    <p:sldId id="311" r:id="rId45"/>
    <p:sldId id="313" r:id="rId46"/>
    <p:sldId id="314" r:id="rId47"/>
    <p:sldId id="315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6"/>
  </p:normalViewPr>
  <p:slideViewPr>
    <p:cSldViewPr snapToGrid="0" snapToObjects="1">
      <p:cViewPr>
        <p:scale>
          <a:sx n="108" d="100"/>
          <a:sy n="108" d="100"/>
        </p:scale>
        <p:origin x="2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0CC42-F29B-724D-B399-3F5C9C50E039}" type="datetimeFigureOut">
              <a:rPr kumimoji="1" lang="zh-CN" altLang="en-US" smtClean="0"/>
              <a:t>2022/9/28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0CB77-E8F6-EB4E-AF15-BEAF740D153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541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689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i="1" smtClean="0">
                              <a:latin typeface="Cambria Math" charset="0"/>
                            </a:rPr>
                          </m:ctrlPr>
                        </m:sSupPr>
                        <m:e/>
                        <m:sup/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zh-CN" i="0" smtClean="0">
                    <a:latin typeface="Cambria Math" charset="0"/>
                  </a:rPr>
                  <a:t>〖^</a:t>
                </a:r>
                <a:r>
                  <a:rPr kumimoji="1" lang="zh-CN" altLang="en-US" i="0" smtClean="0">
                    <a:latin typeface="Cambria Math" charset="0"/>
                  </a:rPr>
                  <a:t>〗</a:t>
                </a:r>
                <a:endParaRPr kumimoji="1" lang="zh-CN" altLang="en-US" dirty="0"/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7994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0155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14706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2300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901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68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3663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7107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2452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08669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6665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68516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8813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7233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6179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5165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34689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24470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9478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72827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533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73138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1663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93734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82418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0912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4041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4478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806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7103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9526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i="1" smtClean="0">
                              <a:latin typeface="Cambria Math" charset="0"/>
                            </a:rPr>
                          </m:ctrlPr>
                        </m:sSupPr>
                        <m:e/>
                        <m:sup/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zh-CN" i="0" smtClean="0">
                    <a:latin typeface="Cambria Math" charset="0"/>
                  </a:rPr>
                  <a:t>〖^</a:t>
                </a:r>
                <a:r>
                  <a:rPr kumimoji="1" lang="zh-CN" altLang="en-US" i="0" smtClean="0">
                    <a:latin typeface="Cambria Math" charset="0"/>
                  </a:rPr>
                  <a:t>〗</a:t>
                </a:r>
                <a:endParaRPr kumimoji="1" lang="zh-CN" altLang="en-US" dirty="0"/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CB77-E8F6-EB4E-AF15-BEAF740D1531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3573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标题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题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标题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三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三栏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search/hep-ph?searchtype=author&amp;query=Hagiwara,+K" TargetMode="External"/><Relationship Id="rId4" Type="http://schemas.openxmlformats.org/officeDocument/2006/relationships/hyperlink" Target="https://arxiv.org/search/hep-ph?searchtype=author&amp;query=Kanzaki,+J" TargetMode="External"/><Relationship Id="rId5" Type="http://schemas.openxmlformats.org/officeDocument/2006/relationships/hyperlink" Target="https://arxiv.org/search/hep-ph?searchtype=author&amp;query=Mawatari,+K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indico.ihep.ac.cn/category/906/" TargetMode="Externa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emf"/><Relationship Id="rId1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NULL"/><Relationship Id="rId4" Type="http://schemas.openxmlformats.org/officeDocument/2006/relationships/image" Target="../media/image13.png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Relationship Id="rId9" Type="http://schemas.openxmlformats.org/officeDocument/2006/relationships/image" Target="../media/image20.png"/><Relationship Id="rId10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9" Type="http://schemas.openxmlformats.org/officeDocument/2006/relationships/image" Target="../media/image32.emf"/><Relationship Id="rId10" Type="http://schemas.openxmlformats.org/officeDocument/2006/relationships/image" Target="../media/image33.emf"/><Relationship Id="rId11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emf"/><Relationship Id="rId12" Type="http://schemas.openxmlformats.org/officeDocument/2006/relationships/image" Target="../media/image40.emf"/><Relationship Id="rId13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NULL"/><Relationship Id="rId4" Type="http://schemas.openxmlformats.org/officeDocument/2006/relationships/image" Target="../media/image27.emf"/><Relationship Id="rId5" Type="http://schemas.openxmlformats.org/officeDocument/2006/relationships/image" Target="../media/image30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image" Target="../media/image36.emf"/><Relationship Id="rId9" Type="http://schemas.openxmlformats.org/officeDocument/2006/relationships/image" Target="../media/image37.emf"/><Relationship Id="rId10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hyperlink" Target="https://arxiv.org/abs/1611.00788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49.png"/><Relationship Id="rId5" Type="http://schemas.openxmlformats.org/officeDocument/2006/relationships/image" Target="../media/image12.emf"/><Relationship Id="rId6" Type="http://schemas.openxmlformats.org/officeDocument/2006/relationships/image" Target="../media/image50.emf"/><Relationship Id="rId7" Type="http://schemas.openxmlformats.org/officeDocument/2006/relationships/image" Target="../media/image39.emf"/><Relationship Id="rId8" Type="http://schemas.openxmlformats.org/officeDocument/2006/relationships/image" Target="../media/image51.emf"/><Relationship Id="rId9" Type="http://schemas.openxmlformats.org/officeDocument/2006/relationships/image" Target="../media/image52.emf"/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54.png"/><Relationship Id="rId5" Type="http://schemas.openxmlformats.org/officeDocument/2006/relationships/image" Target="../media/image56.png"/><Relationship Id="rId6" Type="http://schemas.openxmlformats.org/officeDocument/2006/relationships/image" Target="../media/image53.emf"/><Relationship Id="rId7" Type="http://schemas.openxmlformats.org/officeDocument/2006/relationships/image" Target="../media/image54.emf"/><Relationship Id="rId8" Type="http://schemas.openxmlformats.org/officeDocument/2006/relationships/image" Target="../media/image55.emf"/><Relationship Id="rId9" Type="http://schemas.openxmlformats.org/officeDocument/2006/relationships/image" Target="../media/image60.png"/><Relationship Id="rId10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png"/><Relationship Id="rId12" Type="http://schemas.openxmlformats.org/officeDocument/2006/relationships/image" Target="../media/image70.emf"/><Relationship Id="rId13" Type="http://schemas.openxmlformats.org/officeDocument/2006/relationships/image" Target="../media/image71.emf"/><Relationship Id="rId14" Type="http://schemas.openxmlformats.org/officeDocument/2006/relationships/image" Target="../media/image72.emf"/><Relationship Id="rId15" Type="http://schemas.openxmlformats.org/officeDocument/2006/relationships/hyperlink" Target="https://link.springer.com/article/10.1007/JHEP11(2017)093#auth-Junmou-Chen" TargetMode="External"/><Relationship Id="rId16" Type="http://schemas.openxmlformats.org/officeDocument/2006/relationships/hyperlink" Target="https://link.springer.com/article/10.1007/JHEP11(2017)093#auth-Tao-Han" TargetMode="External"/><Relationship Id="rId17" Type="http://schemas.openxmlformats.org/officeDocument/2006/relationships/hyperlink" Target="https://link.springer.com/article/10.1007/JHEP11(2017)093#auth-Brock-Tweedie" TargetMode="External"/><Relationship Id="rId18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NULL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8" Type="http://schemas.openxmlformats.org/officeDocument/2006/relationships/image" Target="../media/image67.emf"/><Relationship Id="rId9" Type="http://schemas.openxmlformats.org/officeDocument/2006/relationships/image" Target="../media/image68.emf"/><Relationship Id="rId10" Type="http://schemas.openxmlformats.org/officeDocument/2006/relationships/image" Target="../media/image6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7" Type="http://schemas.openxmlformats.org/officeDocument/2006/relationships/image" Target="../media/image76.emf"/><Relationship Id="rId8" Type="http://schemas.openxmlformats.org/officeDocument/2006/relationships/image" Target="../media/image77.emf"/><Relationship Id="rId9" Type="http://schemas.openxmlformats.org/officeDocument/2006/relationships/image" Target="../media/image78.emf"/><Relationship Id="rId10" Type="http://schemas.openxmlformats.org/officeDocument/2006/relationships/image" Target="../media/image79.emf"/><Relationship Id="rId11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80.emf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NULL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NUL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86.emf"/><Relationship Id="rId5" Type="http://schemas.openxmlformats.org/officeDocument/2006/relationships/image" Target="../media/image87.emf"/><Relationship Id="rId6" Type="http://schemas.openxmlformats.org/officeDocument/2006/relationships/image" Target="../media/image88.emf"/><Relationship Id="rId7" Type="http://schemas.openxmlformats.org/officeDocument/2006/relationships/image" Target="../media/image89.emf"/><Relationship Id="rId8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91.emf"/><Relationship Id="rId5" Type="http://schemas.openxmlformats.org/officeDocument/2006/relationships/image" Target="../media/image92.emf"/><Relationship Id="rId6" Type="http://schemas.openxmlformats.org/officeDocument/2006/relationships/image" Target="../media/image93.emf"/><Relationship Id="rId7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95.emf"/><Relationship Id="rId5" Type="http://schemas.openxmlformats.org/officeDocument/2006/relationships/image" Target="../media/image96.emf"/><Relationship Id="rId6" Type="http://schemas.openxmlformats.org/officeDocument/2006/relationships/image" Target="../media/image97.emf"/><Relationship Id="rId7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NUL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hyperlink" Target="https://madgraph.ipmu.jp/IPMU/Softwares/HELAS/index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05.png"/><Relationship Id="rId5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07.png"/><Relationship Id="rId5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11.png"/><Relationship Id="rId5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12.emf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14.png"/><Relationship Id="rId5" Type="http://schemas.openxmlformats.org/officeDocument/2006/relationships/image" Target="../media/image1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15.emf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10" Type="http://schemas.openxmlformats.org/officeDocument/2006/relationships/image" Target="../media/image10.emf"/><Relationship Id="rId9" Type="http://schemas.openxmlformats.org/officeDocument/2006/relationships/image" Target="NULL"/><Relationship Id="rId11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emf"/><Relationship Id="rId1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NULL"/><Relationship Id="rId4" Type="http://schemas.openxmlformats.org/officeDocument/2006/relationships/image" Target="../media/image13.png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Relationship Id="rId9" Type="http://schemas.openxmlformats.org/officeDocument/2006/relationships/image" Target="../media/image20.png"/><Relationship Id="rId10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48501" y="-145615"/>
            <a:ext cx="12408310" cy="2387600"/>
          </a:xfrm>
        </p:spPr>
        <p:txBody>
          <a:bodyPr/>
          <a:lstStyle/>
          <a:p>
            <a:r>
              <a:rPr kumimoji="1" lang="en-US" altLang="zh-CN" sz="4000" dirty="0" smtClean="0"/>
              <a:t>EW Amplitudes without Gauge Cancellation</a:t>
            </a:r>
            <a:endParaRPr kumimoji="1" lang="zh-CN" altLang="en-US" sz="40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17500" y="2750272"/>
            <a:ext cx="11070311" cy="1961320"/>
          </a:xfrm>
        </p:spPr>
        <p:txBody>
          <a:bodyPr>
            <a:noAutofit/>
          </a:bodyPr>
          <a:lstStyle/>
          <a:p>
            <a:r>
              <a:rPr kumimoji="1" lang="en-US" altLang="zh-CN" sz="2800" b="1" dirty="0" err="1" smtClean="0"/>
              <a:t>Junmou</a:t>
            </a:r>
            <a:r>
              <a:rPr kumimoji="1" lang="en-US" altLang="zh-CN" sz="2800" b="1" dirty="0" smtClean="0"/>
              <a:t> </a:t>
            </a:r>
            <a:r>
              <a:rPr kumimoji="1" lang="en-US" altLang="zh-CN" sz="2800" b="1" dirty="0"/>
              <a:t>Chen (Jinan University(Guangdong</a:t>
            </a:r>
            <a:r>
              <a:rPr kumimoji="1" lang="en-US" altLang="zh-CN" sz="2800" b="1" dirty="0" smtClean="0"/>
              <a:t>))</a:t>
            </a:r>
          </a:p>
          <a:p>
            <a:r>
              <a:rPr lang="en-US" altLang="zh-CN" sz="2800" dirty="0" smtClean="0">
                <a:hlinkClick r:id="rId2"/>
              </a:rPr>
              <a:t>For</a:t>
            </a:r>
            <a:r>
              <a:rPr lang="zh-CN" altLang="en-US" sz="2800" dirty="0" smtClean="0">
                <a:hlinkClick r:id="rId2"/>
              </a:rPr>
              <a:t> </a:t>
            </a:r>
            <a:r>
              <a:rPr lang="en-US" altLang="zh-CN" sz="2800" dirty="0" smtClean="0">
                <a:hlinkClick r:id="rId2"/>
              </a:rPr>
              <a:t>SYSU-PKU </a:t>
            </a:r>
            <a:r>
              <a:rPr lang="en-US" altLang="zh-CN" sz="2800" dirty="0">
                <a:hlinkClick r:id="rId2"/>
              </a:rPr>
              <a:t>Collider Physics forum For Young </a:t>
            </a:r>
            <a:r>
              <a:rPr lang="en-US" altLang="zh-CN" sz="2800" dirty="0" smtClean="0">
                <a:hlinkClick r:id="rId2"/>
              </a:rPr>
              <a:t>Scientists</a:t>
            </a:r>
            <a:endParaRPr lang="en-US" altLang="zh-CN" sz="2800" dirty="0" smtClean="0"/>
          </a:p>
          <a:p>
            <a:r>
              <a:rPr kumimoji="1" lang="en-US" altLang="zh-CN" sz="2800" dirty="0" smtClean="0"/>
              <a:t>Based </a:t>
            </a:r>
            <a:r>
              <a:rPr kumimoji="1" lang="en-US" altLang="zh-CN" sz="2800" dirty="0"/>
              <a:t>mainly on </a:t>
            </a:r>
            <a:r>
              <a:rPr kumimoji="1" lang="is-IS" altLang="zh-CN" sz="2800" dirty="0" smtClean="0"/>
              <a:t>2203.10440</a:t>
            </a:r>
            <a:endParaRPr kumimoji="1" lang="is-IS" altLang="zh-CN" sz="2800" dirty="0"/>
          </a:p>
          <a:p>
            <a:r>
              <a:rPr kumimoji="1" lang="is-IS" altLang="zh-CN" sz="2800" dirty="0"/>
              <a:t>In collaboration with </a:t>
            </a:r>
            <a:r>
              <a:rPr lang="de-DE" altLang="zh-CN" sz="2800" dirty="0"/>
              <a:t> </a:t>
            </a:r>
            <a:r>
              <a:rPr lang="de-DE" altLang="zh-CN" sz="2800" dirty="0">
                <a:hlinkClick r:id="rId3"/>
              </a:rPr>
              <a:t>Kaoru Hagiwara</a:t>
            </a:r>
            <a:r>
              <a:rPr lang="de-DE" altLang="zh-CN" sz="2800" dirty="0"/>
              <a:t>, </a:t>
            </a:r>
            <a:r>
              <a:rPr lang="de-DE" altLang="zh-CN" sz="2800" dirty="0">
                <a:hlinkClick r:id="rId4"/>
              </a:rPr>
              <a:t>Junichi Kanzaki</a:t>
            </a:r>
            <a:r>
              <a:rPr lang="de-DE" altLang="zh-CN" sz="2800" dirty="0"/>
              <a:t>, </a:t>
            </a:r>
            <a:r>
              <a:rPr lang="de-DE" altLang="zh-CN" sz="2800" dirty="0">
                <a:hlinkClick r:id="rId5"/>
              </a:rPr>
              <a:t>Kentarou </a:t>
            </a:r>
            <a:r>
              <a:rPr lang="de-DE" altLang="zh-CN" sz="2800" dirty="0" smtClean="0">
                <a:hlinkClick r:id="rId5"/>
              </a:rPr>
              <a:t>Mawatari</a:t>
            </a:r>
            <a:endParaRPr kumimoji="1"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3746625" y="6020790"/>
            <a:ext cx="5412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s-IS" altLang="zh-CN" sz="2800" dirty="0"/>
              <a:t>S</a:t>
            </a:r>
            <a:r>
              <a:rPr kumimoji="1" lang="is-IS" altLang="zh-CN" sz="2800" dirty="0" smtClean="0"/>
              <a:t>ee </a:t>
            </a:r>
            <a:r>
              <a:rPr kumimoji="1" lang="is-IS" altLang="zh-CN" sz="2800" dirty="0"/>
              <a:t>also </a:t>
            </a:r>
            <a:r>
              <a:rPr kumimoji="1" lang="is-IS" altLang="zh-CN" sz="2800" dirty="0" smtClean="0"/>
              <a:t>1611.00788, 1902.06738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7274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16" name="内容占位符 2"/>
          <p:cNvSpPr txBox="1">
            <a:spLocks/>
          </p:cNvSpPr>
          <p:nvPr/>
        </p:nvSpPr>
        <p:spPr>
          <a:xfrm>
            <a:off x="6160417" y="0"/>
            <a:ext cx="1005065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1. Motivation: subtle gauge cancellation  </a:t>
            </a:r>
          </a:p>
        </p:txBody>
      </p:sp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437722" y="522021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>
                <a:ea typeface="Cambria Math" charset="0"/>
                <a:cs typeface="Cambria Math" charset="0"/>
              </a:rPr>
              <a:t> </a:t>
            </a:r>
            <a:r>
              <a:rPr kumimoji="1" lang="en-US" altLang="zh-CN" sz="3000" smtClean="0">
                <a:ea typeface="Cambria Math" charset="0"/>
                <a:cs typeface="Cambria Math" charset="0"/>
              </a:rPr>
              <a:t>Theoretical Problems 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27" name="内容占位符 2"/>
          <p:cNvSpPr txBox="1">
            <a:spLocks/>
          </p:cNvSpPr>
          <p:nvPr/>
        </p:nvSpPr>
        <p:spPr>
          <a:xfrm>
            <a:off x="1054805" y="994107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Ex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1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: SMEFT and Higgs Couplings Measurement</a:t>
            </a:r>
            <a:endParaRPr kumimoji="1" lang="zh-CN" altLang="en-US" sz="30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876" y="2265712"/>
            <a:ext cx="2578305" cy="15684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255" y="1654690"/>
            <a:ext cx="2169954" cy="36165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53" y="2265712"/>
            <a:ext cx="1868659" cy="155520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339" y="1713770"/>
            <a:ext cx="4373185" cy="4187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5443" y="2924702"/>
            <a:ext cx="317500" cy="203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048" y="2074444"/>
            <a:ext cx="1756683" cy="160938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816" y="2698601"/>
            <a:ext cx="1447800" cy="3556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9186" y="2698601"/>
            <a:ext cx="1460500" cy="50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7600" y="3769586"/>
            <a:ext cx="2695655" cy="49012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875339" y="4515616"/>
            <a:ext cx="9284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At what exactly range is on this picture(GET) valid? Corrections?</a:t>
            </a:r>
            <a:endParaRPr kumimoji="1" lang="zh-CN" altLang="en-US" sz="2800" dirty="0"/>
          </a:p>
        </p:txBody>
      </p:sp>
      <p:sp>
        <p:nvSpPr>
          <p:cNvPr id="32" name="文本框 31"/>
          <p:cNvSpPr txBox="1"/>
          <p:nvPr/>
        </p:nvSpPr>
        <p:spPr>
          <a:xfrm>
            <a:off x="537189" y="5801773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sz="2800" dirty="0"/>
          </a:p>
        </p:txBody>
      </p:sp>
      <p:sp>
        <p:nvSpPr>
          <p:cNvPr id="25" name="文本框 24"/>
          <p:cNvSpPr txBox="1"/>
          <p:nvPr/>
        </p:nvSpPr>
        <p:spPr>
          <a:xfrm>
            <a:off x="875339" y="5291858"/>
            <a:ext cx="5602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Even simpler amplitude WW&gt;WW</a:t>
            </a:r>
            <a:r>
              <a:rPr kumimoji="1" lang="zh-CN" altLang="en-US" sz="2800" dirty="0" smtClean="0"/>
              <a:t>？</a:t>
            </a:r>
            <a:endParaRPr kumimoji="1" lang="zh-CN" altLang="en-US" sz="2800" dirty="0"/>
          </a:p>
        </p:txBody>
      </p:sp>
      <p:sp>
        <p:nvSpPr>
          <p:cNvPr id="30" name="文本框 29"/>
          <p:cNvSpPr txBox="1"/>
          <p:nvPr/>
        </p:nvSpPr>
        <p:spPr>
          <a:xfrm>
            <a:off x="875339" y="6059425"/>
            <a:ext cx="1116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u="sng" dirty="0" smtClean="0"/>
              <a:t>We need a method that manifests GET, but computes amplitudes exactly. </a:t>
            </a:r>
            <a:endParaRPr kumimoji="1" lang="zh-CN" alt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5575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4415" y="2696594"/>
            <a:ext cx="7802136" cy="611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375" dirty="0">
                <a:ea typeface="Cochin" pitchFamily="-107" charset="0"/>
                <a:cs typeface="Cochin" pitchFamily="-107" charset="0"/>
              </a:rPr>
              <a:t>ISR, </a:t>
            </a:r>
            <a:r>
              <a:rPr lang="en-US" sz="3375" dirty="0" err="1">
                <a:ea typeface="Cochin" pitchFamily="-107" charset="0"/>
                <a:cs typeface="Cochin" pitchFamily="-107" charset="0"/>
              </a:rPr>
              <a:t>parton</a:t>
            </a:r>
            <a:r>
              <a:rPr lang="en-US" sz="3375" dirty="0">
                <a:ea typeface="Cochin" pitchFamily="-107" charset="0"/>
                <a:cs typeface="Cochin" pitchFamily="-107" charset="0"/>
              </a:rPr>
              <a:t> distribution &amp; (DGLAP) evolution: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2060" y="4509076"/>
            <a:ext cx="3708323" cy="611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375" dirty="0">
                <a:ea typeface="Cochin" pitchFamily="-107" charset="0"/>
                <a:cs typeface="Cochin" pitchFamily="-107" charset="0"/>
              </a:rPr>
              <a:t>FSR, </a:t>
            </a:r>
            <a:r>
              <a:rPr lang="en-US" sz="3375" dirty="0" err="1">
                <a:ea typeface="Cochin" pitchFamily="-107" charset="0"/>
                <a:cs typeface="Cochin" pitchFamily="-107" charset="0"/>
              </a:rPr>
              <a:t>parton</a:t>
            </a:r>
            <a:r>
              <a:rPr lang="en-US" sz="3375" dirty="0">
                <a:ea typeface="Cochin" pitchFamily="-107" charset="0"/>
                <a:cs typeface="Cochin" pitchFamily="-107" charset="0"/>
              </a:rPr>
              <a:t> showers: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790" y="4989256"/>
            <a:ext cx="7243154" cy="1587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731" y="3459056"/>
            <a:ext cx="6069648" cy="9619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944" y="839230"/>
            <a:ext cx="3259199" cy="3237757"/>
          </a:xfrm>
          <a:prstGeom prst="rect">
            <a:avLst/>
          </a:prstGeom>
        </p:spPr>
      </p:pic>
      <p:sp>
        <p:nvSpPr>
          <p:cNvPr id="16" name="内容占位符 2"/>
          <p:cNvSpPr txBox="1">
            <a:spLocks/>
          </p:cNvSpPr>
          <p:nvPr/>
        </p:nvSpPr>
        <p:spPr>
          <a:xfrm>
            <a:off x="5818296" y="-11336"/>
            <a:ext cx="6692672" cy="457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1Motivation: subtle gauge cancellation  </a:t>
            </a:r>
          </a:p>
        </p:txBody>
      </p:sp>
      <p:sp>
        <p:nvSpPr>
          <p:cNvPr id="29" name="下箭头 28"/>
          <p:cNvSpPr/>
          <p:nvPr/>
        </p:nvSpPr>
        <p:spPr>
          <a:xfrm rot="3900000" flipH="1">
            <a:off x="6438483" y="4321282"/>
            <a:ext cx="120552" cy="1445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内容占位符 2"/>
          <p:cNvSpPr txBox="1">
            <a:spLocks/>
          </p:cNvSpPr>
          <p:nvPr/>
        </p:nvSpPr>
        <p:spPr>
          <a:xfrm>
            <a:off x="1351853" y="1942783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>
                <a:ea typeface="Cambria Math" charset="0"/>
                <a:cs typeface="Cambria Math" charset="0"/>
              </a:rPr>
              <a:t>S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plitting function important to collider physics</a:t>
            </a:r>
            <a:endParaRPr kumimoji="1" lang="zh-CN" altLang="en-US" sz="3000" dirty="0"/>
          </a:p>
        </p:txBody>
      </p:sp>
      <p:sp>
        <p:nvSpPr>
          <p:cNvPr id="31" name="下箭头 30"/>
          <p:cNvSpPr/>
          <p:nvPr/>
        </p:nvSpPr>
        <p:spPr>
          <a:xfrm rot="93300000">
            <a:off x="6706483" y="3922382"/>
            <a:ext cx="71337" cy="9312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7337719" y="4382316"/>
            <a:ext cx="2475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s</a:t>
            </a:r>
            <a:r>
              <a:rPr kumimoji="1" lang="en-US" altLang="zh-CN" sz="2800" dirty="0" smtClean="0"/>
              <a:t>plitting function</a:t>
            </a:r>
            <a:endParaRPr kumimoji="1" lang="zh-CN" altLang="en-US" sz="2800" dirty="0"/>
          </a:p>
        </p:txBody>
      </p:sp>
      <p:sp>
        <p:nvSpPr>
          <p:cNvPr id="34" name="内容占位符 2"/>
          <p:cNvSpPr txBox="1">
            <a:spLocks/>
          </p:cNvSpPr>
          <p:nvPr/>
        </p:nvSpPr>
        <p:spPr>
          <a:xfrm>
            <a:off x="774415" y="1102251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>
                <a:ea typeface="Cambria Math" charset="0"/>
                <a:cs typeface="Cambria Math" charset="0"/>
              </a:rPr>
              <a:t> 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Ex.2: EW 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collinear splitting function 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35" name="内容占位符 2"/>
          <p:cNvSpPr txBox="1">
            <a:spLocks/>
          </p:cNvSpPr>
          <p:nvPr/>
        </p:nvSpPr>
        <p:spPr>
          <a:xfrm>
            <a:off x="437722" y="522021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>
                <a:ea typeface="Cambria Math" charset="0"/>
                <a:cs typeface="Cambria Math" charset="0"/>
              </a:rPr>
              <a:t> </a:t>
            </a:r>
            <a:r>
              <a:rPr kumimoji="1" lang="en-US" altLang="zh-CN" sz="3000" smtClean="0">
                <a:ea typeface="Cambria Math" charset="0"/>
                <a:cs typeface="Cambria Math" charset="0"/>
              </a:rPr>
              <a:t>Theoretical Problems 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01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16" name="内容占位符 2"/>
          <p:cNvSpPr txBox="1">
            <a:spLocks/>
          </p:cNvSpPr>
          <p:nvPr/>
        </p:nvSpPr>
        <p:spPr>
          <a:xfrm>
            <a:off x="6106833" y="-64305"/>
            <a:ext cx="1005065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1 Motivation: subtle gauge cancellation  </a:t>
            </a:r>
          </a:p>
        </p:txBody>
      </p:sp>
      <p:sp>
        <p:nvSpPr>
          <p:cNvPr id="19" name="内容占位符 2"/>
          <p:cNvSpPr txBox="1">
            <a:spLocks/>
          </p:cNvSpPr>
          <p:nvPr/>
        </p:nvSpPr>
        <p:spPr>
          <a:xfrm>
            <a:off x="1054805" y="11945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Ex.2: EW 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collinear splitting 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function</a:t>
            </a:r>
            <a:endParaRPr kumimoji="1" lang="zh-CN" altLang="en-US" sz="3000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1541589" y="1826956"/>
            <a:ext cx="10500554" cy="1606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Calculation: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03" y="3682151"/>
            <a:ext cx="2054790" cy="14504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57" y="3668955"/>
            <a:ext cx="2129947" cy="150349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017" y="1783000"/>
            <a:ext cx="2070100" cy="8001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9778" y="2621239"/>
            <a:ext cx="3357650" cy="52412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633" y="2792853"/>
            <a:ext cx="1326175" cy="26328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073814" y="2629965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as</a:t>
            </a:r>
            <a:endParaRPr kumimoji="1" lang="zh-CN" altLang="en-US" sz="2800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148" y="2713962"/>
            <a:ext cx="1275635" cy="349953"/>
          </a:xfrm>
          <a:prstGeom prst="rect">
            <a:avLst/>
          </a:prstGeom>
        </p:spPr>
      </p:pic>
      <p:sp>
        <p:nvSpPr>
          <p:cNvPr id="26" name="右箭头 25"/>
          <p:cNvSpPr/>
          <p:nvPr/>
        </p:nvSpPr>
        <p:spPr>
          <a:xfrm>
            <a:off x="4266210" y="2687942"/>
            <a:ext cx="701141" cy="375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9603" y="4210521"/>
            <a:ext cx="965200" cy="3937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45693" y="4158942"/>
            <a:ext cx="1079500" cy="52070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719498" y="5284634"/>
            <a:ext cx="824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Something is wrong! The same origin of WW scattering! </a:t>
            </a:r>
            <a:endParaRPr kumimoji="1" lang="zh-CN" altLang="en-US" sz="2800" dirty="0"/>
          </a:p>
        </p:txBody>
      </p:sp>
      <p:sp>
        <p:nvSpPr>
          <p:cNvPr id="33" name="内容占位符 2"/>
          <p:cNvSpPr txBox="1">
            <a:spLocks/>
          </p:cNvSpPr>
          <p:nvPr/>
        </p:nvSpPr>
        <p:spPr>
          <a:xfrm>
            <a:off x="437722" y="522021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>
                <a:ea typeface="Cambria Math" charset="0"/>
                <a:cs typeface="Cambria Math" charset="0"/>
              </a:rPr>
              <a:t> </a:t>
            </a:r>
            <a:r>
              <a:rPr kumimoji="1" lang="en-US" altLang="zh-CN" sz="3000" smtClean="0">
                <a:ea typeface="Cambria Math" charset="0"/>
                <a:cs typeface="Cambria Math" charset="0"/>
              </a:rPr>
              <a:t>Theoretical Problems 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19163" y="2583100"/>
            <a:ext cx="2807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b</a:t>
            </a:r>
            <a:r>
              <a:rPr kumimoji="1" lang="en-US" altLang="zh-CN" sz="2800" dirty="0" smtClean="0"/>
              <a:t>y power counting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5821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16" name="内容占位符 2"/>
          <p:cNvSpPr txBox="1">
            <a:spLocks/>
          </p:cNvSpPr>
          <p:nvPr/>
        </p:nvSpPr>
        <p:spPr>
          <a:xfrm>
            <a:off x="5912950" y="-24"/>
            <a:ext cx="1005065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1. Motivation: subtle gauge cancellation  </a:t>
            </a:r>
          </a:p>
        </p:txBody>
      </p:sp>
      <p:sp>
        <p:nvSpPr>
          <p:cNvPr id="19" name="内容占位符 2"/>
          <p:cNvSpPr txBox="1">
            <a:spLocks/>
          </p:cNvSpPr>
          <p:nvPr/>
        </p:nvSpPr>
        <p:spPr>
          <a:xfrm>
            <a:off x="1054805" y="11945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Ex.2: EW 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collinear splitting 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function</a:t>
            </a:r>
            <a:endParaRPr kumimoji="1" lang="zh-CN" altLang="en-US" sz="3000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1541589" y="1826956"/>
            <a:ext cx="10500554" cy="1606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Calculation: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05" y="2458108"/>
            <a:ext cx="2054790" cy="145044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793" y="1980444"/>
            <a:ext cx="3357650" cy="52412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619" y="2912275"/>
            <a:ext cx="1079500" cy="5207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5706618" y="2602098"/>
            <a:ext cx="52447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T</a:t>
            </a:r>
            <a:r>
              <a:rPr kumimoji="1" lang="en-US" altLang="zh-CN" sz="2800" dirty="0" smtClean="0"/>
              <a:t>aking GET gives the </a:t>
            </a:r>
            <a:r>
              <a:rPr kumimoji="1" lang="en-US" altLang="zh-CN" sz="2800" smtClean="0"/>
              <a:t>wrong answer</a:t>
            </a:r>
          </a:p>
          <a:p>
            <a:r>
              <a:rPr kumimoji="1" lang="en-US" altLang="zh-CN" sz="2800" dirty="0" smtClean="0"/>
              <a:t>(for light quarks)</a:t>
            </a:r>
            <a:endParaRPr kumimoji="1"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21" y="3805100"/>
            <a:ext cx="1949171" cy="143204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8" y="5314054"/>
            <a:ext cx="1727721" cy="11451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4263" y="5511331"/>
            <a:ext cx="556451" cy="5545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61" y="4017900"/>
            <a:ext cx="778701" cy="79273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504955" y="5511210"/>
            <a:ext cx="4050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Effective W approximation</a:t>
            </a:r>
            <a:endParaRPr kumimoji="1" lang="zh-CN" altLang="en-US" sz="28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2967" y="3734159"/>
            <a:ext cx="3975100" cy="7366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68374" y="4220037"/>
            <a:ext cx="1953081" cy="38845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54843" y="5518436"/>
            <a:ext cx="3530600" cy="660400"/>
          </a:xfrm>
          <a:prstGeom prst="rect">
            <a:avLst/>
          </a:prstGeom>
        </p:spPr>
      </p:pic>
      <p:sp>
        <p:nvSpPr>
          <p:cNvPr id="33" name="内容占位符 2"/>
          <p:cNvSpPr txBox="1">
            <a:spLocks/>
          </p:cNvSpPr>
          <p:nvPr/>
        </p:nvSpPr>
        <p:spPr>
          <a:xfrm>
            <a:off x="437722" y="522021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>
                <a:ea typeface="Cambria Math" charset="0"/>
                <a:cs typeface="Cambria Math" charset="0"/>
              </a:rPr>
              <a:t> </a:t>
            </a:r>
            <a:r>
              <a:rPr kumimoji="1" lang="en-US" altLang="zh-CN" sz="3000" smtClean="0">
                <a:ea typeface="Cambria Math" charset="0"/>
                <a:cs typeface="Cambria Math" charset="0"/>
              </a:rPr>
              <a:t>Theoretical Problems 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5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16" name="内容占位符 2"/>
          <p:cNvSpPr txBox="1">
            <a:spLocks/>
          </p:cNvSpPr>
          <p:nvPr/>
        </p:nvSpPr>
        <p:spPr>
          <a:xfrm>
            <a:off x="6160417" y="0"/>
            <a:ext cx="1005065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1. Motivation: subtle gauge cancellation  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48521" y="1589460"/>
            <a:ext cx="10968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A series of new splitting functions: cannot be captured by GET, </a:t>
            </a:r>
          </a:p>
          <a:p>
            <a:r>
              <a:rPr kumimoji="1" lang="en-US" altLang="zh-CN" sz="2800" smtClean="0"/>
              <a:t>We need </a:t>
            </a:r>
            <a:r>
              <a:rPr kumimoji="1" lang="en-US" altLang="zh-CN" sz="2800" smtClean="0"/>
              <a:t>systematic </a:t>
            </a:r>
            <a:r>
              <a:rPr kumimoji="1" lang="en-US" altLang="zh-CN" sz="2800" dirty="0" err="1" smtClean="0"/>
              <a:t>vev</a:t>
            </a:r>
            <a:r>
              <a:rPr kumimoji="1" lang="en-US" altLang="zh-CN" sz="2800" dirty="0" smtClean="0"/>
              <a:t> corrections</a:t>
            </a:r>
            <a:endParaRPr kumimoji="1" lang="zh-CN" altLang="en-US" sz="2800" dirty="0"/>
          </a:p>
        </p:txBody>
      </p:sp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437722" y="522021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>
                <a:ea typeface="Cambria Math" charset="0"/>
                <a:cs typeface="Cambria Math" charset="0"/>
              </a:rPr>
              <a:t> </a:t>
            </a:r>
            <a:r>
              <a:rPr kumimoji="1" lang="en-US" altLang="zh-CN" sz="3000" smtClean="0">
                <a:ea typeface="Cambria Math" charset="0"/>
                <a:cs typeface="Cambria Math" charset="0"/>
              </a:rPr>
              <a:t>Theoretical Problems 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27" name="内容占位符 2"/>
          <p:cNvSpPr txBox="1">
            <a:spLocks/>
          </p:cNvSpPr>
          <p:nvPr/>
        </p:nvSpPr>
        <p:spPr>
          <a:xfrm>
            <a:off x="1054805" y="994107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Ex.2: EW 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collinear splitting 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function</a:t>
            </a:r>
            <a:endParaRPr kumimoji="1" lang="zh-CN" altLang="en-US" sz="30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66" y="2899864"/>
            <a:ext cx="2035829" cy="12422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627" y="4448274"/>
            <a:ext cx="2109103" cy="13320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34" y="4374542"/>
            <a:ext cx="2043830" cy="124333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84" y="2783285"/>
            <a:ext cx="1810968" cy="1218595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1916114" y="6263209"/>
            <a:ext cx="492686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600" dirty="0" smtClean="0">
                <a:solidFill>
                  <a:srgbClr val="40A9FF"/>
                </a:solidFill>
                <a:latin typeface="-apple-system" charset="0"/>
                <a:hlinkClick r:id="rId8"/>
              </a:rPr>
              <a:t>1611.00788</a:t>
            </a:r>
            <a:r>
              <a:rPr lang="is-IS" altLang="zh-CN" sz="2600" dirty="0" smtClean="0">
                <a:solidFill>
                  <a:srgbClr val="40A9FF"/>
                </a:solidFill>
                <a:latin typeface="-apple-system" charset="0"/>
              </a:rPr>
              <a:t> (</a:t>
            </a:r>
            <a:r>
              <a:rPr lang="is-IS" altLang="zh-CN" sz="2600" i="1" dirty="0" smtClean="0"/>
              <a:t>JHEP</a:t>
            </a:r>
            <a:r>
              <a:rPr lang="is-IS" altLang="zh-CN" sz="2600" dirty="0"/>
              <a:t> 11 (2017) 093</a:t>
            </a:r>
            <a:r>
              <a:rPr lang="is-IS" altLang="zh-CN" sz="2600" dirty="0" smtClean="0">
                <a:solidFill>
                  <a:srgbClr val="40A9FF"/>
                </a:solidFill>
                <a:latin typeface="-apple-system" charset="0"/>
              </a:rPr>
              <a:t>)</a:t>
            </a:r>
            <a:endParaRPr lang="zh-CN" altLang="en-US" sz="2600" dirty="0"/>
          </a:p>
        </p:txBody>
      </p:sp>
      <p:sp>
        <p:nvSpPr>
          <p:cNvPr id="32" name="文本框 31"/>
          <p:cNvSpPr txBox="1"/>
          <p:nvPr/>
        </p:nvSpPr>
        <p:spPr>
          <a:xfrm>
            <a:off x="603856" y="5725180"/>
            <a:ext cx="11113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Full list published </a:t>
            </a:r>
            <a:r>
              <a:rPr kumimoji="1" lang="en-US" altLang="zh-CN" sz="2800" smtClean="0"/>
              <a:t>first time in</a:t>
            </a:r>
            <a:endParaRPr kumimoji="1" lang="zh-CN" altLang="en-US" sz="2800" dirty="0"/>
          </a:p>
        </p:txBody>
      </p:sp>
      <p:sp>
        <p:nvSpPr>
          <p:cNvPr id="17" name="文本框 16"/>
          <p:cNvSpPr txBox="1"/>
          <p:nvPr/>
        </p:nvSpPr>
        <p:spPr>
          <a:xfrm>
            <a:off x="6448516" y="6247820"/>
            <a:ext cx="11113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 smtClean="0"/>
              <a:t>Junmou</a:t>
            </a:r>
            <a:r>
              <a:rPr kumimoji="1" lang="en-US" altLang="zh-CN" sz="2800" dirty="0" smtClean="0"/>
              <a:t> Chen, Tao Han, Brock </a:t>
            </a:r>
            <a:r>
              <a:rPr kumimoji="1" lang="en-US" altLang="zh-CN" sz="2800" dirty="0" err="1" smtClean="0"/>
              <a:t>Tweedie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9645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16" name="内容占位符 2"/>
          <p:cNvSpPr txBox="1">
            <a:spLocks/>
          </p:cNvSpPr>
          <p:nvPr/>
        </p:nvSpPr>
        <p:spPr>
          <a:xfrm>
            <a:off x="5937337" y="0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1. Motivation: subtle gauge cancellation  </a:t>
            </a:r>
          </a:p>
        </p:txBody>
      </p:sp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437722" y="522021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Numerical Problem 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31" y="2009603"/>
            <a:ext cx="5683948" cy="436387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967493" y="3120498"/>
            <a:ext cx="52245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Total cross section of WW &gt; ZZ </a:t>
            </a:r>
          </a:p>
          <a:p>
            <a:r>
              <a:rPr kumimoji="1" lang="en-US" altLang="zh-CN" sz="2800" dirty="0" smtClean="0"/>
              <a:t>when t/u channel propagators are </a:t>
            </a:r>
          </a:p>
          <a:p>
            <a:r>
              <a:rPr kumimoji="1" lang="en-US" altLang="zh-CN" sz="2800" dirty="0" smtClean="0"/>
              <a:t>given physical decay width </a:t>
            </a:r>
            <a:endParaRPr kumimoji="1" lang="zh-CN" altLang="en-US" sz="2800" dirty="0"/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979931" y="1007604"/>
            <a:ext cx="11137195" cy="959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Cancellation between large numbers(diagrams) easily leads to errors</a:t>
            </a:r>
            <a:endParaRPr kumimoji="1" lang="zh-CN" altLang="en-US" sz="3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874500" y="4825896"/>
            <a:ext cx="5149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(</a:t>
            </a:r>
            <a:r>
              <a:rPr kumimoji="1" lang="en-US" altLang="zh-CN" sz="2800" dirty="0" err="1" smtClean="0"/>
              <a:t>Madgraph</a:t>
            </a:r>
            <a:r>
              <a:rPr kumimoji="1" lang="en-US" altLang="zh-CN" sz="2800" dirty="0" smtClean="0"/>
              <a:t> before v3_** versions)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252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16" name="内容占位符 2"/>
          <p:cNvSpPr txBox="1">
            <a:spLocks/>
          </p:cNvSpPr>
          <p:nvPr/>
        </p:nvSpPr>
        <p:spPr>
          <a:xfrm>
            <a:off x="5937337" y="0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1. Motivation: subtle gauge cancellation  </a:t>
            </a:r>
          </a:p>
        </p:txBody>
      </p:sp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7" name="内容占位符 2"/>
          <p:cNvSpPr txBox="1">
            <a:spLocks/>
          </p:cNvSpPr>
          <p:nvPr/>
        </p:nvSpPr>
        <p:spPr>
          <a:xfrm>
            <a:off x="1054804" y="994107"/>
            <a:ext cx="11137195" cy="959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>
                <a:ea typeface="Cambria Math" charset="0"/>
                <a:cs typeface="Cambria Math" charset="0"/>
              </a:rPr>
              <a:t>C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omputing efficiency</a:t>
            </a:r>
            <a:endParaRPr kumimoji="1" lang="zh-CN" altLang="en-US" sz="3000" dirty="0"/>
          </a:p>
        </p:txBody>
      </p:sp>
      <p:sp>
        <p:nvSpPr>
          <p:cNvPr id="14" name="内容占位符 2"/>
          <p:cNvSpPr txBox="1">
            <a:spLocks/>
          </p:cNvSpPr>
          <p:nvPr/>
        </p:nvSpPr>
        <p:spPr>
          <a:xfrm>
            <a:off x="437722" y="522021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Numerical 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Problem: Cancellation between large numbers(diagrams) 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99" y="3219793"/>
            <a:ext cx="12192000" cy="60390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62216" y="1747313"/>
            <a:ext cx="2941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err="1" smtClean="0"/>
              <a:t>Madgraph</a:t>
            </a:r>
            <a:r>
              <a:rPr kumimoji="1" lang="en-US" altLang="zh-CN" sz="2800" dirty="0" smtClean="0"/>
              <a:t> v3_2_0</a:t>
            </a:r>
            <a:endParaRPr kumimoji="1"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437722" y="2450772"/>
            <a:ext cx="3227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pp &gt; </a:t>
            </a:r>
            <a:r>
              <a:rPr kumimoji="1" lang="en-US" altLang="zh-CN" sz="2800" dirty="0" err="1" smtClean="0"/>
              <a:t>jj</a:t>
            </a:r>
            <a:r>
              <a:rPr kumimoji="1" lang="en-US" altLang="zh-CN" sz="2800" dirty="0" smtClean="0"/>
              <a:t> w+{0}w-{0}h:</a:t>
            </a:r>
            <a:endParaRPr kumimoji="1" lang="zh-CN" altLang="en-US" sz="2800" dirty="0"/>
          </a:p>
        </p:txBody>
      </p:sp>
      <p:sp>
        <p:nvSpPr>
          <p:cNvPr id="11" name="斜纹 10"/>
          <p:cNvSpPr/>
          <p:nvPr/>
        </p:nvSpPr>
        <p:spPr>
          <a:xfrm rot="2431991">
            <a:off x="6531300" y="3614569"/>
            <a:ext cx="445900" cy="39285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756283" y="2871985"/>
            <a:ext cx="3409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Event no: 147/10000</a:t>
            </a:r>
            <a:endParaRPr kumimoji="1" lang="zh-CN" altLang="en-US" sz="28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99" y="5114745"/>
            <a:ext cx="11988800" cy="11430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37721" y="4366906"/>
            <a:ext cx="3143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pp &gt; </a:t>
            </a:r>
            <a:r>
              <a:rPr kumimoji="1" lang="en-US" altLang="zh-CN" sz="2800" dirty="0" err="1" smtClean="0"/>
              <a:t>jj</a:t>
            </a:r>
            <a:r>
              <a:rPr kumimoji="1" lang="en-US" altLang="zh-CN" sz="2800" dirty="0" smtClean="0"/>
              <a:t> w+{T}w-{T}h:</a:t>
            </a:r>
            <a:endParaRPr kumimoji="1" lang="zh-CN" altLang="en-US" sz="2800" dirty="0"/>
          </a:p>
        </p:txBody>
      </p:sp>
      <p:sp>
        <p:nvSpPr>
          <p:cNvPr id="19" name="斜纹 18"/>
          <p:cNvSpPr/>
          <p:nvPr/>
        </p:nvSpPr>
        <p:spPr>
          <a:xfrm rot="2431991">
            <a:off x="5899098" y="6061319"/>
            <a:ext cx="445900" cy="39285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4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>
            <a:spLocks/>
          </p:cNvSpPr>
          <p:nvPr/>
        </p:nvSpPr>
        <p:spPr>
          <a:xfrm>
            <a:off x="1415763" y="2178879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4000" dirty="0" smtClean="0">
                <a:solidFill>
                  <a:srgbClr val="FF0000"/>
                </a:solidFill>
              </a:rPr>
              <a:t>2. Solution:  “New Feynman Rule(Diagram)”</a:t>
            </a:r>
          </a:p>
        </p:txBody>
      </p:sp>
    </p:spTree>
    <p:extLst>
      <p:ext uri="{BB962C8B-B14F-4D97-AF65-F5344CB8AC3E}">
        <p14:creationId xmlns:p14="http://schemas.microsoft.com/office/powerpoint/2010/main" val="1047117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16" name="内容占位符 2"/>
          <p:cNvSpPr txBox="1">
            <a:spLocks/>
          </p:cNvSpPr>
          <p:nvPr/>
        </p:nvSpPr>
        <p:spPr>
          <a:xfrm>
            <a:off x="5937337" y="0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2. Solution:  “New Feynman Diagram”</a:t>
            </a:r>
          </a:p>
        </p:txBody>
      </p:sp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606336" y="1787155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smtClean="0">
                <a:ea typeface="Cambria Math" charset="0"/>
                <a:cs typeface="Cambria Math" charset="0"/>
              </a:rPr>
              <a:t>Can be extended 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to </a:t>
            </a:r>
            <a:r>
              <a:rPr kumimoji="1" lang="en-US" altLang="zh-CN" sz="3000" smtClean="0">
                <a:ea typeface="Cambria Math" charset="0"/>
                <a:cs typeface="Cambria Math" charset="0"/>
              </a:rPr>
              <a:t>full equality(On-shell 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gauge symmetry 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)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96" y="5085106"/>
            <a:ext cx="9893307" cy="1170322"/>
          </a:xfrm>
          <a:prstGeom prst="rect">
            <a:avLst/>
          </a:prstGeom>
        </p:spPr>
      </p:pic>
      <p:sp>
        <p:nvSpPr>
          <p:cNvPr id="12" name="内容占位符 2"/>
          <p:cNvSpPr txBox="1">
            <a:spLocks/>
          </p:cNvSpPr>
          <p:nvPr/>
        </p:nvSpPr>
        <p:spPr>
          <a:xfrm>
            <a:off x="573649" y="398130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Goldstone equivalence theorem(GET)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007" y="1135735"/>
            <a:ext cx="3855147" cy="42132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7007" y="2373428"/>
            <a:ext cx="3726721" cy="4351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797" y="3014305"/>
            <a:ext cx="3015512" cy="55878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261107" y="2334568"/>
            <a:ext cx="3636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smtClean="0"/>
              <a:t>(From gauge symmetry) </a:t>
            </a:r>
            <a:endParaRPr kumimoji="1" lang="zh-CN" altLang="en-US" sz="2800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1440" y="3137381"/>
            <a:ext cx="6296496" cy="535640"/>
          </a:xfrm>
          <a:prstGeom prst="rect">
            <a:avLst/>
          </a:prstGeom>
        </p:spPr>
      </p:pic>
      <p:sp>
        <p:nvSpPr>
          <p:cNvPr id="28" name="内容占位符 2"/>
          <p:cNvSpPr txBox="1">
            <a:spLocks/>
          </p:cNvSpPr>
          <p:nvPr/>
        </p:nvSpPr>
        <p:spPr>
          <a:xfrm>
            <a:off x="606336" y="4374980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N-point amplitudes: 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276281" y="3049870"/>
            <a:ext cx="263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:</a:t>
            </a:r>
            <a:endParaRPr kumimoji="1" lang="zh-CN" altLang="en-US" sz="2800" dirty="0"/>
          </a:p>
        </p:txBody>
      </p:sp>
      <p:sp>
        <p:nvSpPr>
          <p:cNvPr id="41" name="上弧形箭头 40"/>
          <p:cNvSpPr/>
          <p:nvPr/>
        </p:nvSpPr>
        <p:spPr>
          <a:xfrm>
            <a:off x="3983590" y="3673021"/>
            <a:ext cx="5880275" cy="84169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50488" y="3479385"/>
            <a:ext cx="691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i="1" dirty="0" smtClean="0"/>
              <a:t>GET</a:t>
            </a:r>
            <a:endParaRPr kumimoji="1" lang="zh-CN" altLang="en-US" sz="2400" i="1" dirty="0"/>
          </a:p>
        </p:txBody>
      </p:sp>
      <p:sp>
        <p:nvSpPr>
          <p:cNvPr id="43" name="上弧形箭头 42"/>
          <p:cNvSpPr/>
          <p:nvPr/>
        </p:nvSpPr>
        <p:spPr>
          <a:xfrm>
            <a:off x="2557397" y="3825421"/>
            <a:ext cx="4384110" cy="56836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987" y="3786863"/>
            <a:ext cx="721015" cy="3315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>
                <a:off x="1229797" y="6248400"/>
                <a:ext cx="916084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800" dirty="0" smtClean="0"/>
                  <a:t>The terms (diagrams) on the RH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8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zh-CN" sz="2800" i="1">
                            <a:latin typeface="Cambria Math" charset="0"/>
                          </a:rPr>
                          <m:t>2</m:t>
                        </m:r>
                      </m:e>
                      <m:sup>
                        <m:r>
                          <a:rPr kumimoji="1" lang="en-US" altLang="zh-CN" sz="2800" i="1">
                            <a:latin typeface="Cambria Math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kumimoji="1" lang="en-US" altLang="zh-CN" sz="2800" dirty="0"/>
                  <a:t> times </a:t>
                </a:r>
                <a:r>
                  <a:rPr kumimoji="1" lang="en-US" altLang="zh-CN" sz="2800" dirty="0" smtClean="0"/>
                  <a:t>of LH (Naïve est.)</a:t>
                </a:r>
                <a:endParaRPr kumimoji="1" lang="zh-CN" altLang="en-US" sz="2800" dirty="0"/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797" y="6248400"/>
                <a:ext cx="9160841" cy="523220"/>
              </a:xfrm>
              <a:prstGeom prst="rect">
                <a:avLst/>
              </a:prstGeom>
              <a:blipFill rotWithShape="0">
                <a:blip r:embed="rId10"/>
                <a:stretch>
                  <a:fillRect l="-1397" t="-11628" r="-333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50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16" name="内容占位符 2"/>
          <p:cNvSpPr txBox="1">
            <a:spLocks/>
          </p:cNvSpPr>
          <p:nvPr/>
        </p:nvSpPr>
        <p:spPr>
          <a:xfrm>
            <a:off x="5937337" y="0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2. Solution:  “New Feynman Diagram”</a:t>
            </a:r>
          </a:p>
        </p:txBody>
      </p:sp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1218643" y="1877926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Polarization vector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2385575" y="1013192"/>
                <a:ext cx="2188484" cy="9010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mr-IN" altLang="zh-CN" sz="280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sz="2800" b="0" i="1" smtClean="0">
                              <a:latin typeface="Cambria Math" charset="0"/>
                            </a:rPr>
                            <m:t>𝑘</m:t>
                          </m:r>
                        </m:e>
                        <m:sup>
                          <m:r>
                            <a:rPr kumimoji="1" lang="en-US" altLang="zh-CN" sz="2800" b="0" i="1" smtClean="0">
                              <a:latin typeface="Cambria Math" charset="0"/>
                            </a:rPr>
                            <m:t>𝑀</m:t>
                          </m:r>
                        </m:sup>
                      </m:sSup>
                      <m:r>
                        <a:rPr kumimoji="1" lang="en-US" altLang="zh-CN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kumimoji="1" lang="mr-IN" altLang="zh-CN" sz="28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mr-IN" altLang="zh-CN" sz="28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kumimoji="1" lang="mr-IN" altLang="zh-CN" sz="280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kumimoji="1" lang="mr-IN" altLang="zh-CN" sz="280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𝜇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kumimoji="1" lang="en-US" altLang="zh-CN" sz="2800" b="0" i="1" smtClean="0">
                                    <a:latin typeface="Cambria Math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kumimoji="1" lang="en-US" altLang="zh-CN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sz="2800" b="0" i="1" smtClean="0">
                                        <a:latin typeface="Cambria Math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1" lang="en-US" altLang="zh-CN" sz="28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575" y="1013192"/>
                <a:ext cx="2188484" cy="90108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5999196" y="554195"/>
                <a:ext cx="487005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sz="2800" b="0" i="1" smtClean="0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charset="0"/>
                            </a:rPr>
                            <m:t>𝑀𝑁</m:t>
                          </m:r>
                        </m:sub>
                      </m:sSub>
                      <m:r>
                        <a:rPr kumimoji="1" lang="en-US" altLang="zh-CN" sz="2800" b="0" i="1" smtClean="0">
                          <a:latin typeface="Cambria Math" charset="0"/>
                        </a:rPr>
                        <m:t>=</m:t>
                      </m:r>
                      <m:r>
                        <a:rPr kumimoji="1" lang="en-US" altLang="zh-CN" sz="2800" b="0" i="1" smtClean="0">
                          <a:latin typeface="Cambria Math" charset="0"/>
                        </a:rPr>
                        <m:t>𝑑𝑖𝑎𝑔</m:t>
                      </m:r>
                      <m:r>
                        <a:rPr kumimoji="1" lang="en-US" altLang="zh-CN" sz="2800" b="0" i="1" smtClean="0">
                          <a:latin typeface="Cambria Math" charset="0"/>
                        </a:rPr>
                        <m:t>(1,−1,−1,−1,−1)</m:t>
                      </m:r>
                    </m:oMath>
                  </m:oMathPara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196" y="554195"/>
                <a:ext cx="4870051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0148" y="4309379"/>
            <a:ext cx="6362700" cy="5207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2697" y="1245605"/>
            <a:ext cx="5334000" cy="520700"/>
          </a:xfrm>
          <a:prstGeom prst="rect">
            <a:avLst/>
          </a:prstGeom>
        </p:spPr>
      </p:pic>
      <p:sp>
        <p:nvSpPr>
          <p:cNvPr id="24" name="内容占位符 2"/>
          <p:cNvSpPr txBox="1">
            <a:spLocks/>
          </p:cNvSpPr>
          <p:nvPr/>
        </p:nvSpPr>
        <p:spPr>
          <a:xfrm>
            <a:off x="573649" y="372795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5-component formalism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1218643" y="3466516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Gauge and Goldstone components combined together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920" y="5777425"/>
            <a:ext cx="10970277" cy="470975"/>
          </a:xfrm>
          <a:prstGeom prst="rect">
            <a:avLst/>
          </a:prstGeom>
        </p:spPr>
      </p:pic>
      <p:sp>
        <p:nvSpPr>
          <p:cNvPr id="27" name="内容占位符 2"/>
          <p:cNvSpPr txBox="1">
            <a:spLocks/>
          </p:cNvSpPr>
          <p:nvPr/>
        </p:nvSpPr>
        <p:spPr>
          <a:xfrm>
            <a:off x="1218643" y="4991015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N-point amplitudes(</a:t>
            </a:r>
            <a:r>
              <a:rPr kumimoji="1" lang="en-US" altLang="zh-CN" sz="3000" dirty="0" err="1" smtClean="0">
                <a:ea typeface="Cambria Math" charset="0"/>
                <a:cs typeface="Cambria Math" charset="0"/>
              </a:rPr>
              <a:t>pol.vec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., propagators, 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vertices)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/>
              <p:cNvSpPr txBox="1"/>
              <p:nvPr/>
            </p:nvSpPr>
            <p:spPr>
              <a:xfrm>
                <a:off x="1342071" y="2445251"/>
                <a:ext cx="4018601" cy="9232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800" b="0" i="1" dirty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kumimoji="1" lang="en-US" altLang="zh-CN" sz="2800" b="0" i="1" dirty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kumimoji="1" lang="en-US" altLang="zh-CN" sz="2800" b="0" i="1" dirty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𝐿</m:t>
                          </m:r>
                        </m:sub>
                        <m:sup>
                          <m:r>
                            <a:rPr kumimoji="1" lang="en-US" altLang="zh-CN" sz="2800" b="0" i="1" dirty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𝑀</m:t>
                          </m:r>
                        </m:sup>
                      </m:sSubSup>
                      <m:r>
                        <a:rPr kumimoji="1" lang="en-US" altLang="zh-CN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kumimoji="1" lang="mr-IN" altLang="zh-CN" sz="2800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mr-IN" altLang="zh-CN" sz="2800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kumimoji="1" lang="en-US" altLang="zh-CN" sz="2800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zh-CN" sz="280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kumimoji="1" lang="en-US" altLang="zh-CN" sz="2800" i="1">
                                        <a:latin typeface="Cambria Math" charset="0"/>
                                      </a:rPr>
                                      <m:t>𝐿</m:t>
                                    </m:r>
                                  </m:sub>
                                  <m:sup>
                                    <m:r>
                                      <a:rPr kumimoji="1" lang="mr-IN" altLang="zh-CN" sz="28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𝜇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kumimoji="1" lang="en-US" altLang="zh-CN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1" lang="en-US" altLang="zh-CN" sz="2800" b="0" i="1" smtClean="0">
                          <a:latin typeface="Cambria Math" charset="0"/>
                        </a:rPr>
                        <m:t>−</m:t>
                      </m:r>
                      <m:sSup>
                        <m:sSupPr>
                          <m:ctrlPr>
                            <a:rPr kumimoji="1" lang="en-US" altLang="zh-CN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sz="2800" b="0" i="1" smtClean="0">
                              <a:latin typeface="Cambria Math" charset="0"/>
                            </a:rPr>
                            <m:t>𝑘</m:t>
                          </m:r>
                        </m:e>
                        <m:sup>
                          <m:r>
                            <a:rPr kumimoji="1" lang="en-US" altLang="zh-CN" sz="2800" b="0" i="1" smtClean="0">
                              <a:latin typeface="Cambria Math" charset="0"/>
                            </a:rPr>
                            <m:t>𝑀</m:t>
                          </m:r>
                        </m:sup>
                      </m:sSup>
                      <m:r>
                        <a:rPr kumimoji="1" lang="en-US" altLang="zh-CN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kumimoji="1" lang="mr-IN" altLang="zh-CN" sz="28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mr-IN" altLang="zh-CN" sz="28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kumimoji="1" lang="en-US" altLang="zh-CN" sz="2800" i="1" smtClean="0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1" lang="en-US" altLang="zh-CN" sz="2800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1" lang="en-US" altLang="zh-CN" sz="2800" i="1" dirty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𝜖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1" lang="en-US" altLang="zh-CN" sz="2800" b="0" i="1" dirty="0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r>
                                      <a:rPr kumimoji="1" lang="mr-IN" altLang="zh-CN" sz="28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𝜇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kumimoji="1" lang="en-US" altLang="zh-CN" sz="2800" b="0" i="1" smtClean="0"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071" y="2445251"/>
                <a:ext cx="4018601" cy="92326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内容占位符 2"/>
          <p:cNvSpPr txBox="1">
            <a:spLocks/>
          </p:cNvSpPr>
          <p:nvPr/>
        </p:nvSpPr>
        <p:spPr>
          <a:xfrm>
            <a:off x="1218643" y="1170362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smtClean="0">
                <a:ea typeface="Cambria Math" charset="0"/>
                <a:cs typeface="Cambria Math" charset="0"/>
              </a:rPr>
              <a:t>GET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88403" y="1325648"/>
            <a:ext cx="685800" cy="3175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94050" y="2720789"/>
            <a:ext cx="6175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Well behaved in high energy and a single object</a:t>
            </a:r>
            <a:endParaRPr kumimoji="1" lang="zh-CN" altLang="en-US" sz="2400" dirty="0"/>
          </a:p>
        </p:txBody>
      </p:sp>
      <p:sp>
        <p:nvSpPr>
          <p:cNvPr id="2" name="文本框 1"/>
          <p:cNvSpPr txBox="1"/>
          <p:nvPr/>
        </p:nvSpPr>
        <p:spPr>
          <a:xfrm>
            <a:off x="4356050" y="1199009"/>
            <a:ext cx="2888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dirty="0" smtClean="0"/>
              <a:t>;</a:t>
            </a:r>
            <a:endParaRPr kumimoji="1" lang="zh-CN" altLang="en-US" sz="3000" dirty="0"/>
          </a:p>
        </p:txBody>
      </p:sp>
    </p:spTree>
    <p:extLst>
      <p:ext uri="{BB962C8B-B14F-4D97-AF65-F5344CB8AC3E}">
        <p14:creationId xmlns:p14="http://schemas.microsoft.com/office/powerpoint/2010/main" val="98147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371600" y="852407"/>
            <a:ext cx="9601200" cy="3569281"/>
          </a:xfrm>
        </p:spPr>
        <p:txBody>
          <a:bodyPr>
            <a:normAutofit/>
          </a:bodyPr>
          <a:lstStyle/>
          <a:p>
            <a:r>
              <a:rPr kumimoji="1" lang="en-US" altLang="zh-CN" sz="3200" dirty="0" smtClean="0"/>
              <a:t>1. </a:t>
            </a:r>
            <a:r>
              <a:rPr kumimoji="1" lang="en-US" altLang="zh-CN" sz="3200" dirty="0" err="1" smtClean="0"/>
              <a:t>MotivationL</a:t>
            </a:r>
            <a:r>
              <a:rPr kumimoji="1" lang="en-US" altLang="zh-CN" sz="3200" dirty="0" smtClean="0"/>
              <a:t>: problems of Feynman Diagram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 smtClean="0"/>
              <a:t>2. Solution:  “new Feynman Diagram”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 smtClean="0"/>
              <a:t>3. Numerical </a:t>
            </a:r>
            <a:r>
              <a:rPr kumimoji="1" lang="en-US" altLang="zh-CN" sz="3200" dirty="0" err="1" smtClean="0"/>
              <a:t>Implmentation</a:t>
            </a:r>
            <a:endParaRPr kumimoji="1" lang="en-US" altLang="zh-CN" sz="3200" dirty="0"/>
          </a:p>
          <a:p>
            <a:endParaRPr kumimoji="1" lang="zh-CN" altLang="en-US" sz="3200" dirty="0"/>
          </a:p>
        </p:txBody>
      </p:sp>
      <p:sp>
        <p:nvSpPr>
          <p:cNvPr id="2" name="文本框 1"/>
          <p:cNvSpPr txBox="1"/>
          <p:nvPr/>
        </p:nvSpPr>
        <p:spPr>
          <a:xfrm>
            <a:off x="2141950" y="4421688"/>
            <a:ext cx="46121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dirty="0"/>
              <a:t>3.1 Implementation at HELAS</a:t>
            </a:r>
          </a:p>
          <a:p>
            <a:r>
              <a:rPr kumimoji="1" lang="en-US" altLang="zh-CN" sz="3000" dirty="0"/>
              <a:t>3.2 </a:t>
            </a:r>
            <a:r>
              <a:rPr kumimoji="1" lang="en-US" altLang="zh-CN" sz="3000" dirty="0" smtClean="0"/>
              <a:t>Numerical </a:t>
            </a:r>
            <a:r>
              <a:rPr kumimoji="1" lang="en-US" altLang="zh-CN" sz="3000" dirty="0"/>
              <a:t>Results</a:t>
            </a:r>
          </a:p>
          <a:p>
            <a:endParaRPr kumimoji="1" lang="zh-CN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0336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>
            <a:spLocks/>
          </p:cNvSpPr>
          <p:nvPr/>
        </p:nvSpPr>
        <p:spPr>
          <a:xfrm>
            <a:off x="424874" y="543365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Gauge Choice and Propagator: 5-components formalism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5937337" y="0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2. Solution:  “New Feynman Diagram”</a:t>
            </a:r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1161216" y="1086730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b="0" dirty="0" smtClean="0">
                <a:ea typeface="Cambria Math" charset="0"/>
                <a:cs typeface="Cambria Math" charset="0"/>
              </a:rPr>
              <a:t>Simplest solution: Feynman Gauge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432" y="2173461"/>
            <a:ext cx="2984500" cy="749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232" y="3023259"/>
            <a:ext cx="279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98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424874" y="543365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Gauge Choice and Propagator: 5-components formalism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5937337" y="0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2</a:t>
            </a:r>
            <a:r>
              <a:rPr kumimoji="1" lang="en-US" altLang="zh-CN" sz="2700" dirty="0">
                <a:solidFill>
                  <a:srgbClr val="FF0000"/>
                </a:solidFill>
              </a:rPr>
              <a:t>.</a:t>
            </a:r>
            <a:r>
              <a:rPr kumimoji="1" lang="en-US" altLang="zh-CN" sz="2700" dirty="0" smtClean="0">
                <a:solidFill>
                  <a:srgbClr val="FF0000"/>
                </a:solidFill>
              </a:rPr>
              <a:t> Solution:  “New Feynman Diagram”</a:t>
            </a: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1053585" y="1065386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b="0" dirty="0" smtClean="0">
                <a:ea typeface="Cambria Math" charset="0"/>
                <a:cs typeface="Cambria Math" charset="0"/>
              </a:rPr>
              <a:t>Gauge cancellation exists also on the propagator</a:t>
            </a:r>
          </a:p>
        </p:txBody>
      </p:sp>
      <p:sp>
        <p:nvSpPr>
          <p:cNvPr id="14" name="内容占位符 2"/>
          <p:cNvSpPr txBox="1">
            <a:spLocks/>
          </p:cNvSpPr>
          <p:nvPr/>
        </p:nvSpPr>
        <p:spPr>
          <a:xfrm>
            <a:off x="1381349" y="1685857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b="0" dirty="0" smtClean="0">
                <a:ea typeface="Cambria Math" charset="0"/>
                <a:cs typeface="Cambria Math" charset="0"/>
              </a:rPr>
              <a:t>Unitary Gauge</a:t>
            </a:r>
          </a:p>
        </p:txBody>
      </p:sp>
      <p:sp>
        <p:nvSpPr>
          <p:cNvPr id="18" name="右箭头 17"/>
          <p:cNvSpPr/>
          <p:nvPr/>
        </p:nvSpPr>
        <p:spPr>
          <a:xfrm rot="9948126">
            <a:off x="6907176" y="2186527"/>
            <a:ext cx="480551" cy="2081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7546523" y="1952193"/>
            <a:ext cx="2463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energy increase</a:t>
            </a:r>
            <a:endParaRPr kumimoji="1" lang="zh-CN" altLang="en-US" sz="2800" dirty="0"/>
          </a:p>
        </p:txBody>
      </p:sp>
      <p:sp>
        <p:nvSpPr>
          <p:cNvPr id="22" name="右箭头 21"/>
          <p:cNvSpPr/>
          <p:nvPr/>
        </p:nvSpPr>
        <p:spPr>
          <a:xfrm rot="18705734">
            <a:off x="4548974" y="2810840"/>
            <a:ext cx="628128" cy="1835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371423" y="3304960"/>
            <a:ext cx="3175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Energy increase too! </a:t>
            </a:r>
            <a:endParaRPr kumimoji="1" lang="zh-CN" altLang="en-US" sz="2800" dirty="0"/>
          </a:p>
        </p:txBody>
      </p:sp>
      <p:sp>
        <p:nvSpPr>
          <p:cNvPr id="24" name="文本框 23"/>
          <p:cNvSpPr txBox="1"/>
          <p:nvPr/>
        </p:nvSpPr>
        <p:spPr>
          <a:xfrm>
            <a:off x="2260472" y="5983772"/>
            <a:ext cx="8161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Even Feynman gauge gives unphysical </a:t>
            </a:r>
            <a:r>
              <a:rPr kumimoji="1" lang="en-US" altLang="zh-CN" sz="2800" smtClean="0"/>
              <a:t>energy increase!  </a:t>
            </a:r>
            <a:endParaRPr kumimoji="1" lang="zh-CN" altLang="en-US" sz="2800" dirty="0"/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1381349" y="3794214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b="0" dirty="0" smtClean="0">
                <a:ea typeface="Cambria Math" charset="0"/>
                <a:cs typeface="Cambria Math" charset="0"/>
              </a:rPr>
              <a:t>Feynman Gauge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499" y="4390706"/>
            <a:ext cx="2984500" cy="7493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299" y="5240504"/>
            <a:ext cx="2794000" cy="685800"/>
          </a:xfrm>
          <a:prstGeom prst="rect">
            <a:avLst/>
          </a:prstGeom>
        </p:spPr>
      </p:pic>
      <p:sp>
        <p:nvSpPr>
          <p:cNvPr id="29" name="右箭头 28"/>
          <p:cNvSpPr/>
          <p:nvPr/>
        </p:nvSpPr>
        <p:spPr>
          <a:xfrm rot="12865892" flipV="1">
            <a:off x="5557540" y="5182960"/>
            <a:ext cx="2131895" cy="244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370" y="2155931"/>
            <a:ext cx="41656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2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54986" y="5183682"/>
            <a:ext cx="2743200" cy="365125"/>
          </a:xfrm>
        </p:spPr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249" y="2729407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249" y="2729407"/>
            <a:ext cx="0" cy="0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437722" y="522021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Gauge Choice and Propagator: 5-components formalism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5937337" y="0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2</a:t>
            </a:r>
            <a:r>
              <a:rPr kumimoji="1" lang="en-US" altLang="zh-CN" sz="2700" dirty="0">
                <a:solidFill>
                  <a:srgbClr val="FF0000"/>
                </a:solidFill>
              </a:rPr>
              <a:t>.</a:t>
            </a:r>
            <a:r>
              <a:rPr kumimoji="1" lang="en-US" altLang="zh-CN" sz="2700" dirty="0" smtClean="0">
                <a:solidFill>
                  <a:srgbClr val="FF0000"/>
                </a:solidFill>
              </a:rPr>
              <a:t> Solution:  “New Feynman Diagram”</a:t>
            </a: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1317275" y="1759453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b="0" dirty="0" smtClean="0">
                <a:ea typeface="Cambria Math" charset="0"/>
                <a:cs typeface="Cambria Math" charset="0"/>
              </a:rPr>
              <a:t>Degrees of freedom in Feynman gauge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580" y="2467851"/>
            <a:ext cx="5080000" cy="9017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923618" y="2412722"/>
            <a:ext cx="2463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energy increase</a:t>
            </a:r>
            <a:endParaRPr kumimoji="1" lang="zh-CN" altLang="en-US" sz="28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898" y="3713947"/>
            <a:ext cx="6108700" cy="825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6340" y="4650695"/>
            <a:ext cx="6667500" cy="876300"/>
          </a:xfrm>
          <a:prstGeom prst="rect">
            <a:avLst/>
          </a:prstGeom>
        </p:spPr>
      </p:pic>
      <p:sp>
        <p:nvSpPr>
          <p:cNvPr id="23" name="右箭头 22"/>
          <p:cNvSpPr/>
          <p:nvPr/>
        </p:nvSpPr>
        <p:spPr>
          <a:xfrm rot="8681701">
            <a:off x="8148443" y="3615948"/>
            <a:ext cx="3109726" cy="270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内容占位符 2"/>
          <p:cNvSpPr txBox="1">
            <a:spLocks/>
          </p:cNvSpPr>
          <p:nvPr/>
        </p:nvSpPr>
        <p:spPr>
          <a:xfrm>
            <a:off x="1317275" y="1110174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b="0" dirty="0" smtClean="0">
                <a:ea typeface="Cambria Math" charset="0"/>
                <a:cs typeface="Cambria Math" charset="0"/>
              </a:rPr>
              <a:t>Gauge cancellation exists also on the propagator (</a:t>
            </a:r>
            <a:r>
              <a:rPr kumimoji="1" lang="en-US" altLang="zh-CN" sz="3000" b="0" dirty="0" err="1" smtClean="0">
                <a:ea typeface="Cambria Math" charset="0"/>
                <a:cs typeface="Cambria Math" charset="0"/>
              </a:rPr>
              <a:t>Rxi</a:t>
            </a:r>
            <a:r>
              <a:rPr kumimoji="1" lang="en-US" altLang="zh-CN" sz="3000" b="0" dirty="0" smtClean="0">
                <a:ea typeface="Cambria Math" charset="0"/>
                <a:cs typeface="Cambria Math" charset="0"/>
              </a:rPr>
              <a:t> gauge)</a:t>
            </a:r>
          </a:p>
        </p:txBody>
      </p:sp>
      <p:sp>
        <p:nvSpPr>
          <p:cNvPr id="25" name="右箭头 24"/>
          <p:cNvSpPr/>
          <p:nvPr/>
        </p:nvSpPr>
        <p:spPr>
          <a:xfrm rot="1492071" flipV="1">
            <a:off x="3552697" y="4749131"/>
            <a:ext cx="1424733" cy="1909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73967" y="4371822"/>
            <a:ext cx="38632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500" dirty="0" smtClean="0"/>
              <a:t>Physical degrees of freedom</a:t>
            </a:r>
            <a:endParaRPr kumimoji="1" lang="zh-CN" altLang="en-US" sz="2500" dirty="0"/>
          </a:p>
        </p:txBody>
      </p:sp>
      <p:sp>
        <p:nvSpPr>
          <p:cNvPr id="27" name="文本框 26"/>
          <p:cNvSpPr txBox="1"/>
          <p:nvPr/>
        </p:nvSpPr>
        <p:spPr>
          <a:xfrm>
            <a:off x="1856604" y="5849673"/>
            <a:ext cx="8161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Even Feynman gauge gives unphysical </a:t>
            </a:r>
            <a:r>
              <a:rPr kumimoji="1" lang="en-US" altLang="zh-CN" sz="2800" smtClean="0"/>
              <a:t>energy increase!  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4555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978167" y="6221895"/>
            <a:ext cx="2743200" cy="365125"/>
          </a:xfrm>
        </p:spPr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4517291" y="543354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437722" y="522021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Gauge Choice and Propagators: 5-components formalism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5937337" y="0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2</a:t>
            </a:r>
            <a:r>
              <a:rPr kumimoji="1" lang="en-US" altLang="zh-CN" sz="2700" dirty="0">
                <a:solidFill>
                  <a:srgbClr val="FF0000"/>
                </a:solidFill>
              </a:rPr>
              <a:t>.</a:t>
            </a:r>
            <a:r>
              <a:rPr kumimoji="1" lang="en-US" altLang="zh-CN" sz="2700" dirty="0" smtClean="0">
                <a:solidFill>
                  <a:srgbClr val="FF0000"/>
                </a:solidFill>
              </a:rPr>
              <a:t> Solution:  “New Feynman Diagram”</a:t>
            </a: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904460" y="1047798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Goldstone equivalence gauge(GEG)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790" y="2353032"/>
            <a:ext cx="1478071" cy="2895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606" y="2332612"/>
            <a:ext cx="1803400" cy="381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0528" y="3637327"/>
            <a:ext cx="363904" cy="26085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746197" y="3448390"/>
            <a:ext cx="1398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satisfies</a:t>
            </a:r>
            <a:endParaRPr kumimoji="1" lang="zh-CN" altLang="en-US" sz="28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4737" y="5036609"/>
            <a:ext cx="4267200" cy="381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82864" y="2224135"/>
            <a:ext cx="2631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Gauge condition:</a:t>
            </a:r>
            <a:endParaRPr kumimoji="1" lang="zh-CN" altLang="en-US" sz="28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7571" y="3486685"/>
            <a:ext cx="2230596" cy="5211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1547" y="4285731"/>
            <a:ext cx="2230596" cy="42853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2096" y="2979234"/>
            <a:ext cx="1917700" cy="38100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879760" y="2875961"/>
            <a:ext cx="1844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Transverse:</a:t>
            </a:r>
            <a:endParaRPr kumimoji="1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/>
              <p:cNvSpPr txBox="1"/>
              <p:nvPr/>
            </p:nvSpPr>
            <p:spPr>
              <a:xfrm>
                <a:off x="982864" y="5345921"/>
                <a:ext cx="33966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800" dirty="0" smtClean="0"/>
                  <a:t> So where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80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zh-CN" sz="2800" b="0" i="1" smtClean="0">
                            <a:latin typeface="Cambria Math" charset="0"/>
                          </a:rPr>
                          <m:t>𝑘</m:t>
                        </m:r>
                      </m:e>
                      <m:sup>
                        <m:r>
                          <a:rPr kumimoji="1" lang="en-US" altLang="zh-CN" sz="2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kumimoji="1" lang="en-US" altLang="zh-CN" sz="2800" dirty="0" smtClean="0"/>
                  <a:t> term? </a:t>
                </a:r>
                <a:endParaRPr kumimoji="1" lang="zh-CN" altLang="en-US" sz="2800" dirty="0"/>
              </a:p>
            </p:txBody>
          </p:sp>
        </mc:Choice>
        <mc:Fallback xmlns="">
          <p:sp>
            <p:nvSpPr>
              <p:cNvPr id="27" name="文本框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864" y="5345921"/>
                <a:ext cx="3396635" cy="523220"/>
              </a:xfrm>
              <a:prstGeom prst="rect">
                <a:avLst/>
              </a:prstGeom>
              <a:blipFill rotWithShape="0">
                <a:blip r:embed="rId11"/>
                <a:stretch>
                  <a:fillRect l="-718" t="-12791" r="-2873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5866" y="2875961"/>
            <a:ext cx="1879600" cy="44450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8573954" y="3482280"/>
            <a:ext cx="2567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does not satisfy</a:t>
            </a:r>
            <a:endParaRPr kumimoji="1" lang="zh-CN" altLang="en-US" sz="2800" dirty="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61848" y="4158431"/>
            <a:ext cx="2305589" cy="683137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8303833" y="423839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with</a:t>
            </a:r>
            <a:endParaRPr kumimoji="1" lang="zh-CN" altLang="en-US" sz="2800" dirty="0"/>
          </a:p>
        </p:txBody>
      </p:sp>
      <p:sp>
        <p:nvSpPr>
          <p:cNvPr id="32" name="文本框 31"/>
          <p:cNvSpPr txBox="1"/>
          <p:nvPr/>
        </p:nvSpPr>
        <p:spPr>
          <a:xfrm>
            <a:off x="5713051" y="2845452"/>
            <a:ext cx="2081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/>
              <a:t> </a:t>
            </a:r>
            <a:r>
              <a:rPr kumimoji="1" lang="en-US" altLang="zh-CN" sz="2800" dirty="0"/>
              <a:t>L</a:t>
            </a:r>
            <a:r>
              <a:rPr kumimoji="1" lang="en-US" altLang="zh-CN" sz="2800" smtClean="0"/>
              <a:t>ongitudinal</a:t>
            </a:r>
            <a:r>
              <a:rPr kumimoji="1" lang="en-US" altLang="zh-CN" sz="2800" dirty="0" smtClean="0"/>
              <a:t>:</a:t>
            </a:r>
            <a:endParaRPr kumimoji="1" lang="zh-CN" altLang="en-US" sz="2800" dirty="0"/>
          </a:p>
        </p:txBody>
      </p:sp>
      <p:sp>
        <p:nvSpPr>
          <p:cNvPr id="33" name="文本框 32"/>
          <p:cNvSpPr txBox="1"/>
          <p:nvPr/>
        </p:nvSpPr>
        <p:spPr>
          <a:xfrm>
            <a:off x="833175" y="6083198"/>
            <a:ext cx="5562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 </a:t>
            </a:r>
            <a:r>
              <a:rPr kumimoji="1" lang="zh-CN" altLang="en-US" sz="2800" dirty="0" smtClean="0"/>
              <a:t>“</a:t>
            </a:r>
            <a:r>
              <a:rPr kumimoji="1" lang="en-US" altLang="zh-CN" sz="2800" dirty="0" err="1" smtClean="0"/>
              <a:t>Scalarized</a:t>
            </a:r>
            <a:r>
              <a:rPr kumimoji="1" lang="en-US" altLang="zh-CN" sz="2800" dirty="0" smtClean="0"/>
              <a:t>” into Goldstone mode! </a:t>
            </a:r>
            <a:endParaRPr kumimoji="1" lang="zh-CN" altLang="en-US" sz="2800" dirty="0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7667" y="6139546"/>
            <a:ext cx="2400300" cy="457200"/>
          </a:xfrm>
          <a:prstGeom prst="rect">
            <a:avLst/>
          </a:prstGeom>
        </p:spPr>
      </p:pic>
      <p:sp>
        <p:nvSpPr>
          <p:cNvPr id="42" name="斜纹 41"/>
          <p:cNvSpPr/>
          <p:nvPr/>
        </p:nvSpPr>
        <p:spPr>
          <a:xfrm rot="1026936">
            <a:off x="7576027" y="3972068"/>
            <a:ext cx="796237" cy="256596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17817" y="1234558"/>
            <a:ext cx="38210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proposed in </a:t>
            </a:r>
            <a:r>
              <a:rPr kumimoji="1" lang="hr-HR" altLang="zh-CN" sz="2200" dirty="0"/>
              <a:t>JHEP11(2017)093</a:t>
            </a:r>
            <a:endParaRPr kumimoji="1" lang="zh-CN" altLang="en-US" sz="2200" dirty="0"/>
          </a:p>
        </p:txBody>
      </p:sp>
      <p:sp>
        <p:nvSpPr>
          <p:cNvPr id="3" name="文本框 2"/>
          <p:cNvSpPr txBox="1"/>
          <p:nvPr/>
        </p:nvSpPr>
        <p:spPr>
          <a:xfrm>
            <a:off x="8102143" y="1614654"/>
            <a:ext cx="3843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altLang="zh-CN" dirty="0">
                <a:hlinkClick r:id="rId15"/>
              </a:rPr>
              <a:t>Junmou Chen</a:t>
            </a:r>
            <a:r>
              <a:rPr lang="nl-NL" altLang="zh-CN" dirty="0"/>
              <a:t>, </a:t>
            </a:r>
            <a:r>
              <a:rPr lang="nl-NL" altLang="zh-CN" dirty="0">
                <a:hlinkClick r:id="rId16"/>
              </a:rPr>
              <a:t>Tao Han</a:t>
            </a:r>
            <a:r>
              <a:rPr lang="nl-NL" altLang="zh-CN" dirty="0"/>
              <a:t> &amp; </a:t>
            </a:r>
            <a:r>
              <a:rPr lang="nl-NL" altLang="zh-CN" dirty="0">
                <a:hlinkClick r:id="rId17"/>
              </a:rPr>
              <a:t>Brock Tweedie</a:t>
            </a:r>
            <a:endParaRPr kumimoji="1" lang="zh-CN" altLang="en-US" dirty="0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4520" y="1614654"/>
            <a:ext cx="3015512" cy="55878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937106" y="2187348"/>
            <a:ext cx="6110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dirty="0" smtClean="0"/>
              <a:t>or </a:t>
            </a:r>
            <a:endParaRPr kumimoji="1" lang="zh-CN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40521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437722" y="522021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Gauge Choice and Propagators: 5-components formalism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5937337" y="0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2. Solution:  “New Feynman Diagram”</a:t>
            </a: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1078637" y="1157505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Goldstone equivalence gauge(GEG)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013" y="1747313"/>
            <a:ext cx="2742518" cy="55530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152" y="2556384"/>
            <a:ext cx="5435600" cy="7239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203897" y="3550340"/>
            <a:ext cx="2385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When on-shell, </a:t>
            </a:r>
            <a:endParaRPr kumimoji="1" lang="zh-CN" altLang="en-US" sz="2800" dirty="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752" y="2448901"/>
            <a:ext cx="4261903" cy="79123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7451" y="3566143"/>
            <a:ext cx="4001286" cy="72750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321" y="4579509"/>
            <a:ext cx="4261903" cy="79123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2718" y="4632720"/>
            <a:ext cx="2037638" cy="76181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5611" y="5592875"/>
            <a:ext cx="2150658" cy="87843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844321" y="5804227"/>
            <a:ext cx="17574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000" dirty="0" smtClean="0"/>
              <a:t>Pol. </a:t>
            </a:r>
            <a:r>
              <a:rPr kumimoji="1" lang="en-US" altLang="zh-CN" sz="3000" dirty="0" err="1" smtClean="0"/>
              <a:t>Vec</a:t>
            </a:r>
            <a:r>
              <a:rPr kumimoji="1" lang="en-US" altLang="zh-CN" sz="3000" dirty="0" smtClean="0"/>
              <a:t>. :</a:t>
            </a:r>
            <a:endParaRPr kumimoji="1" lang="zh-CN" altLang="en-US" sz="3000" dirty="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1244" y="5641735"/>
            <a:ext cx="2229112" cy="92790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33817" y="1754542"/>
            <a:ext cx="2230596" cy="428538"/>
          </a:xfrm>
          <a:prstGeom prst="rect">
            <a:avLst/>
          </a:prstGeom>
        </p:spPr>
      </p:pic>
      <p:sp>
        <p:nvSpPr>
          <p:cNvPr id="22" name="右箭头 21"/>
          <p:cNvSpPr/>
          <p:nvPr/>
        </p:nvSpPr>
        <p:spPr>
          <a:xfrm rot="17681504" flipV="1">
            <a:off x="8698801" y="3520517"/>
            <a:ext cx="1424733" cy="194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右箭头 24"/>
          <p:cNvSpPr/>
          <p:nvPr/>
        </p:nvSpPr>
        <p:spPr>
          <a:xfrm rot="14061291" flipV="1">
            <a:off x="7843670" y="3863318"/>
            <a:ext cx="1424733" cy="194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708441" y="4764004"/>
            <a:ext cx="3065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mtClean="0"/>
              <a:t>Gauge-Goldstone mixing terms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12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437722" y="522021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Vertices(SM)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5937337" y="0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2. Solution:  “New Feynman Diagram”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756" y="4523007"/>
            <a:ext cx="3505200" cy="635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7" y="1225292"/>
            <a:ext cx="11127990" cy="446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9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218" y="2293806"/>
            <a:ext cx="6870700" cy="4127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5937337" y="0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2</a:t>
            </a:r>
            <a:r>
              <a:rPr kumimoji="1" lang="en-US" altLang="zh-CN" sz="2700" dirty="0">
                <a:solidFill>
                  <a:srgbClr val="FF0000"/>
                </a:solidFill>
              </a:rPr>
              <a:t>.</a:t>
            </a:r>
            <a:r>
              <a:rPr kumimoji="1" lang="en-US" altLang="zh-CN" sz="2700" dirty="0" smtClean="0">
                <a:solidFill>
                  <a:srgbClr val="FF0000"/>
                </a:solidFill>
              </a:rPr>
              <a:t> Solution:  “New Feynman Diagram”</a:t>
            </a: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573649" y="340963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New Feynman Rule(SM)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88308" y="1501307"/>
            <a:ext cx="1920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Propagator:</a:t>
            </a:r>
            <a:endParaRPr kumimoji="1" lang="zh-CN" altLang="en-US" sz="2800" dirty="0"/>
          </a:p>
        </p:txBody>
      </p:sp>
      <p:sp>
        <p:nvSpPr>
          <p:cNvPr id="18" name="文本框 17"/>
          <p:cNvSpPr txBox="1"/>
          <p:nvPr/>
        </p:nvSpPr>
        <p:spPr>
          <a:xfrm>
            <a:off x="573649" y="3257893"/>
            <a:ext cx="1160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WWZ:</a:t>
            </a:r>
            <a:endParaRPr kumimoji="1" lang="zh-CN" altLang="en-US" sz="2800" dirty="0"/>
          </a:p>
        </p:txBody>
      </p:sp>
      <p:sp>
        <p:nvSpPr>
          <p:cNvPr id="19" name="文本框 18"/>
          <p:cNvSpPr txBox="1"/>
          <p:nvPr/>
        </p:nvSpPr>
        <p:spPr>
          <a:xfrm>
            <a:off x="869103" y="5014479"/>
            <a:ext cx="3699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NFR=New Feynman Rule</a:t>
            </a:r>
            <a:endParaRPr kumimoji="1"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76" y="1163836"/>
            <a:ext cx="6210300" cy="990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18" y="2502944"/>
            <a:ext cx="2044700" cy="215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/>
              <p:cNvSpPr txBox="1"/>
              <p:nvPr/>
            </p:nvSpPr>
            <p:spPr>
              <a:xfrm>
                <a:off x="820252" y="6268900"/>
                <a:ext cx="67571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800" dirty="0" smtClean="0"/>
                  <a:t>“wave function” of </a:t>
                </a:r>
                <a14:m>
                  <m:oMath xmlns:m="http://schemas.openxmlformats.org/officeDocument/2006/math">
                    <m:r>
                      <a:rPr kumimoji="1" lang="en-US" altLang="zh-CN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</m:oMath>
                </a14:m>
                <a:r>
                  <a:rPr kumimoji="1" lang="en-US" altLang="zh-CN" sz="2800" dirty="0" smtClean="0"/>
                  <a:t>: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charset="0"/>
                      </a:rPr>
                      <m:t>𝑖</m:t>
                    </m:r>
                  </m:oMath>
                </a14:m>
                <a:r>
                  <a:rPr kumimoji="1" lang="en-US" altLang="zh-CN" sz="2800" dirty="0" smtClean="0"/>
                  <a:t> for initial, </a:t>
                </a:r>
                <a14:m>
                  <m:oMath xmlns:m="http://schemas.openxmlformats.org/officeDocument/2006/math">
                    <m:r>
                      <a:rPr kumimoji="1" lang="en-US" altLang="zh-CN" sz="2800" b="0" i="0" smtClean="0">
                        <a:latin typeface="Cambria Math" charset="0"/>
                      </a:rPr>
                      <m:t>−</m:t>
                    </m:r>
                    <m:r>
                      <a:rPr kumimoji="1" lang="en-US" altLang="zh-CN" sz="2800" i="1">
                        <a:latin typeface="Cambria Math" charset="0"/>
                      </a:rPr>
                      <m:t>𝑖</m:t>
                    </m:r>
                  </m:oMath>
                </a14:m>
                <a:r>
                  <a:rPr kumimoji="1" lang="en-US" altLang="zh-CN" sz="2800" dirty="0" smtClean="0"/>
                  <a:t> for final </a:t>
                </a:r>
                <a:endParaRPr kumimoji="1" lang="zh-CN" altLang="en-US" sz="2800" dirty="0"/>
              </a:p>
            </p:txBody>
          </p:sp>
        </mc:Choice>
        <mc:Fallback xmlns=""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52" y="6268900"/>
                <a:ext cx="6757171" cy="523220"/>
              </a:xfrm>
              <a:prstGeom prst="rect">
                <a:avLst/>
              </a:prstGeom>
              <a:blipFill rotWithShape="0">
                <a:blip r:embed="rId7"/>
                <a:stretch>
                  <a:fillRect l="-1895" t="-11628" r="-812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45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233" y="1280649"/>
            <a:ext cx="7937025" cy="55290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5937337" y="0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2</a:t>
            </a:r>
            <a:r>
              <a:rPr kumimoji="1" lang="en-US" altLang="zh-CN" sz="2700" dirty="0">
                <a:solidFill>
                  <a:srgbClr val="FF0000"/>
                </a:solidFill>
              </a:rPr>
              <a:t>.</a:t>
            </a:r>
            <a:r>
              <a:rPr kumimoji="1" lang="en-US" altLang="zh-CN" sz="2700" dirty="0" smtClean="0">
                <a:solidFill>
                  <a:srgbClr val="FF0000"/>
                </a:solidFill>
              </a:rPr>
              <a:t> Solution:  “New Feynman Diagram”</a:t>
            </a: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1329488" y="784319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Vertices doesn’t exist in “Old” Feynman Diagrams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49818" y="1979853"/>
            <a:ext cx="10390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smtClean="0"/>
              <a:t>ZZZZ:</a:t>
            </a:r>
            <a:endParaRPr kumimoji="1" lang="zh-CN" altLang="en-US" sz="3000" dirty="0"/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573649" y="240954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New Feynman Rule(SM)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2206" y="4144822"/>
            <a:ext cx="3699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NFR=New Feynman Rule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0064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5937337" y="0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2</a:t>
            </a:r>
            <a:r>
              <a:rPr kumimoji="1" lang="en-US" altLang="zh-CN" sz="2700" dirty="0">
                <a:solidFill>
                  <a:srgbClr val="FF0000"/>
                </a:solidFill>
              </a:rPr>
              <a:t>.</a:t>
            </a:r>
            <a:r>
              <a:rPr kumimoji="1" lang="en-US" altLang="zh-CN" sz="2700" dirty="0" smtClean="0">
                <a:solidFill>
                  <a:srgbClr val="FF0000"/>
                </a:solidFill>
              </a:rPr>
              <a:t> Solution:  “New Feynman Diagram”</a:t>
            </a: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1329488" y="784319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Ex1: WW&gt;WW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573649" y="240954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New Feynman Rule(SM)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3649" y="5820920"/>
            <a:ext cx="3699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NFR=New Feynman Rule</a:t>
            </a:r>
            <a:endParaRPr kumimoji="1" lang="zh-CN" altLang="en-US" sz="28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96" y="1501560"/>
            <a:ext cx="2439048" cy="234954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87" y="3894472"/>
            <a:ext cx="1906892" cy="18369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88" y="1466246"/>
            <a:ext cx="2169023" cy="20894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987" y="3804937"/>
            <a:ext cx="2092783" cy="201598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52" y="1434681"/>
            <a:ext cx="2325416" cy="224007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7200664" y="4289708"/>
            <a:ext cx="48020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Notes: </a:t>
            </a:r>
            <a:r>
              <a:rPr kumimoji="1" lang="en-US" altLang="zh-CN" sz="2800" dirty="0" err="1" smtClean="0"/>
              <a:t>Intepretation</a:t>
            </a:r>
            <a:r>
              <a:rPr kumimoji="1" lang="en-US" altLang="zh-CN" sz="2800" dirty="0" smtClean="0"/>
              <a:t> of NFR are</a:t>
            </a:r>
          </a:p>
          <a:p>
            <a:r>
              <a:rPr kumimoji="1" lang="en-US" altLang="zh-CN" sz="2800" dirty="0" smtClean="0"/>
              <a:t>wildly different from OFR</a:t>
            </a:r>
          </a:p>
          <a:p>
            <a:r>
              <a:rPr kumimoji="1" lang="en-US" altLang="zh-CN" sz="2800" dirty="0" smtClean="0"/>
              <a:t>(Old Feynman Rules)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571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5937337" y="0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2</a:t>
            </a:r>
            <a:r>
              <a:rPr kumimoji="1" lang="en-US" altLang="zh-CN" sz="2700" dirty="0">
                <a:solidFill>
                  <a:srgbClr val="FF0000"/>
                </a:solidFill>
              </a:rPr>
              <a:t>.</a:t>
            </a:r>
            <a:r>
              <a:rPr kumimoji="1" lang="en-US" altLang="zh-CN" sz="2700" dirty="0" smtClean="0">
                <a:solidFill>
                  <a:srgbClr val="FF0000"/>
                </a:solidFill>
              </a:rPr>
              <a:t> Solution:  “New Feynman Diagram”</a:t>
            </a: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1329488" y="784319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Ex2: ZZ&gt;ZZ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573649" y="240954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New Feynman Rule(SM)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3649" y="5130144"/>
            <a:ext cx="3699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NFR=New Feynman Rule</a:t>
            </a:r>
            <a:endParaRPr kumimoji="1"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941" y="1977395"/>
            <a:ext cx="1887545" cy="19828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14" y="1815045"/>
            <a:ext cx="2042090" cy="214522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13" y="1815045"/>
            <a:ext cx="2122273" cy="22294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65" y="1831091"/>
            <a:ext cx="2217397" cy="232938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899937" y="4236646"/>
            <a:ext cx="31855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     Doesn’t exist in </a:t>
            </a:r>
          </a:p>
          <a:p>
            <a:r>
              <a:rPr kumimoji="1" lang="en-US" altLang="zh-CN" sz="2800" dirty="0" smtClean="0"/>
              <a:t>“Old” Feynman Rules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546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>
            <a:spLocks/>
          </p:cNvSpPr>
          <p:nvPr/>
        </p:nvSpPr>
        <p:spPr>
          <a:xfrm>
            <a:off x="2031729" y="2227220"/>
            <a:ext cx="9254222" cy="780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4000" smtClean="0">
                <a:solidFill>
                  <a:srgbClr val="FF0000"/>
                </a:solidFill>
              </a:rPr>
              <a:t>1. </a:t>
            </a:r>
            <a:r>
              <a:rPr kumimoji="1" lang="en-US" altLang="zh-CN" sz="4000" dirty="0" smtClean="0">
                <a:solidFill>
                  <a:srgbClr val="FF0000"/>
                </a:solidFill>
              </a:rPr>
              <a:t>Motivation: subtle gauge cancellation  </a:t>
            </a:r>
          </a:p>
        </p:txBody>
      </p:sp>
    </p:spTree>
    <p:extLst>
      <p:ext uri="{BB962C8B-B14F-4D97-AF65-F5344CB8AC3E}">
        <p14:creationId xmlns:p14="http://schemas.microsoft.com/office/powerpoint/2010/main" val="777384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5937337" y="0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2</a:t>
            </a:r>
            <a:r>
              <a:rPr kumimoji="1" lang="en-US" altLang="zh-CN" sz="2700" dirty="0">
                <a:solidFill>
                  <a:srgbClr val="FF0000"/>
                </a:solidFill>
              </a:rPr>
              <a:t>.</a:t>
            </a:r>
            <a:r>
              <a:rPr kumimoji="1" lang="en-US" altLang="zh-CN" sz="2700" dirty="0" smtClean="0">
                <a:solidFill>
                  <a:srgbClr val="FF0000"/>
                </a:solidFill>
              </a:rPr>
              <a:t> Solution:  “New Feynman Diagram”</a:t>
            </a: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1329488" y="784319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Ex3: WW&gt;</a:t>
            </a:r>
            <a:r>
              <a:rPr kumimoji="1" lang="en-US" altLang="zh-CN" sz="3000" dirty="0" err="1" smtClean="0">
                <a:ea typeface="Cambria Math" charset="0"/>
                <a:cs typeface="Cambria Math" charset="0"/>
              </a:rPr>
              <a:t>Zh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573649" y="240954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New Feynman Rule(SM)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3649" y="5130144"/>
            <a:ext cx="3699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NFR=New Feynman Rule</a:t>
            </a:r>
            <a:endParaRPr kumimoji="1"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8899937" y="4236646"/>
            <a:ext cx="31855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     Doesn’t exist in </a:t>
            </a:r>
          </a:p>
          <a:p>
            <a:r>
              <a:rPr kumimoji="1" lang="en-US" altLang="zh-CN" sz="2800" dirty="0" smtClean="0"/>
              <a:t>“Old” Feynman Rules</a:t>
            </a:r>
            <a:endParaRPr kumimoji="1" lang="zh-CN" altLang="en-US" sz="28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56" y="1707200"/>
            <a:ext cx="2302170" cy="23243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299" y="1762679"/>
            <a:ext cx="2150876" cy="21715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9" y="1707200"/>
            <a:ext cx="2349574" cy="23721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931" y="1762680"/>
            <a:ext cx="2014649" cy="203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>
            <a:spLocks/>
          </p:cNvSpPr>
          <p:nvPr/>
        </p:nvSpPr>
        <p:spPr>
          <a:xfrm>
            <a:off x="1730377" y="2417525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4000" dirty="0" smtClean="0">
                <a:solidFill>
                  <a:srgbClr val="FF0000"/>
                </a:solidFill>
              </a:rPr>
              <a:t>3.1  </a:t>
            </a:r>
            <a:r>
              <a:rPr kumimoji="1" lang="en-US" altLang="zh-CN" sz="4000" dirty="0">
                <a:solidFill>
                  <a:srgbClr val="FF0000"/>
                </a:solidFill>
              </a:rPr>
              <a:t>Numerical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481361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16" name="内容占位符 2"/>
          <p:cNvSpPr txBox="1">
            <a:spLocks/>
          </p:cNvSpPr>
          <p:nvPr/>
        </p:nvSpPr>
        <p:spPr>
          <a:xfrm>
            <a:off x="6212909" y="269239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3.1 Numerical Implementation</a:t>
            </a:r>
          </a:p>
        </p:txBody>
      </p:sp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412670" y="638699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(Old) HELAS(</a:t>
            </a:r>
            <a:r>
              <a:rPr kumimoji="1" lang="en-US" altLang="zh-CN" sz="3000" dirty="0" err="1" smtClean="0">
                <a:ea typeface="Cambria Math" charset="0"/>
                <a:cs typeface="Cambria Math" charset="0"/>
              </a:rPr>
              <a:t>HELicity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 Amplitudes Subroutines) Introduction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5775" y="2344184"/>
            <a:ext cx="47968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smtClean="0"/>
              <a:t>HELAS Basic </a:t>
            </a:r>
            <a:r>
              <a:rPr kumimoji="1" lang="en-US" altLang="zh-CN" sz="3000" dirty="0" smtClean="0"/>
              <a:t>setup</a:t>
            </a:r>
            <a:r>
              <a:rPr kumimoji="1" lang="en-US" altLang="zh-CN" sz="3000" dirty="0"/>
              <a:t>: </a:t>
            </a:r>
            <a:r>
              <a:rPr kumimoji="1" lang="en-US" altLang="zh-CN" sz="3000" dirty="0" smtClean="0"/>
              <a:t>subroutines</a:t>
            </a:r>
            <a:endParaRPr kumimoji="1" lang="zh-CN" altLang="en-US" sz="30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24" y="3361545"/>
            <a:ext cx="6261100" cy="6527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38" y="3912189"/>
            <a:ext cx="3556000" cy="16637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54294" y="3154920"/>
            <a:ext cx="22698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dirty="0" smtClean="0"/>
              <a:t>External Lines</a:t>
            </a:r>
            <a:endParaRPr kumimoji="1" lang="zh-CN" altLang="en-US" sz="3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6822517" y="2425362"/>
            <a:ext cx="13795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dirty="0" smtClean="0"/>
              <a:t>Vertices</a:t>
            </a:r>
            <a:endParaRPr kumimoji="1" lang="zh-CN" altLang="en-US" sz="3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225775" y="1326824"/>
            <a:ext cx="65967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dirty="0" smtClean="0"/>
              <a:t>HELAS compute amplitudes for </a:t>
            </a:r>
            <a:r>
              <a:rPr kumimoji="1" lang="en-US" altLang="zh-CN" sz="3000" dirty="0" err="1" smtClean="0"/>
              <a:t>Madgraph</a:t>
            </a:r>
            <a:endParaRPr kumimoji="1" lang="zh-CN" altLang="en-US" sz="3000" dirty="0"/>
          </a:p>
        </p:txBody>
      </p:sp>
      <p:sp>
        <p:nvSpPr>
          <p:cNvPr id="3" name="矩形 2"/>
          <p:cNvSpPr/>
          <p:nvPr/>
        </p:nvSpPr>
        <p:spPr>
          <a:xfrm>
            <a:off x="6822517" y="1437962"/>
            <a:ext cx="2061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See e.g. </a:t>
            </a:r>
            <a:r>
              <a:rPr lang="zh-CN" altLang="en-US" dirty="0" smtClean="0"/>
              <a:t>1106.0522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674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71" y="175365"/>
            <a:ext cx="7457522" cy="656161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16" name="内容占位符 2"/>
          <p:cNvSpPr txBox="1">
            <a:spLocks/>
          </p:cNvSpPr>
          <p:nvPr/>
        </p:nvSpPr>
        <p:spPr>
          <a:xfrm>
            <a:off x="6212909" y="269239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3. Numerical Implementation</a:t>
            </a:r>
          </a:p>
        </p:txBody>
      </p:sp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337458" y="577369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(Old) HELAS(</a:t>
            </a:r>
            <a:r>
              <a:rPr kumimoji="1" lang="en-US" altLang="zh-CN" sz="3000" dirty="0" err="1" smtClean="0">
                <a:ea typeface="Cambria Math" charset="0"/>
                <a:cs typeface="Cambria Math" charset="0"/>
              </a:rPr>
              <a:t>HELicity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 Amplitudes Subroutines) Introduction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10237" y="1080892"/>
            <a:ext cx="4897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Computing Amplitudes (Example)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9907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16" name="内容占位符 2"/>
          <p:cNvSpPr txBox="1">
            <a:spLocks/>
          </p:cNvSpPr>
          <p:nvPr/>
        </p:nvSpPr>
        <p:spPr>
          <a:xfrm>
            <a:off x="6513534" y="269239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3. Numerical Implementation</a:t>
            </a:r>
          </a:p>
        </p:txBody>
      </p:sp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437722" y="738493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New HELAS (implementing “New Feynman Diagrams”)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6759" y="1506544"/>
            <a:ext cx="95224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dirty="0" smtClean="0"/>
              <a:t>1. Replace polarization vectors of W/Z to 5-component form</a:t>
            </a:r>
            <a:endParaRPr kumimoji="1" lang="zh-CN" altLang="en-US" sz="3000" dirty="0"/>
          </a:p>
        </p:txBody>
      </p:sp>
      <p:sp>
        <p:nvSpPr>
          <p:cNvPr id="10" name="文本框 9"/>
          <p:cNvSpPr txBox="1"/>
          <p:nvPr/>
        </p:nvSpPr>
        <p:spPr>
          <a:xfrm>
            <a:off x="926759" y="2292896"/>
            <a:ext cx="97680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dirty="0"/>
              <a:t>2</a:t>
            </a:r>
            <a:r>
              <a:rPr kumimoji="1" lang="en-US" altLang="zh-CN" sz="3000" dirty="0" smtClean="0"/>
              <a:t>. Replace propagators of W/Z to GEG in 5-component form </a:t>
            </a:r>
            <a:endParaRPr kumimoji="1" lang="zh-CN" altLang="en-US" sz="3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926759" y="3004327"/>
            <a:ext cx="111075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dirty="0" smtClean="0"/>
              <a:t>3. Extend vertices involving W/Z to incorporate Goldstone components</a:t>
            </a:r>
            <a:endParaRPr kumimoji="1" lang="zh-CN" altLang="en-US" sz="3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926759" y="3816289"/>
            <a:ext cx="11074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000" smtClean="0"/>
              <a:t>(4). </a:t>
            </a:r>
            <a:r>
              <a:rPr kumimoji="1" lang="en-US" altLang="zh-CN" sz="3000" dirty="0" smtClean="0"/>
              <a:t>Replace propagators of photon and gluons to </a:t>
            </a:r>
            <a:r>
              <a:rPr kumimoji="1" lang="en-US" altLang="zh-CN" sz="3000" dirty="0" err="1" smtClean="0"/>
              <a:t>parton</a:t>
            </a:r>
            <a:r>
              <a:rPr kumimoji="1" lang="en-US" altLang="zh-CN" sz="3000" dirty="0" smtClean="0"/>
              <a:t> shower gauge (counter part of GEG for massless case.)  </a:t>
            </a:r>
            <a:endParaRPr kumimoji="1" lang="zh-CN" altLang="en-US" sz="3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976275" y="5038696"/>
            <a:ext cx="11074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000" dirty="0" smtClean="0"/>
              <a:t>5. Add  vertices not existing in Old Feynman Rules(ZZZZ, </a:t>
            </a:r>
            <a:r>
              <a:rPr kumimoji="1" lang="en-US" altLang="zh-CN" sz="3000" dirty="0" err="1" smtClean="0"/>
              <a:t>WWZh,WWAh</a:t>
            </a:r>
            <a:r>
              <a:rPr kumimoji="1" lang="en-US" altLang="zh-CN" sz="3000" dirty="0" smtClean="0"/>
              <a:t>)  </a:t>
            </a:r>
            <a:endParaRPr kumimoji="1" lang="zh-CN" altLang="en-US" sz="3000" dirty="0"/>
          </a:p>
        </p:txBody>
      </p:sp>
      <p:sp>
        <p:nvSpPr>
          <p:cNvPr id="14" name="矩形 13"/>
          <p:cNvSpPr/>
          <p:nvPr/>
        </p:nvSpPr>
        <p:spPr>
          <a:xfrm>
            <a:off x="2027040" y="6248400"/>
            <a:ext cx="9263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Codes can be found </a:t>
            </a:r>
            <a:r>
              <a:rPr lang="en-US" altLang="zh-CN" dirty="0"/>
              <a:t>in </a:t>
            </a:r>
            <a:r>
              <a:rPr lang="en-US" altLang="zh-CN" dirty="0">
                <a:hlinkClick r:id="rId4"/>
              </a:rPr>
              <a:t>https://</a:t>
            </a:r>
            <a:r>
              <a:rPr lang="en-US" altLang="zh-CN" dirty="0" smtClean="0">
                <a:hlinkClick r:id="rId4"/>
              </a:rPr>
              <a:t>madgraph.ipmu.jp/IPMU/Softwares/HELAS/index.html</a:t>
            </a:r>
            <a:r>
              <a:rPr lang="en-US" altLang="zh-CN" dirty="0"/>
              <a:t>(</a:t>
            </a:r>
            <a:r>
              <a:rPr lang="en-US" altLang="zh-CN" b="1" i="1" dirty="0" smtClean="0"/>
              <a:t>HELAS V42)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027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32090" y="2317408"/>
            <a:ext cx="6271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000" dirty="0" smtClean="0">
                <a:solidFill>
                  <a:srgbClr val="FF0000"/>
                </a:solidFill>
              </a:rPr>
              <a:t>3.2 </a:t>
            </a:r>
            <a:r>
              <a:rPr kumimoji="1" lang="en-US" altLang="zh-CN" sz="4000" dirty="0">
                <a:solidFill>
                  <a:srgbClr val="FF0000"/>
                </a:solidFill>
              </a:rPr>
              <a:t>Numerical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52032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376709" y="535585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New HELAS Results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: 2</a:t>
            </a:r>
            <a:r>
              <a:rPr kumimoji="1" lang="en-US" altLang="zh-CN" sz="3000" dirty="0">
                <a:ea typeface="Cambria Math" charset="0"/>
                <a:cs typeface="Cambria Math" charset="0"/>
                <a:sym typeface="Wingdings"/>
              </a:rPr>
              <a:t>2 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VBS</a:t>
            </a:r>
          </a:p>
          <a:p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82" y="989263"/>
            <a:ext cx="9287527" cy="586873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01041" y="2580362"/>
            <a:ext cx="19800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dirty="0" smtClean="0"/>
              <a:t>WW&gt;WW</a:t>
            </a:r>
            <a:endParaRPr kumimoji="1" lang="zh-CN" altLang="en-US" sz="3000" dirty="0"/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7055134" y="202402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3.2 Numerical Results</a:t>
            </a:r>
          </a:p>
        </p:txBody>
      </p:sp>
    </p:spTree>
    <p:extLst>
      <p:ext uri="{BB962C8B-B14F-4D97-AF65-F5344CB8AC3E}">
        <p14:creationId xmlns:p14="http://schemas.microsoft.com/office/powerpoint/2010/main" val="57606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376709" y="543365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New HELAS 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Results: 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2</a:t>
            </a:r>
            <a:r>
              <a:rPr kumimoji="1" lang="en-US" altLang="zh-CN" sz="3000" dirty="0" smtClean="0">
                <a:ea typeface="Cambria Math" charset="0"/>
                <a:cs typeface="Cambria Math" charset="0"/>
                <a:sym typeface="Wingdings"/>
              </a:rPr>
              <a:t>2 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VBS</a:t>
            </a:r>
            <a:endParaRPr kumimoji="1" lang="en-US" altLang="zh-CN" sz="3000" dirty="0">
              <a:ea typeface="Cambria Math" charset="0"/>
              <a:cs typeface="Cambria Math" charset="0"/>
            </a:endParaRPr>
          </a:p>
          <a:p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70" y="1061722"/>
            <a:ext cx="9089547" cy="555706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01041" y="2580362"/>
            <a:ext cx="15953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dirty="0" smtClean="0"/>
              <a:t>WW&gt;ZZ</a:t>
            </a:r>
            <a:endParaRPr kumimoji="1" lang="zh-CN" altLang="en-US" sz="3000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7055134" y="202402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3.2 Numerical Results</a:t>
            </a:r>
          </a:p>
        </p:txBody>
      </p:sp>
    </p:spTree>
    <p:extLst>
      <p:ext uri="{BB962C8B-B14F-4D97-AF65-F5344CB8AC3E}">
        <p14:creationId xmlns:p14="http://schemas.microsoft.com/office/powerpoint/2010/main" val="47977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376709" y="535585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New HELAS Results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: 2</a:t>
            </a:r>
            <a:r>
              <a:rPr kumimoji="1" lang="en-US" altLang="zh-CN" sz="3000" dirty="0">
                <a:ea typeface="Cambria Math" charset="0"/>
                <a:cs typeface="Cambria Math" charset="0"/>
                <a:sym typeface="Wingdings"/>
              </a:rPr>
              <a:t>2 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VBS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888" y="1097824"/>
            <a:ext cx="8506912" cy="56712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1041" y="2580362"/>
            <a:ext cx="12105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dirty="0" smtClean="0"/>
              <a:t>ZZ&gt;ZZ</a:t>
            </a:r>
            <a:endParaRPr kumimoji="1" lang="zh-CN" altLang="en-US" sz="3000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7055134" y="202402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3.2 Numerical Results</a:t>
            </a:r>
          </a:p>
        </p:txBody>
      </p:sp>
    </p:spTree>
    <p:extLst>
      <p:ext uri="{BB962C8B-B14F-4D97-AF65-F5344CB8AC3E}">
        <p14:creationId xmlns:p14="http://schemas.microsoft.com/office/powerpoint/2010/main" val="75700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16" name="内容占位符 2"/>
          <p:cNvSpPr txBox="1">
            <a:spLocks/>
          </p:cNvSpPr>
          <p:nvPr/>
        </p:nvSpPr>
        <p:spPr>
          <a:xfrm>
            <a:off x="7055134" y="202402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3.2 Numerical Results</a:t>
            </a:r>
          </a:p>
        </p:txBody>
      </p:sp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376709" y="535585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New HELAS Results: VBS(WW production) at lepton colliders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09" y="1957629"/>
            <a:ext cx="11384115" cy="416090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545586" y="1266344"/>
            <a:ext cx="31248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dirty="0" smtClean="0"/>
              <a:t> : total cross section</a:t>
            </a:r>
            <a:endParaRPr kumimoji="1" lang="zh-CN" altLang="en-US" sz="30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065" y="1354799"/>
            <a:ext cx="4684647" cy="3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9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086843" y="786857"/>
                <a:ext cx="10500554" cy="681926"/>
              </a:xfrm>
            </p:spPr>
            <p:txBody>
              <a:bodyPr>
                <a:normAutofit lnSpcReduction="10000"/>
              </a:bodyPr>
              <a:lstStyle/>
              <a:p>
                <a:r>
                  <a:rPr kumimoji="1" lang="en-US" altLang="zh-CN" sz="3200" dirty="0" smtClean="0"/>
                  <a:t>Longitudinal Vector boson: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32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kumimoji="1" lang="en-US" altLang="zh-CN" sz="32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𝜖</m:t>
                        </m:r>
                      </m:e>
                      <m:sub>
                        <m:r>
                          <a:rPr kumimoji="1" lang="en-US" altLang="zh-CN" sz="32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𝐿</m:t>
                        </m:r>
                      </m:sub>
                      <m:sup>
                        <m:r>
                          <a:rPr kumimoji="1" lang="en-US" altLang="zh-CN" sz="32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bSup>
                    <m:r>
                      <a:rPr kumimoji="1" lang="en-US" altLang="zh-CN" sz="32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~ </m:t>
                    </m:r>
                    <m:sSup>
                      <m:sSupPr>
                        <m:ctrlPr>
                          <a:rPr kumimoji="1" lang="en-US" altLang="zh-CN" sz="32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kumimoji="1" lang="en-US" altLang="zh-CN" sz="32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e>
                      <m:sup>
                        <m:r>
                          <a:rPr kumimoji="1" lang="en-US" altLang="zh-CN" sz="32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kumimoji="1" lang="en-US" altLang="zh-CN" sz="32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zh-CN" sz="3200" b="0" i="0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m</m:t>
                    </m:r>
                  </m:oMath>
                </a14:m>
                <a:r>
                  <a:rPr kumimoji="1" lang="en-US" altLang="zh-CN" sz="3200" dirty="0" smtClean="0"/>
                  <a:t> ~ </a:t>
                </a:r>
                <a14:m>
                  <m:oMath xmlns:m="http://schemas.openxmlformats.org/officeDocument/2006/math">
                    <m:r>
                      <a:rPr kumimoji="1" lang="en-US" altLang="zh-CN" sz="32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𝐸</m:t>
                    </m:r>
                    <m:r>
                      <a:rPr kumimoji="1" lang="en-US" altLang="zh-CN" sz="32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</m:oMath>
                </a14:m>
                <a:r>
                  <a:rPr kumimoji="1" lang="en-US" altLang="zh-CN" sz="3200" dirty="0" smtClean="0"/>
                  <a:t>m   </a:t>
                </a:r>
                <a:endParaRPr kumimoji="1" lang="zh-CN" altLang="en-US" sz="32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086843" y="786857"/>
                <a:ext cx="10500554" cy="681926"/>
              </a:xfrm>
              <a:blipFill rotWithShape="0">
                <a:blip r:embed="rId2"/>
                <a:stretch>
                  <a:fillRect l="-1335" t="-2679" b="-232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内容占位符 2"/>
          <p:cNvSpPr txBox="1">
            <a:spLocks/>
          </p:cNvSpPr>
          <p:nvPr/>
        </p:nvSpPr>
        <p:spPr>
          <a:xfrm>
            <a:off x="5561555" y="59729"/>
            <a:ext cx="8118529" cy="509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1 Motivation: subtle gauge cancellation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 txBox="1">
                <a:spLocks/>
              </p:cNvSpPr>
              <p:nvPr/>
            </p:nvSpPr>
            <p:spPr>
              <a:xfrm>
                <a:off x="1086843" y="1556111"/>
                <a:ext cx="10500554" cy="6819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0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sz="3000" b="0" dirty="0" smtClean="0">
                    <a:ea typeface="Cambria Math" charset="0"/>
                    <a:cs typeface="Cambria Math" charset="0"/>
                  </a:rPr>
                  <a:t>Amplitude: </a:t>
                </a:r>
                <a14:m>
                  <m:oMath xmlns:m="http://schemas.openxmlformats.org/officeDocument/2006/math">
                    <m:r>
                      <a:rPr kumimoji="1" lang="en-US" altLang="zh-CN" sz="30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𝐴</m:t>
                    </m:r>
                    <m:d>
                      <m:dPr>
                        <m:ctrlPr>
                          <a:rPr kumimoji="1" lang="en-US" altLang="zh-CN" sz="30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sz="30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30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30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kumimoji="1" lang="en-US" altLang="zh-CN" sz="30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p>
                        </m:sSubSup>
                        <m:r>
                          <a:rPr kumimoji="1" lang="en-US" altLang="zh-CN" sz="3000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,..,</m:t>
                        </m:r>
                        <m:sSubSup>
                          <m:sSubSupPr>
                            <m:ctrlPr>
                              <a:rPr kumimoji="1" lang="en-US" altLang="zh-CN" sz="30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30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30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𝐿</m:t>
                            </m:r>
                          </m:sub>
                          <m:sup>
                            <m:r>
                              <a:rPr kumimoji="1" lang="en-US" altLang="zh-CN" sz="3000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sup>
                        </m:sSubSup>
                      </m:e>
                    </m:d>
                    <m:r>
                      <a:rPr kumimoji="1" lang="en-US" altLang="zh-CN" sz="30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kumimoji="1" lang="en-US" altLang="zh-CN" sz="3000" dirty="0" smtClean="0"/>
                  <a:t>~</a:t>
                </a:r>
                <a:r>
                  <a:rPr kumimoji="1" lang="en-US" altLang="zh-CN" sz="3000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3000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zh-CN" sz="3000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kumimoji="1" lang="en-US" altLang="zh-CN" sz="30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  <m:r>
                          <a:rPr kumimoji="1" lang="en-US" altLang="zh-CN" sz="3000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/</m:t>
                        </m:r>
                        <m:r>
                          <m:rPr>
                            <m:nor/>
                          </m:rPr>
                          <a:rPr kumimoji="1" lang="en-US" altLang="zh-CN" sz="3000" dirty="0"/>
                          <m:t>m</m:t>
                        </m:r>
                        <m:r>
                          <m:rPr>
                            <m:nor/>
                          </m:rPr>
                          <a:rPr kumimoji="1" lang="en-US" altLang="zh-CN" sz="3000" dirty="0"/>
                          <m:t>)</m:t>
                        </m:r>
                      </m:e>
                      <m:sup>
                        <m:r>
                          <a:rPr kumimoji="1" lang="en-US" altLang="zh-CN" sz="3000" b="0" i="1" dirty="0" smtClean="0">
                            <a:latin typeface="Cambria Math" charset="0"/>
                          </a:rPr>
                          <m:t>𝑛</m:t>
                        </m:r>
                      </m:sup>
                    </m:sSup>
                    <m:r>
                      <a:rPr kumimoji="1" lang="en-US" altLang="zh-CN" sz="3000" b="0" i="0" dirty="0" smtClean="0">
                        <a:latin typeface="Cambria Math" charset="0"/>
                      </a:rPr>
                      <m:t>,</m:t>
                    </m:r>
                  </m:oMath>
                </a14:m>
                <a:r>
                  <a:rPr kumimoji="1" lang="en-US" altLang="zh-CN" sz="3000" b="0" dirty="0" smtClean="0"/>
                  <a:t> by naïve power counting </a:t>
                </a:r>
              </a:p>
              <a:p>
                <a:endParaRPr kumimoji="1" lang="zh-CN" altLang="en-US" sz="3000" dirty="0"/>
              </a:p>
            </p:txBody>
          </p:sp>
        </mc:Choice>
        <mc:Fallback xmlns="">
          <p:sp>
            <p:nvSpPr>
              <p:cNvPr id="7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843" y="1556111"/>
                <a:ext cx="10500554" cy="681926"/>
              </a:xfrm>
              <a:prstGeom prst="rect">
                <a:avLst/>
              </a:prstGeom>
              <a:blipFill rotWithShape="0">
                <a:blip r:embed="rId3"/>
                <a:stretch>
                  <a:fillRect l="-1219" t="-13393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内容占位符 2"/>
          <p:cNvSpPr txBox="1">
            <a:spLocks/>
          </p:cNvSpPr>
          <p:nvPr/>
        </p:nvSpPr>
        <p:spPr>
          <a:xfrm>
            <a:off x="1484656" y="3655473"/>
            <a:ext cx="10500554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b="0" dirty="0" smtClean="0">
                <a:ea typeface="Cambria Math" charset="0"/>
                <a:cs typeface="Cambria Math" charset="0"/>
              </a:rPr>
              <a:t> 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 Unphysical energy increase for single (Feynman) diagrams</a:t>
            </a:r>
            <a:endParaRPr kumimoji="1" lang="zh-CN" altLang="en-US" sz="3000" dirty="0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1086843" y="2755525"/>
            <a:ext cx="10500554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/>
              <a:t>Physical meanings: </a:t>
            </a:r>
            <a:endParaRPr kumimoji="1" lang="zh-CN" altLang="en-US" sz="3000" dirty="0"/>
          </a:p>
        </p:txBody>
      </p:sp>
      <p:sp>
        <p:nvSpPr>
          <p:cNvPr id="19" name="内容占位符 2"/>
          <p:cNvSpPr txBox="1">
            <a:spLocks/>
          </p:cNvSpPr>
          <p:nvPr/>
        </p:nvSpPr>
        <p:spPr>
          <a:xfrm>
            <a:off x="1484656" y="4337399"/>
            <a:ext cx="10500554" cy="1199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b="0" smtClean="0">
                <a:ea typeface="Cambria Math" charset="0"/>
                <a:cs typeface="Cambria Math" charset="0"/>
              </a:rPr>
              <a:t> </a:t>
            </a:r>
            <a:r>
              <a:rPr kumimoji="1" lang="en-US" altLang="zh-CN" sz="3000" smtClean="0">
                <a:ea typeface="Cambria Math" charset="0"/>
                <a:cs typeface="Cambria Math" charset="0"/>
              </a:rPr>
              <a:t> 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Large cancellation between diagrams to restore </a:t>
            </a:r>
            <a:r>
              <a:rPr kumimoji="1" lang="en-US" altLang="zh-CN" sz="3000" dirty="0" err="1" smtClean="0">
                <a:ea typeface="Cambria Math" charset="0"/>
                <a:cs typeface="Cambria Math" charset="0"/>
              </a:rPr>
              <a:t>unitarity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 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(Higgs 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boson plays an essential role )</a:t>
            </a:r>
            <a:endParaRPr kumimoji="1" lang="zh-CN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96491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376709" y="535585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New HELAS Results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: WW 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production at 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lepton 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colliders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36504" y="1227616"/>
            <a:ext cx="34435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dirty="0" smtClean="0"/>
              <a:t> : angular distribution</a:t>
            </a:r>
            <a:endParaRPr kumimoji="1" lang="zh-CN" altLang="en-US" sz="30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8901"/>
            <a:ext cx="12090400" cy="4495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065" y="1354799"/>
            <a:ext cx="4684647" cy="380949"/>
          </a:xfrm>
          <a:prstGeom prst="rect">
            <a:avLst/>
          </a:prstGeom>
        </p:spPr>
      </p:pic>
      <p:sp>
        <p:nvSpPr>
          <p:cNvPr id="11" name="内容占位符 2"/>
          <p:cNvSpPr txBox="1">
            <a:spLocks/>
          </p:cNvSpPr>
          <p:nvPr/>
        </p:nvSpPr>
        <p:spPr>
          <a:xfrm>
            <a:off x="7055134" y="202402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3.2 Numerical Results</a:t>
            </a:r>
          </a:p>
        </p:txBody>
      </p:sp>
    </p:spTree>
    <p:extLst>
      <p:ext uri="{BB962C8B-B14F-4D97-AF65-F5344CB8AC3E}">
        <p14:creationId xmlns:p14="http://schemas.microsoft.com/office/powerpoint/2010/main" val="205309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2530" y="66336"/>
            <a:ext cx="10364451" cy="1596177"/>
          </a:xfrm>
        </p:spPr>
        <p:txBody>
          <a:bodyPr/>
          <a:lstStyle/>
          <a:p>
            <a:r>
              <a:rPr kumimoji="1" lang="en-US" altLang="zh-CN" dirty="0" smtClean="0"/>
              <a:t>Conclusion 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32530" y="1382647"/>
            <a:ext cx="11542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kumimoji="1" lang="en-US" altLang="zh-CN" sz="3000" dirty="0" smtClean="0"/>
              <a:t>We propose a formalism (New Feynman Diagram) to solve gauge cancellation of weak scattering amplitudes, including:  </a:t>
            </a:r>
            <a:endParaRPr kumimoji="1" lang="zh-CN" altLang="en-US" sz="3000" dirty="0"/>
          </a:p>
        </p:txBody>
      </p:sp>
      <p:sp>
        <p:nvSpPr>
          <p:cNvPr id="9" name="文本框 8"/>
          <p:cNvSpPr txBox="1"/>
          <p:nvPr/>
        </p:nvSpPr>
        <p:spPr>
          <a:xfrm>
            <a:off x="1561577" y="2444477"/>
            <a:ext cx="10513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000" dirty="0"/>
              <a:t>5-component pol. </a:t>
            </a:r>
            <a:r>
              <a:rPr kumimoji="1" lang="en-US" altLang="zh-CN" sz="3000" dirty="0" err="1"/>
              <a:t>vec</a:t>
            </a:r>
            <a:r>
              <a:rPr kumimoji="1" lang="en-US" altLang="zh-CN" sz="3000" dirty="0" smtClean="0"/>
              <a:t>., propagators (in GEG),</a:t>
            </a:r>
            <a:r>
              <a:rPr kumimoji="1" lang="en-US" altLang="zh-CN" sz="3000" dirty="0"/>
              <a:t> </a:t>
            </a:r>
            <a:r>
              <a:rPr kumimoji="1" lang="en-US" altLang="zh-CN" sz="3000" dirty="0" smtClean="0"/>
              <a:t>vertices</a:t>
            </a:r>
            <a:endParaRPr kumimoji="1" lang="zh-CN" altLang="en-US" sz="3000" dirty="0"/>
          </a:p>
          <a:p>
            <a:endParaRPr kumimoji="1" lang="zh-CN" altLang="en-US" sz="3000" dirty="0"/>
          </a:p>
        </p:txBody>
      </p:sp>
      <p:sp>
        <p:nvSpPr>
          <p:cNvPr id="10" name="文本框 9"/>
          <p:cNvSpPr txBox="1"/>
          <p:nvPr/>
        </p:nvSpPr>
        <p:spPr>
          <a:xfrm>
            <a:off x="532530" y="3368936"/>
            <a:ext cx="11542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dirty="0" smtClean="0"/>
              <a:t>2. We implement NFD to HELAS(SM), and demonstrate some numerical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dirty="0" smtClean="0"/>
              <a:t>results</a:t>
            </a:r>
            <a:endParaRPr kumimoji="1" lang="zh-CN" altLang="en-US" sz="3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532530" y="4847393"/>
            <a:ext cx="11542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dirty="0" smtClean="0"/>
              <a:t>3. Future: Needs deeper understanding, to be integrated into </a:t>
            </a:r>
            <a:r>
              <a:rPr kumimoji="1" lang="en-US" altLang="zh-CN" sz="3000" dirty="0" err="1" smtClean="0"/>
              <a:t>Madgraph</a:t>
            </a:r>
            <a:r>
              <a:rPr kumimoji="1" lang="en-US" altLang="zh-CN" sz="3000" dirty="0" smtClean="0"/>
              <a:t>(? ) and with </a:t>
            </a:r>
            <a:r>
              <a:rPr kumimoji="1" lang="en-US" altLang="zh-CN" sz="3000" dirty="0"/>
              <a:t>o</a:t>
            </a:r>
            <a:r>
              <a:rPr kumimoji="1" lang="en-US" altLang="zh-CN" sz="3000" dirty="0" smtClean="0"/>
              <a:t>ther models(?)</a:t>
            </a:r>
            <a:endParaRPr kumimoji="1" lang="zh-CN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97366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内容占位符 2"/>
          <p:cNvSpPr txBox="1">
            <a:spLocks/>
          </p:cNvSpPr>
          <p:nvPr/>
        </p:nvSpPr>
        <p:spPr>
          <a:xfrm>
            <a:off x="5912950" y="-53522"/>
            <a:ext cx="1005065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1 Motivation: subtle gauge cancellation  </a:t>
            </a:r>
          </a:p>
        </p:txBody>
      </p:sp>
      <p:sp>
        <p:nvSpPr>
          <p:cNvPr id="16" name="内容占位符 2"/>
          <p:cNvSpPr txBox="1">
            <a:spLocks/>
          </p:cNvSpPr>
          <p:nvPr/>
        </p:nvSpPr>
        <p:spPr>
          <a:xfrm>
            <a:off x="2536944" y="1907531"/>
            <a:ext cx="10500554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0" name="内容占位符 2"/>
          <p:cNvSpPr txBox="1">
            <a:spLocks/>
          </p:cNvSpPr>
          <p:nvPr/>
        </p:nvSpPr>
        <p:spPr>
          <a:xfrm>
            <a:off x="1321495" y="1278749"/>
            <a:ext cx="10500554" cy="125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Ex.2: EW 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collinear splitting 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function</a:t>
            </a:r>
            <a:endParaRPr kumimoji="1" lang="zh-CN" altLang="en-US" sz="3000" dirty="0"/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039" y="1750610"/>
            <a:ext cx="5734334" cy="2007017"/>
          </a:xfrm>
          <a:prstGeom prst="rect">
            <a:avLst/>
          </a:prstGeom>
        </p:spPr>
      </p:pic>
      <p:sp>
        <p:nvSpPr>
          <p:cNvPr id="14" name="内容占位符 2"/>
          <p:cNvSpPr txBox="1">
            <a:spLocks/>
          </p:cNvSpPr>
          <p:nvPr/>
        </p:nvSpPr>
        <p:spPr>
          <a:xfrm>
            <a:off x="1321495" y="3890148"/>
            <a:ext cx="10500554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/>
              <a:t>When B//C (LH), i.e. collinear,  A approaches on-shell </a:t>
            </a:r>
            <a:endParaRPr kumimoji="1" lang="zh-CN" altLang="en-US" sz="3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661" y="4793742"/>
            <a:ext cx="4053089" cy="317721"/>
          </a:xfrm>
          <a:prstGeom prst="rect">
            <a:avLst/>
          </a:prstGeom>
        </p:spPr>
      </p:pic>
      <p:sp>
        <p:nvSpPr>
          <p:cNvPr id="17" name="内容占位符 2"/>
          <p:cNvSpPr txBox="1">
            <a:spLocks/>
          </p:cNvSpPr>
          <p:nvPr/>
        </p:nvSpPr>
        <p:spPr>
          <a:xfrm>
            <a:off x="671054" y="4588157"/>
            <a:ext cx="10500554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smtClean="0"/>
              <a:t>Factorization:</a:t>
            </a:r>
            <a:endParaRPr kumimoji="1" lang="zh-CN" altLang="en-US" sz="3000" dirty="0"/>
          </a:p>
        </p:txBody>
      </p:sp>
      <p:sp>
        <p:nvSpPr>
          <p:cNvPr id="18" name="内容占位符 2"/>
          <p:cNvSpPr txBox="1">
            <a:spLocks/>
          </p:cNvSpPr>
          <p:nvPr/>
        </p:nvSpPr>
        <p:spPr>
          <a:xfrm>
            <a:off x="1447668" y="5346270"/>
            <a:ext cx="4957355" cy="104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smtClean="0"/>
              <a:t>Calculation:</a:t>
            </a:r>
            <a:endParaRPr kumimoji="1" lang="zh-CN" altLang="en-US" sz="3000" dirty="0"/>
          </a:p>
        </p:txBody>
      </p:sp>
      <p:sp>
        <p:nvSpPr>
          <p:cNvPr id="24" name="内容占位符 2"/>
          <p:cNvSpPr txBox="1">
            <a:spLocks/>
          </p:cNvSpPr>
          <p:nvPr/>
        </p:nvSpPr>
        <p:spPr>
          <a:xfrm>
            <a:off x="437722" y="522021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>
                <a:ea typeface="Cambria Math" charset="0"/>
                <a:cs typeface="Cambria Math" charset="0"/>
              </a:rPr>
              <a:t> </a:t>
            </a:r>
            <a:r>
              <a:rPr kumimoji="1" lang="en-US" altLang="zh-CN" sz="3000" smtClean="0">
                <a:ea typeface="Cambria Math" charset="0"/>
                <a:cs typeface="Cambria Math" charset="0"/>
              </a:rPr>
              <a:t>Theoretical Problems 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606" y="5286166"/>
            <a:ext cx="2070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0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5937337" y="0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2</a:t>
            </a:r>
            <a:r>
              <a:rPr kumimoji="1" lang="en-US" altLang="zh-CN" sz="2700" dirty="0">
                <a:solidFill>
                  <a:srgbClr val="FF0000"/>
                </a:solidFill>
              </a:rPr>
              <a:t>.</a:t>
            </a:r>
            <a:r>
              <a:rPr kumimoji="1" lang="en-US" altLang="zh-CN" sz="2700" dirty="0" smtClean="0">
                <a:solidFill>
                  <a:srgbClr val="FF0000"/>
                </a:solidFill>
              </a:rPr>
              <a:t> Solution:  “New Feynman Diagram”</a:t>
            </a: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1329488" y="784319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Vertices doesn’t exist in “Old” Feynman Diagrams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3649" y="1370403"/>
            <a:ext cx="26507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dirty="0" err="1" smtClean="0"/>
              <a:t>WWZh</a:t>
            </a:r>
            <a:r>
              <a:rPr kumimoji="1" lang="en-US" altLang="zh-CN" sz="3000" dirty="0" smtClean="0"/>
              <a:t>/</a:t>
            </a:r>
            <a:r>
              <a:rPr kumimoji="1" lang="en-US" altLang="zh-CN" sz="3000" dirty="0" err="1" smtClean="0"/>
              <a:t>WWAh</a:t>
            </a:r>
            <a:endParaRPr kumimoji="1" lang="zh-CN" altLang="en-US" sz="3000" dirty="0"/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573649" y="240954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New Feynman Rule(SM)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3649" y="5130144"/>
            <a:ext cx="3699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NFR=New Feynman Rule</a:t>
            </a:r>
            <a:endParaRPr kumimoji="1" lang="zh-CN" altLang="en-US" sz="28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372" y="2040179"/>
            <a:ext cx="8491520" cy="290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2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376709" y="535585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New HELAS Results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: WW production at lepton colliders 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26986" y="1233963"/>
            <a:ext cx="31739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dirty="0" smtClean="0"/>
              <a:t>: </a:t>
            </a:r>
            <a:r>
              <a:rPr kumimoji="1" lang="en-US" altLang="zh-CN" sz="3000" dirty="0" err="1" smtClean="0"/>
              <a:t>pT</a:t>
            </a:r>
            <a:r>
              <a:rPr kumimoji="1" lang="en-US" altLang="zh-CN" sz="3000" dirty="0" smtClean="0"/>
              <a:t>(mu) distribution</a:t>
            </a:r>
            <a:endParaRPr kumimoji="1" lang="zh-CN" altLang="en-US" sz="3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869"/>
            <a:ext cx="12192000" cy="44884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065" y="1354799"/>
            <a:ext cx="4684647" cy="380949"/>
          </a:xfrm>
          <a:prstGeom prst="rect">
            <a:avLst/>
          </a:prstGeom>
        </p:spPr>
      </p:pic>
      <p:sp>
        <p:nvSpPr>
          <p:cNvPr id="12" name="内容占位符 2"/>
          <p:cNvSpPr txBox="1">
            <a:spLocks/>
          </p:cNvSpPr>
          <p:nvPr/>
        </p:nvSpPr>
        <p:spPr>
          <a:xfrm>
            <a:off x="7055134" y="202402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3.2 Numerical Results</a:t>
            </a:r>
          </a:p>
        </p:txBody>
      </p:sp>
    </p:spTree>
    <p:extLst>
      <p:ext uri="{BB962C8B-B14F-4D97-AF65-F5344CB8AC3E}">
        <p14:creationId xmlns:p14="http://schemas.microsoft.com/office/powerpoint/2010/main" val="74799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376709" y="535585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New HELAS Results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: 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VBS 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at lepton colliders 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34033" y="1151310"/>
            <a:ext cx="30190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smtClean="0"/>
              <a:t>: total </a:t>
            </a:r>
            <a:r>
              <a:rPr kumimoji="1" lang="en-US" altLang="zh-CN" sz="3000" dirty="0" smtClean="0"/>
              <a:t>cross section</a:t>
            </a:r>
            <a:endParaRPr kumimoji="1" lang="zh-CN" altLang="en-US" sz="30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55" y="1273696"/>
            <a:ext cx="6313178" cy="3797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917700"/>
            <a:ext cx="11963400" cy="4330700"/>
          </a:xfrm>
          <a:prstGeom prst="rect">
            <a:avLst/>
          </a:prstGeom>
        </p:spPr>
      </p:pic>
      <p:sp>
        <p:nvSpPr>
          <p:cNvPr id="11" name="内容占位符 2"/>
          <p:cNvSpPr txBox="1">
            <a:spLocks/>
          </p:cNvSpPr>
          <p:nvPr/>
        </p:nvSpPr>
        <p:spPr>
          <a:xfrm>
            <a:off x="7055134" y="202402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3.2 Numerical Results</a:t>
            </a:r>
          </a:p>
        </p:txBody>
      </p:sp>
    </p:spTree>
    <p:extLst>
      <p:ext uri="{BB962C8B-B14F-4D97-AF65-F5344CB8AC3E}">
        <p14:creationId xmlns:p14="http://schemas.microsoft.com/office/powerpoint/2010/main" val="167697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376709" y="535585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New HELAS Results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: 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VBS 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at lepton colliders 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34033" y="1151310"/>
            <a:ext cx="30190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smtClean="0"/>
              <a:t>: total </a:t>
            </a:r>
            <a:r>
              <a:rPr kumimoji="1" lang="en-US" altLang="zh-CN" sz="3000" dirty="0" smtClean="0"/>
              <a:t>cross section</a:t>
            </a:r>
            <a:endParaRPr kumimoji="1" lang="zh-CN" altLang="en-US" sz="3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6" y="1820014"/>
            <a:ext cx="11887200" cy="46863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37" y="1332218"/>
            <a:ext cx="6340296" cy="366157"/>
          </a:xfrm>
          <a:prstGeom prst="rect">
            <a:avLst/>
          </a:prstGeom>
        </p:spPr>
      </p:pic>
      <p:sp>
        <p:nvSpPr>
          <p:cNvPr id="11" name="内容占位符 2"/>
          <p:cNvSpPr txBox="1">
            <a:spLocks/>
          </p:cNvSpPr>
          <p:nvPr/>
        </p:nvSpPr>
        <p:spPr>
          <a:xfrm>
            <a:off x="7055134" y="202402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3.2 Numerical Results</a:t>
            </a:r>
          </a:p>
        </p:txBody>
      </p:sp>
    </p:spTree>
    <p:extLst>
      <p:ext uri="{BB962C8B-B14F-4D97-AF65-F5344CB8AC3E}">
        <p14:creationId xmlns:p14="http://schemas.microsoft.com/office/powerpoint/2010/main" val="158079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376709" y="535585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New HELAS Results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: 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VBS </a:t>
            </a:r>
            <a:r>
              <a:rPr kumimoji="1" lang="en-US" altLang="zh-CN" sz="3000" dirty="0">
                <a:ea typeface="Cambria Math" charset="0"/>
                <a:cs typeface="Cambria Math" charset="0"/>
              </a:rPr>
              <a:t>at lepton colliders 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34033" y="1151310"/>
            <a:ext cx="50392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000" dirty="0" smtClean="0"/>
              <a:t>: gauge cancellation at small </a:t>
            </a:r>
            <a:r>
              <a:rPr kumimoji="1" lang="en-US" altLang="zh-CN" sz="3000" dirty="0" err="1" smtClean="0"/>
              <a:t>pT</a:t>
            </a:r>
            <a:endParaRPr kumimoji="1" lang="zh-CN" altLang="en-US" sz="30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37" y="1332218"/>
            <a:ext cx="6340296" cy="3661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24" y="1771781"/>
            <a:ext cx="6944150" cy="5100307"/>
          </a:xfrm>
          <a:prstGeom prst="rect">
            <a:avLst/>
          </a:prstGeom>
        </p:spPr>
      </p:pic>
      <p:sp>
        <p:nvSpPr>
          <p:cNvPr id="11" name="内容占位符 2"/>
          <p:cNvSpPr txBox="1">
            <a:spLocks/>
          </p:cNvSpPr>
          <p:nvPr/>
        </p:nvSpPr>
        <p:spPr>
          <a:xfrm>
            <a:off x="7055134" y="202402"/>
            <a:ext cx="1027373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3.2 Numerical Results</a:t>
            </a:r>
          </a:p>
        </p:txBody>
      </p:sp>
    </p:spTree>
    <p:extLst>
      <p:ext uri="{BB962C8B-B14F-4D97-AF65-F5344CB8AC3E}">
        <p14:creationId xmlns:p14="http://schemas.microsoft.com/office/powerpoint/2010/main" val="124302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371600" y="479684"/>
            <a:ext cx="9601200" cy="5959215"/>
          </a:xfrm>
        </p:spPr>
        <p:txBody>
          <a:bodyPr>
            <a:normAutofit/>
          </a:bodyPr>
          <a:lstStyle/>
          <a:p>
            <a:endParaRPr kumimoji="1" lang="en-US" altLang="zh-CN" sz="3200" dirty="0"/>
          </a:p>
          <a:p>
            <a:endParaRPr kumimoji="1" lang="en-US" altLang="zh-CN" sz="3200" dirty="0" smtClean="0"/>
          </a:p>
          <a:p>
            <a:endParaRPr kumimoji="1" lang="en-US" altLang="zh-CN" sz="3200" dirty="0"/>
          </a:p>
          <a:p>
            <a:endParaRPr kumimoji="1" lang="en-US" altLang="zh-CN" sz="3200" dirty="0" smtClean="0"/>
          </a:p>
          <a:p>
            <a:endParaRPr kumimoji="1" lang="en-US" altLang="zh-CN" sz="3200" dirty="0" smtClean="0"/>
          </a:p>
          <a:p>
            <a:endParaRPr kumimoji="1" lang="en-US" altLang="zh-CN" sz="3200" dirty="0" smtClean="0"/>
          </a:p>
          <a:p>
            <a:endParaRPr kumimoji="1" lang="en-US" altLang="zh-CN" sz="3200" dirty="0" smtClean="0"/>
          </a:p>
          <a:p>
            <a:endParaRPr kumimoji="1" lang="en-US" altLang="zh-CN" sz="3200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1133511" y="628102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>
                <a:ea typeface="Cambria Math" charset="0"/>
                <a:cs typeface="Cambria Math" charset="0"/>
              </a:rPr>
              <a:t> </a:t>
            </a:r>
            <a:r>
              <a:rPr kumimoji="1" lang="en-US" altLang="zh-CN" sz="3000" dirty="0" smtClean="0">
                <a:ea typeface="Cambria Math" charset="0"/>
                <a:cs typeface="Cambria Math" charset="0"/>
              </a:rPr>
              <a:t>Example: WW&gt;WW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43" y="1263787"/>
            <a:ext cx="1914363" cy="175629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1331233"/>
            <a:ext cx="1840848" cy="16888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547" y="3193619"/>
            <a:ext cx="1807153" cy="165793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90" y="3193619"/>
            <a:ext cx="1819933" cy="166966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41" y="1239732"/>
            <a:ext cx="1986809" cy="18227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1700" y="3670567"/>
            <a:ext cx="2743200" cy="50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内容占位符 2"/>
              <p:cNvSpPr txBox="1">
                <a:spLocks/>
              </p:cNvSpPr>
              <p:nvPr/>
            </p:nvSpPr>
            <p:spPr>
              <a:xfrm>
                <a:off x="1093964" y="4994410"/>
                <a:ext cx="10500554" cy="6819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10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20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20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8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6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6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–"/>
                  <a:defRPr sz="14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384048" indent="-384048" algn="l" defTabSz="914400" rtl="0" eaLnBrk="1" latinLnBrk="0" hangingPunct="1">
                  <a:lnSpc>
                    <a:spcPct val="94000"/>
                  </a:lnSpc>
                  <a:spcBef>
                    <a:spcPts val="500"/>
                  </a:spcBef>
                  <a:spcAft>
                    <a:spcPts val="200"/>
                  </a:spcAft>
                  <a:buFont typeface="Franklin Gothic Book" panose="020B0503020102020204" pitchFamily="34" charset="0"/>
                  <a:buChar char="■"/>
                  <a:defRPr sz="1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zh-CN" sz="3000" b="0" dirty="0" smtClean="0">
                    <a:ea typeface="Cambria Math" charset="0"/>
                    <a:cs typeface="Cambria Math" charset="0"/>
                  </a:rPr>
                  <a:t>Final Amplitude: </a:t>
                </a:r>
                <a:r>
                  <a:rPr kumimoji="1" lang="en-US" altLang="zh-CN" sz="3000" dirty="0" smtClean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3000" b="0" i="1" dirty="0" smtClean="0">
                        <a:latin typeface="Cambria Math" charset="0"/>
                      </a:rPr>
                      <m:t>  </m:t>
                    </m:r>
                  </m:oMath>
                </a14:m>
                <a:endParaRPr kumimoji="1" lang="en-US" altLang="zh-CN" sz="3000" b="0" dirty="0" smtClean="0"/>
              </a:p>
              <a:p>
                <a:endParaRPr kumimoji="1" lang="zh-CN" altLang="en-US" sz="3000" dirty="0"/>
              </a:p>
            </p:txBody>
          </p:sp>
        </mc:Choice>
        <mc:Fallback xmlns="">
          <p:sp>
            <p:nvSpPr>
              <p:cNvPr id="15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964" y="4994410"/>
                <a:ext cx="10500554" cy="681926"/>
              </a:xfrm>
              <a:prstGeom prst="rect">
                <a:avLst/>
              </a:prstGeom>
              <a:blipFill rotWithShape="0">
                <a:blip r:embed="rId9"/>
                <a:stretch>
                  <a:fillRect l="-1219" t="-14286" b="-53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2600" y="5036818"/>
            <a:ext cx="1879600" cy="457200"/>
          </a:xfrm>
          <a:prstGeom prst="rect">
            <a:avLst/>
          </a:prstGeom>
        </p:spPr>
      </p:pic>
      <p:sp>
        <p:nvSpPr>
          <p:cNvPr id="18" name="内容占位符 2"/>
          <p:cNvSpPr txBox="1">
            <a:spLocks/>
          </p:cNvSpPr>
          <p:nvPr/>
        </p:nvSpPr>
        <p:spPr>
          <a:xfrm>
            <a:off x="1133511" y="5676336"/>
            <a:ext cx="10500554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No inconsistency with Higgs boson</a:t>
            </a:r>
            <a:endParaRPr kumimoji="1" lang="en-US" altLang="zh-CN" sz="3000" b="0" dirty="0" smtClean="0"/>
          </a:p>
          <a:p>
            <a:endParaRPr kumimoji="1" lang="zh-CN" altLang="en-US" sz="3000" dirty="0"/>
          </a:p>
        </p:txBody>
      </p:sp>
      <p:sp>
        <p:nvSpPr>
          <p:cNvPr id="19" name="内容占位符 2"/>
          <p:cNvSpPr txBox="1">
            <a:spLocks/>
          </p:cNvSpPr>
          <p:nvPr/>
        </p:nvSpPr>
        <p:spPr>
          <a:xfrm>
            <a:off x="5538725" y="78393"/>
            <a:ext cx="6372349" cy="3964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200" dirty="0" smtClean="0">
                <a:solidFill>
                  <a:srgbClr val="FF0000"/>
                </a:solidFill>
              </a:rPr>
              <a:t>1 Motivation: subtle gauge cancellation  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3887" y="1791457"/>
            <a:ext cx="2298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0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>
            <a:spLocks/>
          </p:cNvSpPr>
          <p:nvPr/>
        </p:nvSpPr>
        <p:spPr>
          <a:xfrm>
            <a:off x="367604" y="597212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>
                <a:ea typeface="Cambria Math" charset="0"/>
                <a:cs typeface="Cambria Math" charset="0"/>
              </a:rPr>
              <a:t> </a:t>
            </a:r>
            <a:r>
              <a:rPr kumimoji="1" lang="en-US" altLang="zh-CN" sz="3000" smtClean="0">
                <a:ea typeface="Cambria Math" charset="0"/>
                <a:cs typeface="Cambria Math" charset="0"/>
              </a:rPr>
              <a:t>Theoretical Problems 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1619239" y="1644102"/>
            <a:ext cx="10500554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Power counting does not work</a:t>
            </a:r>
            <a:endParaRPr kumimoji="1" lang="en-US" altLang="zh-CN" sz="3000" b="0" dirty="0" smtClean="0"/>
          </a:p>
          <a:p>
            <a:endParaRPr kumimoji="1" lang="zh-CN" altLang="en-US" sz="3000" dirty="0"/>
          </a:p>
        </p:txBody>
      </p:sp>
      <p:sp>
        <p:nvSpPr>
          <p:cNvPr id="19" name="内容占位符 2"/>
          <p:cNvSpPr txBox="1">
            <a:spLocks/>
          </p:cNvSpPr>
          <p:nvPr/>
        </p:nvSpPr>
        <p:spPr>
          <a:xfrm>
            <a:off x="5431726" y="23657"/>
            <a:ext cx="6705600" cy="464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1. Motivation: subtle gauge cancellation  </a:t>
            </a:r>
          </a:p>
        </p:txBody>
      </p:sp>
      <p:sp>
        <p:nvSpPr>
          <p:cNvPr id="16" name="内容占位符 2"/>
          <p:cNvSpPr txBox="1">
            <a:spLocks/>
          </p:cNvSpPr>
          <p:nvPr/>
        </p:nvSpPr>
        <p:spPr>
          <a:xfrm>
            <a:off x="2536944" y="1907531"/>
            <a:ext cx="10500554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1" name="内容占位符 2"/>
          <p:cNvSpPr txBox="1">
            <a:spLocks/>
          </p:cNvSpPr>
          <p:nvPr/>
        </p:nvSpPr>
        <p:spPr>
          <a:xfrm>
            <a:off x="1636772" y="2698338"/>
            <a:ext cx="10500554" cy="681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Single diagrams don’t have physical interpretations when poles on-shell</a:t>
            </a:r>
            <a:endParaRPr kumimoji="1" lang="en-US" altLang="zh-CN" sz="3000" b="0" dirty="0" smtClean="0"/>
          </a:p>
          <a:p>
            <a:endParaRPr kumimoji="1" lang="zh-CN" altLang="en-US" sz="3000" dirty="0"/>
          </a:p>
        </p:txBody>
      </p:sp>
      <p:sp>
        <p:nvSpPr>
          <p:cNvPr id="22" name="内容占位符 2"/>
          <p:cNvSpPr txBox="1">
            <a:spLocks/>
          </p:cNvSpPr>
          <p:nvPr/>
        </p:nvSpPr>
        <p:spPr>
          <a:xfrm>
            <a:off x="2487672" y="3792559"/>
            <a:ext cx="10500554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/>
              <a:t>SMEFT with Higgs couplings </a:t>
            </a:r>
            <a:endParaRPr kumimoji="1" lang="zh-CN" altLang="en-US" sz="3000" dirty="0"/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2487672" y="4583366"/>
            <a:ext cx="10500554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Collinear splitting functions; soft functions and etc. </a:t>
            </a:r>
            <a:endParaRPr kumimoji="1" lang="zh-CN" altLang="en-US" sz="3000" dirty="0"/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2487672" y="5265292"/>
            <a:ext cx="10500554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/>
              <a:t>Others</a:t>
            </a:r>
            <a:endParaRPr kumimoji="1" lang="zh-CN" altLang="en-US" sz="3000" dirty="0"/>
          </a:p>
        </p:txBody>
      </p:sp>
    </p:spTree>
    <p:extLst>
      <p:ext uri="{BB962C8B-B14F-4D97-AF65-F5344CB8AC3E}">
        <p14:creationId xmlns:p14="http://schemas.microsoft.com/office/powerpoint/2010/main" val="66651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>
            <a:spLocks/>
          </p:cNvSpPr>
          <p:nvPr/>
        </p:nvSpPr>
        <p:spPr>
          <a:xfrm>
            <a:off x="573649" y="398130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Goldstone equivalence theorem(GET)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007" y="1135735"/>
            <a:ext cx="3855147" cy="42132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844916" y="1435766"/>
            <a:ext cx="393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See, e.g. </a:t>
            </a:r>
            <a:r>
              <a:rPr lang="en-US" altLang="zh-CN" dirty="0" err="1" smtClean="0"/>
              <a:t>Nucl</a:t>
            </a:r>
            <a:r>
              <a:rPr lang="en-US" altLang="zh-CN" dirty="0"/>
              <a:t>. Phys. B 261, 379 (1985)</a:t>
            </a:r>
            <a:endParaRPr kumimoji="1"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8054196" y="1793259"/>
            <a:ext cx="357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M. S. </a:t>
            </a:r>
            <a:r>
              <a:rPr lang="en-US" altLang="zh-CN" dirty="0" err="1"/>
              <a:t>Chanowitz</a:t>
            </a:r>
            <a:r>
              <a:rPr lang="en-US" altLang="zh-CN" dirty="0"/>
              <a:t> and M. K. </a:t>
            </a:r>
            <a:r>
              <a:rPr lang="en-US" altLang="zh-CN" dirty="0" smtClean="0"/>
              <a:t>Gaillard 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493818" y="5415147"/>
            <a:ext cx="2914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GET is not enough. 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2710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16" name="内容占位符 2"/>
          <p:cNvSpPr txBox="1">
            <a:spLocks/>
          </p:cNvSpPr>
          <p:nvPr/>
        </p:nvSpPr>
        <p:spPr>
          <a:xfrm>
            <a:off x="6160417" y="0"/>
            <a:ext cx="1005065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1. Motivation: subtle gauge cancellation  </a:t>
            </a:r>
          </a:p>
        </p:txBody>
      </p:sp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437722" y="522021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>
                <a:ea typeface="Cambria Math" charset="0"/>
                <a:cs typeface="Cambria Math" charset="0"/>
              </a:rPr>
              <a:t> </a:t>
            </a:r>
            <a:r>
              <a:rPr kumimoji="1" lang="en-US" altLang="zh-CN" sz="3000" smtClean="0">
                <a:ea typeface="Cambria Math" charset="0"/>
                <a:cs typeface="Cambria Math" charset="0"/>
              </a:rPr>
              <a:t>Theoretical Problems 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27" name="内容占位符 2"/>
          <p:cNvSpPr txBox="1">
            <a:spLocks/>
          </p:cNvSpPr>
          <p:nvPr/>
        </p:nvSpPr>
        <p:spPr>
          <a:xfrm>
            <a:off x="1054805" y="994107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Ex.1: SMEFT and Higgs Couplings Measurement</a:t>
            </a:r>
            <a:endParaRPr kumimoji="1" lang="zh-CN" altLang="en-US" sz="30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03" y="4313577"/>
            <a:ext cx="2578305" cy="15684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89" y="1648555"/>
            <a:ext cx="4501794" cy="9628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399" y="2766796"/>
            <a:ext cx="7315200" cy="1143000"/>
          </a:xfrm>
          <a:prstGeom prst="rect">
            <a:avLst/>
          </a:prstGeom>
        </p:spPr>
      </p:pic>
      <p:sp>
        <p:nvSpPr>
          <p:cNvPr id="12" name="内容占位符 2"/>
          <p:cNvSpPr txBox="1">
            <a:spLocks/>
          </p:cNvSpPr>
          <p:nvPr/>
        </p:nvSpPr>
        <p:spPr>
          <a:xfrm>
            <a:off x="685189" y="3951301"/>
            <a:ext cx="5277200" cy="1840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Measuring Higgs couplings</a:t>
            </a:r>
            <a:endParaRPr kumimoji="1" lang="zh-CN" altLang="en-US" sz="30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4197" y="5393488"/>
            <a:ext cx="2169954" cy="36165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04479" y="4701236"/>
            <a:ext cx="465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kumimoji="1" lang="en-US" altLang="zh-CN" sz="2800" smtClean="0">
                <a:ea typeface="Cambria Math" charset="0"/>
                <a:cs typeface="Cambria Math" charset="0"/>
              </a:rPr>
              <a:t>through Higgs (mainstream)</a:t>
            </a:r>
            <a:endParaRPr kumimoji="1"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1504479" y="5270909"/>
            <a:ext cx="1740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b) through </a:t>
            </a:r>
            <a:endParaRPr kumimoji="1" lang="zh-CN" altLang="en-US" sz="2800" dirty="0"/>
          </a:p>
        </p:txBody>
      </p:sp>
      <p:sp>
        <p:nvSpPr>
          <p:cNvPr id="18" name="矩形 17"/>
          <p:cNvSpPr/>
          <p:nvPr/>
        </p:nvSpPr>
        <p:spPr>
          <a:xfrm>
            <a:off x="3738652" y="6024115"/>
            <a:ext cx="5036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dirty="0" err="1" smtClean="0">
                <a:solidFill>
                  <a:srgbClr val="545454"/>
                </a:solidFill>
                <a:latin typeface="TimesNewRomanPSMT" charset="0"/>
              </a:rPr>
              <a:t>See</a:t>
            </a:r>
            <a:r>
              <a:rPr lang="sk-SK" altLang="zh-CN" dirty="0" smtClean="0">
                <a:solidFill>
                  <a:srgbClr val="545454"/>
                </a:solidFill>
                <a:latin typeface="TimesNewRomanPSMT" charset="0"/>
              </a:rPr>
              <a:t> </a:t>
            </a:r>
            <a:r>
              <a:rPr lang="sk-SK" altLang="zh-CN" dirty="0" err="1" smtClean="0">
                <a:solidFill>
                  <a:srgbClr val="545454"/>
                </a:solidFill>
                <a:latin typeface="TimesNewRomanPSMT" charset="0"/>
              </a:rPr>
              <a:t>e.g</a:t>
            </a:r>
            <a:r>
              <a:rPr lang="sk-SK" altLang="zh-CN" dirty="0" smtClean="0">
                <a:solidFill>
                  <a:srgbClr val="545454"/>
                </a:solidFill>
                <a:latin typeface="TimesNewRomanPSMT" charset="0"/>
              </a:rPr>
              <a:t>. </a:t>
            </a:r>
            <a:r>
              <a:rPr lang="sk-SK" altLang="zh-CN" dirty="0" err="1" smtClean="0">
                <a:solidFill>
                  <a:srgbClr val="545454"/>
                </a:solidFill>
                <a:latin typeface="TimesNewRomanPSMT" charset="0"/>
              </a:rPr>
              <a:t>Hennings</a:t>
            </a:r>
            <a:r>
              <a:rPr lang="sk-SK" altLang="zh-CN" dirty="0" smtClean="0">
                <a:solidFill>
                  <a:srgbClr val="545454"/>
                </a:solidFill>
                <a:latin typeface="TimesNewRomanPSMT" charset="0"/>
              </a:rPr>
              <a:t> </a:t>
            </a:r>
            <a:r>
              <a:rPr lang="sk-SK" altLang="zh-CN" dirty="0" err="1" smtClean="0">
                <a:solidFill>
                  <a:srgbClr val="545454"/>
                </a:solidFill>
                <a:latin typeface="TimesNewRomanPSMT" charset="0"/>
              </a:rPr>
              <a:t>et.al</a:t>
            </a:r>
            <a:r>
              <a:rPr lang="sk-SK" altLang="zh-CN" dirty="0" smtClean="0">
                <a:solidFill>
                  <a:srgbClr val="545454"/>
                </a:solidFill>
                <a:latin typeface="TimesNewRomanPSMT" charset="0"/>
              </a:rPr>
              <a:t>, </a:t>
            </a:r>
            <a:r>
              <a:rPr lang="sk-SK" altLang="zh-CN" dirty="0" err="1" smtClean="0">
                <a:solidFill>
                  <a:srgbClr val="545454"/>
                </a:solidFill>
                <a:latin typeface="TimesNewRomanPSMT" charset="0"/>
              </a:rPr>
              <a:t>Phys</a:t>
            </a:r>
            <a:r>
              <a:rPr lang="sk-SK" altLang="zh-CN" dirty="0">
                <a:solidFill>
                  <a:srgbClr val="545454"/>
                </a:solidFill>
                <a:latin typeface="TimesNewRomanPSMT" charset="0"/>
              </a:rPr>
              <a:t>. Rev. </a:t>
            </a:r>
            <a:r>
              <a:rPr lang="sk-SK" altLang="zh-CN" dirty="0" err="1">
                <a:solidFill>
                  <a:srgbClr val="545454"/>
                </a:solidFill>
                <a:latin typeface="TimesNewRomanPSMT" charset="0"/>
              </a:rPr>
              <a:t>Lett</a:t>
            </a:r>
            <a:r>
              <a:rPr lang="sk-SK" altLang="zh-CN" dirty="0">
                <a:solidFill>
                  <a:srgbClr val="545454"/>
                </a:solidFill>
                <a:latin typeface="TimesNewRomanPSMT" charset="0"/>
              </a:rPr>
              <a:t>. </a:t>
            </a:r>
            <a:r>
              <a:rPr lang="sk-SK" altLang="zh-CN" b="1" dirty="0">
                <a:solidFill>
                  <a:srgbClr val="545454"/>
                </a:solidFill>
                <a:latin typeface="TimesNewRomanPS" charset="0"/>
              </a:rPr>
              <a:t>123</a:t>
            </a:r>
            <a:r>
              <a:rPr lang="sk-SK" altLang="zh-CN" dirty="0">
                <a:solidFill>
                  <a:srgbClr val="545454"/>
                </a:solidFill>
                <a:latin typeface="TimesNewRomanPSMT" charset="0"/>
              </a:rPr>
              <a:t>, 18180 </a:t>
            </a:r>
            <a:endParaRPr lang="sk-SK" altLang="zh-CN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645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16" name="内容占位符 2"/>
          <p:cNvSpPr txBox="1">
            <a:spLocks/>
          </p:cNvSpPr>
          <p:nvPr/>
        </p:nvSpPr>
        <p:spPr>
          <a:xfrm>
            <a:off x="6160417" y="0"/>
            <a:ext cx="10050652" cy="68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700" dirty="0" smtClean="0">
                <a:solidFill>
                  <a:srgbClr val="FF0000"/>
                </a:solidFill>
              </a:rPr>
              <a:t>1. Motivation: subtle gauge cancellation  </a:t>
            </a:r>
          </a:p>
        </p:txBody>
      </p:sp>
      <p:sp>
        <p:nvSpPr>
          <p:cNvPr id="21" name="内容占位符 2"/>
          <p:cNvSpPr txBox="1">
            <a:spLocks/>
          </p:cNvSpPr>
          <p:nvPr/>
        </p:nvSpPr>
        <p:spPr>
          <a:xfrm>
            <a:off x="4198838" y="543365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zh-CN" altLang="en-US" sz="30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437722" y="522021"/>
            <a:ext cx="10500554" cy="68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>
                <a:ea typeface="Cambria Math" charset="0"/>
                <a:cs typeface="Cambria Math" charset="0"/>
              </a:rPr>
              <a:t> </a:t>
            </a:r>
            <a:r>
              <a:rPr kumimoji="1" lang="en-US" altLang="zh-CN" sz="3000" smtClean="0">
                <a:ea typeface="Cambria Math" charset="0"/>
                <a:cs typeface="Cambria Math" charset="0"/>
              </a:rPr>
              <a:t>Theoretical Problems </a:t>
            </a:r>
            <a:endParaRPr kumimoji="1" lang="en-US" altLang="zh-CN" sz="3000" b="0" dirty="0" smtClean="0">
              <a:ea typeface="Cambria Math" charset="0"/>
              <a:cs typeface="Cambria Math" charset="0"/>
            </a:endParaRPr>
          </a:p>
        </p:txBody>
      </p:sp>
      <p:sp>
        <p:nvSpPr>
          <p:cNvPr id="27" name="内容占位符 2"/>
          <p:cNvSpPr txBox="1">
            <a:spLocks/>
          </p:cNvSpPr>
          <p:nvPr/>
        </p:nvSpPr>
        <p:spPr>
          <a:xfrm>
            <a:off x="1054805" y="994107"/>
            <a:ext cx="10500554" cy="62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Ex1: SMEFT and Higgs Couplings Measurement</a:t>
            </a:r>
            <a:endParaRPr kumimoji="1" lang="zh-CN" altLang="en-US" sz="30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612" y="2209122"/>
            <a:ext cx="2578305" cy="1568469"/>
          </a:xfrm>
          <a:prstGeom prst="rect">
            <a:avLst/>
          </a:prstGeom>
        </p:spPr>
      </p:pic>
      <p:sp>
        <p:nvSpPr>
          <p:cNvPr id="12" name="内容占位符 2"/>
          <p:cNvSpPr txBox="1">
            <a:spLocks/>
          </p:cNvSpPr>
          <p:nvPr/>
        </p:nvSpPr>
        <p:spPr>
          <a:xfrm>
            <a:off x="1054805" y="1555692"/>
            <a:ext cx="8133134" cy="623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000" dirty="0" smtClean="0">
                <a:ea typeface="Cambria Math" charset="0"/>
                <a:cs typeface="Cambria Math" charset="0"/>
              </a:rPr>
              <a:t>Measuring Higgs self-couplings through </a:t>
            </a:r>
            <a:endParaRPr kumimoji="1" lang="zh-CN" altLang="en-US" sz="30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255" y="1654690"/>
            <a:ext cx="2169954" cy="36165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198838" y="2018699"/>
            <a:ext cx="5826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smtClean="0"/>
              <a:t>(Mainstream</a:t>
            </a:r>
            <a:r>
              <a:rPr kumimoji="1" lang="en-US" altLang="zh-CN" sz="2800" dirty="0" smtClean="0"/>
              <a:t>: double </a:t>
            </a:r>
            <a:r>
              <a:rPr kumimoji="1" lang="en-US" altLang="zh-CN" sz="2800" smtClean="0"/>
              <a:t>Higgs production) </a:t>
            </a:r>
            <a:endParaRPr kumimoji="1" lang="zh-CN" altLang="en-US" sz="2800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989" y="3254867"/>
            <a:ext cx="1968500" cy="16383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1392" y="2674659"/>
            <a:ext cx="4373185" cy="4187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7818" y="3811355"/>
            <a:ext cx="317500" cy="203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235" y="3155302"/>
            <a:ext cx="1928228" cy="17665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189" y="3836755"/>
            <a:ext cx="1447800" cy="3556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2018" y="3811355"/>
            <a:ext cx="1460500" cy="50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7600" y="4735128"/>
            <a:ext cx="2695655" cy="49012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6802350" y="6330535"/>
            <a:ext cx="238558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300" dirty="0" smtClean="0"/>
              <a:t>JHEP10(2021)099</a:t>
            </a:r>
            <a:endParaRPr lang="zh-CN" altLang="en-US" sz="2300" dirty="0"/>
          </a:p>
        </p:txBody>
      </p:sp>
      <p:sp>
        <p:nvSpPr>
          <p:cNvPr id="30" name="矩形 29"/>
          <p:cNvSpPr/>
          <p:nvPr/>
        </p:nvSpPr>
        <p:spPr>
          <a:xfrm>
            <a:off x="6755138" y="5899181"/>
            <a:ext cx="28868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300" dirty="0"/>
              <a:t>PhysRevD.105.053009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781160" y="5273620"/>
            <a:ext cx="9497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smtClean="0"/>
              <a:t>Importance is of </a:t>
            </a:r>
            <a:r>
              <a:rPr kumimoji="1" lang="en-US" altLang="zh-CN" sz="2800" dirty="0" smtClean="0"/>
              <a:t>the same level as </a:t>
            </a:r>
            <a:r>
              <a:rPr kumimoji="1" lang="en-US" altLang="zh-CN" sz="2800" dirty="0" err="1" smtClean="0"/>
              <a:t>hh</a:t>
            </a:r>
            <a:r>
              <a:rPr kumimoji="1" lang="en-US" altLang="zh-CN" sz="2800" dirty="0" smtClean="0"/>
              <a:t> production in </a:t>
            </a:r>
            <a:r>
              <a:rPr kumimoji="1" lang="en-US" altLang="zh-CN" sz="2800" dirty="0" err="1" smtClean="0"/>
              <a:t>muon</a:t>
            </a:r>
            <a:r>
              <a:rPr kumimoji="1" lang="en-US" altLang="zh-CN" sz="2800" dirty="0" smtClean="0"/>
              <a:t> colliders</a:t>
            </a:r>
            <a:endParaRPr kumimoji="1" lang="zh-CN" altLang="en-US" sz="2800" dirty="0"/>
          </a:p>
        </p:txBody>
      </p:sp>
      <p:sp>
        <p:nvSpPr>
          <p:cNvPr id="33" name="文本框 32"/>
          <p:cNvSpPr txBox="1"/>
          <p:nvPr/>
        </p:nvSpPr>
        <p:spPr>
          <a:xfrm>
            <a:off x="292035" y="5905011"/>
            <a:ext cx="775169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 i="1" dirty="0" err="1"/>
              <a:t>Junmou</a:t>
            </a:r>
            <a:r>
              <a:rPr lang="en-US" altLang="zh-CN" sz="2300" i="1" dirty="0"/>
              <a:t> Chen</a:t>
            </a:r>
            <a:r>
              <a:rPr lang="en-US" altLang="zh-CN" sz="2300" i="1" dirty="0" smtClean="0"/>
              <a:t>, </a:t>
            </a:r>
            <a:r>
              <a:rPr lang="en-US" altLang="zh-CN" sz="2300" i="1" dirty="0" err="1"/>
              <a:t>Chih</a:t>
            </a:r>
            <a:r>
              <a:rPr lang="en-US" altLang="zh-CN" sz="2300" i="1" dirty="0"/>
              <a:t>-Ting </a:t>
            </a:r>
            <a:r>
              <a:rPr lang="en-US" altLang="zh-CN" sz="2300" i="1" dirty="0" smtClean="0"/>
              <a:t>Ting, </a:t>
            </a:r>
            <a:r>
              <a:rPr lang="en-US" altLang="zh-CN" sz="2300" i="1" dirty="0" err="1" smtClean="0"/>
              <a:t>Yongcheng</a:t>
            </a:r>
            <a:r>
              <a:rPr lang="en-US" altLang="zh-CN" sz="2300" i="1" dirty="0" smtClean="0"/>
              <a:t> Wu,</a:t>
            </a:r>
            <a:r>
              <a:rPr lang="en-US" altLang="zh-CN" sz="2300" i="1" dirty="0"/>
              <a:t> Tong Li</a:t>
            </a:r>
          </a:p>
          <a:p>
            <a:r>
              <a:rPr lang="en-US" altLang="zh-CN" sz="2300" i="1" dirty="0"/>
              <a:t>Chang-Yuan Yao</a:t>
            </a:r>
          </a:p>
          <a:p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538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水滴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水滴</Template>
  <TotalTime>15767</TotalTime>
  <Words>1499</Words>
  <Application>Microsoft Macintosh PowerPoint</Application>
  <PresentationFormat>宽屏</PresentationFormat>
  <Paragraphs>330</Paragraphs>
  <Slides>47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60" baseType="lpstr">
      <vt:lpstr>-apple-system</vt:lpstr>
      <vt:lpstr>Arial</vt:lpstr>
      <vt:lpstr>Cambria Math</vt:lpstr>
      <vt:lpstr>Cochin</vt:lpstr>
      <vt:lpstr>DengXian</vt:lpstr>
      <vt:lpstr>Franklin Gothic Book</vt:lpstr>
      <vt:lpstr>Mangal</vt:lpstr>
      <vt:lpstr>TimesNewRomanPS</vt:lpstr>
      <vt:lpstr>TimesNewRomanPSMT</vt:lpstr>
      <vt:lpstr>Tw Cen MT</vt:lpstr>
      <vt:lpstr>Wingdings</vt:lpstr>
      <vt:lpstr>宋体</vt:lpstr>
      <vt:lpstr>水滴</vt:lpstr>
      <vt:lpstr>EW Amplitudes without Gauge Cancellation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Conclusion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EW Amplitudes without Gauge Cancellation</dc:title>
  <dc:creator>Microsoft Office User</dc:creator>
  <cp:lastModifiedBy>Microsoft Office User</cp:lastModifiedBy>
  <cp:revision>149</cp:revision>
  <dcterms:created xsi:type="dcterms:W3CDTF">2022-07-12T09:28:56Z</dcterms:created>
  <dcterms:modified xsi:type="dcterms:W3CDTF">2022-09-28T11:49:32Z</dcterms:modified>
</cp:coreProperties>
</file>