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53"/>
  </p:notesMasterIdLst>
  <p:sldIdLst>
    <p:sldId id="256" r:id="rId2"/>
    <p:sldId id="258" r:id="rId3"/>
    <p:sldId id="257" r:id="rId4"/>
    <p:sldId id="259" r:id="rId5"/>
    <p:sldId id="260" r:id="rId6"/>
    <p:sldId id="261" r:id="rId7"/>
    <p:sldId id="281" r:id="rId8"/>
    <p:sldId id="262" r:id="rId9"/>
    <p:sldId id="282" r:id="rId10"/>
    <p:sldId id="263" r:id="rId11"/>
    <p:sldId id="264" r:id="rId12"/>
    <p:sldId id="265" r:id="rId13"/>
    <p:sldId id="266" r:id="rId14"/>
    <p:sldId id="283" r:id="rId15"/>
    <p:sldId id="268" r:id="rId16"/>
    <p:sldId id="285" r:id="rId17"/>
    <p:sldId id="286" r:id="rId18"/>
    <p:sldId id="287" r:id="rId19"/>
    <p:sldId id="269" r:id="rId20"/>
    <p:sldId id="270" r:id="rId21"/>
    <p:sldId id="288" r:id="rId22"/>
    <p:sldId id="271" r:id="rId23"/>
    <p:sldId id="274" r:id="rId24"/>
    <p:sldId id="275" r:id="rId25"/>
    <p:sldId id="298" r:id="rId26"/>
    <p:sldId id="312" r:id="rId27"/>
    <p:sldId id="293" r:id="rId28"/>
    <p:sldId id="301" r:id="rId29"/>
    <p:sldId id="311" r:id="rId30"/>
    <p:sldId id="302" r:id="rId31"/>
    <p:sldId id="313" r:id="rId32"/>
    <p:sldId id="299" r:id="rId33"/>
    <p:sldId id="272" r:id="rId34"/>
    <p:sldId id="273" r:id="rId35"/>
    <p:sldId id="300" r:id="rId36"/>
    <p:sldId id="314" r:id="rId37"/>
    <p:sldId id="276" r:id="rId38"/>
    <p:sldId id="303" r:id="rId39"/>
    <p:sldId id="277" r:id="rId40"/>
    <p:sldId id="278" r:id="rId41"/>
    <p:sldId id="290" r:id="rId42"/>
    <p:sldId id="304" r:id="rId43"/>
    <p:sldId id="305" r:id="rId44"/>
    <p:sldId id="306" r:id="rId45"/>
    <p:sldId id="307" r:id="rId46"/>
    <p:sldId id="309" r:id="rId47"/>
    <p:sldId id="316" r:id="rId48"/>
    <p:sldId id="317" r:id="rId49"/>
    <p:sldId id="398" r:id="rId50"/>
    <p:sldId id="401" r:id="rId51"/>
    <p:sldId id="31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31F34"/>
    <a:srgbClr val="5A5A81"/>
    <a:srgbClr val="C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1"/>
  </p:normalViewPr>
  <p:slideViewPr>
    <p:cSldViewPr snapToGrid="0" snapToObjects="1">
      <p:cViewPr varScale="1">
        <p:scale>
          <a:sx n="109" d="100"/>
          <a:sy n="109"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33395-203C-5545-A587-29713C9FF570}" type="datetimeFigureOut">
              <a:rPr lang="en-US" smtClean="0"/>
              <a:t>8/17/22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1AB1C-E70F-0749-83C9-85D66346D4B9}" type="slidenum">
              <a:rPr lang="en-US" smtClean="0"/>
              <a:t>‹#›</a:t>
            </a:fld>
            <a:endParaRPr lang="en-US"/>
          </a:p>
        </p:txBody>
      </p:sp>
    </p:spTree>
    <p:extLst>
      <p:ext uri="{BB962C8B-B14F-4D97-AF65-F5344CB8AC3E}">
        <p14:creationId xmlns:p14="http://schemas.microsoft.com/office/powerpoint/2010/main" val="255109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1AB1C-E70F-0749-83C9-85D66346D4B9}" type="slidenum">
              <a:rPr lang="en-US" smtClean="0"/>
              <a:t>10</a:t>
            </a:fld>
            <a:endParaRPr lang="en-US"/>
          </a:p>
        </p:txBody>
      </p:sp>
    </p:spTree>
    <p:extLst>
      <p:ext uri="{BB962C8B-B14F-4D97-AF65-F5344CB8AC3E}">
        <p14:creationId xmlns:p14="http://schemas.microsoft.com/office/powerpoint/2010/main" val="108684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34</a:t>
            </a:fld>
            <a:endParaRPr lang="en-US"/>
          </a:p>
        </p:txBody>
      </p:sp>
    </p:spTree>
    <p:extLst>
      <p:ext uri="{BB962C8B-B14F-4D97-AF65-F5344CB8AC3E}">
        <p14:creationId xmlns:p14="http://schemas.microsoft.com/office/powerpoint/2010/main" val="222620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35</a:t>
            </a:fld>
            <a:endParaRPr lang="en-US"/>
          </a:p>
        </p:txBody>
      </p:sp>
    </p:spTree>
    <p:extLst>
      <p:ext uri="{BB962C8B-B14F-4D97-AF65-F5344CB8AC3E}">
        <p14:creationId xmlns:p14="http://schemas.microsoft.com/office/powerpoint/2010/main" val="422076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36</a:t>
            </a:fld>
            <a:endParaRPr lang="en-US"/>
          </a:p>
        </p:txBody>
      </p:sp>
    </p:spTree>
    <p:extLst>
      <p:ext uri="{BB962C8B-B14F-4D97-AF65-F5344CB8AC3E}">
        <p14:creationId xmlns:p14="http://schemas.microsoft.com/office/powerpoint/2010/main" val="116400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design of the target combines two key features. The first is the high-field MEOP which is required by the 5-T. Secondly it adopts the double-cell target design which has been employed by the MIT-Bates</a:t>
            </a:r>
          </a:p>
        </p:txBody>
      </p:sp>
      <p:sp>
        <p:nvSpPr>
          <p:cNvPr id="4" name="Slide Number Placeholder 3"/>
          <p:cNvSpPr>
            <a:spLocks noGrp="1"/>
          </p:cNvSpPr>
          <p:nvPr>
            <p:ph type="sldNum" sz="quarter" idx="5"/>
          </p:nvPr>
        </p:nvSpPr>
        <p:spPr/>
        <p:txBody>
          <a:bodyPr/>
          <a:lstStyle/>
          <a:p>
            <a:fld id="{5C2440CC-99F6-0D41-869F-DA99E3AA1659}" type="slidenum">
              <a:rPr lang="en-US" smtClean="0"/>
              <a:t>37</a:t>
            </a:fld>
            <a:endParaRPr lang="en-US"/>
          </a:p>
        </p:txBody>
      </p:sp>
    </p:spTree>
    <p:extLst>
      <p:ext uri="{BB962C8B-B14F-4D97-AF65-F5344CB8AC3E}">
        <p14:creationId xmlns:p14="http://schemas.microsoft.com/office/powerpoint/2010/main" val="2169272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sketch of what the proposed design looks like. The 3he is supposed to be polarized in the room temperature pumping cell made of borosilicate glass hopefully to obtain 60% polarization using MEOP, and then transferred convectively to a target cell in the electron beamline. The target cell is 20 cm long and made of aluminum. The polarized 3He can pass through and return to the pumping cell to be repolarized, This will be cooled by liquid helium heat exchanger. In this scheme, we could achieve a luminosity of 2.7 time 10 to 34 nucleons per cm^2 per second at a beam current of 0.5 </a:t>
            </a:r>
            <a:r>
              <a:rPr lang="en-US" sz="1200" kern="1200" dirty="0" err="1">
                <a:solidFill>
                  <a:schemeClr val="tx1"/>
                </a:solidFill>
                <a:effectLst/>
                <a:latin typeface="+mn-lt"/>
                <a:ea typeface="+mn-ea"/>
                <a:cs typeface="+mn-cs"/>
              </a:rPr>
              <a:t>uA</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C2440CC-99F6-0D41-869F-DA99E3AA1659}" type="slidenum">
              <a:rPr lang="en-US" smtClean="0"/>
              <a:t>38</a:t>
            </a:fld>
            <a:endParaRPr lang="en-US"/>
          </a:p>
        </p:txBody>
      </p:sp>
    </p:spTree>
    <p:extLst>
      <p:ext uri="{BB962C8B-B14F-4D97-AF65-F5344CB8AC3E}">
        <p14:creationId xmlns:p14="http://schemas.microsoft.com/office/powerpoint/2010/main" val="10423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Thinking about how much polarization we could achieve, we need to consider a few </a:t>
            </a:r>
            <a:r>
              <a:rPr lang="en-US" sz="1200" kern="1200" dirty="0" err="1">
                <a:solidFill>
                  <a:schemeClr val="tx1"/>
                </a:solidFill>
                <a:effectLst/>
                <a:latin typeface="+mn-lt"/>
                <a:ea typeface="+mn-ea"/>
                <a:cs typeface="+mn-cs"/>
              </a:rPr>
              <a:t>mèchanisms</a:t>
            </a:r>
            <a:r>
              <a:rPr lang="en-US" sz="1200" kern="1200" dirty="0">
                <a:solidFill>
                  <a:schemeClr val="tx1"/>
                </a:solidFill>
                <a:effectLst/>
                <a:latin typeface="+mn-lt"/>
                <a:ea typeface="+mn-ea"/>
                <a:cs typeface="+mn-cs"/>
              </a:rPr>
              <a:t> of depolarization.</a:t>
            </a:r>
          </a:p>
          <a:p>
            <a:r>
              <a:rPr lang="en-US" sz="1200" kern="1200" dirty="0">
                <a:solidFill>
                  <a:schemeClr val="tx1"/>
                </a:solidFill>
                <a:effectLst/>
                <a:latin typeface="+mn-lt"/>
                <a:ea typeface="+mn-ea"/>
                <a:cs typeface="+mn-cs"/>
              </a:rPr>
              <a:t>So first of all the wall relaxation effects can be suppressed by the borosilicate glass and the cryogenic coating for the aluminum wall. </a:t>
            </a:r>
          </a:p>
          <a:p>
            <a:r>
              <a:rPr lang="en-US" sz="1200" kern="1200" dirty="0">
                <a:solidFill>
                  <a:schemeClr val="tx1"/>
                </a:solidFill>
                <a:effectLst/>
                <a:latin typeface="+mn-lt"/>
                <a:ea typeface="+mn-ea"/>
                <a:cs typeface="+mn-cs"/>
              </a:rPr>
              <a:t>Next is the depolarization due to the transverse magnetic field gradient. This is a field map of the 3He relaxation time in different locations within the CLAS12 solenoid. The Y-axis is the radial distance away from the center and X-axis is the distance along the axial direction. We will put the target cell around the center at this box and the here is the spot for the pumping cell. You can see the relaxation time is still quite long in this blue box region. You can also see as you get further away from the solenoid, the relaxation time is getting much worse, which means it can be difficult to transfer polarized gas from outside the CLAS12 solenoid.</a:t>
            </a:r>
          </a:p>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39</a:t>
            </a:fld>
            <a:endParaRPr lang="en-US"/>
          </a:p>
        </p:txBody>
      </p:sp>
    </p:spTree>
    <p:extLst>
      <p:ext uri="{BB962C8B-B14F-4D97-AF65-F5344CB8AC3E}">
        <p14:creationId xmlns:p14="http://schemas.microsoft.com/office/powerpoint/2010/main" val="51470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40</a:t>
            </a:fld>
            <a:endParaRPr lang="en-US"/>
          </a:p>
        </p:txBody>
      </p:sp>
    </p:spTree>
    <p:extLst>
      <p:ext uri="{BB962C8B-B14F-4D97-AF65-F5344CB8AC3E}">
        <p14:creationId xmlns:p14="http://schemas.microsoft.com/office/powerpoint/2010/main" val="277379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41</a:t>
            </a:fld>
            <a:endParaRPr lang="en-US"/>
          </a:p>
        </p:txBody>
      </p:sp>
    </p:spTree>
    <p:extLst>
      <p:ext uri="{BB962C8B-B14F-4D97-AF65-F5344CB8AC3E}">
        <p14:creationId xmlns:p14="http://schemas.microsoft.com/office/powerpoint/2010/main" val="3895656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42</a:t>
            </a:fld>
            <a:endParaRPr lang="en-US"/>
          </a:p>
        </p:txBody>
      </p:sp>
    </p:spTree>
    <p:extLst>
      <p:ext uri="{BB962C8B-B14F-4D97-AF65-F5344CB8AC3E}">
        <p14:creationId xmlns:p14="http://schemas.microsoft.com/office/powerpoint/2010/main" val="4274050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43</a:t>
            </a:fld>
            <a:endParaRPr lang="en-US"/>
          </a:p>
        </p:txBody>
      </p:sp>
    </p:spTree>
    <p:extLst>
      <p:ext uri="{BB962C8B-B14F-4D97-AF65-F5344CB8AC3E}">
        <p14:creationId xmlns:p14="http://schemas.microsoft.com/office/powerpoint/2010/main" val="271980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Temparature</a:t>
            </a:r>
            <a:endParaRPr lang="en-US" dirty="0"/>
          </a:p>
        </p:txBody>
      </p:sp>
      <p:sp>
        <p:nvSpPr>
          <p:cNvPr id="4" name="Slide Number Placeholder 3"/>
          <p:cNvSpPr>
            <a:spLocks noGrp="1"/>
          </p:cNvSpPr>
          <p:nvPr>
            <p:ph type="sldNum" sz="quarter" idx="5"/>
          </p:nvPr>
        </p:nvSpPr>
        <p:spPr/>
        <p:txBody>
          <a:bodyPr/>
          <a:lstStyle/>
          <a:p>
            <a:fld id="{F311AB1C-E70F-0749-83C9-85D66346D4B9}" type="slidenum">
              <a:rPr lang="en-US" smtClean="0"/>
              <a:t>12</a:t>
            </a:fld>
            <a:endParaRPr lang="en-US"/>
          </a:p>
        </p:txBody>
      </p:sp>
    </p:spTree>
    <p:extLst>
      <p:ext uri="{BB962C8B-B14F-4D97-AF65-F5344CB8AC3E}">
        <p14:creationId xmlns:p14="http://schemas.microsoft.com/office/powerpoint/2010/main" val="3303736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collaborative work between </a:t>
            </a:r>
            <a:r>
              <a:rPr lang="en-US" dirty="0" err="1"/>
              <a:t>Jlab</a:t>
            </a:r>
            <a:r>
              <a:rPr lang="en-US" dirty="0"/>
              <a:t> and MIT and here is the core crew of the taskforce. We’d like to thank the </a:t>
            </a:r>
            <a:r>
              <a:rPr lang="en-US" dirty="0" err="1"/>
              <a:t>Jlab</a:t>
            </a:r>
            <a:r>
              <a:rPr lang="en-US" dirty="0"/>
              <a:t> target group for the engineering support. This program is supported by the DOE through </a:t>
            </a:r>
            <a:r>
              <a:rPr lang="en-US" dirty="0" err="1"/>
              <a:t>Jlab</a:t>
            </a:r>
            <a:r>
              <a:rPr lang="en-US" dirty="0"/>
              <a:t> and MIT. With all this, I would like to say thank you and take questions.</a:t>
            </a:r>
          </a:p>
        </p:txBody>
      </p:sp>
      <p:sp>
        <p:nvSpPr>
          <p:cNvPr id="4" name="Slide Number Placeholder 3"/>
          <p:cNvSpPr>
            <a:spLocks noGrp="1"/>
          </p:cNvSpPr>
          <p:nvPr>
            <p:ph type="sldNum" sz="quarter" idx="5"/>
          </p:nvPr>
        </p:nvSpPr>
        <p:spPr/>
        <p:txBody>
          <a:bodyPr/>
          <a:lstStyle/>
          <a:p>
            <a:fld id="{1773C5E2-59E9-F14D-8565-238498644614}" type="slidenum">
              <a:rPr lang="en-US" smtClean="0"/>
              <a:t>44</a:t>
            </a:fld>
            <a:endParaRPr lang="en-US"/>
          </a:p>
        </p:txBody>
      </p:sp>
    </p:spTree>
    <p:extLst>
      <p:ext uri="{BB962C8B-B14F-4D97-AF65-F5344CB8AC3E}">
        <p14:creationId xmlns:p14="http://schemas.microsoft.com/office/powerpoint/2010/main" val="171321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collaborative work between </a:t>
            </a:r>
            <a:r>
              <a:rPr lang="en-US" dirty="0" err="1"/>
              <a:t>Jlab</a:t>
            </a:r>
            <a:r>
              <a:rPr lang="en-US" dirty="0"/>
              <a:t> and MIT and here is the core crew of the taskforce. We’d like to thank the </a:t>
            </a:r>
            <a:r>
              <a:rPr lang="en-US" dirty="0" err="1"/>
              <a:t>Jlab</a:t>
            </a:r>
            <a:r>
              <a:rPr lang="en-US" dirty="0"/>
              <a:t> target group for the engineering support. This program is supported by the DOE through </a:t>
            </a:r>
            <a:r>
              <a:rPr lang="en-US" dirty="0" err="1"/>
              <a:t>Jlab</a:t>
            </a:r>
            <a:r>
              <a:rPr lang="en-US" dirty="0"/>
              <a:t> and MIT. With all this, I would like to say thank you and take questions.</a:t>
            </a:r>
          </a:p>
        </p:txBody>
      </p:sp>
      <p:sp>
        <p:nvSpPr>
          <p:cNvPr id="4" name="Slide Number Placeholder 3"/>
          <p:cNvSpPr>
            <a:spLocks noGrp="1"/>
          </p:cNvSpPr>
          <p:nvPr>
            <p:ph type="sldNum" sz="quarter" idx="5"/>
          </p:nvPr>
        </p:nvSpPr>
        <p:spPr/>
        <p:txBody>
          <a:bodyPr/>
          <a:lstStyle/>
          <a:p>
            <a:fld id="{1773C5E2-59E9-F14D-8565-238498644614}" type="slidenum">
              <a:rPr lang="en-US" smtClean="0"/>
              <a:t>45</a:t>
            </a:fld>
            <a:endParaRPr lang="en-US"/>
          </a:p>
        </p:txBody>
      </p:sp>
    </p:spTree>
    <p:extLst>
      <p:ext uri="{BB962C8B-B14F-4D97-AF65-F5344CB8AC3E}">
        <p14:creationId xmlns:p14="http://schemas.microsoft.com/office/powerpoint/2010/main" val="246982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1AB1C-E70F-0749-83C9-85D66346D4B9}" type="slidenum">
              <a:rPr lang="en-US" smtClean="0"/>
              <a:t>50</a:t>
            </a:fld>
            <a:endParaRPr lang="en-US"/>
          </a:p>
        </p:txBody>
      </p:sp>
    </p:spTree>
    <p:extLst>
      <p:ext uri="{BB962C8B-B14F-4D97-AF65-F5344CB8AC3E}">
        <p14:creationId xmlns:p14="http://schemas.microsoft.com/office/powerpoint/2010/main" val="30968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1AB1C-E70F-0749-83C9-85D66346D4B9}" type="slidenum">
              <a:rPr lang="en-US" smtClean="0"/>
              <a:t>20</a:t>
            </a:fld>
            <a:endParaRPr lang="en-US"/>
          </a:p>
        </p:txBody>
      </p:sp>
    </p:spTree>
    <p:extLst>
      <p:ext uri="{BB962C8B-B14F-4D97-AF65-F5344CB8AC3E}">
        <p14:creationId xmlns:p14="http://schemas.microsoft.com/office/powerpoint/2010/main" val="216196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24</a:t>
            </a:fld>
            <a:endParaRPr lang="en-US"/>
          </a:p>
        </p:txBody>
      </p:sp>
    </p:spTree>
    <p:extLst>
      <p:ext uri="{BB962C8B-B14F-4D97-AF65-F5344CB8AC3E}">
        <p14:creationId xmlns:p14="http://schemas.microsoft.com/office/powerpoint/2010/main" val="124632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74DDDB-7DB5-7440-99BD-D17A2CA47B22}" type="slidenum">
              <a:rPr lang="en-US" smtClean="0"/>
              <a:t>25</a:t>
            </a:fld>
            <a:endParaRPr lang="en-US"/>
          </a:p>
        </p:txBody>
      </p:sp>
    </p:spTree>
    <p:extLst>
      <p:ext uri="{BB962C8B-B14F-4D97-AF65-F5344CB8AC3E}">
        <p14:creationId xmlns:p14="http://schemas.microsoft.com/office/powerpoint/2010/main" val="208412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1AB1C-E70F-0749-83C9-85D66346D4B9}" type="slidenum">
              <a:rPr lang="en-US" smtClean="0"/>
              <a:t>29</a:t>
            </a:fld>
            <a:endParaRPr lang="en-US"/>
          </a:p>
        </p:txBody>
      </p:sp>
    </p:spTree>
    <p:extLst>
      <p:ext uri="{BB962C8B-B14F-4D97-AF65-F5344CB8AC3E}">
        <p14:creationId xmlns:p14="http://schemas.microsoft.com/office/powerpoint/2010/main" val="382171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31</a:t>
            </a:fld>
            <a:endParaRPr lang="en-US"/>
          </a:p>
        </p:txBody>
      </p:sp>
    </p:spTree>
    <p:extLst>
      <p:ext uri="{BB962C8B-B14F-4D97-AF65-F5344CB8AC3E}">
        <p14:creationId xmlns:p14="http://schemas.microsoft.com/office/powerpoint/2010/main" val="169042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32</a:t>
            </a:fld>
            <a:endParaRPr lang="en-US"/>
          </a:p>
        </p:txBody>
      </p:sp>
    </p:spTree>
    <p:extLst>
      <p:ext uri="{BB962C8B-B14F-4D97-AF65-F5344CB8AC3E}">
        <p14:creationId xmlns:p14="http://schemas.microsoft.com/office/powerpoint/2010/main" val="155803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440CC-99F6-0D41-869F-DA99E3AA1659}" type="slidenum">
              <a:rPr lang="en-US" smtClean="0"/>
              <a:t>33</a:t>
            </a:fld>
            <a:endParaRPr lang="en-US"/>
          </a:p>
        </p:txBody>
      </p:sp>
    </p:spTree>
    <p:extLst>
      <p:ext uri="{BB962C8B-B14F-4D97-AF65-F5344CB8AC3E}">
        <p14:creationId xmlns:p14="http://schemas.microsoft.com/office/powerpoint/2010/main" val="60510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330D-F037-6241-537A-D8C54B0A9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23BC76-95AA-59DE-E542-CBA5EF1A9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3016E5-28D9-82F1-6101-57A420A1851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FC0A08A3-227E-8538-A3B2-F623DF2B37AC}"/>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4279E329-4FD3-B0D5-E7BF-D254CECE5522}"/>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108830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EFF5-738F-C73D-A0DC-21700A37E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656B6-0627-50C0-8057-40C7349F50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3861-2F49-0826-B5FF-41ECD74319AA}"/>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B6F68EEA-2269-068C-7726-4ECD13755D96}"/>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3D22BE73-243F-DB61-00B9-5514CF9CEC00}"/>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41504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093AA-B8D7-9C14-80F6-3BF1A232C8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FAEEA-F4D4-A19A-1631-8CAB14C449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21A8C-C841-24FC-A288-7B881E345A01}"/>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A7AA61D1-6A49-C34E-AFCB-8FDE89CD6EFC}"/>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E3C27DA5-A021-F5EB-9EBE-29D5ED32EA5C}"/>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384715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696C-A23C-FF2A-1E5C-DFACEAC7D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9FE24-7B18-526B-0987-ED97F202B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EC88D-A501-D59C-1FF8-3CB4D90A9B74}"/>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01607973-9668-3E85-F5CE-47A302AC84D3}"/>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35CD242F-0B01-5E74-D96E-7235C9C5BA7A}"/>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489164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62B1-A226-0AEF-9A8C-AA2BCEF5FB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62D587-34DD-C0B2-F1D2-64C4F9E7C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AA3C99-40F8-6D88-5F7D-D17A1DD20A12}"/>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36085EC4-A62C-E66A-E1CC-FE0B408D063F}"/>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3B7294A-C33D-18CF-E668-3136A616A370}"/>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63869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428B-6E01-F161-0B4B-221D59F1D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636FB-533C-4F51-5206-FFC45E8C5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8C30B6-C3F0-FF0B-364B-1B68CA1A9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E00212-64FD-22CB-52B0-8C3F198EBDC7}"/>
              </a:ext>
            </a:extLst>
          </p:cNvPr>
          <p:cNvSpPr>
            <a:spLocks noGrp="1"/>
          </p:cNvSpPr>
          <p:nvPr>
            <p:ph type="dt" sz="half" idx="10"/>
          </p:nvPr>
        </p:nvSpPr>
        <p:spPr/>
        <p:txBody>
          <a:bodyPr/>
          <a:lstStyle/>
          <a:p>
            <a:r>
              <a:rPr lang="en-US"/>
              <a:t>Xiaqing Li</a:t>
            </a:r>
          </a:p>
        </p:txBody>
      </p:sp>
      <p:sp>
        <p:nvSpPr>
          <p:cNvPr id="6" name="Footer Placeholder 5">
            <a:extLst>
              <a:ext uri="{FF2B5EF4-FFF2-40B4-BE49-F238E27FC236}">
                <a16:creationId xmlns:a16="http://schemas.microsoft.com/office/drawing/2014/main" id="{0240A1DF-5A01-F5E5-AB78-B87CD05A10CE}"/>
              </a:ext>
            </a:extLst>
          </p:cNvPr>
          <p:cNvSpPr>
            <a:spLocks noGrp="1"/>
          </p:cNvSpPr>
          <p:nvPr>
            <p:ph type="ftr" sz="quarter" idx="11"/>
          </p:nvPr>
        </p:nvSpPr>
        <p:spPr/>
        <p:txBody>
          <a:bodyPr/>
          <a:lstStyle/>
          <a:p>
            <a:r>
              <a:rPr lang="en-US"/>
              <a:t>UCAS  August 17, 2022</a:t>
            </a:r>
          </a:p>
        </p:txBody>
      </p:sp>
      <p:sp>
        <p:nvSpPr>
          <p:cNvPr id="7" name="Slide Number Placeholder 6">
            <a:extLst>
              <a:ext uri="{FF2B5EF4-FFF2-40B4-BE49-F238E27FC236}">
                <a16:creationId xmlns:a16="http://schemas.microsoft.com/office/drawing/2014/main" id="{4B06F882-12F0-6248-7306-34C63C187AC6}"/>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103196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64AB-0B34-66F0-26A0-A9875EE040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0AC7D3-F29A-7AD1-3591-C345F8283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9352C-E734-5066-7A2F-02239EEBE0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B167E1-FC38-6EA0-438A-380276271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463D-464A-63DC-0BD9-916413516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DEDD5-0459-8061-3722-2162C086A9AC}"/>
              </a:ext>
            </a:extLst>
          </p:cNvPr>
          <p:cNvSpPr>
            <a:spLocks noGrp="1"/>
          </p:cNvSpPr>
          <p:nvPr>
            <p:ph type="dt" sz="half" idx="10"/>
          </p:nvPr>
        </p:nvSpPr>
        <p:spPr/>
        <p:txBody>
          <a:bodyPr/>
          <a:lstStyle/>
          <a:p>
            <a:r>
              <a:rPr lang="en-US"/>
              <a:t>Xiaqing Li</a:t>
            </a:r>
          </a:p>
        </p:txBody>
      </p:sp>
      <p:sp>
        <p:nvSpPr>
          <p:cNvPr id="8" name="Footer Placeholder 7">
            <a:extLst>
              <a:ext uri="{FF2B5EF4-FFF2-40B4-BE49-F238E27FC236}">
                <a16:creationId xmlns:a16="http://schemas.microsoft.com/office/drawing/2014/main" id="{C72F9FA9-FB7A-23B9-C8C2-2B2F5AE007DB}"/>
              </a:ext>
            </a:extLst>
          </p:cNvPr>
          <p:cNvSpPr>
            <a:spLocks noGrp="1"/>
          </p:cNvSpPr>
          <p:nvPr>
            <p:ph type="ftr" sz="quarter" idx="11"/>
          </p:nvPr>
        </p:nvSpPr>
        <p:spPr/>
        <p:txBody>
          <a:bodyPr/>
          <a:lstStyle/>
          <a:p>
            <a:r>
              <a:rPr lang="en-US"/>
              <a:t>UCAS  August 17, 2022</a:t>
            </a:r>
          </a:p>
        </p:txBody>
      </p:sp>
      <p:sp>
        <p:nvSpPr>
          <p:cNvPr id="9" name="Slide Number Placeholder 8">
            <a:extLst>
              <a:ext uri="{FF2B5EF4-FFF2-40B4-BE49-F238E27FC236}">
                <a16:creationId xmlns:a16="http://schemas.microsoft.com/office/drawing/2014/main" id="{6C33F0A8-8CFE-C273-B668-D523F2750E3E}"/>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293069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C2C6-3DDD-81F3-E7BC-FF6E5A3FB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418DD-1680-5902-E840-E1FD4145B505}"/>
              </a:ext>
            </a:extLst>
          </p:cNvPr>
          <p:cNvSpPr>
            <a:spLocks noGrp="1"/>
          </p:cNvSpPr>
          <p:nvPr>
            <p:ph type="dt" sz="half" idx="10"/>
          </p:nvPr>
        </p:nvSpPr>
        <p:spPr/>
        <p:txBody>
          <a:bodyPr/>
          <a:lstStyle/>
          <a:p>
            <a:r>
              <a:rPr lang="en-US"/>
              <a:t>Xiaqing Li</a:t>
            </a:r>
          </a:p>
        </p:txBody>
      </p:sp>
      <p:sp>
        <p:nvSpPr>
          <p:cNvPr id="4" name="Footer Placeholder 3">
            <a:extLst>
              <a:ext uri="{FF2B5EF4-FFF2-40B4-BE49-F238E27FC236}">
                <a16:creationId xmlns:a16="http://schemas.microsoft.com/office/drawing/2014/main" id="{DFE1F325-C815-5BB0-98EE-1AF533CB28A8}"/>
              </a:ext>
            </a:extLst>
          </p:cNvPr>
          <p:cNvSpPr>
            <a:spLocks noGrp="1"/>
          </p:cNvSpPr>
          <p:nvPr>
            <p:ph type="ftr" sz="quarter" idx="11"/>
          </p:nvPr>
        </p:nvSpPr>
        <p:spPr/>
        <p:txBody>
          <a:bodyPr/>
          <a:lstStyle/>
          <a:p>
            <a:r>
              <a:rPr lang="en-US"/>
              <a:t>UCAS  August 17, 2022</a:t>
            </a:r>
          </a:p>
        </p:txBody>
      </p:sp>
      <p:sp>
        <p:nvSpPr>
          <p:cNvPr id="5" name="Slide Number Placeholder 4">
            <a:extLst>
              <a:ext uri="{FF2B5EF4-FFF2-40B4-BE49-F238E27FC236}">
                <a16:creationId xmlns:a16="http://schemas.microsoft.com/office/drawing/2014/main" id="{71C21FEA-9E95-3C49-E2C6-0B882C0BD9BF}"/>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212251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15AA8-7E63-5EF6-72C8-2E1E9790E558}"/>
              </a:ext>
            </a:extLst>
          </p:cNvPr>
          <p:cNvSpPr>
            <a:spLocks noGrp="1"/>
          </p:cNvSpPr>
          <p:nvPr>
            <p:ph type="dt" sz="half" idx="10"/>
          </p:nvPr>
        </p:nvSpPr>
        <p:spPr/>
        <p:txBody>
          <a:bodyPr/>
          <a:lstStyle/>
          <a:p>
            <a:r>
              <a:rPr lang="en-US"/>
              <a:t>Xiaqing Li</a:t>
            </a:r>
          </a:p>
        </p:txBody>
      </p:sp>
      <p:sp>
        <p:nvSpPr>
          <p:cNvPr id="3" name="Footer Placeholder 2">
            <a:extLst>
              <a:ext uri="{FF2B5EF4-FFF2-40B4-BE49-F238E27FC236}">
                <a16:creationId xmlns:a16="http://schemas.microsoft.com/office/drawing/2014/main" id="{6503DBE2-6E42-F11C-EE35-AD6BC81DA084}"/>
              </a:ext>
            </a:extLst>
          </p:cNvPr>
          <p:cNvSpPr>
            <a:spLocks noGrp="1"/>
          </p:cNvSpPr>
          <p:nvPr>
            <p:ph type="ftr" sz="quarter" idx="11"/>
          </p:nvPr>
        </p:nvSpPr>
        <p:spPr/>
        <p:txBody>
          <a:bodyPr/>
          <a:lstStyle/>
          <a:p>
            <a:r>
              <a:rPr lang="en-US"/>
              <a:t>UCAS  August 17, 2022</a:t>
            </a:r>
          </a:p>
        </p:txBody>
      </p:sp>
      <p:sp>
        <p:nvSpPr>
          <p:cNvPr id="4" name="Slide Number Placeholder 3">
            <a:extLst>
              <a:ext uri="{FF2B5EF4-FFF2-40B4-BE49-F238E27FC236}">
                <a16:creationId xmlns:a16="http://schemas.microsoft.com/office/drawing/2014/main" id="{8835D798-5D6B-D399-F897-9D4B66D4E5B6}"/>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112131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2643-BB37-68A9-D525-7A6EBB40A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361AF-99EF-7A92-89D2-AF33428A0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263EC-633D-C392-F2E9-8C6D0FCF7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FFCC9-A5E8-EF8F-CFEF-286A2B8C5F7C}"/>
              </a:ext>
            </a:extLst>
          </p:cNvPr>
          <p:cNvSpPr>
            <a:spLocks noGrp="1"/>
          </p:cNvSpPr>
          <p:nvPr>
            <p:ph type="dt" sz="half" idx="10"/>
          </p:nvPr>
        </p:nvSpPr>
        <p:spPr/>
        <p:txBody>
          <a:bodyPr/>
          <a:lstStyle/>
          <a:p>
            <a:r>
              <a:rPr lang="en-US"/>
              <a:t>Xiaqing Li</a:t>
            </a:r>
          </a:p>
        </p:txBody>
      </p:sp>
      <p:sp>
        <p:nvSpPr>
          <p:cNvPr id="6" name="Footer Placeholder 5">
            <a:extLst>
              <a:ext uri="{FF2B5EF4-FFF2-40B4-BE49-F238E27FC236}">
                <a16:creationId xmlns:a16="http://schemas.microsoft.com/office/drawing/2014/main" id="{AB5CFDD2-F1B5-0C41-2BFE-11551E0AA9ED}"/>
              </a:ext>
            </a:extLst>
          </p:cNvPr>
          <p:cNvSpPr>
            <a:spLocks noGrp="1"/>
          </p:cNvSpPr>
          <p:nvPr>
            <p:ph type="ftr" sz="quarter" idx="11"/>
          </p:nvPr>
        </p:nvSpPr>
        <p:spPr/>
        <p:txBody>
          <a:bodyPr/>
          <a:lstStyle/>
          <a:p>
            <a:r>
              <a:rPr lang="en-US"/>
              <a:t>UCAS  August 17, 2022</a:t>
            </a:r>
          </a:p>
        </p:txBody>
      </p:sp>
      <p:sp>
        <p:nvSpPr>
          <p:cNvPr id="7" name="Slide Number Placeholder 6">
            <a:extLst>
              <a:ext uri="{FF2B5EF4-FFF2-40B4-BE49-F238E27FC236}">
                <a16:creationId xmlns:a16="http://schemas.microsoft.com/office/drawing/2014/main" id="{B5B3D4F0-E634-F664-937A-9388434C7A13}"/>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94144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DDE8-C63A-99D5-3851-5E4CE533C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77D90C-6DF0-F9C8-1020-AF1C0B803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095EC6-FC65-C97D-D7F7-77ACAE7D8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54A73-C30C-3912-B8A3-8CAECA5EC007}"/>
              </a:ext>
            </a:extLst>
          </p:cNvPr>
          <p:cNvSpPr>
            <a:spLocks noGrp="1"/>
          </p:cNvSpPr>
          <p:nvPr>
            <p:ph type="dt" sz="half" idx="10"/>
          </p:nvPr>
        </p:nvSpPr>
        <p:spPr/>
        <p:txBody>
          <a:bodyPr/>
          <a:lstStyle/>
          <a:p>
            <a:r>
              <a:rPr lang="en-US"/>
              <a:t>Xiaqing Li</a:t>
            </a:r>
          </a:p>
        </p:txBody>
      </p:sp>
      <p:sp>
        <p:nvSpPr>
          <p:cNvPr id="6" name="Footer Placeholder 5">
            <a:extLst>
              <a:ext uri="{FF2B5EF4-FFF2-40B4-BE49-F238E27FC236}">
                <a16:creationId xmlns:a16="http://schemas.microsoft.com/office/drawing/2014/main" id="{804211FC-E4DB-CC6E-69E6-17183DDD95BE}"/>
              </a:ext>
            </a:extLst>
          </p:cNvPr>
          <p:cNvSpPr>
            <a:spLocks noGrp="1"/>
          </p:cNvSpPr>
          <p:nvPr>
            <p:ph type="ftr" sz="quarter" idx="11"/>
          </p:nvPr>
        </p:nvSpPr>
        <p:spPr/>
        <p:txBody>
          <a:bodyPr/>
          <a:lstStyle/>
          <a:p>
            <a:r>
              <a:rPr lang="en-US"/>
              <a:t>UCAS  August 17, 2022</a:t>
            </a:r>
          </a:p>
        </p:txBody>
      </p:sp>
      <p:sp>
        <p:nvSpPr>
          <p:cNvPr id="7" name="Slide Number Placeholder 6">
            <a:extLst>
              <a:ext uri="{FF2B5EF4-FFF2-40B4-BE49-F238E27FC236}">
                <a16:creationId xmlns:a16="http://schemas.microsoft.com/office/drawing/2014/main" id="{85212A2C-EF77-558A-2D49-6DAD06F4CCD8}"/>
              </a:ext>
            </a:extLst>
          </p:cNvPr>
          <p:cNvSpPr>
            <a:spLocks noGrp="1"/>
          </p:cNvSpPr>
          <p:nvPr>
            <p:ph type="sldNum" sz="quarter" idx="12"/>
          </p:nvPr>
        </p:nvSpPr>
        <p:spPr/>
        <p:txBody>
          <a:bodyPr/>
          <a:lstStyle/>
          <a:p>
            <a:fld id="{BC1DC261-CB85-4346-B923-FF3322A4CE28}" type="slidenum">
              <a:rPr lang="en-US" smtClean="0"/>
              <a:t>‹#›</a:t>
            </a:fld>
            <a:endParaRPr lang="en-US"/>
          </a:p>
        </p:txBody>
      </p:sp>
    </p:spTree>
    <p:extLst>
      <p:ext uri="{BB962C8B-B14F-4D97-AF65-F5344CB8AC3E}">
        <p14:creationId xmlns:p14="http://schemas.microsoft.com/office/powerpoint/2010/main" val="249543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CB45C-C585-E39B-09C9-BAA0E1440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CFC137-0DBB-CFD6-A95E-9C8C2E27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C690F-B860-F0B8-8318-1E176F69AC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Xiaqing Li</a:t>
            </a:r>
          </a:p>
        </p:txBody>
      </p:sp>
      <p:sp>
        <p:nvSpPr>
          <p:cNvPr id="5" name="Footer Placeholder 4">
            <a:extLst>
              <a:ext uri="{FF2B5EF4-FFF2-40B4-BE49-F238E27FC236}">
                <a16:creationId xmlns:a16="http://schemas.microsoft.com/office/drawing/2014/main" id="{26F249FC-A144-D7BB-2D0C-E375D965C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UCAS  August 17, 2022</a:t>
            </a:r>
          </a:p>
        </p:txBody>
      </p:sp>
      <p:sp>
        <p:nvSpPr>
          <p:cNvPr id="6" name="Slide Number Placeholder 5">
            <a:extLst>
              <a:ext uri="{FF2B5EF4-FFF2-40B4-BE49-F238E27FC236}">
                <a16:creationId xmlns:a16="http://schemas.microsoft.com/office/drawing/2014/main" id="{E4F5DF0A-35EB-F9F8-A8C4-FF236C438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C261-CB85-4346-B923-FF3322A4CE28}" type="slidenum">
              <a:rPr lang="en-US" smtClean="0"/>
              <a:t>‹#›</a:t>
            </a:fld>
            <a:endParaRPr lang="en-US"/>
          </a:p>
        </p:txBody>
      </p:sp>
    </p:spTree>
    <p:extLst>
      <p:ext uri="{BB962C8B-B14F-4D97-AF65-F5344CB8AC3E}">
        <p14:creationId xmlns:p14="http://schemas.microsoft.com/office/powerpoint/2010/main" val="678831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oleObject" Target="../embeddings/oleObject8.bin"/><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 Id="rId9" Type="http://schemas.openxmlformats.org/officeDocument/2006/relationships/image" Target="../media/image53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8.tiff"/><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tiff"/><Relationship Id="rId4" Type="http://schemas.openxmlformats.org/officeDocument/2006/relationships/image" Target="../media/image81.tiff"/></Relationships>
</file>

<file path=ppt/slides/_rels/slide36.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8.tiff"/></Relationships>
</file>

<file path=ppt/slides/_rels/slide41.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94.emf"/><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emf"/><Relationship Id="rId5" Type="http://schemas.openxmlformats.org/officeDocument/2006/relationships/image" Target="../media/image97.png"/><Relationship Id="rId4"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30.png"/><Relationship Id="rId5" Type="http://schemas.openxmlformats.org/officeDocument/2006/relationships/image" Target="../media/image104.png"/><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550.png"/><Relationship Id="rId9"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8.emf"/><Relationship Id="rId3" Type="http://schemas.openxmlformats.org/officeDocument/2006/relationships/image" Target="../media/image11.emf"/><Relationship Id="rId7" Type="http://schemas.openxmlformats.org/officeDocument/2006/relationships/image" Target="../media/image14.emf"/><Relationship Id="rId12" Type="http://schemas.openxmlformats.org/officeDocument/2006/relationships/oleObject" Target="../embeddings/oleObject6.bin"/><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A764-F994-3B3C-D856-307A5FEDD2C8}"/>
              </a:ext>
            </a:extLst>
          </p:cNvPr>
          <p:cNvSpPr>
            <a:spLocks noGrp="1"/>
          </p:cNvSpPr>
          <p:nvPr>
            <p:ph type="ctrTitle"/>
          </p:nvPr>
        </p:nvSpPr>
        <p:spPr>
          <a:xfrm>
            <a:off x="717883" y="1272330"/>
            <a:ext cx="10756231" cy="2387600"/>
          </a:xfrm>
        </p:spPr>
        <p:txBody>
          <a:bodyPr>
            <a:normAutofit/>
          </a:bodyPr>
          <a:lstStyle/>
          <a:p>
            <a:r>
              <a:rPr lang="en-US" sz="5400" b="1" dirty="0">
                <a:solidFill>
                  <a:srgbClr val="A31F34"/>
                </a:solidFill>
                <a:effectLst>
                  <a:outerShdw blurRad="50800" dist="38100" dir="2700000" algn="tl" rotWithShape="0">
                    <a:prstClr val="black">
                      <a:alpha val="40000"/>
                    </a:prstClr>
                  </a:outerShdw>
                </a:effectLst>
                <a:latin typeface="Times New Roman"/>
                <a:cs typeface="Times New Roman"/>
              </a:rPr>
              <a:t>Probing the subatomic world using photon and electron scatterings</a:t>
            </a:r>
          </a:p>
        </p:txBody>
      </p:sp>
      <p:sp>
        <p:nvSpPr>
          <p:cNvPr id="3" name="Subtitle 2">
            <a:extLst>
              <a:ext uri="{FF2B5EF4-FFF2-40B4-BE49-F238E27FC236}">
                <a16:creationId xmlns:a16="http://schemas.microsoft.com/office/drawing/2014/main" id="{4F7DED4D-A3DA-B45E-27CF-80DF79AFDDBA}"/>
              </a:ext>
            </a:extLst>
          </p:cNvPr>
          <p:cNvSpPr>
            <a:spLocks noGrp="1"/>
          </p:cNvSpPr>
          <p:nvPr>
            <p:ph type="subTitle" idx="1"/>
          </p:nvPr>
        </p:nvSpPr>
        <p:spPr>
          <a:xfrm>
            <a:off x="1523998" y="4131426"/>
            <a:ext cx="9144000" cy="2387600"/>
          </a:xfrm>
        </p:spPr>
        <p:txBody>
          <a:bodyPr>
            <a:normAutofit fontScale="92500" lnSpcReduction="10000"/>
          </a:bodyPr>
          <a:lstStyle/>
          <a:p>
            <a:r>
              <a:rPr lang="en-US" sz="2600" b="1" dirty="0">
                <a:latin typeface="Times New Roman" panose="02020603050405020304" pitchFamily="18" charset="0"/>
                <a:cs typeface="Times New Roman" panose="02020603050405020304" pitchFamily="18" charset="0"/>
              </a:rPr>
              <a:t>Xiaqing Li</a:t>
            </a:r>
            <a:r>
              <a:rPr lang="zh-CN" altLang="en-US" sz="2600" b="1" dirty="0">
                <a:latin typeface="Times New Roman" panose="02020603050405020304" pitchFamily="18" charset="0"/>
                <a:cs typeface="Times New Roman" panose="02020603050405020304" pitchFamily="18" charset="0"/>
              </a:rPr>
              <a:t> </a:t>
            </a:r>
            <a:r>
              <a:rPr lang="zh-CN" altLang="en-US" sz="2600" b="1" dirty="0">
                <a:latin typeface="Kaiti TC" panose="02010600040101010101" pitchFamily="2" charset="-120"/>
                <a:ea typeface="Kaiti TC" panose="02010600040101010101" pitchFamily="2" charset="-120"/>
                <a:cs typeface="Times New Roman" panose="02020603050405020304" pitchFamily="18" charset="0"/>
              </a:rPr>
              <a:t>（李夏卿）</a:t>
            </a:r>
            <a:endParaRPr lang="en-US" altLang="zh-CN" sz="2600" b="1" dirty="0">
              <a:latin typeface="Kaiti TC" panose="02010600040101010101" pitchFamily="2" charset="-120"/>
              <a:ea typeface="Kaiti TC" panose="02010600040101010101" pitchFamily="2" charset="-12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Hadronic Physics Group, Laboratory for Nuclear Science</a:t>
            </a:r>
          </a:p>
          <a:p>
            <a:r>
              <a:rPr lang="en-US" b="1" dirty="0">
                <a:latin typeface="Times New Roman" panose="02020603050405020304" pitchFamily="18" charset="0"/>
                <a:cs typeface="Times New Roman" panose="02020603050405020304" pitchFamily="18" charset="0"/>
              </a:rPr>
              <a:t>Massachusetts Institute of Technology</a:t>
            </a:r>
          </a:p>
          <a:p>
            <a:endParaRPr lang="en-US" sz="1900" dirty="0"/>
          </a:p>
          <a:p>
            <a:r>
              <a:rPr lang="en-US" dirty="0">
                <a:latin typeface="Times New Roman" panose="02020603050405020304" pitchFamily="18" charset="0"/>
                <a:cs typeface="Times New Roman" panose="02020603050405020304" pitchFamily="18" charset="0"/>
              </a:rPr>
              <a:t>August 17, 2022</a:t>
            </a:r>
          </a:p>
          <a:p>
            <a:r>
              <a:rPr lang="en-US" dirty="0">
                <a:latin typeface="Times New Roman" panose="02020603050405020304" pitchFamily="18" charset="0"/>
                <a:cs typeface="Times New Roman" panose="02020603050405020304" pitchFamily="18" charset="0"/>
              </a:rPr>
              <a:t>Seminar at University of Chinese Academy of Sciences</a:t>
            </a:r>
          </a:p>
        </p:txBody>
      </p:sp>
      <p:pic>
        <p:nvPicPr>
          <p:cNvPr id="4" name="Picture 3">
            <a:extLst>
              <a:ext uri="{FF2B5EF4-FFF2-40B4-BE49-F238E27FC236}">
                <a16:creationId xmlns:a16="http://schemas.microsoft.com/office/drawing/2014/main" id="{F98EAE7B-5997-8F9D-0E86-2426DBC41CCB}"/>
              </a:ext>
            </a:extLst>
          </p:cNvPr>
          <p:cNvPicPr>
            <a:picLocks noChangeAspect="1"/>
          </p:cNvPicPr>
          <p:nvPr/>
        </p:nvPicPr>
        <p:blipFill>
          <a:blip r:embed="rId2"/>
          <a:stretch>
            <a:fillRect/>
          </a:stretch>
        </p:blipFill>
        <p:spPr>
          <a:xfrm>
            <a:off x="8750323" y="539525"/>
            <a:ext cx="2889825" cy="817874"/>
          </a:xfrm>
          <a:prstGeom prst="rect">
            <a:avLst/>
          </a:prstGeom>
        </p:spPr>
      </p:pic>
      <p:pic>
        <p:nvPicPr>
          <p:cNvPr id="5" name="Picture 4">
            <a:extLst>
              <a:ext uri="{FF2B5EF4-FFF2-40B4-BE49-F238E27FC236}">
                <a16:creationId xmlns:a16="http://schemas.microsoft.com/office/drawing/2014/main" id="{F74A74FD-007B-08D6-6AFA-46A3D1DEB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169" y="539525"/>
            <a:ext cx="1549658" cy="817874"/>
          </a:xfrm>
          <a:prstGeom prst="rect">
            <a:avLst/>
          </a:prstGeom>
          <a:ln>
            <a:noFill/>
          </a:ln>
        </p:spPr>
      </p:pic>
      <p:pic>
        <p:nvPicPr>
          <p:cNvPr id="8" name="Picture 7">
            <a:extLst>
              <a:ext uri="{FF2B5EF4-FFF2-40B4-BE49-F238E27FC236}">
                <a16:creationId xmlns:a16="http://schemas.microsoft.com/office/drawing/2014/main" id="{C8347C7D-5CA5-0A5C-CDDF-28E865675329}"/>
              </a:ext>
            </a:extLst>
          </p:cNvPr>
          <p:cNvPicPr>
            <a:picLocks noChangeAspect="1"/>
          </p:cNvPicPr>
          <p:nvPr/>
        </p:nvPicPr>
        <p:blipFill>
          <a:blip r:embed="rId4"/>
          <a:stretch>
            <a:fillRect/>
          </a:stretch>
        </p:blipFill>
        <p:spPr>
          <a:xfrm>
            <a:off x="531907" y="533454"/>
            <a:ext cx="3276600" cy="838200"/>
          </a:xfrm>
          <a:prstGeom prst="rect">
            <a:avLst/>
          </a:prstGeom>
        </p:spPr>
      </p:pic>
    </p:spTree>
    <p:extLst>
      <p:ext uri="{BB962C8B-B14F-4D97-AF65-F5344CB8AC3E}">
        <p14:creationId xmlns:p14="http://schemas.microsoft.com/office/powerpoint/2010/main" val="243176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73CA-99DC-CA8C-1DF5-B1D37B7E796A}"/>
              </a:ext>
            </a:extLst>
          </p:cNvPr>
          <p:cNvSpPr>
            <a:spLocks noGrp="1"/>
          </p:cNvSpPr>
          <p:nvPr>
            <p:ph type="title"/>
          </p:nvPr>
        </p:nvSpPr>
        <p:spPr>
          <a:xfrm>
            <a:off x="1" y="365125"/>
            <a:ext cx="12192000" cy="1325563"/>
          </a:xfrm>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Status of </a:t>
            </a:r>
            <a:r>
              <a:rPr lang="en-US" b="1" i="1" dirty="0">
                <a:solidFill>
                  <a:srgbClr val="A31F34"/>
                </a:solidFill>
                <a:effectLst>
                  <a:outerShdw blurRad="50800" dist="38100" dir="2700000" algn="tl" rotWithShape="0">
                    <a:prstClr val="black">
                      <a:alpha val="40000"/>
                    </a:prstClr>
                  </a:outerShdw>
                </a:effectLst>
                <a:latin typeface="Times New Roman"/>
                <a:cs typeface="Times New Roman"/>
              </a:rPr>
              <a:t>α</a:t>
            </a:r>
            <a:r>
              <a:rPr lang="en-US" b="1" i="1" baseline="-25000" dirty="0">
                <a:solidFill>
                  <a:srgbClr val="A31F34"/>
                </a:solidFill>
                <a:effectLst>
                  <a:outerShdw blurRad="50800" dist="38100" dir="2700000" algn="tl" rotWithShape="0">
                    <a:prstClr val="black">
                      <a:alpha val="40000"/>
                    </a:prstClr>
                  </a:outerShdw>
                </a:effectLst>
                <a:latin typeface="Times New Roman"/>
                <a:cs typeface="Times New Roman"/>
              </a:rPr>
              <a:t>N</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 and </a:t>
            </a:r>
            <a:r>
              <a:rPr lang="en-US" b="1" i="1" dirty="0">
                <a:solidFill>
                  <a:srgbClr val="A31F34"/>
                </a:solidFill>
                <a:effectLst>
                  <a:outerShdw blurRad="50800" dist="38100" dir="2700000" algn="tl" rotWithShape="0">
                    <a:prstClr val="black">
                      <a:alpha val="40000"/>
                    </a:prstClr>
                  </a:outerShdw>
                </a:effectLst>
                <a:latin typeface="Times New Roman"/>
                <a:cs typeface="Times New Roman"/>
              </a:rPr>
              <a:t>β</a:t>
            </a:r>
            <a:r>
              <a:rPr lang="en-US" b="1" i="1" baseline="-25000" dirty="0">
                <a:solidFill>
                  <a:srgbClr val="A31F34"/>
                </a:solidFill>
                <a:effectLst>
                  <a:outerShdw blurRad="50800" dist="38100" dir="2700000" algn="tl" rotWithShape="0">
                    <a:prstClr val="black">
                      <a:alpha val="40000"/>
                    </a:prstClr>
                  </a:outerShdw>
                </a:effectLst>
                <a:latin typeface="Times New Roman"/>
                <a:cs typeface="Times New Roman"/>
              </a:rPr>
              <a:t>N </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from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χEFT</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 global extraction</a:t>
            </a:r>
          </a:p>
        </p:txBody>
      </p:sp>
      <p:sp>
        <p:nvSpPr>
          <p:cNvPr id="4" name="Date Placeholder 3">
            <a:extLst>
              <a:ext uri="{FF2B5EF4-FFF2-40B4-BE49-F238E27FC236}">
                <a16:creationId xmlns:a16="http://schemas.microsoft.com/office/drawing/2014/main" id="{BCD2A465-31CE-0DEE-522C-942E51C1195D}"/>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69935E04-0BFD-3978-324C-3464F32FEE48}"/>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F6231894-7864-AE53-15E5-631B084A0BDC}"/>
              </a:ext>
            </a:extLst>
          </p:cNvPr>
          <p:cNvSpPr>
            <a:spLocks noGrp="1"/>
          </p:cNvSpPr>
          <p:nvPr>
            <p:ph type="sldNum" sz="quarter" idx="12"/>
          </p:nvPr>
        </p:nvSpPr>
        <p:spPr/>
        <p:txBody>
          <a:bodyPr/>
          <a:lstStyle/>
          <a:p>
            <a:fld id="{BC1DC261-CB85-4346-B923-FF3322A4CE28}" type="slidenum">
              <a:rPr lang="en-US" smtClean="0"/>
              <a:t>9</a:t>
            </a:fld>
            <a:endParaRPr lang="en-US"/>
          </a:p>
        </p:txBody>
      </p:sp>
      <p:grpSp>
        <p:nvGrpSpPr>
          <p:cNvPr id="18" name="Group 17">
            <a:extLst>
              <a:ext uri="{FF2B5EF4-FFF2-40B4-BE49-F238E27FC236}">
                <a16:creationId xmlns:a16="http://schemas.microsoft.com/office/drawing/2014/main" id="{02A74669-B641-95BD-2025-AA4B341F1C60}"/>
              </a:ext>
            </a:extLst>
          </p:cNvPr>
          <p:cNvGrpSpPr/>
          <p:nvPr/>
        </p:nvGrpSpPr>
        <p:grpSpPr>
          <a:xfrm>
            <a:off x="1248923" y="1408259"/>
            <a:ext cx="5325207" cy="4344105"/>
            <a:chOff x="79712" y="1690689"/>
            <a:chExt cx="5325207" cy="4344105"/>
          </a:xfrm>
        </p:grpSpPr>
        <p:pic>
          <p:nvPicPr>
            <p:cNvPr id="8" name="Picture 7">
              <a:extLst>
                <a:ext uri="{FF2B5EF4-FFF2-40B4-BE49-F238E27FC236}">
                  <a16:creationId xmlns:a16="http://schemas.microsoft.com/office/drawing/2014/main" id="{A9EBA014-2B3F-4EB8-D723-42284F142C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12" y="1690689"/>
              <a:ext cx="5325207" cy="4344105"/>
            </a:xfrm>
            <a:prstGeom prst="rect">
              <a:avLst/>
            </a:prstGeom>
          </p:spPr>
        </p:pic>
        <p:graphicFrame>
          <p:nvGraphicFramePr>
            <p:cNvPr id="13" name="Object 12">
              <a:extLst>
                <a:ext uri="{FF2B5EF4-FFF2-40B4-BE49-F238E27FC236}">
                  <a16:creationId xmlns:a16="http://schemas.microsoft.com/office/drawing/2014/main" id="{991FA8D1-5FC3-BE00-329F-9486BF374E12}"/>
                </a:ext>
              </a:extLst>
            </p:cNvPr>
            <p:cNvGraphicFramePr>
              <a:graphicFrameLocks noChangeAspect="1"/>
            </p:cNvGraphicFramePr>
            <p:nvPr>
              <p:extLst>
                <p:ext uri="{D42A27DB-BD31-4B8C-83A1-F6EECF244321}">
                  <p14:modId xmlns:p14="http://schemas.microsoft.com/office/powerpoint/2010/main" val="3798100676"/>
                </p:ext>
              </p:extLst>
            </p:nvPr>
          </p:nvGraphicFramePr>
          <p:xfrm>
            <a:off x="3293606" y="2217662"/>
            <a:ext cx="1705597" cy="646331"/>
          </p:xfrm>
          <a:graphic>
            <a:graphicData uri="http://schemas.openxmlformats.org/presentationml/2006/ole">
              <mc:AlternateContent xmlns:mc="http://schemas.openxmlformats.org/markup-compatibility/2006">
                <mc:Choice xmlns:v="urn:schemas-microsoft-com:vml" Requires="v">
                  <p:oleObj name="Equation" r:id="rId3" imgW="1206500" imgH="457200" progId="Equation.3">
                    <p:embed/>
                  </p:oleObj>
                </mc:Choice>
                <mc:Fallback>
                  <p:oleObj name="Equation" r:id="rId3" imgW="1206500" imgH="457200" progId="Equation.3">
                    <p:embed/>
                    <p:pic>
                      <p:nvPicPr>
                        <p:cNvPr id="17" name="Object 16">
                          <a:extLst>
                            <a:ext uri="{FF2B5EF4-FFF2-40B4-BE49-F238E27FC236}">
                              <a16:creationId xmlns:a16="http://schemas.microsoft.com/office/drawing/2014/main" id="{B1002037-6EE8-DD48-9354-AADB991B3F71}"/>
                            </a:ext>
                          </a:extLst>
                        </p:cNvPr>
                        <p:cNvPicPr/>
                        <p:nvPr/>
                      </p:nvPicPr>
                      <p:blipFill>
                        <a:blip r:embed="rId4"/>
                        <a:stretch>
                          <a:fillRect/>
                        </a:stretch>
                      </p:blipFill>
                      <p:spPr>
                        <a:xfrm>
                          <a:off x="3293606" y="2217662"/>
                          <a:ext cx="1705597" cy="646331"/>
                        </a:xfrm>
                        <a:prstGeom prst="rect">
                          <a:avLst/>
                        </a:prstGeom>
                        <a:ln>
                          <a:noFill/>
                        </a:ln>
                      </p:spPr>
                    </p:pic>
                  </p:oleObj>
                </mc:Fallback>
              </mc:AlternateContent>
            </a:graphicData>
          </a:graphic>
        </p:graphicFrame>
        <p:sp>
          <p:nvSpPr>
            <p:cNvPr id="14" name="Rectangle 13">
              <a:extLst>
                <a:ext uri="{FF2B5EF4-FFF2-40B4-BE49-F238E27FC236}">
                  <a16:creationId xmlns:a16="http://schemas.microsoft.com/office/drawing/2014/main" id="{E728C976-191B-5825-153A-BCF390450051}"/>
                </a:ext>
              </a:extLst>
            </p:cNvPr>
            <p:cNvSpPr/>
            <p:nvPr/>
          </p:nvSpPr>
          <p:spPr>
            <a:xfrm>
              <a:off x="2948802" y="1849396"/>
              <a:ext cx="2254143" cy="369332"/>
            </a:xfrm>
            <a:prstGeom prst="rect">
              <a:avLst/>
            </a:prstGeom>
          </p:spPr>
          <p:txBody>
            <a:bodyPr wrap="none">
              <a:spAutoFit/>
            </a:bodyPr>
            <a:lstStyle/>
            <a:p>
              <a:r>
                <a:rPr lang="en-US" dirty="0" err="1"/>
                <a:t>Baldin</a:t>
              </a:r>
              <a:r>
                <a:rPr lang="en-US" dirty="0"/>
                <a:t> sum rule (BSR):</a:t>
              </a:r>
            </a:p>
          </p:txBody>
        </p:sp>
      </p:grpSp>
      <p:grpSp>
        <p:nvGrpSpPr>
          <p:cNvPr id="19" name="Group 18">
            <a:extLst>
              <a:ext uri="{FF2B5EF4-FFF2-40B4-BE49-F238E27FC236}">
                <a16:creationId xmlns:a16="http://schemas.microsoft.com/office/drawing/2014/main" id="{8A872A5C-EBCF-7F0C-725A-63DC92791CD0}"/>
              </a:ext>
            </a:extLst>
          </p:cNvPr>
          <p:cNvGrpSpPr/>
          <p:nvPr/>
        </p:nvGrpSpPr>
        <p:grpSpPr>
          <a:xfrm>
            <a:off x="7215758" y="1640483"/>
            <a:ext cx="3554948" cy="3587501"/>
            <a:chOff x="7634913" y="1808923"/>
            <a:chExt cx="3554948" cy="3587501"/>
          </a:xfrm>
        </p:grpSpPr>
        <p:graphicFrame>
          <p:nvGraphicFramePr>
            <p:cNvPr id="7" name="Object 6">
              <a:extLst>
                <a:ext uri="{FF2B5EF4-FFF2-40B4-BE49-F238E27FC236}">
                  <a16:creationId xmlns:a16="http://schemas.microsoft.com/office/drawing/2014/main" id="{09CA90E9-8770-BAE9-65C0-D3907BB880CC}"/>
                </a:ext>
              </a:extLst>
            </p:cNvPr>
            <p:cNvGraphicFramePr>
              <a:graphicFrameLocks noChangeAspect="1"/>
            </p:cNvGraphicFramePr>
            <p:nvPr>
              <p:extLst>
                <p:ext uri="{D42A27DB-BD31-4B8C-83A1-F6EECF244321}">
                  <p14:modId xmlns:p14="http://schemas.microsoft.com/office/powerpoint/2010/main" val="3494589501"/>
                </p:ext>
              </p:extLst>
            </p:nvPr>
          </p:nvGraphicFramePr>
          <p:xfrm>
            <a:off x="7688925" y="3564506"/>
            <a:ext cx="3108543" cy="1543625"/>
          </p:xfrm>
          <a:graphic>
            <a:graphicData uri="http://schemas.openxmlformats.org/presentationml/2006/ole">
              <mc:AlternateContent xmlns:mc="http://schemas.openxmlformats.org/markup-compatibility/2006">
                <mc:Choice xmlns:v="urn:schemas-microsoft-com:vml" Requires="v">
                  <p:oleObj name="Equation" r:id="rId5" imgW="1816100" imgH="901700" progId="Equation.3">
                    <p:embed/>
                  </p:oleObj>
                </mc:Choice>
                <mc:Fallback>
                  <p:oleObj name="Equation" r:id="rId5" imgW="1816100" imgH="901700" progId="Equation.3">
                    <p:embed/>
                    <p:pic>
                      <p:nvPicPr>
                        <p:cNvPr id="10" name="Object 9">
                          <a:extLst>
                            <a:ext uri="{FF2B5EF4-FFF2-40B4-BE49-F238E27FC236}">
                              <a16:creationId xmlns:a16="http://schemas.microsoft.com/office/drawing/2014/main" id="{C25227BE-9C4A-FE48-B783-9970152C7810}"/>
                            </a:ext>
                          </a:extLst>
                        </p:cNvPr>
                        <p:cNvPicPr/>
                        <p:nvPr/>
                      </p:nvPicPr>
                      <p:blipFill>
                        <a:blip r:embed="rId6"/>
                        <a:stretch>
                          <a:fillRect/>
                        </a:stretch>
                      </p:blipFill>
                      <p:spPr>
                        <a:xfrm>
                          <a:off x="7688925" y="3564506"/>
                          <a:ext cx="3108543" cy="1543625"/>
                        </a:xfrm>
                        <a:prstGeom prst="rect">
                          <a:avLst/>
                        </a:prstGeom>
                        <a:solidFill>
                          <a:srgbClr val="FFE8D1"/>
                        </a:solidFill>
                      </p:spPr>
                    </p:pic>
                  </p:oleObj>
                </mc:Fallback>
              </mc:AlternateContent>
            </a:graphicData>
          </a:graphic>
        </p:graphicFrame>
        <p:graphicFrame>
          <p:nvGraphicFramePr>
            <p:cNvPr id="9" name="Object 8">
              <a:extLst>
                <a:ext uri="{FF2B5EF4-FFF2-40B4-BE49-F238E27FC236}">
                  <a16:creationId xmlns:a16="http://schemas.microsoft.com/office/drawing/2014/main" id="{8FF66368-BC01-0E7D-8477-A6239AFDD908}"/>
                </a:ext>
              </a:extLst>
            </p:cNvPr>
            <p:cNvGraphicFramePr>
              <a:graphicFrameLocks noChangeAspect="1"/>
            </p:cNvGraphicFramePr>
            <p:nvPr>
              <p:extLst>
                <p:ext uri="{D42A27DB-BD31-4B8C-83A1-F6EECF244321}">
                  <p14:modId xmlns:p14="http://schemas.microsoft.com/office/powerpoint/2010/main" val="1588111126"/>
                </p:ext>
              </p:extLst>
            </p:nvPr>
          </p:nvGraphicFramePr>
          <p:xfrm>
            <a:off x="7688926" y="1808923"/>
            <a:ext cx="3108543" cy="1620077"/>
          </p:xfrm>
          <a:graphic>
            <a:graphicData uri="http://schemas.openxmlformats.org/presentationml/2006/ole">
              <mc:AlternateContent xmlns:mc="http://schemas.openxmlformats.org/markup-compatibility/2006">
                <mc:Choice xmlns:v="urn:schemas-microsoft-com:vml" Requires="v">
                  <p:oleObj name="Equation" r:id="rId7" imgW="1803400" imgH="939800" progId="Equation.3">
                    <p:embed/>
                  </p:oleObj>
                </mc:Choice>
                <mc:Fallback>
                  <p:oleObj name="Equation" r:id="rId7" imgW="1803400" imgH="939800" progId="Equation.3">
                    <p:embed/>
                    <p:pic>
                      <p:nvPicPr>
                        <p:cNvPr id="12" name="Object 11">
                          <a:extLst>
                            <a:ext uri="{FF2B5EF4-FFF2-40B4-BE49-F238E27FC236}">
                              <a16:creationId xmlns:a16="http://schemas.microsoft.com/office/drawing/2014/main" id="{FD54D80F-2672-C64D-A3D0-1F3EDBA6917B}"/>
                            </a:ext>
                          </a:extLst>
                        </p:cNvPr>
                        <p:cNvPicPr/>
                        <p:nvPr/>
                      </p:nvPicPr>
                      <p:blipFill>
                        <a:blip r:embed="rId8"/>
                        <a:stretch>
                          <a:fillRect/>
                        </a:stretch>
                      </p:blipFill>
                      <p:spPr>
                        <a:xfrm>
                          <a:off x="7688926" y="1808923"/>
                          <a:ext cx="3108543" cy="1620077"/>
                        </a:xfrm>
                        <a:prstGeom prst="rect">
                          <a:avLst/>
                        </a:prstGeom>
                        <a:solidFill>
                          <a:srgbClr val="BFBCFC"/>
                        </a:solidFill>
                      </p:spPr>
                    </p:pic>
                  </p:oleObj>
                </mc:Fallback>
              </mc:AlternateContent>
            </a:graphicData>
          </a:graphic>
        </p:graphicFrame>
        <p:sp>
          <p:nvSpPr>
            <p:cNvPr id="12" name="Oval 11">
              <a:extLst>
                <a:ext uri="{FF2B5EF4-FFF2-40B4-BE49-F238E27FC236}">
                  <a16:creationId xmlns:a16="http://schemas.microsoft.com/office/drawing/2014/main" id="{6404AEBB-A595-E8AC-7E6E-AE135AC375E4}"/>
                </a:ext>
              </a:extLst>
            </p:cNvPr>
            <p:cNvSpPr/>
            <p:nvPr/>
          </p:nvSpPr>
          <p:spPr>
            <a:xfrm>
              <a:off x="8113931" y="4251981"/>
              <a:ext cx="1858297" cy="5161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317938-0869-BFA9-515B-B8CFE83F25E1}"/>
                </a:ext>
              </a:extLst>
            </p:cNvPr>
            <p:cNvSpPr txBox="1"/>
            <p:nvPr/>
          </p:nvSpPr>
          <p:spPr>
            <a:xfrm>
              <a:off x="7634913" y="5119425"/>
              <a:ext cx="3554948" cy="276999"/>
            </a:xfrm>
            <a:prstGeom prst="rect">
              <a:avLst/>
            </a:prstGeom>
            <a:noFill/>
          </p:spPr>
          <p:txBody>
            <a:bodyPr wrap="none" rtlCol="0">
              <a:spAutoFit/>
            </a:bodyPr>
            <a:lstStyle/>
            <a:p>
              <a:r>
                <a:rPr lang="en-US" sz="1200" dirty="0">
                  <a:solidFill>
                    <a:schemeClr val="accent6">
                      <a:lumMod val="75000"/>
                    </a:schemeClr>
                  </a:solidFill>
                  <a:latin typeface="Times New Roman"/>
                  <a:cs typeface="Times New Roman"/>
                </a:rPr>
                <a:t>L. S. Myers </a:t>
              </a:r>
              <a:r>
                <a:rPr lang="en-US" sz="1200" i="1" dirty="0">
                  <a:solidFill>
                    <a:schemeClr val="accent6">
                      <a:lumMod val="75000"/>
                    </a:schemeClr>
                  </a:solidFill>
                  <a:latin typeface="Times New Roman"/>
                  <a:cs typeface="Times New Roman"/>
                </a:rPr>
                <a:t>et al</a:t>
              </a:r>
              <a:r>
                <a:rPr lang="en-US" sz="1200" dirty="0">
                  <a:solidFill>
                    <a:schemeClr val="accent6">
                      <a:lumMod val="75000"/>
                    </a:schemeClr>
                  </a:solidFill>
                  <a:latin typeface="Times New Roman"/>
                  <a:cs typeface="Times New Roman"/>
                </a:rPr>
                <a:t>., Phys. Rev. </a:t>
              </a:r>
              <a:r>
                <a:rPr lang="en-US" sz="1200" dirty="0" err="1">
                  <a:solidFill>
                    <a:schemeClr val="accent6">
                      <a:lumMod val="75000"/>
                    </a:schemeClr>
                  </a:solidFill>
                  <a:latin typeface="Times New Roman"/>
                  <a:cs typeface="Times New Roman"/>
                </a:rPr>
                <a:t>Lett</a:t>
              </a:r>
              <a:r>
                <a:rPr lang="en-US" sz="1200" dirty="0">
                  <a:solidFill>
                    <a:schemeClr val="accent6">
                      <a:lumMod val="75000"/>
                    </a:schemeClr>
                  </a:solidFill>
                  <a:latin typeface="Times New Roman"/>
                  <a:cs typeface="Times New Roman"/>
                </a:rPr>
                <a:t>. </a:t>
              </a:r>
              <a:r>
                <a:rPr lang="en-US" sz="1200" b="1" dirty="0">
                  <a:solidFill>
                    <a:schemeClr val="accent6">
                      <a:lumMod val="75000"/>
                    </a:schemeClr>
                  </a:solidFill>
                  <a:latin typeface="Times New Roman"/>
                  <a:cs typeface="Times New Roman"/>
                </a:rPr>
                <a:t>113</a:t>
              </a:r>
              <a:r>
                <a:rPr lang="en-US" sz="1200" dirty="0">
                  <a:solidFill>
                    <a:schemeClr val="accent6">
                      <a:lumMod val="75000"/>
                    </a:schemeClr>
                  </a:solidFill>
                  <a:latin typeface="Times New Roman"/>
                  <a:cs typeface="Times New Roman"/>
                </a:rPr>
                <a:t>, 262506 (2014)</a:t>
              </a:r>
            </a:p>
          </p:txBody>
        </p:sp>
      </p:grpSp>
      <p:sp>
        <p:nvSpPr>
          <p:cNvPr id="17" name="Rectangle 16">
            <a:extLst>
              <a:ext uri="{FF2B5EF4-FFF2-40B4-BE49-F238E27FC236}">
                <a16:creationId xmlns:a16="http://schemas.microsoft.com/office/drawing/2014/main" id="{F530A818-6734-8FA1-66AC-E0EFB721E906}"/>
              </a:ext>
            </a:extLst>
          </p:cNvPr>
          <p:cNvSpPr/>
          <p:nvPr/>
        </p:nvSpPr>
        <p:spPr>
          <a:xfrm>
            <a:off x="805118" y="5720696"/>
            <a:ext cx="9020994" cy="646331"/>
          </a:xfrm>
          <a:prstGeom prst="rect">
            <a:avLst/>
          </a:prstGeom>
        </p:spPr>
        <p:txBody>
          <a:bodyPr wrap="square">
            <a:spAutoFit/>
          </a:bodyPr>
          <a:lstStyle/>
          <a:p>
            <a:r>
              <a:rPr lang="en-US" sz="1200" dirty="0">
                <a:solidFill>
                  <a:schemeClr val="accent6">
                    <a:lumMod val="75000"/>
                  </a:schemeClr>
                </a:solidFill>
                <a:latin typeface="Times New Roman"/>
                <a:cs typeface="Times New Roman"/>
              </a:rPr>
              <a:t>H. W. </a:t>
            </a:r>
            <a:r>
              <a:rPr lang="en-US" sz="1200" dirty="0" err="1">
                <a:solidFill>
                  <a:schemeClr val="accent6">
                    <a:lumMod val="75000"/>
                  </a:schemeClr>
                </a:solidFill>
                <a:latin typeface="Times New Roman"/>
                <a:cs typeface="Times New Roman"/>
              </a:rPr>
              <a:t>Grießhammer</a:t>
            </a:r>
            <a:r>
              <a:rPr lang="en-US" sz="1200" dirty="0">
                <a:solidFill>
                  <a:schemeClr val="accent6">
                    <a:lumMod val="75000"/>
                  </a:schemeClr>
                </a:solidFill>
                <a:latin typeface="Times New Roman"/>
                <a:cs typeface="Times New Roman"/>
              </a:rPr>
              <a:t>, J. A. McGovern, D. R. Phillips, and G. Feldman, </a:t>
            </a:r>
            <a:r>
              <a:rPr lang="en-US" sz="1200" dirty="0" err="1">
                <a:solidFill>
                  <a:schemeClr val="accent6">
                    <a:lumMod val="75000"/>
                  </a:schemeClr>
                </a:solidFill>
                <a:latin typeface="Times New Roman"/>
                <a:cs typeface="Times New Roman"/>
              </a:rPr>
              <a:t>Prog</a:t>
            </a:r>
            <a:r>
              <a:rPr lang="en-US" sz="1200" dirty="0">
                <a:solidFill>
                  <a:schemeClr val="accent6">
                    <a:lumMod val="75000"/>
                  </a:schemeClr>
                </a:solidFill>
                <a:latin typeface="Times New Roman"/>
                <a:cs typeface="Times New Roman"/>
              </a:rPr>
              <a:t>. Part. </a:t>
            </a:r>
            <a:r>
              <a:rPr lang="en-US" sz="1200" dirty="0" err="1">
                <a:solidFill>
                  <a:schemeClr val="accent6">
                    <a:lumMod val="75000"/>
                  </a:schemeClr>
                </a:solidFill>
                <a:latin typeface="Times New Roman"/>
                <a:cs typeface="Times New Roman"/>
              </a:rPr>
              <a:t>Nucl</a:t>
            </a:r>
            <a:r>
              <a:rPr lang="en-US" sz="1200" dirty="0">
                <a:solidFill>
                  <a:schemeClr val="accent6">
                    <a:lumMod val="75000"/>
                  </a:schemeClr>
                </a:solidFill>
                <a:latin typeface="Times New Roman"/>
                <a:cs typeface="Times New Roman"/>
              </a:rPr>
              <a:t>. Phys. </a:t>
            </a:r>
            <a:r>
              <a:rPr lang="en-US" sz="1200" b="1" dirty="0">
                <a:solidFill>
                  <a:schemeClr val="accent6">
                    <a:lumMod val="75000"/>
                  </a:schemeClr>
                </a:solidFill>
                <a:latin typeface="Times New Roman"/>
                <a:cs typeface="Times New Roman"/>
              </a:rPr>
              <a:t>67</a:t>
            </a:r>
            <a:r>
              <a:rPr lang="en-US" sz="1200" dirty="0">
                <a:solidFill>
                  <a:schemeClr val="accent6">
                    <a:lumMod val="75000"/>
                  </a:schemeClr>
                </a:solidFill>
                <a:latin typeface="Times New Roman"/>
                <a:cs typeface="Times New Roman"/>
              </a:rPr>
              <a:t>, 841 (2012) </a:t>
            </a:r>
          </a:p>
          <a:p>
            <a:r>
              <a:rPr lang="en-US" sz="1200" dirty="0">
                <a:solidFill>
                  <a:schemeClr val="accent6">
                    <a:lumMod val="75000"/>
                  </a:schemeClr>
                </a:solidFill>
                <a:latin typeface="Times New Roman"/>
                <a:cs typeface="Times New Roman"/>
              </a:rPr>
              <a:t>J. A. McGovern, D. R. Phillips, and H. W. </a:t>
            </a:r>
            <a:r>
              <a:rPr lang="en-US" sz="1200" dirty="0" err="1">
                <a:solidFill>
                  <a:schemeClr val="accent6">
                    <a:lumMod val="75000"/>
                  </a:schemeClr>
                </a:solidFill>
                <a:latin typeface="Times New Roman"/>
                <a:cs typeface="Times New Roman"/>
              </a:rPr>
              <a:t>Grießhammer</a:t>
            </a:r>
            <a:r>
              <a:rPr lang="en-US" sz="1200" dirty="0">
                <a:solidFill>
                  <a:schemeClr val="accent6">
                    <a:lumMod val="75000"/>
                  </a:schemeClr>
                </a:solidFill>
                <a:latin typeface="Times New Roman"/>
                <a:cs typeface="Times New Roman"/>
              </a:rPr>
              <a:t>,  Eur. Phys. J. A </a:t>
            </a:r>
            <a:r>
              <a:rPr lang="en-US" sz="1200" b="1" dirty="0">
                <a:solidFill>
                  <a:schemeClr val="accent6">
                    <a:lumMod val="75000"/>
                  </a:schemeClr>
                </a:solidFill>
                <a:latin typeface="Times New Roman"/>
                <a:cs typeface="Times New Roman"/>
              </a:rPr>
              <a:t>49</a:t>
            </a:r>
            <a:r>
              <a:rPr lang="en-US" sz="1200" dirty="0">
                <a:solidFill>
                  <a:schemeClr val="accent6">
                    <a:lumMod val="75000"/>
                  </a:schemeClr>
                </a:solidFill>
                <a:latin typeface="Times New Roman"/>
                <a:cs typeface="Times New Roman"/>
              </a:rPr>
              <a:t>, 12 (2013)</a:t>
            </a:r>
          </a:p>
          <a:p>
            <a:r>
              <a:rPr lang="en-US" sz="1200" dirty="0">
                <a:solidFill>
                  <a:schemeClr val="accent6">
                    <a:lumMod val="75000"/>
                  </a:schemeClr>
                </a:solidFill>
                <a:latin typeface="Times New Roman"/>
                <a:cs typeface="Times New Roman"/>
              </a:rPr>
              <a:t>H. W. </a:t>
            </a:r>
            <a:r>
              <a:rPr lang="en-US" sz="1200" dirty="0" err="1">
                <a:solidFill>
                  <a:schemeClr val="accent6">
                    <a:lumMod val="75000"/>
                  </a:schemeClr>
                </a:solidFill>
                <a:latin typeface="Times New Roman"/>
                <a:cs typeface="Times New Roman"/>
              </a:rPr>
              <a:t>Grießhammer</a:t>
            </a:r>
            <a:r>
              <a:rPr lang="en-US" sz="1200" dirty="0">
                <a:solidFill>
                  <a:schemeClr val="accent6">
                    <a:lumMod val="75000"/>
                  </a:schemeClr>
                </a:solidFill>
                <a:latin typeface="Times New Roman"/>
                <a:cs typeface="Times New Roman"/>
              </a:rPr>
              <a:t>, J. A. McGovern, and D. R. Phillips,  Eur. Phys. J. A </a:t>
            </a:r>
            <a:r>
              <a:rPr lang="en-US" sz="1200" b="1" dirty="0">
                <a:solidFill>
                  <a:schemeClr val="accent6">
                    <a:lumMod val="75000"/>
                  </a:schemeClr>
                </a:solidFill>
                <a:latin typeface="Times New Roman"/>
                <a:cs typeface="Times New Roman"/>
              </a:rPr>
              <a:t>52</a:t>
            </a:r>
            <a:r>
              <a:rPr lang="en-US" sz="1200" dirty="0">
                <a:solidFill>
                  <a:schemeClr val="accent6">
                    <a:lumMod val="75000"/>
                  </a:schemeClr>
                </a:solidFill>
                <a:latin typeface="Times New Roman"/>
                <a:cs typeface="Times New Roman"/>
              </a:rPr>
              <a:t>, 139 (2016)</a:t>
            </a:r>
          </a:p>
        </p:txBody>
      </p:sp>
    </p:spTree>
    <p:extLst>
      <p:ext uri="{BB962C8B-B14F-4D97-AF65-F5344CB8AC3E}">
        <p14:creationId xmlns:p14="http://schemas.microsoft.com/office/powerpoint/2010/main" val="172520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EB618B-BC17-1B07-33AF-BF7BFCA9BA77}"/>
              </a:ext>
            </a:extLst>
          </p:cNvPr>
          <p:cNvPicPr>
            <a:picLocks noChangeAspect="1"/>
          </p:cNvPicPr>
          <p:nvPr/>
        </p:nvPicPr>
        <p:blipFill>
          <a:blip r:embed="rId3"/>
          <a:stretch>
            <a:fillRect/>
          </a:stretch>
        </p:blipFill>
        <p:spPr>
          <a:xfrm>
            <a:off x="4385545" y="2564193"/>
            <a:ext cx="7370182" cy="4022014"/>
          </a:xfrm>
          <a:prstGeom prst="rect">
            <a:avLst/>
          </a:prstGeom>
        </p:spPr>
      </p:pic>
      <p:sp>
        <p:nvSpPr>
          <p:cNvPr id="2" name="Title 1">
            <a:extLst>
              <a:ext uri="{FF2B5EF4-FFF2-40B4-BE49-F238E27FC236}">
                <a16:creationId xmlns:a16="http://schemas.microsoft.com/office/drawing/2014/main" id="{01C3DD65-FA4B-FBF9-7540-4A7D91654176}"/>
              </a:ext>
            </a:extLst>
          </p:cNvPr>
          <p:cNvSpPr>
            <a:spLocks noGrp="1"/>
          </p:cNvSpPr>
          <p:nvPr>
            <p:ph type="title"/>
          </p:nvPr>
        </p:nvSpPr>
        <p:spPr/>
        <p:txBody>
          <a:bodyPr>
            <a:normAutofit/>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The High Intensity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γ</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-Ray Source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HIγS</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 facility at Duke University</a:t>
            </a:r>
          </a:p>
        </p:txBody>
      </p:sp>
      <p:sp>
        <p:nvSpPr>
          <p:cNvPr id="4" name="Date Placeholder 3">
            <a:extLst>
              <a:ext uri="{FF2B5EF4-FFF2-40B4-BE49-F238E27FC236}">
                <a16:creationId xmlns:a16="http://schemas.microsoft.com/office/drawing/2014/main" id="{C214B65D-471B-37FC-4804-97E1E1A57F43}"/>
              </a:ext>
            </a:extLst>
          </p:cNvPr>
          <p:cNvSpPr>
            <a:spLocks noGrp="1"/>
          </p:cNvSpPr>
          <p:nvPr>
            <p:ph type="dt" sz="half" idx="10"/>
          </p:nvPr>
        </p:nvSpPr>
        <p:spPr/>
        <p:txBody>
          <a:bodyPr/>
          <a:lstStyle/>
          <a:p>
            <a:r>
              <a:rPr lang="en-US"/>
              <a:t>Xiaqing Li</a:t>
            </a:r>
            <a:endParaRPr lang="en-US" dirty="0"/>
          </a:p>
        </p:txBody>
      </p:sp>
      <p:sp>
        <p:nvSpPr>
          <p:cNvPr id="5" name="Footer Placeholder 4">
            <a:extLst>
              <a:ext uri="{FF2B5EF4-FFF2-40B4-BE49-F238E27FC236}">
                <a16:creationId xmlns:a16="http://schemas.microsoft.com/office/drawing/2014/main" id="{760BD37B-7378-281A-751C-34FF830426A9}"/>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C446E058-E89B-E62E-7F1C-883296DE6D68}"/>
              </a:ext>
            </a:extLst>
          </p:cNvPr>
          <p:cNvSpPr>
            <a:spLocks noGrp="1"/>
          </p:cNvSpPr>
          <p:nvPr>
            <p:ph type="sldNum" sz="quarter" idx="12"/>
          </p:nvPr>
        </p:nvSpPr>
        <p:spPr/>
        <p:txBody>
          <a:bodyPr/>
          <a:lstStyle/>
          <a:p>
            <a:fld id="{BC1DC261-CB85-4346-B923-FF3322A4CE28}" type="slidenum">
              <a:rPr lang="en-US" smtClean="0"/>
              <a:t>10</a:t>
            </a:fld>
            <a:endParaRPr lang="en-US"/>
          </a:p>
        </p:txBody>
      </p:sp>
      <p:pic>
        <p:nvPicPr>
          <p:cNvPr id="7" name="Picture 6">
            <a:extLst>
              <a:ext uri="{FF2B5EF4-FFF2-40B4-BE49-F238E27FC236}">
                <a16:creationId xmlns:a16="http://schemas.microsoft.com/office/drawing/2014/main" id="{3640EEF7-387C-5CC8-C934-7951CDB7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180" y="1945441"/>
            <a:ext cx="4101981" cy="2100748"/>
          </a:xfrm>
          <a:prstGeom prst="rect">
            <a:avLst/>
          </a:prstGeom>
        </p:spPr>
      </p:pic>
      <p:sp>
        <p:nvSpPr>
          <p:cNvPr id="8" name="TextBox 7">
            <a:extLst>
              <a:ext uri="{FF2B5EF4-FFF2-40B4-BE49-F238E27FC236}">
                <a16:creationId xmlns:a16="http://schemas.microsoft.com/office/drawing/2014/main" id="{6A1B483C-6472-7494-4B23-DF78AF393D1A}"/>
              </a:ext>
            </a:extLst>
          </p:cNvPr>
          <p:cNvSpPr txBox="1"/>
          <p:nvPr/>
        </p:nvSpPr>
        <p:spPr>
          <a:xfrm>
            <a:off x="5354618" y="1883009"/>
            <a:ext cx="6238202" cy="923330"/>
          </a:xfrm>
          <a:prstGeom prst="rect">
            <a:avLst/>
          </a:prstGeom>
          <a:noFill/>
        </p:spPr>
        <p:txBody>
          <a:bodyPr wrap="square" rtlCol="0">
            <a:spAutoFit/>
          </a:bodyPr>
          <a:lstStyle/>
          <a:p>
            <a:pPr marL="285750" indent="-285750">
              <a:buFont typeface="Wingdings" pitchFamily="2" charset="2"/>
              <a:buChar char="Ø"/>
            </a:pPr>
            <a:r>
              <a:rPr lang="en-US" dirty="0"/>
              <a:t>Photon beam energy: 1 - 120 MeV</a:t>
            </a:r>
          </a:p>
          <a:p>
            <a:pPr marL="285750" indent="-285750">
              <a:buFont typeface="Wingdings" pitchFamily="2" charset="2"/>
              <a:buChar char="Ø"/>
            </a:pPr>
            <a:r>
              <a:rPr lang="en-US" dirty="0"/>
              <a:t>Nearly 100% circular/linear photon beam polarization</a:t>
            </a:r>
          </a:p>
          <a:p>
            <a:pPr marL="285750" indent="-285750">
              <a:buFont typeface="Wingdings" pitchFamily="2" charset="2"/>
              <a:buChar char="Ø"/>
            </a:pPr>
            <a:r>
              <a:rPr lang="en-US" dirty="0"/>
              <a:t>Total flux: </a:t>
            </a:r>
            <a:r>
              <a:rPr lang="zh-CN" altLang="en-US" dirty="0"/>
              <a:t>～</a:t>
            </a:r>
            <a:r>
              <a:rPr lang="en-US" dirty="0"/>
              <a:t>10</a:t>
            </a:r>
            <a:r>
              <a:rPr lang="en-US" baseline="30000" dirty="0"/>
              <a:t>10 </a:t>
            </a:r>
            <a:r>
              <a:rPr lang="en-US" dirty="0" err="1"/>
              <a:t>γ</a:t>
            </a:r>
            <a:r>
              <a:rPr lang="en-US" dirty="0"/>
              <a:t>/s (</a:t>
            </a:r>
            <a:r>
              <a:rPr lang="en-US" dirty="0" err="1"/>
              <a:t>E</a:t>
            </a:r>
            <a:r>
              <a:rPr lang="en-US" baseline="-25000" dirty="0" err="1"/>
              <a:t>γ</a:t>
            </a:r>
            <a:r>
              <a:rPr lang="en-US" dirty="0"/>
              <a:t>&lt;20 MeV) and</a:t>
            </a:r>
            <a:r>
              <a:rPr lang="zh-CN" altLang="en-US" dirty="0"/>
              <a:t>～</a:t>
            </a:r>
            <a:r>
              <a:rPr lang="en-US" dirty="0"/>
              <a:t>10</a:t>
            </a:r>
            <a:r>
              <a:rPr lang="en-US" baseline="30000" dirty="0"/>
              <a:t>8</a:t>
            </a:r>
            <a:r>
              <a:rPr lang="en-US" dirty="0"/>
              <a:t> </a:t>
            </a:r>
            <a:r>
              <a:rPr lang="zh-CN" altLang="en-US" dirty="0"/>
              <a:t> </a:t>
            </a:r>
            <a:r>
              <a:rPr lang="en-US" dirty="0" err="1"/>
              <a:t>γ</a:t>
            </a:r>
            <a:r>
              <a:rPr lang="en-US" dirty="0"/>
              <a:t>/s</a:t>
            </a:r>
            <a:r>
              <a:rPr lang="en-US" baseline="30000" dirty="0"/>
              <a:t> </a:t>
            </a:r>
            <a:r>
              <a:rPr lang="en-US" dirty="0"/>
              <a:t>(</a:t>
            </a:r>
            <a:r>
              <a:rPr lang="en-US" dirty="0" err="1"/>
              <a:t>E</a:t>
            </a:r>
            <a:r>
              <a:rPr lang="en-US" baseline="-25000" dirty="0" err="1"/>
              <a:t>γ</a:t>
            </a:r>
            <a:r>
              <a:rPr lang="en-US" dirty="0"/>
              <a:t>&gt;60 MeV)</a:t>
            </a:r>
          </a:p>
        </p:txBody>
      </p:sp>
      <p:sp>
        <p:nvSpPr>
          <p:cNvPr id="9" name="TextBox 8">
            <a:extLst>
              <a:ext uri="{FF2B5EF4-FFF2-40B4-BE49-F238E27FC236}">
                <a16:creationId xmlns:a16="http://schemas.microsoft.com/office/drawing/2014/main" id="{F1D8D79A-DF99-CD8D-92A3-8A835DDF287E}"/>
              </a:ext>
            </a:extLst>
          </p:cNvPr>
          <p:cNvSpPr txBox="1"/>
          <p:nvPr/>
        </p:nvSpPr>
        <p:spPr>
          <a:xfrm>
            <a:off x="606753" y="4324106"/>
            <a:ext cx="484355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Operated by </a:t>
            </a:r>
            <a:r>
              <a:rPr lang="en-US" dirty="0">
                <a:solidFill>
                  <a:srgbClr val="A10000"/>
                </a:solidFill>
              </a:rPr>
              <a:t>Triangle Universities</a:t>
            </a:r>
          </a:p>
          <a:p>
            <a:r>
              <a:rPr lang="en-US" dirty="0">
                <a:solidFill>
                  <a:srgbClr val="A10000"/>
                </a:solidFill>
              </a:rPr>
              <a:t>      Nuclear Laboratory (TUNL)</a:t>
            </a:r>
          </a:p>
          <a:p>
            <a:pPr marL="285750" indent="-285750">
              <a:buFont typeface="Arial" panose="020B0604020202020204" pitchFamily="34" charset="0"/>
              <a:buChar char="•"/>
            </a:pPr>
            <a:r>
              <a:rPr lang="en-US" dirty="0">
                <a:solidFill>
                  <a:srgbClr val="A10000"/>
                </a:solidFill>
              </a:rPr>
              <a:t>Free-electron laser (FEL)</a:t>
            </a:r>
          </a:p>
          <a:p>
            <a:pPr marL="285750" indent="-285750">
              <a:buFont typeface="Arial" panose="020B0604020202020204" pitchFamily="34" charset="0"/>
              <a:buChar char="•"/>
            </a:pPr>
            <a:r>
              <a:rPr lang="en-US" dirty="0"/>
              <a:t>Compton backscattering</a:t>
            </a:r>
          </a:p>
          <a:p>
            <a:pPr marL="285750" indent="-285750">
              <a:buFont typeface="Arial" panose="020B0604020202020204" pitchFamily="34" charset="0"/>
              <a:buChar char="•"/>
            </a:pPr>
            <a:r>
              <a:rPr lang="en-US" dirty="0"/>
              <a:t>Quasi-monoenergetic </a:t>
            </a:r>
          </a:p>
          <a:p>
            <a:r>
              <a:rPr lang="en-US" dirty="0"/>
              <a:t>      intense </a:t>
            </a:r>
            <a:r>
              <a:rPr lang="el-GR" dirty="0"/>
              <a:t>γ-</a:t>
            </a:r>
            <a:r>
              <a:rPr lang="en-US" dirty="0"/>
              <a:t>ray beams</a:t>
            </a:r>
          </a:p>
        </p:txBody>
      </p:sp>
      <p:pic>
        <p:nvPicPr>
          <p:cNvPr id="10" name="Picture 9">
            <a:extLst>
              <a:ext uri="{FF2B5EF4-FFF2-40B4-BE49-F238E27FC236}">
                <a16:creationId xmlns:a16="http://schemas.microsoft.com/office/drawing/2014/main" id="{C101C275-D4D5-CBDC-FFB6-BA86028A71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5386" y="5649848"/>
            <a:ext cx="2188414" cy="619362"/>
          </a:xfrm>
          <a:prstGeom prst="rect">
            <a:avLst/>
          </a:prstGeom>
        </p:spPr>
      </p:pic>
      <p:sp>
        <p:nvSpPr>
          <p:cNvPr id="14" name="Cloud Callout 13">
            <a:extLst>
              <a:ext uri="{FF2B5EF4-FFF2-40B4-BE49-F238E27FC236}">
                <a16:creationId xmlns:a16="http://schemas.microsoft.com/office/drawing/2014/main" id="{FA1A6013-B199-19EF-0687-3E16B3130BE7}"/>
              </a:ext>
            </a:extLst>
          </p:cNvPr>
          <p:cNvSpPr/>
          <p:nvPr/>
        </p:nvSpPr>
        <p:spPr>
          <a:xfrm>
            <a:off x="3909726" y="2995815"/>
            <a:ext cx="2977301" cy="1666202"/>
          </a:xfrm>
          <a:prstGeom prst="cloudCallout">
            <a:avLst>
              <a:gd name="adj1" fmla="val 49217"/>
              <a:gd name="adj2" fmla="val -61833"/>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a:solidFill>
                    <a:schemeClr val="tx1"/>
                  </a:solidFill>
                </a:ln>
                <a:solidFill>
                  <a:srgbClr val="7030A0"/>
                </a:solidFill>
                <a:latin typeface="+mj-lt"/>
              </a:rPr>
              <a:t>Ideal photon beams to study nucleon polarizabilities!</a:t>
            </a:r>
          </a:p>
        </p:txBody>
      </p:sp>
    </p:spTree>
    <p:extLst>
      <p:ext uri="{BB962C8B-B14F-4D97-AF65-F5344CB8AC3E}">
        <p14:creationId xmlns:p14="http://schemas.microsoft.com/office/powerpoint/2010/main" val="8041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64BDA-96AE-7B22-9457-4554C54F70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2346" y="1340474"/>
            <a:ext cx="4153029" cy="5129129"/>
          </a:xfrm>
          <a:prstGeom prst="rect">
            <a:avLst/>
          </a:prstGeom>
        </p:spPr>
      </p:pic>
      <p:sp>
        <p:nvSpPr>
          <p:cNvPr id="2" name="Title 1">
            <a:extLst>
              <a:ext uri="{FF2B5EF4-FFF2-40B4-BE49-F238E27FC236}">
                <a16:creationId xmlns:a16="http://schemas.microsoft.com/office/drawing/2014/main" id="{C606D132-DC3F-6EC3-EDAE-577B544B6415}"/>
              </a:ext>
            </a:extLst>
          </p:cNvPr>
          <p:cNvSpPr>
            <a:spLocks noGrp="1"/>
          </p:cNvSpPr>
          <p:nvPr>
            <p:ph type="title"/>
          </p:nvPr>
        </p:nvSpPr>
        <p:spPr>
          <a:xfrm>
            <a:off x="330630" y="128164"/>
            <a:ext cx="11530739" cy="1325563"/>
          </a:xfrm>
        </p:spPr>
        <p:txBody>
          <a:bodyPr anchor="ctr">
            <a:normAutofit/>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Experimental apparatus for Compton @ HI</a:t>
            </a:r>
            <a:r>
              <a:rPr lang="el-GR" b="1" dirty="0">
                <a:solidFill>
                  <a:srgbClr val="A31F34"/>
                </a:solidFill>
                <a:effectLst>
                  <a:outerShdw blurRad="50800" dist="38100" dir="2700000" algn="tl" rotWithShape="0">
                    <a:prstClr val="black">
                      <a:alpha val="40000"/>
                    </a:prstClr>
                  </a:outerShdw>
                </a:effectLst>
                <a:latin typeface="Times New Roman"/>
                <a:cs typeface="Times New Roman"/>
              </a:rPr>
              <a:t>γ</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S</a:t>
            </a:r>
          </a:p>
        </p:txBody>
      </p:sp>
      <p:sp>
        <p:nvSpPr>
          <p:cNvPr id="4" name="Date Placeholder 3">
            <a:extLst>
              <a:ext uri="{FF2B5EF4-FFF2-40B4-BE49-F238E27FC236}">
                <a16:creationId xmlns:a16="http://schemas.microsoft.com/office/drawing/2014/main" id="{95D53BE4-1CFD-ADF6-10A9-7A6AD950CA77}"/>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CE60328C-5E0A-9FED-9C05-849CF670B7B1}"/>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1C4EEA44-A350-169F-976C-CFEAAB6F2FF1}"/>
              </a:ext>
            </a:extLst>
          </p:cNvPr>
          <p:cNvSpPr>
            <a:spLocks noGrp="1"/>
          </p:cNvSpPr>
          <p:nvPr>
            <p:ph type="sldNum" sz="quarter" idx="12"/>
          </p:nvPr>
        </p:nvSpPr>
        <p:spPr/>
        <p:txBody>
          <a:bodyPr/>
          <a:lstStyle/>
          <a:p>
            <a:fld id="{BC1DC261-CB85-4346-B923-FF3322A4CE28}" type="slidenum">
              <a:rPr lang="en-US" smtClean="0"/>
              <a:t>11</a:t>
            </a:fld>
            <a:endParaRPr lang="en-US"/>
          </a:p>
        </p:txBody>
      </p:sp>
      <mc:AlternateContent xmlns:mc="http://schemas.openxmlformats.org/markup-compatibility/2006" xmlns:a14="http://schemas.microsoft.com/office/drawing/2010/main">
        <mc:Choice Requires="a14">
          <p:sp>
            <p:nvSpPr>
              <p:cNvPr id="7" name="Content Placeholder 5">
                <a:extLst>
                  <a:ext uri="{FF2B5EF4-FFF2-40B4-BE49-F238E27FC236}">
                    <a16:creationId xmlns:a16="http://schemas.microsoft.com/office/drawing/2014/main" id="{D651469F-9394-FE74-5B9E-6A17CA6673ED}"/>
                  </a:ext>
                </a:extLst>
              </p:cNvPr>
              <p:cNvSpPr txBox="1">
                <a:spLocks/>
              </p:cNvSpPr>
              <p:nvPr/>
            </p:nvSpPr>
            <p:spPr>
              <a:xfrm>
                <a:off x="756542" y="4286509"/>
                <a:ext cx="3522693" cy="212532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A10000"/>
                    </a:solidFill>
                  </a:rPr>
                  <a:t>Detector array</a:t>
                </a:r>
              </a:p>
              <a:p>
                <a:pPr>
                  <a:lnSpc>
                    <a:spcPct val="100000"/>
                  </a:lnSpc>
                </a:pPr>
                <a:r>
                  <a:rPr lang="en-US" sz="1800" dirty="0"/>
                  <a:t>Eight </a:t>
                </a:r>
                <a:r>
                  <a:rPr lang="en-US" sz="1800" dirty="0" err="1"/>
                  <a:t>NaI</a:t>
                </a:r>
                <a:r>
                  <a:rPr lang="en-US" sz="1800" dirty="0"/>
                  <a:t>(Tl) core detectors</a:t>
                </a:r>
              </a:p>
              <a:p>
                <a:pPr>
                  <a:lnSpc>
                    <a:spcPct val="100000"/>
                  </a:lnSpc>
                </a:pPr>
                <a14:m>
                  <m:oMath xmlns:m="http://schemas.openxmlformats.org/officeDocument/2006/math">
                    <m:r>
                      <a:rPr lang="en-US" sz="1800" i="1" smtClean="0">
                        <a:latin typeface="Cambria Math" panose="02040503050406030204" pitchFamily="18" charset="0"/>
                        <a:ea typeface="Cambria Math" panose="02040503050406030204" pitchFamily="18" charset="0"/>
                      </a:rPr>
                      <m:t>𝜃</m:t>
                    </m:r>
                    <m:r>
                      <a:rPr lang="en-US" altLang="zh-CN" sz="1800" b="0" i="1" smtClean="0">
                        <a:latin typeface="Cambria Math" panose="02040503050406030204" pitchFamily="18" charset="0"/>
                        <a:ea typeface="Cambria Math" panose="02040503050406030204" pitchFamily="18" charset="0"/>
                      </a:rPr>
                      <m:t>=55°</m:t>
                    </m:r>
                    <m:r>
                      <a:rPr lang="zh-CN" altLang="en-US"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90°</m:t>
                    </m:r>
                    <m:r>
                      <a:rPr lang="zh-CN" altLang="en-US"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125°</m:t>
                    </m:r>
                  </m:oMath>
                </a14:m>
                <a:endParaRPr lang="en-US" sz="1800" dirty="0"/>
              </a:p>
              <a:p>
                <a:pPr>
                  <a:lnSpc>
                    <a:spcPct val="100000"/>
                  </a:lnSpc>
                </a:pPr>
                <a14:m>
                  <m:oMath xmlns:m="http://schemas.openxmlformats.org/officeDocument/2006/math">
                    <m:r>
                      <a:rPr lang="en-US" sz="1800" i="1" smtClean="0">
                        <a:latin typeface="Cambria Math" panose="02040503050406030204" pitchFamily="18" charset="0"/>
                        <a:ea typeface="Cambria Math" panose="02040503050406030204" pitchFamily="18" charset="0"/>
                      </a:rPr>
                      <m:t>𝜙</m:t>
                    </m:r>
                    <m:r>
                      <a:rPr lang="en-US" altLang="zh-CN" sz="1800" b="0" i="1" smtClean="0">
                        <a:latin typeface="Cambria Math" panose="02040503050406030204" pitchFamily="18" charset="0"/>
                        <a:ea typeface="Cambria Math" panose="02040503050406030204" pitchFamily="18" charset="0"/>
                      </a:rPr>
                      <m:t>=0°</m:t>
                    </m:r>
                    <m:r>
                      <a:rPr lang="zh-CN" altLang="en-US"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180°</m:t>
                    </m:r>
                    <m:r>
                      <a:rPr lang="zh-CN" altLang="en-US"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270°</m:t>
                    </m:r>
                  </m:oMath>
                </a14:m>
                <a:endParaRPr lang="en-US" sz="1800" dirty="0"/>
              </a:p>
              <a:p>
                <a:pPr>
                  <a:lnSpc>
                    <a:spcPct val="100000"/>
                  </a:lnSpc>
                </a:pPr>
                <a:r>
                  <a:rPr lang="en-US" sz="1800" dirty="0"/>
                  <a:t>Active shield structure</a:t>
                </a:r>
              </a:p>
            </p:txBody>
          </p:sp>
        </mc:Choice>
        <mc:Fallback xmlns="">
          <p:sp>
            <p:nvSpPr>
              <p:cNvPr id="7" name="Content Placeholder 5">
                <a:extLst>
                  <a:ext uri="{FF2B5EF4-FFF2-40B4-BE49-F238E27FC236}">
                    <a16:creationId xmlns:a16="http://schemas.microsoft.com/office/drawing/2014/main" id="{D651469F-9394-FE74-5B9E-6A17CA6673ED}"/>
                  </a:ext>
                </a:extLst>
              </p:cNvPr>
              <p:cNvSpPr txBox="1">
                <a:spLocks noRot="1" noChangeAspect="1" noMove="1" noResize="1" noEditPoints="1" noAdjustHandles="1" noChangeArrowheads="1" noChangeShapeType="1" noTextEdit="1"/>
              </p:cNvSpPr>
              <p:nvPr/>
            </p:nvSpPr>
            <p:spPr>
              <a:xfrm>
                <a:off x="756542" y="4286509"/>
                <a:ext cx="3522693" cy="2125328"/>
              </a:xfrm>
              <a:prstGeom prst="rect">
                <a:avLst/>
              </a:prstGeom>
              <a:blipFill>
                <a:blip r:embed="rId3"/>
                <a:stretch>
                  <a:fillRect l="-2878" t="-3571" b="-59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10022ED9-2FAD-1821-3B94-7C54DA398F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676" y="1465704"/>
            <a:ext cx="4775324" cy="2752264"/>
          </a:xfrm>
          <a:prstGeom prst="rect">
            <a:avLst/>
          </a:prstGeom>
        </p:spPr>
      </p:pic>
      <p:sp>
        <p:nvSpPr>
          <p:cNvPr id="9" name="TextBox 8">
            <a:extLst>
              <a:ext uri="{FF2B5EF4-FFF2-40B4-BE49-F238E27FC236}">
                <a16:creationId xmlns:a16="http://schemas.microsoft.com/office/drawing/2014/main" id="{BC1E8D3D-5D98-0B0C-ABA3-31C2F5EC1161}"/>
              </a:ext>
            </a:extLst>
          </p:cNvPr>
          <p:cNvSpPr txBox="1"/>
          <p:nvPr/>
        </p:nvSpPr>
        <p:spPr>
          <a:xfrm>
            <a:off x="10241527" y="2068644"/>
            <a:ext cx="1600819" cy="461665"/>
          </a:xfrm>
          <a:prstGeom prst="rect">
            <a:avLst/>
          </a:prstGeom>
          <a:noFill/>
        </p:spPr>
        <p:txBody>
          <a:bodyPr wrap="none" rtlCol="0">
            <a:spAutoFit/>
          </a:bodyPr>
          <a:lstStyle/>
          <a:p>
            <a:r>
              <a:rPr lang="en-US" sz="2400" dirty="0" err="1">
                <a:solidFill>
                  <a:srgbClr val="A10000"/>
                </a:solidFill>
              </a:rPr>
              <a:t>γ</a:t>
            </a:r>
            <a:r>
              <a:rPr lang="en-US" sz="2400" dirty="0">
                <a:solidFill>
                  <a:srgbClr val="A10000"/>
                </a:solidFill>
              </a:rPr>
              <a:t>-ray beam</a:t>
            </a:r>
          </a:p>
        </p:txBody>
      </p:sp>
      <p:sp>
        <p:nvSpPr>
          <p:cNvPr id="11" name="Content Placeholder 5">
            <a:extLst>
              <a:ext uri="{FF2B5EF4-FFF2-40B4-BE49-F238E27FC236}">
                <a16:creationId xmlns:a16="http://schemas.microsoft.com/office/drawing/2014/main" id="{2DEDEE67-FB47-2744-AABA-7102841A2214}"/>
              </a:ext>
            </a:extLst>
          </p:cNvPr>
          <p:cNvSpPr txBox="1">
            <a:spLocks/>
          </p:cNvSpPr>
          <p:nvPr/>
        </p:nvSpPr>
        <p:spPr>
          <a:xfrm>
            <a:off x="3942344" y="4286509"/>
            <a:ext cx="4318493" cy="281261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A10000"/>
                </a:solidFill>
              </a:rPr>
              <a:t>Cryogenic target</a:t>
            </a:r>
          </a:p>
          <a:p>
            <a:r>
              <a:rPr lang="en-US" sz="1800" dirty="0"/>
              <a:t>liquid </a:t>
            </a:r>
            <a:r>
              <a:rPr lang="en-US" sz="1800" baseline="30000" dirty="0"/>
              <a:t>4</a:t>
            </a:r>
            <a:r>
              <a:rPr lang="en-US" sz="1800" dirty="0"/>
              <a:t>He (</a:t>
            </a:r>
            <a:r>
              <a:rPr lang="en-US" sz="1800" dirty="0" err="1"/>
              <a:t>LHe</a:t>
            </a:r>
            <a:r>
              <a:rPr lang="en-US" sz="1800" dirty="0"/>
              <a:t>) </a:t>
            </a:r>
          </a:p>
          <a:p>
            <a:r>
              <a:rPr lang="en-US" sz="1800" dirty="0"/>
              <a:t>Liquid hydrogen (LH</a:t>
            </a:r>
            <a:r>
              <a:rPr lang="en-US" sz="1800" baseline="-25000" dirty="0"/>
              <a:t>2</a:t>
            </a:r>
            <a:r>
              <a:rPr lang="en-US" sz="1800" dirty="0"/>
              <a:t>)</a:t>
            </a:r>
          </a:p>
          <a:p>
            <a:r>
              <a:rPr lang="en-US" sz="1800" dirty="0"/>
              <a:t>Liquid deuterium (LD</a:t>
            </a:r>
            <a:r>
              <a:rPr lang="en-US" sz="1800" baseline="-25000" dirty="0"/>
              <a:t>2</a:t>
            </a:r>
            <a:r>
              <a:rPr lang="en-US" sz="1800" dirty="0"/>
              <a:t>)</a:t>
            </a:r>
          </a:p>
        </p:txBody>
      </p:sp>
    </p:spTree>
    <p:extLst>
      <p:ext uri="{BB962C8B-B14F-4D97-AF65-F5344CB8AC3E}">
        <p14:creationId xmlns:p14="http://schemas.microsoft.com/office/powerpoint/2010/main" val="19161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9425-0599-0816-10EA-63669FAC4AC1}"/>
              </a:ext>
            </a:extLst>
          </p:cNvPr>
          <p:cNvSpPr>
            <a:spLocks noGrp="1"/>
          </p:cNvSpPr>
          <p:nvPr>
            <p:ph type="title"/>
          </p:nvPr>
        </p:nvSpPr>
        <p:spPr/>
        <p:txBody>
          <a:bodyPr anchor="t">
            <a:normAutofit/>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Cryogenic target </a:t>
            </a:r>
          </a:p>
        </p:txBody>
      </p:sp>
      <p:sp>
        <p:nvSpPr>
          <p:cNvPr id="4" name="Date Placeholder 3">
            <a:extLst>
              <a:ext uri="{FF2B5EF4-FFF2-40B4-BE49-F238E27FC236}">
                <a16:creationId xmlns:a16="http://schemas.microsoft.com/office/drawing/2014/main" id="{7B88B035-8484-7996-D770-F95B2D3D4BF5}"/>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4CC8E3E4-F38B-EC12-4415-4F3B30EEB87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15C887F3-10E6-DE20-E3E0-D5469EAD5A98}"/>
              </a:ext>
            </a:extLst>
          </p:cNvPr>
          <p:cNvSpPr>
            <a:spLocks noGrp="1"/>
          </p:cNvSpPr>
          <p:nvPr>
            <p:ph type="sldNum" sz="quarter" idx="12"/>
          </p:nvPr>
        </p:nvSpPr>
        <p:spPr/>
        <p:txBody>
          <a:bodyPr/>
          <a:lstStyle/>
          <a:p>
            <a:fld id="{BC1DC261-CB85-4346-B923-FF3322A4CE28}" type="slidenum">
              <a:rPr lang="en-US" smtClean="0"/>
              <a:t>12</a:t>
            </a:fld>
            <a:endParaRPr lang="en-US"/>
          </a:p>
        </p:txBody>
      </p:sp>
      <p:grpSp>
        <p:nvGrpSpPr>
          <p:cNvPr id="25" name="Group 24">
            <a:extLst>
              <a:ext uri="{FF2B5EF4-FFF2-40B4-BE49-F238E27FC236}">
                <a16:creationId xmlns:a16="http://schemas.microsoft.com/office/drawing/2014/main" id="{2BAF0BD5-A950-B2C8-7B6E-D177AE83646A}"/>
              </a:ext>
            </a:extLst>
          </p:cNvPr>
          <p:cNvGrpSpPr/>
          <p:nvPr/>
        </p:nvGrpSpPr>
        <p:grpSpPr>
          <a:xfrm>
            <a:off x="940778" y="1016220"/>
            <a:ext cx="10786012" cy="5452886"/>
            <a:chOff x="567791" y="931997"/>
            <a:chExt cx="10786012" cy="5452886"/>
          </a:xfrm>
        </p:grpSpPr>
        <p:grpSp>
          <p:nvGrpSpPr>
            <p:cNvPr id="24" name="Group 23">
              <a:extLst>
                <a:ext uri="{FF2B5EF4-FFF2-40B4-BE49-F238E27FC236}">
                  <a16:creationId xmlns:a16="http://schemas.microsoft.com/office/drawing/2014/main" id="{4CFD91FE-D81E-67CD-B9EB-EB4BE5605404}"/>
                </a:ext>
              </a:extLst>
            </p:cNvPr>
            <p:cNvGrpSpPr/>
            <p:nvPr/>
          </p:nvGrpSpPr>
          <p:grpSpPr>
            <a:xfrm>
              <a:off x="567791" y="931997"/>
              <a:ext cx="10786012" cy="5071797"/>
              <a:chOff x="567791" y="931997"/>
              <a:chExt cx="10786012" cy="5071797"/>
            </a:xfrm>
          </p:grpSpPr>
          <p:grpSp>
            <p:nvGrpSpPr>
              <p:cNvPr id="22" name="Group 21">
                <a:extLst>
                  <a:ext uri="{FF2B5EF4-FFF2-40B4-BE49-F238E27FC236}">
                    <a16:creationId xmlns:a16="http://schemas.microsoft.com/office/drawing/2014/main" id="{417DB43C-979C-7EE9-7A21-34E13F4D28F1}"/>
                  </a:ext>
                </a:extLst>
              </p:cNvPr>
              <p:cNvGrpSpPr/>
              <p:nvPr/>
            </p:nvGrpSpPr>
            <p:grpSpPr>
              <a:xfrm>
                <a:off x="567791" y="931997"/>
                <a:ext cx="10005473" cy="5071797"/>
                <a:chOff x="-172316" y="532398"/>
                <a:chExt cx="10298715" cy="5823952"/>
              </a:xfrm>
            </p:grpSpPr>
            <p:pic>
              <p:nvPicPr>
                <p:cNvPr id="9" name="Picture 8">
                  <a:extLst>
                    <a:ext uri="{FF2B5EF4-FFF2-40B4-BE49-F238E27FC236}">
                      <a16:creationId xmlns:a16="http://schemas.microsoft.com/office/drawing/2014/main" id="{CD1AA365-68C6-8314-36B7-2B58DE842867}"/>
                    </a:ext>
                  </a:extLst>
                </p:cNvPr>
                <p:cNvPicPr>
                  <a:picLocks noChangeAspect="1"/>
                </p:cNvPicPr>
                <p:nvPr/>
              </p:nvPicPr>
              <p:blipFill>
                <a:blip r:embed="rId3"/>
                <a:stretch>
                  <a:fillRect/>
                </a:stretch>
              </p:blipFill>
              <p:spPr>
                <a:xfrm>
                  <a:off x="2065601" y="559641"/>
                  <a:ext cx="8060798" cy="5796709"/>
                </a:xfrm>
                <a:prstGeom prst="rect">
                  <a:avLst/>
                </a:prstGeom>
              </p:spPr>
            </p:pic>
            <p:sp>
              <p:nvSpPr>
                <p:cNvPr id="16" name="TextBox 15">
                  <a:extLst>
                    <a:ext uri="{FF2B5EF4-FFF2-40B4-BE49-F238E27FC236}">
                      <a16:creationId xmlns:a16="http://schemas.microsoft.com/office/drawing/2014/main" id="{490D4B30-ECDD-140A-2429-4D1CF820B020}"/>
                    </a:ext>
                  </a:extLst>
                </p:cNvPr>
                <p:cNvSpPr txBox="1"/>
                <p:nvPr/>
              </p:nvSpPr>
              <p:spPr>
                <a:xfrm>
                  <a:off x="827977" y="1663343"/>
                  <a:ext cx="190145" cy="388762"/>
                </a:xfrm>
                <a:prstGeom prst="rect">
                  <a:avLst/>
                </a:prstGeom>
                <a:noFill/>
              </p:spPr>
              <p:txBody>
                <a:bodyPr wrap="none" rtlCol="0">
                  <a:spAutoFit/>
                </a:bodyPr>
                <a:lstStyle/>
                <a:p>
                  <a:endParaRPr lang="en-US" sz="1600" dirty="0"/>
                </a:p>
              </p:txBody>
            </p:sp>
            <p:sp>
              <p:nvSpPr>
                <p:cNvPr id="17" name="TextBox 16">
                  <a:extLst>
                    <a:ext uri="{FF2B5EF4-FFF2-40B4-BE49-F238E27FC236}">
                      <a16:creationId xmlns:a16="http://schemas.microsoft.com/office/drawing/2014/main" id="{0DCA8DC5-BF27-9A8A-6D11-10F755B4FD3E}"/>
                    </a:ext>
                  </a:extLst>
                </p:cNvPr>
                <p:cNvSpPr txBox="1"/>
                <p:nvPr/>
              </p:nvSpPr>
              <p:spPr>
                <a:xfrm>
                  <a:off x="-172316" y="532398"/>
                  <a:ext cx="2934430" cy="2650652"/>
                </a:xfrm>
                <a:prstGeom prst="rect">
                  <a:avLst/>
                </a:prstGeom>
                <a:noFill/>
              </p:spPr>
              <p:txBody>
                <a:bodyPr wrap="square" rtlCol="0">
                  <a:spAutoFit/>
                </a:bodyPr>
                <a:lstStyle/>
                <a:p>
                  <a:r>
                    <a:rPr lang="en-US" sz="1600" dirty="0"/>
                    <a:t>1. Cryocooler</a:t>
                  </a:r>
                </a:p>
                <a:p>
                  <a:r>
                    <a:rPr lang="en-US" sz="1600" dirty="0"/>
                    <a:t>2. Room-temperature gas inlet</a:t>
                  </a:r>
                </a:p>
                <a:p>
                  <a:r>
                    <a:rPr lang="en-US" sz="1600" dirty="0"/>
                    <a:t>3. Vent line with pressure gauge</a:t>
                  </a:r>
                </a:p>
                <a:p>
                  <a:r>
                    <a:rPr lang="en-US" sz="1600" dirty="0"/>
                    <a:t>4. Condenser</a:t>
                  </a:r>
                </a:p>
                <a:p>
                  <a:r>
                    <a:rPr lang="en-US" altLang="zh-CN" sz="1600" dirty="0"/>
                    <a:t>5.</a:t>
                  </a:r>
                  <a:r>
                    <a:rPr lang="zh-CN" altLang="en-US" sz="1600" dirty="0"/>
                    <a:t> </a:t>
                  </a:r>
                  <a:r>
                    <a:rPr lang="en-US" altLang="zh-CN" sz="1600" dirty="0"/>
                    <a:t>Target cell</a:t>
                  </a:r>
                </a:p>
                <a:p>
                  <a:r>
                    <a:rPr lang="en-US" sz="1600" dirty="0"/>
                    <a:t>6. Outlet valve</a:t>
                  </a:r>
                </a:p>
                <a:p>
                  <a:r>
                    <a:rPr lang="en-US" sz="1600" dirty="0"/>
                    <a:t>7. Kapton window</a:t>
                  </a:r>
                </a:p>
                <a:p>
                  <a:r>
                    <a:rPr lang="en-US" sz="1600" dirty="0"/>
                    <a:t>8. Aluminum can</a:t>
                  </a:r>
                </a:p>
                <a:p>
                  <a:r>
                    <a:rPr lang="en-US" sz="1600" dirty="0"/>
                    <a:t>9. Thermal shield</a:t>
                  </a:r>
                </a:p>
              </p:txBody>
            </p:sp>
          </p:grpSp>
          <p:grpSp>
            <p:nvGrpSpPr>
              <p:cNvPr id="23" name="Group 22">
                <a:extLst>
                  <a:ext uri="{FF2B5EF4-FFF2-40B4-BE49-F238E27FC236}">
                    <a16:creationId xmlns:a16="http://schemas.microsoft.com/office/drawing/2014/main" id="{48D37DFB-9E04-6EF9-B99D-2F99B82599E5}"/>
                  </a:ext>
                </a:extLst>
              </p:cNvPr>
              <p:cNvGrpSpPr/>
              <p:nvPr/>
            </p:nvGrpSpPr>
            <p:grpSpPr>
              <a:xfrm>
                <a:off x="9255829" y="1690688"/>
                <a:ext cx="2097974" cy="3939112"/>
                <a:chOff x="8551646" y="2057299"/>
                <a:chExt cx="2097974" cy="3939112"/>
              </a:xfrm>
            </p:grpSpPr>
            <p:cxnSp>
              <p:nvCxnSpPr>
                <p:cNvPr id="10" name="Straight Connector 9">
                  <a:extLst>
                    <a:ext uri="{FF2B5EF4-FFF2-40B4-BE49-F238E27FC236}">
                      <a16:creationId xmlns:a16="http://schemas.microsoft.com/office/drawing/2014/main" id="{DA1449DB-51F9-7D15-F59E-92CD5A304867}"/>
                    </a:ext>
                  </a:extLst>
                </p:cNvPr>
                <p:cNvCxnSpPr/>
                <p:nvPr/>
              </p:nvCxnSpPr>
              <p:spPr>
                <a:xfrm>
                  <a:off x="8551646" y="2057299"/>
                  <a:ext cx="1574753" cy="0"/>
                </a:xfrm>
                <a:prstGeom prst="line">
                  <a:avLst/>
                </a:prstGeom>
                <a:ln w="381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7593106-2E1F-F37F-734F-9EA40C0821EF}"/>
                    </a:ext>
                  </a:extLst>
                </p:cNvPr>
                <p:cNvCxnSpPr/>
                <p:nvPr/>
              </p:nvCxnSpPr>
              <p:spPr>
                <a:xfrm>
                  <a:off x="8551646" y="5990340"/>
                  <a:ext cx="1560689" cy="0"/>
                </a:xfrm>
                <a:prstGeom prst="line">
                  <a:avLst/>
                </a:prstGeom>
                <a:ln w="381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11AD91-DBB8-32D6-CDDB-51288C8B8928}"/>
                    </a:ext>
                  </a:extLst>
                </p:cNvPr>
                <p:cNvCxnSpPr/>
                <p:nvPr/>
              </p:nvCxnSpPr>
              <p:spPr>
                <a:xfrm>
                  <a:off x="9851131" y="2106649"/>
                  <a:ext cx="0" cy="3889762"/>
                </a:xfrm>
                <a:prstGeom prst="straightConnector1">
                  <a:avLst/>
                </a:prstGeom>
                <a:ln w="28575"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3512A1D-BF76-E31D-9DC3-194254DC6512}"/>
                    </a:ext>
                  </a:extLst>
                </p:cNvPr>
                <p:cNvSpPr txBox="1"/>
                <p:nvPr/>
              </p:nvSpPr>
              <p:spPr>
                <a:xfrm>
                  <a:off x="9896777" y="3839154"/>
                  <a:ext cx="752843" cy="369332"/>
                </a:xfrm>
                <a:prstGeom prst="rect">
                  <a:avLst/>
                </a:prstGeom>
                <a:noFill/>
              </p:spPr>
              <p:txBody>
                <a:bodyPr wrap="none" rtlCol="0">
                  <a:spAutoFit/>
                </a:bodyPr>
                <a:lstStyle/>
                <a:p>
                  <a:r>
                    <a:rPr lang="en-US" dirty="0"/>
                    <a:t>56 cm</a:t>
                  </a:r>
                </a:p>
              </p:txBody>
            </p:sp>
          </p:grpSp>
        </p:grpSp>
        <p:sp>
          <p:nvSpPr>
            <p:cNvPr id="13" name="Oval 12">
              <a:extLst>
                <a:ext uri="{FF2B5EF4-FFF2-40B4-BE49-F238E27FC236}">
                  <a16:creationId xmlns:a16="http://schemas.microsoft.com/office/drawing/2014/main" id="{41DE9B36-6511-72D4-723B-FBE1DEBEBBD2}"/>
                </a:ext>
              </a:extLst>
            </p:cNvPr>
            <p:cNvSpPr/>
            <p:nvPr/>
          </p:nvSpPr>
          <p:spPr>
            <a:xfrm>
              <a:off x="8007903" y="4960093"/>
              <a:ext cx="1454720" cy="905925"/>
            </a:xfrm>
            <a:prstGeom prst="ellipse">
              <a:avLst/>
            </a:prstGeom>
            <a:noFill/>
            <a:ln w="57150" cmpd="sng">
              <a:solidFill>
                <a:srgbClr val="000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14" name="TextBox 13">
              <a:extLst>
                <a:ext uri="{FF2B5EF4-FFF2-40B4-BE49-F238E27FC236}">
                  <a16:creationId xmlns:a16="http://schemas.microsoft.com/office/drawing/2014/main" id="{CAE4AC79-40F2-E668-8D27-DCE3E7D5DF34}"/>
                </a:ext>
              </a:extLst>
            </p:cNvPr>
            <p:cNvSpPr txBox="1"/>
            <p:nvPr/>
          </p:nvSpPr>
          <p:spPr>
            <a:xfrm>
              <a:off x="7965435" y="5923218"/>
              <a:ext cx="1959397" cy="461665"/>
            </a:xfrm>
            <a:prstGeom prst="rect">
              <a:avLst/>
            </a:prstGeom>
            <a:noFill/>
          </p:spPr>
          <p:txBody>
            <a:bodyPr wrap="square" rtlCol="0">
              <a:spAutoFit/>
            </a:bodyPr>
            <a:lstStyle/>
            <a:p>
              <a:r>
                <a:rPr lang="en-US" sz="2400" dirty="0">
                  <a:solidFill>
                    <a:srgbClr val="0000FF"/>
                  </a:solidFill>
                </a:rPr>
                <a:t>Target cell</a:t>
              </a:r>
            </a:p>
          </p:txBody>
        </p:sp>
      </p:grpSp>
      <p:sp>
        <p:nvSpPr>
          <p:cNvPr id="21" name="Rectangle 20">
            <a:extLst>
              <a:ext uri="{FF2B5EF4-FFF2-40B4-BE49-F238E27FC236}">
                <a16:creationId xmlns:a16="http://schemas.microsoft.com/office/drawing/2014/main" id="{9EE8D508-9269-69E5-8EDD-55B5C187DA29}"/>
              </a:ext>
            </a:extLst>
          </p:cNvPr>
          <p:cNvSpPr/>
          <p:nvPr/>
        </p:nvSpPr>
        <p:spPr>
          <a:xfrm>
            <a:off x="1418364" y="6086379"/>
            <a:ext cx="5606026" cy="307777"/>
          </a:xfrm>
          <a:prstGeom prst="rect">
            <a:avLst/>
          </a:prstGeom>
        </p:spPr>
        <p:txBody>
          <a:bodyPr wrap="square">
            <a:spAutoFit/>
          </a:bodyPr>
          <a:lstStyle/>
          <a:p>
            <a:r>
              <a:rPr lang="en-US" sz="1400" dirty="0">
                <a:solidFill>
                  <a:schemeClr val="accent6">
                    <a:lumMod val="75000"/>
                  </a:schemeClr>
                </a:solidFill>
                <a:latin typeface="Times New Roman" panose="02020603050405020304" pitchFamily="18" charset="0"/>
                <a:cs typeface="Times New Roman" panose="02020603050405020304" pitchFamily="18" charset="0"/>
              </a:rPr>
              <a:t>D. P.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Kendellen</a:t>
            </a:r>
            <a:r>
              <a:rPr 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sz="14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Nucl</a:t>
            </a:r>
            <a:r>
              <a:rPr lang="el-GR" sz="1400" dirty="0">
                <a:solidFill>
                  <a:schemeClr val="accent6">
                    <a:lumMod val="75000"/>
                  </a:schemeClr>
                </a:solidFill>
                <a:latin typeface="Times New Roman" panose="02020603050405020304" pitchFamily="18" charset="0"/>
                <a:cs typeface="Times New Roman" panose="02020603050405020304" pitchFamily="18" charset="0"/>
              </a:rPr>
              <a:t>.</a:t>
            </a:r>
            <a:r>
              <a:rPr 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Instrum</a:t>
            </a:r>
            <a:r>
              <a:rPr lang="en-US" sz="1400" dirty="0">
                <a:solidFill>
                  <a:schemeClr val="accent6">
                    <a:lumMod val="75000"/>
                  </a:schemeClr>
                </a:solidFill>
                <a:latin typeface="Times New Roman" panose="02020603050405020304" pitchFamily="18" charset="0"/>
                <a:cs typeface="Times New Roman" panose="02020603050405020304" pitchFamily="18" charset="0"/>
              </a:rPr>
              <a:t>. and Meth. A 840, 174–180 (2016)</a:t>
            </a:r>
            <a:r>
              <a:rPr lang="zh-CN" alt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sz="1400" dirty="0">
                <a:solidFill>
                  <a:schemeClr val="accent6">
                    <a:lumMod val="75000"/>
                  </a:schemeClr>
                </a:solidFill>
                <a:latin typeface="Times New Roman" panose="02020603050405020304" pitchFamily="18" charset="0"/>
                <a:cs typeface="Times New Roman" panose="02020603050405020304" pitchFamily="18" charset="0"/>
              </a:rPr>
              <a:t> </a:t>
            </a:r>
            <a:endParaRPr lang="en-US" sz="40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6" name="Content Placeholder 13" descr="03 Window and Viewing Slits.JPG">
            <a:extLst>
              <a:ext uri="{FF2B5EF4-FFF2-40B4-BE49-F238E27FC236}">
                <a16:creationId xmlns:a16="http://schemas.microsoft.com/office/drawing/2014/main" id="{66190F7D-CDED-31EC-8208-0B7E7DD9CB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76"/>
          <a:stretch/>
        </p:blipFill>
        <p:spPr>
          <a:xfrm>
            <a:off x="873992" y="3422853"/>
            <a:ext cx="2446655" cy="2392819"/>
          </a:xfrm>
          <a:prstGeom prst="rect">
            <a:avLst/>
          </a:prstGeom>
          <a:ln w="12700" cmpd="sng">
            <a:noFill/>
          </a:ln>
        </p:spPr>
      </p:pic>
      <p:sp>
        <p:nvSpPr>
          <p:cNvPr id="27" name="TextBox 26">
            <a:extLst>
              <a:ext uri="{FF2B5EF4-FFF2-40B4-BE49-F238E27FC236}">
                <a16:creationId xmlns:a16="http://schemas.microsoft.com/office/drawing/2014/main" id="{6D430AD1-E6A9-5D0E-97E4-62BD6D5EA885}"/>
              </a:ext>
            </a:extLst>
          </p:cNvPr>
          <p:cNvSpPr txBox="1"/>
          <p:nvPr/>
        </p:nvSpPr>
        <p:spPr>
          <a:xfrm>
            <a:off x="899778" y="4839516"/>
            <a:ext cx="1037172" cy="707886"/>
          </a:xfrm>
          <a:prstGeom prst="rect">
            <a:avLst/>
          </a:prstGeom>
          <a:noFill/>
        </p:spPr>
        <p:txBody>
          <a:bodyPr wrap="square" rtlCol="0">
            <a:spAutoFit/>
          </a:bodyPr>
          <a:lstStyle/>
          <a:p>
            <a:r>
              <a:rPr lang="en-US" sz="2000" dirty="0">
                <a:solidFill>
                  <a:prstClr val="white"/>
                </a:solidFill>
                <a:latin typeface="Calibri"/>
              </a:rPr>
              <a:t>Liquid</a:t>
            </a:r>
          </a:p>
          <a:p>
            <a:r>
              <a:rPr lang="en-US" sz="2000" dirty="0">
                <a:solidFill>
                  <a:prstClr val="white"/>
                </a:solidFill>
                <a:latin typeface="Calibri"/>
              </a:rPr>
              <a:t>level</a:t>
            </a:r>
          </a:p>
        </p:txBody>
      </p:sp>
      <p:cxnSp>
        <p:nvCxnSpPr>
          <p:cNvPr id="28" name="Straight Arrow Connector 27">
            <a:extLst>
              <a:ext uri="{FF2B5EF4-FFF2-40B4-BE49-F238E27FC236}">
                <a16:creationId xmlns:a16="http://schemas.microsoft.com/office/drawing/2014/main" id="{B330265F-86B1-D8E9-3CEB-D23EE4B0A3DD}"/>
              </a:ext>
            </a:extLst>
          </p:cNvPr>
          <p:cNvCxnSpPr>
            <a:cxnSpLocks/>
          </p:cNvCxnSpPr>
          <p:nvPr/>
        </p:nvCxnSpPr>
        <p:spPr>
          <a:xfrm>
            <a:off x="1106911" y="4767370"/>
            <a:ext cx="567274" cy="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450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C9C5-2C3A-5EB1-960F-6CE9476016E7}"/>
              </a:ext>
            </a:extLst>
          </p:cNvPr>
          <p:cNvSpPr>
            <a:spLocks noGrp="1"/>
          </p:cNvSpPr>
          <p:nvPr>
            <p:ph type="title"/>
          </p:nvPr>
        </p:nvSpPr>
        <p:spPr/>
        <p:txBody>
          <a:bodyPr anchor="t"/>
          <a:lstStyle/>
          <a:p>
            <a:pPr algn="ct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HIγS</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NaI</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 Detector Array (HINDA)</a:t>
            </a:r>
            <a:endParaRPr lang="en-US" dirty="0">
              <a:solidFill>
                <a:srgbClr val="A31F34"/>
              </a:solidFill>
            </a:endParaRPr>
          </a:p>
        </p:txBody>
      </p:sp>
      <p:sp>
        <p:nvSpPr>
          <p:cNvPr id="4" name="Date Placeholder 3">
            <a:extLst>
              <a:ext uri="{FF2B5EF4-FFF2-40B4-BE49-F238E27FC236}">
                <a16:creationId xmlns:a16="http://schemas.microsoft.com/office/drawing/2014/main" id="{AD82832A-2A35-0577-470F-82AB86D8A578}"/>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09B4DE14-1345-4F14-D57E-CBF29B6383D9}"/>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128E06F4-2B39-A950-08FF-7C013FD09762}"/>
              </a:ext>
            </a:extLst>
          </p:cNvPr>
          <p:cNvSpPr>
            <a:spLocks noGrp="1"/>
          </p:cNvSpPr>
          <p:nvPr>
            <p:ph type="sldNum" sz="quarter" idx="12"/>
          </p:nvPr>
        </p:nvSpPr>
        <p:spPr/>
        <p:txBody>
          <a:bodyPr/>
          <a:lstStyle/>
          <a:p>
            <a:fld id="{BC1DC261-CB85-4346-B923-FF3322A4CE28}" type="slidenum">
              <a:rPr lang="en-US" smtClean="0"/>
              <a:t>13</a:t>
            </a:fld>
            <a:endParaRPr lang="en-US"/>
          </a:p>
        </p:txBody>
      </p:sp>
      <p:grpSp>
        <p:nvGrpSpPr>
          <p:cNvPr id="27" name="Group 26">
            <a:extLst>
              <a:ext uri="{FF2B5EF4-FFF2-40B4-BE49-F238E27FC236}">
                <a16:creationId xmlns:a16="http://schemas.microsoft.com/office/drawing/2014/main" id="{43F2FC23-E934-1BA2-8485-39866CCC9BC0}"/>
              </a:ext>
            </a:extLst>
          </p:cNvPr>
          <p:cNvGrpSpPr/>
          <p:nvPr/>
        </p:nvGrpSpPr>
        <p:grpSpPr>
          <a:xfrm>
            <a:off x="377747" y="1468714"/>
            <a:ext cx="5241247" cy="4460815"/>
            <a:chOff x="238263" y="1794176"/>
            <a:chExt cx="5241247" cy="4460815"/>
          </a:xfrm>
        </p:grpSpPr>
        <p:pic>
          <p:nvPicPr>
            <p:cNvPr id="7" name="Picture 6">
              <a:extLst>
                <a:ext uri="{FF2B5EF4-FFF2-40B4-BE49-F238E27FC236}">
                  <a16:creationId xmlns:a16="http://schemas.microsoft.com/office/drawing/2014/main" id="{8669F692-E9AD-47B0-BED4-3DA53F6C7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263" y="1947273"/>
              <a:ext cx="4476170" cy="3994583"/>
            </a:xfrm>
            <a:prstGeom prst="rect">
              <a:avLst/>
            </a:prstGeom>
          </p:spPr>
        </p:pic>
        <p:cxnSp>
          <p:nvCxnSpPr>
            <p:cNvPr id="8" name="Straight Arrow Connector 7">
              <a:extLst>
                <a:ext uri="{FF2B5EF4-FFF2-40B4-BE49-F238E27FC236}">
                  <a16:creationId xmlns:a16="http://schemas.microsoft.com/office/drawing/2014/main" id="{08751F0D-A608-4170-0B85-2DD0FF0C7934}"/>
                </a:ext>
              </a:extLst>
            </p:cNvPr>
            <p:cNvCxnSpPr>
              <a:stCxn id="9" idx="2"/>
            </p:cNvCxnSpPr>
            <p:nvPr/>
          </p:nvCxnSpPr>
          <p:spPr>
            <a:xfrm>
              <a:off x="1169644" y="2704125"/>
              <a:ext cx="721490" cy="1444583"/>
            </a:xfrm>
            <a:prstGeom prst="straightConnector1">
              <a:avLst/>
            </a:prstGeom>
            <a:ln w="25400">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1AD380B-BDD9-865E-EA37-00E4E69608C1}"/>
                </a:ext>
              </a:extLst>
            </p:cNvPr>
            <p:cNvSpPr txBox="1"/>
            <p:nvPr/>
          </p:nvSpPr>
          <p:spPr>
            <a:xfrm>
              <a:off x="335985" y="2304015"/>
              <a:ext cx="1667318" cy="400110"/>
            </a:xfrm>
            <a:prstGeom prst="rect">
              <a:avLst/>
            </a:prstGeom>
            <a:noFill/>
          </p:spPr>
          <p:txBody>
            <a:bodyPr wrap="none" rtlCol="0">
              <a:spAutoFit/>
            </a:bodyPr>
            <a:lstStyle/>
            <a:p>
              <a:r>
                <a:rPr lang="en-US" sz="2000" dirty="0"/>
                <a:t>Paraffin shield</a:t>
              </a:r>
            </a:p>
          </p:txBody>
        </p:sp>
        <p:cxnSp>
          <p:nvCxnSpPr>
            <p:cNvPr id="10" name="Straight Arrow Connector 9">
              <a:extLst>
                <a:ext uri="{FF2B5EF4-FFF2-40B4-BE49-F238E27FC236}">
                  <a16:creationId xmlns:a16="http://schemas.microsoft.com/office/drawing/2014/main" id="{003F7ABD-64C1-7B93-373B-A30AE3993B14}"/>
                </a:ext>
              </a:extLst>
            </p:cNvPr>
            <p:cNvCxnSpPr>
              <a:stCxn id="11" idx="0"/>
            </p:cNvCxnSpPr>
            <p:nvPr/>
          </p:nvCxnSpPr>
          <p:spPr>
            <a:xfrm flipV="1">
              <a:off x="1120815" y="4905405"/>
              <a:ext cx="549243" cy="949476"/>
            </a:xfrm>
            <a:prstGeom prst="straightConnector1">
              <a:avLst/>
            </a:prstGeom>
            <a:ln w="25400">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8490821-837D-E5F0-F4A8-7807C10F0328}"/>
                </a:ext>
              </a:extLst>
            </p:cNvPr>
            <p:cNvSpPr txBox="1"/>
            <p:nvPr/>
          </p:nvSpPr>
          <p:spPr>
            <a:xfrm>
              <a:off x="335985" y="5854881"/>
              <a:ext cx="1569660" cy="400110"/>
            </a:xfrm>
            <a:prstGeom prst="rect">
              <a:avLst/>
            </a:prstGeom>
            <a:noFill/>
          </p:spPr>
          <p:txBody>
            <a:bodyPr wrap="none" rtlCol="0">
              <a:spAutoFit/>
            </a:bodyPr>
            <a:lstStyle/>
            <a:p>
              <a:r>
                <a:rPr lang="en-US" sz="2000" dirty="0" err="1"/>
                <a:t>Pb</a:t>
              </a:r>
              <a:r>
                <a:rPr lang="en-US" sz="2000" dirty="0"/>
                <a:t> collimator</a:t>
              </a:r>
            </a:p>
          </p:txBody>
        </p:sp>
        <p:cxnSp>
          <p:nvCxnSpPr>
            <p:cNvPr id="12" name="Straight Arrow Connector 11">
              <a:extLst>
                <a:ext uri="{FF2B5EF4-FFF2-40B4-BE49-F238E27FC236}">
                  <a16:creationId xmlns:a16="http://schemas.microsoft.com/office/drawing/2014/main" id="{3824D9E3-EB3B-903E-AB68-3623DC642F96}"/>
                </a:ext>
              </a:extLst>
            </p:cNvPr>
            <p:cNvCxnSpPr>
              <a:stCxn id="13" idx="0"/>
            </p:cNvCxnSpPr>
            <p:nvPr/>
          </p:nvCxnSpPr>
          <p:spPr>
            <a:xfrm flipH="1" flipV="1">
              <a:off x="3084287" y="4035653"/>
              <a:ext cx="661800" cy="1819228"/>
            </a:xfrm>
            <a:prstGeom prst="straightConnector1">
              <a:avLst/>
            </a:prstGeom>
            <a:ln w="25400">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E665B5D-9EC7-0424-8F92-FCF0F1809C86}"/>
                </a:ext>
              </a:extLst>
            </p:cNvPr>
            <p:cNvSpPr txBox="1"/>
            <p:nvPr/>
          </p:nvSpPr>
          <p:spPr>
            <a:xfrm>
              <a:off x="2012664" y="5854881"/>
              <a:ext cx="3466846" cy="400110"/>
            </a:xfrm>
            <a:prstGeom prst="rect">
              <a:avLst/>
            </a:prstGeom>
            <a:noFill/>
          </p:spPr>
          <p:txBody>
            <a:bodyPr wrap="none" rtlCol="0">
              <a:spAutoFit/>
            </a:bodyPr>
            <a:lstStyle/>
            <a:p>
              <a:r>
                <a:rPr lang="en-US" sz="2000" dirty="0" err="1"/>
                <a:t>Nal</a:t>
              </a:r>
              <a:r>
                <a:rPr lang="en-US" sz="2000" dirty="0"/>
                <a:t>(Tl) shield annular segments</a:t>
              </a:r>
            </a:p>
          </p:txBody>
        </p:sp>
        <p:cxnSp>
          <p:nvCxnSpPr>
            <p:cNvPr id="14" name="Straight Arrow Connector 13">
              <a:extLst>
                <a:ext uri="{FF2B5EF4-FFF2-40B4-BE49-F238E27FC236}">
                  <a16:creationId xmlns:a16="http://schemas.microsoft.com/office/drawing/2014/main" id="{337786FC-6FF3-0A5D-2AAF-DA72833AE4BF}"/>
                </a:ext>
              </a:extLst>
            </p:cNvPr>
            <p:cNvCxnSpPr>
              <a:cxnSpLocks/>
              <a:stCxn id="15" idx="2"/>
            </p:cNvCxnSpPr>
            <p:nvPr/>
          </p:nvCxnSpPr>
          <p:spPr>
            <a:xfrm flipH="1">
              <a:off x="2822515" y="2194286"/>
              <a:ext cx="901526" cy="1232130"/>
            </a:xfrm>
            <a:prstGeom prst="straightConnector1">
              <a:avLst/>
            </a:prstGeom>
            <a:ln w="25400">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5E97290-8AD9-5E79-F833-20303D9EDBD4}"/>
                </a:ext>
              </a:extLst>
            </p:cNvPr>
            <p:cNvSpPr txBox="1"/>
            <p:nvPr/>
          </p:nvSpPr>
          <p:spPr>
            <a:xfrm>
              <a:off x="2095678" y="1794176"/>
              <a:ext cx="3256725" cy="400110"/>
            </a:xfrm>
            <a:prstGeom prst="rect">
              <a:avLst/>
            </a:prstGeom>
            <a:noFill/>
          </p:spPr>
          <p:txBody>
            <a:bodyPr wrap="none" rtlCol="0">
              <a:spAutoFit/>
            </a:bodyPr>
            <a:lstStyle/>
            <a:p>
              <a:r>
                <a:rPr lang="en-US" sz="2000" dirty="0"/>
                <a:t>10”×10” </a:t>
              </a:r>
              <a:r>
                <a:rPr lang="en-US" sz="2000" dirty="0" err="1"/>
                <a:t>Nal</a:t>
              </a:r>
              <a:r>
                <a:rPr lang="en-US" sz="2000" dirty="0"/>
                <a:t>(Tl) core detector</a:t>
              </a:r>
            </a:p>
          </p:txBody>
        </p:sp>
      </p:grpSp>
      <p:sp>
        <p:nvSpPr>
          <p:cNvPr id="29" name="TextBox 28">
            <a:extLst>
              <a:ext uri="{FF2B5EF4-FFF2-40B4-BE49-F238E27FC236}">
                <a16:creationId xmlns:a16="http://schemas.microsoft.com/office/drawing/2014/main" id="{18B4C767-F6BD-4976-2154-0B28F90F431B}"/>
              </a:ext>
            </a:extLst>
          </p:cNvPr>
          <p:cNvSpPr txBox="1"/>
          <p:nvPr/>
        </p:nvSpPr>
        <p:spPr>
          <a:xfrm>
            <a:off x="6447777" y="1468714"/>
            <a:ext cx="4960093" cy="537070"/>
          </a:xfrm>
          <a:prstGeom prst="rect">
            <a:avLst/>
          </a:prstGeom>
          <a:noFill/>
        </p:spPr>
        <p:txBody>
          <a:bodyPr wrap="square">
            <a:spAutoFit/>
          </a:bodyPr>
          <a:lstStyle/>
          <a:p>
            <a:pPr algn="ctr">
              <a:lnSpc>
                <a:spcPct val="70000"/>
              </a:lnSpc>
            </a:pPr>
            <a:r>
              <a:rPr lang="en-US" sz="2000" b="1" dirty="0"/>
              <a:t>Cosmic-ray muon background rejection</a:t>
            </a:r>
          </a:p>
          <a:p>
            <a:pPr algn="ctr">
              <a:lnSpc>
                <a:spcPct val="70000"/>
              </a:lnSpc>
            </a:pPr>
            <a:r>
              <a:rPr lang="en-US" sz="2000" b="1" dirty="0"/>
              <a:t>using HINDA anti-coincident shield</a:t>
            </a:r>
          </a:p>
        </p:txBody>
      </p:sp>
      <p:grpSp>
        <p:nvGrpSpPr>
          <p:cNvPr id="3" name="Group 2">
            <a:extLst>
              <a:ext uri="{FF2B5EF4-FFF2-40B4-BE49-F238E27FC236}">
                <a16:creationId xmlns:a16="http://schemas.microsoft.com/office/drawing/2014/main" id="{6B5FD776-A494-B812-9EAD-F1D96A140F0F}"/>
              </a:ext>
            </a:extLst>
          </p:cNvPr>
          <p:cNvGrpSpPr/>
          <p:nvPr/>
        </p:nvGrpSpPr>
        <p:grpSpPr>
          <a:xfrm>
            <a:off x="6037970" y="2097062"/>
            <a:ext cx="4984871" cy="3432357"/>
            <a:chOff x="4992799" y="3714221"/>
            <a:chExt cx="3921393" cy="2676096"/>
          </a:xfrm>
        </p:grpSpPr>
        <p:pic>
          <p:nvPicPr>
            <p:cNvPr id="25" name="Picture 24" descr="shield2d.pdf">
              <a:extLst>
                <a:ext uri="{FF2B5EF4-FFF2-40B4-BE49-F238E27FC236}">
                  <a16:creationId xmlns:a16="http://schemas.microsoft.com/office/drawing/2014/main" id="{43197F1E-2DDA-46BF-49F5-E9AEBE0DD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82" t="3818"/>
            <a:stretch/>
          </p:blipFill>
          <p:spPr>
            <a:xfrm rot="5400000">
              <a:off x="5615448" y="3091572"/>
              <a:ext cx="2676096" cy="3921393"/>
            </a:xfrm>
            <a:prstGeom prst="rect">
              <a:avLst/>
            </a:prstGeom>
          </p:spPr>
        </p:pic>
        <p:cxnSp>
          <p:nvCxnSpPr>
            <p:cNvPr id="26" name="Straight Connector 25">
              <a:extLst>
                <a:ext uri="{FF2B5EF4-FFF2-40B4-BE49-F238E27FC236}">
                  <a16:creationId xmlns:a16="http://schemas.microsoft.com/office/drawing/2014/main" id="{B5D40FAD-231B-3C2E-E500-ED73561ECFFE}"/>
                </a:ext>
              </a:extLst>
            </p:cNvPr>
            <p:cNvCxnSpPr/>
            <p:nvPr/>
          </p:nvCxnSpPr>
          <p:spPr>
            <a:xfrm>
              <a:off x="5616393" y="5770027"/>
              <a:ext cx="3016238"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58063C1E-4FD8-01F4-D894-2BE63E7C5AC6}"/>
              </a:ext>
            </a:extLst>
          </p:cNvPr>
          <p:cNvSpPr txBox="1"/>
          <p:nvPr/>
        </p:nvSpPr>
        <p:spPr>
          <a:xfrm>
            <a:off x="10784704" y="4549170"/>
            <a:ext cx="1120820" cy="369332"/>
          </a:xfrm>
          <a:prstGeom prst="rect">
            <a:avLst/>
          </a:prstGeom>
          <a:noFill/>
        </p:spPr>
        <p:txBody>
          <a:bodyPr wrap="none" rtlCol="0">
            <a:spAutoFit/>
          </a:bodyPr>
          <a:lstStyle/>
          <a:p>
            <a:r>
              <a:rPr lang="en-US" b="1" dirty="0">
                <a:solidFill>
                  <a:srgbClr val="0000FF"/>
                </a:solidFill>
              </a:rPr>
              <a:t>Shield cut</a:t>
            </a:r>
          </a:p>
        </p:txBody>
      </p:sp>
      <p:sp>
        <p:nvSpPr>
          <p:cNvPr id="30" name="TextBox 29">
            <a:extLst>
              <a:ext uri="{FF2B5EF4-FFF2-40B4-BE49-F238E27FC236}">
                <a16:creationId xmlns:a16="http://schemas.microsoft.com/office/drawing/2014/main" id="{06830655-F657-99DD-5FBE-CCB04FCA5791}"/>
              </a:ext>
            </a:extLst>
          </p:cNvPr>
          <p:cNvSpPr txBox="1"/>
          <p:nvPr/>
        </p:nvSpPr>
        <p:spPr>
          <a:xfrm>
            <a:off x="8331209" y="2458687"/>
            <a:ext cx="1903663" cy="369332"/>
          </a:xfrm>
          <a:prstGeom prst="rect">
            <a:avLst/>
          </a:prstGeom>
          <a:noFill/>
        </p:spPr>
        <p:txBody>
          <a:bodyPr wrap="none" rtlCol="0">
            <a:spAutoFit/>
          </a:bodyPr>
          <a:lstStyle/>
          <a:p>
            <a:r>
              <a:rPr lang="en-US" dirty="0">
                <a:solidFill>
                  <a:srgbClr val="FF0000"/>
                </a:solidFill>
              </a:rPr>
              <a:t>Cosmic-ray muons</a:t>
            </a:r>
          </a:p>
        </p:txBody>
      </p:sp>
      <p:sp>
        <p:nvSpPr>
          <p:cNvPr id="31" name="TextBox 30">
            <a:extLst>
              <a:ext uri="{FF2B5EF4-FFF2-40B4-BE49-F238E27FC236}">
                <a16:creationId xmlns:a16="http://schemas.microsoft.com/office/drawing/2014/main" id="{32FDFC00-9A62-7BAF-A99C-3BB946A07639}"/>
              </a:ext>
            </a:extLst>
          </p:cNvPr>
          <p:cNvSpPr txBox="1"/>
          <p:nvPr/>
        </p:nvSpPr>
        <p:spPr>
          <a:xfrm>
            <a:off x="6700449" y="5616394"/>
            <a:ext cx="2934073" cy="369332"/>
          </a:xfrm>
          <a:prstGeom prst="rect">
            <a:avLst/>
          </a:prstGeom>
          <a:noFill/>
        </p:spPr>
        <p:txBody>
          <a:bodyPr wrap="none" rtlCol="0">
            <a:spAutoFit/>
          </a:bodyPr>
          <a:lstStyle/>
          <a:p>
            <a:r>
              <a:rPr lang="en-US" dirty="0">
                <a:solidFill>
                  <a:srgbClr val="FF0000"/>
                </a:solidFill>
              </a:rPr>
              <a:t>Beam induced photon events</a:t>
            </a:r>
          </a:p>
        </p:txBody>
      </p:sp>
      <p:cxnSp>
        <p:nvCxnSpPr>
          <p:cNvPr id="32" name="Straight Arrow Connector 31">
            <a:extLst>
              <a:ext uri="{FF2B5EF4-FFF2-40B4-BE49-F238E27FC236}">
                <a16:creationId xmlns:a16="http://schemas.microsoft.com/office/drawing/2014/main" id="{DBADF263-C8D5-C898-4414-BE05604808AF}"/>
              </a:ext>
            </a:extLst>
          </p:cNvPr>
          <p:cNvCxnSpPr>
            <a:cxnSpLocks/>
          </p:cNvCxnSpPr>
          <p:nvPr/>
        </p:nvCxnSpPr>
        <p:spPr>
          <a:xfrm flipV="1">
            <a:off x="7906119" y="5041738"/>
            <a:ext cx="0" cy="62156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A2EE8AC-ABDA-62B4-6489-0A2201EA8530}"/>
              </a:ext>
            </a:extLst>
          </p:cNvPr>
          <p:cNvCxnSpPr>
            <a:cxnSpLocks/>
          </p:cNvCxnSpPr>
          <p:nvPr/>
        </p:nvCxnSpPr>
        <p:spPr>
          <a:xfrm>
            <a:off x="9283040" y="2828019"/>
            <a:ext cx="0" cy="61561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05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AFC4741-D4A7-B33D-8923-B9F80976649F}"/>
              </a:ext>
            </a:extLst>
          </p:cNvPr>
          <p:cNvGrpSpPr/>
          <p:nvPr/>
        </p:nvGrpSpPr>
        <p:grpSpPr>
          <a:xfrm>
            <a:off x="912305" y="2783142"/>
            <a:ext cx="4718797" cy="3446522"/>
            <a:chOff x="190990" y="2881391"/>
            <a:chExt cx="4718797" cy="3446522"/>
          </a:xfrm>
        </p:grpSpPr>
        <p:pic>
          <p:nvPicPr>
            <p:cNvPr id="9" name="Picture 8" descr="2D_BROOKE2.png">
              <a:extLst>
                <a:ext uri="{FF2B5EF4-FFF2-40B4-BE49-F238E27FC236}">
                  <a16:creationId xmlns:a16="http://schemas.microsoft.com/office/drawing/2014/main" id="{E6096824-F0F3-320C-409D-93A9CCE95D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579" r="16185"/>
            <a:stretch/>
          </p:blipFill>
          <p:spPr>
            <a:xfrm>
              <a:off x="190990" y="2953509"/>
              <a:ext cx="4512461" cy="3374404"/>
            </a:xfrm>
            <a:prstGeom prst="rect">
              <a:avLst/>
            </a:prstGeom>
          </p:spPr>
        </p:pic>
        <p:pic>
          <p:nvPicPr>
            <p:cNvPr id="10" name="Picture 9">
              <a:extLst>
                <a:ext uri="{FF2B5EF4-FFF2-40B4-BE49-F238E27FC236}">
                  <a16:creationId xmlns:a16="http://schemas.microsoft.com/office/drawing/2014/main" id="{5DB64506-F03D-8A13-B68C-D98FEAA7C1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19" t="5596" b="6154"/>
            <a:stretch/>
          </p:blipFill>
          <p:spPr>
            <a:xfrm>
              <a:off x="425670" y="2881391"/>
              <a:ext cx="4484117" cy="3249860"/>
            </a:xfrm>
            <a:prstGeom prst="rect">
              <a:avLst/>
            </a:prstGeom>
          </p:spPr>
        </p:pic>
        <p:cxnSp>
          <p:nvCxnSpPr>
            <p:cNvPr id="11" name="Straight Connector 10">
              <a:extLst>
                <a:ext uri="{FF2B5EF4-FFF2-40B4-BE49-F238E27FC236}">
                  <a16:creationId xmlns:a16="http://schemas.microsoft.com/office/drawing/2014/main" id="{46D10DA9-5F96-81D7-F9A3-DEAEE11288F4}"/>
                </a:ext>
              </a:extLst>
            </p:cNvPr>
            <p:cNvCxnSpPr/>
            <p:nvPr/>
          </p:nvCxnSpPr>
          <p:spPr>
            <a:xfrm flipH="1" flipV="1">
              <a:off x="820728" y="3789238"/>
              <a:ext cx="15122" cy="2157213"/>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70ECB4-03EE-E9AF-4665-A87DCD97C9E2}"/>
                </a:ext>
              </a:extLst>
            </p:cNvPr>
            <p:cNvCxnSpPr/>
            <p:nvPr/>
          </p:nvCxnSpPr>
          <p:spPr>
            <a:xfrm flipH="1" flipV="1">
              <a:off x="1519682" y="3789238"/>
              <a:ext cx="15122" cy="2157213"/>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DDBB206-9057-B348-D197-B2A566081976}"/>
                </a:ext>
              </a:extLst>
            </p:cNvPr>
            <p:cNvCxnSpPr/>
            <p:nvPr/>
          </p:nvCxnSpPr>
          <p:spPr>
            <a:xfrm flipH="1" flipV="1">
              <a:off x="3185801" y="3785164"/>
              <a:ext cx="15122" cy="215721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1555182-FC5B-BF86-170A-4F2D149EBE60}"/>
                </a:ext>
              </a:extLst>
            </p:cNvPr>
            <p:cNvCxnSpPr/>
            <p:nvPr/>
          </p:nvCxnSpPr>
          <p:spPr>
            <a:xfrm flipH="1" flipV="1">
              <a:off x="2792404" y="3785164"/>
              <a:ext cx="15122" cy="215721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B78B00B-6EF3-5129-159E-1F8230B3F7C6}"/>
                </a:ext>
              </a:extLst>
            </p:cNvPr>
            <p:cNvSpPr txBox="1"/>
            <p:nvPr/>
          </p:nvSpPr>
          <p:spPr>
            <a:xfrm>
              <a:off x="2468747" y="3067937"/>
              <a:ext cx="1099347" cy="707886"/>
            </a:xfrm>
            <a:prstGeom prst="rect">
              <a:avLst/>
            </a:prstGeom>
            <a:noFill/>
          </p:spPr>
          <p:txBody>
            <a:bodyPr wrap="square" rtlCol="0">
              <a:spAutoFit/>
            </a:bodyPr>
            <a:lstStyle/>
            <a:p>
              <a:pPr algn="ctr"/>
              <a:r>
                <a:rPr lang="en-US" sz="2000" dirty="0">
                  <a:solidFill>
                    <a:srgbClr val="FF0000"/>
                  </a:solidFill>
                </a:rPr>
                <a:t>Prompt events</a:t>
              </a:r>
            </a:p>
          </p:txBody>
        </p:sp>
        <p:sp>
          <p:nvSpPr>
            <p:cNvPr id="16" name="TextBox 15">
              <a:extLst>
                <a:ext uri="{FF2B5EF4-FFF2-40B4-BE49-F238E27FC236}">
                  <a16:creationId xmlns:a16="http://schemas.microsoft.com/office/drawing/2014/main" id="{783DBFEC-A408-2C9E-7D85-46349D2933A4}"/>
                </a:ext>
              </a:extLst>
            </p:cNvPr>
            <p:cNvSpPr txBox="1"/>
            <p:nvPr/>
          </p:nvSpPr>
          <p:spPr>
            <a:xfrm>
              <a:off x="625434" y="3077278"/>
              <a:ext cx="1099347" cy="707886"/>
            </a:xfrm>
            <a:prstGeom prst="rect">
              <a:avLst/>
            </a:prstGeom>
            <a:noFill/>
          </p:spPr>
          <p:txBody>
            <a:bodyPr wrap="square" rtlCol="0">
              <a:spAutoFit/>
            </a:bodyPr>
            <a:lstStyle/>
            <a:p>
              <a:pPr algn="ctr"/>
              <a:r>
                <a:rPr lang="en-US" sz="2000" dirty="0">
                  <a:solidFill>
                    <a:srgbClr val="0000FF"/>
                  </a:solidFill>
                </a:rPr>
                <a:t>Random events</a:t>
              </a:r>
            </a:p>
          </p:txBody>
        </p:sp>
      </p:grpSp>
      <p:sp>
        <p:nvSpPr>
          <p:cNvPr id="2" name="Title 1">
            <a:extLst>
              <a:ext uri="{FF2B5EF4-FFF2-40B4-BE49-F238E27FC236}">
                <a16:creationId xmlns:a16="http://schemas.microsoft.com/office/drawing/2014/main" id="{C36E58FA-A903-2CCF-E95B-85FCD2E87F87}"/>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Data analysis – Compton event selection</a:t>
            </a:r>
          </a:p>
        </p:txBody>
      </p:sp>
      <p:sp>
        <p:nvSpPr>
          <p:cNvPr id="4" name="Date Placeholder 3">
            <a:extLst>
              <a:ext uri="{FF2B5EF4-FFF2-40B4-BE49-F238E27FC236}">
                <a16:creationId xmlns:a16="http://schemas.microsoft.com/office/drawing/2014/main" id="{FCBED9AE-5A6F-7ED5-17FA-D9C00A5A011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742C36A6-5A45-6FA3-8954-B85DF6861DDE}"/>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AD61D6E-5919-20B3-03C0-4C2ABDECBB80}"/>
              </a:ext>
            </a:extLst>
          </p:cNvPr>
          <p:cNvSpPr>
            <a:spLocks noGrp="1"/>
          </p:cNvSpPr>
          <p:nvPr>
            <p:ph type="sldNum" sz="quarter" idx="12"/>
          </p:nvPr>
        </p:nvSpPr>
        <p:spPr/>
        <p:txBody>
          <a:bodyPr/>
          <a:lstStyle/>
          <a:p>
            <a:fld id="{BC1DC261-CB85-4346-B923-FF3322A4CE28}" type="slidenum">
              <a:rPr lang="en-US" smtClean="0"/>
              <a:t>14</a:t>
            </a:fld>
            <a:endParaRPr lang="en-US"/>
          </a:p>
        </p:txBody>
      </p:sp>
      <p:grpSp>
        <p:nvGrpSpPr>
          <p:cNvPr id="3" name="Group 2">
            <a:extLst>
              <a:ext uri="{FF2B5EF4-FFF2-40B4-BE49-F238E27FC236}">
                <a16:creationId xmlns:a16="http://schemas.microsoft.com/office/drawing/2014/main" id="{1AFC4FE6-6EA7-5B3C-01D3-0379AB7419AE}"/>
              </a:ext>
            </a:extLst>
          </p:cNvPr>
          <p:cNvGrpSpPr/>
          <p:nvPr/>
        </p:nvGrpSpPr>
        <p:grpSpPr>
          <a:xfrm>
            <a:off x="6279936" y="2826576"/>
            <a:ext cx="4788602" cy="3403087"/>
            <a:chOff x="1783681" y="2997259"/>
            <a:chExt cx="4788602" cy="3403087"/>
          </a:xfrm>
        </p:grpSpPr>
        <p:pic>
          <p:nvPicPr>
            <p:cNvPr id="23" name="Picture 22" descr="sum_cuts.pdf">
              <a:extLst>
                <a:ext uri="{FF2B5EF4-FFF2-40B4-BE49-F238E27FC236}">
                  <a16:creationId xmlns:a16="http://schemas.microsoft.com/office/drawing/2014/main" id="{5058281F-BD66-1D9C-35CB-F1F3B817CA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628" t="7418"/>
            <a:stretch/>
          </p:blipFill>
          <p:spPr>
            <a:xfrm rot="5400000">
              <a:off x="2476438" y="2304502"/>
              <a:ext cx="3403087" cy="4788602"/>
            </a:xfrm>
            <a:prstGeom prst="rect">
              <a:avLst/>
            </a:prstGeom>
          </p:spPr>
        </p:pic>
        <p:sp>
          <p:nvSpPr>
            <p:cNvPr id="25" name="TextBox 24">
              <a:extLst>
                <a:ext uri="{FF2B5EF4-FFF2-40B4-BE49-F238E27FC236}">
                  <a16:creationId xmlns:a16="http://schemas.microsoft.com/office/drawing/2014/main" id="{0D4CA738-E898-DD5E-74C7-8278371A5398}"/>
                </a:ext>
              </a:extLst>
            </p:cNvPr>
            <p:cNvSpPr txBox="1"/>
            <p:nvPr/>
          </p:nvSpPr>
          <p:spPr>
            <a:xfrm>
              <a:off x="4278145" y="3331153"/>
              <a:ext cx="2168666" cy="2431435"/>
            </a:xfrm>
            <a:prstGeom prst="rect">
              <a:avLst/>
            </a:prstGeom>
            <a:noFill/>
            <a:ln>
              <a:noFill/>
            </a:ln>
          </p:spPr>
          <p:txBody>
            <a:bodyPr wrap="square" rtlCol="0">
              <a:spAutoFit/>
            </a:bodyPr>
            <a:lstStyle/>
            <a:p>
              <a:pPr algn="r"/>
              <a:r>
                <a:rPr lang="en-US" sz="2400" dirty="0">
                  <a:solidFill>
                    <a:srgbClr val="00008D"/>
                  </a:solidFill>
                </a:rPr>
                <a:t>No cut</a:t>
              </a:r>
            </a:p>
            <a:p>
              <a:pPr algn="r"/>
              <a:endParaRPr lang="en-US" dirty="0">
                <a:solidFill>
                  <a:srgbClr val="00008D"/>
                </a:solidFill>
              </a:endParaRPr>
            </a:p>
            <a:p>
              <a:pPr algn="r"/>
              <a:r>
                <a:rPr lang="en-US" sz="2400" dirty="0">
                  <a:solidFill>
                    <a:srgbClr val="00FFFF"/>
                  </a:solidFill>
                </a:rPr>
                <a:t>Shield cut only</a:t>
              </a:r>
            </a:p>
            <a:p>
              <a:pPr algn="r"/>
              <a:endParaRPr lang="en-US" sz="1400" dirty="0">
                <a:solidFill>
                  <a:srgbClr val="3FE533"/>
                </a:solidFill>
              </a:endParaRPr>
            </a:p>
            <a:p>
              <a:pPr algn="r"/>
              <a:r>
                <a:rPr lang="en-US" sz="2400" dirty="0">
                  <a:solidFill>
                    <a:srgbClr val="3FE533"/>
                  </a:solidFill>
                </a:rPr>
                <a:t>TOF cut only</a:t>
              </a:r>
            </a:p>
            <a:p>
              <a:pPr algn="r"/>
              <a:endParaRPr lang="en-US" sz="2400" dirty="0">
                <a:solidFill>
                  <a:srgbClr val="3FE533"/>
                </a:solidFill>
              </a:endParaRPr>
            </a:p>
            <a:p>
              <a:pPr algn="r"/>
              <a:r>
                <a:rPr lang="en-US" sz="2400" dirty="0" err="1">
                  <a:solidFill>
                    <a:srgbClr val="FF0000"/>
                  </a:solidFill>
                </a:rPr>
                <a:t>Shield+TOF</a:t>
              </a:r>
              <a:r>
                <a:rPr lang="en-US" sz="2400" dirty="0">
                  <a:solidFill>
                    <a:srgbClr val="FF0000"/>
                  </a:solidFill>
                </a:rPr>
                <a:t> cuts</a:t>
              </a:r>
            </a:p>
          </p:txBody>
        </p:sp>
      </p:grpSp>
      <p:sp>
        <p:nvSpPr>
          <p:cNvPr id="26" name="Content Placeholder 10">
            <a:extLst>
              <a:ext uri="{FF2B5EF4-FFF2-40B4-BE49-F238E27FC236}">
                <a16:creationId xmlns:a16="http://schemas.microsoft.com/office/drawing/2014/main" id="{C5DD4879-948A-B706-C4E8-13B5A360D2AF}"/>
              </a:ext>
            </a:extLst>
          </p:cNvPr>
          <p:cNvSpPr txBox="1">
            <a:spLocks/>
          </p:cNvSpPr>
          <p:nvPr/>
        </p:nvSpPr>
        <p:spPr>
          <a:xfrm>
            <a:off x="728419" y="1289525"/>
            <a:ext cx="10625381" cy="190000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285750"/>
            <a:r>
              <a:rPr lang="en-US" sz="2400" dirty="0">
                <a:latin typeface="Calibri"/>
                <a:cs typeface="Calibri"/>
              </a:rPr>
              <a:t>Use anti-coincident shield (</a:t>
            </a:r>
            <a:r>
              <a:rPr lang="en-US" sz="2400" b="1" dirty="0">
                <a:latin typeface="Calibri"/>
                <a:cs typeface="Calibri"/>
              </a:rPr>
              <a:t>shield cut</a:t>
            </a:r>
            <a:r>
              <a:rPr lang="en-US" sz="2400" dirty="0">
                <a:latin typeface="Calibri"/>
                <a:cs typeface="Calibri"/>
              </a:rPr>
              <a:t>) and beam timing structure (</a:t>
            </a:r>
            <a:r>
              <a:rPr lang="en-US" sz="2400" b="1" dirty="0">
                <a:latin typeface="Calibri"/>
                <a:cs typeface="Calibri"/>
              </a:rPr>
              <a:t>TOF cut</a:t>
            </a:r>
            <a:r>
              <a:rPr lang="en-US" sz="2400" dirty="0">
                <a:latin typeface="Calibri"/>
                <a:cs typeface="Calibri"/>
              </a:rPr>
              <a:t>) to suppress cosmic-ray muon background</a:t>
            </a:r>
          </a:p>
          <a:p>
            <a:pPr marL="457200" lvl="1" indent="-285750"/>
            <a:r>
              <a:rPr lang="en-US" sz="2200" dirty="0">
                <a:cs typeface="Calibri"/>
              </a:rPr>
              <a:t>Remove &gt;99% cosmic events (</a:t>
            </a:r>
            <a:r>
              <a:rPr lang="en-US" sz="2200" b="1" dirty="0">
                <a:solidFill>
                  <a:srgbClr val="0000FF"/>
                </a:solidFill>
              </a:rPr>
              <a:t>3000 counts/</a:t>
            </a:r>
            <a:r>
              <a:rPr lang="en-US" sz="2200" b="1" dirty="0" err="1">
                <a:solidFill>
                  <a:srgbClr val="0000FF"/>
                </a:solidFill>
              </a:rPr>
              <a:t>hr</a:t>
            </a:r>
            <a:r>
              <a:rPr lang="en-US" sz="2200" b="1" dirty="0">
                <a:solidFill>
                  <a:srgbClr val="0000FF"/>
                </a:solidFill>
              </a:rPr>
              <a:t> -&gt; 6 counts/</a:t>
            </a:r>
            <a:r>
              <a:rPr lang="en-US" sz="2200" b="1" dirty="0" err="1">
                <a:solidFill>
                  <a:srgbClr val="0000FF"/>
                </a:solidFill>
              </a:rPr>
              <a:t>hr</a:t>
            </a:r>
            <a:r>
              <a:rPr lang="en-US" sz="2200" dirty="0"/>
              <a:t>) in the region of interest</a:t>
            </a:r>
            <a:endParaRPr lang="en-US" sz="2200" dirty="0">
              <a:cs typeface="Calibri"/>
            </a:endParaRPr>
          </a:p>
          <a:p>
            <a:pPr marL="317500" indent="-285750"/>
            <a:endParaRPr lang="en-US" sz="2400" dirty="0">
              <a:latin typeface="Calibri"/>
              <a:cs typeface="Calibri"/>
            </a:endParaRPr>
          </a:p>
          <a:p>
            <a:pPr marL="717550" lvl="1"/>
            <a:endParaRPr lang="en-US" sz="1800" dirty="0">
              <a:latin typeface="Calibri"/>
              <a:cs typeface="Calibri"/>
            </a:endParaRPr>
          </a:p>
        </p:txBody>
      </p:sp>
    </p:spTree>
    <p:extLst>
      <p:ext uri="{BB962C8B-B14F-4D97-AF65-F5344CB8AC3E}">
        <p14:creationId xmlns:p14="http://schemas.microsoft.com/office/powerpoint/2010/main" val="9081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632358-530A-B9E9-3C2D-28D23510FC28}"/>
              </a:ext>
            </a:extLst>
          </p:cNvPr>
          <p:cNvPicPr>
            <a:picLocks noChangeAspect="1"/>
          </p:cNvPicPr>
          <p:nvPr/>
        </p:nvPicPr>
        <p:blipFill>
          <a:blip r:embed="rId2"/>
          <a:stretch>
            <a:fillRect/>
          </a:stretch>
        </p:blipFill>
        <p:spPr>
          <a:xfrm rot="5400000">
            <a:off x="1748744" y="1938300"/>
            <a:ext cx="3443160" cy="4796737"/>
          </a:xfrm>
          <a:prstGeom prst="rect">
            <a:avLst/>
          </a:prstGeom>
        </p:spPr>
      </p:pic>
      <p:grpSp>
        <p:nvGrpSpPr>
          <p:cNvPr id="11" name="Group 10">
            <a:extLst>
              <a:ext uri="{FF2B5EF4-FFF2-40B4-BE49-F238E27FC236}">
                <a16:creationId xmlns:a16="http://schemas.microsoft.com/office/drawing/2014/main" id="{851086FC-4B55-087B-4025-520A5186C180}"/>
              </a:ext>
            </a:extLst>
          </p:cNvPr>
          <p:cNvGrpSpPr/>
          <p:nvPr/>
        </p:nvGrpSpPr>
        <p:grpSpPr>
          <a:xfrm>
            <a:off x="6212229" y="2764138"/>
            <a:ext cx="4796738" cy="3443161"/>
            <a:chOff x="408820" y="3210170"/>
            <a:chExt cx="4692952" cy="3229769"/>
          </a:xfrm>
        </p:grpSpPr>
        <p:pic>
          <p:nvPicPr>
            <p:cNvPr id="12" name="Picture 11">
              <a:extLst>
                <a:ext uri="{FF2B5EF4-FFF2-40B4-BE49-F238E27FC236}">
                  <a16:creationId xmlns:a16="http://schemas.microsoft.com/office/drawing/2014/main" id="{20F48D04-CCAD-F6B3-43C9-B74F787245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33" t="6547"/>
            <a:stretch/>
          </p:blipFill>
          <p:spPr>
            <a:xfrm rot="5400000">
              <a:off x="1140411" y="2478579"/>
              <a:ext cx="3229769" cy="4692952"/>
            </a:xfrm>
            <a:prstGeom prst="rect">
              <a:avLst/>
            </a:prstGeom>
          </p:spPr>
        </p:pic>
        <p:sp>
          <p:nvSpPr>
            <p:cNvPr id="13" name="TextBox 12">
              <a:extLst>
                <a:ext uri="{FF2B5EF4-FFF2-40B4-BE49-F238E27FC236}">
                  <a16:creationId xmlns:a16="http://schemas.microsoft.com/office/drawing/2014/main" id="{7D454F49-9E30-42E1-D1DE-935244BA9ED2}"/>
                </a:ext>
              </a:extLst>
            </p:cNvPr>
            <p:cNvSpPr txBox="1"/>
            <p:nvPr/>
          </p:nvSpPr>
          <p:spPr>
            <a:xfrm>
              <a:off x="2994904" y="3454303"/>
              <a:ext cx="1904459" cy="1132645"/>
            </a:xfrm>
            <a:prstGeom prst="rect">
              <a:avLst/>
            </a:prstGeom>
            <a:noFill/>
          </p:spPr>
          <p:txBody>
            <a:bodyPr wrap="square" rtlCol="0">
              <a:spAutoFit/>
            </a:bodyPr>
            <a:lstStyle/>
            <a:p>
              <a:pPr marL="285750" indent="-285750">
                <a:buFont typeface="Lucida Grande"/>
                <a:buChar char="-"/>
              </a:pPr>
              <a:r>
                <a:rPr lang="en-US" sz="1600" dirty="0">
                  <a:solidFill>
                    <a:srgbClr val="C11918"/>
                  </a:solidFill>
                </a:rPr>
                <a:t>Before random subtraction </a:t>
              </a:r>
            </a:p>
            <a:p>
              <a:pPr marL="285750" indent="-285750">
                <a:buFont typeface="Lucida Grande"/>
                <a:buChar char="-"/>
              </a:pPr>
              <a:r>
                <a:rPr lang="en-US" sz="1600" dirty="0"/>
                <a:t>After random subtraction</a:t>
              </a:r>
            </a:p>
          </p:txBody>
        </p:sp>
      </p:grpSp>
      <p:sp>
        <p:nvSpPr>
          <p:cNvPr id="2" name="Title 1">
            <a:extLst>
              <a:ext uri="{FF2B5EF4-FFF2-40B4-BE49-F238E27FC236}">
                <a16:creationId xmlns:a16="http://schemas.microsoft.com/office/drawing/2014/main" id="{C36E58FA-A903-2CCF-E95B-85FCD2E87F87}"/>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Data analysis – Compton event selection</a:t>
            </a:r>
          </a:p>
        </p:txBody>
      </p:sp>
      <p:sp>
        <p:nvSpPr>
          <p:cNvPr id="4" name="Date Placeholder 3">
            <a:extLst>
              <a:ext uri="{FF2B5EF4-FFF2-40B4-BE49-F238E27FC236}">
                <a16:creationId xmlns:a16="http://schemas.microsoft.com/office/drawing/2014/main" id="{FCBED9AE-5A6F-7ED5-17FA-D9C00A5A011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742C36A6-5A45-6FA3-8954-B85DF6861DDE}"/>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AD61D6E-5919-20B3-03C0-4C2ABDECBB80}"/>
              </a:ext>
            </a:extLst>
          </p:cNvPr>
          <p:cNvSpPr>
            <a:spLocks noGrp="1"/>
          </p:cNvSpPr>
          <p:nvPr>
            <p:ph type="sldNum" sz="quarter" idx="12"/>
          </p:nvPr>
        </p:nvSpPr>
        <p:spPr/>
        <p:txBody>
          <a:bodyPr/>
          <a:lstStyle/>
          <a:p>
            <a:fld id="{BC1DC261-CB85-4346-B923-FF3322A4CE28}" type="slidenum">
              <a:rPr lang="en-US" smtClean="0"/>
              <a:t>15</a:t>
            </a:fld>
            <a:endParaRPr lang="en-US"/>
          </a:p>
        </p:txBody>
      </p:sp>
      <p:sp>
        <p:nvSpPr>
          <p:cNvPr id="3" name="Content Placeholder 10">
            <a:extLst>
              <a:ext uri="{FF2B5EF4-FFF2-40B4-BE49-F238E27FC236}">
                <a16:creationId xmlns:a16="http://schemas.microsoft.com/office/drawing/2014/main" id="{EB39E021-8F24-C43B-60E0-1D6D3EB33B15}"/>
              </a:ext>
            </a:extLst>
          </p:cNvPr>
          <p:cNvSpPr txBox="1">
            <a:spLocks/>
          </p:cNvSpPr>
          <p:nvPr/>
        </p:nvSpPr>
        <p:spPr>
          <a:xfrm>
            <a:off x="728419" y="1289525"/>
            <a:ext cx="10625381" cy="199182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285750"/>
            <a:r>
              <a:rPr lang="en-US" sz="2400" dirty="0">
                <a:latin typeface="Calibri"/>
                <a:cs typeface="Calibri"/>
              </a:rPr>
              <a:t>Use anti-coincident shield (</a:t>
            </a:r>
            <a:r>
              <a:rPr lang="en-US" sz="2400" b="1" dirty="0">
                <a:latin typeface="Calibri"/>
                <a:cs typeface="Calibri"/>
              </a:rPr>
              <a:t>shield cut</a:t>
            </a:r>
            <a:r>
              <a:rPr lang="en-US" sz="2400" dirty="0">
                <a:latin typeface="Calibri"/>
                <a:cs typeface="Calibri"/>
              </a:rPr>
              <a:t>) and beam timing structure (</a:t>
            </a:r>
            <a:r>
              <a:rPr lang="en-US" sz="2400" b="1" dirty="0">
                <a:latin typeface="Calibri"/>
                <a:cs typeface="Calibri"/>
              </a:rPr>
              <a:t>TOF cut</a:t>
            </a:r>
            <a:r>
              <a:rPr lang="en-US" sz="2400" dirty="0">
                <a:latin typeface="Calibri"/>
                <a:cs typeface="Calibri"/>
              </a:rPr>
              <a:t>) to suppress cosmic-ray muon background</a:t>
            </a:r>
          </a:p>
          <a:p>
            <a:pPr marL="317500" indent="-285750"/>
            <a:r>
              <a:rPr lang="en-US" sz="2400" dirty="0">
                <a:cs typeface="Calibri"/>
              </a:rPr>
              <a:t>Subtract </a:t>
            </a:r>
            <a:r>
              <a:rPr lang="en-US" sz="2400" b="1" dirty="0">
                <a:solidFill>
                  <a:srgbClr val="0000FF"/>
                </a:solidFill>
                <a:cs typeface="Calibri"/>
              </a:rPr>
              <a:t>random</a:t>
            </a:r>
            <a:r>
              <a:rPr lang="en-US" sz="2400" dirty="0">
                <a:solidFill>
                  <a:srgbClr val="0000FF"/>
                </a:solidFill>
                <a:cs typeface="Calibri"/>
              </a:rPr>
              <a:t> (</a:t>
            </a:r>
            <a:r>
              <a:rPr lang="en-US" sz="2400" dirty="0">
                <a:solidFill>
                  <a:srgbClr val="0000FF"/>
                </a:solidFill>
              </a:rPr>
              <a:t>time-uncorrelated) </a:t>
            </a:r>
            <a:r>
              <a:rPr lang="en-US" sz="2400" b="1" dirty="0">
                <a:solidFill>
                  <a:srgbClr val="0000FF"/>
                </a:solidFill>
                <a:cs typeface="Calibri"/>
              </a:rPr>
              <a:t>background</a:t>
            </a:r>
            <a:r>
              <a:rPr lang="en-US" sz="2400" dirty="0">
                <a:solidFill>
                  <a:srgbClr val="0000FF"/>
                </a:solidFill>
                <a:cs typeface="Calibri"/>
              </a:rPr>
              <a:t> </a:t>
            </a:r>
            <a:r>
              <a:rPr lang="en-US" sz="2400" dirty="0">
                <a:cs typeface="Calibri"/>
              </a:rPr>
              <a:t>from the </a:t>
            </a:r>
            <a:r>
              <a:rPr lang="en-US" sz="2400" dirty="0">
                <a:solidFill>
                  <a:srgbClr val="C00000"/>
                </a:solidFill>
                <a:cs typeface="Calibri"/>
              </a:rPr>
              <a:t>prompt peak</a:t>
            </a:r>
          </a:p>
          <a:p>
            <a:pPr marL="317500" indent="-285750"/>
            <a:endParaRPr lang="en-US" sz="2400" dirty="0">
              <a:latin typeface="Calibri"/>
              <a:cs typeface="Calibri"/>
            </a:endParaRPr>
          </a:p>
          <a:p>
            <a:pPr marL="717550" lvl="1"/>
            <a:endParaRPr lang="en-US" sz="1800" dirty="0">
              <a:latin typeface="Calibri"/>
              <a:cs typeface="Calibri"/>
            </a:endParaRPr>
          </a:p>
        </p:txBody>
      </p:sp>
    </p:spTree>
    <p:extLst>
      <p:ext uri="{BB962C8B-B14F-4D97-AF65-F5344CB8AC3E}">
        <p14:creationId xmlns:p14="http://schemas.microsoft.com/office/powerpoint/2010/main" val="75781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58FA-A903-2CCF-E95B-85FCD2E87F87}"/>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Data analysis – Compton event selection</a:t>
            </a:r>
          </a:p>
        </p:txBody>
      </p:sp>
      <p:sp>
        <p:nvSpPr>
          <p:cNvPr id="4" name="Date Placeholder 3">
            <a:extLst>
              <a:ext uri="{FF2B5EF4-FFF2-40B4-BE49-F238E27FC236}">
                <a16:creationId xmlns:a16="http://schemas.microsoft.com/office/drawing/2014/main" id="{FCBED9AE-5A6F-7ED5-17FA-D9C00A5A011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742C36A6-5A45-6FA3-8954-B85DF6861DDE}"/>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AD61D6E-5919-20B3-03C0-4C2ABDECBB80}"/>
              </a:ext>
            </a:extLst>
          </p:cNvPr>
          <p:cNvSpPr>
            <a:spLocks noGrp="1"/>
          </p:cNvSpPr>
          <p:nvPr>
            <p:ph type="sldNum" sz="quarter" idx="12"/>
          </p:nvPr>
        </p:nvSpPr>
        <p:spPr/>
        <p:txBody>
          <a:bodyPr/>
          <a:lstStyle/>
          <a:p>
            <a:fld id="{BC1DC261-CB85-4346-B923-FF3322A4CE28}" type="slidenum">
              <a:rPr lang="en-US" smtClean="0"/>
              <a:t>16</a:t>
            </a:fld>
            <a:endParaRPr lang="en-US"/>
          </a:p>
        </p:txBody>
      </p:sp>
      <p:grpSp>
        <p:nvGrpSpPr>
          <p:cNvPr id="7" name="Group 6">
            <a:extLst>
              <a:ext uri="{FF2B5EF4-FFF2-40B4-BE49-F238E27FC236}">
                <a16:creationId xmlns:a16="http://schemas.microsoft.com/office/drawing/2014/main" id="{9B37A1B6-1E16-8205-4D14-B6CBDF1216DB}"/>
              </a:ext>
            </a:extLst>
          </p:cNvPr>
          <p:cNvGrpSpPr/>
          <p:nvPr/>
        </p:nvGrpSpPr>
        <p:grpSpPr>
          <a:xfrm>
            <a:off x="983664" y="2898373"/>
            <a:ext cx="10224672" cy="3536036"/>
            <a:chOff x="1307627" y="2982748"/>
            <a:chExt cx="8724254" cy="3017140"/>
          </a:xfrm>
        </p:grpSpPr>
        <p:pic>
          <p:nvPicPr>
            <p:cNvPr id="14" name="Picture 13" descr="full_empty.pdf">
              <a:extLst>
                <a:ext uri="{FF2B5EF4-FFF2-40B4-BE49-F238E27FC236}">
                  <a16:creationId xmlns:a16="http://schemas.microsoft.com/office/drawing/2014/main" id="{F736C72A-B152-133E-5F1C-86D930720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997"/>
            <a:stretch/>
          </p:blipFill>
          <p:spPr>
            <a:xfrm>
              <a:off x="5756755" y="3323071"/>
              <a:ext cx="4275126" cy="2676817"/>
            </a:xfrm>
            <a:prstGeom prst="rect">
              <a:avLst/>
            </a:prstGeom>
          </p:spPr>
        </p:pic>
        <p:grpSp>
          <p:nvGrpSpPr>
            <p:cNvPr id="15" name="Group 14">
              <a:extLst>
                <a:ext uri="{FF2B5EF4-FFF2-40B4-BE49-F238E27FC236}">
                  <a16:creationId xmlns:a16="http://schemas.microsoft.com/office/drawing/2014/main" id="{27152E37-BB70-4BA8-950E-596749463029}"/>
                </a:ext>
              </a:extLst>
            </p:cNvPr>
            <p:cNvGrpSpPr/>
            <p:nvPr/>
          </p:nvGrpSpPr>
          <p:grpSpPr>
            <a:xfrm>
              <a:off x="1307627" y="2982748"/>
              <a:ext cx="4275126" cy="2991884"/>
              <a:chOff x="350763" y="3826635"/>
              <a:chExt cx="3700708" cy="2357062"/>
            </a:xfrm>
          </p:grpSpPr>
          <p:pic>
            <p:nvPicPr>
              <p:cNvPr id="16" name="Picture 15" descr="full_empty.pdf">
                <a:extLst>
                  <a:ext uri="{FF2B5EF4-FFF2-40B4-BE49-F238E27FC236}">
                    <a16:creationId xmlns:a16="http://schemas.microsoft.com/office/drawing/2014/main" id="{1B10F9AA-C82A-98C8-6B99-F5448F48B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4134"/>
              <a:stretch/>
            </p:blipFill>
            <p:spPr>
              <a:xfrm>
                <a:off x="350763" y="3826635"/>
                <a:ext cx="3676947" cy="2108847"/>
              </a:xfrm>
              <a:prstGeom prst="rect">
                <a:avLst/>
              </a:prstGeom>
            </p:spPr>
          </p:pic>
          <p:pic>
            <p:nvPicPr>
              <p:cNvPr id="18" name="Picture 17" descr="full_empty.pdf">
                <a:extLst>
                  <a:ext uri="{FF2B5EF4-FFF2-40B4-BE49-F238E27FC236}">
                    <a16:creationId xmlns:a16="http://schemas.microsoft.com/office/drawing/2014/main" id="{359E832B-BDFC-B490-7C83-80A1F4B90C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3" t="95131" r="-543" b="-57"/>
              <a:stretch/>
            </p:blipFill>
            <p:spPr>
              <a:xfrm>
                <a:off x="374524" y="5894070"/>
                <a:ext cx="3676947" cy="289627"/>
              </a:xfrm>
              <a:prstGeom prst="rect">
                <a:avLst/>
              </a:prstGeom>
            </p:spPr>
          </p:pic>
        </p:grpSp>
        <p:sp>
          <p:nvSpPr>
            <p:cNvPr id="19" name="TextBox 18">
              <a:extLst>
                <a:ext uri="{FF2B5EF4-FFF2-40B4-BE49-F238E27FC236}">
                  <a16:creationId xmlns:a16="http://schemas.microsoft.com/office/drawing/2014/main" id="{2DC4AE86-E907-F10F-BE59-25BD73113FEA}"/>
                </a:ext>
              </a:extLst>
            </p:cNvPr>
            <p:cNvSpPr txBox="1"/>
            <p:nvPr/>
          </p:nvSpPr>
          <p:spPr>
            <a:xfrm>
              <a:off x="4529657" y="3873321"/>
              <a:ext cx="815655" cy="474078"/>
            </a:xfrm>
            <a:prstGeom prst="rect">
              <a:avLst/>
            </a:prstGeom>
            <a:noFill/>
          </p:spPr>
          <p:txBody>
            <a:bodyPr wrap="none" rtlCol="0">
              <a:spAutoFit/>
            </a:bodyPr>
            <a:lstStyle/>
            <a:p>
              <a:pPr marL="285750" indent="-285750">
                <a:buFont typeface="Courier New" panose="02070309020205020404" pitchFamily="49" charset="0"/>
                <a:buChar char="o"/>
              </a:pPr>
              <a:r>
                <a:rPr lang="en-US" sz="1600" dirty="0">
                  <a:solidFill>
                    <a:srgbClr val="C00000"/>
                  </a:solidFill>
                </a:rPr>
                <a:t>Empty</a:t>
              </a:r>
            </a:p>
            <a:p>
              <a:pPr marL="285750" indent="-285750">
                <a:buFont typeface="Arial" panose="020B0604020202020204" pitchFamily="34" charset="0"/>
                <a:buChar char="•"/>
              </a:pPr>
              <a:r>
                <a:rPr lang="en-US" sz="1600" dirty="0"/>
                <a:t>Full</a:t>
              </a:r>
            </a:p>
          </p:txBody>
        </p:sp>
        <p:sp>
          <p:nvSpPr>
            <p:cNvPr id="20" name="TextBox 19">
              <a:extLst>
                <a:ext uri="{FF2B5EF4-FFF2-40B4-BE49-F238E27FC236}">
                  <a16:creationId xmlns:a16="http://schemas.microsoft.com/office/drawing/2014/main" id="{C8E1B1A9-501D-19B5-A505-506435BCDB66}"/>
                </a:ext>
              </a:extLst>
            </p:cNvPr>
            <p:cNvSpPr txBox="1"/>
            <p:nvPr/>
          </p:nvSpPr>
          <p:spPr>
            <a:xfrm>
              <a:off x="9008248" y="3873321"/>
              <a:ext cx="815655" cy="474078"/>
            </a:xfrm>
            <a:prstGeom prst="rect">
              <a:avLst/>
            </a:prstGeom>
            <a:noFill/>
          </p:spPr>
          <p:txBody>
            <a:bodyPr wrap="none" rtlCol="0">
              <a:spAutoFit/>
            </a:bodyPr>
            <a:lstStyle/>
            <a:p>
              <a:pPr marL="285750" indent="-285750">
                <a:buFont typeface="Courier New" panose="02070309020205020404" pitchFamily="49" charset="0"/>
                <a:buChar char="o"/>
              </a:pPr>
              <a:r>
                <a:rPr lang="en-US" sz="1600" dirty="0">
                  <a:solidFill>
                    <a:srgbClr val="C00000"/>
                  </a:solidFill>
                </a:rPr>
                <a:t>Empty</a:t>
              </a:r>
            </a:p>
            <a:p>
              <a:pPr marL="285750" indent="-285750">
                <a:buFont typeface="Arial" panose="020B0604020202020204" pitchFamily="34" charset="0"/>
                <a:buChar char="•"/>
              </a:pPr>
              <a:r>
                <a:rPr lang="en-US" sz="1600" dirty="0"/>
                <a:t>Full</a:t>
              </a:r>
            </a:p>
          </p:txBody>
        </p:sp>
      </p:grpSp>
      <p:sp>
        <p:nvSpPr>
          <p:cNvPr id="3" name="Content Placeholder 10">
            <a:extLst>
              <a:ext uri="{FF2B5EF4-FFF2-40B4-BE49-F238E27FC236}">
                <a16:creationId xmlns:a16="http://schemas.microsoft.com/office/drawing/2014/main" id="{8D1AE19C-AACC-3E68-F729-CDD3A04F90BA}"/>
              </a:ext>
            </a:extLst>
          </p:cNvPr>
          <p:cNvSpPr txBox="1">
            <a:spLocks/>
          </p:cNvSpPr>
          <p:nvPr/>
        </p:nvSpPr>
        <p:spPr>
          <a:xfrm>
            <a:off x="728419" y="1289525"/>
            <a:ext cx="10625381" cy="2452466"/>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285750"/>
            <a:r>
              <a:rPr lang="en-US" sz="2400" dirty="0">
                <a:latin typeface="Calibri"/>
                <a:cs typeface="Calibri"/>
              </a:rPr>
              <a:t>Use anti-coincident shield (</a:t>
            </a:r>
            <a:r>
              <a:rPr lang="en-US" sz="2400" b="1" dirty="0">
                <a:latin typeface="Calibri"/>
                <a:cs typeface="Calibri"/>
              </a:rPr>
              <a:t>shield cut</a:t>
            </a:r>
            <a:r>
              <a:rPr lang="en-US" sz="2400" dirty="0">
                <a:latin typeface="Calibri"/>
                <a:cs typeface="Calibri"/>
              </a:rPr>
              <a:t>) and beam timing structure (</a:t>
            </a:r>
            <a:r>
              <a:rPr lang="en-US" sz="2400" b="1" dirty="0">
                <a:latin typeface="Calibri"/>
                <a:cs typeface="Calibri"/>
              </a:rPr>
              <a:t>TOF cut</a:t>
            </a:r>
            <a:r>
              <a:rPr lang="en-US" sz="2400" dirty="0">
                <a:latin typeface="Calibri"/>
                <a:cs typeface="Calibri"/>
              </a:rPr>
              <a:t>) to suppress cosmic-ray muon background</a:t>
            </a:r>
          </a:p>
          <a:p>
            <a:pPr marL="317500" indent="-285750"/>
            <a:r>
              <a:rPr lang="en-US" sz="2400" dirty="0">
                <a:cs typeface="Calibri"/>
              </a:rPr>
              <a:t>Subtract </a:t>
            </a:r>
            <a:r>
              <a:rPr lang="en-US" sz="2400" b="1" dirty="0">
                <a:cs typeface="Calibri"/>
              </a:rPr>
              <a:t>random</a:t>
            </a:r>
            <a:r>
              <a:rPr lang="en-US" sz="2400" dirty="0">
                <a:cs typeface="Calibri"/>
              </a:rPr>
              <a:t> (</a:t>
            </a:r>
            <a:r>
              <a:rPr lang="en-US" sz="2400" dirty="0"/>
              <a:t>time-uncorrelated) </a:t>
            </a:r>
            <a:r>
              <a:rPr lang="en-US" sz="2400" b="1" dirty="0">
                <a:cs typeface="Calibri"/>
              </a:rPr>
              <a:t>background</a:t>
            </a:r>
            <a:r>
              <a:rPr lang="en-US" sz="2400" dirty="0">
                <a:cs typeface="Calibri"/>
              </a:rPr>
              <a:t> from the prompt peak</a:t>
            </a:r>
          </a:p>
          <a:p>
            <a:pPr marL="317500" indent="-285750"/>
            <a:r>
              <a:rPr lang="en-US" sz="2400" dirty="0">
                <a:cs typeface="Calibri"/>
              </a:rPr>
              <a:t>Subtract </a:t>
            </a:r>
            <a:r>
              <a:rPr lang="en-US" sz="2400" b="1" dirty="0">
                <a:solidFill>
                  <a:srgbClr val="FF0000"/>
                </a:solidFill>
                <a:cs typeface="Calibri"/>
              </a:rPr>
              <a:t>empty target </a:t>
            </a:r>
            <a:r>
              <a:rPr lang="en-US" sz="2400" dirty="0">
                <a:cs typeface="Calibri"/>
              </a:rPr>
              <a:t>background from </a:t>
            </a:r>
            <a:r>
              <a:rPr lang="en-US" sz="2400" b="1" dirty="0">
                <a:solidFill>
                  <a:srgbClr val="0000FF"/>
                </a:solidFill>
                <a:cs typeface="Calibri"/>
              </a:rPr>
              <a:t>full target </a:t>
            </a:r>
            <a:r>
              <a:rPr lang="en-US" sz="2400" dirty="0">
                <a:cs typeface="Calibri"/>
              </a:rPr>
              <a:t>data</a:t>
            </a:r>
          </a:p>
          <a:p>
            <a:pPr marL="317500" indent="-285750"/>
            <a:endParaRPr lang="en-US" sz="2400" dirty="0">
              <a:latin typeface="Calibri"/>
              <a:cs typeface="Calibri"/>
            </a:endParaRPr>
          </a:p>
          <a:p>
            <a:pPr marL="717550" lvl="1"/>
            <a:endParaRPr lang="en-US" sz="1800" dirty="0">
              <a:latin typeface="Calibri"/>
              <a:cs typeface="Calibri"/>
            </a:endParaRPr>
          </a:p>
        </p:txBody>
      </p:sp>
    </p:spTree>
    <p:extLst>
      <p:ext uri="{BB962C8B-B14F-4D97-AF65-F5344CB8AC3E}">
        <p14:creationId xmlns:p14="http://schemas.microsoft.com/office/powerpoint/2010/main" val="547412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C5CDDF-6320-228C-4E36-876400317E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39864" y="801890"/>
            <a:ext cx="3690086" cy="5900639"/>
          </a:xfrm>
          <a:prstGeom prst="rect">
            <a:avLst/>
          </a:prstGeom>
        </p:spPr>
      </p:pic>
      <p:sp>
        <p:nvSpPr>
          <p:cNvPr id="2" name="Title 1">
            <a:extLst>
              <a:ext uri="{FF2B5EF4-FFF2-40B4-BE49-F238E27FC236}">
                <a16:creationId xmlns:a16="http://schemas.microsoft.com/office/drawing/2014/main" id="{C36E58FA-A903-2CCF-E95B-85FCD2E87F87}"/>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Data analysis – fit for photon yield</a:t>
            </a:r>
          </a:p>
        </p:txBody>
      </p:sp>
      <p:sp>
        <p:nvSpPr>
          <p:cNvPr id="4" name="Date Placeholder 3">
            <a:extLst>
              <a:ext uri="{FF2B5EF4-FFF2-40B4-BE49-F238E27FC236}">
                <a16:creationId xmlns:a16="http://schemas.microsoft.com/office/drawing/2014/main" id="{FCBED9AE-5A6F-7ED5-17FA-D9C00A5A011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742C36A6-5A45-6FA3-8954-B85DF6861DDE}"/>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AD61D6E-5919-20B3-03C0-4C2ABDECBB80}"/>
              </a:ext>
            </a:extLst>
          </p:cNvPr>
          <p:cNvSpPr>
            <a:spLocks noGrp="1"/>
          </p:cNvSpPr>
          <p:nvPr>
            <p:ph type="sldNum" sz="quarter" idx="12"/>
          </p:nvPr>
        </p:nvSpPr>
        <p:spPr/>
        <p:txBody>
          <a:bodyPr/>
          <a:lstStyle/>
          <a:p>
            <a:fld id="{BC1DC261-CB85-4346-B923-FF3322A4CE28}" type="slidenum">
              <a:rPr lang="en-US" smtClean="0"/>
              <a:t>17</a:t>
            </a:fld>
            <a:endParaRPr lang="en-US"/>
          </a:p>
        </p:txBody>
      </p:sp>
      <p:sp>
        <p:nvSpPr>
          <p:cNvPr id="13" name="Content Placeholder 2">
            <a:extLst>
              <a:ext uri="{FF2B5EF4-FFF2-40B4-BE49-F238E27FC236}">
                <a16:creationId xmlns:a16="http://schemas.microsoft.com/office/drawing/2014/main" id="{B652211D-D777-0BDE-0B06-6FC9EBE91B18}"/>
              </a:ext>
            </a:extLst>
          </p:cNvPr>
          <p:cNvSpPr txBox="1">
            <a:spLocks/>
          </p:cNvSpPr>
          <p:nvPr/>
        </p:nvSpPr>
        <p:spPr>
          <a:xfrm>
            <a:off x="425826" y="1177340"/>
            <a:ext cx="6914038" cy="5403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itchFamily="2" charset="2"/>
              <a:buChar char="Ø"/>
            </a:pPr>
            <a:r>
              <a:rPr lang="en-US" sz="2400" dirty="0"/>
              <a:t>Fit to the net energy spectrum of each detector</a:t>
            </a:r>
            <a:endParaRPr lang="en-US" sz="2400" dirty="0">
              <a:solidFill>
                <a:srgbClr val="0000FF"/>
              </a:solidFill>
            </a:endParaRPr>
          </a:p>
          <a:p>
            <a:pPr marL="0" indent="0">
              <a:lnSpc>
                <a:spcPct val="110000"/>
              </a:lnSpc>
              <a:buNone/>
            </a:pPr>
            <a:r>
              <a:rPr lang="en-US" sz="2400" dirty="0">
                <a:solidFill>
                  <a:srgbClr val="0000FF"/>
                </a:solidFill>
              </a:rPr>
              <a:t>Total fit</a:t>
            </a:r>
            <a:r>
              <a:rPr lang="en-US" sz="2400" dirty="0"/>
              <a:t> = </a:t>
            </a:r>
            <a:r>
              <a:rPr lang="en-US" sz="2400" dirty="0">
                <a:solidFill>
                  <a:srgbClr val="CD0000"/>
                </a:solidFill>
              </a:rPr>
              <a:t>detector response function </a:t>
            </a:r>
            <a:r>
              <a:rPr lang="en-US" sz="2400" dirty="0"/>
              <a:t>+ </a:t>
            </a:r>
            <a:r>
              <a:rPr lang="en-US" sz="2400" dirty="0">
                <a:solidFill>
                  <a:srgbClr val="00B050"/>
                </a:solidFill>
              </a:rPr>
              <a:t>background</a:t>
            </a:r>
          </a:p>
          <a:p>
            <a:pPr marL="0">
              <a:lnSpc>
                <a:spcPct val="110000"/>
              </a:lnSpc>
            </a:pPr>
            <a:r>
              <a:rPr lang="en-US" sz="2400" dirty="0">
                <a:solidFill>
                  <a:srgbClr val="CD0000"/>
                </a:solidFill>
              </a:rPr>
              <a:t>Detector response function</a:t>
            </a:r>
            <a:endParaRPr lang="en-US" sz="2400" i="1" dirty="0">
              <a:solidFill>
                <a:srgbClr val="CD0000"/>
              </a:solidFill>
            </a:endParaRPr>
          </a:p>
          <a:p>
            <a:pPr marL="457200" lvl="1">
              <a:lnSpc>
                <a:spcPct val="110000"/>
              </a:lnSpc>
            </a:pPr>
            <a:r>
              <a:rPr lang="en-US" sz="2000" dirty="0">
                <a:solidFill>
                  <a:srgbClr val="C00000"/>
                </a:solidFill>
              </a:rPr>
              <a:t>Convolution of the simulated detector response </a:t>
            </a:r>
            <a:r>
              <a:rPr lang="en-US" sz="2000" i="1" dirty="0">
                <a:solidFill>
                  <a:srgbClr val="C00000"/>
                </a:solidFill>
              </a:rPr>
              <a:t>S(E)</a:t>
            </a:r>
            <a:r>
              <a:rPr lang="en-US" sz="2000" dirty="0">
                <a:solidFill>
                  <a:srgbClr val="C00000"/>
                </a:solidFill>
              </a:rPr>
              <a:t> with a Gaussian smearing function</a:t>
            </a:r>
            <a:endParaRPr lang="en-US" sz="2000" dirty="0"/>
          </a:p>
          <a:p>
            <a:pPr marL="457200" lvl="1">
              <a:lnSpc>
                <a:spcPct val="110000"/>
              </a:lnSpc>
            </a:pPr>
            <a:endParaRPr lang="en-US" sz="2000" dirty="0">
              <a:solidFill>
                <a:srgbClr val="CD0000"/>
              </a:solidFill>
            </a:endParaRPr>
          </a:p>
          <a:p>
            <a:pPr marL="457200" lvl="1">
              <a:lnSpc>
                <a:spcPct val="110000"/>
              </a:lnSpc>
            </a:pPr>
            <a:endParaRPr lang="en-US" sz="1600" dirty="0">
              <a:solidFill>
                <a:srgbClr val="CD0000"/>
              </a:solidFill>
            </a:endParaRPr>
          </a:p>
          <a:p>
            <a:pPr marL="0">
              <a:lnSpc>
                <a:spcPct val="110000"/>
              </a:lnSpc>
            </a:pPr>
            <a:r>
              <a:rPr lang="en-US" sz="2400" dirty="0">
                <a:solidFill>
                  <a:srgbClr val="00B050"/>
                </a:solidFill>
              </a:rPr>
              <a:t>Background</a:t>
            </a:r>
          </a:p>
          <a:p>
            <a:pPr marL="457200" lvl="1">
              <a:lnSpc>
                <a:spcPct val="110000"/>
              </a:lnSpc>
            </a:pPr>
            <a:r>
              <a:rPr lang="en-US" sz="2000" dirty="0">
                <a:solidFill>
                  <a:srgbClr val="00B050"/>
                </a:solidFill>
              </a:rPr>
              <a:t>Exponential low-energy background at forward scattering angles</a:t>
            </a:r>
          </a:p>
          <a:p>
            <a:pPr marL="457200" lvl="1">
              <a:lnSpc>
                <a:spcPct val="110000"/>
              </a:lnSpc>
            </a:pPr>
            <a:r>
              <a:rPr lang="en-US" sz="2000" dirty="0">
                <a:solidFill>
                  <a:srgbClr val="00B050"/>
                </a:solidFill>
              </a:rPr>
              <a:t>Bremsstrahlung flat background at all angles</a:t>
            </a:r>
          </a:p>
          <a:p>
            <a:pPr>
              <a:lnSpc>
                <a:spcPct val="110000"/>
              </a:lnSpc>
              <a:buFont typeface="Wingdings" pitchFamily="2" charset="2"/>
              <a:buChar char="Ø"/>
            </a:pPr>
            <a:r>
              <a:rPr lang="en-US" sz="2400" dirty="0"/>
              <a:t>Photon yield is summed over the region of interest</a:t>
            </a:r>
          </a:p>
          <a:p>
            <a:pPr>
              <a:lnSpc>
                <a:spcPct val="110000"/>
              </a:lnSpc>
            </a:pPr>
            <a:endParaRPr lang="en-US" sz="3200" dirty="0"/>
          </a:p>
        </p:txBody>
      </p:sp>
      <p:pic>
        <p:nvPicPr>
          <p:cNvPr id="20" name="Picture 19">
            <a:extLst>
              <a:ext uri="{FF2B5EF4-FFF2-40B4-BE49-F238E27FC236}">
                <a16:creationId xmlns:a16="http://schemas.microsoft.com/office/drawing/2014/main" id="{DA6754AA-7D34-4499-3E04-98B990AFF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5664" y="3440469"/>
            <a:ext cx="4090361" cy="766321"/>
          </a:xfrm>
          <a:prstGeom prst="rect">
            <a:avLst/>
          </a:prstGeom>
        </p:spPr>
      </p:pic>
    </p:spTree>
    <p:extLst>
      <p:ext uri="{BB962C8B-B14F-4D97-AF65-F5344CB8AC3E}">
        <p14:creationId xmlns:p14="http://schemas.microsoft.com/office/powerpoint/2010/main" val="35600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4CF7-4C9B-4769-479F-A87AF6853E07}"/>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Differential cross section extraction</a:t>
            </a:r>
          </a:p>
        </p:txBody>
      </p:sp>
      <p:sp>
        <p:nvSpPr>
          <p:cNvPr id="4" name="Date Placeholder 3">
            <a:extLst>
              <a:ext uri="{FF2B5EF4-FFF2-40B4-BE49-F238E27FC236}">
                <a16:creationId xmlns:a16="http://schemas.microsoft.com/office/drawing/2014/main" id="{611D83F8-9362-303F-2416-9BE9482F369E}"/>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B6268A6C-5F18-1C5D-D170-6739DEEE6148}"/>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C604E01B-5F61-4020-40A2-0B10FCC941E4}"/>
              </a:ext>
            </a:extLst>
          </p:cNvPr>
          <p:cNvSpPr>
            <a:spLocks noGrp="1"/>
          </p:cNvSpPr>
          <p:nvPr>
            <p:ph type="sldNum" sz="quarter" idx="12"/>
          </p:nvPr>
        </p:nvSpPr>
        <p:spPr/>
        <p:txBody>
          <a:bodyPr/>
          <a:lstStyle/>
          <a:p>
            <a:fld id="{BC1DC261-CB85-4346-B923-FF3322A4CE28}" type="slidenum">
              <a:rPr lang="en-US" smtClean="0"/>
              <a:t>18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8C99920-3A3F-2EC1-8F2E-13FD5A1B5778}"/>
                  </a:ext>
                </a:extLst>
              </p:cNvPr>
              <p:cNvSpPr txBox="1"/>
              <p:nvPr/>
            </p:nvSpPr>
            <p:spPr>
              <a:xfrm>
                <a:off x="6893731" y="2075006"/>
                <a:ext cx="5153890" cy="10077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𝑑</m:t>
                          </m:r>
                          <m:r>
                            <a:rPr lang="en-US" sz="3000" b="0" i="1" smtClean="0">
                              <a:latin typeface="Cambria Math" panose="02040503050406030204" pitchFamily="18" charset="0"/>
                              <a:ea typeface="Cambria Math" panose="02040503050406030204" pitchFamily="18" charset="0"/>
                            </a:rPr>
                            <m:t>𝜎</m:t>
                          </m:r>
                        </m:num>
                        <m:den>
                          <m:r>
                            <a:rPr lang="en-US" sz="3000" b="0" i="1" smtClean="0">
                              <a:latin typeface="Cambria Math" panose="02040503050406030204" pitchFamily="18" charset="0"/>
                            </a:rPr>
                            <m:t>𝑑</m:t>
                          </m:r>
                          <m:r>
                            <m:rPr>
                              <m:sty m:val="p"/>
                            </m:rPr>
                            <a:rPr lang="el-GR" sz="3000" b="0" i="1" smtClean="0">
                              <a:latin typeface="Cambria Math" panose="02040503050406030204" pitchFamily="18" charset="0"/>
                              <a:ea typeface="Cambria Math" panose="02040503050406030204" pitchFamily="18" charset="0"/>
                            </a:rPr>
                            <m:t>Ω</m:t>
                          </m:r>
                        </m:den>
                      </m:f>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𝑌</m:t>
                          </m:r>
                          <m:r>
                            <a:rPr lang="en-US" sz="3000" b="0" i="1" smtClean="0">
                              <a:latin typeface="Cambria Math" panose="02040503050406030204" pitchFamily="18" charset="0"/>
                            </a:rPr>
                            <m:t> </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𝑓</m:t>
                              </m:r>
                            </m:e>
                            <m:sub>
                              <m:r>
                                <a:rPr lang="en-US" sz="3000" b="0" i="1" smtClean="0">
                                  <a:latin typeface="Cambria Math" panose="02040503050406030204" pitchFamily="18" charset="0"/>
                                </a:rPr>
                                <m:t>𝑏𝑐𝑐</m:t>
                              </m:r>
                            </m:sub>
                          </m:sSub>
                        </m:num>
                        <m:den>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𝑁</m:t>
                              </m:r>
                            </m:e>
                            <m:sub>
                              <m:r>
                                <a:rPr lang="en-US" sz="3000" b="0" i="1" smtClean="0">
                                  <a:latin typeface="Cambria Math" panose="02040503050406030204" pitchFamily="18" charset="0"/>
                                  <a:ea typeface="Cambria Math" panose="02040503050406030204" pitchFamily="18" charset="0"/>
                                </a:rPr>
                                <m:t>𝛾</m:t>
                              </m:r>
                            </m:sub>
                          </m:sSub>
                          <m:r>
                            <a:rPr lang="en-US" sz="3000" b="0" i="1" smtClean="0">
                              <a:latin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𝜅</m:t>
                          </m:r>
                          <m:r>
                            <a:rPr lang="en-US" sz="3000" b="0" i="1" smtClean="0">
                              <a:latin typeface="Cambria Math" panose="02040503050406030204" pitchFamily="18" charset="0"/>
                              <a:ea typeface="Cambria Math" panose="02040503050406030204" pitchFamily="18" charset="0"/>
                            </a:rPr>
                            <m:t> </m:t>
                          </m:r>
                          <m:sSub>
                            <m:sSubPr>
                              <m:ctrlPr>
                                <a:rPr lang="en-US" sz="3000" b="0" i="1" smtClean="0">
                                  <a:latin typeface="Cambria Math" panose="02040503050406030204" pitchFamily="18" charset="0"/>
                                  <a:ea typeface="Cambria Math" panose="02040503050406030204" pitchFamily="18" charset="0"/>
                                </a:rPr>
                              </m:ctrlPr>
                            </m:sSubPr>
                            <m:e>
                              <m:r>
                                <m:rPr>
                                  <m:sty m:val="p"/>
                                </m:rPr>
                                <a:rPr lang="el-GR" sz="3000" b="0" i="1" smtClean="0">
                                  <a:latin typeface="Cambria Math" panose="02040503050406030204" pitchFamily="18" charset="0"/>
                                  <a:ea typeface="Cambria Math" panose="02040503050406030204" pitchFamily="18" charset="0"/>
                                </a:rPr>
                                <m:t>Ω</m:t>
                              </m:r>
                            </m:e>
                            <m:sub>
                              <m:r>
                                <a:rPr lang="en-US" sz="3000" b="0" i="1" smtClean="0">
                                  <a:latin typeface="Cambria Math" panose="02040503050406030204" pitchFamily="18" charset="0"/>
                                  <a:ea typeface="Cambria Math" panose="02040503050406030204" pitchFamily="18" charset="0"/>
                                </a:rPr>
                                <m:t>𝑒𝑓𝑓</m:t>
                              </m:r>
                            </m:sub>
                          </m:sSub>
                          <m:r>
                            <a:rPr lang="en-US" sz="3000" b="0" i="1" smtClean="0">
                              <a:latin typeface="Cambria Math" panose="02040503050406030204" pitchFamily="18" charset="0"/>
                              <a:ea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𝜖</m:t>
                          </m:r>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𝑓</m:t>
                              </m:r>
                            </m:e>
                            <m:sub>
                              <m:r>
                                <a:rPr lang="en-US" sz="3000" b="0" i="1" smtClean="0">
                                  <a:latin typeface="Cambria Math" panose="02040503050406030204" pitchFamily="18" charset="0"/>
                                  <a:ea typeface="Cambria Math" panose="02040503050406030204" pitchFamily="18" charset="0"/>
                                </a:rPr>
                                <m:t>𝑎𝑏𝑠</m:t>
                              </m:r>
                            </m:sub>
                          </m:sSub>
                        </m:den>
                      </m:f>
                    </m:oMath>
                  </m:oMathPara>
                </a14:m>
                <a:endParaRPr lang="en-US" sz="3000" dirty="0"/>
              </a:p>
            </p:txBody>
          </p:sp>
        </mc:Choice>
        <mc:Fallback xmlns="">
          <p:sp>
            <p:nvSpPr>
              <p:cNvPr id="7" name="TextBox 6">
                <a:extLst>
                  <a:ext uri="{FF2B5EF4-FFF2-40B4-BE49-F238E27FC236}">
                    <a16:creationId xmlns:a16="http://schemas.microsoft.com/office/drawing/2014/main" id="{88C99920-3A3F-2EC1-8F2E-13FD5A1B5778}"/>
                  </a:ext>
                </a:extLst>
              </p:cNvPr>
              <p:cNvSpPr txBox="1">
                <a:spLocks noRot="1" noChangeAspect="1" noMove="1" noResize="1" noEditPoints="1" noAdjustHandles="1" noChangeArrowheads="1" noChangeShapeType="1" noTextEdit="1"/>
              </p:cNvSpPr>
              <p:nvPr/>
            </p:nvSpPr>
            <p:spPr>
              <a:xfrm>
                <a:off x="6893731" y="2075006"/>
                <a:ext cx="5153890" cy="1007776"/>
              </a:xfrm>
              <a:prstGeom prst="rect">
                <a:avLst/>
              </a:prstGeom>
              <a:blipFill>
                <a:blip r:embed="rId2"/>
                <a:stretch>
                  <a:fillRect t="-7500" b="-1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1A458906-AF3D-0123-42D1-8DCD931D9E2C}"/>
                  </a:ext>
                </a:extLst>
              </p:cNvPr>
              <p:cNvSpPr>
                <a:spLocks noGrp="1"/>
              </p:cNvSpPr>
              <p:nvPr>
                <p:ph idx="1"/>
              </p:nvPr>
            </p:nvSpPr>
            <p:spPr>
              <a:xfrm>
                <a:off x="332875" y="1253331"/>
                <a:ext cx="10515600" cy="4911281"/>
              </a:xfrm>
              <a:prstGeom prst="rect">
                <a:avLst/>
              </a:prstGeom>
            </p:spPr>
            <p:txBody>
              <a:bodyPr wrap="square">
                <a:spAutoFit/>
              </a:bodyPr>
              <a:lstStyle/>
              <a:p>
                <a:pPr marL="800100" lvl="1" indent="-342900">
                  <a:lnSpc>
                    <a:spcPct val="110000"/>
                  </a:lnSpc>
                  <a:buFont typeface="Wingdings" pitchFamily="2" charset="2"/>
                  <a:buChar char="Ø"/>
                </a:pPr>
                <a:r>
                  <a:rPr lang="en-US" sz="2400" i="1" dirty="0">
                    <a:solidFill>
                      <a:schemeClr val="tx1"/>
                    </a:solidFill>
                  </a:rPr>
                  <a:t>Y </a:t>
                </a:r>
                <a:r>
                  <a:rPr lang="en-US" sz="2400" dirty="0">
                    <a:solidFill>
                      <a:schemeClr val="tx1"/>
                    </a:solidFill>
                  </a:rPr>
                  <a:t>:  </a:t>
                </a:r>
                <a:r>
                  <a:rPr lang="en-US" sz="2400" dirty="0">
                    <a:solidFill>
                      <a:srgbClr val="A31F34"/>
                    </a:solidFill>
                  </a:rPr>
                  <a:t>Extracted photon yield </a:t>
                </a:r>
              </a:p>
              <a:p>
                <a:pPr marL="1257300" lvl="2" indent="-342900">
                  <a:lnSpc>
                    <a:spcPct val="110000"/>
                  </a:lnSpc>
                  <a:buFont typeface="Arial" panose="020B0604020202020204" pitchFamily="34" charset="0"/>
                  <a:buChar char="•"/>
                </a:pPr>
                <a:r>
                  <a:rPr lang="en-US" sz="2000" dirty="0">
                    <a:solidFill>
                      <a:schemeClr val="tx1"/>
                    </a:solidFill>
                  </a:rPr>
                  <a:t>Compton event selection and line-shape fitting</a:t>
                </a:r>
              </a:p>
              <a:p>
                <a:pPr marL="800100" lvl="1" indent="-342900">
                  <a:lnSpc>
                    <a:spcPct val="110000"/>
                  </a:lnSpc>
                  <a:buFont typeface="Wingdings" pitchFamily="2" charset="2"/>
                  <a:buChar char="Ø"/>
                </a:pPr>
                <a:r>
                  <a:rPr lang="en-US" sz="2400" i="1" dirty="0" err="1">
                    <a:solidFill>
                      <a:schemeClr val="tx1"/>
                    </a:solidFill>
                  </a:rPr>
                  <a:t>N</a:t>
                </a:r>
                <a:r>
                  <a:rPr lang="en-US" sz="2400" i="1" baseline="-25000" dirty="0" err="1">
                    <a:solidFill>
                      <a:schemeClr val="tx1"/>
                    </a:solidFill>
                  </a:rPr>
                  <a:t>γ</a:t>
                </a:r>
                <a:r>
                  <a:rPr lang="en-US" sz="2400" i="1" baseline="-25000" dirty="0">
                    <a:solidFill>
                      <a:schemeClr val="tx1"/>
                    </a:solidFill>
                  </a:rPr>
                  <a:t> </a:t>
                </a:r>
                <a:r>
                  <a:rPr lang="en-US" sz="2400" dirty="0">
                    <a:solidFill>
                      <a:schemeClr val="tx1"/>
                    </a:solidFill>
                  </a:rPr>
                  <a:t>:  </a:t>
                </a:r>
                <a:r>
                  <a:rPr lang="en-US" sz="2400" dirty="0">
                    <a:solidFill>
                      <a:srgbClr val="A31F34"/>
                    </a:solidFill>
                  </a:rPr>
                  <a:t>Number of incident photons</a:t>
                </a:r>
              </a:p>
              <a:p>
                <a:pPr marL="1257300" lvl="2" indent="-342900">
                  <a:lnSpc>
                    <a:spcPct val="110000"/>
                  </a:lnSpc>
                  <a:buFont typeface="Arial" panose="020B0604020202020204" pitchFamily="34" charset="0"/>
                  <a:buChar char="•"/>
                </a:pPr>
                <a:r>
                  <a:rPr lang="en-US" sz="2000" dirty="0">
                    <a:solidFill>
                      <a:schemeClr val="tx1"/>
                    </a:solidFill>
                  </a:rPr>
                  <a:t>Photon flux monitor</a:t>
                </a:r>
              </a:p>
              <a:p>
                <a:pPr marL="800100" lvl="1" indent="-342900">
                  <a:lnSpc>
                    <a:spcPct val="110000"/>
                  </a:lnSpc>
                  <a:buFont typeface="Wingdings" pitchFamily="2" charset="2"/>
                  <a:buChar char="Ø"/>
                </a:pP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𝜅</m:t>
                    </m:r>
                  </m:oMath>
                </a14:m>
                <a:r>
                  <a:rPr lang="en-US" sz="2400" i="1" dirty="0">
                    <a:solidFill>
                      <a:schemeClr val="tx1"/>
                    </a:solidFill>
                  </a:rPr>
                  <a:t> </a:t>
                </a:r>
                <a:r>
                  <a:rPr lang="en-US" sz="2400" dirty="0">
                    <a:solidFill>
                      <a:schemeClr val="tx1"/>
                    </a:solidFill>
                  </a:rPr>
                  <a:t>: </a:t>
                </a:r>
                <a:r>
                  <a:rPr lang="en-US" sz="2400" dirty="0">
                    <a:solidFill>
                      <a:srgbClr val="A31F34"/>
                    </a:solidFill>
                  </a:rPr>
                  <a:t>Target thickness (nuclei / cm</a:t>
                </a:r>
                <a:r>
                  <a:rPr lang="en-US" sz="2400" baseline="30000" dirty="0">
                    <a:solidFill>
                      <a:srgbClr val="A31F34"/>
                    </a:solidFill>
                  </a:rPr>
                  <a:t>2</a:t>
                </a:r>
                <a:r>
                  <a:rPr lang="en-US" sz="2400" dirty="0">
                    <a:solidFill>
                      <a:srgbClr val="A31F34"/>
                    </a:solidFill>
                  </a:rPr>
                  <a:t>)</a:t>
                </a:r>
              </a:p>
              <a:p>
                <a:pPr marL="800100" lvl="1" indent="-342900">
                  <a:lnSpc>
                    <a:spcPct val="110000"/>
                  </a:lnSpc>
                  <a:buFont typeface="Wingdings" pitchFamily="2" charset="2"/>
                  <a:buChar char="Ø"/>
                </a:pPr>
                <a:r>
                  <a:rPr lang="en-US" sz="2400" i="1" dirty="0">
                    <a:solidFill>
                      <a:schemeClr val="tx1"/>
                    </a:solidFill>
                  </a:rPr>
                  <a:t>Ω</a:t>
                </a:r>
                <a:r>
                  <a:rPr lang="en-US" sz="2400" i="1" baseline="-25000" dirty="0">
                    <a:solidFill>
                      <a:schemeClr val="tx1"/>
                    </a:solidFill>
                  </a:rPr>
                  <a:t>eff</a:t>
                </a:r>
                <a:r>
                  <a:rPr lang="en-US" sz="2400" dirty="0">
                    <a:solidFill>
                      <a:schemeClr val="tx1"/>
                    </a:solidFill>
                  </a:rPr>
                  <a:t> : </a:t>
                </a:r>
                <a:r>
                  <a:rPr lang="en-US" sz="2400" dirty="0">
                    <a:solidFill>
                      <a:srgbClr val="A31F34"/>
                    </a:solidFill>
                  </a:rPr>
                  <a:t>Effective solid angle</a:t>
                </a:r>
              </a:p>
              <a:p>
                <a:pPr marL="1257300" lvl="2" indent="-342900">
                  <a:lnSpc>
                    <a:spcPct val="110000"/>
                  </a:lnSpc>
                  <a:buFont typeface="Arial" panose="020B0604020202020204" pitchFamily="34" charset="0"/>
                  <a:buChar char="•"/>
                </a:pPr>
                <a:r>
                  <a:rPr lang="en-US" sz="2000" dirty="0">
                    <a:solidFill>
                      <a:schemeClr val="tx1"/>
                    </a:solidFill>
                  </a:rPr>
                  <a:t>Detector acceptance and target attenuation of outgoing photons</a:t>
                </a:r>
              </a:p>
              <a:p>
                <a:pPr marL="800100" lvl="1" indent="-342900">
                  <a:lnSpc>
                    <a:spcPct val="110000"/>
                  </a:lnSpc>
                  <a:buFont typeface="Wingdings" pitchFamily="2" charset="2"/>
                  <a:buChar char="Ø"/>
                </a:pP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𝜖</m:t>
                    </m:r>
                  </m:oMath>
                </a14:m>
                <a:r>
                  <a:rPr lang="en-US" sz="2400" dirty="0">
                    <a:solidFill>
                      <a:schemeClr val="tx1"/>
                    </a:solidFill>
                  </a:rPr>
                  <a:t> : </a:t>
                </a:r>
                <a:r>
                  <a:rPr lang="en-US" sz="2400" dirty="0">
                    <a:solidFill>
                      <a:srgbClr val="A31F34"/>
                    </a:solidFill>
                  </a:rPr>
                  <a:t>Line-shape efficiency</a:t>
                </a:r>
              </a:p>
              <a:p>
                <a:pPr marL="800100" lvl="1" indent="-342900">
                  <a:lnSpc>
                    <a:spcPct val="110000"/>
                  </a:lnSpc>
                  <a:buFont typeface="Wingdings" pitchFamily="2" charset="2"/>
                  <a:buChar char="Ø"/>
                </a:pPr>
                <a:r>
                  <a:rPr lang="en-US" sz="2400" i="1" dirty="0">
                    <a:solidFill>
                      <a:schemeClr val="tx1"/>
                    </a:solidFill>
                  </a:rPr>
                  <a:t>f</a:t>
                </a:r>
                <a:r>
                  <a:rPr lang="en-US" sz="2400" i="1" baseline="-25000" dirty="0">
                    <a:solidFill>
                      <a:schemeClr val="tx1"/>
                    </a:solidFill>
                  </a:rPr>
                  <a:t>abs </a:t>
                </a:r>
                <a:r>
                  <a:rPr lang="en-US" sz="2400" dirty="0">
                    <a:solidFill>
                      <a:schemeClr val="tx1"/>
                    </a:solidFill>
                  </a:rPr>
                  <a:t> : </a:t>
                </a:r>
                <a:r>
                  <a:rPr lang="en-US" sz="2400" dirty="0">
                    <a:solidFill>
                      <a:srgbClr val="A31F34"/>
                    </a:solidFill>
                  </a:rPr>
                  <a:t>Target absorption correction factor</a:t>
                </a:r>
              </a:p>
              <a:p>
                <a:pPr marL="1257300" lvl="2" indent="-342900">
                  <a:lnSpc>
                    <a:spcPct val="110000"/>
                  </a:lnSpc>
                  <a:buFont typeface="Arial" panose="020B0604020202020204" pitchFamily="34" charset="0"/>
                  <a:buChar char="•"/>
                </a:pPr>
                <a:r>
                  <a:rPr lang="en-US" sz="2000" dirty="0">
                    <a:solidFill>
                      <a:schemeClr val="tx1"/>
                    </a:solidFill>
                  </a:rPr>
                  <a:t>Target attenuation of incident photons</a:t>
                </a:r>
              </a:p>
              <a:p>
                <a:pPr marL="800100" lvl="1" indent="-342900">
                  <a:lnSpc>
                    <a:spcPct val="110000"/>
                  </a:lnSpc>
                  <a:buFont typeface="Wingdings" pitchFamily="2" charset="2"/>
                  <a:buChar char="Ø"/>
                </a:pPr>
                <a:r>
                  <a:rPr lang="en-US" sz="2400" i="1" dirty="0" err="1">
                    <a:solidFill>
                      <a:schemeClr val="tx1"/>
                    </a:solidFill>
                  </a:rPr>
                  <a:t>f</a:t>
                </a:r>
                <a:r>
                  <a:rPr lang="en-US" sz="2400" i="1" baseline="-25000" dirty="0" err="1">
                    <a:solidFill>
                      <a:schemeClr val="tx1"/>
                    </a:solidFill>
                  </a:rPr>
                  <a:t>bcc</a:t>
                </a:r>
                <a:r>
                  <a:rPr lang="en-US" sz="2400" i="1" baseline="-25000" dirty="0">
                    <a:solidFill>
                      <a:schemeClr val="tx1"/>
                    </a:solidFill>
                  </a:rPr>
                  <a:t> </a:t>
                </a:r>
                <a:r>
                  <a:rPr lang="en-US" sz="2400" dirty="0">
                    <a:solidFill>
                      <a:schemeClr val="tx1"/>
                    </a:solidFill>
                  </a:rPr>
                  <a:t> : </a:t>
                </a:r>
                <a:r>
                  <a:rPr lang="en-US" sz="2400" dirty="0">
                    <a:solidFill>
                      <a:srgbClr val="A31F34"/>
                    </a:solidFill>
                  </a:rPr>
                  <a:t>Bin center correction factor</a:t>
                </a:r>
              </a:p>
            </p:txBody>
          </p:sp>
        </mc:Choice>
        <mc:Fallback xmlns="">
          <p:sp>
            <p:nvSpPr>
              <p:cNvPr id="8" name="Content Placeholder 7">
                <a:extLst>
                  <a:ext uri="{FF2B5EF4-FFF2-40B4-BE49-F238E27FC236}">
                    <a16:creationId xmlns:a16="http://schemas.microsoft.com/office/drawing/2014/main" id="{1A458906-AF3D-0123-42D1-8DCD931D9E2C}"/>
                  </a:ext>
                </a:extLst>
              </p:cNvPr>
              <p:cNvSpPr>
                <a:spLocks noGrp="1" noRot="1" noChangeAspect="1" noMove="1" noResize="1" noEditPoints="1" noAdjustHandles="1" noChangeArrowheads="1" noChangeShapeType="1" noTextEdit="1"/>
              </p:cNvSpPr>
              <p:nvPr>
                <p:ph idx="1"/>
              </p:nvPr>
            </p:nvSpPr>
            <p:spPr>
              <a:xfrm>
                <a:off x="332875" y="1253331"/>
                <a:ext cx="10515600" cy="4911281"/>
              </a:xfrm>
              <a:prstGeom prst="rect">
                <a:avLst/>
              </a:prstGeom>
              <a:blipFill>
                <a:blip r:embed="rId3"/>
                <a:stretch>
                  <a:fillRect t="-515" b="-1804"/>
                </a:stretch>
              </a:blipFill>
            </p:spPr>
            <p:txBody>
              <a:bodyPr/>
              <a:lstStyle/>
              <a:p>
                <a:r>
                  <a:rPr lang="en-US">
                    <a:noFill/>
                  </a:rPr>
                  <a:t> </a:t>
                </a:r>
              </a:p>
            </p:txBody>
          </p:sp>
        </mc:Fallback>
      </mc:AlternateContent>
    </p:spTree>
    <p:extLst>
      <p:ext uri="{BB962C8B-B14F-4D97-AF65-F5344CB8AC3E}">
        <p14:creationId xmlns:p14="http://schemas.microsoft.com/office/powerpoint/2010/main" val="299433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0D62-6214-7EAE-41FA-B48501307746}"/>
              </a:ext>
            </a:extLst>
          </p:cNvPr>
          <p:cNvSpPr>
            <a:spLocks noGrp="1"/>
          </p:cNvSpPr>
          <p:nvPr>
            <p:ph type="title"/>
          </p:nvPr>
        </p:nvSpPr>
        <p:spPr/>
        <p:txBody>
          <a:bodyPr anchor="b">
            <a:normAutofit/>
          </a:bodyPr>
          <a:lstStyle/>
          <a:p>
            <a:r>
              <a:rPr lang="en-US" sz="5400" b="1" dirty="0">
                <a:solidFill>
                  <a:srgbClr val="A31F34"/>
                </a:solidFill>
                <a:effectLst>
                  <a:outerShdw blurRad="50800" dist="38100" dir="2700000" algn="tl" rotWithShape="0">
                    <a:prstClr val="black">
                      <a:alpha val="40000"/>
                    </a:prstClr>
                  </a:outerShdw>
                </a:effectLst>
                <a:latin typeface="Times New Roman"/>
                <a:cs typeface="Times New Roman"/>
              </a:rPr>
              <a:t>Outline</a:t>
            </a:r>
          </a:p>
        </p:txBody>
      </p:sp>
      <p:sp>
        <p:nvSpPr>
          <p:cNvPr id="3" name="Content Placeholder 2">
            <a:extLst>
              <a:ext uri="{FF2B5EF4-FFF2-40B4-BE49-F238E27FC236}">
                <a16:creationId xmlns:a16="http://schemas.microsoft.com/office/drawing/2014/main" id="{45E2DE8A-39A9-1A00-1564-4CBD00F20B0E}"/>
              </a:ext>
            </a:extLst>
          </p:cNvPr>
          <p:cNvSpPr>
            <a:spLocks noGrp="1"/>
          </p:cNvSpPr>
          <p:nvPr>
            <p:ph idx="1"/>
          </p:nvPr>
        </p:nvSpPr>
        <p:spPr>
          <a:xfrm>
            <a:off x="838200" y="2169763"/>
            <a:ext cx="10515600" cy="4007200"/>
          </a:xfrm>
        </p:spPr>
        <p:txBody>
          <a:bodyPr>
            <a:normAutofit/>
          </a:bodyPr>
          <a:lstStyle/>
          <a:p>
            <a:r>
              <a:rPr lang="en-US" sz="3200" dirty="0"/>
              <a:t>Introduction</a:t>
            </a:r>
          </a:p>
          <a:p>
            <a:r>
              <a:rPr lang="en-US" sz="3200" dirty="0"/>
              <a:t>Compton scattering and nucleon polarizabilities</a:t>
            </a:r>
          </a:p>
          <a:p>
            <a:r>
              <a:rPr lang="en-US" sz="3200" dirty="0"/>
              <a:t>Electron scattering and nucleon 3D spin structures</a:t>
            </a:r>
          </a:p>
          <a:p>
            <a:pPr lvl="1"/>
            <a:r>
              <a:rPr lang="en-US" sz="2800" dirty="0"/>
              <a:t>Fixed-target experiments at </a:t>
            </a:r>
            <a:r>
              <a:rPr lang="en-US" sz="2800" dirty="0" err="1"/>
              <a:t>JLab</a:t>
            </a:r>
            <a:r>
              <a:rPr lang="en-US" sz="2800" dirty="0"/>
              <a:t> and electron-ion collider at BNL</a:t>
            </a:r>
          </a:p>
          <a:p>
            <a:pPr lvl="1"/>
            <a:r>
              <a:rPr lang="en-US" sz="2800" dirty="0"/>
              <a:t>Development on novel polarized </a:t>
            </a:r>
            <a:r>
              <a:rPr lang="en-US" sz="2800" baseline="30000" dirty="0"/>
              <a:t>3</a:t>
            </a:r>
            <a:r>
              <a:rPr lang="en-US" sz="2800" dirty="0"/>
              <a:t>He target and ion source</a:t>
            </a:r>
          </a:p>
          <a:p>
            <a:r>
              <a:rPr lang="en-US" sz="3200" dirty="0"/>
              <a:t>Summary</a:t>
            </a:r>
          </a:p>
        </p:txBody>
      </p:sp>
      <p:sp>
        <p:nvSpPr>
          <p:cNvPr id="4" name="Date Placeholder 3">
            <a:extLst>
              <a:ext uri="{FF2B5EF4-FFF2-40B4-BE49-F238E27FC236}">
                <a16:creationId xmlns:a16="http://schemas.microsoft.com/office/drawing/2014/main" id="{609E393E-6D00-7807-549E-9322C84A0497}"/>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D011F63B-4981-B3D7-04B8-416CF2D5E7E9}"/>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CA4E393A-4BC9-901F-A40C-E8159996FB38}"/>
              </a:ext>
            </a:extLst>
          </p:cNvPr>
          <p:cNvSpPr>
            <a:spLocks noGrp="1"/>
          </p:cNvSpPr>
          <p:nvPr>
            <p:ph type="sldNum" sz="quarter" idx="12"/>
          </p:nvPr>
        </p:nvSpPr>
        <p:spPr/>
        <p:txBody>
          <a:bodyPr/>
          <a:lstStyle/>
          <a:p>
            <a:fld id="{BC1DC261-CB85-4346-B923-FF3322A4CE28}" type="slidenum">
              <a:rPr lang="en-US" smtClean="0"/>
              <a:t>1</a:t>
            </a:fld>
            <a:endParaRPr lang="en-US"/>
          </a:p>
        </p:txBody>
      </p:sp>
    </p:spTree>
    <p:extLst>
      <p:ext uri="{BB962C8B-B14F-4D97-AF65-F5344CB8AC3E}">
        <p14:creationId xmlns:p14="http://schemas.microsoft.com/office/powerpoint/2010/main" val="3738067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D372D2-5F31-8F34-0D61-D3D28C056137}"/>
              </a:ext>
            </a:extLst>
          </p:cNvPr>
          <p:cNvPicPr>
            <a:picLocks noChangeAspect="1"/>
          </p:cNvPicPr>
          <p:nvPr/>
        </p:nvPicPr>
        <p:blipFill>
          <a:blip r:embed="rId2"/>
          <a:stretch>
            <a:fillRect/>
          </a:stretch>
        </p:blipFill>
        <p:spPr>
          <a:xfrm rot="5400000">
            <a:off x="2602666" y="18276"/>
            <a:ext cx="3812883" cy="7890165"/>
          </a:xfrm>
          <a:prstGeom prst="rect">
            <a:avLst/>
          </a:prstGeom>
        </p:spPr>
      </p:pic>
      <p:sp>
        <p:nvSpPr>
          <p:cNvPr id="2" name="Title 1">
            <a:extLst>
              <a:ext uri="{FF2B5EF4-FFF2-40B4-BE49-F238E27FC236}">
                <a16:creationId xmlns:a16="http://schemas.microsoft.com/office/drawing/2014/main" id="{8B064CF1-01C2-15BE-EB8C-EF22FEB17848}"/>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Results of elastic Compton scattering from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4</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at 81 MeV at HI</a:t>
            </a:r>
            <a:r>
              <a:rPr lang="el-GR" b="1" dirty="0">
                <a:solidFill>
                  <a:srgbClr val="A31F34"/>
                </a:solidFill>
                <a:effectLst>
                  <a:outerShdw blurRad="50800" dist="38100" dir="2700000" algn="tl" rotWithShape="0">
                    <a:prstClr val="black">
                      <a:alpha val="40000"/>
                    </a:prstClr>
                  </a:outerShdw>
                </a:effectLst>
                <a:latin typeface="Times New Roman"/>
                <a:cs typeface="Times New Roman"/>
              </a:rPr>
              <a:t>γ</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S</a:t>
            </a:r>
          </a:p>
        </p:txBody>
      </p:sp>
      <p:sp>
        <p:nvSpPr>
          <p:cNvPr id="3" name="Content Placeholder 2">
            <a:extLst>
              <a:ext uri="{FF2B5EF4-FFF2-40B4-BE49-F238E27FC236}">
                <a16:creationId xmlns:a16="http://schemas.microsoft.com/office/drawing/2014/main" id="{8DF5DEC0-D49E-1D43-6B10-FFE38386C16F}"/>
              </a:ext>
            </a:extLst>
          </p:cNvPr>
          <p:cNvSpPr>
            <a:spLocks noGrp="1"/>
          </p:cNvSpPr>
          <p:nvPr>
            <p:ph idx="1"/>
          </p:nvPr>
        </p:nvSpPr>
        <p:spPr>
          <a:xfrm>
            <a:off x="564025" y="1918079"/>
            <a:ext cx="10515600" cy="4351338"/>
          </a:xfrm>
        </p:spPr>
        <p:txBody>
          <a:bodyPr>
            <a:normAutofit/>
          </a:bodyPr>
          <a:lstStyle/>
          <a:p>
            <a:pPr marL="0" indent="0">
              <a:buNone/>
            </a:pPr>
            <a:r>
              <a:rPr lang="en-US" sz="1800" dirty="0">
                <a:solidFill>
                  <a:schemeClr val="accent6">
                    <a:lumMod val="75000"/>
                  </a:schemeClr>
                </a:solidFill>
                <a:latin typeface="Times New Roman" panose="02020603050405020304" pitchFamily="18" charset="0"/>
                <a:cs typeface="Times New Roman" panose="02020603050405020304" pitchFamily="18" charset="0"/>
              </a:rPr>
              <a:t>X. Li </a:t>
            </a:r>
            <a:r>
              <a:rPr lang="en-US" sz="18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800" dirty="0">
                <a:solidFill>
                  <a:schemeClr val="accent6">
                    <a:lumMod val="75000"/>
                  </a:schemeClr>
                </a:solidFill>
                <a:latin typeface="Times New Roman" panose="02020603050405020304" pitchFamily="18" charset="0"/>
                <a:cs typeface="Times New Roman" panose="02020603050405020304" pitchFamily="18" charset="0"/>
              </a:rPr>
              <a:t>, Phys. Rev. C </a:t>
            </a:r>
            <a:r>
              <a:rPr lang="en-US" sz="1800" b="1" dirty="0">
                <a:solidFill>
                  <a:schemeClr val="accent6">
                    <a:lumMod val="75000"/>
                  </a:schemeClr>
                </a:solidFill>
                <a:latin typeface="Times New Roman" panose="02020603050405020304" pitchFamily="18" charset="0"/>
                <a:cs typeface="Times New Roman" panose="02020603050405020304" pitchFamily="18" charset="0"/>
              </a:rPr>
              <a:t>101</a:t>
            </a:r>
            <a:r>
              <a:rPr lang="en-US" sz="1800" dirty="0">
                <a:solidFill>
                  <a:schemeClr val="accent6">
                    <a:lumMod val="75000"/>
                  </a:schemeClr>
                </a:solidFill>
                <a:latin typeface="Times New Roman" panose="02020603050405020304" pitchFamily="18" charset="0"/>
                <a:cs typeface="Times New Roman" panose="02020603050405020304" pitchFamily="18" charset="0"/>
              </a:rPr>
              <a:t>, 034618 (2020) </a:t>
            </a:r>
          </a:p>
          <a:p>
            <a:pPr marL="0" indent="0">
              <a:buNone/>
            </a:pPr>
            <a:endParaRPr lang="en-US" sz="2000" dirty="0">
              <a:solidFill>
                <a:schemeClr val="accent6">
                  <a:lumMod val="75000"/>
                </a:schemeClr>
              </a:solidFill>
            </a:endParaRPr>
          </a:p>
        </p:txBody>
      </p:sp>
      <p:sp>
        <p:nvSpPr>
          <p:cNvPr id="4" name="Date Placeholder 3">
            <a:extLst>
              <a:ext uri="{FF2B5EF4-FFF2-40B4-BE49-F238E27FC236}">
                <a16:creationId xmlns:a16="http://schemas.microsoft.com/office/drawing/2014/main" id="{83B8FAE8-CD7D-80F2-6790-BA819731C073}"/>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ED5EACD1-4A02-7811-E422-3F5863E2FF0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42E8959A-27CE-0F34-E560-9EE1A30ECB27}"/>
              </a:ext>
            </a:extLst>
          </p:cNvPr>
          <p:cNvSpPr>
            <a:spLocks noGrp="1"/>
          </p:cNvSpPr>
          <p:nvPr>
            <p:ph type="sldNum" sz="quarter" idx="12"/>
          </p:nvPr>
        </p:nvSpPr>
        <p:spPr/>
        <p:txBody>
          <a:bodyPr/>
          <a:lstStyle/>
          <a:p>
            <a:fld id="{BC1DC261-CB85-4346-B923-FF3322A4CE28}" type="slidenum">
              <a:rPr lang="en-US" smtClean="0"/>
              <a:t>19</a:t>
            </a:fld>
            <a:endParaRPr lang="en-US" dirty="0"/>
          </a:p>
        </p:txBody>
      </p:sp>
      <p:sp>
        <p:nvSpPr>
          <p:cNvPr id="8" name="TextBox 7">
            <a:extLst>
              <a:ext uri="{FF2B5EF4-FFF2-40B4-BE49-F238E27FC236}">
                <a16:creationId xmlns:a16="http://schemas.microsoft.com/office/drawing/2014/main" id="{3EA03B21-C10C-92A9-304E-5910419266F6}"/>
              </a:ext>
            </a:extLst>
          </p:cNvPr>
          <p:cNvSpPr txBox="1"/>
          <p:nvPr/>
        </p:nvSpPr>
        <p:spPr>
          <a:xfrm>
            <a:off x="838200" y="5864295"/>
            <a:ext cx="5021115" cy="307777"/>
          </a:xfrm>
          <a:prstGeom prst="rect">
            <a:avLst/>
          </a:prstGeom>
          <a:noFill/>
        </p:spPr>
        <p:txBody>
          <a:bodyPr wrap="square" rtlCol="0">
            <a:spAutoFit/>
          </a:bodyPr>
          <a:lstStyle/>
          <a:p>
            <a:r>
              <a:rPr lang="en-US" sz="1400" dirty="0">
                <a:solidFill>
                  <a:schemeClr val="accent6">
                    <a:lumMod val="75000"/>
                  </a:schemeClr>
                </a:solidFill>
                <a:latin typeface="Times New Roman"/>
                <a:cs typeface="Times New Roman"/>
              </a:rPr>
              <a:t>K. </a:t>
            </a:r>
            <a:r>
              <a:rPr lang="en-US" sz="1400" dirty="0" err="1">
                <a:solidFill>
                  <a:schemeClr val="accent6">
                    <a:lumMod val="75000"/>
                  </a:schemeClr>
                </a:solidFill>
                <a:latin typeface="Times New Roman"/>
                <a:cs typeface="Times New Roman"/>
              </a:rPr>
              <a:t>Fuhrberg</a:t>
            </a:r>
            <a:r>
              <a:rPr lang="en-US" sz="1400" dirty="0">
                <a:solidFill>
                  <a:schemeClr val="accent6">
                    <a:lumMod val="75000"/>
                  </a:schemeClr>
                </a:solidFill>
                <a:latin typeface="Times New Roman"/>
                <a:cs typeface="Times New Roman"/>
              </a:rPr>
              <a:t> </a:t>
            </a:r>
            <a:r>
              <a:rPr lang="en-US" sz="1400" i="1" dirty="0">
                <a:solidFill>
                  <a:schemeClr val="accent6">
                    <a:lumMod val="75000"/>
                  </a:schemeClr>
                </a:solidFill>
                <a:latin typeface="Times New Roman"/>
                <a:cs typeface="Times New Roman"/>
              </a:rPr>
              <a:t>et al.</a:t>
            </a:r>
            <a:r>
              <a:rPr lang="en-US" sz="1400" dirty="0">
                <a:solidFill>
                  <a:schemeClr val="accent6">
                    <a:lumMod val="75000"/>
                  </a:schemeClr>
                </a:solidFill>
                <a:latin typeface="Times New Roman"/>
                <a:cs typeface="Times New Roman"/>
              </a:rPr>
              <a:t>, </a:t>
            </a:r>
            <a:r>
              <a:rPr lang="en-US" sz="1400" dirty="0" err="1">
                <a:solidFill>
                  <a:schemeClr val="accent6">
                    <a:lumMod val="75000"/>
                  </a:schemeClr>
                </a:solidFill>
                <a:latin typeface="Times New Roman"/>
                <a:cs typeface="Times New Roman"/>
              </a:rPr>
              <a:t>Nucl</a:t>
            </a:r>
            <a:r>
              <a:rPr lang="en-US" sz="1400" dirty="0">
                <a:solidFill>
                  <a:schemeClr val="accent6">
                    <a:lumMod val="75000"/>
                  </a:schemeClr>
                </a:solidFill>
                <a:latin typeface="Times New Roman"/>
                <a:cs typeface="Times New Roman"/>
              </a:rPr>
              <a:t>. Phys. A </a:t>
            </a:r>
            <a:r>
              <a:rPr lang="en-US" sz="1400" b="1" dirty="0">
                <a:solidFill>
                  <a:schemeClr val="accent6">
                    <a:lumMod val="75000"/>
                  </a:schemeClr>
                </a:solidFill>
                <a:latin typeface="Times New Roman"/>
                <a:cs typeface="Times New Roman"/>
              </a:rPr>
              <a:t>591</a:t>
            </a:r>
            <a:r>
              <a:rPr lang="en-US" sz="1400" dirty="0">
                <a:solidFill>
                  <a:schemeClr val="accent6">
                    <a:lumMod val="75000"/>
                  </a:schemeClr>
                </a:solidFill>
                <a:latin typeface="Times New Roman"/>
                <a:cs typeface="Times New Roman"/>
              </a:rPr>
              <a:t>, 1 (1995)</a:t>
            </a:r>
          </a:p>
        </p:txBody>
      </p:sp>
      <p:sp>
        <p:nvSpPr>
          <p:cNvPr id="9" name="TextBox 8">
            <a:extLst>
              <a:ext uri="{FF2B5EF4-FFF2-40B4-BE49-F238E27FC236}">
                <a16:creationId xmlns:a16="http://schemas.microsoft.com/office/drawing/2014/main" id="{00F1BC63-BF0A-AA9E-9A31-44F812FEBBC7}"/>
              </a:ext>
            </a:extLst>
          </p:cNvPr>
          <p:cNvSpPr txBox="1"/>
          <p:nvPr/>
        </p:nvSpPr>
        <p:spPr>
          <a:xfrm>
            <a:off x="4509107" y="5864295"/>
            <a:ext cx="5021115" cy="307777"/>
          </a:xfrm>
          <a:prstGeom prst="rect">
            <a:avLst/>
          </a:prstGeom>
          <a:noFill/>
        </p:spPr>
        <p:txBody>
          <a:bodyPr wrap="square" rtlCol="0">
            <a:spAutoFit/>
          </a:bodyPr>
          <a:lstStyle/>
          <a:p>
            <a:r>
              <a:rPr lang="is-IS" sz="1400" dirty="0">
                <a:solidFill>
                  <a:schemeClr val="accent6">
                    <a:lumMod val="75000"/>
                  </a:schemeClr>
                </a:solidFill>
                <a:latin typeface="Times New Roman"/>
                <a:cs typeface="Times New Roman"/>
              </a:rPr>
              <a:t>M. H. Sikora </a:t>
            </a:r>
            <a:r>
              <a:rPr lang="is-IS" sz="1400" i="1" dirty="0">
                <a:solidFill>
                  <a:schemeClr val="accent6">
                    <a:lumMod val="75000"/>
                  </a:schemeClr>
                </a:solidFill>
                <a:latin typeface="Times New Roman"/>
                <a:cs typeface="Times New Roman"/>
              </a:rPr>
              <a:t>et al.</a:t>
            </a:r>
            <a:r>
              <a:rPr lang="is-IS" sz="1400" dirty="0">
                <a:solidFill>
                  <a:schemeClr val="accent6">
                    <a:lumMod val="75000"/>
                  </a:schemeClr>
                </a:solidFill>
                <a:latin typeface="Times New Roman"/>
                <a:cs typeface="Times New Roman"/>
              </a:rPr>
              <a:t>, Phys. Rev. C </a:t>
            </a:r>
            <a:r>
              <a:rPr lang="is-IS" sz="1400" b="1" dirty="0">
                <a:solidFill>
                  <a:schemeClr val="accent6">
                    <a:lumMod val="75000"/>
                  </a:schemeClr>
                </a:solidFill>
                <a:latin typeface="Times New Roman"/>
                <a:cs typeface="Times New Roman"/>
              </a:rPr>
              <a:t>96</a:t>
            </a:r>
            <a:r>
              <a:rPr lang="is-IS" sz="1400" dirty="0">
                <a:solidFill>
                  <a:schemeClr val="accent6">
                    <a:lumMod val="75000"/>
                  </a:schemeClr>
                </a:solidFill>
                <a:latin typeface="Times New Roman"/>
                <a:cs typeface="Times New Roman"/>
              </a:rPr>
              <a:t>, 055209 (2017)  </a:t>
            </a:r>
          </a:p>
        </p:txBody>
      </p:sp>
      <p:sp>
        <p:nvSpPr>
          <p:cNvPr id="10" name="TextBox 9">
            <a:extLst>
              <a:ext uri="{FF2B5EF4-FFF2-40B4-BE49-F238E27FC236}">
                <a16:creationId xmlns:a16="http://schemas.microsoft.com/office/drawing/2014/main" id="{5681BEA2-AF89-B76C-EA6A-C89A2FC6CDC9}"/>
              </a:ext>
            </a:extLst>
          </p:cNvPr>
          <p:cNvSpPr txBox="1"/>
          <p:nvPr/>
        </p:nvSpPr>
        <p:spPr>
          <a:xfrm>
            <a:off x="8369149" y="2117077"/>
            <a:ext cx="322610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Circularly polarized beam</a:t>
            </a:r>
          </a:p>
          <a:p>
            <a:pPr marL="285750" indent="-285750">
              <a:buFont typeface="Arial" panose="020B0604020202020204" pitchFamily="34" charset="0"/>
              <a:buChar char="•"/>
            </a:pPr>
            <a:r>
              <a:rPr lang="en-US" dirty="0"/>
              <a:t>Unpolarized differential cross sections extracted with unprecedented precision</a:t>
            </a:r>
          </a:p>
          <a:p>
            <a:pPr marL="285750" indent="-285750">
              <a:buFont typeface="Arial" panose="020B0604020202020204" pitchFamily="34" charset="0"/>
              <a:buChar char="•"/>
            </a:pPr>
            <a:r>
              <a:rPr lang="en-US" b="1" dirty="0"/>
              <a:t>Fore-aft asymmetry </a:t>
            </a:r>
            <a:r>
              <a:rPr lang="en-US" dirty="0"/>
              <a:t>indicates a strong sensitivity to sub-nuclear effects</a:t>
            </a:r>
          </a:p>
          <a:p>
            <a:pPr marL="285750" indent="-285750">
              <a:buFont typeface="Arial" panose="020B0604020202020204" pitchFamily="34" charset="0"/>
              <a:buChar char="•"/>
            </a:pPr>
            <a:r>
              <a:rPr lang="en-US" dirty="0"/>
              <a:t>Strongly motivates new </a:t>
            </a:r>
            <a:r>
              <a:rPr lang="el-GR" dirty="0"/>
              <a:t>χ</a:t>
            </a:r>
            <a:r>
              <a:rPr lang="en-US" dirty="0"/>
              <a:t>EFT calculation of Compton scattering from </a:t>
            </a:r>
            <a:r>
              <a:rPr lang="en-US" baseline="30000" dirty="0"/>
              <a:t>4</a:t>
            </a:r>
            <a:r>
              <a:rPr lang="en-US" dirty="0"/>
              <a:t>He</a:t>
            </a:r>
            <a:endParaRPr lang="el-GR" dirty="0"/>
          </a:p>
          <a:p>
            <a:pPr marL="285750" indent="-285750">
              <a:buFont typeface="Arial" panose="020B0604020202020204" pitchFamily="34" charset="0"/>
              <a:buChar char="•"/>
            </a:pPr>
            <a:r>
              <a:rPr lang="el-GR" b="1" i="1" dirty="0">
                <a:latin typeface="Times New Roman" panose="02020603050405020304" pitchFamily="18" charset="0"/>
                <a:cs typeface="Times New Roman" panose="02020603050405020304" pitchFamily="18" charset="0"/>
              </a:rPr>
              <a:t>α</a:t>
            </a:r>
            <a:r>
              <a:rPr lang="en-US" b="1" i="1" baseline="-25000" dirty="0">
                <a:latin typeface="Times New Roman" panose="02020603050405020304" pitchFamily="18" charset="0"/>
                <a:cs typeface="Times New Roman" panose="02020603050405020304" pitchFamily="18" charset="0"/>
              </a:rPr>
              <a:t>n</a:t>
            </a:r>
            <a:r>
              <a:rPr lang="el-GR" b="1" i="1" baseline="-25000" dirty="0">
                <a:latin typeface="Times New Roman" panose="02020603050405020304" pitchFamily="18" charset="0"/>
                <a:cs typeface="Times New Roman" panose="02020603050405020304" pitchFamily="18" charset="0"/>
              </a:rPr>
              <a:t> </a:t>
            </a:r>
            <a:r>
              <a:rPr lang="el-GR" b="1" i="1" dirty="0"/>
              <a:t> </a:t>
            </a:r>
            <a:r>
              <a:rPr lang="en-US" b="1" dirty="0"/>
              <a:t>and </a:t>
            </a:r>
            <a:r>
              <a:rPr lang="el-GR" b="1" i="1" dirty="0">
                <a:latin typeface="Times New Roman" panose="02020603050405020304" pitchFamily="18" charset="0"/>
                <a:cs typeface="Times New Roman" panose="02020603050405020304" pitchFamily="18" charset="0"/>
              </a:rPr>
              <a:t>β</a:t>
            </a:r>
            <a:r>
              <a:rPr lang="en-US" b="1" i="1" baseline="-25000" dirty="0">
                <a:latin typeface="Times New Roman" panose="02020603050405020304" pitchFamily="18" charset="0"/>
                <a:cs typeface="Times New Roman" panose="02020603050405020304" pitchFamily="18" charset="0"/>
              </a:rPr>
              <a:t>n</a:t>
            </a:r>
            <a:r>
              <a:rPr lang="en-US" b="1" i="1" dirty="0">
                <a:latin typeface="Times New Roman" panose="02020603050405020304" pitchFamily="18" charset="0"/>
                <a:cs typeface="Times New Roman" panose="02020603050405020304" pitchFamily="18" charset="0"/>
              </a:rPr>
              <a:t> </a:t>
            </a:r>
            <a:r>
              <a:rPr lang="en-US" b="1" dirty="0">
                <a:cs typeface="Times New Roman" panose="02020603050405020304" pitchFamily="18" charset="0"/>
              </a:rPr>
              <a:t>then</a:t>
            </a:r>
            <a:r>
              <a:rPr lang="en-US" b="1" i="1" dirty="0">
                <a:latin typeface="Times New Roman" panose="02020603050405020304" pitchFamily="18" charset="0"/>
                <a:cs typeface="Times New Roman" panose="02020603050405020304" pitchFamily="18" charset="0"/>
              </a:rPr>
              <a:t> </a:t>
            </a:r>
            <a:r>
              <a:rPr lang="en-US" b="1" dirty="0"/>
              <a:t>can be extract from the </a:t>
            </a:r>
            <a:r>
              <a:rPr lang="en-US" b="1" baseline="30000" dirty="0"/>
              <a:t>4</a:t>
            </a:r>
            <a:r>
              <a:rPr lang="en-US" b="1" dirty="0"/>
              <a:t>He data combined with the relatively well-known proton values</a:t>
            </a:r>
          </a:p>
        </p:txBody>
      </p:sp>
    </p:spTree>
    <p:extLst>
      <p:ext uri="{BB962C8B-B14F-4D97-AF65-F5344CB8AC3E}">
        <p14:creationId xmlns:p14="http://schemas.microsoft.com/office/powerpoint/2010/main" val="248293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71F15-3A0B-3A37-7AD6-4E67A3A5C2D8}"/>
              </a:ext>
            </a:extLst>
          </p:cNvPr>
          <p:cNvPicPr>
            <a:picLocks noChangeAspect="1"/>
          </p:cNvPicPr>
          <p:nvPr/>
        </p:nvPicPr>
        <p:blipFill>
          <a:blip r:embed="rId3"/>
          <a:stretch>
            <a:fillRect/>
          </a:stretch>
        </p:blipFill>
        <p:spPr>
          <a:xfrm rot="5400000">
            <a:off x="356470" y="2029970"/>
            <a:ext cx="4387910" cy="4531776"/>
          </a:xfrm>
          <a:prstGeom prst="rect">
            <a:avLst/>
          </a:prstGeom>
        </p:spPr>
      </p:pic>
      <p:sp>
        <p:nvSpPr>
          <p:cNvPr id="2" name="Title 1">
            <a:extLst>
              <a:ext uri="{FF2B5EF4-FFF2-40B4-BE49-F238E27FC236}">
                <a16:creationId xmlns:a16="http://schemas.microsoft.com/office/drawing/2014/main" id="{8B064CF1-01C2-15BE-EB8C-EF22FEB17848}"/>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Results of Compton scattering from the proton at 81 and 83 MeV at HI</a:t>
            </a:r>
            <a:r>
              <a:rPr lang="el-GR" b="1" dirty="0">
                <a:solidFill>
                  <a:srgbClr val="A31F34"/>
                </a:solidFill>
                <a:effectLst>
                  <a:outerShdw blurRad="50800" dist="38100" dir="2700000" algn="tl" rotWithShape="0">
                    <a:prstClr val="black">
                      <a:alpha val="40000"/>
                    </a:prstClr>
                  </a:outerShdw>
                </a:effectLst>
                <a:latin typeface="Times New Roman"/>
                <a:cs typeface="Times New Roman"/>
              </a:rPr>
              <a:t>γ</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S</a:t>
            </a:r>
          </a:p>
        </p:txBody>
      </p:sp>
      <p:sp>
        <p:nvSpPr>
          <p:cNvPr id="4" name="Date Placeholder 3">
            <a:extLst>
              <a:ext uri="{FF2B5EF4-FFF2-40B4-BE49-F238E27FC236}">
                <a16:creationId xmlns:a16="http://schemas.microsoft.com/office/drawing/2014/main" id="{83B8FAE8-CD7D-80F2-6790-BA819731C073}"/>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ED5EACD1-4A02-7811-E422-3F5863E2FF0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42E8959A-27CE-0F34-E560-9EE1A30ECB27}"/>
              </a:ext>
            </a:extLst>
          </p:cNvPr>
          <p:cNvSpPr>
            <a:spLocks noGrp="1"/>
          </p:cNvSpPr>
          <p:nvPr>
            <p:ph type="sldNum" sz="quarter" idx="12"/>
          </p:nvPr>
        </p:nvSpPr>
        <p:spPr/>
        <p:txBody>
          <a:bodyPr/>
          <a:lstStyle/>
          <a:p>
            <a:fld id="{BC1DC261-CB85-4346-B923-FF3322A4CE28}" type="slidenum">
              <a:rPr lang="en-US" smtClean="0"/>
              <a:t>20</a:t>
            </a:fld>
            <a:endParaRPr lang="en-US" dirty="0"/>
          </a:p>
        </p:txBody>
      </p:sp>
      <p:sp>
        <p:nvSpPr>
          <p:cNvPr id="10" name="TextBox 9">
            <a:extLst>
              <a:ext uri="{FF2B5EF4-FFF2-40B4-BE49-F238E27FC236}">
                <a16:creationId xmlns:a16="http://schemas.microsoft.com/office/drawing/2014/main" id="{5681BEA2-AF89-B76C-EA6A-C89A2FC6CDC9}"/>
              </a:ext>
            </a:extLst>
          </p:cNvPr>
          <p:cNvSpPr txBox="1"/>
          <p:nvPr/>
        </p:nvSpPr>
        <p:spPr>
          <a:xfrm>
            <a:off x="4888015" y="1753213"/>
            <a:ext cx="646578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Circularly (81 MeV) and linearly (83 MeV) polarized beams</a:t>
            </a:r>
          </a:p>
          <a:p>
            <a:pPr marL="285750" indent="-285750">
              <a:buFont typeface="Arial" panose="020B0604020202020204" pitchFamily="34" charset="0"/>
              <a:buChar char="•"/>
            </a:pPr>
            <a:r>
              <a:rPr lang="en-US" dirty="0"/>
              <a:t>Polarized differential cross sections measured for the first time below the pion-production threshold</a:t>
            </a:r>
          </a:p>
          <a:p>
            <a:pPr marL="285750" indent="-285750">
              <a:buFont typeface="Arial" panose="020B0604020202020204" pitchFamily="34" charset="0"/>
              <a:buChar char="•"/>
            </a:pPr>
            <a:r>
              <a:rPr lang="en-US" b="1" dirty="0"/>
              <a:t>Provided a novel experimental approach to extract </a:t>
            </a:r>
            <a:r>
              <a:rPr lang="el-GR" b="1" i="1" dirty="0">
                <a:latin typeface="Times New Roman" panose="02020603050405020304" pitchFamily="18" charset="0"/>
                <a:cs typeface="Times New Roman" panose="02020603050405020304" pitchFamily="18" charset="0"/>
              </a:rPr>
              <a:t>α</a:t>
            </a:r>
            <a:r>
              <a:rPr lang="en-US" b="1" i="1" baseline="-25000" dirty="0">
                <a:latin typeface="Times New Roman" panose="02020603050405020304" pitchFamily="18" charset="0"/>
                <a:cs typeface="Times New Roman" panose="02020603050405020304" pitchFamily="18" charset="0"/>
              </a:rPr>
              <a:t>p</a:t>
            </a:r>
            <a:r>
              <a:rPr lang="el-GR" b="1" i="1" baseline="-25000" dirty="0">
                <a:latin typeface="Times New Roman" panose="02020603050405020304" pitchFamily="18" charset="0"/>
                <a:cs typeface="Times New Roman" panose="02020603050405020304" pitchFamily="18" charset="0"/>
              </a:rPr>
              <a:t> </a:t>
            </a:r>
            <a:r>
              <a:rPr lang="el-GR" b="1" i="1" dirty="0"/>
              <a:t> </a:t>
            </a:r>
            <a:r>
              <a:rPr lang="en-US" b="1" dirty="0"/>
              <a:t>and </a:t>
            </a:r>
            <a:r>
              <a:rPr lang="el-GR" b="1" i="1" dirty="0">
                <a:latin typeface="Times New Roman" panose="02020603050405020304" pitchFamily="18" charset="0"/>
                <a:cs typeface="Times New Roman" panose="02020603050405020304" pitchFamily="18" charset="0"/>
              </a:rPr>
              <a:t>β</a:t>
            </a:r>
            <a:r>
              <a:rPr lang="en-US" b="1" i="1" baseline="-25000" dirty="0">
                <a:latin typeface="Times New Roman" panose="02020603050405020304" pitchFamily="18" charset="0"/>
                <a:cs typeface="Times New Roman" panose="02020603050405020304" pitchFamily="18" charset="0"/>
              </a:rPr>
              <a:t>p</a:t>
            </a:r>
            <a:r>
              <a:rPr lang="en-US" b="1" i="1" dirty="0">
                <a:latin typeface="Times New Roman" panose="02020603050405020304" pitchFamily="18" charset="0"/>
                <a:cs typeface="Times New Roman" panose="02020603050405020304" pitchFamily="18" charset="0"/>
              </a:rPr>
              <a:t> </a:t>
            </a:r>
            <a:endParaRPr lang="en-US" b="1" dirty="0"/>
          </a:p>
          <a:p>
            <a:pPr marL="285750" indent="-285750">
              <a:buFont typeface="Arial" panose="020B0604020202020204" pitchFamily="34" charset="0"/>
              <a:buChar char="•"/>
            </a:pPr>
            <a:r>
              <a:rPr lang="en-US" dirty="0"/>
              <a:t>Motivates new high-precision proton measurements at HI</a:t>
            </a:r>
            <a:r>
              <a:rPr lang="el-GR" dirty="0"/>
              <a:t>γ</a:t>
            </a:r>
            <a:r>
              <a:rPr lang="en-US" dirty="0"/>
              <a:t>S</a:t>
            </a:r>
          </a:p>
        </p:txBody>
      </p:sp>
      <p:pic>
        <p:nvPicPr>
          <p:cNvPr id="14" name="Picture 13">
            <a:extLst>
              <a:ext uri="{FF2B5EF4-FFF2-40B4-BE49-F238E27FC236}">
                <a16:creationId xmlns:a16="http://schemas.microsoft.com/office/drawing/2014/main" id="{E4EB8749-611A-C36D-A60F-B87344512E13}"/>
              </a:ext>
            </a:extLst>
          </p:cNvPr>
          <p:cNvPicPr>
            <a:picLocks noChangeAspect="1"/>
          </p:cNvPicPr>
          <p:nvPr/>
        </p:nvPicPr>
        <p:blipFill>
          <a:blip r:embed="rId4"/>
          <a:stretch>
            <a:fillRect/>
          </a:stretch>
        </p:blipFill>
        <p:spPr>
          <a:xfrm rot="5400000">
            <a:off x="5922885" y="2278952"/>
            <a:ext cx="2377778" cy="4494001"/>
          </a:xfrm>
          <a:prstGeom prst="rect">
            <a:avLst/>
          </a:prstGeom>
        </p:spPr>
      </p:pic>
      <p:pic>
        <p:nvPicPr>
          <p:cNvPr id="17" name="Picture 16">
            <a:extLst>
              <a:ext uri="{FF2B5EF4-FFF2-40B4-BE49-F238E27FC236}">
                <a16:creationId xmlns:a16="http://schemas.microsoft.com/office/drawing/2014/main" id="{7218B8B4-B139-16CC-A5DF-17B9F3C7DC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2822" y="4555188"/>
            <a:ext cx="1378755" cy="684345"/>
          </a:xfrm>
          <a:prstGeom prst="rect">
            <a:avLst/>
          </a:prstGeom>
        </p:spPr>
      </p:pic>
      <p:sp>
        <p:nvSpPr>
          <p:cNvPr id="19" name="TextBox 18">
            <a:extLst>
              <a:ext uri="{FF2B5EF4-FFF2-40B4-BE49-F238E27FC236}">
                <a16:creationId xmlns:a16="http://schemas.microsoft.com/office/drawing/2014/main" id="{FD1B9C96-7B52-BEAE-5E25-ACAC8101E08F}"/>
              </a:ext>
            </a:extLst>
          </p:cNvPr>
          <p:cNvSpPr txBox="1"/>
          <p:nvPr/>
        </p:nvSpPr>
        <p:spPr>
          <a:xfrm>
            <a:off x="4888015" y="5714842"/>
            <a:ext cx="7701673" cy="830997"/>
          </a:xfrm>
          <a:prstGeom prst="rect">
            <a:avLst/>
          </a:prstGeom>
          <a:noFill/>
        </p:spPr>
        <p:txBody>
          <a:bodyPr wrap="square">
            <a:spAutoFit/>
          </a:bodyPr>
          <a:lstStyle/>
          <a:p>
            <a:r>
              <a:rPr lang="en-US" sz="1200" dirty="0">
                <a:solidFill>
                  <a:schemeClr val="accent6">
                    <a:lumMod val="75000"/>
                  </a:schemeClr>
                </a:solidFill>
                <a:latin typeface="Times New Roman" panose="02020603050405020304" pitchFamily="18" charset="0"/>
                <a:cs typeface="Times New Roman" panose="02020603050405020304" pitchFamily="18" charset="0"/>
              </a:rPr>
              <a:t>V. Olmos de </a:t>
            </a:r>
            <a:r>
              <a:rPr lang="en-US" sz="1200" dirty="0" err="1">
                <a:solidFill>
                  <a:schemeClr val="accent6">
                    <a:lumMod val="75000"/>
                  </a:schemeClr>
                </a:solidFill>
                <a:latin typeface="Times New Roman" panose="02020603050405020304" pitchFamily="18" charset="0"/>
                <a:cs typeface="Times New Roman" panose="02020603050405020304" pitchFamily="18" charset="0"/>
              </a:rPr>
              <a:t>León</a:t>
            </a:r>
            <a:r>
              <a:rPr lang="en-US" sz="1200"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200" dirty="0">
                <a:solidFill>
                  <a:schemeClr val="accent6">
                    <a:lumMod val="75000"/>
                  </a:schemeClr>
                </a:solidFill>
                <a:latin typeface="Times New Roman" panose="02020603050405020304" pitchFamily="18" charset="0"/>
                <a:cs typeface="Times New Roman" panose="02020603050405020304" pitchFamily="18" charset="0"/>
              </a:rPr>
              <a:t>., Eur. Phys. J. A 10, 207 (2001)      </a:t>
            </a:r>
          </a:p>
          <a:p>
            <a:r>
              <a:rPr lang="en-US" sz="1200" dirty="0">
                <a:solidFill>
                  <a:schemeClr val="accent6">
                    <a:lumMod val="75000"/>
                  </a:schemeClr>
                </a:solidFill>
                <a:latin typeface="Times New Roman" panose="02020603050405020304" pitchFamily="18" charset="0"/>
                <a:cs typeface="Times New Roman" panose="02020603050405020304" pitchFamily="18" charset="0"/>
              </a:rPr>
              <a:t>B. E. MacGibbon </a:t>
            </a:r>
            <a:r>
              <a:rPr lang="en-US" sz="12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200" dirty="0">
                <a:solidFill>
                  <a:schemeClr val="accent6">
                    <a:lumMod val="75000"/>
                  </a:schemeClr>
                </a:solidFill>
                <a:latin typeface="Times New Roman" panose="02020603050405020304" pitchFamily="18" charset="0"/>
                <a:cs typeface="Times New Roman" panose="02020603050405020304" pitchFamily="18" charset="0"/>
              </a:rPr>
              <a:t>., Phys. Rev. C 52, 2097 (1995)</a:t>
            </a:r>
          </a:p>
          <a:p>
            <a:r>
              <a:rPr lang="en-US" sz="1200" dirty="0">
                <a:solidFill>
                  <a:schemeClr val="accent6">
                    <a:lumMod val="75000"/>
                  </a:schemeClr>
                </a:solidFill>
                <a:latin typeface="Times New Roman" panose="02020603050405020304" pitchFamily="18" charset="0"/>
                <a:cs typeface="Times New Roman" panose="02020603050405020304" pitchFamily="18" charset="0"/>
              </a:rPr>
              <a:t>V. </a:t>
            </a:r>
            <a:r>
              <a:rPr lang="en-US" sz="1200" dirty="0" err="1">
                <a:solidFill>
                  <a:schemeClr val="accent6">
                    <a:lumMod val="75000"/>
                  </a:schemeClr>
                </a:solidFill>
                <a:latin typeface="Times New Roman" panose="02020603050405020304" pitchFamily="18" charset="0"/>
                <a:cs typeface="Times New Roman" panose="02020603050405020304" pitchFamily="18" charset="0"/>
              </a:rPr>
              <a:t>Sokhoyan</a:t>
            </a:r>
            <a:r>
              <a:rPr lang="en-US" sz="1200"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200" dirty="0">
                <a:solidFill>
                  <a:schemeClr val="accent6">
                    <a:lumMod val="75000"/>
                  </a:schemeClr>
                </a:solidFill>
                <a:latin typeface="Times New Roman" panose="02020603050405020304" pitchFamily="18" charset="0"/>
                <a:cs typeface="Times New Roman" panose="02020603050405020304" pitchFamily="18" charset="0"/>
              </a:rPr>
              <a:t>. (A2 Collaboration), Eur. Phys. J. A 53, 14 (2017) </a:t>
            </a:r>
          </a:p>
          <a:p>
            <a:endParaRPr lang="en-US" sz="1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A2630CA-FFFB-C0FC-C093-45DC94858A8A}"/>
              </a:ext>
            </a:extLst>
          </p:cNvPr>
          <p:cNvSpPr txBox="1"/>
          <p:nvPr/>
        </p:nvSpPr>
        <p:spPr>
          <a:xfrm>
            <a:off x="248441" y="1713926"/>
            <a:ext cx="6292516" cy="369332"/>
          </a:xfrm>
          <a:prstGeom prst="rect">
            <a:avLst/>
          </a:prstGeom>
          <a:noFill/>
        </p:spPr>
        <p:txBody>
          <a:bodyPr wrap="square">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X. Li </a:t>
            </a:r>
            <a:r>
              <a:rPr lang="en-US" i="1" dirty="0">
                <a:solidFill>
                  <a:schemeClr val="accent6">
                    <a:lumMod val="75000"/>
                  </a:schemeClr>
                </a:solidFill>
                <a:latin typeface="Times New Roman" panose="02020603050405020304" pitchFamily="18" charset="0"/>
                <a:cs typeface="Times New Roman" panose="02020603050405020304" pitchFamily="18" charset="0"/>
              </a:rPr>
              <a:t>et al</a:t>
            </a:r>
            <a:r>
              <a:rPr lang="en-US" dirty="0">
                <a:solidFill>
                  <a:schemeClr val="accent6">
                    <a:lumMod val="75000"/>
                  </a:schemeClr>
                </a:solidFill>
                <a:latin typeface="Times New Roman" panose="02020603050405020304" pitchFamily="18" charset="0"/>
                <a:cs typeface="Times New Roman" panose="02020603050405020304" pitchFamily="18" charset="0"/>
              </a:rPr>
              <a:t>, Phys. Rev. Lett. </a:t>
            </a:r>
            <a:r>
              <a:rPr lang="en-US" b="1" dirty="0">
                <a:solidFill>
                  <a:schemeClr val="accent6">
                    <a:lumMod val="75000"/>
                  </a:schemeClr>
                </a:solidFill>
                <a:latin typeface="Times New Roman" panose="02020603050405020304" pitchFamily="18" charset="0"/>
                <a:cs typeface="Times New Roman" panose="02020603050405020304" pitchFamily="18" charset="0"/>
              </a:rPr>
              <a:t>128</a:t>
            </a:r>
            <a:r>
              <a:rPr lang="en-US" dirty="0">
                <a:solidFill>
                  <a:schemeClr val="accent6">
                    <a:lumMod val="75000"/>
                  </a:schemeClr>
                </a:solidFill>
                <a:latin typeface="Times New Roman" panose="02020603050405020304" pitchFamily="18" charset="0"/>
                <a:cs typeface="Times New Roman" panose="02020603050405020304" pitchFamily="18" charset="0"/>
              </a:rPr>
              <a:t>, 132502 (2022) </a:t>
            </a:r>
            <a:endParaRPr lang="en-US" dirty="0"/>
          </a:p>
        </p:txBody>
      </p:sp>
      <p:sp>
        <p:nvSpPr>
          <p:cNvPr id="8" name="TextBox 7">
            <a:extLst>
              <a:ext uri="{FF2B5EF4-FFF2-40B4-BE49-F238E27FC236}">
                <a16:creationId xmlns:a16="http://schemas.microsoft.com/office/drawing/2014/main" id="{C2B1D78E-DC1B-EA85-4B63-C51505230428}"/>
              </a:ext>
            </a:extLst>
          </p:cNvPr>
          <p:cNvSpPr txBox="1"/>
          <p:nvPr/>
        </p:nvSpPr>
        <p:spPr>
          <a:xfrm>
            <a:off x="9180094" y="3337063"/>
            <a:ext cx="1998673" cy="1077218"/>
          </a:xfrm>
          <a:prstGeom prst="rect">
            <a:avLst/>
          </a:prstGeom>
          <a:noFill/>
        </p:spPr>
        <p:txBody>
          <a:bodyPr wrap="square" rtlCol="0">
            <a:spAutoFit/>
          </a:bodyPr>
          <a:lstStyle/>
          <a:p>
            <a:r>
              <a:rPr lang="en-US" sz="1600" dirty="0"/>
              <a:t>Beam asymmetry </a:t>
            </a:r>
            <a:r>
              <a:rPr lang="el-GR" sz="1600" dirty="0">
                <a:latin typeface="Times New Roman" panose="02020603050405020304" pitchFamily="18" charset="0"/>
                <a:cs typeface="Times New Roman" panose="02020603050405020304" pitchFamily="18" charset="0"/>
              </a:rPr>
              <a:t>Σ</a:t>
            </a:r>
            <a:r>
              <a:rPr lang="en-US" sz="1600" baseline="-25000" dirty="0">
                <a:latin typeface="Times New Roman" panose="02020603050405020304" pitchFamily="18" charset="0"/>
                <a:cs typeface="Times New Roman" panose="02020603050405020304" pitchFamily="18" charset="0"/>
              </a:rPr>
              <a:t>3</a:t>
            </a:r>
            <a:r>
              <a:rPr lang="en-US" sz="1600" dirty="0"/>
              <a:t> calculated from the measured cross sections at HI</a:t>
            </a:r>
            <a:r>
              <a:rPr lang="el-GR" sz="1600" dirty="0"/>
              <a:t>γ</a:t>
            </a:r>
            <a:r>
              <a:rPr lang="en-US" sz="1600" dirty="0"/>
              <a:t>S</a:t>
            </a:r>
          </a:p>
        </p:txBody>
      </p:sp>
      <p:pic>
        <p:nvPicPr>
          <p:cNvPr id="3" name="Picture 2">
            <a:extLst>
              <a:ext uri="{FF2B5EF4-FFF2-40B4-BE49-F238E27FC236}">
                <a16:creationId xmlns:a16="http://schemas.microsoft.com/office/drawing/2014/main" id="{E01F68F7-6514-8207-F6E0-DA704633DF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0094" y="5397892"/>
            <a:ext cx="2743200" cy="369736"/>
          </a:xfrm>
          <a:prstGeom prst="rect">
            <a:avLst/>
          </a:prstGeom>
        </p:spPr>
      </p:pic>
    </p:spTree>
    <p:extLst>
      <p:ext uri="{BB962C8B-B14F-4D97-AF65-F5344CB8AC3E}">
        <p14:creationId xmlns:p14="http://schemas.microsoft.com/office/powerpoint/2010/main" val="102574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48C8-C245-B709-132D-9B04AE87B03D}"/>
              </a:ext>
            </a:extLst>
          </p:cNvPr>
          <p:cNvSpPr>
            <a:spLocks noGrp="1"/>
          </p:cNvSpPr>
          <p:nvPr>
            <p:ph type="title"/>
          </p:nvPr>
        </p:nvSpPr>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Systematic uncertainties</a:t>
            </a:r>
          </a:p>
        </p:txBody>
      </p:sp>
      <p:sp>
        <p:nvSpPr>
          <p:cNvPr id="4" name="Date Placeholder 3">
            <a:extLst>
              <a:ext uri="{FF2B5EF4-FFF2-40B4-BE49-F238E27FC236}">
                <a16:creationId xmlns:a16="http://schemas.microsoft.com/office/drawing/2014/main" id="{3823D5F6-762C-D292-8CE1-C28999C95890}"/>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F6B6C1B6-13CB-D9AD-70F5-BA8C5C30FCB8}"/>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28DBD4D5-8734-7E57-3F9E-DB8DF2E52934}"/>
              </a:ext>
            </a:extLst>
          </p:cNvPr>
          <p:cNvSpPr>
            <a:spLocks noGrp="1"/>
          </p:cNvSpPr>
          <p:nvPr>
            <p:ph type="sldNum" sz="quarter" idx="12"/>
          </p:nvPr>
        </p:nvSpPr>
        <p:spPr/>
        <p:txBody>
          <a:bodyPr/>
          <a:lstStyle/>
          <a:p>
            <a:fld id="{BC1DC261-CB85-4346-B923-FF3322A4CE28}" type="slidenum">
              <a:rPr lang="en-US" smtClean="0"/>
              <a:t>21</a:t>
            </a:fld>
            <a:endParaRPr lang="en-US"/>
          </a:p>
        </p:txBody>
      </p:sp>
      <p:graphicFrame>
        <p:nvGraphicFramePr>
          <p:cNvPr id="7" name="Content Placeholder 5">
            <a:extLst>
              <a:ext uri="{FF2B5EF4-FFF2-40B4-BE49-F238E27FC236}">
                <a16:creationId xmlns:a16="http://schemas.microsoft.com/office/drawing/2014/main" id="{EE66B1AE-ED47-7493-E78A-0F58339D6539}"/>
              </a:ext>
            </a:extLst>
          </p:cNvPr>
          <p:cNvGraphicFramePr>
            <a:graphicFrameLocks/>
          </p:cNvGraphicFramePr>
          <p:nvPr>
            <p:extLst>
              <p:ext uri="{D42A27DB-BD31-4B8C-83A1-F6EECF244321}">
                <p14:modId xmlns:p14="http://schemas.microsoft.com/office/powerpoint/2010/main" val="201295106"/>
              </p:ext>
            </p:extLst>
          </p:nvPr>
        </p:nvGraphicFramePr>
        <p:xfrm>
          <a:off x="2165047" y="1305297"/>
          <a:ext cx="7861906" cy="3169920"/>
        </p:xfrm>
        <a:graphic>
          <a:graphicData uri="http://schemas.openxmlformats.org/drawingml/2006/table">
            <a:tbl>
              <a:tblPr firstRow="1" bandRow="1">
                <a:tableStyleId>{00A15C55-8517-42AA-B614-E9B94910E393}</a:tableStyleId>
              </a:tblPr>
              <a:tblGrid>
                <a:gridCol w="2003652">
                  <a:extLst>
                    <a:ext uri="{9D8B030D-6E8A-4147-A177-3AD203B41FA5}">
                      <a16:colId xmlns:a16="http://schemas.microsoft.com/office/drawing/2014/main" val="20000"/>
                    </a:ext>
                  </a:extLst>
                </a:gridCol>
                <a:gridCol w="3865182">
                  <a:extLst>
                    <a:ext uri="{9D8B030D-6E8A-4147-A177-3AD203B41FA5}">
                      <a16:colId xmlns:a16="http://schemas.microsoft.com/office/drawing/2014/main" val="20001"/>
                    </a:ext>
                  </a:extLst>
                </a:gridCol>
                <a:gridCol w="1993072">
                  <a:extLst>
                    <a:ext uri="{9D8B030D-6E8A-4147-A177-3AD203B41FA5}">
                      <a16:colId xmlns:a16="http://schemas.microsoft.com/office/drawing/2014/main" val="20002"/>
                    </a:ext>
                  </a:extLst>
                </a:gridCol>
              </a:tblGrid>
              <a:tr h="370840">
                <a:tc>
                  <a:txBody>
                    <a:bodyPr/>
                    <a:lstStyle/>
                    <a:p>
                      <a:r>
                        <a:rPr lang="en-US" sz="2000" dirty="0"/>
                        <a:t>Type</a:t>
                      </a:r>
                    </a:p>
                  </a:txBody>
                  <a:tcPr/>
                </a:tc>
                <a:tc>
                  <a:txBody>
                    <a:bodyPr/>
                    <a:lstStyle/>
                    <a:p>
                      <a:r>
                        <a:rPr lang="en-US" sz="2000" dirty="0"/>
                        <a:t>Source</a:t>
                      </a:r>
                    </a:p>
                  </a:txBody>
                  <a:tcPr/>
                </a:tc>
                <a:tc>
                  <a:txBody>
                    <a:bodyPr/>
                    <a:lstStyle/>
                    <a:p>
                      <a:r>
                        <a:rPr lang="en-US" sz="2000" dirty="0"/>
                        <a:t>Value</a:t>
                      </a:r>
                    </a:p>
                  </a:txBody>
                  <a:tcPr/>
                </a:tc>
                <a:extLst>
                  <a:ext uri="{0D108BD9-81ED-4DB2-BD59-A6C34878D82A}">
                    <a16:rowId xmlns:a16="http://schemas.microsoft.com/office/drawing/2014/main" val="10000"/>
                  </a:ext>
                </a:extLst>
              </a:tr>
              <a:tr h="370840">
                <a:tc rowSpan="2">
                  <a:txBody>
                    <a:bodyPr/>
                    <a:lstStyle/>
                    <a:p>
                      <a:r>
                        <a:rPr lang="en-US" sz="2000" b="1" dirty="0"/>
                        <a:t>Normalization</a:t>
                      </a:r>
                      <a:endParaRPr lang="en-US" sz="2000" b="1" dirty="0">
                        <a:solidFill>
                          <a:srgbClr val="800000"/>
                        </a:solidFill>
                      </a:endParaRPr>
                    </a:p>
                  </a:txBody>
                  <a:tcPr anchor="ctr"/>
                </a:tc>
                <a:tc>
                  <a:txBody>
                    <a:bodyPr/>
                    <a:lstStyle/>
                    <a:p>
                      <a:r>
                        <a:rPr lang="en-US" sz="2000" dirty="0"/>
                        <a:t>Number</a:t>
                      </a:r>
                      <a:r>
                        <a:rPr lang="en-US" sz="2000" baseline="0" dirty="0"/>
                        <a:t> of incident photons</a:t>
                      </a:r>
                      <a:endParaRPr lang="en-US" sz="2000" dirty="0">
                        <a:solidFill>
                          <a:schemeClr val="tx1"/>
                        </a:solidFill>
                      </a:endParaRPr>
                    </a:p>
                  </a:txBody>
                  <a:tcPr/>
                </a:tc>
                <a:tc>
                  <a:txBody>
                    <a:bodyPr/>
                    <a:lstStyle/>
                    <a:p>
                      <a:r>
                        <a:rPr lang="en-US" sz="2000" dirty="0"/>
                        <a:t>2%</a:t>
                      </a:r>
                      <a:endParaRPr lang="en-US" sz="2000" dirty="0">
                        <a:solidFill>
                          <a:schemeClr val="tx1"/>
                        </a:solidFill>
                      </a:endParaRP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sz="2000" dirty="0"/>
                        <a:t>Target</a:t>
                      </a:r>
                      <a:r>
                        <a:rPr lang="en-US" sz="2000" baseline="0" dirty="0"/>
                        <a:t> thickness</a:t>
                      </a:r>
                      <a:endParaRPr lang="en-US" sz="2000" dirty="0"/>
                    </a:p>
                  </a:txBody>
                  <a:tcPr/>
                </a:tc>
                <a:tc>
                  <a:txBody>
                    <a:bodyPr/>
                    <a:lstStyle/>
                    <a:p>
                      <a:r>
                        <a:rPr lang="en-US" sz="2000" dirty="0"/>
                        <a:t>1%</a:t>
                      </a:r>
                    </a:p>
                  </a:txBody>
                  <a:tcPr/>
                </a:tc>
                <a:extLst>
                  <a:ext uri="{0D108BD9-81ED-4DB2-BD59-A6C34878D82A}">
                    <a16:rowId xmlns:a16="http://schemas.microsoft.com/office/drawing/2014/main" val="10002"/>
                  </a:ext>
                </a:extLst>
              </a:tr>
              <a:tr h="370840">
                <a:tc rowSpan="5">
                  <a:txBody>
                    <a:bodyPr/>
                    <a:lstStyle/>
                    <a:p>
                      <a:r>
                        <a:rPr lang="en-US" sz="2000" b="1" dirty="0"/>
                        <a:t>Point-to-point</a:t>
                      </a:r>
                      <a:endParaRPr lang="en-US" sz="2000" b="1" dirty="0">
                        <a:solidFill>
                          <a:srgbClr val="800000"/>
                        </a:solidFill>
                      </a:endParaRPr>
                    </a:p>
                  </a:txBody>
                  <a:tcPr anchor="ctr"/>
                </a:tc>
                <a:tc>
                  <a:txBody>
                    <a:bodyPr/>
                    <a:lstStyle/>
                    <a:p>
                      <a:r>
                        <a:rPr lang="en-US" sz="2000" dirty="0"/>
                        <a:t>Boundary of region of</a:t>
                      </a:r>
                      <a:r>
                        <a:rPr lang="en-US" sz="2000" baseline="0" dirty="0"/>
                        <a:t> interest</a:t>
                      </a:r>
                      <a:endParaRPr lang="en-US" sz="2000" dirty="0"/>
                    </a:p>
                  </a:txBody>
                  <a:tcPr/>
                </a:tc>
                <a:tc rowSpan="4">
                  <a:txBody>
                    <a:bodyPr/>
                    <a:lstStyle/>
                    <a:p>
                      <a:pPr marL="0" indent="0">
                        <a:buFont typeface="Arial" panose="020B0604020202020204" pitchFamily="34" charset="0"/>
                        <a:buNone/>
                      </a:pPr>
                      <a:r>
                        <a:rPr lang="en-US" sz="2000" baseline="30000" dirty="0"/>
                        <a:t>4</a:t>
                      </a:r>
                      <a:r>
                        <a:rPr lang="en-US" sz="2000" baseline="0" dirty="0"/>
                        <a:t>He: 1% - 3%</a:t>
                      </a:r>
                    </a:p>
                    <a:p>
                      <a:pPr marL="0" indent="0">
                        <a:buFont typeface="Arial" panose="020B0604020202020204" pitchFamily="34" charset="0"/>
                        <a:buNone/>
                      </a:pPr>
                      <a:r>
                        <a:rPr lang="en-US" sz="2000" baseline="0" dirty="0"/>
                        <a:t>Proton: 1% - 12%</a:t>
                      </a:r>
                    </a:p>
                  </a:txBody>
                  <a:tcPr anchor="ctr"/>
                </a:tc>
                <a:extLst>
                  <a:ext uri="{0D108BD9-81ED-4DB2-BD59-A6C34878D82A}">
                    <a16:rowId xmlns:a16="http://schemas.microsoft.com/office/drawing/2014/main" val="10003"/>
                  </a:ext>
                </a:extLst>
              </a:tr>
              <a:tr h="370840">
                <a:tc vMerge="1">
                  <a:txBody>
                    <a:bodyPr/>
                    <a:lstStyle/>
                    <a:p>
                      <a:endParaRPr lang="en-US"/>
                    </a:p>
                  </a:txBody>
                  <a:tcPr/>
                </a:tc>
                <a:tc>
                  <a:txBody>
                    <a:bodyPr/>
                    <a:lstStyle/>
                    <a:p>
                      <a:r>
                        <a:rPr lang="en-US" sz="2000" dirty="0"/>
                        <a:t>Shield-energy cuts</a:t>
                      </a:r>
                    </a:p>
                  </a:txBody>
                  <a:tcPr/>
                </a:tc>
                <a:tc vMerge="1">
                  <a:txBody>
                    <a:bodyPr/>
                    <a:lstStyle/>
                    <a:p>
                      <a:endParaRPr lang="en-US"/>
                    </a:p>
                  </a:txBody>
                  <a:tcPr/>
                </a:tc>
                <a:extLst>
                  <a:ext uri="{0D108BD9-81ED-4DB2-BD59-A6C34878D82A}">
                    <a16:rowId xmlns:a16="http://schemas.microsoft.com/office/drawing/2014/main" val="2495202708"/>
                  </a:ext>
                </a:extLst>
              </a:tr>
              <a:tr h="370840">
                <a:tc vMerge="1">
                  <a:txBody>
                    <a:bodyPr/>
                    <a:lstStyle/>
                    <a:p>
                      <a:endParaRPr lang="en-US" dirty="0"/>
                    </a:p>
                  </a:txBody>
                  <a:tcPr/>
                </a:tc>
                <a:tc>
                  <a:txBody>
                    <a:bodyPr/>
                    <a:lstStyle/>
                    <a:p>
                      <a:r>
                        <a:rPr lang="en-US" sz="2000" baseline="0" dirty="0"/>
                        <a:t>Time-of-flight cuts</a:t>
                      </a:r>
                    </a:p>
                  </a:txBody>
                  <a:tcPr/>
                </a:tc>
                <a:tc vMerge="1">
                  <a:txBody>
                    <a:bodyPr/>
                    <a:lstStyle/>
                    <a:p>
                      <a:endParaRPr lang="en-US" sz="2400" dirty="0"/>
                    </a:p>
                  </a:txBody>
                  <a:tcPr/>
                </a:tc>
                <a:extLst>
                  <a:ext uri="{0D108BD9-81ED-4DB2-BD59-A6C34878D82A}">
                    <a16:rowId xmlns:a16="http://schemas.microsoft.com/office/drawing/2014/main" val="10004"/>
                  </a:ext>
                </a:extLst>
              </a:tr>
              <a:tr h="370840">
                <a:tc vMerge="1">
                  <a:txBody>
                    <a:bodyPr/>
                    <a:lstStyle/>
                    <a:p>
                      <a:endParaRPr lang="en-US" sz="2400" dirty="0">
                        <a:solidFill>
                          <a:srgbClr val="800000"/>
                        </a:solidFill>
                      </a:endParaRPr>
                    </a:p>
                  </a:txBody>
                  <a:tcPr anchor="ctr"/>
                </a:tc>
                <a:tc>
                  <a:txBody>
                    <a:bodyPr/>
                    <a:lstStyle/>
                    <a:p>
                      <a:r>
                        <a:rPr lang="en-US" sz="2000" baseline="0" dirty="0"/>
                        <a:t>Fitting window</a:t>
                      </a:r>
                    </a:p>
                  </a:txBody>
                  <a:tcPr/>
                </a:tc>
                <a:tc vMerge="1">
                  <a:txBody>
                    <a:bodyPr/>
                    <a:lstStyle/>
                    <a:p>
                      <a:endParaRPr lang="en-US" sz="2400" dirty="0"/>
                    </a:p>
                  </a:txBody>
                  <a:tcPr/>
                </a:tc>
                <a:extLst>
                  <a:ext uri="{0D108BD9-81ED-4DB2-BD59-A6C34878D82A}">
                    <a16:rowId xmlns:a16="http://schemas.microsoft.com/office/drawing/2014/main" val="10005"/>
                  </a:ext>
                </a:extLst>
              </a:tr>
              <a:tr h="370840">
                <a:tc vMerge="1">
                  <a:txBody>
                    <a:bodyPr/>
                    <a:lstStyle/>
                    <a:p>
                      <a:endParaRPr lang="en-US" sz="2400" dirty="0">
                        <a:solidFill>
                          <a:srgbClr val="800000"/>
                        </a:solidFill>
                      </a:endParaRPr>
                    </a:p>
                  </a:txBody>
                  <a:tcPr anchor="ctr"/>
                </a:tc>
                <a:tc>
                  <a:txBody>
                    <a:bodyPr/>
                    <a:lstStyle/>
                    <a:p>
                      <a:r>
                        <a:rPr lang="en-US" sz="2000" baseline="0" dirty="0"/>
                        <a:t>Effective solid angles</a:t>
                      </a:r>
                    </a:p>
                  </a:txBody>
                  <a:tcPr/>
                </a:tc>
                <a:tc>
                  <a:txBody>
                    <a:bodyPr/>
                    <a:lstStyle/>
                    <a:p>
                      <a:r>
                        <a:rPr lang="en-US" sz="2000" dirty="0"/>
                        <a:t>Negligible</a:t>
                      </a:r>
                      <a:r>
                        <a:rPr lang="en-US" sz="2000" baseline="30000" dirty="0"/>
                        <a:t>*</a:t>
                      </a:r>
                      <a:endParaRPr lang="en-US" sz="2000" dirty="0"/>
                    </a:p>
                  </a:txBody>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BB060E88-27A2-1A52-5675-E58531CC65F7}"/>
              </a:ext>
            </a:extLst>
          </p:cNvPr>
          <p:cNvSpPr txBox="1"/>
          <p:nvPr/>
        </p:nvSpPr>
        <p:spPr>
          <a:xfrm>
            <a:off x="2165047" y="5161300"/>
            <a:ext cx="8009468" cy="1015663"/>
          </a:xfrm>
          <a:prstGeom prst="rect">
            <a:avLst/>
          </a:prstGeom>
          <a:noFill/>
        </p:spPr>
        <p:txBody>
          <a:bodyPr wrap="square" rtlCol="0">
            <a:spAutoFit/>
          </a:bodyPr>
          <a:lstStyle/>
          <a:p>
            <a:pPr marL="285750" indent="-285750">
              <a:buFont typeface="Arial"/>
              <a:buChar char="•"/>
            </a:pPr>
            <a:r>
              <a:rPr lang="en-US" sz="2000" dirty="0" err="1">
                <a:solidFill>
                  <a:srgbClr val="A10000"/>
                </a:solidFill>
              </a:rPr>
              <a:t>σ</a:t>
            </a:r>
            <a:r>
              <a:rPr lang="en-US" sz="2000" baseline="-25000" dirty="0" err="1">
                <a:solidFill>
                  <a:srgbClr val="A10000"/>
                </a:solidFill>
              </a:rPr>
              <a:t>syst</a:t>
            </a:r>
            <a:r>
              <a:rPr lang="en-US" sz="2000" dirty="0">
                <a:solidFill>
                  <a:srgbClr val="A10000"/>
                </a:solidFill>
              </a:rPr>
              <a:t> are comparable to </a:t>
            </a:r>
            <a:r>
              <a:rPr lang="en-US" sz="2000" dirty="0" err="1">
                <a:solidFill>
                  <a:srgbClr val="A10000"/>
                </a:solidFill>
              </a:rPr>
              <a:t>σ</a:t>
            </a:r>
            <a:r>
              <a:rPr lang="en-US" sz="2000" baseline="-25000" dirty="0" err="1">
                <a:solidFill>
                  <a:srgbClr val="A10000"/>
                </a:solidFill>
              </a:rPr>
              <a:t>stat</a:t>
            </a:r>
            <a:r>
              <a:rPr lang="en-US" sz="2000" dirty="0">
                <a:solidFill>
                  <a:srgbClr val="A10000"/>
                </a:solidFill>
              </a:rPr>
              <a:t> </a:t>
            </a:r>
            <a:r>
              <a:rPr lang="en-US" sz="2000" dirty="0"/>
              <a:t>in both the </a:t>
            </a:r>
            <a:r>
              <a:rPr lang="en-US" sz="2000" baseline="30000" dirty="0"/>
              <a:t>4</a:t>
            </a:r>
            <a:r>
              <a:rPr lang="en-US" sz="2000" dirty="0"/>
              <a:t>He and proton results</a:t>
            </a:r>
          </a:p>
          <a:p>
            <a:pPr marL="285750" indent="-285750">
              <a:buFont typeface="Arial"/>
              <a:buChar char="•"/>
            </a:pPr>
            <a:r>
              <a:rPr lang="en-US" sz="2000" dirty="0" err="1"/>
              <a:t>σ</a:t>
            </a:r>
            <a:r>
              <a:rPr lang="en-US" sz="2000" baseline="-25000" dirty="0" err="1"/>
              <a:t>syst</a:t>
            </a:r>
            <a:r>
              <a:rPr lang="en-US" sz="2000" dirty="0"/>
              <a:t> of the </a:t>
            </a:r>
            <a:r>
              <a:rPr lang="en-US" sz="2000" baseline="30000" dirty="0">
                <a:solidFill>
                  <a:srgbClr val="A10000"/>
                </a:solidFill>
              </a:rPr>
              <a:t>4</a:t>
            </a:r>
            <a:r>
              <a:rPr lang="en-US" sz="2000" dirty="0">
                <a:solidFill>
                  <a:srgbClr val="A10000"/>
                </a:solidFill>
              </a:rPr>
              <a:t>He</a:t>
            </a:r>
            <a:r>
              <a:rPr lang="en-US" sz="2000" dirty="0"/>
              <a:t> results are dominated by </a:t>
            </a:r>
            <a:r>
              <a:rPr lang="en-US" sz="2000" dirty="0">
                <a:solidFill>
                  <a:srgbClr val="A10000"/>
                </a:solidFill>
              </a:rPr>
              <a:t>normalization</a:t>
            </a:r>
            <a:r>
              <a:rPr lang="en-US" sz="2000" dirty="0"/>
              <a:t> contributions</a:t>
            </a:r>
          </a:p>
          <a:p>
            <a:pPr marL="285750" indent="-285750">
              <a:buFont typeface="Arial"/>
              <a:buChar char="•"/>
            </a:pPr>
            <a:r>
              <a:rPr lang="en-US" sz="2000" dirty="0" err="1"/>
              <a:t>σ</a:t>
            </a:r>
            <a:r>
              <a:rPr lang="en-US" sz="2000" baseline="-25000" dirty="0" err="1"/>
              <a:t>syst</a:t>
            </a:r>
            <a:r>
              <a:rPr lang="en-US" sz="2000" dirty="0"/>
              <a:t> of the </a:t>
            </a:r>
            <a:r>
              <a:rPr lang="en-US" sz="2000" dirty="0">
                <a:solidFill>
                  <a:srgbClr val="A10000"/>
                </a:solidFill>
              </a:rPr>
              <a:t>proton</a:t>
            </a:r>
            <a:r>
              <a:rPr lang="en-US" sz="2000" dirty="0"/>
              <a:t> results are dominated by </a:t>
            </a:r>
            <a:r>
              <a:rPr lang="en-US" sz="2000" dirty="0">
                <a:solidFill>
                  <a:srgbClr val="A10000"/>
                </a:solidFill>
              </a:rPr>
              <a:t>point-to-point</a:t>
            </a:r>
            <a:r>
              <a:rPr lang="en-US" sz="2000" dirty="0">
                <a:solidFill>
                  <a:srgbClr val="0000FF"/>
                </a:solidFill>
              </a:rPr>
              <a:t> </a:t>
            </a:r>
            <a:r>
              <a:rPr lang="en-US" sz="2000" dirty="0"/>
              <a:t>contributions</a:t>
            </a:r>
          </a:p>
        </p:txBody>
      </p:sp>
      <p:sp>
        <p:nvSpPr>
          <p:cNvPr id="9" name="TextBox 8">
            <a:extLst>
              <a:ext uri="{FF2B5EF4-FFF2-40B4-BE49-F238E27FC236}">
                <a16:creationId xmlns:a16="http://schemas.microsoft.com/office/drawing/2014/main" id="{49B02FC2-078D-0A14-9C0A-9CA5ED88E6F5}"/>
              </a:ext>
            </a:extLst>
          </p:cNvPr>
          <p:cNvSpPr txBox="1"/>
          <p:nvPr/>
        </p:nvSpPr>
        <p:spPr>
          <a:xfrm>
            <a:off x="2241245" y="4580929"/>
            <a:ext cx="7721905" cy="523220"/>
          </a:xfrm>
          <a:prstGeom prst="rect">
            <a:avLst/>
          </a:prstGeom>
          <a:noFill/>
        </p:spPr>
        <p:txBody>
          <a:bodyPr wrap="square" rtlCol="0">
            <a:spAutoFit/>
          </a:bodyPr>
          <a:lstStyle/>
          <a:p>
            <a:r>
              <a:rPr lang="en-US" sz="1400" dirty="0">
                <a:solidFill>
                  <a:schemeClr val="bg1">
                    <a:lumMod val="50000"/>
                  </a:schemeClr>
                </a:solidFill>
              </a:rPr>
              <a:t>* Systematic uncertainties on effective solid angles were assigned to two out-of-plane detectors due to insufficient determinations of the the positions of that two detectors</a:t>
            </a:r>
          </a:p>
        </p:txBody>
      </p:sp>
    </p:spTree>
    <p:extLst>
      <p:ext uri="{BB962C8B-B14F-4D97-AF65-F5344CB8AC3E}">
        <p14:creationId xmlns:p14="http://schemas.microsoft.com/office/powerpoint/2010/main" val="330197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4904-4A06-9666-BB31-FF073A4D2AE6}"/>
              </a:ext>
            </a:extLst>
          </p:cNvPr>
          <p:cNvSpPr>
            <a:spLocks noGrp="1"/>
          </p:cNvSpPr>
          <p:nvPr>
            <p:ph type="title"/>
          </p:nvPr>
        </p:nvSpPr>
        <p:spPr/>
        <p:txBody>
          <a:bodyPr bIns="274320"/>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Compton @ H</a:t>
            </a:r>
            <a:r>
              <a:rPr lang="el-GR" b="1" dirty="0" err="1">
                <a:solidFill>
                  <a:srgbClr val="A31F34"/>
                </a:solidFill>
                <a:effectLst>
                  <a:outerShdw blurRad="50800" dist="38100" dir="2700000" algn="tl" rotWithShape="0">
                    <a:prstClr val="black">
                      <a:alpha val="40000"/>
                    </a:prstClr>
                  </a:outerShdw>
                </a:effectLst>
                <a:latin typeface="Times New Roman"/>
                <a:cs typeface="Times New Roman"/>
              </a:rPr>
              <a:t>Ιγ</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S program outlook</a:t>
            </a:r>
          </a:p>
        </p:txBody>
      </p:sp>
      <p:sp>
        <p:nvSpPr>
          <p:cNvPr id="3" name="Content Placeholder 2">
            <a:extLst>
              <a:ext uri="{FF2B5EF4-FFF2-40B4-BE49-F238E27FC236}">
                <a16:creationId xmlns:a16="http://schemas.microsoft.com/office/drawing/2014/main" id="{7F61420B-B4CE-EEA2-D9AD-F8089F962142}"/>
              </a:ext>
            </a:extLst>
          </p:cNvPr>
          <p:cNvSpPr>
            <a:spLocks noGrp="1"/>
          </p:cNvSpPr>
          <p:nvPr>
            <p:ph idx="1"/>
          </p:nvPr>
        </p:nvSpPr>
        <p:spPr>
          <a:xfrm>
            <a:off x="838200" y="1593155"/>
            <a:ext cx="10515600" cy="4351338"/>
          </a:xfrm>
        </p:spPr>
        <p:txBody>
          <a:bodyPr/>
          <a:lstStyle/>
          <a:p>
            <a:r>
              <a:rPr lang="en-US" dirty="0">
                <a:solidFill>
                  <a:srgbClr val="A10000"/>
                </a:solidFill>
              </a:rPr>
              <a:t>High resolution measurements for deuteron</a:t>
            </a:r>
          </a:p>
          <a:p>
            <a:pPr lvl="1"/>
            <a:r>
              <a:rPr lang="en-US" dirty="0"/>
              <a:t>To reduce inelastic contaminations and extract the differential cross sections of elastic Compton scattering from the deuteron</a:t>
            </a:r>
          </a:p>
          <a:p>
            <a:pPr lvl="1"/>
            <a:r>
              <a:rPr lang="en-US" dirty="0"/>
              <a:t>Two larger volume </a:t>
            </a:r>
            <a:r>
              <a:rPr lang="en-US" dirty="0" err="1"/>
              <a:t>NaI</a:t>
            </a:r>
            <a:r>
              <a:rPr lang="en-US" dirty="0"/>
              <a:t>(Tl) detectors with higher energy resolution in use</a:t>
            </a:r>
          </a:p>
          <a:p>
            <a:r>
              <a:rPr lang="en-US" dirty="0">
                <a:solidFill>
                  <a:srgbClr val="A10000"/>
                </a:solidFill>
              </a:rPr>
              <a:t>Compton scattering from </a:t>
            </a:r>
            <a:r>
              <a:rPr lang="en-US" baseline="30000" dirty="0">
                <a:solidFill>
                  <a:srgbClr val="A10000"/>
                </a:solidFill>
              </a:rPr>
              <a:t>3</a:t>
            </a:r>
            <a:r>
              <a:rPr lang="en-US" dirty="0">
                <a:solidFill>
                  <a:srgbClr val="A10000"/>
                </a:solidFill>
              </a:rPr>
              <a:t>He</a:t>
            </a:r>
          </a:p>
          <a:p>
            <a:pPr lvl="1"/>
            <a:r>
              <a:rPr lang="en-US" dirty="0"/>
              <a:t>Liquid </a:t>
            </a:r>
            <a:r>
              <a:rPr lang="en-US" baseline="30000" dirty="0"/>
              <a:t>3</a:t>
            </a:r>
            <a:r>
              <a:rPr lang="en-US" dirty="0"/>
              <a:t>He target is being prepared</a:t>
            </a:r>
          </a:p>
          <a:p>
            <a:pPr lvl="1"/>
            <a:r>
              <a:rPr lang="en-US" altLang="zh-CN" dirty="0">
                <a:solidFill>
                  <a:srgbClr val="000000"/>
                </a:solidFill>
                <a:cs typeface="Times New Roman"/>
              </a:rPr>
              <a:t>Improved </a:t>
            </a:r>
            <a:r>
              <a:rPr lang="en-US" i="1" dirty="0">
                <a:solidFill>
                  <a:srgbClr val="000000"/>
                </a:solidFill>
                <a:latin typeface="Times New Roman"/>
                <a:cs typeface="Times New Roman"/>
              </a:rPr>
              <a:t>α</a:t>
            </a:r>
            <a:r>
              <a:rPr lang="en-US" i="1" baseline="-25000" dirty="0">
                <a:solidFill>
                  <a:srgbClr val="000000"/>
                </a:solidFill>
                <a:latin typeface="Times New Roman"/>
                <a:cs typeface="Times New Roman"/>
              </a:rPr>
              <a:t>n</a:t>
            </a:r>
            <a:r>
              <a:rPr lang="en-US" i="1" dirty="0">
                <a:solidFill>
                  <a:srgbClr val="000000"/>
                </a:solidFill>
                <a:latin typeface="Times New Roman"/>
                <a:cs typeface="Times New Roman"/>
              </a:rPr>
              <a:t> </a:t>
            </a:r>
            <a:r>
              <a:rPr lang="en-US" dirty="0">
                <a:solidFill>
                  <a:srgbClr val="000000"/>
                </a:solidFill>
                <a:cs typeface="Times New Roman"/>
              </a:rPr>
              <a:t>and</a:t>
            </a:r>
            <a:r>
              <a:rPr lang="en-US" altLang="zh-CN" dirty="0">
                <a:solidFill>
                  <a:srgbClr val="000000"/>
                </a:solidFill>
                <a:cs typeface="Times New Roman"/>
              </a:rPr>
              <a:t> </a:t>
            </a:r>
            <a:r>
              <a:rPr lang="en-US" i="1" dirty="0">
                <a:solidFill>
                  <a:srgbClr val="000000"/>
                </a:solidFill>
                <a:latin typeface="Times New Roman"/>
                <a:cs typeface="Times New Roman"/>
              </a:rPr>
              <a:t>β</a:t>
            </a:r>
            <a:r>
              <a:rPr lang="en-US" i="1" baseline="-25000" dirty="0">
                <a:solidFill>
                  <a:srgbClr val="000000"/>
                </a:solidFill>
                <a:latin typeface="Times New Roman"/>
                <a:cs typeface="Times New Roman"/>
              </a:rPr>
              <a:t>n</a:t>
            </a:r>
            <a:r>
              <a:rPr lang="en-US" altLang="zh-CN" dirty="0">
                <a:solidFill>
                  <a:srgbClr val="000000"/>
                </a:solidFill>
                <a:cs typeface="Times New Roman"/>
              </a:rPr>
              <a:t>  extraction</a:t>
            </a:r>
            <a:endParaRPr lang="en-US" baseline="30000" dirty="0"/>
          </a:p>
          <a:p>
            <a:r>
              <a:rPr lang="en-US" dirty="0">
                <a:solidFill>
                  <a:srgbClr val="A10000"/>
                </a:solidFill>
              </a:rPr>
              <a:t>Compton scattering from the proton</a:t>
            </a:r>
          </a:p>
          <a:p>
            <a:pPr lvl="1"/>
            <a:r>
              <a:rPr lang="en-US" dirty="0"/>
              <a:t>Improvement in statistics of proton data</a:t>
            </a:r>
          </a:p>
          <a:p>
            <a:pPr lvl="1"/>
            <a:r>
              <a:rPr lang="en-US" dirty="0"/>
              <a:t>Unprecedented precision in </a:t>
            </a:r>
            <a:r>
              <a:rPr lang="en-US" i="1" dirty="0">
                <a:solidFill>
                  <a:srgbClr val="000000"/>
                </a:solidFill>
                <a:latin typeface="Times New Roman"/>
                <a:cs typeface="Times New Roman"/>
              </a:rPr>
              <a:t>α</a:t>
            </a:r>
            <a:r>
              <a:rPr lang="en-US" i="1" baseline="-25000" dirty="0">
                <a:solidFill>
                  <a:srgbClr val="000000"/>
                </a:solidFill>
                <a:latin typeface="Times New Roman"/>
                <a:cs typeface="Times New Roman"/>
              </a:rPr>
              <a:t>p</a:t>
            </a:r>
            <a:r>
              <a:rPr lang="en-US" i="1" dirty="0">
                <a:solidFill>
                  <a:srgbClr val="000000"/>
                </a:solidFill>
                <a:latin typeface="Times New Roman"/>
                <a:cs typeface="Times New Roman"/>
              </a:rPr>
              <a:t> </a:t>
            </a:r>
            <a:r>
              <a:rPr lang="en-US" dirty="0">
                <a:solidFill>
                  <a:srgbClr val="000000"/>
                </a:solidFill>
                <a:cs typeface="Times New Roman"/>
              </a:rPr>
              <a:t>and</a:t>
            </a:r>
            <a:r>
              <a:rPr lang="en-US" altLang="zh-CN" dirty="0">
                <a:solidFill>
                  <a:srgbClr val="000000"/>
                </a:solidFill>
                <a:cs typeface="Times New Roman"/>
              </a:rPr>
              <a:t> </a:t>
            </a:r>
            <a:r>
              <a:rPr lang="en-US" i="1" dirty="0">
                <a:solidFill>
                  <a:srgbClr val="000000"/>
                </a:solidFill>
                <a:latin typeface="Times New Roman"/>
                <a:cs typeface="Times New Roman"/>
              </a:rPr>
              <a:t>β</a:t>
            </a:r>
            <a:r>
              <a:rPr lang="en-US" i="1" baseline="-25000" dirty="0">
                <a:solidFill>
                  <a:srgbClr val="000000"/>
                </a:solidFill>
                <a:latin typeface="Times New Roman"/>
                <a:cs typeface="Times New Roman"/>
              </a:rPr>
              <a:t>p</a:t>
            </a:r>
            <a:r>
              <a:rPr lang="en-US" altLang="zh-CN" dirty="0">
                <a:solidFill>
                  <a:srgbClr val="000000"/>
                </a:solidFill>
                <a:cs typeface="Times New Roman"/>
              </a:rPr>
              <a:t>  extraction</a:t>
            </a:r>
            <a:endParaRPr lang="en-US" dirty="0"/>
          </a:p>
        </p:txBody>
      </p:sp>
      <p:sp>
        <p:nvSpPr>
          <p:cNvPr id="4" name="Date Placeholder 3">
            <a:extLst>
              <a:ext uri="{FF2B5EF4-FFF2-40B4-BE49-F238E27FC236}">
                <a16:creationId xmlns:a16="http://schemas.microsoft.com/office/drawing/2014/main" id="{0F500DAF-4DAE-36CD-7032-CA7AE45225E8}"/>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C8062C9D-7216-F461-C780-2383480AEB0E}"/>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835FB9B0-8B08-DA14-A0A4-3BC5830C85E8}"/>
              </a:ext>
            </a:extLst>
          </p:cNvPr>
          <p:cNvSpPr>
            <a:spLocks noGrp="1"/>
          </p:cNvSpPr>
          <p:nvPr>
            <p:ph type="sldNum" sz="quarter" idx="12"/>
          </p:nvPr>
        </p:nvSpPr>
        <p:spPr/>
        <p:txBody>
          <a:bodyPr/>
          <a:lstStyle/>
          <a:p>
            <a:fld id="{BC1DC261-CB85-4346-B923-FF3322A4CE28}" type="slidenum">
              <a:rPr lang="en-US" smtClean="0"/>
              <a:t>22</a:t>
            </a:fld>
            <a:endParaRPr lang="en-US"/>
          </a:p>
        </p:txBody>
      </p:sp>
    </p:spTree>
    <p:extLst>
      <p:ext uri="{BB962C8B-B14F-4D97-AF65-F5344CB8AC3E}">
        <p14:creationId xmlns:p14="http://schemas.microsoft.com/office/powerpoint/2010/main" val="278074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8410-79A4-FC3A-BEB9-E76561C16A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0805" y="1221020"/>
            <a:ext cx="3045212" cy="2240691"/>
          </a:xfrm>
          <a:prstGeom prst="rect">
            <a:avLst/>
          </a:prstGeom>
        </p:spPr>
      </p:pic>
      <p:pic>
        <p:nvPicPr>
          <p:cNvPr id="13" name="Picture 12">
            <a:extLst>
              <a:ext uri="{FF2B5EF4-FFF2-40B4-BE49-F238E27FC236}">
                <a16:creationId xmlns:a16="http://schemas.microsoft.com/office/drawing/2014/main" id="{225B8AFB-68FF-BB6B-058D-275834A104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8731" y="1133144"/>
            <a:ext cx="2727741" cy="2235696"/>
          </a:xfrm>
          <a:prstGeom prst="rect">
            <a:avLst/>
          </a:prstGeom>
        </p:spPr>
      </p:pic>
      <p:pic>
        <p:nvPicPr>
          <p:cNvPr id="7" name="图片 3">
            <a:extLst>
              <a:ext uri="{FF2B5EF4-FFF2-40B4-BE49-F238E27FC236}">
                <a16:creationId xmlns:a16="http://schemas.microsoft.com/office/drawing/2014/main" id="{A8742014-2E93-45A0-05E3-F534815B3504}"/>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506023" y="3473744"/>
            <a:ext cx="3750365" cy="3005009"/>
          </a:xfrm>
          <a:prstGeom prst="rect">
            <a:avLst/>
          </a:prstGeom>
        </p:spPr>
      </p:pic>
      <p:sp>
        <p:nvSpPr>
          <p:cNvPr id="2" name="Title 1">
            <a:extLst>
              <a:ext uri="{FF2B5EF4-FFF2-40B4-BE49-F238E27FC236}">
                <a16:creationId xmlns:a16="http://schemas.microsoft.com/office/drawing/2014/main" id="{DBFB8A19-146C-55C0-CD6F-058711E8BB92}"/>
              </a:ext>
            </a:extLst>
          </p:cNvPr>
          <p:cNvSpPr>
            <a:spLocks noGrp="1"/>
          </p:cNvSpPr>
          <p:nvPr>
            <p:ph type="title"/>
          </p:nvPr>
        </p:nvSpPr>
        <p:spPr>
          <a:xfrm>
            <a:off x="0" y="305569"/>
            <a:ext cx="12182390" cy="1325563"/>
          </a:xfrm>
        </p:spPr>
        <p:txBody>
          <a:bodyPr anchor="t">
            <a:normAutofit/>
          </a:bodyPr>
          <a:lstStyle/>
          <a:p>
            <a:pPr algn="ctr"/>
            <a:r>
              <a:rPr lang="en-US" sz="4000" b="1" dirty="0">
                <a:solidFill>
                  <a:srgbClr val="A31F34"/>
                </a:solidFill>
                <a:effectLst>
                  <a:outerShdw blurRad="50800" dist="38100" dir="2700000" algn="tl" rotWithShape="0">
                    <a:prstClr val="black">
                      <a:alpha val="40000"/>
                    </a:prstClr>
                  </a:outerShdw>
                </a:effectLst>
                <a:latin typeface="Times New Roman"/>
                <a:cs typeface="Times New Roman"/>
              </a:rPr>
              <a:t>Probe nucleon structure with an electron microscope</a:t>
            </a:r>
          </a:p>
        </p:txBody>
      </p:sp>
      <p:sp>
        <p:nvSpPr>
          <p:cNvPr id="4" name="Date Placeholder 3">
            <a:extLst>
              <a:ext uri="{FF2B5EF4-FFF2-40B4-BE49-F238E27FC236}">
                <a16:creationId xmlns:a16="http://schemas.microsoft.com/office/drawing/2014/main" id="{167423E5-9535-18F7-550F-E7F67F20D8E4}"/>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FE5BA899-40BA-981E-40D5-C1648733EB8C}"/>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842A92F5-BF44-DDD4-395D-B1D8AD2BCE7B}"/>
              </a:ext>
            </a:extLst>
          </p:cNvPr>
          <p:cNvSpPr>
            <a:spLocks noGrp="1"/>
          </p:cNvSpPr>
          <p:nvPr>
            <p:ph type="sldNum" sz="quarter" idx="12"/>
          </p:nvPr>
        </p:nvSpPr>
        <p:spPr/>
        <p:txBody>
          <a:bodyPr/>
          <a:lstStyle/>
          <a:p>
            <a:fld id="{BC1DC261-CB85-4346-B923-FF3322A4CE28}" type="slidenum">
              <a:rPr lang="en-US" smtClean="0"/>
              <a:t>23</a:t>
            </a:fld>
            <a:endParaRPr lang="en-US"/>
          </a:p>
        </p:txBody>
      </p:sp>
      <p:sp>
        <p:nvSpPr>
          <p:cNvPr id="8" name="Content Placeholder 2">
            <a:extLst>
              <a:ext uri="{FF2B5EF4-FFF2-40B4-BE49-F238E27FC236}">
                <a16:creationId xmlns:a16="http://schemas.microsoft.com/office/drawing/2014/main" id="{CD8D8724-6375-ABE8-A340-43DACB73BE69}"/>
              </a:ext>
            </a:extLst>
          </p:cNvPr>
          <p:cNvSpPr txBox="1">
            <a:spLocks/>
          </p:cNvSpPr>
          <p:nvPr/>
        </p:nvSpPr>
        <p:spPr>
          <a:xfrm>
            <a:off x="1283374" y="1253331"/>
            <a:ext cx="66454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A31F34"/>
                </a:solidFill>
              </a:rPr>
              <a:t>Elastic electron scattering</a:t>
            </a:r>
            <a:r>
              <a:rPr lang="en-US" sz="2400" b="1" dirty="0"/>
              <a:t> </a:t>
            </a:r>
            <a:r>
              <a:rPr lang="en-US" sz="2400" dirty="0"/>
              <a:t>from the proton</a:t>
            </a:r>
          </a:p>
          <a:p>
            <a:pPr marL="457200" lvl="1"/>
            <a:r>
              <a:rPr lang="en-US" sz="2000" b="1" dirty="0"/>
              <a:t>electromagnetic structure </a:t>
            </a:r>
            <a:r>
              <a:rPr lang="en-US" sz="2000" dirty="0"/>
              <a:t>of the proton</a:t>
            </a:r>
          </a:p>
          <a:p>
            <a:pPr marL="571500" lvl="1" indent="-342900">
              <a:buFont typeface="Wingdings" pitchFamily="2" charset="2"/>
              <a:buChar char="Ø"/>
            </a:pPr>
            <a:r>
              <a:rPr lang="en-US" sz="2000" dirty="0"/>
              <a:t>Two form factors G</a:t>
            </a:r>
            <a:r>
              <a:rPr lang="en-US" sz="2000" baseline="-25000" dirty="0"/>
              <a:t>E</a:t>
            </a:r>
            <a:r>
              <a:rPr lang="en-US" sz="2000" dirty="0"/>
              <a:t>(Q</a:t>
            </a:r>
            <a:r>
              <a:rPr lang="en-US" sz="2000" baseline="30000" dirty="0"/>
              <a:t>2</a:t>
            </a:r>
            <a:r>
              <a:rPr lang="en-US" sz="2000" dirty="0"/>
              <a:t>) and G</a:t>
            </a:r>
            <a:r>
              <a:rPr lang="en-US" sz="2000" baseline="-25000" dirty="0"/>
              <a:t>M</a:t>
            </a:r>
            <a:r>
              <a:rPr lang="en-US" sz="2000" dirty="0"/>
              <a:t>(Q</a:t>
            </a:r>
            <a:r>
              <a:rPr lang="en-US" sz="2000" baseline="30000" dirty="0"/>
              <a:t>2</a:t>
            </a:r>
            <a:r>
              <a:rPr lang="en-US" sz="2000" dirty="0"/>
              <a:t>)</a:t>
            </a:r>
          </a:p>
          <a:p>
            <a:pPr marL="0" indent="0">
              <a:buNone/>
            </a:pPr>
            <a:r>
              <a:rPr lang="en-US" sz="2400" b="1" dirty="0">
                <a:solidFill>
                  <a:srgbClr val="A31F34"/>
                </a:solidFill>
              </a:rPr>
              <a:t>Deep inelastic scattering (DIS)</a:t>
            </a:r>
            <a:r>
              <a:rPr lang="en-US" sz="2400" b="1" dirty="0"/>
              <a:t> </a:t>
            </a:r>
            <a:r>
              <a:rPr lang="en-US" sz="2400" dirty="0"/>
              <a:t>at higher energies</a:t>
            </a:r>
            <a:r>
              <a:rPr lang="en-US" sz="2200" dirty="0"/>
              <a:t> </a:t>
            </a:r>
          </a:p>
          <a:p>
            <a:pPr marL="457200" lvl="1"/>
            <a:r>
              <a:rPr lang="en-US" sz="2000" b="1" dirty="0"/>
              <a:t>partonic structure </a:t>
            </a:r>
            <a:r>
              <a:rPr lang="en-US" sz="2000" dirty="0"/>
              <a:t>of the proton</a:t>
            </a:r>
          </a:p>
          <a:p>
            <a:pPr marL="571500" lvl="1" indent="-342900">
              <a:buFont typeface="Wingdings" pitchFamily="2" charset="2"/>
              <a:buChar char="Ø"/>
            </a:pPr>
            <a:r>
              <a:rPr lang="en-US" sz="2000" dirty="0"/>
              <a:t>Parton distribution functions (PDF)</a:t>
            </a:r>
          </a:p>
          <a:p>
            <a:pPr marL="0" indent="0">
              <a:buNone/>
            </a:pPr>
            <a:r>
              <a:rPr lang="en-US" sz="2400" b="1" dirty="0">
                <a:solidFill>
                  <a:srgbClr val="A31F34"/>
                </a:solidFill>
              </a:rPr>
              <a:t>From 1D to 3D structures</a:t>
            </a:r>
          </a:p>
          <a:p>
            <a:pPr marL="571500" lvl="1" indent="-342900">
              <a:buFont typeface="Wingdings" pitchFamily="2" charset="2"/>
              <a:buChar char="Ø"/>
            </a:pPr>
            <a:r>
              <a:rPr lang="en-US" sz="2000" dirty="0">
                <a:cs typeface="Times New Roman"/>
              </a:rPr>
              <a:t>Exclusive DIS: generalized </a:t>
            </a:r>
            <a:r>
              <a:rPr lang="en-US" sz="2000" dirty="0" err="1">
                <a:cs typeface="Times New Roman"/>
              </a:rPr>
              <a:t>parton</a:t>
            </a:r>
            <a:r>
              <a:rPr lang="en-US" sz="2000" dirty="0">
                <a:cs typeface="Times New Roman"/>
              </a:rPr>
              <a:t> distributions (GPD)</a:t>
            </a:r>
          </a:p>
          <a:p>
            <a:pPr marL="571500" lvl="1" indent="-342900">
              <a:buFont typeface="Wingdings" pitchFamily="2" charset="2"/>
              <a:buChar char="Ø"/>
            </a:pPr>
            <a:r>
              <a:rPr lang="en-US" sz="2000" dirty="0">
                <a:cs typeface="Times New Roman"/>
              </a:rPr>
              <a:t>Semi-inclusive DIS: transverse momentum dependent PDFs (TMD) </a:t>
            </a:r>
          </a:p>
          <a:p>
            <a:endParaRPr lang="en-US" sz="2200" dirty="0"/>
          </a:p>
        </p:txBody>
      </p:sp>
      <p:grpSp>
        <p:nvGrpSpPr>
          <p:cNvPr id="21" name="Group 20">
            <a:extLst>
              <a:ext uri="{FF2B5EF4-FFF2-40B4-BE49-F238E27FC236}">
                <a16:creationId xmlns:a16="http://schemas.microsoft.com/office/drawing/2014/main" id="{63C2310D-323C-61D4-DD1D-8CDFBACCD157}"/>
              </a:ext>
            </a:extLst>
          </p:cNvPr>
          <p:cNvGrpSpPr/>
          <p:nvPr/>
        </p:nvGrpSpPr>
        <p:grpSpPr>
          <a:xfrm>
            <a:off x="322531" y="1409641"/>
            <a:ext cx="870134" cy="804672"/>
            <a:chOff x="45797" y="1409641"/>
            <a:chExt cx="870134" cy="804672"/>
          </a:xfrm>
        </p:grpSpPr>
        <p:pic>
          <p:nvPicPr>
            <p:cNvPr id="11" name="Picture 10" descr="Nobel.jpg">
              <a:extLst>
                <a:ext uri="{FF2B5EF4-FFF2-40B4-BE49-F238E27FC236}">
                  <a16:creationId xmlns:a16="http://schemas.microsoft.com/office/drawing/2014/main" id="{973EE6CC-8324-1234-0AF7-42E4B78A82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97" y="1409641"/>
              <a:ext cx="870134" cy="804672"/>
            </a:xfrm>
            <a:prstGeom prst="rect">
              <a:avLst/>
            </a:prstGeom>
          </p:spPr>
        </p:pic>
        <p:sp>
          <p:nvSpPr>
            <p:cNvPr id="16" name="TextBox 15">
              <a:extLst>
                <a:ext uri="{FF2B5EF4-FFF2-40B4-BE49-F238E27FC236}">
                  <a16:creationId xmlns:a16="http://schemas.microsoft.com/office/drawing/2014/main" id="{2BBB6845-7BCD-56B7-AB3D-06B58F826528}"/>
                </a:ext>
              </a:extLst>
            </p:cNvPr>
            <p:cNvSpPr txBox="1"/>
            <p:nvPr/>
          </p:nvSpPr>
          <p:spPr>
            <a:xfrm>
              <a:off x="154279" y="1627311"/>
              <a:ext cx="652743" cy="369332"/>
            </a:xfrm>
            <a:prstGeom prst="rect">
              <a:avLst/>
            </a:prstGeom>
            <a:noFill/>
          </p:spPr>
          <p:txBody>
            <a:bodyPr wrap="none" rtlCol="0">
              <a:spAutoFit/>
            </a:bodyPr>
            <a:lstStyle/>
            <a:p>
              <a:r>
                <a:rPr lang="en-US" b="1" dirty="0"/>
                <a:t>1961</a:t>
              </a:r>
            </a:p>
          </p:txBody>
        </p:sp>
      </p:grpSp>
      <p:grpSp>
        <p:nvGrpSpPr>
          <p:cNvPr id="20" name="Group 19">
            <a:extLst>
              <a:ext uri="{FF2B5EF4-FFF2-40B4-BE49-F238E27FC236}">
                <a16:creationId xmlns:a16="http://schemas.microsoft.com/office/drawing/2014/main" id="{2EA198DA-7608-A3A5-9AA8-112FAD855C94}"/>
              </a:ext>
            </a:extLst>
          </p:cNvPr>
          <p:cNvGrpSpPr/>
          <p:nvPr/>
        </p:nvGrpSpPr>
        <p:grpSpPr>
          <a:xfrm>
            <a:off x="310498" y="2513396"/>
            <a:ext cx="869708" cy="804278"/>
            <a:chOff x="21733" y="2845842"/>
            <a:chExt cx="869708" cy="804278"/>
          </a:xfrm>
        </p:grpSpPr>
        <p:pic>
          <p:nvPicPr>
            <p:cNvPr id="12" name="Picture 11" descr="Nobel.jpg">
              <a:extLst>
                <a:ext uri="{FF2B5EF4-FFF2-40B4-BE49-F238E27FC236}">
                  <a16:creationId xmlns:a16="http://schemas.microsoft.com/office/drawing/2014/main" id="{336E956D-588C-3A0F-F3B1-E55D41E84F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33" y="2845842"/>
              <a:ext cx="869708" cy="804278"/>
            </a:xfrm>
            <a:prstGeom prst="rect">
              <a:avLst/>
            </a:prstGeom>
          </p:spPr>
        </p:pic>
        <p:sp>
          <p:nvSpPr>
            <p:cNvPr id="17" name="TextBox 16">
              <a:extLst>
                <a:ext uri="{FF2B5EF4-FFF2-40B4-BE49-F238E27FC236}">
                  <a16:creationId xmlns:a16="http://schemas.microsoft.com/office/drawing/2014/main" id="{70AF373F-84A6-49BB-42D0-8C035F4071DE}"/>
                </a:ext>
              </a:extLst>
            </p:cNvPr>
            <p:cNvSpPr txBox="1"/>
            <p:nvPr/>
          </p:nvSpPr>
          <p:spPr>
            <a:xfrm>
              <a:off x="149977" y="3063315"/>
              <a:ext cx="652743" cy="369332"/>
            </a:xfrm>
            <a:prstGeom prst="rect">
              <a:avLst/>
            </a:prstGeom>
            <a:noFill/>
          </p:spPr>
          <p:txBody>
            <a:bodyPr wrap="none" rtlCol="0">
              <a:spAutoFit/>
            </a:bodyPr>
            <a:lstStyle/>
            <a:p>
              <a:r>
                <a:rPr lang="en-US" b="1" dirty="0"/>
                <a:t>1990</a:t>
              </a:r>
            </a:p>
          </p:txBody>
        </p:sp>
      </p:grpSp>
      <p:pic>
        <p:nvPicPr>
          <p:cNvPr id="18" name="Picture 17">
            <a:extLst>
              <a:ext uri="{FF2B5EF4-FFF2-40B4-BE49-F238E27FC236}">
                <a16:creationId xmlns:a16="http://schemas.microsoft.com/office/drawing/2014/main" id="{6858825F-D719-8C5A-1AE5-9A6D2404AB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0096" y="4844539"/>
            <a:ext cx="2214979" cy="1511811"/>
          </a:xfrm>
          <a:prstGeom prst="rect">
            <a:avLst/>
          </a:prstGeom>
        </p:spPr>
      </p:pic>
      <p:pic>
        <p:nvPicPr>
          <p:cNvPr id="19" name="Picture 18">
            <a:extLst>
              <a:ext uri="{FF2B5EF4-FFF2-40B4-BE49-F238E27FC236}">
                <a16:creationId xmlns:a16="http://schemas.microsoft.com/office/drawing/2014/main" id="{63A644D7-50E3-F927-D807-ADA0901FD4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64893" y="4814463"/>
            <a:ext cx="2220669" cy="164414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43585DF-6AB7-A9DC-627B-E1F5F8136D86}"/>
                  </a:ext>
                </a:extLst>
              </p:cNvPr>
              <p:cNvSpPr txBox="1"/>
              <p:nvPr/>
            </p:nvSpPr>
            <p:spPr>
              <a:xfrm>
                <a:off x="10502663" y="1633668"/>
                <a:ext cx="1044324" cy="879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𝑞</m:t>
                          </m:r>
                        </m:e>
                        <m:sup>
                          <m:r>
                            <a:rPr lang="en-US" b="0" i="1" smtClean="0">
                              <a:latin typeface="Cambria Math" panose="02040503050406030204" pitchFamily="18" charset="0"/>
                              <a:ea typeface="Cambria Math" panose="02040503050406030204" pitchFamily="18" charset="0"/>
                            </a:rPr>
                            <m:t>2</m:t>
                          </m:r>
                        </m:sup>
                      </m:sSup>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den>
                      </m:f>
                    </m:oMath>
                  </m:oMathPara>
                </a14:m>
                <a:endParaRPr lang="en-US" dirty="0"/>
              </a:p>
            </p:txBody>
          </p:sp>
        </mc:Choice>
        <mc:Fallback xmlns="">
          <p:sp>
            <p:nvSpPr>
              <p:cNvPr id="9" name="TextBox 8">
                <a:extLst>
                  <a:ext uri="{FF2B5EF4-FFF2-40B4-BE49-F238E27FC236}">
                    <a16:creationId xmlns:a16="http://schemas.microsoft.com/office/drawing/2014/main" id="{743585DF-6AB7-A9DC-627B-E1F5F8136D86}"/>
                  </a:ext>
                </a:extLst>
              </p:cNvPr>
              <p:cNvSpPr txBox="1">
                <a:spLocks noRot="1" noChangeAspect="1" noMove="1" noResize="1" noEditPoints="1" noAdjustHandles="1" noChangeArrowheads="1" noChangeShapeType="1" noTextEdit="1"/>
              </p:cNvSpPr>
              <p:nvPr/>
            </p:nvSpPr>
            <p:spPr>
              <a:xfrm>
                <a:off x="10502663" y="1633668"/>
                <a:ext cx="1044324" cy="879472"/>
              </a:xfrm>
              <a:prstGeom prst="rect">
                <a:avLst/>
              </a:prstGeom>
              <a:blipFill>
                <a:blip r:embed="rId8"/>
                <a:stretch>
                  <a:fillRect l="-7229" t="-1429" r="-36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0286BA-9792-794A-1DC1-06AA09FE872E}"/>
                  </a:ext>
                </a:extLst>
              </p:cNvPr>
              <p:cNvSpPr txBox="1"/>
              <p:nvPr/>
            </p:nvSpPr>
            <p:spPr>
              <a:xfrm>
                <a:off x="8734926" y="2290673"/>
                <a:ext cx="1849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oMath>
                  </m:oMathPara>
                </a14:m>
                <a:endParaRPr lang="en-US" dirty="0"/>
              </a:p>
            </p:txBody>
          </p:sp>
        </mc:Choice>
        <mc:Fallback xmlns="">
          <p:sp>
            <p:nvSpPr>
              <p:cNvPr id="14" name="TextBox 13">
                <a:extLst>
                  <a:ext uri="{FF2B5EF4-FFF2-40B4-BE49-F238E27FC236}">
                    <a16:creationId xmlns:a16="http://schemas.microsoft.com/office/drawing/2014/main" id="{8D0286BA-9792-794A-1DC1-06AA09FE872E}"/>
                  </a:ext>
                </a:extLst>
              </p:cNvPr>
              <p:cNvSpPr txBox="1">
                <a:spLocks noRot="1" noChangeAspect="1" noMove="1" noResize="1" noEditPoints="1" noAdjustHandles="1" noChangeArrowheads="1" noChangeShapeType="1" noTextEdit="1"/>
              </p:cNvSpPr>
              <p:nvPr/>
            </p:nvSpPr>
            <p:spPr>
              <a:xfrm>
                <a:off x="8734926" y="2290673"/>
                <a:ext cx="184922" cy="276999"/>
              </a:xfrm>
              <a:prstGeom prst="rect">
                <a:avLst/>
              </a:prstGeom>
              <a:blipFill>
                <a:blip r:embed="rId9"/>
                <a:stretch>
                  <a:fillRect l="-25000" r="-25000" b="-26087"/>
                </a:stretch>
              </a:blipFill>
            </p:spPr>
            <p:txBody>
              <a:bodyPr/>
              <a:lstStyle/>
              <a:p>
                <a:r>
                  <a:rPr lang="en-US">
                    <a:noFill/>
                  </a:rPr>
                  <a:t> </a:t>
                </a:r>
              </a:p>
            </p:txBody>
          </p:sp>
        </mc:Fallback>
      </mc:AlternateContent>
    </p:spTree>
    <p:extLst>
      <p:ext uri="{BB962C8B-B14F-4D97-AF65-F5344CB8AC3E}">
        <p14:creationId xmlns:p14="http://schemas.microsoft.com/office/powerpoint/2010/main" val="181895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15image6450560">
            <a:extLst>
              <a:ext uri="{FF2B5EF4-FFF2-40B4-BE49-F238E27FC236}">
                <a16:creationId xmlns:a16="http://schemas.microsoft.com/office/drawing/2014/main" id="{05B0B29A-81BF-3C47-BDA7-AD09DDC859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2204" y="3679058"/>
            <a:ext cx="3779796" cy="24928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2" y="370248"/>
            <a:ext cx="10515600" cy="2068151"/>
          </a:xfrm>
        </p:spPr>
        <p:txBody>
          <a:bodyPr anchor="t">
            <a:normAutofit/>
          </a:body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Semi-inclusive deep </a:t>
            </a:r>
            <a:br>
              <a:rPr lang="en-US" b="1" dirty="0">
                <a:solidFill>
                  <a:srgbClr val="A31F34"/>
                </a:solidFill>
                <a:effectLst>
                  <a:outerShdw blurRad="50800" dist="38100" dir="2700000" algn="tl" rotWithShape="0">
                    <a:prstClr val="black">
                      <a:alpha val="40000"/>
                    </a:prstClr>
                  </a:outerShdw>
                </a:effectLst>
                <a:latin typeface="Times New Roman"/>
                <a:cs typeface="Times New Roman"/>
              </a:rPr>
            </a:br>
            <a:r>
              <a:rPr lang="en-US" b="1" dirty="0">
                <a:solidFill>
                  <a:srgbClr val="A31F34"/>
                </a:solidFill>
                <a:effectLst>
                  <a:outerShdw blurRad="50800" dist="38100" dir="2700000" algn="tl" rotWithShape="0">
                    <a:prstClr val="black">
                      <a:alpha val="40000"/>
                    </a:prstClr>
                  </a:outerShdw>
                </a:effectLst>
                <a:latin typeface="Times New Roman"/>
                <a:cs typeface="Times New Roman"/>
              </a:rPr>
              <a:t>inelastic scattering (SIDIS)</a:t>
            </a:r>
          </a:p>
        </p:txBody>
      </p:sp>
      <p:sp>
        <p:nvSpPr>
          <p:cNvPr id="3" name="Content Placeholder 2">
            <a:extLst>
              <a:ext uri="{FF2B5EF4-FFF2-40B4-BE49-F238E27FC236}">
                <a16:creationId xmlns:a16="http://schemas.microsoft.com/office/drawing/2014/main" id="{B255766A-8310-3045-8F7F-CE59F364745D}"/>
              </a:ext>
            </a:extLst>
          </p:cNvPr>
          <p:cNvSpPr>
            <a:spLocks noGrp="1"/>
          </p:cNvSpPr>
          <p:nvPr>
            <p:ph idx="1"/>
          </p:nvPr>
        </p:nvSpPr>
        <p:spPr>
          <a:xfrm>
            <a:off x="428429" y="1906803"/>
            <a:ext cx="6305942" cy="5025597"/>
          </a:xfrm>
        </p:spPr>
        <p:txBody>
          <a:bodyPr anchor="t">
            <a:normAutofit/>
          </a:bodyPr>
          <a:lstStyle/>
          <a:p>
            <a:r>
              <a:rPr lang="en-US" sz="2400" dirty="0">
                <a:cs typeface="Times New Roman"/>
              </a:rPr>
              <a:t>Golden channel to study TMD</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24</a:t>
            </a:fld>
            <a:endParaRPr lang="en-US"/>
          </a:p>
        </p:txBody>
      </p:sp>
      <p:pic>
        <p:nvPicPr>
          <p:cNvPr id="11" name="Picture 1">
            <a:extLst>
              <a:ext uri="{FF2B5EF4-FFF2-40B4-BE49-F238E27FC236}">
                <a16:creationId xmlns:a16="http://schemas.microsoft.com/office/drawing/2014/main" id="{487FDD5A-6D21-E14D-94BC-AA57B8F4B4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599" y="2452255"/>
            <a:ext cx="8134001" cy="37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2" name="Picture 11">
            <a:extLst>
              <a:ext uri="{FF2B5EF4-FFF2-40B4-BE49-F238E27FC236}">
                <a16:creationId xmlns:a16="http://schemas.microsoft.com/office/drawing/2014/main" id="{600BC908-D9D0-C64F-92ED-FEA547825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6888" y="249840"/>
            <a:ext cx="5018428" cy="2883766"/>
          </a:xfrm>
          <a:prstGeom prst="rect">
            <a:avLst/>
          </a:prstGeom>
        </p:spPr>
      </p:pic>
    </p:spTree>
    <p:extLst>
      <p:ext uri="{BB962C8B-B14F-4D97-AF65-F5344CB8AC3E}">
        <p14:creationId xmlns:p14="http://schemas.microsoft.com/office/powerpoint/2010/main" val="3634346041"/>
      </p:ext>
    </p:extLst>
  </p:cSld>
  <p:clrMapOvr>
    <a:masterClrMapping/>
  </p:clrMapOvr>
  <mc:AlternateContent xmlns:mc="http://schemas.openxmlformats.org/markup-compatibility/2006" xmlns:p14="http://schemas.microsoft.com/office/powerpoint/2010/main">
    <mc:Choice Requires="p14">
      <p:transition spd="slow" p14:dur="2000" advTm="38860"/>
    </mc:Choice>
    <mc:Fallback xmlns="">
      <p:transition spd="slow" advTm="3886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71160"/>
          </a:xfrm>
        </p:spPr>
        <p:txBody>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Jefferson Lab</a:t>
            </a:r>
          </a:p>
        </p:txBody>
      </p:sp>
      <p:sp>
        <p:nvSpPr>
          <p:cNvPr id="3" name="Content Placeholder 2"/>
          <p:cNvSpPr>
            <a:spLocks noGrp="1"/>
          </p:cNvSpPr>
          <p:nvPr>
            <p:ph idx="1"/>
          </p:nvPr>
        </p:nvSpPr>
        <p:spPr>
          <a:xfrm>
            <a:off x="838200" y="899412"/>
            <a:ext cx="10515600" cy="5067691"/>
          </a:xfrm>
        </p:spPr>
        <p:txBody>
          <a:bodyPr>
            <a:normAutofit/>
          </a:bodyPr>
          <a:lstStyle/>
          <a:p>
            <a:r>
              <a:rPr lang="en-US" sz="2400" dirty="0">
                <a:ea typeface="Helvetica" charset="0"/>
                <a:cs typeface="Helvetica" charset="0"/>
              </a:rPr>
              <a:t>Thomas Jefferson National Accelerator Facility (JLab), Newport News, VA</a:t>
            </a:r>
          </a:p>
          <a:p>
            <a:r>
              <a:rPr lang="en-US" sz="2400" dirty="0">
                <a:ea typeface="Helvetica" charset="0"/>
                <a:cs typeface="Helvetica" charset="0"/>
              </a:rPr>
              <a:t>Completed 6 GeV to 12 GeV upgrade for the electron beam in 201</a:t>
            </a:r>
            <a:r>
              <a:rPr lang="en-US" altLang="zh-CN" sz="2400" dirty="0">
                <a:ea typeface="Helvetica" charset="0"/>
                <a:cs typeface="Helvetica" charset="0"/>
              </a:rPr>
              <a:t>5</a:t>
            </a:r>
            <a:endParaRPr lang="en-US" sz="2400" dirty="0">
              <a:ea typeface="Helvetica" charset="0"/>
              <a:cs typeface="Helvetica" charset="0"/>
            </a:endParaRPr>
          </a:p>
          <a:p>
            <a:r>
              <a:rPr lang="en-US" sz="2400" dirty="0">
                <a:ea typeface="Helvetica" charset="0"/>
                <a:cs typeface="Helvetica" charset="0"/>
              </a:rPr>
              <a:t>4 experimental Halls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5975" y="1874892"/>
            <a:ext cx="6056025" cy="4481458"/>
          </a:xfrm>
          <a:prstGeom prst="rect">
            <a:avLst/>
          </a:prstGeom>
        </p:spPr>
      </p:pic>
      <p:pic>
        <p:nvPicPr>
          <p:cNvPr id="5" name="Picture 4" descr="A view of a city&#10;&#10;Description automatically generated">
            <a:extLst>
              <a:ext uri="{FF2B5EF4-FFF2-40B4-BE49-F238E27FC236}">
                <a16:creationId xmlns:a16="http://schemas.microsoft.com/office/drawing/2014/main" id="{BFC83922-306D-9D43-8727-75F525D282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867" y="2311765"/>
            <a:ext cx="5896133" cy="3930756"/>
          </a:xfrm>
          <a:prstGeom prst="rect">
            <a:avLst/>
          </a:prstGeom>
        </p:spPr>
      </p:pic>
      <p:sp>
        <p:nvSpPr>
          <p:cNvPr id="6" name="Slide Number Placeholder 5"/>
          <p:cNvSpPr>
            <a:spLocks noGrp="1"/>
          </p:cNvSpPr>
          <p:nvPr>
            <p:ph type="sldNum" sz="quarter" idx="12"/>
          </p:nvPr>
        </p:nvSpPr>
        <p:spPr/>
        <p:txBody>
          <a:bodyPr/>
          <a:lstStyle/>
          <a:p>
            <a:fld id="{1CF6A8BB-9F82-204A-8CCF-17A3A74EFCBA}" type="slidenum">
              <a:rPr lang="en-US" smtClean="0"/>
              <a:t>25</a:t>
            </a:fld>
            <a:endParaRPr lang="en-US"/>
          </a:p>
        </p:txBody>
      </p:sp>
      <p:sp>
        <p:nvSpPr>
          <p:cNvPr id="8" name="Date Placeholder 7">
            <a:extLst>
              <a:ext uri="{FF2B5EF4-FFF2-40B4-BE49-F238E27FC236}">
                <a16:creationId xmlns:a16="http://schemas.microsoft.com/office/drawing/2014/main" id="{CC49ED0C-7A2D-3B2C-9426-66E12C4A6D85}"/>
              </a:ext>
            </a:extLst>
          </p:cNvPr>
          <p:cNvSpPr>
            <a:spLocks noGrp="1"/>
          </p:cNvSpPr>
          <p:nvPr>
            <p:ph type="dt" sz="half" idx="10"/>
          </p:nvPr>
        </p:nvSpPr>
        <p:spPr/>
        <p:txBody>
          <a:bodyPr/>
          <a:lstStyle/>
          <a:p>
            <a:r>
              <a:rPr lang="en-US"/>
              <a:t>Xiaqing Li</a:t>
            </a:r>
          </a:p>
        </p:txBody>
      </p:sp>
      <p:sp>
        <p:nvSpPr>
          <p:cNvPr id="9" name="Footer Placeholder 8">
            <a:extLst>
              <a:ext uri="{FF2B5EF4-FFF2-40B4-BE49-F238E27FC236}">
                <a16:creationId xmlns:a16="http://schemas.microsoft.com/office/drawing/2014/main" id="{8AD4EC56-5E6C-D0B4-094E-CDAAA897FFDE}"/>
              </a:ext>
            </a:extLst>
          </p:cNvPr>
          <p:cNvSpPr>
            <a:spLocks noGrp="1"/>
          </p:cNvSpPr>
          <p:nvPr>
            <p:ph type="ftr" sz="quarter" idx="11"/>
          </p:nvPr>
        </p:nvSpPr>
        <p:spPr/>
        <p:txBody>
          <a:bodyPr/>
          <a:lstStyle/>
          <a:p>
            <a:r>
              <a:rPr lang="en-US"/>
              <a:t>UCAS  August 17, 2022</a:t>
            </a:r>
          </a:p>
        </p:txBody>
      </p:sp>
    </p:spTree>
    <p:extLst>
      <p:ext uri="{BB962C8B-B14F-4D97-AF65-F5344CB8AC3E}">
        <p14:creationId xmlns:p14="http://schemas.microsoft.com/office/powerpoint/2010/main" val="1690983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71160"/>
          </a:xfrm>
        </p:spPr>
        <p:txBody>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Jefferson Lab</a:t>
            </a:r>
          </a:p>
        </p:txBody>
      </p:sp>
      <p:pic>
        <p:nvPicPr>
          <p:cNvPr id="5" name="Picture 4" descr="A view of a city&#10;&#10;Description automatically generated">
            <a:extLst>
              <a:ext uri="{FF2B5EF4-FFF2-40B4-BE49-F238E27FC236}">
                <a16:creationId xmlns:a16="http://schemas.microsoft.com/office/drawing/2014/main" id="{BFC83922-306D-9D43-8727-75F525D282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3273" y="1088308"/>
            <a:ext cx="7904814" cy="526987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878" y="983631"/>
            <a:ext cx="3374897" cy="1898380"/>
          </a:xfrm>
          <a:prstGeom prst="rect">
            <a:avLst/>
          </a:prstGeom>
        </p:spPr>
      </p:pic>
      <p:sp>
        <p:nvSpPr>
          <p:cNvPr id="9" name="TextBox 8"/>
          <p:cNvSpPr txBox="1"/>
          <p:nvPr/>
        </p:nvSpPr>
        <p:spPr>
          <a:xfrm>
            <a:off x="686321" y="629401"/>
            <a:ext cx="1887511" cy="369332"/>
          </a:xfrm>
          <a:prstGeom prst="rect">
            <a:avLst/>
          </a:prstGeom>
          <a:noFill/>
        </p:spPr>
        <p:txBody>
          <a:bodyPr wrap="square" rtlCol="0">
            <a:spAutoFit/>
          </a:bodyPr>
          <a:lstStyle/>
          <a:p>
            <a:r>
              <a:rPr lang="en-US" dirty="0">
                <a:solidFill>
                  <a:srgbClr val="A31F34"/>
                </a:solidFill>
                <a:latin typeface="Helvetica" charset="0"/>
                <a:ea typeface="Helvetica" charset="0"/>
                <a:cs typeface="Helvetica" charset="0"/>
              </a:rPr>
              <a:t>Hall D </a:t>
            </a:r>
            <a:r>
              <a:rPr lang="en-US" dirty="0" err="1">
                <a:solidFill>
                  <a:srgbClr val="A31F34"/>
                </a:solidFill>
                <a:latin typeface="Helvetica" charset="0"/>
                <a:ea typeface="Helvetica" charset="0"/>
                <a:cs typeface="Helvetica" charset="0"/>
              </a:rPr>
              <a:t>GlueX</a:t>
            </a:r>
            <a:endParaRPr lang="en-US" dirty="0">
              <a:solidFill>
                <a:srgbClr val="A31F34"/>
              </a:solidFill>
              <a:latin typeface="Helvetica" charset="0"/>
              <a:ea typeface="Helvetica" charset="0"/>
              <a:cs typeface="Helvetica" charset="0"/>
            </a:endParaRPr>
          </a:p>
        </p:txBody>
      </p:sp>
      <p:sp>
        <p:nvSpPr>
          <p:cNvPr id="10" name="TextBox 9"/>
          <p:cNvSpPr txBox="1"/>
          <p:nvPr/>
        </p:nvSpPr>
        <p:spPr>
          <a:xfrm>
            <a:off x="9253202" y="612055"/>
            <a:ext cx="1887511" cy="369332"/>
          </a:xfrm>
          <a:prstGeom prst="rect">
            <a:avLst/>
          </a:prstGeom>
          <a:noFill/>
        </p:spPr>
        <p:txBody>
          <a:bodyPr wrap="square" rtlCol="0">
            <a:spAutoFit/>
          </a:bodyPr>
          <a:lstStyle/>
          <a:p>
            <a:r>
              <a:rPr lang="en-US" dirty="0">
                <a:solidFill>
                  <a:srgbClr val="A31F34"/>
                </a:solidFill>
                <a:latin typeface="Helvetica" charset="0"/>
                <a:ea typeface="Helvetica" charset="0"/>
                <a:cs typeface="Helvetica" charset="0"/>
              </a:rPr>
              <a:t>Hall B CLAS12</a:t>
            </a:r>
          </a:p>
        </p:txBody>
      </p:sp>
      <p:cxnSp>
        <p:nvCxnSpPr>
          <p:cNvPr id="12" name="Straight Arrow Connector 11"/>
          <p:cNvCxnSpPr>
            <a:cxnSpLocks/>
          </p:cNvCxnSpPr>
          <p:nvPr/>
        </p:nvCxnSpPr>
        <p:spPr>
          <a:xfrm flipV="1">
            <a:off x="7434723" y="3134471"/>
            <a:ext cx="1116330" cy="1647391"/>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55673" y="4764415"/>
            <a:ext cx="997353" cy="103513"/>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a:off x="3372664" y="5010212"/>
            <a:ext cx="1989468" cy="379935"/>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7783" y="3588834"/>
            <a:ext cx="3251615" cy="369332"/>
          </a:xfrm>
          <a:prstGeom prst="rect">
            <a:avLst/>
          </a:prstGeom>
          <a:noFill/>
        </p:spPr>
        <p:txBody>
          <a:bodyPr wrap="square" rtlCol="0">
            <a:spAutoFit/>
          </a:bodyPr>
          <a:lstStyle/>
          <a:p>
            <a:pPr algn="ctr"/>
            <a:r>
              <a:rPr lang="en-US" dirty="0">
                <a:solidFill>
                  <a:srgbClr val="A31F34"/>
                </a:solidFill>
                <a:latin typeface="Helvetica" charset="0"/>
                <a:ea typeface="Helvetica" charset="0"/>
                <a:cs typeface="Helvetica" charset="0"/>
              </a:rPr>
              <a:t>Hall A</a:t>
            </a:r>
          </a:p>
        </p:txBody>
      </p:sp>
      <p:sp>
        <p:nvSpPr>
          <p:cNvPr id="20" name="TextBox 19"/>
          <p:cNvSpPr txBox="1"/>
          <p:nvPr/>
        </p:nvSpPr>
        <p:spPr>
          <a:xfrm>
            <a:off x="9607672" y="3904133"/>
            <a:ext cx="3251615" cy="369332"/>
          </a:xfrm>
          <a:prstGeom prst="rect">
            <a:avLst/>
          </a:prstGeom>
          <a:noFill/>
        </p:spPr>
        <p:txBody>
          <a:bodyPr wrap="square" rtlCol="0">
            <a:spAutoFit/>
          </a:bodyPr>
          <a:lstStyle/>
          <a:p>
            <a:pPr algn="ctr"/>
            <a:r>
              <a:rPr lang="en-US" dirty="0">
                <a:solidFill>
                  <a:srgbClr val="A31F34"/>
                </a:solidFill>
                <a:latin typeface="Helvetica" charset="0"/>
                <a:ea typeface="Helvetica" charset="0"/>
                <a:cs typeface="Helvetica" charset="0"/>
              </a:rPr>
              <a:t>Hall C</a:t>
            </a:r>
          </a:p>
        </p:txBody>
      </p:sp>
      <p:sp>
        <p:nvSpPr>
          <p:cNvPr id="21" name="Slide Number Placeholder 20"/>
          <p:cNvSpPr>
            <a:spLocks noGrp="1"/>
          </p:cNvSpPr>
          <p:nvPr>
            <p:ph type="sldNum" sz="quarter" idx="12"/>
          </p:nvPr>
        </p:nvSpPr>
        <p:spPr>
          <a:xfrm>
            <a:off x="8490280" y="6356350"/>
            <a:ext cx="2743200" cy="365125"/>
          </a:xfrm>
        </p:spPr>
        <p:txBody>
          <a:bodyPr/>
          <a:lstStyle/>
          <a:p>
            <a:fld id="{1CF6A8BB-9F82-204A-8CCF-17A3A74EFCBA}" type="slidenum">
              <a:rPr lang="en-US" smtClean="0"/>
              <a:t>26</a:t>
            </a:fld>
            <a:endParaRPr lang="en-US" dirty="0"/>
          </a:p>
        </p:txBody>
      </p:sp>
      <p:pic>
        <p:nvPicPr>
          <p:cNvPr id="4097" name="Picture 1" descr="page4image19573520">
            <a:extLst>
              <a:ext uri="{FF2B5EF4-FFF2-40B4-BE49-F238E27FC236}">
                <a16:creationId xmlns:a16="http://schemas.microsoft.com/office/drawing/2014/main" id="{316C70DE-866E-3397-1469-34152658BC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1053" y="991613"/>
            <a:ext cx="2980981" cy="24215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4image19577472">
            <a:extLst>
              <a:ext uri="{FF2B5EF4-FFF2-40B4-BE49-F238E27FC236}">
                <a16:creationId xmlns:a16="http://schemas.microsoft.com/office/drawing/2014/main" id="{1993BB3E-109E-719A-2D96-7DCA440C78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722" y="3914790"/>
            <a:ext cx="2867416" cy="250024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37D4197A-4BCC-E740-9664-A8D257CF4023}"/>
              </a:ext>
            </a:extLst>
          </p:cNvPr>
          <p:cNvCxnSpPr>
            <a:cxnSpLocks/>
          </p:cNvCxnSpPr>
          <p:nvPr/>
        </p:nvCxnSpPr>
        <p:spPr>
          <a:xfrm flipH="1" flipV="1">
            <a:off x="3774527" y="2202398"/>
            <a:ext cx="1085573" cy="208885"/>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13FFA2-CCEF-1F90-A95F-DAFEF0F8D0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1355" y="4289775"/>
            <a:ext cx="2757411" cy="2108868"/>
          </a:xfrm>
          <a:prstGeom prst="rect">
            <a:avLst/>
          </a:prstGeom>
        </p:spPr>
      </p:pic>
      <p:sp>
        <p:nvSpPr>
          <p:cNvPr id="18" name="Date Placeholder 17">
            <a:extLst>
              <a:ext uri="{FF2B5EF4-FFF2-40B4-BE49-F238E27FC236}">
                <a16:creationId xmlns:a16="http://schemas.microsoft.com/office/drawing/2014/main" id="{3FCD9993-0923-64E1-BBED-1247BCFBDF01}"/>
              </a:ext>
            </a:extLst>
          </p:cNvPr>
          <p:cNvSpPr>
            <a:spLocks noGrp="1"/>
          </p:cNvSpPr>
          <p:nvPr>
            <p:ph type="dt" sz="half" idx="10"/>
          </p:nvPr>
        </p:nvSpPr>
        <p:spPr/>
        <p:txBody>
          <a:bodyPr/>
          <a:lstStyle/>
          <a:p>
            <a:r>
              <a:rPr lang="en-US"/>
              <a:t>Xiaqing Li</a:t>
            </a:r>
          </a:p>
        </p:txBody>
      </p:sp>
      <p:sp>
        <p:nvSpPr>
          <p:cNvPr id="24" name="Footer Placeholder 23">
            <a:extLst>
              <a:ext uri="{FF2B5EF4-FFF2-40B4-BE49-F238E27FC236}">
                <a16:creationId xmlns:a16="http://schemas.microsoft.com/office/drawing/2014/main" id="{8D9AB883-E098-47A8-0FDF-D3764C216F35}"/>
              </a:ext>
            </a:extLst>
          </p:cNvPr>
          <p:cNvSpPr>
            <a:spLocks noGrp="1"/>
          </p:cNvSpPr>
          <p:nvPr>
            <p:ph type="ftr" sz="quarter" idx="11"/>
          </p:nvPr>
        </p:nvSpPr>
        <p:spPr/>
        <p:txBody>
          <a:bodyPr/>
          <a:lstStyle/>
          <a:p>
            <a:r>
              <a:rPr lang="en-US"/>
              <a:t>UCAS  August 17, 2022</a:t>
            </a:r>
          </a:p>
        </p:txBody>
      </p:sp>
    </p:spTree>
    <p:extLst>
      <p:ext uri="{BB962C8B-B14F-4D97-AF65-F5344CB8AC3E}">
        <p14:creationId xmlns:p14="http://schemas.microsoft.com/office/powerpoint/2010/main" val="1654120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D829-C513-EDF0-F84D-F6DC831A0E87}"/>
              </a:ext>
            </a:extLst>
          </p:cNvPr>
          <p:cNvSpPr>
            <a:spLocks noGrp="1"/>
          </p:cNvSpPr>
          <p:nvPr>
            <p:ph type="title"/>
          </p:nvPr>
        </p:nvSpPr>
        <p:spPr>
          <a:xfrm>
            <a:off x="838200" y="192190"/>
            <a:ext cx="10515600" cy="1325563"/>
          </a:xfrm>
        </p:spPr>
        <p:txBody>
          <a:bodyPr anchor="t"/>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Electron-Ion Collider</a:t>
            </a:r>
          </a:p>
        </p:txBody>
      </p:sp>
      <p:sp>
        <p:nvSpPr>
          <p:cNvPr id="4" name="Date Placeholder 3">
            <a:extLst>
              <a:ext uri="{FF2B5EF4-FFF2-40B4-BE49-F238E27FC236}">
                <a16:creationId xmlns:a16="http://schemas.microsoft.com/office/drawing/2014/main" id="{E22C4AB5-688C-F9B2-DA84-B1FA0A7934F0}"/>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315CC888-B52D-9CB2-6A69-7D3095B7BB7A}"/>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8A5D6BE6-2334-F7F9-011A-FD67347C375B}"/>
              </a:ext>
            </a:extLst>
          </p:cNvPr>
          <p:cNvSpPr>
            <a:spLocks noGrp="1"/>
          </p:cNvSpPr>
          <p:nvPr>
            <p:ph type="sldNum" sz="quarter" idx="12"/>
          </p:nvPr>
        </p:nvSpPr>
        <p:spPr/>
        <p:txBody>
          <a:bodyPr/>
          <a:lstStyle/>
          <a:p>
            <a:fld id="{BC1DC261-CB85-4346-B923-FF3322A4CE28}" type="slidenum">
              <a:rPr lang="en-US" smtClean="0"/>
              <a:t>27</a:t>
            </a:fld>
            <a:endParaRPr lang="en-US"/>
          </a:p>
        </p:txBody>
      </p:sp>
      <p:pic>
        <p:nvPicPr>
          <p:cNvPr id="7" name="Picture 6">
            <a:extLst>
              <a:ext uri="{FF2B5EF4-FFF2-40B4-BE49-F238E27FC236}">
                <a16:creationId xmlns:a16="http://schemas.microsoft.com/office/drawing/2014/main" id="{1B7AF38C-9AF8-CA87-1888-4F4CC9FF09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96945" y="1468137"/>
            <a:ext cx="4460576" cy="5389863"/>
          </a:xfrm>
          <a:prstGeom prst="rect">
            <a:avLst/>
          </a:prstGeom>
        </p:spPr>
      </p:pic>
      <p:pic>
        <p:nvPicPr>
          <p:cNvPr id="9" name="Content Placeholder 6">
            <a:extLst>
              <a:ext uri="{FF2B5EF4-FFF2-40B4-BE49-F238E27FC236}">
                <a16:creationId xmlns:a16="http://schemas.microsoft.com/office/drawing/2014/main" id="{53257750-4997-6AB3-887A-026501A0E32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370" y="2598303"/>
            <a:ext cx="6178485" cy="3758047"/>
          </a:xfrm>
        </p:spPr>
      </p:pic>
      <p:sp>
        <p:nvSpPr>
          <p:cNvPr id="10" name="TextBox 9">
            <a:extLst>
              <a:ext uri="{FF2B5EF4-FFF2-40B4-BE49-F238E27FC236}">
                <a16:creationId xmlns:a16="http://schemas.microsoft.com/office/drawing/2014/main" id="{0802025C-56F6-0FDF-2D68-B3EF0DEEF116}"/>
              </a:ext>
            </a:extLst>
          </p:cNvPr>
          <p:cNvSpPr txBox="1"/>
          <p:nvPr/>
        </p:nvSpPr>
        <p:spPr>
          <a:xfrm>
            <a:off x="9886010" y="5820088"/>
            <a:ext cx="2124043" cy="276999"/>
          </a:xfrm>
          <a:prstGeom prst="rect">
            <a:avLst/>
          </a:prstGeom>
          <a:noFill/>
        </p:spPr>
        <p:txBody>
          <a:bodyPr wrap="none" rtlCol="0">
            <a:spAutoFit/>
          </a:bodyPr>
          <a:lstStyle/>
          <a:p>
            <a:r>
              <a:rPr lang="en-US" sz="1200" dirty="0">
                <a:solidFill>
                  <a:schemeClr val="bg1">
                    <a:lumMod val="50000"/>
                  </a:schemeClr>
                </a:solidFill>
                <a:latin typeface="Times New Roman" panose="02020603050405020304" pitchFamily="18" charset="0"/>
                <a:cs typeface="Times New Roman" panose="02020603050405020304" pitchFamily="18" charset="0"/>
              </a:rPr>
              <a:t>Graph from EIC Yellow Report</a:t>
            </a:r>
          </a:p>
        </p:txBody>
      </p:sp>
      <p:sp>
        <p:nvSpPr>
          <p:cNvPr id="12" name="Content Placeholder 2">
            <a:extLst>
              <a:ext uri="{FF2B5EF4-FFF2-40B4-BE49-F238E27FC236}">
                <a16:creationId xmlns:a16="http://schemas.microsoft.com/office/drawing/2014/main" id="{943A91A3-456D-24F5-F6FD-E726A2A51D4C}"/>
              </a:ext>
            </a:extLst>
          </p:cNvPr>
          <p:cNvSpPr txBox="1">
            <a:spLocks/>
          </p:cNvSpPr>
          <p:nvPr/>
        </p:nvSpPr>
        <p:spPr>
          <a:xfrm>
            <a:off x="561472" y="899412"/>
            <a:ext cx="10515600" cy="5067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Helvetica" charset="0"/>
                <a:cs typeface="Helvetica" charset="0"/>
              </a:rPr>
              <a:t>Add </a:t>
            </a:r>
            <a:r>
              <a:rPr lang="en-US" sz="2400" dirty="0"/>
              <a:t>counter-circulating electron storage ring in existing Relativistic Heavy Ion Collider (RHIC) at Brookhaven National Lab (BNL), Long Island, NY </a:t>
            </a:r>
            <a:endParaRPr lang="en-US" sz="2400" dirty="0">
              <a:ea typeface="Helvetica" charset="0"/>
              <a:cs typeface="Helvetica" charset="0"/>
            </a:endParaRPr>
          </a:p>
          <a:p>
            <a:pPr marL="285750" indent="-285750"/>
            <a:r>
              <a:rPr lang="en-US" sz="2400" dirty="0"/>
              <a:t>Project officially launched by US DOE in January 2020</a:t>
            </a:r>
          </a:p>
          <a:p>
            <a:pPr marL="285750" indent="-285750"/>
            <a:r>
              <a:rPr lang="en-US" sz="2400" dirty="0"/>
              <a:t>275 GeV/nucleon max. on 18 GeV e-beam, 2 detectors</a:t>
            </a:r>
          </a:p>
        </p:txBody>
      </p:sp>
    </p:spTree>
    <p:extLst>
      <p:ext uri="{BB962C8B-B14F-4D97-AF65-F5344CB8AC3E}">
        <p14:creationId xmlns:p14="http://schemas.microsoft.com/office/powerpoint/2010/main" val="281680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FA84-A56B-A5D6-438C-B397AF66C1CC}"/>
              </a:ext>
            </a:extLst>
          </p:cNvPr>
          <p:cNvSpPr>
            <a:spLocks noGrp="1"/>
          </p:cNvSpPr>
          <p:nvPr>
            <p:ph type="title"/>
          </p:nvPr>
        </p:nvSpPr>
        <p:spPr>
          <a:xfrm>
            <a:off x="0" y="365125"/>
            <a:ext cx="12192000" cy="1325563"/>
          </a:xfrm>
        </p:spPr>
        <p:txBody>
          <a:bodyPr anchor="t">
            <a:noAutofit/>
          </a:bodyPr>
          <a:lstStyle/>
          <a:p>
            <a:pPr algn="ctr"/>
            <a:r>
              <a:rPr lang="en-US" sz="4000" b="1" dirty="0">
                <a:solidFill>
                  <a:srgbClr val="A31F34"/>
                </a:solidFill>
                <a:effectLst>
                  <a:outerShdw blurRad="50800" dist="38100" dir="2700000" algn="tl" rotWithShape="0">
                    <a:prstClr val="black">
                      <a:alpha val="40000"/>
                    </a:prstClr>
                  </a:outerShdw>
                </a:effectLst>
                <a:latin typeface="Times New Roman"/>
                <a:cs typeface="Times New Roman"/>
              </a:rPr>
              <a:t>Complementary</a:t>
            </a:r>
            <a:r>
              <a:rPr lang="en-US" sz="4000" dirty="0"/>
              <a:t> </a:t>
            </a:r>
            <a:r>
              <a:rPr lang="en-US" sz="4000" b="1" dirty="0">
                <a:solidFill>
                  <a:srgbClr val="A31F34"/>
                </a:solidFill>
                <a:effectLst>
                  <a:outerShdw blurRad="50800" dist="38100" dir="2700000" algn="tl" rotWithShape="0">
                    <a:prstClr val="black">
                      <a:alpha val="40000"/>
                    </a:prstClr>
                  </a:outerShdw>
                </a:effectLst>
                <a:latin typeface="Times New Roman"/>
                <a:cs typeface="Times New Roman"/>
              </a:rPr>
              <a:t>kinematic coverages provide more comprehensive 3D partonic picture of nucleon</a:t>
            </a:r>
          </a:p>
        </p:txBody>
      </p:sp>
      <p:pic>
        <p:nvPicPr>
          <p:cNvPr id="8" name="Content Placeholder 7">
            <a:extLst>
              <a:ext uri="{FF2B5EF4-FFF2-40B4-BE49-F238E27FC236}">
                <a16:creationId xmlns:a16="http://schemas.microsoft.com/office/drawing/2014/main" id="{4C184569-1116-D1A1-4864-69A03D2D77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9372" y="1615442"/>
            <a:ext cx="4881741" cy="3627116"/>
          </a:xfrm>
        </p:spPr>
      </p:pic>
      <p:sp>
        <p:nvSpPr>
          <p:cNvPr id="4" name="Date Placeholder 3">
            <a:extLst>
              <a:ext uri="{FF2B5EF4-FFF2-40B4-BE49-F238E27FC236}">
                <a16:creationId xmlns:a16="http://schemas.microsoft.com/office/drawing/2014/main" id="{AD537696-F080-8980-030E-89D4D115730B}"/>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15DFF570-E67E-E020-DFBB-F9920F368E35}"/>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9B1FED42-F52C-F9CE-0525-5331E5A01E5C}"/>
              </a:ext>
            </a:extLst>
          </p:cNvPr>
          <p:cNvSpPr>
            <a:spLocks noGrp="1"/>
          </p:cNvSpPr>
          <p:nvPr>
            <p:ph type="sldNum" sz="quarter" idx="12"/>
          </p:nvPr>
        </p:nvSpPr>
        <p:spPr/>
        <p:txBody>
          <a:bodyPr/>
          <a:lstStyle/>
          <a:p>
            <a:fld id="{BC1DC261-CB85-4346-B923-FF3322A4CE28}" type="slidenum">
              <a:rPr lang="en-US" smtClean="0"/>
              <a:t>28</a:t>
            </a:fld>
            <a:endParaRPr lang="en-US" dirty="0"/>
          </a:p>
        </p:txBody>
      </p:sp>
      <p:sp>
        <p:nvSpPr>
          <p:cNvPr id="9" name="Content Placeholder 2">
            <a:extLst>
              <a:ext uri="{FF2B5EF4-FFF2-40B4-BE49-F238E27FC236}">
                <a16:creationId xmlns:a16="http://schemas.microsoft.com/office/drawing/2014/main" id="{04DC3D0A-EA31-EA98-7A34-CA6516F6F0D7}"/>
              </a:ext>
            </a:extLst>
          </p:cNvPr>
          <p:cNvSpPr txBox="1">
            <a:spLocks/>
          </p:cNvSpPr>
          <p:nvPr/>
        </p:nvSpPr>
        <p:spPr>
          <a:xfrm>
            <a:off x="665746" y="5218746"/>
            <a:ext cx="4114800" cy="1759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ea typeface="Helvetica" charset="0"/>
                <a:cs typeface="Helvetica" charset="0"/>
              </a:rPr>
              <a:t>JLab</a:t>
            </a:r>
            <a:r>
              <a:rPr lang="en-US" sz="2000" dirty="0">
                <a:ea typeface="Helvetica" charset="0"/>
                <a:cs typeface="Helvetica" charset="0"/>
              </a:rPr>
              <a:t> 12 GeV: valence quarks</a:t>
            </a:r>
          </a:p>
          <a:p>
            <a:pPr marL="0" indent="0">
              <a:buNone/>
            </a:pPr>
            <a:r>
              <a:rPr lang="en-US" sz="2000" dirty="0"/>
              <a:t>EIC: sea quarks and gluons </a:t>
            </a:r>
            <a:r>
              <a:rPr lang="en-US" sz="1600" dirty="0"/>
              <a:t>(exploring gluon dynamics for the first time)</a:t>
            </a:r>
            <a:endParaRPr lang="en-US" sz="2000" dirty="0"/>
          </a:p>
        </p:txBody>
      </p:sp>
      <p:sp>
        <p:nvSpPr>
          <p:cNvPr id="11" name="TextBox 10">
            <a:extLst>
              <a:ext uri="{FF2B5EF4-FFF2-40B4-BE49-F238E27FC236}">
                <a16:creationId xmlns:a16="http://schemas.microsoft.com/office/drawing/2014/main" id="{889829AC-6201-D7EE-32A1-6F2901025BBD}"/>
              </a:ext>
            </a:extLst>
          </p:cNvPr>
          <p:cNvSpPr txBox="1"/>
          <p:nvPr/>
        </p:nvSpPr>
        <p:spPr>
          <a:xfrm>
            <a:off x="5445368" y="5545560"/>
            <a:ext cx="6526059" cy="369332"/>
          </a:xfrm>
          <a:prstGeom prst="rect">
            <a:avLst/>
          </a:prstGeom>
          <a:noFill/>
        </p:spPr>
        <p:txBody>
          <a:bodyPr wrap="square">
            <a:spAutoFit/>
          </a:bodyPr>
          <a:lstStyle/>
          <a:p>
            <a:r>
              <a:rPr lang="en-US" b="1" i="0" dirty="0">
                <a:solidFill>
                  <a:schemeClr val="accent6">
                    <a:lumMod val="75000"/>
                  </a:schemeClr>
                </a:solidFill>
                <a:effectLst/>
                <a:latin typeface="Times New Roman" panose="02020603050405020304" pitchFamily="18" charset="0"/>
                <a:cs typeface="Times New Roman" panose="02020603050405020304" pitchFamily="18" charset="0"/>
              </a:rPr>
              <a:t>Richard G. Milner and Rolf Ent, Visualizing the Proton (2022)</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01FBAF6-D7A4-56DA-3568-F87AD04AB054}"/>
              </a:ext>
            </a:extLst>
          </p:cNvPr>
          <p:cNvSpPr txBox="1"/>
          <p:nvPr/>
        </p:nvSpPr>
        <p:spPr>
          <a:xfrm>
            <a:off x="3757249" y="5039550"/>
            <a:ext cx="1196161" cy="276999"/>
          </a:xfrm>
          <a:prstGeom prst="rect">
            <a:avLst/>
          </a:prstGeom>
          <a:noFill/>
        </p:spPr>
        <p:txBody>
          <a:bodyPr wrap="none" rtlCol="0">
            <a:spAutoFit/>
          </a:bodyPr>
          <a:lstStyle/>
          <a:p>
            <a:r>
              <a:rPr lang="en-US" sz="1200" dirty="0">
                <a:solidFill>
                  <a:schemeClr val="bg1">
                    <a:lumMod val="50000"/>
                  </a:schemeClr>
                </a:solidFill>
                <a:latin typeface="Times New Roman" panose="02020603050405020304" pitchFamily="18" charset="0"/>
                <a:cs typeface="Times New Roman" panose="02020603050405020304" pitchFamily="18" charset="0"/>
              </a:rPr>
              <a:t>EIC white paper</a:t>
            </a:r>
          </a:p>
        </p:txBody>
      </p:sp>
    </p:spTree>
    <p:extLst>
      <p:ext uri="{BB962C8B-B14F-4D97-AF65-F5344CB8AC3E}">
        <p14:creationId xmlns:p14="http://schemas.microsoft.com/office/powerpoint/2010/main" val="361886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4487-D9E3-806E-EB5B-2551FF46D1F2}"/>
              </a:ext>
            </a:extLst>
          </p:cNvPr>
          <p:cNvSpPr>
            <a:spLocks noGrp="1"/>
          </p:cNvSpPr>
          <p:nvPr>
            <p:ph type="title"/>
          </p:nvPr>
        </p:nvSpPr>
        <p:spPr>
          <a:xfrm>
            <a:off x="320842" y="268869"/>
            <a:ext cx="11550316" cy="1675985"/>
          </a:xfrm>
        </p:spPr>
        <p:txBody>
          <a:bodyPr tIns="45720" bIns="274320" anchor="ctr">
            <a:normAutofit/>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Nuclear physics studies the structure of matter</a:t>
            </a:r>
          </a:p>
        </p:txBody>
      </p:sp>
      <p:sp>
        <p:nvSpPr>
          <p:cNvPr id="5" name="Content Placeholder 7">
            <a:extLst>
              <a:ext uri="{FF2B5EF4-FFF2-40B4-BE49-F238E27FC236}">
                <a16:creationId xmlns:a16="http://schemas.microsoft.com/office/drawing/2014/main" id="{FF20778A-0E9B-39B7-36AE-2FD85310FD92}"/>
              </a:ext>
            </a:extLst>
          </p:cNvPr>
          <p:cNvSpPr txBox="1">
            <a:spLocks noGrp="1"/>
          </p:cNvSpPr>
          <p:nvPr>
            <p:ph idx="1"/>
          </p:nvPr>
        </p:nvSpPr>
        <p:spPr>
          <a:xfrm>
            <a:off x="1676400" y="1944854"/>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Most of the visible matter in the universe is made of atomic nuclei</a:t>
            </a:r>
          </a:p>
          <a:p>
            <a:r>
              <a:rPr lang="en-US" sz="2200" dirty="0"/>
              <a:t>Nucleons are the building blocks of the atomic nuclei</a:t>
            </a:r>
          </a:p>
          <a:p>
            <a:r>
              <a:rPr lang="en-US" sz="2200" dirty="0"/>
              <a:t>Nucleons are </a:t>
            </a:r>
            <a:r>
              <a:rPr lang="en-US" sz="2200" b="1" dirty="0"/>
              <a:t>strongly interacting </a:t>
            </a:r>
            <a:r>
              <a:rPr lang="en-US" sz="2200" dirty="0"/>
              <a:t>bound states of quarks and gluons</a:t>
            </a:r>
          </a:p>
          <a:p>
            <a:pPr marL="0" indent="0">
              <a:buFont typeface="Arial" panose="020B0604020202020204" pitchFamily="34" charset="0"/>
              <a:buNone/>
            </a:pPr>
            <a:r>
              <a:rPr lang="en-US" sz="2200" dirty="0">
                <a:solidFill>
                  <a:srgbClr val="A10000"/>
                </a:solidFill>
                <a:effectLst>
                  <a:outerShdw blurRad="50800" dist="38100" dir="2700000" algn="tl" rotWithShape="0">
                    <a:prstClr val="black">
                      <a:alpha val="40000"/>
                    </a:prstClr>
                  </a:outerShdw>
                </a:effectLst>
              </a:rPr>
              <a:t>     Theory of strong interaction </a:t>
            </a:r>
            <a:r>
              <a:rPr lang="en-US" sz="2200" dirty="0">
                <a:solidFill>
                  <a:srgbClr val="A1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2200" dirty="0">
                <a:solidFill>
                  <a:srgbClr val="A10000"/>
                </a:solidFill>
                <a:effectLst>
                  <a:outerShdw blurRad="50800" dist="38100" dir="2700000" algn="tl" rotWithShape="0">
                    <a:prstClr val="black">
                      <a:alpha val="40000"/>
                    </a:prstClr>
                  </a:outerShdw>
                </a:effectLst>
              </a:rPr>
              <a:t> Quantum Chromodynamics (QCD) </a:t>
            </a:r>
          </a:p>
          <a:p>
            <a:endParaRPr lang="en-US" sz="2200" dirty="0"/>
          </a:p>
        </p:txBody>
      </p:sp>
      <p:pic>
        <p:nvPicPr>
          <p:cNvPr id="6" name="Picture 5" descr="Structure-of-Matter.jpg">
            <a:extLst>
              <a:ext uri="{FF2B5EF4-FFF2-40B4-BE49-F238E27FC236}">
                <a16:creationId xmlns:a16="http://schemas.microsoft.com/office/drawing/2014/main" id="{B1B54750-C687-A8BC-2097-E327A5CEE1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3846" y="1840523"/>
            <a:ext cx="5777802" cy="2544152"/>
          </a:xfrm>
          <a:prstGeom prst="rect">
            <a:avLst/>
          </a:prstGeom>
        </p:spPr>
      </p:pic>
      <p:sp>
        <p:nvSpPr>
          <p:cNvPr id="7" name="Date Placeholder 6">
            <a:extLst>
              <a:ext uri="{FF2B5EF4-FFF2-40B4-BE49-F238E27FC236}">
                <a16:creationId xmlns:a16="http://schemas.microsoft.com/office/drawing/2014/main" id="{B71CF326-2AF7-C6E2-BBAB-00BADEE536ED}"/>
              </a:ext>
            </a:extLst>
          </p:cNvPr>
          <p:cNvSpPr>
            <a:spLocks noGrp="1"/>
          </p:cNvSpPr>
          <p:nvPr>
            <p:ph type="dt" sz="half" idx="10"/>
          </p:nvPr>
        </p:nvSpPr>
        <p:spPr/>
        <p:txBody>
          <a:bodyPr/>
          <a:lstStyle/>
          <a:p>
            <a:r>
              <a:rPr lang="en-US"/>
              <a:t>Xiaqing Li</a:t>
            </a:r>
          </a:p>
        </p:txBody>
      </p:sp>
      <p:sp>
        <p:nvSpPr>
          <p:cNvPr id="8" name="Footer Placeholder 7">
            <a:extLst>
              <a:ext uri="{FF2B5EF4-FFF2-40B4-BE49-F238E27FC236}">
                <a16:creationId xmlns:a16="http://schemas.microsoft.com/office/drawing/2014/main" id="{E5328550-3CD5-A39E-9D7D-7C75166077B0}"/>
              </a:ext>
            </a:extLst>
          </p:cNvPr>
          <p:cNvSpPr>
            <a:spLocks noGrp="1"/>
          </p:cNvSpPr>
          <p:nvPr>
            <p:ph type="ftr" sz="quarter" idx="11"/>
          </p:nvPr>
        </p:nvSpPr>
        <p:spPr/>
        <p:txBody>
          <a:bodyPr/>
          <a:lstStyle/>
          <a:p>
            <a:r>
              <a:rPr lang="en-US"/>
              <a:t>UCAS  August 17, 2022</a:t>
            </a:r>
          </a:p>
        </p:txBody>
      </p:sp>
      <p:sp>
        <p:nvSpPr>
          <p:cNvPr id="9" name="Slide Number Placeholder 8">
            <a:extLst>
              <a:ext uri="{FF2B5EF4-FFF2-40B4-BE49-F238E27FC236}">
                <a16:creationId xmlns:a16="http://schemas.microsoft.com/office/drawing/2014/main" id="{FE0AF110-C160-B8DD-6702-2E797911DA66}"/>
              </a:ext>
            </a:extLst>
          </p:cNvPr>
          <p:cNvSpPr>
            <a:spLocks noGrp="1"/>
          </p:cNvSpPr>
          <p:nvPr>
            <p:ph type="sldNum" sz="quarter" idx="12"/>
          </p:nvPr>
        </p:nvSpPr>
        <p:spPr/>
        <p:txBody>
          <a:bodyPr/>
          <a:lstStyle/>
          <a:p>
            <a:fld id="{BC1DC261-CB85-4346-B923-FF3322A4CE28}" type="slidenum">
              <a:rPr lang="en-US" smtClean="0"/>
              <a:t>2</a:t>
            </a:fld>
            <a:endParaRPr lang="en-US"/>
          </a:p>
        </p:txBody>
      </p:sp>
    </p:spTree>
    <p:extLst>
      <p:ext uri="{BB962C8B-B14F-4D97-AF65-F5344CB8AC3E}">
        <p14:creationId xmlns:p14="http://schemas.microsoft.com/office/powerpoint/2010/main" val="3588232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5EFA-1967-569D-CC09-073F56CF6B1B}"/>
              </a:ext>
            </a:extLst>
          </p:cNvPr>
          <p:cNvSpPr>
            <a:spLocks noGrp="1"/>
          </p:cNvSpPr>
          <p:nvPr>
            <p:ph type="title"/>
          </p:nvPr>
        </p:nvSpPr>
        <p:spPr>
          <a:xfrm>
            <a:off x="416653" y="64693"/>
            <a:ext cx="11358693" cy="1325563"/>
          </a:xfrm>
        </p:spPr>
        <p:txBody>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SIDIS projections</a:t>
            </a:r>
            <a:r>
              <a:rPr lang="zh-CN" altLang="en-US" b="1" dirty="0">
                <a:solidFill>
                  <a:srgbClr val="A31F34"/>
                </a:solidFill>
                <a:effectLst>
                  <a:outerShdw blurRad="50800" dist="38100" dir="2700000" algn="tl" rotWithShape="0">
                    <a:prstClr val="black">
                      <a:alpha val="40000"/>
                    </a:prstClr>
                  </a:outerShdw>
                </a:effectLst>
                <a:latin typeface="Times New Roman"/>
                <a:cs typeface="Times New Roman"/>
              </a:rPr>
              <a:t> </a:t>
            </a:r>
            <a:r>
              <a:rPr lang="en-US" altLang="zh-CN" b="1" dirty="0">
                <a:solidFill>
                  <a:srgbClr val="A31F34"/>
                </a:solidFill>
                <a:effectLst>
                  <a:outerShdw blurRad="50800" dist="38100" dir="2700000" algn="tl" rotWithShape="0">
                    <a:prstClr val="black">
                      <a:alpha val="40000"/>
                    </a:prstClr>
                  </a:outerShdw>
                </a:effectLst>
                <a:latin typeface="Times New Roman"/>
                <a:cs typeface="Times New Roman"/>
              </a:rPr>
              <a:t>at </a:t>
            </a:r>
            <a:r>
              <a:rPr lang="en-US" altLang="zh-CN" b="1" dirty="0" err="1">
                <a:solidFill>
                  <a:srgbClr val="A31F34"/>
                </a:solidFill>
                <a:effectLst>
                  <a:outerShdw blurRad="50800" dist="38100" dir="2700000" algn="tl" rotWithShape="0">
                    <a:prstClr val="black">
                      <a:alpha val="40000"/>
                    </a:prstClr>
                  </a:outerShdw>
                </a:effectLst>
                <a:latin typeface="Times New Roman"/>
                <a:cs typeface="Times New Roman"/>
              </a:rPr>
              <a:t>JLab</a:t>
            </a:r>
            <a:r>
              <a:rPr lang="en-US" altLang="zh-CN" b="1" dirty="0">
                <a:solidFill>
                  <a:srgbClr val="A31F34"/>
                </a:solidFill>
                <a:effectLst>
                  <a:outerShdw blurRad="50800" dist="38100" dir="2700000" algn="tl" rotWithShape="0">
                    <a:prstClr val="black">
                      <a:alpha val="40000"/>
                    </a:prstClr>
                  </a:outerShdw>
                </a:effectLst>
                <a:latin typeface="Times New Roman"/>
                <a:cs typeface="Times New Roman"/>
              </a:rPr>
              <a:t> 12 GeV and EIC</a:t>
            </a:r>
            <a:endParaRPr lang="en-US" b="1" dirty="0">
              <a:solidFill>
                <a:srgbClr val="A31F34"/>
              </a:solidFill>
              <a:effectLst>
                <a:outerShdw blurRad="50800" dist="38100" dir="2700000" algn="tl" rotWithShape="0">
                  <a:prstClr val="black">
                    <a:alpha val="40000"/>
                  </a:prstClr>
                </a:outerShdw>
              </a:effectLst>
              <a:latin typeface="Times New Roman"/>
              <a:cs typeface="Times New Roman"/>
            </a:endParaRPr>
          </a:p>
        </p:txBody>
      </p:sp>
      <p:sp>
        <p:nvSpPr>
          <p:cNvPr id="3" name="Content Placeholder 2">
            <a:extLst>
              <a:ext uri="{FF2B5EF4-FFF2-40B4-BE49-F238E27FC236}">
                <a16:creationId xmlns:a16="http://schemas.microsoft.com/office/drawing/2014/main" id="{E0B9C609-C41C-FC08-E6F2-57A8BDCBE82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0CD9D25-829D-9E39-E338-267DB947B517}"/>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012D1B60-9391-FD02-A62D-254E80D7C99F}"/>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090422D4-FCF6-EAFE-B9C8-E37A7ADCB4C2}"/>
              </a:ext>
            </a:extLst>
          </p:cNvPr>
          <p:cNvSpPr>
            <a:spLocks noGrp="1"/>
          </p:cNvSpPr>
          <p:nvPr>
            <p:ph type="sldNum" sz="quarter" idx="12"/>
          </p:nvPr>
        </p:nvSpPr>
        <p:spPr/>
        <p:txBody>
          <a:bodyPr/>
          <a:lstStyle/>
          <a:p>
            <a:fld id="{BC1DC261-CB85-4346-B923-FF3322A4CE28}" type="slidenum">
              <a:rPr lang="en-US" smtClean="0"/>
              <a:t>29</a:t>
            </a:fld>
            <a:endParaRPr lang="en-US"/>
          </a:p>
        </p:txBody>
      </p:sp>
      <p:pic>
        <p:nvPicPr>
          <p:cNvPr id="7" name="Picture 6">
            <a:extLst>
              <a:ext uri="{FF2B5EF4-FFF2-40B4-BE49-F238E27FC236}">
                <a16:creationId xmlns:a16="http://schemas.microsoft.com/office/drawing/2014/main" id="{4420CD74-4166-F174-B06B-B664FDB97639}"/>
              </a:ext>
            </a:extLst>
          </p:cNvPr>
          <p:cNvPicPr>
            <a:picLocks noChangeAspect="1"/>
          </p:cNvPicPr>
          <p:nvPr/>
        </p:nvPicPr>
        <p:blipFill>
          <a:blip r:embed="rId3"/>
          <a:srcRect/>
          <a:stretch/>
        </p:blipFill>
        <p:spPr>
          <a:xfrm rot="5400000">
            <a:off x="6576787" y="563827"/>
            <a:ext cx="4447498" cy="6778849"/>
          </a:xfrm>
          <a:prstGeom prst="rect">
            <a:avLst/>
          </a:prstGeom>
        </p:spPr>
      </p:pic>
      <p:pic>
        <p:nvPicPr>
          <p:cNvPr id="8" name="Picture 7">
            <a:extLst>
              <a:ext uri="{FF2B5EF4-FFF2-40B4-BE49-F238E27FC236}">
                <a16:creationId xmlns:a16="http://schemas.microsoft.com/office/drawing/2014/main" id="{E7A5F4A7-5609-702D-0FB2-0D9FAD85DF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0" y="1943198"/>
            <a:ext cx="5350952" cy="4253542"/>
          </a:xfrm>
          <a:prstGeom prst="rect">
            <a:avLst/>
          </a:prstGeom>
        </p:spPr>
      </p:pic>
      <p:sp>
        <p:nvSpPr>
          <p:cNvPr id="9" name="TextBox 8">
            <a:extLst>
              <a:ext uri="{FF2B5EF4-FFF2-40B4-BE49-F238E27FC236}">
                <a16:creationId xmlns:a16="http://schemas.microsoft.com/office/drawing/2014/main" id="{4A7CA3A4-5DF1-11EC-6E4E-72925B109ED3}"/>
              </a:ext>
            </a:extLst>
          </p:cNvPr>
          <p:cNvSpPr txBox="1"/>
          <p:nvPr/>
        </p:nvSpPr>
        <p:spPr>
          <a:xfrm>
            <a:off x="364516" y="1284774"/>
            <a:ext cx="4875694" cy="646331"/>
          </a:xfrm>
          <a:prstGeom prst="rect">
            <a:avLst/>
          </a:prstGeom>
          <a:noFill/>
        </p:spPr>
        <p:txBody>
          <a:bodyPr wrap="none" rtlCol="0">
            <a:spAutoFit/>
          </a:bodyPr>
          <a:lstStyle/>
          <a:p>
            <a:pPr algn="ctr"/>
            <a:r>
              <a:rPr lang="en-US" dirty="0"/>
              <a:t>Statistical projections on single spin asymmetry </a:t>
            </a:r>
          </a:p>
          <a:p>
            <a:pPr algn="ctr"/>
            <a:r>
              <a:rPr lang="en-US" dirty="0"/>
              <a:t>at the proposed </a:t>
            </a:r>
            <a:r>
              <a:rPr lang="en-US" dirty="0" err="1"/>
              <a:t>SoLID</a:t>
            </a:r>
            <a:r>
              <a:rPr lang="en-US" dirty="0"/>
              <a:t> spectrometer at Hall A </a:t>
            </a:r>
            <a:r>
              <a:rPr lang="en-US" dirty="0" err="1"/>
              <a:t>JLab</a:t>
            </a:r>
            <a:endParaRPr lang="en-US" dirty="0"/>
          </a:p>
        </p:txBody>
      </p:sp>
      <p:sp>
        <p:nvSpPr>
          <p:cNvPr id="10" name="TextBox 9">
            <a:extLst>
              <a:ext uri="{FF2B5EF4-FFF2-40B4-BE49-F238E27FC236}">
                <a16:creationId xmlns:a16="http://schemas.microsoft.com/office/drawing/2014/main" id="{1CFB2E94-19BC-00C1-40FF-84394D8B71A0}"/>
              </a:ext>
            </a:extLst>
          </p:cNvPr>
          <p:cNvSpPr txBox="1"/>
          <p:nvPr/>
        </p:nvSpPr>
        <p:spPr>
          <a:xfrm>
            <a:off x="6018492" y="1298767"/>
            <a:ext cx="5564087" cy="369332"/>
          </a:xfrm>
          <a:prstGeom prst="rect">
            <a:avLst/>
          </a:prstGeom>
          <a:noFill/>
        </p:spPr>
        <p:txBody>
          <a:bodyPr wrap="none" rtlCol="0">
            <a:spAutoFit/>
          </a:bodyPr>
          <a:lstStyle/>
          <a:p>
            <a:r>
              <a:rPr lang="en-US" dirty="0"/>
              <a:t>Statistical projections on single spin asymmetry at the EIC</a:t>
            </a:r>
          </a:p>
        </p:txBody>
      </p:sp>
    </p:spTree>
    <p:extLst>
      <p:ext uri="{BB962C8B-B14F-4D97-AF65-F5344CB8AC3E}">
        <p14:creationId xmlns:p14="http://schemas.microsoft.com/office/powerpoint/2010/main" val="2758087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AAC6-0FA3-7436-C1C0-F733266C42B4}"/>
              </a:ext>
            </a:extLst>
          </p:cNvPr>
          <p:cNvSpPr>
            <a:spLocks noGrp="1"/>
          </p:cNvSpPr>
          <p:nvPr>
            <p:ph type="title"/>
          </p:nvPr>
        </p:nvSpPr>
        <p:spPr/>
        <p:txBody>
          <a:bodyPr anchor="t">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Nucleon spin structure</a:t>
            </a:r>
          </a:p>
        </p:txBody>
      </p:sp>
      <p:pic>
        <p:nvPicPr>
          <p:cNvPr id="8" name="Content Placeholder 7">
            <a:extLst>
              <a:ext uri="{FF2B5EF4-FFF2-40B4-BE49-F238E27FC236}">
                <a16:creationId xmlns:a16="http://schemas.microsoft.com/office/drawing/2014/main" id="{0FC5ABDA-9F41-AE56-B929-2AECC1FA639F}"/>
              </a:ext>
            </a:extLst>
          </p:cNvPr>
          <p:cNvPicPr>
            <a:picLocks noGrp="1" noChangeAspect="1"/>
          </p:cNvPicPr>
          <p:nvPr>
            <p:ph idx="1"/>
          </p:nvPr>
        </p:nvPicPr>
        <p:blipFill>
          <a:blip r:embed="rId2"/>
          <a:stretch>
            <a:fillRect/>
          </a:stretch>
        </p:blipFill>
        <p:spPr>
          <a:xfrm>
            <a:off x="4210859" y="1424568"/>
            <a:ext cx="5131980" cy="896060"/>
          </a:xfrm>
          <a:prstGeom prst="rect">
            <a:avLst/>
          </a:prstGeom>
        </p:spPr>
      </p:pic>
      <p:sp>
        <p:nvSpPr>
          <p:cNvPr id="4" name="Date Placeholder 3">
            <a:extLst>
              <a:ext uri="{FF2B5EF4-FFF2-40B4-BE49-F238E27FC236}">
                <a16:creationId xmlns:a16="http://schemas.microsoft.com/office/drawing/2014/main" id="{EF414FBA-3DC8-E00A-F3A0-CDE73DBEA82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C9F88254-F2A5-64E3-7B91-891F65F5C400}"/>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0F86FF34-CAB6-48CE-9BE7-E2C0B4C1B0D8}"/>
              </a:ext>
            </a:extLst>
          </p:cNvPr>
          <p:cNvSpPr>
            <a:spLocks noGrp="1"/>
          </p:cNvSpPr>
          <p:nvPr>
            <p:ph type="sldNum" sz="quarter" idx="12"/>
          </p:nvPr>
        </p:nvSpPr>
        <p:spPr/>
        <p:txBody>
          <a:bodyPr/>
          <a:lstStyle/>
          <a:p>
            <a:fld id="{BC1DC261-CB85-4346-B923-FF3322A4CE28}" type="slidenum">
              <a:rPr lang="en-US" smtClean="0"/>
              <a:t>30</a:t>
            </a:fld>
            <a:endParaRPr lang="en-US"/>
          </a:p>
        </p:txBody>
      </p:sp>
      <p:pic>
        <p:nvPicPr>
          <p:cNvPr id="7" name="Picture 6">
            <a:extLst>
              <a:ext uri="{FF2B5EF4-FFF2-40B4-BE49-F238E27FC236}">
                <a16:creationId xmlns:a16="http://schemas.microsoft.com/office/drawing/2014/main" id="{32FD6E38-7447-DF18-75BC-5DEFE748AE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127" y="5333016"/>
            <a:ext cx="5068517" cy="540182"/>
          </a:xfrm>
          <a:prstGeom prst="rect">
            <a:avLst/>
          </a:prstGeom>
        </p:spPr>
      </p:pic>
      <p:sp>
        <p:nvSpPr>
          <p:cNvPr id="9" name="Content Placeholder 2">
            <a:extLst>
              <a:ext uri="{FF2B5EF4-FFF2-40B4-BE49-F238E27FC236}">
                <a16:creationId xmlns:a16="http://schemas.microsoft.com/office/drawing/2014/main" id="{EC85955F-3FF3-0DCE-43B7-9218575E7B8A}"/>
              </a:ext>
            </a:extLst>
          </p:cNvPr>
          <p:cNvSpPr txBox="1">
            <a:spLocks/>
          </p:cNvSpPr>
          <p:nvPr/>
        </p:nvSpPr>
        <p:spPr>
          <a:xfrm>
            <a:off x="1317235" y="1602501"/>
            <a:ext cx="3988324" cy="1201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A31F34"/>
                </a:solidFill>
                <a:ea typeface="Helvetica" charset="0"/>
                <a:cs typeface="Helvetica" charset="0"/>
              </a:rPr>
              <a:t>Spin puzzle </a:t>
            </a:r>
          </a:p>
        </p:txBody>
      </p:sp>
      <p:pic>
        <p:nvPicPr>
          <p:cNvPr id="7169" name="Picture 1" descr="page6image19350752">
            <a:extLst>
              <a:ext uri="{FF2B5EF4-FFF2-40B4-BE49-F238E27FC236}">
                <a16:creationId xmlns:a16="http://schemas.microsoft.com/office/drawing/2014/main" id="{22F77560-B832-EB38-1882-0365827734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1755" y="2504566"/>
            <a:ext cx="9144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6image19350336">
            <a:extLst>
              <a:ext uri="{FF2B5EF4-FFF2-40B4-BE49-F238E27FC236}">
                <a16:creationId xmlns:a16="http://schemas.microsoft.com/office/drawing/2014/main" id="{DB728526-7331-E4DF-498C-25C70F0290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63383" y="2504566"/>
            <a:ext cx="9144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age6image19350544">
            <a:extLst>
              <a:ext uri="{FF2B5EF4-FFF2-40B4-BE49-F238E27FC236}">
                <a16:creationId xmlns:a16="http://schemas.microsoft.com/office/drawing/2014/main" id="{37159957-D840-9383-873D-0E936FD5EDA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9529" y="2504566"/>
            <a:ext cx="9017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455E737-7907-F47E-3318-4BA8C92F91A7}"/>
              </a:ext>
            </a:extLst>
          </p:cNvPr>
          <p:cNvGrpSpPr/>
          <p:nvPr/>
        </p:nvGrpSpPr>
        <p:grpSpPr>
          <a:xfrm>
            <a:off x="3344741" y="2490586"/>
            <a:ext cx="914400" cy="1143000"/>
            <a:chOff x="2870870" y="2379103"/>
            <a:chExt cx="914400" cy="1143000"/>
          </a:xfrm>
        </p:grpSpPr>
        <p:pic>
          <p:nvPicPr>
            <p:cNvPr id="13" name="Picture 1" descr="page6image19350752">
              <a:extLst>
                <a:ext uri="{FF2B5EF4-FFF2-40B4-BE49-F238E27FC236}">
                  <a16:creationId xmlns:a16="http://schemas.microsoft.com/office/drawing/2014/main" id="{DDCC8BB5-A1A6-4F8B-53BF-025120C764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70870" y="2379103"/>
              <a:ext cx="9144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7C41780-A906-9A87-8686-5B55432C4C14}"/>
                </a:ext>
              </a:extLst>
            </p:cNvPr>
            <p:cNvSpPr/>
            <p:nvPr/>
          </p:nvSpPr>
          <p:spPr>
            <a:xfrm>
              <a:off x="2870870" y="2574226"/>
              <a:ext cx="914400" cy="825374"/>
            </a:xfrm>
            <a:prstGeom prst="ellipse">
              <a:avLst/>
            </a:prstGeom>
            <a:solidFill>
              <a:srgbClr val="5A5A81"/>
            </a:solidFill>
            <a:ln>
              <a:solidFill>
                <a:srgbClr val="5A5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A37A19BA-43DD-3B4C-5CFC-D9A44230B7F1}"/>
                </a:ext>
              </a:extLst>
            </p:cNvPr>
            <p:cNvSpPr txBox="1"/>
            <p:nvPr/>
          </p:nvSpPr>
          <p:spPr>
            <a:xfrm>
              <a:off x="2916515" y="2787855"/>
              <a:ext cx="823110" cy="369332"/>
            </a:xfrm>
            <a:prstGeom prst="rect">
              <a:avLst/>
            </a:prstGeom>
            <a:noFill/>
          </p:spPr>
          <p:txBody>
            <a:bodyPr wrap="none" rtlCol="0">
              <a:spAutoFit/>
            </a:bodyPr>
            <a:lstStyle/>
            <a:p>
              <a:r>
                <a:rPr lang="en-US" dirty="0">
                  <a:solidFill>
                    <a:schemeClr val="bg1"/>
                  </a:solidFill>
                </a:rPr>
                <a:t>proton</a:t>
              </a:r>
            </a:p>
          </p:txBody>
        </p:sp>
      </p:grpSp>
      <p:sp>
        <p:nvSpPr>
          <p:cNvPr id="12" name="TextBox 11">
            <a:extLst>
              <a:ext uri="{FF2B5EF4-FFF2-40B4-BE49-F238E27FC236}">
                <a16:creationId xmlns:a16="http://schemas.microsoft.com/office/drawing/2014/main" id="{2850D57E-90F8-E5ED-7483-4F9658EBD32F}"/>
              </a:ext>
            </a:extLst>
          </p:cNvPr>
          <p:cNvSpPr txBox="1"/>
          <p:nvPr/>
        </p:nvSpPr>
        <p:spPr>
          <a:xfrm>
            <a:off x="2754872" y="4272252"/>
            <a:ext cx="2167399" cy="954107"/>
          </a:xfrm>
          <a:prstGeom prst="rect">
            <a:avLst/>
          </a:prstGeom>
          <a:noFill/>
        </p:spPr>
        <p:txBody>
          <a:bodyPr wrap="square" rtlCol="0">
            <a:spAutoFit/>
          </a:bodyPr>
          <a:lstStyle/>
          <a:p>
            <a:pPr algn="ctr"/>
            <a:r>
              <a:rPr lang="en-US" sz="2800" b="1" dirty="0"/>
              <a:t>Quark spin</a:t>
            </a:r>
          </a:p>
          <a:p>
            <a:pPr algn="ctr"/>
            <a:r>
              <a:rPr lang="en-US" sz="2800" dirty="0"/>
              <a:t>(best known)</a:t>
            </a:r>
          </a:p>
        </p:txBody>
      </p:sp>
      <p:sp>
        <p:nvSpPr>
          <p:cNvPr id="17" name="TextBox 16">
            <a:extLst>
              <a:ext uri="{FF2B5EF4-FFF2-40B4-BE49-F238E27FC236}">
                <a16:creationId xmlns:a16="http://schemas.microsoft.com/office/drawing/2014/main" id="{924E8711-BA17-8E87-F0F1-D97DBE682F27}"/>
              </a:ext>
            </a:extLst>
          </p:cNvPr>
          <p:cNvSpPr txBox="1"/>
          <p:nvPr/>
        </p:nvSpPr>
        <p:spPr>
          <a:xfrm>
            <a:off x="5664718" y="4272252"/>
            <a:ext cx="2414363" cy="954107"/>
          </a:xfrm>
          <a:prstGeom prst="rect">
            <a:avLst/>
          </a:prstGeom>
          <a:noFill/>
        </p:spPr>
        <p:txBody>
          <a:bodyPr wrap="square" rtlCol="0">
            <a:spAutoFit/>
          </a:bodyPr>
          <a:lstStyle/>
          <a:p>
            <a:pPr algn="ctr"/>
            <a:r>
              <a:rPr lang="en-US" sz="2800" b="1" dirty="0"/>
              <a:t>Gluon spin</a:t>
            </a:r>
          </a:p>
          <a:p>
            <a:pPr algn="ctr"/>
            <a:r>
              <a:rPr lang="en-US" sz="2800" dirty="0"/>
              <a:t>(start to know)</a:t>
            </a:r>
          </a:p>
        </p:txBody>
      </p:sp>
      <p:sp>
        <p:nvSpPr>
          <p:cNvPr id="18" name="TextBox 17">
            <a:extLst>
              <a:ext uri="{FF2B5EF4-FFF2-40B4-BE49-F238E27FC236}">
                <a16:creationId xmlns:a16="http://schemas.microsoft.com/office/drawing/2014/main" id="{863052AD-7E93-7F3F-C684-89A5562C1598}"/>
              </a:ext>
            </a:extLst>
          </p:cNvPr>
          <p:cNvSpPr txBox="1"/>
          <p:nvPr/>
        </p:nvSpPr>
        <p:spPr>
          <a:xfrm>
            <a:off x="9097950" y="4272252"/>
            <a:ext cx="2513510" cy="1384995"/>
          </a:xfrm>
          <a:prstGeom prst="rect">
            <a:avLst/>
          </a:prstGeom>
          <a:noFill/>
        </p:spPr>
        <p:txBody>
          <a:bodyPr wrap="none" rtlCol="0">
            <a:spAutoFit/>
          </a:bodyPr>
          <a:lstStyle/>
          <a:p>
            <a:pPr algn="ctr"/>
            <a:r>
              <a:rPr lang="en-US" sz="2800" b="1" dirty="0"/>
              <a:t>Orbital angular </a:t>
            </a:r>
          </a:p>
          <a:p>
            <a:pPr algn="ctr"/>
            <a:r>
              <a:rPr lang="en-US" sz="2800" b="1" dirty="0"/>
              <a:t>momentum</a:t>
            </a:r>
          </a:p>
          <a:p>
            <a:pPr algn="ctr"/>
            <a:r>
              <a:rPr lang="en-US" sz="2800" dirty="0"/>
              <a:t>(little known)</a:t>
            </a:r>
          </a:p>
        </p:txBody>
      </p:sp>
      <p:sp>
        <p:nvSpPr>
          <p:cNvPr id="14" name="Right Brace 13">
            <a:extLst>
              <a:ext uri="{FF2B5EF4-FFF2-40B4-BE49-F238E27FC236}">
                <a16:creationId xmlns:a16="http://schemas.microsoft.com/office/drawing/2014/main" id="{78C0E3B7-F6BF-574B-7096-C5521CA94BD3}"/>
              </a:ext>
            </a:extLst>
          </p:cNvPr>
          <p:cNvSpPr/>
          <p:nvPr/>
        </p:nvSpPr>
        <p:spPr>
          <a:xfrm rot="5400000">
            <a:off x="8443822" y="1616097"/>
            <a:ext cx="241823" cy="1380961"/>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Content Placeholder 7">
            <a:extLst>
              <a:ext uri="{FF2B5EF4-FFF2-40B4-BE49-F238E27FC236}">
                <a16:creationId xmlns:a16="http://schemas.microsoft.com/office/drawing/2014/main" id="{7FF86BF8-46DC-8CF9-A5D1-7ED5A3FB26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04331" y="1424568"/>
            <a:ext cx="691275" cy="896060"/>
          </a:xfrm>
          <a:prstGeom prst="rect">
            <a:avLst/>
          </a:prstGeom>
        </p:spPr>
      </p:pic>
      <p:sp>
        <p:nvSpPr>
          <p:cNvPr id="16" name="Equal 15">
            <a:extLst>
              <a:ext uri="{FF2B5EF4-FFF2-40B4-BE49-F238E27FC236}">
                <a16:creationId xmlns:a16="http://schemas.microsoft.com/office/drawing/2014/main" id="{A8AB460C-B274-24BD-AE15-46319B464F55}"/>
              </a:ext>
            </a:extLst>
          </p:cNvPr>
          <p:cNvSpPr/>
          <p:nvPr/>
        </p:nvSpPr>
        <p:spPr>
          <a:xfrm>
            <a:off x="4434139" y="2856974"/>
            <a:ext cx="488132" cy="465288"/>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Cross 18">
            <a:extLst>
              <a:ext uri="{FF2B5EF4-FFF2-40B4-BE49-F238E27FC236}">
                <a16:creationId xmlns:a16="http://schemas.microsoft.com/office/drawing/2014/main" id="{EBBAFF47-302F-2309-CEDE-8F8644BA9E49}"/>
              </a:ext>
            </a:extLst>
          </p:cNvPr>
          <p:cNvSpPr/>
          <p:nvPr/>
        </p:nvSpPr>
        <p:spPr>
          <a:xfrm>
            <a:off x="6113740" y="2901441"/>
            <a:ext cx="350287" cy="365125"/>
          </a:xfrm>
          <a:prstGeom prst="plus">
            <a:avLst>
              <a:gd name="adj" fmla="val 4264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Cross 23">
            <a:extLst>
              <a:ext uri="{FF2B5EF4-FFF2-40B4-BE49-F238E27FC236}">
                <a16:creationId xmlns:a16="http://schemas.microsoft.com/office/drawing/2014/main" id="{00FE9C9B-9384-6630-2EB9-D1E9BD711195}"/>
              </a:ext>
            </a:extLst>
          </p:cNvPr>
          <p:cNvSpPr/>
          <p:nvPr/>
        </p:nvSpPr>
        <p:spPr>
          <a:xfrm>
            <a:off x="7689265" y="2896987"/>
            <a:ext cx="350287" cy="365125"/>
          </a:xfrm>
          <a:prstGeom prst="plus">
            <a:avLst>
              <a:gd name="adj" fmla="val 4264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E9D2FC2-092A-D677-BD9E-C4BBA49FE0CA}"/>
              </a:ext>
            </a:extLst>
          </p:cNvPr>
          <p:cNvCxnSpPr>
            <a:cxnSpLocks/>
            <a:stCxn id="7169" idx="2"/>
          </p:cNvCxnSpPr>
          <p:nvPr/>
        </p:nvCxnSpPr>
        <p:spPr>
          <a:xfrm flipH="1">
            <a:off x="4754240" y="3647566"/>
            <a:ext cx="824715" cy="672687"/>
          </a:xfrm>
          <a:prstGeom prst="straightConnector1">
            <a:avLst/>
          </a:prstGeom>
          <a:ln w="44450">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5294407-BEE5-08F6-0111-D04D572A4C96}"/>
              </a:ext>
            </a:extLst>
          </p:cNvPr>
          <p:cNvCxnSpPr>
            <a:cxnSpLocks/>
          </p:cNvCxnSpPr>
          <p:nvPr/>
        </p:nvCxnSpPr>
        <p:spPr>
          <a:xfrm>
            <a:off x="7108300" y="3720815"/>
            <a:ext cx="42734" cy="526188"/>
          </a:xfrm>
          <a:prstGeom prst="straightConnector1">
            <a:avLst/>
          </a:prstGeom>
          <a:ln w="44450">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26E0FB8-7E37-E526-471B-A9111C132BD4}"/>
              </a:ext>
            </a:extLst>
          </p:cNvPr>
          <p:cNvCxnSpPr>
            <a:cxnSpLocks/>
            <a:stCxn id="7171" idx="2"/>
          </p:cNvCxnSpPr>
          <p:nvPr/>
        </p:nvCxnSpPr>
        <p:spPr>
          <a:xfrm>
            <a:off x="8680379" y="3647566"/>
            <a:ext cx="419957" cy="751906"/>
          </a:xfrm>
          <a:prstGeom prst="straightConnector1">
            <a:avLst/>
          </a:prstGeom>
          <a:ln w="4445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0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2" y="370249"/>
            <a:ext cx="11142596" cy="1325563"/>
          </a:xfrm>
        </p:spPr>
        <p:txBody>
          <a:bodyPr anchor="t">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Nuclear spin-polarized </a:t>
            </a:r>
            <a:r>
              <a:rPr lang="en-US" sz="4800"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He</a:t>
            </a:r>
          </a:p>
        </p:txBody>
      </p:sp>
      <p:sp>
        <p:nvSpPr>
          <p:cNvPr id="3" name="Content Placeholder 2">
            <a:extLst>
              <a:ext uri="{FF2B5EF4-FFF2-40B4-BE49-F238E27FC236}">
                <a16:creationId xmlns:a16="http://schemas.microsoft.com/office/drawing/2014/main" id="{B255766A-8310-3045-8F7F-CE59F364745D}"/>
              </a:ext>
            </a:extLst>
          </p:cNvPr>
          <p:cNvSpPr>
            <a:spLocks noGrp="1"/>
          </p:cNvSpPr>
          <p:nvPr>
            <p:ph idx="1"/>
          </p:nvPr>
        </p:nvSpPr>
        <p:spPr>
          <a:xfrm>
            <a:off x="608923" y="1313196"/>
            <a:ext cx="10552083" cy="5096434"/>
          </a:xfrm>
        </p:spPr>
        <p:txBody>
          <a:bodyPr anchor="t">
            <a:normAutofit/>
          </a:bodyPr>
          <a:lstStyle/>
          <a:p>
            <a:r>
              <a:rPr lang="en-US" sz="2400" dirty="0"/>
              <a:t>Spin-polarized </a:t>
            </a:r>
            <a:r>
              <a:rPr lang="en-US" sz="2400" baseline="30000" dirty="0"/>
              <a:t>3</a:t>
            </a:r>
            <a:r>
              <a:rPr lang="en-US" sz="2400" dirty="0"/>
              <a:t>He nucleus is an </a:t>
            </a:r>
            <a:r>
              <a:rPr lang="en-US" sz="2400" b="1" dirty="0">
                <a:solidFill>
                  <a:srgbClr val="A31F34"/>
                </a:solidFill>
              </a:rPr>
              <a:t>effective spin-polarized neutron</a:t>
            </a:r>
            <a:r>
              <a:rPr lang="en-US" sz="2400" dirty="0"/>
              <a:t> target</a:t>
            </a:r>
          </a:p>
          <a:p>
            <a:endParaRPr lang="en-US" sz="2400" dirty="0"/>
          </a:p>
          <a:p>
            <a:endParaRPr lang="en-US" sz="2400" dirty="0"/>
          </a:p>
          <a:p>
            <a:endParaRPr lang="en-US" sz="2400" dirty="0"/>
          </a:p>
          <a:p>
            <a:pPr marL="0" indent="0">
              <a:buNone/>
            </a:pPr>
            <a:endParaRPr lang="en-US" sz="2400" dirty="0"/>
          </a:p>
          <a:p>
            <a:pPr marL="0" indent="0">
              <a:buNone/>
            </a:pPr>
            <a:endParaRPr lang="en-US" sz="1400" dirty="0"/>
          </a:p>
          <a:p>
            <a:r>
              <a:rPr lang="en-US" sz="2400" dirty="0"/>
              <a:t>Polarized </a:t>
            </a:r>
            <a:r>
              <a:rPr lang="en-US" sz="2400" baseline="30000" dirty="0"/>
              <a:t>3</a:t>
            </a:r>
            <a:r>
              <a:rPr lang="en-US" sz="2400" dirty="0"/>
              <a:t>He targets at Jefferson Lab</a:t>
            </a:r>
          </a:p>
          <a:p>
            <a:pPr lvl="1"/>
            <a:r>
              <a:rPr lang="en-US" sz="2000" dirty="0"/>
              <a:t>SEOP, 60% in-beam polarization in 10-bar gases</a:t>
            </a:r>
          </a:p>
          <a:p>
            <a:pPr lvl="1"/>
            <a:r>
              <a:rPr lang="en-US" sz="2000" dirty="0"/>
              <a:t>7 experiments approved for 12 GeV upgrade</a:t>
            </a:r>
          </a:p>
          <a:p>
            <a:pPr lvl="1"/>
            <a:endParaRPr lang="en-US" sz="100" dirty="0"/>
          </a:p>
          <a:p>
            <a:r>
              <a:rPr lang="en-US" sz="2400" dirty="0"/>
              <a:t>Polarized </a:t>
            </a:r>
            <a:r>
              <a:rPr lang="en-US" sz="2400" baseline="30000" dirty="0"/>
              <a:t>3</a:t>
            </a:r>
            <a:r>
              <a:rPr lang="en-US" sz="2400" dirty="0"/>
              <a:t>He ion source at RHIC for the future EIC</a:t>
            </a:r>
          </a:p>
          <a:p>
            <a:pPr lvl="1"/>
            <a:r>
              <a:rPr lang="en-US" sz="2000" dirty="0"/>
              <a:t>MEOP, concept developed by BNL-MIT collaboration </a:t>
            </a:r>
          </a:p>
          <a:p>
            <a:pPr lvl="1"/>
            <a:r>
              <a:rPr lang="en-US" sz="2000" dirty="0"/>
              <a:t>High magnetic field (5</a:t>
            </a:r>
            <a:r>
              <a:rPr lang="en-US" sz="900" dirty="0"/>
              <a:t> </a:t>
            </a:r>
            <a:r>
              <a:rPr lang="en-US" sz="2000" dirty="0"/>
              <a:t>T) at BNL’s Electron Beam Ionization Source</a:t>
            </a:r>
          </a:p>
          <a:p>
            <a:pPr marL="0" indent="0" algn="ctr">
              <a:buNone/>
            </a:pPr>
            <a:endParaRPr lang="en-US" sz="2400" dirty="0"/>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31</a:t>
            </a:fld>
            <a:endParaRPr lang="en-US"/>
          </a:p>
        </p:txBody>
      </p:sp>
      <p:pic>
        <p:nvPicPr>
          <p:cNvPr id="10" name="Picture 9">
            <a:extLst>
              <a:ext uri="{FF2B5EF4-FFF2-40B4-BE49-F238E27FC236}">
                <a16:creationId xmlns:a16="http://schemas.microsoft.com/office/drawing/2014/main" id="{F6DC19BA-0378-C64C-A385-38E1D8A4CF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1"/>
          <a:stretch/>
        </p:blipFill>
        <p:spPr>
          <a:xfrm>
            <a:off x="3216841" y="1912541"/>
            <a:ext cx="5758317" cy="2024030"/>
          </a:xfrm>
          <a:prstGeom prst="rect">
            <a:avLst/>
          </a:prstGeom>
        </p:spPr>
      </p:pic>
    </p:spTree>
    <p:extLst>
      <p:ext uri="{BB962C8B-B14F-4D97-AF65-F5344CB8AC3E}">
        <p14:creationId xmlns:p14="http://schemas.microsoft.com/office/powerpoint/2010/main" val="3405013882"/>
      </p:ext>
    </p:extLst>
  </p:cSld>
  <p:clrMapOvr>
    <a:masterClrMapping/>
  </p:clrMapOvr>
  <mc:AlternateContent xmlns:mc="http://schemas.openxmlformats.org/markup-compatibility/2006" xmlns:p14="http://schemas.microsoft.com/office/powerpoint/2010/main">
    <mc:Choice Requires="p14">
      <p:transition spd="slow" p14:dur="2000" advTm="82623"/>
    </mc:Choice>
    <mc:Fallback xmlns="">
      <p:transition spd="slow" advTm="8262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4D2AAB0D-2C13-6148-BA88-BBAF45E05F62}"/>
              </a:ext>
            </a:extLst>
          </p:cNvPr>
          <p:cNvSpPr>
            <a:spLocks noGrp="1"/>
          </p:cNvSpPr>
          <p:nvPr>
            <p:ph idx="1"/>
          </p:nvPr>
        </p:nvSpPr>
        <p:spPr>
          <a:xfrm>
            <a:off x="329842" y="1275413"/>
            <a:ext cx="6503115" cy="5375724"/>
          </a:xfrm>
        </p:spPr>
        <p:txBody>
          <a:bodyPr anchor="t">
            <a:normAutofit/>
          </a:bodyPr>
          <a:lstStyle/>
          <a:p>
            <a:pPr marL="0" indent="0">
              <a:buNone/>
            </a:pPr>
            <a:r>
              <a:rPr lang="en-US" sz="2400" dirty="0">
                <a:solidFill>
                  <a:srgbClr val="0070C0"/>
                </a:solidFill>
              </a:rPr>
              <a:t>Spin-exchange optical pumping (</a:t>
            </a:r>
            <a:r>
              <a:rPr lang="en-US" sz="2400" b="1" dirty="0">
                <a:solidFill>
                  <a:srgbClr val="0070C0"/>
                </a:solidFill>
              </a:rPr>
              <a:t>SEOP</a:t>
            </a:r>
            <a:r>
              <a:rPr lang="en-US" sz="2400" dirty="0">
                <a:solidFill>
                  <a:srgbClr val="0070C0"/>
                </a:solidFill>
              </a:rPr>
              <a:t>)</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1800" dirty="0"/>
              <a:t>Optically pump alkali-metal atoms in mixture</a:t>
            </a:r>
          </a:p>
          <a:p>
            <a:r>
              <a:rPr lang="en-US" sz="1800" dirty="0"/>
              <a:t>Spin exchange between alkali electrons and </a:t>
            </a:r>
            <a:r>
              <a:rPr lang="en-US" sz="1800" baseline="30000" dirty="0"/>
              <a:t>3</a:t>
            </a:r>
            <a:r>
              <a:rPr lang="en-US" sz="1800" dirty="0"/>
              <a:t>He nuclei</a:t>
            </a:r>
          </a:p>
          <a:p>
            <a:r>
              <a:rPr lang="en-US" sz="1800" dirty="0"/>
              <a:t>Large pressure range (1 to 13 bar) </a:t>
            </a:r>
          </a:p>
          <a:p>
            <a:r>
              <a:rPr lang="en-US" sz="1800" dirty="0"/>
              <a:t>Low pumping rate</a:t>
            </a:r>
            <a:endParaRPr lang="en-US" sz="2400" dirty="0"/>
          </a:p>
          <a:p>
            <a:pPr marL="0" indent="0">
              <a:buNone/>
            </a:pPr>
            <a:endParaRPr lang="en-US" sz="1800" dirty="0"/>
          </a:p>
        </p:txBody>
      </p:sp>
      <p:pic>
        <p:nvPicPr>
          <p:cNvPr id="11" name="Picture 10">
            <a:extLst>
              <a:ext uri="{FF2B5EF4-FFF2-40B4-BE49-F238E27FC236}">
                <a16:creationId xmlns:a16="http://schemas.microsoft.com/office/drawing/2014/main" id="{D62B7206-112B-B046-9300-843701B4A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657" y="1703076"/>
            <a:ext cx="4601480" cy="3213357"/>
          </a:xfrm>
          <a:prstGeom prst="rect">
            <a:avLst/>
          </a:prstGeom>
        </p:spPr>
      </p:pic>
      <p:pic>
        <p:nvPicPr>
          <p:cNvPr id="18" name="Picture 17">
            <a:extLst>
              <a:ext uri="{FF2B5EF4-FFF2-40B4-BE49-F238E27FC236}">
                <a16:creationId xmlns:a16="http://schemas.microsoft.com/office/drawing/2014/main" id="{9E8353F8-3052-9D4F-95B8-C3316EA53A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0"/>
          <a:stretch/>
        </p:blipFill>
        <p:spPr>
          <a:xfrm>
            <a:off x="4147933" y="2639139"/>
            <a:ext cx="1948067" cy="1456487"/>
          </a:xfrm>
          <a:prstGeom prst="rect">
            <a:avLst/>
          </a:prstGeom>
        </p:spPr>
      </p:pic>
      <p:sp>
        <p:nvSpPr>
          <p:cNvPr id="20" name="Content Placeholder 2">
            <a:extLst>
              <a:ext uri="{FF2B5EF4-FFF2-40B4-BE49-F238E27FC236}">
                <a16:creationId xmlns:a16="http://schemas.microsoft.com/office/drawing/2014/main" id="{0C3DFBE5-9201-A847-8B14-97A54F1FD90A}"/>
              </a:ext>
            </a:extLst>
          </p:cNvPr>
          <p:cNvSpPr txBox="1">
            <a:spLocks/>
          </p:cNvSpPr>
          <p:nvPr/>
        </p:nvSpPr>
        <p:spPr>
          <a:xfrm>
            <a:off x="6096000" y="1275413"/>
            <a:ext cx="6503115" cy="53757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70C0"/>
                </a:solidFill>
              </a:rPr>
              <a:t>Metastability-exchange optical pumping (</a:t>
            </a:r>
            <a:r>
              <a:rPr lang="en-US" sz="2400" b="1" dirty="0">
                <a:solidFill>
                  <a:srgbClr val="0070C0"/>
                </a:solidFill>
              </a:rPr>
              <a:t>MEOP</a:t>
            </a:r>
            <a:r>
              <a:rPr lang="en-US" sz="2400" dirty="0">
                <a:solidFill>
                  <a:srgbClr val="0070C0"/>
                </a:solidFill>
              </a:rPr>
              <a:t>)</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1800" dirty="0"/>
              <a:t>Optically pump metastable-state </a:t>
            </a:r>
            <a:r>
              <a:rPr lang="en-US" sz="1800" baseline="30000" dirty="0"/>
              <a:t>3</a:t>
            </a:r>
            <a:r>
              <a:rPr lang="en-US" sz="1800" dirty="0"/>
              <a:t>He</a:t>
            </a:r>
          </a:p>
          <a:p>
            <a:r>
              <a:rPr lang="en-US" sz="1800" dirty="0"/>
              <a:t>Spin transfer via metastability exchange collision</a:t>
            </a:r>
          </a:p>
          <a:p>
            <a:r>
              <a:rPr lang="en-US" sz="1800" dirty="0"/>
              <a:t>Limited pressure range (~1 mbar) </a:t>
            </a:r>
          </a:p>
          <a:p>
            <a:r>
              <a:rPr lang="en-US" sz="1800" dirty="0"/>
              <a:t>High pumping rate</a:t>
            </a:r>
            <a:endParaRPr lang="en-US" sz="2400" dirty="0"/>
          </a:p>
          <a:p>
            <a:pPr marL="0" indent="0">
              <a:buFont typeface="Arial" panose="020B0604020202020204" pitchFamily="34" charset="0"/>
              <a:buNone/>
            </a:pPr>
            <a:endParaRPr lang="en-US" sz="1800" dirty="0"/>
          </a:p>
        </p:txBody>
      </p:sp>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normAutofit/>
          </a:body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Optical pumping techniques for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32</a:t>
            </a:fld>
            <a:endParaRPr lang="en-US" dirty="0"/>
          </a:p>
        </p:txBody>
      </p:sp>
      <p:pic>
        <p:nvPicPr>
          <p:cNvPr id="14" name="Picture 13">
            <a:extLst>
              <a:ext uri="{FF2B5EF4-FFF2-40B4-BE49-F238E27FC236}">
                <a16:creationId xmlns:a16="http://schemas.microsoft.com/office/drawing/2014/main" id="{0A7B0EAC-AE70-1849-91D1-4439E876F8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325" y="1891607"/>
            <a:ext cx="5032362" cy="2649567"/>
          </a:xfrm>
          <a:prstGeom prst="rect">
            <a:avLst/>
          </a:prstGeom>
        </p:spPr>
      </p:pic>
      <p:sp>
        <p:nvSpPr>
          <p:cNvPr id="10" name="TextBox 9">
            <a:extLst>
              <a:ext uri="{FF2B5EF4-FFF2-40B4-BE49-F238E27FC236}">
                <a16:creationId xmlns:a16="http://schemas.microsoft.com/office/drawing/2014/main" id="{F19F6A24-DFC4-5F4C-B383-AEECA914FDFB}"/>
              </a:ext>
            </a:extLst>
          </p:cNvPr>
          <p:cNvSpPr txBox="1"/>
          <p:nvPr/>
        </p:nvSpPr>
        <p:spPr>
          <a:xfrm>
            <a:off x="6327691" y="4565401"/>
            <a:ext cx="6029771" cy="307777"/>
          </a:xfrm>
          <a:prstGeom prst="rect">
            <a:avLst/>
          </a:prstGeom>
          <a:noFill/>
        </p:spPr>
        <p:txBody>
          <a:bodyPr wrap="square" rtlCol="0">
            <a:spAutoFit/>
          </a:bodyPr>
          <a:lstStyle/>
          <a:p>
            <a:r>
              <a:rPr lang="en-US" sz="1400" dirty="0">
                <a:solidFill>
                  <a:schemeClr val="accent6">
                    <a:lumMod val="75000"/>
                  </a:schemeClr>
                </a:solidFill>
                <a:latin typeface="Times New Roman" panose="02020603050405020304" pitchFamily="18" charset="0"/>
                <a:cs typeface="Times New Roman" panose="02020603050405020304" pitchFamily="18" charset="0"/>
              </a:rPr>
              <a:t>F.D. Colegrove, L.D.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Schearer</a:t>
            </a:r>
            <a:r>
              <a:rPr lang="en-US" sz="1400" dirty="0">
                <a:solidFill>
                  <a:schemeClr val="accent6">
                    <a:lumMod val="75000"/>
                  </a:schemeClr>
                </a:solidFill>
                <a:latin typeface="Times New Roman" panose="02020603050405020304" pitchFamily="18" charset="0"/>
                <a:cs typeface="Times New Roman" panose="02020603050405020304" pitchFamily="18" charset="0"/>
              </a:rPr>
              <a:t>, G.K. Walters Phys. Rev. Lett. 132, 2561 (1963) </a:t>
            </a:r>
          </a:p>
        </p:txBody>
      </p:sp>
      <p:sp>
        <p:nvSpPr>
          <p:cNvPr id="22" name="TextBox 21">
            <a:extLst>
              <a:ext uri="{FF2B5EF4-FFF2-40B4-BE49-F238E27FC236}">
                <a16:creationId xmlns:a16="http://schemas.microsoft.com/office/drawing/2014/main" id="{33EAF9AE-915D-AA45-B3C2-BA818E9D1232}"/>
              </a:ext>
            </a:extLst>
          </p:cNvPr>
          <p:cNvSpPr txBox="1"/>
          <p:nvPr/>
        </p:nvSpPr>
        <p:spPr>
          <a:xfrm>
            <a:off x="3097513" y="4565401"/>
            <a:ext cx="2648482" cy="307777"/>
          </a:xfrm>
          <a:prstGeom prst="rect">
            <a:avLst/>
          </a:prstGeom>
          <a:noFill/>
        </p:spPr>
        <p:txBody>
          <a:bodyPr wrap="none" rtlCol="0">
            <a:spAutoFit/>
          </a:bodyPr>
          <a:lstStyle/>
          <a:p>
            <a:r>
              <a:rPr lang="en-US" sz="1400" dirty="0">
                <a:solidFill>
                  <a:schemeClr val="accent6">
                    <a:lumMod val="75000"/>
                  </a:schemeClr>
                </a:solidFill>
                <a:latin typeface="Times New Roman" panose="02020603050405020304" pitchFamily="18" charset="0"/>
                <a:cs typeface="Times New Roman" panose="02020603050405020304" pitchFamily="18" charset="0"/>
              </a:rPr>
              <a:t>C. Peng, Ph.D. dissertation (2018)</a:t>
            </a:r>
          </a:p>
        </p:txBody>
      </p:sp>
    </p:spTree>
    <p:extLst>
      <p:ext uri="{BB962C8B-B14F-4D97-AF65-F5344CB8AC3E}">
        <p14:creationId xmlns:p14="http://schemas.microsoft.com/office/powerpoint/2010/main" val="169242080"/>
      </p:ext>
    </p:extLst>
  </p:cSld>
  <p:clrMapOvr>
    <a:masterClrMapping/>
  </p:clrMapOvr>
  <mc:AlternateContent xmlns:mc="http://schemas.openxmlformats.org/markup-compatibility/2006" xmlns:p14="http://schemas.microsoft.com/office/powerpoint/2010/main">
    <mc:Choice Requires="p14">
      <p:transition spd="slow" p14:dur="2000" advTm="98999"/>
    </mc:Choice>
    <mc:Fallback xmlns="">
      <p:transition spd="slow" advTm="9899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5766A-8310-3045-8F7F-CE59F364745D}"/>
              </a:ext>
            </a:extLst>
          </p:cNvPr>
          <p:cNvSpPr>
            <a:spLocks noGrp="1"/>
          </p:cNvSpPr>
          <p:nvPr>
            <p:ph idx="1"/>
          </p:nvPr>
        </p:nvSpPr>
        <p:spPr>
          <a:xfrm>
            <a:off x="524702" y="1462155"/>
            <a:ext cx="5655382" cy="4351338"/>
          </a:xfrm>
        </p:spPr>
        <p:txBody>
          <a:bodyPr anchor="t">
            <a:normAutofit/>
          </a:bodyPr>
          <a:lstStyle/>
          <a:p>
            <a:r>
              <a:rPr lang="en-US" dirty="0"/>
              <a:t>SEOP: untenable in high field due to increasing wall relaxation</a:t>
            </a:r>
          </a:p>
          <a:p>
            <a:r>
              <a:rPr lang="en-US" dirty="0"/>
              <a:t>MEOP: weak hyperfine coupling</a:t>
            </a:r>
          </a:p>
          <a:p>
            <a:r>
              <a:rPr lang="en-US" dirty="0"/>
              <a:t>High-field MEOP development</a:t>
            </a:r>
          </a:p>
          <a:p>
            <a:pPr lvl="1"/>
            <a:r>
              <a:rPr lang="en-US" dirty="0"/>
              <a:t>Motivated by NMR medical imaging demand (Kastler </a:t>
            </a:r>
            <a:r>
              <a:rPr lang="en-US" dirty="0" err="1"/>
              <a:t>Brossel</a:t>
            </a:r>
            <a:r>
              <a:rPr lang="en-US" dirty="0"/>
              <a:t> Lab, Paris)</a:t>
            </a:r>
          </a:p>
          <a:p>
            <a:pPr lvl="1"/>
            <a:r>
              <a:rPr lang="en-US" dirty="0"/>
              <a:t>Found MEOP effective at higher pressures</a:t>
            </a:r>
          </a:p>
          <a:p>
            <a:pPr lvl="1"/>
            <a:r>
              <a:rPr lang="en-US" dirty="0"/>
              <a:t>Successfully produced nearly 60% polarization at 100 mbar and 4.7 T</a:t>
            </a:r>
            <a:endParaRPr lang="en-US" sz="2800" dirty="0"/>
          </a:p>
        </p:txBody>
      </p:sp>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Path to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in high magnetic field</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33</a:t>
            </a:fld>
            <a:endParaRPr lang="en-US"/>
          </a:p>
        </p:txBody>
      </p:sp>
      <p:pic>
        <p:nvPicPr>
          <p:cNvPr id="12" name="Picture 11">
            <a:extLst>
              <a:ext uri="{FF2B5EF4-FFF2-40B4-BE49-F238E27FC236}">
                <a16:creationId xmlns:a16="http://schemas.microsoft.com/office/drawing/2014/main" id="{67747FE1-B17F-554C-B03C-7C9BFEE3D2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3050" y="1462155"/>
            <a:ext cx="5173193" cy="4141811"/>
          </a:xfrm>
          <a:prstGeom prst="rect">
            <a:avLst/>
          </a:prstGeom>
        </p:spPr>
      </p:pic>
      <p:sp>
        <p:nvSpPr>
          <p:cNvPr id="13" name="TextBox 12">
            <a:extLst>
              <a:ext uri="{FF2B5EF4-FFF2-40B4-BE49-F238E27FC236}">
                <a16:creationId xmlns:a16="http://schemas.microsoft.com/office/drawing/2014/main" id="{C0BFF840-24EE-8046-8168-AC473918B102}"/>
              </a:ext>
            </a:extLst>
          </p:cNvPr>
          <p:cNvSpPr txBox="1"/>
          <p:nvPr/>
        </p:nvSpPr>
        <p:spPr>
          <a:xfrm>
            <a:off x="7086297" y="6152430"/>
            <a:ext cx="4891339" cy="338554"/>
          </a:xfrm>
          <a:prstGeom prst="rect">
            <a:avLst/>
          </a:prstGeom>
          <a:noFill/>
        </p:spPr>
        <p:txBody>
          <a:bodyPr wrap="none" rtlCol="0">
            <a:spAutoFit/>
          </a:bodyPr>
          <a:lstStyle/>
          <a:p>
            <a:r>
              <a:rPr lang="en-US" sz="1600" dirty="0">
                <a:solidFill>
                  <a:schemeClr val="accent6">
                    <a:lumMod val="75000"/>
                  </a:schemeClr>
                </a:solidFill>
                <a:latin typeface="Times New Roman" panose="02020603050405020304" pitchFamily="18" charset="0"/>
                <a:cs typeface="Times New Roman" panose="02020603050405020304" pitchFamily="18" charset="0"/>
              </a:rPr>
              <a:t>T.R. Gentile </a:t>
            </a:r>
            <a:r>
              <a:rPr lang="en-US" sz="16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600" dirty="0">
                <a:solidFill>
                  <a:schemeClr val="accent6">
                    <a:lumMod val="75000"/>
                  </a:schemeClr>
                </a:solidFill>
                <a:latin typeface="Times New Roman" panose="02020603050405020304" pitchFamily="18" charset="0"/>
                <a:cs typeface="Times New Roman" panose="02020603050405020304" pitchFamily="18" charset="0"/>
              </a:rPr>
              <a:t>,</a:t>
            </a:r>
            <a:r>
              <a:rPr lang="en-US" sz="1600" i="1"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a:solidFill>
                  <a:schemeClr val="accent6">
                    <a:lumMod val="75000"/>
                  </a:schemeClr>
                </a:solidFill>
                <a:latin typeface="Times New Roman" panose="02020603050405020304" pitchFamily="18" charset="0"/>
                <a:cs typeface="Times New Roman" panose="02020603050405020304" pitchFamily="18" charset="0"/>
              </a:rPr>
              <a:t>Rev. Modern Phys. </a:t>
            </a:r>
            <a:r>
              <a:rPr lang="en-US" sz="1600" b="1" dirty="0">
                <a:solidFill>
                  <a:schemeClr val="accent6">
                    <a:lumMod val="75000"/>
                  </a:schemeClr>
                </a:solidFill>
                <a:latin typeface="Times New Roman" panose="02020603050405020304" pitchFamily="18" charset="0"/>
                <a:cs typeface="Times New Roman" panose="02020603050405020304" pitchFamily="18" charset="0"/>
              </a:rPr>
              <a:t>89</a:t>
            </a:r>
            <a:r>
              <a:rPr lang="en-US" sz="1600" dirty="0">
                <a:solidFill>
                  <a:schemeClr val="accent6">
                    <a:lumMod val="75000"/>
                  </a:schemeClr>
                </a:solidFill>
                <a:latin typeface="Times New Roman" panose="02020603050405020304" pitchFamily="18" charset="0"/>
                <a:cs typeface="Times New Roman" panose="02020603050405020304" pitchFamily="18" charset="0"/>
              </a:rPr>
              <a:t>, 045004 (2017)</a:t>
            </a:r>
          </a:p>
        </p:txBody>
      </p:sp>
      <p:sp>
        <p:nvSpPr>
          <p:cNvPr id="16" name="TextBox 15">
            <a:extLst>
              <a:ext uri="{FF2B5EF4-FFF2-40B4-BE49-F238E27FC236}">
                <a16:creationId xmlns:a16="http://schemas.microsoft.com/office/drawing/2014/main" id="{897CFE16-6338-9348-85C4-112C25A3DCEB}"/>
              </a:ext>
            </a:extLst>
          </p:cNvPr>
          <p:cNvSpPr txBox="1"/>
          <p:nvPr/>
        </p:nvSpPr>
        <p:spPr>
          <a:xfrm>
            <a:off x="7541005" y="5526474"/>
            <a:ext cx="3981924"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solidFill>
                  <a:schemeClr val="tx1">
                    <a:lumMod val="50000"/>
                    <a:lumOff val="50000"/>
                  </a:schemeClr>
                </a:solidFill>
              </a:rPr>
              <a:t>Open symbols: low field (1 – 3 </a:t>
            </a:r>
            <a:r>
              <a:rPr lang="en-US" dirty="0" err="1">
                <a:solidFill>
                  <a:schemeClr val="tx1">
                    <a:lumMod val="50000"/>
                    <a:lumOff val="50000"/>
                  </a:schemeClr>
                </a:solidFill>
              </a:rPr>
              <a:t>mT</a:t>
            </a:r>
            <a:r>
              <a:rPr lang="en-US" dirty="0">
                <a:solidFill>
                  <a:schemeClr val="tx1">
                    <a:lumMod val="50000"/>
                    <a:lumOff val="50000"/>
                  </a:schemeClr>
                </a:solidFill>
              </a:rPr>
              <a:t>)     </a:t>
            </a:r>
          </a:p>
          <a:p>
            <a:pPr marL="285750" indent="-285750">
              <a:buFont typeface="Wingdings" pitchFamily="2" charset="2"/>
              <a:buChar char="§"/>
            </a:pPr>
            <a:r>
              <a:rPr lang="en-US" dirty="0">
                <a:solidFill>
                  <a:schemeClr val="tx1">
                    <a:lumMod val="50000"/>
                    <a:lumOff val="50000"/>
                  </a:schemeClr>
                </a:solidFill>
              </a:rPr>
              <a:t>Filled symbols: high field (1.5 – 4.7 T)</a:t>
            </a:r>
          </a:p>
        </p:txBody>
      </p:sp>
      <p:sp>
        <p:nvSpPr>
          <p:cNvPr id="4" name="TextBox 3">
            <a:extLst>
              <a:ext uri="{FF2B5EF4-FFF2-40B4-BE49-F238E27FC236}">
                <a16:creationId xmlns:a16="http://schemas.microsoft.com/office/drawing/2014/main" id="{CB01EE2B-5558-434C-B515-4F226AC4BE66}"/>
              </a:ext>
            </a:extLst>
          </p:cNvPr>
          <p:cNvSpPr txBox="1"/>
          <p:nvPr/>
        </p:nvSpPr>
        <p:spPr>
          <a:xfrm>
            <a:off x="814572" y="5596802"/>
            <a:ext cx="5731121" cy="369332"/>
          </a:xfrm>
          <a:prstGeom prst="rect">
            <a:avLst/>
          </a:prstGeom>
          <a:noFill/>
        </p:spPr>
        <p:txBody>
          <a:bodyPr wrap="non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A. </a:t>
            </a:r>
            <a:r>
              <a:rPr lang="en-US" dirty="0" err="1">
                <a:solidFill>
                  <a:schemeClr val="accent6">
                    <a:lumMod val="75000"/>
                  </a:schemeClr>
                </a:solidFill>
                <a:latin typeface="Times New Roman" panose="02020603050405020304" pitchFamily="18" charset="0"/>
                <a:cs typeface="Times New Roman" panose="02020603050405020304" pitchFamily="18" charset="0"/>
              </a:rPr>
              <a:t>Nikiel-Osuchowska</a:t>
            </a:r>
            <a:r>
              <a:rPr lang="en-US" dirty="0">
                <a:solidFill>
                  <a:schemeClr val="accent6">
                    <a:lumMod val="75000"/>
                  </a:schemeClr>
                </a:solidFill>
                <a:latin typeface="Times New Roman" panose="02020603050405020304" pitchFamily="18" charset="0"/>
                <a:cs typeface="Times New Roman" panose="02020603050405020304" pitchFamily="18" charset="0"/>
              </a:rPr>
              <a:t> </a:t>
            </a:r>
            <a:r>
              <a:rPr lang="en-US" i="1" dirty="0">
                <a:solidFill>
                  <a:schemeClr val="accent6">
                    <a:lumMod val="75000"/>
                  </a:schemeClr>
                </a:solidFill>
                <a:latin typeface="Times New Roman" panose="02020603050405020304" pitchFamily="18" charset="0"/>
                <a:cs typeface="Times New Roman" panose="02020603050405020304" pitchFamily="18" charset="0"/>
              </a:rPr>
              <a:t>et al.</a:t>
            </a:r>
            <a:r>
              <a:rPr lang="en-US" dirty="0">
                <a:solidFill>
                  <a:schemeClr val="accent6">
                    <a:lumMod val="75000"/>
                  </a:schemeClr>
                </a:solidFill>
                <a:latin typeface="Times New Roman" panose="02020603050405020304" pitchFamily="18" charset="0"/>
                <a:cs typeface="Times New Roman" panose="02020603050405020304" pitchFamily="18" charset="0"/>
              </a:rPr>
              <a:t>,</a:t>
            </a:r>
            <a:r>
              <a:rPr lang="en-US" i="1" dirty="0">
                <a:solidFill>
                  <a:schemeClr val="accent6">
                    <a:lumMod val="75000"/>
                  </a:schemeClr>
                </a:solidFill>
                <a:latin typeface="Times New Roman" panose="02020603050405020304" pitchFamily="18" charset="0"/>
                <a:cs typeface="Times New Roman" panose="02020603050405020304" pitchFamily="18" charset="0"/>
              </a:rPr>
              <a:t> </a:t>
            </a:r>
            <a:r>
              <a:rPr lang="en-US" dirty="0">
                <a:solidFill>
                  <a:schemeClr val="accent6">
                    <a:lumMod val="75000"/>
                  </a:schemeClr>
                </a:solidFill>
                <a:latin typeface="Times New Roman" panose="02020603050405020304" pitchFamily="18" charset="0"/>
                <a:cs typeface="Times New Roman" panose="02020603050405020304" pitchFamily="18" charset="0"/>
              </a:rPr>
              <a:t>Eur. Phys. J. D </a:t>
            </a:r>
            <a:r>
              <a:rPr lang="en-US" b="1" dirty="0">
                <a:solidFill>
                  <a:schemeClr val="accent6">
                    <a:lumMod val="75000"/>
                  </a:schemeClr>
                </a:solidFill>
                <a:latin typeface="Times New Roman" panose="02020603050405020304" pitchFamily="18" charset="0"/>
                <a:cs typeface="Times New Roman" panose="02020603050405020304" pitchFamily="18" charset="0"/>
              </a:rPr>
              <a:t>67</a:t>
            </a:r>
            <a:r>
              <a:rPr lang="en-US" dirty="0">
                <a:solidFill>
                  <a:schemeClr val="accent6">
                    <a:lumMod val="75000"/>
                  </a:schemeClr>
                </a:solidFill>
                <a:latin typeface="Times New Roman" panose="02020603050405020304" pitchFamily="18" charset="0"/>
                <a:cs typeface="Times New Roman" panose="02020603050405020304" pitchFamily="18" charset="0"/>
              </a:rPr>
              <a:t>,</a:t>
            </a:r>
            <a:r>
              <a:rPr lang="en-US" b="1" dirty="0">
                <a:solidFill>
                  <a:schemeClr val="accent6">
                    <a:lumMod val="75000"/>
                  </a:schemeClr>
                </a:solidFill>
                <a:latin typeface="Times New Roman" panose="02020603050405020304" pitchFamily="18" charset="0"/>
                <a:cs typeface="Times New Roman" panose="02020603050405020304" pitchFamily="18" charset="0"/>
              </a:rPr>
              <a:t> </a:t>
            </a:r>
            <a:r>
              <a:rPr lang="en-US" dirty="0">
                <a:solidFill>
                  <a:schemeClr val="accent6">
                    <a:lumMod val="75000"/>
                  </a:schemeClr>
                </a:solidFill>
                <a:latin typeface="Times New Roman" panose="02020603050405020304" pitchFamily="18" charset="0"/>
                <a:cs typeface="Times New Roman" panose="02020603050405020304" pitchFamily="18" charset="0"/>
              </a:rPr>
              <a:t>200 (2013)</a:t>
            </a:r>
          </a:p>
        </p:txBody>
      </p:sp>
      <p:sp>
        <p:nvSpPr>
          <p:cNvPr id="5" name="Oval 4">
            <a:extLst>
              <a:ext uri="{FF2B5EF4-FFF2-40B4-BE49-F238E27FC236}">
                <a16:creationId xmlns:a16="http://schemas.microsoft.com/office/drawing/2014/main" id="{A0B0CD8D-D35D-8A4E-90B3-1453ABBF3FE1}"/>
              </a:ext>
            </a:extLst>
          </p:cNvPr>
          <p:cNvSpPr/>
          <p:nvPr/>
        </p:nvSpPr>
        <p:spPr>
          <a:xfrm>
            <a:off x="9848193" y="2490952"/>
            <a:ext cx="1313793" cy="12612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472435"/>
      </p:ext>
    </p:extLst>
  </p:cSld>
  <p:clrMapOvr>
    <a:masterClrMapping/>
  </p:clrMapOvr>
  <mc:AlternateContent xmlns:mc="http://schemas.openxmlformats.org/markup-compatibility/2006" xmlns:p14="http://schemas.microsoft.com/office/powerpoint/2010/main">
    <mc:Choice Requires="p14">
      <p:transition spd="slow" p14:dur="2000" advTm="71356"/>
    </mc:Choice>
    <mc:Fallback xmlns="">
      <p:transition spd="slow" advTm="7135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BBE398-BDD6-584B-A1C6-3E0A97EDE2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0207" y="3874619"/>
            <a:ext cx="4851555" cy="2846856"/>
          </a:xfrm>
          <a:prstGeom prst="rect">
            <a:avLst/>
          </a:prstGeom>
        </p:spPr>
      </p:pic>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2" y="370249"/>
            <a:ext cx="11142598" cy="1325563"/>
          </a:xfrm>
        </p:spPr>
        <p:txBody>
          <a:bodyPr anchor="t">
            <a:normAutofit/>
          </a:body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BNL-MIT development of high magnetic field MEOP</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34</a:t>
            </a:fld>
            <a:endParaRPr lang="en-US"/>
          </a:p>
        </p:txBody>
      </p:sp>
      <p:pic>
        <p:nvPicPr>
          <p:cNvPr id="10" name="Picture 9">
            <a:extLst>
              <a:ext uri="{FF2B5EF4-FFF2-40B4-BE49-F238E27FC236}">
                <a16:creationId xmlns:a16="http://schemas.microsoft.com/office/drawing/2014/main" id="{0AC05B4A-8B8C-7F40-B466-6FB1FE32A2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5485" y="1021527"/>
            <a:ext cx="5331813" cy="2981482"/>
          </a:xfrm>
          <a:prstGeom prst="rect">
            <a:avLst/>
          </a:prstGeom>
        </p:spPr>
      </p:pic>
      <p:sp>
        <p:nvSpPr>
          <p:cNvPr id="14" name="Content Placeholder 2">
            <a:extLst>
              <a:ext uri="{FF2B5EF4-FFF2-40B4-BE49-F238E27FC236}">
                <a16:creationId xmlns:a16="http://schemas.microsoft.com/office/drawing/2014/main" id="{5B823784-23C5-BE48-B183-19A0ED60992C}"/>
              </a:ext>
            </a:extLst>
          </p:cNvPr>
          <p:cNvSpPr txBox="1">
            <a:spLocks/>
          </p:cNvSpPr>
          <p:nvPr/>
        </p:nvSpPr>
        <p:spPr>
          <a:xfrm>
            <a:off x="485514" y="1722985"/>
            <a:ext cx="592834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Polarized </a:t>
            </a:r>
            <a:r>
              <a:rPr lang="en-US" sz="2400" baseline="30000" dirty="0"/>
              <a:t>3</a:t>
            </a:r>
            <a:r>
              <a:rPr lang="en-US" sz="2400" dirty="0"/>
              <a:t>He ion source for the EIC at RHIC at Brookhaven National Lab</a:t>
            </a:r>
          </a:p>
          <a:p>
            <a:r>
              <a:rPr lang="en-US" sz="2400" dirty="0"/>
              <a:t>Electron Beam Ion Source operates at 5</a:t>
            </a:r>
            <a:r>
              <a:rPr lang="en-US" sz="900" dirty="0"/>
              <a:t> </a:t>
            </a:r>
            <a:r>
              <a:rPr lang="en-US" sz="2400" dirty="0"/>
              <a:t>T</a:t>
            </a:r>
          </a:p>
          <a:p>
            <a:r>
              <a:rPr lang="en-US" sz="2400" dirty="0"/>
              <a:t>MEOP within 5</a:t>
            </a:r>
            <a:r>
              <a:rPr lang="en-US" sz="900" dirty="0"/>
              <a:t> </a:t>
            </a:r>
            <a:r>
              <a:rPr lang="en-US" sz="2400" dirty="0"/>
              <a:t>T field, transfer into EBIS for ionization and extraction</a:t>
            </a:r>
          </a:p>
          <a:p>
            <a:endParaRPr lang="en-US" sz="2600" dirty="0"/>
          </a:p>
        </p:txBody>
      </p:sp>
      <p:pic>
        <p:nvPicPr>
          <p:cNvPr id="6" name="Picture 5">
            <a:extLst>
              <a:ext uri="{FF2B5EF4-FFF2-40B4-BE49-F238E27FC236}">
                <a16:creationId xmlns:a16="http://schemas.microsoft.com/office/drawing/2014/main" id="{D7597985-9047-B04C-9BD4-0FA4CAB292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2540" y="4132723"/>
            <a:ext cx="3117667" cy="2082614"/>
          </a:xfrm>
          <a:prstGeom prst="rect">
            <a:avLst/>
          </a:prstGeom>
        </p:spPr>
      </p:pic>
      <p:sp>
        <p:nvSpPr>
          <p:cNvPr id="16" name="TextBox 15">
            <a:extLst>
              <a:ext uri="{FF2B5EF4-FFF2-40B4-BE49-F238E27FC236}">
                <a16:creationId xmlns:a16="http://schemas.microsoft.com/office/drawing/2014/main" id="{AE2A93A2-B270-5349-87DE-053965868313}"/>
              </a:ext>
            </a:extLst>
          </p:cNvPr>
          <p:cNvSpPr txBox="1"/>
          <p:nvPr/>
        </p:nvSpPr>
        <p:spPr>
          <a:xfrm>
            <a:off x="321575" y="5757839"/>
            <a:ext cx="3296243" cy="584775"/>
          </a:xfrm>
          <a:prstGeom prst="rect">
            <a:avLst/>
          </a:prstGeom>
          <a:noFill/>
        </p:spPr>
        <p:txBody>
          <a:bodyPr wrap="square">
            <a:spAutoFit/>
          </a:bodyPr>
          <a:lstStyle/>
          <a:p>
            <a:r>
              <a:rPr lang="en-US" sz="1600" dirty="0">
                <a:solidFill>
                  <a:schemeClr val="accent6">
                    <a:lumMod val="75000"/>
                  </a:schemeClr>
                </a:solidFill>
                <a:latin typeface="Times New Roman" panose="02020603050405020304" pitchFamily="18" charset="0"/>
                <a:cs typeface="Times New Roman" panose="02020603050405020304" pitchFamily="18" charset="0"/>
              </a:rPr>
              <a:t>J.D. Maxwell </a:t>
            </a:r>
            <a:r>
              <a:rPr lang="en-US" sz="16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600" dirty="0">
                <a:solidFill>
                  <a:schemeClr val="accent6">
                    <a:lumMod val="75000"/>
                  </a:schemeClr>
                </a:solidFill>
                <a:latin typeface="Times New Roman" panose="02020603050405020304" pitchFamily="18" charset="0"/>
                <a:cs typeface="Times New Roman" panose="02020603050405020304" pitchFamily="18" charset="0"/>
              </a:rPr>
              <a:t>,</a:t>
            </a:r>
            <a:r>
              <a:rPr lang="en-US" sz="1600" i="1"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Nucl</a:t>
            </a:r>
            <a:r>
              <a:rPr lang="en-US" sz="1600"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sz="1600" b="1" dirty="0">
                <a:solidFill>
                  <a:schemeClr val="accent6">
                    <a:lumMod val="75000"/>
                  </a:schemeClr>
                </a:solidFill>
                <a:latin typeface="Times New Roman" panose="02020603050405020304" pitchFamily="18" charset="0"/>
                <a:cs typeface="Times New Roman" panose="02020603050405020304" pitchFamily="18" charset="0"/>
              </a:rPr>
              <a:t>959,</a:t>
            </a:r>
            <a:r>
              <a:rPr lang="en-US" sz="1600" dirty="0">
                <a:solidFill>
                  <a:schemeClr val="accent6">
                    <a:lumMod val="75000"/>
                  </a:schemeClr>
                </a:solidFill>
                <a:latin typeface="Times New Roman" panose="02020603050405020304" pitchFamily="18" charset="0"/>
                <a:cs typeface="Times New Roman" panose="02020603050405020304" pitchFamily="18" charset="0"/>
              </a:rPr>
              <a:t> 161892 (2020)</a:t>
            </a:r>
          </a:p>
        </p:txBody>
      </p:sp>
      <p:pic>
        <p:nvPicPr>
          <p:cNvPr id="13" name="Picture 12">
            <a:extLst>
              <a:ext uri="{FF2B5EF4-FFF2-40B4-BE49-F238E27FC236}">
                <a16:creationId xmlns:a16="http://schemas.microsoft.com/office/drawing/2014/main" id="{116E214B-8EFA-1949-B2CB-D7051186F0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73" y="4083402"/>
            <a:ext cx="3883997" cy="1510720"/>
          </a:xfrm>
          <a:prstGeom prst="rect">
            <a:avLst/>
          </a:prstGeom>
        </p:spPr>
      </p:pic>
    </p:spTree>
    <p:extLst>
      <p:ext uri="{BB962C8B-B14F-4D97-AF65-F5344CB8AC3E}">
        <p14:creationId xmlns:p14="http://schemas.microsoft.com/office/powerpoint/2010/main" val="3143652867"/>
      </p:ext>
    </p:extLst>
  </p:cSld>
  <p:clrMapOvr>
    <a:masterClrMapping/>
  </p:clrMapOvr>
  <mc:AlternateContent xmlns:mc="http://schemas.openxmlformats.org/markup-compatibility/2006" xmlns:p14="http://schemas.microsoft.com/office/powerpoint/2010/main">
    <mc:Choice Requires="p14">
      <p:transition spd="slow" p14:dur="2000" advTm="80717"/>
    </mc:Choice>
    <mc:Fallback xmlns="">
      <p:transition spd="slow" advTm="8071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Proposed experiment using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at CLAS12 at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JLab</a:t>
            </a:r>
            <a:endParaRPr lang="en-US" b="1" dirty="0">
              <a:solidFill>
                <a:srgbClr val="A31F34"/>
              </a:solidFill>
              <a:effectLst>
                <a:outerShdw blurRad="50800" dist="38100" dir="2700000" algn="tl" rotWithShape="0">
                  <a:prstClr val="black">
                    <a:alpha val="40000"/>
                  </a:prstClr>
                </a:outerShdw>
              </a:effectLst>
              <a:latin typeface="Times New Roman"/>
              <a:cs typeface="Times New Roman"/>
            </a:endParaRP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35</a:t>
            </a:fld>
            <a:endParaRPr lang="en-US" dirty="0"/>
          </a:p>
        </p:txBody>
      </p:sp>
      <p:sp>
        <p:nvSpPr>
          <p:cNvPr id="14" name="Content Placeholder 2">
            <a:extLst>
              <a:ext uri="{FF2B5EF4-FFF2-40B4-BE49-F238E27FC236}">
                <a16:creationId xmlns:a16="http://schemas.microsoft.com/office/drawing/2014/main" id="{5B823784-23C5-BE48-B183-19A0ED60992C}"/>
              </a:ext>
            </a:extLst>
          </p:cNvPr>
          <p:cNvSpPr txBox="1">
            <a:spLocks/>
          </p:cNvSpPr>
          <p:nvPr/>
        </p:nvSpPr>
        <p:spPr>
          <a:xfrm>
            <a:off x="524701" y="1749540"/>
            <a:ext cx="5928349" cy="487332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CLAS12: CEBAF Large Acceptance Spectrometer for operation at 12 GeV</a:t>
            </a:r>
          </a:p>
          <a:p>
            <a:pPr lvl="1"/>
            <a:r>
              <a:rPr lang="en-US" sz="2000" dirty="0"/>
              <a:t>High luminosity electron scattering</a:t>
            </a:r>
          </a:p>
          <a:p>
            <a:pPr lvl="1"/>
            <a:r>
              <a:rPr lang="en-US" sz="2000" dirty="0"/>
              <a:t>Multi-particle final-state response</a:t>
            </a:r>
            <a:endParaRPr lang="en-US" sz="2400" b="1" dirty="0"/>
          </a:p>
          <a:p>
            <a:pPr marL="0" indent="0">
              <a:buNone/>
            </a:pPr>
            <a:r>
              <a:rPr lang="en-US" sz="2400" b="1" dirty="0"/>
              <a:t>C12-20-002: A program of spin-dependent electron scattering using a polarized </a:t>
            </a:r>
            <a:r>
              <a:rPr lang="en-US" sz="2400" b="1" baseline="30000" dirty="0"/>
              <a:t>3</a:t>
            </a:r>
            <a:r>
              <a:rPr lang="en-US" sz="2400" b="1" dirty="0"/>
              <a:t>He target at CLAS12</a:t>
            </a:r>
            <a:endParaRPr lang="en-US" sz="2400" dirty="0"/>
          </a:p>
          <a:p>
            <a:r>
              <a:rPr lang="en-US" sz="2400" dirty="0"/>
              <a:t>Scientific opportunities</a:t>
            </a:r>
          </a:p>
          <a:p>
            <a:pPr lvl="1">
              <a:buFont typeface="Wingdings" pitchFamily="2" charset="2"/>
              <a:buChar char="Ø"/>
            </a:pPr>
            <a:r>
              <a:rPr lang="en-US" b="1" dirty="0">
                <a:solidFill>
                  <a:srgbClr val="A11F34"/>
                </a:solidFill>
                <a:cs typeface="Times New Roman" panose="02020603050405020304" pitchFamily="18" charset="0"/>
              </a:rPr>
              <a:t>SIDIS and nucleon spin structures</a:t>
            </a:r>
          </a:p>
          <a:p>
            <a:pPr lvl="1">
              <a:buFont typeface="Wingdings" pitchFamily="2" charset="2"/>
              <a:buChar char="Ø"/>
            </a:pPr>
            <a:r>
              <a:rPr lang="en-US" sz="2000" dirty="0"/>
              <a:t>Nuclear corrections to SIDIS</a:t>
            </a:r>
          </a:p>
          <a:p>
            <a:pPr lvl="1">
              <a:buFont typeface="Wingdings" pitchFamily="2" charset="2"/>
              <a:buChar char="Ø"/>
            </a:pPr>
            <a:r>
              <a:rPr lang="en-US" sz="2000" dirty="0"/>
              <a:t>Tagged DIS (deuteron tagging)</a:t>
            </a:r>
          </a:p>
          <a:p>
            <a:pPr lvl="1">
              <a:buFont typeface="Wingdings" pitchFamily="2" charset="2"/>
              <a:buChar char="Ø"/>
            </a:pPr>
            <a:r>
              <a:rPr lang="en-US" sz="2000" dirty="0"/>
              <a:t>Quasi-elastic scattering </a:t>
            </a:r>
          </a:p>
          <a:p>
            <a:pPr lvl="1">
              <a:buFont typeface="Wingdings" pitchFamily="2" charset="2"/>
              <a:buChar char="Ø"/>
            </a:pPr>
            <a:r>
              <a:rPr lang="en-US" sz="2000" dirty="0"/>
              <a:t>Deeply virtual exclusive processes</a:t>
            </a:r>
          </a:p>
          <a:p>
            <a:r>
              <a:rPr lang="en-US" sz="2400" dirty="0"/>
              <a:t>30 days of running at 10.6 GeV</a:t>
            </a:r>
          </a:p>
        </p:txBody>
      </p:sp>
      <p:pic>
        <p:nvPicPr>
          <p:cNvPr id="12" name="Picture 11">
            <a:extLst>
              <a:ext uri="{FF2B5EF4-FFF2-40B4-BE49-F238E27FC236}">
                <a16:creationId xmlns:a16="http://schemas.microsoft.com/office/drawing/2014/main" id="{A462DD53-8F37-DC4D-BCC0-3C168E621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818" y="1982528"/>
            <a:ext cx="5738950" cy="4303734"/>
          </a:xfrm>
          <a:prstGeom prst="rect">
            <a:avLst/>
          </a:prstGeom>
        </p:spPr>
      </p:pic>
      <p:sp>
        <p:nvSpPr>
          <p:cNvPr id="4" name="Oval 3">
            <a:extLst>
              <a:ext uri="{FF2B5EF4-FFF2-40B4-BE49-F238E27FC236}">
                <a16:creationId xmlns:a16="http://schemas.microsoft.com/office/drawing/2014/main" id="{200E9168-A896-154B-9BAA-129BA58A5757}"/>
              </a:ext>
            </a:extLst>
          </p:cNvPr>
          <p:cNvSpPr/>
          <p:nvPr/>
        </p:nvSpPr>
        <p:spPr>
          <a:xfrm>
            <a:off x="8007531" y="2390503"/>
            <a:ext cx="1071155" cy="666206"/>
          </a:xfrm>
          <a:prstGeom prst="ellipse">
            <a:avLst/>
          </a:prstGeom>
          <a:noFill/>
          <a:ln w="5715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TextBox 14">
            <a:extLst>
              <a:ext uri="{FF2B5EF4-FFF2-40B4-BE49-F238E27FC236}">
                <a16:creationId xmlns:a16="http://schemas.microsoft.com/office/drawing/2014/main" id="{B61A5B14-CC0E-B448-93C2-9FB1C42DF58D}"/>
              </a:ext>
            </a:extLst>
          </p:cNvPr>
          <p:cNvSpPr txBox="1"/>
          <p:nvPr/>
        </p:nvSpPr>
        <p:spPr>
          <a:xfrm>
            <a:off x="6729514" y="1439060"/>
            <a:ext cx="3772828" cy="400110"/>
          </a:xfrm>
          <a:prstGeom prst="rect">
            <a:avLst/>
          </a:prstGeom>
          <a:noFill/>
          <a:ln>
            <a:solidFill>
              <a:schemeClr val="tx1"/>
            </a:solidFill>
          </a:ln>
        </p:spPr>
        <p:txBody>
          <a:bodyPr wrap="none" rtlCol="0">
            <a:spAutoFit/>
          </a:bodyPr>
          <a:lstStyle/>
          <a:p>
            <a:r>
              <a:rPr lang="en-US" sz="2000" b="1" dirty="0">
                <a:solidFill>
                  <a:srgbClr val="0096FF"/>
                </a:solidFill>
              </a:rPr>
              <a:t>5-T solenoid </a:t>
            </a:r>
            <a:r>
              <a:rPr lang="en-US" sz="2000" dirty="0"/>
              <a:t>in</a:t>
            </a:r>
            <a:r>
              <a:rPr lang="en-US" sz="2000" dirty="0">
                <a:solidFill>
                  <a:schemeClr val="accent1"/>
                </a:solidFill>
              </a:rPr>
              <a:t> </a:t>
            </a:r>
            <a:r>
              <a:rPr lang="en-US" sz="2000" dirty="0"/>
              <a:t>interaction region</a:t>
            </a:r>
          </a:p>
        </p:txBody>
      </p:sp>
      <p:cxnSp>
        <p:nvCxnSpPr>
          <p:cNvPr id="13" name="Straight Arrow Connector 12">
            <a:extLst>
              <a:ext uri="{FF2B5EF4-FFF2-40B4-BE49-F238E27FC236}">
                <a16:creationId xmlns:a16="http://schemas.microsoft.com/office/drawing/2014/main" id="{46E9A01B-6BC9-804A-9546-C683C3D8389C}"/>
              </a:ext>
            </a:extLst>
          </p:cNvPr>
          <p:cNvCxnSpPr>
            <a:cxnSpLocks/>
          </p:cNvCxnSpPr>
          <p:nvPr/>
        </p:nvCxnSpPr>
        <p:spPr>
          <a:xfrm>
            <a:off x="7712545" y="1839170"/>
            <a:ext cx="608495" cy="551333"/>
          </a:xfrm>
          <a:prstGeom prst="straightConnector1">
            <a:avLst/>
          </a:prstGeom>
          <a:ln w="57150">
            <a:solidFill>
              <a:srgbClr val="009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349856"/>
      </p:ext>
    </p:extLst>
  </p:cSld>
  <p:clrMapOvr>
    <a:masterClrMapping/>
  </p:clrMapOvr>
  <mc:AlternateContent xmlns:mc="http://schemas.openxmlformats.org/markup-compatibility/2006" xmlns:p14="http://schemas.microsoft.com/office/powerpoint/2010/main">
    <mc:Choice Requires="p14">
      <p:transition spd="slow" p14:dur="2000" advTm="44687"/>
    </mc:Choice>
    <mc:Fallback xmlns="">
      <p:transition spd="slow" advTm="4468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Proposed experiment using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at CLAS12 at </a:t>
            </a:r>
            <a:r>
              <a:rPr lang="en-US" b="1" dirty="0" err="1">
                <a:solidFill>
                  <a:srgbClr val="A31F34"/>
                </a:solidFill>
                <a:effectLst>
                  <a:outerShdw blurRad="50800" dist="38100" dir="2700000" algn="tl" rotWithShape="0">
                    <a:prstClr val="black">
                      <a:alpha val="40000"/>
                    </a:prstClr>
                  </a:outerShdw>
                </a:effectLst>
                <a:latin typeface="Times New Roman"/>
                <a:cs typeface="Times New Roman"/>
              </a:rPr>
              <a:t>JLab</a:t>
            </a:r>
            <a:endParaRPr lang="en-US" b="1" dirty="0">
              <a:solidFill>
                <a:srgbClr val="A31F34"/>
              </a:solidFill>
              <a:effectLst>
                <a:outerShdw blurRad="50800" dist="38100" dir="2700000" algn="tl" rotWithShape="0">
                  <a:prstClr val="black">
                    <a:alpha val="40000"/>
                  </a:prstClr>
                </a:outerShdw>
              </a:effectLst>
              <a:latin typeface="Times New Roman"/>
              <a:cs typeface="Times New Roman"/>
            </a:endParaRP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36</a:t>
            </a:fld>
            <a:endParaRPr lang="en-US" dirty="0"/>
          </a:p>
        </p:txBody>
      </p:sp>
      <p:sp>
        <p:nvSpPr>
          <p:cNvPr id="14" name="Content Placeholder 2">
            <a:extLst>
              <a:ext uri="{FF2B5EF4-FFF2-40B4-BE49-F238E27FC236}">
                <a16:creationId xmlns:a16="http://schemas.microsoft.com/office/drawing/2014/main" id="{5B823784-23C5-BE48-B183-19A0ED60992C}"/>
              </a:ext>
            </a:extLst>
          </p:cNvPr>
          <p:cNvSpPr txBox="1">
            <a:spLocks/>
          </p:cNvSpPr>
          <p:nvPr/>
        </p:nvSpPr>
        <p:spPr>
          <a:xfrm>
            <a:off x="524701" y="1749540"/>
            <a:ext cx="5928349" cy="48733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CLAS12: CEBAF Large Acceptance Spectrometer for operation at 12 GeV</a:t>
            </a:r>
          </a:p>
          <a:p>
            <a:pPr lvl="1"/>
            <a:r>
              <a:rPr lang="en-US" sz="2000" dirty="0"/>
              <a:t>High luminosity electron scattering</a:t>
            </a:r>
          </a:p>
          <a:p>
            <a:pPr lvl="1"/>
            <a:r>
              <a:rPr lang="en-US" sz="2000" dirty="0"/>
              <a:t>Multi-particle final-state response</a:t>
            </a:r>
          </a:p>
          <a:p>
            <a:pPr marL="0" indent="0">
              <a:buNone/>
            </a:pPr>
            <a:r>
              <a:rPr lang="en-US" sz="2200" b="1" dirty="0"/>
              <a:t>C12-20-002: A program of spin-dependent electron scattering using a polarized </a:t>
            </a:r>
            <a:r>
              <a:rPr lang="en-US" sz="2200" b="1" baseline="30000" dirty="0"/>
              <a:t>3</a:t>
            </a:r>
            <a:r>
              <a:rPr lang="en-US" sz="2200" b="1" dirty="0"/>
              <a:t>He target at CLAS12</a:t>
            </a:r>
          </a:p>
          <a:p>
            <a:pPr lvl="1"/>
            <a:r>
              <a:rPr lang="en-US" sz="2000" dirty="0"/>
              <a:t>Spokespeople: H. Avakian, J. Maxwell, R. Milner, and D. Nguyen.</a:t>
            </a:r>
          </a:p>
          <a:p>
            <a:pPr lvl="1"/>
            <a:r>
              <a:rPr lang="en-US" sz="2000" dirty="0"/>
              <a:t>Approved with A- rating conditionally on the high-field MEOP target development</a:t>
            </a:r>
          </a:p>
          <a:p>
            <a:r>
              <a:rPr lang="en-US" sz="2400" dirty="0">
                <a:solidFill>
                  <a:srgbClr val="A31F34"/>
                </a:solidFill>
              </a:rPr>
              <a:t>Novel target design to accommodate to the standard CLAS12 configuration</a:t>
            </a:r>
          </a:p>
        </p:txBody>
      </p:sp>
      <p:pic>
        <p:nvPicPr>
          <p:cNvPr id="12" name="Picture 11">
            <a:extLst>
              <a:ext uri="{FF2B5EF4-FFF2-40B4-BE49-F238E27FC236}">
                <a16:creationId xmlns:a16="http://schemas.microsoft.com/office/drawing/2014/main" id="{A462DD53-8F37-DC4D-BCC0-3C168E621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818" y="1982528"/>
            <a:ext cx="5738950" cy="4303734"/>
          </a:xfrm>
          <a:prstGeom prst="rect">
            <a:avLst/>
          </a:prstGeom>
        </p:spPr>
      </p:pic>
      <p:sp>
        <p:nvSpPr>
          <p:cNvPr id="4" name="Oval 3">
            <a:extLst>
              <a:ext uri="{FF2B5EF4-FFF2-40B4-BE49-F238E27FC236}">
                <a16:creationId xmlns:a16="http://schemas.microsoft.com/office/drawing/2014/main" id="{200E9168-A896-154B-9BAA-129BA58A5757}"/>
              </a:ext>
            </a:extLst>
          </p:cNvPr>
          <p:cNvSpPr/>
          <p:nvPr/>
        </p:nvSpPr>
        <p:spPr>
          <a:xfrm>
            <a:off x="8007531" y="2390503"/>
            <a:ext cx="1071155" cy="666206"/>
          </a:xfrm>
          <a:prstGeom prst="ellipse">
            <a:avLst/>
          </a:prstGeom>
          <a:noFill/>
          <a:ln w="5715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TextBox 14">
            <a:extLst>
              <a:ext uri="{FF2B5EF4-FFF2-40B4-BE49-F238E27FC236}">
                <a16:creationId xmlns:a16="http://schemas.microsoft.com/office/drawing/2014/main" id="{B61A5B14-CC0E-B448-93C2-9FB1C42DF58D}"/>
              </a:ext>
            </a:extLst>
          </p:cNvPr>
          <p:cNvSpPr txBox="1"/>
          <p:nvPr/>
        </p:nvSpPr>
        <p:spPr>
          <a:xfrm>
            <a:off x="6729514" y="1439060"/>
            <a:ext cx="3772828" cy="400110"/>
          </a:xfrm>
          <a:prstGeom prst="rect">
            <a:avLst/>
          </a:prstGeom>
          <a:noFill/>
          <a:ln>
            <a:solidFill>
              <a:schemeClr val="tx1"/>
            </a:solidFill>
          </a:ln>
        </p:spPr>
        <p:txBody>
          <a:bodyPr wrap="none" rtlCol="0">
            <a:spAutoFit/>
          </a:bodyPr>
          <a:lstStyle/>
          <a:p>
            <a:r>
              <a:rPr lang="en-US" sz="2000" b="1" dirty="0">
                <a:solidFill>
                  <a:srgbClr val="0096FF"/>
                </a:solidFill>
              </a:rPr>
              <a:t>5-T solenoid </a:t>
            </a:r>
            <a:r>
              <a:rPr lang="en-US" sz="2000" dirty="0"/>
              <a:t>in</a:t>
            </a:r>
            <a:r>
              <a:rPr lang="en-US" sz="2000" dirty="0">
                <a:solidFill>
                  <a:schemeClr val="accent1"/>
                </a:solidFill>
              </a:rPr>
              <a:t> </a:t>
            </a:r>
            <a:r>
              <a:rPr lang="en-US" sz="2000" dirty="0"/>
              <a:t>interaction region</a:t>
            </a:r>
          </a:p>
        </p:txBody>
      </p:sp>
      <p:cxnSp>
        <p:nvCxnSpPr>
          <p:cNvPr id="13" name="Straight Arrow Connector 12">
            <a:extLst>
              <a:ext uri="{FF2B5EF4-FFF2-40B4-BE49-F238E27FC236}">
                <a16:creationId xmlns:a16="http://schemas.microsoft.com/office/drawing/2014/main" id="{46E9A01B-6BC9-804A-9546-C683C3D8389C}"/>
              </a:ext>
            </a:extLst>
          </p:cNvPr>
          <p:cNvCxnSpPr>
            <a:cxnSpLocks/>
          </p:cNvCxnSpPr>
          <p:nvPr/>
        </p:nvCxnSpPr>
        <p:spPr>
          <a:xfrm>
            <a:off x="7712545" y="1839170"/>
            <a:ext cx="608495" cy="551333"/>
          </a:xfrm>
          <a:prstGeom prst="straightConnector1">
            <a:avLst/>
          </a:prstGeom>
          <a:ln w="57150">
            <a:solidFill>
              <a:srgbClr val="009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87669"/>
      </p:ext>
    </p:extLst>
  </p:cSld>
  <p:clrMapOvr>
    <a:masterClrMapping/>
  </p:clrMapOvr>
  <mc:AlternateContent xmlns:mc="http://schemas.openxmlformats.org/markup-compatibility/2006" xmlns:p14="http://schemas.microsoft.com/office/powerpoint/2010/main">
    <mc:Choice Requires="p14">
      <p:transition spd="slow" p14:dur="2000" advTm="44687"/>
    </mc:Choice>
    <mc:Fallback xmlns="">
      <p:transition spd="slow" advTm="446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19DD02-2906-9776-CDBC-C88DCBAD71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6292" y="1614529"/>
            <a:ext cx="6080030" cy="3917710"/>
          </a:xfrm>
          <a:prstGeom prst="rect">
            <a:avLst/>
          </a:prstGeom>
        </p:spPr>
      </p:pic>
      <p:sp>
        <p:nvSpPr>
          <p:cNvPr id="4" name="Date Placeholder 3">
            <a:extLst>
              <a:ext uri="{FF2B5EF4-FFF2-40B4-BE49-F238E27FC236}">
                <a16:creationId xmlns:a16="http://schemas.microsoft.com/office/drawing/2014/main" id="{01284B9A-A63E-1547-8697-748FF0C395C2}"/>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6B9C68AA-D10B-D748-A7B8-6628C6F16BEA}"/>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0F0411CB-1805-184B-9589-E0793D954EDA}"/>
              </a:ext>
            </a:extLst>
          </p:cNvPr>
          <p:cNvSpPr>
            <a:spLocks noGrp="1"/>
          </p:cNvSpPr>
          <p:nvPr>
            <p:ph type="sldNum" sz="quarter" idx="12"/>
          </p:nvPr>
        </p:nvSpPr>
        <p:spPr/>
        <p:txBody>
          <a:bodyPr/>
          <a:lstStyle/>
          <a:p>
            <a:fld id="{2F7769C4-4F60-874A-86F3-2E17396971A2}" type="slidenum">
              <a:rPr lang="en-US" smtClean="0"/>
              <a:t>37</a:t>
            </a:fld>
            <a:endParaRPr lang="en-US"/>
          </a:p>
        </p:txBody>
      </p:sp>
      <p:sp>
        <p:nvSpPr>
          <p:cNvPr id="9" name="Title 1">
            <a:extLst>
              <a:ext uri="{FF2B5EF4-FFF2-40B4-BE49-F238E27FC236}">
                <a16:creationId xmlns:a16="http://schemas.microsoft.com/office/drawing/2014/main" id="{ADCADCE5-8722-A947-B32A-34423D4A7352}"/>
              </a:ext>
            </a:extLst>
          </p:cNvPr>
          <p:cNvSpPr txBox="1">
            <a:spLocks/>
          </p:cNvSpPr>
          <p:nvPr/>
        </p:nvSpPr>
        <p:spPr>
          <a:xfrm>
            <a:off x="524701" y="370249"/>
            <a:ext cx="11832761"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Novel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target for CLAS12</a:t>
            </a:r>
          </a:p>
          <a:p>
            <a:endParaRPr lang="en-US" b="1" dirty="0">
              <a:solidFill>
                <a:srgbClr val="A11F34"/>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2015C975-DA3A-482D-DCF2-54E79534AF6E}"/>
                  </a:ext>
                </a:extLst>
              </p:cNvPr>
              <p:cNvSpPr txBox="1">
                <a:spLocks/>
              </p:cNvSpPr>
              <p:nvPr/>
            </p:nvSpPr>
            <p:spPr>
              <a:xfrm>
                <a:off x="524701" y="1470145"/>
                <a:ext cx="1086828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New target design combining two key features</a:t>
                </a:r>
              </a:p>
              <a:p>
                <a:pPr>
                  <a:buFont typeface="Wingdings" pitchFamily="2" charset="2"/>
                  <a:buChar char="Ø"/>
                </a:pPr>
                <a:r>
                  <a:rPr lang="en-US" sz="2600" dirty="0">
                    <a:solidFill>
                      <a:srgbClr val="A11F34"/>
                    </a:solidFill>
                  </a:rPr>
                  <a:t>High-field MEOP </a:t>
                </a:r>
                <a:r>
                  <a:rPr lang="en-US" sz="2600" dirty="0"/>
                  <a:t>technique</a:t>
                </a:r>
              </a:p>
              <a:p>
                <a:pPr lvl="1"/>
                <a:r>
                  <a:rPr lang="en-US" sz="2200" dirty="0"/>
                  <a:t> accommodate to the 5-T CLAS12 solenoid</a:t>
                </a:r>
              </a:p>
              <a:p>
                <a:pPr lvl="1"/>
                <a:r>
                  <a:rPr lang="en-US" sz="2200" baseline="30000" dirty="0"/>
                  <a:t>3</a:t>
                </a:r>
                <a:r>
                  <a:rPr lang="en-US" sz="2200" dirty="0"/>
                  <a:t>He gas pressure increase 100</a:t>
                </a:r>
                <a14:m>
                  <m:oMath xmlns:m="http://schemas.openxmlformats.org/officeDocument/2006/math">
                    <m:r>
                      <a:rPr lang="en-US" sz="2200" i="1" smtClean="0">
                        <a:latin typeface="Cambria Math" panose="02040503050406030204" pitchFamily="18" charset="0"/>
                        <a:ea typeface="Cambria Math" panose="02040503050406030204" pitchFamily="18" charset="0"/>
                      </a:rPr>
                      <m:t>×</m:t>
                    </m:r>
                  </m:oMath>
                </a14:m>
                <a:endParaRPr lang="en-US" sz="2600" baseline="30000" dirty="0"/>
              </a:p>
              <a:p>
                <a:pPr>
                  <a:buFont typeface="Wingdings" pitchFamily="2" charset="2"/>
                  <a:buChar char="Ø"/>
                </a:pPr>
                <a:r>
                  <a:rPr lang="en-US" sz="2600" dirty="0">
                    <a:solidFill>
                      <a:srgbClr val="A11F34"/>
                    </a:solidFill>
                  </a:rPr>
                  <a:t>Double-cell </a:t>
                </a:r>
                <a:r>
                  <a:rPr lang="en-US" sz="2600" dirty="0"/>
                  <a:t>target design </a:t>
                </a:r>
              </a:p>
              <a:p>
                <a:pPr lvl="1"/>
                <a:r>
                  <a:rPr lang="en-US" sz="2200" dirty="0"/>
                  <a:t>MIT-Bates 88-02 double-cell MEOP system</a:t>
                </a:r>
              </a:p>
              <a:p>
                <a:pPr lvl="1"/>
                <a:r>
                  <a:rPr lang="en-US" sz="2200" dirty="0"/>
                  <a:t>polarize at room temperature</a:t>
                </a:r>
              </a:p>
              <a:p>
                <a:pPr lvl="1"/>
                <a:r>
                  <a:rPr lang="en-US" sz="2200" dirty="0"/>
                  <a:t>transfer to cold target chamber</a:t>
                </a:r>
              </a:p>
              <a:p>
                <a:pPr lvl="1"/>
                <a:r>
                  <a:rPr lang="en-US" sz="2200" dirty="0"/>
                  <a:t>target density increase 60</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endParaRPr lang="en-US" sz="2200" dirty="0"/>
              </a:p>
            </p:txBody>
          </p:sp>
        </mc:Choice>
        <mc:Fallback xmlns="">
          <p:sp>
            <p:nvSpPr>
              <p:cNvPr id="7" name="Content Placeholder 2">
                <a:extLst>
                  <a:ext uri="{FF2B5EF4-FFF2-40B4-BE49-F238E27FC236}">
                    <a16:creationId xmlns:a16="http://schemas.microsoft.com/office/drawing/2014/main" id="{2015C975-DA3A-482D-DCF2-54E79534AF6E}"/>
                  </a:ext>
                </a:extLst>
              </p:cNvPr>
              <p:cNvSpPr txBox="1">
                <a:spLocks noRot="1" noChangeAspect="1" noMove="1" noResize="1" noEditPoints="1" noAdjustHandles="1" noChangeArrowheads="1" noChangeShapeType="1" noTextEdit="1"/>
              </p:cNvSpPr>
              <p:nvPr/>
            </p:nvSpPr>
            <p:spPr>
              <a:xfrm>
                <a:off x="524701" y="1470145"/>
                <a:ext cx="10868286" cy="4351338"/>
              </a:xfrm>
              <a:prstGeom prst="rect">
                <a:avLst/>
              </a:prstGeom>
              <a:blipFill>
                <a:blip r:embed="rId4"/>
                <a:stretch>
                  <a:fillRect l="-1050" t="-203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1FC5F05-E259-9E22-F6DA-66E507A78A34}"/>
              </a:ext>
            </a:extLst>
          </p:cNvPr>
          <p:cNvSpPr txBox="1"/>
          <p:nvPr/>
        </p:nvSpPr>
        <p:spPr>
          <a:xfrm>
            <a:off x="6905886" y="5516721"/>
            <a:ext cx="4545885" cy="584775"/>
          </a:xfrm>
          <a:prstGeom prst="rect">
            <a:avLst/>
          </a:prstGeom>
          <a:noFill/>
        </p:spPr>
        <p:txBody>
          <a:bodyPr wrap="square" rtlCol="0">
            <a:spAutoFit/>
          </a:bodyPr>
          <a:lstStyle/>
          <a:p>
            <a:r>
              <a:rPr lang="en-US" sz="1600" dirty="0">
                <a:solidFill>
                  <a:schemeClr val="accent6">
                    <a:lumMod val="75000"/>
                  </a:schemeClr>
                </a:solidFill>
                <a:latin typeface="Times New Roman" panose="02020603050405020304" pitchFamily="18" charset="0"/>
                <a:cs typeface="Times New Roman" panose="02020603050405020304" pitchFamily="18" charset="0"/>
              </a:rPr>
              <a:t>R.G. Milner, R.D. McKeown and C.E. Woodward,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Nucl</a:t>
            </a:r>
            <a:r>
              <a:rPr lang="en-US" sz="1600"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sz="1600" b="1" dirty="0">
                <a:solidFill>
                  <a:schemeClr val="accent6">
                    <a:lumMod val="75000"/>
                  </a:schemeClr>
                </a:solidFill>
                <a:latin typeface="Times New Roman" panose="02020603050405020304" pitchFamily="18" charset="0"/>
                <a:cs typeface="Times New Roman" panose="02020603050405020304" pitchFamily="18" charset="0"/>
              </a:rPr>
              <a:t>274,</a:t>
            </a:r>
            <a:r>
              <a:rPr lang="en-US" sz="1600" dirty="0">
                <a:solidFill>
                  <a:schemeClr val="accent6">
                    <a:lumMod val="75000"/>
                  </a:schemeClr>
                </a:solidFill>
                <a:latin typeface="Times New Roman" panose="02020603050405020304" pitchFamily="18" charset="0"/>
                <a:cs typeface="Times New Roman" panose="02020603050405020304" pitchFamily="18" charset="0"/>
              </a:rPr>
              <a:t> 56 (1989)</a:t>
            </a:r>
          </a:p>
        </p:txBody>
      </p:sp>
    </p:spTree>
    <p:extLst>
      <p:ext uri="{BB962C8B-B14F-4D97-AF65-F5344CB8AC3E}">
        <p14:creationId xmlns:p14="http://schemas.microsoft.com/office/powerpoint/2010/main" val="812968494"/>
      </p:ext>
    </p:extLst>
  </p:cSld>
  <p:clrMapOvr>
    <a:masterClrMapping/>
  </p:clrMapOvr>
  <mc:AlternateContent xmlns:mc="http://schemas.openxmlformats.org/markup-compatibility/2006" xmlns:p14="http://schemas.microsoft.com/office/powerpoint/2010/main">
    <mc:Choice Requires="p14">
      <p:transition spd="slow" p14:dur="2000" advTm="3464"/>
    </mc:Choice>
    <mc:Fallback xmlns="">
      <p:transition spd="slow" advTm="346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38</a:t>
            </a:fld>
            <a:endParaRPr lang="en-US" dirty="0"/>
          </a:p>
        </p:txBody>
      </p:sp>
      <p:pic>
        <p:nvPicPr>
          <p:cNvPr id="11" name="Picture 10">
            <a:extLst>
              <a:ext uri="{FF2B5EF4-FFF2-40B4-BE49-F238E27FC236}">
                <a16:creationId xmlns:a16="http://schemas.microsoft.com/office/drawing/2014/main" id="{2E4A3926-D571-AA43-9049-0803A4266A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8064" y="1275727"/>
            <a:ext cx="9123506" cy="2514033"/>
          </a:xfrm>
          <a:prstGeom prst="rect">
            <a:avLst/>
          </a:prstGeom>
        </p:spPr>
      </p:pic>
      <p:sp>
        <p:nvSpPr>
          <p:cNvPr id="17" name="Content Placeholder 2">
            <a:extLst>
              <a:ext uri="{FF2B5EF4-FFF2-40B4-BE49-F238E27FC236}">
                <a16:creationId xmlns:a16="http://schemas.microsoft.com/office/drawing/2014/main" id="{60063404-6F4F-D04B-97A9-5D571F46A1BE}"/>
              </a:ext>
            </a:extLst>
          </p:cNvPr>
          <p:cNvSpPr>
            <a:spLocks noGrp="1"/>
          </p:cNvSpPr>
          <p:nvPr>
            <p:ph idx="1"/>
          </p:nvPr>
        </p:nvSpPr>
        <p:spPr>
          <a:xfrm>
            <a:off x="583860" y="4384240"/>
            <a:ext cx="4937760" cy="1789310"/>
          </a:xfrm>
        </p:spPr>
        <p:txBody>
          <a:bodyPr numCol="1" anchor="t">
            <a:normAutofit/>
          </a:bodyPr>
          <a:lstStyle/>
          <a:p>
            <a:pPr marL="0" indent="0">
              <a:buNone/>
            </a:pPr>
            <a:r>
              <a:rPr lang="en-US" dirty="0">
                <a:solidFill>
                  <a:srgbClr val="A11F34"/>
                </a:solidFill>
              </a:rPr>
              <a:t>Pumping cell (293</a:t>
            </a:r>
            <a:r>
              <a:rPr lang="en-US" sz="1000" dirty="0">
                <a:solidFill>
                  <a:srgbClr val="A11F34"/>
                </a:solidFill>
              </a:rPr>
              <a:t> </a:t>
            </a:r>
            <a:r>
              <a:rPr lang="en-US" dirty="0">
                <a:solidFill>
                  <a:srgbClr val="A11F34"/>
                </a:solidFill>
              </a:rPr>
              <a:t>K)</a:t>
            </a:r>
          </a:p>
          <a:p>
            <a:r>
              <a:rPr lang="en-US" sz="2200" dirty="0"/>
              <a:t>Borosilicate glass cell</a:t>
            </a:r>
          </a:p>
          <a:p>
            <a:r>
              <a:rPr lang="en-US" sz="2200" dirty="0"/>
              <a:t>MEOP to 60% polarization</a:t>
            </a:r>
          </a:p>
          <a:p>
            <a:r>
              <a:rPr lang="en-US" sz="2200" dirty="0"/>
              <a:t>Annular cylindrical volume</a:t>
            </a:r>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636C554A-7B54-2449-8D8D-AD33C5A19021}"/>
                  </a:ext>
                </a:extLst>
              </p:cNvPr>
              <p:cNvSpPr txBox="1">
                <a:spLocks/>
              </p:cNvSpPr>
              <p:nvPr/>
            </p:nvSpPr>
            <p:spPr>
              <a:xfrm>
                <a:off x="4297379" y="4384239"/>
                <a:ext cx="8869679" cy="178931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A11F34"/>
                    </a:solidFill>
                  </a:rPr>
                  <a:t>Target cell (5</a:t>
                </a:r>
                <a:r>
                  <a:rPr lang="en-US" sz="900" dirty="0">
                    <a:solidFill>
                      <a:srgbClr val="A11F34"/>
                    </a:solidFill>
                  </a:rPr>
                  <a:t> </a:t>
                </a:r>
                <a:r>
                  <a:rPr lang="en-US" dirty="0">
                    <a:solidFill>
                      <a:srgbClr val="A11F34"/>
                    </a:solidFill>
                  </a:rPr>
                  <a:t>K)</a:t>
                </a:r>
              </a:p>
              <a:p>
                <a:r>
                  <a:rPr lang="en-US" sz="2200" dirty="0"/>
                  <a:t>100 cm</a:t>
                </a:r>
                <a:r>
                  <a:rPr lang="en-US" sz="2200" baseline="30000" dirty="0"/>
                  <a:t>3</a:t>
                </a:r>
                <a:r>
                  <a:rPr lang="en-US" sz="2200" dirty="0"/>
                  <a:t>, 20-cm aluminum cell coated with cryogenic layer</a:t>
                </a:r>
              </a:p>
              <a:p>
                <a:r>
                  <a:rPr lang="en-US" sz="2200" dirty="0"/>
                  <a:t>Cooled by </a:t>
                </a:r>
                <a:r>
                  <a:rPr lang="en-US" sz="2200" dirty="0" err="1"/>
                  <a:t>LHe</a:t>
                </a:r>
                <a:r>
                  <a:rPr lang="en-US" sz="2200" dirty="0"/>
                  <a:t> heat exchanger</a:t>
                </a:r>
              </a:p>
              <a:p>
                <a:r>
                  <a:rPr lang="en-US" sz="2200" dirty="0"/>
                  <a:t>Luminosity: 2.7</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r>
                  <a:rPr lang="en-US" sz="2200" dirty="0"/>
                  <a:t>10</a:t>
                </a:r>
                <a:r>
                  <a:rPr lang="en-US" sz="2200" baseline="30000" dirty="0"/>
                  <a:t>34</a:t>
                </a:r>
                <a:r>
                  <a:rPr lang="en-US" sz="2200" dirty="0"/>
                  <a:t> nucleons/cm</a:t>
                </a:r>
                <a:r>
                  <a:rPr lang="en-US" sz="2200" baseline="30000" dirty="0"/>
                  <a:t>2</a:t>
                </a:r>
                <a:r>
                  <a:rPr lang="en-US" sz="2200" dirty="0"/>
                  <a:t>/s at 0.5-</a:t>
                </a:r>
                <a:r>
                  <a:rPr lang="el-GR" sz="2200" dirty="0"/>
                  <a:t>μ</a:t>
                </a:r>
                <a:r>
                  <a:rPr lang="en-US" sz="2200" dirty="0"/>
                  <a:t>A beam current</a:t>
                </a:r>
              </a:p>
              <a:p>
                <a:pPr lvl="1"/>
                <a:endParaRPr lang="en-US" sz="2200" dirty="0"/>
              </a:p>
              <a:p>
                <a:pPr lvl="1"/>
                <a:endParaRPr lang="en-US" sz="2200" dirty="0"/>
              </a:p>
            </p:txBody>
          </p:sp>
        </mc:Choice>
        <mc:Fallback xmlns="">
          <p:sp>
            <p:nvSpPr>
              <p:cNvPr id="19" name="Content Placeholder 2">
                <a:extLst>
                  <a:ext uri="{FF2B5EF4-FFF2-40B4-BE49-F238E27FC236}">
                    <a16:creationId xmlns:a16="http://schemas.microsoft.com/office/drawing/2014/main" id="{636C554A-7B54-2449-8D8D-AD33C5A19021}"/>
                  </a:ext>
                </a:extLst>
              </p:cNvPr>
              <p:cNvSpPr txBox="1">
                <a:spLocks noRot="1" noChangeAspect="1" noMove="1" noResize="1" noEditPoints="1" noAdjustHandles="1" noChangeArrowheads="1" noChangeShapeType="1" noTextEdit="1"/>
              </p:cNvSpPr>
              <p:nvPr/>
            </p:nvSpPr>
            <p:spPr>
              <a:xfrm>
                <a:off x="4297379" y="4384239"/>
                <a:ext cx="8869679" cy="1789311"/>
              </a:xfrm>
              <a:prstGeom prst="rect">
                <a:avLst/>
              </a:prstGeom>
              <a:blipFill>
                <a:blip r:embed="rId4"/>
                <a:stretch>
                  <a:fillRect l="-1431" t="-6338" b="-4930"/>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26BC6E49-2664-A140-881D-2FF1C8FB6C4B}"/>
              </a:ext>
            </a:extLst>
          </p:cNvPr>
          <p:cNvSpPr txBox="1">
            <a:spLocks/>
          </p:cNvSpPr>
          <p:nvPr/>
        </p:nvSpPr>
        <p:spPr>
          <a:xfrm>
            <a:off x="524701" y="370249"/>
            <a:ext cx="11832761"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target conceptual design</a:t>
            </a:r>
          </a:p>
        </p:txBody>
      </p:sp>
      <p:sp>
        <p:nvSpPr>
          <p:cNvPr id="12" name="TextBox 11">
            <a:extLst>
              <a:ext uri="{FF2B5EF4-FFF2-40B4-BE49-F238E27FC236}">
                <a16:creationId xmlns:a16="http://schemas.microsoft.com/office/drawing/2014/main" id="{095FFEA7-2342-8A1B-0938-EE7A0CB14B8C}"/>
              </a:ext>
            </a:extLst>
          </p:cNvPr>
          <p:cNvSpPr txBox="1"/>
          <p:nvPr/>
        </p:nvSpPr>
        <p:spPr>
          <a:xfrm>
            <a:off x="2028835" y="3789760"/>
            <a:ext cx="7724765" cy="369332"/>
          </a:xfrm>
          <a:prstGeom prst="rect">
            <a:avLst/>
          </a:prstGeom>
          <a:noFill/>
        </p:spPr>
        <p:txBody>
          <a:bodyPr wrap="square">
            <a:spAutoFit/>
          </a:bodyPr>
          <a:lstStyle/>
          <a:p>
            <a:pPr algn="ctr"/>
            <a:r>
              <a:rPr lang="en-US" dirty="0">
                <a:solidFill>
                  <a:schemeClr val="accent6">
                    <a:lumMod val="75000"/>
                  </a:schemeClr>
                </a:solidFill>
                <a:latin typeface="Times New Roman" panose="02020603050405020304" pitchFamily="18" charset="0"/>
                <a:cs typeface="Times New Roman" panose="02020603050405020304" pitchFamily="18" charset="0"/>
              </a:rPr>
              <a:t>J.D. Maxwell and R.G. Milner, </a:t>
            </a:r>
            <a:r>
              <a:rPr lang="en-US" dirty="0" err="1">
                <a:solidFill>
                  <a:schemeClr val="accent6">
                    <a:lumMod val="75000"/>
                  </a:schemeClr>
                </a:solidFill>
                <a:latin typeface="Times New Roman" panose="02020603050405020304" pitchFamily="18" charset="0"/>
                <a:cs typeface="Times New Roman" panose="02020603050405020304" pitchFamily="18" charset="0"/>
              </a:rPr>
              <a:t>Nucl</a:t>
            </a:r>
            <a:r>
              <a:rPr lang="en-US"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b="1" dirty="0">
                <a:solidFill>
                  <a:schemeClr val="accent6">
                    <a:lumMod val="75000"/>
                  </a:schemeClr>
                </a:solidFill>
                <a:latin typeface="Times New Roman" panose="02020603050405020304" pitchFamily="18" charset="0"/>
                <a:cs typeface="Times New Roman" panose="02020603050405020304" pitchFamily="18" charset="0"/>
              </a:rPr>
              <a:t>1012,</a:t>
            </a:r>
            <a:r>
              <a:rPr lang="en-US" dirty="0">
                <a:solidFill>
                  <a:schemeClr val="accent6">
                    <a:lumMod val="75000"/>
                  </a:schemeClr>
                </a:solidFill>
                <a:latin typeface="Times New Roman" panose="02020603050405020304" pitchFamily="18" charset="0"/>
                <a:cs typeface="Times New Roman" panose="02020603050405020304" pitchFamily="18" charset="0"/>
              </a:rPr>
              <a:t> 165590 (2021)</a:t>
            </a:r>
          </a:p>
        </p:txBody>
      </p:sp>
    </p:spTree>
    <p:extLst>
      <p:ext uri="{BB962C8B-B14F-4D97-AF65-F5344CB8AC3E}">
        <p14:creationId xmlns:p14="http://schemas.microsoft.com/office/powerpoint/2010/main" val="3570200104"/>
      </p:ext>
    </p:extLst>
  </p:cSld>
  <p:clrMapOvr>
    <a:masterClrMapping/>
  </p:clrMapOvr>
  <mc:AlternateContent xmlns:mc="http://schemas.openxmlformats.org/markup-compatibility/2006" xmlns:p14="http://schemas.microsoft.com/office/powerpoint/2010/main">
    <mc:Choice Requires="p14">
      <p:transition spd="slow" p14:dur="2000" advTm="2702"/>
    </mc:Choice>
    <mc:Fallback xmlns="">
      <p:transition spd="slow" advTm="2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7A61869-C543-B2D0-FF60-5ADDB56C099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98689" y="1576632"/>
            <a:ext cx="4547606" cy="3410705"/>
          </a:xfrm>
        </p:spPr>
      </p:pic>
      <p:sp>
        <p:nvSpPr>
          <p:cNvPr id="4" name="Date Placeholder 3">
            <a:extLst>
              <a:ext uri="{FF2B5EF4-FFF2-40B4-BE49-F238E27FC236}">
                <a16:creationId xmlns:a16="http://schemas.microsoft.com/office/drawing/2014/main" id="{7CCB7521-A414-AD70-8050-6621B22AC7BA}"/>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314A4041-7119-0EAF-7AFE-F0B1C17D19E2}"/>
              </a:ext>
            </a:extLst>
          </p:cNvPr>
          <p:cNvSpPr>
            <a:spLocks noGrp="1"/>
          </p:cNvSpPr>
          <p:nvPr>
            <p:ph type="ftr" sz="quarter" idx="11"/>
          </p:nvPr>
        </p:nvSpPr>
        <p:spPr/>
        <p:txBody>
          <a:bodyPr/>
          <a:lstStyle/>
          <a:p>
            <a:r>
              <a:rPr lang="en-US"/>
              <a:t>UCAS  August 17, 2022</a:t>
            </a:r>
            <a:endParaRPr lang="en-US" dirty="0"/>
          </a:p>
        </p:txBody>
      </p:sp>
      <p:sp>
        <p:nvSpPr>
          <p:cNvPr id="6" name="Slide Number Placeholder 5">
            <a:extLst>
              <a:ext uri="{FF2B5EF4-FFF2-40B4-BE49-F238E27FC236}">
                <a16:creationId xmlns:a16="http://schemas.microsoft.com/office/drawing/2014/main" id="{399E9515-C66D-C7DA-23BA-BB035B6D0398}"/>
              </a:ext>
            </a:extLst>
          </p:cNvPr>
          <p:cNvSpPr>
            <a:spLocks noGrp="1"/>
          </p:cNvSpPr>
          <p:nvPr>
            <p:ph type="sldNum" sz="quarter" idx="12"/>
          </p:nvPr>
        </p:nvSpPr>
        <p:spPr/>
        <p:txBody>
          <a:bodyPr/>
          <a:lstStyle/>
          <a:p>
            <a:fld id="{BC1DC261-CB85-4346-B923-FF3322A4CE28}" type="slidenum">
              <a:rPr lang="en-US" smtClean="0"/>
              <a:t>3</a:t>
            </a:fld>
            <a:endParaRPr lang="en-US" dirty="0"/>
          </a:p>
        </p:txBody>
      </p:sp>
      <p:sp>
        <p:nvSpPr>
          <p:cNvPr id="13" name="Content Placeholder 2">
            <a:extLst>
              <a:ext uri="{FF2B5EF4-FFF2-40B4-BE49-F238E27FC236}">
                <a16:creationId xmlns:a16="http://schemas.microsoft.com/office/drawing/2014/main" id="{79CA79DD-1994-8166-9815-30FE8F01ADE1}"/>
              </a:ext>
            </a:extLst>
          </p:cNvPr>
          <p:cNvSpPr txBox="1">
            <a:spLocks/>
          </p:cNvSpPr>
          <p:nvPr/>
        </p:nvSpPr>
        <p:spPr>
          <a:xfrm>
            <a:off x="701843" y="1576632"/>
            <a:ext cx="5899482" cy="5483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Quantum Chromodynamics (QCD)</a:t>
            </a:r>
          </a:p>
          <a:p>
            <a:pPr lvl="1"/>
            <a:r>
              <a:rPr lang="en-US" sz="2000" dirty="0"/>
              <a:t>Asymptotic freedom</a:t>
            </a:r>
          </a:p>
          <a:p>
            <a:pPr lvl="1"/>
            <a:r>
              <a:rPr lang="en-US" sz="2000" dirty="0"/>
              <a:t>Well established in high energy region (perturbative QCD)</a:t>
            </a:r>
          </a:p>
          <a:p>
            <a:pPr lvl="1"/>
            <a:r>
              <a:rPr lang="en-US" sz="2000" dirty="0"/>
              <a:t>Non-perturbative QCD (non-</a:t>
            </a:r>
            <a:r>
              <a:rPr lang="en-US" sz="2000" dirty="0" err="1"/>
              <a:t>pQCD</a:t>
            </a:r>
            <a:r>
              <a:rPr lang="en-US" sz="2000" dirty="0"/>
              <a:t>) remains challenging</a:t>
            </a:r>
          </a:p>
          <a:p>
            <a:r>
              <a:rPr lang="en-US" sz="2400" dirty="0"/>
              <a:t>Theoretical frameworks in non-</a:t>
            </a:r>
            <a:r>
              <a:rPr lang="en-US" sz="2400" dirty="0" err="1"/>
              <a:t>pQCD</a:t>
            </a:r>
            <a:r>
              <a:rPr lang="en-US" sz="2400" dirty="0"/>
              <a:t> region</a:t>
            </a:r>
          </a:p>
          <a:p>
            <a:pPr lvl="1"/>
            <a:r>
              <a:rPr lang="en-US" sz="2000" dirty="0"/>
              <a:t>Lattice QCD</a:t>
            </a:r>
          </a:p>
          <a:p>
            <a:pPr lvl="1"/>
            <a:r>
              <a:rPr lang="en-US" sz="2000" dirty="0"/>
              <a:t>Chiral Effective Field Theory (</a:t>
            </a:r>
            <a:r>
              <a:rPr lang="en-US" sz="2000" dirty="0" err="1"/>
              <a:t>χEFT</a:t>
            </a:r>
            <a:r>
              <a:rPr lang="en-US" sz="2000" dirty="0"/>
              <a:t>)</a:t>
            </a:r>
          </a:p>
          <a:p>
            <a:pPr lvl="1"/>
            <a:r>
              <a:rPr lang="en-US" sz="2000" dirty="0"/>
              <a:t>Models</a:t>
            </a:r>
          </a:p>
          <a:p>
            <a:r>
              <a:rPr lang="en-US" sz="2400" dirty="0"/>
              <a:t>Nucleon is a rich lab for non-</a:t>
            </a:r>
            <a:r>
              <a:rPr lang="en-US" sz="2400" dirty="0" err="1"/>
              <a:t>pQCD</a:t>
            </a:r>
            <a:r>
              <a:rPr lang="en-US" sz="2400" dirty="0"/>
              <a:t> studies</a:t>
            </a:r>
          </a:p>
          <a:p>
            <a:pPr lvl="1"/>
            <a:endParaRPr lang="en-US" sz="2000" dirty="0"/>
          </a:p>
        </p:txBody>
      </p:sp>
      <p:sp>
        <p:nvSpPr>
          <p:cNvPr id="14" name="TextBox 13">
            <a:extLst>
              <a:ext uri="{FF2B5EF4-FFF2-40B4-BE49-F238E27FC236}">
                <a16:creationId xmlns:a16="http://schemas.microsoft.com/office/drawing/2014/main" id="{DAE2FBBA-7B4C-F261-1879-17DA037770CF}"/>
              </a:ext>
            </a:extLst>
          </p:cNvPr>
          <p:cNvSpPr txBox="1"/>
          <p:nvPr/>
        </p:nvSpPr>
        <p:spPr>
          <a:xfrm>
            <a:off x="6521271" y="5125416"/>
            <a:ext cx="5502441" cy="89255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QCD</a:t>
            </a:r>
            <a:r>
              <a:rPr lang="en-US" altLang="zh-CN"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vacuum structure from lattice QCD</a:t>
            </a:r>
          </a:p>
          <a:p>
            <a:pPr algn="ctr"/>
            <a:r>
              <a:rPr lang="en-US" b="1" dirty="0">
                <a:solidFill>
                  <a:schemeClr val="accent6">
                    <a:lumMod val="75000"/>
                  </a:schemeClr>
                </a:solidFill>
                <a:latin typeface="Times New Roman" panose="02020603050405020304" pitchFamily="18" charset="0"/>
                <a:cs typeface="Times New Roman" panose="02020603050405020304" pitchFamily="18" charset="0"/>
              </a:rPr>
              <a:t>Derek </a:t>
            </a:r>
            <a:r>
              <a:rPr lang="en-US" b="1" dirty="0" err="1">
                <a:solidFill>
                  <a:schemeClr val="accent6">
                    <a:lumMod val="75000"/>
                  </a:schemeClr>
                </a:solidFill>
                <a:latin typeface="Times New Roman" panose="02020603050405020304" pitchFamily="18" charset="0"/>
                <a:cs typeface="Times New Roman" panose="02020603050405020304" pitchFamily="18" charset="0"/>
              </a:rPr>
              <a:t>Leinweber</a:t>
            </a:r>
            <a:r>
              <a:rPr lang="en-US" b="1" dirty="0">
                <a:solidFill>
                  <a:schemeClr val="accent6">
                    <a:lumMod val="75000"/>
                  </a:schemeClr>
                </a:solidFill>
                <a:latin typeface="Times New Roman" panose="02020603050405020304" pitchFamily="18" charset="0"/>
                <a:cs typeface="Times New Roman" panose="02020603050405020304" pitchFamily="18" charset="0"/>
              </a:rPr>
              <a:t>, U. of Adelaide</a:t>
            </a:r>
            <a:endParaRPr lang="en-US"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1600" b="1" i="1" dirty="0">
                <a:solidFill>
                  <a:schemeClr val="accent6">
                    <a:lumMod val="75000"/>
                  </a:schemeClr>
                </a:solidFill>
                <a:latin typeface="Times New Roman" panose="02020603050405020304" pitchFamily="18" charset="0"/>
                <a:cs typeface="Times New Roman" panose="02020603050405020304" pitchFamily="18" charset="0"/>
              </a:rPr>
              <a:t>Featured in Frank </a:t>
            </a:r>
            <a:r>
              <a:rPr lang="en-US" sz="1600" b="1" i="1" dirty="0" err="1">
                <a:solidFill>
                  <a:schemeClr val="accent6">
                    <a:lumMod val="75000"/>
                  </a:schemeClr>
                </a:solidFill>
                <a:latin typeface="Times New Roman" panose="02020603050405020304" pitchFamily="18" charset="0"/>
                <a:cs typeface="Times New Roman" panose="02020603050405020304" pitchFamily="18" charset="0"/>
              </a:rPr>
              <a:t>Wilczek’s</a:t>
            </a:r>
            <a:r>
              <a:rPr lang="en-US" sz="1600" b="1" i="1" dirty="0">
                <a:solidFill>
                  <a:schemeClr val="accent6">
                    <a:lumMod val="75000"/>
                  </a:schemeClr>
                </a:solidFill>
                <a:latin typeface="Times New Roman" panose="02020603050405020304" pitchFamily="18" charset="0"/>
                <a:cs typeface="Times New Roman" panose="02020603050405020304" pitchFamily="18" charset="0"/>
              </a:rPr>
              <a:t> 2004 physics Nobel Prize Lecture</a:t>
            </a:r>
          </a:p>
        </p:txBody>
      </p:sp>
      <p:sp>
        <p:nvSpPr>
          <p:cNvPr id="17" name="Title 1">
            <a:extLst>
              <a:ext uri="{FF2B5EF4-FFF2-40B4-BE49-F238E27FC236}">
                <a16:creationId xmlns:a16="http://schemas.microsoft.com/office/drawing/2014/main" id="{CB2B81EE-4AC4-5453-23D7-E542601E6683}"/>
              </a:ext>
            </a:extLst>
          </p:cNvPr>
          <p:cNvSpPr>
            <a:spLocks noGrp="1"/>
          </p:cNvSpPr>
          <p:nvPr>
            <p:ph type="title"/>
          </p:nvPr>
        </p:nvSpPr>
        <p:spPr>
          <a:xfrm>
            <a:off x="320842" y="268869"/>
            <a:ext cx="11550316" cy="1325563"/>
          </a:xfrm>
        </p:spPr>
        <p:txBody>
          <a:bodyPr bIns="274320" anchor="ctr">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QCD and nucleon structure</a:t>
            </a:r>
          </a:p>
        </p:txBody>
      </p:sp>
    </p:spTree>
    <p:extLst>
      <p:ext uri="{BB962C8B-B14F-4D97-AF65-F5344CB8AC3E}">
        <p14:creationId xmlns:p14="http://schemas.microsoft.com/office/powerpoint/2010/main" val="1261764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lstStyle/>
          <a:p>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depolarization mechanisms</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39</a:t>
            </a:fld>
            <a:endParaRPr lang="en-US" dirty="0"/>
          </a:p>
        </p:txBody>
      </p:sp>
      <p:sp>
        <p:nvSpPr>
          <p:cNvPr id="4" name="Content Placeholder 3">
            <a:extLst>
              <a:ext uri="{FF2B5EF4-FFF2-40B4-BE49-F238E27FC236}">
                <a16:creationId xmlns:a16="http://schemas.microsoft.com/office/drawing/2014/main" id="{88A742E4-5111-084C-83A1-F78860A35742}"/>
              </a:ext>
            </a:extLst>
          </p:cNvPr>
          <p:cNvSpPr>
            <a:spLocks noGrp="1"/>
          </p:cNvSpPr>
          <p:nvPr>
            <p:ph idx="1"/>
          </p:nvPr>
        </p:nvSpPr>
        <p:spPr>
          <a:xfrm>
            <a:off x="524701" y="1351303"/>
            <a:ext cx="5762433" cy="5103019"/>
          </a:xfrm>
        </p:spPr>
        <p:txBody>
          <a:bodyPr>
            <a:normAutofit/>
          </a:bodyPr>
          <a:lstStyle/>
          <a:p>
            <a:r>
              <a:rPr lang="en-US" dirty="0"/>
              <a:t>Wall relaxation: borosilicate glass and coating for aluminum</a:t>
            </a:r>
          </a:p>
          <a:p>
            <a:r>
              <a:rPr lang="en-US" dirty="0"/>
              <a:t>Transverse B-field gradient</a:t>
            </a:r>
          </a:p>
          <a:p>
            <a:pPr lvl="1"/>
            <a:r>
              <a:rPr lang="en-US" dirty="0"/>
              <a:t>10</a:t>
            </a:r>
            <a:r>
              <a:rPr lang="en-US" baseline="30000" dirty="0"/>
              <a:t>4</a:t>
            </a:r>
            <a:r>
              <a:rPr lang="en-US" dirty="0"/>
              <a:t> seconds relaxation time around the pumping region</a:t>
            </a:r>
          </a:p>
          <a:p>
            <a:pPr marL="457200" lvl="1" indent="0">
              <a:buNone/>
            </a:pPr>
            <a:endParaRPr lang="en-US" sz="4000" dirty="0"/>
          </a:p>
          <a:p>
            <a:r>
              <a:rPr lang="en-US" dirty="0"/>
              <a:t>Ionizing radiation	</a:t>
            </a:r>
          </a:p>
          <a:p>
            <a:pPr lvl="1"/>
            <a:r>
              <a:rPr lang="en-US" baseline="30000" dirty="0"/>
              <a:t>3</a:t>
            </a:r>
            <a:r>
              <a:rPr lang="en-US" dirty="0"/>
              <a:t>He</a:t>
            </a:r>
            <a:r>
              <a:rPr lang="en-US" baseline="-25000" dirty="0"/>
              <a:t>2</a:t>
            </a:r>
            <a:r>
              <a:rPr lang="en-US" baseline="30000" dirty="0"/>
              <a:t>+</a:t>
            </a:r>
            <a:r>
              <a:rPr lang="en-US" dirty="0"/>
              <a:t> ions from the beam</a:t>
            </a:r>
          </a:p>
          <a:p>
            <a:pPr lvl="1"/>
            <a:r>
              <a:rPr lang="en-US" dirty="0"/>
              <a:t>suppressed with higher field</a:t>
            </a:r>
          </a:p>
          <a:p>
            <a:pPr lvl="1"/>
            <a:endParaRPr lang="en-US" sz="1600" dirty="0"/>
          </a:p>
          <a:p>
            <a:pPr lvl="1"/>
            <a:r>
              <a:rPr lang="en-US" dirty="0"/>
              <a:t>to be validated by in beam tests</a:t>
            </a:r>
          </a:p>
          <a:p>
            <a:pPr marL="457200" lvl="1"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7DC23487-9105-CB4D-A666-3407F9110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7688" y="1033030"/>
            <a:ext cx="5486945" cy="2993442"/>
          </a:xfrm>
          <a:prstGeom prst="rect">
            <a:avLst/>
          </a:prstGeom>
        </p:spPr>
      </p:pic>
      <p:sp>
        <p:nvSpPr>
          <p:cNvPr id="14" name="TextBox 13">
            <a:extLst>
              <a:ext uri="{FF2B5EF4-FFF2-40B4-BE49-F238E27FC236}">
                <a16:creationId xmlns:a16="http://schemas.microsoft.com/office/drawing/2014/main" id="{8BA64CC4-BF6B-F545-8412-693E47B2D64D}"/>
              </a:ext>
            </a:extLst>
          </p:cNvPr>
          <p:cNvSpPr txBox="1"/>
          <p:nvPr/>
        </p:nvSpPr>
        <p:spPr>
          <a:xfrm>
            <a:off x="1202576" y="3401797"/>
            <a:ext cx="4721737" cy="646331"/>
          </a:xfrm>
          <a:prstGeom prst="rect">
            <a:avLst/>
          </a:prstGeom>
          <a:noFill/>
        </p:spPr>
        <p:txBody>
          <a:bodyPr wrap="square">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J.D. Maxwell and R.G. Milner, </a:t>
            </a:r>
            <a:r>
              <a:rPr lang="en-US" dirty="0" err="1">
                <a:solidFill>
                  <a:schemeClr val="accent6">
                    <a:lumMod val="75000"/>
                  </a:schemeClr>
                </a:solidFill>
                <a:latin typeface="Times New Roman" panose="02020603050405020304" pitchFamily="18" charset="0"/>
                <a:cs typeface="Times New Roman" panose="02020603050405020304" pitchFamily="18" charset="0"/>
              </a:rPr>
              <a:t>Nucl</a:t>
            </a:r>
            <a:r>
              <a:rPr lang="en-US"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b="1" dirty="0">
                <a:solidFill>
                  <a:schemeClr val="accent6">
                    <a:lumMod val="75000"/>
                  </a:schemeClr>
                </a:solidFill>
                <a:latin typeface="Times New Roman" panose="02020603050405020304" pitchFamily="18" charset="0"/>
                <a:cs typeface="Times New Roman" panose="02020603050405020304" pitchFamily="18" charset="0"/>
              </a:rPr>
              <a:t>1012,</a:t>
            </a:r>
            <a:r>
              <a:rPr lang="en-US" dirty="0">
                <a:solidFill>
                  <a:schemeClr val="accent6">
                    <a:lumMod val="75000"/>
                  </a:schemeClr>
                </a:solidFill>
                <a:latin typeface="Times New Roman" panose="02020603050405020304" pitchFamily="18" charset="0"/>
                <a:cs typeface="Times New Roman" panose="02020603050405020304" pitchFamily="18" charset="0"/>
              </a:rPr>
              <a:t> 165590 (2021)</a:t>
            </a:r>
          </a:p>
        </p:txBody>
      </p:sp>
      <p:pic>
        <p:nvPicPr>
          <p:cNvPr id="13" name="Picture 12">
            <a:extLst>
              <a:ext uri="{FF2B5EF4-FFF2-40B4-BE49-F238E27FC236}">
                <a16:creationId xmlns:a16="http://schemas.microsoft.com/office/drawing/2014/main" id="{8143DA04-F887-CB4A-9DB3-5EE6532C98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0820" y="4112893"/>
            <a:ext cx="3959294" cy="2695003"/>
          </a:xfrm>
          <a:prstGeom prst="rect">
            <a:avLst/>
          </a:prstGeom>
        </p:spPr>
      </p:pic>
      <p:sp>
        <p:nvSpPr>
          <p:cNvPr id="15" name="TextBox 14">
            <a:extLst>
              <a:ext uri="{FF2B5EF4-FFF2-40B4-BE49-F238E27FC236}">
                <a16:creationId xmlns:a16="http://schemas.microsoft.com/office/drawing/2014/main" id="{B7046EDD-AAC8-7749-AF34-E0404E2DA12D}"/>
              </a:ext>
            </a:extLst>
          </p:cNvPr>
          <p:cNvSpPr txBox="1"/>
          <p:nvPr/>
        </p:nvSpPr>
        <p:spPr>
          <a:xfrm>
            <a:off x="1204276" y="5275728"/>
            <a:ext cx="4403281" cy="369332"/>
          </a:xfrm>
          <a:prstGeom prst="rect">
            <a:avLst/>
          </a:prstGeom>
          <a:noFill/>
        </p:spPr>
        <p:txBody>
          <a:bodyPr wrap="square">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K. Bonin </a:t>
            </a:r>
            <a:r>
              <a:rPr lang="en-US" i="1" dirty="0">
                <a:solidFill>
                  <a:schemeClr val="accent6">
                    <a:lumMod val="75000"/>
                  </a:schemeClr>
                </a:solidFill>
                <a:latin typeface="Times New Roman" panose="02020603050405020304" pitchFamily="18" charset="0"/>
                <a:cs typeface="Times New Roman" panose="02020603050405020304" pitchFamily="18" charset="0"/>
              </a:rPr>
              <a:t>et al.</a:t>
            </a:r>
            <a:r>
              <a:rPr lang="en-US" dirty="0">
                <a:solidFill>
                  <a:schemeClr val="accent6">
                    <a:lumMod val="75000"/>
                  </a:schemeClr>
                </a:solidFill>
                <a:latin typeface="Times New Roman" panose="02020603050405020304" pitchFamily="18" charset="0"/>
                <a:cs typeface="Times New Roman" panose="02020603050405020304" pitchFamily="18" charset="0"/>
              </a:rPr>
              <a:t>, Phys. Rev. A </a:t>
            </a:r>
            <a:r>
              <a:rPr lang="en-US" b="1" dirty="0">
                <a:solidFill>
                  <a:schemeClr val="accent6">
                    <a:lumMod val="75000"/>
                  </a:schemeClr>
                </a:solidFill>
                <a:latin typeface="Times New Roman" panose="02020603050405020304" pitchFamily="18" charset="0"/>
                <a:cs typeface="Times New Roman" panose="02020603050405020304" pitchFamily="18" charset="0"/>
              </a:rPr>
              <a:t>37</a:t>
            </a:r>
            <a:r>
              <a:rPr lang="en-US" dirty="0">
                <a:solidFill>
                  <a:schemeClr val="accent6">
                    <a:lumMod val="75000"/>
                  </a:schemeClr>
                </a:solidFill>
                <a:latin typeface="Times New Roman" panose="02020603050405020304" pitchFamily="18" charset="0"/>
                <a:cs typeface="Times New Roman" panose="02020603050405020304" pitchFamily="18" charset="0"/>
              </a:rPr>
              <a:t>, 3270 (1988)</a:t>
            </a:r>
          </a:p>
        </p:txBody>
      </p:sp>
    </p:spTree>
    <p:extLst>
      <p:ext uri="{BB962C8B-B14F-4D97-AF65-F5344CB8AC3E}">
        <p14:creationId xmlns:p14="http://schemas.microsoft.com/office/powerpoint/2010/main" val="1929126953"/>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normAutofit/>
          </a:body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Target development progress – low field test</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40</a:t>
            </a:fld>
            <a:endParaRPr lang="en-US" dirty="0"/>
          </a:p>
        </p:txBody>
      </p:sp>
      <p:sp>
        <p:nvSpPr>
          <p:cNvPr id="4" name="Content Placeholder 3">
            <a:extLst>
              <a:ext uri="{FF2B5EF4-FFF2-40B4-BE49-F238E27FC236}">
                <a16:creationId xmlns:a16="http://schemas.microsoft.com/office/drawing/2014/main" id="{88A742E4-5111-084C-83A1-F78860A35742}"/>
              </a:ext>
            </a:extLst>
          </p:cNvPr>
          <p:cNvSpPr>
            <a:spLocks noGrp="1"/>
          </p:cNvSpPr>
          <p:nvPr>
            <p:ph idx="1"/>
          </p:nvPr>
        </p:nvSpPr>
        <p:spPr>
          <a:xfrm>
            <a:off x="524700" y="1231555"/>
            <a:ext cx="7191333" cy="4832159"/>
          </a:xfrm>
        </p:spPr>
        <p:txBody>
          <a:bodyPr>
            <a:normAutofit/>
          </a:bodyPr>
          <a:lstStyle/>
          <a:p>
            <a:r>
              <a:rPr lang="en-US" sz="2400" dirty="0"/>
              <a:t>30-Gauss magnetic field</a:t>
            </a:r>
          </a:p>
          <a:p>
            <a:r>
              <a:rPr lang="en-US" sz="2400" dirty="0"/>
              <a:t>1-mbar sealed </a:t>
            </a:r>
            <a:r>
              <a:rPr lang="en-US" sz="2400" baseline="30000" dirty="0"/>
              <a:t>3</a:t>
            </a:r>
            <a:r>
              <a:rPr lang="en-US" sz="2400" dirty="0"/>
              <a:t>He cell</a:t>
            </a:r>
          </a:p>
          <a:p>
            <a:r>
              <a:rPr lang="en-US" sz="2400" dirty="0"/>
              <a:t>70% nuclear polarization</a:t>
            </a:r>
          </a:p>
          <a:p>
            <a:r>
              <a:rPr lang="en-US" sz="2400" dirty="0"/>
              <a:t>~180 seconds relaxation with discharge on</a:t>
            </a:r>
          </a:p>
          <a:p>
            <a:r>
              <a:rPr lang="en-US" sz="2400" dirty="0"/>
              <a:t>Work by James Maxwell, </a:t>
            </a:r>
            <a:r>
              <a:rPr lang="en-US" sz="2400" dirty="0" err="1"/>
              <a:t>Dien</a:t>
            </a:r>
            <a:r>
              <a:rPr lang="en-US" sz="2400" dirty="0"/>
              <a:t> Nguyen, Xiaqing Li</a:t>
            </a:r>
          </a:p>
        </p:txBody>
      </p:sp>
      <p:pic>
        <p:nvPicPr>
          <p:cNvPr id="12" name="Picture 11">
            <a:extLst>
              <a:ext uri="{FF2B5EF4-FFF2-40B4-BE49-F238E27FC236}">
                <a16:creationId xmlns:a16="http://schemas.microsoft.com/office/drawing/2014/main" id="{D70B5A98-1616-7A42-8B6A-7E799CCDE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17" y="3527358"/>
            <a:ext cx="3928811" cy="2469224"/>
          </a:xfrm>
          <a:prstGeom prst="rect">
            <a:avLst/>
          </a:prstGeom>
        </p:spPr>
      </p:pic>
      <p:pic>
        <p:nvPicPr>
          <p:cNvPr id="3073" name="Picture 1" descr="page28image8842208">
            <a:extLst>
              <a:ext uri="{FF2B5EF4-FFF2-40B4-BE49-F238E27FC236}">
                <a16:creationId xmlns:a16="http://schemas.microsoft.com/office/drawing/2014/main" id="{A8F889A1-26AA-494F-9FCB-280BB3FD7B2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65573" y="3514991"/>
            <a:ext cx="3189854" cy="26245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BFDA42F-DD4D-E240-90D1-6E9378EE8BCF}"/>
              </a:ext>
            </a:extLst>
          </p:cNvPr>
          <p:cNvSpPr txBox="1"/>
          <p:nvPr/>
        </p:nvSpPr>
        <p:spPr>
          <a:xfrm>
            <a:off x="524699" y="5925207"/>
            <a:ext cx="4114800" cy="523220"/>
          </a:xfrm>
          <a:prstGeom prst="rect">
            <a:avLst/>
          </a:prstGeom>
          <a:noFill/>
        </p:spPr>
        <p:txBody>
          <a:bodyPr wrap="square">
            <a:spAutoFit/>
          </a:bodyPr>
          <a:lstStyle/>
          <a:p>
            <a:r>
              <a:rPr lang="en-US" sz="1400" dirty="0">
                <a:solidFill>
                  <a:schemeClr val="accent6">
                    <a:lumMod val="75000"/>
                  </a:schemeClr>
                </a:solidFill>
                <a:latin typeface="Times New Roman" panose="02020603050405020304" pitchFamily="18" charset="0"/>
                <a:cs typeface="Times New Roman" panose="02020603050405020304" pitchFamily="18" charset="0"/>
              </a:rPr>
              <a:t>J.D. Maxwell, C.S. Epstein and R.G. Milner,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Nucl</a:t>
            </a:r>
            <a:r>
              <a:rPr lang="en-US" sz="1400"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sz="1400" b="1" dirty="0">
                <a:solidFill>
                  <a:schemeClr val="accent6">
                    <a:lumMod val="75000"/>
                  </a:schemeClr>
                </a:solidFill>
                <a:latin typeface="Times New Roman" panose="02020603050405020304" pitchFamily="18" charset="0"/>
                <a:cs typeface="Times New Roman" panose="02020603050405020304" pitchFamily="18" charset="0"/>
              </a:rPr>
              <a:t>764,</a:t>
            </a:r>
            <a:r>
              <a:rPr lang="en-US" sz="1400" dirty="0">
                <a:solidFill>
                  <a:schemeClr val="accent6">
                    <a:lumMod val="75000"/>
                  </a:schemeClr>
                </a:solidFill>
                <a:latin typeface="Times New Roman" panose="02020603050405020304" pitchFamily="18" charset="0"/>
                <a:cs typeface="Times New Roman" panose="02020603050405020304" pitchFamily="18" charset="0"/>
              </a:rPr>
              <a:t> 215 (2014)</a:t>
            </a:r>
          </a:p>
        </p:txBody>
      </p:sp>
      <p:pic>
        <p:nvPicPr>
          <p:cNvPr id="11" name="Picture 1" descr="page27image9215920">
            <a:extLst>
              <a:ext uri="{FF2B5EF4-FFF2-40B4-BE49-F238E27FC236}">
                <a16:creationId xmlns:a16="http://schemas.microsoft.com/office/drawing/2014/main" id="{3533BE64-E03D-2E41-BF89-923DBEB218C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48686" y="1795591"/>
            <a:ext cx="3760278" cy="4343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B0D4608-C41B-8833-C28E-656C5AFC1D41}"/>
              </a:ext>
            </a:extLst>
          </p:cNvPr>
          <p:cNvSpPr txBox="1"/>
          <p:nvPr/>
        </p:nvSpPr>
        <p:spPr>
          <a:xfrm>
            <a:off x="8216348" y="1376370"/>
            <a:ext cx="3821174" cy="369332"/>
          </a:xfrm>
          <a:prstGeom prst="rect">
            <a:avLst/>
          </a:prstGeom>
          <a:noFill/>
        </p:spPr>
        <p:txBody>
          <a:bodyPr wrap="none" rtlCol="0">
            <a:spAutoFit/>
          </a:bodyPr>
          <a:lstStyle/>
          <a:p>
            <a:r>
              <a:rPr lang="en-US" b="1" dirty="0">
                <a:solidFill>
                  <a:srgbClr val="A11F34"/>
                </a:solidFill>
              </a:rPr>
              <a:t>Polarized </a:t>
            </a:r>
            <a:r>
              <a:rPr lang="en-US" b="1" baseline="30000" dirty="0">
                <a:solidFill>
                  <a:srgbClr val="A11F34"/>
                </a:solidFill>
              </a:rPr>
              <a:t>3</a:t>
            </a:r>
            <a:r>
              <a:rPr lang="en-US" b="1" dirty="0">
                <a:solidFill>
                  <a:srgbClr val="A11F34"/>
                </a:solidFill>
              </a:rPr>
              <a:t>He test system in Nov. 2022</a:t>
            </a:r>
          </a:p>
        </p:txBody>
      </p:sp>
    </p:spTree>
    <p:extLst>
      <p:ext uri="{BB962C8B-B14F-4D97-AF65-F5344CB8AC3E}">
        <p14:creationId xmlns:p14="http://schemas.microsoft.com/office/powerpoint/2010/main" val="70255959"/>
      </p:ext>
    </p:extLst>
  </p:cSld>
  <p:clrMapOvr>
    <a:masterClrMapping/>
  </p:clrMapOvr>
  <mc:AlternateContent xmlns:mc="http://schemas.openxmlformats.org/markup-compatibility/2006" xmlns:p14="http://schemas.microsoft.com/office/powerpoint/2010/main">
    <mc:Choice Requires="p14">
      <p:transition spd="slow" p14:dur="2000" advTm="195"/>
    </mc:Choice>
    <mc:Fallback xmlns="">
      <p:transition spd="slow" advTm="1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64AC-13F1-AB4D-A305-433ABB361431}"/>
              </a:ext>
            </a:extLst>
          </p:cNvPr>
          <p:cNvSpPr>
            <a:spLocks noGrp="1"/>
          </p:cNvSpPr>
          <p:nvPr>
            <p:ph type="title"/>
          </p:nvPr>
        </p:nvSpPr>
        <p:spPr>
          <a:xfrm>
            <a:off x="524701" y="370249"/>
            <a:ext cx="11832761" cy="1325563"/>
          </a:xfrm>
        </p:spPr>
        <p:txBody>
          <a:bodyPr anchor="t">
            <a:normAutofit/>
          </a:bodyPr>
          <a:lstStyle/>
          <a:p>
            <a:r>
              <a:rPr lang="en-US" b="1" dirty="0">
                <a:solidFill>
                  <a:srgbClr val="A31F34"/>
                </a:solidFill>
                <a:effectLst>
                  <a:outerShdw blurRad="50800" dist="38100" dir="2700000" algn="tl" rotWithShape="0">
                    <a:prstClr val="black">
                      <a:alpha val="40000"/>
                    </a:prstClr>
                  </a:outerShdw>
                </a:effectLst>
                <a:latin typeface="Times New Roman"/>
                <a:cs typeface="Times New Roman"/>
              </a:rPr>
              <a:t>Target development progress – high field test</a:t>
            </a:r>
          </a:p>
        </p:txBody>
      </p:sp>
      <p:sp>
        <p:nvSpPr>
          <p:cNvPr id="7" name="Date Placeholder 6">
            <a:extLst>
              <a:ext uri="{FF2B5EF4-FFF2-40B4-BE49-F238E27FC236}">
                <a16:creationId xmlns:a16="http://schemas.microsoft.com/office/drawing/2014/main" id="{4A282FB6-E209-BF40-84F9-68D432851691}"/>
              </a:ext>
            </a:extLst>
          </p:cNvPr>
          <p:cNvSpPr>
            <a:spLocks noGrp="1"/>
          </p:cNvSpPr>
          <p:nvPr>
            <p:ph type="dt" sz="half" idx="10"/>
          </p:nvPr>
        </p:nvSpPr>
        <p:spPr/>
        <p:txBody>
          <a:bodyPr/>
          <a:lstStyle/>
          <a:p>
            <a:r>
              <a:rPr lang="en-US"/>
              <a:t>Xiaqing Li</a:t>
            </a:r>
            <a:endParaRPr lang="en-US" dirty="0"/>
          </a:p>
        </p:txBody>
      </p:sp>
      <p:sp>
        <p:nvSpPr>
          <p:cNvPr id="8" name="Footer Placeholder 7">
            <a:extLst>
              <a:ext uri="{FF2B5EF4-FFF2-40B4-BE49-F238E27FC236}">
                <a16:creationId xmlns:a16="http://schemas.microsoft.com/office/drawing/2014/main" id="{1DA78BEF-0020-D64D-AF49-EC95E18B04EB}"/>
              </a:ext>
            </a:extLst>
          </p:cNvPr>
          <p:cNvSpPr>
            <a:spLocks noGrp="1"/>
          </p:cNvSpPr>
          <p:nvPr>
            <p:ph type="ftr" sz="quarter" idx="11"/>
          </p:nvPr>
        </p:nvSpPr>
        <p:spPr/>
        <p:txBody>
          <a:bodyPr/>
          <a:lstStyle/>
          <a:p>
            <a:r>
              <a:rPr lang="en-US"/>
              <a:t>UCAS  August 17, 2022</a:t>
            </a:r>
            <a:endParaRPr lang="en-US" dirty="0"/>
          </a:p>
        </p:txBody>
      </p:sp>
      <p:sp>
        <p:nvSpPr>
          <p:cNvPr id="9" name="Slide Number Placeholder 8">
            <a:extLst>
              <a:ext uri="{FF2B5EF4-FFF2-40B4-BE49-F238E27FC236}">
                <a16:creationId xmlns:a16="http://schemas.microsoft.com/office/drawing/2014/main" id="{51F11F58-621A-6A4E-894A-97D9D8EF7FC9}"/>
              </a:ext>
            </a:extLst>
          </p:cNvPr>
          <p:cNvSpPr>
            <a:spLocks noGrp="1"/>
          </p:cNvSpPr>
          <p:nvPr>
            <p:ph type="sldNum" sz="quarter" idx="12"/>
          </p:nvPr>
        </p:nvSpPr>
        <p:spPr/>
        <p:txBody>
          <a:bodyPr/>
          <a:lstStyle/>
          <a:p>
            <a:fld id="{2F7769C4-4F60-874A-86F3-2E17396971A2}" type="slidenum">
              <a:rPr lang="en-US" smtClean="0"/>
              <a:t>41</a:t>
            </a:fld>
            <a:endParaRPr lang="en-US" dirty="0"/>
          </a:p>
        </p:txBody>
      </p:sp>
      <p:sp>
        <p:nvSpPr>
          <p:cNvPr id="10" name="TextBox 9">
            <a:extLst>
              <a:ext uri="{FF2B5EF4-FFF2-40B4-BE49-F238E27FC236}">
                <a16:creationId xmlns:a16="http://schemas.microsoft.com/office/drawing/2014/main" id="{0B24188D-CCE0-A1F8-9206-31A3EA4965D6}"/>
              </a:ext>
            </a:extLst>
          </p:cNvPr>
          <p:cNvSpPr txBox="1"/>
          <p:nvPr/>
        </p:nvSpPr>
        <p:spPr>
          <a:xfrm>
            <a:off x="7879402" y="1326480"/>
            <a:ext cx="4006481" cy="369332"/>
          </a:xfrm>
          <a:prstGeom prst="rect">
            <a:avLst/>
          </a:prstGeom>
          <a:noFill/>
        </p:spPr>
        <p:txBody>
          <a:bodyPr wrap="none" rtlCol="0">
            <a:spAutoFit/>
          </a:bodyPr>
          <a:lstStyle/>
          <a:p>
            <a:r>
              <a:rPr lang="en-US" b="1" dirty="0">
                <a:solidFill>
                  <a:srgbClr val="A11F34"/>
                </a:solidFill>
              </a:rPr>
              <a:t>Polarized </a:t>
            </a:r>
            <a:r>
              <a:rPr lang="en-US" b="1" baseline="30000" dirty="0">
                <a:solidFill>
                  <a:srgbClr val="A11F34"/>
                </a:solidFill>
              </a:rPr>
              <a:t>3</a:t>
            </a:r>
            <a:r>
              <a:rPr lang="en-US" b="1" dirty="0">
                <a:solidFill>
                  <a:srgbClr val="A11F34"/>
                </a:solidFill>
              </a:rPr>
              <a:t>He test system in March 2022</a:t>
            </a:r>
          </a:p>
        </p:txBody>
      </p:sp>
      <p:sp>
        <p:nvSpPr>
          <p:cNvPr id="11" name="Content Placeholder 3">
            <a:extLst>
              <a:ext uri="{FF2B5EF4-FFF2-40B4-BE49-F238E27FC236}">
                <a16:creationId xmlns:a16="http://schemas.microsoft.com/office/drawing/2014/main" id="{075D9AB9-7C97-A705-B882-B99481054433}"/>
              </a:ext>
            </a:extLst>
          </p:cNvPr>
          <p:cNvSpPr txBox="1">
            <a:spLocks/>
          </p:cNvSpPr>
          <p:nvPr/>
        </p:nvSpPr>
        <p:spPr>
          <a:xfrm>
            <a:off x="524700" y="1231555"/>
            <a:ext cx="7191333" cy="4832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5-T warm-bore solenoid (tests were done up to 4 T)</a:t>
            </a:r>
          </a:p>
          <a:p>
            <a:r>
              <a:rPr lang="en-US" sz="2400" dirty="0"/>
              <a:t>1-mbar sealed </a:t>
            </a:r>
            <a:r>
              <a:rPr lang="en-US" sz="2400" baseline="30000" dirty="0"/>
              <a:t>3</a:t>
            </a:r>
            <a:r>
              <a:rPr lang="en-US" sz="2400" dirty="0"/>
              <a:t>He cell</a:t>
            </a:r>
          </a:p>
          <a:p>
            <a:r>
              <a:rPr lang="en-US" sz="2400" dirty="0"/>
              <a:t>1083-nm probe laser </a:t>
            </a:r>
          </a:p>
          <a:p>
            <a:r>
              <a:rPr lang="en-US" sz="2400" dirty="0"/>
              <a:t>45% polarization with limited laser power</a:t>
            </a:r>
          </a:p>
          <a:p>
            <a:pPr lvl="1"/>
            <a:r>
              <a:rPr lang="en-US" sz="2000" dirty="0"/>
              <a:t>New laser has been ordered to accommodate to 5-T field</a:t>
            </a:r>
          </a:p>
          <a:p>
            <a:r>
              <a:rPr lang="en-US" sz="2400" dirty="0"/>
              <a:t>Work by James Maxwell, </a:t>
            </a:r>
            <a:r>
              <a:rPr lang="en-US" sz="2400" dirty="0" err="1"/>
              <a:t>Dien</a:t>
            </a:r>
            <a:r>
              <a:rPr lang="en-US" sz="2400" dirty="0"/>
              <a:t> Nguyen, Xiaqing Li</a:t>
            </a:r>
          </a:p>
        </p:txBody>
      </p:sp>
      <p:grpSp>
        <p:nvGrpSpPr>
          <p:cNvPr id="16" name="Group 15">
            <a:extLst>
              <a:ext uri="{FF2B5EF4-FFF2-40B4-BE49-F238E27FC236}">
                <a16:creationId xmlns:a16="http://schemas.microsoft.com/office/drawing/2014/main" id="{88426CE6-D468-F97F-6DA0-A70A5609E6AF}"/>
              </a:ext>
            </a:extLst>
          </p:cNvPr>
          <p:cNvGrpSpPr/>
          <p:nvPr/>
        </p:nvGrpSpPr>
        <p:grpSpPr>
          <a:xfrm>
            <a:off x="7642986" y="1754390"/>
            <a:ext cx="4357114" cy="4601959"/>
            <a:chOff x="7585545" y="1253330"/>
            <a:chExt cx="4318762" cy="4561453"/>
          </a:xfrm>
        </p:grpSpPr>
        <p:pic>
          <p:nvPicPr>
            <p:cNvPr id="17" name="Picture 2">
              <a:extLst>
                <a:ext uri="{FF2B5EF4-FFF2-40B4-BE49-F238E27FC236}">
                  <a16:creationId xmlns:a16="http://schemas.microsoft.com/office/drawing/2014/main" id="{9B5F2E74-3147-68B7-0E7E-80EE4DBADF4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2"/>
            <a:stretch/>
          </p:blipFill>
          <p:spPr bwMode="auto">
            <a:xfrm>
              <a:off x="7585545" y="1253330"/>
              <a:ext cx="4318761" cy="45614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E9753F-3807-AEB9-C5FA-85CC54103A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77670" y="4019868"/>
              <a:ext cx="1726637" cy="1794915"/>
            </a:xfrm>
            <a:prstGeom prst="rect">
              <a:avLst/>
            </a:prstGeom>
          </p:spPr>
        </p:pic>
        <p:cxnSp>
          <p:nvCxnSpPr>
            <p:cNvPr id="19" name="Straight Connector 18">
              <a:extLst>
                <a:ext uri="{FF2B5EF4-FFF2-40B4-BE49-F238E27FC236}">
                  <a16:creationId xmlns:a16="http://schemas.microsoft.com/office/drawing/2014/main" id="{25D55165-A4F9-A2CA-59B8-2722F733437E}"/>
                </a:ext>
              </a:extLst>
            </p:cNvPr>
            <p:cNvCxnSpPr>
              <a:cxnSpLocks/>
            </p:cNvCxnSpPr>
            <p:nvPr/>
          </p:nvCxnSpPr>
          <p:spPr>
            <a:xfrm>
              <a:off x="10083660" y="2705341"/>
              <a:ext cx="94010" cy="1325533"/>
            </a:xfrm>
            <a:prstGeom prst="line">
              <a:avLst/>
            </a:prstGeom>
            <a:ln w="28575">
              <a:solidFill>
                <a:srgbClr val="00FB9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DB969E-2C2E-5911-CAE6-AF04C1026590}"/>
                </a:ext>
              </a:extLst>
            </p:cNvPr>
            <p:cNvCxnSpPr>
              <a:cxnSpLocks/>
            </p:cNvCxnSpPr>
            <p:nvPr/>
          </p:nvCxnSpPr>
          <p:spPr>
            <a:xfrm>
              <a:off x="10255425" y="2705341"/>
              <a:ext cx="1648882" cy="1314527"/>
            </a:xfrm>
            <a:prstGeom prst="line">
              <a:avLst/>
            </a:prstGeom>
            <a:ln w="28575">
              <a:solidFill>
                <a:srgbClr val="00FB92"/>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0A75EFB-E87F-AEB6-074F-99393A72CF87}"/>
                </a:ext>
              </a:extLst>
            </p:cNvPr>
            <p:cNvSpPr/>
            <p:nvPr/>
          </p:nvSpPr>
          <p:spPr>
            <a:xfrm>
              <a:off x="10083660" y="2349149"/>
              <a:ext cx="171765" cy="361695"/>
            </a:xfrm>
            <a:prstGeom prst="rect">
              <a:avLst/>
            </a:prstGeom>
            <a:noFill/>
            <a:ln w="28575">
              <a:solidFill>
                <a:srgbClr val="00F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AFB9407-6782-6B64-BCD5-A9CC54B220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210" t="7616"/>
          <a:stretch/>
        </p:blipFill>
        <p:spPr>
          <a:xfrm rot="5400000">
            <a:off x="4447733" y="3215195"/>
            <a:ext cx="2592733" cy="3791813"/>
          </a:xfrm>
          <a:prstGeom prst="rect">
            <a:avLst/>
          </a:prstGeom>
        </p:spPr>
      </p:pic>
      <p:sp>
        <p:nvSpPr>
          <p:cNvPr id="23" name="TextBox 22">
            <a:extLst>
              <a:ext uri="{FF2B5EF4-FFF2-40B4-BE49-F238E27FC236}">
                <a16:creationId xmlns:a16="http://schemas.microsoft.com/office/drawing/2014/main" id="{7903D229-3FA7-4CEF-7A19-EF7B33AAE749}"/>
              </a:ext>
            </a:extLst>
          </p:cNvPr>
          <p:cNvSpPr txBox="1"/>
          <p:nvPr/>
        </p:nvSpPr>
        <p:spPr>
          <a:xfrm>
            <a:off x="274270" y="5657935"/>
            <a:ext cx="3625413" cy="523220"/>
          </a:xfrm>
          <a:prstGeom prst="rect">
            <a:avLst/>
          </a:prstGeom>
          <a:noFill/>
        </p:spPr>
        <p:txBody>
          <a:bodyPr wrap="square">
            <a:spAutoFit/>
          </a:bodyPr>
          <a:lstStyle/>
          <a:p>
            <a:r>
              <a:rPr lang="en-US" sz="1400" dirty="0">
                <a:solidFill>
                  <a:schemeClr val="accent6">
                    <a:lumMod val="75000"/>
                  </a:schemeClr>
                </a:solidFill>
                <a:latin typeface="Times New Roman" panose="02020603050405020304" pitchFamily="18" charset="0"/>
                <a:cs typeface="Times New Roman" panose="02020603050405020304" pitchFamily="18" charset="0"/>
              </a:rPr>
              <a:t>J.D. Maxwell </a:t>
            </a:r>
            <a:r>
              <a:rPr lang="en-US" sz="1400" i="1" dirty="0">
                <a:solidFill>
                  <a:schemeClr val="accent6">
                    <a:lumMod val="75000"/>
                  </a:schemeClr>
                </a:solidFill>
                <a:latin typeface="Times New Roman" panose="02020603050405020304" pitchFamily="18" charset="0"/>
                <a:cs typeface="Times New Roman" panose="02020603050405020304" pitchFamily="18" charset="0"/>
              </a:rPr>
              <a:t>et al.</a:t>
            </a:r>
            <a:r>
              <a:rPr lang="en-US" sz="1400" dirty="0">
                <a:solidFill>
                  <a:schemeClr val="accent6">
                    <a:lumMod val="75000"/>
                  </a:schemeClr>
                </a:solidFill>
                <a:latin typeface="Times New Roman" panose="02020603050405020304" pitchFamily="18" charset="0"/>
                <a:cs typeface="Times New Roman" panose="02020603050405020304" pitchFamily="18" charset="0"/>
              </a:rPr>
              <a:t>,</a:t>
            </a:r>
            <a:r>
              <a:rPr lang="en-US" sz="1400" i="1" dirty="0">
                <a:solidFill>
                  <a:schemeClr val="accent6">
                    <a:lumMod val="75000"/>
                  </a:schemeClr>
                </a:solidFill>
                <a:latin typeface="Times New Roman" panose="02020603050405020304" pitchFamily="18" charset="0"/>
                <a:cs typeface="Times New Roman" panose="02020603050405020304" pitchFamily="18" charset="0"/>
              </a:rPr>
              <a:t> </a:t>
            </a:r>
            <a:r>
              <a:rPr lang="en-US" sz="1400" dirty="0" err="1">
                <a:solidFill>
                  <a:schemeClr val="accent6">
                    <a:lumMod val="75000"/>
                  </a:schemeClr>
                </a:solidFill>
                <a:latin typeface="Times New Roman" panose="02020603050405020304" pitchFamily="18" charset="0"/>
                <a:cs typeface="Times New Roman" panose="02020603050405020304" pitchFamily="18" charset="0"/>
              </a:rPr>
              <a:t>Nucl</a:t>
            </a:r>
            <a:r>
              <a:rPr lang="en-US" sz="1400" dirty="0">
                <a:solidFill>
                  <a:schemeClr val="accent6">
                    <a:lumMod val="75000"/>
                  </a:schemeClr>
                </a:solidFill>
                <a:latin typeface="Times New Roman" panose="02020603050405020304" pitchFamily="18" charset="0"/>
                <a:cs typeface="Times New Roman" panose="02020603050405020304" pitchFamily="18" charset="0"/>
              </a:rPr>
              <a:t>. Instr. and Meth. A </a:t>
            </a:r>
            <a:r>
              <a:rPr lang="en-US" sz="1400" b="1" dirty="0">
                <a:solidFill>
                  <a:schemeClr val="accent6">
                    <a:lumMod val="75000"/>
                  </a:schemeClr>
                </a:solidFill>
                <a:latin typeface="Times New Roman" panose="02020603050405020304" pitchFamily="18" charset="0"/>
                <a:cs typeface="Times New Roman" panose="02020603050405020304" pitchFamily="18" charset="0"/>
              </a:rPr>
              <a:t>959,</a:t>
            </a:r>
            <a:r>
              <a:rPr lang="en-US" sz="1400" dirty="0">
                <a:solidFill>
                  <a:schemeClr val="accent6">
                    <a:lumMod val="75000"/>
                  </a:schemeClr>
                </a:solidFill>
                <a:latin typeface="Times New Roman" panose="02020603050405020304" pitchFamily="18" charset="0"/>
                <a:cs typeface="Times New Roman" panose="02020603050405020304" pitchFamily="18" charset="0"/>
              </a:rPr>
              <a:t> 161892 (2020)</a:t>
            </a:r>
          </a:p>
        </p:txBody>
      </p:sp>
      <p:pic>
        <p:nvPicPr>
          <p:cNvPr id="24" name="Picture 23">
            <a:extLst>
              <a:ext uri="{FF2B5EF4-FFF2-40B4-BE49-F238E27FC236}">
                <a16:creationId xmlns:a16="http://schemas.microsoft.com/office/drawing/2014/main" id="{CA71F84A-1E40-78CB-AD29-6905D2FB73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73" y="4092397"/>
            <a:ext cx="3883997" cy="1510720"/>
          </a:xfrm>
          <a:prstGeom prst="rect">
            <a:avLst/>
          </a:prstGeom>
        </p:spPr>
      </p:pic>
      <p:sp>
        <p:nvSpPr>
          <p:cNvPr id="26" name="TextBox 25">
            <a:extLst>
              <a:ext uri="{FF2B5EF4-FFF2-40B4-BE49-F238E27FC236}">
                <a16:creationId xmlns:a16="http://schemas.microsoft.com/office/drawing/2014/main" id="{D276465D-22A5-89D5-01FD-5A9B1763907F}"/>
              </a:ext>
            </a:extLst>
          </p:cNvPr>
          <p:cNvSpPr txBox="1"/>
          <p:nvPr/>
        </p:nvSpPr>
        <p:spPr>
          <a:xfrm>
            <a:off x="5037911" y="4576396"/>
            <a:ext cx="2526630" cy="369332"/>
          </a:xfrm>
          <a:prstGeom prst="rect">
            <a:avLst/>
          </a:prstGeom>
          <a:noFill/>
        </p:spPr>
        <p:txBody>
          <a:bodyPr wrap="square">
            <a:spAutoFit/>
          </a:bodyPr>
          <a:lstStyle/>
          <a:p>
            <a:r>
              <a:rPr lang="en-US" dirty="0">
                <a:solidFill>
                  <a:srgbClr val="A11F34"/>
                </a:solidFill>
              </a:rPr>
              <a:t>Relaxation time: </a:t>
            </a:r>
            <a:r>
              <a:rPr lang="en-US" b="1" dirty="0">
                <a:solidFill>
                  <a:srgbClr val="A11F34"/>
                </a:solidFill>
              </a:rPr>
              <a:t>100 sec</a:t>
            </a:r>
          </a:p>
        </p:txBody>
      </p:sp>
    </p:spTree>
    <p:extLst>
      <p:ext uri="{BB962C8B-B14F-4D97-AF65-F5344CB8AC3E}">
        <p14:creationId xmlns:p14="http://schemas.microsoft.com/office/powerpoint/2010/main" val="3500906894"/>
      </p:ext>
    </p:extLst>
  </p:cSld>
  <p:clrMapOvr>
    <a:masterClrMapping/>
  </p:clrMapOvr>
  <mc:AlternateContent xmlns:mc="http://schemas.openxmlformats.org/markup-compatibility/2006" xmlns:p14="http://schemas.microsoft.com/office/powerpoint/2010/main">
    <mc:Choice Requires="p14">
      <p:transition spd="slow" p14:dur="2000" advTm="6987"/>
    </mc:Choice>
    <mc:Fallback xmlns="">
      <p:transition spd="slow" advTm="698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A62BE-0FEA-9642-BBE3-7941D2BC04D1}"/>
              </a:ext>
            </a:extLst>
          </p:cNvPr>
          <p:cNvSpPr>
            <a:spLocks noGrp="1"/>
          </p:cNvSpPr>
          <p:nvPr>
            <p:ph idx="1"/>
          </p:nvPr>
        </p:nvSpPr>
        <p:spPr>
          <a:xfrm>
            <a:off x="838200" y="1809470"/>
            <a:ext cx="10515600" cy="4286532"/>
          </a:xfrm>
        </p:spPr>
        <p:txBody>
          <a:bodyPr>
            <a:normAutofit/>
          </a:bodyPr>
          <a:lstStyle/>
          <a:p>
            <a:pPr>
              <a:lnSpc>
                <a:spcPct val="150000"/>
              </a:lnSpc>
            </a:pPr>
            <a:r>
              <a:rPr lang="en-US" dirty="0"/>
              <a:t>High-field polarization at varied pressures by January 2023</a:t>
            </a:r>
          </a:p>
          <a:p>
            <a:pPr>
              <a:lnSpc>
                <a:spcPct val="150000"/>
              </a:lnSpc>
            </a:pPr>
            <a:r>
              <a:rPr lang="en-US" dirty="0"/>
              <a:t>Double cryogenic cell prototype constructed by fall 2023</a:t>
            </a:r>
          </a:p>
          <a:p>
            <a:pPr>
              <a:lnSpc>
                <a:spcPct val="150000"/>
              </a:lnSpc>
            </a:pPr>
            <a:r>
              <a:rPr lang="en-US" dirty="0"/>
              <a:t>Double cryogenic cell prototype ready for beam tests by January 2024</a:t>
            </a:r>
          </a:p>
          <a:p>
            <a:pPr>
              <a:lnSpc>
                <a:spcPct val="150000"/>
              </a:lnSpc>
            </a:pPr>
            <a:r>
              <a:rPr lang="en-US" dirty="0"/>
              <a:t>Target system in CLAS12 by January 2025</a:t>
            </a:r>
          </a:p>
          <a:p>
            <a:pPr>
              <a:lnSpc>
                <a:spcPct val="150000"/>
              </a:lnSpc>
            </a:pPr>
            <a:r>
              <a:rPr lang="en-US" dirty="0"/>
              <a:t>Possibility for transverse target once longitudinal polarization proven</a:t>
            </a:r>
          </a:p>
          <a:p>
            <a:pPr>
              <a:lnSpc>
                <a:spcPct val="150000"/>
              </a:lnSpc>
            </a:pPr>
            <a:endParaRPr lang="en-US" dirty="0"/>
          </a:p>
        </p:txBody>
      </p:sp>
      <p:sp>
        <p:nvSpPr>
          <p:cNvPr id="4" name="Date Placeholder 3">
            <a:extLst>
              <a:ext uri="{FF2B5EF4-FFF2-40B4-BE49-F238E27FC236}">
                <a16:creationId xmlns:a16="http://schemas.microsoft.com/office/drawing/2014/main" id="{1DB8D2B4-3CF6-7243-9598-FAF82B00D72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1E5FBCA3-14B6-B54B-88FB-99586F66CAB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1C2BC16B-6E17-2246-9912-2952C52319CF}"/>
              </a:ext>
            </a:extLst>
          </p:cNvPr>
          <p:cNvSpPr>
            <a:spLocks noGrp="1"/>
          </p:cNvSpPr>
          <p:nvPr>
            <p:ph type="sldNum" sz="quarter" idx="12"/>
          </p:nvPr>
        </p:nvSpPr>
        <p:spPr/>
        <p:txBody>
          <a:bodyPr/>
          <a:lstStyle/>
          <a:p>
            <a:fld id="{2F7769C4-4F60-874A-86F3-2E17396971A2}" type="slidenum">
              <a:rPr lang="en-US" smtClean="0"/>
              <a:t>42</a:t>
            </a:fld>
            <a:endParaRPr lang="en-US"/>
          </a:p>
        </p:txBody>
      </p:sp>
      <p:sp>
        <p:nvSpPr>
          <p:cNvPr id="7" name="Title 1">
            <a:extLst>
              <a:ext uri="{FF2B5EF4-FFF2-40B4-BE49-F238E27FC236}">
                <a16:creationId xmlns:a16="http://schemas.microsoft.com/office/drawing/2014/main" id="{F95D0307-AAFA-554E-B159-6C40FD019F92}"/>
              </a:ext>
            </a:extLst>
          </p:cNvPr>
          <p:cNvSpPr>
            <a:spLocks noGrp="1"/>
          </p:cNvSpPr>
          <p:nvPr>
            <p:ph type="title"/>
          </p:nvPr>
        </p:nvSpPr>
        <p:spPr>
          <a:xfrm>
            <a:off x="838200" y="365125"/>
            <a:ext cx="10515600" cy="1325563"/>
          </a:xfrm>
        </p:spPr>
        <p:txBody>
          <a:bodyPr anchor="t">
            <a:noAutofit/>
          </a:bodyPr>
          <a:lstStyle/>
          <a:p>
            <a:pPr>
              <a:lnSpc>
                <a:spcPct val="100000"/>
              </a:lnSpc>
            </a:pPr>
            <a:r>
              <a:rPr lang="en-US" b="1" dirty="0">
                <a:solidFill>
                  <a:srgbClr val="A31F34"/>
                </a:solidFill>
                <a:effectLst>
                  <a:outerShdw blurRad="50800" dist="38100" dir="2700000" algn="tl" rotWithShape="0">
                    <a:prstClr val="black">
                      <a:alpha val="40000"/>
                    </a:prstClr>
                  </a:outerShdw>
                </a:effectLst>
                <a:latin typeface="Times New Roman"/>
                <a:cs typeface="Times New Roman"/>
              </a:rPr>
              <a:t>Projected schedule for CLAS12 polarized </a:t>
            </a:r>
            <a:r>
              <a:rPr lang="en-US" b="1" baseline="30000" dirty="0">
                <a:solidFill>
                  <a:srgbClr val="A31F34"/>
                </a:solidFill>
                <a:effectLst>
                  <a:outerShdw blurRad="50800" dist="38100" dir="2700000" algn="tl" rotWithShape="0">
                    <a:prstClr val="black">
                      <a:alpha val="40000"/>
                    </a:prstClr>
                  </a:outerShdw>
                </a:effectLst>
                <a:latin typeface="Times New Roman"/>
                <a:cs typeface="Times New Roman"/>
              </a:rPr>
              <a:t>3</a:t>
            </a:r>
            <a:r>
              <a:rPr lang="en-US" b="1" dirty="0">
                <a:solidFill>
                  <a:srgbClr val="A31F34"/>
                </a:solidFill>
                <a:effectLst>
                  <a:outerShdw blurRad="50800" dist="38100" dir="2700000" algn="tl" rotWithShape="0">
                    <a:prstClr val="black">
                      <a:alpha val="40000"/>
                    </a:prstClr>
                  </a:outerShdw>
                </a:effectLst>
                <a:latin typeface="Times New Roman"/>
                <a:cs typeface="Times New Roman"/>
              </a:rPr>
              <a:t>He target development</a:t>
            </a:r>
          </a:p>
        </p:txBody>
      </p:sp>
    </p:spTree>
    <p:extLst>
      <p:ext uri="{BB962C8B-B14F-4D97-AF65-F5344CB8AC3E}">
        <p14:creationId xmlns:p14="http://schemas.microsoft.com/office/powerpoint/2010/main" val="865256782"/>
      </p:ext>
    </p:extLst>
  </p:cSld>
  <p:clrMapOvr>
    <a:masterClrMapping/>
  </p:clrMapOvr>
  <mc:AlternateContent xmlns:mc="http://schemas.openxmlformats.org/markup-compatibility/2006" xmlns:p14="http://schemas.microsoft.com/office/powerpoint/2010/main">
    <mc:Choice Requires="p14">
      <p:transition spd="slow" p14:dur="2000" advTm="2530"/>
    </mc:Choice>
    <mc:Fallback xmlns="">
      <p:transition spd="slow" advTm="253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147A-A508-3941-BF0B-8836C2AF14E5}"/>
              </a:ext>
            </a:extLst>
          </p:cNvPr>
          <p:cNvSpPr>
            <a:spLocks noGrp="1"/>
          </p:cNvSpPr>
          <p:nvPr>
            <p:ph type="title"/>
          </p:nvPr>
        </p:nvSpPr>
        <p:spPr/>
        <p:txBody>
          <a:bodyPr anchor="t">
            <a:normAutofit/>
          </a:bodyPr>
          <a:lstStyle/>
          <a:p>
            <a:r>
              <a:rPr lang="en-US" sz="4000" b="1" dirty="0">
                <a:solidFill>
                  <a:srgbClr val="A31F34"/>
                </a:solidFill>
                <a:effectLst>
                  <a:outerShdw blurRad="50800" dist="38100" dir="2700000" algn="tl" rotWithShape="0">
                    <a:prstClr val="black">
                      <a:alpha val="40000"/>
                    </a:prstClr>
                  </a:outerShdw>
                </a:effectLst>
                <a:latin typeface="Times New Roman"/>
                <a:cs typeface="Times New Roman"/>
              </a:rPr>
              <a:t>Summary</a:t>
            </a:r>
          </a:p>
        </p:txBody>
      </p:sp>
      <p:sp>
        <p:nvSpPr>
          <p:cNvPr id="3" name="Content Placeholder 2">
            <a:extLst>
              <a:ext uri="{FF2B5EF4-FFF2-40B4-BE49-F238E27FC236}">
                <a16:creationId xmlns:a16="http://schemas.microsoft.com/office/drawing/2014/main" id="{1269795C-F8E8-954B-B8B0-BC760A254CC4}"/>
              </a:ext>
            </a:extLst>
          </p:cNvPr>
          <p:cNvSpPr>
            <a:spLocks noGrp="1"/>
          </p:cNvSpPr>
          <p:nvPr>
            <p:ph idx="1"/>
          </p:nvPr>
        </p:nvSpPr>
        <p:spPr>
          <a:xfrm>
            <a:off x="800530" y="1297603"/>
            <a:ext cx="10929016" cy="5195272"/>
          </a:xfrm>
        </p:spPr>
        <p:txBody>
          <a:bodyPr>
            <a:normAutofit/>
          </a:bodyPr>
          <a:lstStyle/>
          <a:p>
            <a:pPr>
              <a:lnSpc>
                <a:spcPct val="80000"/>
              </a:lnSpc>
            </a:pPr>
            <a:r>
              <a:rPr lang="en-US" sz="2400" dirty="0"/>
              <a:t>Nucleons (proton and neutron) are the building blocks of the visible universe</a:t>
            </a:r>
          </a:p>
          <a:p>
            <a:pPr>
              <a:lnSpc>
                <a:spcPct val="80000"/>
              </a:lnSpc>
            </a:pPr>
            <a:r>
              <a:rPr lang="en-US" sz="2400" dirty="0"/>
              <a:t>The structures of nucleon are described by QCD in terms of quarks and gluons</a:t>
            </a:r>
          </a:p>
          <a:p>
            <a:pPr>
              <a:lnSpc>
                <a:spcPct val="80000"/>
              </a:lnSpc>
            </a:pPr>
            <a:r>
              <a:rPr lang="en-US" sz="2400" dirty="0"/>
              <a:t>Understanding of the nucleon structure is still incomplete</a:t>
            </a:r>
          </a:p>
          <a:p>
            <a:pPr>
              <a:lnSpc>
                <a:spcPct val="80000"/>
              </a:lnSpc>
            </a:pPr>
            <a:r>
              <a:rPr lang="en-US" sz="2400" dirty="0"/>
              <a:t>Photons and electrons are powerful probes to image the nucleon structure at various length scales</a:t>
            </a:r>
          </a:p>
          <a:p>
            <a:pPr>
              <a:lnSpc>
                <a:spcPct val="80000"/>
              </a:lnSpc>
            </a:pPr>
            <a:r>
              <a:rPr lang="en-US" sz="2400" dirty="0"/>
              <a:t>Compton scattering program at the HI</a:t>
            </a:r>
            <a:r>
              <a:rPr lang="el-GR" sz="2400" dirty="0"/>
              <a:t>γ</a:t>
            </a:r>
            <a:r>
              <a:rPr lang="en-US" sz="2400" dirty="0"/>
              <a:t>S facility is promising in the state-of-the-art studies on nucleon polarizabilities</a:t>
            </a:r>
          </a:p>
          <a:p>
            <a:pPr>
              <a:lnSpc>
                <a:spcPct val="80000"/>
              </a:lnSpc>
            </a:pPr>
            <a:r>
              <a:rPr lang="en-US" sz="2400" dirty="0" err="1"/>
              <a:t>JLab</a:t>
            </a:r>
            <a:r>
              <a:rPr lang="en-US" sz="2400" dirty="0"/>
              <a:t> 12 GeV programs are actively underway for the next 10-15 years with the focus on valence quarks</a:t>
            </a:r>
          </a:p>
          <a:p>
            <a:pPr>
              <a:lnSpc>
                <a:spcPct val="80000"/>
              </a:lnSpc>
            </a:pPr>
            <a:r>
              <a:rPr lang="en-US" sz="2400" dirty="0"/>
              <a:t>The future EIC at BNL represents the frontier of the next generation of QCD community in understanding the structure of the nucleon and nuclei in the region of sea quarks and gluons</a:t>
            </a:r>
          </a:p>
          <a:p>
            <a:pPr>
              <a:lnSpc>
                <a:spcPct val="150000"/>
              </a:lnSpc>
            </a:pPr>
            <a:endParaRPr lang="en-US" sz="2400" dirty="0"/>
          </a:p>
        </p:txBody>
      </p:sp>
      <p:sp>
        <p:nvSpPr>
          <p:cNvPr id="4" name="Date Placeholder 3">
            <a:extLst>
              <a:ext uri="{FF2B5EF4-FFF2-40B4-BE49-F238E27FC236}">
                <a16:creationId xmlns:a16="http://schemas.microsoft.com/office/drawing/2014/main" id="{F5793B3A-D5D8-164E-8A09-961B00D03285}"/>
              </a:ext>
            </a:extLst>
          </p:cNvPr>
          <p:cNvSpPr>
            <a:spLocks noGrp="1"/>
          </p:cNvSpPr>
          <p:nvPr>
            <p:ph type="dt" sz="half" idx="10"/>
          </p:nvPr>
        </p:nvSpPr>
        <p:spPr/>
        <p:txBody>
          <a:bodyPr/>
          <a:lstStyle/>
          <a:p>
            <a:r>
              <a:rPr lang="en-US"/>
              <a:t>Xiaqing Li</a:t>
            </a:r>
            <a:endParaRPr lang="en-US" dirty="0"/>
          </a:p>
        </p:txBody>
      </p:sp>
      <p:sp>
        <p:nvSpPr>
          <p:cNvPr id="5" name="Footer Placeholder 4">
            <a:extLst>
              <a:ext uri="{FF2B5EF4-FFF2-40B4-BE49-F238E27FC236}">
                <a16:creationId xmlns:a16="http://schemas.microsoft.com/office/drawing/2014/main" id="{501EFA6F-707F-9A4A-B97A-37365435DCA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AFE48CD3-34DA-DB42-9799-F94B5926A560}"/>
              </a:ext>
            </a:extLst>
          </p:cNvPr>
          <p:cNvSpPr>
            <a:spLocks noGrp="1"/>
          </p:cNvSpPr>
          <p:nvPr>
            <p:ph type="sldNum" sz="quarter" idx="12"/>
          </p:nvPr>
        </p:nvSpPr>
        <p:spPr/>
        <p:txBody>
          <a:bodyPr/>
          <a:lstStyle/>
          <a:p>
            <a:fld id="{2F7769C4-4F60-874A-86F3-2E17396971A2}" type="slidenum">
              <a:rPr lang="en-US" smtClean="0"/>
              <a:t>43</a:t>
            </a:fld>
            <a:endParaRPr lang="en-US"/>
          </a:p>
        </p:txBody>
      </p:sp>
    </p:spTree>
    <p:extLst>
      <p:ext uri="{BB962C8B-B14F-4D97-AF65-F5344CB8AC3E}">
        <p14:creationId xmlns:p14="http://schemas.microsoft.com/office/powerpoint/2010/main" val="4287498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DAB3-0320-7548-9E97-EAA557628E70}"/>
              </a:ext>
            </a:extLst>
          </p:cNvPr>
          <p:cNvSpPr>
            <a:spLocks noGrp="1"/>
          </p:cNvSpPr>
          <p:nvPr>
            <p:ph type="title"/>
          </p:nvPr>
        </p:nvSpPr>
        <p:spPr/>
        <p:txBody>
          <a:bodyPr/>
          <a:lstStyle/>
          <a:p>
            <a:pPr algn="ctr"/>
            <a:r>
              <a:rPr lang="en-US" b="1" dirty="0">
                <a:solidFill>
                  <a:srgbClr val="A31F34"/>
                </a:solidFill>
                <a:latin typeface="Times New Roman" panose="02020603050405020304" pitchFamily="18" charset="0"/>
                <a:cs typeface="Times New Roman" panose="02020603050405020304" pitchFamily="18" charset="0"/>
              </a:rPr>
              <a:t>Acknowledgement</a:t>
            </a:r>
            <a:endParaRPr lang="en-US" dirty="0">
              <a:solidFill>
                <a:srgbClr val="A31F34"/>
              </a:solidFill>
            </a:endParaRPr>
          </a:p>
        </p:txBody>
      </p:sp>
      <p:sp>
        <p:nvSpPr>
          <p:cNvPr id="4" name="Date Placeholder 3">
            <a:extLst>
              <a:ext uri="{FF2B5EF4-FFF2-40B4-BE49-F238E27FC236}">
                <a16:creationId xmlns:a16="http://schemas.microsoft.com/office/drawing/2014/main" id="{2E8D2AC0-B7A2-5942-82F5-CB5C6155C978}"/>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526FCF4D-A0A1-6041-B475-3778A3974811}"/>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3B788721-F7FD-3F4E-B00C-EF3C9662F6EB}"/>
              </a:ext>
            </a:extLst>
          </p:cNvPr>
          <p:cNvSpPr>
            <a:spLocks noGrp="1"/>
          </p:cNvSpPr>
          <p:nvPr>
            <p:ph type="sldNum" sz="quarter" idx="12"/>
          </p:nvPr>
        </p:nvSpPr>
        <p:spPr/>
        <p:txBody>
          <a:bodyPr/>
          <a:lstStyle/>
          <a:p>
            <a:fld id="{2F7769C4-4F60-874A-86F3-2E17396971A2}" type="slidenum">
              <a:rPr lang="en-US" smtClean="0"/>
              <a:t>44</a:t>
            </a:fld>
            <a:endParaRPr lang="en-US"/>
          </a:p>
        </p:txBody>
      </p:sp>
      <p:sp>
        <p:nvSpPr>
          <p:cNvPr id="11" name="Content Placeholder 2">
            <a:extLst>
              <a:ext uri="{FF2B5EF4-FFF2-40B4-BE49-F238E27FC236}">
                <a16:creationId xmlns:a16="http://schemas.microsoft.com/office/drawing/2014/main" id="{1212DE43-F0BB-86D4-F793-784334596549}"/>
              </a:ext>
            </a:extLst>
          </p:cNvPr>
          <p:cNvSpPr txBox="1">
            <a:spLocks/>
          </p:cNvSpPr>
          <p:nvPr/>
        </p:nvSpPr>
        <p:spPr>
          <a:xfrm>
            <a:off x="1999136" y="1683680"/>
            <a:ext cx="8193727" cy="152619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0000FF"/>
                </a:solidFill>
              </a:rPr>
              <a:t>The Compton @ HI</a:t>
            </a:r>
            <a:r>
              <a:rPr lang="el-GR" sz="2400" b="1" dirty="0">
                <a:solidFill>
                  <a:srgbClr val="0000FF"/>
                </a:solidFill>
              </a:rPr>
              <a:t>γ</a:t>
            </a:r>
            <a:r>
              <a:rPr lang="en-US" sz="2400" b="1" dirty="0">
                <a:solidFill>
                  <a:srgbClr val="0000FF"/>
                </a:solidFill>
              </a:rPr>
              <a:t>S collaboration</a:t>
            </a:r>
            <a:endParaRPr lang="en-US" sz="1800" b="1" dirty="0">
              <a:solidFill>
                <a:srgbClr val="0000FF"/>
              </a:solidFill>
            </a:endParaRPr>
          </a:p>
        </p:txBody>
      </p:sp>
      <p:sp>
        <p:nvSpPr>
          <p:cNvPr id="16" name="TextBox 15">
            <a:extLst>
              <a:ext uri="{FF2B5EF4-FFF2-40B4-BE49-F238E27FC236}">
                <a16:creationId xmlns:a16="http://schemas.microsoft.com/office/drawing/2014/main" id="{EAC0B963-8FF2-1C98-2613-16FD5A804B93}"/>
              </a:ext>
            </a:extLst>
          </p:cNvPr>
          <p:cNvSpPr txBox="1"/>
          <p:nvPr/>
        </p:nvSpPr>
        <p:spPr>
          <a:xfrm>
            <a:off x="489282" y="5716032"/>
            <a:ext cx="11213431" cy="369332"/>
          </a:xfrm>
          <a:prstGeom prst="rect">
            <a:avLst/>
          </a:prstGeom>
          <a:noFill/>
        </p:spPr>
        <p:txBody>
          <a:bodyPr wrap="square">
            <a:spAutoFit/>
          </a:bodyPr>
          <a:lstStyle/>
          <a:p>
            <a:pPr algn="ctr"/>
            <a:r>
              <a:rPr lang="en-US" sz="1800" b="1" dirty="0"/>
              <a:t>Research generously supported in part by the U.S. Department of Energy Office of </a:t>
            </a:r>
            <a:r>
              <a:rPr lang="en-US" b="1" dirty="0"/>
              <a:t>and National Science Foundation</a:t>
            </a:r>
            <a:endParaRPr lang="en-US" dirty="0"/>
          </a:p>
        </p:txBody>
      </p:sp>
      <p:pic>
        <p:nvPicPr>
          <p:cNvPr id="17" name="Picture 16">
            <a:extLst>
              <a:ext uri="{FF2B5EF4-FFF2-40B4-BE49-F238E27FC236}">
                <a16:creationId xmlns:a16="http://schemas.microsoft.com/office/drawing/2014/main" id="{95E82C7A-4C5B-12D5-3BF9-14315D2C8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082" y="2130110"/>
            <a:ext cx="9841832" cy="3334484"/>
          </a:xfrm>
          <a:prstGeom prst="rect">
            <a:avLst/>
          </a:prstGeom>
        </p:spPr>
      </p:pic>
    </p:spTree>
    <p:extLst>
      <p:ext uri="{BB962C8B-B14F-4D97-AF65-F5344CB8AC3E}">
        <p14:creationId xmlns:p14="http://schemas.microsoft.com/office/powerpoint/2010/main" val="842423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DAB3-0320-7548-9E97-EAA557628E70}"/>
              </a:ext>
            </a:extLst>
          </p:cNvPr>
          <p:cNvSpPr>
            <a:spLocks noGrp="1"/>
          </p:cNvSpPr>
          <p:nvPr>
            <p:ph type="title"/>
          </p:nvPr>
        </p:nvSpPr>
        <p:spPr/>
        <p:txBody>
          <a:bodyPr/>
          <a:lstStyle/>
          <a:p>
            <a:pPr algn="ctr"/>
            <a:r>
              <a:rPr lang="en-US" b="1" dirty="0">
                <a:solidFill>
                  <a:srgbClr val="A10B10"/>
                </a:solidFill>
                <a:latin typeface="Times New Roman" panose="02020603050405020304" pitchFamily="18" charset="0"/>
                <a:cs typeface="Times New Roman" panose="02020603050405020304" pitchFamily="18" charset="0"/>
              </a:rPr>
              <a:t>Acknowledgement</a:t>
            </a:r>
            <a:endParaRPr lang="en-US" dirty="0"/>
          </a:p>
        </p:txBody>
      </p:sp>
      <p:sp>
        <p:nvSpPr>
          <p:cNvPr id="3" name="Content Placeholder 2">
            <a:extLst>
              <a:ext uri="{FF2B5EF4-FFF2-40B4-BE49-F238E27FC236}">
                <a16:creationId xmlns:a16="http://schemas.microsoft.com/office/drawing/2014/main" id="{D791D86D-CA79-6542-8C82-3188D27DF473}"/>
              </a:ext>
            </a:extLst>
          </p:cNvPr>
          <p:cNvSpPr>
            <a:spLocks noGrp="1"/>
          </p:cNvSpPr>
          <p:nvPr>
            <p:ph idx="1"/>
          </p:nvPr>
        </p:nvSpPr>
        <p:spPr/>
        <p:txBody>
          <a:bodyPr/>
          <a:lstStyle/>
          <a:p>
            <a:pPr marL="0" indent="0" algn="ctr">
              <a:buNone/>
            </a:pPr>
            <a:r>
              <a:rPr lang="en-US" dirty="0" err="1">
                <a:solidFill>
                  <a:srgbClr val="A31F34"/>
                </a:solidFill>
              </a:rPr>
              <a:t>JLab</a:t>
            </a:r>
            <a:r>
              <a:rPr lang="en-US" dirty="0">
                <a:solidFill>
                  <a:srgbClr val="A31F34"/>
                </a:solidFill>
              </a:rPr>
              <a:t>-MIT collaboration for CLAS12 polarized </a:t>
            </a:r>
            <a:r>
              <a:rPr lang="en-US" baseline="30000" dirty="0">
                <a:solidFill>
                  <a:srgbClr val="A31F34"/>
                </a:solidFill>
              </a:rPr>
              <a:t>3</a:t>
            </a:r>
            <a:r>
              <a:rPr lang="en-US" dirty="0">
                <a:solidFill>
                  <a:srgbClr val="A31F34"/>
                </a:solidFill>
              </a:rPr>
              <a:t>He:</a:t>
            </a:r>
          </a:p>
          <a:p>
            <a:pPr marL="0" indent="0" algn="ctr">
              <a:buNone/>
            </a:pPr>
            <a:endParaRPr lang="en-US" sz="100" dirty="0"/>
          </a:p>
          <a:p>
            <a:pPr lvl="1" algn="ctr"/>
            <a:r>
              <a:rPr lang="en-US" b="1" dirty="0"/>
              <a:t>MIT</a:t>
            </a:r>
            <a:r>
              <a:rPr lang="en-US" dirty="0"/>
              <a:t>: Prof. Richard Milner, Dr. Xiaqing Li</a:t>
            </a:r>
          </a:p>
          <a:p>
            <a:pPr lvl="1" algn="ctr"/>
            <a:r>
              <a:rPr lang="en-US" b="1" dirty="0" err="1"/>
              <a:t>JLab</a:t>
            </a:r>
            <a:r>
              <a:rPr lang="en-US" dirty="0"/>
              <a:t>: Dr. James Maxwell, Dr. </a:t>
            </a:r>
            <a:r>
              <a:rPr lang="en-US" dirty="0" err="1"/>
              <a:t>Dien</a:t>
            </a:r>
            <a:r>
              <a:rPr lang="en-US" dirty="0"/>
              <a:t> Nguyen, Dr. </a:t>
            </a:r>
            <a:r>
              <a:rPr lang="en-US" dirty="0" err="1"/>
              <a:t>Harut</a:t>
            </a:r>
            <a:r>
              <a:rPr lang="en-US" dirty="0"/>
              <a:t> Avakian </a:t>
            </a:r>
          </a:p>
          <a:p>
            <a:pPr lvl="1" algn="ctr"/>
            <a:endParaRPr lang="en-US" dirty="0"/>
          </a:p>
          <a:p>
            <a:pPr marL="0" indent="0" algn="ctr">
              <a:buNone/>
            </a:pPr>
            <a:r>
              <a:rPr lang="en-US" sz="2400" b="1" dirty="0"/>
              <a:t>Research generously supported by the U.S. Department of Energy Office of Nuclear Physics through Jefferson Lab and MIT</a:t>
            </a:r>
            <a:endParaRPr lang="en-US" dirty="0"/>
          </a:p>
          <a:p>
            <a:pPr algn="ctr"/>
            <a:endParaRPr lang="en-US" dirty="0"/>
          </a:p>
        </p:txBody>
      </p:sp>
      <p:sp>
        <p:nvSpPr>
          <p:cNvPr id="4" name="Date Placeholder 3">
            <a:extLst>
              <a:ext uri="{FF2B5EF4-FFF2-40B4-BE49-F238E27FC236}">
                <a16:creationId xmlns:a16="http://schemas.microsoft.com/office/drawing/2014/main" id="{2E8D2AC0-B7A2-5942-82F5-CB5C6155C978}"/>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526FCF4D-A0A1-6041-B475-3778A3974811}"/>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3B788721-F7FD-3F4E-B00C-EF3C9662F6EB}"/>
              </a:ext>
            </a:extLst>
          </p:cNvPr>
          <p:cNvSpPr>
            <a:spLocks noGrp="1"/>
          </p:cNvSpPr>
          <p:nvPr>
            <p:ph type="sldNum" sz="quarter" idx="12"/>
          </p:nvPr>
        </p:nvSpPr>
        <p:spPr/>
        <p:txBody>
          <a:bodyPr/>
          <a:lstStyle/>
          <a:p>
            <a:fld id="{2F7769C4-4F60-874A-86F3-2E17396971A2}" type="slidenum">
              <a:rPr lang="en-US" smtClean="0"/>
              <a:t>45</a:t>
            </a:fld>
            <a:endParaRPr lang="en-US"/>
          </a:p>
        </p:txBody>
      </p:sp>
      <p:sp>
        <p:nvSpPr>
          <p:cNvPr id="7" name="TextBox 6">
            <a:extLst>
              <a:ext uri="{FF2B5EF4-FFF2-40B4-BE49-F238E27FC236}">
                <a16:creationId xmlns:a16="http://schemas.microsoft.com/office/drawing/2014/main" id="{F1D3A8EC-B777-5146-B5B5-28DF441B8ECB}"/>
              </a:ext>
            </a:extLst>
          </p:cNvPr>
          <p:cNvSpPr txBox="1"/>
          <p:nvPr/>
        </p:nvSpPr>
        <p:spPr>
          <a:xfrm>
            <a:off x="3741028" y="5080944"/>
            <a:ext cx="4709944" cy="584775"/>
          </a:xfrm>
          <a:prstGeom prst="rect">
            <a:avLst/>
          </a:prstGeom>
          <a:noFill/>
        </p:spPr>
        <p:txBody>
          <a:bodyPr wrap="none" rtlCol="0">
            <a:spAutoFit/>
          </a:bodyPr>
          <a:lstStyle/>
          <a:p>
            <a:pPr algn="ctr"/>
            <a:r>
              <a:rPr lang="en-US" sz="3200" b="1" i="1" dirty="0">
                <a:solidFill>
                  <a:srgbClr val="A31F34"/>
                </a:solidFill>
                <a:latin typeface="Times New Roman" panose="02020603050405020304" pitchFamily="18" charset="0"/>
                <a:cs typeface="Times New Roman" panose="02020603050405020304" pitchFamily="18" charset="0"/>
              </a:rPr>
              <a:t>Thanks for your attention!</a:t>
            </a:r>
          </a:p>
        </p:txBody>
      </p:sp>
    </p:spTree>
    <p:extLst>
      <p:ext uri="{BB962C8B-B14F-4D97-AF65-F5344CB8AC3E}">
        <p14:creationId xmlns:p14="http://schemas.microsoft.com/office/powerpoint/2010/main" val="2244290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1BD343-03FE-811F-3B05-2E2B9EB8AE95}"/>
              </a:ext>
            </a:extLst>
          </p:cNvPr>
          <p:cNvSpPr>
            <a:spLocks noGrp="1"/>
          </p:cNvSpPr>
          <p:nvPr>
            <p:ph type="title"/>
          </p:nvPr>
        </p:nvSpPr>
        <p:spPr/>
        <p:txBody>
          <a:bodyPr/>
          <a:lstStyle/>
          <a:p>
            <a:r>
              <a:rPr lang="en-US" dirty="0"/>
              <a:t>Backup slides</a:t>
            </a:r>
          </a:p>
        </p:txBody>
      </p:sp>
      <p:sp>
        <p:nvSpPr>
          <p:cNvPr id="8" name="Text Placeholder 7">
            <a:extLst>
              <a:ext uri="{FF2B5EF4-FFF2-40B4-BE49-F238E27FC236}">
                <a16:creationId xmlns:a16="http://schemas.microsoft.com/office/drawing/2014/main" id="{2B8ABA1C-8752-7689-3659-6685D31E0AF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B016B6E-434C-9174-8ABD-F8B66AB6D9A5}"/>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DB1F8854-386A-F09B-C5F0-C63CF2018CE9}"/>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A73AD77E-3624-92A0-F224-8F3F66FE573C}"/>
              </a:ext>
            </a:extLst>
          </p:cNvPr>
          <p:cNvSpPr>
            <a:spLocks noGrp="1"/>
          </p:cNvSpPr>
          <p:nvPr>
            <p:ph type="sldNum" sz="quarter" idx="12"/>
          </p:nvPr>
        </p:nvSpPr>
        <p:spPr/>
        <p:txBody>
          <a:bodyPr/>
          <a:lstStyle/>
          <a:p>
            <a:fld id="{BC1DC261-CB85-4346-B923-FF3322A4CE28}" type="slidenum">
              <a:rPr lang="en-US" smtClean="0"/>
              <a:t>46</a:t>
            </a:fld>
            <a:endParaRPr lang="en-US"/>
          </a:p>
        </p:txBody>
      </p:sp>
    </p:spTree>
    <p:extLst>
      <p:ext uri="{BB962C8B-B14F-4D97-AF65-F5344CB8AC3E}">
        <p14:creationId xmlns:p14="http://schemas.microsoft.com/office/powerpoint/2010/main" val="692838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98CF244-56E5-C2C5-BFFF-1E2A9F899EAF}"/>
              </a:ext>
            </a:extLst>
          </p:cNvPr>
          <p:cNvGrpSpPr/>
          <p:nvPr/>
        </p:nvGrpSpPr>
        <p:grpSpPr>
          <a:xfrm>
            <a:off x="259164" y="981769"/>
            <a:ext cx="5928004" cy="5303004"/>
            <a:chOff x="79712" y="1690689"/>
            <a:chExt cx="5325207" cy="4344105"/>
          </a:xfrm>
        </p:grpSpPr>
        <p:pic>
          <p:nvPicPr>
            <p:cNvPr id="11" name="Picture 10">
              <a:extLst>
                <a:ext uri="{FF2B5EF4-FFF2-40B4-BE49-F238E27FC236}">
                  <a16:creationId xmlns:a16="http://schemas.microsoft.com/office/drawing/2014/main" id="{E3AE06FD-E906-8033-CA2E-9204900F11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12" y="1690689"/>
              <a:ext cx="5325207" cy="4344105"/>
            </a:xfrm>
            <a:prstGeom prst="rect">
              <a:avLst/>
            </a:prstGeom>
          </p:spPr>
        </p:pic>
        <p:graphicFrame>
          <p:nvGraphicFramePr>
            <p:cNvPr id="12" name="Object 11">
              <a:extLst>
                <a:ext uri="{FF2B5EF4-FFF2-40B4-BE49-F238E27FC236}">
                  <a16:creationId xmlns:a16="http://schemas.microsoft.com/office/drawing/2014/main" id="{9787F207-6D96-E53D-387B-44F5A58198ED}"/>
                </a:ext>
              </a:extLst>
            </p:cNvPr>
            <p:cNvGraphicFramePr>
              <a:graphicFrameLocks noChangeAspect="1"/>
            </p:cNvGraphicFramePr>
            <p:nvPr>
              <p:extLst>
                <p:ext uri="{D42A27DB-BD31-4B8C-83A1-F6EECF244321}">
                  <p14:modId xmlns:p14="http://schemas.microsoft.com/office/powerpoint/2010/main" val="81666119"/>
                </p:ext>
              </p:extLst>
            </p:nvPr>
          </p:nvGraphicFramePr>
          <p:xfrm>
            <a:off x="3293606" y="2217662"/>
            <a:ext cx="1705597" cy="646331"/>
          </p:xfrm>
          <a:graphic>
            <a:graphicData uri="http://schemas.openxmlformats.org/presentationml/2006/ole">
              <mc:AlternateContent xmlns:mc="http://schemas.openxmlformats.org/markup-compatibility/2006">
                <mc:Choice xmlns:v="urn:schemas-microsoft-com:vml" Requires="v">
                  <p:oleObj name="Equation" r:id="rId3" imgW="1206500" imgH="457200" progId="Equation.3">
                    <p:embed/>
                  </p:oleObj>
                </mc:Choice>
                <mc:Fallback>
                  <p:oleObj name="Equation" r:id="rId3" imgW="1206500" imgH="457200" progId="Equation.3">
                    <p:embed/>
                    <p:pic>
                      <p:nvPicPr>
                        <p:cNvPr id="13" name="Object 12">
                          <a:extLst>
                            <a:ext uri="{FF2B5EF4-FFF2-40B4-BE49-F238E27FC236}">
                              <a16:creationId xmlns:a16="http://schemas.microsoft.com/office/drawing/2014/main" id="{991FA8D1-5FC3-BE00-329F-9486BF374E12}"/>
                            </a:ext>
                          </a:extLst>
                        </p:cNvPr>
                        <p:cNvPicPr/>
                        <p:nvPr/>
                      </p:nvPicPr>
                      <p:blipFill>
                        <a:blip r:embed="rId4"/>
                        <a:stretch>
                          <a:fillRect/>
                        </a:stretch>
                      </p:blipFill>
                      <p:spPr>
                        <a:xfrm>
                          <a:off x="3293606" y="2217662"/>
                          <a:ext cx="1705597" cy="646331"/>
                        </a:xfrm>
                        <a:prstGeom prst="rect">
                          <a:avLst/>
                        </a:prstGeom>
                        <a:ln>
                          <a:noFill/>
                        </a:ln>
                      </p:spPr>
                    </p:pic>
                  </p:oleObj>
                </mc:Fallback>
              </mc:AlternateContent>
            </a:graphicData>
          </a:graphic>
        </p:graphicFrame>
        <p:sp>
          <p:nvSpPr>
            <p:cNvPr id="13" name="Rectangle 12">
              <a:extLst>
                <a:ext uri="{FF2B5EF4-FFF2-40B4-BE49-F238E27FC236}">
                  <a16:creationId xmlns:a16="http://schemas.microsoft.com/office/drawing/2014/main" id="{BF4AB1C8-AAD2-0E59-10ED-F8D7316303A2}"/>
                </a:ext>
              </a:extLst>
            </p:cNvPr>
            <p:cNvSpPr/>
            <p:nvPr/>
          </p:nvSpPr>
          <p:spPr>
            <a:xfrm>
              <a:off x="2948802" y="1849396"/>
              <a:ext cx="2254143" cy="369332"/>
            </a:xfrm>
            <a:prstGeom prst="rect">
              <a:avLst/>
            </a:prstGeom>
          </p:spPr>
          <p:txBody>
            <a:bodyPr wrap="none">
              <a:spAutoFit/>
            </a:bodyPr>
            <a:lstStyle/>
            <a:p>
              <a:r>
                <a:rPr lang="en-US" dirty="0" err="1"/>
                <a:t>Baldin</a:t>
              </a:r>
              <a:r>
                <a:rPr lang="en-US" dirty="0"/>
                <a:t> sum rule (BSR):</a:t>
              </a:r>
            </a:p>
          </p:txBody>
        </p:sp>
      </p:grpSp>
      <p:sp>
        <p:nvSpPr>
          <p:cNvPr id="4" name="Date Placeholder 3">
            <a:extLst>
              <a:ext uri="{FF2B5EF4-FFF2-40B4-BE49-F238E27FC236}">
                <a16:creationId xmlns:a16="http://schemas.microsoft.com/office/drawing/2014/main" id="{AEC5E9DE-4080-8F55-0511-276B5BFBCC5B}"/>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7348C23D-ADD6-C666-9C7B-B6ACD6ABD3D3}"/>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93248EE3-DC75-2E55-3D8E-11708C50D322}"/>
              </a:ext>
            </a:extLst>
          </p:cNvPr>
          <p:cNvSpPr>
            <a:spLocks noGrp="1"/>
          </p:cNvSpPr>
          <p:nvPr>
            <p:ph type="sldNum" sz="quarter" idx="12"/>
          </p:nvPr>
        </p:nvSpPr>
        <p:spPr/>
        <p:txBody>
          <a:bodyPr/>
          <a:lstStyle/>
          <a:p>
            <a:fld id="{BC1DC261-CB85-4346-B923-FF3322A4CE28}" type="slidenum">
              <a:rPr lang="en-US" smtClean="0"/>
              <a:t>47</a:t>
            </a:fld>
            <a:endParaRPr lang="en-US"/>
          </a:p>
        </p:txBody>
      </p:sp>
      <p:pic>
        <p:nvPicPr>
          <p:cNvPr id="7" name="Picture 6">
            <a:extLst>
              <a:ext uri="{FF2B5EF4-FFF2-40B4-BE49-F238E27FC236}">
                <a16:creationId xmlns:a16="http://schemas.microsoft.com/office/drawing/2014/main" id="{C29F5877-E741-B828-5E81-FF346CBDAC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9288" y="5480549"/>
            <a:ext cx="3537857" cy="761592"/>
          </a:xfrm>
          <a:prstGeom prst="rect">
            <a:avLst/>
          </a:prstGeom>
        </p:spPr>
      </p:pic>
      <p:pic>
        <p:nvPicPr>
          <p:cNvPr id="9" name="Picture 8">
            <a:extLst>
              <a:ext uri="{FF2B5EF4-FFF2-40B4-BE49-F238E27FC236}">
                <a16:creationId xmlns:a16="http://schemas.microsoft.com/office/drawing/2014/main" id="{CC91081B-356E-F0D1-6B19-D928CEED48FD}"/>
              </a:ext>
            </a:extLst>
          </p:cNvPr>
          <p:cNvPicPr>
            <a:picLocks noChangeAspect="1"/>
          </p:cNvPicPr>
          <p:nvPr/>
        </p:nvPicPr>
        <p:blipFill>
          <a:blip r:embed="rId6"/>
          <a:stretch>
            <a:fillRect/>
          </a:stretch>
        </p:blipFill>
        <p:spPr>
          <a:xfrm>
            <a:off x="6785490" y="1257056"/>
            <a:ext cx="3860739" cy="3852159"/>
          </a:xfrm>
          <a:prstGeom prst="rect">
            <a:avLst/>
          </a:prstGeom>
        </p:spPr>
      </p:pic>
      <p:pic>
        <p:nvPicPr>
          <p:cNvPr id="14" name="Picture 13">
            <a:extLst>
              <a:ext uri="{FF2B5EF4-FFF2-40B4-BE49-F238E27FC236}">
                <a16:creationId xmlns:a16="http://schemas.microsoft.com/office/drawing/2014/main" id="{5B9ECC7E-8038-71B5-7282-76E6732D86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9414" y="5480549"/>
            <a:ext cx="1923422" cy="725920"/>
          </a:xfrm>
          <a:prstGeom prst="rect">
            <a:avLst/>
          </a:prstGeom>
        </p:spPr>
      </p:pic>
      <p:sp>
        <p:nvSpPr>
          <p:cNvPr id="15" name="TextBox 14">
            <a:extLst>
              <a:ext uri="{FF2B5EF4-FFF2-40B4-BE49-F238E27FC236}">
                <a16:creationId xmlns:a16="http://schemas.microsoft.com/office/drawing/2014/main" id="{FDA6780E-9F5B-86BF-1607-D77FAC9A6752}"/>
              </a:ext>
            </a:extLst>
          </p:cNvPr>
          <p:cNvSpPr txBox="1"/>
          <p:nvPr/>
        </p:nvSpPr>
        <p:spPr>
          <a:xfrm>
            <a:off x="544538" y="263861"/>
            <a:ext cx="11347978" cy="769441"/>
          </a:xfrm>
          <a:prstGeom prst="rect">
            <a:avLst/>
          </a:prstGeom>
          <a:noFill/>
        </p:spPr>
        <p:txBody>
          <a:bodyPr wrap="none" rtlCol="0">
            <a:spAutoFit/>
          </a:bodyPr>
          <a:lstStyle/>
          <a:p>
            <a:r>
              <a:rPr lang="el-GR"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χ</a:t>
            </a:r>
            <a:r>
              <a:rPr lang="en-US"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EFT extraction of </a:t>
            </a:r>
            <a:r>
              <a:rPr lang="el-GR" sz="4400" b="1" i="1" dirty="0">
                <a:solidFill>
                  <a:srgbClr val="0000FF"/>
                </a:solidFill>
                <a:effectLst>
                  <a:outerShdw blurRad="50800" dist="38100" dir="2700000" algn="tl" rotWithShape="0">
                    <a:prstClr val="black">
                      <a:alpha val="40000"/>
                    </a:prstClr>
                  </a:outerShdw>
                </a:effectLst>
                <a:latin typeface="Times New Roman"/>
                <a:ea typeface="+mj-ea"/>
                <a:cs typeface="Times New Roman"/>
              </a:rPr>
              <a:t>α</a:t>
            </a:r>
            <a:r>
              <a:rPr lang="en-US" sz="4400" b="1" i="1" baseline="-25000" dirty="0">
                <a:solidFill>
                  <a:srgbClr val="0000FF"/>
                </a:solidFill>
                <a:effectLst>
                  <a:outerShdw blurRad="50800" dist="38100" dir="2700000" algn="tl" rotWithShape="0">
                    <a:prstClr val="black">
                      <a:alpha val="40000"/>
                    </a:prstClr>
                  </a:outerShdw>
                </a:effectLst>
                <a:latin typeface="Times New Roman"/>
                <a:ea typeface="+mj-ea"/>
                <a:cs typeface="Times New Roman"/>
              </a:rPr>
              <a:t>p</a:t>
            </a:r>
            <a:r>
              <a:rPr lang="el-GR"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 </a:t>
            </a:r>
            <a:r>
              <a:rPr lang="en-US"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and </a:t>
            </a:r>
            <a:r>
              <a:rPr lang="el-GR" sz="4400" b="1" i="1" dirty="0">
                <a:solidFill>
                  <a:srgbClr val="0000FF"/>
                </a:solidFill>
                <a:effectLst>
                  <a:outerShdw blurRad="50800" dist="38100" dir="2700000" algn="tl" rotWithShape="0">
                    <a:prstClr val="black">
                      <a:alpha val="40000"/>
                    </a:prstClr>
                  </a:outerShdw>
                </a:effectLst>
                <a:latin typeface="Times New Roman"/>
                <a:ea typeface="+mj-ea"/>
                <a:cs typeface="Times New Roman"/>
              </a:rPr>
              <a:t>β</a:t>
            </a:r>
            <a:r>
              <a:rPr lang="en-US" sz="4400" b="1" i="1" baseline="-25000" dirty="0">
                <a:solidFill>
                  <a:srgbClr val="0000FF"/>
                </a:solidFill>
                <a:effectLst>
                  <a:outerShdw blurRad="50800" dist="38100" dir="2700000" algn="tl" rotWithShape="0">
                    <a:prstClr val="black">
                      <a:alpha val="40000"/>
                    </a:prstClr>
                  </a:outerShdw>
                </a:effectLst>
                <a:latin typeface="Times New Roman"/>
                <a:ea typeface="+mj-ea"/>
                <a:cs typeface="Times New Roman"/>
              </a:rPr>
              <a:t>p</a:t>
            </a:r>
            <a:r>
              <a:rPr lang="en-US" sz="4400" b="1" i="1" dirty="0">
                <a:solidFill>
                  <a:srgbClr val="0000FF"/>
                </a:solidFill>
                <a:effectLst>
                  <a:outerShdw blurRad="50800" dist="38100" dir="2700000" algn="tl" rotWithShape="0">
                    <a:prstClr val="black">
                      <a:alpha val="40000"/>
                    </a:prstClr>
                  </a:outerShdw>
                </a:effectLst>
                <a:latin typeface="Times New Roman"/>
                <a:ea typeface="+mj-ea"/>
                <a:cs typeface="Times New Roman"/>
              </a:rPr>
              <a:t> </a:t>
            </a:r>
            <a:r>
              <a:rPr lang="en-US"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from HI</a:t>
            </a:r>
            <a:r>
              <a:rPr lang="el-GR"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γ</a:t>
            </a:r>
            <a:r>
              <a:rPr lang="en-US" sz="4400" b="1" dirty="0">
                <a:solidFill>
                  <a:srgbClr val="0000FF"/>
                </a:solidFill>
                <a:effectLst>
                  <a:outerShdw blurRad="50800" dist="38100" dir="2700000" algn="tl" rotWithShape="0">
                    <a:prstClr val="black">
                      <a:alpha val="40000"/>
                    </a:prstClr>
                  </a:outerShdw>
                </a:effectLst>
                <a:latin typeface="Times New Roman"/>
                <a:ea typeface="+mj-ea"/>
                <a:cs typeface="Times New Roman"/>
              </a:rPr>
              <a:t>S data</a:t>
            </a:r>
          </a:p>
        </p:txBody>
      </p:sp>
      <p:sp>
        <p:nvSpPr>
          <p:cNvPr id="16" name="TextBox 15">
            <a:extLst>
              <a:ext uri="{FF2B5EF4-FFF2-40B4-BE49-F238E27FC236}">
                <a16:creationId xmlns:a16="http://schemas.microsoft.com/office/drawing/2014/main" id="{69BD6A47-9208-299B-AB21-AEE3B99DD210}"/>
              </a:ext>
            </a:extLst>
          </p:cNvPr>
          <p:cNvSpPr txBox="1"/>
          <p:nvPr/>
        </p:nvSpPr>
        <p:spPr>
          <a:xfrm>
            <a:off x="10485158" y="5130015"/>
            <a:ext cx="971933" cy="369332"/>
          </a:xfrm>
          <a:prstGeom prst="rect">
            <a:avLst/>
          </a:prstGeom>
          <a:noFill/>
        </p:spPr>
        <p:txBody>
          <a:bodyPr wrap="none" rtlCol="0">
            <a:spAutoFit/>
          </a:bodyPr>
          <a:lstStyle/>
          <a:p>
            <a:r>
              <a:rPr lang="en-US" dirty="0"/>
              <a:t>BSR free</a:t>
            </a:r>
          </a:p>
        </p:txBody>
      </p:sp>
      <p:sp>
        <p:nvSpPr>
          <p:cNvPr id="17" name="TextBox 16">
            <a:extLst>
              <a:ext uri="{FF2B5EF4-FFF2-40B4-BE49-F238E27FC236}">
                <a16:creationId xmlns:a16="http://schemas.microsoft.com/office/drawing/2014/main" id="{BA4411A4-EC1F-20F8-9511-5E7E510529D6}"/>
              </a:ext>
            </a:extLst>
          </p:cNvPr>
          <p:cNvSpPr txBox="1"/>
          <p:nvPr/>
        </p:nvSpPr>
        <p:spPr>
          <a:xfrm>
            <a:off x="7038278" y="5133678"/>
            <a:ext cx="2042547" cy="369332"/>
          </a:xfrm>
          <a:prstGeom prst="rect">
            <a:avLst/>
          </a:prstGeom>
          <a:noFill/>
        </p:spPr>
        <p:txBody>
          <a:bodyPr wrap="none" rtlCol="0">
            <a:spAutoFit/>
          </a:bodyPr>
          <a:lstStyle/>
          <a:p>
            <a:r>
              <a:rPr lang="en-US" dirty="0"/>
              <a:t>With BSR constraint</a:t>
            </a:r>
          </a:p>
        </p:txBody>
      </p:sp>
    </p:spTree>
    <p:extLst>
      <p:ext uri="{BB962C8B-B14F-4D97-AF65-F5344CB8AC3E}">
        <p14:creationId xmlns:p14="http://schemas.microsoft.com/office/powerpoint/2010/main" val="2064187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5E7DBE-0B1D-8042-A93A-7FAAACFF9DEB}"/>
              </a:ext>
            </a:extLst>
          </p:cNvPr>
          <p:cNvPicPr>
            <a:picLocks noChangeAspect="1"/>
          </p:cNvPicPr>
          <p:nvPr/>
        </p:nvPicPr>
        <p:blipFill>
          <a:blip r:embed="rId2"/>
          <a:stretch>
            <a:fillRect/>
          </a:stretch>
        </p:blipFill>
        <p:spPr>
          <a:xfrm>
            <a:off x="5473159" y="3122446"/>
            <a:ext cx="5154143" cy="3344402"/>
          </a:xfrm>
          <a:prstGeom prst="rect">
            <a:avLst/>
          </a:prstGeom>
        </p:spPr>
      </p:pic>
      <p:sp>
        <p:nvSpPr>
          <p:cNvPr id="10" name="Content Placeholder 9">
            <a:extLst>
              <a:ext uri="{FF2B5EF4-FFF2-40B4-BE49-F238E27FC236}">
                <a16:creationId xmlns:a16="http://schemas.microsoft.com/office/drawing/2014/main" id="{3D320F72-EA35-1D4F-BCE5-2806AA341277}"/>
              </a:ext>
            </a:extLst>
          </p:cNvPr>
          <p:cNvSpPr>
            <a:spLocks noGrp="1"/>
          </p:cNvSpPr>
          <p:nvPr>
            <p:ph idx="1"/>
          </p:nvPr>
        </p:nvSpPr>
        <p:spPr>
          <a:xfrm>
            <a:off x="462643" y="1253102"/>
            <a:ext cx="10891157" cy="4351338"/>
          </a:xfrm>
        </p:spPr>
        <p:txBody>
          <a:bodyPr>
            <a:normAutofit/>
          </a:bodyPr>
          <a:lstStyle/>
          <a:p>
            <a:r>
              <a:rPr lang="en-US" sz="2200" dirty="0"/>
              <a:t>Consists of </a:t>
            </a:r>
            <a:r>
              <a:rPr lang="en-US" sz="2200" dirty="0">
                <a:solidFill>
                  <a:srgbClr val="8D0000"/>
                </a:solidFill>
              </a:rPr>
              <a:t>five plastic scintillator paddles </a:t>
            </a:r>
            <a:r>
              <a:rPr lang="en-US" sz="2200" dirty="0"/>
              <a:t>and </a:t>
            </a:r>
            <a:r>
              <a:rPr lang="en-US" sz="2200" dirty="0">
                <a:solidFill>
                  <a:srgbClr val="8D0000"/>
                </a:solidFill>
              </a:rPr>
              <a:t>an aluminum radiator</a:t>
            </a:r>
          </a:p>
          <a:p>
            <a:r>
              <a:rPr lang="en-US" sz="2200" dirty="0"/>
              <a:t>Detect the e</a:t>
            </a:r>
            <a:r>
              <a:rPr lang="en-US" sz="2200" baseline="30000" dirty="0"/>
              <a:t>-</a:t>
            </a:r>
            <a:r>
              <a:rPr lang="en-US" sz="2200" dirty="0"/>
              <a:t> e</a:t>
            </a:r>
            <a:r>
              <a:rPr lang="en-US" sz="2200" baseline="30000" dirty="0"/>
              <a:t>+</a:t>
            </a:r>
            <a:r>
              <a:rPr lang="en-US" sz="2200" dirty="0"/>
              <a:t> generated from the radiator from photoelectric effects, Compton scattering, and pair production</a:t>
            </a:r>
          </a:p>
          <a:p>
            <a:r>
              <a:rPr lang="en-US" sz="2200" dirty="0"/>
              <a:t>Calibration factors determined from calibration runs using an in-beam </a:t>
            </a:r>
            <a:r>
              <a:rPr lang="en-US" sz="2200" dirty="0" err="1"/>
              <a:t>NaI</a:t>
            </a:r>
            <a:r>
              <a:rPr lang="en-US" sz="2200" dirty="0"/>
              <a:t> photon detector</a:t>
            </a:r>
          </a:p>
        </p:txBody>
      </p:sp>
      <p:pic>
        <p:nvPicPr>
          <p:cNvPr id="6" name="Picture 5" descr="Diagram&#10;&#10;Description automatically generated">
            <a:extLst>
              <a:ext uri="{FF2B5EF4-FFF2-40B4-BE49-F238E27FC236}">
                <a16:creationId xmlns:a16="http://schemas.microsoft.com/office/drawing/2014/main" id="{C36A0AB0-C7F4-8F4C-800D-FDB55D761A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726" y="3011948"/>
            <a:ext cx="3575050" cy="3344402"/>
          </a:xfrm>
          <a:prstGeom prst="rect">
            <a:avLst/>
          </a:prstGeom>
        </p:spPr>
      </p:pic>
      <p:sp>
        <p:nvSpPr>
          <p:cNvPr id="11" name="Title 1">
            <a:extLst>
              <a:ext uri="{FF2B5EF4-FFF2-40B4-BE49-F238E27FC236}">
                <a16:creationId xmlns:a16="http://schemas.microsoft.com/office/drawing/2014/main" id="{407CCE59-3998-0C40-B66F-8426CAA41D71}"/>
              </a:ext>
            </a:extLst>
          </p:cNvPr>
          <p:cNvSpPr txBox="1">
            <a:spLocks/>
          </p:cNvSpPr>
          <p:nvPr/>
        </p:nvSpPr>
        <p:spPr>
          <a:xfrm>
            <a:off x="2152650" y="365127"/>
            <a:ext cx="7886700" cy="13255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403FF"/>
                </a:solidFill>
                <a:effectLst>
                  <a:outerShdw blurRad="50800" dist="38100" dir="2700000" algn="tl" rotWithShape="0">
                    <a:prstClr val="black">
                      <a:alpha val="40000"/>
                    </a:prstClr>
                  </a:outerShdw>
                </a:effectLst>
                <a:latin typeface="Times New Roman"/>
                <a:cs typeface="Times New Roman"/>
              </a:rPr>
              <a:t>Photon flux monitor</a:t>
            </a:r>
          </a:p>
        </p:txBody>
      </p:sp>
      <p:sp>
        <p:nvSpPr>
          <p:cNvPr id="12" name="Slide Number Placeholder 11">
            <a:extLst>
              <a:ext uri="{FF2B5EF4-FFF2-40B4-BE49-F238E27FC236}">
                <a16:creationId xmlns:a16="http://schemas.microsoft.com/office/drawing/2014/main" id="{4880BB96-487A-A14C-9CD2-09176A1C9D9C}"/>
              </a:ext>
            </a:extLst>
          </p:cNvPr>
          <p:cNvSpPr>
            <a:spLocks noGrp="1"/>
          </p:cNvSpPr>
          <p:nvPr>
            <p:ph type="sldNum" sz="quarter" idx="12"/>
          </p:nvPr>
        </p:nvSpPr>
        <p:spPr/>
        <p:txBody>
          <a:bodyPr/>
          <a:lstStyle/>
          <a:p>
            <a:fld id="{A248C5E6-6BFD-784C-8AAD-F40583B2C823}" type="slidenum">
              <a:rPr lang="en-US" smtClean="0"/>
              <a:t>48</a:t>
            </a:fld>
            <a:endParaRPr lang="en-US"/>
          </a:p>
        </p:txBody>
      </p:sp>
      <p:sp>
        <p:nvSpPr>
          <p:cNvPr id="2" name="Date Placeholder 1">
            <a:extLst>
              <a:ext uri="{FF2B5EF4-FFF2-40B4-BE49-F238E27FC236}">
                <a16:creationId xmlns:a16="http://schemas.microsoft.com/office/drawing/2014/main" id="{483A9133-1A16-EE0E-D681-4AB383F14B19}"/>
              </a:ext>
            </a:extLst>
          </p:cNvPr>
          <p:cNvSpPr>
            <a:spLocks noGrp="1"/>
          </p:cNvSpPr>
          <p:nvPr>
            <p:ph type="dt" sz="half" idx="10"/>
          </p:nvPr>
        </p:nvSpPr>
        <p:spPr/>
        <p:txBody>
          <a:bodyPr/>
          <a:lstStyle/>
          <a:p>
            <a:r>
              <a:rPr lang="en-US"/>
              <a:t>Xiaqing Li</a:t>
            </a:r>
          </a:p>
        </p:txBody>
      </p:sp>
      <p:sp>
        <p:nvSpPr>
          <p:cNvPr id="3" name="Footer Placeholder 2">
            <a:extLst>
              <a:ext uri="{FF2B5EF4-FFF2-40B4-BE49-F238E27FC236}">
                <a16:creationId xmlns:a16="http://schemas.microsoft.com/office/drawing/2014/main" id="{0AC6E72C-C575-6D0D-0F55-97C8AE36F420}"/>
              </a:ext>
            </a:extLst>
          </p:cNvPr>
          <p:cNvSpPr>
            <a:spLocks noGrp="1"/>
          </p:cNvSpPr>
          <p:nvPr>
            <p:ph type="ftr" sz="quarter" idx="11"/>
          </p:nvPr>
        </p:nvSpPr>
        <p:spPr/>
        <p:txBody>
          <a:bodyPr/>
          <a:lstStyle/>
          <a:p>
            <a:r>
              <a:rPr lang="en-US"/>
              <a:t>UCAS  August 17, 2022</a:t>
            </a:r>
          </a:p>
        </p:txBody>
      </p:sp>
    </p:spTree>
    <p:extLst>
      <p:ext uri="{BB962C8B-B14F-4D97-AF65-F5344CB8AC3E}">
        <p14:creationId xmlns:p14="http://schemas.microsoft.com/office/powerpoint/2010/main" val="128997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730431-E597-E48F-BEBE-D6F6FCCEBB1E}"/>
              </a:ext>
            </a:extLst>
          </p:cNvPr>
          <p:cNvSpPr>
            <a:spLocks noGrp="1"/>
          </p:cNvSpPr>
          <p:nvPr>
            <p:ph type="dt" sz="half" idx="10"/>
          </p:nvPr>
        </p:nvSpPr>
        <p:spPr/>
        <p:txBody>
          <a:bodyPr/>
          <a:lstStyle/>
          <a:p>
            <a:r>
              <a:rPr lang="en-US"/>
              <a:t>Xiaqing Li</a:t>
            </a:r>
            <a:endParaRPr lang="en-US" dirty="0"/>
          </a:p>
        </p:txBody>
      </p:sp>
      <p:sp>
        <p:nvSpPr>
          <p:cNvPr id="5" name="Footer Placeholder 4">
            <a:extLst>
              <a:ext uri="{FF2B5EF4-FFF2-40B4-BE49-F238E27FC236}">
                <a16:creationId xmlns:a16="http://schemas.microsoft.com/office/drawing/2014/main" id="{24EC0059-06BE-0CD0-2E52-D25BDB58060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2446980D-C43E-5347-D404-88BA6EAC3217}"/>
              </a:ext>
            </a:extLst>
          </p:cNvPr>
          <p:cNvSpPr>
            <a:spLocks noGrp="1"/>
          </p:cNvSpPr>
          <p:nvPr>
            <p:ph type="sldNum" sz="quarter" idx="12"/>
          </p:nvPr>
        </p:nvSpPr>
        <p:spPr/>
        <p:txBody>
          <a:bodyPr/>
          <a:lstStyle/>
          <a:p>
            <a:fld id="{BC1DC261-CB85-4346-B923-FF3322A4CE28}" type="slidenum">
              <a:rPr lang="en-US" smtClean="0"/>
              <a:t>4</a:t>
            </a:fld>
            <a:endParaRPr lang="en-US"/>
          </a:p>
        </p:txBody>
      </p:sp>
      <p:sp>
        <p:nvSpPr>
          <p:cNvPr id="9" name="Title 1">
            <a:extLst>
              <a:ext uri="{FF2B5EF4-FFF2-40B4-BE49-F238E27FC236}">
                <a16:creationId xmlns:a16="http://schemas.microsoft.com/office/drawing/2014/main" id="{0CD73AD6-E0CC-2829-1DA8-E40CE1CB6267}"/>
              </a:ext>
            </a:extLst>
          </p:cNvPr>
          <p:cNvSpPr>
            <a:spLocks noGrp="1"/>
          </p:cNvSpPr>
          <p:nvPr>
            <p:ph type="title"/>
          </p:nvPr>
        </p:nvSpPr>
        <p:spPr>
          <a:xfrm>
            <a:off x="320842" y="268869"/>
            <a:ext cx="11550316" cy="1325563"/>
          </a:xfrm>
        </p:spPr>
        <p:txBody>
          <a:bodyPr bIns="274320" anchor="ctr">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Nucleon structure</a:t>
            </a:r>
          </a:p>
        </p:txBody>
      </p:sp>
      <p:pic>
        <p:nvPicPr>
          <p:cNvPr id="10" name="Picture 9">
            <a:extLst>
              <a:ext uri="{FF2B5EF4-FFF2-40B4-BE49-F238E27FC236}">
                <a16:creationId xmlns:a16="http://schemas.microsoft.com/office/drawing/2014/main" id="{6EDC7ED3-1953-FE7C-611F-F56DAFD3DFF0}"/>
              </a:ext>
            </a:extLst>
          </p:cNvPr>
          <p:cNvPicPr>
            <a:picLocks noChangeAspect="1"/>
          </p:cNvPicPr>
          <p:nvPr/>
        </p:nvPicPr>
        <p:blipFill>
          <a:blip r:embed="rId2"/>
          <a:stretch>
            <a:fillRect/>
          </a:stretch>
        </p:blipFill>
        <p:spPr>
          <a:xfrm>
            <a:off x="7294249" y="1707433"/>
            <a:ext cx="3616689" cy="2034388"/>
          </a:xfrm>
          <a:prstGeom prst="rect">
            <a:avLst/>
          </a:prstGeom>
        </p:spPr>
      </p:pic>
      <p:sp>
        <p:nvSpPr>
          <p:cNvPr id="16" name="Content Placeholder 2">
            <a:extLst>
              <a:ext uri="{FF2B5EF4-FFF2-40B4-BE49-F238E27FC236}">
                <a16:creationId xmlns:a16="http://schemas.microsoft.com/office/drawing/2014/main" id="{5CBE0B1E-5AFB-4F29-085E-A012B060C131}"/>
              </a:ext>
            </a:extLst>
          </p:cNvPr>
          <p:cNvSpPr>
            <a:spLocks noGrp="1"/>
          </p:cNvSpPr>
          <p:nvPr>
            <p:ph idx="1"/>
          </p:nvPr>
        </p:nvSpPr>
        <p:spPr>
          <a:xfrm>
            <a:off x="741948" y="1540046"/>
            <a:ext cx="10515600" cy="4936623"/>
          </a:xfrm>
        </p:spPr>
        <p:txBody>
          <a:bodyPr anchor="t">
            <a:normAutofit lnSpcReduction="10000"/>
          </a:bodyPr>
          <a:lstStyle/>
          <a:p>
            <a:r>
              <a:rPr lang="en-US" sz="2400" dirty="0"/>
              <a:t>Nucleon is rich in non-</a:t>
            </a:r>
            <a:r>
              <a:rPr lang="en-US" sz="2400" dirty="0" err="1"/>
              <a:t>pQCD</a:t>
            </a:r>
            <a:r>
              <a:rPr lang="en-US" sz="2400" dirty="0"/>
              <a:t> regime</a:t>
            </a:r>
          </a:p>
          <a:p>
            <a:pPr lvl="1"/>
            <a:r>
              <a:rPr lang="en-US" sz="2000" dirty="0"/>
              <a:t>Charge distribution</a:t>
            </a:r>
          </a:p>
          <a:p>
            <a:pPr lvl="1"/>
            <a:r>
              <a:rPr lang="en-US" sz="2000" dirty="0"/>
              <a:t>Spin distribution</a:t>
            </a:r>
          </a:p>
          <a:p>
            <a:pPr lvl="1"/>
            <a:r>
              <a:rPr lang="en-US" sz="2000" dirty="0"/>
              <a:t>Quark momentum distribution</a:t>
            </a:r>
          </a:p>
          <a:p>
            <a:pPr lvl="1"/>
            <a:r>
              <a:rPr lang="en-US" sz="2000" dirty="0"/>
              <a:t>3D structure</a:t>
            </a:r>
          </a:p>
          <a:p>
            <a:pPr lvl="1"/>
            <a:r>
              <a:rPr lang="en-US" sz="2000" dirty="0" err="1"/>
              <a:t>Polarizabilities</a:t>
            </a:r>
            <a:r>
              <a:rPr lang="en-US" sz="2000" b="1" dirty="0">
                <a:solidFill>
                  <a:srgbClr val="0002FF"/>
                </a:solidFill>
              </a:rPr>
              <a:t> </a:t>
            </a:r>
            <a:r>
              <a:rPr lang="en-US" sz="2000" dirty="0"/>
              <a:t>(electromagnetic/spin)</a:t>
            </a:r>
          </a:p>
          <a:p>
            <a:pPr lvl="1"/>
            <a:r>
              <a:rPr lang="mr-IN" sz="2000" dirty="0"/>
              <a:t>……</a:t>
            </a:r>
            <a:endParaRPr lang="en-US" sz="2000" dirty="0"/>
          </a:p>
          <a:p>
            <a:pPr lvl="1"/>
            <a:endParaRPr lang="en-US" sz="800" dirty="0"/>
          </a:p>
          <a:p>
            <a:r>
              <a:rPr lang="en-US" sz="2400" dirty="0"/>
              <a:t>Milestones of understanding of nucle</a:t>
            </a:r>
            <a:r>
              <a:rPr lang="en-US" altLang="zh-CN" sz="2400" dirty="0"/>
              <a:t>on</a:t>
            </a:r>
            <a:r>
              <a:rPr lang="en-US" sz="2400" dirty="0"/>
              <a:t> structure:</a:t>
            </a:r>
          </a:p>
          <a:p>
            <a:pPr lvl="1"/>
            <a:r>
              <a:rPr lang="en-US" sz="2000" b="1" dirty="0"/>
              <a:t>1933: Proton’s magnetic moment                   </a:t>
            </a:r>
            <a:r>
              <a:rPr lang="zh-CN" altLang="en-US" sz="2000" b="1" dirty="0"/>
              <a:t>                                    </a:t>
            </a:r>
            <a:r>
              <a:rPr lang="en-US" sz="1800" dirty="0">
                <a:solidFill>
                  <a:srgbClr val="800000"/>
                </a:solidFill>
              </a:rPr>
              <a:t>Otto Stern, Nobel Prize 1943 </a:t>
            </a:r>
          </a:p>
          <a:p>
            <a:pPr lvl="1"/>
            <a:r>
              <a:rPr lang="en-US" sz="2000" b="1" dirty="0"/>
              <a:t>1960: Elastic e-p scattering                   </a:t>
            </a:r>
            <a:r>
              <a:rPr lang="zh-CN" altLang="en-US" sz="2000" b="1" dirty="0"/>
              <a:t>                                    </a:t>
            </a:r>
            <a:r>
              <a:rPr lang="en-US" sz="1800" dirty="0">
                <a:solidFill>
                  <a:srgbClr val="800000"/>
                </a:solidFill>
              </a:rPr>
              <a:t>Robert Hofstadter, Nobel Prize 1961 </a:t>
            </a:r>
          </a:p>
          <a:p>
            <a:pPr lvl="1"/>
            <a:r>
              <a:rPr lang="en-US" sz="2000" b="1" dirty="0"/>
              <a:t>1968: Deep inelastic e-p scattering </a:t>
            </a:r>
            <a:r>
              <a:rPr lang="zh-CN" altLang="en-US" sz="2000" b="1" dirty="0"/>
              <a:t>   </a:t>
            </a:r>
            <a:endParaRPr lang="en-US" altLang="zh-CN" sz="2000" b="1" dirty="0"/>
          </a:p>
          <a:p>
            <a:pPr marL="457200" lvl="1" indent="0">
              <a:buNone/>
            </a:pPr>
            <a:r>
              <a:rPr lang="zh-CN" altLang="en-US" sz="2000" b="1" dirty="0">
                <a:solidFill>
                  <a:srgbClr val="800000"/>
                </a:solidFill>
              </a:rPr>
              <a:t>                                                </a:t>
            </a:r>
            <a:r>
              <a:rPr lang="en-US" sz="1800" dirty="0">
                <a:solidFill>
                  <a:srgbClr val="800000"/>
                </a:solidFill>
              </a:rPr>
              <a:t>Jerome I. Friedman, Henry W. Kendall, Richard E. Taylor, Nobel Prize 1990</a:t>
            </a:r>
          </a:p>
          <a:p>
            <a:pPr lvl="1"/>
            <a:r>
              <a:rPr lang="en-US" sz="2000" b="1" dirty="0"/>
              <a:t>1973: QCD asymptotic freedom </a:t>
            </a:r>
          </a:p>
          <a:p>
            <a:pPr marL="457200" lvl="1" indent="0">
              <a:buNone/>
            </a:pPr>
            <a:r>
              <a:rPr lang="en-US" sz="1800" dirty="0">
                <a:solidFill>
                  <a:srgbClr val="800000"/>
                </a:solidFill>
              </a:rPr>
              <a:t>                             </a:t>
            </a:r>
            <a:r>
              <a:rPr lang="zh-CN" altLang="en-US" sz="1800" dirty="0">
                <a:solidFill>
                  <a:srgbClr val="800000"/>
                </a:solidFill>
              </a:rPr>
              <a:t>                              </a:t>
            </a:r>
            <a:r>
              <a:rPr lang="en-US" sz="1800" dirty="0">
                <a:solidFill>
                  <a:srgbClr val="800000"/>
                </a:solidFill>
              </a:rPr>
              <a:t> </a:t>
            </a:r>
            <a:r>
              <a:rPr lang="zh-CN" altLang="en-US" sz="1800" dirty="0">
                <a:solidFill>
                  <a:srgbClr val="800000"/>
                </a:solidFill>
              </a:rPr>
              <a:t>        </a:t>
            </a:r>
            <a:r>
              <a:rPr lang="en-US" sz="1800" dirty="0">
                <a:solidFill>
                  <a:srgbClr val="800000"/>
                </a:solidFill>
              </a:rPr>
              <a:t>David J. Gross, H. David </a:t>
            </a:r>
            <a:r>
              <a:rPr lang="en-US" sz="1800" dirty="0" err="1">
                <a:solidFill>
                  <a:srgbClr val="800000"/>
                </a:solidFill>
              </a:rPr>
              <a:t>Politzer</a:t>
            </a:r>
            <a:r>
              <a:rPr lang="en-US" sz="1800" dirty="0">
                <a:solidFill>
                  <a:srgbClr val="800000"/>
                </a:solidFill>
              </a:rPr>
              <a:t>, Frank </a:t>
            </a:r>
            <a:r>
              <a:rPr lang="en-US" sz="1800" dirty="0" err="1">
                <a:solidFill>
                  <a:srgbClr val="800000"/>
                </a:solidFill>
              </a:rPr>
              <a:t>Wilczek</a:t>
            </a:r>
            <a:r>
              <a:rPr lang="en-US" sz="1800" dirty="0">
                <a:solidFill>
                  <a:srgbClr val="800000"/>
                </a:solidFill>
              </a:rPr>
              <a:t>, Nobel Prize 2004</a:t>
            </a:r>
          </a:p>
          <a:p>
            <a:pPr marL="457200" lvl="1" indent="0">
              <a:buNone/>
            </a:pPr>
            <a:endParaRPr lang="en-US" sz="1000" dirty="0">
              <a:solidFill>
                <a:srgbClr val="0002FF"/>
              </a:solidFill>
            </a:endParaRPr>
          </a:p>
        </p:txBody>
      </p:sp>
    </p:spTree>
    <p:extLst>
      <p:ext uri="{BB962C8B-B14F-4D97-AF65-F5344CB8AC3E}">
        <p14:creationId xmlns:p14="http://schemas.microsoft.com/office/powerpoint/2010/main" val="3643031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846062-4854-9E40-8698-E8C85CEE3634}"/>
              </a:ext>
            </a:extLst>
          </p:cNvPr>
          <p:cNvPicPr>
            <a:picLocks noChangeAspect="1"/>
          </p:cNvPicPr>
          <p:nvPr/>
        </p:nvPicPr>
        <p:blipFill>
          <a:blip r:embed="rId2"/>
          <a:stretch>
            <a:fillRect/>
          </a:stretch>
        </p:blipFill>
        <p:spPr>
          <a:xfrm>
            <a:off x="5516413" y="2254920"/>
            <a:ext cx="6222312" cy="2196110"/>
          </a:xfrm>
          <a:prstGeom prst="rect">
            <a:avLst/>
          </a:prstGeom>
        </p:spPr>
      </p:pic>
      <p:sp>
        <p:nvSpPr>
          <p:cNvPr id="2" name="Slide Number Placeholder 1">
            <a:extLst>
              <a:ext uri="{FF2B5EF4-FFF2-40B4-BE49-F238E27FC236}">
                <a16:creationId xmlns:a16="http://schemas.microsoft.com/office/drawing/2014/main" id="{A9DFF0B8-24AA-0A41-B15F-9E038796826D}"/>
              </a:ext>
            </a:extLst>
          </p:cNvPr>
          <p:cNvSpPr>
            <a:spLocks noGrp="1"/>
          </p:cNvSpPr>
          <p:nvPr>
            <p:ph type="sldNum" sz="quarter" idx="12"/>
          </p:nvPr>
        </p:nvSpPr>
        <p:spPr/>
        <p:txBody>
          <a:bodyPr/>
          <a:lstStyle/>
          <a:p>
            <a:fld id="{A248C5E6-6BFD-784C-8AAD-F40583B2C823}" type="slidenum">
              <a:rPr lang="en-US" smtClean="0"/>
              <a:t>49</a:t>
            </a:fld>
            <a:endParaRPr lang="en-US"/>
          </a:p>
        </p:txBody>
      </p:sp>
      <p:sp>
        <p:nvSpPr>
          <p:cNvPr id="3" name="Title 5">
            <a:extLst>
              <a:ext uri="{FF2B5EF4-FFF2-40B4-BE49-F238E27FC236}">
                <a16:creationId xmlns:a16="http://schemas.microsoft.com/office/drawing/2014/main" id="{9D9FFC80-DFB3-B443-8CED-DB68733CF499}"/>
              </a:ext>
            </a:extLst>
          </p:cNvPr>
          <p:cNvSpPr txBox="1">
            <a:spLocks/>
          </p:cNvSpPr>
          <p:nvPr/>
        </p:nvSpPr>
        <p:spPr>
          <a:xfrm>
            <a:off x="770164" y="377185"/>
            <a:ext cx="10651671" cy="13255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403FF"/>
                </a:solidFill>
                <a:effectLst>
                  <a:outerShdw blurRad="50800" dist="38100" dir="2700000" algn="tl" rotWithShape="0">
                    <a:prstClr val="black">
                      <a:alpha val="40000"/>
                    </a:prstClr>
                  </a:outerShdw>
                </a:effectLst>
                <a:latin typeface="Times New Roman"/>
                <a:cs typeface="Times New Roman"/>
              </a:rPr>
              <a:t>Beam asymmetry of Compton scattering</a:t>
            </a:r>
            <a:endParaRPr lang="en-US" b="1" i="1" dirty="0">
              <a:solidFill>
                <a:srgbClr val="0403FF"/>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41426A3-0BF7-294D-8011-25FD9A4F90E4}"/>
                  </a:ext>
                </a:extLst>
              </p:cNvPr>
              <p:cNvSpPr txBox="1"/>
              <p:nvPr/>
            </p:nvSpPr>
            <p:spPr>
              <a:xfrm>
                <a:off x="943877" y="1477266"/>
                <a:ext cx="6349367" cy="3785652"/>
              </a:xfrm>
              <a:prstGeom prst="rect">
                <a:avLst/>
              </a:prstGeom>
              <a:noFill/>
            </p:spPr>
            <p:txBody>
              <a:bodyPr wrap="none" rtlCol="0">
                <a:spAutoFit/>
              </a:bodyPr>
              <a:lstStyle/>
              <a:p>
                <a:pPr marL="285750" indent="-285750">
                  <a:buFont typeface="Arial" panose="020B0604020202020204" pitchFamily="34" charset="0"/>
                  <a:buChar char="•"/>
                </a:pPr>
                <a:r>
                  <a:rPr lang="en-US" sz="2400" dirty="0"/>
                  <a:t>Linearly polarized beam and unpolarized target</a:t>
                </a:r>
              </a:p>
              <a:p>
                <a:pPr marL="285750" indent="-285750">
                  <a:buFont typeface="Arial" panose="020B0604020202020204" pitchFamily="34" charset="0"/>
                  <a:buChar char="•"/>
                </a:pPr>
                <a:r>
                  <a:rPr lang="en-US" sz="2400" dirty="0"/>
                  <a:t>Beam asymmetry, </a:t>
                </a:r>
                <a14:m>
                  <m:oMath xmlns:m="http://schemas.openxmlformats.org/officeDocument/2006/math">
                    <m:sSub>
                      <m:sSubPr>
                        <m:ctrlPr>
                          <a:rPr lang="en-US" sz="2400" i="1">
                            <a:latin typeface="Cambria Math" panose="02040503050406030204" pitchFamily="18" charset="0"/>
                          </a:rPr>
                        </m:ctrlPr>
                      </m:sSubPr>
                      <m:e>
                        <m:r>
                          <m:rPr>
                            <m:sty m:val="p"/>
                          </m:rPr>
                          <a:rPr lang="el-GR" sz="2400" i="1">
                            <a:latin typeface="Cambria Math" panose="02040503050406030204" pitchFamily="18" charset="0"/>
                            <a:ea typeface="Cambria Math" panose="02040503050406030204" pitchFamily="18" charset="0"/>
                          </a:rPr>
                          <m:t>Σ</m:t>
                        </m:r>
                      </m:e>
                      <m:sub>
                        <m:r>
                          <a:rPr lang="en-US" sz="2400" i="1">
                            <a:latin typeface="Cambria Math" panose="02040503050406030204" pitchFamily="18" charset="0"/>
                          </a:rPr>
                          <m:t>3</m:t>
                        </m:r>
                      </m:sub>
                    </m:sSub>
                  </m:oMath>
                </a14:m>
                <a:r>
                  <a:rPr lang="en-US" sz="2400" dirty="0"/>
                  <a:t> </a:t>
                </a:r>
              </a:p>
              <a:p>
                <a:pPr marL="285750" indent="-285750">
                  <a:buFont typeface="Arial" panose="020B0604020202020204" pitchFamily="34" charset="0"/>
                  <a:buChar char="•"/>
                </a:pPr>
                <a:endParaRPr lang="el-GR" sz="2400" dirty="0"/>
              </a:p>
              <a:p>
                <a:pPr marL="742950" lvl="1"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endParaRPr lang="el-GR" sz="2400" dirty="0"/>
              </a:p>
            </p:txBody>
          </p:sp>
        </mc:Choice>
        <mc:Fallback xmlns="">
          <p:sp>
            <p:nvSpPr>
              <p:cNvPr id="5" name="TextBox 4">
                <a:extLst>
                  <a:ext uri="{FF2B5EF4-FFF2-40B4-BE49-F238E27FC236}">
                    <a16:creationId xmlns:a16="http://schemas.microsoft.com/office/drawing/2014/main" id="{E41426A3-0BF7-294D-8011-25FD9A4F90E4}"/>
                  </a:ext>
                </a:extLst>
              </p:cNvPr>
              <p:cNvSpPr txBox="1">
                <a:spLocks noRot="1" noChangeAspect="1" noMove="1" noResize="1" noEditPoints="1" noAdjustHandles="1" noChangeArrowheads="1" noChangeShapeType="1" noTextEdit="1"/>
              </p:cNvSpPr>
              <p:nvPr/>
            </p:nvSpPr>
            <p:spPr>
              <a:xfrm>
                <a:off x="943877" y="1477266"/>
                <a:ext cx="6349367" cy="3785652"/>
              </a:xfrm>
              <a:prstGeom prst="rect">
                <a:avLst/>
              </a:prstGeom>
              <a:blipFill>
                <a:blip r:embed="rId3"/>
                <a:stretch>
                  <a:fillRect l="-1397" t="-1338" r="-39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C5537ABC-5126-4508-D79C-FD80E2C70DE9}"/>
              </a:ext>
            </a:extLst>
          </p:cNvPr>
          <p:cNvGrpSpPr/>
          <p:nvPr/>
        </p:nvGrpSpPr>
        <p:grpSpPr>
          <a:xfrm>
            <a:off x="943877" y="5472025"/>
            <a:ext cx="10044960" cy="862002"/>
            <a:chOff x="1819026" y="5493333"/>
            <a:chExt cx="8574297" cy="735798"/>
          </a:xfrm>
        </p:grpSpPr>
        <p:pic>
          <p:nvPicPr>
            <p:cNvPr id="10" name="Picture 9">
              <a:extLst>
                <a:ext uri="{FF2B5EF4-FFF2-40B4-BE49-F238E27FC236}">
                  <a16:creationId xmlns:a16="http://schemas.microsoft.com/office/drawing/2014/main" id="{AF39DD31-7BAE-BB4E-B8FD-91DC585D37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5394343" y="5509236"/>
              <a:ext cx="4998980" cy="719895"/>
            </a:xfrm>
            <a:prstGeom prst="rect">
              <a:avLst/>
            </a:prstGeom>
          </p:spPr>
        </p:pic>
        <p:pic>
          <p:nvPicPr>
            <p:cNvPr id="7" name="Picture 6">
              <a:extLst>
                <a:ext uri="{FF2B5EF4-FFF2-40B4-BE49-F238E27FC236}">
                  <a16:creationId xmlns:a16="http://schemas.microsoft.com/office/drawing/2014/main" id="{5403E2F7-D675-DD46-83FC-92D32EB776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026" y="5493333"/>
              <a:ext cx="5117643" cy="719896"/>
            </a:xfrm>
            <a:prstGeom prst="rect">
              <a:avLst/>
            </a:prstGeom>
          </p:spPr>
        </p:pic>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3CB437-CA9B-6741-ADA1-C10AB27CDEBB}"/>
                  </a:ext>
                </a:extLst>
              </p:cNvPr>
              <p:cNvSpPr txBox="1"/>
              <p:nvPr/>
            </p:nvSpPr>
            <p:spPr>
              <a:xfrm>
                <a:off x="609208" y="4746320"/>
                <a:ext cx="3666364" cy="525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𝑢𝑛𝑝𝑜𝑙</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883CB437-CA9B-6741-ADA1-C10AB27CDEBB}"/>
                  </a:ext>
                </a:extLst>
              </p:cNvPr>
              <p:cNvSpPr txBox="1">
                <a:spLocks noRot="1" noChangeAspect="1" noMove="1" noResize="1" noEditPoints="1" noAdjustHandles="1" noChangeArrowheads="1" noChangeShapeType="1" noTextEdit="1"/>
              </p:cNvSpPr>
              <p:nvPr/>
            </p:nvSpPr>
            <p:spPr>
              <a:xfrm>
                <a:off x="609208" y="4746320"/>
                <a:ext cx="3666364" cy="525913"/>
              </a:xfrm>
              <a:prstGeom prst="rect">
                <a:avLst/>
              </a:prstGeom>
              <a:blipFill>
                <a:blip r:embed="rId6"/>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C6094DD-F3A2-7D42-AEB7-A7ABF023DCF5}"/>
                  </a:ext>
                </a:extLst>
              </p:cNvPr>
              <p:cNvSpPr txBox="1"/>
              <p:nvPr/>
            </p:nvSpPr>
            <p:spPr>
              <a:xfrm>
                <a:off x="1729798" y="3202401"/>
                <a:ext cx="3000694" cy="10809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Σ</m:t>
                          </m:r>
                        </m:e>
                        <m:sub>
                          <m:r>
                            <a:rPr lang="en-US" sz="2000" i="1">
                              <a:latin typeface="Cambria Math" panose="02040503050406030204" pitchFamily="18" charset="0"/>
                              <a:ea typeface="Cambria Math" panose="02040503050406030204" pitchFamily="18" charset="0"/>
                            </a:rPr>
                            <m:t>3</m:t>
                          </m:r>
                        </m:sub>
                      </m:sSub>
                      <m:r>
                        <a:rPr lang="en-US" sz="2000" i="1">
                          <a:latin typeface="Cambria Math" panose="02040503050406030204" pitchFamily="18" charset="0"/>
                          <a:ea typeface="Cambria Math" panose="02040503050406030204" pitchFamily="18" charset="0"/>
                        </a:rPr>
                        <m:t>=</m:t>
                      </m:r>
                      <m:f>
                        <m:fPr>
                          <m:ctrlPr>
                            <a:rPr lang="el-GR" sz="2000" i="1">
                              <a:latin typeface="Cambria Math" panose="02040503050406030204" pitchFamily="18" charset="0"/>
                              <a:ea typeface="Cambria Math" panose="02040503050406030204" pitchFamily="18" charset="0"/>
                            </a:rPr>
                          </m:ctrlPr>
                        </m:fPr>
                        <m:num>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num>
                        <m:den>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den>
                      </m:f>
                    </m:oMath>
                  </m:oMathPara>
                </a14:m>
                <a:endParaRPr lang="en-US" sz="2000" dirty="0"/>
              </a:p>
            </p:txBody>
          </p:sp>
        </mc:Choice>
        <mc:Fallback xmlns="">
          <p:sp>
            <p:nvSpPr>
              <p:cNvPr id="11" name="TextBox 10">
                <a:extLst>
                  <a:ext uri="{FF2B5EF4-FFF2-40B4-BE49-F238E27FC236}">
                    <a16:creationId xmlns:a16="http://schemas.microsoft.com/office/drawing/2014/main" id="{AC6094DD-F3A2-7D42-AEB7-A7ABF023DCF5}"/>
                  </a:ext>
                </a:extLst>
              </p:cNvPr>
              <p:cNvSpPr txBox="1">
                <a:spLocks noRot="1" noChangeAspect="1" noMove="1" noResize="1" noEditPoints="1" noAdjustHandles="1" noChangeArrowheads="1" noChangeShapeType="1" noTextEdit="1"/>
              </p:cNvSpPr>
              <p:nvPr/>
            </p:nvSpPr>
            <p:spPr>
              <a:xfrm>
                <a:off x="1729798" y="3202401"/>
                <a:ext cx="3000694" cy="1080937"/>
              </a:xfrm>
              <a:prstGeom prst="rect">
                <a:avLst/>
              </a:prstGeom>
              <a:blipFill>
                <a:blip r:embed="rId7"/>
                <a:stretch>
                  <a:fillRect t="-2326" b="-697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4DB6398-4573-9E12-BBBD-3F73FC05C8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4262" y="2434023"/>
            <a:ext cx="4373336" cy="589450"/>
          </a:xfrm>
          <a:prstGeom prst="rect">
            <a:avLst/>
          </a:prstGeom>
        </p:spPr>
      </p:pic>
      <p:sp>
        <p:nvSpPr>
          <p:cNvPr id="12" name="Date Placeholder 11">
            <a:extLst>
              <a:ext uri="{FF2B5EF4-FFF2-40B4-BE49-F238E27FC236}">
                <a16:creationId xmlns:a16="http://schemas.microsoft.com/office/drawing/2014/main" id="{30516D6E-CFD8-CAC2-4574-0C8249EFAF16}"/>
              </a:ext>
            </a:extLst>
          </p:cNvPr>
          <p:cNvSpPr>
            <a:spLocks noGrp="1"/>
          </p:cNvSpPr>
          <p:nvPr>
            <p:ph type="dt" sz="half" idx="10"/>
          </p:nvPr>
        </p:nvSpPr>
        <p:spPr/>
        <p:txBody>
          <a:bodyPr/>
          <a:lstStyle/>
          <a:p>
            <a:r>
              <a:rPr lang="en-US"/>
              <a:t>Xiaqing Li</a:t>
            </a:r>
          </a:p>
        </p:txBody>
      </p:sp>
      <p:sp>
        <p:nvSpPr>
          <p:cNvPr id="13" name="Footer Placeholder 12">
            <a:extLst>
              <a:ext uri="{FF2B5EF4-FFF2-40B4-BE49-F238E27FC236}">
                <a16:creationId xmlns:a16="http://schemas.microsoft.com/office/drawing/2014/main" id="{24FC0329-67BB-A50C-DAD7-078176CC4172}"/>
              </a:ext>
            </a:extLst>
          </p:cNvPr>
          <p:cNvSpPr>
            <a:spLocks noGrp="1"/>
          </p:cNvSpPr>
          <p:nvPr>
            <p:ph type="ftr" sz="quarter" idx="11"/>
          </p:nvPr>
        </p:nvSpPr>
        <p:spPr/>
        <p:txBody>
          <a:bodyPr/>
          <a:lstStyle/>
          <a:p>
            <a:r>
              <a:rPr lang="en-US"/>
              <a:t>UCAS  August 17, 2022</a:t>
            </a:r>
          </a:p>
        </p:txBody>
      </p:sp>
    </p:spTree>
    <p:extLst>
      <p:ext uri="{BB962C8B-B14F-4D97-AF65-F5344CB8AC3E}">
        <p14:creationId xmlns:p14="http://schemas.microsoft.com/office/powerpoint/2010/main" val="1626522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873F-B394-8E21-C4AE-B95D199F81E7}"/>
              </a:ext>
            </a:extLst>
          </p:cNvPr>
          <p:cNvSpPr>
            <a:spLocks noGrp="1"/>
          </p:cNvSpPr>
          <p:nvPr>
            <p:ph type="title"/>
          </p:nvPr>
        </p:nvSpPr>
        <p:spPr>
          <a:xfrm>
            <a:off x="701842" y="280904"/>
            <a:ext cx="10788316" cy="1325563"/>
          </a:xfrm>
        </p:spPr>
        <p:txBody>
          <a:bodyPr anchor="t"/>
          <a:lstStyle/>
          <a:p>
            <a:r>
              <a:rPr lang="en-US" b="1" dirty="0">
                <a:solidFill>
                  <a:srgbClr val="0000FF"/>
                </a:solidFill>
                <a:effectLst>
                  <a:outerShdw blurRad="50800" dist="38100" dir="2700000" algn="tl" rotWithShape="0">
                    <a:prstClr val="black">
                      <a:alpha val="40000"/>
                    </a:prstClr>
                  </a:outerShdw>
                </a:effectLst>
                <a:latin typeface="Times New Roman"/>
                <a:cs typeface="Times New Roman"/>
              </a:rPr>
              <a:t>Deeply virtual exclusive processes and GPD</a:t>
            </a:r>
            <a:endParaRPr lang="en-US" dirty="0">
              <a:solidFill>
                <a:srgbClr val="0000FF"/>
              </a:solidFill>
            </a:endParaRPr>
          </a:p>
        </p:txBody>
      </p:sp>
      <p:sp>
        <p:nvSpPr>
          <p:cNvPr id="4" name="Date Placeholder 3">
            <a:extLst>
              <a:ext uri="{FF2B5EF4-FFF2-40B4-BE49-F238E27FC236}">
                <a16:creationId xmlns:a16="http://schemas.microsoft.com/office/drawing/2014/main" id="{77048D55-F9A7-6335-6E80-01C1DAD8FD78}"/>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65F6A33E-46A2-1D98-1A72-BD83B0F89840}"/>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0E147866-E116-5582-92C5-8C27A0A4EB88}"/>
              </a:ext>
            </a:extLst>
          </p:cNvPr>
          <p:cNvSpPr>
            <a:spLocks noGrp="1"/>
          </p:cNvSpPr>
          <p:nvPr>
            <p:ph type="sldNum" sz="quarter" idx="12"/>
          </p:nvPr>
        </p:nvSpPr>
        <p:spPr/>
        <p:txBody>
          <a:bodyPr/>
          <a:lstStyle/>
          <a:p>
            <a:fld id="{BC1DC261-CB85-4346-B923-FF3322A4CE28}" type="slidenum">
              <a:rPr lang="en-US" smtClean="0"/>
              <a:t>50</a:t>
            </a:fld>
            <a:endParaRPr lang="en-US"/>
          </a:p>
        </p:txBody>
      </p:sp>
      <p:sp>
        <p:nvSpPr>
          <p:cNvPr id="13" name="Content Placeholder 2">
            <a:extLst>
              <a:ext uri="{FF2B5EF4-FFF2-40B4-BE49-F238E27FC236}">
                <a16:creationId xmlns:a16="http://schemas.microsoft.com/office/drawing/2014/main" id="{A5017CBE-9E66-CF8F-F979-EDAA9050349B}"/>
              </a:ext>
            </a:extLst>
          </p:cNvPr>
          <p:cNvSpPr>
            <a:spLocks noGrp="1"/>
          </p:cNvSpPr>
          <p:nvPr>
            <p:ph idx="1"/>
          </p:nvPr>
        </p:nvSpPr>
        <p:spPr>
          <a:xfrm>
            <a:off x="487339" y="2090882"/>
            <a:ext cx="6003758" cy="4546237"/>
          </a:xfrm>
        </p:spPr>
        <p:txBody>
          <a:bodyPr anchor="t">
            <a:normAutofit/>
          </a:bodyPr>
          <a:lstStyle/>
          <a:p>
            <a:r>
              <a:rPr lang="en-US" sz="2200" dirty="0">
                <a:cs typeface="Times New Roman"/>
              </a:rPr>
              <a:t>Deeply virtual Compton scattering (DVCS)</a:t>
            </a:r>
          </a:p>
          <a:p>
            <a:endParaRPr lang="en-US" sz="2200" dirty="0">
              <a:cs typeface="Times New Roman"/>
            </a:endParaRPr>
          </a:p>
          <a:p>
            <a:endParaRPr lang="en-US" sz="2200" dirty="0">
              <a:cs typeface="Times New Roman"/>
            </a:endParaRPr>
          </a:p>
          <a:p>
            <a:endParaRPr lang="en-US" sz="2200" dirty="0">
              <a:cs typeface="Times New Roman"/>
            </a:endParaRPr>
          </a:p>
          <a:p>
            <a:endParaRPr lang="en-US" sz="2200" dirty="0">
              <a:cs typeface="Times New Roman"/>
            </a:endParaRPr>
          </a:p>
          <a:p>
            <a:endParaRPr lang="en-US" sz="2200" dirty="0">
              <a:cs typeface="Times New Roman"/>
            </a:endParaRPr>
          </a:p>
          <a:p>
            <a:endParaRPr lang="en-US" sz="2200" dirty="0">
              <a:cs typeface="Times New Roman"/>
            </a:endParaRPr>
          </a:p>
          <a:p>
            <a:pPr marL="0" indent="0">
              <a:buNone/>
            </a:pPr>
            <a:endParaRPr lang="en-US" sz="2200" dirty="0">
              <a:cs typeface="Times New Roman"/>
            </a:endParaRPr>
          </a:p>
          <a:p>
            <a:r>
              <a:rPr lang="en-US" sz="2200" dirty="0">
                <a:cs typeface="Times New Roman"/>
              </a:rPr>
              <a:t>Deeply virtual meson production (DVMP)</a:t>
            </a:r>
          </a:p>
          <a:p>
            <a:endParaRPr lang="en-US" sz="2200" dirty="0">
              <a:cs typeface="Times New Roman"/>
            </a:endParaRPr>
          </a:p>
        </p:txBody>
      </p:sp>
      <p:pic>
        <p:nvPicPr>
          <p:cNvPr id="16" name="Picture 15">
            <a:extLst>
              <a:ext uri="{FF2B5EF4-FFF2-40B4-BE49-F238E27FC236}">
                <a16:creationId xmlns:a16="http://schemas.microsoft.com/office/drawing/2014/main" id="{7D333617-20A4-7F6F-0F57-2EF908D10C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774013" y="1243202"/>
            <a:ext cx="3231245" cy="747439"/>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D5217FF-7D30-3028-E463-095DDEB3254C}"/>
                  </a:ext>
                </a:extLst>
              </p:cNvPr>
              <p:cNvSpPr txBox="1"/>
              <p:nvPr/>
            </p:nvSpPr>
            <p:spPr>
              <a:xfrm>
                <a:off x="10442980" y="1824459"/>
                <a:ext cx="1358321" cy="751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𝑝</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oMath>
                  </m:oMathPara>
                </a14:m>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𝜉</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𝑥</m:t>
                          </m:r>
                        </m:den>
                      </m:f>
                    </m:oMath>
                  </m:oMathPara>
                </a14:m>
                <a:endParaRPr lang="en-US" dirty="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BD5217FF-7D30-3028-E463-095DDEB3254C}"/>
                  </a:ext>
                </a:extLst>
              </p:cNvPr>
              <p:cNvSpPr txBox="1">
                <a:spLocks noRot="1" noChangeAspect="1" noMove="1" noResize="1" noEditPoints="1" noAdjustHandles="1" noChangeArrowheads="1" noChangeShapeType="1" noTextEdit="1"/>
              </p:cNvSpPr>
              <p:nvPr/>
            </p:nvSpPr>
            <p:spPr>
              <a:xfrm>
                <a:off x="10442980" y="1824459"/>
                <a:ext cx="1358321" cy="751360"/>
              </a:xfrm>
              <a:prstGeom prst="rect">
                <a:avLst/>
              </a:prstGeom>
              <a:blipFill>
                <a:blip r:embed="rId4"/>
                <a:stretch>
                  <a:fillRect l="-3704" t="-1639" r="-926" b="-6557"/>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542380AE-64C6-B9EB-D36C-3B0F88E1C555}"/>
              </a:ext>
            </a:extLst>
          </p:cNvPr>
          <p:cNvGrpSpPr/>
          <p:nvPr/>
        </p:nvGrpSpPr>
        <p:grpSpPr>
          <a:xfrm>
            <a:off x="7674866" y="1349806"/>
            <a:ext cx="2582348" cy="2452025"/>
            <a:chOff x="6705600" y="1462478"/>
            <a:chExt cx="2582348" cy="2452025"/>
          </a:xfrm>
        </p:grpSpPr>
        <p:grpSp>
          <p:nvGrpSpPr>
            <p:cNvPr id="10" name="Group 9">
              <a:extLst>
                <a:ext uri="{FF2B5EF4-FFF2-40B4-BE49-F238E27FC236}">
                  <a16:creationId xmlns:a16="http://schemas.microsoft.com/office/drawing/2014/main" id="{29F85BE5-DB52-4B29-1388-100D03A847E5}"/>
                </a:ext>
              </a:extLst>
            </p:cNvPr>
            <p:cNvGrpSpPr/>
            <p:nvPr/>
          </p:nvGrpSpPr>
          <p:grpSpPr>
            <a:xfrm>
              <a:off x="6705600" y="1462478"/>
              <a:ext cx="2582348" cy="2091446"/>
              <a:chOff x="620662" y="1407319"/>
              <a:chExt cx="3178276" cy="2574089"/>
            </a:xfrm>
          </p:grpSpPr>
          <p:pic>
            <p:nvPicPr>
              <p:cNvPr id="7" name="Picture 6">
                <a:extLst>
                  <a:ext uri="{FF2B5EF4-FFF2-40B4-BE49-F238E27FC236}">
                    <a16:creationId xmlns:a16="http://schemas.microsoft.com/office/drawing/2014/main" id="{5B2B993C-B12F-1A2A-D7AB-9FBF204B8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662" y="1407319"/>
                <a:ext cx="3178276" cy="2574089"/>
              </a:xfrm>
              <a:prstGeom prst="rect">
                <a:avLst/>
              </a:prstGeom>
            </p:spPr>
          </p:pic>
          <p:sp>
            <p:nvSpPr>
              <p:cNvPr id="9" name="Rectangle 8">
                <a:extLst>
                  <a:ext uri="{FF2B5EF4-FFF2-40B4-BE49-F238E27FC236}">
                    <a16:creationId xmlns:a16="http://schemas.microsoft.com/office/drawing/2014/main" id="{D2A26212-2F14-BCE2-C676-9938991B1A0C}"/>
                  </a:ext>
                </a:extLst>
              </p:cNvPr>
              <p:cNvSpPr/>
              <p:nvPr/>
            </p:nvSpPr>
            <p:spPr>
              <a:xfrm>
                <a:off x="620662" y="1407319"/>
                <a:ext cx="546401" cy="33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5EE3277-85A7-8221-0234-AC02A4FF2D8E}"/>
                </a:ext>
              </a:extLst>
            </p:cNvPr>
            <p:cNvSpPr txBox="1"/>
            <p:nvPr/>
          </p:nvSpPr>
          <p:spPr>
            <a:xfrm>
              <a:off x="7683568" y="3545171"/>
              <a:ext cx="683264" cy="369332"/>
            </a:xfrm>
            <a:prstGeom prst="rect">
              <a:avLst/>
            </a:prstGeom>
            <a:noFill/>
          </p:spPr>
          <p:txBody>
            <a:bodyPr wrap="none" rtlCol="0">
              <a:spAutoFit/>
            </a:bodyPr>
            <a:lstStyle/>
            <a:p>
              <a:r>
                <a:rPr lang="en-US" dirty="0"/>
                <a:t>DVCS</a:t>
              </a:r>
            </a:p>
          </p:txBody>
        </p:sp>
      </p:grpSp>
      <p:grpSp>
        <p:nvGrpSpPr>
          <p:cNvPr id="22" name="Group 21">
            <a:extLst>
              <a:ext uri="{FF2B5EF4-FFF2-40B4-BE49-F238E27FC236}">
                <a16:creationId xmlns:a16="http://schemas.microsoft.com/office/drawing/2014/main" id="{3FB3066E-AF79-071D-AEF2-A5271847F98B}"/>
              </a:ext>
            </a:extLst>
          </p:cNvPr>
          <p:cNvGrpSpPr/>
          <p:nvPr/>
        </p:nvGrpSpPr>
        <p:grpSpPr>
          <a:xfrm>
            <a:off x="7800588" y="4082842"/>
            <a:ext cx="2615567" cy="2456070"/>
            <a:chOff x="6938211" y="3946358"/>
            <a:chExt cx="2615567" cy="2456070"/>
          </a:xfrm>
        </p:grpSpPr>
        <p:grpSp>
          <p:nvGrpSpPr>
            <p:cNvPr id="12" name="Group 11">
              <a:extLst>
                <a:ext uri="{FF2B5EF4-FFF2-40B4-BE49-F238E27FC236}">
                  <a16:creationId xmlns:a16="http://schemas.microsoft.com/office/drawing/2014/main" id="{DFE5B14D-5AE4-6EBA-34B7-57FF255963AA}"/>
                </a:ext>
              </a:extLst>
            </p:cNvPr>
            <p:cNvGrpSpPr/>
            <p:nvPr/>
          </p:nvGrpSpPr>
          <p:grpSpPr>
            <a:xfrm>
              <a:off x="6938211" y="3946358"/>
              <a:ext cx="2615567" cy="2091446"/>
              <a:chOff x="4038600" y="1346158"/>
              <a:chExt cx="3219162" cy="2574089"/>
            </a:xfrm>
          </p:grpSpPr>
          <p:pic>
            <p:nvPicPr>
              <p:cNvPr id="8" name="Picture 7">
                <a:extLst>
                  <a:ext uri="{FF2B5EF4-FFF2-40B4-BE49-F238E27FC236}">
                    <a16:creationId xmlns:a16="http://schemas.microsoft.com/office/drawing/2014/main" id="{AEC24D7E-E979-212D-F36D-798EBA885C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38600" y="1346158"/>
                <a:ext cx="3219162" cy="2574089"/>
              </a:xfrm>
              <a:prstGeom prst="rect">
                <a:avLst/>
              </a:prstGeom>
            </p:spPr>
          </p:pic>
          <p:sp>
            <p:nvSpPr>
              <p:cNvPr id="11" name="Rectangle 10">
                <a:extLst>
                  <a:ext uri="{FF2B5EF4-FFF2-40B4-BE49-F238E27FC236}">
                    <a16:creationId xmlns:a16="http://schemas.microsoft.com/office/drawing/2014/main" id="{EE471273-DB78-E71A-D71F-BD446EC2E6ED}"/>
                  </a:ext>
                </a:extLst>
              </p:cNvPr>
              <p:cNvSpPr/>
              <p:nvPr/>
            </p:nvSpPr>
            <p:spPr>
              <a:xfrm>
                <a:off x="4038600" y="1358190"/>
                <a:ext cx="546401" cy="33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89864B4-2A65-5F50-E48F-E1C3EFC576D7}"/>
                </a:ext>
              </a:extLst>
            </p:cNvPr>
            <p:cNvSpPr txBox="1"/>
            <p:nvPr/>
          </p:nvSpPr>
          <p:spPr>
            <a:xfrm>
              <a:off x="7803557" y="6033096"/>
              <a:ext cx="771878" cy="369332"/>
            </a:xfrm>
            <a:prstGeom prst="rect">
              <a:avLst/>
            </a:prstGeom>
            <a:noFill/>
          </p:spPr>
          <p:txBody>
            <a:bodyPr wrap="none" rtlCol="0">
              <a:spAutoFit/>
            </a:bodyPr>
            <a:lstStyle/>
            <a:p>
              <a:r>
                <a:rPr lang="en-US" dirty="0"/>
                <a:t>DVMP</a:t>
              </a:r>
            </a:p>
          </p:txBody>
        </p:sp>
      </p:grpSp>
      <p:sp>
        <p:nvSpPr>
          <p:cNvPr id="24" name="TextBox 23">
            <a:extLst>
              <a:ext uri="{FF2B5EF4-FFF2-40B4-BE49-F238E27FC236}">
                <a16:creationId xmlns:a16="http://schemas.microsoft.com/office/drawing/2014/main" id="{0BA28561-4479-8B09-E6C7-23BF687F1F26}"/>
              </a:ext>
            </a:extLst>
          </p:cNvPr>
          <p:cNvSpPr txBox="1"/>
          <p:nvPr/>
        </p:nvSpPr>
        <p:spPr>
          <a:xfrm>
            <a:off x="9954417" y="4064940"/>
            <a:ext cx="2135606" cy="307777"/>
          </a:xfrm>
          <a:prstGeom prst="rect">
            <a:avLst/>
          </a:prstGeom>
          <a:noFill/>
        </p:spPr>
        <p:txBody>
          <a:bodyPr wrap="square">
            <a:spAutoFit/>
          </a:bodyPr>
          <a:lstStyle/>
          <a:p>
            <a:pPr lvl="1"/>
            <a:r>
              <a:rPr lang="en-US" sz="1400" dirty="0">
                <a:latin typeface="Times New Roman" panose="02020603050405020304" pitchFamily="18"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π, </a:t>
            </a:r>
            <a:r>
              <a:rPr lang="el-GR" sz="1400" i="1" dirty="0">
                <a:latin typeface="Times New Roman" panose="02020603050405020304" pitchFamily="18" charset="0"/>
                <a:cs typeface="Times New Roman" panose="02020603050405020304" pitchFamily="18" charset="0"/>
              </a:rPr>
              <a:t>Κ</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ρ, φ …</a:t>
            </a:r>
            <a:r>
              <a:rPr lang="en-US" sz="1400" dirty="0">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534308E2-92B5-FABB-68E3-468620ABD2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631" y="4282825"/>
            <a:ext cx="4876097" cy="1098941"/>
          </a:xfrm>
          <a:prstGeom prst="rect">
            <a:avLst/>
          </a:prstGeom>
        </p:spPr>
      </p:pic>
      <p:pic>
        <p:nvPicPr>
          <p:cNvPr id="27" name="Picture 26">
            <a:extLst>
              <a:ext uri="{FF2B5EF4-FFF2-40B4-BE49-F238E27FC236}">
                <a16:creationId xmlns:a16="http://schemas.microsoft.com/office/drawing/2014/main" id="{4356EF23-23DA-E444-0531-AD981FE1EA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366" y="2672945"/>
            <a:ext cx="4705962" cy="1285830"/>
          </a:xfrm>
          <a:prstGeom prst="rect">
            <a:avLst/>
          </a:prstGeom>
        </p:spPr>
      </p:pic>
      <p:pic>
        <p:nvPicPr>
          <p:cNvPr id="28" name="Picture 27">
            <a:extLst>
              <a:ext uri="{FF2B5EF4-FFF2-40B4-BE49-F238E27FC236}">
                <a16:creationId xmlns:a16="http://schemas.microsoft.com/office/drawing/2014/main" id="{7C9202E6-1456-EC29-50AC-BBAB3127987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86728" y="1224017"/>
            <a:ext cx="3231245" cy="747439"/>
          </a:xfrm>
          <a:prstGeom prst="rect">
            <a:avLst/>
          </a:prstGeom>
        </p:spPr>
      </p:pic>
      <p:pic>
        <p:nvPicPr>
          <p:cNvPr id="30" name="Picture 29">
            <a:extLst>
              <a:ext uri="{FF2B5EF4-FFF2-40B4-BE49-F238E27FC236}">
                <a16:creationId xmlns:a16="http://schemas.microsoft.com/office/drawing/2014/main" id="{E9312D0F-D0AB-A68C-5481-4ACD002C55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8431" y="3529462"/>
            <a:ext cx="3076066" cy="1344370"/>
          </a:xfrm>
          <a:prstGeom prst="rect">
            <a:avLst/>
          </a:prstGeom>
        </p:spPr>
      </p:pic>
      <p:sp>
        <p:nvSpPr>
          <p:cNvPr id="31" name="Rectangle 30">
            <a:extLst>
              <a:ext uri="{FF2B5EF4-FFF2-40B4-BE49-F238E27FC236}">
                <a16:creationId xmlns:a16="http://schemas.microsoft.com/office/drawing/2014/main" id="{49BBEF9E-9DB6-FA5C-354E-C8F5246C0FA1}"/>
              </a:ext>
            </a:extLst>
          </p:cNvPr>
          <p:cNvSpPr/>
          <p:nvPr/>
        </p:nvSpPr>
        <p:spPr>
          <a:xfrm>
            <a:off x="4740442" y="3529462"/>
            <a:ext cx="2894055" cy="13443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4617DC4-6D9C-988C-CB6C-560F0A229846}"/>
              </a:ext>
            </a:extLst>
          </p:cNvPr>
          <p:cNvSpPr txBox="1"/>
          <p:nvPr/>
        </p:nvSpPr>
        <p:spPr>
          <a:xfrm>
            <a:off x="5980580" y="4886722"/>
            <a:ext cx="1307281" cy="338554"/>
          </a:xfrm>
          <a:prstGeom prst="rect">
            <a:avLst/>
          </a:prstGeom>
          <a:noFill/>
        </p:spPr>
        <p:txBody>
          <a:bodyPr wrap="none" rtlCol="0">
            <a:spAutoFit/>
          </a:bodyPr>
          <a:lstStyle/>
          <a:p>
            <a:r>
              <a:rPr lang="en-US" sz="1600" dirty="0"/>
              <a:t>Bethe-</a:t>
            </a:r>
            <a:r>
              <a:rPr lang="en-US" sz="1600" dirty="0" err="1"/>
              <a:t>Heitler</a:t>
            </a:r>
            <a:endParaRPr lang="en-US" sz="1600" dirty="0">
              <a:effectLst/>
            </a:endParaRPr>
          </a:p>
        </p:txBody>
      </p:sp>
    </p:spTree>
    <p:extLst>
      <p:ext uri="{BB962C8B-B14F-4D97-AF65-F5344CB8AC3E}">
        <p14:creationId xmlns:p14="http://schemas.microsoft.com/office/powerpoint/2010/main" val="259230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4E00-E12C-E3CF-0B91-2327FAD771A7}"/>
              </a:ext>
            </a:extLst>
          </p:cNvPr>
          <p:cNvSpPr>
            <a:spLocks noGrp="1"/>
          </p:cNvSpPr>
          <p:nvPr>
            <p:ph type="title"/>
          </p:nvPr>
        </p:nvSpPr>
        <p:spPr>
          <a:xfrm>
            <a:off x="525379" y="288968"/>
            <a:ext cx="11141242" cy="1325563"/>
          </a:xfrm>
        </p:spPr>
        <p:txBody>
          <a:bodyPr anchor="t">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Nucleon electromagnetic polarizabilities</a:t>
            </a:r>
            <a:endParaRPr lang="en-US" sz="4800" dirty="0">
              <a:solidFill>
                <a:srgbClr val="A31F34"/>
              </a:solidFill>
            </a:endParaRPr>
          </a:p>
        </p:txBody>
      </p:sp>
      <p:sp>
        <p:nvSpPr>
          <p:cNvPr id="4" name="Date Placeholder 3">
            <a:extLst>
              <a:ext uri="{FF2B5EF4-FFF2-40B4-BE49-F238E27FC236}">
                <a16:creationId xmlns:a16="http://schemas.microsoft.com/office/drawing/2014/main" id="{9504BBFD-17B6-CEB5-2A1C-AAC7230DC5C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64C23828-B6BC-74F8-9B8B-47FE5351388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A5A112B1-E3F0-92BF-6B40-D7FB9B3DE3F3}"/>
              </a:ext>
            </a:extLst>
          </p:cNvPr>
          <p:cNvSpPr>
            <a:spLocks noGrp="1"/>
          </p:cNvSpPr>
          <p:nvPr>
            <p:ph type="sldNum" sz="quarter" idx="12"/>
          </p:nvPr>
        </p:nvSpPr>
        <p:spPr/>
        <p:txBody>
          <a:bodyPr/>
          <a:lstStyle/>
          <a:p>
            <a:fld id="{BC1DC261-CB85-4346-B923-FF3322A4CE28}" type="slidenum">
              <a:rPr lang="en-US" smtClean="0"/>
              <a:t>5</a:t>
            </a:fld>
            <a:endParaRPr lang="en-US"/>
          </a:p>
        </p:txBody>
      </p:sp>
      <p:sp>
        <p:nvSpPr>
          <p:cNvPr id="13" name="TextBox 12">
            <a:extLst>
              <a:ext uri="{FF2B5EF4-FFF2-40B4-BE49-F238E27FC236}">
                <a16:creationId xmlns:a16="http://schemas.microsoft.com/office/drawing/2014/main" id="{D099CEC4-B606-9BCB-5C37-44231E80F384}"/>
              </a:ext>
            </a:extLst>
          </p:cNvPr>
          <p:cNvSpPr txBox="1"/>
          <p:nvPr/>
        </p:nvSpPr>
        <p:spPr>
          <a:xfrm>
            <a:off x="525379" y="5888537"/>
            <a:ext cx="12139863" cy="646331"/>
          </a:xfrm>
          <a:prstGeom prst="rect">
            <a:avLst/>
          </a:prstGeom>
          <a:noFill/>
        </p:spPr>
        <p:txBody>
          <a:bodyPr wrap="square" rtlCol="0">
            <a:spAutoFit/>
          </a:bodyPr>
          <a:lstStyle/>
          <a:p>
            <a:pPr marL="342900" indent="-342900">
              <a:buFont typeface="Arial" panose="020B0604020202020204" pitchFamily="34" charset="0"/>
              <a:buChar char="•"/>
            </a:pPr>
            <a:r>
              <a:rPr lang="en-US" dirty="0"/>
              <a:t>Both are </a:t>
            </a:r>
            <a:r>
              <a:rPr lang="en-US" b="1" dirty="0">
                <a:solidFill>
                  <a:srgbClr val="A10000"/>
                </a:solidFill>
              </a:rPr>
              <a:t>fundamental structure constants </a:t>
            </a:r>
            <a:r>
              <a:rPr lang="en-US" dirty="0"/>
              <a:t>of nucleons</a:t>
            </a:r>
          </a:p>
          <a:p>
            <a:pPr marL="342900" indent="-342900">
              <a:buFont typeface="Arial" panose="020B0604020202020204" pitchFamily="34" charset="0"/>
              <a:buChar char="•"/>
            </a:pPr>
            <a:endParaRPr lang="en-US" dirty="0"/>
          </a:p>
        </p:txBody>
      </p:sp>
      <p:grpSp>
        <p:nvGrpSpPr>
          <p:cNvPr id="20" name="Group 19">
            <a:extLst>
              <a:ext uri="{FF2B5EF4-FFF2-40B4-BE49-F238E27FC236}">
                <a16:creationId xmlns:a16="http://schemas.microsoft.com/office/drawing/2014/main" id="{4F3579F6-19B1-75CF-F5AC-2E6EF94511FD}"/>
              </a:ext>
            </a:extLst>
          </p:cNvPr>
          <p:cNvGrpSpPr/>
          <p:nvPr/>
        </p:nvGrpSpPr>
        <p:grpSpPr>
          <a:xfrm>
            <a:off x="1440076" y="951749"/>
            <a:ext cx="4040188" cy="4613154"/>
            <a:chOff x="1767718" y="1029185"/>
            <a:chExt cx="4040188" cy="4613154"/>
          </a:xfrm>
        </p:grpSpPr>
        <p:sp>
          <p:nvSpPr>
            <p:cNvPr id="7" name="Content Placeholder 3">
              <a:extLst>
                <a:ext uri="{FF2B5EF4-FFF2-40B4-BE49-F238E27FC236}">
                  <a16:creationId xmlns:a16="http://schemas.microsoft.com/office/drawing/2014/main" id="{78B0579B-DD56-E6D0-577F-E49A2A3C8C5D}"/>
                </a:ext>
              </a:extLst>
            </p:cNvPr>
            <p:cNvSpPr txBox="1">
              <a:spLocks/>
            </p:cNvSpPr>
            <p:nvPr/>
          </p:nvSpPr>
          <p:spPr>
            <a:xfrm>
              <a:off x="1767718" y="1691051"/>
              <a:ext cx="4040188" cy="3951288"/>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lvl="1"/>
              <a:endParaRPr lang="en-US" dirty="0"/>
            </a:p>
            <a:p>
              <a:pPr lvl="1"/>
              <a:endParaRPr lang="en-US" dirty="0"/>
            </a:p>
          </p:txBody>
        </p:sp>
        <p:sp>
          <p:nvSpPr>
            <p:cNvPr id="8" name="Text Placeholder 23">
              <a:extLst>
                <a:ext uri="{FF2B5EF4-FFF2-40B4-BE49-F238E27FC236}">
                  <a16:creationId xmlns:a16="http://schemas.microsoft.com/office/drawing/2014/main" id="{14AF1F4E-DBE3-E14B-DAB7-81780B073142}"/>
                </a:ext>
              </a:extLst>
            </p:cNvPr>
            <p:cNvSpPr txBox="1">
              <a:spLocks/>
            </p:cNvSpPr>
            <p:nvPr/>
          </p:nvSpPr>
          <p:spPr>
            <a:xfrm>
              <a:off x="1767718" y="1029185"/>
              <a:ext cx="4040188" cy="6397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Electric polarizability (</a:t>
              </a:r>
              <a:r>
                <a:rPr lang="en-US" b="1" i="1" dirty="0">
                  <a:latin typeface="Times New Roman"/>
                  <a:cs typeface="Times New Roman"/>
                </a:rPr>
                <a:t>α</a:t>
              </a:r>
              <a:r>
                <a:rPr lang="en-US" b="1" i="1" baseline="-25000" dirty="0">
                  <a:latin typeface="Times New Roman"/>
                  <a:cs typeface="Times New Roman"/>
                </a:rPr>
                <a:t>E</a:t>
              </a:r>
              <a:r>
                <a:rPr lang="en-US" sz="2400" b="1" dirty="0"/>
                <a:t>)</a:t>
              </a:r>
            </a:p>
          </p:txBody>
        </p:sp>
        <p:graphicFrame>
          <p:nvGraphicFramePr>
            <p:cNvPr id="12" name="Object 11">
              <a:extLst>
                <a:ext uri="{FF2B5EF4-FFF2-40B4-BE49-F238E27FC236}">
                  <a16:creationId xmlns:a16="http://schemas.microsoft.com/office/drawing/2014/main" id="{E3FECED2-345C-CE34-914C-3629D3B71423}"/>
                </a:ext>
              </a:extLst>
            </p:cNvPr>
            <p:cNvGraphicFramePr>
              <a:graphicFrameLocks noChangeAspect="1"/>
            </p:cNvGraphicFramePr>
            <p:nvPr>
              <p:extLst>
                <p:ext uri="{D42A27DB-BD31-4B8C-83A1-F6EECF244321}">
                  <p14:modId xmlns:p14="http://schemas.microsoft.com/office/powerpoint/2010/main" val="568029525"/>
                </p:ext>
              </p:extLst>
            </p:nvPr>
          </p:nvGraphicFramePr>
          <p:xfrm>
            <a:off x="3070264" y="1890872"/>
            <a:ext cx="1414231" cy="596378"/>
          </p:xfrm>
          <a:graphic>
            <a:graphicData uri="http://schemas.openxmlformats.org/presentationml/2006/ole">
              <mc:AlternateContent xmlns:mc="http://schemas.openxmlformats.org/markup-compatibility/2006">
                <mc:Choice xmlns:v="urn:schemas-microsoft-com:vml" Requires="v">
                  <p:oleObj name="Equation" r:id="rId2" imgW="571500" imgH="241300" progId="Equation.3">
                    <p:embed/>
                  </p:oleObj>
                </mc:Choice>
                <mc:Fallback>
                  <p:oleObj name="Equation" r:id="rId2" imgW="571500" imgH="241300" progId="Equation.3">
                    <p:embed/>
                    <p:pic>
                      <p:nvPicPr>
                        <p:cNvPr id="8" name="Object 7">
                          <a:extLst>
                            <a:ext uri="{FF2B5EF4-FFF2-40B4-BE49-F238E27FC236}">
                              <a16:creationId xmlns:a16="http://schemas.microsoft.com/office/drawing/2014/main" id="{44079102-7E96-F146-97EE-20D38FA5592B}"/>
                            </a:ext>
                          </a:extLst>
                        </p:cNvPr>
                        <p:cNvPicPr/>
                        <p:nvPr/>
                      </p:nvPicPr>
                      <p:blipFill>
                        <a:blip r:embed="rId3"/>
                        <a:stretch>
                          <a:fillRect/>
                        </a:stretch>
                      </p:blipFill>
                      <p:spPr>
                        <a:xfrm>
                          <a:off x="3070264" y="1890872"/>
                          <a:ext cx="1414231" cy="59637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D686F1E7-993A-A5C4-FE3C-00A892936422}"/>
                </a:ext>
              </a:extLst>
            </p:cNvPr>
            <p:cNvSpPr txBox="1"/>
            <p:nvPr/>
          </p:nvSpPr>
          <p:spPr>
            <a:xfrm>
              <a:off x="2752208" y="4979997"/>
              <a:ext cx="2071208" cy="430887"/>
            </a:xfrm>
            <a:prstGeom prst="rect">
              <a:avLst/>
            </a:prstGeom>
            <a:noFill/>
          </p:spPr>
          <p:txBody>
            <a:bodyPr wrap="none" rtlCol="0">
              <a:spAutoFit/>
            </a:bodyPr>
            <a:lstStyle/>
            <a:p>
              <a:r>
                <a:rPr lang="en-US" sz="2200" dirty="0"/>
                <a:t> “</a:t>
              </a:r>
              <a:r>
                <a:rPr lang="en-US" sz="2200" dirty="0" err="1"/>
                <a:t>Stretchability</a:t>
              </a:r>
              <a:r>
                <a:rPr lang="en-US" sz="2200" dirty="0"/>
                <a:t>” </a:t>
              </a:r>
            </a:p>
          </p:txBody>
        </p:sp>
        <p:pic>
          <p:nvPicPr>
            <p:cNvPr id="18" name="Picture 17">
              <a:extLst>
                <a:ext uri="{FF2B5EF4-FFF2-40B4-BE49-F238E27FC236}">
                  <a16:creationId xmlns:a16="http://schemas.microsoft.com/office/drawing/2014/main" id="{B901510F-ED1B-00DC-B7E5-85CDE3D4AF74}"/>
                </a:ext>
              </a:extLst>
            </p:cNvPr>
            <p:cNvPicPr>
              <a:picLocks noChangeAspect="1"/>
            </p:cNvPicPr>
            <p:nvPr/>
          </p:nvPicPr>
          <p:blipFill>
            <a:blip r:embed="rId4"/>
            <a:stretch>
              <a:fillRect/>
            </a:stretch>
          </p:blipFill>
          <p:spPr>
            <a:xfrm>
              <a:off x="1813631" y="2749117"/>
              <a:ext cx="3948361" cy="1955379"/>
            </a:xfrm>
            <a:prstGeom prst="rect">
              <a:avLst/>
            </a:prstGeom>
          </p:spPr>
        </p:pic>
      </p:grpSp>
      <p:sp>
        <p:nvSpPr>
          <p:cNvPr id="17" name="TextBox 16">
            <a:extLst>
              <a:ext uri="{FF2B5EF4-FFF2-40B4-BE49-F238E27FC236}">
                <a16:creationId xmlns:a16="http://schemas.microsoft.com/office/drawing/2014/main" id="{17DE6709-C835-843B-AA11-48759923FC76}"/>
              </a:ext>
            </a:extLst>
          </p:cNvPr>
          <p:cNvSpPr txBox="1"/>
          <p:nvPr/>
        </p:nvSpPr>
        <p:spPr>
          <a:xfrm>
            <a:off x="4865712" y="5598931"/>
            <a:ext cx="2493311" cy="307777"/>
          </a:xfrm>
          <a:prstGeom prst="rect">
            <a:avLst/>
          </a:prstGeom>
          <a:noFill/>
        </p:spPr>
        <p:txBody>
          <a:bodyPr wrap="none" rtlCol="0">
            <a:spAutoFit/>
          </a:bodyPr>
          <a:lstStyle/>
          <a:p>
            <a:r>
              <a:rPr lang="en-US" sz="1400" dirty="0">
                <a:solidFill>
                  <a:schemeClr val="bg1">
                    <a:lumMod val="50000"/>
                  </a:schemeClr>
                </a:solidFill>
                <a:latin typeface="Times New Roman" panose="02020603050405020304" pitchFamily="18" charset="0"/>
                <a:cs typeface="Times New Roman" panose="02020603050405020304" pitchFamily="18" charset="0"/>
              </a:rPr>
              <a:t>(Graphs credited to P. P. Martel)</a:t>
            </a:r>
          </a:p>
        </p:txBody>
      </p:sp>
      <p:grpSp>
        <p:nvGrpSpPr>
          <p:cNvPr id="3" name="Group 2">
            <a:extLst>
              <a:ext uri="{FF2B5EF4-FFF2-40B4-BE49-F238E27FC236}">
                <a16:creationId xmlns:a16="http://schemas.microsoft.com/office/drawing/2014/main" id="{4072101D-4D59-239C-CD38-DC9DF981CD69}"/>
              </a:ext>
            </a:extLst>
          </p:cNvPr>
          <p:cNvGrpSpPr/>
          <p:nvPr/>
        </p:nvGrpSpPr>
        <p:grpSpPr>
          <a:xfrm>
            <a:off x="6744471" y="951749"/>
            <a:ext cx="4041775" cy="4613154"/>
            <a:chOff x="6744471" y="951749"/>
            <a:chExt cx="4041775" cy="4613154"/>
          </a:xfrm>
        </p:grpSpPr>
        <p:sp>
          <p:nvSpPr>
            <p:cNvPr id="9" name="Text Placeholder 24">
              <a:extLst>
                <a:ext uri="{FF2B5EF4-FFF2-40B4-BE49-F238E27FC236}">
                  <a16:creationId xmlns:a16="http://schemas.microsoft.com/office/drawing/2014/main" id="{C8608D50-256C-497C-52C1-E80723A5A9F1}"/>
                </a:ext>
              </a:extLst>
            </p:cNvPr>
            <p:cNvSpPr txBox="1">
              <a:spLocks/>
            </p:cNvSpPr>
            <p:nvPr/>
          </p:nvSpPr>
          <p:spPr>
            <a:xfrm>
              <a:off x="6744471" y="951749"/>
              <a:ext cx="4041775" cy="6397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Magnetic polarizability  (</a:t>
              </a:r>
              <a:r>
                <a:rPr lang="en-US" b="1" i="1" dirty="0">
                  <a:latin typeface="Times New Roman"/>
                  <a:cs typeface="Times New Roman"/>
                </a:rPr>
                <a:t>β</a:t>
              </a:r>
              <a:r>
                <a:rPr lang="en-US" b="1" i="1" baseline="-25000" dirty="0">
                  <a:latin typeface="Times New Roman"/>
                  <a:cs typeface="Times New Roman"/>
                </a:rPr>
                <a:t>M</a:t>
              </a:r>
              <a:r>
                <a:rPr lang="en-US" sz="2400" b="1" dirty="0"/>
                <a:t>)</a:t>
              </a:r>
            </a:p>
          </p:txBody>
        </p:sp>
        <p:sp>
          <p:nvSpPr>
            <p:cNvPr id="10" name="Content Placeholder 4">
              <a:extLst>
                <a:ext uri="{FF2B5EF4-FFF2-40B4-BE49-F238E27FC236}">
                  <a16:creationId xmlns:a16="http://schemas.microsoft.com/office/drawing/2014/main" id="{C51A300B-0109-27FB-5178-822C0AB57A0E}"/>
                </a:ext>
              </a:extLst>
            </p:cNvPr>
            <p:cNvSpPr txBox="1">
              <a:spLocks/>
            </p:cNvSpPr>
            <p:nvPr/>
          </p:nvSpPr>
          <p:spPr>
            <a:xfrm>
              <a:off x="6744471" y="1613615"/>
              <a:ext cx="4041775" cy="3951288"/>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endParaRPr lang="en-US"/>
            </a:p>
            <a:p>
              <a:pPr lvl="1"/>
              <a:endParaRPr lang="en-US" dirty="0"/>
            </a:p>
          </p:txBody>
        </p:sp>
        <p:graphicFrame>
          <p:nvGraphicFramePr>
            <p:cNvPr id="11" name="Object 10">
              <a:extLst>
                <a:ext uri="{FF2B5EF4-FFF2-40B4-BE49-F238E27FC236}">
                  <a16:creationId xmlns:a16="http://schemas.microsoft.com/office/drawing/2014/main" id="{84DB4BD6-68F5-D021-F6EA-092F454F64C4}"/>
                </a:ext>
              </a:extLst>
            </p:cNvPr>
            <p:cNvGraphicFramePr>
              <a:graphicFrameLocks noChangeAspect="1"/>
            </p:cNvGraphicFramePr>
            <p:nvPr>
              <p:extLst>
                <p:ext uri="{D42A27DB-BD31-4B8C-83A1-F6EECF244321}">
                  <p14:modId xmlns:p14="http://schemas.microsoft.com/office/powerpoint/2010/main" val="1182032330"/>
                </p:ext>
              </p:extLst>
            </p:nvPr>
          </p:nvGraphicFramePr>
          <p:xfrm>
            <a:off x="8031919" y="1813436"/>
            <a:ext cx="1635705" cy="596378"/>
          </p:xfrm>
          <a:graphic>
            <a:graphicData uri="http://schemas.openxmlformats.org/presentationml/2006/ole">
              <mc:AlternateContent xmlns:mc="http://schemas.openxmlformats.org/markup-compatibility/2006">
                <mc:Choice xmlns:v="urn:schemas-microsoft-com:vml" Requires="v">
                  <p:oleObj name="Equation" r:id="rId5" imgW="660400" imgH="241300" progId="Equation.3">
                    <p:embed/>
                  </p:oleObj>
                </mc:Choice>
                <mc:Fallback>
                  <p:oleObj name="Equation" r:id="rId5" imgW="660400" imgH="241300" progId="Equation.3">
                    <p:embed/>
                    <p:pic>
                      <p:nvPicPr>
                        <p:cNvPr id="7" name="Object 6">
                          <a:extLst>
                            <a:ext uri="{FF2B5EF4-FFF2-40B4-BE49-F238E27FC236}">
                              <a16:creationId xmlns:a16="http://schemas.microsoft.com/office/drawing/2014/main" id="{65B769BC-3F6C-1E4A-9D71-D064957FAD84}"/>
                            </a:ext>
                          </a:extLst>
                        </p:cNvPr>
                        <p:cNvPicPr/>
                        <p:nvPr/>
                      </p:nvPicPr>
                      <p:blipFill>
                        <a:blip r:embed="rId6"/>
                        <a:stretch>
                          <a:fillRect/>
                        </a:stretch>
                      </p:blipFill>
                      <p:spPr>
                        <a:xfrm>
                          <a:off x="8031919" y="1813436"/>
                          <a:ext cx="1635705" cy="59637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2CF4B0E-16AD-A158-3724-B379A0308AFE}"/>
                </a:ext>
              </a:extLst>
            </p:cNvPr>
            <p:cNvSpPr txBox="1"/>
            <p:nvPr/>
          </p:nvSpPr>
          <p:spPr>
            <a:xfrm>
              <a:off x="7863091" y="4902561"/>
              <a:ext cx="1804533" cy="430887"/>
            </a:xfrm>
            <a:prstGeom prst="rect">
              <a:avLst/>
            </a:prstGeom>
            <a:noFill/>
          </p:spPr>
          <p:txBody>
            <a:bodyPr wrap="none" rtlCol="0">
              <a:spAutoFit/>
            </a:bodyPr>
            <a:lstStyle/>
            <a:p>
              <a:r>
                <a:rPr lang="en-US" sz="2200" dirty="0"/>
                <a:t> “</a:t>
              </a:r>
              <a:r>
                <a:rPr lang="en-US" sz="2200" dirty="0" err="1"/>
                <a:t>Alignability</a:t>
              </a:r>
              <a:r>
                <a:rPr lang="en-US" sz="2200" dirty="0"/>
                <a:t>” </a:t>
              </a:r>
            </a:p>
          </p:txBody>
        </p:sp>
        <p:pic>
          <p:nvPicPr>
            <p:cNvPr id="19" name="Picture 18">
              <a:extLst>
                <a:ext uri="{FF2B5EF4-FFF2-40B4-BE49-F238E27FC236}">
                  <a16:creationId xmlns:a16="http://schemas.microsoft.com/office/drawing/2014/main" id="{4FA4D0BD-250E-CC20-E81F-052B841E18C6}"/>
                </a:ext>
              </a:extLst>
            </p:cNvPr>
            <p:cNvPicPr>
              <a:picLocks noChangeAspect="1"/>
            </p:cNvPicPr>
            <p:nvPr/>
          </p:nvPicPr>
          <p:blipFill>
            <a:blip r:embed="rId7"/>
            <a:stretch>
              <a:fillRect/>
            </a:stretch>
          </p:blipFill>
          <p:spPr>
            <a:xfrm>
              <a:off x="6800704" y="2675892"/>
              <a:ext cx="3960896" cy="1955379"/>
            </a:xfrm>
            <a:prstGeom prst="rect">
              <a:avLst/>
            </a:prstGeom>
          </p:spPr>
        </p:pic>
      </p:grpSp>
    </p:spTree>
    <p:extLst>
      <p:ext uri="{BB962C8B-B14F-4D97-AF65-F5344CB8AC3E}">
        <p14:creationId xmlns:p14="http://schemas.microsoft.com/office/powerpoint/2010/main" val="354138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4E00-E12C-E3CF-0B91-2327FAD771A7}"/>
              </a:ext>
            </a:extLst>
          </p:cNvPr>
          <p:cNvSpPr>
            <a:spLocks noGrp="1"/>
          </p:cNvSpPr>
          <p:nvPr>
            <p:ph type="title"/>
          </p:nvPr>
        </p:nvSpPr>
        <p:spPr>
          <a:xfrm>
            <a:off x="525379" y="288968"/>
            <a:ext cx="11141242" cy="1325563"/>
          </a:xfrm>
        </p:spPr>
        <p:txBody>
          <a:bodyPr anchor="t">
            <a:normAutofit/>
          </a:bodyPr>
          <a:lstStyle/>
          <a:p>
            <a:pPr algn="ctr"/>
            <a:r>
              <a:rPr lang="en-US" sz="4800" b="1" dirty="0">
                <a:solidFill>
                  <a:srgbClr val="A31F34"/>
                </a:solidFill>
                <a:effectLst>
                  <a:outerShdw blurRad="50800" dist="38100" dir="2700000" algn="tl" rotWithShape="0">
                    <a:prstClr val="black">
                      <a:alpha val="40000"/>
                    </a:prstClr>
                  </a:outerShdw>
                </a:effectLst>
                <a:latin typeface="Times New Roman"/>
                <a:cs typeface="Times New Roman"/>
              </a:rPr>
              <a:t>Nucleon electromagnetic polarizabilities</a:t>
            </a:r>
            <a:endParaRPr lang="en-US" sz="4800" dirty="0">
              <a:solidFill>
                <a:srgbClr val="A31F34"/>
              </a:solidFill>
            </a:endParaRPr>
          </a:p>
        </p:txBody>
      </p:sp>
      <p:sp>
        <p:nvSpPr>
          <p:cNvPr id="4" name="Date Placeholder 3">
            <a:extLst>
              <a:ext uri="{FF2B5EF4-FFF2-40B4-BE49-F238E27FC236}">
                <a16:creationId xmlns:a16="http://schemas.microsoft.com/office/drawing/2014/main" id="{9504BBFD-17B6-CEB5-2A1C-AAC7230DC5CC}"/>
              </a:ext>
            </a:extLst>
          </p:cNvPr>
          <p:cNvSpPr>
            <a:spLocks noGrp="1"/>
          </p:cNvSpPr>
          <p:nvPr>
            <p:ph type="dt" sz="half" idx="10"/>
          </p:nvPr>
        </p:nvSpPr>
        <p:spPr/>
        <p:txBody>
          <a:bodyPr/>
          <a:lstStyle/>
          <a:p>
            <a:r>
              <a:rPr lang="en-US"/>
              <a:t>Xiaqing Li</a:t>
            </a:r>
          </a:p>
        </p:txBody>
      </p:sp>
      <p:sp>
        <p:nvSpPr>
          <p:cNvPr id="5" name="Footer Placeholder 4">
            <a:extLst>
              <a:ext uri="{FF2B5EF4-FFF2-40B4-BE49-F238E27FC236}">
                <a16:creationId xmlns:a16="http://schemas.microsoft.com/office/drawing/2014/main" id="{64C23828-B6BC-74F8-9B8B-47FE5351388D}"/>
              </a:ext>
            </a:extLst>
          </p:cNvPr>
          <p:cNvSpPr>
            <a:spLocks noGrp="1"/>
          </p:cNvSpPr>
          <p:nvPr>
            <p:ph type="ftr" sz="quarter" idx="11"/>
          </p:nvPr>
        </p:nvSpPr>
        <p:spPr/>
        <p:txBody>
          <a:bodyPr/>
          <a:lstStyle/>
          <a:p>
            <a:r>
              <a:rPr lang="en-US"/>
              <a:t>UCAS  August 17, 2022</a:t>
            </a:r>
          </a:p>
        </p:txBody>
      </p:sp>
      <p:sp>
        <p:nvSpPr>
          <p:cNvPr id="6" name="Slide Number Placeholder 5">
            <a:extLst>
              <a:ext uri="{FF2B5EF4-FFF2-40B4-BE49-F238E27FC236}">
                <a16:creationId xmlns:a16="http://schemas.microsoft.com/office/drawing/2014/main" id="{A5A112B1-E3F0-92BF-6B40-D7FB9B3DE3F3}"/>
              </a:ext>
            </a:extLst>
          </p:cNvPr>
          <p:cNvSpPr>
            <a:spLocks noGrp="1"/>
          </p:cNvSpPr>
          <p:nvPr>
            <p:ph type="sldNum" sz="quarter" idx="12"/>
          </p:nvPr>
        </p:nvSpPr>
        <p:spPr/>
        <p:txBody>
          <a:bodyPr/>
          <a:lstStyle/>
          <a:p>
            <a:fld id="{BC1DC261-CB85-4346-B923-FF3322A4CE28}" type="slidenum">
              <a:rPr lang="en-US" smtClean="0"/>
              <a:t>6</a:t>
            </a:fld>
            <a:endParaRPr lang="en-US"/>
          </a:p>
        </p:txBody>
      </p:sp>
      <p:sp>
        <p:nvSpPr>
          <p:cNvPr id="13" name="TextBox 12">
            <a:extLst>
              <a:ext uri="{FF2B5EF4-FFF2-40B4-BE49-F238E27FC236}">
                <a16:creationId xmlns:a16="http://schemas.microsoft.com/office/drawing/2014/main" id="{D099CEC4-B606-9BCB-5C37-44231E80F384}"/>
              </a:ext>
            </a:extLst>
          </p:cNvPr>
          <p:cNvSpPr txBox="1"/>
          <p:nvPr/>
        </p:nvSpPr>
        <p:spPr>
          <a:xfrm>
            <a:off x="525380" y="5696027"/>
            <a:ext cx="10603832" cy="923330"/>
          </a:xfrm>
          <a:prstGeom prst="rect">
            <a:avLst/>
          </a:prstGeom>
          <a:noFill/>
        </p:spPr>
        <p:txBody>
          <a:bodyPr wrap="square" rtlCol="0">
            <a:spAutoFit/>
          </a:bodyPr>
          <a:lstStyle/>
          <a:p>
            <a:pPr marL="342900" indent="-342900">
              <a:buFont typeface="Arial" panose="020B0604020202020204" pitchFamily="34" charset="0"/>
              <a:buChar char="•"/>
            </a:pPr>
            <a:r>
              <a:rPr lang="en-US" dirty="0"/>
              <a:t>Both are </a:t>
            </a:r>
            <a:r>
              <a:rPr lang="en-US" b="1" dirty="0">
                <a:solidFill>
                  <a:srgbClr val="A10000"/>
                </a:solidFill>
              </a:rPr>
              <a:t>fundamental structure constants </a:t>
            </a:r>
            <a:r>
              <a:rPr lang="en-US" dirty="0"/>
              <a:t>of nucleons</a:t>
            </a:r>
          </a:p>
          <a:p>
            <a:pPr marL="342900" indent="-342900">
              <a:buFont typeface="Arial" panose="020B0604020202020204" pitchFamily="34" charset="0"/>
              <a:buChar char="•"/>
            </a:pPr>
            <a:r>
              <a:rPr lang="en-US" dirty="0"/>
              <a:t>In </a:t>
            </a:r>
            <a:r>
              <a:rPr lang="en-US" b="1" dirty="0">
                <a:solidFill>
                  <a:srgbClr val="A10000"/>
                </a:solidFill>
              </a:rPr>
              <a:t>nuclear Compton scattering</a:t>
            </a:r>
            <a:r>
              <a:rPr lang="en-US" dirty="0"/>
              <a:t>, the incident real photon acts as an external EM field applied to the nucleon</a:t>
            </a:r>
          </a:p>
          <a:p>
            <a:pPr marL="342900" indent="-342900">
              <a:buFont typeface="Arial" panose="020B0604020202020204" pitchFamily="34" charset="0"/>
              <a:buChar char="•"/>
            </a:pPr>
            <a:endParaRPr lang="en-US" dirty="0"/>
          </a:p>
        </p:txBody>
      </p:sp>
      <p:sp>
        <p:nvSpPr>
          <p:cNvPr id="35" name="Content Placeholder 3">
            <a:extLst>
              <a:ext uri="{FF2B5EF4-FFF2-40B4-BE49-F238E27FC236}">
                <a16:creationId xmlns:a16="http://schemas.microsoft.com/office/drawing/2014/main" id="{F800AE8B-3049-FC82-6A7B-43178D5C8687}"/>
              </a:ext>
            </a:extLst>
          </p:cNvPr>
          <p:cNvSpPr txBox="1">
            <a:spLocks/>
          </p:cNvSpPr>
          <p:nvPr/>
        </p:nvSpPr>
        <p:spPr>
          <a:xfrm>
            <a:off x="1452141" y="1612391"/>
            <a:ext cx="4040188" cy="3951288"/>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endParaRPr lang="en-US"/>
          </a:p>
          <a:p>
            <a:pPr lvl="1"/>
            <a:endParaRPr lang="en-US" dirty="0"/>
          </a:p>
        </p:txBody>
      </p:sp>
      <p:graphicFrame>
        <p:nvGraphicFramePr>
          <p:cNvPr id="39" name="Object 38">
            <a:extLst>
              <a:ext uri="{FF2B5EF4-FFF2-40B4-BE49-F238E27FC236}">
                <a16:creationId xmlns:a16="http://schemas.microsoft.com/office/drawing/2014/main" id="{DA9049DD-FF4F-02DC-BF93-F6FCFC41D588}"/>
              </a:ext>
            </a:extLst>
          </p:cNvPr>
          <p:cNvGraphicFramePr>
            <a:graphicFrameLocks noChangeAspect="1"/>
          </p:cNvGraphicFramePr>
          <p:nvPr>
            <p:extLst>
              <p:ext uri="{D42A27DB-BD31-4B8C-83A1-F6EECF244321}">
                <p14:modId xmlns:p14="http://schemas.microsoft.com/office/powerpoint/2010/main" val="3352659738"/>
              </p:ext>
            </p:extLst>
          </p:nvPr>
        </p:nvGraphicFramePr>
        <p:xfrm>
          <a:off x="2638004" y="1871144"/>
          <a:ext cx="1646237" cy="709612"/>
        </p:xfrm>
        <a:graphic>
          <a:graphicData uri="http://schemas.openxmlformats.org/presentationml/2006/ole">
            <mc:AlternateContent xmlns:mc="http://schemas.openxmlformats.org/markup-compatibility/2006">
              <mc:Choice xmlns:v="urn:schemas-microsoft-com:vml" Requires="v">
                <p:oleObj name="Equation" r:id="rId2" imgW="558800" imgH="241300" progId="Equation.3">
                  <p:embed/>
                </p:oleObj>
              </mc:Choice>
              <mc:Fallback>
                <p:oleObj name="Equation" r:id="rId2" imgW="558800" imgH="241300" progId="Equation.3">
                  <p:embed/>
                  <p:pic>
                    <p:nvPicPr>
                      <p:cNvPr id="19" name="Object 18"/>
                      <p:cNvPicPr/>
                      <p:nvPr/>
                    </p:nvPicPr>
                    <p:blipFill>
                      <a:blip r:embed="rId3"/>
                      <a:stretch>
                        <a:fillRect/>
                      </a:stretch>
                    </p:blipFill>
                    <p:spPr>
                      <a:xfrm>
                        <a:off x="2638004" y="1871144"/>
                        <a:ext cx="1646237" cy="709612"/>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B5E4DF04-569C-CC78-129A-3057A5E3FC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6067" y="3986369"/>
            <a:ext cx="3651035" cy="1383504"/>
          </a:xfrm>
          <a:prstGeom prst="rect">
            <a:avLst/>
          </a:prstGeom>
        </p:spPr>
      </p:pic>
      <p:pic>
        <p:nvPicPr>
          <p:cNvPr id="41" name="Picture 40">
            <a:extLst>
              <a:ext uri="{FF2B5EF4-FFF2-40B4-BE49-F238E27FC236}">
                <a16:creationId xmlns:a16="http://schemas.microsoft.com/office/drawing/2014/main" id="{57A4817B-F822-5673-018E-E775D2C72B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1370" y="1660678"/>
            <a:ext cx="3187700" cy="2190204"/>
          </a:xfrm>
          <a:prstGeom prst="rect">
            <a:avLst/>
          </a:prstGeom>
        </p:spPr>
      </p:pic>
      <p:graphicFrame>
        <p:nvGraphicFramePr>
          <p:cNvPr id="44" name="Object 43">
            <a:extLst>
              <a:ext uri="{FF2B5EF4-FFF2-40B4-BE49-F238E27FC236}">
                <a16:creationId xmlns:a16="http://schemas.microsoft.com/office/drawing/2014/main" id="{C7D70570-BEA7-2B57-FD0C-4C954A176D78}"/>
              </a:ext>
            </a:extLst>
          </p:cNvPr>
          <p:cNvGraphicFramePr>
            <a:graphicFrameLocks noChangeAspect="1"/>
          </p:cNvGraphicFramePr>
          <p:nvPr>
            <p:extLst>
              <p:ext uri="{D42A27DB-BD31-4B8C-83A1-F6EECF244321}">
                <p14:modId xmlns:p14="http://schemas.microsoft.com/office/powerpoint/2010/main" val="3428357344"/>
              </p:ext>
            </p:extLst>
          </p:nvPr>
        </p:nvGraphicFramePr>
        <p:xfrm>
          <a:off x="1515641" y="3966082"/>
          <a:ext cx="1704975" cy="414337"/>
        </p:xfrm>
        <a:graphic>
          <a:graphicData uri="http://schemas.openxmlformats.org/presentationml/2006/ole">
            <mc:AlternateContent xmlns:mc="http://schemas.openxmlformats.org/markup-compatibility/2006">
              <mc:Choice xmlns:v="urn:schemas-microsoft-com:vml" Requires="v">
                <p:oleObj name="Equation" r:id="rId6" imgW="990600" imgH="241300" progId="Equation.3">
                  <p:embed/>
                </p:oleObj>
              </mc:Choice>
              <mc:Fallback>
                <p:oleObj name="Equation" r:id="rId6" imgW="990600" imgH="241300" progId="Equation.3">
                  <p:embed/>
                  <p:pic>
                    <p:nvPicPr>
                      <p:cNvPr id="21" name="Object 20"/>
                      <p:cNvPicPr/>
                      <p:nvPr/>
                    </p:nvPicPr>
                    <p:blipFill>
                      <a:blip r:embed="rId7"/>
                      <a:stretch>
                        <a:fillRect/>
                      </a:stretch>
                    </p:blipFill>
                    <p:spPr>
                      <a:xfrm>
                        <a:off x="1515641" y="3966082"/>
                        <a:ext cx="1704975" cy="414337"/>
                      </a:xfrm>
                      <a:prstGeom prst="rect">
                        <a:avLst/>
                      </a:prstGeom>
                    </p:spPr>
                  </p:pic>
                </p:oleObj>
              </mc:Fallback>
            </mc:AlternateContent>
          </a:graphicData>
        </a:graphic>
      </p:graphicFrame>
      <p:sp>
        <p:nvSpPr>
          <p:cNvPr id="46" name="Text Placeholder 23">
            <a:extLst>
              <a:ext uri="{FF2B5EF4-FFF2-40B4-BE49-F238E27FC236}">
                <a16:creationId xmlns:a16="http://schemas.microsoft.com/office/drawing/2014/main" id="{1B3BB159-1332-F244-592D-DAF8CDB369C3}"/>
              </a:ext>
            </a:extLst>
          </p:cNvPr>
          <p:cNvSpPr txBox="1">
            <a:spLocks/>
          </p:cNvSpPr>
          <p:nvPr/>
        </p:nvSpPr>
        <p:spPr>
          <a:xfrm>
            <a:off x="1440076" y="951749"/>
            <a:ext cx="4040188" cy="6397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Electric polarizability (</a:t>
            </a:r>
            <a:r>
              <a:rPr lang="en-US" b="1" i="1" dirty="0">
                <a:latin typeface="Times New Roman"/>
                <a:cs typeface="Times New Roman"/>
              </a:rPr>
              <a:t>α</a:t>
            </a:r>
            <a:r>
              <a:rPr lang="en-US" b="1" i="1" baseline="-25000" dirty="0">
                <a:latin typeface="Times New Roman"/>
                <a:cs typeface="Times New Roman"/>
              </a:rPr>
              <a:t>E</a:t>
            </a:r>
            <a:r>
              <a:rPr lang="en-US" sz="2400" b="1" dirty="0"/>
              <a:t>)</a:t>
            </a:r>
          </a:p>
        </p:txBody>
      </p:sp>
      <p:grpSp>
        <p:nvGrpSpPr>
          <p:cNvPr id="3" name="Group 2">
            <a:extLst>
              <a:ext uri="{FF2B5EF4-FFF2-40B4-BE49-F238E27FC236}">
                <a16:creationId xmlns:a16="http://schemas.microsoft.com/office/drawing/2014/main" id="{AE85E1AF-D153-1B60-2A77-DB760764772B}"/>
              </a:ext>
            </a:extLst>
          </p:cNvPr>
          <p:cNvGrpSpPr/>
          <p:nvPr/>
        </p:nvGrpSpPr>
        <p:grpSpPr>
          <a:xfrm>
            <a:off x="6744471" y="951749"/>
            <a:ext cx="4041775" cy="4611930"/>
            <a:chOff x="6744471" y="951749"/>
            <a:chExt cx="4041775" cy="4611930"/>
          </a:xfrm>
        </p:grpSpPr>
        <p:sp>
          <p:nvSpPr>
            <p:cNvPr id="37" name="Content Placeholder 4">
              <a:extLst>
                <a:ext uri="{FF2B5EF4-FFF2-40B4-BE49-F238E27FC236}">
                  <a16:creationId xmlns:a16="http://schemas.microsoft.com/office/drawing/2014/main" id="{2291E890-154F-08BF-2AA0-7B4B10CB0FDE}"/>
                </a:ext>
              </a:extLst>
            </p:cNvPr>
            <p:cNvSpPr txBox="1">
              <a:spLocks/>
            </p:cNvSpPr>
            <p:nvPr/>
          </p:nvSpPr>
          <p:spPr>
            <a:xfrm>
              <a:off x="6744471" y="1612391"/>
              <a:ext cx="4041775" cy="3951288"/>
            </a:xfrm>
            <a:prstGeom prst="rect">
              <a:avLst/>
            </a:prstGeom>
            <a:ln>
              <a:solidFill>
                <a:srgbClr val="00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endParaRPr lang="en-US"/>
            </a:p>
            <a:p>
              <a:pPr lvl="1"/>
              <a:endParaRPr lang="en-US" dirty="0"/>
            </a:p>
          </p:txBody>
        </p:sp>
        <p:graphicFrame>
          <p:nvGraphicFramePr>
            <p:cNvPr id="38" name="Object 37">
              <a:extLst>
                <a:ext uri="{FF2B5EF4-FFF2-40B4-BE49-F238E27FC236}">
                  <a16:creationId xmlns:a16="http://schemas.microsoft.com/office/drawing/2014/main" id="{824545D8-46EA-E2BE-F871-E7948A81B411}"/>
                </a:ext>
              </a:extLst>
            </p:cNvPr>
            <p:cNvGraphicFramePr>
              <a:graphicFrameLocks noChangeAspect="1"/>
            </p:cNvGraphicFramePr>
            <p:nvPr>
              <p:extLst>
                <p:ext uri="{D42A27DB-BD31-4B8C-83A1-F6EECF244321}">
                  <p14:modId xmlns:p14="http://schemas.microsoft.com/office/powerpoint/2010/main" val="2679802047"/>
                </p:ext>
              </p:extLst>
            </p:nvPr>
          </p:nvGraphicFramePr>
          <p:xfrm>
            <a:off x="7949384" y="1871144"/>
            <a:ext cx="1758572" cy="710158"/>
          </p:xfrm>
          <a:graphic>
            <a:graphicData uri="http://schemas.openxmlformats.org/presentationml/2006/ole">
              <mc:AlternateContent xmlns:mc="http://schemas.openxmlformats.org/markup-compatibility/2006">
                <mc:Choice xmlns:v="urn:schemas-microsoft-com:vml" Requires="v">
                  <p:oleObj name="Equation" r:id="rId8" imgW="596900" imgH="241300" progId="Equation.3">
                    <p:embed/>
                  </p:oleObj>
                </mc:Choice>
                <mc:Fallback>
                  <p:oleObj name="Equation" r:id="rId8" imgW="596900" imgH="241300" progId="Equation.3">
                    <p:embed/>
                    <p:pic>
                      <p:nvPicPr>
                        <p:cNvPr id="17" name="Object 16"/>
                        <p:cNvPicPr/>
                        <p:nvPr/>
                      </p:nvPicPr>
                      <p:blipFill>
                        <a:blip r:embed="rId9"/>
                        <a:stretch>
                          <a:fillRect/>
                        </a:stretch>
                      </p:blipFill>
                      <p:spPr>
                        <a:xfrm>
                          <a:off x="7949384" y="1871144"/>
                          <a:ext cx="1758572" cy="710158"/>
                        </a:xfrm>
                        <a:prstGeom prst="rect">
                          <a:avLst/>
                        </a:prstGeom>
                      </p:spPr>
                    </p:pic>
                  </p:oleObj>
                </mc:Fallback>
              </mc:AlternateContent>
            </a:graphicData>
          </a:graphic>
        </p:graphicFrame>
        <p:pic>
          <p:nvPicPr>
            <p:cNvPr id="42" name="Picture 41">
              <a:extLst>
                <a:ext uri="{FF2B5EF4-FFF2-40B4-BE49-F238E27FC236}">
                  <a16:creationId xmlns:a16="http://schemas.microsoft.com/office/drawing/2014/main" id="{30193514-C346-766C-C9B4-E0B17E67478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99554" y="1661776"/>
              <a:ext cx="3238500" cy="2324593"/>
            </a:xfrm>
            <a:prstGeom prst="rect">
              <a:avLst/>
            </a:prstGeom>
          </p:spPr>
        </p:pic>
        <p:pic>
          <p:nvPicPr>
            <p:cNvPr id="43" name="Picture 42">
              <a:extLst>
                <a:ext uri="{FF2B5EF4-FFF2-40B4-BE49-F238E27FC236}">
                  <a16:creationId xmlns:a16="http://schemas.microsoft.com/office/drawing/2014/main" id="{05F1B4FD-B838-4639-DA19-A318627923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25578" y="4107217"/>
              <a:ext cx="2654136" cy="1335704"/>
            </a:xfrm>
            <a:prstGeom prst="rect">
              <a:avLst/>
            </a:prstGeom>
          </p:spPr>
        </p:pic>
        <p:graphicFrame>
          <p:nvGraphicFramePr>
            <p:cNvPr id="45" name="Object 44">
              <a:extLst>
                <a:ext uri="{FF2B5EF4-FFF2-40B4-BE49-F238E27FC236}">
                  <a16:creationId xmlns:a16="http://schemas.microsoft.com/office/drawing/2014/main" id="{4B322263-7D9C-AECE-2532-1871F739C62F}"/>
                </a:ext>
              </a:extLst>
            </p:cNvPr>
            <p:cNvGraphicFramePr>
              <a:graphicFrameLocks noChangeAspect="1"/>
            </p:cNvGraphicFramePr>
            <p:nvPr>
              <p:extLst>
                <p:ext uri="{D42A27DB-BD31-4B8C-83A1-F6EECF244321}">
                  <p14:modId xmlns:p14="http://schemas.microsoft.com/office/powerpoint/2010/main" val="2462878377"/>
                </p:ext>
              </p:extLst>
            </p:nvPr>
          </p:nvGraphicFramePr>
          <p:xfrm>
            <a:off x="6925446" y="4001007"/>
            <a:ext cx="1779588" cy="396875"/>
          </p:xfrm>
          <a:graphic>
            <a:graphicData uri="http://schemas.openxmlformats.org/presentationml/2006/ole">
              <mc:AlternateContent xmlns:mc="http://schemas.openxmlformats.org/markup-compatibility/2006">
                <mc:Choice xmlns:v="urn:schemas-microsoft-com:vml" Requires="v">
                  <p:oleObj name="Equation" r:id="rId12" imgW="1079500" imgH="241300" progId="Equation.3">
                    <p:embed/>
                  </p:oleObj>
                </mc:Choice>
                <mc:Fallback>
                  <p:oleObj name="Equation" r:id="rId12" imgW="1079500" imgH="241300" progId="Equation.3">
                    <p:embed/>
                    <p:pic>
                      <p:nvPicPr>
                        <p:cNvPr id="22" name="Object 21"/>
                        <p:cNvPicPr/>
                        <p:nvPr/>
                      </p:nvPicPr>
                      <p:blipFill>
                        <a:blip r:embed="rId13"/>
                        <a:stretch>
                          <a:fillRect/>
                        </a:stretch>
                      </p:blipFill>
                      <p:spPr>
                        <a:xfrm>
                          <a:off x="6925446" y="4001007"/>
                          <a:ext cx="1779588" cy="396875"/>
                        </a:xfrm>
                        <a:prstGeom prst="rect">
                          <a:avLst/>
                        </a:prstGeom>
                      </p:spPr>
                    </p:pic>
                  </p:oleObj>
                </mc:Fallback>
              </mc:AlternateContent>
            </a:graphicData>
          </a:graphic>
        </p:graphicFrame>
        <p:sp>
          <p:nvSpPr>
            <p:cNvPr id="47" name="Text Placeholder 24">
              <a:extLst>
                <a:ext uri="{FF2B5EF4-FFF2-40B4-BE49-F238E27FC236}">
                  <a16:creationId xmlns:a16="http://schemas.microsoft.com/office/drawing/2014/main" id="{5B8E8705-C2CD-6277-94B5-32F7A63658A9}"/>
                </a:ext>
              </a:extLst>
            </p:cNvPr>
            <p:cNvSpPr txBox="1">
              <a:spLocks/>
            </p:cNvSpPr>
            <p:nvPr/>
          </p:nvSpPr>
          <p:spPr>
            <a:xfrm>
              <a:off x="6744471" y="951749"/>
              <a:ext cx="4041775" cy="6397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Magnetic polarizability  (</a:t>
              </a:r>
              <a:r>
                <a:rPr lang="en-US" b="1" i="1" dirty="0">
                  <a:latin typeface="Times New Roman"/>
                  <a:cs typeface="Times New Roman"/>
                </a:rPr>
                <a:t>β</a:t>
              </a:r>
              <a:r>
                <a:rPr lang="en-US" b="1" i="1" baseline="-25000" dirty="0">
                  <a:latin typeface="Times New Roman"/>
                  <a:cs typeface="Times New Roman"/>
                </a:rPr>
                <a:t>M</a:t>
              </a:r>
              <a:r>
                <a:rPr lang="en-US" sz="2400" b="1" dirty="0"/>
                <a:t>)</a:t>
              </a:r>
            </a:p>
          </p:txBody>
        </p:sp>
      </p:grpSp>
    </p:spTree>
    <p:extLst>
      <p:ext uri="{BB962C8B-B14F-4D97-AF65-F5344CB8AC3E}">
        <p14:creationId xmlns:p14="http://schemas.microsoft.com/office/powerpoint/2010/main" val="22377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E81521-D418-9D66-A9B2-F4638DC26216}"/>
              </a:ext>
            </a:extLst>
          </p:cNvPr>
          <p:cNvPicPr>
            <a:picLocks noChangeAspect="1"/>
          </p:cNvPicPr>
          <p:nvPr/>
        </p:nvPicPr>
        <p:blipFill>
          <a:blip r:embed="rId2"/>
          <a:stretch>
            <a:fillRect/>
          </a:stretch>
        </p:blipFill>
        <p:spPr>
          <a:xfrm>
            <a:off x="803854" y="1809766"/>
            <a:ext cx="9606203" cy="3156585"/>
          </a:xfrm>
          <a:prstGeom prst="rect">
            <a:avLst/>
          </a:prstGeom>
        </p:spPr>
      </p:pic>
      <p:sp>
        <p:nvSpPr>
          <p:cNvPr id="2" name="Title 1">
            <a:extLst>
              <a:ext uri="{FF2B5EF4-FFF2-40B4-BE49-F238E27FC236}">
                <a16:creationId xmlns:a16="http://schemas.microsoft.com/office/drawing/2014/main" id="{B69A8972-CFE0-6390-3FC3-9B67B4C80E4D}"/>
              </a:ext>
            </a:extLst>
          </p:cNvPr>
          <p:cNvSpPr>
            <a:spLocks noGrp="1"/>
          </p:cNvSpPr>
          <p:nvPr>
            <p:ph type="title"/>
          </p:nvPr>
        </p:nvSpPr>
        <p:spPr>
          <a:xfrm>
            <a:off x="284747" y="320675"/>
            <a:ext cx="11622506" cy="1325563"/>
          </a:xfrm>
        </p:spPr>
        <p:txBody>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Differential cross section of Compton scattering  </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N (</a:t>
            </a:r>
            <a:r>
              <a:rPr lang="en-US" b="1" i="1" dirty="0" err="1">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γ</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en-US" b="1" i="1" dirty="0" err="1">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γ</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 N’ </a:t>
            </a:r>
          </a:p>
        </p:txBody>
      </p:sp>
      <p:sp>
        <p:nvSpPr>
          <p:cNvPr id="5" name="Date Placeholder 4">
            <a:extLst>
              <a:ext uri="{FF2B5EF4-FFF2-40B4-BE49-F238E27FC236}">
                <a16:creationId xmlns:a16="http://schemas.microsoft.com/office/drawing/2014/main" id="{FEAAB9EB-9866-6AD4-9EEA-33DDF374C898}"/>
              </a:ext>
            </a:extLst>
          </p:cNvPr>
          <p:cNvSpPr>
            <a:spLocks noGrp="1"/>
          </p:cNvSpPr>
          <p:nvPr>
            <p:ph type="dt" sz="half" idx="10"/>
          </p:nvPr>
        </p:nvSpPr>
        <p:spPr/>
        <p:txBody>
          <a:bodyPr/>
          <a:lstStyle/>
          <a:p>
            <a:r>
              <a:rPr lang="en-US"/>
              <a:t>Xiaqing Li</a:t>
            </a:r>
          </a:p>
        </p:txBody>
      </p:sp>
      <p:sp>
        <p:nvSpPr>
          <p:cNvPr id="6" name="Footer Placeholder 5">
            <a:extLst>
              <a:ext uri="{FF2B5EF4-FFF2-40B4-BE49-F238E27FC236}">
                <a16:creationId xmlns:a16="http://schemas.microsoft.com/office/drawing/2014/main" id="{BD1B54B5-A943-2DF4-4B99-2CFE3B62ACC3}"/>
              </a:ext>
            </a:extLst>
          </p:cNvPr>
          <p:cNvSpPr>
            <a:spLocks noGrp="1"/>
          </p:cNvSpPr>
          <p:nvPr>
            <p:ph type="ftr" sz="quarter" idx="11"/>
          </p:nvPr>
        </p:nvSpPr>
        <p:spPr/>
        <p:txBody>
          <a:bodyPr/>
          <a:lstStyle/>
          <a:p>
            <a:r>
              <a:rPr lang="en-US"/>
              <a:t>UCAS  August 17, 2022</a:t>
            </a:r>
            <a:endParaRPr lang="en-US" dirty="0"/>
          </a:p>
        </p:txBody>
      </p:sp>
      <p:sp>
        <p:nvSpPr>
          <p:cNvPr id="7" name="Slide Number Placeholder 6">
            <a:extLst>
              <a:ext uri="{FF2B5EF4-FFF2-40B4-BE49-F238E27FC236}">
                <a16:creationId xmlns:a16="http://schemas.microsoft.com/office/drawing/2014/main" id="{47A1DD72-0A18-B890-4B41-9F2E1D5C2FCB}"/>
              </a:ext>
            </a:extLst>
          </p:cNvPr>
          <p:cNvSpPr>
            <a:spLocks noGrp="1"/>
          </p:cNvSpPr>
          <p:nvPr>
            <p:ph type="sldNum" sz="quarter" idx="12"/>
          </p:nvPr>
        </p:nvSpPr>
        <p:spPr/>
        <p:txBody>
          <a:bodyPr/>
          <a:lstStyle/>
          <a:p>
            <a:fld id="{BC1DC261-CB85-4346-B923-FF3322A4CE28}" type="slidenum">
              <a:rPr lang="en-US" smtClean="0"/>
              <a:t>7</a:t>
            </a:fld>
            <a:endParaRPr lang="en-US"/>
          </a:p>
        </p:txBody>
      </p:sp>
      <p:sp>
        <p:nvSpPr>
          <p:cNvPr id="9" name="TextBox 8">
            <a:extLst>
              <a:ext uri="{FF2B5EF4-FFF2-40B4-BE49-F238E27FC236}">
                <a16:creationId xmlns:a16="http://schemas.microsoft.com/office/drawing/2014/main" id="{9C785D50-F18E-C4AC-623B-170F11C93C6C}"/>
              </a:ext>
            </a:extLst>
          </p:cNvPr>
          <p:cNvSpPr txBox="1"/>
          <p:nvPr/>
        </p:nvSpPr>
        <p:spPr>
          <a:xfrm>
            <a:off x="467575" y="5169313"/>
            <a:ext cx="3705951" cy="1015663"/>
          </a:xfrm>
          <a:prstGeom prst="rect">
            <a:avLst/>
          </a:prstGeom>
          <a:noFill/>
        </p:spPr>
        <p:txBody>
          <a:bodyPr wrap="none" rtlCol="0">
            <a:spAutoFit/>
          </a:bodyPr>
          <a:lstStyle/>
          <a:p>
            <a:r>
              <a:rPr lang="en-US" sz="2000" i="1" dirty="0" err="1">
                <a:solidFill>
                  <a:srgbClr val="004281"/>
                </a:solidFill>
                <a:latin typeface="Times New Roman"/>
                <a:cs typeface="Times New Roman"/>
              </a:rPr>
              <a:t>eZ</a:t>
            </a:r>
            <a:r>
              <a:rPr lang="en-US" sz="2000" i="1" dirty="0">
                <a:solidFill>
                  <a:srgbClr val="004281"/>
                </a:solidFill>
                <a:latin typeface="Times New Roman"/>
                <a:cs typeface="Times New Roman"/>
              </a:rPr>
              <a:t> </a:t>
            </a:r>
            <a:r>
              <a:rPr lang="en-US" sz="2000" dirty="0">
                <a:solidFill>
                  <a:srgbClr val="004281"/>
                </a:solidFill>
              </a:rPr>
              <a:t>: nucleon charge</a:t>
            </a:r>
          </a:p>
          <a:p>
            <a:r>
              <a:rPr lang="en-US" sz="2000" i="1" dirty="0">
                <a:solidFill>
                  <a:srgbClr val="004281"/>
                </a:solidFill>
                <a:latin typeface="Times New Roman"/>
                <a:cs typeface="Times New Roman"/>
              </a:rPr>
              <a:t>M</a:t>
            </a:r>
            <a:r>
              <a:rPr lang="en-US" sz="2000" i="1" baseline="-25000" dirty="0">
                <a:solidFill>
                  <a:srgbClr val="004281"/>
                </a:solidFill>
                <a:latin typeface="Times New Roman"/>
                <a:cs typeface="Times New Roman"/>
              </a:rPr>
              <a:t>N </a:t>
            </a:r>
            <a:r>
              <a:rPr lang="en-US" sz="2000" dirty="0">
                <a:solidFill>
                  <a:srgbClr val="004281"/>
                </a:solidFill>
              </a:rPr>
              <a:t>: nucleon mass</a:t>
            </a:r>
          </a:p>
          <a:p>
            <a:r>
              <a:rPr lang="el-GR" sz="2000" i="1" dirty="0">
                <a:solidFill>
                  <a:srgbClr val="004281"/>
                </a:solidFill>
                <a:latin typeface="Times New Roman" panose="02020603050405020304" pitchFamily="18" charset="0"/>
                <a:cs typeface="Times New Roman" panose="02020603050405020304" pitchFamily="18" charset="0"/>
              </a:rPr>
              <a:t>κ</a:t>
            </a:r>
            <a:r>
              <a:rPr lang="en-US" sz="2000" dirty="0">
                <a:solidFill>
                  <a:srgbClr val="004281"/>
                </a:solidFill>
                <a:cs typeface="Times New Roman" panose="02020603050405020304" pitchFamily="18" charset="0"/>
              </a:rPr>
              <a:t>: </a:t>
            </a:r>
            <a:r>
              <a:rPr lang="en-US" sz="2000" dirty="0">
                <a:solidFill>
                  <a:srgbClr val="004281"/>
                </a:solidFill>
              </a:rPr>
              <a:t>anomalous magnetic moment </a:t>
            </a:r>
            <a:endParaRPr lang="en-US" sz="2000" i="1" dirty="0">
              <a:solidFill>
                <a:srgbClr val="004281"/>
              </a:solidFill>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D9972B3C-031C-0D81-1853-6856F3028650}"/>
              </a:ext>
            </a:extLst>
          </p:cNvPr>
          <p:cNvSpPr/>
          <p:nvPr/>
        </p:nvSpPr>
        <p:spPr>
          <a:xfrm rot="16200000">
            <a:off x="6015999" y="2434503"/>
            <a:ext cx="212739" cy="2354771"/>
          </a:xfrm>
          <a:prstGeom prst="leftBrace">
            <a:avLst/>
          </a:prstGeom>
          <a:noFill/>
          <a:ln>
            <a:solidFill>
              <a:srgbClr val="0054A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6973307A-DA87-A123-8371-2C3C1937F905}"/>
              </a:ext>
            </a:extLst>
          </p:cNvPr>
          <p:cNvSpPr txBox="1"/>
          <p:nvPr/>
        </p:nvSpPr>
        <p:spPr>
          <a:xfrm>
            <a:off x="7087079" y="4861537"/>
            <a:ext cx="3968843" cy="1323439"/>
          </a:xfrm>
          <a:prstGeom prst="rect">
            <a:avLst/>
          </a:prstGeom>
          <a:noFill/>
          <a:ln w="22225">
            <a:solidFill>
              <a:srgbClr val="A31F34"/>
            </a:solidFill>
          </a:ln>
        </p:spPr>
        <p:txBody>
          <a:bodyPr wrap="square" rtlCol="0">
            <a:spAutoFit/>
          </a:bodyPr>
          <a:lstStyle/>
          <a:p>
            <a:r>
              <a:rPr lang="en-US" sz="2000" dirty="0"/>
              <a:t>To extract α and β of the </a:t>
            </a:r>
            <a:r>
              <a:rPr lang="en-US" sz="2000" b="1" dirty="0">
                <a:solidFill>
                  <a:srgbClr val="A31F34"/>
                </a:solidFill>
              </a:rPr>
              <a:t>proton</a:t>
            </a:r>
            <a:r>
              <a:rPr lang="en-US" sz="2000" dirty="0"/>
              <a:t>:</a:t>
            </a:r>
          </a:p>
          <a:p>
            <a:pPr marL="342900" indent="-342900">
              <a:buFont typeface="Arial" panose="020B0604020202020204" pitchFamily="34" charset="0"/>
              <a:buChar char="•"/>
            </a:pPr>
            <a:r>
              <a:rPr lang="en-US" sz="2000" dirty="0"/>
              <a:t>Measure the forward and backward Compton scattering cross sections</a:t>
            </a:r>
          </a:p>
        </p:txBody>
      </p:sp>
      <p:sp>
        <p:nvSpPr>
          <p:cNvPr id="13" name="TextBox 12">
            <a:extLst>
              <a:ext uri="{FF2B5EF4-FFF2-40B4-BE49-F238E27FC236}">
                <a16:creationId xmlns:a16="http://schemas.microsoft.com/office/drawing/2014/main" id="{AF10E15E-7227-89BA-405C-5C852C69C69D}"/>
              </a:ext>
            </a:extLst>
          </p:cNvPr>
          <p:cNvSpPr txBox="1"/>
          <p:nvPr/>
        </p:nvSpPr>
        <p:spPr>
          <a:xfrm>
            <a:off x="4752475" y="3718496"/>
            <a:ext cx="3895612" cy="707886"/>
          </a:xfrm>
          <a:prstGeom prst="rect">
            <a:avLst/>
          </a:prstGeom>
          <a:noFill/>
        </p:spPr>
        <p:txBody>
          <a:bodyPr wrap="square" rtlCol="0">
            <a:spAutoFit/>
          </a:bodyPr>
          <a:lstStyle/>
          <a:p>
            <a:r>
              <a:rPr lang="en-US" sz="2000" dirty="0">
                <a:solidFill>
                  <a:srgbClr val="004281"/>
                </a:solidFill>
              </a:rPr>
              <a:t>dominant in</a:t>
            </a:r>
          </a:p>
          <a:p>
            <a:r>
              <a:rPr lang="en-US" sz="2000" dirty="0">
                <a:solidFill>
                  <a:srgbClr val="A31F34"/>
                </a:solidFill>
              </a:rPr>
              <a:t>forward-angle</a:t>
            </a:r>
            <a:r>
              <a:rPr lang="en-US" sz="2000" dirty="0">
                <a:solidFill>
                  <a:srgbClr val="C00000"/>
                </a:solidFill>
              </a:rPr>
              <a:t> </a:t>
            </a:r>
            <a:r>
              <a:rPr lang="en-US" sz="2000" dirty="0">
                <a:solidFill>
                  <a:srgbClr val="004281"/>
                </a:solidFill>
              </a:rPr>
              <a:t>cross section </a:t>
            </a:r>
          </a:p>
        </p:txBody>
      </p:sp>
      <p:sp>
        <p:nvSpPr>
          <p:cNvPr id="14" name="Rounded Rectangle 13">
            <a:extLst>
              <a:ext uri="{FF2B5EF4-FFF2-40B4-BE49-F238E27FC236}">
                <a16:creationId xmlns:a16="http://schemas.microsoft.com/office/drawing/2014/main" id="{D0E23D58-44F6-5C56-E691-AA50ABE73E87}"/>
              </a:ext>
            </a:extLst>
          </p:cNvPr>
          <p:cNvSpPr/>
          <p:nvPr/>
        </p:nvSpPr>
        <p:spPr>
          <a:xfrm>
            <a:off x="1943816" y="1875178"/>
            <a:ext cx="3743763" cy="7554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8000"/>
              </a:highlight>
            </a:endParaRPr>
          </a:p>
        </p:txBody>
      </p:sp>
      <p:sp>
        <p:nvSpPr>
          <p:cNvPr id="15" name="TextBox 14">
            <a:extLst>
              <a:ext uri="{FF2B5EF4-FFF2-40B4-BE49-F238E27FC236}">
                <a16:creationId xmlns:a16="http://schemas.microsoft.com/office/drawing/2014/main" id="{CD656D80-EF10-0C03-6248-323DDE041BD1}"/>
              </a:ext>
            </a:extLst>
          </p:cNvPr>
          <p:cNvSpPr txBox="1"/>
          <p:nvPr/>
        </p:nvSpPr>
        <p:spPr>
          <a:xfrm>
            <a:off x="8049126" y="3728234"/>
            <a:ext cx="3335637" cy="707886"/>
          </a:xfrm>
          <a:prstGeom prst="rect">
            <a:avLst/>
          </a:prstGeom>
          <a:noFill/>
        </p:spPr>
        <p:txBody>
          <a:bodyPr wrap="square" rtlCol="0">
            <a:spAutoFit/>
          </a:bodyPr>
          <a:lstStyle/>
          <a:p>
            <a:r>
              <a:rPr lang="en-US" sz="2000" dirty="0">
                <a:solidFill>
                  <a:srgbClr val="004281"/>
                </a:solidFill>
              </a:rPr>
              <a:t>dominant in</a:t>
            </a:r>
          </a:p>
          <a:p>
            <a:r>
              <a:rPr lang="en-US" sz="2000" dirty="0">
                <a:solidFill>
                  <a:srgbClr val="A31F34"/>
                </a:solidFill>
              </a:rPr>
              <a:t>backward-angle</a:t>
            </a:r>
            <a:r>
              <a:rPr lang="en-US" sz="2000" dirty="0">
                <a:solidFill>
                  <a:srgbClr val="C00000"/>
                </a:solidFill>
              </a:rPr>
              <a:t> </a:t>
            </a:r>
            <a:r>
              <a:rPr lang="en-US" sz="2000" dirty="0">
                <a:solidFill>
                  <a:srgbClr val="004281"/>
                </a:solidFill>
              </a:rPr>
              <a:t>cross section </a:t>
            </a:r>
          </a:p>
        </p:txBody>
      </p:sp>
      <p:sp>
        <p:nvSpPr>
          <p:cNvPr id="16" name="Right Arrow 15">
            <a:extLst>
              <a:ext uri="{FF2B5EF4-FFF2-40B4-BE49-F238E27FC236}">
                <a16:creationId xmlns:a16="http://schemas.microsoft.com/office/drawing/2014/main" id="{A66F7AD9-F19B-8854-4DDB-7F07D5581224}"/>
              </a:ext>
            </a:extLst>
          </p:cNvPr>
          <p:cNvSpPr/>
          <p:nvPr/>
        </p:nvSpPr>
        <p:spPr>
          <a:xfrm>
            <a:off x="5978282" y="2138466"/>
            <a:ext cx="443346" cy="279225"/>
          </a:xfrm>
          <a:prstGeom prst="rightArrow">
            <a:avLst/>
          </a:prstGeom>
          <a:solidFill>
            <a:schemeClr val="accent6">
              <a:lumMod val="60000"/>
              <a:lumOff val="40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96BB998-557A-C5EE-61E5-D99E0E417CCD}"/>
              </a:ext>
            </a:extLst>
          </p:cNvPr>
          <p:cNvSpPr txBox="1"/>
          <p:nvPr/>
        </p:nvSpPr>
        <p:spPr>
          <a:xfrm>
            <a:off x="6585045" y="1878126"/>
            <a:ext cx="4852610" cy="738664"/>
          </a:xfrm>
          <a:prstGeom prst="rect">
            <a:avLst/>
          </a:prstGeom>
          <a:noFill/>
        </p:spPr>
        <p:txBody>
          <a:bodyPr wrap="none" rtlCol="0">
            <a:spAutoFit/>
          </a:bodyPr>
          <a:lstStyle/>
          <a:p>
            <a:r>
              <a:rPr lang="en-US" sz="2200" dirty="0">
                <a:solidFill>
                  <a:schemeClr val="accent6"/>
                </a:solidFill>
                <a:latin typeface="Times" pitchFamily="2" charset="0"/>
              </a:rPr>
              <a:t>Born term </a:t>
            </a:r>
          </a:p>
          <a:p>
            <a:r>
              <a:rPr lang="en-US" sz="2000" dirty="0">
                <a:solidFill>
                  <a:schemeClr val="accent6"/>
                </a:solidFill>
                <a:latin typeface="Times" pitchFamily="2" charset="0"/>
              </a:rPr>
              <a:t>(nucleons are assumed as point-like particles)</a:t>
            </a:r>
          </a:p>
        </p:txBody>
      </p:sp>
      <p:sp>
        <p:nvSpPr>
          <p:cNvPr id="18" name="TextBox 17">
            <a:extLst>
              <a:ext uri="{FF2B5EF4-FFF2-40B4-BE49-F238E27FC236}">
                <a16:creationId xmlns:a16="http://schemas.microsoft.com/office/drawing/2014/main" id="{B6D26EA3-95C2-C9E4-04C7-2EF3BC812285}"/>
              </a:ext>
            </a:extLst>
          </p:cNvPr>
          <p:cNvSpPr txBox="1"/>
          <p:nvPr/>
        </p:nvSpPr>
        <p:spPr>
          <a:xfrm>
            <a:off x="3043009" y="5169313"/>
            <a:ext cx="3169970" cy="707886"/>
          </a:xfrm>
          <a:prstGeom prst="rect">
            <a:avLst/>
          </a:prstGeom>
          <a:noFill/>
        </p:spPr>
        <p:txBody>
          <a:bodyPr wrap="none" rtlCol="0">
            <a:spAutoFit/>
          </a:bodyPr>
          <a:lstStyle/>
          <a:p>
            <a:r>
              <a:rPr lang="en-US" sz="2000" i="1" dirty="0" err="1">
                <a:solidFill>
                  <a:srgbClr val="004281"/>
                </a:solidFill>
                <a:latin typeface="Times New Roman"/>
                <a:cs typeface="Times New Roman"/>
              </a:rPr>
              <a:t>ω</a:t>
            </a:r>
            <a:r>
              <a:rPr lang="en-US" sz="2000" i="1" dirty="0">
                <a:solidFill>
                  <a:srgbClr val="004281"/>
                </a:solidFill>
                <a:latin typeface="Times New Roman"/>
                <a:cs typeface="Times New Roman"/>
              </a:rPr>
              <a:t> </a:t>
            </a:r>
            <a:r>
              <a:rPr lang="en-US" sz="2000" dirty="0">
                <a:solidFill>
                  <a:srgbClr val="004281"/>
                </a:solidFill>
              </a:rPr>
              <a:t>: incident photon energy</a:t>
            </a:r>
          </a:p>
          <a:p>
            <a:r>
              <a:rPr lang="en-US" sz="2000" i="1" dirty="0" err="1">
                <a:solidFill>
                  <a:srgbClr val="004281"/>
                </a:solidFill>
                <a:latin typeface="Times New Roman"/>
                <a:cs typeface="Times New Roman"/>
              </a:rPr>
              <a:t>ω</a:t>
            </a:r>
            <a:r>
              <a:rPr lang="en-US" sz="2000" i="1" dirty="0">
                <a:solidFill>
                  <a:srgbClr val="004281"/>
                </a:solidFill>
                <a:latin typeface="Times New Roman"/>
                <a:cs typeface="Times New Roman"/>
              </a:rPr>
              <a:t>' </a:t>
            </a:r>
            <a:r>
              <a:rPr lang="en-US" sz="2000" dirty="0">
                <a:solidFill>
                  <a:srgbClr val="004281"/>
                </a:solidFill>
              </a:rPr>
              <a:t>: scattered photon energy</a:t>
            </a:r>
          </a:p>
        </p:txBody>
      </p:sp>
      <p:sp>
        <p:nvSpPr>
          <p:cNvPr id="19" name="Left Brace 18">
            <a:extLst>
              <a:ext uri="{FF2B5EF4-FFF2-40B4-BE49-F238E27FC236}">
                <a16:creationId xmlns:a16="http://schemas.microsoft.com/office/drawing/2014/main" id="{40BDC1D0-DA64-B2E1-008D-45E3A942E135}"/>
              </a:ext>
            </a:extLst>
          </p:cNvPr>
          <p:cNvSpPr/>
          <p:nvPr/>
        </p:nvSpPr>
        <p:spPr>
          <a:xfrm rot="16200000">
            <a:off x="8820728" y="2429872"/>
            <a:ext cx="212739" cy="2354771"/>
          </a:xfrm>
          <a:prstGeom prst="leftBrace">
            <a:avLst/>
          </a:prstGeom>
          <a:noFill/>
          <a:ln>
            <a:solidFill>
              <a:srgbClr val="0054A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483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E81521-D418-9D66-A9B2-F4638DC26216}"/>
              </a:ext>
            </a:extLst>
          </p:cNvPr>
          <p:cNvPicPr>
            <a:picLocks noChangeAspect="1"/>
          </p:cNvPicPr>
          <p:nvPr/>
        </p:nvPicPr>
        <p:blipFill>
          <a:blip r:embed="rId2"/>
          <a:stretch>
            <a:fillRect/>
          </a:stretch>
        </p:blipFill>
        <p:spPr>
          <a:xfrm>
            <a:off x="803854" y="1809766"/>
            <a:ext cx="9606203" cy="3156585"/>
          </a:xfrm>
          <a:prstGeom prst="rect">
            <a:avLst/>
          </a:prstGeom>
        </p:spPr>
      </p:pic>
      <p:sp>
        <p:nvSpPr>
          <p:cNvPr id="2" name="Title 1">
            <a:extLst>
              <a:ext uri="{FF2B5EF4-FFF2-40B4-BE49-F238E27FC236}">
                <a16:creationId xmlns:a16="http://schemas.microsoft.com/office/drawing/2014/main" id="{B69A8972-CFE0-6390-3FC3-9B67B4C80E4D}"/>
              </a:ext>
            </a:extLst>
          </p:cNvPr>
          <p:cNvSpPr>
            <a:spLocks noGrp="1"/>
          </p:cNvSpPr>
          <p:nvPr>
            <p:ph type="title"/>
          </p:nvPr>
        </p:nvSpPr>
        <p:spPr>
          <a:xfrm>
            <a:off x="284747" y="320675"/>
            <a:ext cx="11622506" cy="1325563"/>
          </a:xfrm>
        </p:spPr>
        <p:txBody>
          <a:bodyPr/>
          <a:lstStyle/>
          <a:p>
            <a:pPr algn="ctr"/>
            <a:r>
              <a:rPr lang="en-US" b="1" dirty="0">
                <a:solidFill>
                  <a:srgbClr val="A31F34"/>
                </a:solidFill>
                <a:effectLst>
                  <a:outerShdw blurRad="50800" dist="38100" dir="2700000" algn="tl" rotWithShape="0">
                    <a:prstClr val="black">
                      <a:alpha val="40000"/>
                    </a:prstClr>
                  </a:outerShdw>
                </a:effectLst>
                <a:latin typeface="Times New Roman"/>
                <a:cs typeface="Times New Roman"/>
              </a:rPr>
              <a:t>Differential cross section of Compton scattering  </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N (</a:t>
            </a:r>
            <a:r>
              <a:rPr lang="en-US" b="1" i="1" dirty="0" err="1">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γ</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en-US" b="1" i="1" dirty="0" err="1">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γ</a:t>
            </a:r>
            <a:r>
              <a:rPr lang="en-US" b="1" i="1" dirty="0">
                <a:solidFill>
                  <a:srgbClr val="A31F34"/>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 N’ </a:t>
            </a:r>
          </a:p>
        </p:txBody>
      </p:sp>
      <p:sp>
        <p:nvSpPr>
          <p:cNvPr id="5" name="Date Placeholder 4">
            <a:extLst>
              <a:ext uri="{FF2B5EF4-FFF2-40B4-BE49-F238E27FC236}">
                <a16:creationId xmlns:a16="http://schemas.microsoft.com/office/drawing/2014/main" id="{FEAAB9EB-9866-6AD4-9EEA-33DDF374C898}"/>
              </a:ext>
            </a:extLst>
          </p:cNvPr>
          <p:cNvSpPr>
            <a:spLocks noGrp="1"/>
          </p:cNvSpPr>
          <p:nvPr>
            <p:ph type="dt" sz="half" idx="10"/>
          </p:nvPr>
        </p:nvSpPr>
        <p:spPr/>
        <p:txBody>
          <a:bodyPr/>
          <a:lstStyle/>
          <a:p>
            <a:r>
              <a:rPr lang="en-US"/>
              <a:t>Xiaqing Li</a:t>
            </a:r>
          </a:p>
        </p:txBody>
      </p:sp>
      <p:sp>
        <p:nvSpPr>
          <p:cNvPr id="6" name="Footer Placeholder 5">
            <a:extLst>
              <a:ext uri="{FF2B5EF4-FFF2-40B4-BE49-F238E27FC236}">
                <a16:creationId xmlns:a16="http://schemas.microsoft.com/office/drawing/2014/main" id="{BD1B54B5-A943-2DF4-4B99-2CFE3B62ACC3}"/>
              </a:ext>
            </a:extLst>
          </p:cNvPr>
          <p:cNvSpPr>
            <a:spLocks noGrp="1"/>
          </p:cNvSpPr>
          <p:nvPr>
            <p:ph type="ftr" sz="quarter" idx="11"/>
          </p:nvPr>
        </p:nvSpPr>
        <p:spPr/>
        <p:txBody>
          <a:bodyPr/>
          <a:lstStyle/>
          <a:p>
            <a:r>
              <a:rPr lang="en-US"/>
              <a:t>UCAS  August 17, 2022</a:t>
            </a:r>
            <a:endParaRPr lang="en-US" dirty="0"/>
          </a:p>
        </p:txBody>
      </p:sp>
      <p:sp>
        <p:nvSpPr>
          <p:cNvPr id="7" name="Slide Number Placeholder 6">
            <a:extLst>
              <a:ext uri="{FF2B5EF4-FFF2-40B4-BE49-F238E27FC236}">
                <a16:creationId xmlns:a16="http://schemas.microsoft.com/office/drawing/2014/main" id="{47A1DD72-0A18-B890-4B41-9F2E1D5C2FCB}"/>
              </a:ext>
            </a:extLst>
          </p:cNvPr>
          <p:cNvSpPr>
            <a:spLocks noGrp="1"/>
          </p:cNvSpPr>
          <p:nvPr>
            <p:ph type="sldNum" sz="quarter" idx="12"/>
          </p:nvPr>
        </p:nvSpPr>
        <p:spPr/>
        <p:txBody>
          <a:bodyPr/>
          <a:lstStyle/>
          <a:p>
            <a:fld id="{BC1DC261-CB85-4346-B923-FF3322A4CE28}" type="slidenum">
              <a:rPr lang="en-US" smtClean="0"/>
              <a:t>8</a:t>
            </a:fld>
            <a:endParaRPr lang="en-US" dirty="0"/>
          </a:p>
        </p:txBody>
      </p:sp>
      <p:sp>
        <p:nvSpPr>
          <p:cNvPr id="9" name="TextBox 8">
            <a:extLst>
              <a:ext uri="{FF2B5EF4-FFF2-40B4-BE49-F238E27FC236}">
                <a16:creationId xmlns:a16="http://schemas.microsoft.com/office/drawing/2014/main" id="{9C785D50-F18E-C4AC-623B-170F11C93C6C}"/>
              </a:ext>
            </a:extLst>
          </p:cNvPr>
          <p:cNvSpPr txBox="1"/>
          <p:nvPr/>
        </p:nvSpPr>
        <p:spPr>
          <a:xfrm>
            <a:off x="467575" y="5169313"/>
            <a:ext cx="3705951" cy="1015663"/>
          </a:xfrm>
          <a:prstGeom prst="rect">
            <a:avLst/>
          </a:prstGeom>
          <a:noFill/>
        </p:spPr>
        <p:txBody>
          <a:bodyPr wrap="none" rtlCol="0">
            <a:spAutoFit/>
          </a:bodyPr>
          <a:lstStyle/>
          <a:p>
            <a:r>
              <a:rPr lang="en-US" sz="2000" i="1" dirty="0" err="1">
                <a:solidFill>
                  <a:srgbClr val="004281"/>
                </a:solidFill>
                <a:latin typeface="Times New Roman"/>
                <a:cs typeface="Times New Roman"/>
              </a:rPr>
              <a:t>eZ</a:t>
            </a:r>
            <a:r>
              <a:rPr lang="en-US" sz="2000" i="1" dirty="0">
                <a:solidFill>
                  <a:srgbClr val="004281"/>
                </a:solidFill>
                <a:latin typeface="Times New Roman"/>
                <a:cs typeface="Times New Roman"/>
              </a:rPr>
              <a:t> </a:t>
            </a:r>
            <a:r>
              <a:rPr lang="en-US" sz="2000" dirty="0">
                <a:solidFill>
                  <a:srgbClr val="004281"/>
                </a:solidFill>
              </a:rPr>
              <a:t>: nucleon charge</a:t>
            </a:r>
          </a:p>
          <a:p>
            <a:r>
              <a:rPr lang="en-US" sz="2000" i="1" dirty="0">
                <a:solidFill>
                  <a:srgbClr val="004281"/>
                </a:solidFill>
                <a:latin typeface="Times New Roman"/>
                <a:cs typeface="Times New Roman"/>
              </a:rPr>
              <a:t>M</a:t>
            </a:r>
            <a:r>
              <a:rPr lang="en-US" sz="2000" i="1" baseline="-25000" dirty="0">
                <a:solidFill>
                  <a:srgbClr val="004281"/>
                </a:solidFill>
                <a:latin typeface="Times New Roman"/>
                <a:cs typeface="Times New Roman"/>
              </a:rPr>
              <a:t>N </a:t>
            </a:r>
            <a:r>
              <a:rPr lang="en-US" sz="2000" dirty="0">
                <a:solidFill>
                  <a:srgbClr val="004281"/>
                </a:solidFill>
              </a:rPr>
              <a:t>: nucleon mass</a:t>
            </a:r>
          </a:p>
          <a:p>
            <a:r>
              <a:rPr lang="el-GR" sz="2000" i="1" dirty="0">
                <a:solidFill>
                  <a:srgbClr val="004281"/>
                </a:solidFill>
                <a:latin typeface="Times New Roman" panose="02020603050405020304" pitchFamily="18" charset="0"/>
                <a:cs typeface="Times New Roman" panose="02020603050405020304" pitchFamily="18" charset="0"/>
              </a:rPr>
              <a:t>κ</a:t>
            </a:r>
            <a:r>
              <a:rPr lang="en-US" sz="2000" dirty="0">
                <a:solidFill>
                  <a:srgbClr val="004281"/>
                </a:solidFill>
                <a:cs typeface="Times New Roman" panose="02020603050405020304" pitchFamily="18" charset="0"/>
              </a:rPr>
              <a:t>: </a:t>
            </a:r>
            <a:r>
              <a:rPr lang="en-US" sz="2000" dirty="0">
                <a:solidFill>
                  <a:srgbClr val="004281"/>
                </a:solidFill>
              </a:rPr>
              <a:t>anomalous magnetic moment </a:t>
            </a:r>
            <a:endParaRPr lang="en-US" sz="2000" i="1" dirty="0">
              <a:solidFill>
                <a:srgbClr val="004281"/>
              </a:solidFill>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D9972B3C-031C-0D81-1853-6856F3028650}"/>
              </a:ext>
            </a:extLst>
          </p:cNvPr>
          <p:cNvSpPr/>
          <p:nvPr/>
        </p:nvSpPr>
        <p:spPr>
          <a:xfrm rot="16200000">
            <a:off x="6015999" y="2434503"/>
            <a:ext cx="212739" cy="2354771"/>
          </a:xfrm>
          <a:prstGeom prst="leftBrace">
            <a:avLst/>
          </a:prstGeom>
          <a:noFill/>
          <a:ln>
            <a:solidFill>
              <a:srgbClr val="0054A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6973307A-DA87-A123-8371-2C3C1937F905}"/>
              </a:ext>
            </a:extLst>
          </p:cNvPr>
          <p:cNvSpPr txBox="1"/>
          <p:nvPr/>
        </p:nvSpPr>
        <p:spPr>
          <a:xfrm>
            <a:off x="7084712" y="4856067"/>
            <a:ext cx="4807043" cy="1323439"/>
          </a:xfrm>
          <a:prstGeom prst="rect">
            <a:avLst/>
          </a:prstGeom>
          <a:noFill/>
          <a:ln w="22225">
            <a:solidFill>
              <a:srgbClr val="A31F34"/>
            </a:solidFill>
          </a:ln>
        </p:spPr>
        <p:txBody>
          <a:bodyPr wrap="square" rtlCol="0">
            <a:spAutoFit/>
          </a:bodyPr>
          <a:lstStyle/>
          <a:p>
            <a:r>
              <a:rPr lang="en-US" sz="2000" dirty="0"/>
              <a:t>To extract α and β of the </a:t>
            </a:r>
            <a:r>
              <a:rPr lang="en-US" sz="2000" b="1" dirty="0">
                <a:solidFill>
                  <a:srgbClr val="A31F34"/>
                </a:solidFill>
              </a:rPr>
              <a:t>neutron</a:t>
            </a:r>
            <a:r>
              <a:rPr lang="en-US" sz="2000" dirty="0"/>
              <a:t>:</a:t>
            </a:r>
          </a:p>
          <a:p>
            <a:pPr marL="342900" indent="-342900">
              <a:buFont typeface="Arial" panose="020B0604020202020204" pitchFamily="34" charset="0"/>
              <a:buChar char="•"/>
            </a:pPr>
            <a:r>
              <a:rPr lang="en-US" sz="2000" dirty="0"/>
              <a:t>No stable free neutron target</a:t>
            </a:r>
          </a:p>
          <a:p>
            <a:pPr marL="342900" indent="-342900">
              <a:buFont typeface="Arial" panose="020B0604020202020204" pitchFamily="34" charset="0"/>
              <a:buChar char="•"/>
            </a:pPr>
            <a:r>
              <a:rPr lang="en-US" sz="2000" dirty="0"/>
              <a:t>Neutron cross sections are small</a:t>
            </a:r>
          </a:p>
          <a:p>
            <a:pPr marL="342900" indent="-342900">
              <a:buFont typeface="Arial" panose="020B0604020202020204" pitchFamily="34" charset="0"/>
              <a:buChar char="•"/>
            </a:pPr>
            <a:r>
              <a:rPr lang="en-US" sz="2000" dirty="0"/>
              <a:t>Effective neutron target: </a:t>
            </a:r>
            <a:r>
              <a:rPr lang="en-US" sz="2000" baseline="30000" dirty="0"/>
              <a:t>2</a:t>
            </a:r>
            <a:r>
              <a:rPr lang="en-US" sz="2000" dirty="0"/>
              <a:t>H, </a:t>
            </a:r>
            <a:r>
              <a:rPr lang="en-US" sz="2000" baseline="30000" dirty="0"/>
              <a:t>3</a:t>
            </a:r>
            <a:r>
              <a:rPr lang="en-US" sz="2000" dirty="0"/>
              <a:t>He, </a:t>
            </a:r>
            <a:r>
              <a:rPr lang="en-US" sz="2000" baseline="30000" dirty="0"/>
              <a:t>4</a:t>
            </a:r>
            <a:r>
              <a:rPr lang="en-US" sz="2000" dirty="0"/>
              <a:t>He, …</a:t>
            </a:r>
          </a:p>
        </p:txBody>
      </p:sp>
      <p:sp>
        <p:nvSpPr>
          <p:cNvPr id="13" name="TextBox 12">
            <a:extLst>
              <a:ext uri="{FF2B5EF4-FFF2-40B4-BE49-F238E27FC236}">
                <a16:creationId xmlns:a16="http://schemas.microsoft.com/office/drawing/2014/main" id="{AF10E15E-7227-89BA-405C-5C852C69C69D}"/>
              </a:ext>
            </a:extLst>
          </p:cNvPr>
          <p:cNvSpPr txBox="1"/>
          <p:nvPr/>
        </p:nvSpPr>
        <p:spPr>
          <a:xfrm>
            <a:off x="4752475" y="3718496"/>
            <a:ext cx="3895612" cy="707886"/>
          </a:xfrm>
          <a:prstGeom prst="rect">
            <a:avLst/>
          </a:prstGeom>
          <a:noFill/>
        </p:spPr>
        <p:txBody>
          <a:bodyPr wrap="square" rtlCol="0">
            <a:spAutoFit/>
          </a:bodyPr>
          <a:lstStyle/>
          <a:p>
            <a:r>
              <a:rPr lang="en-US" sz="2000" dirty="0">
                <a:solidFill>
                  <a:srgbClr val="004281"/>
                </a:solidFill>
              </a:rPr>
              <a:t>dominant in</a:t>
            </a:r>
          </a:p>
          <a:p>
            <a:r>
              <a:rPr lang="en-US" sz="2000" dirty="0">
                <a:solidFill>
                  <a:srgbClr val="A31F34"/>
                </a:solidFill>
              </a:rPr>
              <a:t>forward-angle</a:t>
            </a:r>
            <a:r>
              <a:rPr lang="en-US" sz="2000" dirty="0">
                <a:solidFill>
                  <a:srgbClr val="C00000"/>
                </a:solidFill>
              </a:rPr>
              <a:t> </a:t>
            </a:r>
            <a:r>
              <a:rPr lang="en-US" sz="2000" dirty="0">
                <a:solidFill>
                  <a:srgbClr val="004281"/>
                </a:solidFill>
              </a:rPr>
              <a:t>cross section </a:t>
            </a:r>
          </a:p>
        </p:txBody>
      </p:sp>
      <p:sp>
        <p:nvSpPr>
          <p:cNvPr id="14" name="Rounded Rectangle 13">
            <a:extLst>
              <a:ext uri="{FF2B5EF4-FFF2-40B4-BE49-F238E27FC236}">
                <a16:creationId xmlns:a16="http://schemas.microsoft.com/office/drawing/2014/main" id="{D0E23D58-44F6-5C56-E691-AA50ABE73E87}"/>
              </a:ext>
            </a:extLst>
          </p:cNvPr>
          <p:cNvSpPr/>
          <p:nvPr/>
        </p:nvSpPr>
        <p:spPr>
          <a:xfrm>
            <a:off x="1943816" y="1875178"/>
            <a:ext cx="3743763" cy="7554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8000"/>
              </a:highlight>
            </a:endParaRPr>
          </a:p>
        </p:txBody>
      </p:sp>
      <p:sp>
        <p:nvSpPr>
          <p:cNvPr id="15" name="TextBox 14">
            <a:extLst>
              <a:ext uri="{FF2B5EF4-FFF2-40B4-BE49-F238E27FC236}">
                <a16:creationId xmlns:a16="http://schemas.microsoft.com/office/drawing/2014/main" id="{CD656D80-EF10-0C03-6248-323DDE041BD1}"/>
              </a:ext>
            </a:extLst>
          </p:cNvPr>
          <p:cNvSpPr txBox="1"/>
          <p:nvPr/>
        </p:nvSpPr>
        <p:spPr>
          <a:xfrm>
            <a:off x="8049126" y="3728234"/>
            <a:ext cx="3335637" cy="707886"/>
          </a:xfrm>
          <a:prstGeom prst="rect">
            <a:avLst/>
          </a:prstGeom>
          <a:noFill/>
        </p:spPr>
        <p:txBody>
          <a:bodyPr wrap="square" rtlCol="0">
            <a:spAutoFit/>
          </a:bodyPr>
          <a:lstStyle/>
          <a:p>
            <a:r>
              <a:rPr lang="en-US" sz="2000" dirty="0">
                <a:solidFill>
                  <a:srgbClr val="004281"/>
                </a:solidFill>
              </a:rPr>
              <a:t>dominant in</a:t>
            </a:r>
          </a:p>
          <a:p>
            <a:r>
              <a:rPr lang="en-US" sz="2000" dirty="0">
                <a:solidFill>
                  <a:srgbClr val="A31F34"/>
                </a:solidFill>
              </a:rPr>
              <a:t>backward-angle</a:t>
            </a:r>
            <a:r>
              <a:rPr lang="en-US" sz="2000" dirty="0">
                <a:solidFill>
                  <a:srgbClr val="C00000"/>
                </a:solidFill>
              </a:rPr>
              <a:t> </a:t>
            </a:r>
            <a:r>
              <a:rPr lang="en-US" sz="2000" dirty="0">
                <a:solidFill>
                  <a:srgbClr val="004281"/>
                </a:solidFill>
              </a:rPr>
              <a:t>cross section </a:t>
            </a:r>
          </a:p>
        </p:txBody>
      </p:sp>
      <p:sp>
        <p:nvSpPr>
          <p:cNvPr id="16" name="Right Arrow 15">
            <a:extLst>
              <a:ext uri="{FF2B5EF4-FFF2-40B4-BE49-F238E27FC236}">
                <a16:creationId xmlns:a16="http://schemas.microsoft.com/office/drawing/2014/main" id="{A66F7AD9-F19B-8854-4DDB-7F07D5581224}"/>
              </a:ext>
            </a:extLst>
          </p:cNvPr>
          <p:cNvSpPr/>
          <p:nvPr/>
        </p:nvSpPr>
        <p:spPr>
          <a:xfrm>
            <a:off x="5978282" y="2138466"/>
            <a:ext cx="443346" cy="279225"/>
          </a:xfrm>
          <a:prstGeom prst="rightArrow">
            <a:avLst/>
          </a:prstGeom>
          <a:solidFill>
            <a:schemeClr val="accent6">
              <a:lumMod val="60000"/>
              <a:lumOff val="40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96BB998-557A-C5EE-61E5-D99E0E417CCD}"/>
              </a:ext>
            </a:extLst>
          </p:cNvPr>
          <p:cNvSpPr txBox="1"/>
          <p:nvPr/>
        </p:nvSpPr>
        <p:spPr>
          <a:xfrm>
            <a:off x="6585045" y="1878126"/>
            <a:ext cx="4852610" cy="738664"/>
          </a:xfrm>
          <a:prstGeom prst="rect">
            <a:avLst/>
          </a:prstGeom>
          <a:noFill/>
        </p:spPr>
        <p:txBody>
          <a:bodyPr wrap="none" rtlCol="0">
            <a:spAutoFit/>
          </a:bodyPr>
          <a:lstStyle/>
          <a:p>
            <a:r>
              <a:rPr lang="en-US" sz="2200" dirty="0">
                <a:solidFill>
                  <a:schemeClr val="accent6"/>
                </a:solidFill>
                <a:latin typeface="Times" pitchFamily="2" charset="0"/>
              </a:rPr>
              <a:t>Born term </a:t>
            </a:r>
          </a:p>
          <a:p>
            <a:r>
              <a:rPr lang="en-US" sz="2000" dirty="0">
                <a:solidFill>
                  <a:schemeClr val="accent6"/>
                </a:solidFill>
                <a:latin typeface="Times" pitchFamily="2" charset="0"/>
              </a:rPr>
              <a:t>(nucleons are assumed as point-like particles)</a:t>
            </a:r>
          </a:p>
        </p:txBody>
      </p:sp>
      <p:sp>
        <p:nvSpPr>
          <p:cNvPr id="18" name="TextBox 17">
            <a:extLst>
              <a:ext uri="{FF2B5EF4-FFF2-40B4-BE49-F238E27FC236}">
                <a16:creationId xmlns:a16="http://schemas.microsoft.com/office/drawing/2014/main" id="{B6D26EA3-95C2-C9E4-04C7-2EF3BC812285}"/>
              </a:ext>
            </a:extLst>
          </p:cNvPr>
          <p:cNvSpPr txBox="1"/>
          <p:nvPr/>
        </p:nvSpPr>
        <p:spPr>
          <a:xfrm>
            <a:off x="3043009" y="5169313"/>
            <a:ext cx="3169970" cy="707886"/>
          </a:xfrm>
          <a:prstGeom prst="rect">
            <a:avLst/>
          </a:prstGeom>
          <a:noFill/>
        </p:spPr>
        <p:txBody>
          <a:bodyPr wrap="none" rtlCol="0">
            <a:spAutoFit/>
          </a:bodyPr>
          <a:lstStyle/>
          <a:p>
            <a:r>
              <a:rPr lang="en-US" sz="2000" i="1" dirty="0" err="1">
                <a:solidFill>
                  <a:srgbClr val="004281"/>
                </a:solidFill>
                <a:latin typeface="Times New Roman"/>
                <a:cs typeface="Times New Roman"/>
              </a:rPr>
              <a:t>ω</a:t>
            </a:r>
            <a:r>
              <a:rPr lang="en-US" sz="2000" i="1" dirty="0">
                <a:solidFill>
                  <a:srgbClr val="004281"/>
                </a:solidFill>
                <a:latin typeface="Times New Roman"/>
                <a:cs typeface="Times New Roman"/>
              </a:rPr>
              <a:t> </a:t>
            </a:r>
            <a:r>
              <a:rPr lang="en-US" sz="2000" dirty="0">
                <a:solidFill>
                  <a:srgbClr val="004281"/>
                </a:solidFill>
              </a:rPr>
              <a:t>: incident photon energy</a:t>
            </a:r>
          </a:p>
          <a:p>
            <a:r>
              <a:rPr lang="en-US" sz="2000" i="1" dirty="0" err="1">
                <a:solidFill>
                  <a:srgbClr val="004281"/>
                </a:solidFill>
                <a:latin typeface="Times New Roman"/>
                <a:cs typeface="Times New Roman"/>
              </a:rPr>
              <a:t>ω</a:t>
            </a:r>
            <a:r>
              <a:rPr lang="en-US" sz="2000" i="1" dirty="0">
                <a:solidFill>
                  <a:srgbClr val="004281"/>
                </a:solidFill>
                <a:latin typeface="Times New Roman"/>
                <a:cs typeface="Times New Roman"/>
              </a:rPr>
              <a:t>' </a:t>
            </a:r>
            <a:r>
              <a:rPr lang="en-US" sz="2000" dirty="0">
                <a:solidFill>
                  <a:srgbClr val="004281"/>
                </a:solidFill>
              </a:rPr>
              <a:t>: scattered photon energy</a:t>
            </a:r>
          </a:p>
        </p:txBody>
      </p:sp>
      <p:sp>
        <p:nvSpPr>
          <p:cNvPr id="19" name="Left Brace 18">
            <a:extLst>
              <a:ext uri="{FF2B5EF4-FFF2-40B4-BE49-F238E27FC236}">
                <a16:creationId xmlns:a16="http://schemas.microsoft.com/office/drawing/2014/main" id="{40BDC1D0-DA64-B2E1-008D-45E3A942E135}"/>
              </a:ext>
            </a:extLst>
          </p:cNvPr>
          <p:cNvSpPr/>
          <p:nvPr/>
        </p:nvSpPr>
        <p:spPr>
          <a:xfrm rot="16200000">
            <a:off x="8820728" y="2429872"/>
            <a:ext cx="212739" cy="2354771"/>
          </a:xfrm>
          <a:prstGeom prst="leftBrace">
            <a:avLst/>
          </a:prstGeom>
          <a:noFill/>
          <a:ln>
            <a:solidFill>
              <a:srgbClr val="0054A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ounded Rectangular Callout 2">
            <a:extLst>
              <a:ext uri="{FF2B5EF4-FFF2-40B4-BE49-F238E27FC236}">
                <a16:creationId xmlns:a16="http://schemas.microsoft.com/office/drawing/2014/main" id="{DBBD3FBE-AF4B-000A-312A-30657B093D27}"/>
              </a:ext>
            </a:extLst>
          </p:cNvPr>
          <p:cNvSpPr/>
          <p:nvPr/>
        </p:nvSpPr>
        <p:spPr>
          <a:xfrm>
            <a:off x="10366896" y="4442318"/>
            <a:ext cx="1540358" cy="419947"/>
          </a:xfrm>
          <a:prstGeom prst="wedgeRoundRectCallout">
            <a:avLst>
              <a:gd name="adj1" fmla="val -34331"/>
              <a:gd name="adj2" fmla="val 73572"/>
              <a:gd name="adj3" fmla="val 16667"/>
            </a:avLst>
          </a:prstGeom>
          <a:solidFill>
            <a:srgbClr val="A31F34"/>
          </a:solidFill>
          <a:ln>
            <a:solidFill>
              <a:srgbClr val="A31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6FD889F5-9FC1-F82F-FC9C-1966991F60BD}"/>
              </a:ext>
            </a:extLst>
          </p:cNvPr>
          <p:cNvSpPr txBox="1"/>
          <p:nvPr/>
        </p:nvSpPr>
        <p:spPr>
          <a:xfrm>
            <a:off x="10383615" y="4479059"/>
            <a:ext cx="1540358" cy="369332"/>
          </a:xfrm>
          <a:prstGeom prst="rect">
            <a:avLst/>
          </a:prstGeom>
          <a:noFill/>
        </p:spPr>
        <p:txBody>
          <a:bodyPr wrap="square" rtlCol="0">
            <a:spAutoFit/>
          </a:bodyPr>
          <a:lstStyle/>
          <a:p>
            <a:r>
              <a:rPr lang="en-US" dirty="0">
                <a:solidFill>
                  <a:schemeClr val="bg1"/>
                </a:solidFill>
              </a:rPr>
              <a:t>More difficult!</a:t>
            </a:r>
          </a:p>
        </p:txBody>
      </p:sp>
    </p:spTree>
    <p:extLst>
      <p:ext uri="{BB962C8B-B14F-4D97-AF65-F5344CB8AC3E}">
        <p14:creationId xmlns:p14="http://schemas.microsoft.com/office/powerpoint/2010/main" val="515800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16581</TotalTime>
  <Words>4165</Words>
  <Application>Microsoft Macintosh PowerPoint</Application>
  <PresentationFormat>Widescreen</PresentationFormat>
  <Paragraphs>700</Paragraphs>
  <Slides>51</Slides>
  <Notes>22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5" baseType="lpstr">
      <vt:lpstr>Kaiti TC</vt:lpstr>
      <vt:lpstr>Arial</vt:lpstr>
      <vt:lpstr>Calibri</vt:lpstr>
      <vt:lpstr>Calibri Light</vt:lpstr>
      <vt:lpstr>Cambria Math</vt:lpstr>
      <vt:lpstr>Courier New</vt:lpstr>
      <vt:lpstr>Helvetica</vt:lpstr>
      <vt:lpstr>Helvetica Neue</vt:lpstr>
      <vt:lpstr>Lucida Grande</vt:lpstr>
      <vt:lpstr>Times</vt:lpstr>
      <vt:lpstr>Times New Roman</vt:lpstr>
      <vt:lpstr>Wingdings</vt:lpstr>
      <vt:lpstr>Office Theme</vt:lpstr>
      <vt:lpstr>Equation</vt:lpstr>
      <vt:lpstr>Probing the subatomic world using photon and electron scatterings</vt:lpstr>
      <vt:lpstr>Outline</vt:lpstr>
      <vt:lpstr>Nuclear physics studies the structure of matter</vt:lpstr>
      <vt:lpstr>QCD and nucleon structure</vt:lpstr>
      <vt:lpstr>Nucleon structure</vt:lpstr>
      <vt:lpstr>Nucleon electromagnetic polarizabilities</vt:lpstr>
      <vt:lpstr>Nucleon electromagnetic polarizabilities</vt:lpstr>
      <vt:lpstr>Differential cross section of Compton scattering  N (γ, γ’) N’ </vt:lpstr>
      <vt:lpstr>Differential cross section of Compton scattering  N (γ, γ’) N’ </vt:lpstr>
      <vt:lpstr>Status of αN and βN from χEFT global extraction</vt:lpstr>
      <vt:lpstr>The High Intensity γ-Ray Source (HIγS) facility at Duke University</vt:lpstr>
      <vt:lpstr>Experimental apparatus for Compton @ HIγS</vt:lpstr>
      <vt:lpstr>Cryogenic target </vt:lpstr>
      <vt:lpstr>HIγS NaI Detector Array (HINDA)</vt:lpstr>
      <vt:lpstr>Data analysis – Compton event selection</vt:lpstr>
      <vt:lpstr>Data analysis – Compton event selection</vt:lpstr>
      <vt:lpstr>Data analysis – Compton event selection</vt:lpstr>
      <vt:lpstr>Data analysis – fit for photon yield</vt:lpstr>
      <vt:lpstr>Differential cross section extraction</vt:lpstr>
      <vt:lpstr>Results of elastic Compton scattering from 4He at 81 MeV at HIγS</vt:lpstr>
      <vt:lpstr>Results of Compton scattering from the proton at 81 and 83 MeV at HIγS</vt:lpstr>
      <vt:lpstr>Systematic uncertainties</vt:lpstr>
      <vt:lpstr>Compton @ HΙγS program outlook</vt:lpstr>
      <vt:lpstr>Probe nucleon structure with an electron microscope</vt:lpstr>
      <vt:lpstr>Semi-inclusive deep  inelastic scattering (SIDIS)</vt:lpstr>
      <vt:lpstr>Jefferson Lab</vt:lpstr>
      <vt:lpstr>Jefferson Lab</vt:lpstr>
      <vt:lpstr>Electron-Ion Collider</vt:lpstr>
      <vt:lpstr>Complementary kinematic coverages provide more comprehensive 3D partonic picture of nucleon</vt:lpstr>
      <vt:lpstr>SIDIS projections at JLab 12 GeV and EIC</vt:lpstr>
      <vt:lpstr>Nucleon spin structure</vt:lpstr>
      <vt:lpstr>Nuclear spin-polarized 3He</vt:lpstr>
      <vt:lpstr>Optical pumping techniques for polarized 3He</vt:lpstr>
      <vt:lpstr>Path to polarized 3He in high magnetic field</vt:lpstr>
      <vt:lpstr>BNL-MIT development of high magnetic field MEOP</vt:lpstr>
      <vt:lpstr>Proposed experiment using polarized 3He at CLAS12 at JLab</vt:lpstr>
      <vt:lpstr>Proposed experiment using polarized 3He at CLAS12 at JLab</vt:lpstr>
      <vt:lpstr>PowerPoint Presentation</vt:lpstr>
      <vt:lpstr>PowerPoint Presentation</vt:lpstr>
      <vt:lpstr>3He depolarization mechanisms</vt:lpstr>
      <vt:lpstr>Target development progress – low field test</vt:lpstr>
      <vt:lpstr>Target development progress – high field test</vt:lpstr>
      <vt:lpstr>Projected schedule for CLAS12 polarized 3He target development</vt:lpstr>
      <vt:lpstr>Summary</vt:lpstr>
      <vt:lpstr>Acknowledgement</vt:lpstr>
      <vt:lpstr>Acknowledgement</vt:lpstr>
      <vt:lpstr>Backup slides</vt:lpstr>
      <vt:lpstr>PowerPoint Presentation</vt:lpstr>
      <vt:lpstr>PowerPoint Presentation</vt:lpstr>
      <vt:lpstr>PowerPoint Presentation</vt:lpstr>
      <vt:lpstr>Deeply virtual exclusive processes and GPD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the subatomic world using photon and electron scatterings</dc:title>
  <dc:creator>Xiaqing Li</dc:creator>
  <cp:lastModifiedBy>Lyu Xiao-Rui</cp:lastModifiedBy>
  <cp:revision>41</cp:revision>
  <dcterms:created xsi:type="dcterms:W3CDTF">2022-07-09T04:49:23Z</dcterms:created>
  <dcterms:modified xsi:type="dcterms:W3CDTF">2022-08-17T08:26:21Z</dcterms:modified>
</cp:coreProperties>
</file>