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329" r:id="rId3"/>
    <p:sldId id="680" r:id="rId4"/>
    <p:sldId id="700" r:id="rId5"/>
    <p:sldId id="698" r:id="rId6"/>
    <p:sldId id="701" r:id="rId7"/>
    <p:sldId id="702" r:id="rId8"/>
    <p:sldId id="686" r:id="rId9"/>
    <p:sldId id="690" r:id="rId10"/>
    <p:sldId id="689" r:id="rId11"/>
    <p:sldId id="692" r:id="rId12"/>
    <p:sldId id="358" r:id="rId13"/>
    <p:sldId id="697" r:id="rId14"/>
    <p:sldId id="699" r:id="rId15"/>
    <p:sldId id="694" r:id="rId16"/>
    <p:sldId id="695" r:id="rId17"/>
    <p:sldId id="696" r:id="rId18"/>
    <p:sldId id="691" r:id="rId19"/>
    <p:sldId id="355" r:id="rId20"/>
    <p:sldId id="687" r:id="rId21"/>
    <p:sldId id="679" r:id="rId22"/>
    <p:sldId id="677" r:id="rId23"/>
    <p:sldId id="681" r:id="rId24"/>
    <p:sldId id="678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29"/>
    <p:restoredTop sz="94662"/>
  </p:normalViewPr>
  <p:slideViewPr>
    <p:cSldViewPr snapToGrid="0" snapToObjects="1">
      <p:cViewPr>
        <p:scale>
          <a:sx n="44" d="100"/>
          <a:sy n="44" d="100"/>
        </p:scale>
        <p:origin x="212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installation procedure designed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Mockup with 3D printing production done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Production with aluminum machining started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Expected finished at </a:t>
            </a:r>
            <a:r>
              <a:rPr kumimoji="1" lang="en-US" altLang="zh-CN" dirty="0">
                <a:solidFill>
                  <a:schemeClr val="tx1"/>
                </a:solidFill>
              </a:rPr>
              <a:t>middle of September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2AB0F0-58D5-22E4-15AF-510429E41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628285"/>
            <a:ext cx="12401935" cy="106270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A4515-23BC-B8A4-B512-CDD848AF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45" y="5009453"/>
            <a:ext cx="6598508" cy="879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29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and data structure are defined</a:t>
            </a:r>
          </a:p>
          <a:p>
            <a:r>
              <a:rPr lang="en-US" altLang="zh-CN" dirty="0"/>
              <a:t>Discussion of DAQ data structure last week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994625-41EA-9496-69D1-87709C11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04" y="5939228"/>
            <a:ext cx="17605741" cy="589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7D141E-0572-7442-E22F-A6FD959F8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323" y="4278870"/>
            <a:ext cx="6699874" cy="72870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5071971" y="4613269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 </a:t>
            </a:r>
            <a:r>
              <a:rPr lang="en-US" altLang="zh-CN" dirty="0">
                <a:solidFill>
                  <a:srgbClr val="FFFF00"/>
                </a:solidFill>
              </a:rPr>
              <a:t>Architecture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19D082-4593-9FAD-0596-5C62D148BF2F}"/>
              </a:ext>
            </a:extLst>
          </p:cNvPr>
          <p:cNvSpPr txBox="1"/>
          <p:nvPr/>
        </p:nvSpPr>
        <p:spPr>
          <a:xfrm>
            <a:off x="18624550" y="3301686"/>
            <a:ext cx="124587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data structure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160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people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Request for Invitation letter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equipment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368DC3A-E16E-B941-A0B9-01B82DF18CC7}"/>
              </a:ext>
            </a:extLst>
          </p:cNvPr>
          <p:cNvGrpSpPr>
            <a:grpSpLocks noChangeAspect="1"/>
          </p:cNvGrpSpPr>
          <p:nvPr/>
        </p:nvGrpSpPr>
        <p:grpSpPr>
          <a:xfrm>
            <a:off x="434444" y="8543109"/>
            <a:ext cx="9317670" cy="4808486"/>
            <a:chOff x="5070510" y="2312985"/>
            <a:chExt cx="3284248" cy="169487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87A0BAA-EA17-224A-84F9-5264D50F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193" y="2312985"/>
              <a:ext cx="757565" cy="709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5B793EF-FC44-D54D-97F2-D3B508753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510" y="2383820"/>
              <a:ext cx="2526683" cy="162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直角双向箭头 8">
              <a:extLst>
                <a:ext uri="{FF2B5EF4-FFF2-40B4-BE49-F238E27FC236}">
                  <a16:creationId xmlns:a16="http://schemas.microsoft.com/office/drawing/2014/main" id="{B54D3FCB-CEC8-1E4C-AE92-0C3C9ABF5EC6}"/>
                </a:ext>
              </a:extLst>
            </p:cNvPr>
            <p:cNvSpPr/>
            <p:nvPr/>
          </p:nvSpPr>
          <p:spPr>
            <a:xfrm>
              <a:off x="7402624" y="2909717"/>
              <a:ext cx="720080" cy="781459"/>
            </a:xfrm>
            <a:prstGeom prst="leftUpArrow">
              <a:avLst>
                <a:gd name="adj1" fmla="val 17194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078BA84-D39B-C34D-B897-CDD27389FA03}"/>
              </a:ext>
            </a:extLst>
          </p:cNvPr>
          <p:cNvGrpSpPr>
            <a:grpSpLocks noChangeAspect="1"/>
          </p:cNvGrpSpPr>
          <p:nvPr/>
        </p:nvGrpSpPr>
        <p:grpSpPr>
          <a:xfrm>
            <a:off x="8620354" y="8435537"/>
            <a:ext cx="9807436" cy="5116137"/>
            <a:chOff x="678415" y="2175534"/>
            <a:chExt cx="3832934" cy="1991859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2DF744F2-F5D6-A447-971F-AB3F5C832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26" y="2175534"/>
              <a:ext cx="2973185" cy="1991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5F7C2BA0-B49D-394F-9F5F-08772030685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51921" y="3572200"/>
              <a:ext cx="278835" cy="9738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464A24-08F4-5244-A2F3-17F3C0F6788D}"/>
                </a:ext>
              </a:extLst>
            </p:cNvPr>
            <p:cNvSpPr txBox="1"/>
            <p:nvPr/>
          </p:nvSpPr>
          <p:spPr>
            <a:xfrm>
              <a:off x="4045149" y="3527143"/>
              <a:ext cx="466200" cy="284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inlet</a:t>
              </a:r>
              <a:endParaRPr lang="zh-CN" altLang="en-US" sz="1400" dirty="0"/>
            </a:p>
          </p:txBody>
        </p:sp>
        <p:cxnSp>
          <p:nvCxnSpPr>
            <p:cNvPr id="18" name="直接箭头连接符 20">
              <a:extLst>
                <a:ext uri="{FF2B5EF4-FFF2-40B4-BE49-F238E27FC236}">
                  <a16:creationId xmlns:a16="http://schemas.microsoft.com/office/drawing/2014/main" id="{11420D3A-12FE-2142-9EFC-030A6E7ACB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96771" y="2783620"/>
              <a:ext cx="373233" cy="2521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4A8098C1-F63C-2D4D-9824-B64A5DB52766}"/>
                </a:ext>
              </a:extLst>
            </p:cNvPr>
            <p:cNvSpPr txBox="1"/>
            <p:nvPr/>
          </p:nvSpPr>
          <p:spPr>
            <a:xfrm>
              <a:off x="678415" y="2964309"/>
              <a:ext cx="1066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outlet</a:t>
              </a:r>
              <a:endParaRPr lang="zh-CN" altLang="en-US" sz="1400" dirty="0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8018369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664964" cy="29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C000"/>
                  </a:solidFill>
                </a:rPr>
                <a:t>Beam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FBE7E152-F139-D54D-AD62-A1F697FEE6DE}"/>
              </a:ext>
            </a:extLst>
          </p:cNvPr>
          <p:cNvCxnSpPr>
            <a:cxnSpLocks/>
          </p:cNvCxnSpPr>
          <p:nvPr/>
        </p:nvCxnSpPr>
        <p:spPr>
          <a:xfrm flipV="1">
            <a:off x="1489166" y="8744074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8643221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7934026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42FFBA3-28C7-FC45-B21C-791F16603F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7936" y="1364784"/>
            <a:ext cx="8653319" cy="6911232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91312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(IHEP ,firmware)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  <a:endParaRPr kumimoji="1" lang="en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Needs more DAQ software, firmware and offline expertise </a:t>
            </a:r>
            <a:endParaRPr kumimoji="1"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0876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Equipment for  Test beam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harddisk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Laser, beta source test (September)</a:t>
            </a:r>
          </a:p>
          <a:p>
            <a:pPr lvl="2"/>
            <a:r>
              <a:rPr lang="en" altLang="zh-CN" dirty="0">
                <a:effectLst/>
              </a:rPr>
              <a:t>Irradiation test (Oct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September: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chips (Sep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/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5373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0C5C1-8166-EA7E-8EB5-71E5D9D6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Schedule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ED0F93-840E-35C9-816A-C76BD256A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 12-22: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DESY test beam (test beam time slot reserved for two weeks)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F876C-7598-6E8D-28A1-ABB194639F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3E48F4-AB78-B644-1794-C6B9BC3F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670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21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4" y="1482329"/>
            <a:ext cx="17492168" cy="1279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89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by Jun  24</a:t>
            </a:r>
            <a:r>
              <a:rPr lang="en" altLang="zh-CN" baseline="30000" dirty="0">
                <a:effectLst/>
              </a:rPr>
              <a:t>th</a:t>
            </a:r>
            <a:r>
              <a:rPr lang="en" altLang="zh-CN" dirty="0">
                <a:effectLst/>
              </a:rPr>
              <a:t> 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63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805702"/>
              </p:ext>
            </p:extLst>
          </p:nvPr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8487306-D83B-2157-1B80-D57475A7D698}"/>
              </a:ext>
            </a:extLst>
          </p:cNvPr>
          <p:cNvSpPr txBox="1"/>
          <p:nvPr/>
        </p:nvSpPr>
        <p:spPr>
          <a:xfrm>
            <a:off x="1270000" y="3994067"/>
            <a:ext cx="1230733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DAQ status report today </a:t>
            </a:r>
          </a:p>
        </p:txBody>
      </p:sp>
    </p:spTree>
    <p:extLst>
      <p:ext uri="{BB962C8B-B14F-4D97-AF65-F5344CB8AC3E}">
        <p14:creationId xmlns:p14="http://schemas.microsoft.com/office/powerpoint/2010/main" val="5245921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</a:t>
            </a: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Update from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Xinghui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today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wafer arrival at IHEP in 5th July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After irradiation, modified process will give better resolution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Will modified process sensors into the detector assembly   </a:t>
            </a:r>
          </a:p>
          <a:p>
            <a:r>
              <a:rPr kumimoji="1" lang="en-US" altLang="zh-CN" dirty="0"/>
              <a:t>Send 1 wafers for thinning (150um) and dicing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single chip performance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Send 5 chips with PCB boards to company for wired bonding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5 board bonded.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Wire bonding one PCB board at IHEP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Try to wire bonding one chip on flex at IHEP next week </a:t>
            </a:r>
          </a:p>
          <a:p>
            <a:r>
              <a:rPr kumimoji="1" lang="en-US" altLang="zh-CN" dirty="0"/>
              <a:t>Send 3 wafers to NCAP for wafer testing , thinning and dicing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600" y="6109215"/>
            <a:ext cx="6629400" cy="6489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BAC4D8-22FF-460E-5546-D89D050D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803" y="675141"/>
            <a:ext cx="6931808" cy="51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36F66-2DFA-F1D5-95A5-EED7FA03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CB10A2-3758-7F9F-AD8A-BED70987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7982466" cy="11412142"/>
          </a:xfrm>
        </p:spPr>
        <p:txBody>
          <a:bodyPr/>
          <a:lstStyle/>
          <a:p>
            <a:r>
              <a:rPr kumimoji="1" lang="en-US" altLang="zh-CN" dirty="0"/>
              <a:t>Single chip test news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Charge injection done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 curve scan in next step</a:t>
            </a:r>
          </a:p>
          <a:p>
            <a:pPr lvl="2"/>
            <a:r>
              <a:rPr kumimoji="1" lang="en-US" altLang="zh-CN" dirty="0"/>
              <a:t>Need to mask off noise pixel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Laser tests and source tests should follow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Irradiation tests </a:t>
            </a:r>
          </a:p>
          <a:p>
            <a:pPr lvl="2"/>
            <a:r>
              <a:rPr kumimoji="1" lang="en-US" altLang="zh-CN" dirty="0"/>
              <a:t>BSRF beam time in Oct 2022</a:t>
            </a:r>
          </a:p>
          <a:p>
            <a:pPr lvl="2"/>
            <a:r>
              <a:rPr kumimoji="1" lang="en-US" altLang="zh-CN" dirty="0"/>
              <a:t>X ray machine ?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5CA860-048A-0B4B-5DF6-FF91DB6EDC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7B0BE6-5CFC-441E-3D7C-8A3F3C689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9" y="1661938"/>
            <a:ext cx="15950011" cy="1152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621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31964-EB5C-4F84-0837-D330C848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Taichupix3 wafer-level testing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4F5E5-02CA-E9ED-FE91-7B0500C3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2" y="6874943"/>
            <a:ext cx="11514524" cy="6317428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8FADA4-78DA-D2B5-302E-88F3D6E76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Single chip test board testing on-going  </a:t>
            </a:r>
          </a:p>
          <a:p>
            <a:r>
              <a:rPr kumimoji="1" lang="en-US" altLang="zh-CN" dirty="0"/>
              <a:t>Wafer level testing in NCAP (on-going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connection from IHEP to  NCAP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commissioning of testing program 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5BA138-3B3D-8704-8D75-0F61423D6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C289D6-D9EF-707D-40F6-BE117DF7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017" y="7554087"/>
            <a:ext cx="11795874" cy="59513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D2F1E1-54DE-77EE-8F86-B8E9360A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9" t="2179" r="12888" b="-2179"/>
          <a:stretch/>
        </p:blipFill>
        <p:spPr>
          <a:xfrm rot="16200000">
            <a:off x="16243345" y="93943"/>
            <a:ext cx="8204886" cy="8017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D69F47-E5FD-8037-1BCA-3C16E1AB4605}"/>
              </a:ext>
            </a:extLst>
          </p:cNvPr>
          <p:cNvSpPr txBox="1"/>
          <p:nvPr/>
        </p:nvSpPr>
        <p:spPr>
          <a:xfrm>
            <a:off x="14080913" y="523629"/>
            <a:ext cx="12529750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Wafer level test </a:t>
            </a:r>
          </a:p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Probe card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690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EA902-975F-E748-A62E-5F9ECA92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81E325-FF50-47CF-5CAD-7A96F0FBC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9887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Interface board was planned to have </a:t>
            </a:r>
            <a:r>
              <a:rPr kumimoji="1" lang="en-US" altLang="zh-CN" dirty="0" err="1"/>
              <a:t>soft+hard</a:t>
            </a:r>
            <a:r>
              <a:rPr kumimoji="1" lang="en-US" altLang="zh-CN" dirty="0"/>
              <a:t> PCB design</a:t>
            </a:r>
          </a:p>
          <a:p>
            <a:pPr lvl="1"/>
            <a:r>
              <a:rPr kumimoji="1" lang="en-US" altLang="zh-CN" dirty="0"/>
              <a:t>Interface board is to connected the flex and FPGA board </a:t>
            </a:r>
          </a:p>
          <a:p>
            <a:r>
              <a:rPr kumimoji="1" lang="en-US" altLang="zh-CN" dirty="0"/>
              <a:t>Due to low yield, switched to hard PCB design, no flexible components </a:t>
            </a:r>
          </a:p>
          <a:p>
            <a:r>
              <a:rPr kumimoji="1" lang="en-US" altLang="zh-CN" dirty="0"/>
              <a:t>Expect no much impact to support structure</a:t>
            </a:r>
          </a:p>
          <a:p>
            <a:pPr lvl="1"/>
            <a:r>
              <a:rPr kumimoji="1" lang="en-US" altLang="zh-CN" dirty="0"/>
              <a:t> Need design dedicated support for FPGA board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7CF2F-FDE7-9B42-0963-07AD396579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A65348-4455-152A-9DA1-89E823D6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416" y="4486608"/>
            <a:ext cx="11277600" cy="8458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092CEF-8DD1-60B9-29E8-F9E5C318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924" y="6116057"/>
            <a:ext cx="5467865" cy="729048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29ABBF8-A52D-5B39-300D-05DAB93CAFD9}"/>
              </a:ext>
            </a:extLst>
          </p:cNvPr>
          <p:cNvSpPr txBox="1"/>
          <p:nvPr/>
        </p:nvSpPr>
        <p:spPr>
          <a:xfrm>
            <a:off x="5212073" y="5346616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145E8-6DBA-E8F9-DD83-1273F0FB64BE}"/>
              </a:ext>
            </a:extLst>
          </p:cNvPr>
          <p:cNvSpPr txBox="1"/>
          <p:nvPr/>
        </p:nvSpPr>
        <p:spPr>
          <a:xfrm>
            <a:off x="15983312" y="3552452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</a:t>
            </a:r>
            <a:r>
              <a:rPr kumimoji="1" lang="en-US" altLang="zh-CN" dirty="0" err="1">
                <a:solidFill>
                  <a:srgbClr val="FFFF00"/>
                </a:solidFill>
              </a:rPr>
              <a:t>board+FPGA</a:t>
            </a:r>
            <a:r>
              <a:rPr kumimoji="1" lang="en-US" altLang="zh-CN" dirty="0">
                <a:solidFill>
                  <a:srgbClr val="FFFF00"/>
                </a:solidFill>
              </a:rPr>
              <a:t> +flex 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479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63F0A-15D5-1DFD-B96C-26F209EE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EB1661-C708-3FC0-8132-B34C673D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37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Plan to submit 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the flex in 1 weeks ?, will get it in Early September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Enlarge opening of the pad on flex (100um * 400u ?m)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Add bus for ground for wire bonding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Modified the position of the hole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Change the position of the connector (on the other side of the sensor)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Expect feedback from ASIC testing by the end of the week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CAC7ED-75A4-5EB3-B6CE-936A0D8BF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AFBE17-9D75-B03A-C5F8-8E6904274A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44999" y="7267452"/>
            <a:ext cx="10206796" cy="5775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E740EC-9932-3D1D-2D1C-EB0D2A00F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89" y="6395552"/>
            <a:ext cx="9062919" cy="679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470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578" y="199440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454" y="2624243"/>
            <a:ext cx="8788400" cy="107823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Dummy sensor (glass) on flexible PCB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972853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6A7765-99EE-6A28-7CBB-36A3EB31C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24225">
            <a:off x="3889111" y="3288546"/>
            <a:ext cx="5291242" cy="124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2702D-11AC-1098-1161-DCC78C3D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01" y="32118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31441F-FD3B-C696-BC1D-496CD6C9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0767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Production of ladder support with carbon fiber is in good progress</a:t>
            </a:r>
          </a:p>
          <a:p>
            <a:pPr lvl="1"/>
            <a:r>
              <a:rPr kumimoji="1" lang="en-US" altLang="zh-CN" dirty="0"/>
              <a:t>Half of the ladder support has been produced.</a:t>
            </a:r>
          </a:p>
          <a:p>
            <a:pPr lvl="1"/>
            <a:r>
              <a:rPr kumimoji="1" lang="en-US" altLang="zh-CN" dirty="0"/>
              <a:t>The yield of first batch of production is a bit low (~30%)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New batch of production has high yield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142C4C-BC93-3BAC-C382-F9FD2FC84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22450-F1CC-6798-B39D-7235E339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358" y="3682876"/>
            <a:ext cx="10679474" cy="100331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F139F-62DB-F401-A5A7-25C9A9969F30}"/>
              </a:ext>
            </a:extLst>
          </p:cNvPr>
          <p:cNvSpPr/>
          <p:nvPr/>
        </p:nvSpPr>
        <p:spPr>
          <a:xfrm>
            <a:off x="933346" y="6761736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structure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model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234C4F9-A824-8A83-EA83-A2AE6422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35" y="8208286"/>
            <a:ext cx="9006813" cy="454462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8F00BB8-A519-6640-F031-53BE534B70AD}"/>
              </a:ext>
            </a:extLst>
          </p:cNvPr>
          <p:cNvSpPr/>
          <p:nvPr/>
        </p:nvSpPr>
        <p:spPr>
          <a:xfrm>
            <a:off x="15785734" y="301722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 production </a:t>
            </a:r>
          </a:p>
        </p:txBody>
      </p:sp>
    </p:spTree>
    <p:extLst>
      <p:ext uri="{BB962C8B-B14F-4D97-AF65-F5344CB8AC3E}">
        <p14:creationId xmlns:p14="http://schemas.microsoft.com/office/powerpoint/2010/main" val="3475347865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30,&quot;width&quot;:8535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13797</TotalTime>
  <Words>1498</Words>
  <Application>Microsoft Macintosh PowerPoint</Application>
  <PresentationFormat>自定义</PresentationFormat>
  <Paragraphs>270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  Overview of task2： vertex detector R &amp; D</vt:lpstr>
      <vt:lpstr>News about Taichupix3 production </vt:lpstr>
      <vt:lpstr>News about Taichupix3 testing</vt:lpstr>
      <vt:lpstr>Taichupix3 wafer-level testing </vt:lpstr>
      <vt:lpstr>Flex and interface board </vt:lpstr>
      <vt:lpstr>Flex and interface board </vt:lpstr>
      <vt:lpstr>Detector module(ladder) assembly </vt:lpstr>
      <vt:lpstr>Support structure of the ladder </vt:lpstr>
      <vt:lpstr>Vertex detector prototype assembly procedure</vt:lpstr>
      <vt:lpstr>DAQ Architecture development </vt:lpstr>
      <vt:lpstr>Plan for test beam </vt:lpstr>
      <vt:lpstr>Plan for test beam </vt:lpstr>
      <vt:lpstr>Equipment for  Test beam</vt:lpstr>
      <vt:lpstr> Timeline</vt:lpstr>
      <vt:lpstr>Timeline </vt:lpstr>
      <vt:lpstr>   DAQ and multi-ASIC testing   </vt:lpstr>
      <vt:lpstr>Schedule </vt:lpstr>
      <vt:lpstr>Pixel Analog design</vt:lpstr>
      <vt:lpstr>Backup </vt:lpstr>
      <vt:lpstr> Timeline</vt:lpstr>
      <vt:lpstr>Timeline </vt:lpstr>
      <vt:lpstr>   DAQ and multi-ASIC testing  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388</cp:revision>
  <dcterms:modified xsi:type="dcterms:W3CDTF">2022-08-11T06:00:50Z</dcterms:modified>
</cp:coreProperties>
</file>