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2" r:id="rId2"/>
    <p:sldId id="264" r:id="rId3"/>
    <p:sldId id="373" r:id="rId4"/>
    <p:sldId id="276" r:id="rId5"/>
    <p:sldId id="263" r:id="rId6"/>
    <p:sldId id="374" r:id="rId7"/>
    <p:sldId id="375" r:id="rId8"/>
    <p:sldId id="369" r:id="rId9"/>
    <p:sldId id="370" r:id="rId10"/>
    <p:sldId id="287" r:id="rId11"/>
    <p:sldId id="284" r:id="rId12"/>
    <p:sldId id="290" r:id="rId13"/>
    <p:sldId id="273" r:id="rId14"/>
    <p:sldId id="371" r:id="rId15"/>
    <p:sldId id="286" r:id="rId16"/>
    <p:sldId id="260" r:id="rId17"/>
    <p:sldId id="261" r:id="rId18"/>
    <p:sldId id="285" r:id="rId19"/>
    <p:sldId id="262" r:id="rId20"/>
    <p:sldId id="27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43085-A832-4199-B4D5-454C36334635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500E4-B11F-4099-BA7D-B7C09C4FE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111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500E4-B11F-4099-BA7D-B7C09C4FE2A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97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/>
          </p:cNvSpPr>
          <p:nvPr>
            <p:ph type="sldNum" sz="quarter"/>
          </p:nvPr>
        </p:nvSpPr>
        <p:spPr>
          <a:xfrm>
            <a:off x="3904672" y="8730225"/>
            <a:ext cx="2988563" cy="459101"/>
          </a:xfrm>
          <a:prstGeom prst="rect">
            <a:avLst/>
          </a:prstGeom>
          <a:noFill/>
          <a:ln w="9525">
            <a:noFill/>
          </a:ln>
        </p:spPr>
        <p:txBody>
          <a:bodyPr lIns="96067" tIns="48033" rIns="96067" bIns="48033" anchor="b"/>
          <a:lstStyle/>
          <a:p>
            <a:pPr lvl="0" algn="r" defTabSz="960755" eaLnBrk="1" hangingPunct="1">
              <a:spcBef>
                <a:spcPct val="0"/>
              </a:spcBef>
            </a:pPr>
            <a:fld id="{9A0DB2DC-4C9A-4742-B13C-FB6460FD3503}" type="slidenum">
              <a:rPr lang="en-US" altLang="zh-CN" sz="1300" dirty="0"/>
              <a:t>8</a:t>
            </a:fld>
            <a:endParaRPr lang="en-US" altLang="zh-CN" sz="1300" dirty="0"/>
          </a:p>
        </p:txBody>
      </p:sp>
      <p:sp>
        <p:nvSpPr>
          <p:cNvPr id="2048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4175" y="690563"/>
            <a:ext cx="6126163" cy="3446462"/>
          </a:xfrm>
        </p:spPr>
      </p:sp>
      <p:sp>
        <p:nvSpPr>
          <p:cNvPr id="20484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6067" tIns="48033" rIns="96067" bIns="48033" anchor="t"/>
          <a:lstStyle/>
          <a:p>
            <a:pPr lvl="0" eaLnBrk="1" hangingPunct="1"/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083732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387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540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033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133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035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989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03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38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39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35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74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4C926-F034-49CA-8FD7-4B1F02654A9B}" type="datetimeFigureOut">
              <a:rPr lang="zh-CN" altLang="en-US" smtClean="0"/>
              <a:t>2022/8/28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07BCB-7037-4A40-ACEE-524AA71148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550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标题 1"/>
          <p:cNvSpPr>
            <a:spLocks noGrp="1"/>
          </p:cNvSpPr>
          <p:nvPr>
            <p:ph type="ctrTitle"/>
          </p:nvPr>
        </p:nvSpPr>
        <p:spPr>
          <a:xfrm>
            <a:off x="1687830" y="1834514"/>
            <a:ext cx="8816340" cy="1315403"/>
          </a:xfrm>
        </p:spPr>
        <p:txBody>
          <a:bodyPr>
            <a:noAutofit/>
          </a:bodyPr>
          <a:lstStyle/>
          <a:p>
            <a:r>
              <a:rPr lang="en-US" altLang="zh-CN" sz="4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Vacuum system R&amp;D status and cost evaluation</a:t>
            </a:r>
            <a:endParaRPr lang="zh-CN" altLang="en-US" sz="4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48587" name="副标题 2"/>
          <p:cNvSpPr>
            <a:spLocks noGrp="1"/>
          </p:cNvSpPr>
          <p:nvPr>
            <p:ph type="subTitle" idx="1"/>
          </p:nvPr>
        </p:nvSpPr>
        <p:spPr>
          <a:xfrm>
            <a:off x="2667000" y="4105275"/>
            <a:ext cx="6858000" cy="1655762"/>
          </a:xfrm>
        </p:spPr>
        <p:txBody>
          <a:bodyPr/>
          <a:lstStyle/>
          <a:p>
            <a:r>
              <a:rPr lang="en-US" altLang="zh-CN" sz="24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Yongsheng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Ma </a:t>
            </a:r>
          </a:p>
          <a:p>
            <a:r>
              <a:rPr lang="en-US" altLang="zh-CN" dirty="0"/>
              <a:t>2022.8.29</a:t>
            </a:r>
            <a:endParaRPr lang="zh-CN" altLang="en-US" dirty="0"/>
          </a:p>
        </p:txBody>
      </p:sp>
      <p:sp>
        <p:nvSpPr>
          <p:cNvPr id="104858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F095-3CD2-4D9F-8394-BD3C2414318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024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Vacuum chamber optimization</a:t>
            </a:r>
          </a:p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ost evaluation</a:t>
            </a:r>
          </a:p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Conclusion 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9F095-3CD2-4D9F-8394-BD3C24143187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615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C23B72F-4798-4215-A65D-D82A7B8A61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3" t="37037" r="3712" b="36566"/>
          <a:stretch/>
        </p:blipFill>
        <p:spPr>
          <a:xfrm>
            <a:off x="1186872" y="2687539"/>
            <a:ext cx="8806873" cy="1469061"/>
          </a:xfrm>
          <a:prstGeom prst="rect">
            <a:avLst/>
          </a:prstGeom>
        </p:spPr>
      </p:pic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80E543C-4499-405D-B587-12FF02A9B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594854"/>
              </p:ext>
            </p:extLst>
          </p:nvPr>
        </p:nvGraphicFramePr>
        <p:xfrm>
          <a:off x="886691" y="4193309"/>
          <a:ext cx="10194634" cy="245407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09935">
                  <a:extLst>
                    <a:ext uri="{9D8B030D-6E8A-4147-A177-3AD203B41FA5}">
                      <a16:colId xmlns:a16="http://schemas.microsoft.com/office/drawing/2014/main" val="684745398"/>
                    </a:ext>
                  </a:extLst>
                </a:gridCol>
                <a:gridCol w="1320465">
                  <a:extLst>
                    <a:ext uri="{9D8B030D-6E8A-4147-A177-3AD203B41FA5}">
                      <a16:colId xmlns:a16="http://schemas.microsoft.com/office/drawing/2014/main" val="1380453141"/>
                    </a:ext>
                  </a:extLst>
                </a:gridCol>
                <a:gridCol w="895927">
                  <a:extLst>
                    <a:ext uri="{9D8B030D-6E8A-4147-A177-3AD203B41FA5}">
                      <a16:colId xmlns:a16="http://schemas.microsoft.com/office/drawing/2014/main" val="1031966025"/>
                    </a:ext>
                  </a:extLst>
                </a:gridCol>
                <a:gridCol w="1052946">
                  <a:extLst>
                    <a:ext uri="{9D8B030D-6E8A-4147-A177-3AD203B41FA5}">
                      <a16:colId xmlns:a16="http://schemas.microsoft.com/office/drawing/2014/main" val="3703655652"/>
                    </a:ext>
                  </a:extLst>
                </a:gridCol>
                <a:gridCol w="692727">
                  <a:extLst>
                    <a:ext uri="{9D8B030D-6E8A-4147-A177-3AD203B41FA5}">
                      <a16:colId xmlns:a16="http://schemas.microsoft.com/office/drawing/2014/main" val="2647057404"/>
                    </a:ext>
                  </a:extLst>
                </a:gridCol>
                <a:gridCol w="1246909">
                  <a:extLst>
                    <a:ext uri="{9D8B030D-6E8A-4147-A177-3AD203B41FA5}">
                      <a16:colId xmlns:a16="http://schemas.microsoft.com/office/drawing/2014/main" val="253665792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937827976"/>
                    </a:ext>
                  </a:extLst>
                </a:gridCol>
                <a:gridCol w="994811">
                  <a:extLst>
                    <a:ext uri="{9D8B030D-6E8A-4147-A177-3AD203B41FA5}">
                      <a16:colId xmlns:a16="http://schemas.microsoft.com/office/drawing/2014/main" val="776531193"/>
                    </a:ext>
                  </a:extLst>
                </a:gridCol>
                <a:gridCol w="2161714">
                  <a:extLst>
                    <a:ext uri="{9D8B030D-6E8A-4147-A177-3AD203B41FA5}">
                      <a16:colId xmlns:a16="http://schemas.microsoft.com/office/drawing/2014/main" val="3298890727"/>
                    </a:ext>
                  </a:extLst>
                </a:gridCol>
              </a:tblGrid>
              <a:tr h="412054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真空盒的数量与长度统计：根据磁铁长度与布局得到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07018"/>
                  </a:ext>
                </a:extLst>
              </a:tr>
              <a:tr h="36901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根据磁铁分类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组合数量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真空盒长度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单位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标准单元数量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真空盒总数量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合计长度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备注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5731972"/>
                  </a:ext>
                </a:extLst>
              </a:tr>
              <a:tr h="47800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标准单元</a:t>
                      </a:r>
                    </a:p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　</a:t>
                      </a:r>
                    </a:p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　</a:t>
                      </a:r>
                    </a:p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二级铁组合</a:t>
                      </a:r>
                      <a:r>
                        <a:rPr lang="en-GB" sz="1400" u="none" strike="noStrike">
                          <a:effectLst/>
                        </a:rPr>
                        <a:t>A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</a:rPr>
                        <a:t>30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 dirty="0">
                          <a:effectLst/>
                        </a:rPr>
                        <a:t>11.3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米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</a:rPr>
                        <a:t>64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</a:rPr>
                        <a:t>3840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</a:rPr>
                        <a:t>44160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磁铁组合</a:t>
                      </a:r>
                      <a:r>
                        <a:rPr lang="en-US" altLang="zh-CN" sz="1400" u="none" strike="noStrike" dirty="0">
                          <a:effectLst/>
                        </a:rPr>
                        <a:t>A</a:t>
                      </a:r>
                      <a:r>
                        <a:rPr lang="zh-CN" altLang="en-US" sz="1400" u="none" strike="noStrike" dirty="0">
                          <a:effectLst/>
                        </a:rPr>
                        <a:t>放</a:t>
                      </a:r>
                      <a:r>
                        <a:rPr lang="en-US" altLang="zh-CN" sz="1400" u="none" strike="noStrike" dirty="0">
                          <a:effectLst/>
                        </a:rPr>
                        <a:t>2</a:t>
                      </a:r>
                      <a:r>
                        <a:rPr lang="zh-CN" altLang="en-US" sz="1400" u="none" strike="noStrike" dirty="0">
                          <a:effectLst/>
                        </a:rPr>
                        <a:t>根真空盒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0509155"/>
                  </a:ext>
                </a:extLst>
              </a:tr>
              <a:tr h="239000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二级铁组合</a:t>
                      </a:r>
                      <a:r>
                        <a:rPr lang="en-GB" sz="1400" u="none" strike="noStrike">
                          <a:effectLst/>
                        </a:rPr>
                        <a:t>B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</a:rPr>
                        <a:t>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 dirty="0">
                          <a:effectLst/>
                        </a:rPr>
                        <a:t>9.6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米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</a:rPr>
                        <a:t>64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</a:rPr>
                        <a:t>2048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</a:rPr>
                        <a:t>20070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磁铁组合</a:t>
                      </a:r>
                      <a:r>
                        <a:rPr lang="en-US" altLang="zh-CN" sz="1400" u="none" strike="noStrike" dirty="0">
                          <a:effectLst/>
                        </a:rPr>
                        <a:t>B</a:t>
                      </a:r>
                      <a:r>
                        <a:rPr lang="zh-CN" altLang="en-US" sz="1400" u="none" strike="noStrike" dirty="0">
                          <a:effectLst/>
                        </a:rPr>
                        <a:t>放</a:t>
                      </a:r>
                      <a:r>
                        <a:rPr lang="en-US" altLang="zh-CN" sz="1400" u="none" strike="noStrike" dirty="0">
                          <a:effectLst/>
                        </a:rPr>
                        <a:t>2</a:t>
                      </a:r>
                      <a:r>
                        <a:rPr lang="zh-CN" altLang="en-US" sz="1400" u="none" strike="noStrike" dirty="0">
                          <a:effectLst/>
                        </a:rPr>
                        <a:t>根真空盒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78899669"/>
                  </a:ext>
                </a:extLst>
              </a:tr>
              <a:tr h="239000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四六级铁组合</a:t>
                      </a:r>
                      <a:r>
                        <a:rPr lang="en-US" altLang="zh-CN" sz="1400" u="none" strike="noStrike" dirty="0">
                          <a:effectLst/>
                        </a:rPr>
                        <a:t>C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</a:rPr>
                        <a:t>16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 dirty="0">
                          <a:effectLst/>
                        </a:rPr>
                        <a:t>6.5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米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</a:rPr>
                        <a:t>64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</a:rPr>
                        <a:t>1024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</a:rPr>
                        <a:t>6656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磁铁组合</a:t>
                      </a:r>
                      <a:r>
                        <a:rPr lang="en-US" altLang="zh-CN" sz="1400" u="none" strike="noStrike" dirty="0">
                          <a:effectLst/>
                        </a:rPr>
                        <a:t>C</a:t>
                      </a:r>
                      <a:r>
                        <a:rPr lang="zh-CN" altLang="en-US" sz="1400" u="none" strike="noStrike" dirty="0">
                          <a:effectLst/>
                        </a:rPr>
                        <a:t>放</a:t>
                      </a:r>
                      <a:r>
                        <a:rPr lang="en-US" altLang="zh-CN" sz="1400" u="none" strike="noStrike" dirty="0">
                          <a:effectLst/>
                        </a:rPr>
                        <a:t>1</a:t>
                      </a:r>
                      <a:r>
                        <a:rPr lang="zh-CN" altLang="en-US" sz="1400" u="none" strike="noStrike" dirty="0">
                          <a:effectLst/>
                        </a:rPr>
                        <a:t>根真空盒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14681283"/>
                  </a:ext>
                </a:extLst>
              </a:tr>
              <a:tr h="478000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</a:rPr>
                        <a:t>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四级，校正铁组合</a:t>
                      </a:r>
                      <a:r>
                        <a:rPr lang="en-US" altLang="zh-CN" sz="1400" u="none" strike="noStrike" dirty="0">
                          <a:effectLst/>
                        </a:rPr>
                        <a:t>D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</a:rPr>
                        <a:t>31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 dirty="0">
                          <a:effectLst/>
                        </a:rPr>
                        <a:t>3.8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米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</a:rPr>
                        <a:t>64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</a:rPr>
                        <a:t>1984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</a:rPr>
                        <a:t>7539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磁铁组合</a:t>
                      </a:r>
                      <a:r>
                        <a:rPr lang="en-US" altLang="zh-CN" sz="1400" u="none" strike="noStrike" dirty="0">
                          <a:effectLst/>
                        </a:rPr>
                        <a:t>D</a:t>
                      </a:r>
                      <a:r>
                        <a:rPr lang="zh-CN" altLang="en-US" sz="1400" u="none" strike="noStrike" dirty="0">
                          <a:effectLst/>
                        </a:rPr>
                        <a:t>放</a:t>
                      </a:r>
                      <a:r>
                        <a:rPr lang="en-US" altLang="zh-CN" sz="1400" u="none" strike="noStrike" dirty="0">
                          <a:effectLst/>
                        </a:rPr>
                        <a:t>1</a:t>
                      </a:r>
                      <a:r>
                        <a:rPr lang="zh-CN" altLang="en-US" sz="1400" u="none" strike="noStrike" dirty="0">
                          <a:effectLst/>
                        </a:rPr>
                        <a:t>根真空盒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84523581"/>
                  </a:ext>
                </a:extLst>
              </a:tr>
              <a:tr h="23900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</a:rPr>
                        <a:t>　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 dirty="0">
                          <a:effectLst/>
                        </a:rPr>
                        <a:t>8896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</a:rPr>
                        <a:t>78425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</a:rPr>
                        <a:t>粗略值　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67261431"/>
                  </a:ext>
                </a:extLst>
              </a:tr>
            </a:tbl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3BEB5DED-4997-4831-BCC0-E613646035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2" t="23299" r="1743" b="36835"/>
          <a:stretch/>
        </p:blipFill>
        <p:spPr>
          <a:xfrm>
            <a:off x="1186873" y="762844"/>
            <a:ext cx="8806873" cy="205424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3650C05-33BA-496B-93FA-B4CD98E51583}"/>
              </a:ext>
            </a:extLst>
          </p:cNvPr>
          <p:cNvSpPr txBox="1"/>
          <p:nvPr/>
        </p:nvSpPr>
        <p:spPr>
          <a:xfrm>
            <a:off x="10224655" y="1034473"/>
            <a:ext cx="1791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Wang YW</a:t>
            </a:r>
          </a:p>
          <a:p>
            <a:r>
              <a:rPr lang="en-US" altLang="zh-CN" dirty="0"/>
              <a:t>LI MX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159F6BA-E3DF-41FF-BE49-ED8C23243000}"/>
              </a:ext>
            </a:extLst>
          </p:cNvPr>
          <p:cNvSpPr txBox="1"/>
          <p:nvPr/>
        </p:nvSpPr>
        <p:spPr>
          <a:xfrm>
            <a:off x="886691" y="21061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Layout of Vacuum chamber </a:t>
            </a:r>
          </a:p>
        </p:txBody>
      </p:sp>
    </p:spTree>
    <p:extLst>
      <p:ext uri="{BB962C8B-B14F-4D97-AF65-F5344CB8AC3E}">
        <p14:creationId xmlns:p14="http://schemas.microsoft.com/office/powerpoint/2010/main" val="367924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FECF6BD8-0806-4A09-A034-A4737B6C1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616320"/>
              </p:ext>
            </p:extLst>
          </p:nvPr>
        </p:nvGraphicFramePr>
        <p:xfrm>
          <a:off x="387484" y="1135753"/>
          <a:ext cx="11246910" cy="501722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24715">
                  <a:extLst>
                    <a:ext uri="{9D8B030D-6E8A-4147-A177-3AD203B41FA5}">
                      <a16:colId xmlns:a16="http://schemas.microsoft.com/office/drawing/2014/main" val="2356538195"/>
                    </a:ext>
                  </a:extLst>
                </a:gridCol>
                <a:gridCol w="1804308">
                  <a:extLst>
                    <a:ext uri="{9D8B030D-6E8A-4147-A177-3AD203B41FA5}">
                      <a16:colId xmlns:a16="http://schemas.microsoft.com/office/drawing/2014/main" val="2594522773"/>
                    </a:ext>
                  </a:extLst>
                </a:gridCol>
                <a:gridCol w="1427787">
                  <a:extLst>
                    <a:ext uri="{9D8B030D-6E8A-4147-A177-3AD203B41FA5}">
                      <a16:colId xmlns:a16="http://schemas.microsoft.com/office/drawing/2014/main" val="472738217"/>
                    </a:ext>
                  </a:extLst>
                </a:gridCol>
                <a:gridCol w="1163650">
                  <a:extLst>
                    <a:ext uri="{9D8B030D-6E8A-4147-A177-3AD203B41FA5}">
                      <a16:colId xmlns:a16="http://schemas.microsoft.com/office/drawing/2014/main" val="2740046096"/>
                    </a:ext>
                  </a:extLst>
                </a:gridCol>
                <a:gridCol w="1296116">
                  <a:extLst>
                    <a:ext uri="{9D8B030D-6E8A-4147-A177-3AD203B41FA5}">
                      <a16:colId xmlns:a16="http://schemas.microsoft.com/office/drawing/2014/main" val="1039441873"/>
                    </a:ext>
                  </a:extLst>
                </a:gridCol>
                <a:gridCol w="672848">
                  <a:extLst>
                    <a:ext uri="{9D8B030D-6E8A-4147-A177-3AD203B41FA5}">
                      <a16:colId xmlns:a16="http://schemas.microsoft.com/office/drawing/2014/main" val="2694597520"/>
                    </a:ext>
                  </a:extLst>
                </a:gridCol>
                <a:gridCol w="1118449">
                  <a:extLst>
                    <a:ext uri="{9D8B030D-6E8A-4147-A177-3AD203B41FA5}">
                      <a16:colId xmlns:a16="http://schemas.microsoft.com/office/drawing/2014/main" val="2384688394"/>
                    </a:ext>
                  </a:extLst>
                </a:gridCol>
                <a:gridCol w="2449632">
                  <a:extLst>
                    <a:ext uri="{9D8B030D-6E8A-4147-A177-3AD203B41FA5}">
                      <a16:colId xmlns:a16="http://schemas.microsoft.com/office/drawing/2014/main" val="4156350113"/>
                    </a:ext>
                  </a:extLst>
                </a:gridCol>
                <a:gridCol w="589405">
                  <a:extLst>
                    <a:ext uri="{9D8B030D-6E8A-4147-A177-3AD203B41FA5}">
                      <a16:colId xmlns:a16="http://schemas.microsoft.com/office/drawing/2014/main" val="2375253653"/>
                    </a:ext>
                  </a:extLst>
                </a:gridCol>
              </a:tblGrid>
              <a:tr h="36974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CEPC </a:t>
                      </a:r>
                      <a:r>
                        <a:rPr lang="zh-CN" altLang="en-US" sz="1600" b="1" u="none" strike="noStrike" dirty="0">
                          <a:effectLst/>
                        </a:rPr>
                        <a:t> </a:t>
                      </a:r>
                      <a:r>
                        <a:rPr lang="en-US" altLang="zh-CN" sz="1600" b="1" u="none" strike="noStrike" dirty="0">
                          <a:effectLst/>
                        </a:rPr>
                        <a:t>30</a:t>
                      </a:r>
                      <a:r>
                        <a:rPr lang="en-GB" sz="1600" b="1" u="none" strike="noStrike" dirty="0">
                          <a:effectLst/>
                        </a:rPr>
                        <a:t>MW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Pmax-</a:t>
                      </a:r>
                      <a:r>
                        <a:rPr lang="en-US" altLang="zh-CN" sz="16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Ar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,</a:t>
                      </a:r>
                      <a:r>
                        <a:rPr lang="zh-CN" alt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CH4</a:t>
                      </a:r>
                      <a:r>
                        <a:rPr lang="en-GB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-partial pressure</a:t>
                      </a:r>
                      <a:r>
                        <a:rPr lang="zh-CN" alt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， 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calculated  as 1% gas load</a:t>
                      </a:r>
                      <a:endParaRPr lang="en-GB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Pmax-</a:t>
                      </a:r>
                      <a:r>
                        <a:rPr lang="en-US" altLang="zh-CN" sz="16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Ar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,</a:t>
                      </a:r>
                      <a:r>
                        <a:rPr lang="zh-CN" alt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CH4</a:t>
                      </a:r>
                      <a:r>
                        <a:rPr lang="en-GB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-partial pressure</a:t>
                      </a:r>
                      <a:r>
                        <a:rPr lang="zh-CN" alt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， 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calculated  as 1% gas load</a:t>
                      </a:r>
                      <a:endParaRPr lang="en-GB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33637042"/>
                  </a:ext>
                </a:extLst>
              </a:tr>
              <a:tr h="388759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zh-CN" altLang="en-US" sz="2400" b="1" u="none" strike="noStrike" dirty="0">
                          <a:effectLst/>
                        </a:rPr>
                        <a:t>　</a:t>
                      </a:r>
                      <a:endParaRPr lang="zh-CN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2000" b="1" u="none" strike="noStrike" dirty="0">
                          <a:effectLst/>
                        </a:rPr>
                        <a:t>PSD</a:t>
                      </a:r>
                      <a:endParaRPr lang="zh-CN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2000" b="1" u="none" strike="noStrike" dirty="0">
                          <a:effectLst/>
                        </a:rPr>
                        <a:t>q</a:t>
                      </a:r>
                      <a:r>
                        <a:rPr lang="en-GB" sz="2000" b="1" u="none" strike="noStrike" baseline="-25000" dirty="0">
                          <a:effectLst/>
                        </a:rPr>
                        <a:t>td</a:t>
                      </a:r>
                      <a:endParaRPr lang="en-GB" sz="20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2000" b="1" u="none" strike="noStrike" dirty="0">
                          <a:effectLst/>
                        </a:rPr>
                        <a:t>q</a:t>
                      </a:r>
                      <a:r>
                        <a:rPr lang="en-GB" sz="2000" b="1" u="none" strike="noStrike" baseline="-25000" dirty="0" err="1">
                          <a:effectLst/>
                        </a:rPr>
                        <a:t>lsr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2000" b="1" u="none" strike="noStrike">
                          <a:solidFill>
                            <a:srgbClr val="000000"/>
                          </a:solidFill>
                          <a:effectLst/>
                        </a:rPr>
                        <a:t>q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2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P</a:t>
                      </a:r>
                      <a:r>
                        <a:rPr lang="en-US" altLang="zh-CN" sz="2000" b="1" u="none" strike="noStrike" baseline="-25000" dirty="0">
                          <a:solidFill>
                            <a:srgbClr val="000000"/>
                          </a:solidFill>
                          <a:effectLst/>
                        </a:rPr>
                        <a:t>s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+mn-ea"/>
                        </a:rPr>
                        <a:t>SIP Distance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indent="180975" algn="ctr" fontAlgn="b">
                        <a:lnSpc>
                          <a:spcPct val="150000"/>
                        </a:lnSpc>
                      </a:pPr>
                      <a:r>
                        <a:rPr lang="en-US" altLang="zh-CN" sz="2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D56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indent="180975" algn="ctr" fontAlgn="b">
                        <a:lnSpc>
                          <a:spcPct val="150000"/>
                        </a:lnSpc>
                      </a:pP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50741052"/>
                  </a:ext>
                </a:extLst>
              </a:tr>
              <a:tr h="467522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u="none" strike="noStrike" dirty="0">
                          <a:effectLst/>
                        </a:rPr>
                        <a:t>　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effectLst/>
                        </a:rPr>
                        <a:t>molecules/photon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altLang="zh-CN" sz="1600" b="0" u="none" strike="noStrike">
                          <a:effectLst/>
                        </a:rPr>
                        <a:t>Torr·L/s·</a:t>
                      </a:r>
                      <a:r>
                        <a:rPr lang="en-US" altLang="zh-CN" sz="1600" b="0" u="none" strike="noStrike">
                          <a:effectLst/>
                        </a:rPr>
                        <a:t>c</a:t>
                      </a:r>
                      <a:r>
                        <a:rPr lang="en-GB" altLang="zh-CN" sz="1600" b="0" u="none" strike="noStrike">
                          <a:effectLst/>
                        </a:rPr>
                        <a:t>m</a:t>
                      </a:r>
                      <a:r>
                        <a:rPr lang="en-GB" altLang="zh-CN" sz="1600" b="0" u="none" strike="noStrike" baseline="30000">
                          <a:effectLst/>
                        </a:rPr>
                        <a:t>2</a:t>
                      </a:r>
                      <a:endParaRPr lang="en-GB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altLang="zh-CN" sz="1600" b="0" u="none" strike="noStrike" dirty="0" err="1">
                          <a:effectLst/>
                        </a:rPr>
                        <a:t>Torr·L</a:t>
                      </a:r>
                      <a:r>
                        <a:rPr lang="en-GB" altLang="zh-CN" sz="1600" b="0" u="none" strike="noStrike" dirty="0">
                          <a:effectLst/>
                        </a:rPr>
                        <a:t>/s·</a:t>
                      </a:r>
                      <a:r>
                        <a:rPr lang="en-US" altLang="zh-CN" sz="1600" b="0" u="none" strike="noStrike" dirty="0">
                          <a:effectLst/>
                        </a:rPr>
                        <a:t>c</a:t>
                      </a:r>
                      <a:r>
                        <a:rPr lang="en-GB" altLang="zh-CN" sz="1600" b="0" u="none" strike="noStrike" dirty="0">
                          <a:effectLst/>
                        </a:rPr>
                        <a:t>m</a:t>
                      </a:r>
                      <a:r>
                        <a:rPr lang="en-GB" altLang="zh-CN" sz="1600" b="0" u="none" strike="noStrike" baseline="30000" dirty="0">
                          <a:effectLst/>
                        </a:rPr>
                        <a:t>2</a:t>
                      </a:r>
                      <a:endParaRPr lang="en-GB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altLang="zh-CN" sz="1600" b="0" u="none" strike="noStrike">
                          <a:effectLst/>
                        </a:rPr>
                        <a:t>Torr·L/s·</a:t>
                      </a:r>
                      <a:r>
                        <a:rPr lang="en-US" altLang="zh-CN" sz="1600" b="0" u="none" strike="noStrike">
                          <a:effectLst/>
                        </a:rPr>
                        <a:t>c</a:t>
                      </a:r>
                      <a:r>
                        <a:rPr lang="en-GB" altLang="zh-CN" sz="1600" b="0" u="none" strike="noStrike">
                          <a:effectLst/>
                        </a:rPr>
                        <a:t>m</a:t>
                      </a:r>
                      <a:r>
                        <a:rPr lang="en-GB" altLang="zh-CN" sz="1600" b="0" u="none" strike="noStrike" baseline="30000">
                          <a:effectLst/>
                        </a:rPr>
                        <a:t>2</a:t>
                      </a:r>
                      <a:endParaRPr lang="en-GB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effectLst/>
                        </a:rPr>
                        <a:t>L/s</a:t>
                      </a:r>
                      <a:endParaRPr lang="en-GB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+mn-ea"/>
                        </a:rPr>
                        <a:t>m</a:t>
                      </a:r>
                      <a:endParaRPr lang="en-GB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Torr</a:t>
                      </a:r>
                      <a:endParaRPr lang="en-GB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27185338"/>
                  </a:ext>
                </a:extLst>
              </a:tr>
              <a:tr h="30879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effectLst/>
                        </a:rPr>
                        <a:t>Higgs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2.00E-05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8.21E-12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9.21E-12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1.1E-9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12335031"/>
                  </a:ext>
                </a:extLst>
              </a:tr>
              <a:tr h="2933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effectLst/>
                        </a:rPr>
                        <a:t>W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1.00E-05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2.75E-11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1.48E-11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1.5E-9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23356044"/>
                  </a:ext>
                </a:extLst>
              </a:tr>
              <a:tr h="28064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effectLst/>
                        </a:rPr>
                        <a:t>Z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4.00E-06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1.50E-10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3.09E-11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3.4E-09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63474190"/>
                  </a:ext>
                </a:extLst>
              </a:tr>
              <a:tr h="23231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effectLst/>
                        </a:rPr>
                        <a:t>tt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1.35E-03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2.43E-12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1.65E-10</a:t>
                      </a:r>
                      <a:endParaRPr lang="en-GB" sz="16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4.1E-09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32676348"/>
                  </a:ext>
                </a:extLst>
              </a:tr>
              <a:tr h="33989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CEPC </a:t>
                      </a:r>
                      <a:r>
                        <a:rPr lang="zh-CN" alt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altLang="zh-CN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MW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Pmax-</a:t>
                      </a:r>
                      <a:r>
                        <a:rPr lang="en-US" altLang="zh-CN" sz="16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Ar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,</a:t>
                      </a:r>
                      <a:r>
                        <a:rPr lang="zh-CN" alt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CH4</a:t>
                      </a:r>
                      <a:r>
                        <a:rPr lang="en-GB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-partial pressure</a:t>
                      </a:r>
                      <a:r>
                        <a:rPr lang="zh-CN" alt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， 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calculated  as 1% gas load</a:t>
                      </a:r>
                      <a:endParaRPr lang="en-GB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Pmax-</a:t>
                      </a:r>
                      <a:r>
                        <a:rPr lang="en-US" altLang="zh-CN" sz="16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Ar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,</a:t>
                      </a:r>
                      <a:r>
                        <a:rPr lang="zh-CN" alt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CH4</a:t>
                      </a:r>
                      <a:r>
                        <a:rPr lang="en-GB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-partial pressure</a:t>
                      </a:r>
                      <a:r>
                        <a:rPr lang="zh-CN" alt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， </a:t>
                      </a:r>
                      <a:r>
                        <a:rPr lang="en-US" altLang="zh-CN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calculated  as 1% gas load</a:t>
                      </a:r>
                      <a:endParaRPr lang="en-GB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zh-CN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45077012"/>
                  </a:ext>
                </a:extLst>
              </a:tr>
              <a:tr h="39370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1" u="none" strike="noStrike">
                          <a:effectLst/>
                        </a:rPr>
                        <a:t>　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1" u="none" strike="noStrike">
                          <a:solidFill>
                            <a:schemeClr val="tx1"/>
                          </a:solidFill>
                          <a:effectLst/>
                        </a:rPr>
                        <a:t>PSD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2000" b="1" u="none" strike="noStrike">
                          <a:effectLst/>
                        </a:rPr>
                        <a:t>q</a:t>
                      </a:r>
                      <a:r>
                        <a:rPr lang="en-GB" sz="2000" b="1" u="none" strike="noStrike" baseline="-25000">
                          <a:effectLst/>
                        </a:rPr>
                        <a:t>td</a:t>
                      </a:r>
                      <a:endParaRPr lang="en-GB" sz="2000" b="1" i="0" u="none" strike="noStrike" baseline="-250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2000" b="1" u="none" strike="noStrike" dirty="0">
                          <a:effectLst/>
                        </a:rPr>
                        <a:t>q</a:t>
                      </a:r>
                      <a:r>
                        <a:rPr lang="en-GB" sz="2000" b="1" u="none" strike="noStrike" baseline="-25000" dirty="0" err="1">
                          <a:effectLst/>
                        </a:rPr>
                        <a:t>lsr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altLang="zh-CN" sz="2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q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SIP Distance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indent="180975" algn="ctr" fontAlgn="b">
                        <a:lnSpc>
                          <a:spcPct val="150000"/>
                        </a:lnSpc>
                      </a:pPr>
                      <a:r>
                        <a:rPr lang="en-US" altLang="zh-CN" sz="2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D56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indent="180975" algn="ctr" fontAlgn="b">
                        <a:lnSpc>
                          <a:spcPct val="150000"/>
                        </a:lnSpc>
                      </a:pP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63728111"/>
                  </a:ext>
                </a:extLst>
              </a:tr>
              <a:tr h="40839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　</a:t>
                      </a:r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molecules/photon</a:t>
                      </a:r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altLang="zh-CN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Torr·L/s·</a:t>
                      </a:r>
                      <a:r>
                        <a:rPr lang="en-US" altLang="zh-CN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GB" altLang="zh-CN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r>
                        <a:rPr lang="en-GB" altLang="zh-CN" sz="1600" b="0" u="none" strike="noStrike" baseline="30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GB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altLang="zh-CN" sz="16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Torr·L</a:t>
                      </a:r>
                      <a:r>
                        <a:rPr lang="en-GB" altLang="zh-CN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/s·</a:t>
                      </a:r>
                      <a:r>
                        <a:rPr lang="en-US" altLang="zh-CN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GB" altLang="zh-CN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r>
                        <a:rPr lang="en-GB" altLang="zh-CN" sz="1600" b="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GB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altLang="zh-CN" sz="16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Torr·L</a:t>
                      </a:r>
                      <a:r>
                        <a:rPr lang="en-GB" altLang="zh-CN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/s·</a:t>
                      </a:r>
                      <a:r>
                        <a:rPr lang="en-US" altLang="zh-CN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n-GB" altLang="zh-CN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r>
                        <a:rPr lang="en-GB" altLang="zh-CN" sz="1600" b="0" u="none" strike="noStrike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GB" altLang="zh-CN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 dirty="0">
                          <a:effectLst/>
                        </a:rPr>
                        <a:t>L/s</a:t>
                      </a:r>
                      <a:endParaRPr lang="en-GB" altLang="zh-CN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GB" altLang="zh-CN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u="none" strike="noStrike">
                          <a:solidFill>
                            <a:srgbClr val="000000"/>
                          </a:solidFill>
                          <a:effectLst/>
                        </a:rPr>
                        <a:t>Torr</a:t>
                      </a:r>
                      <a:endParaRPr lang="en-GB" altLang="zh-CN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15101538"/>
                  </a:ext>
                </a:extLst>
              </a:tr>
              <a:tr h="3576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Higgs</a:t>
                      </a:r>
                      <a:endParaRPr lang="en-GB" sz="1600" b="0" i="0" u="none" strike="noStrike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2.00E-05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1.43E-11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1.53E-11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1.7E-9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4747768"/>
                  </a:ext>
                </a:extLst>
              </a:tr>
              <a:tr h="30208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W</a:t>
                      </a:r>
                      <a:endParaRPr lang="en-GB" sz="1600" b="0" i="0" u="none" strike="noStrike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1.00E-05</a:t>
                      </a:r>
                      <a:endParaRPr lang="en-GB" sz="1600" b="0" i="0" u="none" strike="noStrike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1E-12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4.82E-11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2.51E-11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2.1E-09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43263307"/>
                  </a:ext>
                </a:extLst>
              </a:tr>
              <a:tr h="24166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Z</a:t>
                      </a:r>
                      <a:endParaRPr lang="en-GB" sz="1600" b="0" i="0" u="none" strike="noStrike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4.00E-06</a:t>
                      </a:r>
                      <a:endParaRPr lang="en-GB" sz="1600" b="0" i="0" u="none" strike="noStrike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>
                          <a:solidFill>
                            <a:schemeClr val="tx1"/>
                          </a:solidFill>
                          <a:effectLst/>
                        </a:rPr>
                        <a:t>1E-12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2.59E-10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5.28E-11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4.7E-09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88051665"/>
                  </a:ext>
                </a:extLst>
              </a:tr>
              <a:tr h="24838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tt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1.35E-03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3.98E-12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2.70E-10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6.5E-09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21064329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549657B9-6BF0-4EAC-B659-226307EDCDC7}"/>
              </a:ext>
            </a:extLst>
          </p:cNvPr>
          <p:cNvSpPr txBox="1"/>
          <p:nvPr/>
        </p:nvSpPr>
        <p:spPr>
          <a:xfrm>
            <a:off x="9047442" y="6604930"/>
            <a:ext cx="2112010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5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[4] MALYSHEV O B. Vacuum in Particle Accelerators [J]. 2020, </a:t>
            </a:r>
            <a:endParaRPr lang="zh-CN" altLang="zh-CN" sz="5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15C7EDA-A117-44AB-B6FA-92C52875D32C}"/>
              </a:ext>
            </a:extLst>
          </p:cNvPr>
          <p:cNvSpPr txBox="1"/>
          <p:nvPr/>
        </p:nvSpPr>
        <p:spPr>
          <a:xfrm>
            <a:off x="387484" y="240074"/>
            <a:ext cx="9353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2000" b="1" dirty="0"/>
              <a:t>The </a:t>
            </a:r>
            <a:r>
              <a:rPr lang="en-US" altLang="zh-CN" sz="2400" b="1" dirty="0"/>
              <a:t>requirement</a:t>
            </a:r>
            <a:r>
              <a:rPr lang="en-US" altLang="zh-CN" sz="2000" b="1" dirty="0"/>
              <a:t> of vacuum value of Vacuum life time is 3×10</a:t>
            </a:r>
            <a:r>
              <a:rPr lang="en-US" altLang="zh-CN" sz="2000" b="1" baseline="30000" dirty="0"/>
              <a:t>-9</a:t>
            </a:r>
            <a:r>
              <a:rPr lang="en-US" altLang="zh-CN" sz="2000" b="1" dirty="0"/>
              <a:t> Torr</a:t>
            </a:r>
            <a:endParaRPr lang="zh-CN" altLang="en-US" sz="2000" b="1" dirty="0"/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6B164455-18E9-4B53-9A98-5433F5300735}"/>
              </a:ext>
            </a:extLst>
          </p:cNvPr>
          <p:cNvSpPr txBox="1">
            <a:spLocks/>
          </p:cNvSpPr>
          <p:nvPr/>
        </p:nvSpPr>
        <p:spPr>
          <a:xfrm>
            <a:off x="532715" y="682998"/>
            <a:ext cx="10515600" cy="4527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dirty="0"/>
              <a:t>PSD </a:t>
            </a:r>
            <a:r>
              <a:rPr lang="zh-CN" altLang="en-US" sz="1800" dirty="0"/>
              <a:t>（</a:t>
            </a:r>
            <a:r>
              <a:rPr lang="en-GB" altLang="zh-CN" sz="1800" dirty="0"/>
              <a:t>photon-stimulated desorption</a:t>
            </a:r>
            <a:r>
              <a:rPr lang="zh-CN" altLang="en-US" sz="1800" dirty="0"/>
              <a:t>）</a:t>
            </a:r>
            <a:r>
              <a:rPr lang="en-US" altLang="zh-CN" sz="1800" dirty="0"/>
              <a:t>&amp; TD </a:t>
            </a:r>
            <a:r>
              <a:rPr lang="zh-CN" altLang="en-US" sz="1800" dirty="0"/>
              <a:t>（</a:t>
            </a:r>
            <a:r>
              <a:rPr lang="en-US" altLang="zh-CN" sz="1800" dirty="0"/>
              <a:t>thermal desorption</a:t>
            </a:r>
            <a:r>
              <a:rPr lang="zh-CN" altLang="en-US" sz="1800" dirty="0"/>
              <a:t>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BBDCC1E-4D27-4EB0-B816-26C8BA86CD8C}"/>
              </a:ext>
            </a:extLst>
          </p:cNvPr>
          <p:cNvSpPr txBox="1"/>
          <p:nvPr/>
        </p:nvSpPr>
        <p:spPr>
          <a:xfrm>
            <a:off x="337551" y="6152980"/>
            <a:ext cx="8234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latinLnBrk="1">
              <a:buFont typeface="Arial" panose="020B0604020202020204" pitchFamily="34" charset="0"/>
              <a:buChar char="•"/>
            </a:pPr>
            <a:r>
              <a:rPr lang="en-US" altLang="zh-CN" sz="1600" b="0" i="0" dirty="0">
                <a:effectLst/>
                <a:latin typeface="tahoma" panose="020B0604030504040204" pitchFamily="34" charset="0"/>
              </a:rPr>
              <a:t>In 30MW </a:t>
            </a:r>
            <a:r>
              <a:rPr lang="en-US" altLang="zh-CN" sz="1600" b="0" i="0" dirty="0" err="1">
                <a:effectLst/>
                <a:latin typeface="tahoma" panose="020B0604030504040204" pitchFamily="34" charset="0"/>
              </a:rPr>
              <a:t>tt</a:t>
            </a:r>
            <a:r>
              <a:rPr lang="en-US" altLang="zh-CN" sz="1600" b="0" i="0" dirty="0">
                <a:effectLst/>
                <a:latin typeface="tahoma" panose="020B0604030504040204" pitchFamily="34" charset="0"/>
              </a:rPr>
              <a:t> mode, the number of sputtering ion pumps (SIP) needs to be doubled,</a:t>
            </a:r>
          </a:p>
          <a:p>
            <a:pPr algn="l" latinLnBrk="1">
              <a:buFont typeface="Arial" panose="020B0604020202020204" pitchFamily="34" charset="0"/>
              <a:buChar char="•"/>
            </a:pPr>
            <a:r>
              <a:rPr lang="en-US" altLang="zh-CN" sz="1600" b="0" i="0" dirty="0">
                <a:effectLst/>
                <a:latin typeface="tahoma" panose="020B0604030504040204" pitchFamily="34" charset="0"/>
              </a:rPr>
              <a:t>In 50MW </a:t>
            </a:r>
            <a:r>
              <a:rPr lang="en-US" altLang="zh-CN" sz="1600" b="0" i="0" dirty="0" err="1">
                <a:effectLst/>
                <a:latin typeface="tahoma" panose="020B0604030504040204" pitchFamily="34" charset="0"/>
              </a:rPr>
              <a:t>tt</a:t>
            </a:r>
            <a:r>
              <a:rPr lang="en-US" altLang="zh-CN" sz="1600" b="0" i="0" dirty="0">
                <a:effectLst/>
                <a:latin typeface="tahoma" panose="020B0604030504040204" pitchFamily="34" charset="0"/>
              </a:rPr>
              <a:t> mode, which needs to be doubled again.</a:t>
            </a:r>
          </a:p>
        </p:txBody>
      </p:sp>
    </p:spTree>
    <p:extLst>
      <p:ext uri="{BB962C8B-B14F-4D97-AF65-F5344CB8AC3E}">
        <p14:creationId xmlns:p14="http://schemas.microsoft.com/office/powerpoint/2010/main" val="1094623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043" y="1387370"/>
            <a:ext cx="2485636" cy="20016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211" y="1387457"/>
            <a:ext cx="2485636" cy="20015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CB657EC-23C2-492F-8860-D721932D9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8480" y="4488017"/>
            <a:ext cx="2718321" cy="196629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521C5D4-683A-4D81-A5E5-DD8F75FE7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497793"/>
            <a:ext cx="2718321" cy="194549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54DF3D4-3835-4185-B7E8-75524B4420C0}"/>
              </a:ext>
            </a:extLst>
          </p:cNvPr>
          <p:cNvSpPr txBox="1"/>
          <p:nvPr/>
        </p:nvSpPr>
        <p:spPr>
          <a:xfrm>
            <a:off x="698573" y="281191"/>
            <a:ext cx="96741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3200" b="1" i="0" dirty="0">
                <a:solidFill>
                  <a:srgbClr val="2A2B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Strength calculation of 10 m vacuum chamber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2D3C824-A3C0-46B9-BBD9-B285181AB921}"/>
              </a:ext>
            </a:extLst>
          </p:cNvPr>
          <p:cNvSpPr txBox="1"/>
          <p:nvPr/>
        </p:nvSpPr>
        <p:spPr>
          <a:xfrm>
            <a:off x="992613" y="940190"/>
            <a:ext cx="10912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u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Good support is an important guarantee to ensure that the 10-meter vacuum chamber does not deform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8A8BD77-3B27-4DD7-9BE4-32DCAC07F7C3}"/>
              </a:ext>
            </a:extLst>
          </p:cNvPr>
          <p:cNvSpPr txBox="1"/>
          <p:nvPr/>
        </p:nvSpPr>
        <p:spPr>
          <a:xfrm>
            <a:off x="2203585" y="3617295"/>
            <a:ext cx="39551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0" i="0" dirty="0">
                <a:effectLst/>
                <a:latin typeface="PingFang SC"/>
              </a:rPr>
              <a:t>Every 3m is supported, with a maximum deformation of 1.66mm; </a:t>
            </a:r>
            <a:endParaRPr lang="zh-CN" altLang="en-US" sz="11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5DBDBD2-2A1E-4090-BCD2-CD29EA8C8524}"/>
              </a:ext>
            </a:extLst>
          </p:cNvPr>
          <p:cNvSpPr txBox="1"/>
          <p:nvPr/>
        </p:nvSpPr>
        <p:spPr>
          <a:xfrm>
            <a:off x="6150047" y="3617295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0" i="0" dirty="0">
                <a:effectLst/>
                <a:latin typeface="PingFang SC"/>
              </a:rPr>
              <a:t>Every 2m is supported, with a maximum deformation of 0.1mm</a:t>
            </a:r>
            <a:endParaRPr lang="zh-CN" altLang="en-US" sz="11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4E75C40-BDB6-4FFE-9287-2DFA719ACC69}"/>
              </a:ext>
            </a:extLst>
          </p:cNvPr>
          <p:cNvSpPr txBox="1"/>
          <p:nvPr/>
        </p:nvSpPr>
        <p:spPr>
          <a:xfrm>
            <a:off x="992613" y="4003683"/>
            <a:ext cx="61245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u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The RF bellows need enough compression length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C983C9F-32CC-4191-ABF6-019675A53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405" y="1508760"/>
            <a:ext cx="6702095" cy="285369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91D45F0-3D66-4C41-877C-8E5CA5486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708" y="4709160"/>
            <a:ext cx="3607732" cy="1720215"/>
          </a:xfrm>
          <a:prstGeom prst="rect">
            <a:avLst/>
          </a:prstGeom>
        </p:spPr>
      </p:pic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5E63B2C7-E1C8-4A04-9ADD-32B81B63FBEB}"/>
              </a:ext>
            </a:extLst>
          </p:cNvPr>
          <p:cNvCxnSpPr>
            <a:cxnSpLocks/>
          </p:cNvCxnSpPr>
          <p:nvPr/>
        </p:nvCxnSpPr>
        <p:spPr>
          <a:xfrm>
            <a:off x="7532708" y="4086225"/>
            <a:ext cx="607357" cy="79740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2D3E492D-43DA-493D-B132-B726F0900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94" y="1549672"/>
            <a:ext cx="4545011" cy="308003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81FDA8D-4109-4C8F-BB19-0A575FC3E9B1}"/>
              </a:ext>
            </a:extLst>
          </p:cNvPr>
          <p:cNvSpPr txBox="1"/>
          <p:nvPr/>
        </p:nvSpPr>
        <p:spPr>
          <a:xfrm>
            <a:off x="505777" y="5011261"/>
            <a:ext cx="66093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Due to the large bending radius, a 1mm block at the dipole iron outlet can block the synchronous light irradiation in the downstream 0.44m area, theoretically.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installation accuracy needs to be very high.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B89AB37-4C81-49FD-97F6-890D098620AA}"/>
              </a:ext>
            </a:extLst>
          </p:cNvPr>
          <p:cNvSpPr txBox="1"/>
          <p:nvPr/>
        </p:nvSpPr>
        <p:spPr>
          <a:xfrm>
            <a:off x="754394" y="326990"/>
            <a:ext cx="8620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The block and water cooling design 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860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402" y="2428237"/>
            <a:ext cx="3240000" cy="201438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47416" y="5032395"/>
            <a:ext cx="1026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Conclusion: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35035" y="2562601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3mm 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588" y="2428237"/>
            <a:ext cx="2815470" cy="2016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58114" y="2541808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2mm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BFACA7D-CFBB-41BC-9C85-0D16807CAD27}"/>
              </a:ext>
            </a:extLst>
          </p:cNvPr>
          <p:cNvSpPr txBox="1"/>
          <p:nvPr/>
        </p:nvSpPr>
        <p:spPr>
          <a:xfrm>
            <a:off x="827613" y="221096"/>
            <a:ext cx="9943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2800" b="0" i="0" dirty="0">
                <a:solidFill>
                  <a:srgbClr val="2A2B2E"/>
                </a:solidFill>
                <a:effectLst/>
                <a:latin typeface="PingFang SC"/>
              </a:rPr>
              <a:t>Comparison of temperature rise with different wall thickness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5A05A6-BED7-4FAB-B4C5-3147574A1CE9}"/>
              </a:ext>
            </a:extLst>
          </p:cNvPr>
          <p:cNvSpPr txBox="1"/>
          <p:nvPr/>
        </p:nvSpPr>
        <p:spPr>
          <a:xfrm>
            <a:off x="1038686" y="878680"/>
            <a:ext cx="104790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b="1" i="0" dirty="0">
                <a:solidFill>
                  <a:srgbClr val="2A2B2E"/>
                </a:solidFill>
                <a:effectLst/>
                <a:latin typeface="PingFang SC"/>
              </a:rPr>
              <a:t>Boundary conditions: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 water cooling convection heat transfer coefficient 1000 W/ m</a:t>
            </a:r>
            <a:r>
              <a:rPr lang="en-US" altLang="zh-CN" b="0" i="0" baseline="30000" dirty="0">
                <a:solidFill>
                  <a:srgbClr val="2A2B2E"/>
                </a:solidFill>
                <a:effectLst/>
                <a:latin typeface="PingFang SC"/>
              </a:rPr>
              <a:t>2</a:t>
            </a:r>
            <a:r>
              <a:rPr lang="en-US" altLang="zh-CN" dirty="0">
                <a:solidFill>
                  <a:srgbClr val="2A2B2E"/>
                </a:solidFill>
                <a:latin typeface="PingFang SC"/>
              </a:rPr>
              <a:t>·k,</a:t>
            </a:r>
            <a:endParaRPr lang="en-US" altLang="zh-CN" b="0" i="0" dirty="0">
              <a:solidFill>
                <a:srgbClr val="2A2B2E"/>
              </a:solidFill>
              <a:effectLst/>
              <a:latin typeface="PingFang SC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 air natural convection heat transfer coefficient W/ m</a:t>
            </a:r>
            <a:r>
              <a:rPr lang="en-US" altLang="zh-CN" b="0" i="0" baseline="30000" dirty="0">
                <a:solidFill>
                  <a:srgbClr val="2A2B2E"/>
                </a:solidFill>
                <a:effectLst/>
                <a:latin typeface="PingFang SC"/>
              </a:rPr>
              <a:t>2</a:t>
            </a:r>
            <a:r>
              <a:rPr lang="en-US" altLang="zh-CN" dirty="0">
                <a:solidFill>
                  <a:srgbClr val="2A2B2E"/>
                </a:solidFill>
                <a:latin typeface="PingFang SC"/>
              </a:rPr>
              <a:t>·k</a:t>
            </a: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Photon power density 740W/m; The width of photon beam is 0.85mm.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F49FD16-2D00-4D56-AC0C-45E87A0D5843}"/>
              </a:ext>
            </a:extLst>
          </p:cNvPr>
          <p:cNvSpPr txBox="1"/>
          <p:nvPr/>
        </p:nvSpPr>
        <p:spPr>
          <a:xfrm>
            <a:off x="1176488" y="5462957"/>
            <a:ext cx="106091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The water cooling efficiency has a great influence on the temperature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Vacuum chamber Wall thickness has little effect on temperature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the thermal deformation caused by synchronous light mainly depends on the water cooling effect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0" i="0" dirty="0">
                <a:solidFill>
                  <a:srgbClr val="2A2B2E"/>
                </a:solidFill>
                <a:effectLst/>
                <a:latin typeface="PingFang SC"/>
              </a:rPr>
              <a:t>When the chamber wall is thinner, better support is needed to prevent deformation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401EDE6-9100-4292-B7E1-31A835F57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4244" y="2428237"/>
            <a:ext cx="2485636" cy="200152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2D9AA6E-D681-43C7-A9A3-8BCCC6B0EAE9}"/>
              </a:ext>
            </a:extLst>
          </p:cNvPr>
          <p:cNvSpPr txBox="1"/>
          <p:nvPr/>
        </p:nvSpPr>
        <p:spPr>
          <a:xfrm>
            <a:off x="7967058" y="4709555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0" i="0" dirty="0">
                <a:effectLst/>
                <a:latin typeface="PingFang SC"/>
              </a:rPr>
              <a:t>Every 2m is supported, with a maximum deformation of 0.1mm</a:t>
            </a:r>
            <a:endParaRPr lang="zh-CN" alt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/>
          </p:cNvSpPr>
          <p:nvPr>
            <p:ph type="title"/>
          </p:nvPr>
        </p:nvSpPr>
        <p:spPr>
          <a:xfrm>
            <a:off x="1257300" y="135668"/>
            <a:ext cx="9585960" cy="1143000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pPr eaLnBrk="1" hangingPunct="1"/>
            <a:r>
              <a:rPr lang="en-US" altLang="zh-CN" sz="3200" b="1" dirty="0">
                <a:latin typeface="Arial" panose="020B0604020202020204" pitchFamily="34" charset="0"/>
              </a:rPr>
              <a:t>Technique</a:t>
            </a:r>
            <a:r>
              <a:rPr lang="zh-CN" altLang="en-US" sz="3200" b="1" dirty="0">
                <a:latin typeface="Arial" panose="020B0604020202020204" pitchFamily="34" charset="0"/>
              </a:rPr>
              <a:t> </a:t>
            </a:r>
            <a:r>
              <a:rPr lang="en-US" altLang="zh-CN" sz="3200" b="1" dirty="0">
                <a:latin typeface="Arial" panose="020B0604020202020204" pitchFamily="34" charset="0"/>
              </a:rPr>
              <a:t>process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Cu vacuum chamber </a:t>
            </a:r>
          </a:p>
        </p:txBody>
      </p:sp>
      <p:sp>
        <p:nvSpPr>
          <p:cNvPr id="19460" name="Rectangle 3"/>
          <p:cNvSpPr>
            <a:spLocks noGrp="1"/>
          </p:cNvSpPr>
          <p:nvPr>
            <p:ph idx="1"/>
          </p:nvPr>
        </p:nvSpPr>
        <p:spPr>
          <a:xfrm>
            <a:off x="650389" y="1505680"/>
            <a:ext cx="5414648" cy="4637405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latin typeface="Arial" panose="020B0604020202020204" pitchFamily="34" charset="0"/>
                <a:sym typeface="+mn-ea"/>
              </a:rPr>
              <a:t>Cu beam pipe and water cooling channel are extruded respectively, and brazed together. 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Arial" panose="020B0604020202020204" pitchFamily="34" charset="0"/>
                <a:sym typeface="+mn-ea"/>
              </a:rPr>
              <a:t>Stainless steel material is used for flanges, and there is a rotatable flange at an end of vacuum chamber. </a:t>
            </a:r>
            <a:endParaRPr lang="en-US" altLang="zh-CN" sz="16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Arial" panose="020B0604020202020204" pitchFamily="34" charset="0"/>
                <a:sym typeface="+mn-ea"/>
              </a:rPr>
              <a:t>The flanges and beam pipe are welded by high temperature brazing solder, and low temperature brazing solder are used between the beam pipe and water cooling channel.</a:t>
            </a:r>
            <a:endParaRPr lang="zh-CN" altLang="en-US" sz="25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2500" dirty="0"/>
          </a:p>
        </p:txBody>
      </p:sp>
      <p:pic>
        <p:nvPicPr>
          <p:cNvPr id="2" name="图片 3" descr="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913" y="1687512"/>
            <a:ext cx="1857375" cy="1092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等于号 6"/>
          <p:cNvSpPr/>
          <p:nvPr/>
        </p:nvSpPr>
        <p:spPr bwMode="auto">
          <a:xfrm>
            <a:off x="7963288" y="2036762"/>
            <a:ext cx="504825" cy="288925"/>
          </a:xfrm>
          <a:prstGeom prst="mathEqual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加号 9"/>
          <p:cNvSpPr/>
          <p:nvPr/>
        </p:nvSpPr>
        <p:spPr bwMode="auto">
          <a:xfrm>
            <a:off x="9673744" y="1997010"/>
            <a:ext cx="360363" cy="342538"/>
          </a:xfrm>
          <a:prstGeom prst="mathPlu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6365506" y="2779712"/>
            <a:ext cx="1777218" cy="33855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</a:rPr>
              <a:t>Vacuum chamber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8309808" y="2743113"/>
            <a:ext cx="1342034" cy="33855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</a:rPr>
              <a:t>Beam pipe +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9502261" y="2743113"/>
            <a:ext cx="1651414" cy="338554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</a:rPr>
              <a:t>Cooling channel</a:t>
            </a:r>
            <a:endParaRPr lang="zh-CN" altLang="en-US" sz="1600" dirty="0">
              <a:latin typeface="Arial" panose="020B0604020202020204" pitchFamily="34" charset="0"/>
            </a:endParaRPr>
          </a:p>
        </p:txBody>
      </p:sp>
      <p:pic>
        <p:nvPicPr>
          <p:cNvPr id="10254" name="图片 16" descr="0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575" y="3475355"/>
            <a:ext cx="4664710" cy="3125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11356041" y="6492875"/>
            <a:ext cx="676422" cy="365125"/>
          </a:xfrm>
        </p:spPr>
        <p:txBody>
          <a:bodyPr/>
          <a:lstStyle/>
          <a:p>
            <a:fld id="{F277EA53-4DB1-4D95-B40D-C748397C9D0C}" type="slidenum">
              <a:rPr lang="zh-CN" altLang="en-US" smtClean="0"/>
              <a:t>8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1061" y="1526471"/>
            <a:ext cx="1132682" cy="1198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898" y="1514710"/>
            <a:ext cx="899771" cy="119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59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32"/>
          <p:cNvSpPr txBox="1"/>
          <p:nvPr/>
        </p:nvSpPr>
        <p:spPr>
          <a:xfrm>
            <a:off x="1151516" y="257983"/>
            <a:ext cx="9021184" cy="7397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Arial" panose="020B0604020202020204" pitchFamily="34" charset="0"/>
              </a:rPr>
              <a:t>Technique</a:t>
            </a:r>
            <a:r>
              <a:rPr lang="zh-CN" altLang="en-US" sz="3200" b="1" dirty="0">
                <a:latin typeface="Arial" panose="020B0604020202020204" pitchFamily="34" charset="0"/>
              </a:rPr>
              <a:t> </a:t>
            </a:r>
            <a:r>
              <a:rPr lang="en-US" altLang="zh-CN" sz="3200" b="1" dirty="0">
                <a:latin typeface="Arial" panose="020B0604020202020204" pitchFamily="34" charset="0"/>
              </a:rPr>
              <a:t>process of Cu vacuum chamber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pic>
        <p:nvPicPr>
          <p:cNvPr id="11268" name="图片 3" descr="0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031" y="1592553"/>
            <a:ext cx="1245577" cy="125290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图片 4" descr="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778" y="1530436"/>
            <a:ext cx="1384789" cy="1393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0" name="图片 5" descr="0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818" y="1473286"/>
            <a:ext cx="1507881" cy="151667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1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426" y="1331145"/>
            <a:ext cx="2307981" cy="16588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2" name="右箭头 9"/>
          <p:cNvSpPr/>
          <p:nvPr/>
        </p:nvSpPr>
        <p:spPr>
          <a:xfrm>
            <a:off x="3045818" y="2054150"/>
            <a:ext cx="329712" cy="2637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955" dirty="0">
              <a:latin typeface="Arial" panose="020B0604020202020204" pitchFamily="34" charset="0"/>
            </a:endParaRPr>
          </a:p>
        </p:txBody>
      </p:sp>
      <p:sp>
        <p:nvSpPr>
          <p:cNvPr id="11273" name="右箭头 10"/>
          <p:cNvSpPr/>
          <p:nvPr/>
        </p:nvSpPr>
        <p:spPr>
          <a:xfrm>
            <a:off x="5124451" y="2066768"/>
            <a:ext cx="329711" cy="263769"/>
          </a:xfrm>
          <a:prstGeom prst="rightArrow">
            <a:avLst>
              <a:gd name="adj1" fmla="val 50000"/>
              <a:gd name="adj2" fmla="val 49999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955" dirty="0">
              <a:latin typeface="Arial" panose="020B0604020202020204" pitchFamily="34" charset="0"/>
            </a:endParaRPr>
          </a:p>
        </p:txBody>
      </p:sp>
      <p:sp>
        <p:nvSpPr>
          <p:cNvPr id="11274" name="右箭头 11"/>
          <p:cNvSpPr/>
          <p:nvPr/>
        </p:nvSpPr>
        <p:spPr>
          <a:xfrm>
            <a:off x="7450602" y="2066768"/>
            <a:ext cx="395654" cy="2637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955" dirty="0">
              <a:latin typeface="Arial" panose="020B0604020202020204" pitchFamily="34" charset="0"/>
            </a:endParaRPr>
          </a:p>
        </p:txBody>
      </p:sp>
      <p:pic>
        <p:nvPicPr>
          <p:cNvPr id="11275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7669" y="3901188"/>
            <a:ext cx="2277208" cy="164855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6" name="图片 15" descr="01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9666" y="3835244"/>
            <a:ext cx="2307981" cy="152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7" name="TextBox 34"/>
          <p:cNvSpPr txBox="1"/>
          <p:nvPr/>
        </p:nvSpPr>
        <p:spPr>
          <a:xfrm>
            <a:off x="1284752" y="3096038"/>
            <a:ext cx="1952623" cy="3351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Arial" panose="020B0604020202020204" pitchFamily="34" charset="0"/>
              </a:rPr>
              <a:t>Transition tube machining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1278" name="TextBox 34"/>
          <p:cNvSpPr txBox="1"/>
          <p:nvPr/>
        </p:nvSpPr>
        <p:spPr>
          <a:xfrm>
            <a:off x="3871548" y="3121845"/>
            <a:ext cx="1121019" cy="27699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</a:rPr>
              <a:t>Brazing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1279" name="TextBox 34"/>
          <p:cNvSpPr txBox="1"/>
          <p:nvPr/>
        </p:nvSpPr>
        <p:spPr>
          <a:xfrm>
            <a:off x="5540456" y="3067583"/>
            <a:ext cx="2369563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</a:rPr>
              <a:t>Knife edge machining of flange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1280" name="TextBox 34"/>
          <p:cNvSpPr txBox="1"/>
          <p:nvPr/>
        </p:nvSpPr>
        <p:spPr>
          <a:xfrm>
            <a:off x="8460253" y="3055902"/>
            <a:ext cx="1121019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</a:rPr>
              <a:t>Silver brazing or EBW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1281" name="下箭头 20"/>
          <p:cNvSpPr/>
          <p:nvPr/>
        </p:nvSpPr>
        <p:spPr>
          <a:xfrm>
            <a:off x="9581272" y="3121844"/>
            <a:ext cx="263769" cy="395654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955" dirty="0">
              <a:latin typeface="Arial" panose="020B0604020202020204" pitchFamily="34" charset="0"/>
            </a:endParaRPr>
          </a:p>
        </p:txBody>
      </p:sp>
      <p:sp>
        <p:nvSpPr>
          <p:cNvPr id="11282" name="TextBox 34"/>
          <p:cNvSpPr txBox="1"/>
          <p:nvPr/>
        </p:nvSpPr>
        <p:spPr>
          <a:xfrm>
            <a:off x="9567204" y="5483804"/>
            <a:ext cx="1582615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</a:rPr>
              <a:t>Welding of fittings for cooling channel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1283" name="TextBox 22"/>
          <p:cNvSpPr txBox="1"/>
          <p:nvPr/>
        </p:nvSpPr>
        <p:spPr>
          <a:xfrm>
            <a:off x="9944433" y="3035508"/>
            <a:ext cx="927589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</a:rPr>
              <a:t>Leak detection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1284" name="TextBox 23"/>
          <p:cNvSpPr txBox="1"/>
          <p:nvPr/>
        </p:nvSpPr>
        <p:spPr>
          <a:xfrm>
            <a:off x="5046491" y="1534670"/>
            <a:ext cx="927588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</a:rPr>
              <a:t>Leak detection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1285" name="右箭头 24"/>
          <p:cNvSpPr/>
          <p:nvPr/>
        </p:nvSpPr>
        <p:spPr>
          <a:xfrm rot="10800000">
            <a:off x="8050530" y="4758438"/>
            <a:ext cx="395654" cy="2637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955" dirty="0">
              <a:latin typeface="Arial" panose="020B0604020202020204" pitchFamily="34" charset="0"/>
            </a:endParaRPr>
          </a:p>
        </p:txBody>
      </p:sp>
      <p:sp>
        <p:nvSpPr>
          <p:cNvPr id="11286" name="TextBox 25"/>
          <p:cNvSpPr txBox="1"/>
          <p:nvPr/>
        </p:nvSpPr>
        <p:spPr>
          <a:xfrm>
            <a:off x="7631592" y="4058130"/>
            <a:ext cx="145073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</a:rPr>
              <a:t>Leak tests for hydraulic pressure and vacuum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1287" name="TextBox 34"/>
          <p:cNvSpPr txBox="1"/>
          <p:nvPr/>
        </p:nvSpPr>
        <p:spPr>
          <a:xfrm>
            <a:off x="5594059" y="5558375"/>
            <a:ext cx="1978269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</a:rPr>
              <a:t>Welding between beam pipe and cooling channel with a low temperature brazing solder</a:t>
            </a:r>
            <a:endParaRPr lang="zh-CN" altLang="en-US" sz="1200" dirty="0">
              <a:latin typeface="Arial" panose="020B0604020202020204" pitchFamily="34" charset="0"/>
            </a:endParaRPr>
          </a:p>
        </p:txBody>
      </p:sp>
      <p:sp>
        <p:nvSpPr>
          <p:cNvPr id="11288" name="右箭头 27"/>
          <p:cNvSpPr/>
          <p:nvPr/>
        </p:nvSpPr>
        <p:spPr>
          <a:xfrm rot="10800000">
            <a:off x="4885300" y="4758438"/>
            <a:ext cx="395654" cy="2637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955" dirty="0">
              <a:latin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6260" y="5674887"/>
            <a:ext cx="1886680" cy="8951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b="1" dirty="0"/>
              <a:t>Cleaning, leak detection, baking and pumping down</a:t>
            </a:r>
            <a:endParaRPr lang="zh-CN" altLang="en-US" sz="1200" b="1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11359702" y="6387506"/>
            <a:ext cx="565598" cy="365125"/>
          </a:xfrm>
        </p:spPr>
        <p:txBody>
          <a:bodyPr/>
          <a:lstStyle/>
          <a:p>
            <a:fld id="{F277EA53-4DB1-4D95-B40D-C748397C9D0C}" type="slidenum">
              <a:rPr lang="zh-CN" altLang="en-US" smtClean="0"/>
              <a:t>9</a:t>
            </a:fld>
            <a:endParaRPr lang="zh-CN" altLang="en-US" dirty="0"/>
          </a:p>
        </p:txBody>
      </p:sp>
      <p:pic>
        <p:nvPicPr>
          <p:cNvPr id="27" name="图片 10">
            <a:extLst>
              <a:ext uri="{FF2B5EF4-FFF2-40B4-BE49-F238E27FC236}">
                <a16:creationId xmlns:a16="http://schemas.microsoft.com/office/drawing/2014/main" id="{59A829A9-BC2C-4198-B6D8-4D070981B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942" y="3901188"/>
            <a:ext cx="1541353" cy="269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D60966E-B690-436B-ADB6-CB92CA0E1C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98" y="4168660"/>
            <a:ext cx="1827630" cy="1315144"/>
          </a:xfrm>
          <a:prstGeom prst="rect">
            <a:avLst/>
          </a:prstGeom>
        </p:spPr>
      </p:pic>
      <p:sp>
        <p:nvSpPr>
          <p:cNvPr id="30" name="右箭头 27">
            <a:extLst>
              <a:ext uri="{FF2B5EF4-FFF2-40B4-BE49-F238E27FC236}">
                <a16:creationId xmlns:a16="http://schemas.microsoft.com/office/drawing/2014/main" id="{01732F0F-547D-43A8-8EDA-B4A7D8549F3B}"/>
              </a:ext>
            </a:extLst>
          </p:cNvPr>
          <p:cNvSpPr/>
          <p:nvPr/>
        </p:nvSpPr>
        <p:spPr>
          <a:xfrm rot="10800000">
            <a:off x="2464810" y="4758439"/>
            <a:ext cx="395654" cy="26376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955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73963"/>
      </p:ext>
    </p:extLst>
  </p:cSld>
  <p:clrMapOvr>
    <a:masterClrMapping/>
  </p:clrMapOvr>
  <p:transition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38EBE50-0B62-46E9-B3D0-789A1C3F93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189158"/>
              </p:ext>
            </p:extLst>
          </p:nvPr>
        </p:nvGraphicFramePr>
        <p:xfrm>
          <a:off x="1514763" y="818758"/>
          <a:ext cx="8691419" cy="486415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701421">
                  <a:extLst>
                    <a:ext uri="{9D8B030D-6E8A-4147-A177-3AD203B41FA5}">
                      <a16:colId xmlns:a16="http://schemas.microsoft.com/office/drawing/2014/main" val="4192346680"/>
                    </a:ext>
                  </a:extLst>
                </a:gridCol>
                <a:gridCol w="1182798">
                  <a:extLst>
                    <a:ext uri="{9D8B030D-6E8A-4147-A177-3AD203B41FA5}">
                      <a16:colId xmlns:a16="http://schemas.microsoft.com/office/drawing/2014/main" val="3688009976"/>
                    </a:ext>
                  </a:extLst>
                </a:gridCol>
                <a:gridCol w="630312">
                  <a:extLst>
                    <a:ext uri="{9D8B030D-6E8A-4147-A177-3AD203B41FA5}">
                      <a16:colId xmlns:a16="http://schemas.microsoft.com/office/drawing/2014/main" val="3047864150"/>
                    </a:ext>
                  </a:extLst>
                </a:gridCol>
                <a:gridCol w="1113130">
                  <a:extLst>
                    <a:ext uri="{9D8B030D-6E8A-4147-A177-3AD203B41FA5}">
                      <a16:colId xmlns:a16="http://schemas.microsoft.com/office/drawing/2014/main" val="4019260887"/>
                    </a:ext>
                  </a:extLst>
                </a:gridCol>
                <a:gridCol w="1117190">
                  <a:extLst>
                    <a:ext uri="{9D8B030D-6E8A-4147-A177-3AD203B41FA5}">
                      <a16:colId xmlns:a16="http://schemas.microsoft.com/office/drawing/2014/main" val="312397443"/>
                    </a:ext>
                  </a:extLst>
                </a:gridCol>
                <a:gridCol w="1155381">
                  <a:extLst>
                    <a:ext uri="{9D8B030D-6E8A-4147-A177-3AD203B41FA5}">
                      <a16:colId xmlns:a16="http://schemas.microsoft.com/office/drawing/2014/main" val="2757276904"/>
                    </a:ext>
                  </a:extLst>
                </a:gridCol>
                <a:gridCol w="2791187">
                  <a:extLst>
                    <a:ext uri="{9D8B030D-6E8A-4147-A177-3AD203B41FA5}">
                      <a16:colId xmlns:a16="http://schemas.microsoft.com/office/drawing/2014/main" val="417737067"/>
                    </a:ext>
                  </a:extLst>
                </a:gridCol>
              </a:tblGrid>
              <a:tr h="494825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椭圆铜真空盒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单环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)-6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米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-2018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价格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0886469"/>
                  </a:ext>
                </a:extLst>
              </a:tr>
              <a:tr h="41226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编号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明细项目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单位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数量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单价（万元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米）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总价（万元）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22391580"/>
                  </a:ext>
                </a:extLst>
              </a:tr>
              <a:tr h="41226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管坯材料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米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80000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16000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按弧区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80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km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计算，</a:t>
                      </a:r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没有余量</a:t>
                      </a:r>
                      <a:endParaRPr lang="en-US" altLang="zh-CN" sz="1400" b="0" i="0" u="none" strike="noStrike" dirty="0">
                        <a:solidFill>
                          <a:srgbClr val="FF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束流与水管坯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22814757"/>
                  </a:ext>
                </a:extLst>
              </a:tr>
              <a:tr h="35344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法兰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17792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1779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32900428"/>
                  </a:ext>
                </a:extLst>
              </a:tr>
              <a:tr h="52738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加工费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8896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0.80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7117</a:t>
                      </a:r>
                    </a:p>
                  </a:txBody>
                  <a:tcPr marL="0" marR="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包括真空管、水道、挡光台阶等的加工，涉及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5.5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米长冷却水管的低温钎焊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684886"/>
                  </a:ext>
                </a:extLst>
              </a:tr>
              <a:tr h="60121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焊接及装配检测费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8896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1.20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10675</a:t>
                      </a:r>
                    </a:p>
                  </a:txBody>
                  <a:tcPr marL="0" marR="0" marT="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737934"/>
                  </a:ext>
                </a:extLst>
              </a:tr>
              <a:tr h="4440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水路配件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8896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445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079314"/>
                  </a:ext>
                </a:extLst>
              </a:tr>
              <a:tr h="43803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表面处理费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米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80000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需有效去除表面碳氧化层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91970352"/>
                  </a:ext>
                </a:extLst>
              </a:tr>
              <a:tr h="4919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包装运输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8896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真空封装，需要两个盲板法兰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75622725"/>
                  </a:ext>
                </a:extLst>
              </a:tr>
              <a:tr h="31810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税费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8896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0.33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2891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13%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83984175"/>
                  </a:ext>
                </a:extLst>
              </a:tr>
              <a:tr h="34166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合计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2.8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43797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双环合计</a:t>
                      </a:r>
                      <a:r>
                        <a:rPr lang="en-US" altLang="zh-CN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8.76</a:t>
                      </a:r>
                      <a:r>
                        <a:rPr lang="zh-CN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</a:rPr>
                        <a:t>亿元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3601883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67F2E359-54AA-4229-AD73-84F95E666BB0}"/>
              </a:ext>
            </a:extLst>
          </p:cNvPr>
          <p:cNvSpPr txBox="1"/>
          <p:nvPr/>
        </p:nvSpPr>
        <p:spPr>
          <a:xfrm>
            <a:off x="780644" y="176536"/>
            <a:ext cx="6094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铜真空盒预算说明（按单环核算）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991EBD8-5A48-4900-83B2-F687C2DD8473}"/>
              </a:ext>
            </a:extLst>
          </p:cNvPr>
          <p:cNvSpPr txBox="1"/>
          <p:nvPr/>
        </p:nvSpPr>
        <p:spPr>
          <a:xfrm>
            <a:off x="1632642" y="5803969"/>
            <a:ext cx="845566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b="1" dirty="0"/>
              <a:t>增大真空盒的长度后有效降低了真空盒整体造价，较</a:t>
            </a:r>
            <a:r>
              <a:rPr lang="en-US" altLang="zh-CN" b="1" dirty="0"/>
              <a:t>CDR</a:t>
            </a:r>
            <a:r>
              <a:rPr lang="zh-CN" altLang="en-US" b="1" dirty="0"/>
              <a:t>降低</a:t>
            </a:r>
            <a:r>
              <a:rPr lang="en-US" altLang="zh-CN" b="1" dirty="0"/>
              <a:t>0.84</a:t>
            </a:r>
            <a:r>
              <a:rPr lang="zh-CN" altLang="en-US" b="1" dirty="0"/>
              <a:t>亿元；</a:t>
            </a:r>
            <a:endParaRPr lang="en-US" altLang="zh-CN" b="1" dirty="0"/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b="1" dirty="0"/>
              <a:t>无法满足</a:t>
            </a:r>
            <a:r>
              <a:rPr lang="en-US" altLang="zh-CN" b="1" dirty="0" err="1"/>
              <a:t>tt</a:t>
            </a:r>
            <a:r>
              <a:rPr lang="en-US" altLang="zh-CN" b="1" dirty="0"/>
              <a:t> </a:t>
            </a:r>
            <a:r>
              <a:rPr lang="zh-CN" altLang="en-US" b="1" dirty="0"/>
              <a:t>模式</a:t>
            </a:r>
            <a:r>
              <a:rPr lang="en-US" altLang="zh-CN" b="1" dirty="0"/>
              <a:t>50MW</a:t>
            </a:r>
            <a:r>
              <a:rPr lang="zh-CN" altLang="en-US" b="1" dirty="0"/>
              <a:t>的真空需求；</a:t>
            </a:r>
          </a:p>
        </p:txBody>
      </p:sp>
    </p:spTree>
    <p:extLst>
      <p:ext uri="{BB962C8B-B14F-4D97-AF65-F5344CB8AC3E}">
        <p14:creationId xmlns:p14="http://schemas.microsoft.com/office/powerpoint/2010/main" val="2193549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C4862C7-473D-4E62-99D4-B87D9DFDD7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834396"/>
              </p:ext>
            </p:extLst>
          </p:nvPr>
        </p:nvGraphicFramePr>
        <p:xfrm>
          <a:off x="697346" y="592627"/>
          <a:ext cx="10635673" cy="538356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70521">
                  <a:extLst>
                    <a:ext uri="{9D8B030D-6E8A-4147-A177-3AD203B41FA5}">
                      <a16:colId xmlns:a16="http://schemas.microsoft.com/office/drawing/2014/main" val="1344652568"/>
                    </a:ext>
                  </a:extLst>
                </a:gridCol>
                <a:gridCol w="1042329">
                  <a:extLst>
                    <a:ext uri="{9D8B030D-6E8A-4147-A177-3AD203B41FA5}">
                      <a16:colId xmlns:a16="http://schemas.microsoft.com/office/drawing/2014/main" val="1218348464"/>
                    </a:ext>
                  </a:extLst>
                </a:gridCol>
                <a:gridCol w="2172872">
                  <a:extLst>
                    <a:ext uri="{9D8B030D-6E8A-4147-A177-3AD203B41FA5}">
                      <a16:colId xmlns:a16="http://schemas.microsoft.com/office/drawing/2014/main" val="3699900085"/>
                    </a:ext>
                  </a:extLst>
                </a:gridCol>
                <a:gridCol w="1236991">
                  <a:extLst>
                    <a:ext uri="{9D8B030D-6E8A-4147-A177-3AD203B41FA5}">
                      <a16:colId xmlns:a16="http://schemas.microsoft.com/office/drawing/2014/main" val="100906831"/>
                    </a:ext>
                  </a:extLst>
                </a:gridCol>
                <a:gridCol w="633910">
                  <a:extLst>
                    <a:ext uri="{9D8B030D-6E8A-4147-A177-3AD203B41FA5}">
                      <a16:colId xmlns:a16="http://schemas.microsoft.com/office/drawing/2014/main" val="869618906"/>
                    </a:ext>
                  </a:extLst>
                </a:gridCol>
                <a:gridCol w="870521">
                  <a:extLst>
                    <a:ext uri="{9D8B030D-6E8A-4147-A177-3AD203B41FA5}">
                      <a16:colId xmlns:a16="http://schemas.microsoft.com/office/drawing/2014/main" val="2706335423"/>
                    </a:ext>
                  </a:extLst>
                </a:gridCol>
                <a:gridCol w="799138">
                  <a:extLst>
                    <a:ext uri="{9D8B030D-6E8A-4147-A177-3AD203B41FA5}">
                      <a16:colId xmlns:a16="http://schemas.microsoft.com/office/drawing/2014/main" val="3400405524"/>
                    </a:ext>
                  </a:extLst>
                </a:gridCol>
                <a:gridCol w="1017426">
                  <a:extLst>
                    <a:ext uri="{9D8B030D-6E8A-4147-A177-3AD203B41FA5}">
                      <a16:colId xmlns:a16="http://schemas.microsoft.com/office/drawing/2014/main" val="298422372"/>
                    </a:ext>
                  </a:extLst>
                </a:gridCol>
                <a:gridCol w="1991965">
                  <a:extLst>
                    <a:ext uri="{9D8B030D-6E8A-4147-A177-3AD203B41FA5}">
                      <a16:colId xmlns:a16="http://schemas.microsoft.com/office/drawing/2014/main" val="25817909"/>
                    </a:ext>
                  </a:extLst>
                </a:gridCol>
              </a:tblGrid>
              <a:tr h="423244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序号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分项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设备名称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规格型号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单位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数量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单价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万</a:t>
                      </a:r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)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总价（万）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备注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2871636"/>
                  </a:ext>
                </a:extLst>
              </a:tr>
              <a:tr h="3511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Collider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正、负电子环弯转真空盒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D56/C10100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环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41850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83700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124600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65067963"/>
                  </a:ext>
                </a:extLst>
              </a:tr>
              <a:tr h="28632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离子泵接口三通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17792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0.5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8896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6710289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直线真空盒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304L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40000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0.2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8000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34254965"/>
                  </a:ext>
                </a:extLst>
              </a:tr>
              <a:tr h="433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分布式吸气剂泵</a:t>
                      </a:r>
                      <a:b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NEG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镀膜）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Ti-Zr-V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200000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0.15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83289601"/>
                  </a:ext>
                </a:extLst>
              </a:tr>
              <a:tr h="2591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离子泵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50-100L/s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13333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平均每隔</a:t>
                      </a:r>
                      <a:r>
                        <a:rPr lang="en-US" altLang="zh-CN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</a:t>
                      </a:r>
                      <a:r>
                        <a:rPr lang="en-GB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</a:t>
                      </a:r>
                      <a:r>
                        <a:rPr lang="zh-CN" alt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一台泵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01656726"/>
                  </a:ext>
                </a:extLst>
              </a:tr>
              <a:tr h="295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分子泵机组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200L/s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6744233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闸板阀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DN63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15600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6355428"/>
                  </a:ext>
                </a:extLst>
              </a:tr>
              <a:tr h="3232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粗抽阀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CF63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3120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3120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8457092"/>
                  </a:ext>
                </a:extLst>
              </a:tr>
              <a:tr h="323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RF</a:t>
                      </a:r>
                      <a:r>
                        <a:rPr lang="zh-CN" alt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屏蔽波纹管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DN63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21350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32025.6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400" b="0" i="0" u="none" strike="noStrike">
                          <a:solidFill>
                            <a:srgbClr val="9C0006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根据铜真空盒的数量估算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281697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真空计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CCG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4320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8640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961859"/>
                  </a:ext>
                </a:extLst>
              </a:tr>
              <a:tr h="26785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残余气体分析仪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 dirty="0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RGA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5200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61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7068775"/>
                  </a:ext>
                </a:extLst>
              </a:tr>
              <a:tr h="2678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氦质谱检漏仪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He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25820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冷却水管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10mm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200000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0.0005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35265857"/>
                  </a:ext>
                </a:extLst>
              </a:tr>
              <a:tr h="3232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烘烤设备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220v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200000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0.1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20000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1024545"/>
                  </a:ext>
                </a:extLst>
              </a:tr>
              <a:tr h="2955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真空控制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2830325"/>
                  </a:ext>
                </a:extLst>
              </a:tr>
              <a:tr h="3140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真空清洗设备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合计</a:t>
                      </a:r>
                      <a:r>
                        <a:rPr lang="en-US" altLang="zh-CN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24.82</a:t>
                      </a:r>
                      <a:r>
                        <a:rPr lang="zh-CN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亿元</a:t>
                      </a:r>
                      <a:endParaRPr lang="en-US" altLang="zh-CN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9048889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19A58157-CE6A-4B22-8447-DFF7F4332A10}"/>
              </a:ext>
            </a:extLst>
          </p:cNvPr>
          <p:cNvSpPr txBox="1"/>
          <p:nvPr/>
        </p:nvSpPr>
        <p:spPr>
          <a:xfrm>
            <a:off x="697346" y="6080707"/>
            <a:ext cx="1035841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b="1" dirty="0"/>
              <a:t>正负电子环整体比</a:t>
            </a:r>
            <a:r>
              <a:rPr lang="en-US" altLang="zh-CN" b="1" dirty="0"/>
              <a:t>CDR</a:t>
            </a:r>
            <a:r>
              <a:rPr lang="zh-CN" altLang="en-US" b="1" dirty="0"/>
              <a:t>增加</a:t>
            </a:r>
            <a:r>
              <a:rPr lang="en-US" altLang="zh-CN" b="1" dirty="0"/>
              <a:t>1.5</a:t>
            </a:r>
            <a:r>
              <a:rPr lang="zh-CN" altLang="en-US" b="1" dirty="0"/>
              <a:t>亿元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F8551AE-F884-413F-A54E-53D502AF5E61}"/>
              </a:ext>
            </a:extLst>
          </p:cNvPr>
          <p:cNvSpPr txBox="1"/>
          <p:nvPr/>
        </p:nvSpPr>
        <p:spPr>
          <a:xfrm>
            <a:off x="780644" y="176536"/>
            <a:ext cx="78575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对撞机真空经费估算（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TDR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），其中单价参考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CDR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</a:t>
            </a:r>
          </a:p>
        </p:txBody>
      </p:sp>
    </p:spTree>
    <p:extLst>
      <p:ext uri="{BB962C8B-B14F-4D97-AF65-F5344CB8AC3E}">
        <p14:creationId xmlns:p14="http://schemas.microsoft.com/office/powerpoint/2010/main" val="2060275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EC380D0E-5360-49E5-863F-7CC8AA6F2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544180"/>
              </p:ext>
            </p:extLst>
          </p:nvPr>
        </p:nvGraphicFramePr>
        <p:xfrm>
          <a:off x="1447147" y="3578789"/>
          <a:ext cx="9297706" cy="240703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303247">
                  <a:extLst>
                    <a:ext uri="{9D8B030D-6E8A-4147-A177-3AD203B41FA5}">
                      <a16:colId xmlns:a16="http://schemas.microsoft.com/office/drawing/2014/main" val="2552637636"/>
                    </a:ext>
                  </a:extLst>
                </a:gridCol>
                <a:gridCol w="1936771">
                  <a:extLst>
                    <a:ext uri="{9D8B030D-6E8A-4147-A177-3AD203B41FA5}">
                      <a16:colId xmlns:a16="http://schemas.microsoft.com/office/drawing/2014/main" val="185217652"/>
                    </a:ext>
                  </a:extLst>
                </a:gridCol>
                <a:gridCol w="1303247">
                  <a:extLst>
                    <a:ext uri="{9D8B030D-6E8A-4147-A177-3AD203B41FA5}">
                      <a16:colId xmlns:a16="http://schemas.microsoft.com/office/drawing/2014/main" val="2088135934"/>
                    </a:ext>
                  </a:extLst>
                </a:gridCol>
                <a:gridCol w="1963115">
                  <a:extLst>
                    <a:ext uri="{9D8B030D-6E8A-4147-A177-3AD203B41FA5}">
                      <a16:colId xmlns:a16="http://schemas.microsoft.com/office/drawing/2014/main" val="4069968695"/>
                    </a:ext>
                  </a:extLst>
                </a:gridCol>
                <a:gridCol w="2791326">
                  <a:extLst>
                    <a:ext uri="{9D8B030D-6E8A-4147-A177-3AD203B41FA5}">
                      <a16:colId xmlns:a16="http://schemas.microsoft.com/office/drawing/2014/main" val="3995382606"/>
                    </a:ext>
                  </a:extLst>
                </a:gridCol>
              </a:tblGrid>
              <a:tr h="75007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u="none" strike="noStrike" dirty="0">
                          <a:effectLst/>
                        </a:rPr>
                        <a:t>分项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</a:rPr>
                        <a:t>CDR/</a:t>
                      </a:r>
                      <a:r>
                        <a:rPr lang="zh-CN" altLang="en-US" sz="1800" b="1" u="none" strike="noStrike" dirty="0">
                          <a:effectLst/>
                        </a:rPr>
                        <a:t>万元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>
                          <a:effectLst/>
                        </a:rPr>
                        <a:t>TDR/</a:t>
                      </a:r>
                      <a:r>
                        <a:rPr lang="zh-CN" altLang="en-US" sz="1800" b="1" u="none" strike="noStrike">
                          <a:effectLst/>
                        </a:rPr>
                        <a:t>万元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u="none" strike="noStrike">
                          <a:effectLst/>
                        </a:rPr>
                        <a:t>增加额度</a:t>
                      </a:r>
                      <a:r>
                        <a:rPr lang="en-US" altLang="zh-CN" sz="1800" b="1" u="none" strike="noStrike">
                          <a:effectLst/>
                        </a:rPr>
                        <a:t>/</a:t>
                      </a:r>
                      <a:r>
                        <a:rPr lang="zh-CN" altLang="en-US" sz="1800" b="1" u="none" strike="noStrike">
                          <a:effectLst/>
                        </a:rPr>
                        <a:t>万元</a:t>
                      </a:r>
                      <a:endParaRPr lang="zh-CN" altLang="en-US" sz="18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1" u="none" strike="noStrike" dirty="0">
                          <a:effectLst/>
                        </a:rPr>
                        <a:t>说明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92502210"/>
                  </a:ext>
                </a:extLst>
              </a:tr>
              <a:tr h="41019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effectLst/>
                        </a:rPr>
                        <a:t>Collider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233010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248175.2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15165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0" u="none" strike="noStrike" dirty="0">
                          <a:effectLst/>
                        </a:rPr>
                        <a:t>电子环</a:t>
                      </a:r>
                      <a:r>
                        <a:rPr lang="en-GB" sz="1800" b="0" u="none" strike="noStrike" dirty="0">
                          <a:effectLst/>
                        </a:rPr>
                        <a:t>NEG</a:t>
                      </a:r>
                      <a:r>
                        <a:rPr lang="zh-CN" altLang="en-US" sz="1800" b="0" u="none" strike="noStrike" dirty="0">
                          <a:effectLst/>
                        </a:rPr>
                        <a:t>镀膜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31256953"/>
                  </a:ext>
                </a:extLst>
              </a:tr>
              <a:tr h="410196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effectLst/>
                        </a:rPr>
                        <a:t>Booster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67380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67380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0" u="none" strike="noStrike" dirty="0">
                          <a:effectLst/>
                        </a:rPr>
                        <a:t>设计不变　</a:t>
                      </a:r>
                      <a:endParaRPr lang="zh-CN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9574985"/>
                  </a:ext>
                </a:extLst>
              </a:tr>
              <a:tr h="46153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>
                          <a:effectLst/>
                        </a:rPr>
                        <a:t>LINAC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6380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11016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4636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0" u="none" strike="noStrike" dirty="0">
                          <a:effectLst/>
                        </a:rPr>
                        <a:t>能量由</a:t>
                      </a:r>
                      <a:r>
                        <a:rPr lang="en-US" altLang="zh-CN" sz="1800" b="0" u="none" strike="noStrike" dirty="0">
                          <a:effectLst/>
                        </a:rPr>
                        <a:t>10</a:t>
                      </a:r>
                      <a:r>
                        <a:rPr lang="en-GB" sz="1800" b="0" u="none" strike="noStrike" dirty="0">
                          <a:effectLst/>
                        </a:rPr>
                        <a:t>GeV</a:t>
                      </a:r>
                      <a:r>
                        <a:rPr lang="zh-CN" altLang="en-US" sz="1800" b="0" u="none" strike="noStrike" dirty="0">
                          <a:effectLst/>
                        </a:rPr>
                        <a:t>增加到</a:t>
                      </a:r>
                      <a:r>
                        <a:rPr lang="en-US" altLang="zh-CN" sz="1800" b="0" u="none" strike="noStrike" dirty="0">
                          <a:effectLst/>
                        </a:rPr>
                        <a:t>20</a:t>
                      </a:r>
                      <a:r>
                        <a:rPr lang="en-GB" sz="1800" b="0" u="none" strike="noStrike" dirty="0">
                          <a:effectLst/>
                        </a:rPr>
                        <a:t>GeV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2569964"/>
                  </a:ext>
                </a:extLst>
              </a:tr>
              <a:tr h="37503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b="0" u="none" strike="noStrike">
                          <a:effectLst/>
                        </a:rPr>
                        <a:t>合计</a:t>
                      </a:r>
                      <a:endParaRPr lang="zh-CN" alt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306770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326571.2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19801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TDR </a:t>
                      </a:r>
                      <a:r>
                        <a:rPr lang="zh-CN" altLang="en-US" sz="1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增加</a:t>
                      </a:r>
                      <a:r>
                        <a:rPr lang="en-US" altLang="zh-CN" sz="1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1.98</a:t>
                      </a:r>
                      <a:r>
                        <a:rPr lang="zh-CN" altLang="en-US" sz="1800" b="0" u="none" strike="noStrike" dirty="0">
                          <a:solidFill>
                            <a:srgbClr val="FF0000"/>
                          </a:solidFill>
                          <a:effectLst/>
                        </a:rPr>
                        <a:t>亿　</a:t>
                      </a:r>
                      <a:endParaRPr lang="zh-CN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43376977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9FF4A873-D23F-4D51-9D20-17EF6CCB7978}"/>
              </a:ext>
            </a:extLst>
          </p:cNvPr>
          <p:cNvSpPr txBox="1"/>
          <p:nvPr/>
        </p:nvSpPr>
        <p:spPr>
          <a:xfrm>
            <a:off x="767944" y="1242338"/>
            <a:ext cx="11193147" cy="1892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000" dirty="0">
                <a:latin typeface="+mn-ea"/>
              </a:rPr>
              <a:t>NEG coating will be applied to both e-, e+ ring;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000" b="0" i="0" dirty="0">
                <a:solidFill>
                  <a:srgbClr val="2A2B2E"/>
                </a:solidFill>
                <a:effectLst/>
                <a:latin typeface="PingFang SC"/>
              </a:rPr>
              <a:t>Vacuum system budget of TDR increased by CNY198 million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000" b="0" u="none" strike="noStrike" dirty="0">
                <a:effectLst/>
                <a:latin typeface="+mn-ea"/>
              </a:rPr>
              <a:t>If the vacuum chamber is designed according to 11.5 meters, the vacuum will reach to  </a:t>
            </a:r>
            <a:r>
              <a:rPr lang="en-GB" altLang="zh-CN" sz="2000" b="0" u="none" strike="noStrike" dirty="0">
                <a:effectLst/>
                <a:latin typeface="+mn-ea"/>
              </a:rPr>
              <a:t>6.5E-09 </a:t>
            </a:r>
            <a:r>
              <a:rPr lang="en-US" altLang="zh-CN" sz="2000" b="0" u="none" strike="noStrike" dirty="0">
                <a:effectLst/>
                <a:latin typeface="+mn-ea"/>
              </a:rPr>
              <a:t>Torr under 50MW </a:t>
            </a:r>
            <a:r>
              <a:rPr lang="en-US" altLang="zh-CN" sz="2000" b="0" u="none" strike="noStrike" dirty="0" err="1">
                <a:effectLst/>
                <a:latin typeface="+mn-ea"/>
              </a:rPr>
              <a:t>tt</a:t>
            </a:r>
            <a:r>
              <a:rPr lang="en-US" altLang="zh-CN" sz="2000" b="0" u="none" strike="noStrike" dirty="0">
                <a:effectLst/>
                <a:latin typeface="+mn-ea"/>
              </a:rPr>
              <a:t> mode. </a:t>
            </a:r>
            <a:r>
              <a:rPr lang="zh-CN" altLang="en-US" sz="2000" b="0" u="none" strike="noStrike" dirty="0">
                <a:effectLst/>
                <a:latin typeface="+mn-ea"/>
              </a:rPr>
              <a:t>　</a:t>
            </a:r>
            <a:endParaRPr lang="zh-CN" altLang="en-US" sz="2000" dirty="0">
              <a:latin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38D7D4-77B5-41E6-958E-3C271FA20B57}"/>
              </a:ext>
            </a:extLst>
          </p:cNvPr>
          <p:cNvSpPr txBox="1"/>
          <p:nvPr/>
        </p:nvSpPr>
        <p:spPr>
          <a:xfrm>
            <a:off x="767944" y="459123"/>
            <a:ext cx="78575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Conclusion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4837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11824" y="3066596"/>
            <a:ext cx="3668486" cy="13467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5400" dirty="0"/>
              <a:t>Thank You</a:t>
            </a:r>
            <a:endParaRPr lang="zh-CN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051470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B224637-A45A-49BB-BC03-825BC9FC7B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0" t="40333" r="4312" b="36889"/>
          <a:stretch/>
        </p:blipFill>
        <p:spPr>
          <a:xfrm>
            <a:off x="2136000" y="2417619"/>
            <a:ext cx="7920990" cy="118439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22F3F16-D916-4300-B29B-301DBDB5DF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12" t="39000" r="4499" b="36111"/>
          <a:stretch/>
        </p:blipFill>
        <p:spPr>
          <a:xfrm>
            <a:off x="2136000" y="1017884"/>
            <a:ext cx="7920000" cy="129400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933F4F-56DF-488B-ABB0-EDE5DBBB84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37" t="10223" r="34437" b="7889"/>
          <a:stretch/>
        </p:blipFill>
        <p:spPr>
          <a:xfrm>
            <a:off x="2181527" y="4138408"/>
            <a:ext cx="2397900" cy="2271532"/>
          </a:xfrm>
          <a:prstGeom prst="rect">
            <a:avLst/>
          </a:prstGeom>
        </p:spPr>
      </p:pic>
      <p:sp>
        <p:nvSpPr>
          <p:cNvPr id="11" name="箭头: 下 10">
            <a:extLst>
              <a:ext uri="{FF2B5EF4-FFF2-40B4-BE49-F238E27FC236}">
                <a16:creationId xmlns:a16="http://schemas.microsoft.com/office/drawing/2014/main" id="{400DBD9F-6B65-4E29-A09B-DD6FF4C6709E}"/>
              </a:ext>
            </a:extLst>
          </p:cNvPr>
          <p:cNvSpPr/>
          <p:nvPr/>
        </p:nvSpPr>
        <p:spPr>
          <a:xfrm rot="20475603">
            <a:off x="2763257" y="3364842"/>
            <a:ext cx="259080" cy="17449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3D4AE5D-FF4C-4FB2-A2BB-62063E16991A}"/>
              </a:ext>
            </a:extLst>
          </p:cNvPr>
          <p:cNvSpPr txBox="1"/>
          <p:nvPr/>
        </p:nvSpPr>
        <p:spPr>
          <a:xfrm>
            <a:off x="2892797" y="3292692"/>
            <a:ext cx="97536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Block</a:t>
            </a:r>
            <a:endParaRPr lang="zh-CN" altLang="en-US" dirty="0"/>
          </a:p>
        </p:txBody>
      </p:sp>
      <p:sp>
        <p:nvSpPr>
          <p:cNvPr id="13" name="TextBox 32">
            <a:extLst>
              <a:ext uri="{FF2B5EF4-FFF2-40B4-BE49-F238E27FC236}">
                <a16:creationId xmlns:a16="http://schemas.microsoft.com/office/drawing/2014/main" id="{866734F8-B475-452A-A175-4F1E7A589B3E}"/>
              </a:ext>
            </a:extLst>
          </p:cNvPr>
          <p:cNvSpPr txBox="1"/>
          <p:nvPr/>
        </p:nvSpPr>
        <p:spPr>
          <a:xfrm>
            <a:off x="1143896" y="102870"/>
            <a:ext cx="9021184" cy="7397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Arial" panose="020B0604020202020204" pitchFamily="34" charset="0"/>
              </a:rPr>
              <a:t>HEPS vacuum chamber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6187776-9ABF-4F82-9A13-DA65E3B4602D}"/>
              </a:ext>
            </a:extLst>
          </p:cNvPr>
          <p:cNvSpPr txBox="1"/>
          <p:nvPr/>
        </p:nvSpPr>
        <p:spPr>
          <a:xfrm>
            <a:off x="4933243" y="4336528"/>
            <a:ext cx="605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dirty="0"/>
              <a:t>26.5 million CNY</a:t>
            </a:r>
            <a:r>
              <a:rPr lang="zh-CN" altLang="en-US" dirty="0"/>
              <a:t> </a:t>
            </a:r>
            <a:r>
              <a:rPr lang="en-US" altLang="zh-CN" dirty="0"/>
              <a:t>of  ~1300 m copper vacuum chamber</a:t>
            </a: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dirty="0"/>
              <a:t>Unit cost is 20 k CNY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2260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C4862C7-473D-4E62-99D4-B87D9DFDD74A}"/>
              </a:ext>
            </a:extLst>
          </p:cNvPr>
          <p:cNvGraphicFramePr>
            <a:graphicFrameLocks noGrp="1"/>
          </p:cNvGraphicFramePr>
          <p:nvPr/>
        </p:nvGraphicFramePr>
        <p:xfrm>
          <a:off x="572655" y="875488"/>
          <a:ext cx="11046690" cy="562131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904162">
                  <a:extLst>
                    <a:ext uri="{9D8B030D-6E8A-4147-A177-3AD203B41FA5}">
                      <a16:colId xmlns:a16="http://schemas.microsoft.com/office/drawing/2014/main" val="1344652568"/>
                    </a:ext>
                  </a:extLst>
                </a:gridCol>
                <a:gridCol w="1082610">
                  <a:extLst>
                    <a:ext uri="{9D8B030D-6E8A-4147-A177-3AD203B41FA5}">
                      <a16:colId xmlns:a16="http://schemas.microsoft.com/office/drawing/2014/main" val="1218348464"/>
                    </a:ext>
                  </a:extLst>
                </a:gridCol>
                <a:gridCol w="2256843">
                  <a:extLst>
                    <a:ext uri="{9D8B030D-6E8A-4147-A177-3AD203B41FA5}">
                      <a16:colId xmlns:a16="http://schemas.microsoft.com/office/drawing/2014/main" val="3699900085"/>
                    </a:ext>
                  </a:extLst>
                </a:gridCol>
                <a:gridCol w="1284795">
                  <a:extLst>
                    <a:ext uri="{9D8B030D-6E8A-4147-A177-3AD203B41FA5}">
                      <a16:colId xmlns:a16="http://schemas.microsoft.com/office/drawing/2014/main" val="100906831"/>
                    </a:ext>
                  </a:extLst>
                </a:gridCol>
                <a:gridCol w="658407">
                  <a:extLst>
                    <a:ext uri="{9D8B030D-6E8A-4147-A177-3AD203B41FA5}">
                      <a16:colId xmlns:a16="http://schemas.microsoft.com/office/drawing/2014/main" val="869618906"/>
                    </a:ext>
                  </a:extLst>
                </a:gridCol>
                <a:gridCol w="904162">
                  <a:extLst>
                    <a:ext uri="{9D8B030D-6E8A-4147-A177-3AD203B41FA5}">
                      <a16:colId xmlns:a16="http://schemas.microsoft.com/office/drawing/2014/main" val="2706335423"/>
                    </a:ext>
                  </a:extLst>
                </a:gridCol>
                <a:gridCol w="830021">
                  <a:extLst>
                    <a:ext uri="{9D8B030D-6E8A-4147-A177-3AD203B41FA5}">
                      <a16:colId xmlns:a16="http://schemas.microsoft.com/office/drawing/2014/main" val="3400405524"/>
                    </a:ext>
                  </a:extLst>
                </a:gridCol>
                <a:gridCol w="1056745">
                  <a:extLst>
                    <a:ext uri="{9D8B030D-6E8A-4147-A177-3AD203B41FA5}">
                      <a16:colId xmlns:a16="http://schemas.microsoft.com/office/drawing/2014/main" val="298422372"/>
                    </a:ext>
                  </a:extLst>
                </a:gridCol>
                <a:gridCol w="2068945">
                  <a:extLst>
                    <a:ext uri="{9D8B030D-6E8A-4147-A177-3AD203B41FA5}">
                      <a16:colId xmlns:a16="http://schemas.microsoft.com/office/drawing/2014/main" val="25817909"/>
                    </a:ext>
                  </a:extLst>
                </a:gridCol>
              </a:tblGrid>
              <a:tr h="427149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u="none" strike="noStrike" dirty="0">
                          <a:effectLst/>
                        </a:rPr>
                        <a:t>序号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分项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设备名称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规格型号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单位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数量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单价</a:t>
                      </a:r>
                      <a:r>
                        <a:rPr lang="en-US" sz="1600" kern="1200" dirty="0">
                          <a:effectLst/>
                        </a:rPr>
                        <a:t>(</a:t>
                      </a:r>
                      <a:r>
                        <a:rPr lang="zh-CN" sz="1600" kern="1200" dirty="0">
                          <a:effectLst/>
                        </a:rPr>
                        <a:t>万</a:t>
                      </a:r>
                      <a:r>
                        <a:rPr lang="en-US" sz="1600" kern="1200" dirty="0">
                          <a:effectLst/>
                        </a:rPr>
                        <a:t>)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总价（万）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备注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432871636"/>
                  </a:ext>
                </a:extLst>
              </a:tr>
              <a:tr h="321600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rowSpan="18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70C0"/>
                          </a:solidFill>
                          <a:effectLst/>
                        </a:rPr>
                        <a:t>Collider</a:t>
                      </a:r>
                      <a:endParaRPr lang="zh-CN" sz="1600" b="1" kern="100" dirty="0">
                        <a:solidFill>
                          <a:srgbClr val="0070C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正电子环弯转真空盒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C10100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m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80000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200" dirty="0">
                          <a:effectLst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64000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r>
                        <a:rPr lang="en-US" altLang="zh-CN" sz="1600" kern="1200" dirty="0">
                          <a:effectLst/>
                        </a:rPr>
                        <a:t>NEG</a:t>
                      </a:r>
                      <a:r>
                        <a:rPr lang="zh-CN" altLang="en-US" sz="1600" kern="1200" dirty="0">
                          <a:effectLst/>
                        </a:rPr>
                        <a:t>镀膜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3865067963"/>
                  </a:ext>
                </a:extLst>
              </a:tr>
              <a:tr h="201048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负电子环弯转真空盒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Al-6060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m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80000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0.4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32000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200" dirty="0">
                          <a:effectLst/>
                        </a:rPr>
                        <a:t>铝真空盒</a:t>
                      </a: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2497707324"/>
                  </a:ext>
                </a:extLst>
              </a:tr>
              <a:tr h="145543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直线真空盒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304L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m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40000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0.2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8000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3938938978"/>
                  </a:ext>
                </a:extLst>
              </a:tr>
              <a:tr h="112852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sz="1600" kern="1200" dirty="0">
                          <a:effectLst/>
                        </a:rPr>
                        <a:t>直线真空盒</a:t>
                      </a:r>
                      <a:endParaRPr lang="zh-CN" altLang="en-US" dirty="0"/>
                    </a:p>
                  </a:txBody>
                  <a:tcPr marL="8155" marR="8155" marT="8155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effectLst/>
                        </a:rPr>
                        <a:t>304L</a:t>
                      </a:r>
                      <a:endParaRPr lang="zh-CN" altLang="en-US" dirty="0"/>
                    </a:p>
                  </a:txBody>
                  <a:tcPr marL="8155" marR="8155" marT="8155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effectLst/>
                        </a:rPr>
                        <a:t>m</a:t>
                      </a:r>
                      <a:endParaRPr lang="zh-CN" altLang="en-US" dirty="0"/>
                    </a:p>
                  </a:txBody>
                  <a:tcPr marL="8155" marR="8155" marT="8155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kern="1200">
                          <a:effectLst/>
                        </a:rPr>
                        <a:t>40000</a:t>
                      </a:r>
                      <a:endParaRPr lang="zh-CN" altLang="en-US"/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effectLst/>
                        </a:rPr>
                        <a:t>0.2</a:t>
                      </a:r>
                      <a:endParaRPr lang="zh-CN" altLang="en-US" dirty="0"/>
                    </a:p>
                  </a:txBody>
                  <a:tcPr marL="8155" marR="8155" marT="8155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effectLst/>
                        </a:rPr>
                        <a:t>8000</a:t>
                      </a:r>
                      <a:endParaRPr lang="zh-CN" altLang="en-US" dirty="0"/>
                    </a:p>
                  </a:txBody>
                  <a:tcPr marL="8155" marR="8155" marT="8155" marB="0" anchor="ctr"/>
                </a:tc>
                <a:tc rowSpan="2">
                  <a:txBody>
                    <a:bodyPr/>
                    <a:lstStyle/>
                    <a:p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altLang="en-US" dirty="0"/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618380019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4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 dirty="0">
                          <a:effectLst/>
                        </a:rPr>
                        <a:t>分布式吸气剂泵</a:t>
                      </a:r>
                      <a:br>
                        <a:rPr lang="zh-CN" altLang="en-US" sz="1600" u="none" strike="noStrike" dirty="0">
                          <a:effectLst/>
                        </a:rPr>
                      </a:br>
                      <a:r>
                        <a:rPr lang="zh-CN" altLang="en-US" sz="1600" u="none" strike="noStrike" dirty="0">
                          <a:effectLst/>
                        </a:rPr>
                        <a:t>（</a:t>
                      </a:r>
                      <a:r>
                        <a:rPr lang="en-US" altLang="zh-CN" sz="1600" u="none" strike="noStrike" dirty="0">
                          <a:effectLst/>
                        </a:rPr>
                        <a:t>NEG</a:t>
                      </a:r>
                      <a:r>
                        <a:rPr lang="zh-CN" altLang="en-US" sz="1600" u="none" strike="noStrike" dirty="0">
                          <a:effectLst/>
                        </a:rPr>
                        <a:t>镀膜）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 err="1">
                          <a:effectLst/>
                        </a:rPr>
                        <a:t>Ti</a:t>
                      </a:r>
                      <a:r>
                        <a:rPr lang="en-US" sz="1600" kern="1200" dirty="0">
                          <a:effectLst/>
                        </a:rPr>
                        <a:t>-Zr-V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m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100000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0.15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15000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2867102898"/>
                  </a:ext>
                </a:extLst>
              </a:tr>
              <a:tr h="396986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5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u="none" strike="noStrike" dirty="0">
                          <a:effectLst/>
                        </a:rPr>
                        <a:t>分布式吸气剂泵</a:t>
                      </a:r>
                      <a:br>
                        <a:rPr lang="zh-CN" altLang="en-US" sz="1600" u="none" strike="noStrike" dirty="0">
                          <a:effectLst/>
                        </a:rPr>
                      </a:br>
                      <a:r>
                        <a:rPr lang="zh-CN" altLang="en-US" sz="1600" u="none" strike="noStrike" dirty="0">
                          <a:effectLst/>
                        </a:rPr>
                        <a:t>（</a:t>
                      </a:r>
                      <a:r>
                        <a:rPr lang="en-US" altLang="zh-CN" sz="1600" u="none" strike="noStrike" dirty="0">
                          <a:effectLst/>
                        </a:rPr>
                        <a:t>NEG</a:t>
                      </a:r>
                      <a:r>
                        <a:rPr lang="zh-CN" altLang="en-US" sz="1600" u="none" strike="noStrike" dirty="0">
                          <a:effectLst/>
                        </a:rPr>
                        <a:t>镀膜）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Ti-Zr-V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m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100000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0.15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15000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834254965"/>
                  </a:ext>
                </a:extLst>
              </a:tr>
              <a:tr h="399108"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离子泵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100-400L/s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台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22300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1.5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33450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6m/18m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4089461771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6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分子泵机组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200L/s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台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883289601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7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闸板阀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DN100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台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1040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15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15600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2801656726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8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粗抽阀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CF63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个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3120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3120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3367442336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9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RF</a:t>
                      </a:r>
                      <a:r>
                        <a:rPr lang="zh-CN" sz="1600" kern="1200">
                          <a:effectLst/>
                        </a:rPr>
                        <a:t>屏蔽波纹管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DN100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台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24000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1.5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36000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56355428"/>
                  </a:ext>
                </a:extLst>
              </a:tr>
              <a:tr h="483757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真空计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CCG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台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4320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8640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2798457092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残余气体分析仪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RGA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520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5200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828169703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12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氦质谱检漏仪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He 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台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5961859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13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冷却水管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10mm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m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200000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0.0005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3587068775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14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烘烤设备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220v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m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200000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0.01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2000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432582011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15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真空控制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2000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3135265857"/>
                  </a:ext>
                </a:extLst>
              </a:tr>
              <a:tr h="25839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16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真空清洗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2301024545"/>
                  </a:ext>
                </a:extLst>
              </a:tr>
              <a:tr h="282620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合计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GB" sz="16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>
                          <a:solidFill>
                            <a:srgbClr val="FF0000"/>
                          </a:solidFill>
                          <a:effectLst/>
                        </a:rPr>
                        <a:t>233010</a:t>
                      </a:r>
                      <a:endParaRPr lang="zh-CN" altLang="zh-CN" sz="1600" b="1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2830325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E6401D0D-F1BA-4F77-8898-876FF0530AEF}"/>
              </a:ext>
            </a:extLst>
          </p:cNvPr>
          <p:cNvSpPr txBox="1"/>
          <p:nvPr/>
        </p:nvSpPr>
        <p:spPr>
          <a:xfrm>
            <a:off x="780644" y="176536"/>
            <a:ext cx="6094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对撞机真空经费估算（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CDR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344086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165081"/>
              </p:ext>
            </p:extLst>
          </p:nvPr>
        </p:nvGraphicFramePr>
        <p:xfrm>
          <a:off x="886838" y="1225686"/>
          <a:ext cx="10418323" cy="471791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40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8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2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0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8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16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67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3891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u="none" strike="noStrike" dirty="0">
                          <a:effectLst/>
                        </a:rPr>
                        <a:t>序号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分项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设备名称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规格型号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单位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数量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单价</a:t>
                      </a:r>
                      <a:r>
                        <a:rPr lang="en-US" sz="1600" b="1" kern="1200" dirty="0">
                          <a:effectLst/>
                        </a:rPr>
                        <a:t>(</a:t>
                      </a:r>
                      <a:r>
                        <a:rPr lang="zh-CN" sz="1600" b="1" kern="1200" dirty="0">
                          <a:effectLst/>
                        </a:rPr>
                        <a:t>万</a:t>
                      </a:r>
                      <a:r>
                        <a:rPr lang="en-US" sz="1600" b="1" kern="1200" dirty="0">
                          <a:effectLst/>
                        </a:rPr>
                        <a:t>)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总价（万）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备注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2779933803"/>
                  </a:ext>
                </a:extLst>
              </a:tr>
              <a:tr h="351215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17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rowSpan="10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70C0"/>
                          </a:solidFill>
                          <a:effectLst/>
                        </a:rPr>
                        <a:t>Booster</a:t>
                      </a:r>
                      <a:endParaRPr lang="zh-CN" sz="16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弯转真空盒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Al6060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m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80000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0.4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32000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215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18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直线真空盒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304L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m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20000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0.2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4000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215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19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波纹管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304L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12000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0.3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3600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856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离子泵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100-400L/s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台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8400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1.5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12600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215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闸板阀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DN63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台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520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5200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215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22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粗抽阀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CF63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1560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1560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215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23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真空计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CCG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台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2160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4320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215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24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残余气体分析仪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RGA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260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2600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215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25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真空控制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1000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1215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26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真空清洗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500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1215">
                <a:tc gridSpan="7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Calibri"/>
                          <a:ea typeface="宋体"/>
                          <a:cs typeface="Times New Roman"/>
                        </a:rPr>
                        <a:t>合计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49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>
                          <a:solidFill>
                            <a:srgbClr val="FF0000"/>
                          </a:solidFill>
                          <a:effectLst/>
                        </a:rPr>
                        <a:t>67380</a:t>
                      </a:r>
                      <a:endParaRPr lang="zh-CN" altLang="zh-CN" sz="16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endParaRPr lang="zh-CN" sz="16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815783147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DF93E0F1-1B68-4BB3-BC91-2C0FD2B806E6}"/>
              </a:ext>
            </a:extLst>
          </p:cNvPr>
          <p:cNvSpPr txBox="1"/>
          <p:nvPr/>
        </p:nvSpPr>
        <p:spPr>
          <a:xfrm>
            <a:off x="780644" y="176536"/>
            <a:ext cx="60943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增强器真空经费估算（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TDR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95CC56B-5A3F-473C-8FF4-38AB6559255C}"/>
              </a:ext>
            </a:extLst>
          </p:cNvPr>
          <p:cNvSpPr txBox="1"/>
          <p:nvPr/>
        </p:nvSpPr>
        <p:spPr>
          <a:xfrm>
            <a:off x="1169555" y="716500"/>
            <a:ext cx="856763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b="1" dirty="0"/>
              <a:t>真空系统设计、预算与</a:t>
            </a:r>
            <a:r>
              <a:rPr lang="en-US" altLang="zh-CN" b="1" dirty="0"/>
              <a:t>CDR</a:t>
            </a:r>
            <a:r>
              <a:rPr lang="zh-CN" altLang="en-US" b="1" dirty="0"/>
              <a:t>相同</a:t>
            </a:r>
          </a:p>
        </p:txBody>
      </p:sp>
    </p:spTree>
    <p:extLst>
      <p:ext uri="{BB962C8B-B14F-4D97-AF65-F5344CB8AC3E}">
        <p14:creationId xmlns:p14="http://schemas.microsoft.com/office/powerpoint/2010/main" val="1141825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7077777"/>
              </p:ext>
            </p:extLst>
          </p:nvPr>
        </p:nvGraphicFramePr>
        <p:xfrm>
          <a:off x="780644" y="576646"/>
          <a:ext cx="10700157" cy="627914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62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1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7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08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33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97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746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065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u="none" strike="noStrike" dirty="0">
                          <a:effectLst/>
                        </a:rPr>
                        <a:t>序号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分项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设备名称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规格型号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单位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数量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单价</a:t>
                      </a:r>
                      <a:r>
                        <a:rPr lang="en-US" sz="1600" b="1" kern="1200" dirty="0">
                          <a:effectLst/>
                        </a:rPr>
                        <a:t>(</a:t>
                      </a:r>
                      <a:r>
                        <a:rPr lang="zh-CN" sz="1600" b="1" kern="1200" dirty="0">
                          <a:effectLst/>
                        </a:rPr>
                        <a:t>万</a:t>
                      </a:r>
                      <a:r>
                        <a:rPr lang="en-US" sz="1600" b="1" kern="1200" dirty="0">
                          <a:effectLst/>
                        </a:rPr>
                        <a:t>)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总价（万）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effectLst/>
                        </a:rPr>
                        <a:t>备注</a:t>
                      </a:r>
                      <a:endParaRPr lang="zh-CN" sz="16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2709820700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27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rowSpan="13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</a:p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</a:p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</a:p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</a:p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70C0"/>
                          </a:solidFill>
                          <a:effectLst/>
                        </a:rPr>
                        <a:t>LINAC</a:t>
                      </a:r>
                      <a:endParaRPr lang="zh-CN" altLang="en-US" sz="16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真空盒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304L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m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1500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0.2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28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波纹管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304L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1760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0.3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528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29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离子泵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300L/s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1310 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2.0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200" dirty="0">
                          <a:effectLst/>
                        </a:rPr>
                        <a:t>2620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分子泵机组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400L/s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闸板阀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CF100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台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15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450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32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70C0"/>
                          </a:solidFill>
                          <a:effectLst/>
                        </a:rPr>
                        <a:t>LINAC</a:t>
                      </a:r>
                      <a:endParaRPr lang="zh-CN" sz="16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粗抽阀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CF63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90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90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33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真空计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CCG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611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1222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34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残余气体分析仪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RGA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 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35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氦质谱检漏仪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He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5 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150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36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真空连接件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批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37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真空烘烤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批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50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50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38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真空控制设备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　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批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100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39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真空清洗设备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批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50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50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FF0000"/>
                          </a:solidFill>
                          <a:effectLst/>
                        </a:rPr>
                        <a:t>6060</a:t>
                      </a:r>
                      <a:endParaRPr lang="zh-CN" sz="16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 rowSpan="8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0070C0"/>
                          </a:solidFill>
                          <a:effectLst/>
                        </a:rPr>
                        <a:t>Damping</a:t>
                      </a:r>
                      <a:endParaRPr lang="zh-CN" sz="16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真空盒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316L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m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120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0.2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200" dirty="0">
                          <a:effectLst/>
                        </a:rPr>
                        <a:t>24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波纹管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304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个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60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0.2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12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离子泵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30L/s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 dirty="0">
                          <a:effectLst/>
                        </a:rPr>
                        <a:t>套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80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1.5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120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分子泵机组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400L/s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20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闸板阀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CF63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台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4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40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粗抽阀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CF35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0.5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5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真空计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CCG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6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12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残余气体分析仪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RGA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套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2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10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20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6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真空配件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批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1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</a:rPr>
                        <a:t>67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67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FF0000"/>
                          </a:solidFill>
                          <a:effectLst/>
                        </a:rPr>
                        <a:t>320</a:t>
                      </a:r>
                      <a:endParaRPr lang="zh-CN" sz="16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1631">
                <a:tc gridSpan="7">
                  <a:txBody>
                    <a:bodyPr/>
                    <a:lstStyle/>
                    <a:p>
                      <a:pPr algn="ctr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zh-CN" sz="1600" kern="1200">
                          <a:effectLst/>
                        </a:rPr>
                        <a:t>合计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 </a:t>
                      </a:r>
                      <a:endParaRPr lang="zh-CN" sz="16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8155" marR="8155" marT="815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495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200" dirty="0">
                          <a:solidFill>
                            <a:srgbClr val="FF0000"/>
                          </a:solidFill>
                          <a:effectLst/>
                        </a:rPr>
                        <a:t>6380</a:t>
                      </a:r>
                      <a:endParaRPr lang="zh-CN" sz="16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55" marR="8155" marT="8155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0FD047D7-F6E3-411F-A1A3-1084AC04B435}"/>
              </a:ext>
            </a:extLst>
          </p:cNvPr>
          <p:cNvSpPr txBox="1"/>
          <p:nvPr/>
        </p:nvSpPr>
        <p:spPr>
          <a:xfrm>
            <a:off x="780644" y="176536"/>
            <a:ext cx="6559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注入器对撞机真空经费估算（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CDR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10GeV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能量</a:t>
            </a:r>
          </a:p>
        </p:txBody>
      </p:sp>
    </p:spTree>
    <p:extLst>
      <p:ext uri="{BB962C8B-B14F-4D97-AF65-F5344CB8AC3E}">
        <p14:creationId xmlns:p14="http://schemas.microsoft.com/office/powerpoint/2010/main" val="806908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C4862C7-473D-4E62-99D4-B87D9DFDD7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054064"/>
              </p:ext>
            </p:extLst>
          </p:nvPr>
        </p:nvGraphicFramePr>
        <p:xfrm>
          <a:off x="572655" y="711495"/>
          <a:ext cx="11046690" cy="544608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904162">
                  <a:extLst>
                    <a:ext uri="{9D8B030D-6E8A-4147-A177-3AD203B41FA5}">
                      <a16:colId xmlns:a16="http://schemas.microsoft.com/office/drawing/2014/main" val="1344652568"/>
                    </a:ext>
                  </a:extLst>
                </a:gridCol>
                <a:gridCol w="1082610">
                  <a:extLst>
                    <a:ext uri="{9D8B030D-6E8A-4147-A177-3AD203B41FA5}">
                      <a16:colId xmlns:a16="http://schemas.microsoft.com/office/drawing/2014/main" val="1218348464"/>
                    </a:ext>
                  </a:extLst>
                </a:gridCol>
                <a:gridCol w="1542673">
                  <a:extLst>
                    <a:ext uri="{9D8B030D-6E8A-4147-A177-3AD203B41FA5}">
                      <a16:colId xmlns:a16="http://schemas.microsoft.com/office/drawing/2014/main" val="3699900085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00906831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869618906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70633542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3400405524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98422372"/>
                    </a:ext>
                  </a:extLst>
                </a:gridCol>
                <a:gridCol w="2513445">
                  <a:extLst>
                    <a:ext uri="{9D8B030D-6E8A-4147-A177-3AD203B41FA5}">
                      <a16:colId xmlns:a16="http://schemas.microsoft.com/office/drawing/2014/main" val="25817909"/>
                    </a:ext>
                  </a:extLst>
                </a:gridCol>
              </a:tblGrid>
              <a:tr h="55271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分项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设备名称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规格型号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单位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数量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单价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(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万</a:t>
                      </a:r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)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总价（万）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备注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2871636"/>
                  </a:ext>
                </a:extLst>
              </a:tr>
              <a:tr h="30612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 rowSpan="17"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LINAC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真空盒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304L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0.2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400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磁导率：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1.02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～</a:t>
                      </a:r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1.05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，数量考虑了波导、束调管等的需求，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65067963"/>
                  </a:ext>
                </a:extLst>
              </a:tr>
              <a:tr h="1070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波纹管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304L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1760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0.3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528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707324"/>
                  </a:ext>
                </a:extLst>
              </a:tr>
              <a:tr h="245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离子泵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100L/s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2907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5814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数量考虑了波导、束调管、能量倍增器等的需求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8938978"/>
                  </a:ext>
                </a:extLst>
              </a:tr>
              <a:tr h="245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分子泵机组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400L/s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67102898"/>
                  </a:ext>
                </a:extLst>
              </a:tr>
              <a:tr h="102729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闸板阀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CF40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台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450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34254965"/>
                  </a:ext>
                </a:extLst>
              </a:tr>
              <a:tr h="2540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闸板阀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CF40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6724975"/>
                  </a:ext>
                </a:extLst>
              </a:tr>
              <a:tr h="135197">
                <a:tc vMerge="1">
                  <a:txBody>
                    <a:bodyPr/>
                    <a:lstStyle/>
                    <a:p>
                      <a:pPr algn="ctr" rtl="0" fontAlgn="ctr"/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闸板阀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CF100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台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450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3186043"/>
                  </a:ext>
                </a:extLst>
              </a:tr>
              <a:tr h="13150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闸板阀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CF100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台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450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83289601"/>
                  </a:ext>
                </a:extLst>
              </a:tr>
              <a:tr h="114456">
                <a:tc vMerge="1">
                  <a:txBody>
                    <a:bodyPr/>
                    <a:lstStyle/>
                    <a:p>
                      <a:pPr algn="ctr" rtl="0" fontAlgn="ctr"/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粗抽阀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CF63</a:t>
                      </a:r>
                      <a:endParaRPr lang="en-GB" sz="16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个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90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90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5963913"/>
                  </a:ext>
                </a:extLst>
              </a:tr>
              <a:tr h="245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粗抽阀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CF63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个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90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90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VAT</a:t>
                      </a:r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进口阀门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01656726"/>
                  </a:ext>
                </a:extLst>
              </a:tr>
              <a:tr h="245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真空计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CCG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2134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数量考虑了波导、束调管、能量倍增器等的需求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67442336"/>
                  </a:ext>
                </a:extLst>
              </a:tr>
              <a:tr h="245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残余气体分析仪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RGA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6355428"/>
                  </a:ext>
                </a:extLst>
              </a:tr>
              <a:tr h="48092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氦质谱检漏仪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He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套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8457092"/>
                  </a:ext>
                </a:extLst>
              </a:tr>
              <a:tr h="245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真空连接件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600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28169703"/>
                  </a:ext>
                </a:extLst>
              </a:tr>
              <a:tr h="245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真空烘烤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961859"/>
                  </a:ext>
                </a:extLst>
              </a:tr>
              <a:tr h="245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真空控制设备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7068775"/>
                  </a:ext>
                </a:extLst>
              </a:tr>
              <a:tr h="245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真空清洗设备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1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32582011"/>
                  </a:ext>
                </a:extLst>
              </a:tr>
              <a:tr h="245959"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16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等线" panose="02010600030101010101" pitchFamily="2" charset="-122"/>
                          <a:ea typeface="+mn-ea"/>
                        </a:rPr>
                        <a:t>11016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600" b="1" i="0" u="none" strike="noStrike" dirty="0">
                        <a:solidFill>
                          <a:srgbClr val="FF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30745606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19A58157-CE6A-4B22-8447-DFF7F4332A10}"/>
              </a:ext>
            </a:extLst>
          </p:cNvPr>
          <p:cNvSpPr txBox="1"/>
          <p:nvPr/>
        </p:nvSpPr>
        <p:spPr>
          <a:xfrm>
            <a:off x="780644" y="6426432"/>
            <a:ext cx="1000165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b="1" dirty="0" err="1"/>
              <a:t>Daping</a:t>
            </a:r>
            <a:r>
              <a:rPr lang="zh-CN" altLang="en-US" b="1" dirty="0"/>
              <a:t>的费用计入直线，能量提升后离子泵、真空计的数量增加，真空盒的数量增加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F8551AE-F884-413F-A54E-53D502AF5E61}"/>
              </a:ext>
            </a:extLst>
          </p:cNvPr>
          <p:cNvSpPr txBox="1"/>
          <p:nvPr/>
        </p:nvSpPr>
        <p:spPr>
          <a:xfrm>
            <a:off x="780644" y="176536"/>
            <a:ext cx="78575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注入器真空经费估算（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TDR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20GeV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能量</a:t>
            </a:r>
          </a:p>
        </p:txBody>
      </p:sp>
    </p:spTree>
    <p:extLst>
      <p:ext uri="{BB962C8B-B14F-4D97-AF65-F5344CB8AC3E}">
        <p14:creationId xmlns:p14="http://schemas.microsoft.com/office/powerpoint/2010/main" val="1767300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88545" y="39473"/>
            <a:ext cx="10515600" cy="854075"/>
          </a:xfrm>
        </p:spPr>
        <p:txBody>
          <a:bodyPr>
            <a:normAutofit/>
          </a:bodyPr>
          <a:lstStyle/>
          <a:p>
            <a:r>
              <a:rPr lang="zh-CN" altLang="en-US" sz="3200" b="1" dirty="0"/>
              <a:t>真空系统用电需求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266291"/>
              </p:ext>
            </p:extLst>
          </p:nvPr>
        </p:nvGraphicFramePr>
        <p:xfrm>
          <a:off x="1771648" y="833575"/>
          <a:ext cx="8648699" cy="283314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235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1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55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55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920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运行时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43632"/>
                  </a:ext>
                </a:extLst>
              </a:tr>
              <a:tr h="2692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effectLst/>
                        </a:rPr>
                        <a:t>序号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effectLst/>
                        </a:rPr>
                        <a:t>设备名称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effectLst/>
                        </a:rPr>
                        <a:t>安装位置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effectLst/>
                        </a:rPr>
                        <a:t>数量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effectLst/>
                        </a:rPr>
                        <a:t>设备类型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effectLst/>
                        </a:rPr>
                        <a:t>额定功率</a:t>
                      </a:r>
                      <a:r>
                        <a:rPr lang="en-US" sz="1600" b="1" u="none" strike="noStrike" dirty="0">
                          <a:effectLst/>
                        </a:rPr>
                        <a:t>kW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0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effectLst/>
                        </a:rPr>
                        <a:t>单台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effectLst/>
                        </a:rPr>
                        <a:t>合计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离子泵电源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</a:rPr>
                        <a:t>Linac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1310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　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0.4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524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真空计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</a:rPr>
                        <a:t>Linac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611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　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0.2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122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3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离子泵电源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Booster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8400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　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0.4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3360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4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真空计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Booster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2160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　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0.2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432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离子泵电源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Collider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11300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　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0.4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8920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20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6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真空计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Collider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4320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>
                          <a:effectLst/>
                        </a:rPr>
                        <a:t>　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0.2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864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30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　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u="none" strike="noStrike" dirty="0">
                          <a:effectLst/>
                        </a:rPr>
                        <a:t>　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运行时合计耗电量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　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　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　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dirty="0">
                          <a:effectLst/>
                        </a:rPr>
                        <a:t>　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9822</a:t>
                      </a:r>
                      <a:endParaRPr lang="en-US" altLang="zh-CN" sz="1600" b="1" i="0" u="none" strike="noStrike" dirty="0">
                        <a:solidFill>
                          <a:srgbClr val="FF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F4CEC5AE-CA22-4423-BDA9-8907B920FC3F}"/>
              </a:ext>
            </a:extLst>
          </p:cNvPr>
          <p:cNvSpPr txBox="1"/>
          <p:nvPr/>
        </p:nvSpPr>
        <p:spPr>
          <a:xfrm>
            <a:off x="579173" y="3814489"/>
            <a:ext cx="10603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运行时的耗电量由于离子泵数量减少</a:t>
            </a:r>
            <a:r>
              <a:rPr lang="en-US" altLang="zh-CN" dirty="0"/>
              <a:t>11000</a:t>
            </a:r>
            <a:r>
              <a:rPr lang="zh-CN" altLang="en-US" dirty="0"/>
              <a:t>台，所以耗电量由</a:t>
            </a:r>
            <a:r>
              <a:rPr lang="en-US" altLang="zh-CN" dirty="0">
                <a:solidFill>
                  <a:srgbClr val="FF0000"/>
                </a:solidFill>
              </a:rPr>
              <a:t>14222</a:t>
            </a:r>
            <a:r>
              <a:rPr lang="en-US" altLang="zh-CN" dirty="0"/>
              <a:t>kW</a:t>
            </a:r>
            <a:r>
              <a:rPr lang="zh-CN" altLang="en-US" dirty="0"/>
              <a:t>降低到</a:t>
            </a:r>
            <a:r>
              <a:rPr lang="en-US" altLang="zh-CN" dirty="0">
                <a:solidFill>
                  <a:srgbClr val="FF0000"/>
                </a:solidFill>
              </a:rPr>
              <a:t>9822</a:t>
            </a:r>
            <a:r>
              <a:rPr lang="en-US" altLang="zh-CN" dirty="0"/>
              <a:t>kW</a:t>
            </a:r>
            <a:r>
              <a:rPr lang="zh-CN" altLang="en-US" dirty="0"/>
              <a:t>，下降</a:t>
            </a:r>
            <a:r>
              <a:rPr lang="en-US" altLang="zh-CN" dirty="0"/>
              <a:t>4400kW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运行前的耗电量需要在上面</a:t>
            </a:r>
            <a:r>
              <a:rPr lang="en-US" altLang="zh-CN" dirty="0"/>
              <a:t>9822kW</a:t>
            </a:r>
            <a:r>
              <a:rPr lang="zh-CN" altLang="en-US" dirty="0"/>
              <a:t>的基础上增加</a:t>
            </a:r>
            <a:r>
              <a:rPr lang="en-US" altLang="zh-CN" dirty="0"/>
              <a:t>33200kW, </a:t>
            </a:r>
            <a:r>
              <a:rPr lang="zh-CN" altLang="en-US" dirty="0"/>
              <a:t>为正常运行时的</a:t>
            </a:r>
            <a:r>
              <a:rPr lang="en-US" altLang="zh-CN" dirty="0"/>
              <a:t>4</a:t>
            </a:r>
            <a:r>
              <a:rPr lang="zh-CN" altLang="en-US" dirty="0"/>
              <a:t>倍。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1A300036-55EB-49FB-B53A-52A53B20E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321448"/>
              </p:ext>
            </p:extLst>
          </p:nvPr>
        </p:nvGraphicFramePr>
        <p:xfrm>
          <a:off x="2530187" y="4599708"/>
          <a:ext cx="7278833" cy="199743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955057">
                  <a:extLst>
                    <a:ext uri="{9D8B030D-6E8A-4147-A177-3AD203B41FA5}">
                      <a16:colId xmlns:a16="http://schemas.microsoft.com/office/drawing/2014/main" val="2175949452"/>
                    </a:ext>
                  </a:extLst>
                </a:gridCol>
                <a:gridCol w="955057">
                  <a:extLst>
                    <a:ext uri="{9D8B030D-6E8A-4147-A177-3AD203B41FA5}">
                      <a16:colId xmlns:a16="http://schemas.microsoft.com/office/drawing/2014/main" val="2879287787"/>
                    </a:ext>
                  </a:extLst>
                </a:gridCol>
                <a:gridCol w="1359951">
                  <a:extLst>
                    <a:ext uri="{9D8B030D-6E8A-4147-A177-3AD203B41FA5}">
                      <a16:colId xmlns:a16="http://schemas.microsoft.com/office/drawing/2014/main" val="3148524875"/>
                    </a:ext>
                  </a:extLst>
                </a:gridCol>
                <a:gridCol w="917967">
                  <a:extLst>
                    <a:ext uri="{9D8B030D-6E8A-4147-A177-3AD203B41FA5}">
                      <a16:colId xmlns:a16="http://schemas.microsoft.com/office/drawing/2014/main" val="3137351760"/>
                    </a:ext>
                  </a:extLst>
                </a:gridCol>
                <a:gridCol w="667613">
                  <a:extLst>
                    <a:ext uri="{9D8B030D-6E8A-4147-A177-3AD203B41FA5}">
                      <a16:colId xmlns:a16="http://schemas.microsoft.com/office/drawing/2014/main" val="1248405786"/>
                    </a:ext>
                  </a:extLst>
                </a:gridCol>
                <a:gridCol w="1211594">
                  <a:extLst>
                    <a:ext uri="{9D8B030D-6E8A-4147-A177-3AD203B41FA5}">
                      <a16:colId xmlns:a16="http://schemas.microsoft.com/office/drawing/2014/main" val="4234120100"/>
                    </a:ext>
                  </a:extLst>
                </a:gridCol>
                <a:gridCol w="1211594">
                  <a:extLst>
                    <a:ext uri="{9D8B030D-6E8A-4147-A177-3AD203B41FA5}">
                      <a16:colId xmlns:a16="http://schemas.microsoft.com/office/drawing/2014/main" val="741534165"/>
                    </a:ext>
                  </a:extLst>
                </a:gridCol>
              </a:tblGrid>
              <a:tr h="425436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运行前需要增加的耗电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475393"/>
                  </a:ext>
                </a:extLst>
              </a:tr>
              <a:tr h="2656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u="none" strike="noStrike" dirty="0">
                          <a:effectLst/>
                        </a:rPr>
                        <a:t>序号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u="none" strike="noStrike" dirty="0">
                          <a:effectLst/>
                        </a:rPr>
                        <a:t>设备名称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u="none" strike="noStrike">
                          <a:effectLst/>
                        </a:rPr>
                        <a:t>安装位置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u="none" strike="noStrike" dirty="0">
                          <a:effectLst/>
                        </a:rPr>
                        <a:t>数量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u="none" strike="noStrike" dirty="0">
                          <a:effectLst/>
                        </a:rPr>
                        <a:t>占空比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u="none" strike="noStrike" dirty="0">
                          <a:effectLst/>
                        </a:rPr>
                        <a:t>额定功率</a:t>
                      </a:r>
                      <a:r>
                        <a:rPr lang="en-GB" sz="1600" b="1" u="none" strike="noStrike" dirty="0">
                          <a:effectLst/>
                        </a:rPr>
                        <a:t>kW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20589"/>
                  </a:ext>
                </a:extLst>
              </a:tr>
              <a:tr h="232738">
                <a:tc vMerge="1"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u="none" strike="noStrike">
                          <a:effectLst/>
                        </a:rPr>
                        <a:t>单台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b="1" u="none" strike="noStrike" dirty="0">
                          <a:effectLst/>
                        </a:rPr>
                        <a:t>合计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3580173"/>
                  </a:ext>
                </a:extLst>
              </a:tr>
              <a:tr h="2656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>
                          <a:effectLst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烘烤设备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u="none" strike="noStrike" dirty="0">
                          <a:effectLst/>
                        </a:rPr>
                        <a:t>Collider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u="none" strike="noStrike">
                          <a:effectLst/>
                        </a:rPr>
                        <a:t>200000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 dirty="0">
                          <a:effectLst/>
                        </a:rPr>
                        <a:t>30%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u="none" strike="noStrike">
                          <a:effectLst/>
                        </a:rPr>
                        <a:t>0.5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1573311"/>
                  </a:ext>
                </a:extLst>
              </a:tr>
              <a:tr h="2656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分子泵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u="none" strike="noStrike">
                          <a:effectLst/>
                        </a:rPr>
                        <a:t>　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u="none" strike="noStrike">
                          <a:effectLst/>
                        </a:rPr>
                        <a:t>3000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>
                          <a:effectLst/>
                        </a:rPr>
                        <a:t>100%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u="none" strike="noStrike">
                          <a:effectLst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1947490"/>
                  </a:ext>
                </a:extLst>
              </a:tr>
              <a:tr h="26563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</a:rPr>
                        <a:t>3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600" u="none" strike="noStrike">
                          <a:effectLst/>
                        </a:rPr>
                        <a:t>检漏仪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u="none" strike="noStrike">
                          <a:effectLst/>
                        </a:rPr>
                        <a:t>　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u="none" strike="noStrike">
                          <a:effectLst/>
                        </a:rPr>
                        <a:t>100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u="none" strike="noStrike">
                          <a:effectLst/>
                        </a:rPr>
                        <a:t>100%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u="none" strike="noStrike">
                          <a:effectLst/>
                        </a:rPr>
                        <a:t>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66876239"/>
                  </a:ext>
                </a:extLst>
              </a:tr>
              <a:tr h="265631">
                <a:tc>
                  <a:txBody>
                    <a:bodyPr/>
                    <a:lstStyle/>
                    <a:p>
                      <a:pPr algn="ctr" fontAlgn="b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u="none" strike="noStrike">
                          <a:effectLst/>
                        </a:rPr>
                        <a:t>　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1600" u="none" strike="noStrike" dirty="0">
                          <a:effectLst/>
                        </a:rPr>
                        <a:t>合计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33200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3259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1949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35AD451-E4A5-4CE5-A5F0-B32CE86B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295892" y="-2437391"/>
            <a:ext cx="5027560" cy="1075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8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21180</TotalTime>
  <Words>2256</Words>
  <Application>Microsoft Office PowerPoint</Application>
  <PresentationFormat>宽屏</PresentationFormat>
  <Paragraphs>1120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PingFang SC</vt:lpstr>
      <vt:lpstr>等线</vt:lpstr>
      <vt:lpstr>等线 Light</vt:lpstr>
      <vt:lpstr>黑体</vt:lpstr>
      <vt:lpstr>宋体</vt:lpstr>
      <vt:lpstr>微软雅黑</vt:lpstr>
      <vt:lpstr>Arial</vt:lpstr>
      <vt:lpstr>Calibri</vt:lpstr>
      <vt:lpstr>tahoma</vt:lpstr>
      <vt:lpstr>Times New Roman</vt:lpstr>
      <vt:lpstr>Wingdings</vt:lpstr>
      <vt:lpstr>Office 主题​​</vt:lpstr>
      <vt:lpstr>Vacuum system R&amp;D status and cost evaluation</vt:lpstr>
      <vt:lpstr>outline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Technique process Cu vacuum chamber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真空系统用电需求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mays</dc:creator>
  <cp:lastModifiedBy>mays</cp:lastModifiedBy>
  <cp:revision>250</cp:revision>
  <dcterms:created xsi:type="dcterms:W3CDTF">2020-12-24T08:04:32Z</dcterms:created>
  <dcterms:modified xsi:type="dcterms:W3CDTF">2022-08-29T01:07:43Z</dcterms:modified>
</cp:coreProperties>
</file>