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029"/>
  </p:normalViewPr>
  <p:slideViewPr>
    <p:cSldViewPr snapToGrid="0" snapToObjects="1">
      <p:cViewPr varScale="1">
        <p:scale>
          <a:sx n="121" d="100"/>
          <a:sy n="121" d="100"/>
        </p:scale>
        <p:origin x="20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84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EFD99-1DA4-6F4A-9B2B-B9C526A665A6}" type="datetimeFigureOut">
              <a:rPr kumimoji="1" lang="zh-CN" altLang="en-US" smtClean="0"/>
              <a:t>2022/8/16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8170C-0D95-D446-8021-1B3EABB83D8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868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CC95A6-B1F7-0F4E-B3E4-96843D8BF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1232" y="2"/>
            <a:ext cx="8634413" cy="64545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E1ABEA-5E60-E04D-B799-0087BAC2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1168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A2D5AD-C269-9D4B-8519-0AF002FA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8D0F3E-E4B9-F647-BAC7-7646A62A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6876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BEFDE1-E3B2-DF42-8247-C71C269D0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614D36-DB70-D047-BA5A-AEBCCCAD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1716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D4B0B1-6F7D-AE4D-8E82-7CCF6A3C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29400"/>
            <a:ext cx="2743200" cy="228600"/>
          </a:xfrm>
        </p:spPr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4993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9A0842F-9FBF-204B-9F0F-F23BFF563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8"/>
            <a:ext cx="10515600" cy="621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F69D70-8771-B642-8A3D-C56EB86B9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607174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FFC97774-79B1-E84F-ADE8-CD0CC48A02F5}"/>
              </a:ext>
            </a:extLst>
          </p:cNvPr>
          <p:cNvCxnSpPr/>
          <p:nvPr userDrawn="1"/>
        </p:nvCxnSpPr>
        <p:spPr>
          <a:xfrm>
            <a:off x="838200" y="643502"/>
            <a:ext cx="10515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20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</p:sldLayoutIdLst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8.emf"/><Relationship Id="rId3" Type="http://schemas.openxmlformats.org/officeDocument/2006/relationships/image" Target="../media/image6.png"/><Relationship Id="rId21" Type="http://schemas.openxmlformats.org/officeDocument/2006/relationships/image" Target="../media/image1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5.png"/><Relationship Id="rId16" Type="http://schemas.openxmlformats.org/officeDocument/2006/relationships/image" Target="../media/image3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13.png"/><Relationship Id="rId10" Type="http://schemas.openxmlformats.org/officeDocument/2006/relationships/image" Target="../media/image30.png"/><Relationship Id="rId19" Type="http://schemas.openxmlformats.org/officeDocument/2006/relationships/image" Target="../media/image9.png"/><Relationship Id="rId4" Type="http://schemas.openxmlformats.org/officeDocument/2006/relationships/image" Target="../media/image7.emf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>
            <a:extLst>
              <a:ext uri="{FF2B5EF4-FFF2-40B4-BE49-F238E27FC236}">
                <a16:creationId xmlns:a16="http://schemas.microsoft.com/office/drawing/2014/main" id="{DDDC2112-8BE8-A043-84C4-B27029302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8793" y="3341541"/>
            <a:ext cx="8634413" cy="2060604"/>
          </a:xfrm>
        </p:spPr>
        <p:txBody>
          <a:bodyPr>
            <a:normAutofit fontScale="90000"/>
          </a:bodyPr>
          <a:lstStyle/>
          <a:p>
            <a:br>
              <a:rPr lang="en-US" altLang="zh-CN" dirty="0"/>
            </a:br>
            <a:br>
              <a:rPr lang="en-US" altLang="zh-CN" dirty="0"/>
            </a:br>
            <a:r>
              <a:rPr lang="en-US" altLang="zh-CN" sz="4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Comparison of the resonance structure of CDR &amp; TDR lattices</a:t>
            </a:r>
            <a:br>
              <a:rPr lang="en-US" altLang="zh-CN" sz="4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CN" dirty="0"/>
            </a:br>
            <a:br>
              <a:rPr lang="en-US" altLang="zh-CN" dirty="0"/>
            </a:br>
            <a:r>
              <a:rPr lang="en-US" altLang="zh-CN" sz="4000" dirty="0" err="1"/>
              <a:t>ChenTao</a:t>
            </a:r>
            <a:br>
              <a:rPr lang="en-US" altLang="zh-CN" sz="4000" dirty="0"/>
            </a:br>
            <a:r>
              <a:rPr lang="en-US" altLang="zh-CN" sz="4000" dirty="0"/>
              <a:t>2022-8-16</a:t>
            </a:r>
            <a:endParaRPr lang="zh-CN" altLang="en-US" sz="4000" dirty="0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3E05E105-79D7-DB4E-81C9-C57826A1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736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ED99B9-7A53-D645-A371-C279615B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CEPC Booster TDR lattice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C657D17-4343-E841-8D81-11F06358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2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86FFB94-9F8D-2D4B-B1FB-43FA645CF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668" y="2710462"/>
            <a:ext cx="5185332" cy="412531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BAF5F47-2578-3C4F-B5F2-7CEE39007967}"/>
              </a:ext>
            </a:extLst>
          </p:cNvPr>
          <p:cNvSpPr txBox="1"/>
          <p:nvPr/>
        </p:nvSpPr>
        <p:spPr>
          <a:xfrm>
            <a:off x="683172" y="872359"/>
            <a:ext cx="10628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Arc </a:t>
            </a:r>
            <a:r>
              <a:rPr lang="en-US" altLang="zh-CN" sz="2400" dirty="0"/>
              <a:t>is made of modified-TME cells.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Horizontal phase advance is 100</a:t>
            </a:r>
            <a:r>
              <a:rPr lang="en-US" altLang="zh-CN" sz="2400" dirty="0">
                <a:sym typeface="Symbol" pitchFamily="2" charset="2"/>
              </a:rPr>
              <a:t></a:t>
            </a:r>
            <a:r>
              <a:rPr lang="en-US" altLang="zh-CN" sz="2400" dirty="0"/>
              <a:t> ,Vertical phase advance is 28</a:t>
            </a:r>
            <a:r>
              <a:rPr lang="en-US" altLang="zh-CN" sz="2400" dirty="0">
                <a:sym typeface="Symbol" pitchFamily="2" charset="2"/>
              </a:rPr>
              <a:t></a:t>
            </a:r>
            <a:r>
              <a:rPr lang="en-US" altLang="zh-CN" sz="2400" dirty="0"/>
              <a:t> for each cell.</a:t>
            </a:r>
            <a:r>
              <a:rPr lang="zh-CN" altLang="zh-CN" sz="2400" dirty="0"/>
              <a:t> </a:t>
            </a: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Lower emittance compare to CDR lattice.</a:t>
            </a:r>
            <a:endParaRPr kumimoji="1" lang="zh-CN" altLang="en-US" sz="24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BBF0F6D-09E0-C547-B587-170FB9D9A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41" y="2885656"/>
            <a:ext cx="5319329" cy="383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21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6DF3B7-DEC9-6C49-8D0C-9B8A12D85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TDR lattice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E04B094-3CF1-E145-A5B3-160A3BACA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3</a:t>
            </a:fld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3A60C1B-C956-6741-9586-05A67AF01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455" y="1630291"/>
            <a:ext cx="5657072" cy="399009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F902A99-F1D9-C149-BD5F-1C97371C6BB8}"/>
              </a:ext>
            </a:extLst>
          </p:cNvPr>
          <p:cNvSpPr txBox="1"/>
          <p:nvPr/>
        </p:nvSpPr>
        <p:spPr>
          <a:xfrm>
            <a:off x="7630510" y="1187669"/>
            <a:ext cx="3135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Madx</a:t>
            </a:r>
            <a:r>
              <a:rPr kumimoji="1" lang="zh-CN" altLang="en-US" dirty="0"/>
              <a:t>和</a:t>
            </a:r>
            <a:r>
              <a:rPr kumimoji="1" lang="en-US" altLang="zh-CN" dirty="0" err="1"/>
              <a:t>bmad</a:t>
            </a:r>
            <a:r>
              <a:rPr kumimoji="1" lang="zh-CN" altLang="en-US" dirty="0"/>
              <a:t>计算的</a:t>
            </a:r>
            <a:r>
              <a:rPr kumimoji="1" lang="en-US" altLang="zh-CN" dirty="0"/>
              <a:t>beta</a:t>
            </a:r>
            <a:r>
              <a:rPr kumimoji="1" lang="zh-CN" altLang="en-US" dirty="0"/>
              <a:t>函数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E92DD92-36B4-8743-9384-DC093B3AFF51}"/>
              </a:ext>
            </a:extLst>
          </p:cNvPr>
          <p:cNvSpPr txBox="1"/>
          <p:nvPr/>
        </p:nvSpPr>
        <p:spPr>
          <a:xfrm>
            <a:off x="142328" y="1237611"/>
            <a:ext cx="62584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/>
              <a:t>转换过程：</a:t>
            </a:r>
            <a:endParaRPr kumimoji="1" lang="en-US" altLang="zh-CN" sz="2400" dirty="0"/>
          </a:p>
          <a:p>
            <a:r>
              <a:rPr kumimoji="1" lang="en-US" altLang="zh-CN" sz="2400" dirty="0"/>
              <a:t>Sad bare lattice -&gt;</a:t>
            </a:r>
            <a:r>
              <a:rPr kumimoji="1" lang="en-US" altLang="zh-CN" sz="2400" dirty="0" err="1"/>
              <a:t>bmad</a:t>
            </a:r>
            <a:r>
              <a:rPr kumimoji="1" lang="en-US" altLang="zh-CN" sz="2400" dirty="0"/>
              <a:t> lattice-&gt;</a:t>
            </a:r>
            <a:r>
              <a:rPr kumimoji="1" lang="en-US" altLang="zh-CN" sz="2400" dirty="0" err="1"/>
              <a:t>madx</a:t>
            </a:r>
            <a:r>
              <a:rPr kumimoji="1" lang="en-US" altLang="zh-CN" sz="2400" dirty="0"/>
              <a:t> lattice</a:t>
            </a:r>
            <a:endParaRPr kumimoji="1" lang="zh-CN" altLang="en-US" sz="2400" dirty="0"/>
          </a:p>
          <a:p>
            <a:endParaRPr kumimoji="1" lang="zh-CN" altLang="en-US" sz="24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09C7AC3-E1D5-EE43-BF4E-CEC1858A36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42155"/>
          <a:stretch/>
        </p:blipFill>
        <p:spPr>
          <a:xfrm>
            <a:off x="701229" y="3429000"/>
            <a:ext cx="4619290" cy="322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52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10DB69-813F-6A44-A17C-8890A309D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Intrinsic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resonance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calculated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/>
              <a:t>DEPOL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4D7C15D-4192-324E-B599-7ED69B71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4</a:t>
            </a:fld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E1FA286-7259-6843-AFFC-BBD357A0C79D}"/>
                  </a:ext>
                </a:extLst>
              </p:cNvPr>
              <p:cNvSpPr txBox="1"/>
              <p:nvPr/>
            </p:nvSpPr>
            <p:spPr>
              <a:xfrm>
                <a:off x="411353" y="1372141"/>
                <a:ext cx="5359737" cy="490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kumimoji="1" lang="en-US" altLang="zh-CN" sz="2400" dirty="0"/>
                  <a:t>TDR: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b="0" i="0" smtClean="0">
                        <a:latin typeface="Cambria Math" panose="02040503050406030204" pitchFamily="18" charset="0"/>
                      </a:rPr>
                      <m:t>PM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≈1000,</m:t>
                    </m:r>
                    <m:sSub>
                      <m:sSub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kumimoji="1" lang="en-US" altLang="zh-CN" sz="2400" b="0" i="0" smtClean="0">
                        <a:latin typeface="Cambria Math" panose="02040503050406030204" pitchFamily="18" charset="0"/>
                      </a:rPr>
                      <m:t>=116.83</m:t>
                    </m:r>
                    <m:r>
                      <a:rPr kumimoji="1" lang="en-US" altLang="zh-CN" sz="2400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kumimoji="1" lang="en-US" altLang="zh-CN" sz="2400">
                        <a:latin typeface="Cambria Math" panose="02040503050406030204" pitchFamily="18" charset="0"/>
                      </a:rPr>
                      <m:t>≈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b="0" i="0" smtClean="0">
                        <a:latin typeface="Cambria Math" panose="02040503050406030204" pitchFamily="18" charset="0"/>
                      </a:rPr>
                      <m:t>76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E1FA286-7259-6843-AFFC-BBD357A0C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53" y="1372141"/>
                <a:ext cx="5359737" cy="490840"/>
              </a:xfrm>
              <a:prstGeom prst="rect">
                <a:avLst/>
              </a:prstGeom>
              <a:blipFill>
                <a:blip r:embed="rId2"/>
                <a:stretch>
                  <a:fillRect l="-1891" t="-7692" b="-2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E9C13C4-C8BD-D041-BCD0-62170DA37FAB}"/>
                  </a:ext>
                </a:extLst>
              </p:cNvPr>
              <p:cNvSpPr txBox="1"/>
              <p:nvPr/>
            </p:nvSpPr>
            <p:spPr>
              <a:xfrm>
                <a:off x="6595024" y="1341790"/>
                <a:ext cx="5359737" cy="490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b="0" dirty="0"/>
                  <a:t>CDR: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=8;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=99;</m:t>
                    </m:r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kumimoji="1" lang="en-US" altLang="zh-CN" sz="2400" b="0" i="0" smtClean="0">
                        <a:latin typeface="Cambria Math" panose="02040503050406030204" pitchFamily="18" charset="0"/>
                      </a:rPr>
                      <m:t>262.2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kumimoji="1" lang="en-US" altLang="zh-CN" sz="2400" b="0" i="0" smtClean="0">
                        <a:latin typeface="Cambria Math" panose="02040503050406030204" pitchFamily="18" charset="0"/>
                      </a:rPr>
                      <m:t>=198</m:t>
                    </m:r>
                  </m:oMath>
                </a14:m>
                <a:r>
                  <a:rPr kumimoji="1" lang="en-US" altLang="zh-CN" sz="2400" dirty="0"/>
                  <a:t> </a:t>
                </a:r>
                <a:endParaRPr kumimoji="1" lang="zh-CN" altLang="en-US" sz="2400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E9C13C4-C8BD-D041-BCD0-62170DA37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024" y="1341790"/>
                <a:ext cx="5359737" cy="490840"/>
              </a:xfrm>
              <a:prstGeom prst="rect">
                <a:avLst/>
              </a:prstGeom>
              <a:blipFill>
                <a:blip r:embed="rId3"/>
                <a:stretch>
                  <a:fillRect l="-1891" t="-7500" b="-2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>
            <a:extLst>
              <a:ext uri="{FF2B5EF4-FFF2-40B4-BE49-F238E27FC236}">
                <a16:creationId xmlns:a16="http://schemas.microsoft.com/office/drawing/2014/main" id="{285707C7-3EEB-A142-BC8D-26D334A8FECD}"/>
              </a:ext>
            </a:extLst>
          </p:cNvPr>
          <p:cNvGrpSpPr/>
          <p:nvPr/>
        </p:nvGrpSpPr>
        <p:grpSpPr>
          <a:xfrm>
            <a:off x="6096000" y="2892792"/>
            <a:ext cx="6096000" cy="4133373"/>
            <a:chOff x="1431471" y="1260565"/>
            <a:chExt cx="9329057" cy="5597435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384FD1A1-BB05-204B-BA2A-2C9B5AE4481B}"/>
                </a:ext>
              </a:extLst>
            </p:cNvPr>
            <p:cNvGrpSpPr/>
            <p:nvPr/>
          </p:nvGrpSpPr>
          <p:grpSpPr>
            <a:xfrm>
              <a:off x="1431471" y="1260565"/>
              <a:ext cx="9329057" cy="5597435"/>
              <a:chOff x="838200" y="1260565"/>
              <a:chExt cx="9329057" cy="5597435"/>
            </a:xfrm>
          </p:grpSpPr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6289A6BA-5995-4444-AD04-8D43971376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200" y="1260565"/>
                <a:ext cx="9329057" cy="5597435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文本框 11">
                    <a:extLst>
                      <a:ext uri="{FF2B5EF4-FFF2-40B4-BE49-F238E27FC236}">
                        <a16:creationId xmlns:a16="http://schemas.microsoft.com/office/drawing/2014/main" id="{CAA25327-9054-7B4D-83FC-7688798D9C18}"/>
                      </a:ext>
                    </a:extLst>
                  </p:cNvPr>
                  <p:cNvSpPr txBox="1"/>
                  <p:nvPr/>
                </p:nvSpPr>
                <p:spPr>
                  <a:xfrm>
                    <a:off x="2344067" y="5104772"/>
                    <a:ext cx="388247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200" dirty="0"/>
                  </a:p>
                </p:txBody>
              </p:sp>
            </mc:Choice>
            <mc:Fallback xmlns="">
              <p:sp>
                <p:nvSpPr>
                  <p:cNvPr id="6" name="文本框 5">
                    <a:extLst>
                      <a:ext uri="{FF2B5EF4-FFF2-40B4-BE49-F238E27FC236}">
                        <a16:creationId xmlns:a16="http://schemas.microsoft.com/office/drawing/2014/main" id="{FC5A46B0-32FF-3E44-A06C-FE94FCAC0E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44067" y="5104772"/>
                    <a:ext cx="388247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id="{234350A7-62EB-DB44-A6F5-DDBAD820AB81}"/>
                      </a:ext>
                    </a:extLst>
                  </p:cNvPr>
                  <p:cNvSpPr txBox="1"/>
                  <p:nvPr/>
                </p:nvSpPr>
                <p:spPr>
                  <a:xfrm>
                    <a:off x="2732314" y="3905542"/>
                    <a:ext cx="80342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200" dirty="0"/>
                  </a:p>
                </p:txBody>
              </p:sp>
            </mc:Choice>
            <mc:Fallback xmlns="">
              <p:sp>
                <p:nvSpPr>
                  <p:cNvPr id="7" name="文本框 6">
                    <a:extLst>
                      <a:ext uri="{FF2B5EF4-FFF2-40B4-BE49-F238E27FC236}">
                        <a16:creationId xmlns:a16="http://schemas.microsoft.com/office/drawing/2014/main" id="{D56A32AF-FDB9-D14C-9172-39BD8F65F3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2314" y="3905542"/>
                    <a:ext cx="803425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文本框 13">
                    <a:extLst>
                      <a:ext uri="{FF2B5EF4-FFF2-40B4-BE49-F238E27FC236}">
                        <a16:creationId xmlns:a16="http://schemas.microsoft.com/office/drawing/2014/main" id="{97FBD5CD-E1F1-0549-8A96-BD5A4024FF1F}"/>
                      </a:ext>
                    </a:extLst>
                  </p:cNvPr>
                  <p:cNvSpPr txBox="1"/>
                  <p:nvPr/>
                </p:nvSpPr>
                <p:spPr>
                  <a:xfrm>
                    <a:off x="3342973" y="3700554"/>
                    <a:ext cx="80342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200" dirty="0"/>
                  </a:p>
                </p:txBody>
              </p:sp>
            </mc:Choice>
            <mc:Fallback xmlns="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CD9F4902-0C15-ED47-B1CA-8FD4761895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2973" y="3700554"/>
                    <a:ext cx="803425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文本框 14">
                    <a:extLst>
                      <a:ext uri="{FF2B5EF4-FFF2-40B4-BE49-F238E27FC236}">
                        <a16:creationId xmlns:a16="http://schemas.microsoft.com/office/drawing/2014/main" id="{E976D244-CC34-B346-A7EF-150369C3CEB4}"/>
                      </a:ext>
                    </a:extLst>
                  </p:cNvPr>
                  <p:cNvSpPr txBox="1"/>
                  <p:nvPr/>
                </p:nvSpPr>
                <p:spPr>
                  <a:xfrm>
                    <a:off x="3927624" y="4886430"/>
                    <a:ext cx="88838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200" dirty="0"/>
                  </a:p>
                </p:txBody>
              </p:sp>
            </mc:Choice>
            <mc:Fallback xmlns="">
              <p:sp>
                <p:nvSpPr>
                  <p:cNvPr id="9" name="文本框 8">
                    <a:extLst>
                      <a:ext uri="{FF2B5EF4-FFF2-40B4-BE49-F238E27FC236}">
                        <a16:creationId xmlns:a16="http://schemas.microsoft.com/office/drawing/2014/main" id="{0536F657-9385-E841-828F-8759E072625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27624" y="4886430"/>
                    <a:ext cx="888385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文本框 15">
                    <a:extLst>
                      <a:ext uri="{FF2B5EF4-FFF2-40B4-BE49-F238E27FC236}">
                        <a16:creationId xmlns:a16="http://schemas.microsoft.com/office/drawing/2014/main" id="{AE5CE2D7-2A56-C540-8994-27558287C684}"/>
                      </a:ext>
                    </a:extLst>
                  </p:cNvPr>
                  <p:cNvSpPr txBox="1"/>
                  <p:nvPr/>
                </p:nvSpPr>
                <p:spPr>
                  <a:xfrm>
                    <a:off x="4458901" y="4609431"/>
                    <a:ext cx="88838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200" dirty="0"/>
                  </a:p>
                </p:txBody>
              </p:sp>
            </mc:Choice>
            <mc:Fallback xmlns="">
              <p:sp>
                <p:nvSpPr>
                  <p:cNvPr id="10" name="文本框 9">
                    <a:extLst>
                      <a:ext uri="{FF2B5EF4-FFF2-40B4-BE49-F238E27FC236}">
                        <a16:creationId xmlns:a16="http://schemas.microsoft.com/office/drawing/2014/main" id="{9A81F17E-33C8-A541-9640-81D0080028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58901" y="4609431"/>
                    <a:ext cx="888385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文本框 16">
                    <a:extLst>
                      <a:ext uri="{FF2B5EF4-FFF2-40B4-BE49-F238E27FC236}">
                        <a16:creationId xmlns:a16="http://schemas.microsoft.com/office/drawing/2014/main" id="{A4666803-1BB2-474D-A815-17127773EC18}"/>
                      </a:ext>
                    </a:extLst>
                  </p:cNvPr>
                  <p:cNvSpPr txBox="1"/>
                  <p:nvPr/>
                </p:nvSpPr>
                <p:spPr>
                  <a:xfrm>
                    <a:off x="5058535" y="1925765"/>
                    <a:ext cx="88838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200" dirty="0"/>
                  </a:p>
                </p:txBody>
              </p:sp>
            </mc:Choice>
            <mc:Fallback xmlns="">
              <p:sp>
                <p:nvSpPr>
                  <p:cNvPr id="11" name="文本框 10">
                    <a:extLst>
                      <a:ext uri="{FF2B5EF4-FFF2-40B4-BE49-F238E27FC236}">
                        <a16:creationId xmlns:a16="http://schemas.microsoft.com/office/drawing/2014/main" id="{29E61020-AD72-774D-9816-60034799A6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58535" y="1925765"/>
                    <a:ext cx="888385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文本框 17">
                    <a:extLst>
                      <a:ext uri="{FF2B5EF4-FFF2-40B4-BE49-F238E27FC236}">
                        <a16:creationId xmlns:a16="http://schemas.microsoft.com/office/drawing/2014/main" id="{D0EFD6E6-8DF4-3F44-AC4C-2E88BE5C8DB7}"/>
                      </a:ext>
                    </a:extLst>
                  </p:cNvPr>
                  <p:cNvSpPr txBox="1"/>
                  <p:nvPr/>
                </p:nvSpPr>
                <p:spPr>
                  <a:xfrm>
                    <a:off x="5651807" y="1660155"/>
                    <a:ext cx="88838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200" dirty="0"/>
                  </a:p>
                </p:txBody>
              </p:sp>
            </mc:Choice>
            <mc:Fallback xmlns="">
              <p:sp>
                <p:nvSpPr>
                  <p:cNvPr id="12" name="文本框 11">
                    <a:extLst>
                      <a:ext uri="{FF2B5EF4-FFF2-40B4-BE49-F238E27FC236}">
                        <a16:creationId xmlns:a16="http://schemas.microsoft.com/office/drawing/2014/main" id="{0393A5A9-F93E-F846-AE3D-900F4B52AA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51807" y="1660155"/>
                    <a:ext cx="888385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文本框 18">
                    <a:extLst>
                      <a:ext uri="{FF2B5EF4-FFF2-40B4-BE49-F238E27FC236}">
                        <a16:creationId xmlns:a16="http://schemas.microsoft.com/office/drawing/2014/main" id="{BA870E1E-2B70-F34A-BA11-96DAE59D74E1}"/>
                      </a:ext>
                    </a:extLst>
                  </p:cNvPr>
                  <p:cNvSpPr txBox="1"/>
                  <p:nvPr/>
                </p:nvSpPr>
                <p:spPr>
                  <a:xfrm>
                    <a:off x="6206978" y="3839053"/>
                    <a:ext cx="88838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12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200" dirty="0"/>
                  </a:p>
                </p:txBody>
              </p:sp>
            </mc:Choice>
            <mc:Fallback xmlns=""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id="{5A8ADDE1-CFA2-C04D-A592-E89CB348BA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06978" y="3839053"/>
                    <a:ext cx="888385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82E99BB5-2D91-1849-A028-17A9FECB62DD}"/>
                      </a:ext>
                    </a:extLst>
                  </p:cNvPr>
                  <p:cNvSpPr txBox="1"/>
                  <p:nvPr/>
                </p:nvSpPr>
                <p:spPr>
                  <a:xfrm>
                    <a:off x="6805691" y="4059282"/>
                    <a:ext cx="88838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120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200" dirty="0"/>
                  </a:p>
                </p:txBody>
              </p:sp>
            </mc:Choice>
            <mc:Fallback xmlns="">
              <p:sp>
                <p:nvSpPr>
                  <p:cNvPr id="14" name="文本框 13">
                    <a:extLst>
                      <a:ext uri="{FF2B5EF4-FFF2-40B4-BE49-F238E27FC236}">
                        <a16:creationId xmlns:a16="http://schemas.microsoft.com/office/drawing/2014/main" id="{F7D6A573-5F63-BB47-9DC2-435C4DF32F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05691" y="4059282"/>
                    <a:ext cx="888385" cy="2769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E257E750-59C9-C54F-A425-58CDA5A26099}"/>
                      </a:ext>
                    </a:extLst>
                  </p:cNvPr>
                  <p:cNvSpPr txBox="1"/>
                  <p:nvPr/>
                </p:nvSpPr>
                <p:spPr>
                  <a:xfrm>
                    <a:off x="7393521" y="2382924"/>
                    <a:ext cx="88838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120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200" dirty="0"/>
                  </a:p>
                </p:txBody>
              </p:sp>
            </mc:Choice>
            <mc:Fallback xmlns="">
              <p:sp>
                <p:nvSpPr>
                  <p:cNvPr id="15" name="文本框 14">
                    <a:extLst>
                      <a:ext uri="{FF2B5EF4-FFF2-40B4-BE49-F238E27FC236}">
                        <a16:creationId xmlns:a16="http://schemas.microsoft.com/office/drawing/2014/main" id="{D0141F0D-8967-934A-92CB-60DDA277E4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93521" y="2382924"/>
                    <a:ext cx="888385" cy="27699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C4E92AA7-2B1E-1942-B56E-9586CCC7A0FE}"/>
                      </a:ext>
                    </a:extLst>
                  </p:cNvPr>
                  <p:cNvSpPr txBox="1"/>
                  <p:nvPr/>
                </p:nvSpPr>
                <p:spPr>
                  <a:xfrm>
                    <a:off x="8057549" y="1683245"/>
                    <a:ext cx="88838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120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200" dirty="0"/>
                  </a:p>
                </p:txBody>
              </p:sp>
            </mc:Choice>
            <mc:Fallback xmlns="">
              <p:sp>
                <p:nvSpPr>
                  <p:cNvPr id="16" name="文本框 15">
                    <a:extLst>
                      <a:ext uri="{FF2B5EF4-FFF2-40B4-BE49-F238E27FC236}">
                        <a16:creationId xmlns:a16="http://schemas.microsoft.com/office/drawing/2014/main" id="{F76AAA46-97BD-9747-91FB-D0EB852CEF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57549" y="1683245"/>
                    <a:ext cx="888385" cy="27699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8FBD8E71-FD01-7449-8FDD-A6A9CFCE28AF}"/>
                      </a:ext>
                    </a:extLst>
                  </p:cNvPr>
                  <p:cNvSpPr txBox="1"/>
                  <p:nvPr/>
                </p:nvSpPr>
                <p:spPr>
                  <a:xfrm>
                    <a:off x="8560415" y="3656870"/>
                    <a:ext cx="88838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120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200" dirty="0"/>
                  </a:p>
                </p:txBody>
              </p:sp>
            </mc:Choice>
            <mc:Fallback xmlns="">
              <p:sp>
                <p:nvSpPr>
                  <p:cNvPr id="18" name="文本框 17">
                    <a:extLst>
                      <a:ext uri="{FF2B5EF4-FFF2-40B4-BE49-F238E27FC236}">
                        <a16:creationId xmlns:a16="http://schemas.microsoft.com/office/drawing/2014/main" id="{51CF8705-96A7-304F-80F0-8AFE684888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60415" y="3656870"/>
                    <a:ext cx="888385" cy="27699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6DE60DB2-49E8-EC4E-BFF2-45F79D7F08A9}"/>
                    </a:ext>
                  </a:extLst>
                </p:cNvPr>
                <p:cNvSpPr txBox="1"/>
                <p:nvPr/>
              </p:nvSpPr>
              <p:spPr>
                <a:xfrm>
                  <a:off x="3325585" y="2251000"/>
                  <a:ext cx="22299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=10 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𝑚𝑚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𝑚𝑟𝑎𝑑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CED12C53-7D17-7043-99DD-B26FFEF8F7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5585" y="2251000"/>
                  <a:ext cx="2229969" cy="369332"/>
                </a:xfrm>
                <a:prstGeom prst="rect">
                  <a:avLst/>
                </a:prstGeom>
                <a:blipFill>
                  <a:blip r:embed="rId17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A446BA86-4B87-6742-844B-0D82A8EC1B5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3037490"/>
            <a:ext cx="6367516" cy="38205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2A2FDD98-8AC8-F74A-9E41-643E1045DAD2}"/>
                  </a:ext>
                </a:extLst>
              </p:cNvPr>
              <p:cNvSpPr txBox="1"/>
              <p:nvPr/>
            </p:nvSpPr>
            <p:spPr>
              <a:xfrm>
                <a:off x="1616081" y="4662321"/>
                <a:ext cx="8138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2A2FDD98-8AC8-F74A-9E41-643E1045D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081" y="4662321"/>
                <a:ext cx="813813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D3B986E2-79A4-694E-B352-5C912CE8E1CD}"/>
                  </a:ext>
                </a:extLst>
              </p:cNvPr>
              <p:cNvSpPr txBox="1"/>
              <p:nvPr/>
            </p:nvSpPr>
            <p:spPr>
              <a:xfrm>
                <a:off x="2663282" y="4662321"/>
                <a:ext cx="8138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D3B986E2-79A4-694E-B352-5C912CE8E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282" y="4662321"/>
                <a:ext cx="813813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398951A-ADFB-554C-A024-6E661D07D590}"/>
                  </a:ext>
                </a:extLst>
              </p:cNvPr>
              <p:cNvSpPr txBox="1"/>
              <p:nvPr/>
            </p:nvSpPr>
            <p:spPr>
              <a:xfrm>
                <a:off x="3714378" y="5751391"/>
                <a:ext cx="8138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398951A-ADFB-554C-A024-6E661D07D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378" y="5751391"/>
                <a:ext cx="813813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B899F383-5F28-0E45-8DF5-B72E915FA054}"/>
                  </a:ext>
                </a:extLst>
              </p:cNvPr>
              <p:cNvSpPr txBox="1"/>
              <p:nvPr/>
            </p:nvSpPr>
            <p:spPr>
              <a:xfrm>
                <a:off x="4730791" y="3187865"/>
                <a:ext cx="8138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B899F383-5F28-0E45-8DF5-B72E915FA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791" y="3187865"/>
                <a:ext cx="813813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F6B53F8E-0B90-994B-872A-6378902A8E1C}"/>
                  </a:ext>
                </a:extLst>
              </p:cNvPr>
              <p:cNvSpPr txBox="1"/>
              <p:nvPr/>
            </p:nvSpPr>
            <p:spPr>
              <a:xfrm>
                <a:off x="953848" y="5914317"/>
                <a:ext cx="253697" cy="2045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1" lang="zh-CN" altLang="en-US" sz="1200" dirty="0"/>
              </a:p>
            </p:txBody>
          </p:sp>
        </mc:Choice>
        <mc:Fallback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F6B53F8E-0B90-994B-872A-6378902A8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848" y="5914317"/>
                <a:ext cx="253697" cy="204547"/>
              </a:xfrm>
              <a:prstGeom prst="rect">
                <a:avLst/>
              </a:prstGeom>
              <a:blipFill>
                <a:blip r:embed="rId23"/>
                <a:stretch>
                  <a:fillRect r="-9091" b="-23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767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D247F1-BFD8-DA44-8F1B-8CFD3AC76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Intrinsic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resonance structure in TDR Lattice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4B3B8FB-01F6-664B-BA95-F89B0FA42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91256"/>
            <a:ext cx="2743200" cy="228600"/>
          </a:xfrm>
        </p:spPr>
        <p:txBody>
          <a:bodyPr/>
          <a:lstStyle/>
          <a:p>
            <a:fld id="{B69FBEBD-DE2E-D342-92B5-193891D00BC2}" type="slidenum">
              <a:rPr kumimoji="1" lang="zh-CN" altLang="en-US" smtClean="0"/>
              <a:t>5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03BEB39-079B-924E-9747-156831115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283" y="1474503"/>
            <a:ext cx="9827172" cy="54675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EEE9B75-7BDC-584F-9513-3AE85658C236}"/>
                  </a:ext>
                </a:extLst>
              </p:cNvPr>
              <p:cNvSpPr txBox="1"/>
              <p:nvPr/>
            </p:nvSpPr>
            <p:spPr>
              <a:xfrm>
                <a:off x="2574625" y="5038383"/>
                <a:ext cx="60304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zh-CN" altLang="en-US" sz="1200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EEE9B75-7BDC-584F-9513-3AE85658C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625" y="5038383"/>
                <a:ext cx="603049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AF5A149-CE58-9A4A-B1E2-2AB337E657E7}"/>
                  </a:ext>
                </a:extLst>
              </p:cNvPr>
              <p:cNvSpPr txBox="1"/>
              <p:nvPr/>
            </p:nvSpPr>
            <p:spPr>
              <a:xfrm>
                <a:off x="3003446" y="4973357"/>
                <a:ext cx="6030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kumimoji="1" lang="zh-CN" altLang="en-US" sz="1200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AF5A149-CE58-9A4A-B1E2-2AB337E65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446" y="4973357"/>
                <a:ext cx="603050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2515FF3-B9D8-AD49-9422-973AC5AE8D27}"/>
                  </a:ext>
                </a:extLst>
              </p:cNvPr>
              <p:cNvSpPr txBox="1"/>
              <p:nvPr/>
            </p:nvSpPr>
            <p:spPr>
              <a:xfrm>
                <a:off x="3269822" y="5680721"/>
                <a:ext cx="6030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zh-CN" altLang="en-US" sz="1200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2515FF3-B9D8-AD49-9422-973AC5AE8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822" y="5680721"/>
                <a:ext cx="603050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169FE1F-7C10-CC48-A796-922A3A29ADB4}"/>
                  </a:ext>
                </a:extLst>
              </p:cNvPr>
              <p:cNvSpPr txBox="1"/>
              <p:nvPr/>
            </p:nvSpPr>
            <p:spPr>
              <a:xfrm>
                <a:off x="5872864" y="5673721"/>
                <a:ext cx="6880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kumimoji="1" lang="zh-CN" altLang="en-US" sz="1200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169FE1F-7C10-CC48-A796-922A3A29A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864" y="5673721"/>
                <a:ext cx="688009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B4FF3D5-B9B1-994E-9995-84984442DC04}"/>
                  </a:ext>
                </a:extLst>
              </p:cNvPr>
              <p:cNvSpPr txBox="1"/>
              <p:nvPr/>
            </p:nvSpPr>
            <p:spPr>
              <a:xfrm>
                <a:off x="5528860" y="3073713"/>
                <a:ext cx="6880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kumimoji="1" lang="zh-CN" altLang="en-US" sz="1200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B4FF3D5-B9B1-994E-9995-84984442D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860" y="3073713"/>
                <a:ext cx="688009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0A618B5-4897-A942-B18A-65A0106618EB}"/>
                  </a:ext>
                </a:extLst>
              </p:cNvPr>
              <p:cNvSpPr txBox="1"/>
              <p:nvPr/>
            </p:nvSpPr>
            <p:spPr>
              <a:xfrm>
                <a:off x="7872856" y="5673720"/>
                <a:ext cx="6880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=17</m:t>
                      </m:r>
                    </m:oMath>
                  </m:oMathPara>
                </a14:m>
                <a:endParaRPr kumimoji="1" lang="zh-CN" altLang="en-US" sz="1200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0A618B5-4897-A942-B18A-65A010661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856" y="5673720"/>
                <a:ext cx="688009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3F42CD2-4F0C-E048-B653-C8101D0143DE}"/>
                  </a:ext>
                </a:extLst>
              </p:cNvPr>
              <p:cNvSpPr txBox="1"/>
              <p:nvPr/>
            </p:nvSpPr>
            <p:spPr>
              <a:xfrm>
                <a:off x="3647255" y="750704"/>
                <a:ext cx="617348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Resonance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located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at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i="1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𝑃𝑀</m:t>
                    </m:r>
                    <m:r>
                      <a:rPr kumimoji="1"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kumimoji="1" lang="en-US" altLang="zh-CN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Resonance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disappeared at N=3 </a:t>
                </a:r>
                <a:r>
                  <a:rPr kumimoji="1" lang="zh-CN" altLang="en-US" sz="2400" dirty="0"/>
                  <a:t>、</a:t>
                </a:r>
                <a:r>
                  <a:rPr kumimoji="1" lang="en-US" altLang="zh-CN" sz="2400" dirty="0"/>
                  <a:t>7</a:t>
                </a:r>
                <a:r>
                  <a:rPr kumimoji="1" lang="zh-CN" altLang="en-US" sz="2400" dirty="0"/>
                  <a:t> 、</a:t>
                </a:r>
                <a:r>
                  <a:rPr kumimoji="1" lang="en-US" altLang="zh-CN" sz="2400" dirty="0"/>
                  <a:t>11…</a:t>
                </a:r>
                <a:endParaRPr kumimoji="1" lang="zh-CN" altLang="en-US" sz="2400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3F42CD2-4F0C-E048-B653-C8101D014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255" y="750704"/>
                <a:ext cx="6173485" cy="830997"/>
              </a:xfrm>
              <a:prstGeom prst="rect">
                <a:avLst/>
              </a:prstGeom>
              <a:blipFill>
                <a:blip r:embed="rId9"/>
                <a:stretch>
                  <a:fillRect l="-1437" t="-6061" r="-616" b="-15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4852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04579F-6761-D241-9A8E-FE9CBC568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Intrinsic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resonance structure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E53F0EF-727A-224F-96CB-1B8BDAB48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6</a:t>
            </a:fld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EDE2B52-C801-C041-B99A-4C8B393E9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055" y="1039273"/>
            <a:ext cx="4851490" cy="29108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258B145-C26C-7D4F-BC57-90BE23910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032" y="4145664"/>
            <a:ext cx="4483513" cy="269010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769F5F3-5F58-8A46-84D2-60DFC1D436A1}"/>
              </a:ext>
            </a:extLst>
          </p:cNvPr>
          <p:cNvSpPr txBox="1"/>
          <p:nvPr/>
        </p:nvSpPr>
        <p:spPr>
          <a:xfrm>
            <a:off x="10720552" y="1187669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120GeV</a:t>
            </a:r>
            <a:endParaRPr kumimoji="1" lang="zh-CN" altLang="en-US" dirty="0"/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334E340F-1ADE-DE49-9FFF-27E7DCA79D74}"/>
              </a:ext>
            </a:extLst>
          </p:cNvPr>
          <p:cNvCxnSpPr/>
          <p:nvPr/>
        </p:nvCxnSpPr>
        <p:spPr>
          <a:xfrm>
            <a:off x="9133490" y="1557001"/>
            <a:ext cx="0" cy="1669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25C21872-59A9-7145-A8EB-BF5CC129E6C7}"/>
              </a:ext>
            </a:extLst>
          </p:cNvPr>
          <p:cNvCxnSpPr/>
          <p:nvPr/>
        </p:nvCxnSpPr>
        <p:spPr>
          <a:xfrm>
            <a:off x="10137228" y="1557000"/>
            <a:ext cx="0" cy="1669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E8B7745D-56F1-454F-96CE-DAEB2D1821ED}"/>
              </a:ext>
            </a:extLst>
          </p:cNvPr>
          <p:cNvSpPr txBox="1"/>
          <p:nvPr/>
        </p:nvSpPr>
        <p:spPr>
          <a:xfrm>
            <a:off x="8399912" y="1274587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45.6GeV</a:t>
            </a:r>
            <a:endParaRPr kumimoji="1"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92A8568-F43A-B74B-AE74-6FCAC88D6EFE}"/>
              </a:ext>
            </a:extLst>
          </p:cNvPr>
          <p:cNvSpPr txBox="1"/>
          <p:nvPr/>
        </p:nvSpPr>
        <p:spPr>
          <a:xfrm>
            <a:off x="9585389" y="1274587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80GeV</a:t>
            </a:r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C0894D0-67D4-9843-9570-FF591C9DF2A6}"/>
              </a:ext>
            </a:extLst>
          </p:cNvPr>
          <p:cNvSpPr txBox="1"/>
          <p:nvPr/>
        </p:nvSpPr>
        <p:spPr>
          <a:xfrm>
            <a:off x="9546253" y="694155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CDR</a:t>
            </a:r>
            <a:endParaRPr kumimoji="1"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DFF91AC-4A0C-9C48-8CAB-ACB4445BB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905" y="1068016"/>
            <a:ext cx="5129413" cy="307764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D5644DB-C24C-7C4F-9F66-B35E7F58F446}"/>
              </a:ext>
            </a:extLst>
          </p:cNvPr>
          <p:cNvSpPr txBox="1"/>
          <p:nvPr/>
        </p:nvSpPr>
        <p:spPr>
          <a:xfrm>
            <a:off x="3454611" y="745237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TDR</a:t>
            </a:r>
            <a:endParaRPr kumimoji="1" lang="zh-CN" altLang="en-US" dirty="0"/>
          </a:p>
        </p:txBody>
      </p: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BDDCC5BD-3544-A448-8A95-83E7043A47F9}"/>
              </a:ext>
            </a:extLst>
          </p:cNvPr>
          <p:cNvCxnSpPr/>
          <p:nvPr/>
        </p:nvCxnSpPr>
        <p:spPr>
          <a:xfrm>
            <a:off x="3221422" y="1659882"/>
            <a:ext cx="0" cy="1669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678C22EC-4665-C640-95AD-DB7EF70A83B7}"/>
              </a:ext>
            </a:extLst>
          </p:cNvPr>
          <p:cNvCxnSpPr/>
          <p:nvPr/>
        </p:nvCxnSpPr>
        <p:spPr>
          <a:xfrm>
            <a:off x="4325007" y="1643919"/>
            <a:ext cx="0" cy="1669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EC24DDE8-7CAC-0F46-A07F-18F9FBDB0B2F}"/>
              </a:ext>
            </a:extLst>
          </p:cNvPr>
          <p:cNvCxnSpPr/>
          <p:nvPr/>
        </p:nvCxnSpPr>
        <p:spPr>
          <a:xfrm>
            <a:off x="5512676" y="1557735"/>
            <a:ext cx="0" cy="1669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53C4CD96-3582-BB43-BDBD-DC7364BD3435}"/>
              </a:ext>
            </a:extLst>
          </p:cNvPr>
          <p:cNvSpPr txBox="1"/>
          <p:nvPr/>
        </p:nvSpPr>
        <p:spPr>
          <a:xfrm>
            <a:off x="2879352" y="1269612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45.6GeV</a:t>
            </a:r>
            <a:endParaRPr kumimoji="1"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0A87C77-56DC-DE4A-A13A-9EC59ECEEA64}"/>
              </a:ext>
            </a:extLst>
          </p:cNvPr>
          <p:cNvSpPr txBox="1"/>
          <p:nvPr/>
        </p:nvSpPr>
        <p:spPr>
          <a:xfrm>
            <a:off x="3966933" y="1269612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80GeV</a:t>
            </a:r>
            <a:endParaRPr kumimoji="1"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8AF0EED-271B-6A40-A7C2-B18D5443C8D6}"/>
              </a:ext>
            </a:extLst>
          </p:cNvPr>
          <p:cNvSpPr txBox="1"/>
          <p:nvPr/>
        </p:nvSpPr>
        <p:spPr>
          <a:xfrm>
            <a:off x="5002508" y="1235700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120GeV</a:t>
            </a:r>
            <a:endParaRPr kumimoji="1" lang="zh-CN" altLang="en-US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6F0D10DF-D0C3-9848-8ECA-EF399A9799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004" y="3987099"/>
            <a:ext cx="4836308" cy="2901785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EF6F5443-49C9-1C4E-B3B6-522113C99E5B}"/>
              </a:ext>
            </a:extLst>
          </p:cNvPr>
          <p:cNvSpPr txBox="1"/>
          <p:nvPr/>
        </p:nvSpPr>
        <p:spPr>
          <a:xfrm>
            <a:off x="3345411" y="4758231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10-45.6GeV ramp</a:t>
            </a:r>
            <a:endParaRPr kumimoji="1"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EEB054F-B56F-AF4F-BD80-63CAA0F4452D}"/>
              </a:ext>
            </a:extLst>
          </p:cNvPr>
          <p:cNvSpPr txBox="1"/>
          <p:nvPr/>
        </p:nvSpPr>
        <p:spPr>
          <a:xfrm>
            <a:off x="9546253" y="4573565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10-120GeV ramp</a:t>
            </a:r>
            <a:endParaRPr kumimoji="1" lang="zh-CN" altLang="en-US" dirty="0"/>
          </a:p>
        </p:txBody>
      </p: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33EF255B-C6AF-7A46-920E-222BD5E60136}"/>
              </a:ext>
            </a:extLst>
          </p:cNvPr>
          <p:cNvCxnSpPr>
            <a:cxnSpLocks/>
          </p:cNvCxnSpPr>
          <p:nvPr/>
        </p:nvCxnSpPr>
        <p:spPr>
          <a:xfrm>
            <a:off x="10428890" y="5127563"/>
            <a:ext cx="0" cy="930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F32E7D93-77C1-0D49-BCC0-AA8EA1701B98}"/>
                  </a:ext>
                </a:extLst>
              </p:cNvPr>
              <p:cNvSpPr txBox="1"/>
              <p:nvPr/>
            </p:nvSpPr>
            <p:spPr>
              <a:xfrm>
                <a:off x="10428890" y="5716453"/>
                <a:ext cx="253697" cy="2045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1" lang="zh-CN" altLang="en-US" sz="1200" dirty="0"/>
              </a:p>
            </p:txBody>
          </p:sp>
        </mc:Choice>
        <mc:Fallback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F32E7D93-77C1-0D49-BCC0-AA8EA1701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8890" y="5716453"/>
                <a:ext cx="253697" cy="204547"/>
              </a:xfrm>
              <a:prstGeom prst="rect">
                <a:avLst/>
              </a:prstGeom>
              <a:blipFill>
                <a:blip r:embed="rId6"/>
                <a:stretch>
                  <a:fillRect r="-15000" b="-23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09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FF1D86-A708-3345-A14B-99C13EBF7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Simulation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result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A274717-765F-534D-A1D4-045632C56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7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D1858BD-BD67-A345-BB09-BE3295BA6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483" y="3915228"/>
            <a:ext cx="4572000" cy="2743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168207-E171-7D4F-A090-5DDCF93F5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165" y="3978274"/>
            <a:ext cx="4572000" cy="27432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EC910A6-933A-9D41-974C-9DF076F26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095" y="788157"/>
            <a:ext cx="4865625" cy="29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00819"/>
      </p:ext>
    </p:extLst>
  </p:cSld>
  <p:clrMapOvr>
    <a:masterClrMapping/>
  </p:clrMapOvr>
</p:sld>
</file>

<file path=ppt/theme/theme1.xml><?xml version="1.0" encoding="utf-8"?>
<a:theme xmlns:a="http://schemas.openxmlformats.org/drawingml/2006/main" name="ChenTao2.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2" id="{A18F115A-FE28-914E-840B-75ED9AFB638B}" vid="{649FF298-E8C9-0547-BDE6-8FE9EF6FA71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ChenTao2</Template>
  <TotalTime>38</TotalTime>
  <Words>237</Words>
  <Application>Microsoft Macintosh PowerPoint</Application>
  <PresentationFormat>宽屏</PresentationFormat>
  <Paragraphs>59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等线</vt:lpstr>
      <vt:lpstr>等线 Light</vt:lpstr>
      <vt:lpstr>Microsoft YaHei</vt:lpstr>
      <vt:lpstr>Arial</vt:lpstr>
      <vt:lpstr>Cambria Math</vt:lpstr>
      <vt:lpstr>ChenTao2.0</vt:lpstr>
      <vt:lpstr>  Comparison of the resonance structure of CDR &amp; TDR lattices   ChenTao 2022-8-16</vt:lpstr>
      <vt:lpstr>CEPC Booster TDR lattice</vt:lpstr>
      <vt:lpstr>TDR lattice</vt:lpstr>
      <vt:lpstr>Intrinsic resonance calculated by DEPOL</vt:lpstr>
      <vt:lpstr>Intrinsic resonance structure in TDR Lattice</vt:lpstr>
      <vt:lpstr>Intrinsic resonance structure</vt:lpstr>
      <vt:lpstr>Simulation result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Comparison of the resonance structure of CDR &amp; TDR lattices   ChenTao 2022-8-16</dc:title>
  <dc:creator>chentao201@mails.ucas.ac.cn</dc:creator>
  <cp:lastModifiedBy>chentao201@mails.ucas.ac.cn</cp:lastModifiedBy>
  <cp:revision>5</cp:revision>
  <dcterms:created xsi:type="dcterms:W3CDTF">2022-08-16T04:49:48Z</dcterms:created>
  <dcterms:modified xsi:type="dcterms:W3CDTF">2022-08-16T05:28:13Z</dcterms:modified>
</cp:coreProperties>
</file>