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759" r:id="rId5"/>
    <p:sldId id="757" r:id="rId6"/>
    <p:sldId id="745" r:id="rId7"/>
    <p:sldId id="746" r:id="rId8"/>
    <p:sldId id="761" r:id="rId9"/>
    <p:sldId id="760" r:id="rId10"/>
    <p:sldId id="748" r:id="rId11"/>
    <p:sldId id="762" r:id="rId12"/>
    <p:sldId id="766" r:id="rId13"/>
    <p:sldId id="765" r:id="rId14"/>
    <p:sldId id="749" r:id="rId15"/>
    <p:sldId id="775" r:id="rId16"/>
    <p:sldId id="776" r:id="rId17"/>
    <p:sldId id="769" r:id="rId18"/>
    <p:sldId id="750" r:id="rId19"/>
    <p:sldId id="751" r:id="rId20"/>
    <p:sldId id="752" r:id="rId21"/>
    <p:sldId id="753" r:id="rId22"/>
    <p:sldId id="782" r:id="rId23"/>
    <p:sldId id="755" r:id="rId24"/>
    <p:sldId id="783" r:id="rId25"/>
    <p:sldId id="756" r:id="rId26"/>
    <p:sldId id="777" r:id="rId27"/>
    <p:sldId id="781" r:id="rId28"/>
    <p:sldId id="785" r:id="rId29"/>
    <p:sldId id="786" r:id="rId30"/>
    <p:sldId id="780" r:id="rId31"/>
    <p:sldId id="787" r:id="rId32"/>
    <p:sldId id="792" r:id="rId33"/>
    <p:sldId id="793" r:id="rId34"/>
    <p:sldId id="794" r:id="rId35"/>
  </p:sldIdLst>
  <p:sldSz cx="9144000" cy="6858000" type="screen4x3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yu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9"/>
    <a:srgbClr val="071F65"/>
    <a:srgbClr val="631F65"/>
    <a:srgbClr val="0FF612"/>
    <a:srgbClr val="B1F934"/>
    <a:srgbClr val="1B0C64"/>
    <a:srgbClr val="4FD1CE"/>
    <a:srgbClr val="0000FF"/>
    <a:srgbClr val="92D050"/>
    <a:srgbClr val="C0C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BF6D18-39FE-4F62-982B-516FA106DCAB}" styleName="{385b2ea8-0d66-414d-9127-dde3b277f022}">
    <a:wholeTbl>
      <a:tcTxStyle>
        <a:fontRef idx="none">
          <a:prstClr val="black"/>
        </a:fontRef>
      </a:tcTxStyle>
      <a:tcStyle>
        <a:tcBdr>
          <a:top>
            <a:ln w="76200" cmpd="sng">
              <a:solidFill>
                <a:srgbClr val="2D4F94"/>
              </a:solidFill>
            </a:ln>
          </a:top>
          <a:bottom>
            <a:ln w="76200" cmpd="sng">
              <a:solidFill>
                <a:srgbClr val="2D4F94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D6E1F3"/>
          </a:solidFill>
        </a:fill>
      </a:tcStyle>
    </a:band1H>
    <a:firstRow>
      <a:tcTxStyle>
        <a:fontRef idx="none">
          <a:prstClr val="black"/>
        </a:fontRef>
      </a:tcTxStyle>
      <a:tcStyle>
        <a:tcBdr/>
        <a:fill>
          <a:solidFill>
            <a:srgbClr val="2D4F94"/>
          </a:solidFill>
        </a:fill>
      </a:tcStyle>
    </a:firstRow>
  </a:tblStyle>
  <a:tblStyle styleId="{B870D84C-EF31-4E5A-AC50-0331583BA98F}" styleName="{1c11e0ce-8795-4a8a-8479-611ce8434d9d}">
    <a:wholeTbl>
      <a:tcTxStyle>
        <a:fontRef idx="none">
          <a:prstClr val="black"/>
        </a:fontRef>
      </a:tcTxStyle>
      <a:tcStyle>
        <a:tcBdr>
          <a:bottom>
            <a:ln w="38100" cmpd="sng">
              <a:solidFill>
                <a:srgbClr val="0F4C81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band1H>
    <a:band2H>
      <a:tcTxStyle>
        <a:fontRef idx="none">
          <a:prstClr val="black"/>
        </a:fontRef>
      </a:tcTxStyle>
      <a:tcStyle>
        <a:tcBdr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F8F8F8"/>
          </a:solidFill>
        </a:fill>
      </a:tcStyle>
    </a:band2H>
    <a:firstRow>
      <a:tcTxStyle>
        <a:fontRef idx="none">
          <a:prstClr val="black"/>
        </a:fontRef>
      </a:tcTxStyle>
      <a:tcStyle>
        <a:tcBdr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0F4C8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 autoAdjust="0"/>
    <p:restoredTop sz="95383" autoAdjust="0"/>
  </p:normalViewPr>
  <p:slideViewPr>
    <p:cSldViewPr snapToGrid="0">
      <p:cViewPr varScale="1">
        <p:scale>
          <a:sx n="109" d="100"/>
          <a:sy n="109" d="100"/>
        </p:scale>
        <p:origin x="812" y="84"/>
      </p:cViewPr>
      <p:guideLst>
        <p:guide orient="horz" pos="2211"/>
        <p:guide pos="2826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10.xml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91A-493D-4F77-BB59-AF93238535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92B7-0882-48A0-95C5-39A8371B44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8581878" y="6534676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6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99"/>
            <a:ext cx="9144000" cy="2444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073194"/>
            <a:ext cx="9154741" cy="3151989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0741" y="3157642"/>
            <a:ext cx="9144000" cy="98324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6000" dirty="0">
                <a:solidFill>
                  <a:schemeClr val="bg1"/>
                </a:solidFill>
                <a:latin typeface="Arial Black" panose="020B0A04020102020204" pitchFamily="34" charset="0"/>
              </a:rPr>
              <a:t>SAPS</a:t>
            </a:r>
            <a:r>
              <a:rPr lang="zh-CN" alt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储存环</a:t>
            </a:r>
            <a:r>
              <a:rPr lang="en-US" altLang="zh-CN" sz="6000" dirty="0">
                <a:solidFill>
                  <a:schemeClr val="bg1"/>
                </a:solidFill>
                <a:latin typeface="Arial Black" panose="020B0A04020102020204" pitchFamily="34" charset="0"/>
              </a:rPr>
              <a:t>Lattice</a:t>
            </a:r>
            <a:br>
              <a:rPr lang="en-US" altLang="zh-CN" sz="6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zh-CN" alt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设计进展</a:t>
            </a:r>
            <a:endParaRPr lang="zh-CN" alt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00" y="239797"/>
            <a:ext cx="1512300" cy="8148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60" y="4773295"/>
            <a:ext cx="9133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chemeClr val="bg1"/>
                </a:solidFill>
              </a:rPr>
              <a:t>赵瑀、焦毅、王生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01140" y="6412230"/>
            <a:ext cx="64966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2022</a:t>
            </a:r>
            <a:r>
              <a:rPr lang="zh-CN" altLang="en-US"/>
              <a:t>年先进光源研讨会，高能所东莞研究部，</a:t>
            </a:r>
            <a:r>
              <a:rPr lang="en-US" altLang="zh-CN"/>
              <a:t>0819-0821</a:t>
            </a:r>
            <a:r>
              <a:rPr lang="zh-CN" altLang="en-US"/>
              <a:t>，</a:t>
            </a:r>
            <a:r>
              <a:rPr lang="en-US" altLang="zh-CN"/>
              <a:t> 2022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zh-CN" altLang="en-US">
                <a:latin typeface="Times New Roman" panose="02020603050405020304" pitchFamily="18" charset="0"/>
              </a:rPr>
              <a:t>实现高亮度光源面临的挑战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4780" y="925830"/>
            <a:ext cx="899795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7030A0"/>
                </a:solidFill>
              </a:rPr>
              <a:t>高亮度</a:t>
            </a:r>
            <a:endParaRPr lang="zh-CN" altLang="en-US" b="1">
              <a:solidFill>
                <a:srgbClr val="7030A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482975" y="1353185"/>
            <a:ext cx="534035" cy="27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854575" y="1357630"/>
            <a:ext cx="400685" cy="271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742565" y="1687830"/>
            <a:ext cx="121221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低发射度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854575" y="1692275"/>
            <a:ext cx="99885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zh-CN" altLang="en-US"/>
              <a:t>高流强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5678106" y="1006094"/>
                <a:ext cx="1059180" cy="5505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 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4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06" y="1006094"/>
                <a:ext cx="1059180" cy="550545"/>
              </a:xfrm>
              <a:prstGeom prst="rect">
                <a:avLst/>
              </a:prstGeom>
              <a:blipFill rotWithShape="1">
                <a:blip r:embed="rId1"/>
                <a:stretch>
                  <a:fillRect l="-54" t="-46" r="54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/>
          <p:nvPr/>
        </p:nvCxnSpPr>
        <p:spPr>
          <a:xfrm flipH="1">
            <a:off x="2131695" y="2166620"/>
            <a:ext cx="534035" cy="27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685925" y="2520315"/>
            <a:ext cx="89979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长周长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348355" y="2115185"/>
            <a:ext cx="0" cy="320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742565" y="2494915"/>
            <a:ext cx="1337310" cy="922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小孔径磁铁</a:t>
            </a:r>
            <a:r>
              <a:rPr lang="en-US" altLang="zh-CN"/>
              <a:t>/</a:t>
            </a:r>
            <a:r>
              <a:rPr lang="zh-CN" altLang="en-US"/>
              <a:t>多功能组合磁铁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954780" y="2115185"/>
            <a:ext cx="365760" cy="285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236720" y="2486025"/>
            <a:ext cx="94234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强聚焦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1247711" y="1809369"/>
                <a:ext cx="972185" cy="5200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sz="1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</m:oMath>
                  </m:oMathPara>
                </a14:m>
                <a:endParaRPr lang="en-US" altLang="zh-CN" sz="14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11" y="1809369"/>
                <a:ext cx="972185" cy="520065"/>
              </a:xfrm>
              <a:prstGeom prst="rect">
                <a:avLst/>
              </a:prstGeom>
              <a:blipFill rotWithShape="1">
                <a:blip r:embed="rId2"/>
                <a:stretch>
                  <a:fillRect l="-59" t="-49" r="59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493331" y="2696464"/>
                <a:ext cx="840105" cy="5207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𝜏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 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14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31" y="2696464"/>
                <a:ext cx="840105" cy="520700"/>
              </a:xfrm>
              <a:prstGeom prst="rect">
                <a:avLst/>
              </a:prstGeom>
              <a:blipFill rotWithShape="1">
                <a:blip r:embed="rId3"/>
                <a:stretch>
                  <a:fillRect l="-68" t="-49" r="68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/>
          <p:cNvCxnSpPr/>
          <p:nvPr/>
        </p:nvCxnSpPr>
        <p:spPr>
          <a:xfrm flipH="1">
            <a:off x="1151890" y="2965450"/>
            <a:ext cx="508000" cy="389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68605" y="3413125"/>
            <a:ext cx="141732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长阻尼时间</a:t>
            </a:r>
            <a:endParaRPr lang="zh-CN" altLang="en-US"/>
          </a:p>
        </p:txBody>
      </p:sp>
      <p:cxnSp>
        <p:nvCxnSpPr>
          <p:cNvPr id="42" name="直接箭头连接符 41"/>
          <p:cNvCxnSpPr/>
          <p:nvPr/>
        </p:nvCxnSpPr>
        <p:spPr>
          <a:xfrm>
            <a:off x="913130" y="3839210"/>
            <a:ext cx="0" cy="1807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913765" y="5659755"/>
            <a:ext cx="2571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568700" y="5475605"/>
            <a:ext cx="164592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集体效应严重</a:t>
            </a:r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131695" y="3023235"/>
            <a:ext cx="26670" cy="167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659890" y="4685665"/>
            <a:ext cx="94234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大阻抗</a:t>
            </a:r>
            <a:endParaRPr lang="zh-CN" altLang="en-US"/>
          </a:p>
        </p:txBody>
      </p:sp>
      <p:cxnSp>
        <p:nvCxnSpPr>
          <p:cNvPr id="48" name="直接箭头连接符 47"/>
          <p:cNvCxnSpPr/>
          <p:nvPr/>
        </p:nvCxnSpPr>
        <p:spPr>
          <a:xfrm flipH="1">
            <a:off x="2414270" y="3463290"/>
            <a:ext cx="596900" cy="1175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2484755" y="5113020"/>
            <a:ext cx="1380490" cy="302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4707890" y="2940050"/>
            <a:ext cx="0" cy="318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236720" y="3279775"/>
            <a:ext cx="94234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色散小</a:t>
            </a:r>
            <a:endParaRPr lang="zh-CN" altLang="en-US"/>
          </a:p>
        </p:txBody>
      </p:sp>
      <p:cxnSp>
        <p:nvCxnSpPr>
          <p:cNvPr id="53" name="直接箭头连接符 52"/>
          <p:cNvCxnSpPr/>
          <p:nvPr/>
        </p:nvCxnSpPr>
        <p:spPr>
          <a:xfrm>
            <a:off x="4707890" y="3711575"/>
            <a:ext cx="2540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506470" y="4081145"/>
            <a:ext cx="179705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0000"/>
                </a:highlight>
              </a:rPr>
              <a:t>低动量压缩因子</a:t>
            </a:r>
            <a:endParaRPr lang="zh-CN" altLang="en-US">
              <a:highlight>
                <a:srgbClr val="FF0000"/>
              </a:highlight>
            </a:endParaRPr>
          </a:p>
        </p:txBody>
      </p:sp>
      <p:cxnSp>
        <p:nvCxnSpPr>
          <p:cNvPr id="70" name="直接箭头连接符 69"/>
          <p:cNvCxnSpPr/>
          <p:nvPr/>
        </p:nvCxnSpPr>
        <p:spPr>
          <a:xfrm>
            <a:off x="2360930" y="3079750"/>
            <a:ext cx="1122045" cy="1059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4690110" y="4495165"/>
            <a:ext cx="17780" cy="934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本框 70"/>
              <p:cNvSpPr txBox="1"/>
              <p:nvPr/>
            </p:nvSpPr>
            <p:spPr>
              <a:xfrm>
                <a:off x="4644961" y="3613404"/>
                <a:ext cx="899795" cy="49085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altLang="zh-CN" sz="14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961" y="3613404"/>
                <a:ext cx="899795" cy="490855"/>
              </a:xfrm>
              <a:prstGeom prst="rect">
                <a:avLst/>
              </a:prstGeom>
              <a:blipFill rotWithShape="1">
                <a:blip r:embed="rId4"/>
                <a:stretch>
                  <a:fillRect l="-63" t="-52" r="63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/>
          <p:cNvSpPr txBox="1"/>
          <p:nvPr/>
        </p:nvSpPr>
        <p:spPr>
          <a:xfrm>
            <a:off x="5731510" y="2520315"/>
            <a:ext cx="322199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/>
              <a:t> </a:t>
            </a:r>
            <a:r>
              <a:rPr lang="zh-CN" altLang="en-US"/>
              <a:t>过低的动量压缩因子使得束长较短；</a:t>
            </a:r>
            <a:endParaRPr lang="zh-CN" altLang="en-US"/>
          </a:p>
          <a:p>
            <a:pPr marL="285750" indent="-28575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/>
              <a:t> 各类集体效应的流强阈值降低</a:t>
            </a:r>
            <a:endParaRPr lang="zh-CN" altLang="en-US"/>
          </a:p>
          <a:p>
            <a:pPr marL="285750" indent="-28575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/>
              <a:t> 影响光源性能</a:t>
            </a:r>
            <a:endParaRPr lang="zh-CN" altLang="en-US"/>
          </a:p>
          <a:p>
            <a:pPr marL="285750" indent="-285750" fontAlgn="auto">
              <a:lnSpc>
                <a:spcPct val="125000"/>
              </a:lnSpc>
              <a:buFont typeface="Wingdings" panose="05000000000000000000" charset="0"/>
              <a:buChar char="Ø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0" grpId="1" animBg="1"/>
      <p:bldP spid="9" grpId="1" animBg="1"/>
      <p:bldP spid="14" grpId="1" animBg="1"/>
      <p:bldP spid="16" grpId="1" animBg="1"/>
      <p:bldP spid="15" grpId="1" animBg="1"/>
      <p:bldP spid="19" grpId="1"/>
      <p:bldP spid="21" grpId="1" animBg="1"/>
      <p:bldP spid="22" grpId="1"/>
      <p:bldP spid="29" grpId="1" animBg="1"/>
      <p:bldP spid="31" grpId="1" animBg="1"/>
      <p:bldP spid="25" grpId="1" animBg="1"/>
      <p:bldP spid="27" grpId="1" animBg="1"/>
      <p:bldP spid="37" grpId="0"/>
      <p:bldP spid="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zh-CN" altLang="en-US">
                <a:latin typeface="Times New Roman" panose="02020603050405020304" pitchFamily="18" charset="0"/>
              </a:rPr>
              <a:t>实现高亮度光源面临的挑战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4780" y="925830"/>
            <a:ext cx="899795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7030A0"/>
                </a:solidFill>
              </a:rPr>
              <a:t>高亮度</a:t>
            </a:r>
            <a:endParaRPr lang="zh-CN" altLang="en-US" b="1">
              <a:solidFill>
                <a:srgbClr val="7030A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482975" y="1353185"/>
            <a:ext cx="534035" cy="27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854575" y="1357630"/>
            <a:ext cx="400685" cy="271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742565" y="1687830"/>
            <a:ext cx="121221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低发射度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854575" y="1692275"/>
            <a:ext cx="99885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zh-CN" altLang="en-US"/>
              <a:t>高流强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5678106" y="1006094"/>
                <a:ext cx="1059180" cy="5505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 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4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06" y="1006094"/>
                <a:ext cx="1059180" cy="550545"/>
              </a:xfrm>
              <a:prstGeom prst="rect">
                <a:avLst/>
              </a:prstGeom>
              <a:blipFill rotWithShape="1">
                <a:blip r:embed="rId1"/>
                <a:stretch>
                  <a:fillRect l="-54" t="-46" r="54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/>
          <p:nvPr/>
        </p:nvCxnSpPr>
        <p:spPr>
          <a:xfrm flipH="1">
            <a:off x="2131695" y="2166620"/>
            <a:ext cx="534035" cy="27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685925" y="2520315"/>
            <a:ext cx="89979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长周长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348355" y="2115185"/>
            <a:ext cx="0" cy="320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742565" y="2494915"/>
            <a:ext cx="1337310" cy="922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小孔径磁铁</a:t>
            </a:r>
            <a:r>
              <a:rPr lang="en-US" altLang="zh-CN"/>
              <a:t>/</a:t>
            </a:r>
            <a:r>
              <a:rPr lang="zh-CN" altLang="en-US"/>
              <a:t>多功能组合磁铁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954780" y="2115185"/>
            <a:ext cx="365760" cy="285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236720" y="2486025"/>
            <a:ext cx="94234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强聚焦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1247711" y="1809369"/>
                <a:ext cx="972185" cy="5200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sz="1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</m:oMath>
                  </m:oMathPara>
                </a14:m>
                <a:endParaRPr lang="en-US" altLang="zh-CN" sz="14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11" y="1809369"/>
                <a:ext cx="972185" cy="520065"/>
              </a:xfrm>
              <a:prstGeom prst="rect">
                <a:avLst/>
              </a:prstGeom>
              <a:blipFill rotWithShape="1">
                <a:blip r:embed="rId2"/>
                <a:stretch>
                  <a:fillRect l="-59" t="-49" r="59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493331" y="2696464"/>
                <a:ext cx="840105" cy="5207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𝜏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 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14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31" y="2696464"/>
                <a:ext cx="840105" cy="520700"/>
              </a:xfrm>
              <a:prstGeom prst="rect">
                <a:avLst/>
              </a:prstGeom>
              <a:blipFill rotWithShape="1">
                <a:blip r:embed="rId3"/>
                <a:stretch>
                  <a:fillRect l="-68" t="-49" r="68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/>
          <p:cNvCxnSpPr/>
          <p:nvPr/>
        </p:nvCxnSpPr>
        <p:spPr>
          <a:xfrm flipH="1">
            <a:off x="1151890" y="2965450"/>
            <a:ext cx="508000" cy="389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68605" y="3413125"/>
            <a:ext cx="141732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长阻尼时间</a:t>
            </a:r>
            <a:endParaRPr lang="zh-CN" altLang="en-US"/>
          </a:p>
        </p:txBody>
      </p:sp>
      <p:cxnSp>
        <p:nvCxnSpPr>
          <p:cNvPr id="42" name="直接箭头连接符 41"/>
          <p:cNvCxnSpPr/>
          <p:nvPr/>
        </p:nvCxnSpPr>
        <p:spPr>
          <a:xfrm>
            <a:off x="913130" y="3839210"/>
            <a:ext cx="0" cy="1807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913765" y="5659755"/>
            <a:ext cx="2571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568700" y="5475605"/>
            <a:ext cx="164592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集体效应严重</a:t>
            </a:r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131695" y="3023235"/>
            <a:ext cx="26670" cy="167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659890" y="4685665"/>
            <a:ext cx="94234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大阻抗</a:t>
            </a:r>
            <a:endParaRPr lang="zh-CN" altLang="en-US"/>
          </a:p>
        </p:txBody>
      </p:sp>
      <p:cxnSp>
        <p:nvCxnSpPr>
          <p:cNvPr id="48" name="直接箭头连接符 47"/>
          <p:cNvCxnSpPr/>
          <p:nvPr/>
        </p:nvCxnSpPr>
        <p:spPr>
          <a:xfrm flipH="1">
            <a:off x="2414270" y="3463290"/>
            <a:ext cx="596900" cy="1175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2484755" y="5113020"/>
            <a:ext cx="1380490" cy="302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4707890" y="2940050"/>
            <a:ext cx="0" cy="318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236720" y="3279775"/>
            <a:ext cx="94234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色散小</a:t>
            </a:r>
            <a:endParaRPr lang="zh-CN" altLang="en-US"/>
          </a:p>
        </p:txBody>
      </p:sp>
      <p:cxnSp>
        <p:nvCxnSpPr>
          <p:cNvPr id="53" name="直接箭头连接符 52"/>
          <p:cNvCxnSpPr/>
          <p:nvPr/>
        </p:nvCxnSpPr>
        <p:spPr>
          <a:xfrm>
            <a:off x="4707890" y="3711575"/>
            <a:ext cx="2540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506470" y="4081145"/>
            <a:ext cx="179705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低动量压缩因子</a:t>
            </a:r>
            <a:endParaRPr lang="zh-CN" altLang="en-US"/>
          </a:p>
        </p:txBody>
      </p:sp>
      <p:cxnSp>
        <p:nvCxnSpPr>
          <p:cNvPr id="70" name="直接箭头连接符 69"/>
          <p:cNvCxnSpPr/>
          <p:nvPr/>
        </p:nvCxnSpPr>
        <p:spPr>
          <a:xfrm>
            <a:off x="2360930" y="3079750"/>
            <a:ext cx="1122045" cy="1059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4690110" y="4495165"/>
            <a:ext cx="17780" cy="934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本框 70"/>
              <p:cNvSpPr txBox="1"/>
              <p:nvPr/>
            </p:nvSpPr>
            <p:spPr>
              <a:xfrm>
                <a:off x="4644961" y="3613404"/>
                <a:ext cx="899795" cy="49085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altLang="zh-CN" sz="14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961" y="3613404"/>
                <a:ext cx="899795" cy="490855"/>
              </a:xfrm>
              <a:prstGeom prst="rect">
                <a:avLst/>
              </a:prstGeom>
              <a:blipFill rotWithShape="1">
                <a:blip r:embed="rId4"/>
                <a:stretch>
                  <a:fillRect l="-63" t="-52" r="63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接箭头连接符 64"/>
          <p:cNvCxnSpPr/>
          <p:nvPr/>
        </p:nvCxnSpPr>
        <p:spPr>
          <a:xfrm flipH="1">
            <a:off x="5186680" y="2196465"/>
            <a:ext cx="569595" cy="3209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5255260" y="2737485"/>
            <a:ext cx="1176020" cy="436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5996305" y="3244850"/>
            <a:ext cx="144081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强自然色品</a:t>
            </a:r>
            <a:endParaRPr lang="en-US" altLang="zh-CN"/>
          </a:p>
        </p:txBody>
      </p:sp>
      <p:cxnSp>
        <p:nvCxnSpPr>
          <p:cNvPr id="59" name="直接箭头连接符 58"/>
          <p:cNvCxnSpPr/>
          <p:nvPr/>
        </p:nvCxnSpPr>
        <p:spPr>
          <a:xfrm>
            <a:off x="6582410" y="3698875"/>
            <a:ext cx="0" cy="187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6061075" y="3912870"/>
            <a:ext cx="122682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强六极铁</a:t>
            </a:r>
            <a:endParaRPr lang="en-US" altLang="zh-CN"/>
          </a:p>
        </p:txBody>
      </p:sp>
      <p:cxnSp>
        <p:nvCxnSpPr>
          <p:cNvPr id="61" name="直接箭头连接符 60"/>
          <p:cNvCxnSpPr/>
          <p:nvPr/>
        </p:nvCxnSpPr>
        <p:spPr>
          <a:xfrm>
            <a:off x="6626860" y="4358005"/>
            <a:ext cx="0" cy="276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5850255" y="4711065"/>
            <a:ext cx="183832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小动力学接受度</a:t>
            </a:r>
            <a:endParaRPr lang="zh-CN" altLang="en-US"/>
          </a:p>
        </p:txBody>
      </p:sp>
      <p:cxnSp>
        <p:nvCxnSpPr>
          <p:cNvPr id="63" name="直接箭头连接符 62"/>
          <p:cNvCxnSpPr>
            <a:stCxn id="62" idx="2"/>
          </p:cNvCxnSpPr>
          <p:nvPr/>
        </p:nvCxnSpPr>
        <p:spPr>
          <a:xfrm>
            <a:off x="6769735" y="5079365"/>
            <a:ext cx="792480" cy="392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6689725" y="5509260"/>
            <a:ext cx="164274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注入方式受限</a:t>
            </a:r>
            <a:endParaRPr lang="zh-CN" altLang="en-US"/>
          </a:p>
        </p:txBody>
      </p:sp>
      <p:cxnSp>
        <p:nvCxnSpPr>
          <p:cNvPr id="72" name="直接箭头连接符 71"/>
          <p:cNvCxnSpPr/>
          <p:nvPr/>
        </p:nvCxnSpPr>
        <p:spPr>
          <a:xfrm flipH="1">
            <a:off x="3482975" y="5981065"/>
            <a:ext cx="708660" cy="226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2433955" y="6289675"/>
            <a:ext cx="164592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可实现流强低</a:t>
            </a:r>
            <a:endParaRPr lang="zh-CN" altLang="en-US"/>
          </a:p>
        </p:txBody>
      </p:sp>
      <p:cxnSp>
        <p:nvCxnSpPr>
          <p:cNvPr id="74" name="直接箭头连接符 73"/>
          <p:cNvCxnSpPr/>
          <p:nvPr/>
        </p:nvCxnSpPr>
        <p:spPr>
          <a:xfrm flipV="1">
            <a:off x="4201795" y="6464935"/>
            <a:ext cx="668020" cy="17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4966970" y="6289675"/>
            <a:ext cx="883285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7030A0"/>
                </a:solidFill>
              </a:rPr>
              <a:t>低亮度</a:t>
            </a:r>
            <a:endParaRPr lang="zh-CN" altLang="en-US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0" grpId="1" animBg="1"/>
      <p:bldP spid="9" grpId="1" animBg="1"/>
      <p:bldP spid="14" grpId="1" animBg="1"/>
      <p:bldP spid="16" grpId="1" animBg="1"/>
      <p:bldP spid="15" grpId="1" animBg="1"/>
      <p:bldP spid="19" grpId="1"/>
      <p:bldP spid="21" grpId="1" animBg="1"/>
      <p:bldP spid="22" grpId="1"/>
      <p:bldP spid="29" grpId="1" animBg="1"/>
      <p:bldP spid="31" grpId="1" animBg="1"/>
      <p:bldP spid="25" grpId="1" animBg="1"/>
      <p:bldP spid="27" grpId="1" animBg="1"/>
      <p:bldP spid="56" grpId="0" bldLvl="0" animBg="1"/>
      <p:bldP spid="60" grpId="0" bldLvl="0" animBg="1"/>
      <p:bldP spid="62" grpId="0" bldLvl="0" animBg="1"/>
      <p:bldP spid="64" grpId="0" bldLvl="0" animBg="1"/>
      <p:bldP spid="56" grpId="1" animBg="1"/>
      <p:bldP spid="60" grpId="1" animBg="1"/>
      <p:bldP spid="62" grpId="1" animBg="1"/>
      <p:bldP spid="64" grpId="1" animBg="1"/>
      <p:bldP spid="75" grpId="0" bldLvl="0" animBg="1"/>
      <p:bldP spid="73" grpId="0" bldLvl="0" animBg="1"/>
      <p:bldP spid="75" grpId="1" animBg="1"/>
      <p:bldP spid="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储存环</a:t>
            </a:r>
            <a:r>
              <a:rPr lang="en-US" altLang="zh-CN">
                <a:latin typeface="Times New Roman" panose="02020603050405020304" pitchFamily="18" charset="0"/>
              </a:rPr>
              <a:t>Lattice</a:t>
            </a:r>
            <a:r>
              <a:rPr lang="zh-CN" altLang="en-US">
                <a:latin typeface="Times New Roman" panose="02020603050405020304" pitchFamily="18" charset="0"/>
              </a:rPr>
              <a:t>设计要求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91160" y="916305"/>
            <a:ext cx="80054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设计，需要同时满足以下要求：</a:t>
            </a:r>
            <a:endParaRPr lang="zh-CN" altLang="en-US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超低的束流发射度：自然发射度≤ 60 pm·rad，平衡发射度≤ 100 pm·rad；</a:t>
            </a:r>
            <a:endParaRPr lang="zh-CN" altLang="en-US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控制周长，如&lt; 1000 m，尽可能的增加直线节数目；</a:t>
            </a:r>
            <a:endParaRPr lang="zh-CN" altLang="en-US">
              <a:solidFill>
                <a:srgbClr val="00206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动力学接受度足够大：需同时满足置换注入以及纵向累积注入需求。</a:t>
            </a:r>
            <a:endParaRPr lang="zh-CN" altLang="en-US">
              <a:solidFill>
                <a:srgbClr val="00206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on/off momentum DA</a:t>
            </a:r>
            <a:r>
              <a:rPr lang="zh-CN" altLang="en-US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MA</a:t>
            </a:r>
            <a:r>
              <a:rPr lang="zh-CN" altLang="en-US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足够大</a:t>
            </a:r>
            <a:endParaRPr lang="zh-CN" altLang="en-US">
              <a:solidFill>
                <a:srgbClr val="00206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阻尼时间控制在合理范围内，如≤ 30 ms;</a:t>
            </a:r>
            <a:endParaRPr lang="zh-CN" altLang="en-US">
              <a:solidFill>
                <a:srgbClr val="00206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尽可能增加动量压缩因子；</a:t>
            </a:r>
            <a:endParaRPr lang="zh-CN" altLang="en-US">
              <a:solidFill>
                <a:srgbClr val="00206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7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储存环</a:t>
            </a:r>
            <a:r>
              <a:rPr lang="en-US" altLang="zh-CN">
                <a:latin typeface="Times New Roman" panose="02020603050405020304" pitchFamily="18" charset="0"/>
              </a:rPr>
              <a:t>Lattice</a:t>
            </a:r>
            <a:r>
              <a:rPr lang="zh-CN" altLang="en-US">
                <a:latin typeface="Times New Roman" panose="02020603050405020304" pitchFamily="18" charset="0"/>
              </a:rPr>
              <a:t>设计要求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91160" y="916305"/>
            <a:ext cx="8005445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设计，需要同时满足以下要求：</a:t>
            </a:r>
            <a:endParaRPr lang="zh-CN" altLang="en-US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超低的束流发射度：自然发射度≤ 60 pm·rad，平衡发射度≤ 100 pm·rad；</a:t>
            </a:r>
            <a:endParaRPr lang="zh-CN" altLang="en-US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控制周长，如&lt; 1000 m，尽可能的增加直线节数目；</a:t>
            </a:r>
            <a:endParaRPr lang="zh-CN" altLang="en-US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动力学接受度足够大：需同时满足置换注入以及纵向累积注入需求。</a:t>
            </a:r>
            <a:endParaRPr lang="zh-CN" altLang="en-US">
              <a:solidFill>
                <a:srgbClr val="00206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阻尼时间控制在合理范围内，如≤ 30 ms;</a:t>
            </a:r>
            <a:endParaRPr lang="zh-CN" altLang="en-US">
              <a:solidFill>
                <a:srgbClr val="00206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尽可能增加动量压缩因子；</a:t>
            </a:r>
            <a:endParaRPr lang="zh-CN" altLang="en-US">
              <a:solidFill>
                <a:srgbClr val="00206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右弧形箭头 1"/>
          <p:cNvSpPr/>
          <p:nvPr/>
        </p:nvSpPr>
        <p:spPr>
          <a:xfrm>
            <a:off x="7992110" y="1958975"/>
            <a:ext cx="890905" cy="24403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84500" y="4007485"/>
            <a:ext cx="4987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明确</a:t>
            </a:r>
            <a:r>
              <a:rPr lang="en-US" altLang="zh-CN">
                <a:solidFill>
                  <a:srgbClr val="FF0000"/>
                </a:solidFill>
              </a:rPr>
              <a:t>SAPS</a:t>
            </a:r>
            <a:r>
              <a:rPr lang="zh-CN" altLang="en-US">
                <a:solidFill>
                  <a:srgbClr val="FF0000"/>
                </a:solidFill>
              </a:rPr>
              <a:t>储存环的周长、周期、所需二极铁数目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7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储存环</a:t>
            </a:r>
            <a:r>
              <a:rPr lang="en-US" altLang="zh-CN">
                <a:latin typeface="Times New Roman" panose="02020603050405020304" pitchFamily="18" charset="0"/>
              </a:rPr>
              <a:t>Lattice</a:t>
            </a:r>
            <a:r>
              <a:rPr lang="zh-CN" altLang="en-US">
                <a:latin typeface="Times New Roman" panose="02020603050405020304" pitchFamily="18" charset="0"/>
              </a:rPr>
              <a:t>设计要求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91160" y="916305"/>
            <a:ext cx="8005445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设计，需要同时满足以下要求：</a:t>
            </a:r>
            <a:endParaRPr lang="zh-CN" altLang="en-US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超低的束流发射度：自然发射度≤ 60 pm·rad，平衡发射度≤ 100 pm·rad；</a:t>
            </a:r>
            <a:endParaRPr lang="zh-CN" altLang="en-US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控制周长，如&lt; 1000 m，尽可能的增加直线节数目；</a:t>
            </a:r>
            <a:endParaRPr lang="zh-CN" altLang="en-US">
              <a:solidFill>
                <a:srgbClr val="00206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动力学接受度足够大：需同时满足置换注入以及纵向累积注入需求。</a:t>
            </a:r>
            <a:endParaRPr lang="zh-CN" altLang="en-US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阻尼时间控制在合理范围内，如≤ 30 ms;</a:t>
            </a:r>
            <a:endParaRPr lang="zh-CN" altLang="en-US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尽可能增加动量压缩因子；</a:t>
            </a:r>
            <a:endParaRPr lang="zh-CN" altLang="en-US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3797300" y="3704590"/>
            <a:ext cx="311785" cy="534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44675" y="4396740"/>
            <a:ext cx="4987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对</a:t>
            </a:r>
            <a:r>
              <a:rPr lang="en-US" altLang="zh-CN">
                <a:solidFill>
                  <a:srgbClr val="FF0000"/>
                </a:solidFill>
              </a:rPr>
              <a:t>SAPS</a:t>
            </a:r>
            <a:r>
              <a:rPr lang="zh-CN" altLang="en-US">
                <a:solidFill>
                  <a:srgbClr val="FF0000"/>
                </a:solidFill>
              </a:rPr>
              <a:t>储存环单周期磁聚焦结构提出要求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7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20090" y="956310"/>
            <a:ext cx="7347585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背景介绍</a:t>
            </a:r>
            <a:endParaRPr lang="zh-CN" altLang="en-US" sz="28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简介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设计目标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设计挑战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实现设计目标中遇到的挑战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明确储存环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设计要求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储存环最新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</a:t>
            </a:r>
            <a:endParaRPr lang="zh-CN" altLang="en-US" sz="280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确定关键参数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数值优化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参数表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总结</a:t>
            </a:r>
            <a:endParaRPr lang="zh-CN" altLang="en-US" sz="2800" b="1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zh-CN" altLang="en-US">
                <a:latin typeface="Times New Roman" panose="02020603050405020304" pitchFamily="18" charset="0"/>
              </a:rPr>
              <a:t>明确</a:t>
            </a:r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储存环周长、周期数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824230"/>
            <a:ext cx="865759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经验上，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bare lattice 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发射度是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TME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发射度的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2~3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倍，而平衡发射度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考虑理想拉伸且耦合系数为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0.1)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是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bare lattice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发射度的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倍</a:t>
            </a: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即</a:t>
            </a: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倍</a:t>
            </a: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TME)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SAPS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设计总体目标，要求平衡发射度小于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100 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pm·rad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1350" y="2075180"/>
            <a:ext cx="783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7030A0"/>
                </a:solidFill>
              </a:rPr>
              <a:t>TME</a:t>
            </a:r>
            <a:r>
              <a:rPr lang="zh-CN" altLang="en-US" b="1">
                <a:solidFill>
                  <a:srgbClr val="7030A0"/>
                </a:solidFill>
              </a:rPr>
              <a:t>：</a:t>
            </a:r>
            <a:endParaRPr lang="zh-CN" altLang="en-US" b="1">
              <a:solidFill>
                <a:srgbClr val="7030A0"/>
              </a:solidFill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702792" y="2096509"/>
          <a:ext cx="1691824" cy="78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0" name="Equation" r:id="rId1" imgW="24384000" imgH="11277600" progId="Equation.DSMT4">
                  <p:embed/>
                </p:oleObj>
              </mc:Choice>
              <mc:Fallback>
                <p:oleObj name="Equation" r:id="rId1" imgW="24384000" imgH="112776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792" y="2096509"/>
                        <a:ext cx="1691824" cy="783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909060" y="2319655"/>
            <a:ext cx="30143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6BA</a:t>
            </a:r>
            <a:r>
              <a:rPr lang="zh-CN" altLang="en-US" sz="1600"/>
              <a:t>，</a:t>
            </a:r>
            <a:r>
              <a:rPr lang="en-US" altLang="zh-CN" sz="1600"/>
              <a:t> F ~ 0.036 ; 7BA</a:t>
            </a:r>
            <a:r>
              <a:rPr lang="zh-CN" altLang="en-US" sz="1600"/>
              <a:t>：</a:t>
            </a:r>
            <a:r>
              <a:rPr lang="en-US" altLang="zh-CN" sz="1600"/>
              <a:t> F ~ 0.034</a:t>
            </a:r>
            <a:endParaRPr lang="en-US" altLang="zh-CN" sz="16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" y="3006725"/>
            <a:ext cx="5777865" cy="32524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3690" y="6259195"/>
            <a:ext cx="812863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SAPS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需满足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N ≥ 30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MBA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中，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需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≥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6</a:t>
            </a:r>
            <a:endParaRPr lang="en-US" altLang="zh-CN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35675" y="2837180"/>
            <a:ext cx="3108325" cy="3900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根据实际设计经验显示，中能光源的7BA结构，其单周期长度普遍在24米以上，而6BA结构的单周期长度普遍在22米以上 </a:t>
            </a:r>
            <a:endParaRPr lang="en-US" altLang="zh-CN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综合高频频率</a:t>
            </a:r>
            <a:r>
              <a:rPr lang="en-US" altLang="zh-CN" i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=166.7MHz</a:t>
            </a:r>
            <a:endParaRPr lang="en-US" altLang="zh-CN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最终确定：</a:t>
            </a:r>
            <a:endParaRPr lang="zh-CN" altLang="en-US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周期数</a:t>
            </a:r>
            <a:r>
              <a:rPr lang="en-US" altLang="zh-CN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N = 32</a:t>
            </a:r>
            <a:endParaRPr lang="en-US" altLang="zh-CN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 MBA</a:t>
            </a:r>
            <a:r>
              <a:rPr lang="zh-CN" altLang="en-US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7BA</a:t>
            </a:r>
            <a:endParaRPr lang="en-US" altLang="zh-CN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周长：</a:t>
            </a:r>
            <a:r>
              <a:rPr lang="en-US" altLang="zh-CN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810</a:t>
            </a:r>
            <a:r>
              <a:rPr lang="zh-CN" altLang="en-US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米</a:t>
            </a:r>
            <a:endParaRPr lang="zh-CN" altLang="en-US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谐波数：</a:t>
            </a:r>
            <a:r>
              <a:rPr lang="en-US" altLang="zh-CN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450</a:t>
            </a:r>
            <a:endParaRPr lang="en-US" altLang="zh-CN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4" grpId="1"/>
      <p:bldP spid="7" grpId="1"/>
      <p:bldP spid="10" grpId="1"/>
      <p:bldP spid="11" grpId="0"/>
      <p:bldP spid="11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储存环</a:t>
            </a:r>
            <a:r>
              <a:rPr lang="en-US" altLang="zh-CN">
                <a:latin typeface="Times New Roman" panose="02020603050405020304" pitchFamily="18" charset="0"/>
              </a:rPr>
              <a:t>Lattice</a:t>
            </a:r>
            <a:r>
              <a:rPr lang="zh-CN" altLang="en-US">
                <a:latin typeface="Times New Roman" panose="02020603050405020304" pitchFamily="18" charset="0"/>
              </a:rPr>
              <a:t>设计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497205" y="880745"/>
            <a:ext cx="3126105" cy="274764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减小发射度</a:t>
            </a:r>
            <a:r>
              <a:rPr kumimoji="0" lang="en-US" altLang="zh-CN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:</a:t>
            </a:r>
            <a:endParaRPr kumimoji="0" lang="en-US" altLang="zh-CN" sz="2800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zh-CN" sz="2800" baseline="-25000" dirty="0">
              <a:solidFill>
                <a:srgbClr val="FF0000"/>
              </a:solidFill>
            </a:endParaRPr>
          </a:p>
          <a:p>
            <a:pPr marL="0" marR="0" indent="0" algn="ctr" defTabSz="914400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强聚焦；</a:t>
            </a: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带横</a:t>
            </a:r>
            <a:r>
              <a:rPr kumimoji="0" lang="en-US" altLang="zh-CN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or /and</a:t>
            </a: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纵向梯度组合二极铁</a:t>
            </a: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（</a:t>
            </a:r>
            <a:r>
              <a:rPr kumimoji="0" lang="en-US" altLang="zh-CN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VB</a:t>
            </a: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、</a:t>
            </a:r>
            <a:r>
              <a:rPr kumimoji="0" lang="en-US" altLang="zh-CN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LGB</a:t>
            </a: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、</a:t>
            </a:r>
            <a:r>
              <a:rPr kumimoji="0" lang="en-US" altLang="zh-CN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VB-LGB/B-VB</a:t>
            </a: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）</a:t>
            </a:r>
            <a:endParaRPr lang="en-US" altLang="zh-CN" sz="2800" baseline="-25000" dirty="0">
              <a:solidFill>
                <a:srgbClr val="0000FF"/>
              </a:solidFill>
            </a:endParaRPr>
          </a:p>
          <a:p>
            <a:pPr marL="0" marR="0" indent="0" algn="just" defTabSz="914400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  </a:t>
            </a: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反向偏转二极铁</a:t>
            </a:r>
            <a:r>
              <a:rPr kumimoji="0" lang="en-US" altLang="zh-CN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(AB/RB)</a:t>
            </a: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5887720" y="934085"/>
            <a:ext cx="2780665" cy="263779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控制阻尼时间</a:t>
            </a:r>
            <a:r>
              <a:rPr kumimoji="0" lang="en-US" altLang="zh-CN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:</a:t>
            </a:r>
            <a:endParaRPr kumimoji="0" lang="en-US" altLang="zh-CN" sz="2800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zh-CN" sz="2800" baseline="-25000" dirty="0">
              <a:solidFill>
                <a:srgbClr val="FF0000"/>
              </a:solidFill>
            </a:endParaRPr>
          </a:p>
          <a:p>
            <a:pPr marL="0" marR="0" indent="0" algn="ctr" defTabSz="914400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缩短周长</a:t>
            </a: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AB</a:t>
            </a:r>
            <a:endParaRPr kumimoji="0" lang="en-US" altLang="zh-CN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LGB</a:t>
            </a: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或</a:t>
            </a:r>
            <a:r>
              <a:rPr kumimoji="0" lang="en-US" altLang="zh-CN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 VB-LGB/B-VB</a:t>
            </a:r>
            <a:endParaRPr kumimoji="0" lang="en-US" altLang="zh-CN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增加弯铁强度</a:t>
            </a: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增加每圈能量损失</a:t>
            </a: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541655" y="4225290"/>
            <a:ext cx="3081655" cy="247078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提高动量压缩因子</a:t>
            </a:r>
            <a:r>
              <a:rPr kumimoji="0" lang="en-US" altLang="zh-CN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:</a:t>
            </a:r>
            <a:endParaRPr kumimoji="0" lang="en-US" altLang="zh-CN" sz="2800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zh-CN" sz="2800" baseline="-25000" dirty="0">
              <a:solidFill>
                <a:srgbClr val="FF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缩短周长</a:t>
            </a: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适当缩短弯铁长度</a:t>
            </a: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提高全环色散函数与弯转半径比值</a:t>
            </a: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949950" y="4225290"/>
            <a:ext cx="2656205" cy="22574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充足的动力学接受度</a:t>
            </a:r>
            <a:r>
              <a:rPr kumimoji="0" lang="en-US" altLang="zh-CN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:</a:t>
            </a:r>
            <a:endParaRPr kumimoji="0" lang="en-US" altLang="zh-CN" sz="2800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zh-CN" sz="2800" baseline="-25000" dirty="0">
              <a:solidFill>
                <a:srgbClr val="FF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Hybrid-MBA</a:t>
            </a: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结构</a:t>
            </a: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-</a:t>
            </a:r>
            <a:r>
              <a:rPr kumimoji="0" lang="en-US" altLang="zh-CN" sz="2800" i="1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I</a:t>
            </a: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传输</a:t>
            </a: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HOA</a:t>
            </a:r>
            <a:r>
              <a:rPr kumimoji="0" lang="zh-CN" altLang="en-US" sz="280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匹配</a:t>
            </a:r>
            <a:endParaRPr kumimoji="0" lang="zh-CN" altLang="en-US" sz="2800" i="0" u="none" strike="noStrike" cap="none" normalizeH="0" baseline="-250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2" name="上下箭头 11"/>
          <p:cNvSpPr/>
          <p:nvPr/>
        </p:nvSpPr>
        <p:spPr>
          <a:xfrm>
            <a:off x="1454785" y="3674110"/>
            <a:ext cx="285115" cy="5111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944370" y="3757930"/>
            <a:ext cx="1140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需要权衡</a:t>
            </a:r>
            <a:endParaRPr lang="zh-CN" altLang="en-US"/>
          </a:p>
        </p:txBody>
      </p:sp>
      <p:sp>
        <p:nvSpPr>
          <p:cNvPr id="14" name="右大括号 13"/>
          <p:cNvSpPr/>
          <p:nvPr/>
        </p:nvSpPr>
        <p:spPr>
          <a:xfrm>
            <a:off x="3623310" y="2671445"/>
            <a:ext cx="285115" cy="27432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左大括号 14"/>
          <p:cNvSpPr/>
          <p:nvPr/>
        </p:nvSpPr>
        <p:spPr>
          <a:xfrm>
            <a:off x="5622925" y="2600325"/>
            <a:ext cx="285115" cy="2822575"/>
          </a:xfrm>
          <a:prstGeom prst="leftBrace">
            <a:avLst>
              <a:gd name="adj1" fmla="val 8333"/>
              <a:gd name="adj2" fmla="val 4967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左右箭头 15"/>
          <p:cNvSpPr/>
          <p:nvPr/>
        </p:nvSpPr>
        <p:spPr>
          <a:xfrm>
            <a:off x="3841750" y="1219835"/>
            <a:ext cx="1781175" cy="2844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037965" y="1584960"/>
            <a:ext cx="1504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可配合实现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956050" y="3550285"/>
            <a:ext cx="1661795" cy="1476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H-7BA </a:t>
            </a:r>
            <a:endParaRPr lang="en-US" altLang="zh-CN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+ AB</a:t>
            </a:r>
            <a:endParaRPr lang="en-US" altLang="zh-CN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+ VB-LGB/B-VB</a:t>
            </a:r>
            <a:endParaRPr lang="en-US" altLang="zh-CN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+ -</a:t>
            </a:r>
            <a:r>
              <a:rPr lang="en-US" altLang="zh-CN" b="1" i="1">
                <a:solidFill>
                  <a:srgbClr val="FF0000"/>
                </a:solidFill>
              </a:rPr>
              <a:t>I</a:t>
            </a:r>
            <a:r>
              <a:rPr lang="zh-CN" altLang="en-US" b="1">
                <a:solidFill>
                  <a:srgbClr val="FF0000"/>
                </a:solidFill>
              </a:rPr>
              <a:t>传输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+ HOA</a:t>
            </a:r>
            <a:r>
              <a:rPr lang="zh-CN" altLang="en-US" b="1">
                <a:solidFill>
                  <a:srgbClr val="FF0000"/>
                </a:solidFill>
              </a:rPr>
              <a:t>匹配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2" grpId="1" animBg="1"/>
      <p:bldP spid="13" grpId="1"/>
      <p:bldP spid="16" grpId="0" animBg="1"/>
      <p:bldP spid="17" grpId="0"/>
      <p:bldP spid="16" grpId="1" animBg="1"/>
      <p:bldP spid="17" grpId="1"/>
      <p:bldP spid="14" grpId="0" animBg="1"/>
      <p:bldP spid="15" grpId="0" animBg="1"/>
      <p:bldP spid="18" grpId="0" animBg="1"/>
      <p:bldP spid="14" grpId="1" animBg="1"/>
      <p:bldP spid="15" grpId="1" animBg="1"/>
      <p:bldP spid="18" grpId="1" animBg="1"/>
      <p:bldP spid="10" grpId="0" animBg="1"/>
      <p:bldP spid="10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储存环</a:t>
            </a:r>
            <a:r>
              <a:rPr lang="en-US" altLang="zh-CN">
                <a:latin typeface="Times New Roman" panose="02020603050405020304" pitchFamily="18" charset="0"/>
              </a:rPr>
              <a:t>Lattice</a:t>
            </a:r>
            <a:r>
              <a:rPr lang="zh-CN" altLang="en-US">
                <a:latin typeface="Times New Roman" panose="02020603050405020304" pitchFamily="18" charset="0"/>
              </a:rPr>
              <a:t>设计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91510" y="845820"/>
            <a:ext cx="3116580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b="1"/>
              <a:t>VB-LGB/B-VB + AB</a:t>
            </a:r>
            <a:r>
              <a:rPr lang="zh-CN" altLang="en-US" b="1"/>
              <a:t>单元节选择</a:t>
            </a:r>
            <a:endParaRPr lang="zh-CN" altLang="en-US" b="1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6695" y="1733550"/>
            <a:ext cx="3766185" cy="10604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" y="3640455"/>
            <a:ext cx="3814445" cy="9759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" y="5400675"/>
            <a:ext cx="3932555" cy="9785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95910" y="1365250"/>
            <a:ext cx="3941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Case A</a:t>
            </a:r>
            <a:r>
              <a:rPr lang="zh-CN" altLang="en-US"/>
              <a:t>：</a:t>
            </a:r>
            <a:r>
              <a:rPr lang="en-US" altLang="zh-CN"/>
              <a:t>SLS-II</a:t>
            </a:r>
            <a:r>
              <a:rPr lang="zh-CN" altLang="en-US"/>
              <a:t>最初设计版本单元节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95910" y="3152140"/>
            <a:ext cx="3941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Case B</a:t>
            </a:r>
            <a:r>
              <a:rPr lang="zh-CN" altLang="en-US"/>
              <a:t>：</a:t>
            </a:r>
            <a:r>
              <a:rPr lang="en-US" altLang="zh-CN"/>
              <a:t>SLS-II</a:t>
            </a:r>
            <a:r>
              <a:rPr lang="zh-CN" altLang="en-US"/>
              <a:t>最新设计版本单元节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95910" y="5032375"/>
            <a:ext cx="3941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Case C</a:t>
            </a:r>
            <a:r>
              <a:rPr lang="zh-CN" altLang="en-US"/>
              <a:t>：</a:t>
            </a:r>
            <a:r>
              <a:rPr lang="en-US" altLang="zh-CN"/>
              <a:t>SAPS</a:t>
            </a:r>
            <a:r>
              <a:rPr lang="zh-CN" altLang="en-US"/>
              <a:t>预计采用的单元节</a:t>
            </a:r>
            <a:endParaRPr lang="en-US" altLang="zh-CN"/>
          </a:p>
        </p:txBody>
      </p:sp>
      <p:sp>
        <p:nvSpPr>
          <p:cNvPr id="8" name="右大括号 7"/>
          <p:cNvSpPr/>
          <p:nvPr/>
        </p:nvSpPr>
        <p:spPr>
          <a:xfrm>
            <a:off x="4509770" y="2386330"/>
            <a:ext cx="623570" cy="1665605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507355" y="2794000"/>
            <a:ext cx="3205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随着发射度的降低，动量压缩因子很快趋近于</a:t>
            </a:r>
            <a:r>
              <a:rPr lang="en-US" altLang="zh-CN"/>
              <a:t>0</a:t>
            </a:r>
            <a:r>
              <a:rPr lang="zh-CN" altLang="en-US"/>
              <a:t>，甚至为负</a:t>
            </a:r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507355" y="5480050"/>
            <a:ext cx="3314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降低发射度同时，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α</a:t>
            </a:r>
            <a:r>
              <a:rPr lang="en-US" altLang="zh-CN" baseline="-25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 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仍大于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1.5e-5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，且为正值</a:t>
            </a:r>
            <a:endParaRPr lang="zh-CN" altLang="en-US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375785" y="5815330"/>
            <a:ext cx="552450" cy="25844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8" grpId="1" animBg="1"/>
      <p:bldP spid="9" grpId="1"/>
      <p:bldP spid="10" grpId="0" animBg="1"/>
      <p:bldP spid="40" grpId="0"/>
      <p:bldP spid="10" grpId="1" animBg="1"/>
      <p:bldP spid="4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储存环</a:t>
            </a:r>
            <a:r>
              <a:rPr lang="en-US" altLang="zh-CN">
                <a:latin typeface="Times New Roman" panose="02020603050405020304" pitchFamily="18" charset="0"/>
              </a:rPr>
              <a:t>Lattice</a:t>
            </a:r>
            <a:r>
              <a:rPr lang="zh-CN" altLang="en-US">
                <a:latin typeface="Times New Roman" panose="02020603050405020304" pitchFamily="18" charset="0"/>
              </a:rPr>
              <a:t>设计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910" y="988060"/>
            <a:ext cx="8282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 </a:t>
            </a:r>
            <a:r>
              <a:rPr lang="zh-CN" altLang="en-US"/>
              <a:t>在混合</a:t>
            </a:r>
            <a:r>
              <a:rPr lang="en-US" altLang="zh-CN"/>
              <a:t>7BA</a:t>
            </a:r>
            <a:r>
              <a:rPr lang="zh-CN" altLang="en-US"/>
              <a:t>结构基础上，</a:t>
            </a:r>
            <a:r>
              <a:rPr lang="en-US" altLang="zh-CN"/>
              <a:t>SAPS</a:t>
            </a:r>
            <a:r>
              <a:rPr lang="zh-CN" altLang="en-US"/>
              <a:t>储存环</a:t>
            </a:r>
            <a:r>
              <a:rPr lang="en-US" altLang="zh-CN"/>
              <a:t>Lattice</a:t>
            </a:r>
            <a:r>
              <a:rPr lang="zh-CN" altLang="en-US"/>
              <a:t>做了一下调整改进：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2400" y="1611630"/>
            <a:ext cx="8689340" cy="2691765"/>
            <a:chOff x="240" y="2538"/>
            <a:chExt cx="13684" cy="4239"/>
          </a:xfrm>
        </p:grpSpPr>
        <p:pic>
          <p:nvPicPr>
            <p:cNvPr id="8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" y="2580"/>
              <a:ext cx="13685" cy="40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矩形 4"/>
            <p:cNvSpPr/>
            <p:nvPr/>
          </p:nvSpPr>
          <p:spPr>
            <a:xfrm>
              <a:off x="6543" y="2538"/>
              <a:ext cx="1473" cy="1599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543" y="5179"/>
              <a:ext cx="1473" cy="1599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06400" y="4504055"/>
            <a:ext cx="84162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 </a:t>
            </a:r>
            <a:r>
              <a:rPr lang="zh-CN" altLang="en-US"/>
              <a:t>将</a:t>
            </a:r>
            <a:r>
              <a:rPr lang="en-US" altLang="zh-CN"/>
              <a:t>H-7BA</a:t>
            </a:r>
            <a:r>
              <a:rPr lang="zh-CN" altLang="en-US"/>
              <a:t>中间三组改进型</a:t>
            </a:r>
            <a:r>
              <a:rPr lang="en-US" altLang="zh-CN"/>
              <a:t>TME</a:t>
            </a:r>
            <a:r>
              <a:rPr lang="zh-CN" altLang="en-US"/>
              <a:t>单元节替换为</a:t>
            </a:r>
            <a:r>
              <a:rPr lang="en-US" altLang="zh-CN"/>
              <a:t> AB   VB-B-VB  AB</a:t>
            </a:r>
            <a:r>
              <a:rPr lang="zh-CN" altLang="en-US"/>
              <a:t>单元节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 替换部分四极铁为带水平聚焦梯度的反向偏转二极铁，共</a:t>
            </a:r>
            <a:r>
              <a:rPr lang="en-US" altLang="zh-CN"/>
              <a:t>6</a:t>
            </a:r>
            <a:r>
              <a:rPr lang="zh-CN" altLang="en-US"/>
              <a:t>块</a:t>
            </a:r>
            <a:r>
              <a:rPr lang="en-US" altLang="zh-CN"/>
              <a:t> </a:t>
            </a:r>
            <a:endParaRPr lang="en-US" altLang="zh-CN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 </a:t>
            </a:r>
            <a:r>
              <a:rPr lang="zh-CN" altLang="en-US"/>
              <a:t>将单个消色散结构中心的三联铁</a:t>
            </a:r>
            <a:r>
              <a:rPr lang="en-US" altLang="zh-CN"/>
              <a:t>(VB-B-VB, </a:t>
            </a:r>
            <a:r>
              <a:rPr lang="zh-CN" altLang="en-US"/>
              <a:t>为了方便称为三联铁</a:t>
            </a:r>
            <a:r>
              <a:rPr lang="en-US" altLang="zh-CN"/>
              <a:t>)</a:t>
            </a:r>
            <a:r>
              <a:rPr lang="zh-CN" altLang="en-US"/>
              <a:t>，其中的中心切片</a:t>
            </a:r>
            <a:r>
              <a:rPr lang="en-US" altLang="zh-CN"/>
              <a:t>(2 T)</a:t>
            </a:r>
            <a:r>
              <a:rPr lang="zh-CN" altLang="en-US"/>
              <a:t>作为弯铁辐射源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20090" y="956310"/>
            <a:ext cx="7347585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背景介绍</a:t>
            </a:r>
            <a:endParaRPr lang="zh-CN" altLang="en-US" sz="28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简介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设计目标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设计挑战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实现设计目标中遇到的挑战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明确储存环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设计要求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储存环最新</a:t>
            </a:r>
            <a:r>
              <a:rPr lang="en-US" altLang="zh-CN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</a:t>
            </a:r>
            <a:endParaRPr lang="zh-CN" altLang="en-US" sz="28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确定关键参数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数值优化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参数表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总结</a:t>
            </a:r>
            <a:endParaRPr lang="zh-CN" altLang="en-US" sz="2800" b="1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储存环</a:t>
            </a:r>
            <a:r>
              <a:rPr lang="en-US" altLang="zh-CN">
                <a:latin typeface="Times New Roman" panose="02020603050405020304" pitchFamily="18" charset="0"/>
              </a:rPr>
              <a:t>Lattice</a:t>
            </a:r>
            <a:r>
              <a:rPr lang="zh-CN" altLang="en-US">
                <a:latin typeface="Times New Roman" panose="02020603050405020304" pitchFamily="18" charset="0"/>
              </a:rPr>
              <a:t>设计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910" y="988060"/>
            <a:ext cx="8282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 </a:t>
            </a:r>
            <a:r>
              <a:rPr lang="zh-CN" altLang="en-US"/>
              <a:t>在混合</a:t>
            </a:r>
            <a:r>
              <a:rPr lang="en-US" altLang="zh-CN"/>
              <a:t>7BA</a:t>
            </a:r>
            <a:r>
              <a:rPr lang="zh-CN" altLang="en-US"/>
              <a:t>结构基础上，</a:t>
            </a:r>
            <a:r>
              <a:rPr lang="en-US" altLang="zh-CN"/>
              <a:t>SAPS</a:t>
            </a:r>
            <a:r>
              <a:rPr lang="zh-CN" altLang="en-US"/>
              <a:t>储存环</a:t>
            </a:r>
            <a:r>
              <a:rPr lang="en-US" altLang="zh-CN"/>
              <a:t>Lattice</a:t>
            </a:r>
            <a:r>
              <a:rPr lang="zh-CN" altLang="en-US"/>
              <a:t>做了一下调整改进：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2400" y="1611630"/>
            <a:ext cx="8689340" cy="2691765"/>
            <a:chOff x="240" y="2538"/>
            <a:chExt cx="13684" cy="4239"/>
          </a:xfrm>
        </p:grpSpPr>
        <p:pic>
          <p:nvPicPr>
            <p:cNvPr id="8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" y="2580"/>
              <a:ext cx="13685" cy="40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矩形 4"/>
            <p:cNvSpPr/>
            <p:nvPr/>
          </p:nvSpPr>
          <p:spPr>
            <a:xfrm>
              <a:off x="6543" y="2538"/>
              <a:ext cx="1473" cy="1599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543" y="5179"/>
              <a:ext cx="1473" cy="1599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06400" y="4504055"/>
            <a:ext cx="841629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i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传输条件：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将六极铁间的相移匹配至[3π, 2π]附近</a:t>
            </a:r>
            <a:endParaRPr lang="zh-CN" altLang="en-US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HOA 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匹配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:     令单个消色散结构的相移近似满足(19/8, 49/32)×2π，这样可以在32个周期内实现有效的非线性消除。</a:t>
            </a:r>
            <a:endParaRPr lang="en-US" altLang="zh-CN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zh-CN" altLang="en-US">
                <a:latin typeface="Times New Roman" panose="02020603050405020304" pitchFamily="18" charset="0"/>
              </a:rPr>
              <a:t>非线性性能优化</a:t>
            </a:r>
            <a:endParaRPr lang="zh-CN" altLang="en-US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430530" y="979170"/>
                <a:ext cx="8282940" cy="1882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 fontAlgn="auto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/>
                  <a:t> </a:t>
                </a:r>
                <a:r>
                  <a:rPr lang="zh-CN" altLang="en-US"/>
                  <a:t>利用</a:t>
                </a:r>
                <a:r>
                  <a:rPr lang="en-US" altLang="zh-CN"/>
                  <a:t>PSO+MOGA</a:t>
                </a:r>
                <a:r>
                  <a:rPr lang="zh-CN" altLang="en-US"/>
                  <a:t>联合优化算法</a:t>
                </a:r>
                <a:endParaRPr lang="zh-CN" altLang="en-US"/>
              </a:p>
              <a:p>
                <a:pPr marL="285750" indent="-285750" fontAlgn="auto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/>
                  <a:t> </a:t>
                </a:r>
                <a:r>
                  <a:rPr lang="zh-CN" altLang="en-US"/>
                  <a:t>固定长直线节长度为</a:t>
                </a:r>
                <a:r>
                  <a:rPr lang="en-US" altLang="zh-CN"/>
                  <a:t>6</a:t>
                </a:r>
                <a:r>
                  <a:rPr lang="zh-CN" altLang="en-US"/>
                  <a:t>米，并固定四极铁长度，其余参数均可自由调整</a:t>
                </a:r>
                <a:endParaRPr lang="zh-CN" altLang="en-US"/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/>
                  <a:t> </a:t>
                </a:r>
                <a:r>
                  <a:rPr lang="zh-CN" altLang="en-US"/>
                  <a:t>目标函数：亮度、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𝐷𝐴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/>
                  <a:t>/3%</a:t>
                </a:r>
                <a:endParaRPr lang="en-US" altLang="zh-CN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" y="979170"/>
                <a:ext cx="8282940" cy="18827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01495" y="3208655"/>
            <a:ext cx="5371465" cy="285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zh-CN" altLang="en-US">
                <a:latin typeface="Times New Roman" panose="02020603050405020304" pitchFamily="18" charset="0"/>
              </a:rPr>
              <a:t>非线性性能优化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695" y="1847850"/>
            <a:ext cx="5857875" cy="4587875"/>
            <a:chOff x="156" y="1452"/>
            <a:chExt cx="9225" cy="7225"/>
          </a:xfrm>
        </p:grpSpPr>
        <p:pic>
          <p:nvPicPr>
            <p:cNvPr id="16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6" y="1452"/>
              <a:ext cx="9141" cy="3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" y="5219"/>
              <a:ext cx="4273" cy="3442"/>
            </a:xfrm>
            <a:prstGeom prst="rect">
              <a:avLst/>
            </a:prstGeom>
          </p:spPr>
        </p:pic>
        <p:pic>
          <p:nvPicPr>
            <p:cNvPr id="18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" y="5219"/>
              <a:ext cx="4365" cy="3458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888" y="2117090"/>
            <a:ext cx="3053715" cy="1696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790" y="4474845"/>
            <a:ext cx="2837180" cy="1715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1165" y="810895"/>
            <a:ext cx="8282940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 on-momentum DA:  6 mm /5 mm</a:t>
            </a:r>
            <a:endParaRPr lang="en-US" altLang="zh-CN"/>
          </a:p>
          <a:p>
            <a:pPr marL="285750" indent="-285750" fontAlgn="auto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 off-momentum DA:  +4% </a:t>
            </a:r>
            <a:r>
              <a:rPr lang="zh-CN" altLang="en-US"/>
              <a:t>能差：</a:t>
            </a:r>
            <a:r>
              <a:rPr lang="en-US" altLang="zh-CN"/>
              <a:t> 3 mm/2.8 mm;  -4%</a:t>
            </a:r>
            <a:r>
              <a:rPr lang="zh-CN" altLang="en-US"/>
              <a:t>能差：</a:t>
            </a:r>
            <a:r>
              <a:rPr lang="en-US" altLang="zh-CN"/>
              <a:t> 3 mm/4 mm</a:t>
            </a:r>
            <a:endParaRPr lang="en-US" altLang="zh-CN"/>
          </a:p>
          <a:p>
            <a:pPr marL="285750" indent="-285750" fontAlgn="auto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 MA &gt; 4 %</a:t>
            </a:r>
            <a:endParaRPr lang="en-US" alt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储存环</a:t>
            </a:r>
            <a:r>
              <a:rPr lang="en-US" altLang="zh-CN">
                <a:latin typeface="Times New Roman" panose="02020603050405020304" pitchFamily="18" charset="0"/>
              </a:rPr>
              <a:t>Lattice</a:t>
            </a:r>
            <a:r>
              <a:rPr lang="zh-CN" altLang="en-US">
                <a:latin typeface="Times New Roman" panose="02020603050405020304" pitchFamily="18" charset="0"/>
              </a:rPr>
              <a:t>参数表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9475" y="1310110"/>
          <a:ext cx="7766685" cy="5151120"/>
        </p:xfrm>
        <a:graphic>
          <a:graphicData uri="http://schemas.openxmlformats.org/drawingml/2006/table">
            <a:tbl>
              <a:tblPr firstRow="1" bandRow="1">
                <a:tableStyleId>{9DBF6D18-39FE-4F62-982B-516FA106DCAB}</a:tableStyleId>
              </a:tblPr>
              <a:tblGrid>
                <a:gridCol w="4821304"/>
                <a:gridCol w="2945333"/>
              </a:tblGrid>
              <a:tr h="361425">
                <a:tc>
                  <a:txBody>
                    <a:bodyPr/>
                    <a:p>
                      <a:pPr algn="l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Parameters</a:t>
                      </a:r>
                      <a:endParaRPr lang="en-US" altLang="zh-CN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Values</a:t>
                      </a:r>
                      <a:endParaRPr lang="en-US" altLang="zh-CN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just"/>
                      <a:r>
                        <a:rPr lang="en-US" altLang="zh-CN" dirty="0" smtClean="0"/>
                        <a:t>Energy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3.5 </a:t>
                      </a:r>
                      <a:r>
                        <a:rPr lang="en-US" altLang="zh-CN" dirty="0" err="1" smtClean="0"/>
                        <a:t>GeV</a:t>
                      </a:r>
                      <a:endParaRPr lang="en-US" altLang="zh-CN" dirty="0" err="1" smtClean="0"/>
                    </a:p>
                  </a:txBody>
                  <a:tcPr/>
                </a:tc>
              </a:tr>
              <a:tr h="361425">
                <a:tc>
                  <a:txBody>
                    <a:bodyPr/>
                    <a:p>
                      <a:pPr algn="just"/>
                      <a:r>
                        <a:rPr lang="en-US" altLang="zh-CN" dirty="0" smtClean="0"/>
                        <a:t>Circumference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810 m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361425">
                <a:tc>
                  <a:txBody>
                    <a:bodyPr/>
                    <a:p>
                      <a:pPr algn="just"/>
                      <a:r>
                        <a:rPr lang="en-US" altLang="zh-CN" dirty="0" smtClean="0"/>
                        <a:t>Number of cells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32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361425">
                <a:tc>
                  <a:txBody>
                    <a:bodyPr/>
                    <a:p>
                      <a:pPr algn="just"/>
                      <a:r>
                        <a:rPr lang="en-US" altLang="zh-CN" dirty="0" smtClean="0"/>
                        <a:t>Natural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err="1" smtClean="0"/>
                        <a:t>emittance</a:t>
                      </a:r>
                      <a:endParaRPr lang="en-US" altLang="zh-CN" baseline="0" dirty="0" err="1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33.4 </a:t>
                      </a:r>
                      <a:r>
                        <a:rPr lang="en-US" altLang="zh-CN" dirty="0" err="1" smtClean="0"/>
                        <a:t>pm·rad</a:t>
                      </a:r>
                      <a:endParaRPr lang="en-US" altLang="zh-CN" dirty="0" err="1" smtClean="0"/>
                    </a:p>
                  </a:txBody>
                  <a:tcPr/>
                </a:tc>
              </a:tr>
              <a:tr h="361425">
                <a:tc>
                  <a:txBody>
                    <a:bodyPr/>
                    <a:p>
                      <a:pPr algn="just"/>
                      <a:r>
                        <a:rPr lang="en-US" altLang="zh-CN" dirty="0" smtClean="0"/>
                        <a:t>Working</a:t>
                      </a:r>
                      <a:r>
                        <a:rPr lang="en-US" altLang="zh-CN" baseline="0" dirty="0" smtClean="0"/>
                        <a:t> point</a:t>
                      </a:r>
                      <a:endParaRPr lang="en-US" altLang="zh-CN" baseline="0" dirty="0" smtClean="0"/>
                    </a:p>
                  </a:txBody>
                  <a:tcPr/>
                </a:tc>
                <a:tc>
                  <a:txBody>
                    <a:bodyPr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/>
                        <a:t>76.12, 49.27</a:t>
                      </a:r>
                      <a:endParaRPr lang="en-US" altLang="zh-CN" sz="1800" kern="1200" dirty="0" smtClean="0"/>
                    </a:p>
                  </a:txBody>
                  <a:tcPr/>
                </a:tc>
              </a:tr>
              <a:tr h="361425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baseline="0" dirty="0" smtClean="0"/>
                        <a:t>Corrected </a:t>
                      </a:r>
                      <a:r>
                        <a:rPr lang="en-US" sz="1800" spc="6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chromaticity (H/V)</a:t>
                      </a:r>
                      <a:endParaRPr lang="en-US" altLang="zh-CN" baseline="0" dirty="0" smtClean="0"/>
                    </a:p>
                  </a:txBody>
                  <a:tcPr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kern="1200" dirty="0" smtClean="0"/>
                        <a:t>+5/+5</a:t>
                      </a:r>
                      <a:endParaRPr lang="en-US" altLang="zh-CN" sz="1800" kern="1200" dirty="0" smtClean="0"/>
                    </a:p>
                  </a:txBody>
                  <a:tcPr/>
                </a:tc>
              </a:tr>
              <a:tr h="361425">
                <a:tc>
                  <a:txBody>
                    <a:bodyPr/>
                    <a:p>
                      <a:pPr algn="just"/>
                      <a:r>
                        <a:rPr lang="zh-CN" altLang="en-US" dirty="0" err="1" smtClean="0"/>
                        <a:t>Radiation energy loss per turn</a:t>
                      </a:r>
                      <a:endParaRPr lang="zh-CN" altLang="en-US" dirty="0" err="1" smtClean="0"/>
                    </a:p>
                  </a:txBody>
                  <a:tcPr/>
                </a:tc>
                <a:tc>
                  <a:txBody>
                    <a:bodyPr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/>
                        <a:t>0.904 MeV</a:t>
                      </a:r>
                      <a:endParaRPr lang="en-US" altLang="zh-CN" sz="1800" kern="1200" dirty="0" smtClean="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Momentum compaction factor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2.52×10</a:t>
                      </a:r>
                      <a:r>
                        <a:rPr lang="en-US" altLang="zh-CN" baseline="30000" dirty="0" smtClean="0"/>
                        <a:t>-5</a:t>
                      </a:r>
                      <a:endParaRPr lang="en-US" altLang="zh-CN" baseline="30000" dirty="0" smtClean="0"/>
                    </a:p>
                  </a:txBody>
                  <a:tcPr/>
                </a:tc>
              </a:tr>
              <a:tr h="361425">
                <a:tc>
                  <a:txBody>
                    <a:bodyPr/>
                    <a:p>
                      <a:pPr algn="just"/>
                      <a:r>
                        <a:rPr lang="en-US" altLang="zh-CN" dirty="0" smtClean="0"/>
                        <a:t>Damping</a:t>
                      </a:r>
                      <a:r>
                        <a:rPr lang="en-US" altLang="zh-CN" baseline="0" dirty="0" smtClean="0"/>
                        <a:t> partition numbers (x/y/z)</a:t>
                      </a:r>
                      <a:endParaRPr lang="en-US" altLang="zh-CN" baseline="0" dirty="0" smtClean="0"/>
                    </a:p>
                  </a:txBody>
                  <a:tcPr/>
                </a:tc>
                <a:tc>
                  <a:txBody>
                    <a:bodyPr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/>
                        <a:t>1.5, 1,</a:t>
                      </a:r>
                      <a:r>
                        <a:rPr lang="en-US" altLang="zh-CN" sz="1800" kern="1200" baseline="0" dirty="0" smtClean="0"/>
                        <a:t> 1.5</a:t>
                      </a:r>
                      <a:endParaRPr lang="en-US" altLang="zh-CN" sz="1800" kern="1200" baseline="0" dirty="0" smtClean="0"/>
                    </a:p>
                  </a:txBody>
                  <a:tcPr/>
                </a:tc>
              </a:tr>
              <a:tr h="361425">
                <a:tc>
                  <a:txBody>
                    <a:bodyPr/>
                    <a:p>
                      <a:pPr algn="just"/>
                      <a:r>
                        <a:rPr lang="en-US" altLang="zh-CN" dirty="0" smtClean="0"/>
                        <a:t>Natural damping</a:t>
                      </a:r>
                      <a:r>
                        <a:rPr lang="en-US" altLang="zh-CN" baseline="0" dirty="0" smtClean="0"/>
                        <a:t> times (x/y/z)</a:t>
                      </a:r>
                      <a:endParaRPr lang="en-US" altLang="zh-CN" baseline="0" dirty="0" smtClean="0"/>
                    </a:p>
                  </a:txBody>
                  <a:tcPr/>
                </a:tc>
                <a:tc>
                  <a:txBody>
                    <a:bodyPr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/>
                        <a:t>14, 20.9, 13.9 </a:t>
                      </a:r>
                      <a:r>
                        <a:rPr lang="en-US" altLang="zh-CN" sz="1800" kern="1200" dirty="0" err="1" smtClean="0"/>
                        <a:t>ms</a:t>
                      </a:r>
                      <a:endParaRPr lang="en-US" altLang="zh-CN" sz="1800" kern="1200" dirty="0" err="1" smtClean="0"/>
                    </a:p>
                  </a:txBody>
                  <a:tcPr/>
                </a:tc>
              </a:tr>
              <a:tr h="361425">
                <a:tc>
                  <a:txBody>
                    <a:bodyPr/>
                    <a:p>
                      <a:pPr algn="just"/>
                      <a:r>
                        <a:rPr lang="en-US" altLang="zh-CN" dirty="0" smtClean="0"/>
                        <a:t>Lengths of long and medium straight</a:t>
                      </a:r>
                      <a:r>
                        <a:rPr lang="en-US" altLang="zh-CN" baseline="0" dirty="0" smtClean="0"/>
                        <a:t> section</a:t>
                      </a:r>
                      <a:endParaRPr lang="en-US" altLang="zh-CN" baseline="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6 m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361425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altLang="zh-CN" baseline="0" dirty="0" smtClean="0"/>
                        <a:t>LSS/C</a:t>
                      </a:r>
                      <a:endParaRPr lang="en-US" altLang="zh-CN" baseline="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 smtClean="0"/>
                        <a:t>22.22%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361425">
                <a:tc>
                  <a:txBody>
                    <a:bodyPr/>
                    <a:p>
                      <a:pPr algn="just"/>
                      <a:r>
                        <a:rPr lang="en-US" altLang="zh-CN" dirty="0" smtClean="0"/>
                        <a:t>Beta functions at long straight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4.86, 4.56 m</a:t>
                      </a:r>
                      <a:endParaRPr lang="en-US" altLang="zh-CN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7470" y="887095"/>
          <a:ext cx="8946515" cy="5623560"/>
        </p:xfrm>
        <a:graphic>
          <a:graphicData uri="http://schemas.openxmlformats.org/drawingml/2006/table">
            <a:tbl>
              <a:tblPr firstRow="1" bandRow="1">
                <a:tableStyleId>{9DBF6D18-39FE-4F62-982B-516FA106DCAB}</a:tableStyleId>
              </a:tblPr>
              <a:tblGrid>
                <a:gridCol w="2411730"/>
                <a:gridCol w="562610"/>
                <a:gridCol w="1071880"/>
                <a:gridCol w="912495"/>
                <a:gridCol w="1006475"/>
                <a:gridCol w="1105535"/>
                <a:gridCol w="1076325"/>
                <a:gridCol w="799465"/>
              </a:tblGrid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Parameters</a:t>
                      </a:r>
                      <a:endParaRPr lang="en-US" sz="1200" spc="6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Value</a:t>
                      </a:r>
                      <a:endParaRPr lang="en-US" sz="1200" spc="6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SAPS</a:t>
                      </a:r>
                      <a:endParaRPr lang="en-US" sz="1200" spc="6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MAX-IV</a:t>
                      </a:r>
                      <a:endParaRPr lang="en-US" sz="1200" spc="6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Sirius</a:t>
                      </a:r>
                      <a:endParaRPr lang="en-US" sz="1200" spc="6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NSLS-II-U</a:t>
                      </a:r>
                      <a:endParaRPr lang="en-US" sz="1200" spc="6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Diamond-II</a:t>
                      </a:r>
                      <a:endParaRPr lang="en-US" sz="1200" spc="6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CLS-II</a:t>
                      </a:r>
                      <a:endParaRPr lang="en-US" sz="1200" spc="6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Beam energy</a:t>
                      </a:r>
                      <a:endParaRPr 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GeV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3.5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3.5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Natural emittance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pm.rad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33.4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326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34.2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157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81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Circumference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810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528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518.4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792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560.574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616.8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Current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350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Lattice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7BA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7BA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5BA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6BA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9BA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Length in one period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25.3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26.4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25.92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26.4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23.3572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38.55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Natural energy spread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1.1e-3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7.7e-4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8.5e-4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0.076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8e-4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6e-4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Length of straight section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6（32）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5（20）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7/6（20）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7（30）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7.54/5.19（24）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5（16）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LSS/C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23.7%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18.9%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25%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26.52%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58.78%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13%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RF frequency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MHz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166.7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99.931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616.8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Corrected chromaticity (H/V)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+5/+5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+1/+1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+2.366/+2.625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Momentum compaction factor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2.52e-5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3.07e-4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1.74e-4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6.25e-5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1.2e-4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1.1e-4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Harmonic number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450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176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864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934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1028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Natural bunch length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mm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5.1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2.6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110ps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3.5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1.56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Betatron tune (H/V)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76.12/49.27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42.2/14.28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49.11/11.17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85.18/22.14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57.16/20.25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62.2/23.3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Radiation energy loss per turn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keV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904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360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473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317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670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  <a:tr h="31242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Damping time [x/y/z]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ms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14.1/20.9/13.9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15.8//25.8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16.9/22/12.9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25.98/50/46.52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6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14.2/19.5/12</a:t>
                      </a:r>
                      <a:endParaRPr lang="en-US" altLang="en-US" sz="1200" spc="6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200" spc="60">
                        <a:ea typeface="宋体" panose="02010600030101010101" pitchFamily="2" charset="-122"/>
                      </a:endParaRPr>
                    </a:p>
                  </a:txBody>
                  <a:tcPr marL="25400" marR="25400" marT="6350" marB="6350" vert="horz" anchor="ctr" anchorCtr="0"/>
                </a:tc>
              </a:tr>
            </a:tbl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储存环</a:t>
            </a:r>
            <a:r>
              <a:rPr lang="en-US" altLang="zh-CN">
                <a:latin typeface="Times New Roman" panose="02020603050405020304" pitchFamily="18" charset="0"/>
              </a:rPr>
              <a:t>Lattice</a:t>
            </a:r>
            <a:r>
              <a:rPr lang="zh-CN" altLang="en-US">
                <a:latin typeface="Times New Roman" panose="02020603050405020304" pitchFamily="18" charset="0"/>
              </a:rPr>
              <a:t>参数表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最新设计方案磁铁参数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35" y="964565"/>
            <a:ext cx="9143365" cy="1128395"/>
            <a:chOff x="1129" y="4506"/>
            <a:chExt cx="16837" cy="1565"/>
          </a:xfrm>
        </p:grpSpPr>
        <p:grpSp>
          <p:nvGrpSpPr>
            <p:cNvPr id="2" name="组合 1"/>
            <p:cNvGrpSpPr/>
            <p:nvPr/>
          </p:nvGrpSpPr>
          <p:grpSpPr>
            <a:xfrm>
              <a:off x="1129" y="4506"/>
              <a:ext cx="16837" cy="1565"/>
              <a:chOff x="1129" y="4506"/>
              <a:chExt cx="16837" cy="156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1129" y="4506"/>
                <a:ext cx="16837" cy="1565"/>
                <a:chOff x="1129" y="4506"/>
                <a:chExt cx="16837" cy="1565"/>
              </a:xfrm>
            </p:grpSpPr>
            <p:grpSp>
              <p:nvGrpSpPr>
                <p:cNvPr id="40" name="组合 39"/>
                <p:cNvGrpSpPr/>
                <p:nvPr/>
              </p:nvGrpSpPr>
              <p:grpSpPr>
                <a:xfrm>
                  <a:off x="1129" y="4506"/>
                  <a:ext cx="16837" cy="1565"/>
                  <a:chOff x="1129" y="4506"/>
                  <a:chExt cx="16837" cy="1565"/>
                </a:xfrm>
              </p:grpSpPr>
              <p:grpSp>
                <p:nvGrpSpPr>
                  <p:cNvPr id="201" name="组合 200"/>
                  <p:cNvGrpSpPr/>
                  <p:nvPr/>
                </p:nvGrpSpPr>
                <p:grpSpPr>
                  <a:xfrm rot="0">
                    <a:off x="1129" y="4559"/>
                    <a:ext cx="9067" cy="1512"/>
                    <a:chOff x="2781" y="8154"/>
                    <a:chExt cx="12729" cy="1729"/>
                  </a:xfrm>
                </p:grpSpPr>
                <p:grpSp>
                  <p:nvGrpSpPr>
                    <p:cNvPr id="145" name="组合 144"/>
                    <p:cNvGrpSpPr/>
                    <p:nvPr/>
                  </p:nvGrpSpPr>
                  <p:grpSpPr>
                    <a:xfrm>
                      <a:off x="2781" y="8154"/>
                      <a:ext cx="12729" cy="1729"/>
                      <a:chOff x="2766" y="5164"/>
                      <a:chExt cx="12729" cy="1729"/>
                    </a:xfrm>
                  </p:grpSpPr>
                  <p:grpSp>
                    <p:nvGrpSpPr>
                      <p:cNvPr id="147" name="组合 146"/>
                      <p:cNvGrpSpPr/>
                      <p:nvPr/>
                    </p:nvGrpSpPr>
                    <p:grpSpPr>
                      <a:xfrm rot="0">
                        <a:off x="2766" y="5164"/>
                        <a:ext cx="12729" cy="1729"/>
                        <a:chOff x="3131" y="5080"/>
                        <a:chExt cx="12729" cy="1729"/>
                      </a:xfrm>
                    </p:grpSpPr>
                    <p:grpSp>
                      <p:nvGrpSpPr>
                        <p:cNvPr id="150" name="组合 67"/>
                        <p:cNvGrpSpPr/>
                        <p:nvPr/>
                      </p:nvGrpSpPr>
                      <p:grpSpPr>
                        <a:xfrm rot="0">
                          <a:off x="3131" y="5080"/>
                          <a:ext cx="12022" cy="1729"/>
                          <a:chOff x="827" y="4770"/>
                          <a:chExt cx="13009" cy="1729"/>
                        </a:xfrm>
                      </p:grpSpPr>
                      <p:cxnSp>
                        <p:nvCxnSpPr>
                          <p:cNvPr id="151" name="直接连接符 150"/>
                          <p:cNvCxnSpPr/>
                          <p:nvPr/>
                        </p:nvCxnSpPr>
                        <p:spPr>
                          <a:xfrm flipV="1">
                            <a:off x="827" y="5602"/>
                            <a:ext cx="13009" cy="7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52" name="矩形 151"/>
                          <p:cNvSpPr/>
                          <p:nvPr/>
                        </p:nvSpPr>
                        <p:spPr>
                          <a:xfrm>
                            <a:off x="2571" y="4770"/>
                            <a:ext cx="193" cy="1701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53" name="矩形 152"/>
                          <p:cNvSpPr/>
                          <p:nvPr/>
                        </p:nvSpPr>
                        <p:spPr>
                          <a:xfrm>
                            <a:off x="2994" y="4770"/>
                            <a:ext cx="191" cy="1701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54" name="矩形 153"/>
                          <p:cNvSpPr/>
                          <p:nvPr/>
                        </p:nvSpPr>
                        <p:spPr>
                          <a:xfrm>
                            <a:off x="5018" y="4770"/>
                            <a:ext cx="191" cy="1701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55" name="矩形 154"/>
                          <p:cNvSpPr/>
                          <p:nvPr/>
                        </p:nvSpPr>
                        <p:spPr>
                          <a:xfrm>
                            <a:off x="6094" y="4770"/>
                            <a:ext cx="191" cy="170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56" name="矩形 155"/>
                          <p:cNvSpPr/>
                          <p:nvPr/>
                        </p:nvSpPr>
                        <p:spPr>
                          <a:xfrm>
                            <a:off x="7236" y="4770"/>
                            <a:ext cx="191" cy="1701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57" name="矩形 156"/>
                          <p:cNvSpPr/>
                          <p:nvPr/>
                        </p:nvSpPr>
                        <p:spPr>
                          <a:xfrm>
                            <a:off x="8224" y="4796"/>
                            <a:ext cx="191" cy="1703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58" name="矩形 157"/>
                          <p:cNvSpPr/>
                          <p:nvPr/>
                        </p:nvSpPr>
                        <p:spPr>
                          <a:xfrm>
                            <a:off x="10050" y="4770"/>
                            <a:ext cx="329" cy="170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1270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60" name="矩形 159"/>
                          <p:cNvSpPr/>
                          <p:nvPr/>
                        </p:nvSpPr>
                        <p:spPr>
                          <a:xfrm>
                            <a:off x="3488" y="5263"/>
                            <a:ext cx="1194" cy="803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cxnSp>
                        <p:nvCxnSpPr>
                          <p:cNvPr id="161" name="直接连接符 160"/>
                          <p:cNvCxnSpPr/>
                          <p:nvPr/>
                        </p:nvCxnSpPr>
                        <p:spPr>
                          <a:xfrm>
                            <a:off x="3711" y="5263"/>
                            <a:ext cx="0" cy="803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2" name="直接连接符 161"/>
                          <p:cNvCxnSpPr/>
                          <p:nvPr/>
                        </p:nvCxnSpPr>
                        <p:spPr>
                          <a:xfrm>
                            <a:off x="4423" y="5265"/>
                            <a:ext cx="0" cy="80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63" name="矩形 162"/>
                          <p:cNvSpPr/>
                          <p:nvPr/>
                        </p:nvSpPr>
                        <p:spPr>
                          <a:xfrm>
                            <a:off x="5432" y="5246"/>
                            <a:ext cx="176" cy="804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64" name="矩形 163"/>
                          <p:cNvSpPr/>
                          <p:nvPr/>
                        </p:nvSpPr>
                        <p:spPr>
                          <a:xfrm>
                            <a:off x="7896" y="5229"/>
                            <a:ext cx="176" cy="804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65" name="矩形 164"/>
                          <p:cNvSpPr/>
                          <p:nvPr/>
                        </p:nvSpPr>
                        <p:spPr>
                          <a:xfrm>
                            <a:off x="6702" y="5235"/>
                            <a:ext cx="193" cy="771"/>
                          </a:xfrm>
                          <a:prstGeom prst="rect">
                            <a:avLst/>
                          </a:prstGeom>
                          <a:solidFill>
                            <a:srgbClr val="DC32EC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66" name="矩形 165"/>
                          <p:cNvSpPr/>
                          <p:nvPr/>
                        </p:nvSpPr>
                        <p:spPr>
                          <a:xfrm>
                            <a:off x="7572" y="5340"/>
                            <a:ext cx="111" cy="561"/>
                          </a:xfrm>
                          <a:prstGeom prst="rect">
                            <a:avLst/>
                          </a:prstGeom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scaled="0"/>
                          </a:gra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67" name="矩形 166"/>
                          <p:cNvSpPr/>
                          <p:nvPr/>
                        </p:nvSpPr>
                        <p:spPr>
                          <a:xfrm>
                            <a:off x="8681" y="5246"/>
                            <a:ext cx="1097" cy="803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cxnSp>
                        <p:nvCxnSpPr>
                          <p:cNvPr id="168" name="直接连接符 167"/>
                          <p:cNvCxnSpPr/>
                          <p:nvPr/>
                        </p:nvCxnSpPr>
                        <p:spPr>
                          <a:xfrm>
                            <a:off x="8865" y="5265"/>
                            <a:ext cx="0" cy="80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9" name="直接连接符 168"/>
                          <p:cNvCxnSpPr/>
                          <p:nvPr/>
                        </p:nvCxnSpPr>
                        <p:spPr>
                          <a:xfrm>
                            <a:off x="9094" y="5246"/>
                            <a:ext cx="0" cy="80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0" name="直接连接符 169"/>
                          <p:cNvCxnSpPr/>
                          <p:nvPr/>
                        </p:nvCxnSpPr>
                        <p:spPr>
                          <a:xfrm>
                            <a:off x="9324" y="5246"/>
                            <a:ext cx="0" cy="80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1" name="直接连接符 170"/>
                          <p:cNvCxnSpPr/>
                          <p:nvPr/>
                        </p:nvCxnSpPr>
                        <p:spPr>
                          <a:xfrm>
                            <a:off x="9540" y="5235"/>
                            <a:ext cx="0" cy="803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72" name="矩形 171"/>
                          <p:cNvSpPr/>
                          <p:nvPr/>
                        </p:nvSpPr>
                        <p:spPr>
                          <a:xfrm>
                            <a:off x="10638" y="5246"/>
                            <a:ext cx="1478" cy="743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</p:grpSp>
                    <p:grpSp>
                      <p:nvGrpSpPr>
                        <p:cNvPr id="174" name="组合 173"/>
                        <p:cNvGrpSpPr/>
                        <p:nvPr/>
                      </p:nvGrpSpPr>
                      <p:grpSpPr>
                        <a:xfrm>
                          <a:off x="13798" y="5080"/>
                          <a:ext cx="2062" cy="1700"/>
                          <a:chOff x="11176" y="6964"/>
                          <a:chExt cx="2062" cy="1700"/>
                        </a:xfrm>
                      </p:grpSpPr>
                      <p:sp>
                        <p:nvSpPr>
                          <p:cNvPr id="175" name="矩形 174"/>
                          <p:cNvSpPr/>
                          <p:nvPr/>
                        </p:nvSpPr>
                        <p:spPr>
                          <a:xfrm>
                            <a:off x="11176" y="6964"/>
                            <a:ext cx="365" cy="170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76" name="矩形 175"/>
                          <p:cNvSpPr/>
                          <p:nvPr/>
                        </p:nvSpPr>
                        <p:spPr>
                          <a:xfrm>
                            <a:off x="11946" y="7394"/>
                            <a:ext cx="1292" cy="743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</p:grpSp>
                  </p:grpSp>
                  <p:cxnSp>
                    <p:nvCxnSpPr>
                      <p:cNvPr id="179" name="直接连接符 178"/>
                      <p:cNvCxnSpPr/>
                      <p:nvPr/>
                    </p:nvCxnSpPr>
                    <p:spPr>
                      <a:xfrm>
                        <a:off x="12667" y="5633"/>
                        <a:ext cx="0" cy="74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直接连接符 179"/>
                      <p:cNvCxnSpPr/>
                      <p:nvPr/>
                    </p:nvCxnSpPr>
                    <p:spPr>
                      <a:xfrm>
                        <a:off x="12381" y="5634"/>
                        <a:ext cx="0" cy="74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8" name="直接连接符 197"/>
                    <p:cNvCxnSpPr/>
                    <p:nvPr/>
                  </p:nvCxnSpPr>
                  <p:spPr>
                    <a:xfrm>
                      <a:off x="5670" y="8661"/>
                      <a:ext cx="0" cy="804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直接连接符 198"/>
                    <p:cNvCxnSpPr/>
                    <p:nvPr/>
                  </p:nvCxnSpPr>
                  <p:spPr>
                    <a:xfrm>
                      <a:off x="5882" y="8661"/>
                      <a:ext cx="0" cy="804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" name="组合 6"/>
                  <p:cNvGrpSpPr/>
                  <p:nvPr/>
                </p:nvGrpSpPr>
                <p:grpSpPr>
                  <a:xfrm rot="10800000">
                    <a:off x="10214" y="4506"/>
                    <a:ext cx="7752" cy="1512"/>
                    <a:chOff x="3193" y="8154"/>
                    <a:chExt cx="11087" cy="1729"/>
                  </a:xfrm>
                </p:grpSpPr>
                <p:grpSp>
                  <p:nvGrpSpPr>
                    <p:cNvPr id="10" name="组合 9"/>
                    <p:cNvGrpSpPr/>
                    <p:nvPr/>
                  </p:nvGrpSpPr>
                  <p:grpSpPr>
                    <a:xfrm rot="0">
                      <a:off x="3193" y="8154"/>
                      <a:ext cx="11087" cy="1729"/>
                      <a:chOff x="3543" y="5080"/>
                      <a:chExt cx="11087" cy="1729"/>
                    </a:xfrm>
                  </p:grpSpPr>
                  <p:grpSp>
                    <p:nvGrpSpPr>
                      <p:cNvPr id="11" name="组合 67"/>
                      <p:cNvGrpSpPr/>
                      <p:nvPr/>
                    </p:nvGrpSpPr>
                    <p:grpSpPr>
                      <a:xfrm rot="0">
                        <a:off x="3543" y="5080"/>
                        <a:ext cx="11087" cy="1729"/>
                        <a:chOff x="1273" y="4770"/>
                        <a:chExt cx="11997" cy="1729"/>
                      </a:xfrm>
                    </p:grpSpPr>
                    <p:cxnSp>
                      <p:nvCxnSpPr>
                        <p:cNvPr id="12" name="直接连接符 11"/>
                        <p:cNvCxnSpPr/>
                        <p:nvPr/>
                      </p:nvCxnSpPr>
                      <p:spPr>
                        <a:xfrm flipV="1">
                          <a:off x="1273" y="5607"/>
                          <a:ext cx="11997" cy="5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" name="矩形 12"/>
                        <p:cNvSpPr/>
                        <p:nvPr/>
                      </p:nvSpPr>
                      <p:spPr>
                        <a:xfrm>
                          <a:off x="2571" y="4770"/>
                          <a:ext cx="193" cy="1701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14" name="矩形 13"/>
                        <p:cNvSpPr/>
                        <p:nvPr/>
                      </p:nvSpPr>
                      <p:spPr>
                        <a:xfrm>
                          <a:off x="2994" y="4770"/>
                          <a:ext cx="191" cy="1701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15" name="矩形 14"/>
                        <p:cNvSpPr/>
                        <p:nvPr/>
                      </p:nvSpPr>
                      <p:spPr>
                        <a:xfrm>
                          <a:off x="5018" y="4770"/>
                          <a:ext cx="191" cy="1701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16" name="矩形 15"/>
                        <p:cNvSpPr/>
                        <p:nvPr/>
                      </p:nvSpPr>
                      <p:spPr>
                        <a:xfrm>
                          <a:off x="6094" y="4770"/>
                          <a:ext cx="191" cy="1701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17" name="矩形 16"/>
                        <p:cNvSpPr/>
                        <p:nvPr/>
                      </p:nvSpPr>
                      <p:spPr>
                        <a:xfrm>
                          <a:off x="7236" y="4770"/>
                          <a:ext cx="191" cy="1701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18" name="矩形 17"/>
                        <p:cNvSpPr/>
                        <p:nvPr/>
                      </p:nvSpPr>
                      <p:spPr>
                        <a:xfrm>
                          <a:off x="8224" y="4796"/>
                          <a:ext cx="191" cy="1703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19" name="矩形 18"/>
                        <p:cNvSpPr/>
                        <p:nvPr/>
                      </p:nvSpPr>
                      <p:spPr>
                        <a:xfrm>
                          <a:off x="10050" y="4770"/>
                          <a:ext cx="329" cy="1701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1270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20" name="矩形 19"/>
                        <p:cNvSpPr/>
                        <p:nvPr/>
                      </p:nvSpPr>
                      <p:spPr>
                        <a:xfrm>
                          <a:off x="3488" y="5263"/>
                          <a:ext cx="1194" cy="80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cxnSp>
                      <p:nvCxnSpPr>
                        <p:cNvPr id="21" name="直接连接符 20"/>
                        <p:cNvCxnSpPr/>
                        <p:nvPr/>
                      </p:nvCxnSpPr>
                      <p:spPr>
                        <a:xfrm>
                          <a:off x="3711" y="5263"/>
                          <a:ext cx="0" cy="803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" name="直接连接符 21"/>
                        <p:cNvCxnSpPr/>
                        <p:nvPr/>
                      </p:nvCxnSpPr>
                      <p:spPr>
                        <a:xfrm>
                          <a:off x="4423" y="5265"/>
                          <a:ext cx="0" cy="80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" name="矩形 22"/>
                        <p:cNvSpPr/>
                        <p:nvPr/>
                      </p:nvSpPr>
                      <p:spPr>
                        <a:xfrm>
                          <a:off x="5432" y="5246"/>
                          <a:ext cx="176" cy="804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24" name="矩形 23"/>
                        <p:cNvSpPr/>
                        <p:nvPr/>
                      </p:nvSpPr>
                      <p:spPr>
                        <a:xfrm>
                          <a:off x="7896" y="5229"/>
                          <a:ext cx="176" cy="804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25" name="矩形 24"/>
                        <p:cNvSpPr/>
                        <p:nvPr/>
                      </p:nvSpPr>
                      <p:spPr>
                        <a:xfrm>
                          <a:off x="6702" y="5235"/>
                          <a:ext cx="193" cy="771"/>
                        </a:xfrm>
                        <a:prstGeom prst="rect">
                          <a:avLst/>
                        </a:prstGeom>
                        <a:solidFill>
                          <a:srgbClr val="DC32EC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26" name="矩形 25"/>
                        <p:cNvSpPr/>
                        <p:nvPr/>
                      </p:nvSpPr>
                      <p:spPr>
                        <a:xfrm>
                          <a:off x="7572" y="5340"/>
                          <a:ext cx="111" cy="561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rgbClr val="FECF40"/>
                            </a:gs>
                            <a:gs pos="100000">
                              <a:srgbClr val="846C21"/>
                            </a:gs>
                          </a:gsLst>
                          <a:lin scaled="0"/>
                        </a:gra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27" name="矩形 26"/>
                        <p:cNvSpPr/>
                        <p:nvPr/>
                      </p:nvSpPr>
                      <p:spPr>
                        <a:xfrm>
                          <a:off x="8681" y="5246"/>
                          <a:ext cx="1097" cy="80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cxnSp>
                      <p:nvCxnSpPr>
                        <p:cNvPr id="28" name="直接连接符 27"/>
                        <p:cNvCxnSpPr/>
                        <p:nvPr/>
                      </p:nvCxnSpPr>
                      <p:spPr>
                        <a:xfrm>
                          <a:off x="8865" y="5265"/>
                          <a:ext cx="0" cy="80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直接连接符 28"/>
                        <p:cNvCxnSpPr/>
                        <p:nvPr/>
                      </p:nvCxnSpPr>
                      <p:spPr>
                        <a:xfrm>
                          <a:off x="9094" y="5246"/>
                          <a:ext cx="0" cy="80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直接连接符 30"/>
                        <p:cNvCxnSpPr/>
                        <p:nvPr/>
                      </p:nvCxnSpPr>
                      <p:spPr>
                        <a:xfrm>
                          <a:off x="9324" y="5246"/>
                          <a:ext cx="0" cy="80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直接连接符 31"/>
                        <p:cNvCxnSpPr/>
                        <p:nvPr/>
                      </p:nvCxnSpPr>
                      <p:spPr>
                        <a:xfrm>
                          <a:off x="9540" y="5235"/>
                          <a:ext cx="0" cy="803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矩形 32"/>
                      <p:cNvSpPr/>
                      <p:nvPr/>
                    </p:nvSpPr>
                    <p:spPr>
                      <a:xfrm>
                        <a:off x="13801" y="5080"/>
                        <a:ext cx="365" cy="1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p>
                        <a:pPr algn="ctr" fontAlgn="base"/>
                        <a:endParaRPr lang="zh-CN" altLang="en-US" sz="100" strike="noStrike" noProof="1"/>
                      </a:p>
                    </p:txBody>
                  </p:sp>
                </p:grpSp>
                <p:cxnSp>
                  <p:nvCxnSpPr>
                    <p:cNvPr id="37" name="直接连接符 36"/>
                    <p:cNvCxnSpPr/>
                    <p:nvPr/>
                  </p:nvCxnSpPr>
                  <p:spPr>
                    <a:xfrm>
                      <a:off x="5670" y="8661"/>
                      <a:ext cx="0" cy="804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直接连接符 37"/>
                    <p:cNvCxnSpPr/>
                    <p:nvPr/>
                  </p:nvCxnSpPr>
                  <p:spPr>
                    <a:xfrm>
                      <a:off x="5882" y="8661"/>
                      <a:ext cx="0" cy="804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4" name="直接连接符 43"/>
                <p:cNvCxnSpPr/>
                <p:nvPr/>
              </p:nvCxnSpPr>
              <p:spPr>
                <a:xfrm>
                  <a:off x="9643" y="4935"/>
                  <a:ext cx="0" cy="6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接连接符 33"/>
              <p:cNvCxnSpPr/>
              <p:nvPr/>
            </p:nvCxnSpPr>
            <p:spPr>
              <a:xfrm>
                <a:off x="9815" y="4939"/>
                <a:ext cx="0" cy="6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矩形 40"/>
            <p:cNvSpPr/>
            <p:nvPr/>
          </p:nvSpPr>
          <p:spPr>
            <a:xfrm>
              <a:off x="10987" y="4925"/>
              <a:ext cx="973" cy="65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/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1389" y="4917"/>
              <a:ext cx="0" cy="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1544" y="4926"/>
              <a:ext cx="0" cy="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45" y="3027680"/>
            <a:ext cx="2878455" cy="233299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080" y="3027680"/>
            <a:ext cx="2887980" cy="2332990"/>
          </a:xfrm>
          <a:prstGeom prst="rect">
            <a:avLst/>
          </a:prstGeom>
        </p:spPr>
      </p:pic>
      <p:cxnSp>
        <p:nvCxnSpPr>
          <p:cNvPr id="45" name="直接箭头连接符 44"/>
          <p:cNvCxnSpPr/>
          <p:nvPr/>
        </p:nvCxnSpPr>
        <p:spPr>
          <a:xfrm>
            <a:off x="1224280" y="2136775"/>
            <a:ext cx="17780" cy="89090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6398895" y="1954530"/>
            <a:ext cx="635" cy="99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3121025" y="2047875"/>
            <a:ext cx="2743200" cy="864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>
            <a:off x="2087880" y="2136775"/>
            <a:ext cx="5976620" cy="81089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698500" y="5592445"/>
            <a:ext cx="782891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/>
              <a:t> 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大部分四极铁梯度在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50~65 T/m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之间，仅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Q6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梯度在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72.4 T/m</a:t>
            </a:r>
            <a:endParaRPr lang="en-US" altLang="zh-CN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六极铁长度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0.25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米，梯度小于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3260 T/m</a:t>
            </a:r>
            <a:r>
              <a:rPr lang="en-US" altLang="zh-CN" baseline="30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2   </a:t>
            </a:r>
            <a:endParaRPr lang="en-US" altLang="zh-CN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八极铁长度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0.25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米，梯度小于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472590 T/m</a:t>
            </a:r>
            <a:r>
              <a:rPr lang="en-US" altLang="zh-CN" baseline="30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baseline="30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最新设计方案磁铁参数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35" y="964565"/>
            <a:ext cx="9143365" cy="1128395"/>
            <a:chOff x="1129" y="4506"/>
            <a:chExt cx="16837" cy="1565"/>
          </a:xfrm>
        </p:grpSpPr>
        <p:grpSp>
          <p:nvGrpSpPr>
            <p:cNvPr id="2" name="组合 1"/>
            <p:cNvGrpSpPr/>
            <p:nvPr/>
          </p:nvGrpSpPr>
          <p:grpSpPr>
            <a:xfrm>
              <a:off x="1129" y="4506"/>
              <a:ext cx="16837" cy="1565"/>
              <a:chOff x="1129" y="4506"/>
              <a:chExt cx="16837" cy="156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1129" y="4506"/>
                <a:ext cx="16837" cy="1565"/>
                <a:chOff x="1129" y="4506"/>
                <a:chExt cx="16837" cy="1565"/>
              </a:xfrm>
            </p:grpSpPr>
            <p:grpSp>
              <p:nvGrpSpPr>
                <p:cNvPr id="40" name="组合 39"/>
                <p:cNvGrpSpPr/>
                <p:nvPr/>
              </p:nvGrpSpPr>
              <p:grpSpPr>
                <a:xfrm>
                  <a:off x="1129" y="4506"/>
                  <a:ext cx="16837" cy="1565"/>
                  <a:chOff x="1129" y="4506"/>
                  <a:chExt cx="16837" cy="1565"/>
                </a:xfrm>
              </p:grpSpPr>
              <p:grpSp>
                <p:nvGrpSpPr>
                  <p:cNvPr id="201" name="组合 200"/>
                  <p:cNvGrpSpPr/>
                  <p:nvPr/>
                </p:nvGrpSpPr>
                <p:grpSpPr>
                  <a:xfrm rot="0">
                    <a:off x="1129" y="4559"/>
                    <a:ext cx="9067" cy="1512"/>
                    <a:chOff x="2781" y="8154"/>
                    <a:chExt cx="12729" cy="1729"/>
                  </a:xfrm>
                </p:grpSpPr>
                <p:grpSp>
                  <p:nvGrpSpPr>
                    <p:cNvPr id="145" name="组合 144"/>
                    <p:cNvGrpSpPr/>
                    <p:nvPr/>
                  </p:nvGrpSpPr>
                  <p:grpSpPr>
                    <a:xfrm>
                      <a:off x="2781" y="8154"/>
                      <a:ext cx="12729" cy="1729"/>
                      <a:chOff x="2766" y="5164"/>
                      <a:chExt cx="12729" cy="1729"/>
                    </a:xfrm>
                  </p:grpSpPr>
                  <p:grpSp>
                    <p:nvGrpSpPr>
                      <p:cNvPr id="147" name="组合 146"/>
                      <p:cNvGrpSpPr/>
                      <p:nvPr/>
                    </p:nvGrpSpPr>
                    <p:grpSpPr>
                      <a:xfrm rot="0">
                        <a:off x="2766" y="5164"/>
                        <a:ext cx="12729" cy="1729"/>
                        <a:chOff x="3131" y="5080"/>
                        <a:chExt cx="12729" cy="1729"/>
                      </a:xfrm>
                    </p:grpSpPr>
                    <p:grpSp>
                      <p:nvGrpSpPr>
                        <p:cNvPr id="150" name="组合 67"/>
                        <p:cNvGrpSpPr/>
                        <p:nvPr/>
                      </p:nvGrpSpPr>
                      <p:grpSpPr>
                        <a:xfrm rot="0">
                          <a:off x="3131" y="5080"/>
                          <a:ext cx="12022" cy="1729"/>
                          <a:chOff x="827" y="4770"/>
                          <a:chExt cx="13009" cy="1729"/>
                        </a:xfrm>
                      </p:grpSpPr>
                      <p:cxnSp>
                        <p:nvCxnSpPr>
                          <p:cNvPr id="151" name="直接连接符 150"/>
                          <p:cNvCxnSpPr/>
                          <p:nvPr/>
                        </p:nvCxnSpPr>
                        <p:spPr>
                          <a:xfrm flipV="1">
                            <a:off x="827" y="5602"/>
                            <a:ext cx="13009" cy="7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52" name="矩形 151"/>
                          <p:cNvSpPr/>
                          <p:nvPr/>
                        </p:nvSpPr>
                        <p:spPr>
                          <a:xfrm>
                            <a:off x="2571" y="4770"/>
                            <a:ext cx="193" cy="1701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53" name="矩形 152"/>
                          <p:cNvSpPr/>
                          <p:nvPr/>
                        </p:nvSpPr>
                        <p:spPr>
                          <a:xfrm>
                            <a:off x="2994" y="4770"/>
                            <a:ext cx="191" cy="1701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54" name="矩形 153"/>
                          <p:cNvSpPr/>
                          <p:nvPr/>
                        </p:nvSpPr>
                        <p:spPr>
                          <a:xfrm>
                            <a:off x="5018" y="4770"/>
                            <a:ext cx="191" cy="1701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55" name="矩形 154"/>
                          <p:cNvSpPr/>
                          <p:nvPr/>
                        </p:nvSpPr>
                        <p:spPr>
                          <a:xfrm>
                            <a:off x="6094" y="4770"/>
                            <a:ext cx="191" cy="170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56" name="矩形 155"/>
                          <p:cNvSpPr/>
                          <p:nvPr/>
                        </p:nvSpPr>
                        <p:spPr>
                          <a:xfrm>
                            <a:off x="7236" y="4770"/>
                            <a:ext cx="191" cy="1701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57" name="矩形 156"/>
                          <p:cNvSpPr/>
                          <p:nvPr/>
                        </p:nvSpPr>
                        <p:spPr>
                          <a:xfrm>
                            <a:off x="8224" y="4796"/>
                            <a:ext cx="191" cy="1703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58" name="矩形 157"/>
                          <p:cNvSpPr/>
                          <p:nvPr/>
                        </p:nvSpPr>
                        <p:spPr>
                          <a:xfrm>
                            <a:off x="10050" y="4770"/>
                            <a:ext cx="329" cy="170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12700">
                            <a:solidFill>
                              <a:srgbClr val="002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60" name="矩形 159"/>
                          <p:cNvSpPr/>
                          <p:nvPr/>
                        </p:nvSpPr>
                        <p:spPr>
                          <a:xfrm>
                            <a:off x="3488" y="5263"/>
                            <a:ext cx="1194" cy="803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cxnSp>
                        <p:nvCxnSpPr>
                          <p:cNvPr id="161" name="直接连接符 160"/>
                          <p:cNvCxnSpPr/>
                          <p:nvPr/>
                        </p:nvCxnSpPr>
                        <p:spPr>
                          <a:xfrm>
                            <a:off x="3711" y="5263"/>
                            <a:ext cx="0" cy="803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2" name="直接连接符 161"/>
                          <p:cNvCxnSpPr/>
                          <p:nvPr/>
                        </p:nvCxnSpPr>
                        <p:spPr>
                          <a:xfrm>
                            <a:off x="4423" y="5265"/>
                            <a:ext cx="0" cy="80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63" name="矩形 162"/>
                          <p:cNvSpPr/>
                          <p:nvPr/>
                        </p:nvSpPr>
                        <p:spPr>
                          <a:xfrm>
                            <a:off x="5432" y="5246"/>
                            <a:ext cx="176" cy="804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64" name="矩形 163"/>
                          <p:cNvSpPr/>
                          <p:nvPr/>
                        </p:nvSpPr>
                        <p:spPr>
                          <a:xfrm>
                            <a:off x="7896" y="5229"/>
                            <a:ext cx="176" cy="804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65" name="矩形 164"/>
                          <p:cNvSpPr/>
                          <p:nvPr/>
                        </p:nvSpPr>
                        <p:spPr>
                          <a:xfrm>
                            <a:off x="6702" y="5235"/>
                            <a:ext cx="193" cy="771"/>
                          </a:xfrm>
                          <a:prstGeom prst="rect">
                            <a:avLst/>
                          </a:prstGeom>
                          <a:solidFill>
                            <a:srgbClr val="DC32EC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66" name="矩形 165"/>
                          <p:cNvSpPr/>
                          <p:nvPr/>
                        </p:nvSpPr>
                        <p:spPr>
                          <a:xfrm>
                            <a:off x="7572" y="5340"/>
                            <a:ext cx="111" cy="561"/>
                          </a:xfrm>
                          <a:prstGeom prst="rect">
                            <a:avLst/>
                          </a:prstGeom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scaled="0"/>
                          </a:gra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67" name="矩形 166"/>
                          <p:cNvSpPr/>
                          <p:nvPr/>
                        </p:nvSpPr>
                        <p:spPr>
                          <a:xfrm>
                            <a:off x="8681" y="5246"/>
                            <a:ext cx="1097" cy="803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cxnSp>
                        <p:nvCxnSpPr>
                          <p:cNvPr id="168" name="直接连接符 167"/>
                          <p:cNvCxnSpPr/>
                          <p:nvPr/>
                        </p:nvCxnSpPr>
                        <p:spPr>
                          <a:xfrm>
                            <a:off x="8865" y="5265"/>
                            <a:ext cx="0" cy="80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9" name="直接连接符 168"/>
                          <p:cNvCxnSpPr/>
                          <p:nvPr/>
                        </p:nvCxnSpPr>
                        <p:spPr>
                          <a:xfrm>
                            <a:off x="9094" y="5246"/>
                            <a:ext cx="0" cy="80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0" name="直接连接符 169"/>
                          <p:cNvCxnSpPr/>
                          <p:nvPr/>
                        </p:nvCxnSpPr>
                        <p:spPr>
                          <a:xfrm>
                            <a:off x="9324" y="5246"/>
                            <a:ext cx="0" cy="80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1" name="直接连接符 170"/>
                          <p:cNvCxnSpPr/>
                          <p:nvPr/>
                        </p:nvCxnSpPr>
                        <p:spPr>
                          <a:xfrm>
                            <a:off x="9540" y="5235"/>
                            <a:ext cx="0" cy="803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72" name="矩形 171"/>
                          <p:cNvSpPr/>
                          <p:nvPr/>
                        </p:nvSpPr>
                        <p:spPr>
                          <a:xfrm>
                            <a:off x="10638" y="5246"/>
                            <a:ext cx="1478" cy="743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</p:grpSp>
                    <p:grpSp>
                      <p:nvGrpSpPr>
                        <p:cNvPr id="174" name="组合 173"/>
                        <p:cNvGrpSpPr/>
                        <p:nvPr/>
                      </p:nvGrpSpPr>
                      <p:grpSpPr>
                        <a:xfrm>
                          <a:off x="13798" y="5080"/>
                          <a:ext cx="2062" cy="1700"/>
                          <a:chOff x="11176" y="6964"/>
                          <a:chExt cx="2062" cy="1700"/>
                        </a:xfrm>
                      </p:grpSpPr>
                      <p:sp>
                        <p:nvSpPr>
                          <p:cNvPr id="175" name="矩形 174"/>
                          <p:cNvSpPr/>
                          <p:nvPr/>
                        </p:nvSpPr>
                        <p:spPr>
                          <a:xfrm>
                            <a:off x="11176" y="6964"/>
                            <a:ext cx="365" cy="170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  <p:sp>
                        <p:nvSpPr>
                          <p:cNvPr id="176" name="矩形 175"/>
                          <p:cNvSpPr/>
                          <p:nvPr/>
                        </p:nvSpPr>
                        <p:spPr>
                          <a:xfrm>
                            <a:off x="11946" y="7394"/>
                            <a:ext cx="1292" cy="743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p>
                            <a:pPr algn="ctr" fontAlgn="base"/>
                            <a:endParaRPr lang="zh-CN" altLang="en-US" sz="100" strike="noStrike" noProof="1"/>
                          </a:p>
                        </p:txBody>
                      </p:sp>
                    </p:grpSp>
                  </p:grpSp>
                  <p:cxnSp>
                    <p:nvCxnSpPr>
                      <p:cNvPr id="179" name="直接连接符 178"/>
                      <p:cNvCxnSpPr/>
                      <p:nvPr/>
                    </p:nvCxnSpPr>
                    <p:spPr>
                      <a:xfrm>
                        <a:off x="12667" y="5633"/>
                        <a:ext cx="0" cy="74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直接连接符 179"/>
                      <p:cNvCxnSpPr/>
                      <p:nvPr/>
                    </p:nvCxnSpPr>
                    <p:spPr>
                      <a:xfrm>
                        <a:off x="12381" y="5634"/>
                        <a:ext cx="0" cy="74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8" name="直接连接符 197"/>
                    <p:cNvCxnSpPr/>
                    <p:nvPr/>
                  </p:nvCxnSpPr>
                  <p:spPr>
                    <a:xfrm>
                      <a:off x="5670" y="8661"/>
                      <a:ext cx="0" cy="804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直接连接符 198"/>
                    <p:cNvCxnSpPr/>
                    <p:nvPr/>
                  </p:nvCxnSpPr>
                  <p:spPr>
                    <a:xfrm>
                      <a:off x="5882" y="8661"/>
                      <a:ext cx="0" cy="804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" name="组合 6"/>
                  <p:cNvGrpSpPr/>
                  <p:nvPr/>
                </p:nvGrpSpPr>
                <p:grpSpPr>
                  <a:xfrm rot="10800000">
                    <a:off x="10214" y="4506"/>
                    <a:ext cx="7752" cy="1512"/>
                    <a:chOff x="3193" y="8154"/>
                    <a:chExt cx="11087" cy="1729"/>
                  </a:xfrm>
                </p:grpSpPr>
                <p:grpSp>
                  <p:nvGrpSpPr>
                    <p:cNvPr id="10" name="组合 9"/>
                    <p:cNvGrpSpPr/>
                    <p:nvPr/>
                  </p:nvGrpSpPr>
                  <p:grpSpPr>
                    <a:xfrm rot="0">
                      <a:off x="3193" y="8154"/>
                      <a:ext cx="11087" cy="1729"/>
                      <a:chOff x="3543" y="5080"/>
                      <a:chExt cx="11087" cy="1729"/>
                    </a:xfrm>
                  </p:grpSpPr>
                  <p:grpSp>
                    <p:nvGrpSpPr>
                      <p:cNvPr id="11" name="组合 67"/>
                      <p:cNvGrpSpPr/>
                      <p:nvPr/>
                    </p:nvGrpSpPr>
                    <p:grpSpPr>
                      <a:xfrm rot="0">
                        <a:off x="3543" y="5080"/>
                        <a:ext cx="11087" cy="1729"/>
                        <a:chOff x="1273" y="4770"/>
                        <a:chExt cx="11997" cy="1729"/>
                      </a:xfrm>
                    </p:grpSpPr>
                    <p:cxnSp>
                      <p:nvCxnSpPr>
                        <p:cNvPr id="12" name="直接连接符 11"/>
                        <p:cNvCxnSpPr/>
                        <p:nvPr/>
                      </p:nvCxnSpPr>
                      <p:spPr>
                        <a:xfrm flipV="1">
                          <a:off x="1273" y="5607"/>
                          <a:ext cx="11997" cy="5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" name="矩形 12"/>
                        <p:cNvSpPr/>
                        <p:nvPr/>
                      </p:nvSpPr>
                      <p:spPr>
                        <a:xfrm>
                          <a:off x="2571" y="4770"/>
                          <a:ext cx="193" cy="1701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14" name="矩形 13"/>
                        <p:cNvSpPr/>
                        <p:nvPr/>
                      </p:nvSpPr>
                      <p:spPr>
                        <a:xfrm>
                          <a:off x="2994" y="4770"/>
                          <a:ext cx="191" cy="1701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15" name="矩形 14"/>
                        <p:cNvSpPr/>
                        <p:nvPr/>
                      </p:nvSpPr>
                      <p:spPr>
                        <a:xfrm>
                          <a:off x="5018" y="4770"/>
                          <a:ext cx="191" cy="1701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16" name="矩形 15"/>
                        <p:cNvSpPr/>
                        <p:nvPr/>
                      </p:nvSpPr>
                      <p:spPr>
                        <a:xfrm>
                          <a:off x="6094" y="4770"/>
                          <a:ext cx="191" cy="1701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17" name="矩形 16"/>
                        <p:cNvSpPr/>
                        <p:nvPr/>
                      </p:nvSpPr>
                      <p:spPr>
                        <a:xfrm>
                          <a:off x="7236" y="4770"/>
                          <a:ext cx="191" cy="1701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18" name="矩形 17"/>
                        <p:cNvSpPr/>
                        <p:nvPr/>
                      </p:nvSpPr>
                      <p:spPr>
                        <a:xfrm>
                          <a:off x="8224" y="4796"/>
                          <a:ext cx="191" cy="1703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19" name="矩形 18"/>
                        <p:cNvSpPr/>
                        <p:nvPr/>
                      </p:nvSpPr>
                      <p:spPr>
                        <a:xfrm>
                          <a:off x="10050" y="4770"/>
                          <a:ext cx="329" cy="1701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12700">
                          <a:solidFill>
                            <a:srgbClr val="0020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20" name="矩形 19"/>
                        <p:cNvSpPr/>
                        <p:nvPr/>
                      </p:nvSpPr>
                      <p:spPr>
                        <a:xfrm>
                          <a:off x="3488" y="5263"/>
                          <a:ext cx="1194" cy="80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cxnSp>
                      <p:nvCxnSpPr>
                        <p:cNvPr id="21" name="直接连接符 20"/>
                        <p:cNvCxnSpPr/>
                        <p:nvPr/>
                      </p:nvCxnSpPr>
                      <p:spPr>
                        <a:xfrm>
                          <a:off x="3711" y="5263"/>
                          <a:ext cx="0" cy="803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" name="直接连接符 21"/>
                        <p:cNvCxnSpPr/>
                        <p:nvPr/>
                      </p:nvCxnSpPr>
                      <p:spPr>
                        <a:xfrm>
                          <a:off x="4423" y="5265"/>
                          <a:ext cx="0" cy="80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" name="矩形 22"/>
                        <p:cNvSpPr/>
                        <p:nvPr/>
                      </p:nvSpPr>
                      <p:spPr>
                        <a:xfrm>
                          <a:off x="5432" y="5246"/>
                          <a:ext cx="176" cy="804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24" name="矩形 23"/>
                        <p:cNvSpPr/>
                        <p:nvPr/>
                      </p:nvSpPr>
                      <p:spPr>
                        <a:xfrm>
                          <a:off x="7896" y="5229"/>
                          <a:ext cx="176" cy="804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25" name="矩形 24"/>
                        <p:cNvSpPr/>
                        <p:nvPr/>
                      </p:nvSpPr>
                      <p:spPr>
                        <a:xfrm>
                          <a:off x="6702" y="5235"/>
                          <a:ext cx="193" cy="771"/>
                        </a:xfrm>
                        <a:prstGeom prst="rect">
                          <a:avLst/>
                        </a:prstGeom>
                        <a:solidFill>
                          <a:srgbClr val="DC32EC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26" name="矩形 25"/>
                        <p:cNvSpPr/>
                        <p:nvPr/>
                      </p:nvSpPr>
                      <p:spPr>
                        <a:xfrm>
                          <a:off x="7572" y="5340"/>
                          <a:ext cx="111" cy="561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rgbClr val="FECF40"/>
                            </a:gs>
                            <a:gs pos="100000">
                              <a:srgbClr val="846C21"/>
                            </a:gs>
                          </a:gsLst>
                          <a:lin scaled="0"/>
                        </a:gra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sp>
                      <p:nvSpPr>
                        <p:cNvPr id="27" name="矩形 26"/>
                        <p:cNvSpPr/>
                        <p:nvPr/>
                      </p:nvSpPr>
                      <p:spPr>
                        <a:xfrm>
                          <a:off x="8681" y="5246"/>
                          <a:ext cx="1097" cy="80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 fontAlgn="base"/>
                          <a:endParaRPr lang="zh-CN" altLang="en-US" sz="100" strike="noStrike" noProof="1"/>
                        </a:p>
                      </p:txBody>
                    </p:sp>
                    <p:cxnSp>
                      <p:nvCxnSpPr>
                        <p:cNvPr id="28" name="直接连接符 27"/>
                        <p:cNvCxnSpPr/>
                        <p:nvPr/>
                      </p:nvCxnSpPr>
                      <p:spPr>
                        <a:xfrm>
                          <a:off x="8865" y="5265"/>
                          <a:ext cx="0" cy="80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直接连接符 28"/>
                        <p:cNvCxnSpPr/>
                        <p:nvPr/>
                      </p:nvCxnSpPr>
                      <p:spPr>
                        <a:xfrm>
                          <a:off x="9094" y="5246"/>
                          <a:ext cx="0" cy="80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直接连接符 30"/>
                        <p:cNvCxnSpPr/>
                        <p:nvPr/>
                      </p:nvCxnSpPr>
                      <p:spPr>
                        <a:xfrm>
                          <a:off x="9324" y="5246"/>
                          <a:ext cx="0" cy="80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直接连接符 31"/>
                        <p:cNvCxnSpPr/>
                        <p:nvPr/>
                      </p:nvCxnSpPr>
                      <p:spPr>
                        <a:xfrm>
                          <a:off x="9540" y="5235"/>
                          <a:ext cx="0" cy="803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矩形 32"/>
                      <p:cNvSpPr/>
                      <p:nvPr/>
                    </p:nvSpPr>
                    <p:spPr>
                      <a:xfrm>
                        <a:off x="13801" y="5080"/>
                        <a:ext cx="365" cy="1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p>
                        <a:pPr algn="ctr" fontAlgn="base"/>
                        <a:endParaRPr lang="zh-CN" altLang="en-US" sz="100" strike="noStrike" noProof="1"/>
                      </a:p>
                    </p:txBody>
                  </p:sp>
                </p:grpSp>
                <p:cxnSp>
                  <p:nvCxnSpPr>
                    <p:cNvPr id="37" name="直接连接符 36"/>
                    <p:cNvCxnSpPr/>
                    <p:nvPr/>
                  </p:nvCxnSpPr>
                  <p:spPr>
                    <a:xfrm>
                      <a:off x="5670" y="8661"/>
                      <a:ext cx="0" cy="804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直接连接符 37"/>
                    <p:cNvCxnSpPr/>
                    <p:nvPr/>
                  </p:nvCxnSpPr>
                  <p:spPr>
                    <a:xfrm>
                      <a:off x="5882" y="8661"/>
                      <a:ext cx="0" cy="804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4" name="直接连接符 43"/>
                <p:cNvCxnSpPr/>
                <p:nvPr/>
              </p:nvCxnSpPr>
              <p:spPr>
                <a:xfrm>
                  <a:off x="9643" y="4935"/>
                  <a:ext cx="0" cy="6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接连接符 33"/>
              <p:cNvCxnSpPr/>
              <p:nvPr/>
            </p:nvCxnSpPr>
            <p:spPr>
              <a:xfrm>
                <a:off x="9815" y="4939"/>
                <a:ext cx="0" cy="6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矩形 40"/>
            <p:cNvSpPr/>
            <p:nvPr/>
          </p:nvSpPr>
          <p:spPr>
            <a:xfrm>
              <a:off x="10987" y="4925"/>
              <a:ext cx="973" cy="65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/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1389" y="4917"/>
              <a:ext cx="0" cy="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1544" y="4926"/>
              <a:ext cx="0" cy="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接箭头连接符 4"/>
          <p:cNvCxnSpPr/>
          <p:nvPr/>
        </p:nvCxnSpPr>
        <p:spPr>
          <a:xfrm flipH="1">
            <a:off x="3754120" y="1941195"/>
            <a:ext cx="35560" cy="111315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3842385" y="2092325"/>
            <a:ext cx="1781810" cy="89979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671060" y="1941195"/>
            <a:ext cx="1095375" cy="98869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693420" y="3121660"/>
            <a:ext cx="3448685" cy="2824480"/>
            <a:chOff x="1092" y="4916"/>
            <a:chExt cx="5431" cy="444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92" y="4916"/>
              <a:ext cx="5408" cy="444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761" y="7447"/>
              <a:ext cx="225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/>
                <a:t>G = 23.4T/m</a:t>
              </a:r>
              <a:endParaRPr lang="en-US" altLang="zh-CN" sz="160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415" y="5119"/>
              <a:ext cx="11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1.3T</a:t>
              </a:r>
              <a:endParaRPr lang="en-US" altLang="zh-CN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273" y="7447"/>
              <a:ext cx="225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/>
                <a:t>G = 23.4T/m</a:t>
              </a:r>
              <a:endParaRPr lang="en-US" altLang="zh-CN" sz="160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924425" y="3087370"/>
            <a:ext cx="3488690" cy="2882900"/>
            <a:chOff x="7755" y="4862"/>
            <a:chExt cx="5494" cy="4540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5" y="4862"/>
              <a:ext cx="5420" cy="4540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8448" y="7717"/>
              <a:ext cx="225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/>
                <a:t>G = 23.4T/m</a:t>
              </a:r>
              <a:endParaRPr lang="en-US" altLang="zh-CN" sz="160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138" y="5375"/>
              <a:ext cx="11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 T</a:t>
              </a:r>
              <a:endParaRPr lang="en-US" altLang="zh-CN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999" y="7717"/>
              <a:ext cx="225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/>
                <a:t>G = 23.4T/m</a:t>
              </a:r>
              <a:endParaRPr lang="en-US" altLang="zh-CN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最新设计方案磁铁参数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77850" y="1010920"/>
            <a:ext cx="3448685" cy="2824480"/>
            <a:chOff x="1092" y="4916"/>
            <a:chExt cx="5431" cy="444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92" y="4916"/>
              <a:ext cx="5408" cy="444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761" y="7447"/>
              <a:ext cx="225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/>
                <a:t>G = 23.4T/m</a:t>
              </a:r>
              <a:endParaRPr lang="en-US" altLang="zh-CN" sz="160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415" y="5119"/>
              <a:ext cx="11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1.3T</a:t>
              </a:r>
              <a:endParaRPr lang="en-US" altLang="zh-CN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273" y="7447"/>
              <a:ext cx="225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/>
                <a:t>G = 23.4T/m</a:t>
              </a:r>
              <a:endParaRPr lang="en-US" altLang="zh-CN" sz="160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97755" y="981710"/>
            <a:ext cx="3488690" cy="2882900"/>
            <a:chOff x="7755" y="4862"/>
            <a:chExt cx="5494" cy="4540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5" y="4862"/>
              <a:ext cx="5420" cy="4540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8448" y="7717"/>
              <a:ext cx="225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/>
                <a:t>G = 23.4T/m</a:t>
              </a:r>
              <a:endParaRPr lang="en-US" altLang="zh-CN" sz="160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138" y="5375"/>
              <a:ext cx="11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 T</a:t>
              </a:r>
              <a:endParaRPr lang="en-US" altLang="zh-CN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999" y="7717"/>
              <a:ext cx="225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/>
                <a:t>G = 23.4T/m</a:t>
              </a:r>
              <a:endParaRPr lang="en-US" altLang="zh-CN" sz="1600"/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" y="4081780"/>
            <a:ext cx="3074670" cy="2449195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502785" y="4250690"/>
            <a:ext cx="42310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 </a:t>
            </a:r>
            <a:r>
              <a:rPr lang="zh-CN" altLang="en-US"/>
              <a:t>永磁铁制作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 </a:t>
            </a:r>
            <a:r>
              <a:rPr lang="zh-CN" altLang="en-US"/>
              <a:t>共用同一块铁轭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 </a:t>
            </a:r>
            <a:r>
              <a:rPr lang="zh-CN" altLang="en-US"/>
              <a:t>梯度由倾斜极面的方式产生，受限于技术水平，梯度需小于</a:t>
            </a:r>
            <a:r>
              <a:rPr lang="en-US" altLang="zh-CN"/>
              <a:t>25T/m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储存环</a:t>
            </a:r>
            <a:r>
              <a:rPr lang="en-US" altLang="zh-CN">
                <a:latin typeface="Times New Roman" panose="02020603050405020304" pitchFamily="18" charset="0"/>
              </a:rPr>
              <a:t>Lattice</a:t>
            </a:r>
            <a:r>
              <a:rPr lang="zh-CN" altLang="en-US">
                <a:latin typeface="Times New Roman" panose="02020603050405020304" pitchFamily="18" charset="0"/>
              </a:rPr>
              <a:t>相关性能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3675" y="897255"/>
            <a:ext cx="1264285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en-US" altLang="zh-CN" b="1"/>
              <a:t>IBS</a:t>
            </a:r>
            <a:r>
              <a:rPr lang="zh-CN" altLang="en-US" b="1"/>
              <a:t>效应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533400" y="1397635"/>
            <a:ext cx="3783330" cy="1889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/>
              <a:t> </a:t>
            </a:r>
            <a:r>
              <a:rPr lang="zh-CN" altLang="en-US"/>
              <a:t>考虑</a:t>
            </a:r>
            <a:r>
              <a:rPr lang="en-US" altLang="zh-CN"/>
              <a:t>90%</a:t>
            </a:r>
            <a:r>
              <a:rPr lang="zh-CN" altLang="en-US"/>
              <a:t>束团填充</a:t>
            </a:r>
            <a:r>
              <a:rPr lang="en-US" altLang="zh-CN"/>
              <a:t> </a:t>
            </a:r>
            <a:endParaRPr lang="en-US" altLang="zh-CN"/>
          </a:p>
          <a:p>
            <a:pPr marL="285750" indent="-285750" fontAlgn="auto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/>
              <a:t>当耦合系数为</a:t>
            </a:r>
            <a:r>
              <a:rPr lang="en-US" altLang="zh-CN"/>
              <a:t>0.1</a:t>
            </a:r>
            <a:r>
              <a:rPr lang="zh-CN" altLang="en-US"/>
              <a:t>时，分别给出</a:t>
            </a:r>
            <a:r>
              <a:rPr lang="en-US" altLang="zh-CN"/>
              <a:t>0.5A</a:t>
            </a:r>
            <a:r>
              <a:rPr lang="zh-CN" altLang="en-US"/>
              <a:t>以及</a:t>
            </a:r>
            <a:r>
              <a:rPr lang="en-US" altLang="zh-CN"/>
              <a:t>0.35A</a:t>
            </a:r>
            <a:r>
              <a:rPr lang="zh-CN" altLang="en-US"/>
              <a:t>两种情况下，初始束长和理想拉伸后的</a:t>
            </a:r>
            <a:r>
              <a:rPr lang="en-US" altLang="zh-CN"/>
              <a:t>IBS</a:t>
            </a:r>
            <a:r>
              <a:rPr lang="zh-CN" altLang="en-US"/>
              <a:t>平衡发射度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507480" y="897255"/>
            <a:ext cx="1264285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en-US" altLang="zh-CN" b="1"/>
              <a:t>MWI</a:t>
            </a:r>
            <a:r>
              <a:rPr lang="zh-CN" altLang="en-US" b="1"/>
              <a:t>阈值</a:t>
            </a:r>
            <a:endParaRPr lang="zh-CN" altLang="en-US" b="1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97120" y="3350260"/>
            <a:ext cx="3924935" cy="30886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39360" y="1460500"/>
            <a:ext cx="404495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/>
              <a:t> </a:t>
            </a:r>
            <a:r>
              <a:rPr lang="zh-CN" altLang="en-US"/>
              <a:t>考虑增加谐波腔情况下，</a:t>
            </a:r>
            <a:r>
              <a:rPr lang="en-US" altLang="zh-CN"/>
              <a:t>bare lattice</a:t>
            </a:r>
            <a:r>
              <a:rPr lang="zh-CN" altLang="en-US"/>
              <a:t>的</a:t>
            </a:r>
            <a:r>
              <a:rPr lang="en-US" altLang="zh-CN"/>
              <a:t>MWI</a:t>
            </a:r>
            <a:r>
              <a:rPr lang="zh-CN" altLang="en-US"/>
              <a:t>阈值约</a:t>
            </a:r>
            <a:r>
              <a:rPr lang="en-US" altLang="zh-CN"/>
              <a:t>300 mA</a:t>
            </a:r>
            <a:endParaRPr lang="en-US" altLang="zh-CN"/>
          </a:p>
          <a:p>
            <a:pPr marL="285750" indent="-285750" fontAlgn="auto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/>
              <a:t> </a:t>
            </a:r>
            <a:r>
              <a:rPr lang="zh-CN" altLang="en-US"/>
              <a:t>且在</a:t>
            </a:r>
            <a:r>
              <a:rPr lang="en-US" altLang="zh-CN"/>
              <a:t>350 mA</a:t>
            </a:r>
            <a:r>
              <a:rPr lang="zh-CN" altLang="en-US"/>
              <a:t>附近的能散增加较少，小于由于</a:t>
            </a:r>
            <a:r>
              <a:rPr lang="en-US" altLang="zh-CN"/>
              <a:t>IBS</a:t>
            </a:r>
            <a:r>
              <a:rPr lang="zh-CN" altLang="en-US"/>
              <a:t>效应造成的能散增加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75355"/>
            <a:ext cx="3629660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储存环</a:t>
            </a:r>
            <a:r>
              <a:rPr lang="en-US" altLang="zh-CN">
                <a:latin typeface="Times New Roman" panose="02020603050405020304" pitchFamily="18" charset="0"/>
              </a:rPr>
              <a:t>Lattice</a:t>
            </a:r>
            <a:r>
              <a:rPr lang="zh-CN" altLang="en-US">
                <a:latin typeface="Times New Roman" panose="02020603050405020304" pitchFamily="18" charset="0"/>
              </a:rPr>
              <a:t>相关性能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40175" y="863600"/>
            <a:ext cx="1264285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en-US" b="1"/>
              <a:t>亮度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742315" y="1330325"/>
            <a:ext cx="8006715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/>
              <a:t> </a:t>
            </a:r>
            <a:r>
              <a:rPr lang="zh-CN" altLang="en-US"/>
              <a:t>根据</a:t>
            </a:r>
            <a:r>
              <a:rPr lang="en-US" altLang="zh-CN"/>
              <a:t>MWI</a:t>
            </a:r>
            <a:r>
              <a:rPr lang="zh-CN" altLang="en-US"/>
              <a:t>效应造成的能散和束长变化，考虑</a:t>
            </a:r>
            <a:r>
              <a:rPr lang="en-US" altLang="zh-CN"/>
              <a:t>IBS</a:t>
            </a:r>
            <a:r>
              <a:rPr lang="zh-CN" altLang="en-US"/>
              <a:t>效应，预估储存环</a:t>
            </a:r>
            <a:r>
              <a:rPr lang="en-US" altLang="zh-CN"/>
              <a:t>bare lattice</a:t>
            </a:r>
            <a:r>
              <a:rPr lang="zh-CN" altLang="en-US"/>
              <a:t>可实现的亮度</a:t>
            </a:r>
            <a:endParaRPr lang="zh-CN" altLang="en-US"/>
          </a:p>
          <a:p>
            <a:pPr marL="285750" indent="-285750" fontAlgn="auto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/>
              <a:t> </a:t>
            </a:r>
            <a:r>
              <a:rPr lang="zh-CN" altLang="en-US"/>
              <a:t>计算条件：</a:t>
            </a:r>
            <a:r>
              <a:rPr lang="en-US" altLang="zh-CN"/>
              <a:t> CPMU</a:t>
            </a:r>
            <a:r>
              <a:rPr lang="zh-CN" altLang="en-US"/>
              <a:t>：</a:t>
            </a:r>
            <a:r>
              <a:rPr lang="en-US" altLang="zh-CN"/>
              <a:t> gap = 4mm</a:t>
            </a:r>
            <a:r>
              <a:rPr lang="zh-CN" altLang="en-US"/>
              <a:t>，</a:t>
            </a:r>
            <a:r>
              <a:rPr lang="en-US" altLang="zh-CN"/>
              <a:t> </a:t>
            </a:r>
            <a:r>
              <a:rPr lang="zh-CN" altLang="en-US"/>
              <a:t>周期长度</a:t>
            </a:r>
            <a:r>
              <a:rPr lang="en-US" altLang="zh-CN"/>
              <a:t>13.38 mm</a:t>
            </a:r>
            <a:r>
              <a:rPr lang="zh-CN" altLang="en-US"/>
              <a:t>，最高磁场梯度</a:t>
            </a:r>
            <a:r>
              <a:rPr lang="en-US" altLang="zh-CN"/>
              <a:t>1.21T</a:t>
            </a:r>
            <a:endParaRPr lang="zh-CN" altLang="en-US"/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52400" y="2853275"/>
          <a:ext cx="8870315" cy="1964055"/>
        </p:xfrm>
        <a:graphic>
          <a:graphicData uri="http://schemas.openxmlformats.org/drawingml/2006/table">
            <a:tbl>
              <a:tblPr firstRow="1" bandRow="1">
                <a:tableStyleId>{B870D84C-EF31-4E5A-AC50-0331583BA98F}</a:tableStyleId>
              </a:tblPr>
              <a:tblGrid>
                <a:gridCol w="939165"/>
                <a:gridCol w="1264920"/>
                <a:gridCol w="1237615"/>
                <a:gridCol w="1664970"/>
                <a:gridCol w="1501140"/>
                <a:gridCol w="1014730"/>
                <a:gridCol w="1247775"/>
              </a:tblGrid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solidFill>
                            <a:schemeClr val="bg1"/>
                          </a:solidFill>
                        </a:rPr>
                        <a:t>流强</a:t>
                      </a:r>
                      <a:endParaRPr lang="zh-CN" altLang="en-US" sz="1600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solidFill>
                            <a:schemeClr val="bg1"/>
                          </a:solidFill>
                        </a:rPr>
                        <a:t>耦合系数</a:t>
                      </a:r>
                      <a:endParaRPr lang="zh-CN" altLang="en-US" sz="1600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solidFill>
                            <a:schemeClr val="bg1"/>
                          </a:solidFill>
                        </a:rPr>
                        <a:t>束长</a:t>
                      </a:r>
                      <a:endParaRPr lang="zh-CN" altLang="en-US" sz="1600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spc="120">
                          <a:solidFill>
                            <a:schemeClr val="bg1"/>
                          </a:solidFill>
                        </a:rPr>
                        <a:t>beta函数</a:t>
                      </a:r>
                      <a:endParaRPr lang="en-US" altLang="zh-CN" sz="1600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solidFill>
                            <a:schemeClr val="bg1"/>
                          </a:solidFill>
                        </a:rPr>
                        <a:t>平衡发射度</a:t>
                      </a:r>
                      <a:endParaRPr lang="zh-CN" altLang="en-US" sz="1600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solidFill>
                            <a:schemeClr val="bg1"/>
                          </a:solidFill>
                        </a:rPr>
                        <a:t>能散</a:t>
                      </a:r>
                      <a:endParaRPr lang="zh-CN" altLang="en-US" sz="1600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solidFill>
                            <a:schemeClr val="bg1"/>
                          </a:solidFill>
                        </a:rPr>
                        <a:t>最高亮度</a:t>
                      </a:r>
                      <a:endParaRPr lang="zh-CN" altLang="en-US" sz="1600" spc="120">
                        <a:solidFill>
                          <a:schemeClr val="bg1"/>
                        </a:solidFill>
                      </a:endParaRPr>
                    </a:p>
                  </a:txBody>
                  <a:tcPr marL="177800" marR="177800" marT="107950" marB="107950" anchor="ctr" anchorCtr="0"/>
                </a:tc>
              </a:tr>
              <a:tr h="654685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120"/>
                        <a:t>0.5A</a:t>
                      </a:r>
                      <a:endParaRPr lang="en-US" altLang="en-US" sz="1400" spc="120"/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0.1</a:t>
                      </a:r>
                      <a:endParaRPr lang="en-US" sz="1400" spc="120"/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/>
                        <a:t>35.2mm</a:t>
                      </a:r>
                      <a:endParaRPr lang="en-US" altLang="zh-CN" sz="1400" spc="120"/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/>
                        <a:t>4.87m/4.56m</a:t>
                      </a:r>
                      <a:endParaRPr lang="en-US" altLang="zh-CN" sz="1400" spc="120"/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/>
                        <a:t>64pm</a:t>
                      </a:r>
                      <a:endParaRPr lang="en-US" altLang="zh-CN" sz="1400" spc="120"/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/>
                        <a:t>1.27e-3</a:t>
                      </a:r>
                      <a:endParaRPr lang="en-US" altLang="zh-CN" sz="1400" spc="120"/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solidFill>
                            <a:srgbClr val="FF0000"/>
                          </a:solidFill>
                        </a:rPr>
                        <a:t>1.415e22</a:t>
                      </a:r>
                      <a:endParaRPr lang="en-US" altLang="zh-CN" sz="1400" spc="120">
                        <a:solidFill>
                          <a:srgbClr val="FF0000"/>
                        </a:solidFill>
                      </a:endParaRPr>
                    </a:p>
                  </a:txBody>
                  <a:tcPr marL="177800" marR="177800" marT="107950" marB="107950" anchor="ctr" anchorCtr="0"/>
                </a:tc>
              </a:tr>
              <a:tr h="654685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spc="120"/>
                        <a:t>0.35A</a:t>
                      </a:r>
                      <a:endParaRPr lang="en-US" altLang="en-US" sz="1400" spc="120"/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0.1</a:t>
                      </a:r>
                      <a:endParaRPr lang="en-US" sz="1400" spc="120"/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/>
                        <a:t>33.1mm</a:t>
                      </a:r>
                      <a:endParaRPr lang="en-US" altLang="zh-CN" sz="1400" spc="120"/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/>
                        <a:t>4.86m/4.56m</a:t>
                      </a:r>
                      <a:endParaRPr lang="en-US" altLang="zh-CN" sz="1400" spc="120"/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/>
                        <a:t>58.7pm</a:t>
                      </a:r>
                      <a:endParaRPr lang="en-US" altLang="zh-CN" sz="1400" spc="120"/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/>
                        <a:t>1.18e-3</a:t>
                      </a:r>
                      <a:endParaRPr lang="en-US" altLang="zh-CN" sz="1400" spc="120"/>
                    </a:p>
                  </a:txBody>
                  <a:tcPr marL="177800" marR="177800" marT="107950" marB="1079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solidFill>
                            <a:srgbClr val="FF0000"/>
                          </a:solidFill>
                        </a:rPr>
                        <a:t>1.11e22</a:t>
                      </a:r>
                      <a:endParaRPr lang="en-US" altLang="zh-CN" sz="1400" spc="120">
                        <a:solidFill>
                          <a:srgbClr val="FF0000"/>
                        </a:solidFill>
                      </a:endParaRPr>
                    </a:p>
                  </a:txBody>
                  <a:tcPr marL="177800" marR="177800" marT="107950" marB="107950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20090" y="956310"/>
            <a:ext cx="7347585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背景介绍</a:t>
            </a:r>
            <a:endParaRPr lang="zh-CN" altLang="en-US" sz="280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简介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设计目标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设计挑战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实现设计目标中遇到的挑战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明确储存环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设计要求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储存环最新</a:t>
            </a:r>
            <a:r>
              <a:rPr lang="en-US" altLang="zh-CN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</a:t>
            </a:r>
            <a:endParaRPr lang="zh-CN" altLang="en-US" sz="28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确定关键参数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数值优化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参数表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总结</a:t>
            </a:r>
            <a:endParaRPr lang="zh-CN" altLang="en-US" sz="2800" b="1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20090" y="956310"/>
            <a:ext cx="7347585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背景介绍</a:t>
            </a:r>
            <a:endParaRPr lang="zh-CN" altLang="en-US" sz="28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简介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设计目标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设计挑战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实现设计目标中遇到的挑战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明确储存环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设计要求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储存环最新</a:t>
            </a:r>
            <a:r>
              <a:rPr lang="en-US" altLang="zh-CN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</a:t>
            </a:r>
            <a:endParaRPr lang="zh-CN" altLang="en-US" sz="28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确定关键参数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数值优化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参数表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总结</a:t>
            </a:r>
            <a:endParaRPr lang="zh-CN" altLang="en-US" sz="2800" b="1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pPr algn="ctr"/>
            <a:r>
              <a:rPr lang="zh-CN" altLang="en-US">
                <a:latin typeface="Times New Roman" panose="02020603050405020304" pitchFamily="18" charset="0"/>
              </a:rPr>
              <a:t>总结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9430" y="1059180"/>
            <a:ext cx="8229600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 </a:t>
            </a:r>
            <a:r>
              <a:rPr lang="zh-CN" altLang="en-US" sz="2000"/>
              <a:t>在中能超低束流发射度的设计中，需要在超低束流发射度、合理的阻尼时间与较高的动量压缩因子之间寻找平衡。</a:t>
            </a:r>
            <a:endParaRPr lang="zh-CN" altLang="en-US" sz="2000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 SAPS储存环Lattice在混合7BA的基础上，通过替换部分四极铁为反向偏转二极铁、并将全部VB铁替换为带横、纵向梯度的组合二极铁，在能量为3.5 GeV，周长为810米情况下，实现超低束流发射度33.4 pm·rad，且最长阻尼时间小于21 ms</a:t>
            </a:r>
            <a:r>
              <a:rPr lang="zh-CN" altLang="en-US" sz="2000"/>
              <a:t>，动量压缩因子为</a:t>
            </a:r>
            <a:r>
              <a:rPr lang="en-US" altLang="zh-CN" sz="2000"/>
              <a:t>2.52e-5。</a:t>
            </a:r>
            <a:endParaRPr lang="en-US" altLang="zh-CN" sz="2000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 非线性优化后，水平DA为6 mm、垂直DA为5 mm，MA为4%，且±4%的动量偏差下，水平、垂直DA均大于2 mm，满足置换注入以及纵向累积注入的要求。</a:t>
            </a:r>
            <a:endParaRPr lang="en-US" altLang="zh-CN" sz="2000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该Lattice在流强为350mA时，软X射线3~4 keV段的</a:t>
            </a:r>
            <a:r>
              <a:rPr lang="zh-CN" altLang="en-US" sz="2000"/>
              <a:t>最高</a:t>
            </a:r>
            <a:r>
              <a:rPr lang="en-US" altLang="zh-CN" sz="2000"/>
              <a:t>同步辐射亮度即可在1*10</a:t>
            </a:r>
            <a:r>
              <a:rPr lang="en-US" altLang="zh-CN" sz="2000" baseline="30000"/>
              <a:t>22</a:t>
            </a:r>
            <a:r>
              <a:rPr lang="en-US" altLang="zh-CN" sz="2000"/>
              <a:t> phs/s/mm2/mrad2/0.1%BW量级。</a:t>
            </a:r>
            <a:endParaRPr lang="en-US" altLang="zh-CN"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64055" y="2532380"/>
            <a:ext cx="55759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感谢各位老师！</a:t>
            </a:r>
            <a:endParaRPr lang="zh-CN" altLang="en-US" sz="6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请多指教！</a:t>
            </a:r>
            <a:endParaRPr lang="zh-CN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SAPS(Southern Advanced Photon Source)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095" y="971550"/>
            <a:ext cx="81311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SAPS 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定位：粤港澳大湾区的中能第四代同步辐射光源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目标旨在为粤港澳地区的用户提供稳定高质量的 X 射线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能够提供覆盖软、硬能区的高亮度的X射线</a:t>
            </a:r>
            <a:endParaRPr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11680" y="2653665"/>
            <a:ext cx="4950460" cy="3660140"/>
            <a:chOff x="8263" y="4039"/>
            <a:chExt cx="5594" cy="4544"/>
          </a:xfrm>
        </p:grpSpPr>
        <p:pic>
          <p:nvPicPr>
            <p:cNvPr id="13" name="Picture 2" descr="Xian16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8263" y="4039"/>
              <a:ext cx="5594" cy="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太阳形 13"/>
            <p:cNvSpPr/>
            <p:nvPr/>
          </p:nvSpPr>
          <p:spPr bwMode="auto">
            <a:xfrm>
              <a:off x="11623" y="7668"/>
              <a:ext cx="675" cy="563"/>
            </a:xfrm>
            <a:prstGeom prst="su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太阳形 14"/>
            <p:cNvSpPr/>
            <p:nvPr/>
          </p:nvSpPr>
          <p:spPr bwMode="auto">
            <a:xfrm>
              <a:off x="12416" y="6761"/>
              <a:ext cx="675" cy="563"/>
            </a:xfrm>
            <a:prstGeom prst="su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太阳形 15"/>
            <p:cNvSpPr/>
            <p:nvPr/>
          </p:nvSpPr>
          <p:spPr bwMode="auto">
            <a:xfrm>
              <a:off x="11856" y="5422"/>
              <a:ext cx="595" cy="493"/>
            </a:xfrm>
            <a:prstGeom prst="su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太阳形 16"/>
            <p:cNvSpPr/>
            <p:nvPr/>
          </p:nvSpPr>
          <p:spPr bwMode="auto">
            <a:xfrm>
              <a:off x="11871" y="6480"/>
              <a:ext cx="675" cy="563"/>
            </a:xfrm>
            <a:prstGeom prst="su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太阳形 17"/>
            <p:cNvSpPr/>
            <p:nvPr/>
          </p:nvSpPr>
          <p:spPr bwMode="auto">
            <a:xfrm>
              <a:off x="12467" y="7532"/>
              <a:ext cx="675" cy="563"/>
            </a:xfrm>
            <a:prstGeom prst="su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9845" y="1181735"/>
            <a:ext cx="7780655" cy="535114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</a:rPr>
              <a:t>SAPS</a:t>
            </a:r>
            <a:r>
              <a:rPr lang="zh-CN" altLang="en-US">
                <a:latin typeface="Times New Roman" panose="02020603050405020304" pitchFamily="18" charset="0"/>
              </a:rPr>
              <a:t>布局图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1620" y="1038225"/>
            <a:ext cx="382778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3.5 GeV 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衍射极限储存环光源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预留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FEL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的空间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两套注入器方案：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---- </a:t>
            </a:r>
            <a:r>
              <a:rPr lang="zh-CN" altLang="en-US" sz="200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基准方案：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传统的直线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增强器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置换注入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---- </a:t>
            </a:r>
            <a:r>
              <a:rPr lang="zh-CN" altLang="en-US" sz="200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备选方案：</a:t>
            </a:r>
            <a:endParaRPr lang="en-US" altLang="zh-CN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全能量直线注入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纵向累积注入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SAPS </a:t>
            </a:r>
            <a:r>
              <a:rPr lang="zh-CN" altLang="en-US"/>
              <a:t>设计目标</a:t>
            </a:r>
            <a:endParaRPr lang="zh-CN" altLang="en-US"/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305435" y="2079160"/>
          <a:ext cx="8531860" cy="4248150"/>
        </p:xfrm>
        <a:graphic>
          <a:graphicData uri="http://schemas.openxmlformats.org/drawingml/2006/table">
            <a:tbl>
              <a:tblPr firstRow="1" bandRow="1"/>
              <a:tblGrid>
                <a:gridCol w="1054100"/>
                <a:gridCol w="642620"/>
                <a:gridCol w="910590"/>
                <a:gridCol w="1069340"/>
                <a:gridCol w="1155700"/>
                <a:gridCol w="2018030"/>
                <a:gridCol w="1681480"/>
              </a:tblGrid>
              <a:tr h="10706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19050" cap="rnd">
                      <a:solidFill>
                        <a:srgbClr val="2F4A8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2F4A8F"/>
                      </a:solidFill>
                      <a:prstDash val="solid"/>
                    </a:lnT>
                    <a:lnB w="19050">
                      <a:solidFill>
                        <a:srgbClr val="2F4A8F"/>
                      </a:solidFill>
                      <a:prstDash val="solid"/>
                    </a:lnB>
                    <a:solidFill>
                      <a:srgbClr val="2F4A8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能量[GeV]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2F4A8F"/>
                      </a:solidFill>
                      <a:prstDash val="solid"/>
                    </a:lnT>
                    <a:lnB w="19050">
                      <a:solidFill>
                        <a:srgbClr val="2F4A8F"/>
                      </a:solidFill>
                      <a:prstDash val="solid"/>
                    </a:lnB>
                    <a:solidFill>
                      <a:srgbClr val="2F4A8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周长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[m]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2F4A8F"/>
                      </a:solidFill>
                      <a:prstDash val="solid"/>
                    </a:lnT>
                    <a:lnB w="19050">
                      <a:solidFill>
                        <a:srgbClr val="2F4A8F"/>
                      </a:solidFill>
                      <a:prstDash val="solid"/>
                    </a:lnB>
                    <a:solidFill>
                      <a:srgbClr val="2F4A8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流强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[mA]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2F4A8F"/>
                      </a:solidFill>
                      <a:prstDash val="solid"/>
                    </a:lnT>
                    <a:lnB w="19050">
                      <a:solidFill>
                        <a:srgbClr val="2F4A8F"/>
                      </a:solidFill>
                      <a:prstDash val="solid"/>
                    </a:lnB>
                    <a:solidFill>
                      <a:srgbClr val="2F4A8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发射度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[pm·rad]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2F4A8F"/>
                      </a:solidFill>
                      <a:prstDash val="solid"/>
                    </a:lnT>
                    <a:lnB w="19050">
                      <a:solidFill>
                        <a:srgbClr val="2F4A8F"/>
                      </a:solidFill>
                      <a:prstDash val="solid"/>
                    </a:lnB>
                    <a:solidFill>
                      <a:srgbClr val="2F4A8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最高亮度phs/s/mm</a:t>
                      </a:r>
                      <a:r>
                        <a:rPr lang="zh-CN" altLang="en-US" sz="1400" b="1" spc="120" baseline="3000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/mrad</a:t>
                      </a:r>
                      <a:r>
                        <a:rPr lang="zh-CN" altLang="en-US" sz="1400" b="1" spc="120" baseline="3000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/0.1%BW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2F4A8F"/>
                      </a:solidFill>
                      <a:prstDash val="solid"/>
                    </a:lnT>
                    <a:lnB w="19050">
                      <a:solidFill>
                        <a:srgbClr val="2F4A8F"/>
                      </a:solidFill>
                      <a:prstDash val="solid"/>
                    </a:lnB>
                    <a:solidFill>
                      <a:srgbClr val="2F4A8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阻尼时间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(x/y/z)[ms]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2F4A8F"/>
                      </a:solidFill>
                      <a:prstDash val="solid"/>
                    </a:lnR>
                    <a:lnT w="19050" cap="rnd">
                      <a:solidFill>
                        <a:srgbClr val="2F4A8F"/>
                      </a:solidFill>
                      <a:prstDash val="solid"/>
                    </a:lnT>
                    <a:lnB w="19050">
                      <a:solidFill>
                        <a:srgbClr val="2F4A8F"/>
                      </a:solidFill>
                      <a:prstDash val="solid"/>
                    </a:lnB>
                    <a:solidFill>
                      <a:srgbClr val="2F4A8F"/>
                    </a:solidFill>
                  </a:tcPr>
                </a:tc>
              </a:tr>
              <a:tr h="52959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MAX-IV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19050" cap="rnd">
                      <a:solidFill>
                        <a:srgbClr val="2F4A8F"/>
                      </a:solidFill>
                      <a:prstDash val="solid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19050">
                      <a:solidFill>
                        <a:srgbClr val="2F4A8F"/>
                      </a:solidFill>
                      <a:prstDash val="solid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19050">
                      <a:solidFill>
                        <a:srgbClr val="2F4A8F"/>
                      </a:solidFill>
                      <a:prstDash val="solid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528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19050">
                      <a:solidFill>
                        <a:srgbClr val="2F4A8F"/>
                      </a:solidFill>
                      <a:prstDash val="solid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19050">
                      <a:solidFill>
                        <a:srgbClr val="2F4A8F"/>
                      </a:solidFill>
                      <a:prstDash val="solid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326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19050">
                      <a:solidFill>
                        <a:srgbClr val="2F4A8F"/>
                      </a:solidFill>
                      <a:prstDash val="solid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~3e21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19050">
                      <a:solidFill>
                        <a:srgbClr val="2F4A8F"/>
                      </a:solidFill>
                      <a:prstDash val="solid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15.8//25.8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19050" cap="rnd">
                      <a:solidFill>
                        <a:srgbClr val="2F4A8F"/>
                      </a:solidFill>
                      <a:prstDash val="solid"/>
                    </a:lnR>
                    <a:lnT w="19050">
                      <a:solidFill>
                        <a:srgbClr val="2F4A8F"/>
                      </a:solidFill>
                      <a:prstDash val="solid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52959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Sirius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19050" cap="rnd">
                      <a:solidFill>
                        <a:srgbClr val="2F4A8F"/>
                      </a:solidFill>
                      <a:prstDash val="solid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518.4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~2e21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16.9/22/12.9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19050" cap="rnd">
                      <a:solidFill>
                        <a:srgbClr val="2F4A8F"/>
                      </a:solidFill>
                      <a:prstDash val="solid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52959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SLS-II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19050" cap="rnd">
                      <a:solidFill>
                        <a:srgbClr val="2F4A8F"/>
                      </a:solidFill>
                      <a:prstDash val="solid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288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157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&gt;1e21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4.1/7.5/6.4</a:t>
                      </a:r>
                      <a:endParaRPr lang="zh-CN" altLang="en-US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19050" cap="rnd">
                      <a:solidFill>
                        <a:srgbClr val="2F4A8F"/>
                      </a:solidFill>
                      <a:prstDash val="solid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52959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Diamond-II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19050" cap="rnd">
                      <a:solidFill>
                        <a:srgbClr val="2F4A8F"/>
                      </a:solidFill>
                      <a:prstDash val="solid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560.6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157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~3e21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14.2/19.5/12</a:t>
                      </a:r>
                      <a:endParaRPr lang="zh-CN" altLang="en-US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19050" cap="rnd">
                      <a:solidFill>
                        <a:srgbClr val="2F4A8F"/>
                      </a:solidFill>
                      <a:prstDash val="solid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52959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NSLS-II-U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19050" cap="rnd">
                      <a:solidFill>
                        <a:srgbClr val="2F4A8F"/>
                      </a:solidFill>
                      <a:prstDash val="solid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792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34.2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&gt;1e21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25.98/50/46.52</a:t>
                      </a:r>
                      <a:endParaRPr lang="zh-CN" altLang="en-US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19050" cap="rnd">
                      <a:solidFill>
                        <a:srgbClr val="2F4A8F"/>
                      </a:solidFill>
                      <a:prstDash val="solid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3175">
                      <a:solidFill>
                        <a:srgbClr val="2F4A8F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52959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SAPS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19050" cap="rnd">
                      <a:solidFill>
                        <a:srgbClr val="2F4A8F"/>
                      </a:solidFill>
                      <a:prstDash val="solid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19050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19050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&lt;1000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19050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350-500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19050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&lt;60</a:t>
                      </a:r>
                      <a:r>
                        <a:rPr lang="zh-CN" altLang="en-US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19050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&gt;1e22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3175">
                      <a:solidFill>
                        <a:srgbClr val="2F4A8F"/>
                      </a:solidFill>
                      <a:prstDash val="dot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19050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&lt;30ms</a:t>
                      </a:r>
                      <a:endParaRPr lang="en-US" altLang="zh-CN" sz="12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3175">
                      <a:solidFill>
                        <a:srgbClr val="2F4A8F"/>
                      </a:solidFill>
                      <a:prstDash val="dot"/>
                    </a:lnL>
                    <a:lnR w="19050" cap="rnd">
                      <a:solidFill>
                        <a:srgbClr val="2F4A8F"/>
                      </a:solidFill>
                      <a:prstDash val="solid"/>
                    </a:lnR>
                    <a:lnT w="3175">
                      <a:solidFill>
                        <a:srgbClr val="2F4A8F"/>
                      </a:solidFill>
                      <a:prstDash val="dot"/>
                    </a:lnT>
                    <a:lnB w="19050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114935" y="5759620"/>
          <a:ext cx="8912225" cy="6057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5000"/>
                    </a:prstClr>
                  </a:outerShdw>
                </a:effectLst>
              </a:tblPr>
              <a:tblGrid>
                <a:gridCol w="1101090"/>
                <a:gridCol w="671195"/>
                <a:gridCol w="951230"/>
                <a:gridCol w="1116965"/>
                <a:gridCol w="1207135"/>
                <a:gridCol w="2108200"/>
                <a:gridCol w="1756410"/>
              </a:tblGrid>
              <a:tr h="60579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00" b="1" spc="120">
                          <a:solidFill>
                            <a:srgbClr val="2F4A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SAPS</a:t>
                      </a:r>
                      <a:endParaRPr lang="en-US" altLang="zh-CN" sz="1300" b="1" spc="120">
                        <a:solidFill>
                          <a:srgbClr val="2F4A8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 w="28575" cap="rnd">
                      <a:solidFill>
                        <a:srgbClr val="2F4A8F"/>
                      </a:solidFill>
                      <a:prstDash val="solid"/>
                    </a:lnL>
                    <a:lnR>
                      <a:noFill/>
                    </a:lnR>
                    <a:lnT w="28575">
                      <a:solidFill>
                        <a:srgbClr val="2F4A8F"/>
                      </a:solidFill>
                      <a:prstDash val="solid"/>
                    </a:lnT>
                    <a:lnB w="28575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00" b="1" spc="120">
                          <a:solidFill>
                            <a:srgbClr val="2F4A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</a:t>
                      </a:r>
                      <a:endParaRPr lang="en-US" altLang="zh-CN" sz="1300" b="1" spc="120">
                        <a:solidFill>
                          <a:srgbClr val="2F4A8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2F4A8F"/>
                      </a:solidFill>
                      <a:prstDash val="solid"/>
                    </a:lnT>
                    <a:lnB w="28575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00" b="1" spc="120">
                          <a:solidFill>
                            <a:srgbClr val="2F4A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&lt;1000</a:t>
                      </a:r>
                      <a:endParaRPr lang="en-US" altLang="zh-CN" sz="1300" b="1" spc="120">
                        <a:solidFill>
                          <a:srgbClr val="2F4A8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2F4A8F"/>
                      </a:solidFill>
                      <a:prstDash val="solid"/>
                    </a:lnT>
                    <a:lnB w="28575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00" b="1" spc="120">
                          <a:solidFill>
                            <a:srgbClr val="2F4A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350-500</a:t>
                      </a:r>
                      <a:endParaRPr lang="en-US" altLang="zh-CN" sz="1300" b="1" spc="120">
                        <a:solidFill>
                          <a:srgbClr val="2F4A8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2F4A8F"/>
                      </a:solidFill>
                      <a:prstDash val="solid"/>
                    </a:lnT>
                    <a:lnB w="28575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00" b="1" spc="120">
                          <a:solidFill>
                            <a:srgbClr val="2F4A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&lt;60</a:t>
                      </a:r>
                      <a:r>
                        <a:rPr lang="zh-CN" altLang="en-US" sz="1300" b="1" spc="120">
                          <a:solidFill>
                            <a:srgbClr val="2F4A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300" b="1" spc="120">
                          <a:solidFill>
                            <a:srgbClr val="2F4A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300" b="1" spc="120">
                          <a:solidFill>
                            <a:srgbClr val="2F4A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300" b="1" spc="120">
                        <a:solidFill>
                          <a:srgbClr val="2F4A8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2F4A8F"/>
                      </a:solidFill>
                      <a:prstDash val="solid"/>
                    </a:lnT>
                    <a:lnB w="28575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&gt;1e22</a:t>
                      </a:r>
                      <a:endParaRPr lang="en-US" altLang="zh-CN" sz="13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2F4A8F"/>
                      </a:solidFill>
                      <a:prstDash val="solid"/>
                    </a:lnT>
                    <a:lnB w="28575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300" b="1" spc="120">
                          <a:solidFill>
                            <a:srgbClr val="2F4A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&lt;30ms</a:t>
                      </a:r>
                      <a:endParaRPr lang="en-US" altLang="zh-CN" sz="1300" b="1" spc="120">
                        <a:solidFill>
                          <a:srgbClr val="2F4A8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107950" marB="107950" anchor="ctr">
                    <a:lnL>
                      <a:noFill/>
                    </a:lnL>
                    <a:lnR w="28575" cap="rnd">
                      <a:solidFill>
                        <a:srgbClr val="2F4A8F"/>
                      </a:solidFill>
                      <a:prstDash val="solid"/>
                    </a:lnR>
                    <a:lnT w="28575">
                      <a:solidFill>
                        <a:srgbClr val="2F4A8F"/>
                      </a:solidFill>
                      <a:prstDash val="solid"/>
                    </a:lnT>
                    <a:lnB w="28575" cap="rnd">
                      <a:solidFill>
                        <a:srgbClr val="2F4A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06095" y="909320"/>
            <a:ext cx="8131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目标：储存环</a:t>
            </a:r>
            <a:r>
              <a:rPr lang="zh-CN" altLang="en-US" sz="2000">
                <a:sym typeface="+mn-ea"/>
              </a:rPr>
              <a:t>周长</a:t>
            </a:r>
            <a:r>
              <a:rPr lang="en-US" altLang="zh-CN" sz="2000">
                <a:sym typeface="+mn-ea"/>
              </a:rPr>
              <a:t>&lt; 1000</a:t>
            </a:r>
            <a:r>
              <a:rPr lang="zh-CN" altLang="en-US" sz="2000">
                <a:sym typeface="+mn-ea"/>
              </a:rPr>
              <a:t>米，在光子能量</a:t>
            </a:r>
            <a:r>
              <a:rPr lang="en-US" altLang="zh-CN" sz="2000">
                <a:sym typeface="+mn-ea"/>
              </a:rPr>
              <a:t>3~4keV</a:t>
            </a:r>
            <a:r>
              <a:rPr lang="zh-CN" altLang="en-US" sz="2000">
                <a:sym typeface="+mn-ea"/>
              </a:rPr>
              <a:t>段，实现当前中能第四代同步辐射储存环光源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最高亮度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20090" y="956310"/>
            <a:ext cx="7347585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背景介绍</a:t>
            </a:r>
            <a:endParaRPr lang="zh-CN" altLang="en-US" sz="28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简介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设计目标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设计挑战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实现设计目标中面临的挑战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明确储存环</a:t>
            </a:r>
            <a:r>
              <a:rPr lang="en-US" altLang="zh-CN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设计要求</a:t>
            </a:r>
            <a:endParaRPr lang="zh-CN" altLang="en-US" sz="2000">
              <a:solidFill>
                <a:srgbClr val="FF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SAPS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储存环最新</a:t>
            </a:r>
            <a:r>
              <a:rPr lang="en-US" altLang="zh-CN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</a:t>
            </a:r>
            <a:endParaRPr lang="zh-CN" altLang="en-US" sz="28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确定关键参数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储存环</a:t>
            </a:r>
            <a:r>
              <a:rPr lang="en-US" altLang="zh-CN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Lattice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设计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数值优化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lvl="1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参数表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总结</a:t>
            </a:r>
            <a:endParaRPr lang="zh-CN" altLang="en-US" sz="2800" b="1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zh-CN" altLang="en-US">
                <a:latin typeface="Times New Roman" panose="02020603050405020304" pitchFamily="18" charset="0"/>
              </a:rPr>
              <a:t>实现高亮度光源面临的挑战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4780" y="925830"/>
            <a:ext cx="899795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7030A0"/>
                </a:solidFill>
              </a:rPr>
              <a:t>高亮度</a:t>
            </a:r>
            <a:endParaRPr lang="zh-CN" altLang="en-US" b="1">
              <a:solidFill>
                <a:srgbClr val="7030A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482975" y="1353185"/>
            <a:ext cx="534035" cy="27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854575" y="1357630"/>
            <a:ext cx="400685" cy="271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742565" y="1687830"/>
            <a:ext cx="121221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低发射度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854575" y="1692275"/>
            <a:ext cx="99885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zh-CN" altLang="en-US"/>
              <a:t>高流强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5678106" y="1006094"/>
                <a:ext cx="1059180" cy="5505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 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4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06" y="1006094"/>
                <a:ext cx="1059180" cy="550545"/>
              </a:xfrm>
              <a:prstGeom prst="rect">
                <a:avLst/>
              </a:prstGeom>
              <a:blipFill rotWithShape="1">
                <a:blip r:embed="rId1"/>
                <a:stretch>
                  <a:fillRect l="-54" t="-46" r="54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/>
          <p:nvPr/>
        </p:nvCxnSpPr>
        <p:spPr>
          <a:xfrm flipH="1">
            <a:off x="2131695" y="2166620"/>
            <a:ext cx="534035" cy="27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685925" y="2520315"/>
            <a:ext cx="89979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长周长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348355" y="2115185"/>
            <a:ext cx="0" cy="320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742565" y="2494915"/>
            <a:ext cx="1337310" cy="922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小孔径磁铁</a:t>
            </a:r>
            <a:r>
              <a:rPr lang="en-US" altLang="zh-CN"/>
              <a:t>/</a:t>
            </a:r>
            <a:r>
              <a:rPr lang="zh-CN" altLang="en-US"/>
              <a:t>多功能组合磁铁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954780" y="2115185"/>
            <a:ext cx="365760" cy="285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236720" y="2486025"/>
            <a:ext cx="94234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强聚焦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1247711" y="1809369"/>
                <a:ext cx="972185" cy="5200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sz="1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</m:oMath>
                  </m:oMathPara>
                </a14:m>
                <a:endParaRPr lang="en-US" altLang="zh-CN" sz="14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11" y="1809369"/>
                <a:ext cx="972185" cy="520065"/>
              </a:xfrm>
              <a:prstGeom prst="rect">
                <a:avLst/>
              </a:prstGeom>
              <a:blipFill rotWithShape="1">
                <a:blip r:embed="rId2"/>
                <a:stretch>
                  <a:fillRect l="-59" t="-49" r="59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493331" y="2696464"/>
                <a:ext cx="840105" cy="5207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𝜏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 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14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31" y="2696464"/>
                <a:ext cx="840105" cy="520700"/>
              </a:xfrm>
              <a:prstGeom prst="rect">
                <a:avLst/>
              </a:prstGeom>
              <a:blipFill rotWithShape="1">
                <a:blip r:embed="rId3"/>
                <a:stretch>
                  <a:fillRect l="-68" t="-49" r="68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/>
          <p:cNvCxnSpPr/>
          <p:nvPr/>
        </p:nvCxnSpPr>
        <p:spPr>
          <a:xfrm flipH="1">
            <a:off x="1151890" y="2965450"/>
            <a:ext cx="508000" cy="389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68605" y="3413125"/>
            <a:ext cx="141732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0000"/>
                </a:highlight>
              </a:rPr>
              <a:t>长阻尼时间</a:t>
            </a:r>
            <a:endParaRPr lang="zh-CN" altLang="en-US">
              <a:highlight>
                <a:srgbClr val="FF00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0540" y="4025265"/>
            <a:ext cx="820229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/>
              <a:t> </a:t>
            </a:r>
            <a:r>
              <a:rPr lang="zh-CN" altLang="en-US"/>
              <a:t>以早期</a:t>
            </a:r>
            <a:r>
              <a:rPr lang="en-US" altLang="zh-CN"/>
              <a:t>SAPS</a:t>
            </a:r>
            <a:r>
              <a:rPr lang="zh-CN" altLang="en-US"/>
              <a:t>设计为例，当</a:t>
            </a:r>
            <a:r>
              <a:rPr lang="en-US" altLang="zh-CN"/>
              <a:t>E = 3.5 GeV</a:t>
            </a:r>
            <a:r>
              <a:rPr lang="zh-CN" altLang="en-US"/>
              <a:t>，</a:t>
            </a:r>
            <a:r>
              <a:rPr lang="en-US" altLang="zh-CN"/>
              <a:t> </a:t>
            </a:r>
            <a:r>
              <a:rPr lang="zh-CN" altLang="en-US"/>
              <a:t>周期数</a:t>
            </a:r>
            <a:r>
              <a:rPr lang="en-US" altLang="zh-CN"/>
              <a:t>N = 36</a:t>
            </a:r>
            <a:r>
              <a:rPr lang="zh-CN" altLang="en-US"/>
              <a:t>，</a:t>
            </a:r>
            <a:r>
              <a:rPr lang="en-US" altLang="zh-CN"/>
              <a:t> </a:t>
            </a:r>
            <a:r>
              <a:rPr lang="zh-CN" altLang="en-US"/>
              <a:t>周长</a:t>
            </a:r>
            <a:r>
              <a:rPr lang="en-US" altLang="zh-CN"/>
              <a:t>C = 972</a:t>
            </a:r>
            <a:r>
              <a:rPr lang="zh-CN" altLang="en-US"/>
              <a:t>米，采用</a:t>
            </a:r>
            <a:r>
              <a:rPr lang="en-US" altLang="zh-CN"/>
              <a:t>APS-U</a:t>
            </a:r>
            <a:r>
              <a:rPr lang="zh-CN" altLang="en-US"/>
              <a:t>型</a:t>
            </a:r>
            <a:r>
              <a:rPr lang="en-US" altLang="zh-CN"/>
              <a:t>H-7BA</a:t>
            </a:r>
            <a:r>
              <a:rPr lang="zh-CN" altLang="en-US"/>
              <a:t>设计，发射度可达</a:t>
            </a:r>
            <a:r>
              <a:rPr lang="en-US" altLang="zh-CN"/>
              <a:t>20 pm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·rad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，不过，纵向阻尼时间可达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ms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较长的阻尼时间引起</a:t>
            </a:r>
            <a:r>
              <a:rPr lang="zh-CN" altLang="en-US" dirty="0" smtClean="0">
                <a:sym typeface="+mn-ea"/>
              </a:rPr>
              <a:t>非常严重的集体效应</a:t>
            </a:r>
            <a:r>
              <a:rPr lang="en-US" altLang="zh-CN" dirty="0" smtClean="0">
                <a:sym typeface="+mn-ea"/>
              </a:rPr>
              <a:t>: </a:t>
            </a:r>
            <a:endParaRPr lang="en-US" altLang="zh-CN" dirty="0" smtClean="0">
              <a:sym typeface="+mn-ea"/>
            </a:endParaRPr>
          </a:p>
          <a:p>
            <a:pPr marL="0" lvl="1"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dirty="0" smtClean="0">
                <a:sym typeface="+mn-ea"/>
              </a:rPr>
              <a:t>如</a:t>
            </a:r>
            <a:r>
              <a:rPr lang="en-US" altLang="zh-CN" dirty="0" smtClean="0">
                <a:sym typeface="+mn-ea"/>
              </a:rPr>
              <a:t>IBS</a:t>
            </a:r>
            <a:r>
              <a:rPr lang="zh-CN" altLang="en-US" dirty="0" smtClean="0">
                <a:sym typeface="+mn-ea"/>
              </a:rPr>
              <a:t>发射度</a:t>
            </a:r>
            <a:r>
              <a:rPr lang="en-US" altLang="zh-CN" dirty="0" smtClean="0">
                <a:sym typeface="+mn-ea"/>
              </a:rPr>
              <a:t>(</a:t>
            </a:r>
            <a:r>
              <a:rPr lang="zh-CN" altLang="en-US" dirty="0" smtClean="0">
                <a:sym typeface="+mn-ea"/>
              </a:rPr>
              <a:t>影响最终亮度</a:t>
            </a:r>
            <a:r>
              <a:rPr lang="en-US" altLang="zh-CN" dirty="0" smtClean="0">
                <a:sym typeface="+mn-ea"/>
              </a:rPr>
              <a:t>)</a:t>
            </a:r>
            <a:r>
              <a:rPr lang="zh-CN" altLang="en-US" dirty="0" smtClean="0">
                <a:sym typeface="+mn-ea"/>
              </a:rPr>
              <a:t>、流强阈值降低等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若为了降低阻尼时间、采用大量的阻尼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wiggler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，将占用大量直线节，使得用于放置插入件的直线节数目减少，这并非我们所要。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 animBg="1"/>
      <p:bldP spid="9" grpId="0" animBg="1"/>
      <p:bldP spid="18" grpId="1"/>
      <p:bldP spid="10" grpId="1" animBg="1"/>
      <p:bldP spid="9" grpId="1" animBg="1"/>
      <p:bldP spid="14" grpId="0" animBg="1"/>
      <p:bldP spid="16" grpId="0" animBg="1"/>
      <p:bldP spid="15" grpId="0" animBg="1"/>
      <p:bldP spid="14" grpId="1" animBg="1"/>
      <p:bldP spid="16" grpId="1" animBg="1"/>
      <p:bldP spid="15" grpId="1" animBg="1"/>
      <p:bldP spid="19" grpId="0"/>
      <p:bldP spid="19" grpId="1"/>
      <p:bldP spid="21" grpId="0" bldLvl="0" animBg="1"/>
      <p:bldP spid="21" grpId="1" animBg="1"/>
      <p:bldP spid="22" grpId="0"/>
      <p:bldP spid="22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2400" y="182245"/>
            <a:ext cx="8670290" cy="582930"/>
          </a:xfrm>
        </p:spPr>
        <p:txBody>
          <a:bodyPr>
            <a:normAutofit/>
          </a:bodyPr>
          <a:p>
            <a:r>
              <a:rPr lang="zh-CN" altLang="en-US">
                <a:latin typeface="Times New Roman" panose="02020603050405020304" pitchFamily="18" charset="0"/>
              </a:rPr>
              <a:t>实现高亮度光源面临的挑战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4780" y="925830"/>
            <a:ext cx="899795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7030A0"/>
                </a:solidFill>
              </a:rPr>
              <a:t>高亮度</a:t>
            </a:r>
            <a:endParaRPr lang="zh-CN" altLang="en-US" b="1">
              <a:solidFill>
                <a:srgbClr val="7030A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482975" y="1353185"/>
            <a:ext cx="534035" cy="27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854575" y="1357630"/>
            <a:ext cx="400685" cy="271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742565" y="1687830"/>
            <a:ext cx="121221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低发射度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854575" y="1692275"/>
            <a:ext cx="99885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zh-CN" altLang="en-US"/>
              <a:t>高流强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5678106" y="1006094"/>
                <a:ext cx="1059180" cy="5505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 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4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06" y="1006094"/>
                <a:ext cx="1059180" cy="550545"/>
              </a:xfrm>
              <a:prstGeom prst="rect">
                <a:avLst/>
              </a:prstGeom>
              <a:blipFill rotWithShape="1">
                <a:blip r:embed="rId1"/>
                <a:stretch>
                  <a:fillRect l="-54" t="-46" r="54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/>
          <p:nvPr/>
        </p:nvCxnSpPr>
        <p:spPr>
          <a:xfrm flipH="1">
            <a:off x="2131695" y="2166620"/>
            <a:ext cx="534035" cy="27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685925" y="2520315"/>
            <a:ext cx="89979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长周长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348355" y="2115185"/>
            <a:ext cx="0" cy="320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742565" y="2494915"/>
            <a:ext cx="1337310" cy="922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小孔径磁铁</a:t>
            </a:r>
            <a:r>
              <a:rPr lang="en-US" altLang="zh-CN"/>
              <a:t>/</a:t>
            </a:r>
            <a:r>
              <a:rPr lang="zh-CN" altLang="en-US"/>
              <a:t>多功能组合磁铁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954780" y="2115185"/>
            <a:ext cx="365760" cy="285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236720" y="2486025"/>
            <a:ext cx="94234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强聚焦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1247711" y="1809369"/>
                <a:ext cx="972185" cy="5200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sz="1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</m:oMath>
                  </m:oMathPara>
                </a14:m>
                <a:endParaRPr lang="en-US" altLang="zh-CN" sz="14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11" y="1809369"/>
                <a:ext cx="972185" cy="520065"/>
              </a:xfrm>
              <a:prstGeom prst="rect">
                <a:avLst/>
              </a:prstGeom>
              <a:blipFill rotWithShape="1">
                <a:blip r:embed="rId2"/>
                <a:stretch>
                  <a:fillRect l="-59" t="-49" r="59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493331" y="2696464"/>
                <a:ext cx="840105" cy="5207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𝜏</m:t>
                      </m:r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 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14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31" y="2696464"/>
                <a:ext cx="840105" cy="520700"/>
              </a:xfrm>
              <a:prstGeom prst="rect">
                <a:avLst/>
              </a:prstGeom>
              <a:blipFill rotWithShape="1">
                <a:blip r:embed="rId3"/>
                <a:stretch>
                  <a:fillRect l="-68" t="-49" r="68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/>
          <p:cNvCxnSpPr/>
          <p:nvPr/>
        </p:nvCxnSpPr>
        <p:spPr>
          <a:xfrm flipH="1">
            <a:off x="1151890" y="2965450"/>
            <a:ext cx="508000" cy="389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68605" y="3413125"/>
            <a:ext cx="141732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长阻尼时间</a:t>
            </a:r>
            <a:endParaRPr lang="zh-CN" altLang="en-US"/>
          </a:p>
        </p:txBody>
      </p:sp>
      <p:cxnSp>
        <p:nvCxnSpPr>
          <p:cNvPr id="42" name="直接箭头连接符 41"/>
          <p:cNvCxnSpPr/>
          <p:nvPr/>
        </p:nvCxnSpPr>
        <p:spPr>
          <a:xfrm>
            <a:off x="913130" y="3839210"/>
            <a:ext cx="0" cy="1807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913765" y="5659755"/>
            <a:ext cx="2571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568700" y="5475605"/>
            <a:ext cx="164592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集体效应严重</a:t>
            </a:r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131695" y="3023235"/>
            <a:ext cx="26670" cy="167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659890" y="4685665"/>
            <a:ext cx="94234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大阻抗</a:t>
            </a:r>
            <a:endParaRPr lang="zh-CN" altLang="en-US"/>
          </a:p>
        </p:txBody>
      </p:sp>
      <p:cxnSp>
        <p:nvCxnSpPr>
          <p:cNvPr id="48" name="直接箭头连接符 47"/>
          <p:cNvCxnSpPr/>
          <p:nvPr/>
        </p:nvCxnSpPr>
        <p:spPr>
          <a:xfrm flipH="1">
            <a:off x="2414270" y="3463290"/>
            <a:ext cx="596900" cy="1175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2484755" y="5113020"/>
            <a:ext cx="1380490" cy="302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4707890" y="2940050"/>
            <a:ext cx="0" cy="318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236720" y="3279775"/>
            <a:ext cx="94234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色散小</a:t>
            </a:r>
            <a:endParaRPr lang="zh-CN" altLang="en-US"/>
          </a:p>
        </p:txBody>
      </p:sp>
      <p:cxnSp>
        <p:nvCxnSpPr>
          <p:cNvPr id="53" name="直接箭头连接符 52"/>
          <p:cNvCxnSpPr/>
          <p:nvPr/>
        </p:nvCxnSpPr>
        <p:spPr>
          <a:xfrm>
            <a:off x="4707890" y="3711575"/>
            <a:ext cx="2540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506470" y="4081145"/>
            <a:ext cx="179705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0000"/>
                </a:highlight>
              </a:rPr>
              <a:t>低动量压缩因子</a:t>
            </a:r>
            <a:endParaRPr lang="zh-CN" altLang="en-US">
              <a:highlight>
                <a:srgbClr val="FF0000"/>
              </a:highlight>
            </a:endParaRPr>
          </a:p>
        </p:txBody>
      </p:sp>
      <p:cxnSp>
        <p:nvCxnSpPr>
          <p:cNvPr id="70" name="直接箭头连接符 69"/>
          <p:cNvCxnSpPr/>
          <p:nvPr/>
        </p:nvCxnSpPr>
        <p:spPr>
          <a:xfrm>
            <a:off x="2360930" y="3079750"/>
            <a:ext cx="1122045" cy="1059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4690110" y="4495165"/>
            <a:ext cx="17780" cy="934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本框 70"/>
              <p:cNvSpPr txBox="1"/>
              <p:nvPr/>
            </p:nvSpPr>
            <p:spPr>
              <a:xfrm>
                <a:off x="4644961" y="3613404"/>
                <a:ext cx="899795" cy="49085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∝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altLang="zh-CN" sz="14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961" y="3613404"/>
                <a:ext cx="899795" cy="490855"/>
              </a:xfrm>
              <a:prstGeom prst="rect">
                <a:avLst/>
              </a:prstGeom>
              <a:blipFill rotWithShape="1">
                <a:blip r:embed="rId4"/>
                <a:stretch>
                  <a:fillRect l="-63" t="-52" r="63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组合 37"/>
          <p:cNvGrpSpPr/>
          <p:nvPr/>
        </p:nvGrpSpPr>
        <p:grpSpPr>
          <a:xfrm>
            <a:off x="5853430" y="2239645"/>
            <a:ext cx="2964180" cy="2713990"/>
            <a:chOff x="9218" y="3527"/>
            <a:chExt cx="4668" cy="42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18" y="3527"/>
              <a:ext cx="4577" cy="2358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11277" y="4816"/>
              <a:ext cx="957" cy="9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5" name="图片 3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9737" y="6633"/>
              <a:ext cx="4149" cy="1168"/>
            </a:xfrm>
            <a:prstGeom prst="rect">
              <a:avLst/>
            </a:prstGeom>
          </p:spPr>
        </p:pic>
        <p:sp>
          <p:nvSpPr>
            <p:cNvPr id="36" name="上箭头 35"/>
            <p:cNvSpPr/>
            <p:nvPr/>
          </p:nvSpPr>
          <p:spPr>
            <a:xfrm>
              <a:off x="11615" y="6114"/>
              <a:ext cx="393" cy="51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436870" y="4953635"/>
            <a:ext cx="35890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/>
              <a:t> SAPS</a:t>
            </a:r>
            <a:r>
              <a:rPr lang="zh-CN" altLang="en-US"/>
              <a:t>曾尝试用</a:t>
            </a:r>
            <a:r>
              <a:rPr lang="en-US" altLang="zh-CN"/>
              <a:t>SLS-II</a:t>
            </a:r>
            <a:r>
              <a:rPr lang="zh-CN" altLang="en-US"/>
              <a:t>型单元节替换</a:t>
            </a:r>
            <a:r>
              <a:rPr lang="en-US" altLang="zh-CN"/>
              <a:t>H-7BA</a:t>
            </a:r>
            <a:r>
              <a:rPr lang="zh-CN" altLang="en-US"/>
              <a:t>中的三组类</a:t>
            </a:r>
            <a:r>
              <a:rPr lang="en-US" altLang="zh-CN"/>
              <a:t>TME</a:t>
            </a:r>
            <a:r>
              <a:rPr lang="zh-CN" altLang="en-US"/>
              <a:t>单元节，结果动量压缩因子迅速降低，</a:t>
            </a:r>
            <a:r>
              <a:rPr lang="en-US" altLang="zh-CN"/>
              <a:t>~1e-5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0" grpId="1" animBg="1"/>
      <p:bldP spid="9" grpId="1" animBg="1"/>
      <p:bldP spid="14" grpId="1" animBg="1"/>
      <p:bldP spid="16" grpId="1" animBg="1"/>
      <p:bldP spid="15" grpId="1" animBg="1"/>
      <p:bldP spid="19" grpId="1"/>
      <p:bldP spid="21" grpId="1" animBg="1"/>
      <p:bldP spid="22" grpId="1"/>
      <p:bldP spid="29" grpId="0" bldLvl="0" animBg="1"/>
      <p:bldP spid="29" grpId="1" animBg="1"/>
      <p:bldP spid="31" grpId="0" animBg="1"/>
      <p:bldP spid="31" grpId="1" animBg="1"/>
      <p:bldP spid="25" grpId="0" animBg="1"/>
      <p:bldP spid="27" grpId="0" bldLvl="0" animBg="1"/>
      <p:bldP spid="25" grpId="1" animBg="1"/>
      <p:bldP spid="27" grpId="1" animBg="1"/>
      <p:bldP spid="37" grpId="0"/>
      <p:bldP spid="37" grpId="1"/>
    </p:bldLst>
  </p:timing>
</p:sld>
</file>

<file path=ppt/tags/tag1.xml><?xml version="1.0" encoding="utf-8"?>
<p:tagLst xmlns:p="http://schemas.openxmlformats.org/presentationml/2006/main">
  <p:tag name="KSO_WM_UNIT_TABLE_BEAUTIFY" val="smartTable{b00eb681-5efe-437b-bfdf-6c2e0912d308}"/>
  <p:tag name="TABLE_EMPHASIZE_COLOR" val="3099279"/>
  <p:tag name="TABLE_SKINIDX" val="0"/>
  <p:tag name="TABLE_COLORIDX" val="18"/>
  <p:tag name="TABLE_COLOR_RGB" val="0x000000*0xFFFFFF*0x212121*0xFFFFFF*0x2F4A8F*0x834D5E*0x857B94*0x99A58D*0xC7AF93*0x6C8EA9"/>
  <p:tag name="TABLE_ENDDRAG_ORIGIN_RECT" val="693*46"/>
  <p:tag name="TABLE_ENDDRAG_RECT" val="13*460*693*46"/>
  <p:tag name="TABLE_RECT" val="24.1*124.463*671.8*382.9"/>
  <p:tag name="TABLE_ONEKEY_SKIN_IDX" val="0"/>
  <p:tag name="TABLE_EMPHASIZE_ROW" val="6"/>
  <p:tag name="TABLE_EMPHASIZE_ID" val="1"/>
</p:tagLst>
</file>

<file path=ppt/tags/tag10.xml><?xml version="1.0" encoding="utf-8"?>
<p:tagLst xmlns:p="http://schemas.openxmlformats.org/presentationml/2006/main">
  <p:tag name="COMMONDATA" val="eyJoZGlkIjoiYzgxODFiNDk1OTVmYTBlNzZkY2VkNGYzOTNjNjAxNjgifQ=="/>
  <p:tag name="KSO_WPP_MARK_KEY" val="116e40b2-a5c1-4d8c-a9e3-2c1e23986ad3"/>
</p:tagLst>
</file>

<file path=ppt/tags/tag2.xml><?xml version="1.0" encoding="utf-8"?>
<p:tagLst xmlns:p="http://schemas.openxmlformats.org/presentationml/2006/main">
  <p:tag name="TABLE_EMPHASIZE_UUID" val="smartTable{b00eb681-5efe-437b-bfdf-6c2e0912d308}"/>
  <p:tag name="TABLE_EMPHASIZE_TYPE" val="horizontal"/>
</p:tagLst>
</file>

<file path=ppt/tags/tag3.xml><?xml version="1.0" encoding="utf-8"?>
<p:tagLst xmlns:p="http://schemas.openxmlformats.org/presentationml/2006/main">
  <p:tag name="KSO_WM_UNIT_PLACING_PICTURE_USER_VIEWPORT" val="{&quot;height&quot;:1474,&quot;width&quot;:5235}"/>
</p:tagLst>
</file>

<file path=ppt/tags/tag4.xml><?xml version="1.0" encoding="utf-8"?>
<p:tagLst xmlns:p="http://schemas.openxmlformats.org/presentationml/2006/main">
  <p:tag name="KSO_WM_UNIT_PLACING_PICTURE_USER_VIEWPORT" val="{&quot;height&quot;:1474,&quot;width&quot;:5235}"/>
</p:tagLst>
</file>

<file path=ppt/tags/tag5.xml><?xml version="1.0" encoding="utf-8"?>
<p:tagLst xmlns:p="http://schemas.openxmlformats.org/presentationml/2006/main">
  <p:tag name="KSO_WM_UNIT_PLACING_PICTURE_USER_VIEWPORT" val="{&quot;height&quot;:3302,&quot;width&quot;:6216}"/>
</p:tagLst>
</file>

<file path=ppt/tags/tag6.xml><?xml version="1.0" encoding="utf-8"?>
<p:tagLst xmlns:p="http://schemas.openxmlformats.org/presentationml/2006/main">
  <p:tag name="KSO_WM_UNIT_TABLE_BEAUTIFY" val="smartTable{277ce0a6-86c2-4393-94e7-278945ae1a21}"/>
</p:tagLst>
</file>

<file path=ppt/tags/tag7.xml><?xml version="1.0" encoding="utf-8"?>
<p:tagLst xmlns:p="http://schemas.openxmlformats.org/presentationml/2006/main">
  <p:tag name="KSO_WM_UNIT_TABLE_BEAUTIFY" val="smartTable{474f2e7b-5ae3-4c15-8b28-a24252b5d8f8}"/>
  <p:tag name="TABLE_RECT" val="48.725*118.213*622.55*349.65"/>
  <p:tag name="TABLE_ONEKEY_SKIN_IDX" val="1"/>
  <p:tag name="TABLE_SKINIDX" val="2"/>
  <p:tag name="TABLE_COLORIDX" val="16"/>
  <p:tag name="TABLE_ENDDRAG_ORIGIN_RECT" val="704*459"/>
  <p:tag name="TABLE_ENDDRAG_RECT" val="6*69*704*459"/>
</p:tagLst>
</file>

<file path=ppt/tags/tag8.xml><?xml version="1.0" encoding="utf-8"?>
<p:tagLst xmlns:p="http://schemas.openxmlformats.org/presentationml/2006/main">
  <p:tag name="KSO_WM_UNIT_PLACING_PICTURE_USER_VIEWPORT" val="{&quot;height&quot;:6013.325984251968,&quot;width&quot;:7640.548031496063}"/>
</p:tagLst>
</file>

<file path=ppt/tags/tag9.xml><?xml version="1.0" encoding="utf-8"?>
<p:tagLst xmlns:p="http://schemas.openxmlformats.org/presentationml/2006/main">
  <p:tag name="KSO_WM_UNIT_TABLE_BEAUTIFY" val="smartTable{df179539-379c-4198-8924-f41aaeaf297d}"/>
  <p:tag name="TABLE_RECT" val="36*272.367*648*154.6"/>
  <p:tag name="TABLE_ONEKEY_SKIN_IDX" val="1"/>
  <p:tag name="TABLE_SKINIDX" val="2"/>
  <p:tag name="TABLE_COLORIDX" val="16"/>
  <p:tag name="TABLE_COLOR_RGB" val="0x000000*0xFFFFFF*0x212121*0xFFFFFF*0x2F4A8F*0x834D5E*0x857B94*0x99A58D*0xC7AF93*0x6C8EA9"/>
  <p:tag name="TABLE_ENDDRAG_ORIGIN_RECT" val="697*192"/>
  <p:tag name="TABLE_ENDDRAG_RECT" val="11*234*697*19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6326</Words>
  <Application>WPS 演示</Application>
  <PresentationFormat>全屏显示(4:3)</PresentationFormat>
  <Paragraphs>926</Paragraphs>
  <Slides>32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Times New Roman</vt:lpstr>
      <vt:lpstr>Arial Black</vt:lpstr>
      <vt:lpstr>Wingdings</vt:lpstr>
      <vt:lpstr>微软雅黑</vt:lpstr>
      <vt:lpstr>Cambria Math</vt:lpstr>
      <vt:lpstr>MS Mincho</vt:lpstr>
      <vt:lpstr>Calibri</vt:lpstr>
      <vt:lpstr>Arial Unicode MS</vt:lpstr>
      <vt:lpstr>Segoe Print</vt:lpstr>
      <vt:lpstr>Office 主题</vt:lpstr>
      <vt:lpstr>Equation.DSMT4</vt:lpstr>
      <vt:lpstr>SAPS储存环Lattice 设计方案进展</vt:lpstr>
      <vt:lpstr>目录</vt:lpstr>
      <vt:lpstr>目录</vt:lpstr>
      <vt:lpstr>SAPS(Southern Advanced Photon Source)</vt:lpstr>
      <vt:lpstr>SAPS布局图</vt:lpstr>
      <vt:lpstr>SAPS 设计目标</vt:lpstr>
      <vt:lpstr>目录</vt:lpstr>
      <vt:lpstr>实现高亮度光源面临的挑战</vt:lpstr>
      <vt:lpstr>实现高亮度光源面临的挑战</vt:lpstr>
      <vt:lpstr>实现高亮度光源面临的挑战</vt:lpstr>
      <vt:lpstr>实现高亮度光源面临的挑战</vt:lpstr>
      <vt:lpstr>SAPS储存环Lattice设计要求</vt:lpstr>
      <vt:lpstr>SAPS储存环Lattice设计要求</vt:lpstr>
      <vt:lpstr>SAPS储存环Lattice设计要求</vt:lpstr>
      <vt:lpstr>目录</vt:lpstr>
      <vt:lpstr>确定SAPS储存环周长、周期数</vt:lpstr>
      <vt:lpstr>SAPS储存环Lattice设计</vt:lpstr>
      <vt:lpstr>SAPS储存环Lattice设计</vt:lpstr>
      <vt:lpstr>SAPS储存环Lattice设计</vt:lpstr>
      <vt:lpstr>SAPS储存环Lattice设计</vt:lpstr>
      <vt:lpstr>非线性性能优化</vt:lpstr>
      <vt:lpstr>非线性性能优化</vt:lpstr>
      <vt:lpstr>SAPS储存环Lattice参数表</vt:lpstr>
      <vt:lpstr>SAPS储存环Lattice参数表</vt:lpstr>
      <vt:lpstr>SAPS最新设计方案磁铁参数</vt:lpstr>
      <vt:lpstr>SAPS最新设计方案磁铁参数</vt:lpstr>
      <vt:lpstr>SAPS最新设计方案磁铁参数</vt:lpstr>
      <vt:lpstr>SAPS储存环Lattice相关性能</vt:lpstr>
      <vt:lpstr>SAPS储存环Lattice相关性能</vt:lpstr>
      <vt:lpstr>目录</vt:lpstr>
      <vt:lpstr>总结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IHEP</dc:title>
  <dc:creator>王晨芳</dc:creator>
  <cp:lastModifiedBy>赵瑀</cp:lastModifiedBy>
  <cp:revision>2860</cp:revision>
  <dcterms:created xsi:type="dcterms:W3CDTF">2018-05-04T02:09:00Z</dcterms:created>
  <dcterms:modified xsi:type="dcterms:W3CDTF">2022-08-18T09:18:11Z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95970994FC5245AEA272767FAEDB9D01</vt:lpwstr>
  </property>
  <property fmtid="{D5CDD505-2E9C-101B-9397-08002B2CF9AE}" pid="3" name="KSOProductBuildVer">
    <vt:lpwstr>2052-11.1.0.12302</vt:lpwstr>
  </property>
</Properties>
</file>