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8" r:id="rId3"/>
    <p:sldId id="286" r:id="rId4"/>
    <p:sldId id="270" r:id="rId5"/>
    <p:sldId id="284" r:id="rId6"/>
    <p:sldId id="287" r:id="rId7"/>
    <p:sldId id="288" r:id="rId8"/>
    <p:sldId id="290" r:id="rId9"/>
    <p:sldId id="297" r:id="rId10"/>
    <p:sldId id="291" r:id="rId11"/>
    <p:sldId id="292" r:id="rId12"/>
    <p:sldId id="294" r:id="rId13"/>
    <p:sldId id="295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6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853" autoAdjust="0"/>
  </p:normalViewPr>
  <p:slideViewPr>
    <p:cSldViewPr snapToGrid="0">
      <p:cViewPr varScale="1">
        <p:scale>
          <a:sx n="96" d="100"/>
          <a:sy n="96" d="100"/>
        </p:scale>
        <p:origin x="3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0C527-358A-497D-94BC-D3C9023B7426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A23B-0A99-4702-AC9B-51616DC4D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39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00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24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725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290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02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4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78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42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596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43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44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22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37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0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47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88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A23B-0A99-4702-AC9B-51616DC4D57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90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内页4背景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5" y="-4260"/>
            <a:ext cx="12216361" cy="68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0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倪佳\文件\同步\2020合肥先进光源用户研讨会\2020合肥先进光源用户研讨会\封面2背景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0" y="0"/>
            <a:ext cx="12220729" cy="68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2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5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6.png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5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emf"/><Relationship Id="rId4" Type="http://schemas.openxmlformats.org/officeDocument/2006/relationships/image" Target="../media/image6.png"/><Relationship Id="rId9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5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6.png"/><Relationship Id="rId9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6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emf"/><Relationship Id="rId10" Type="http://schemas.openxmlformats.org/officeDocument/2006/relationships/image" Target="../media/image57.emf"/><Relationship Id="rId4" Type="http://schemas.openxmlformats.org/officeDocument/2006/relationships/image" Target="../media/image6.png"/><Relationship Id="rId9" Type="http://schemas.openxmlformats.org/officeDocument/2006/relationships/image" Target="../media/image5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12" Type="http://schemas.openxmlformats.org/officeDocument/2006/relationships/image" Target="../media/image6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0.emf"/><Relationship Id="rId5" Type="http://schemas.openxmlformats.org/officeDocument/2006/relationships/image" Target="../media/image60.png"/><Relationship Id="rId10" Type="http://schemas.openxmlformats.org/officeDocument/2006/relationships/image" Target="../media/image59.emf"/><Relationship Id="rId4" Type="http://schemas.openxmlformats.org/officeDocument/2006/relationships/image" Target="../media/image6.png"/><Relationship Id="rId9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.png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image" Target="../media/image65.png"/><Relationship Id="rId5" Type="http://schemas.openxmlformats.org/officeDocument/2006/relationships/image" Target="../media/image62.emf"/><Relationship Id="rId10" Type="http://schemas.openxmlformats.org/officeDocument/2006/relationships/image" Target="../media/image64.png"/><Relationship Id="rId4" Type="http://schemas.openxmlformats.org/officeDocument/2006/relationships/image" Target="../media/image6.png"/><Relationship Id="rId9" Type="http://schemas.openxmlformats.org/officeDocument/2006/relationships/image" Target="../media/image6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.png"/><Relationship Id="rId9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6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5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倪佳\文件\同步\ppt模板-2020-2-18\封面2 - 改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3" y="5199529"/>
            <a:ext cx="2966618" cy="11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倪佳\文件\同步\ppt模板-2020-2-18\封面2 - 改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3" y="1560701"/>
            <a:ext cx="161302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4845" y="1561543"/>
            <a:ext cx="735832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HALF</a:t>
            </a:r>
            <a:r>
              <a:rPr lang="zh-CN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储存</a:t>
            </a: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环误差</a:t>
            </a:r>
            <a:r>
              <a:rPr lang="zh-CN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效应分析与校正 </a:t>
            </a:r>
            <a:r>
              <a:rPr lang="en-US" altLang="zh-CN" sz="4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&amp; </a:t>
            </a:r>
            <a:r>
              <a:rPr lang="zh-CN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束</a:t>
            </a: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内散射效应研究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15015" y="3772621"/>
            <a:ext cx="1989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40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杨鹏辉</a:t>
            </a:r>
            <a:endParaRPr lang="en-US" altLang="zh-CN" sz="2400" b="1" dirty="0" smtClean="0">
              <a:solidFill>
                <a:srgbClr val="0040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0040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2022/08/19</a:t>
            </a:r>
            <a:endParaRPr lang="en-US" altLang="zh-CN" sz="2400" b="1" dirty="0">
              <a:solidFill>
                <a:srgbClr val="0040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7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4421692" y="130423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光学函数校正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090035" y="1861828"/>
            <a:ext cx="210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校正前</a:t>
            </a:r>
            <a:r>
              <a:rPr lang="en-US" altLang="zh-CN" dirty="0" smtClean="0"/>
              <a:t>beta-beating (RMS)</a:t>
            </a:r>
            <a:endParaRPr lang="en-US" altLang="zh-CN" dirty="0"/>
          </a:p>
        </p:txBody>
      </p:sp>
      <p:sp>
        <p:nvSpPr>
          <p:cNvPr id="19" name="矩形 18"/>
          <p:cNvSpPr/>
          <p:nvPr/>
        </p:nvSpPr>
        <p:spPr>
          <a:xfrm>
            <a:off x="114777" y="1090835"/>
            <a:ext cx="4809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LOCO (Linear Optics from Closed Orbit)</a:t>
            </a:r>
            <a:endParaRPr lang="zh-CN" altLang="en-US" sz="2000" b="1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" y="1601979"/>
            <a:ext cx="3895521" cy="24940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40" y="3858357"/>
            <a:ext cx="3888991" cy="2551431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85" y="1612089"/>
            <a:ext cx="2888707" cy="224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43" y="1612089"/>
            <a:ext cx="2825570" cy="231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图片 2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9" y="3968426"/>
            <a:ext cx="2873256" cy="23174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矩形 30"/>
          <p:cNvSpPr/>
          <p:nvPr/>
        </p:nvSpPr>
        <p:spPr>
          <a:xfrm>
            <a:off x="10136777" y="5071107"/>
            <a:ext cx="2101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校正后</a:t>
            </a:r>
            <a:r>
              <a:rPr lang="en-US" altLang="zh-CN" dirty="0" smtClean="0"/>
              <a:t>beta-beating (RMS)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2985" y="3979501"/>
            <a:ext cx="2920477" cy="22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4421692" y="130423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光学函数校正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476" y="1985150"/>
            <a:ext cx="3647952" cy="2696203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6"/>
          <a:stretch>
            <a:fillRect/>
          </a:stretch>
        </p:blipFill>
        <p:spPr>
          <a:xfrm>
            <a:off x="167259" y="1093642"/>
            <a:ext cx="4377749" cy="230094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6" y="3333252"/>
            <a:ext cx="4239491" cy="2803662"/>
          </a:xfrm>
          <a:prstGeom prst="rect">
            <a:avLst/>
          </a:prstGeom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09974"/>
              </p:ext>
            </p:extLst>
          </p:nvPr>
        </p:nvGraphicFramePr>
        <p:xfrm>
          <a:off x="4096793" y="5290093"/>
          <a:ext cx="8006987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4437"/>
                <a:gridCol w="1062441"/>
                <a:gridCol w="928255"/>
                <a:gridCol w="949036"/>
                <a:gridCol w="928254"/>
                <a:gridCol w="1184564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emittance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TuneX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TuneY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ChromX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ChromY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Ideal lattice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85.8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48.1908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17.1896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After Orbit Correction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(average)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86.0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48.1914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48.1903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2.95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2.95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variation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0.3%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6×10</a:t>
                      </a:r>
                      <a:r>
                        <a:rPr lang="en-US" sz="1600" kern="1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7×10</a:t>
                      </a:r>
                      <a:r>
                        <a:rPr lang="en-US" sz="1600" kern="1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-0.05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-0.05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1747" y="1996912"/>
            <a:ext cx="3514357" cy="27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696704" y="130423"/>
            <a:ext cx="5277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垂直色散与耦合校正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713" y="1090835"/>
            <a:ext cx="5550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垂直色散、轨道响应矩阵耦合项 </a:t>
            </a:r>
            <a:r>
              <a:rPr lang="en-US" altLang="zh-CN" sz="2000" b="1" dirty="0" smtClean="0"/>
              <a:t>+ </a:t>
            </a:r>
            <a:r>
              <a:rPr lang="zh-CN" altLang="en-US" sz="2000" b="1" dirty="0" smtClean="0"/>
              <a:t>最小二乘法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563069" y="1067875"/>
                <a:ext cx="19736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069" y="1067875"/>
                <a:ext cx="1973682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101713" y="1490945"/>
            <a:ext cx="5117284" cy="24202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689" y="3741836"/>
            <a:ext cx="4286171" cy="2962275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5344" y="3741836"/>
            <a:ext cx="3455538" cy="267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8599" y="1090835"/>
            <a:ext cx="3488863" cy="25715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783" y="3911158"/>
            <a:ext cx="3373679" cy="2501667"/>
          </a:xfrm>
          <a:prstGeom prst="rect">
            <a:avLst/>
          </a:prstGeom>
        </p:spPr>
      </p:pic>
      <p:sp>
        <p:nvSpPr>
          <p:cNvPr id="4" name="左弧形箭头 3"/>
          <p:cNvSpPr/>
          <p:nvPr/>
        </p:nvSpPr>
        <p:spPr>
          <a:xfrm>
            <a:off x="8555182" y="2944091"/>
            <a:ext cx="339436" cy="1288473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32708" y="2147557"/>
            <a:ext cx="258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使用高色散区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组六极磁铁上的斜四极场分量</a:t>
            </a:r>
            <a:endParaRPr lang="zh-CN" altLang="en-US" sz="16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696704" y="130423"/>
            <a:ext cx="5277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垂直色散与耦合校正</a:t>
            </a:r>
          </a:p>
        </p:txBody>
      </p:sp>
      <p:pic>
        <p:nvPicPr>
          <p:cNvPr id="14" name="图片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4" y="1108459"/>
            <a:ext cx="3718600" cy="283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2" y="4017460"/>
            <a:ext cx="3705622" cy="267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239" y="1117733"/>
            <a:ext cx="3330304" cy="25886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4929" y="3793860"/>
            <a:ext cx="3430031" cy="264112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565764" y="1255972"/>
            <a:ext cx="258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10%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耦合</a:t>
            </a:r>
            <a:endParaRPr lang="zh-CN" altLang="en-US" sz="16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22095" y="3939289"/>
            <a:ext cx="258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100%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耦合</a:t>
            </a:r>
            <a:endParaRPr lang="zh-CN" altLang="en-US" sz="16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8663" y="1089174"/>
            <a:ext cx="4017187" cy="27335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8986" y="3857708"/>
            <a:ext cx="4060124" cy="285603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364320" y="6480846"/>
            <a:ext cx="3392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/>
              <a:t>束团长度拉伸</a:t>
            </a:r>
            <a:r>
              <a:rPr lang="en-US" altLang="zh-CN" sz="1600" dirty="0"/>
              <a:t>3</a:t>
            </a:r>
            <a:r>
              <a:rPr lang="zh-CN" altLang="en-US" sz="1600" dirty="0"/>
              <a:t>倍，束流流强</a:t>
            </a:r>
            <a:r>
              <a:rPr lang="en-US" altLang="zh-CN" sz="1600" dirty="0"/>
              <a:t>350 mA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502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939159" y="130423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插入元件的影响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32702"/>
              </p:ext>
            </p:extLst>
          </p:nvPr>
        </p:nvGraphicFramePr>
        <p:xfrm>
          <a:off x="692868" y="4955837"/>
          <a:ext cx="10820621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343"/>
                <a:gridCol w="1240404"/>
                <a:gridCol w="1009815"/>
                <a:gridCol w="930303"/>
                <a:gridCol w="771276"/>
                <a:gridCol w="1033670"/>
                <a:gridCol w="588397"/>
                <a:gridCol w="739471"/>
                <a:gridCol w="715617"/>
                <a:gridCol w="76332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pm.rad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ChromX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ChromY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U0 (</a:t>
                      </a: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altLang="zh-CN" sz="1600" b="0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600" b="0" kern="100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Jx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zh-CN" sz="1600" b="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zh-CN" sz="1600" b="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altLang="zh-CN" sz="1600" b="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baseline="-25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bare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lattice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85.8 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181.4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6.07×10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sz="1600" b="0" kern="1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1.36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28.5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38.8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23.7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All IDs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57.6 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393.5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6.95×10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00" baseline="30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1.17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15.3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17.9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9.8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All IDs and</a:t>
                      </a:r>
                      <a:r>
                        <a:rPr lang="en-US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errors (average)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62.4 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393.5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6.95×10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00" baseline="30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1.17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15.3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17.9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9.8</a:t>
                      </a:r>
                      <a:endParaRPr lang="zh-CN" sz="16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5275" y="1518628"/>
            <a:ext cx="2534572" cy="5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undulator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+ 2 DW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53909" y="2549007"/>
                <a:ext cx="15535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09" y="2549007"/>
                <a:ext cx="155350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378986" y="2364250"/>
                <a:ext cx="2168221" cy="695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ID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2,0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ID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2,0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86" y="2364250"/>
                <a:ext cx="2168221" cy="6958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-72352" y="3363756"/>
                <a:ext cx="2882199" cy="76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nat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]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zh-CN" altLang="en-US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ID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2,0</m:t>
                                  </m:r>
                                </m:sub>
                              </m:s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ID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352" y="3363756"/>
                <a:ext cx="2882199" cy="7629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2696" y="1374365"/>
            <a:ext cx="4651075" cy="3376156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9207610" y="1370410"/>
            <a:ext cx="225556" cy="296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561048" y="1031856"/>
            <a:ext cx="27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IVU20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引起发射度较小增长</a:t>
            </a:r>
            <a:endParaRPr lang="zh-CN" altLang="en-US" sz="1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809847" y="3289889"/>
                <a:ext cx="351301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ID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ID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ID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47" y="3289889"/>
                <a:ext cx="3513013" cy="9106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4207876" y="1235604"/>
            <a:ext cx="3528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发射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度变化：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-8~5 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pm.rad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能损增加：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5~52 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keV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散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变化：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-0.8%~15%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939159" y="130423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插入元件的影响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722" y="3983203"/>
            <a:ext cx="3672987" cy="27130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330" y="1162667"/>
            <a:ext cx="3812423" cy="26479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10" y="3973485"/>
            <a:ext cx="3814901" cy="26496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5592" y="3973485"/>
            <a:ext cx="3825398" cy="26717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43" y="1085521"/>
            <a:ext cx="3812830" cy="2693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1771" y="1030288"/>
            <a:ext cx="3672987" cy="2719940"/>
          </a:xfrm>
          <a:prstGeom prst="rect">
            <a:avLst/>
          </a:prstGeom>
        </p:spPr>
      </p:pic>
      <p:sp>
        <p:nvSpPr>
          <p:cNvPr id="14" name="左弧形箭头 13"/>
          <p:cNvSpPr/>
          <p:nvPr/>
        </p:nvSpPr>
        <p:spPr>
          <a:xfrm>
            <a:off x="8347699" y="3196869"/>
            <a:ext cx="339436" cy="1288473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13433" y="3587109"/>
            <a:ext cx="333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LOCO,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全局补偿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初步工作）</a:t>
            </a:r>
            <a:endParaRPr lang="zh-CN" altLang="en-US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036369" y="0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5400" b="1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7622" y="1345386"/>
            <a:ext cx="75520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HALF</a:t>
            </a:r>
            <a:r>
              <a:rPr lang="zh-CN" altLang="en-US" sz="3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储存环误差效应分析与校正</a:t>
            </a:r>
            <a:endParaRPr lang="en-US" altLang="zh-CN" sz="36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HALF</a:t>
            </a:r>
            <a:r>
              <a:rPr lang="zh-CN" altLang="en-US" sz="3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储存环束内散射效应</a:t>
            </a:r>
            <a:endParaRPr lang="en-US" altLang="zh-CN" sz="3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2192000" cy="1030288"/>
              <a:chOff x="0" y="0"/>
              <a:chExt cx="12192000" cy="103028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1412" y="0"/>
                <a:ext cx="10010588" cy="1030288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3"/>
              <a:srcRect l="7483" r="7902"/>
              <a:stretch/>
            </p:blipFill>
            <p:spPr>
              <a:xfrm>
                <a:off x="0" y="0"/>
                <a:ext cx="2240280" cy="1030288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5870320" y="153889"/>
              <a:ext cx="13163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目录</a:t>
              </a:r>
            </a:p>
          </p:txBody>
        </p:sp>
      </p:grpSp>
      <p:sp>
        <p:nvSpPr>
          <p:cNvPr id="1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45655" y="20440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i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误差效应分析与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校正元件布局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轨道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、光学函数与耦合校正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i="1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dirty="0" smtClean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插入元件</a:t>
            </a:r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的影响</a:t>
            </a:r>
            <a:endParaRPr lang="zh-CN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142523" y="130423"/>
            <a:ext cx="6781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HALF</a:t>
            </a:r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储存环束内散射效应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689" y="1160711"/>
            <a:ext cx="616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HALF</a:t>
            </a:r>
            <a:r>
              <a:rPr lang="zh-CN" altLang="en-US" dirty="0" smtClean="0"/>
              <a:t>束流能量较低、自然发射度低、阻尼时间较长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59293" y="2583859"/>
                <a:ext cx="4123949" cy="626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∝</m:t>
                    </m:r>
                    <m:f>
                      <m:f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3/4</m:t>
                            </m:r>
                          </m:sup>
                        </m:sSubSup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3/4</m:t>
                            </m:r>
                          </m:sup>
                        </m:sSubSup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sub>
                          <m:sup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d>
                      <m:dPr>
                        <m:begChr m:val="〈"/>
                        <m:endChr m:val="〉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𝐵𝑎𝑛𝑒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−1/4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3" y="2583859"/>
                <a:ext cx="4123949" cy="626133"/>
              </a:xfrm>
              <a:prstGeom prst="rect">
                <a:avLst/>
              </a:prstGeom>
              <a:blipFill rotWithShape="0">
                <a:blip r:embed="rId5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61861" y="3293443"/>
                <a:ext cx="1611275" cy="609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zh-CN" altLang="en-US" sz="14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〈"/>
                              <m:endChr m:val="〉"/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zh-CN" altLang="en-US" sz="1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zh-CN" altLang="en-US" sz="1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4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1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4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1" y="3293443"/>
                <a:ext cx="1611275" cy="6095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59293" y="4134710"/>
                <a:ext cx="3027688" cy="1596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zh-CN" altLang="en-US" sz="1400"/>
                                      <m:t>d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zh-CN" altLang="en-US" sz="14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=0 ,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zh-CN" altLang="en-US" sz="14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=0 ,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"/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en-US" sz="1400">
                                            <a:latin typeface="Cambria Math" panose="02040503050406030204" pitchFamily="18" charset="0"/>
                                          </a:rPr>
                                          <m:t>d</m:t>
                                        </m:r>
                                        <m:r>
                                          <a:rPr lang="zh-CN" altLang="en-US" sz="1400" i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Sup>
                                          <m:sSubSupPr>
                                            <m:ctrlP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sub>
                                          <m:sup>
                                            <m:r>
                                              <a:rPr lang="zh-CN" altLang="en-US" sz="14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sub>
                                      <m:sup>
                                        <m:r>
                                          <a:rPr lang="zh-CN" altLang="en-US" sz="1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sub>
                                      <m:sup>
                                        <m:r>
                                          <a:rPr lang="zh-CN" altLang="en-US" sz="1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zh-CN" altLang="en-US" sz="14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zh-CN" altLang="en-US" sz="1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=0 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3" y="4134710"/>
                <a:ext cx="3027688" cy="15967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61861" y="5820553"/>
                <a:ext cx="2258054" cy="61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</m:den>
                      </m:f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bSup>
                          <m:sSubSup>
                            <m:sSub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bSup>
                        </m:den>
                      </m:f>
                      <m:r>
                        <a:rPr lang="zh-CN" altLang="en-US" sz="1400" i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4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r>
                                    <a:rPr lang="zh-CN" altLang="en-US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zh-CN" alt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zh-CN" alt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1" y="5820553"/>
                <a:ext cx="2258054" cy="612475"/>
              </a:xfrm>
              <a:prstGeom prst="rect">
                <a:avLst/>
              </a:prstGeom>
              <a:blipFill rotWithShape="0">
                <a:blip r:embed="rId8"/>
                <a:stretch>
                  <a:fillRect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0846" y="1220026"/>
            <a:ext cx="3428130" cy="249791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5330" y="3794958"/>
            <a:ext cx="3414411" cy="252453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320846" y="6334779"/>
            <a:ext cx="616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基于</a:t>
            </a:r>
            <a:r>
              <a:rPr lang="zh-CN" altLang="en-US" dirty="0" smtClean="0"/>
              <a:t>旧版本</a:t>
            </a:r>
            <a:r>
              <a:rPr lang="en-US" altLang="zh-CN" dirty="0" smtClean="0"/>
              <a:t>lattice</a:t>
            </a:r>
            <a:r>
              <a:rPr lang="zh-CN" altLang="en-US" dirty="0" smtClean="0"/>
              <a:t>：自然发射度</a:t>
            </a:r>
            <a:r>
              <a:rPr lang="en-US" altLang="zh-CN" dirty="0" smtClean="0"/>
              <a:t>86.3 pm</a:t>
            </a:r>
            <a:endParaRPr lang="en-US" altLang="zh-CN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9741" y="1227489"/>
            <a:ext cx="3258304" cy="243835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6771" y="3847052"/>
            <a:ext cx="3385432" cy="2461634"/>
          </a:xfrm>
          <a:prstGeom prst="rect">
            <a:avLst/>
          </a:prstGeom>
        </p:spPr>
      </p:pic>
      <p:sp>
        <p:nvSpPr>
          <p:cNvPr id="23" name="下箭头 22"/>
          <p:cNvSpPr/>
          <p:nvPr/>
        </p:nvSpPr>
        <p:spPr>
          <a:xfrm>
            <a:off x="2333708" y="1530042"/>
            <a:ext cx="345882" cy="42363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508422" y="1936834"/>
            <a:ext cx="2130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束</a:t>
            </a:r>
            <a:r>
              <a:rPr lang="zh-CN" altLang="en-US" dirty="0" smtClean="0"/>
              <a:t>内散射效应剧烈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53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142523" y="130423"/>
            <a:ext cx="6781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HALF</a:t>
            </a:r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储存环束内散射效应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126074"/>
            <a:ext cx="6161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damping wiggler</a:t>
            </a:r>
            <a:r>
              <a:rPr lang="zh-CN" altLang="en-US" dirty="0" smtClean="0"/>
              <a:t>降低发射度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台常温</a:t>
            </a:r>
            <a:r>
              <a:rPr lang="en-US" altLang="zh-CN" dirty="0" smtClean="0"/>
              <a:t>DW, </a:t>
            </a:r>
            <a:r>
              <a:rPr lang="zh-CN" altLang="en-US" dirty="0" smtClean="0"/>
              <a:t>每台</a:t>
            </a:r>
            <a:r>
              <a:rPr lang="en-US" altLang="zh-CN" dirty="0" smtClean="0"/>
              <a:t>4.2 m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pic>
        <p:nvPicPr>
          <p:cNvPr id="18" name="图片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2" y="1667393"/>
            <a:ext cx="4436457" cy="329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28" y="1185553"/>
            <a:ext cx="3629083" cy="269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92" y="4031228"/>
            <a:ext cx="3663800" cy="25981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圆角矩形 13"/>
          <p:cNvSpPr/>
          <p:nvPr/>
        </p:nvSpPr>
        <p:spPr>
          <a:xfrm>
            <a:off x="9440092" y="1247597"/>
            <a:ext cx="1304107" cy="4107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100%</a:t>
            </a:r>
            <a:r>
              <a:rPr lang="zh-CN" altLang="en-US" dirty="0" smtClean="0">
                <a:solidFill>
                  <a:schemeClr val="tx1"/>
                </a:solidFill>
              </a:rPr>
              <a:t>耦合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440093" y="4108808"/>
            <a:ext cx="1304107" cy="4107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10%</a:t>
            </a:r>
            <a:r>
              <a:rPr lang="zh-CN" altLang="en-US" dirty="0" smtClean="0">
                <a:solidFill>
                  <a:schemeClr val="tx1"/>
                </a:solidFill>
              </a:rPr>
              <a:t>耦合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40092" y="4736906"/>
            <a:ext cx="239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IBS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效应越剧烈，最优峰值场强越大</a:t>
            </a:r>
            <a:endParaRPr lang="zh-CN" altLang="en-US" sz="1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9502811" y="3289143"/>
            <a:ext cx="2474444" cy="4107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350 mA</a:t>
            </a:r>
            <a:r>
              <a:rPr lang="zh-CN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</a:rPr>
              <a:t>倍束长拉伸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306362" y="5735781"/>
                <a:ext cx="2742802" cy="694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ID</m:t>
                          </m:r>
                        </m:sub>
                      </m:sSub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𝐷𝑊</m:t>
                              </m:r>
                            </m:sub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𝐷𝑊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CN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𝐷𝑊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362" y="5735781"/>
                <a:ext cx="2742802" cy="6941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487908" y="4990894"/>
                <a:ext cx="1438021" cy="613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𝐷𝑊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𝐷𝑊</m:t>
                              </m:r>
                            </m:sub>
                            <m:sup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" y="4990894"/>
                <a:ext cx="1438021" cy="6136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153729" y="5002939"/>
                <a:ext cx="1561453" cy="636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𝐷𝑊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𝜋𝜌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𝐷𝑊</m:t>
                              </m:r>
                            </m:sub>
                            <m:sup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729" y="5002939"/>
                <a:ext cx="1561453" cy="6361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63080" y="5780344"/>
                <a:ext cx="1913409" cy="649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r>
                        <a:rPr lang="zh-CN" alt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𝐷𝑊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𝐷𝑊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𝐷𝑊</m:t>
                              </m:r>
                            </m:sub>
                            <m:sup>
                              <m: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80" y="5780344"/>
                <a:ext cx="1913409" cy="64960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3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142523" y="130423"/>
            <a:ext cx="6781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HALF</a:t>
            </a:r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储存环束内散射效应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124521" y="6090767"/>
            <a:ext cx="1003846" cy="4107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10%</a:t>
            </a:r>
            <a:r>
              <a:rPr lang="zh-CN" altLang="en-US" sz="1600" dirty="0" smtClean="0">
                <a:solidFill>
                  <a:schemeClr val="tx1"/>
                </a:solidFill>
              </a:rPr>
              <a:t>耦合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571524" y="6092271"/>
            <a:ext cx="2366921" cy="4107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350 mA</a:t>
            </a:r>
            <a:r>
              <a:rPr lang="zh-CN" altLang="en-US" sz="1600" dirty="0" smtClean="0">
                <a:solidFill>
                  <a:schemeClr val="tx1"/>
                </a:solidFill>
              </a:rPr>
              <a:t>，</a:t>
            </a:r>
            <a:r>
              <a:rPr lang="en-US" altLang="zh-CN" sz="1600" dirty="0" smtClean="0">
                <a:solidFill>
                  <a:schemeClr val="tx1"/>
                </a:solidFill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</a:rPr>
              <a:t>倍束长拉伸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44" y="1073259"/>
            <a:ext cx="3465443" cy="26266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3" y="3629519"/>
            <a:ext cx="3412995" cy="2455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701" y="3660423"/>
            <a:ext cx="3373087" cy="2424976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1259652" y="6085343"/>
            <a:ext cx="1120140" cy="4107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100%</a:t>
            </a:r>
            <a:r>
              <a:rPr lang="zh-CN" altLang="en-US" sz="1600" dirty="0" smtClean="0">
                <a:solidFill>
                  <a:schemeClr val="tx1"/>
                </a:solidFill>
              </a:rPr>
              <a:t>耦合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08339" y="1243906"/>
            <a:ext cx="455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由于技术限制，短周期的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DW,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峰值场强难以做大。需要对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DW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的周期长度和峰值场强进行选择。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周期长度：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80~120 mm; 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峰值场强：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1.8~2.1 T</a:t>
            </a:r>
            <a:endParaRPr lang="zh-CN" altLang="en-US" sz="1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29782" y="2429317"/>
            <a:ext cx="43212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从自然发射度看，倾向于选择短周期的</a:t>
            </a:r>
            <a:r>
              <a:rPr lang="en-US" altLang="zh-CN" sz="1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DW(</a:t>
            </a:r>
            <a:r>
              <a:rPr lang="zh-CN" altLang="en-US" sz="1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技术上峰值场强较难最大）</a:t>
            </a:r>
            <a:endParaRPr lang="en-US" altLang="zh-CN" sz="16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从平衡发射度看，</a:t>
            </a:r>
            <a:r>
              <a:rPr lang="en-US" altLang="zh-CN" sz="1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1.8 T ~ 2.1 T</a:t>
            </a:r>
            <a:r>
              <a:rPr lang="zh-CN" altLang="en-US" sz="1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范围内的</a:t>
            </a:r>
            <a:r>
              <a:rPr lang="en-US" altLang="zh-CN" sz="1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DW</a:t>
            </a:r>
            <a:r>
              <a:rPr lang="zh-CN" altLang="en-US" sz="16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，效果相似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en-US" sz="1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9281" y="3918580"/>
            <a:ext cx="3357832" cy="24819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7639" y="1243906"/>
            <a:ext cx="3409474" cy="25249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977979" y="6440475"/>
            <a:ext cx="2893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补偿前的</a:t>
            </a:r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beta-beating</a:t>
            </a:r>
            <a:endParaRPr lang="zh-CN" altLang="en-US" sz="1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036369" y="0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5400" b="1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0140" y="2298217"/>
            <a:ext cx="75520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HALF</a:t>
            </a:r>
            <a:r>
              <a:rPr lang="zh-CN" altLang="en-US" sz="3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储存环误差效应分析与校正</a:t>
            </a:r>
            <a:endParaRPr lang="en-US" altLang="zh-CN" sz="3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3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HALF</a:t>
            </a:r>
            <a:r>
              <a:rPr lang="zh-CN" altLang="en-US" sz="3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储存环束内散射效应</a:t>
            </a:r>
            <a:endParaRPr lang="en-US" altLang="zh-CN" sz="3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2192000" cy="1030288"/>
              <a:chOff x="0" y="0"/>
              <a:chExt cx="12192000" cy="103028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1412" y="0"/>
                <a:ext cx="10010588" cy="1030288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3"/>
              <a:srcRect l="7483" r="7902"/>
              <a:stretch/>
            </p:blipFill>
            <p:spPr>
              <a:xfrm>
                <a:off x="0" y="0"/>
                <a:ext cx="2240280" cy="1030288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4976637" y="153889"/>
              <a:ext cx="13163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目录</a:t>
              </a:r>
            </a:p>
          </p:txBody>
        </p:sp>
      </p:grpSp>
      <p:sp>
        <p:nvSpPr>
          <p:cNvPr id="1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142523" y="130423"/>
            <a:ext cx="6781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HALF</a:t>
            </a:r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储存环束内散射效应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9443978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763870" y="1263955"/>
            <a:ext cx="2306775" cy="3905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350 mA</a:t>
            </a:r>
            <a:r>
              <a:rPr lang="zh-CN" altLang="en-US" sz="1600" dirty="0" smtClean="0">
                <a:solidFill>
                  <a:schemeClr val="tx1"/>
                </a:solidFill>
              </a:rPr>
              <a:t>，</a:t>
            </a:r>
            <a:r>
              <a:rPr lang="en-US" altLang="zh-CN" sz="1600" dirty="0" smtClean="0">
                <a:solidFill>
                  <a:schemeClr val="tx1"/>
                </a:solidFill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</a:rPr>
              <a:t>倍束长拉伸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46103" y="1284227"/>
            <a:ext cx="1709045" cy="3702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2.0 T / 100 mm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4173883"/>
                  </p:ext>
                </p:extLst>
              </p:nvPr>
            </p:nvGraphicFramePr>
            <p:xfrm>
              <a:off x="653324" y="1930828"/>
              <a:ext cx="4553585" cy="381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99357"/>
                    <a:gridCol w="1854228"/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-US" sz="1600" b="0" kern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peak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(T)/ </a:t>
                          </a: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λ</a:t>
                          </a:r>
                          <a:r>
                            <a:rPr lang="en-US" sz="1600" b="0" kern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DW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(mm)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2.0/100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U (</a:t>
                          </a: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keV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289.6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b="0" i="1" kern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ms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19.4</a:t>
                          </a:r>
                          <a:endParaRPr lang="zh-CN" sz="20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ms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24.3</a:t>
                          </a:r>
                          <a:endParaRPr lang="zh-CN" sz="20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b="0" i="1" kern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ms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13.9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J</a:t>
                          </a:r>
                          <a:r>
                            <a:rPr lang="en-US" sz="1600" b="0" kern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1.25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RMS β</a:t>
                          </a:r>
                          <a:r>
                            <a:rPr lang="en-US" sz="1600" b="0" kern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y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-beating 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14.8%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(×10</a:t>
                          </a:r>
                          <a:r>
                            <a:rPr lang="en-US" sz="1600" b="0" kern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-4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7.47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(mm)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2.26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𝑛𝑎𝑡</m:t>
                                  </m:r>
                                  <m:r>
                                    <a:rPr lang="en-US" sz="1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pm∙rad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73.1</a:t>
                          </a:r>
                          <a:endParaRPr lang="zh-CN" sz="20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𝑛𝑎𝑡</m:t>
                                  </m:r>
                                  <m:r>
                                    <a:rPr lang="en-US" sz="1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𝑛𝑎𝑡</m:t>
                                  </m:r>
                                  <m:r>
                                    <a:rPr lang="en-US" sz="1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𝑏𝑎𝑟𝑒</m:t>
                                  </m:r>
                                </m:sub>
                              </m:sSub>
                            </m:oMath>
                          </a14:m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84.7%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𝐼𝐵𝑆</m:t>
                                  </m:r>
                                  <m:r>
                                    <a:rPr lang="en-US" sz="1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(</a:t>
                          </a: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pm∙rad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 (100%</a:t>
                          </a:r>
                          <a:r>
                            <a:rPr lang="zh-CN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耦合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69.9</a:t>
                          </a:r>
                          <a:endParaRPr lang="zh-CN" sz="20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𝐼𝐵𝑆</m:t>
                                  </m:r>
                                  <m:r>
                                    <a:rPr lang="en-US" sz="1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𝐼𝐵𝑆</m:t>
                                  </m:r>
                                  <m:r>
                                    <a:rPr lang="en-US" sz="1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𝑏𝑎𝑟𝑒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(100%</a:t>
                          </a:r>
                          <a:r>
                            <a:rPr lang="zh-CN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耦合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79.2%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𝐼𝐵𝑆</m:t>
                                  </m:r>
                                  <m:r>
                                    <a:rPr lang="en-US" sz="1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(</a:t>
                          </a: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pm∙rad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 (10%</a:t>
                          </a:r>
                          <a:r>
                            <a:rPr lang="zh-CN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耦合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155.6</a:t>
                          </a:r>
                          <a:endParaRPr lang="zh-CN" sz="20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𝐼𝐵𝑆</m:t>
                                  </m:r>
                                  <m:r>
                                    <a:rPr lang="en-US" sz="1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b="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𝐼𝐵𝑆</m:t>
                                  </m:r>
                                  <m:r>
                                    <a:rPr lang="en-US" sz="1600" b="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𝑏𝑎𝑟𝑒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 (10%</a:t>
                          </a:r>
                          <a:r>
                            <a:rPr lang="zh-CN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耦合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83.0%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4173883"/>
                  </p:ext>
                </p:extLst>
              </p:nvPr>
            </p:nvGraphicFramePr>
            <p:xfrm>
              <a:off x="653324" y="1930828"/>
              <a:ext cx="4553585" cy="37988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99357"/>
                    <a:gridCol w="1854228"/>
                  </a:tblGrid>
                  <a:tr h="2540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-US" sz="1600" b="0" kern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peak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(T)/ </a:t>
                          </a: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λ</a:t>
                          </a:r>
                          <a:r>
                            <a:rPr lang="en-US" sz="1600" b="0" kern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DW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(mm)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2.0/100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U (</a:t>
                          </a: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keV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289.6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282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232500" r="-69752" b="-1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19.4</a:t>
                          </a:r>
                          <a:endParaRPr lang="zh-CN" sz="20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316667" r="-69752" b="-11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24.3</a:t>
                          </a:r>
                          <a:endParaRPr lang="zh-CN" sz="20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416667" r="-69752" b="-10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13.9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J</a:t>
                          </a:r>
                          <a:r>
                            <a:rPr lang="en-US" sz="1600" b="0" kern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1.25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RMS β</a:t>
                          </a:r>
                          <a:r>
                            <a:rPr lang="en-US" sz="1600" b="0" kern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y</a:t>
                          </a:r>
                          <a:r>
                            <a:rPr lang="en-US" sz="1600" b="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-beating 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14.8%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714286" r="-69752" b="-7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7.47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814286" r="-69752" b="-6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2.26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936585" r="-69752" b="-55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73.1</a:t>
                          </a:r>
                          <a:endParaRPr lang="zh-CN" sz="20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1011905" r="-69752" b="-4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84.7%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1111905" r="-69752" b="-3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69.9</a:t>
                          </a:r>
                          <a:endParaRPr lang="zh-CN" sz="20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1211905" r="-69752" b="-24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79.2%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1343902" r="-69752" b="-15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155.6</a:t>
                          </a:r>
                          <a:endParaRPr lang="zh-CN" sz="2000" b="0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4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0">
                          <a:blip r:embed="rId5"/>
                          <a:stretch>
                            <a:fillRect l="-226" t="-1409524" r="-69752" b="-4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83.0%</a:t>
                          </a:r>
                          <a:endParaRPr lang="zh-CN" sz="2000" b="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657" y="1469349"/>
            <a:ext cx="4509972" cy="3454750"/>
          </a:xfrm>
          <a:prstGeom prst="rect">
            <a:avLst/>
          </a:prstGeom>
        </p:spPr>
      </p:pic>
      <p:sp>
        <p:nvSpPr>
          <p:cNvPr id="30" name="圆角矩形 29"/>
          <p:cNvSpPr/>
          <p:nvPr/>
        </p:nvSpPr>
        <p:spPr>
          <a:xfrm>
            <a:off x="10140835" y="1748017"/>
            <a:ext cx="1253931" cy="381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zh-CN" sz="1600" dirty="0" smtClean="0">
                <a:solidFill>
                  <a:schemeClr val="tx1"/>
                </a:solidFill>
              </a:rPr>
              <a:t>100%</a:t>
            </a:r>
            <a:r>
              <a:rPr lang="zh-CN" altLang="en-US" sz="1600" dirty="0" smtClean="0">
                <a:solidFill>
                  <a:schemeClr val="tx1"/>
                </a:solidFill>
              </a:rPr>
              <a:t>耦合；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45390" y="5342581"/>
            <a:ext cx="3795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使用谐波腔拉伸束团长度；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圆束团运行模式；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使用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damping wiggler;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05678" y="5995202"/>
            <a:ext cx="503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未考虑其它插入元件的影响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。当其它波荡器插入后，发射度会进一步降低，辐射能损增大。</a:t>
            </a:r>
            <a:endParaRPr lang="zh-CN" altLang="en-US" sz="1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5405983" y="141544"/>
            <a:ext cx="1316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总结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4210" y="1911728"/>
            <a:ext cx="81820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当前的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BPM</a:t>
            </a:r>
            <a:r>
              <a:rPr lang="zh-CN" altLang="en-US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和校正子布局能较好地满足静态误差的校正；</a:t>
            </a:r>
            <a:endParaRPr lang="en-US" altLang="zh-CN" sz="22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altLang="zh-CN" sz="22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静态误差校正完成后，水平正方向（注入方向）动力学孔径能恢复到约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7.1 mm;</a:t>
            </a:r>
            <a:r>
              <a:rPr lang="en-US" altLang="zh-CN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插入元件对发射度、能散等参数的影响较小。引起水平正方向动力学孔径缩小约 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0.7 mm; </a:t>
            </a:r>
            <a:r>
              <a:rPr lang="zh-CN" altLang="en-US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（有待进一步研究）</a:t>
            </a:r>
            <a:endParaRPr lang="en-US" altLang="zh-CN" sz="22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22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HALF</a:t>
            </a:r>
            <a:r>
              <a:rPr lang="zh-CN" altLang="en-US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储存环的束内散射效应严重。谐波腔拉伸束团是必要的；将采用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damping wiggler</a:t>
            </a:r>
            <a:r>
              <a:rPr lang="zh-CN" altLang="en-US" sz="2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进一步</a:t>
            </a:r>
            <a:r>
              <a:rPr lang="zh-CN" altLang="en-US" sz="2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降低发射度和阻尼时间。</a:t>
            </a:r>
            <a:endParaRPr lang="zh-CN" altLang="en-US" sz="22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7772400" y="6308726"/>
            <a:ext cx="2895600" cy="365125"/>
          </a:xfrm>
        </p:spPr>
        <p:txBody>
          <a:bodyPr/>
          <a:lstStyle/>
          <a:p>
            <a:r>
              <a:rPr lang="en-US" altLang="zh-CN" smtClean="0"/>
              <a:t>02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1820" y="1418352"/>
            <a:ext cx="11572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 </a:t>
            </a:r>
            <a:endParaRPr lang="zh-CN" alt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E:\倪佳\文件\同步\2020合肥先进光源用户研讨会\2020合肥先进光源用户研讨会\内页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" y="71636"/>
            <a:ext cx="2952328" cy="6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036369" y="0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5400" b="1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3281" y="2076485"/>
            <a:ext cx="75520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HALF</a:t>
            </a:r>
            <a:r>
              <a:rPr lang="zh-CN" altLang="en-US" sz="3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储存环误差效应分析与校正</a:t>
            </a:r>
            <a:endParaRPr lang="en-US" altLang="zh-CN" sz="3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3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HALF</a:t>
            </a:r>
            <a:r>
              <a:rPr lang="zh-CN" altLang="en-US" sz="36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储存环束内散射效应</a:t>
            </a:r>
            <a:endParaRPr lang="en-US" altLang="zh-CN" sz="3600" b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2192000" cy="1030288"/>
              <a:chOff x="0" y="0"/>
              <a:chExt cx="12192000" cy="103028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1412" y="0"/>
                <a:ext cx="10010588" cy="1030288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3"/>
              <a:srcRect l="7483" r="7902"/>
              <a:stretch/>
            </p:blipFill>
            <p:spPr>
              <a:xfrm>
                <a:off x="0" y="0"/>
                <a:ext cx="2240280" cy="1030288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4976637" y="153889"/>
              <a:ext cx="13163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目录</a:t>
              </a:r>
            </a:p>
          </p:txBody>
        </p:sp>
      </p:grpSp>
      <p:sp>
        <p:nvSpPr>
          <p:cNvPr id="1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4174108" y="169174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误差效应分析</a:t>
            </a:r>
            <a:endParaRPr lang="zh-CN" altLang="en-US" sz="4400" b="1" dirty="0" smtClean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95220"/>
              </p:ext>
            </p:extLst>
          </p:nvPr>
        </p:nvGraphicFramePr>
        <p:xfrm>
          <a:off x="1461625" y="1097915"/>
          <a:ext cx="8421846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683"/>
                <a:gridCol w="1804946"/>
                <a:gridCol w="1574358"/>
                <a:gridCol w="1622066"/>
                <a:gridCol w="1176793"/>
              </a:tblGrid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误差源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轨道放大因子</a:t>
                      </a: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CN" sz="1400" kern="100" dirty="0">
                          <a:effectLst/>
                        </a:rPr>
                        <a:t>水平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zh-CN" sz="1400" kern="100" dirty="0">
                          <a:effectLst/>
                        </a:rPr>
                        <a:t>垂直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Beta-beating (%)</a:t>
                      </a:r>
                      <a:endParaRPr lang="zh-CN" sz="1400" kern="100" dirty="0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CN" sz="1400" kern="100" dirty="0">
                          <a:effectLst/>
                        </a:rPr>
                        <a:t>水平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zh-CN" sz="1400" kern="100" dirty="0">
                          <a:effectLst/>
                        </a:rPr>
                        <a:t>垂直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色散函数放大</a:t>
                      </a: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因子</a:t>
                      </a:r>
                      <a:r>
                        <a:rPr lang="en-US" sz="1400" kern="100" dirty="0">
                          <a:effectLst/>
                        </a:rPr>
                        <a:t>(</a:t>
                      </a:r>
                      <a:r>
                        <a:rPr lang="zh-CN" sz="1400" kern="100" dirty="0">
                          <a:effectLst/>
                        </a:rPr>
                        <a:t>水平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zh-CN" sz="1400" kern="100" dirty="0">
                          <a:effectLst/>
                        </a:rPr>
                        <a:t>垂直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横向耦合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弯铁横向准直误差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 / 0.2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- / - 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0.01/0.012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四极铁横向准直误差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39 / 73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1.2/0.7</a:t>
                      </a:r>
                      <a:r>
                        <a:rPr lang="en-US" sz="1400" kern="100" dirty="0">
                          <a:effectLst/>
                        </a:rPr>
                        <a:t> (/</a:t>
                      </a:r>
                      <a:r>
                        <a:rPr lang="en-US" sz="1400" kern="100" dirty="0" err="1">
                          <a:effectLst/>
                        </a:rPr>
                        <a:t>μm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261/490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√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六极铁横向准直误差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266700" algn="l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 /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0.1/0.1 (/</a:t>
                      </a:r>
                      <a:r>
                        <a:rPr lang="en-US" sz="1400" kern="100" dirty="0" err="1">
                          <a:effectLst/>
                        </a:rPr>
                        <a:t>μm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49/88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√</a:t>
                      </a:r>
                      <a:endParaRPr lang="zh-CN" altLang="zh-CN" sz="1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弯铁旋转误差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0.1/2.7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2.5/2.4 (/</a:t>
                      </a:r>
                      <a:r>
                        <a:rPr lang="en-US" sz="1400" kern="100" dirty="0" err="1">
                          <a:effectLst/>
                        </a:rPr>
                        <a:t>mrad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0.8/2.7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27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√</a:t>
                      </a:r>
                      <a:endParaRPr lang="zh-CN" altLang="zh-CN" sz="1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四极铁旋转误差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- / -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0.14/0.15 (/</a:t>
                      </a:r>
                      <a:r>
                        <a:rPr lang="en-US" sz="1400" kern="100" dirty="0" err="1">
                          <a:effectLst/>
                        </a:rPr>
                        <a:t>mrad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 / 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√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弯铁俯仰角误差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1.1/10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21/29 (/</a:t>
                      </a:r>
                      <a:r>
                        <a:rPr lang="en-US" sz="1400" kern="100" dirty="0" err="1">
                          <a:effectLst/>
                        </a:rPr>
                        <a:t>mrad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9.6/15.3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√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四极铁俯仰角误差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0.9/7.4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36/29 (/mrad)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7/26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√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六极铁俯仰角误差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0.1/3.7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2.3/3.1 (/mrad)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1.4/4.9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√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弯铁摆动角误差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r>
                        <a:rPr lang="en-US" sz="1400" kern="100" dirty="0">
                          <a:effectLst/>
                        </a:rPr>
                        <a:t>/-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219/133</a:t>
                      </a:r>
                      <a:r>
                        <a:rPr lang="en-US" sz="1400" kern="100" dirty="0">
                          <a:effectLst/>
                        </a:rPr>
                        <a:t> (/</a:t>
                      </a:r>
                      <a:r>
                        <a:rPr lang="en-US" sz="1400" kern="100" dirty="0" err="1">
                          <a:effectLst/>
                        </a:rPr>
                        <a:t>mrad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101/178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四极铁摆动角误差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5.4/-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172/104 (/mrad)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35/67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六极铁摆动角误差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3.2/-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89/51 (/mrad)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18/32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四极铁四极场误差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     - / -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3.0/4.3 (/1‰)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2.4/-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4" name="图片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5" y="4236387"/>
            <a:ext cx="5003747" cy="21155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217103" y="6482347"/>
            <a:ext cx="413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四极磁铁横向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准直误差对闭轨畸变的放大因子</a:t>
            </a:r>
            <a:endParaRPr lang="zh-CN" altLang="en-US" sz="1400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28793" y="6448043"/>
            <a:ext cx="413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弯铁俯仰角误差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对闭轨畸变的放大因子</a:t>
            </a:r>
            <a:endParaRPr lang="zh-CN" altLang="en-US" sz="1400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563" y="4236387"/>
            <a:ext cx="4486257" cy="22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4174108" y="169174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误差水平设置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2866"/>
              </p:ext>
            </p:extLst>
          </p:nvPr>
        </p:nvGraphicFramePr>
        <p:xfrm>
          <a:off x="355683" y="1551796"/>
          <a:ext cx="8496944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830"/>
                <a:gridCol w="1520830"/>
                <a:gridCol w="758769"/>
                <a:gridCol w="780166"/>
                <a:gridCol w="971093"/>
                <a:gridCol w="971093"/>
                <a:gridCol w="990844"/>
                <a:gridCol w="983319"/>
              </a:tblGrid>
              <a:tr h="182245">
                <a:tc rowSpan="2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设备种类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位置精度要求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姿态精度要求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22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水平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垂直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纵向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滚动角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俯仰角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摆动角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530">
                <a:tc rowSpan="2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准直单元内精度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四、六、八</a:t>
                      </a:r>
                      <a:endParaRPr lang="en-US" altLang="zh-CN" sz="16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极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磁铁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2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主弯铁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530">
                <a:tc rowSpan="2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相邻准直单元间精度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准直单元间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22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主弯铁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513394"/>
              </p:ext>
            </p:extLst>
          </p:nvPr>
        </p:nvGraphicFramePr>
        <p:xfrm>
          <a:off x="358759" y="3799586"/>
          <a:ext cx="59205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4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4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弯铁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四极磁铁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六极磁铁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八极磁铁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最大值</a:t>
                      </a:r>
                      <a:endParaRPr lang="zh-CN" altLang="en-US" sz="16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0.05%</a:t>
                      </a:r>
                      <a:endParaRPr lang="zh-CN" altLang="en-US" sz="1600" b="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0.05%</a:t>
                      </a:r>
                      <a:endParaRPr lang="zh-CN" altLang="en-US" sz="1600" b="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0.1%</a:t>
                      </a:r>
                      <a:endParaRPr lang="zh-CN" altLang="en-US" sz="1600" b="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0.1%</a:t>
                      </a:r>
                      <a:endParaRPr lang="zh-CN" altLang="en-US" sz="1600" b="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756155" y="6180891"/>
                <a:ext cx="54505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𝑟𝑒𝑎𝑑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𝑟𝑜𝑙𝑙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𝑂𝑓𝑓𝑠𝑒𝑡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𝐺𝑎𝑖𝑛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𝑁𝑜𝑖𝑠𝑒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55" y="6180891"/>
                <a:ext cx="545054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84825"/>
              </p:ext>
            </p:extLst>
          </p:nvPr>
        </p:nvGraphicFramePr>
        <p:xfrm>
          <a:off x="558020" y="4696023"/>
          <a:ext cx="33432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311243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RMS value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BPM gain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3%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BMP</a:t>
                      </a:r>
                      <a:r>
                        <a:rPr lang="en-US" altLang="zh-CN" baseline="0" dirty="0" smtClean="0"/>
                        <a:t> offset (</a:t>
                      </a:r>
                      <a:r>
                        <a:rPr lang="en-US" altLang="zh-CN" baseline="0" dirty="0" err="1" smtClean="0"/>
                        <a:t>μm</a:t>
                      </a:r>
                      <a:r>
                        <a:rPr lang="en-US" altLang="zh-CN" baseline="0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BMP roll (</a:t>
                      </a:r>
                      <a:r>
                        <a:rPr lang="en-US" altLang="zh-CN" dirty="0" err="1" smtClean="0"/>
                        <a:t>mrad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BPM noise </a:t>
                      </a:r>
                      <a:r>
                        <a:rPr lang="en-US" altLang="zh-CN" baseline="0" dirty="0" smtClean="0"/>
                        <a:t>(</a:t>
                      </a:r>
                      <a:r>
                        <a:rPr lang="en-US" altLang="zh-CN" baseline="0" dirty="0" err="1" smtClean="0"/>
                        <a:t>μm</a:t>
                      </a:r>
                      <a:r>
                        <a:rPr lang="en-US" altLang="zh-CN" baseline="0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椭圆 2"/>
              <p:cNvSpPr/>
              <p:nvPr/>
            </p:nvSpPr>
            <p:spPr>
              <a:xfrm>
                <a:off x="4592190" y="4847975"/>
                <a:ext cx="2031318" cy="87144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截断</a:t>
                </a:r>
              </a:p>
            </p:txBody>
          </p:sp>
        </mc:Choice>
        <mc:Fallback xmlns="">
          <p:sp>
            <p:nvSpPr>
              <p:cNvPr id="3" name="椭圆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190" y="4847975"/>
                <a:ext cx="2031318" cy="871441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82234" y="1123536"/>
                <a:ext cx="13224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准直</m:t>
                    </m:r>
                  </m:oMath>
                </a14:m>
                <a:r>
                  <a:rPr lang="zh-CN" altLang="en-US" dirty="0" smtClean="0"/>
                  <a:t>公差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34" y="1123536"/>
                <a:ext cx="132248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38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82234" y="3430254"/>
                <a:ext cx="13224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磁场</m:t>
                    </m:r>
                  </m:oMath>
                </a14:m>
                <a:r>
                  <a:rPr lang="zh-CN" altLang="en-US" dirty="0" smtClean="0"/>
                  <a:t>公差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34" y="3430254"/>
                <a:ext cx="132248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4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9206696" y="5942814"/>
            <a:ext cx="413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不同误差水平下的闭轨存活率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7046" y="3330227"/>
            <a:ext cx="3905335" cy="26575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920449" y="2320649"/>
            <a:ext cx="683812" cy="2782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0.5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9262355" y="2711395"/>
            <a:ext cx="0" cy="55987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9772565" y="2320649"/>
            <a:ext cx="683812" cy="2782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0114471" y="2711395"/>
            <a:ext cx="0" cy="55987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1403854" y="2333259"/>
            <a:ext cx="683812" cy="2782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11785519" y="2711395"/>
            <a:ext cx="0" cy="55987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4174108" y="169174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校正系统布局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240280" y="5390233"/>
                <a:ext cx="6397704" cy="924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每个</m:t>
                    </m:r>
                  </m:oMath>
                </a14:m>
                <a:r>
                  <a:rPr lang="zh-CN" altLang="en-US" dirty="0" smtClean="0"/>
                  <a:t>周期</a:t>
                </a:r>
                <a:r>
                  <a:rPr lang="en-US" altLang="zh-CN" dirty="0" smtClean="0"/>
                  <a:t>12</a:t>
                </a:r>
                <a:r>
                  <a:rPr lang="zh-CN" altLang="en-US" dirty="0" smtClean="0"/>
                  <a:t>个</a:t>
                </a:r>
                <a:r>
                  <a:rPr lang="en-US" altLang="zh-CN" dirty="0" smtClean="0"/>
                  <a:t>BPM;  12</a:t>
                </a:r>
                <a:r>
                  <a:rPr lang="zh-CN" altLang="en-US" dirty="0" smtClean="0"/>
                  <a:t>个校正子；</a:t>
                </a:r>
                <a:endParaRPr lang="en-US" altLang="zh-CN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 smtClean="0"/>
                  <a:t>校正子强度上限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1 </a:t>
                </a:r>
                <a:r>
                  <a:rPr lang="en-US" altLang="zh-CN" dirty="0" err="1" smtClean="0"/>
                  <a:t>mrad</a:t>
                </a:r>
                <a:r>
                  <a:rPr lang="en-US" altLang="zh-CN" dirty="0" smtClean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六极</a:t>
                </a:r>
                <a:r>
                  <a:rPr lang="zh-CN" altLang="en-US" dirty="0" smtClean="0"/>
                  <a:t>磁铁绕斜四极场用于垂直色散与耦合校正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80" y="5390233"/>
                <a:ext cx="6397704" cy="924740"/>
              </a:xfrm>
              <a:prstGeom prst="rect">
                <a:avLst/>
              </a:prstGeom>
              <a:blipFill rotWithShape="0">
                <a:blip r:embed="rId5"/>
                <a:stretch>
                  <a:fillRect l="-667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848" y="1160711"/>
            <a:ext cx="9760542" cy="40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161737" y="120412"/>
            <a:ext cx="6409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首圈轨迹校正与轨道校正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50589" y="1552469"/>
            <a:ext cx="4411504" cy="2099109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4824889" y="1552469"/>
            <a:ext cx="4351768" cy="209911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4777" y="1090835"/>
            <a:ext cx="2830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响应矩阵 </a:t>
            </a:r>
            <a:r>
              <a:rPr lang="en-US" altLang="zh-CN" sz="2000" b="1" dirty="0" smtClean="0"/>
              <a:t>+ SVD</a:t>
            </a:r>
            <a:endParaRPr lang="zh-CN" altLang="en-US" sz="2000" b="1" dirty="0"/>
          </a:p>
        </p:txBody>
      </p:sp>
      <p:sp>
        <p:nvSpPr>
          <p:cNvPr id="18" name="矩形 17"/>
          <p:cNvSpPr/>
          <p:nvPr/>
        </p:nvSpPr>
        <p:spPr>
          <a:xfrm>
            <a:off x="665593" y="3732129"/>
            <a:ext cx="10044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考虑物理孔径限制，轨迹校正前约</a:t>
            </a:r>
            <a:r>
              <a:rPr lang="en-US" altLang="zh-CN" dirty="0" smtClean="0"/>
              <a:t>22%</a:t>
            </a:r>
            <a:r>
              <a:rPr lang="zh-CN" altLang="en-US" dirty="0" smtClean="0"/>
              <a:t>的种子能完成首圈；轨迹校正前约</a:t>
            </a:r>
            <a:r>
              <a:rPr lang="en-US" altLang="zh-CN" dirty="0" smtClean="0"/>
              <a:t>53%</a:t>
            </a:r>
            <a:r>
              <a:rPr lang="zh-CN" altLang="en-US" dirty="0" smtClean="0"/>
              <a:t>的种子存在闭轨；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由于物理孔径的限制，需分段进行轨迹校正； 轨迹校正后闭轨存活率</a:t>
            </a:r>
            <a:r>
              <a:rPr lang="en-US" altLang="zh-CN" dirty="0" smtClean="0"/>
              <a:t>100%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9" name="图片 18"/>
          <p:cNvPicPr/>
          <p:nvPr/>
        </p:nvPicPr>
        <p:blipFill>
          <a:blip r:embed="rId7"/>
          <a:stretch>
            <a:fillRect/>
          </a:stretch>
        </p:blipFill>
        <p:spPr>
          <a:xfrm>
            <a:off x="186622" y="4563064"/>
            <a:ext cx="4638267" cy="2118587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8"/>
          <a:stretch>
            <a:fillRect/>
          </a:stretch>
        </p:blipFill>
        <p:spPr>
          <a:xfrm>
            <a:off x="4851015" y="4600505"/>
            <a:ext cx="4664285" cy="208114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570864" y="4805923"/>
            <a:ext cx="23980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轨道校正后，水平和垂直闭轨：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最大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值 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(250, 280)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μm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RMS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值 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zh-CN" altLang="en-US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(41, 53)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μm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;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1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112177" y="1106712"/>
                <a:ext cx="16669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𝛩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kern="1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77" y="1106712"/>
                <a:ext cx="166699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161737" y="120412"/>
            <a:ext cx="6409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首圈轨迹校正与轨道校正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53156" y="5763457"/>
            <a:ext cx="4512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水平方向 </a:t>
            </a:r>
            <a:r>
              <a:rPr lang="en-US" altLang="zh-CN" dirty="0" smtClean="0"/>
              <a:t>COR4, COR5 </a:t>
            </a:r>
            <a:r>
              <a:rPr lang="zh-CN" altLang="en-US" dirty="0" smtClean="0"/>
              <a:t>的强度较强；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垂直方向</a:t>
            </a:r>
            <a:r>
              <a:rPr lang="en-US" altLang="zh-CN" dirty="0" smtClean="0"/>
              <a:t>COR1, COR4, COR6</a:t>
            </a:r>
            <a:r>
              <a:rPr lang="zh-CN" altLang="en-US" dirty="0" smtClean="0"/>
              <a:t>的强度较强。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730" y="1047073"/>
            <a:ext cx="7769056" cy="8493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210" y="1918571"/>
            <a:ext cx="5487695" cy="24162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210" y="4351564"/>
            <a:ext cx="5560697" cy="2487557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26" y="2049979"/>
            <a:ext cx="3112708" cy="240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34" y="2067737"/>
            <a:ext cx="2983078" cy="238669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矩形 24"/>
          <p:cNvSpPr/>
          <p:nvPr/>
        </p:nvSpPr>
        <p:spPr>
          <a:xfrm>
            <a:off x="6891802" y="4552008"/>
            <a:ext cx="4616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校正子强度最大值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0.65, 0.44</a:t>
            </a:r>
            <a:r>
              <a:rPr lang="en-US" altLang="zh-CN" dirty="0"/>
              <a:t>)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mrad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校正子</a:t>
            </a:r>
            <a:r>
              <a:rPr lang="zh-CN" altLang="en-US" dirty="0" smtClean="0"/>
              <a:t>强度</a:t>
            </a:r>
            <a:r>
              <a:rPr lang="en-US" altLang="zh-CN" dirty="0" smtClean="0"/>
              <a:t>RMS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0.11, 0.10) </a:t>
            </a:r>
            <a:r>
              <a:rPr lang="en-US" altLang="zh-CN" dirty="0" err="1"/>
              <a:t>mrad</a:t>
            </a:r>
            <a:r>
              <a:rPr lang="zh-CN" altLang="en-US" dirty="0"/>
              <a:t>；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424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2740" y="130423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个人介绍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030288"/>
            <a:chOff x="0" y="0"/>
            <a:chExt cx="12192000" cy="103028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412" y="0"/>
              <a:ext cx="10010588" cy="10302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7483" r="7902"/>
            <a:stretch/>
          </p:blipFill>
          <p:spPr>
            <a:xfrm>
              <a:off x="0" y="0"/>
              <a:ext cx="2240280" cy="1030288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3161737" y="120412"/>
            <a:ext cx="64091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首圈轨迹校正与轨道校正</a:t>
            </a:r>
          </a:p>
        </p:txBody>
      </p:sp>
      <p:sp>
        <p:nvSpPr>
          <p:cNvPr id="26" name="文本框 4"/>
          <p:cNvSpPr txBox="1"/>
          <p:nvPr/>
        </p:nvSpPr>
        <p:spPr>
          <a:xfrm>
            <a:off x="9433166" y="6550223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先进光源研讨会，东莞，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2022.08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8627" y="4569911"/>
            <a:ext cx="4512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轨道校正后的动力学孔径 </a:t>
            </a:r>
            <a:r>
              <a:rPr lang="en-US" altLang="zh-CN" sz="1600" dirty="0" smtClean="0"/>
              <a:t>(w/ RF)</a:t>
            </a:r>
            <a:endParaRPr lang="zh-CN" altLang="en-US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86" y="1117528"/>
            <a:ext cx="4626568" cy="3434257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52670"/>
              </p:ext>
            </p:extLst>
          </p:nvPr>
        </p:nvGraphicFramePr>
        <p:xfrm>
          <a:off x="452120" y="5117332"/>
          <a:ext cx="8006987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4437"/>
                <a:gridCol w="1062441"/>
                <a:gridCol w="928255"/>
                <a:gridCol w="949036"/>
                <a:gridCol w="928254"/>
                <a:gridCol w="1184564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emittance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TuneX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TuneY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ChromX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ChromY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Ideal lattice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85.8 pm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48.191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17.190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After Orbit Correction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(average)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</a:rPr>
                        <a:t>96.0 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pm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48.184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48.183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2.84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2.96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variation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</a:rPr>
                        <a:t>11.9%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-6.5×10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-6.9×10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-0.16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-0.04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0754" y="1655946"/>
            <a:ext cx="3658829" cy="2700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6276" y="1150700"/>
            <a:ext cx="3195451" cy="24639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583" y="3881226"/>
            <a:ext cx="3195451" cy="25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571500" indent="-571500">
          <a:buFont typeface="Arial" panose="020B0604020202020204" pitchFamily="34" charset="0"/>
          <a:buChar char="•"/>
          <a:defRPr sz="2800" b="1" dirty="0" smtClean="0">
            <a:latin typeface="Arial" panose="020B0604020202020204" pitchFamily="34" charset="0"/>
            <a:ea typeface="黑体" panose="02010609060101010101" pitchFamily="49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20432</TotalTime>
  <Words>1824</Words>
  <Application>Microsoft Office PowerPoint</Application>
  <PresentationFormat>宽屏</PresentationFormat>
  <Paragraphs>418</Paragraphs>
  <Slides>22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黑体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仍然</dc:title>
  <dc:creator>USER</dc:creator>
  <cp:lastModifiedBy>杨 鹏辉</cp:lastModifiedBy>
  <cp:revision>267</cp:revision>
  <dcterms:created xsi:type="dcterms:W3CDTF">2022-07-27T07:28:56Z</dcterms:created>
  <dcterms:modified xsi:type="dcterms:W3CDTF">2022-08-18T14:04:36Z</dcterms:modified>
</cp:coreProperties>
</file>