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64" r:id="rId3"/>
    <p:sldId id="308" r:id="rId4"/>
    <p:sldId id="309" r:id="rId5"/>
    <p:sldId id="280" r:id="rId6"/>
    <p:sldId id="281" r:id="rId7"/>
    <p:sldId id="288" r:id="rId8"/>
    <p:sldId id="292" r:id="rId9"/>
    <p:sldId id="293" r:id="rId10"/>
    <p:sldId id="297" r:id="rId11"/>
    <p:sldId id="298" r:id="rId12"/>
    <p:sldId id="300" r:id="rId13"/>
    <p:sldId id="283" r:id="rId14"/>
    <p:sldId id="284" r:id="rId15"/>
    <p:sldId id="320" r:id="rId16"/>
    <p:sldId id="321" r:id="rId17"/>
    <p:sldId id="323" r:id="rId18"/>
    <p:sldId id="270" r:id="rId19"/>
    <p:sldId id="306" r:id="rId20"/>
    <p:sldId id="329" r:id="rId21"/>
    <p:sldId id="276" r:id="rId22"/>
    <p:sldId id="265" r:id="rId23"/>
    <p:sldId id="302" r:id="rId24"/>
    <p:sldId id="316" r:id="rId25"/>
    <p:sldId id="318" r:id="rId26"/>
    <p:sldId id="324" r:id="rId27"/>
    <p:sldId id="326" r:id="rId28"/>
    <p:sldId id="327" r:id="rId29"/>
  </p:sldIdLst>
  <p:sldSz cx="9144000" cy="5143500" type="screen16x9"/>
  <p:notesSz cx="6858000" cy="9144000"/>
  <p:defaultTextStyle>
    <a:defPPr>
      <a:defRPr lang="zh-CN"/>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6943" autoAdjust="0"/>
    <p:restoredTop sz="86193" autoAdjust="0"/>
  </p:normalViewPr>
  <p:slideViewPr>
    <p:cSldViewPr>
      <p:cViewPr varScale="1">
        <p:scale>
          <a:sx n="129" d="100"/>
          <a:sy n="129" d="100"/>
        </p:scale>
        <p:origin x="-84" y="-282"/>
      </p:cViewPr>
      <p:guideLst>
        <p:guide orient="horz" pos="1620"/>
        <p:guide pos="2880"/>
      </p:guideLst>
    </p:cSldViewPr>
  </p:slideViewPr>
  <p:notesTextViewPr>
    <p:cViewPr>
      <p:scale>
        <a:sx n="100" d="100"/>
        <a:sy n="100" d="100"/>
      </p:scale>
      <p:origin x="0" y="0"/>
    </p:cViewPr>
  </p:notesTextViewPr>
  <p:notesViewPr>
    <p:cSldViewPr>
      <p:cViewPr varScale="1">
        <p:scale>
          <a:sx n="110" d="100"/>
          <a:sy n="110" d="100"/>
        </p:scale>
        <p:origin x="-316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176588-F997-48F1-922A-47E0E2CAE7AB}" type="datetimeFigureOut">
              <a:rPr lang="zh-CN" altLang="en-US" smtClean="0"/>
              <a:t>2022/8/19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B1798A-FF5C-459D-8315-25F9A70AE08A}" type="slidenum">
              <a:rPr lang="zh-CN" altLang="en-US" smtClean="0"/>
              <a:t>‹#›</a:t>
            </a:fld>
            <a:endParaRPr lang="zh-CN" altLang="en-US"/>
          </a:p>
        </p:txBody>
      </p:sp>
    </p:spTree>
    <p:extLst>
      <p:ext uri="{BB962C8B-B14F-4D97-AF65-F5344CB8AC3E}">
        <p14:creationId xmlns:p14="http://schemas.microsoft.com/office/powerpoint/2010/main" val="971315864"/>
      </p:ext>
    </p:extLst>
  </p:cSld>
  <p:clrMap bg1="lt1" tx1="dk1" bg2="lt2" tx2="dk2" accent1="accent1" accent2="accent2" accent3="accent3" accent4="accent4" accent5="accent5" accent6="accent6" hlink="hlink" folHlink="folHlink"/>
  <p:notesStyle>
    <a:lvl1pPr marL="0" algn="l" defTabSz="914310" rtl="0" eaLnBrk="1" latinLnBrk="0" hangingPunct="1">
      <a:defRPr sz="1200" kern="1200">
        <a:solidFill>
          <a:schemeClr val="tx1"/>
        </a:solidFill>
        <a:latin typeface="+mn-lt"/>
        <a:ea typeface="+mn-ea"/>
        <a:cs typeface="+mn-cs"/>
      </a:defRPr>
    </a:lvl1pPr>
    <a:lvl2pPr marL="457154" algn="l" defTabSz="914310" rtl="0" eaLnBrk="1" latinLnBrk="0" hangingPunct="1">
      <a:defRPr sz="1200" kern="1200">
        <a:solidFill>
          <a:schemeClr val="tx1"/>
        </a:solidFill>
        <a:latin typeface="+mn-lt"/>
        <a:ea typeface="+mn-ea"/>
        <a:cs typeface="+mn-cs"/>
      </a:defRPr>
    </a:lvl2pPr>
    <a:lvl3pPr marL="914310" algn="l" defTabSz="914310" rtl="0" eaLnBrk="1" latinLnBrk="0" hangingPunct="1">
      <a:defRPr sz="1200" kern="1200">
        <a:solidFill>
          <a:schemeClr val="tx1"/>
        </a:solidFill>
        <a:latin typeface="+mn-lt"/>
        <a:ea typeface="+mn-ea"/>
        <a:cs typeface="+mn-cs"/>
      </a:defRPr>
    </a:lvl3pPr>
    <a:lvl4pPr marL="1371464" algn="l" defTabSz="914310" rtl="0" eaLnBrk="1" latinLnBrk="0" hangingPunct="1">
      <a:defRPr sz="1200" kern="1200">
        <a:solidFill>
          <a:schemeClr val="tx1"/>
        </a:solidFill>
        <a:latin typeface="+mn-lt"/>
        <a:ea typeface="+mn-ea"/>
        <a:cs typeface="+mn-cs"/>
      </a:defRPr>
    </a:lvl4pPr>
    <a:lvl5pPr marL="1828619" algn="l" defTabSz="914310" rtl="0" eaLnBrk="1" latinLnBrk="0" hangingPunct="1">
      <a:defRPr sz="1200" kern="1200">
        <a:solidFill>
          <a:schemeClr val="tx1"/>
        </a:solidFill>
        <a:latin typeface="+mn-lt"/>
        <a:ea typeface="+mn-ea"/>
        <a:cs typeface="+mn-cs"/>
      </a:defRPr>
    </a:lvl5pPr>
    <a:lvl6pPr marL="2285772" algn="l" defTabSz="914310" rtl="0" eaLnBrk="1" latinLnBrk="0" hangingPunct="1">
      <a:defRPr sz="1200" kern="1200">
        <a:solidFill>
          <a:schemeClr val="tx1"/>
        </a:solidFill>
        <a:latin typeface="+mn-lt"/>
        <a:ea typeface="+mn-ea"/>
        <a:cs typeface="+mn-cs"/>
      </a:defRPr>
    </a:lvl6pPr>
    <a:lvl7pPr marL="2742926" algn="l" defTabSz="914310" rtl="0" eaLnBrk="1" latinLnBrk="0" hangingPunct="1">
      <a:defRPr sz="1200" kern="1200">
        <a:solidFill>
          <a:schemeClr val="tx1"/>
        </a:solidFill>
        <a:latin typeface="+mn-lt"/>
        <a:ea typeface="+mn-ea"/>
        <a:cs typeface="+mn-cs"/>
      </a:defRPr>
    </a:lvl7pPr>
    <a:lvl8pPr marL="3200080" algn="l" defTabSz="914310" rtl="0" eaLnBrk="1" latinLnBrk="0" hangingPunct="1">
      <a:defRPr sz="1200" kern="1200">
        <a:solidFill>
          <a:schemeClr val="tx1"/>
        </a:solidFill>
        <a:latin typeface="+mn-lt"/>
        <a:ea typeface="+mn-ea"/>
        <a:cs typeface="+mn-cs"/>
      </a:defRPr>
    </a:lvl8pPr>
    <a:lvl9pPr marL="3657235" algn="l" defTabSz="9143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a:t>
            </a:fld>
            <a:endParaRPr lang="zh-CN" altLang="en-US"/>
          </a:p>
        </p:txBody>
      </p:sp>
    </p:spTree>
    <p:extLst>
      <p:ext uri="{BB962C8B-B14F-4D97-AF65-F5344CB8AC3E}">
        <p14:creationId xmlns:p14="http://schemas.microsoft.com/office/powerpoint/2010/main" val="2937875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10</a:t>
            </a:fld>
            <a:endParaRPr lang="zh-CN" altLang="en-US"/>
          </a:p>
        </p:txBody>
      </p:sp>
    </p:spTree>
    <p:extLst>
      <p:ext uri="{BB962C8B-B14F-4D97-AF65-F5344CB8AC3E}">
        <p14:creationId xmlns:p14="http://schemas.microsoft.com/office/powerpoint/2010/main" val="3029298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11</a:t>
            </a:fld>
            <a:endParaRPr lang="zh-CN" altLang="en-US"/>
          </a:p>
        </p:txBody>
      </p:sp>
    </p:spTree>
    <p:extLst>
      <p:ext uri="{BB962C8B-B14F-4D97-AF65-F5344CB8AC3E}">
        <p14:creationId xmlns:p14="http://schemas.microsoft.com/office/powerpoint/2010/main" val="3788407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12</a:t>
            </a:fld>
            <a:endParaRPr lang="zh-CN" altLang="en-US"/>
          </a:p>
        </p:txBody>
      </p:sp>
    </p:spTree>
    <p:extLst>
      <p:ext uri="{BB962C8B-B14F-4D97-AF65-F5344CB8AC3E}">
        <p14:creationId xmlns:p14="http://schemas.microsoft.com/office/powerpoint/2010/main" val="303065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13</a:t>
            </a:fld>
            <a:endParaRPr lang="zh-CN" altLang="en-US"/>
          </a:p>
        </p:txBody>
      </p:sp>
    </p:spTree>
    <p:extLst>
      <p:ext uri="{BB962C8B-B14F-4D97-AF65-F5344CB8AC3E}">
        <p14:creationId xmlns:p14="http://schemas.microsoft.com/office/powerpoint/2010/main" val="119731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14</a:t>
            </a:fld>
            <a:endParaRPr lang="zh-CN" altLang="en-US"/>
          </a:p>
        </p:txBody>
      </p:sp>
    </p:spTree>
    <p:extLst>
      <p:ext uri="{BB962C8B-B14F-4D97-AF65-F5344CB8AC3E}">
        <p14:creationId xmlns:p14="http://schemas.microsoft.com/office/powerpoint/2010/main" val="1942191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15</a:t>
            </a:fld>
            <a:endParaRPr lang="zh-CN" altLang="en-US"/>
          </a:p>
        </p:txBody>
      </p:sp>
    </p:spTree>
    <p:extLst>
      <p:ext uri="{BB962C8B-B14F-4D97-AF65-F5344CB8AC3E}">
        <p14:creationId xmlns:p14="http://schemas.microsoft.com/office/powerpoint/2010/main" val="1942191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16</a:t>
            </a:fld>
            <a:endParaRPr lang="zh-CN" altLang="en-US"/>
          </a:p>
        </p:txBody>
      </p:sp>
    </p:spTree>
    <p:extLst>
      <p:ext uri="{BB962C8B-B14F-4D97-AF65-F5344CB8AC3E}">
        <p14:creationId xmlns:p14="http://schemas.microsoft.com/office/powerpoint/2010/main" val="168137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17</a:t>
            </a:fld>
            <a:endParaRPr lang="zh-CN" altLang="en-US"/>
          </a:p>
        </p:txBody>
      </p:sp>
    </p:spTree>
    <p:extLst>
      <p:ext uri="{BB962C8B-B14F-4D97-AF65-F5344CB8AC3E}">
        <p14:creationId xmlns:p14="http://schemas.microsoft.com/office/powerpoint/2010/main" val="1681377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18</a:t>
            </a:fld>
            <a:endParaRPr lang="zh-CN" altLang="en-US"/>
          </a:p>
        </p:txBody>
      </p:sp>
    </p:spTree>
    <p:extLst>
      <p:ext uri="{BB962C8B-B14F-4D97-AF65-F5344CB8AC3E}">
        <p14:creationId xmlns:p14="http://schemas.microsoft.com/office/powerpoint/2010/main" val="303182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19</a:t>
            </a:fld>
            <a:endParaRPr lang="zh-CN" altLang="en-US"/>
          </a:p>
        </p:txBody>
      </p:sp>
    </p:spTree>
    <p:extLst>
      <p:ext uri="{BB962C8B-B14F-4D97-AF65-F5344CB8AC3E}">
        <p14:creationId xmlns:p14="http://schemas.microsoft.com/office/powerpoint/2010/main" val="30318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31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DBB1798A-FF5C-459D-8315-25F9A70AE08A}" type="slidenum">
              <a:rPr lang="zh-CN" altLang="en-US" smtClean="0"/>
              <a:t>2</a:t>
            </a:fld>
            <a:endParaRPr lang="zh-CN" altLang="en-US"/>
          </a:p>
        </p:txBody>
      </p:sp>
    </p:spTree>
    <p:extLst>
      <p:ext uri="{BB962C8B-B14F-4D97-AF65-F5344CB8AC3E}">
        <p14:creationId xmlns:p14="http://schemas.microsoft.com/office/powerpoint/2010/main" val="1027836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20</a:t>
            </a:fld>
            <a:endParaRPr lang="zh-CN" altLang="en-US"/>
          </a:p>
        </p:txBody>
      </p:sp>
    </p:spTree>
    <p:extLst>
      <p:ext uri="{BB962C8B-B14F-4D97-AF65-F5344CB8AC3E}">
        <p14:creationId xmlns:p14="http://schemas.microsoft.com/office/powerpoint/2010/main" val="2144192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21</a:t>
            </a:fld>
            <a:endParaRPr lang="zh-CN" altLang="en-US"/>
          </a:p>
        </p:txBody>
      </p:sp>
    </p:spTree>
    <p:extLst>
      <p:ext uri="{BB962C8B-B14F-4D97-AF65-F5344CB8AC3E}">
        <p14:creationId xmlns:p14="http://schemas.microsoft.com/office/powerpoint/2010/main" val="2860939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E5986-E5D8-4445-8011-3DFD10A55E13}" type="slidenum">
              <a:rPr lang="en-US" smtClean="0"/>
              <a:t>22</a:t>
            </a:fld>
            <a:endParaRPr lang="en-US"/>
          </a:p>
        </p:txBody>
      </p:sp>
    </p:spTree>
    <p:extLst>
      <p:ext uri="{BB962C8B-B14F-4D97-AF65-F5344CB8AC3E}">
        <p14:creationId xmlns:p14="http://schemas.microsoft.com/office/powerpoint/2010/main" val="3862935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23</a:t>
            </a:fld>
            <a:endParaRPr lang="zh-CN" altLang="en-US"/>
          </a:p>
        </p:txBody>
      </p:sp>
    </p:spTree>
    <p:extLst>
      <p:ext uri="{BB962C8B-B14F-4D97-AF65-F5344CB8AC3E}">
        <p14:creationId xmlns:p14="http://schemas.microsoft.com/office/powerpoint/2010/main" val="1014087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DBB1798A-FF5C-459D-8315-25F9A70AE08A}" type="slidenum">
              <a:rPr lang="zh-CN" altLang="en-US" smtClean="0"/>
              <a:t>24</a:t>
            </a:fld>
            <a:endParaRPr lang="zh-CN" altLang="en-US"/>
          </a:p>
        </p:txBody>
      </p:sp>
    </p:spTree>
    <p:extLst>
      <p:ext uri="{BB962C8B-B14F-4D97-AF65-F5344CB8AC3E}">
        <p14:creationId xmlns:p14="http://schemas.microsoft.com/office/powerpoint/2010/main" val="1027836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DBB1798A-FF5C-459D-8315-25F9A70AE08A}" type="slidenum">
              <a:rPr lang="zh-CN" altLang="en-US" smtClean="0"/>
              <a:t>25</a:t>
            </a:fld>
            <a:endParaRPr lang="zh-CN" altLang="en-US"/>
          </a:p>
        </p:txBody>
      </p:sp>
    </p:spTree>
    <p:extLst>
      <p:ext uri="{BB962C8B-B14F-4D97-AF65-F5344CB8AC3E}">
        <p14:creationId xmlns:p14="http://schemas.microsoft.com/office/powerpoint/2010/main" val="102783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DBB1798A-FF5C-459D-8315-25F9A70AE08A}" type="slidenum">
              <a:rPr lang="zh-CN" altLang="en-US" smtClean="0"/>
              <a:t>3</a:t>
            </a:fld>
            <a:endParaRPr lang="zh-CN" altLang="en-US"/>
          </a:p>
        </p:txBody>
      </p:sp>
    </p:spTree>
    <p:extLst>
      <p:ext uri="{BB962C8B-B14F-4D97-AF65-F5344CB8AC3E}">
        <p14:creationId xmlns:p14="http://schemas.microsoft.com/office/powerpoint/2010/main" val="1027836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717EC1-A5BC-2E4D-BD73-CE0F8AFAF0AA}" type="slidenum">
              <a:rPr lang="en-US" smtClean="0"/>
              <a:t>4</a:t>
            </a:fld>
            <a:endParaRPr lang="en-US"/>
          </a:p>
        </p:txBody>
      </p:sp>
    </p:spTree>
    <p:extLst>
      <p:ext uri="{BB962C8B-B14F-4D97-AF65-F5344CB8AC3E}">
        <p14:creationId xmlns:p14="http://schemas.microsoft.com/office/powerpoint/2010/main" val="2349878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5</a:t>
            </a:fld>
            <a:endParaRPr lang="zh-CN" altLang="en-US"/>
          </a:p>
        </p:txBody>
      </p:sp>
    </p:spTree>
    <p:extLst>
      <p:ext uri="{BB962C8B-B14F-4D97-AF65-F5344CB8AC3E}">
        <p14:creationId xmlns:p14="http://schemas.microsoft.com/office/powerpoint/2010/main" val="2788842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6</a:t>
            </a:fld>
            <a:endParaRPr lang="zh-CN" altLang="en-US"/>
          </a:p>
        </p:txBody>
      </p:sp>
    </p:spTree>
    <p:extLst>
      <p:ext uri="{BB962C8B-B14F-4D97-AF65-F5344CB8AC3E}">
        <p14:creationId xmlns:p14="http://schemas.microsoft.com/office/powerpoint/2010/main" val="337867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31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DBB1798A-FF5C-459D-8315-25F9A70AE08A}" type="slidenum">
              <a:rPr lang="zh-CN" altLang="en-US" smtClean="0"/>
              <a:t>7</a:t>
            </a:fld>
            <a:endParaRPr lang="zh-CN" altLang="en-US"/>
          </a:p>
        </p:txBody>
      </p:sp>
    </p:spTree>
    <p:extLst>
      <p:ext uri="{BB962C8B-B14F-4D97-AF65-F5344CB8AC3E}">
        <p14:creationId xmlns:p14="http://schemas.microsoft.com/office/powerpoint/2010/main" val="127748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8</a:t>
            </a:fld>
            <a:endParaRPr lang="zh-CN" altLang="en-US"/>
          </a:p>
        </p:txBody>
      </p:sp>
    </p:spTree>
    <p:extLst>
      <p:ext uri="{BB962C8B-B14F-4D97-AF65-F5344CB8AC3E}">
        <p14:creationId xmlns:p14="http://schemas.microsoft.com/office/powerpoint/2010/main" val="3203746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B1798A-FF5C-459D-8315-25F9A70AE08A}" type="slidenum">
              <a:rPr lang="zh-CN" altLang="en-US" smtClean="0"/>
              <a:t>9</a:t>
            </a:fld>
            <a:endParaRPr lang="zh-CN" altLang="en-US"/>
          </a:p>
        </p:txBody>
      </p:sp>
    </p:spTree>
    <p:extLst>
      <p:ext uri="{BB962C8B-B14F-4D97-AF65-F5344CB8AC3E}">
        <p14:creationId xmlns:p14="http://schemas.microsoft.com/office/powerpoint/2010/main" val="15324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3"/>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475774"/>
            <a:ext cx="9144000" cy="1096377"/>
          </a:xfrm>
          <a:prstGeom prst="rect">
            <a:avLst/>
          </a:prstGeom>
        </p:spPr>
        <p:txBody>
          <a:bodyPr anchor="ctr">
            <a:normAutofit/>
          </a:bodyPr>
          <a:lstStyle>
            <a:lvl1pPr algn="ctr">
              <a:defRPr sz="6000" b="1">
                <a:solidFill>
                  <a:srgbClr val="A40000"/>
                </a:solidFill>
                <a:latin typeface="+mn-lt"/>
              </a:defRPr>
            </a:lvl1pPr>
          </a:lstStyle>
          <a:p>
            <a:r>
              <a:rPr lang="en-US" altLang="zh-CN" dirty="0" smtClean="0"/>
              <a:t>Presentation Title</a:t>
            </a:r>
            <a:endParaRPr lang="en-US" dirty="0"/>
          </a:p>
        </p:txBody>
      </p:sp>
      <p:sp>
        <p:nvSpPr>
          <p:cNvPr id="30" name="Subtitle 2"/>
          <p:cNvSpPr>
            <a:spLocks noGrp="1"/>
          </p:cNvSpPr>
          <p:nvPr>
            <p:ph type="subTitle" idx="1" hasCustomPrompt="1"/>
          </p:nvPr>
        </p:nvSpPr>
        <p:spPr>
          <a:xfrm>
            <a:off x="975366" y="3010455"/>
            <a:ext cx="3421075" cy="255611"/>
          </a:xfrm>
          <a:prstGeom prst="rect">
            <a:avLst/>
          </a:prstGeom>
        </p:spPr>
        <p:txBody>
          <a:bodyPr anchor="ctr">
            <a:normAutofit/>
          </a:bodyPr>
          <a:lstStyle>
            <a:lvl1pPr marL="0" marR="0" indent="0" algn="l" defTabSz="91431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A40000"/>
                </a:solidFill>
                <a:latin typeface="+mn-lt"/>
                <a:ea typeface="黑体" panose="02010609060101010101" pitchFamily="49" charset="-122"/>
              </a:defRPr>
            </a:lvl1pPr>
            <a:lvl2pPr marL="457154" indent="0" algn="ctr">
              <a:buNone/>
              <a:defRPr sz="2000"/>
            </a:lvl2pPr>
            <a:lvl3pPr marL="914310" indent="0" algn="ctr">
              <a:buNone/>
              <a:defRPr sz="1800"/>
            </a:lvl3pPr>
            <a:lvl4pPr marL="1371464" indent="0" algn="ctr">
              <a:buNone/>
              <a:defRPr sz="1600"/>
            </a:lvl4pPr>
            <a:lvl5pPr marL="1828619" indent="0" algn="ctr">
              <a:buNone/>
              <a:defRPr sz="1600"/>
            </a:lvl5pPr>
            <a:lvl6pPr marL="2285772"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ltLang="zh-CN" dirty="0" smtClean="0"/>
              <a:t>Reporter</a:t>
            </a:r>
            <a:endParaRPr lang="en-US" dirty="0"/>
          </a:p>
        </p:txBody>
      </p:sp>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r="70653"/>
          <a:stretch/>
        </p:blipFill>
        <p:spPr>
          <a:xfrm>
            <a:off x="124391" y="174961"/>
            <a:ext cx="1148457" cy="555893"/>
          </a:xfrm>
          <a:prstGeom prst="rect">
            <a:avLst/>
          </a:prstGeom>
        </p:spPr>
      </p:pic>
      <p:grpSp>
        <p:nvGrpSpPr>
          <p:cNvPr id="33" name="组合 32"/>
          <p:cNvGrpSpPr/>
          <p:nvPr/>
        </p:nvGrpSpPr>
        <p:grpSpPr>
          <a:xfrm>
            <a:off x="0" y="826533"/>
            <a:ext cx="9144000" cy="83135"/>
            <a:chOff x="0" y="846225"/>
            <a:chExt cx="9144000" cy="110846"/>
          </a:xfrm>
        </p:grpSpPr>
        <p:grpSp>
          <p:nvGrpSpPr>
            <p:cNvPr id="34" name="组合 33"/>
            <p:cNvGrpSpPr/>
            <p:nvPr/>
          </p:nvGrpSpPr>
          <p:grpSpPr>
            <a:xfrm>
              <a:off x="0" y="846225"/>
              <a:ext cx="9144000" cy="110846"/>
              <a:chOff x="0" y="846225"/>
              <a:chExt cx="9144000" cy="110846"/>
            </a:xfrm>
          </p:grpSpPr>
          <p:grpSp>
            <p:nvGrpSpPr>
              <p:cNvPr id="36" name="组合 35"/>
              <p:cNvGrpSpPr/>
              <p:nvPr/>
            </p:nvGrpSpPr>
            <p:grpSpPr>
              <a:xfrm>
                <a:off x="875653" y="846225"/>
                <a:ext cx="8268347" cy="110438"/>
                <a:chOff x="875653" y="846225"/>
                <a:chExt cx="8268347" cy="110438"/>
              </a:xfrm>
            </p:grpSpPr>
            <p:sp>
              <p:nvSpPr>
                <p:cNvPr id="38" name="矩形 37"/>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9" name="直角三角形 38"/>
                <p:cNvSpPr/>
                <p:nvPr/>
              </p:nvSpPr>
              <p:spPr>
                <a:xfrm>
                  <a:off x="975360" y="846225"/>
                  <a:ext cx="137160" cy="110438"/>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37" name="矩形 36"/>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35" name="直接连接符 34"/>
            <p:cNvCxnSpPr>
              <a:stCxn id="39" idx="2"/>
            </p:cNvCxnSpPr>
            <p:nvPr/>
          </p:nvCxnSpPr>
          <p:spPr>
            <a:xfrm flipV="1">
              <a:off x="975360" y="846225"/>
              <a:ext cx="0" cy="1104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464460" y="4742599"/>
            <a:ext cx="3679547" cy="400110"/>
            <a:chOff x="3891916" y="6461760"/>
            <a:chExt cx="5252086" cy="686819"/>
          </a:xfrm>
        </p:grpSpPr>
        <p:sp>
          <p:nvSpPr>
            <p:cNvPr id="41" name="文本框 40"/>
            <p:cNvSpPr txBox="1"/>
            <p:nvPr/>
          </p:nvSpPr>
          <p:spPr>
            <a:xfrm>
              <a:off x="3891916" y="6461760"/>
              <a:ext cx="5252086" cy="686819"/>
            </a:xfrm>
            <a:prstGeom prst="rect">
              <a:avLst/>
            </a:prstGeom>
            <a:solidFill>
              <a:srgbClr val="000099"/>
            </a:solidFill>
            <a:ln>
              <a:noFill/>
            </a:ln>
          </p:spPr>
          <p:txBody>
            <a:bodyPr wrap="square" rtlCol="0">
              <a:spAutoFit/>
            </a:bodyPr>
            <a:lstStyle/>
            <a:p>
              <a:pPr algn="r"/>
              <a:endParaRPr lang="zh-CN" altLang="en-US" sz="20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2" name="直角三角形 41"/>
            <p:cNvSpPr/>
            <p:nvPr/>
          </p:nvSpPr>
          <p:spPr>
            <a:xfrm flipV="1">
              <a:off x="3892140" y="6461761"/>
              <a:ext cx="655405" cy="339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3" name="菱形 42"/>
          <p:cNvSpPr/>
          <p:nvPr/>
        </p:nvSpPr>
        <p:spPr>
          <a:xfrm>
            <a:off x="4502256" y="4784899"/>
            <a:ext cx="619936" cy="300083"/>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sz="1800"/>
          </a:p>
        </p:txBody>
      </p:sp>
      <p:sp>
        <p:nvSpPr>
          <p:cNvPr id="44" name="文本框 43"/>
          <p:cNvSpPr txBox="1"/>
          <p:nvPr/>
        </p:nvSpPr>
        <p:spPr>
          <a:xfrm>
            <a:off x="5941186" y="4744206"/>
            <a:ext cx="3095310" cy="323165"/>
          </a:xfrm>
          <a:prstGeom prst="rect">
            <a:avLst/>
          </a:prstGeom>
          <a:noFill/>
        </p:spPr>
        <p:txBody>
          <a:bodyPr wrap="square" lIns="91432" tIns="45716" rIns="91432" bIns="45716" rtlCol="0">
            <a:spAutoFit/>
          </a:bodyPr>
          <a:lstStyle/>
          <a:p>
            <a:pPr marL="0" marR="0" indent="0" algn="dist" defTabSz="914310" rtl="0" eaLnBrk="1" fontAlgn="auto" latinLnBrk="0" hangingPunct="1">
              <a:lnSpc>
                <a:spcPct val="100000"/>
              </a:lnSpc>
              <a:spcBef>
                <a:spcPts val="0"/>
              </a:spcBef>
              <a:spcAft>
                <a:spcPts val="0"/>
              </a:spcAft>
              <a:buClrTx/>
              <a:buSzTx/>
              <a:buFontTx/>
              <a:buNone/>
              <a:tabLst/>
              <a:defRPr/>
            </a:pPr>
            <a:r>
              <a:rPr lang="en-US" altLang="zh-CN" sz="1500" b="1" dirty="0" smtClean="0">
                <a:solidFill>
                  <a:schemeClr val="bg1"/>
                </a:solidFill>
              </a:rPr>
              <a:t>Institute of High Energy Physics, CAS</a:t>
            </a:r>
            <a:endParaRPr lang="zh-CN" altLang="en-US" sz="1500" b="1" dirty="0">
              <a:solidFill>
                <a:schemeClr val="bg1"/>
              </a:solidFill>
            </a:endParaRPr>
          </a:p>
        </p:txBody>
      </p:sp>
      <p:sp>
        <p:nvSpPr>
          <p:cNvPr id="45" name="副标题 2"/>
          <p:cNvSpPr txBox="1">
            <a:spLocks/>
          </p:cNvSpPr>
          <p:nvPr/>
        </p:nvSpPr>
        <p:spPr>
          <a:xfrm>
            <a:off x="0" y="4784997"/>
            <a:ext cx="5598924" cy="179740"/>
          </a:xfrm>
          <a:prstGeom prst="rect">
            <a:avLst/>
          </a:prstGeom>
        </p:spPr>
        <p:txBody>
          <a:bodyPr vert="horz" lIns="91432" tIns="45716" rIns="91432" bIns="45716" rtlCol="0" anchor="t">
            <a:noAutofit/>
          </a:bodyPr>
          <a:lstStyle>
            <a:lvl1pPr marL="182880" indent="-182880" algn="l" defTabSz="914400" rtl="0" eaLnBrk="1" latinLnBrk="0" hangingPunct="1">
              <a:lnSpc>
                <a:spcPct val="100000"/>
              </a:lnSpc>
              <a:spcBef>
                <a:spcPts val="1200"/>
              </a:spcBef>
              <a:spcAft>
                <a:spcPts val="0"/>
              </a:spcAft>
              <a:buClrTx/>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marR="0" lvl="0" indent="0" algn="l" defTabSz="914310" rtl="0" eaLnBrk="1" fontAlgn="auto" latinLnBrk="0" hangingPunct="1">
              <a:lnSpc>
                <a:spcPct val="100000"/>
              </a:lnSpc>
              <a:spcBef>
                <a:spcPts val="0"/>
              </a:spcBef>
              <a:spcAft>
                <a:spcPts val="0"/>
              </a:spcAft>
              <a:buClrTx/>
              <a:buSzTx/>
              <a:buFontTx/>
              <a:buNone/>
              <a:tabLst/>
              <a:defRPr/>
            </a:pPr>
            <a:r>
              <a:rPr lang="zh-CN" altLang="en-US" sz="1600" b="1" dirty="0" smtClean="0">
                <a:solidFill>
                  <a:schemeClr val="tx1"/>
                </a:solidFill>
                <a:latin typeface="Calibri" panose="020F0502020204030204" pitchFamily="34" charset="0"/>
                <a:cs typeface="Calibri" panose="020F0502020204030204" pitchFamily="34" charset="0"/>
              </a:rPr>
              <a:t>先进光源物理研讨会，</a:t>
            </a:r>
            <a:r>
              <a:rPr lang="en-US" altLang="zh-CN" sz="1600" b="1" dirty="0" smtClean="0">
                <a:solidFill>
                  <a:schemeClr val="tx1"/>
                </a:solidFill>
                <a:latin typeface="Calibri" panose="020F0502020204030204" pitchFamily="34" charset="0"/>
                <a:cs typeface="Calibri" panose="020F0502020204030204" pitchFamily="34" charset="0"/>
              </a:rPr>
              <a:t>2022</a:t>
            </a:r>
            <a:r>
              <a:rPr lang="zh-CN" altLang="en-US" sz="1600" b="1" dirty="0" smtClean="0">
                <a:solidFill>
                  <a:schemeClr val="tx1"/>
                </a:solidFill>
                <a:latin typeface="Calibri" panose="020F0502020204030204" pitchFamily="34" charset="0"/>
                <a:cs typeface="Calibri" panose="020F0502020204030204" pitchFamily="34" charset="0"/>
              </a:rPr>
              <a:t>年</a:t>
            </a:r>
            <a:r>
              <a:rPr lang="en-US" altLang="zh-CN" sz="1600" b="1" dirty="0" smtClean="0">
                <a:solidFill>
                  <a:schemeClr val="tx1"/>
                </a:solidFill>
                <a:latin typeface="Calibri" panose="020F0502020204030204" pitchFamily="34" charset="0"/>
                <a:cs typeface="Calibri" panose="020F0502020204030204" pitchFamily="34" charset="0"/>
              </a:rPr>
              <a:t>8</a:t>
            </a:r>
            <a:r>
              <a:rPr lang="zh-CN" altLang="en-US" sz="1600" b="1" dirty="0" smtClean="0">
                <a:solidFill>
                  <a:schemeClr val="tx1"/>
                </a:solidFill>
                <a:latin typeface="Calibri" panose="020F0502020204030204" pitchFamily="34" charset="0"/>
                <a:cs typeface="Calibri" panose="020F0502020204030204" pitchFamily="34" charset="0"/>
              </a:rPr>
              <a:t>月</a:t>
            </a:r>
            <a:r>
              <a:rPr lang="en-US" altLang="zh-CN" sz="1600" b="1" dirty="0" smtClean="0">
                <a:solidFill>
                  <a:schemeClr val="tx1"/>
                </a:solidFill>
                <a:latin typeface="Calibri" panose="020F0502020204030204" pitchFamily="34" charset="0"/>
                <a:cs typeface="Calibri" panose="020F0502020204030204" pitchFamily="34" charset="0"/>
              </a:rPr>
              <a:t>19~21</a:t>
            </a:r>
            <a:r>
              <a:rPr lang="zh-CN" altLang="en-US" sz="1600" b="1" dirty="0" smtClean="0">
                <a:solidFill>
                  <a:schemeClr val="tx1"/>
                </a:solidFill>
                <a:latin typeface="Calibri" panose="020F0502020204030204" pitchFamily="34" charset="0"/>
                <a:cs typeface="Calibri" panose="020F0502020204030204" pitchFamily="34" charset="0"/>
              </a:rPr>
              <a:t>日，广东东莞</a:t>
            </a:r>
          </a:p>
        </p:txBody>
      </p:sp>
      <p:cxnSp>
        <p:nvCxnSpPr>
          <p:cNvPr id="3" name="直接连接符 2"/>
          <p:cNvCxnSpPr/>
          <p:nvPr/>
        </p:nvCxnSpPr>
        <p:spPr>
          <a:xfrm>
            <a:off x="6" y="5041091"/>
            <a:ext cx="5530291"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975366" y="3312854"/>
            <a:ext cx="3416801" cy="280315"/>
          </a:xfrm>
        </p:spPr>
        <p:txBody>
          <a:bodyPr anchor="ctr"/>
          <a:lstStyle>
            <a:lvl1pPr marL="0" indent="0">
              <a:buNone/>
              <a:defRPr sz="2400" b="0">
                <a:solidFill>
                  <a:srgbClr val="A40000"/>
                </a:solidFill>
              </a:defRPr>
            </a:lvl1pPr>
          </a:lstStyle>
          <a:p>
            <a:pPr lvl="0"/>
            <a:r>
              <a:rPr lang="en-US" altLang="zh-CN" dirty="0" smtClean="0"/>
              <a:t>system</a:t>
            </a:r>
            <a:endParaRPr lang="zh-CN" altLang="en-US" dirty="0" smtClean="0"/>
          </a:p>
        </p:txBody>
      </p:sp>
      <p:sp>
        <p:nvSpPr>
          <p:cNvPr id="24" name="文本占位符 5"/>
          <p:cNvSpPr>
            <a:spLocks noGrp="1"/>
          </p:cNvSpPr>
          <p:nvPr>
            <p:ph type="body" sz="quarter" idx="12" hasCustomPrompt="1"/>
          </p:nvPr>
        </p:nvSpPr>
        <p:spPr>
          <a:xfrm>
            <a:off x="975366" y="3639955"/>
            <a:ext cx="3416801" cy="280315"/>
          </a:xfrm>
        </p:spPr>
        <p:txBody>
          <a:bodyPr anchor="ctr">
            <a:normAutofit/>
          </a:bodyPr>
          <a:lstStyle>
            <a:lvl1pPr marL="0" indent="0">
              <a:buNone/>
              <a:defRPr sz="2400" b="0">
                <a:solidFill>
                  <a:srgbClr val="A40000"/>
                </a:solidFill>
              </a:defRPr>
            </a:lvl1pPr>
          </a:lstStyle>
          <a:p>
            <a:pPr lvl="0"/>
            <a:r>
              <a:rPr lang="en-US" altLang="zh-CN" dirty="0" smtClean="0"/>
              <a:t>date</a:t>
            </a:r>
            <a:endParaRPr lang="zh-CN" altLang="en-US" dirty="0" smtClean="0"/>
          </a:p>
        </p:txBody>
      </p:sp>
    </p:spTree>
    <p:extLst>
      <p:ext uri="{BB962C8B-B14F-4D97-AF65-F5344CB8AC3E}">
        <p14:creationId xmlns:p14="http://schemas.microsoft.com/office/powerpoint/2010/main" val="849114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475774"/>
            <a:ext cx="9144000" cy="1096377"/>
          </a:xfrm>
          <a:prstGeom prst="rect">
            <a:avLst/>
          </a:prstGeom>
        </p:spPr>
        <p:txBody>
          <a:bodyPr lIns="68574" tIns="34289" rIns="68574" bIns="34289" anchor="ctr">
            <a:normAutofit/>
          </a:bodyPr>
          <a:lstStyle>
            <a:lvl1pPr algn="ctr">
              <a:defRPr sz="4500" b="1">
                <a:solidFill>
                  <a:srgbClr val="A40000"/>
                </a:solidFill>
                <a:latin typeface="+mn-lt"/>
              </a:defRPr>
            </a:lvl1pPr>
          </a:lstStyle>
          <a:p>
            <a:r>
              <a:rPr lang="en-US" altLang="zh-CN" dirty="0" smtClean="0"/>
              <a:t>Presentation Title</a:t>
            </a:r>
            <a:endParaRPr lang="en-US" dirty="0"/>
          </a:p>
        </p:txBody>
      </p:sp>
      <p:sp>
        <p:nvSpPr>
          <p:cNvPr id="30" name="Subtitle 2"/>
          <p:cNvSpPr>
            <a:spLocks noGrp="1"/>
          </p:cNvSpPr>
          <p:nvPr>
            <p:ph type="subTitle" idx="1" hasCustomPrompt="1"/>
          </p:nvPr>
        </p:nvSpPr>
        <p:spPr>
          <a:xfrm>
            <a:off x="975367" y="3010455"/>
            <a:ext cx="3421075" cy="255611"/>
          </a:xfrm>
          <a:prstGeom prst="rect">
            <a:avLst/>
          </a:prstGeom>
        </p:spPr>
        <p:txBody>
          <a:bodyPr anchor="ctr">
            <a:normAutofit/>
          </a:bodyPr>
          <a:lstStyle>
            <a:lvl1pPr marL="0" marR="0" indent="0" algn="l" defTabSz="685732" rtl="0" eaLnBrk="1" fontAlgn="auto" latinLnBrk="0" hangingPunct="1">
              <a:lnSpc>
                <a:spcPct val="90000"/>
              </a:lnSpc>
              <a:spcBef>
                <a:spcPts val="750"/>
              </a:spcBef>
              <a:spcAft>
                <a:spcPts val="0"/>
              </a:spcAft>
              <a:buClrTx/>
              <a:buSzTx/>
              <a:buFont typeface="Arial" panose="020B0604020202020204" pitchFamily="34" charset="0"/>
              <a:buNone/>
              <a:tabLst/>
              <a:defRPr sz="1800" b="0">
                <a:solidFill>
                  <a:srgbClr val="A40000"/>
                </a:solidFill>
                <a:latin typeface="+mn-lt"/>
                <a:ea typeface="黑体" panose="02010609060101010101" pitchFamily="49" charset="-122"/>
              </a:defRPr>
            </a:lvl1pPr>
            <a:lvl2pPr marL="342866" indent="0" algn="ctr">
              <a:buNone/>
              <a:defRPr sz="1500"/>
            </a:lvl2pPr>
            <a:lvl3pPr marL="685732" indent="0" algn="ctr">
              <a:buNone/>
              <a:defRPr sz="140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US" altLang="zh-CN" dirty="0" smtClean="0"/>
              <a:t>Reporter</a:t>
            </a:r>
            <a:endParaRPr lang="en-US" dirty="0"/>
          </a:p>
        </p:txBody>
      </p:sp>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r="70653"/>
          <a:stretch/>
        </p:blipFill>
        <p:spPr>
          <a:xfrm>
            <a:off x="124391" y="174961"/>
            <a:ext cx="1148457" cy="555893"/>
          </a:xfrm>
          <a:prstGeom prst="rect">
            <a:avLst/>
          </a:prstGeom>
        </p:spPr>
      </p:pic>
      <p:grpSp>
        <p:nvGrpSpPr>
          <p:cNvPr id="33" name="组合 32"/>
          <p:cNvGrpSpPr/>
          <p:nvPr/>
        </p:nvGrpSpPr>
        <p:grpSpPr>
          <a:xfrm>
            <a:off x="0" y="826534"/>
            <a:ext cx="9144000" cy="83135"/>
            <a:chOff x="0" y="846225"/>
            <a:chExt cx="9144000" cy="110846"/>
          </a:xfrm>
        </p:grpSpPr>
        <p:grpSp>
          <p:nvGrpSpPr>
            <p:cNvPr id="34" name="组合 33"/>
            <p:cNvGrpSpPr/>
            <p:nvPr/>
          </p:nvGrpSpPr>
          <p:grpSpPr>
            <a:xfrm>
              <a:off x="0" y="846225"/>
              <a:ext cx="9144000" cy="110846"/>
              <a:chOff x="0" y="846225"/>
              <a:chExt cx="9144000" cy="110846"/>
            </a:xfrm>
          </p:grpSpPr>
          <p:grpSp>
            <p:nvGrpSpPr>
              <p:cNvPr id="36" name="组合 35"/>
              <p:cNvGrpSpPr/>
              <p:nvPr/>
            </p:nvGrpSpPr>
            <p:grpSpPr>
              <a:xfrm>
                <a:off x="875653" y="846225"/>
                <a:ext cx="8268347" cy="110438"/>
                <a:chOff x="875653" y="846225"/>
                <a:chExt cx="8268347" cy="110438"/>
              </a:xfrm>
            </p:grpSpPr>
            <p:sp>
              <p:nvSpPr>
                <p:cNvPr id="38" name="矩形 37"/>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endParaRPr lang="zh-CN" altLang="en-US" sz="1400">
                    <a:solidFill>
                      <a:srgbClr val="FFFFFF"/>
                    </a:solidFill>
                  </a:endParaRPr>
                </a:p>
              </p:txBody>
            </p:sp>
            <p:sp>
              <p:nvSpPr>
                <p:cNvPr id="39" name="直角三角形 38"/>
                <p:cNvSpPr/>
                <p:nvPr/>
              </p:nvSpPr>
              <p:spPr>
                <a:xfrm>
                  <a:off x="975360" y="846225"/>
                  <a:ext cx="137160" cy="110438"/>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endParaRPr lang="zh-CN" altLang="en-US" sz="1400">
                    <a:solidFill>
                      <a:srgbClr val="FFFFFF"/>
                    </a:solidFill>
                  </a:endParaRPr>
                </a:p>
              </p:txBody>
            </p:sp>
          </p:grpSp>
          <p:sp>
            <p:nvSpPr>
              <p:cNvPr id="37" name="矩形 36"/>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endParaRPr lang="zh-CN" altLang="en-US" sz="1400">
                  <a:solidFill>
                    <a:srgbClr val="FFFFFF"/>
                  </a:solidFill>
                </a:endParaRPr>
              </a:p>
            </p:txBody>
          </p:sp>
        </p:grpSp>
        <p:cxnSp>
          <p:nvCxnSpPr>
            <p:cNvPr id="35" name="直接连接符 34"/>
            <p:cNvCxnSpPr>
              <a:stCxn id="39" idx="2"/>
            </p:cNvCxnSpPr>
            <p:nvPr/>
          </p:nvCxnSpPr>
          <p:spPr>
            <a:xfrm flipV="1">
              <a:off x="975360" y="846225"/>
              <a:ext cx="0" cy="1104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464461" y="4854147"/>
            <a:ext cx="3679547" cy="323165"/>
            <a:chOff x="3891916" y="6461760"/>
            <a:chExt cx="5252086" cy="554727"/>
          </a:xfrm>
        </p:grpSpPr>
        <p:sp>
          <p:nvSpPr>
            <p:cNvPr id="41" name="文本框 40"/>
            <p:cNvSpPr txBox="1"/>
            <p:nvPr/>
          </p:nvSpPr>
          <p:spPr>
            <a:xfrm>
              <a:off x="3891916" y="6461760"/>
              <a:ext cx="5252086" cy="554727"/>
            </a:xfrm>
            <a:prstGeom prst="rect">
              <a:avLst/>
            </a:prstGeom>
            <a:solidFill>
              <a:srgbClr val="000099"/>
            </a:solidFill>
            <a:ln>
              <a:noFill/>
            </a:ln>
          </p:spPr>
          <p:txBody>
            <a:bodyPr wrap="square" rtlCol="0">
              <a:spAutoFit/>
            </a:bodyPr>
            <a:lstStyle/>
            <a:p>
              <a:pPr algn="r" defTabSz="685732"/>
              <a:endParaRPr lang="zh-CN" altLang="en-US" sz="1500" dirty="0">
                <a:solidFill>
                  <a:srgbClr val="FFFFFF"/>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2" name="直角三角形 41"/>
            <p:cNvSpPr/>
            <p:nvPr/>
          </p:nvSpPr>
          <p:spPr>
            <a:xfrm flipV="1">
              <a:off x="3892140" y="6461761"/>
              <a:ext cx="655405" cy="339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endParaRPr lang="zh-CN" altLang="en-US" sz="1400">
                <a:solidFill>
                  <a:srgbClr val="FFFFFF"/>
                </a:solidFill>
              </a:endParaRPr>
            </a:p>
          </p:txBody>
        </p:sp>
      </p:grpSp>
      <p:sp>
        <p:nvSpPr>
          <p:cNvPr id="43" name="菱形 42"/>
          <p:cNvSpPr/>
          <p:nvPr/>
        </p:nvSpPr>
        <p:spPr>
          <a:xfrm>
            <a:off x="4502256" y="4784900"/>
            <a:ext cx="619936" cy="300083"/>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zh-CN" altLang="en-US" sz="1400">
              <a:solidFill>
                <a:srgbClr val="FFFFFF"/>
              </a:solidFill>
            </a:endParaRPr>
          </a:p>
        </p:txBody>
      </p:sp>
      <p:sp>
        <p:nvSpPr>
          <p:cNvPr id="44" name="文本框 43"/>
          <p:cNvSpPr txBox="1"/>
          <p:nvPr/>
        </p:nvSpPr>
        <p:spPr>
          <a:xfrm>
            <a:off x="5941186" y="4837690"/>
            <a:ext cx="3126614" cy="253916"/>
          </a:xfrm>
          <a:prstGeom prst="rect">
            <a:avLst/>
          </a:prstGeom>
          <a:noFill/>
        </p:spPr>
        <p:txBody>
          <a:bodyPr wrap="square" lIns="68574" tIns="34289" rIns="68574" bIns="34289" rtlCol="0">
            <a:spAutoFit/>
          </a:bodyPr>
          <a:lstStyle/>
          <a:p>
            <a:pPr algn="dist" defTabSz="685732">
              <a:defRPr/>
            </a:pPr>
            <a:r>
              <a:rPr lang="en-US" altLang="zh-CN" sz="1200" b="1" dirty="0" smtClean="0">
                <a:solidFill>
                  <a:srgbClr val="FFFFFF"/>
                </a:solidFill>
              </a:rPr>
              <a:t>Institute of High Energy</a:t>
            </a:r>
            <a:r>
              <a:rPr lang="en-US" altLang="zh-CN" sz="1200" b="1" baseline="0" dirty="0" smtClean="0">
                <a:solidFill>
                  <a:srgbClr val="FFFFFF"/>
                </a:solidFill>
              </a:rPr>
              <a:t> Physics, CAS</a:t>
            </a:r>
            <a:endParaRPr lang="zh-CN" altLang="en-US" sz="1200" b="1" dirty="0">
              <a:solidFill>
                <a:srgbClr val="FFFFFF"/>
              </a:solidFill>
            </a:endParaRPr>
          </a:p>
        </p:txBody>
      </p:sp>
      <p:sp>
        <p:nvSpPr>
          <p:cNvPr id="45" name="副标题 2"/>
          <p:cNvSpPr txBox="1">
            <a:spLocks/>
          </p:cNvSpPr>
          <p:nvPr/>
        </p:nvSpPr>
        <p:spPr>
          <a:xfrm>
            <a:off x="0" y="4803045"/>
            <a:ext cx="5598924" cy="179740"/>
          </a:xfrm>
          <a:prstGeom prst="rect">
            <a:avLst/>
          </a:prstGeom>
        </p:spPr>
        <p:txBody>
          <a:bodyPr vert="horz" lIns="68574" tIns="34289" rIns="68574" bIns="34289" rtlCol="0" anchor="t">
            <a:noAutofit/>
          </a:bodyPr>
          <a:lstStyle>
            <a:lvl1pPr marL="182880" indent="-182880" algn="l" defTabSz="914400" rtl="0" eaLnBrk="1" latinLnBrk="0" hangingPunct="1">
              <a:lnSpc>
                <a:spcPct val="100000"/>
              </a:lnSpc>
              <a:spcBef>
                <a:spcPts val="1200"/>
              </a:spcBef>
              <a:spcAft>
                <a:spcPts val="0"/>
              </a:spcAft>
              <a:buClrTx/>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defTabSz="685732">
              <a:spcBef>
                <a:spcPts val="0"/>
              </a:spcBef>
              <a:buFontTx/>
              <a:buNone/>
              <a:defRPr/>
            </a:pPr>
            <a:endParaRPr lang="zh-CN" altLang="en-US" sz="1200" b="1" dirty="0" smtClean="0">
              <a:solidFill>
                <a:srgbClr val="000000"/>
              </a:solidFill>
              <a:cs typeface="Calibri" panose="020F0502020204030204" pitchFamily="34" charset="0"/>
            </a:endParaRPr>
          </a:p>
        </p:txBody>
      </p:sp>
      <p:cxnSp>
        <p:nvCxnSpPr>
          <p:cNvPr id="3" name="直接连接符 2"/>
          <p:cNvCxnSpPr/>
          <p:nvPr/>
        </p:nvCxnSpPr>
        <p:spPr>
          <a:xfrm>
            <a:off x="7" y="5041091"/>
            <a:ext cx="5530291"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975367" y="3312854"/>
            <a:ext cx="3416801" cy="280315"/>
          </a:xfrm>
        </p:spPr>
        <p:txBody>
          <a:bodyPr anchor="ctr"/>
          <a:lstStyle>
            <a:lvl1pPr marL="0" indent="0">
              <a:buNone/>
              <a:defRPr sz="1800" b="0">
                <a:solidFill>
                  <a:srgbClr val="A40000"/>
                </a:solidFill>
              </a:defRPr>
            </a:lvl1pPr>
          </a:lstStyle>
          <a:p>
            <a:pPr lvl="0"/>
            <a:r>
              <a:rPr lang="en-US" altLang="zh-CN" dirty="0" smtClean="0"/>
              <a:t>system</a:t>
            </a:r>
            <a:endParaRPr lang="zh-CN" altLang="en-US" dirty="0" smtClean="0"/>
          </a:p>
        </p:txBody>
      </p:sp>
      <p:sp>
        <p:nvSpPr>
          <p:cNvPr id="24" name="文本占位符 5"/>
          <p:cNvSpPr>
            <a:spLocks noGrp="1"/>
          </p:cNvSpPr>
          <p:nvPr>
            <p:ph type="body" sz="quarter" idx="12" hasCustomPrompt="1"/>
          </p:nvPr>
        </p:nvSpPr>
        <p:spPr>
          <a:xfrm>
            <a:off x="975367" y="3639955"/>
            <a:ext cx="3416801" cy="280315"/>
          </a:xfrm>
        </p:spPr>
        <p:txBody>
          <a:bodyPr anchor="ctr">
            <a:normAutofit/>
          </a:bodyPr>
          <a:lstStyle>
            <a:lvl1pPr marL="0" indent="0">
              <a:buNone/>
              <a:defRPr sz="1800" b="0">
                <a:solidFill>
                  <a:srgbClr val="A40000"/>
                </a:solidFill>
              </a:defRPr>
            </a:lvl1pPr>
          </a:lstStyle>
          <a:p>
            <a:pPr lvl="0"/>
            <a:r>
              <a:rPr lang="en-US" altLang="zh-CN" dirty="0" smtClean="0"/>
              <a:t>date</a:t>
            </a:r>
            <a:endParaRPr lang="zh-CN" altLang="en-US" dirty="0" smtClean="0"/>
          </a:p>
        </p:txBody>
      </p:sp>
    </p:spTree>
    <p:extLst>
      <p:ext uri="{BB962C8B-B14F-4D97-AF65-F5344CB8AC3E}">
        <p14:creationId xmlns:p14="http://schemas.microsoft.com/office/powerpoint/2010/main" val="19099576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85217" y="982981"/>
            <a:ext cx="8039240" cy="3603650"/>
          </a:xfrm>
        </p:spPr>
        <p:txBody>
          <a:bodyPr vert="horz" lIns="68574" tIns="34289" rIns="68574" bIns="34289" rtlCol="0" anchor="t">
            <a:normAutofit/>
          </a:bodyPr>
          <a:lstStyle>
            <a:lvl1pPr>
              <a:lnSpc>
                <a:spcPct val="100000"/>
              </a:lnSpc>
              <a:spcBef>
                <a:spcPts val="900"/>
              </a:spcBef>
              <a:spcAft>
                <a:spcPts val="0"/>
              </a:spcAft>
              <a:defRPr lang="zh-CN" altLang="en-US" sz="2400" smtClean="0">
                <a:solidFill>
                  <a:srgbClr val="000099"/>
                </a:solidFill>
              </a:defRPr>
            </a:lvl1pPr>
            <a:lvl2pPr>
              <a:lnSpc>
                <a:spcPct val="100000"/>
              </a:lnSpc>
              <a:spcBef>
                <a:spcPts val="900"/>
              </a:spcBef>
              <a:spcAft>
                <a:spcPts val="0"/>
              </a:spcAft>
              <a:defRPr lang="zh-CN" altLang="en-US" sz="1800" smtClean="0">
                <a:solidFill>
                  <a:schemeClr val="tx1"/>
                </a:solidFill>
              </a:defRPr>
            </a:lvl2pPr>
            <a:lvl3pPr>
              <a:lnSpc>
                <a:spcPct val="100000"/>
              </a:lnSpc>
              <a:spcBef>
                <a:spcPts val="900"/>
              </a:spcBef>
              <a:spcAft>
                <a:spcPts val="0"/>
              </a:spcAft>
              <a:defRPr lang="zh-CN" altLang="en-US" sz="1500" smtClean="0">
                <a:solidFill>
                  <a:schemeClr val="tx1"/>
                </a:solidFill>
              </a:defRPr>
            </a:lvl3pPr>
            <a:lvl4pPr>
              <a:lnSpc>
                <a:spcPct val="100000"/>
              </a:lnSpc>
              <a:spcBef>
                <a:spcPts val="900"/>
              </a:spcBef>
              <a:spcAft>
                <a:spcPts val="0"/>
              </a:spcAft>
              <a:defRPr lang="zh-CN" altLang="en-US" sz="1400" smtClean="0">
                <a:solidFill>
                  <a:schemeClr val="tx1"/>
                </a:solidFill>
              </a:defRPr>
            </a:lvl4pPr>
            <a:lvl5pPr>
              <a:lnSpc>
                <a:spcPct val="100000"/>
              </a:lnSpc>
              <a:spcBef>
                <a:spcPts val="900"/>
              </a:spcBef>
              <a:spcAft>
                <a:spcPts val="0"/>
              </a:spcAft>
              <a:defRPr lang="en-US" sz="1400" dirty="0">
                <a:solidFill>
                  <a:schemeClr val="tx1"/>
                </a:solidFill>
              </a:defRPr>
            </a:lvl5pPr>
          </a:lstStyle>
          <a:p>
            <a:pPr lvl="0">
              <a:buClrTx/>
              <a:buFont typeface="Wingdings" panose="05000000000000000000" pitchFamily="2" charset="2"/>
              <a:buChar char="l"/>
            </a:pPr>
            <a:r>
              <a:rPr lang="en-US" altLang="zh-CN" dirty="0" smtClean="0"/>
              <a:t>Click here to add text</a:t>
            </a:r>
            <a:endParaRPr lang="zh-CN" altLang="en-US" dirty="0" smtClean="0"/>
          </a:p>
          <a:p>
            <a:pPr lvl="1">
              <a:buClrTx/>
              <a:buFont typeface="Wingdings" panose="05000000000000000000" pitchFamily="2" charset="2"/>
              <a:buChar char="n"/>
            </a:pPr>
            <a:r>
              <a:rPr lang="en-US" altLang="zh-CN" dirty="0" smtClean="0"/>
              <a:t>Click here to add text</a:t>
            </a:r>
            <a:endParaRPr lang="zh-CN" altLang="en-US" dirty="0" smtClean="0"/>
          </a:p>
          <a:p>
            <a:pPr lvl="2">
              <a:buClrTx/>
              <a:buFont typeface="Wingdings" panose="05000000000000000000" pitchFamily="2" charset="2"/>
              <a:buChar char="u"/>
            </a:pPr>
            <a:r>
              <a:rPr lang="en-US" altLang="zh-CN" dirty="0" smtClean="0"/>
              <a:t>Click here to add text</a:t>
            </a:r>
            <a:endParaRPr lang="zh-CN" altLang="en-US" dirty="0" smtClean="0"/>
          </a:p>
          <a:p>
            <a:pPr lvl="3">
              <a:buClrTx/>
              <a:buFont typeface="Wingdings" panose="05000000000000000000" pitchFamily="2" charset="2"/>
              <a:buChar char="Ø"/>
            </a:pPr>
            <a:r>
              <a:rPr lang="en-US" altLang="zh-CN" dirty="0" smtClean="0"/>
              <a:t>Click here to add text</a:t>
            </a:r>
            <a:endParaRPr lang="zh-CN" altLang="en-US" dirty="0" smtClean="0"/>
          </a:p>
          <a:p>
            <a:pPr lvl="4">
              <a:buClrTx/>
              <a:buFont typeface="Wingdings" panose="05000000000000000000" pitchFamily="2" charset="2"/>
              <a:buChar char="ü"/>
            </a:pPr>
            <a:r>
              <a:rPr lang="en-US" altLang="zh-CN" dirty="0" smtClean="0"/>
              <a:t>Click here to add text</a:t>
            </a:r>
            <a:endParaRPr lang="en-US" dirty="0"/>
          </a:p>
        </p:txBody>
      </p:sp>
      <p:sp>
        <p:nvSpPr>
          <p:cNvPr id="10" name="标题 4"/>
          <p:cNvSpPr>
            <a:spLocks noGrp="1"/>
          </p:cNvSpPr>
          <p:nvPr>
            <p:ph type="title" hasCustomPrompt="1"/>
          </p:nvPr>
        </p:nvSpPr>
        <p:spPr>
          <a:xfrm>
            <a:off x="1168978" y="79017"/>
            <a:ext cx="7886700" cy="497681"/>
          </a:xfrm>
          <a:prstGeom prst="rect">
            <a:avLst/>
          </a:prstGeom>
        </p:spPr>
        <p:txBody>
          <a:bodyPr lIns="68574" tIns="34289" rIns="68574" bIns="34289" anchor="ctr"/>
          <a:lstStyle>
            <a:lvl1pPr>
              <a:defRPr sz="3000" b="1" baseline="0">
                <a:solidFill>
                  <a:srgbClr val="C00000"/>
                </a:solidFill>
              </a:defRPr>
            </a:lvl1pPr>
          </a:lstStyle>
          <a:p>
            <a:r>
              <a:rPr lang="en-US" altLang="zh-CN" dirty="0" smtClean="0"/>
              <a:t>Click here to add text</a:t>
            </a:r>
            <a:endParaRPr lang="zh-CN" altLang="en-US" dirty="0"/>
          </a:p>
        </p:txBody>
      </p:sp>
    </p:spTree>
    <p:extLst>
      <p:ext uri="{BB962C8B-B14F-4D97-AF65-F5344CB8AC3E}">
        <p14:creationId xmlns:p14="http://schemas.microsoft.com/office/powerpoint/2010/main" val="40442863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标题和目录">
    <p:spTree>
      <p:nvGrpSpPr>
        <p:cNvPr id="1" name=""/>
        <p:cNvGrpSpPr/>
        <p:nvPr/>
      </p:nvGrpSpPr>
      <p:grpSpPr>
        <a:xfrm>
          <a:off x="0" y="0"/>
          <a:ext cx="0" cy="0"/>
          <a:chOff x="0" y="0"/>
          <a:chExt cx="0" cy="0"/>
        </a:xfrm>
      </p:grpSpPr>
      <p:sp>
        <p:nvSpPr>
          <p:cNvPr id="10" name="标题 4"/>
          <p:cNvSpPr>
            <a:spLocks noGrp="1"/>
          </p:cNvSpPr>
          <p:nvPr>
            <p:ph type="title" hasCustomPrompt="1"/>
          </p:nvPr>
        </p:nvSpPr>
        <p:spPr>
          <a:xfrm>
            <a:off x="1168978" y="79017"/>
            <a:ext cx="7886700" cy="497681"/>
          </a:xfrm>
          <a:prstGeom prst="rect">
            <a:avLst/>
          </a:prstGeom>
        </p:spPr>
        <p:txBody>
          <a:bodyPr lIns="68574" tIns="34289" rIns="68574" bIns="34289" anchor="ctr"/>
          <a:lstStyle>
            <a:lvl1pPr>
              <a:defRPr sz="3000" b="1" baseline="0">
                <a:solidFill>
                  <a:srgbClr val="C00000"/>
                </a:solidFill>
              </a:defRPr>
            </a:lvl1pPr>
          </a:lstStyle>
          <a:p>
            <a:r>
              <a:rPr lang="en-US" altLang="zh-CN" dirty="0" smtClean="0"/>
              <a:t>Click here to add text</a:t>
            </a:r>
            <a:endParaRPr lang="zh-CN" altLang="en-US" dirty="0"/>
          </a:p>
        </p:txBody>
      </p:sp>
      <p:sp>
        <p:nvSpPr>
          <p:cNvPr id="11" name="文本占位符 10"/>
          <p:cNvSpPr>
            <a:spLocks noGrp="1"/>
          </p:cNvSpPr>
          <p:nvPr>
            <p:ph type="body" sz="quarter" idx="10" hasCustomPrompt="1"/>
          </p:nvPr>
        </p:nvSpPr>
        <p:spPr>
          <a:xfrm>
            <a:off x="1829530" y="1535048"/>
            <a:ext cx="612775" cy="421481"/>
          </a:xfrm>
          <a:solidFill>
            <a:srgbClr val="000099"/>
          </a:solidFill>
          <a:ln>
            <a:noFill/>
          </a:ln>
        </p:spPr>
        <p:txBody>
          <a:bodyPr/>
          <a:lstStyle>
            <a:lvl1pPr marL="0" indent="0" algn="ctr">
              <a:buNone/>
              <a:defRPr>
                <a:solidFill>
                  <a:schemeClr val="bg1"/>
                </a:solidFill>
              </a:defRPr>
            </a:lvl1pPr>
          </a:lstStyle>
          <a:p>
            <a:pPr lvl="0"/>
            <a:r>
              <a:rPr lang="en-US" altLang="zh-CN" dirty="0" smtClean="0"/>
              <a:t>No.</a:t>
            </a:r>
            <a:endParaRPr lang="zh-CN" altLang="en-US" dirty="0"/>
          </a:p>
        </p:txBody>
      </p:sp>
      <p:sp>
        <p:nvSpPr>
          <p:cNvPr id="15" name="文本占位符 14"/>
          <p:cNvSpPr>
            <a:spLocks noGrp="1"/>
          </p:cNvSpPr>
          <p:nvPr>
            <p:ph type="body" sz="quarter" idx="11" hasCustomPrompt="1"/>
          </p:nvPr>
        </p:nvSpPr>
        <p:spPr>
          <a:xfrm>
            <a:off x="2452543" y="1535046"/>
            <a:ext cx="4738688" cy="421481"/>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smtClean="0"/>
              <a:t>Click here to add title</a:t>
            </a:r>
            <a:endParaRPr lang="zh-CN" altLang="en-US" dirty="0"/>
          </a:p>
        </p:txBody>
      </p:sp>
      <p:sp>
        <p:nvSpPr>
          <p:cNvPr id="16" name="文本占位符 10"/>
          <p:cNvSpPr>
            <a:spLocks noGrp="1"/>
          </p:cNvSpPr>
          <p:nvPr>
            <p:ph type="body" sz="quarter" idx="12" hasCustomPrompt="1"/>
          </p:nvPr>
        </p:nvSpPr>
        <p:spPr>
          <a:xfrm>
            <a:off x="1829530" y="2148111"/>
            <a:ext cx="612775" cy="421481"/>
          </a:xfrm>
          <a:solidFill>
            <a:srgbClr val="000099"/>
          </a:solidFill>
          <a:ln>
            <a:noFill/>
          </a:ln>
        </p:spPr>
        <p:txBody>
          <a:bodyPr/>
          <a:lstStyle>
            <a:lvl1pPr marL="0" indent="0" algn="ctr">
              <a:buNone/>
              <a:defRPr>
                <a:solidFill>
                  <a:schemeClr val="bg1"/>
                </a:solidFill>
              </a:defRPr>
            </a:lvl1pPr>
          </a:lstStyle>
          <a:p>
            <a:pPr lvl="0"/>
            <a:r>
              <a:rPr lang="en-US" altLang="zh-CN" dirty="0" smtClean="0"/>
              <a:t>No.</a:t>
            </a:r>
            <a:endParaRPr lang="zh-CN" altLang="en-US" dirty="0"/>
          </a:p>
        </p:txBody>
      </p:sp>
      <p:sp>
        <p:nvSpPr>
          <p:cNvPr id="18" name="文本占位符 14"/>
          <p:cNvSpPr>
            <a:spLocks noGrp="1"/>
          </p:cNvSpPr>
          <p:nvPr>
            <p:ph type="body" sz="quarter" idx="13" hasCustomPrompt="1"/>
          </p:nvPr>
        </p:nvSpPr>
        <p:spPr>
          <a:xfrm>
            <a:off x="2452543" y="2148110"/>
            <a:ext cx="4738688" cy="421481"/>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smtClean="0"/>
              <a:t>Click here to add title</a:t>
            </a:r>
            <a:endParaRPr lang="zh-CN" altLang="en-US" dirty="0"/>
          </a:p>
        </p:txBody>
      </p:sp>
      <p:sp>
        <p:nvSpPr>
          <p:cNvPr id="19" name="文本占位符 10"/>
          <p:cNvSpPr>
            <a:spLocks noGrp="1"/>
          </p:cNvSpPr>
          <p:nvPr>
            <p:ph type="body" sz="quarter" idx="14" hasCustomPrompt="1"/>
          </p:nvPr>
        </p:nvSpPr>
        <p:spPr>
          <a:xfrm>
            <a:off x="1829530" y="2761174"/>
            <a:ext cx="612775" cy="421481"/>
          </a:xfrm>
          <a:solidFill>
            <a:srgbClr val="000099"/>
          </a:solidFill>
          <a:ln>
            <a:noFill/>
          </a:ln>
        </p:spPr>
        <p:txBody>
          <a:bodyPr/>
          <a:lstStyle>
            <a:lvl1pPr marL="0" indent="0" algn="ctr">
              <a:buNone/>
              <a:defRPr>
                <a:solidFill>
                  <a:schemeClr val="bg1"/>
                </a:solidFill>
              </a:defRPr>
            </a:lvl1pPr>
          </a:lstStyle>
          <a:p>
            <a:pPr lvl="0"/>
            <a:r>
              <a:rPr lang="en-US" altLang="zh-CN" dirty="0" smtClean="0"/>
              <a:t>No.</a:t>
            </a:r>
            <a:endParaRPr lang="zh-CN" altLang="en-US" dirty="0"/>
          </a:p>
        </p:txBody>
      </p:sp>
      <p:sp>
        <p:nvSpPr>
          <p:cNvPr id="21" name="文本占位符 14"/>
          <p:cNvSpPr>
            <a:spLocks noGrp="1"/>
          </p:cNvSpPr>
          <p:nvPr>
            <p:ph type="body" sz="quarter" idx="15" hasCustomPrompt="1"/>
          </p:nvPr>
        </p:nvSpPr>
        <p:spPr>
          <a:xfrm>
            <a:off x="2452543" y="2761167"/>
            <a:ext cx="4738688" cy="421482"/>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smtClean="0"/>
              <a:t>Click here to add title</a:t>
            </a:r>
            <a:endParaRPr lang="zh-CN" altLang="en-US" dirty="0"/>
          </a:p>
        </p:txBody>
      </p:sp>
      <p:sp>
        <p:nvSpPr>
          <p:cNvPr id="22" name="文本占位符 10"/>
          <p:cNvSpPr>
            <a:spLocks noGrp="1"/>
          </p:cNvSpPr>
          <p:nvPr>
            <p:ph type="body" sz="quarter" idx="16" hasCustomPrompt="1"/>
          </p:nvPr>
        </p:nvSpPr>
        <p:spPr>
          <a:xfrm>
            <a:off x="1829530" y="3374236"/>
            <a:ext cx="612775" cy="421481"/>
          </a:xfrm>
          <a:solidFill>
            <a:srgbClr val="000099"/>
          </a:solidFill>
          <a:ln>
            <a:noFill/>
          </a:ln>
        </p:spPr>
        <p:txBody>
          <a:bodyPr/>
          <a:lstStyle>
            <a:lvl1pPr marL="0" indent="0" algn="ctr">
              <a:buNone/>
              <a:defRPr>
                <a:solidFill>
                  <a:schemeClr val="bg1"/>
                </a:solidFill>
              </a:defRPr>
            </a:lvl1pPr>
          </a:lstStyle>
          <a:p>
            <a:pPr lvl="0"/>
            <a:r>
              <a:rPr lang="en-US" altLang="zh-CN" dirty="0" smtClean="0"/>
              <a:t>No.</a:t>
            </a:r>
            <a:endParaRPr lang="zh-CN" altLang="en-US" dirty="0"/>
          </a:p>
        </p:txBody>
      </p:sp>
      <p:sp>
        <p:nvSpPr>
          <p:cNvPr id="24" name="文本占位符 14"/>
          <p:cNvSpPr>
            <a:spLocks noGrp="1"/>
          </p:cNvSpPr>
          <p:nvPr>
            <p:ph type="body" sz="quarter" idx="17" hasCustomPrompt="1"/>
          </p:nvPr>
        </p:nvSpPr>
        <p:spPr>
          <a:xfrm>
            <a:off x="2452543" y="3374235"/>
            <a:ext cx="4738688" cy="421481"/>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smtClean="0"/>
              <a:t>Click here to add title</a:t>
            </a:r>
            <a:endParaRPr lang="zh-CN" altLang="en-US" dirty="0"/>
          </a:p>
        </p:txBody>
      </p:sp>
    </p:spTree>
    <p:extLst>
      <p:ext uri="{BB962C8B-B14F-4D97-AF65-F5344CB8AC3E}">
        <p14:creationId xmlns:p14="http://schemas.microsoft.com/office/powerpoint/2010/main" val="2923147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节标题">
    <p:spTree>
      <p:nvGrpSpPr>
        <p:cNvPr id="1" name=""/>
        <p:cNvGrpSpPr/>
        <p:nvPr/>
      </p:nvGrpSpPr>
      <p:grpSpPr>
        <a:xfrm>
          <a:off x="0" y="0"/>
          <a:ext cx="0" cy="0"/>
          <a:chOff x="0" y="0"/>
          <a:chExt cx="0" cy="0"/>
        </a:xfrm>
      </p:grpSpPr>
      <p:sp>
        <p:nvSpPr>
          <p:cNvPr id="7" name="矩形 6"/>
          <p:cNvSpPr/>
          <p:nvPr/>
        </p:nvSpPr>
        <p:spPr>
          <a:xfrm>
            <a:off x="2" y="4940201"/>
            <a:ext cx="8185707" cy="20124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zh-CN" altLang="en-US" sz="1200" b="1">
              <a:solidFill>
                <a:srgbClr val="FFFFFF"/>
              </a:solidFill>
              <a:cs typeface="Calibri" panose="020F0502020204030204" pitchFamily="34" charset="0"/>
            </a:endParaRPr>
          </a:p>
        </p:txBody>
      </p:sp>
      <p:sp>
        <p:nvSpPr>
          <p:cNvPr id="8" name="矩形 7"/>
          <p:cNvSpPr/>
          <p:nvPr/>
        </p:nvSpPr>
        <p:spPr>
          <a:xfrm>
            <a:off x="8185715" y="4941014"/>
            <a:ext cx="958291" cy="200427"/>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zh-CN" altLang="en-US" sz="1200" b="1">
              <a:solidFill>
                <a:srgbClr val="FFFFFF"/>
              </a:solidFill>
              <a:cs typeface="Calibri" panose="020F0502020204030204" pitchFamily="34" charset="0"/>
            </a:endParaRPr>
          </a:p>
        </p:txBody>
      </p:sp>
      <p:sp>
        <p:nvSpPr>
          <p:cNvPr id="9" name="Slide Number Placeholder 5"/>
          <p:cNvSpPr txBox="1">
            <a:spLocks/>
          </p:cNvSpPr>
          <p:nvPr/>
        </p:nvSpPr>
        <p:spPr>
          <a:xfrm>
            <a:off x="7733654" y="4941014"/>
            <a:ext cx="1347387" cy="200427"/>
          </a:xfrm>
          <a:prstGeom prst="rect">
            <a:avLst/>
          </a:prstGeom>
        </p:spPr>
        <p:txBody>
          <a:bodyPr vert="horz" lIns="68574" tIns="34289" rIns="68574" bIns="34289"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200" b="1">
                <a:solidFill>
                  <a:srgbClr val="FFFFFF"/>
                </a:solidFill>
                <a:latin typeface="Calibri" panose="020F0502020204030204" pitchFamily="34" charset="0"/>
                <a:cs typeface="Calibri" panose="020F0502020204030204" pitchFamily="34" charset="0"/>
              </a:rPr>
              <a:pPr/>
              <a:t>‹#›</a:t>
            </a:fld>
            <a:endParaRPr sz="1200" b="1" dirty="0">
              <a:solidFill>
                <a:srgbClr val="FFFFFF"/>
              </a:solidFill>
              <a:latin typeface="Calibri" panose="020F0502020204030204" pitchFamily="34" charset="0"/>
              <a:cs typeface="Calibri" panose="020F0502020204030204" pitchFamily="34" charset="0"/>
            </a:endParaRPr>
          </a:p>
        </p:txBody>
      </p:sp>
      <p:sp>
        <p:nvSpPr>
          <p:cNvPr id="11" name="直角三角形 10"/>
          <p:cNvSpPr/>
          <p:nvPr/>
        </p:nvSpPr>
        <p:spPr>
          <a:xfrm flipV="1">
            <a:off x="8182114" y="4941014"/>
            <a:ext cx="395207" cy="200427"/>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zh-CN" altLang="en-US" sz="1200" b="1">
              <a:solidFill>
                <a:srgbClr val="FFFFFF"/>
              </a:solidFill>
              <a:cs typeface="Calibri" panose="020F0502020204030204" pitchFamily="34" charset="0"/>
            </a:endParaRPr>
          </a:p>
        </p:txBody>
      </p:sp>
      <p:cxnSp>
        <p:nvCxnSpPr>
          <p:cNvPr id="12" name="直接连接符 11"/>
          <p:cNvCxnSpPr/>
          <p:nvPr/>
        </p:nvCxnSpPr>
        <p:spPr>
          <a:xfrm>
            <a:off x="8583829" y="4941014"/>
            <a:ext cx="0" cy="2004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内容占位符 13"/>
          <p:cNvSpPr>
            <a:spLocks noGrp="1"/>
          </p:cNvSpPr>
          <p:nvPr>
            <p:ph sz="quarter" idx="10" hasCustomPrompt="1"/>
          </p:nvPr>
        </p:nvSpPr>
        <p:spPr>
          <a:xfrm>
            <a:off x="0" y="997425"/>
            <a:ext cx="6587836" cy="1434053"/>
          </a:xfrm>
          <a:solidFill>
            <a:srgbClr val="000099"/>
          </a:solidFill>
        </p:spPr>
        <p:txBody>
          <a:bodyPr anchor="ctr">
            <a:normAutofit/>
          </a:bodyPr>
          <a:lstStyle>
            <a:lvl1pPr marL="0" indent="0">
              <a:buNone/>
              <a:defRPr sz="3300" b="1" baseline="0">
                <a:solidFill>
                  <a:schemeClr val="bg1"/>
                </a:solidFill>
              </a:defRPr>
            </a:lvl1pPr>
          </a:lstStyle>
          <a:p>
            <a:pPr lvl="0"/>
            <a:r>
              <a:rPr lang="en-US" altLang="zh-CN" dirty="0" smtClean="0"/>
              <a:t>Click here to add title</a:t>
            </a:r>
            <a:endParaRPr lang="zh-CN" altLang="en-US" dirty="0"/>
          </a:p>
        </p:txBody>
      </p:sp>
      <p:sp>
        <p:nvSpPr>
          <p:cNvPr id="16" name="文本占位符 15"/>
          <p:cNvSpPr>
            <a:spLocks noGrp="1"/>
          </p:cNvSpPr>
          <p:nvPr>
            <p:ph type="body" sz="quarter" idx="11"/>
          </p:nvPr>
        </p:nvSpPr>
        <p:spPr>
          <a:xfrm>
            <a:off x="1257303" y="2595461"/>
            <a:ext cx="7221682" cy="203369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781396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702" y="930394"/>
            <a:ext cx="3738857" cy="3840480"/>
          </a:xfrm>
        </p:spPr>
        <p:txBody>
          <a:bodyPr anchor="t"/>
          <a:lstStyle>
            <a:lvl1pPr marL="137147" indent="-137147">
              <a:buClrTx/>
              <a:buFont typeface="Wingdings" panose="05000000000000000000" pitchFamily="2" charset="2"/>
              <a:buChar char="l"/>
              <a:defRPr sz="2400">
                <a:solidFill>
                  <a:schemeClr val="tx1"/>
                </a:solidFill>
              </a:defRPr>
            </a:lvl1pPr>
            <a:lvl2pPr marL="514301" indent="-137147">
              <a:buClrTx/>
              <a:buFont typeface="Wingdings" panose="05000000000000000000" pitchFamily="2" charset="2"/>
              <a:buChar char="n"/>
              <a:defRPr sz="1800">
                <a:solidFill>
                  <a:schemeClr val="tx1"/>
                </a:solidFill>
              </a:defRPr>
            </a:lvl2pPr>
            <a:lvl3pPr marL="857165" indent="-137147">
              <a:buClrTx/>
              <a:buFont typeface="Wingdings" panose="05000000000000000000" pitchFamily="2" charset="2"/>
              <a:buChar char="u"/>
              <a:defRPr sz="1500">
                <a:solidFill>
                  <a:schemeClr val="tx1"/>
                </a:solidFill>
              </a:defRPr>
            </a:lvl3pPr>
            <a:lvl4pPr marL="1200030" indent="-137147">
              <a:buClrTx/>
              <a:buFont typeface="Wingdings" panose="05000000000000000000" pitchFamily="2" charset="2"/>
              <a:buChar char="Ø"/>
              <a:defRPr sz="1400">
                <a:solidFill>
                  <a:schemeClr val="tx1"/>
                </a:solidFill>
              </a:defRPr>
            </a:lvl4pPr>
            <a:lvl5pPr marL="1542896" indent="-137147">
              <a:buClrTx/>
              <a:buFont typeface="Wingdings" panose="05000000000000000000" pitchFamily="2" charset="2"/>
              <a:buChar char="ü"/>
              <a:defRPr sz="1400">
                <a:solidFill>
                  <a:schemeClr val="tx1"/>
                </a:solidFill>
              </a:defRPr>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880909" y="930394"/>
            <a:ext cx="3768780" cy="3840480"/>
          </a:xfrm>
        </p:spPr>
        <p:txBody>
          <a:bodyPr vert="horz" lIns="68574" tIns="34289" rIns="68574" bIns="34289" rtlCol="0" anchor="t">
            <a:normAutofit/>
          </a:bodyPr>
          <a:lstStyle>
            <a:lvl1pPr>
              <a:defRPr lang="zh-CN" altLang="en-US" sz="2400" smtClean="0"/>
            </a:lvl1pPr>
            <a:lvl2pPr>
              <a:defRPr lang="zh-CN" altLang="en-US" smtClean="0"/>
            </a:lvl2pPr>
            <a:lvl3pPr>
              <a:defRPr lang="zh-CN" altLang="en-US" sz="1500" smtClean="0"/>
            </a:lvl3pPr>
            <a:lvl4pPr>
              <a:defRPr lang="zh-CN" altLang="en-US" smtClean="0"/>
            </a:lvl4pPr>
            <a:lvl5pPr>
              <a:defRPr lang="en-US" dirty="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hasCustomPrompt="1"/>
          </p:nvPr>
        </p:nvSpPr>
        <p:spPr>
          <a:xfrm>
            <a:off x="1168978" y="79017"/>
            <a:ext cx="7886700" cy="497681"/>
          </a:xfrm>
          <a:prstGeom prst="rect">
            <a:avLst/>
          </a:prstGeom>
        </p:spPr>
        <p:txBody>
          <a:bodyPr lIns="68574" tIns="34289" rIns="68574" bIns="34289" anchor="ctr"/>
          <a:lstStyle>
            <a:lvl1pPr>
              <a:defRPr sz="3000" b="1" baseline="0">
                <a:solidFill>
                  <a:srgbClr val="C00000"/>
                </a:solidFill>
              </a:defRPr>
            </a:lvl1pPr>
          </a:lstStyle>
          <a:p>
            <a:r>
              <a:rPr lang="en-US" altLang="zh-CN" dirty="0" smtClean="0"/>
              <a:t>Click here to add text</a:t>
            </a:r>
            <a:endParaRPr lang="zh-CN" altLang="en-US" dirty="0"/>
          </a:p>
        </p:txBody>
      </p:sp>
    </p:spTree>
    <p:extLst>
      <p:ext uri="{BB962C8B-B14F-4D97-AF65-F5344CB8AC3E}">
        <p14:creationId xmlns:p14="http://schemas.microsoft.com/office/powerpoint/2010/main" val="17469854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7348" y="926894"/>
            <a:ext cx="2606040" cy="605790"/>
          </a:xfrm>
        </p:spPr>
        <p:txBody>
          <a:bodyPr anchor="b">
            <a:noAutofit/>
          </a:bodyPr>
          <a:lstStyle>
            <a:lvl1pPr marL="0" indent="0">
              <a:spcBef>
                <a:spcPts val="0"/>
              </a:spcBef>
              <a:buNone/>
              <a:defRPr sz="2100" b="1">
                <a:solidFill>
                  <a:schemeClr val="tx1"/>
                </a:solidFill>
              </a:defRPr>
            </a:lvl1pPr>
            <a:lvl2pPr marL="342866" indent="0">
              <a:buNone/>
              <a:defRPr sz="14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337348" y="1607406"/>
            <a:ext cx="2606040" cy="3017520"/>
          </a:xfrm>
        </p:spPr>
        <p:txBody>
          <a:bodyPr>
            <a:normAutofit/>
          </a:bodyPr>
          <a:lstStyle>
            <a:lvl1pPr>
              <a:defRPr sz="1800">
                <a:solidFill>
                  <a:schemeClr val="tx1"/>
                </a:solidFill>
              </a:defRPr>
            </a:lvl1pPr>
            <a:lvl2pPr>
              <a:defRPr sz="15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3300261" y="926896"/>
            <a:ext cx="2606040" cy="609878"/>
          </a:xfrm>
        </p:spPr>
        <p:txBody>
          <a:bodyPr anchor="b">
            <a:noAutofit/>
          </a:bodyPr>
          <a:lstStyle>
            <a:lvl1pPr marL="0" indent="0">
              <a:spcBef>
                <a:spcPts val="0"/>
              </a:spcBef>
              <a:buNone/>
              <a:defRPr sz="2100" b="1">
                <a:solidFill>
                  <a:schemeClr val="tx1"/>
                </a:solidFill>
              </a:defRPr>
            </a:lvl1pPr>
            <a:lvl2pPr marL="342866" indent="0">
              <a:buNone/>
              <a:defRPr sz="14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3300261" y="1607406"/>
            <a:ext cx="2606040" cy="3017520"/>
          </a:xfrm>
        </p:spPr>
        <p:txBody>
          <a:bodyPr>
            <a:normAutofit/>
          </a:bodyPr>
          <a:lstStyle>
            <a:lvl1pPr>
              <a:defRPr sz="1800">
                <a:solidFill>
                  <a:schemeClr val="tx1"/>
                </a:solidFill>
              </a:defRPr>
            </a:lvl1pPr>
            <a:lvl2pPr>
              <a:defRPr sz="15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标题 4"/>
          <p:cNvSpPr>
            <a:spLocks noGrp="1"/>
          </p:cNvSpPr>
          <p:nvPr>
            <p:ph type="title" hasCustomPrompt="1"/>
          </p:nvPr>
        </p:nvSpPr>
        <p:spPr>
          <a:xfrm>
            <a:off x="1168978" y="79017"/>
            <a:ext cx="7886700" cy="497681"/>
          </a:xfrm>
          <a:prstGeom prst="rect">
            <a:avLst/>
          </a:prstGeom>
        </p:spPr>
        <p:txBody>
          <a:bodyPr lIns="68574" tIns="34289" rIns="68574" bIns="34289" anchor="ctr"/>
          <a:lstStyle>
            <a:lvl1pPr>
              <a:defRPr sz="3000" b="1" baseline="0">
                <a:solidFill>
                  <a:srgbClr val="C00000"/>
                </a:solidFill>
              </a:defRPr>
            </a:lvl1pPr>
          </a:lstStyle>
          <a:p>
            <a:r>
              <a:rPr lang="en-US" altLang="zh-CN" dirty="0" smtClean="0"/>
              <a:t>Click here to add text</a:t>
            </a:r>
            <a:endParaRPr lang="zh-CN" altLang="en-US" dirty="0"/>
          </a:p>
        </p:txBody>
      </p:sp>
      <p:sp>
        <p:nvSpPr>
          <p:cNvPr id="14" name="Text Placeholder 4"/>
          <p:cNvSpPr>
            <a:spLocks noGrp="1"/>
          </p:cNvSpPr>
          <p:nvPr>
            <p:ph type="body" sz="quarter" idx="10"/>
          </p:nvPr>
        </p:nvSpPr>
        <p:spPr>
          <a:xfrm>
            <a:off x="6263174" y="926896"/>
            <a:ext cx="2606040" cy="609878"/>
          </a:xfrm>
        </p:spPr>
        <p:txBody>
          <a:bodyPr anchor="b">
            <a:noAutofit/>
          </a:bodyPr>
          <a:lstStyle>
            <a:lvl1pPr marL="0" indent="0">
              <a:spcBef>
                <a:spcPts val="0"/>
              </a:spcBef>
              <a:buNone/>
              <a:defRPr sz="2100" b="1">
                <a:solidFill>
                  <a:schemeClr val="tx1"/>
                </a:solidFill>
              </a:defRPr>
            </a:lvl1pPr>
            <a:lvl2pPr marL="342866" indent="0">
              <a:buNone/>
              <a:defRPr sz="14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zh-CN" altLang="en-US" smtClean="0"/>
              <a:t>单击此处编辑母版文本样式</a:t>
            </a:r>
          </a:p>
        </p:txBody>
      </p:sp>
      <p:sp>
        <p:nvSpPr>
          <p:cNvPr id="15" name="Content Placeholder 5"/>
          <p:cNvSpPr>
            <a:spLocks noGrp="1"/>
          </p:cNvSpPr>
          <p:nvPr>
            <p:ph sz="quarter" idx="11"/>
          </p:nvPr>
        </p:nvSpPr>
        <p:spPr>
          <a:xfrm>
            <a:off x="6263174" y="1607406"/>
            <a:ext cx="2606040" cy="3017520"/>
          </a:xfrm>
        </p:spPr>
        <p:txBody>
          <a:bodyPr>
            <a:normAutofit/>
          </a:bodyPr>
          <a:lstStyle>
            <a:lvl1pPr>
              <a:defRPr sz="1800">
                <a:solidFill>
                  <a:schemeClr val="tx1"/>
                </a:solidFill>
              </a:defRPr>
            </a:lvl1pPr>
            <a:lvl2pPr>
              <a:defRPr sz="15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21582117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Title 5"/>
          <p:cNvSpPr>
            <a:spLocks noGrp="1"/>
          </p:cNvSpPr>
          <p:nvPr>
            <p:ph type="title"/>
          </p:nvPr>
        </p:nvSpPr>
        <p:spPr>
          <a:xfrm>
            <a:off x="189691" y="842885"/>
            <a:ext cx="2210612" cy="3450887"/>
          </a:xfrm>
          <a:prstGeom prst="rect">
            <a:avLst/>
          </a:prstGeom>
        </p:spPr>
        <p:txBody>
          <a:bodyPr lIns="68574" tIns="34289" rIns="68574" bIns="34289"/>
          <a:lstStyle/>
          <a:p>
            <a:r>
              <a:rPr lang="zh-CN" altLang="en-US" smtClean="0"/>
              <a:t>单击此处编辑母版标题样式</a:t>
            </a:r>
            <a:endParaRPr lang="en-US" dirty="0"/>
          </a:p>
        </p:txBody>
      </p:sp>
      <p:sp>
        <p:nvSpPr>
          <p:cNvPr id="3" name="文本占位符 2"/>
          <p:cNvSpPr>
            <a:spLocks noGrp="1"/>
          </p:cNvSpPr>
          <p:nvPr>
            <p:ph type="body" sz="quarter" idx="10" hasCustomPrompt="1"/>
          </p:nvPr>
        </p:nvSpPr>
        <p:spPr>
          <a:xfrm>
            <a:off x="1331645" y="87480"/>
            <a:ext cx="6696075" cy="440531"/>
          </a:xfrm>
        </p:spPr>
        <p:txBody>
          <a:bodyPr/>
          <a:lstStyle>
            <a:lvl1pPr marL="0" marR="0" indent="0"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sz="3000">
                <a:latin typeface="+mj-lt"/>
              </a:defRPr>
            </a:lvl1pPr>
          </a:lstStyle>
          <a:p>
            <a:pPr marL="0" marR="0" lvl="0" indent="0"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a:pPr>
            <a:r>
              <a:rPr lang="en-US" altLang="zh-CN" b="1" dirty="0" smtClean="0">
                <a:solidFill>
                  <a:srgbClr val="C00000"/>
                </a:solidFill>
              </a:rPr>
              <a:t>Click here to add text</a:t>
            </a:r>
            <a:endParaRPr lang="zh-CN" altLang="en-US" b="1" dirty="0" smtClean="0">
              <a:solidFill>
                <a:srgbClr val="C00000"/>
              </a:solidFill>
            </a:endParaRPr>
          </a:p>
          <a:p>
            <a:pPr lvl="0"/>
            <a:endParaRPr lang="zh-CN" altLang="en-US" dirty="0" smtClean="0"/>
          </a:p>
        </p:txBody>
      </p:sp>
    </p:spTree>
    <p:extLst>
      <p:ext uri="{BB962C8B-B14F-4D97-AF65-F5344CB8AC3E}">
        <p14:creationId xmlns:p14="http://schemas.microsoft.com/office/powerpoint/2010/main" val="35140693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3592" y="955227"/>
            <a:ext cx="5753208" cy="3826453"/>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1" name="内容占位符 5"/>
          <p:cNvSpPr>
            <a:spLocks noGrp="1"/>
          </p:cNvSpPr>
          <p:nvPr>
            <p:ph sz="quarter" idx="13" hasCustomPrompt="1"/>
          </p:nvPr>
        </p:nvSpPr>
        <p:spPr>
          <a:xfrm>
            <a:off x="538850" y="955224"/>
            <a:ext cx="2125663" cy="1781176"/>
          </a:xfrm>
        </p:spPr>
        <p:txBody>
          <a:bodyPr anchor="t"/>
          <a:lstStyle>
            <a:lvl1pPr>
              <a:defRPr baseline="0">
                <a:solidFill>
                  <a:srgbClr val="000099"/>
                </a:solidFill>
              </a:defRPr>
            </a:lvl1pPr>
          </a:lstStyle>
          <a:p>
            <a:pPr lvl="0"/>
            <a:r>
              <a:rPr lang="en-US" altLang="zh-CN" dirty="0" smtClean="0"/>
              <a:t>Click here to add key words</a:t>
            </a:r>
            <a:endParaRPr lang="zh-CN" altLang="en-US" dirty="0" smtClean="0"/>
          </a:p>
        </p:txBody>
      </p:sp>
      <p:sp>
        <p:nvSpPr>
          <p:cNvPr id="12" name="内容占位符 5"/>
          <p:cNvSpPr>
            <a:spLocks noGrp="1"/>
          </p:cNvSpPr>
          <p:nvPr>
            <p:ph sz="quarter" idx="14" hasCustomPrompt="1"/>
          </p:nvPr>
        </p:nvSpPr>
        <p:spPr>
          <a:xfrm>
            <a:off x="538850" y="2880356"/>
            <a:ext cx="2125663" cy="1901319"/>
          </a:xfrm>
        </p:spPr>
        <p:txBody>
          <a:bodyPr anchor="t"/>
          <a:lstStyle>
            <a:lvl1pPr>
              <a:defRPr baseline="0">
                <a:solidFill>
                  <a:srgbClr val="000099"/>
                </a:solidFill>
              </a:defRPr>
            </a:lvl1pPr>
          </a:lstStyle>
          <a:p>
            <a:pPr lvl="0"/>
            <a:r>
              <a:rPr lang="en-US" altLang="zh-CN" dirty="0" smtClean="0"/>
              <a:t>Click here to add key words</a:t>
            </a:r>
            <a:endParaRPr lang="zh-CN" altLang="en-US" dirty="0" smtClean="0"/>
          </a:p>
        </p:txBody>
      </p:sp>
      <p:sp>
        <p:nvSpPr>
          <p:cNvPr id="4" name="文本占位符 3"/>
          <p:cNvSpPr>
            <a:spLocks noGrp="1"/>
          </p:cNvSpPr>
          <p:nvPr>
            <p:ph type="body" sz="quarter" idx="15" hasCustomPrompt="1"/>
          </p:nvPr>
        </p:nvSpPr>
        <p:spPr>
          <a:xfrm>
            <a:off x="1259634" y="87474"/>
            <a:ext cx="6481762" cy="323850"/>
          </a:xfrm>
        </p:spPr>
        <p:txBody>
          <a:bodyPr>
            <a:noAutofit/>
          </a:bodyPr>
          <a:lstStyle>
            <a:lvl5pPr marL="1404798" marR="0" indent="-1404798"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sz="3000">
                <a:latin typeface="+mj-lt"/>
              </a:defRPr>
            </a:lvl5pPr>
          </a:lstStyle>
          <a:p>
            <a:pPr marL="1404798" marR="0" lvl="4" indent="-1404798"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a:pPr>
            <a:r>
              <a:rPr lang="en-US" altLang="zh-CN" b="1" dirty="0" smtClean="0">
                <a:solidFill>
                  <a:srgbClr val="C00000"/>
                </a:solidFill>
              </a:rPr>
              <a:t>Click here to add text</a:t>
            </a:r>
            <a:endParaRPr lang="zh-CN" altLang="en-US" b="1" dirty="0" smtClean="0">
              <a:solidFill>
                <a:srgbClr val="C00000"/>
              </a:solidFill>
            </a:endParaRPr>
          </a:p>
        </p:txBody>
      </p:sp>
    </p:spTree>
    <p:extLst>
      <p:ext uri="{BB962C8B-B14F-4D97-AF65-F5344CB8AC3E}">
        <p14:creationId xmlns:p14="http://schemas.microsoft.com/office/powerpoint/2010/main" val="17585622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2702482" y="893993"/>
            <a:ext cx="6086423" cy="3826453"/>
          </a:xfrm>
          <a:solidFill>
            <a:schemeClr val="bg1">
              <a:lumMod val="75000"/>
            </a:schemeClr>
          </a:solidFill>
        </p:spPr>
        <p:txBody>
          <a:bodyPr anchor="t"/>
          <a:lstStyle>
            <a:lvl1pPr marL="0" indent="0">
              <a:buNone/>
              <a:defRPr sz="2400" baseline="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ltLang="zh-CN" dirty="0" smtClean="0"/>
              <a:t>Click here to add picture</a:t>
            </a:r>
            <a:endParaRPr lang="en-US" dirty="0"/>
          </a:p>
        </p:txBody>
      </p:sp>
      <p:sp>
        <p:nvSpPr>
          <p:cNvPr id="6" name="内容占位符 5"/>
          <p:cNvSpPr>
            <a:spLocks noGrp="1"/>
          </p:cNvSpPr>
          <p:nvPr>
            <p:ph sz="quarter" idx="13" hasCustomPrompt="1"/>
          </p:nvPr>
        </p:nvSpPr>
        <p:spPr>
          <a:xfrm>
            <a:off x="310249" y="893988"/>
            <a:ext cx="2125663" cy="1781176"/>
          </a:xfrm>
        </p:spPr>
        <p:txBody>
          <a:bodyPr anchor="t"/>
          <a:lstStyle>
            <a:lvl1pPr>
              <a:defRPr baseline="0">
                <a:solidFill>
                  <a:srgbClr val="000099"/>
                </a:solidFill>
              </a:defRPr>
            </a:lvl1pPr>
          </a:lstStyle>
          <a:p>
            <a:pPr lvl="0"/>
            <a:r>
              <a:rPr lang="en-US" altLang="zh-CN" dirty="0" smtClean="0"/>
              <a:t>Click here to add key words</a:t>
            </a:r>
            <a:endParaRPr lang="zh-CN" altLang="en-US" dirty="0" smtClean="0"/>
          </a:p>
        </p:txBody>
      </p:sp>
      <p:sp>
        <p:nvSpPr>
          <p:cNvPr id="11" name="内容占位符 5"/>
          <p:cNvSpPr>
            <a:spLocks noGrp="1"/>
          </p:cNvSpPr>
          <p:nvPr>
            <p:ph sz="quarter" idx="14" hasCustomPrompt="1"/>
          </p:nvPr>
        </p:nvSpPr>
        <p:spPr>
          <a:xfrm>
            <a:off x="310249" y="2819122"/>
            <a:ext cx="2125663" cy="1901319"/>
          </a:xfrm>
        </p:spPr>
        <p:txBody>
          <a:bodyPr anchor="t"/>
          <a:lstStyle>
            <a:lvl1pPr>
              <a:defRPr baseline="0">
                <a:solidFill>
                  <a:srgbClr val="000099"/>
                </a:solidFill>
              </a:defRPr>
            </a:lvl1pPr>
          </a:lstStyle>
          <a:p>
            <a:pPr lvl="0"/>
            <a:r>
              <a:rPr lang="en-US" altLang="zh-CN" dirty="0" smtClean="0"/>
              <a:t>Click here to add key words</a:t>
            </a:r>
            <a:endParaRPr lang="zh-CN" altLang="en-US" dirty="0" smtClean="0"/>
          </a:p>
        </p:txBody>
      </p:sp>
      <p:sp>
        <p:nvSpPr>
          <p:cNvPr id="4" name="文本占位符 3"/>
          <p:cNvSpPr>
            <a:spLocks noGrp="1"/>
          </p:cNvSpPr>
          <p:nvPr>
            <p:ph type="body" sz="quarter" idx="15" hasCustomPrompt="1"/>
          </p:nvPr>
        </p:nvSpPr>
        <p:spPr>
          <a:xfrm>
            <a:off x="1187624" y="33473"/>
            <a:ext cx="6408738" cy="432197"/>
          </a:xfrm>
        </p:spPr>
        <p:txBody>
          <a:bodyPr>
            <a:noAutofit/>
          </a:bodyPr>
          <a:lstStyle>
            <a:lvl5pPr marL="1404798" marR="0" indent="-1404798"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sz="3000">
                <a:latin typeface="+mj-lt"/>
              </a:defRPr>
            </a:lvl5pPr>
          </a:lstStyle>
          <a:p>
            <a:pPr marL="1404798" marR="0" lvl="4" indent="-1404798"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a:pPr>
            <a:r>
              <a:rPr lang="en-US" altLang="zh-CN" b="1" dirty="0" smtClean="0">
                <a:solidFill>
                  <a:srgbClr val="C00000"/>
                </a:solidFill>
              </a:rPr>
              <a:t>Click here to add text</a:t>
            </a:r>
            <a:endParaRPr lang="zh-CN" altLang="en-US" b="1" dirty="0" smtClean="0">
              <a:solidFill>
                <a:srgbClr val="C00000"/>
              </a:solidFill>
            </a:endParaRPr>
          </a:p>
        </p:txBody>
      </p:sp>
    </p:spTree>
    <p:extLst>
      <p:ext uri="{BB962C8B-B14F-4D97-AF65-F5344CB8AC3E}">
        <p14:creationId xmlns:p14="http://schemas.microsoft.com/office/powerpoint/2010/main" val="16928913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文本占位符 3"/>
          <p:cNvSpPr>
            <a:spLocks noGrp="1"/>
          </p:cNvSpPr>
          <p:nvPr>
            <p:ph type="body" sz="quarter" idx="15" hasCustomPrompt="1"/>
          </p:nvPr>
        </p:nvSpPr>
        <p:spPr>
          <a:xfrm>
            <a:off x="1187624" y="87479"/>
            <a:ext cx="6408738" cy="432197"/>
          </a:xfrm>
        </p:spPr>
        <p:txBody>
          <a:bodyPr>
            <a:noAutofit/>
          </a:bodyPr>
          <a:lstStyle>
            <a:lvl5pPr marL="1404798" marR="0" indent="-1404798"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sz="3000">
                <a:latin typeface="+mj-lt"/>
              </a:defRPr>
            </a:lvl5pPr>
          </a:lstStyle>
          <a:p>
            <a:pPr marL="1404798" marR="0" lvl="4" indent="-1404798"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a:pPr>
            <a:r>
              <a:rPr lang="en-US" altLang="zh-CN" b="1" dirty="0" smtClean="0">
                <a:solidFill>
                  <a:srgbClr val="C00000"/>
                </a:solidFill>
              </a:rPr>
              <a:t>Click here to add text</a:t>
            </a:r>
            <a:endParaRPr lang="zh-CN" altLang="en-US" b="1" dirty="0" smtClean="0">
              <a:solidFill>
                <a:srgbClr val="C00000"/>
              </a:solidFill>
            </a:endParaRPr>
          </a:p>
        </p:txBody>
      </p:sp>
    </p:spTree>
    <p:extLst>
      <p:ext uri="{BB962C8B-B14F-4D97-AF65-F5344CB8AC3E}">
        <p14:creationId xmlns:p14="http://schemas.microsoft.com/office/powerpoint/2010/main" val="38780621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0832" y="924272"/>
            <a:ext cx="2114550" cy="3840480"/>
          </a:xfrm>
          <a:prstGeom prst="rect">
            <a:avLst/>
          </a:prstGeom>
        </p:spPr>
        <p:txBody>
          <a:bodyPr vert="eaVert" lIns="68574" tIns="34289" rIns="68574" bIns="34289"/>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3036016" y="924272"/>
            <a:ext cx="5486400" cy="3840480"/>
          </a:xfrm>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文本占位符 3"/>
          <p:cNvSpPr>
            <a:spLocks noGrp="1"/>
          </p:cNvSpPr>
          <p:nvPr>
            <p:ph type="body" sz="quarter" idx="15" hasCustomPrompt="1"/>
          </p:nvPr>
        </p:nvSpPr>
        <p:spPr>
          <a:xfrm>
            <a:off x="1187624" y="87479"/>
            <a:ext cx="6408738" cy="432197"/>
          </a:xfrm>
        </p:spPr>
        <p:txBody>
          <a:bodyPr>
            <a:noAutofit/>
          </a:bodyPr>
          <a:lstStyle>
            <a:lvl5pPr marL="1404798" marR="0" indent="-1404798"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sz="3000">
                <a:latin typeface="+mj-lt"/>
              </a:defRPr>
            </a:lvl5pPr>
          </a:lstStyle>
          <a:p>
            <a:pPr marL="1404798" marR="0" lvl="4" indent="-1404798" algn="l" defTabSz="685732" rtl="0" eaLnBrk="1" fontAlgn="auto" latinLnBrk="0" hangingPunct="1">
              <a:lnSpc>
                <a:spcPct val="100000"/>
              </a:lnSpc>
              <a:spcBef>
                <a:spcPts val="900"/>
              </a:spcBef>
              <a:spcAft>
                <a:spcPts val="0"/>
              </a:spcAft>
              <a:buClrTx/>
              <a:buSzPct val="60000"/>
              <a:buFont typeface="Wingdings" panose="05000000000000000000" pitchFamily="2" charset="2"/>
              <a:buNone/>
              <a:tabLst/>
              <a:defRPr/>
            </a:pPr>
            <a:r>
              <a:rPr lang="en-US" altLang="zh-CN" b="1" dirty="0" smtClean="0">
                <a:solidFill>
                  <a:srgbClr val="C00000"/>
                </a:solidFill>
              </a:rPr>
              <a:t>Click here to add text</a:t>
            </a:r>
            <a:endParaRPr lang="zh-CN" altLang="en-US" b="1" dirty="0" smtClean="0">
              <a:solidFill>
                <a:srgbClr val="C00000"/>
              </a:solidFill>
            </a:endParaRPr>
          </a:p>
        </p:txBody>
      </p:sp>
    </p:spTree>
    <p:extLst>
      <p:ext uri="{BB962C8B-B14F-4D97-AF65-F5344CB8AC3E}">
        <p14:creationId xmlns:p14="http://schemas.microsoft.com/office/powerpoint/2010/main" val="35506903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2022/8/19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2022/8/19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2022/8/19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2022/8/19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zh-CN" altLang="en-US"/>
          </a:p>
        </p:txBody>
      </p:sp>
      <p:sp>
        <p:nvSpPr>
          <p:cNvPr id="4" name="文本占位符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tif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fld id="{530820CF-B880-4189-942D-D702A7CBA730}" type="datetimeFigureOut">
              <a:rPr lang="zh-CN" altLang="en-US" smtClean="0"/>
              <a:t>2022/8/19</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92" y="1410572"/>
            <a:ext cx="8364682" cy="3368713"/>
          </a:xfrm>
          <a:prstGeom prst="rect">
            <a:avLst/>
          </a:prstGeom>
        </p:spPr>
        <p:txBody>
          <a:bodyPr vert="horz" lIns="68574" tIns="34289" rIns="68574" bIns="34289" rtlCol="0" anchor="t">
            <a:normAutofit/>
          </a:bodyPr>
          <a:lstStyle/>
          <a:p>
            <a:pPr lvl="0"/>
            <a:r>
              <a:rPr lang="en-US" altLang="zh-CN" dirty="0" smtClean="0"/>
              <a:t>Click here to add text</a:t>
            </a:r>
            <a:endParaRPr lang="zh-CN" altLang="en-US" dirty="0" smtClean="0"/>
          </a:p>
          <a:p>
            <a:pPr lvl="1"/>
            <a:r>
              <a:rPr lang="en-US" altLang="zh-CN" dirty="0" smtClean="0"/>
              <a:t>Click here to add text</a:t>
            </a:r>
            <a:endParaRPr lang="zh-CN" altLang="en-US" dirty="0" smtClean="0"/>
          </a:p>
          <a:p>
            <a:pPr lvl="2"/>
            <a:r>
              <a:rPr lang="en-US" altLang="zh-CN" dirty="0" smtClean="0"/>
              <a:t>Click here to add text</a:t>
            </a:r>
            <a:endParaRPr lang="zh-CN" altLang="en-US" dirty="0" smtClean="0"/>
          </a:p>
          <a:p>
            <a:pPr lvl="3"/>
            <a:r>
              <a:rPr lang="en-US" altLang="zh-CN" dirty="0" smtClean="0"/>
              <a:t>Click here to add text</a:t>
            </a:r>
            <a:endParaRPr lang="zh-CN" altLang="en-US" dirty="0" smtClean="0"/>
          </a:p>
          <a:p>
            <a:pPr lvl="4"/>
            <a:r>
              <a:rPr lang="en-US" altLang="zh-CN" dirty="0" smtClean="0"/>
              <a:t>Click here to add text</a:t>
            </a:r>
            <a:endParaRPr lang="en-US" dirty="0"/>
          </a:p>
        </p:txBody>
      </p:sp>
      <p:grpSp>
        <p:nvGrpSpPr>
          <p:cNvPr id="9" name="组合 8"/>
          <p:cNvGrpSpPr/>
          <p:nvPr/>
        </p:nvGrpSpPr>
        <p:grpSpPr>
          <a:xfrm>
            <a:off x="0" y="616234"/>
            <a:ext cx="9144000" cy="101570"/>
            <a:chOff x="0" y="821645"/>
            <a:chExt cx="9144000" cy="135426"/>
          </a:xfrm>
        </p:grpSpPr>
        <p:grpSp>
          <p:nvGrpSpPr>
            <p:cNvPr id="10" name="组合 9"/>
            <p:cNvGrpSpPr/>
            <p:nvPr/>
          </p:nvGrpSpPr>
          <p:grpSpPr>
            <a:xfrm>
              <a:off x="0" y="846225"/>
              <a:ext cx="9144000" cy="110846"/>
              <a:chOff x="0" y="846225"/>
              <a:chExt cx="9144000" cy="110846"/>
            </a:xfrm>
          </p:grpSpPr>
          <p:grpSp>
            <p:nvGrpSpPr>
              <p:cNvPr id="12" name="组合 11"/>
              <p:cNvGrpSpPr/>
              <p:nvPr/>
            </p:nvGrpSpPr>
            <p:grpSpPr>
              <a:xfrm>
                <a:off x="875653" y="846225"/>
                <a:ext cx="8268347" cy="110438"/>
                <a:chOff x="875653" y="846225"/>
                <a:chExt cx="8268347" cy="110438"/>
              </a:xfrm>
            </p:grpSpPr>
            <p:sp>
              <p:nvSpPr>
                <p:cNvPr id="14" name="矩形 13"/>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endParaRPr lang="zh-CN" altLang="en-US" sz="1400">
                    <a:solidFill>
                      <a:srgbClr val="FFFFFF"/>
                    </a:solidFill>
                  </a:endParaRPr>
                </a:p>
              </p:txBody>
            </p:sp>
            <p:sp>
              <p:nvSpPr>
                <p:cNvPr id="15" name="直角三角形 14"/>
                <p:cNvSpPr/>
                <p:nvPr/>
              </p:nvSpPr>
              <p:spPr>
                <a:xfrm>
                  <a:off x="975360" y="846225"/>
                  <a:ext cx="137160" cy="110438"/>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endParaRPr lang="zh-CN" altLang="en-US" sz="1400">
                    <a:solidFill>
                      <a:srgbClr val="FFFFFF"/>
                    </a:solidFill>
                  </a:endParaRPr>
                </a:p>
              </p:txBody>
            </p:sp>
          </p:grpSp>
          <p:sp>
            <p:nvSpPr>
              <p:cNvPr id="13" name="矩形 12"/>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endParaRPr lang="zh-CN" altLang="en-US" sz="1400">
                  <a:solidFill>
                    <a:srgbClr val="FFFFFF"/>
                  </a:solidFill>
                </a:endParaRPr>
              </a:p>
            </p:txBody>
          </p:sp>
        </p:grpSp>
        <p:cxnSp>
          <p:nvCxnSpPr>
            <p:cNvPr id="11" name="直接连接符 10"/>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343" y="81550"/>
            <a:ext cx="954117" cy="475039"/>
          </a:xfrm>
          <a:prstGeom prst="rect">
            <a:avLst/>
          </a:prstGeom>
        </p:spPr>
      </p:pic>
      <p:sp>
        <p:nvSpPr>
          <p:cNvPr id="17" name="矩形 16"/>
          <p:cNvSpPr/>
          <p:nvPr/>
        </p:nvSpPr>
        <p:spPr>
          <a:xfrm>
            <a:off x="2" y="4824149"/>
            <a:ext cx="8185707" cy="31729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zh-CN" altLang="en-US" sz="1200" b="1">
              <a:solidFill>
                <a:srgbClr val="FFFFFF"/>
              </a:solidFill>
              <a:cs typeface="Calibri" panose="020F0502020204030204" pitchFamily="34" charset="0"/>
            </a:endParaRPr>
          </a:p>
        </p:txBody>
      </p:sp>
      <p:sp>
        <p:nvSpPr>
          <p:cNvPr id="18" name="矩形 17"/>
          <p:cNvSpPr/>
          <p:nvPr/>
        </p:nvSpPr>
        <p:spPr>
          <a:xfrm>
            <a:off x="8182114" y="4824144"/>
            <a:ext cx="958291" cy="31600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zh-CN" altLang="en-US" sz="1200" b="1">
              <a:solidFill>
                <a:srgbClr val="FFFFFF"/>
              </a:solidFill>
              <a:cs typeface="Calibri" panose="020F0502020204030204" pitchFamily="34" charset="0"/>
            </a:endParaRPr>
          </a:p>
        </p:txBody>
      </p:sp>
      <p:sp>
        <p:nvSpPr>
          <p:cNvPr id="19" name="Slide Number Placeholder 5"/>
          <p:cNvSpPr txBox="1">
            <a:spLocks/>
          </p:cNvSpPr>
          <p:nvPr/>
        </p:nvSpPr>
        <p:spPr>
          <a:xfrm>
            <a:off x="7733654" y="4825437"/>
            <a:ext cx="1347387" cy="316006"/>
          </a:xfrm>
          <a:prstGeom prst="rect">
            <a:avLst/>
          </a:prstGeom>
        </p:spPr>
        <p:txBody>
          <a:bodyPr vert="horz" lIns="68574" tIns="34289" rIns="68574" bIns="34289"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200" b="1">
                <a:solidFill>
                  <a:srgbClr val="FFFFFF"/>
                </a:solidFill>
                <a:latin typeface="Calibri" panose="020F0502020204030204" pitchFamily="34" charset="0"/>
                <a:cs typeface="Calibri" panose="020F0502020204030204" pitchFamily="34" charset="0"/>
              </a:rPr>
              <a:pPr/>
              <a:t>‹#›</a:t>
            </a:fld>
            <a:endParaRPr sz="1200" b="1" dirty="0">
              <a:solidFill>
                <a:srgbClr val="FFFFFF"/>
              </a:solidFill>
              <a:latin typeface="Calibri" panose="020F0502020204030204" pitchFamily="34" charset="0"/>
              <a:cs typeface="Calibri" panose="020F0502020204030204" pitchFamily="34" charset="0"/>
            </a:endParaRPr>
          </a:p>
        </p:txBody>
      </p:sp>
      <p:sp>
        <p:nvSpPr>
          <p:cNvPr id="21" name="直角三角形 20"/>
          <p:cNvSpPr/>
          <p:nvPr/>
        </p:nvSpPr>
        <p:spPr>
          <a:xfrm flipV="1">
            <a:off x="8182114" y="4825437"/>
            <a:ext cx="395207" cy="316006"/>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zh-CN" altLang="en-US" sz="1200" b="1">
              <a:solidFill>
                <a:srgbClr val="FFFFFF"/>
              </a:solidFill>
              <a:cs typeface="Calibri" panose="020F0502020204030204" pitchFamily="34" charset="0"/>
            </a:endParaRPr>
          </a:p>
        </p:txBody>
      </p:sp>
      <p:cxnSp>
        <p:nvCxnSpPr>
          <p:cNvPr id="22" name="直接连接符 21"/>
          <p:cNvCxnSpPr/>
          <p:nvPr/>
        </p:nvCxnSpPr>
        <p:spPr>
          <a:xfrm>
            <a:off x="8583829" y="4825437"/>
            <a:ext cx="0" cy="31600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732" rtl="0" eaLnBrk="1" latinLnBrk="0" hangingPunct="1">
        <a:lnSpc>
          <a:spcPct val="90000"/>
        </a:lnSpc>
        <a:spcBef>
          <a:spcPct val="0"/>
        </a:spcBef>
        <a:buNone/>
        <a:defRPr sz="2300" kern="1200" spc="-45" baseline="0">
          <a:solidFill>
            <a:srgbClr val="FFFFFF"/>
          </a:solidFill>
          <a:latin typeface="+mj-lt"/>
          <a:ea typeface="+mj-ea"/>
          <a:cs typeface="+mj-cs"/>
        </a:defRPr>
      </a:lvl1pPr>
    </p:titleStyle>
    <p:bodyStyle>
      <a:lvl1pPr marL="137147"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l"/>
        <a:defRPr sz="2100" kern="1200" baseline="0">
          <a:solidFill>
            <a:schemeClr val="tx1"/>
          </a:solidFill>
          <a:latin typeface="+mn-lt"/>
          <a:ea typeface="+mn-ea"/>
          <a:cs typeface="+mn-cs"/>
        </a:defRPr>
      </a:lvl1pPr>
      <a:lvl2pPr marL="514301"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n"/>
        <a:defRPr sz="1800" kern="1200">
          <a:solidFill>
            <a:schemeClr val="tx1"/>
          </a:solidFill>
          <a:latin typeface="+mn-lt"/>
          <a:ea typeface="+mn-ea"/>
          <a:cs typeface="+mn-cs"/>
        </a:defRPr>
      </a:lvl2pPr>
      <a:lvl3pPr marL="857165"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u"/>
        <a:defRPr sz="1400" kern="1200">
          <a:solidFill>
            <a:schemeClr val="tx1"/>
          </a:solidFill>
          <a:latin typeface="+mn-lt"/>
          <a:ea typeface="+mn-ea"/>
          <a:cs typeface="+mn-cs"/>
        </a:defRPr>
      </a:lvl3pPr>
      <a:lvl4pPr marL="1200030"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Ø"/>
        <a:defRPr sz="1400" kern="1200">
          <a:solidFill>
            <a:schemeClr val="tx1"/>
          </a:solidFill>
          <a:latin typeface="+mn-lt"/>
          <a:ea typeface="+mn-ea"/>
          <a:cs typeface="+mn-cs"/>
        </a:defRPr>
      </a:lvl4pPr>
      <a:lvl5pPr marL="1542896"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ü"/>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6pPr>
      <a:lvl7pPr marL="2228628"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7pPr>
      <a:lvl8pPr marL="2571494"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8pPr>
      <a:lvl9pPr marL="2914361"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810.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800.png"/><Relationship Id="rId5" Type="http://schemas.openxmlformats.org/officeDocument/2006/relationships/image" Target="../media/image53.png"/><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60.png"/><Relationship Id="rId4" Type="http://schemas.openxmlformats.org/officeDocument/2006/relationships/image" Target="../media/image59.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6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67.png"/><Relationship Id="rId11" Type="http://schemas.openxmlformats.org/officeDocument/2006/relationships/image" Target="../media/image36.jpeg"/><Relationship Id="rId5" Type="http://schemas.openxmlformats.org/officeDocument/2006/relationships/image" Target="../media/image66.png"/><Relationship Id="rId10" Type="http://schemas.openxmlformats.org/officeDocument/2006/relationships/image" Target="../media/image35.png"/><Relationship Id="rId4" Type="http://schemas.openxmlformats.org/officeDocument/2006/relationships/image" Target="../media/image65.png"/><Relationship Id="rId9"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78.png"/><Relationship Id="rId5" Type="http://schemas.openxmlformats.org/officeDocument/2006/relationships/image" Target="../media/image77.emf"/><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14.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5.emf"/><Relationship Id="rId5" Type="http://schemas.openxmlformats.org/officeDocument/2006/relationships/image" Target="../media/image7.png"/><Relationship Id="rId10" Type="http://schemas.openxmlformats.org/officeDocument/2006/relationships/oleObject" Target="../embeddings/oleObject2.bin"/><Relationship Id="rId4" Type="http://schemas.openxmlformats.org/officeDocument/2006/relationships/image" Target="../media/image6.png"/><Relationship Id="rId9"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15616" y="1475774"/>
            <a:ext cx="7380312" cy="1096377"/>
          </a:xfrm>
        </p:spPr>
        <p:txBody>
          <a:bodyPr>
            <a:noAutofit/>
          </a:bodyPr>
          <a:lstStyle/>
          <a:p>
            <a:r>
              <a:rPr lang="en-US" altLang="zh-CN" sz="4000" dirty="0"/>
              <a:t>Impedance and collective effects of HEPS storage ring</a:t>
            </a:r>
            <a:endParaRPr lang="zh-CN" altLang="en-US" sz="4000" dirty="0"/>
          </a:p>
        </p:txBody>
      </p:sp>
      <p:sp>
        <p:nvSpPr>
          <p:cNvPr id="3" name="副标题 2"/>
          <p:cNvSpPr>
            <a:spLocks noGrp="1"/>
          </p:cNvSpPr>
          <p:nvPr>
            <p:ph type="subTitle" idx="1"/>
          </p:nvPr>
        </p:nvSpPr>
        <p:spPr>
          <a:xfrm>
            <a:off x="1143001" y="2971805"/>
            <a:ext cx="7317432" cy="1256129"/>
          </a:xfrm>
        </p:spPr>
        <p:txBody>
          <a:bodyPr>
            <a:normAutofit fontScale="85000" lnSpcReduction="20000"/>
          </a:bodyPr>
          <a:lstStyle/>
          <a:p>
            <a:r>
              <a:rPr kumimoji="1" lang="en-US" altLang="zh-CN" dirty="0" smtClean="0"/>
              <a:t>Presenter: Na Wang</a:t>
            </a:r>
          </a:p>
          <a:p>
            <a:r>
              <a:rPr kumimoji="1" lang="en-US" altLang="zh-CN" dirty="0"/>
              <a:t>Contributors: Na Wang, </a:t>
            </a:r>
            <a:r>
              <a:rPr kumimoji="1" lang="en-US" altLang="zh-CN" dirty="0" err="1"/>
              <a:t>Haisheng</a:t>
            </a:r>
            <a:r>
              <a:rPr kumimoji="1" lang="en-US" altLang="zh-CN" dirty="0"/>
              <a:t> </a:t>
            </a:r>
            <a:r>
              <a:rPr kumimoji="1" lang="en-US" altLang="zh-CN" dirty="0" err="1"/>
              <a:t>Xu</a:t>
            </a:r>
            <a:r>
              <a:rPr kumimoji="1" lang="en-US" altLang="zh-CN" dirty="0"/>
              <a:t>, </a:t>
            </a:r>
            <a:r>
              <a:rPr kumimoji="1" lang="en-US" altLang="zh-CN" dirty="0" err="1"/>
              <a:t>Saike</a:t>
            </a:r>
            <a:r>
              <a:rPr kumimoji="1" lang="en-US" altLang="zh-CN" dirty="0"/>
              <a:t> </a:t>
            </a:r>
            <a:r>
              <a:rPr kumimoji="1" lang="en-US" altLang="zh-CN" dirty="0" err="1"/>
              <a:t>Tian</a:t>
            </a:r>
            <a:r>
              <a:rPr kumimoji="1" lang="en-US" altLang="zh-CN" dirty="0"/>
              <a:t>, </a:t>
            </a:r>
            <a:r>
              <a:rPr kumimoji="1" lang="en-US" altLang="zh-CN" dirty="0" err="1" smtClean="0"/>
              <a:t>Sen</a:t>
            </a:r>
            <a:r>
              <a:rPr kumimoji="1" lang="en-US" altLang="zh-CN" dirty="0" smtClean="0"/>
              <a:t> </a:t>
            </a:r>
            <a:r>
              <a:rPr kumimoji="1" lang="en-US" altLang="zh-CN" dirty="0" err="1" smtClean="0"/>
              <a:t>Yue</a:t>
            </a:r>
            <a:r>
              <a:rPr kumimoji="1" lang="en-US" altLang="zh-CN" dirty="0" smtClean="0"/>
              <a:t>, </a:t>
            </a:r>
            <a:r>
              <a:rPr kumimoji="1" lang="en-US" altLang="zh-CN" dirty="0" err="1" smtClean="0"/>
              <a:t>Zhe</a:t>
            </a:r>
            <a:r>
              <a:rPr kumimoji="1" lang="en-US" altLang="zh-CN" dirty="0" smtClean="0"/>
              <a:t> </a:t>
            </a:r>
            <a:r>
              <a:rPr kumimoji="1" lang="en-US" altLang="zh-CN" dirty="0" err="1"/>
              <a:t>Duan</a:t>
            </a:r>
            <a:r>
              <a:rPr kumimoji="1" lang="en-US" altLang="zh-CN" dirty="0"/>
              <a:t>, </a:t>
            </a:r>
            <a:r>
              <a:rPr kumimoji="1" lang="en-US" altLang="zh-CN" dirty="0" err="1" smtClean="0"/>
              <a:t>Xiaoyu</a:t>
            </a:r>
            <a:r>
              <a:rPr kumimoji="1" lang="en-US" altLang="zh-CN" dirty="0" smtClean="0"/>
              <a:t> Li, </a:t>
            </a:r>
            <a:r>
              <a:rPr kumimoji="1" lang="en-US" altLang="zh-CN" dirty="0" err="1" smtClean="0"/>
              <a:t>Xiaoyu</a:t>
            </a:r>
            <a:r>
              <a:rPr kumimoji="1" lang="en-US" altLang="zh-CN" dirty="0" smtClean="0"/>
              <a:t> Liu</a:t>
            </a:r>
          </a:p>
          <a:p>
            <a:r>
              <a:rPr kumimoji="1" lang="en-US" altLang="zh-CN" dirty="0" smtClean="0"/>
              <a:t>2022.8.19</a:t>
            </a:r>
            <a:endParaRPr kumimoji="1" lang="en-US" altLang="zh-CN" dirty="0"/>
          </a:p>
        </p:txBody>
      </p:sp>
    </p:spTree>
    <p:extLst>
      <p:ext uri="{BB962C8B-B14F-4D97-AF65-F5344CB8AC3E}">
        <p14:creationId xmlns:p14="http://schemas.microsoft.com/office/powerpoint/2010/main" val="2249159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843558"/>
            <a:ext cx="3852000" cy="3618402"/>
          </a:xfrm>
        </p:spPr>
        <p:txBody>
          <a:bodyPr>
            <a:normAutofit/>
          </a:bodyPr>
          <a:lstStyle/>
          <a:p>
            <a:pPr algn="just">
              <a:spcBef>
                <a:spcPts val="225"/>
              </a:spcBef>
            </a:pPr>
            <a:r>
              <a:rPr lang="en-US" altLang="zh-CN" sz="1500" dirty="0"/>
              <a:t>The masks have typical intrusion height of 3 </a:t>
            </a:r>
            <a:r>
              <a:rPr lang="en-US" altLang="zh-CN" sz="1500" dirty="0" smtClean="0"/>
              <a:t>mm </a:t>
            </a:r>
            <a:r>
              <a:rPr lang="en-US" altLang="zh-CN" sz="1500" dirty="0" smtClean="0">
                <a:sym typeface="Symbol"/>
              </a:rPr>
              <a:t>one of the dominate contributor to the broadband impedances (~20%).</a:t>
            </a:r>
            <a:endParaRPr lang="en-US" altLang="zh-CN" sz="1500" dirty="0" smtClean="0"/>
          </a:p>
          <a:p>
            <a:pPr algn="just">
              <a:spcBef>
                <a:spcPts val="225"/>
              </a:spcBef>
            </a:pPr>
            <a:r>
              <a:rPr lang="en-US" altLang="zh-CN" sz="1500" dirty="0" smtClean="0"/>
              <a:t>Horizontal collimators (with minimum gap of 7mm) are used to control the beam losses </a:t>
            </a:r>
            <a:r>
              <a:rPr lang="en-US" altLang="zh-CN" sz="1500" dirty="0">
                <a:sym typeface="Symbol"/>
              </a:rPr>
              <a:t> </a:t>
            </a:r>
            <a:r>
              <a:rPr lang="en-US" altLang="zh-CN" sz="1500" dirty="0" smtClean="0">
                <a:sym typeface="Symbol"/>
              </a:rPr>
              <a:t>less contribution to broadband impedances (&lt;1%), but with horizontal resonances.</a:t>
            </a:r>
            <a:endParaRPr lang="en-US" altLang="zh-CN" sz="1500" dirty="0" smtClean="0"/>
          </a:p>
          <a:p>
            <a:pPr algn="just">
              <a:spcBef>
                <a:spcPts val="225"/>
              </a:spcBef>
            </a:pPr>
            <a:endParaRPr lang="en-US" altLang="zh-CN" sz="1500" dirty="0" smtClean="0"/>
          </a:p>
        </p:txBody>
      </p:sp>
      <p:sp>
        <p:nvSpPr>
          <p:cNvPr id="3" name="标题 2"/>
          <p:cNvSpPr>
            <a:spLocks noGrp="1"/>
          </p:cNvSpPr>
          <p:nvPr>
            <p:ph type="title"/>
          </p:nvPr>
        </p:nvSpPr>
        <p:spPr/>
        <p:txBody>
          <a:bodyPr/>
          <a:lstStyle/>
          <a:p>
            <a:r>
              <a:rPr lang="en-US" altLang="zh-CN" dirty="0" smtClean="0"/>
              <a:t>6. Collimators and masks</a:t>
            </a:r>
            <a:endParaRPr lang="en-US" altLang="zh-CN" dirty="0"/>
          </a:p>
        </p:txBody>
      </p:sp>
      <p:pic>
        <p:nvPicPr>
          <p:cNvPr id="6146" name="Picture 2" descr="D:\New20180222\HEPS_Impedance\20200820With14IDs\ImpedanceData\Longitudinal\SumZL\Separate contributions2\5_MASKs\ReZ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8425" y="746061"/>
            <a:ext cx="2443612" cy="151030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New20180222\HEPS_Impedance\20200820With14IDs\ImpedanceData\Longitudinal\SumZL\Separate contributions2\5_MASKs\ImZ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736283"/>
            <a:ext cx="2443612" cy="15103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New20180222\HEPS_Impedance\20200820With14IDs\ImpedanceData\Vertical\SumZy\Separate contributions2\5_MASKs\ImZ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7640" y="2277167"/>
            <a:ext cx="2508995" cy="1550719"/>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New20180222\HEPS_Impedance\20200820With14IDs\ImpedanceData\Vertical\SumZy\Separate contributions2\5_MASKs\ReZ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9952" y="2277989"/>
            <a:ext cx="2508995" cy="1550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表格 10"/>
          <p:cNvGraphicFramePr>
            <a:graphicFrameLocks noGrp="1"/>
          </p:cNvGraphicFramePr>
          <p:nvPr>
            <p:extLst>
              <p:ext uri="{D42A27DB-BD31-4B8C-83A1-F6EECF244321}">
                <p14:modId xmlns:p14="http://schemas.microsoft.com/office/powerpoint/2010/main" val="1326214954"/>
              </p:ext>
            </p:extLst>
          </p:nvPr>
        </p:nvGraphicFramePr>
        <p:xfrm>
          <a:off x="4716017" y="3939902"/>
          <a:ext cx="3705234" cy="822960"/>
        </p:xfrm>
        <a:graphic>
          <a:graphicData uri="http://schemas.openxmlformats.org/drawingml/2006/table">
            <a:tbl>
              <a:tblPr firstRow="1" bandRow="1">
                <a:tableStyleId>{5C22544A-7EE6-4342-B048-85BDC9FD1C3A}</a:tableStyleId>
              </a:tblPr>
              <a:tblGrid>
                <a:gridCol w="1157966"/>
                <a:gridCol w="728506"/>
                <a:gridCol w="849630"/>
                <a:gridCol w="969132"/>
              </a:tblGrid>
              <a:tr h="222938">
                <a:tc>
                  <a:txBody>
                    <a:bodyPr/>
                    <a:lstStyle/>
                    <a:p>
                      <a:pPr algn="ctr"/>
                      <a:endParaRPr lang="zh-CN" altLang="en-US" sz="1200" dirty="0"/>
                    </a:p>
                  </a:txBody>
                  <a:tcPr/>
                </a:tc>
                <a:tc>
                  <a:txBody>
                    <a:bodyPr/>
                    <a:lstStyle/>
                    <a:p>
                      <a:pPr algn="ctr"/>
                      <a:r>
                        <a:rPr lang="en-US" altLang="zh-CN" sz="1200" dirty="0" smtClean="0">
                          <a:latin typeface="+mn-lt"/>
                        </a:rPr>
                        <a:t>k</a:t>
                      </a:r>
                      <a:r>
                        <a:rPr lang="en-US" altLang="zh-CN" sz="1200" baseline="-25000" dirty="0" smtClean="0">
                          <a:latin typeface="+mn-lt"/>
                        </a:rPr>
                        <a:t>l</a:t>
                      </a:r>
                      <a:r>
                        <a:rPr lang="en-US" altLang="zh-CN" sz="1200" dirty="0" smtClean="0">
                          <a:latin typeface="+mn-lt"/>
                        </a:rPr>
                        <a:t>, V/</a:t>
                      </a:r>
                      <a:r>
                        <a:rPr lang="en-US" altLang="zh-CN" sz="1200" dirty="0" err="1" smtClean="0">
                          <a:latin typeface="+mn-lt"/>
                        </a:rPr>
                        <a:t>pC</a:t>
                      </a:r>
                      <a:endParaRPr lang="zh-CN" altLang="en-US" sz="1200" dirty="0">
                        <a:latin typeface="+mn-lt"/>
                      </a:endParaRPr>
                    </a:p>
                  </a:txBody>
                  <a:tcPr/>
                </a:tc>
                <a:tc>
                  <a:txBody>
                    <a:bodyPr/>
                    <a:lstStyle/>
                    <a:p>
                      <a:pPr algn="ctr"/>
                      <a:r>
                        <a:rPr lang="en-US" altLang="zh-CN" sz="1200" dirty="0" smtClean="0">
                          <a:latin typeface="+mn-lt"/>
                        </a:rPr>
                        <a:t>Z</a:t>
                      </a:r>
                      <a:r>
                        <a:rPr lang="en-US" altLang="zh-CN" sz="1200" baseline="-25000" dirty="0" smtClean="0">
                          <a:latin typeface="+mn-lt"/>
                        </a:rPr>
                        <a:t>||</a:t>
                      </a:r>
                      <a:r>
                        <a:rPr lang="en-US" altLang="zh-CN" sz="1200" dirty="0" smtClean="0">
                          <a:latin typeface="+mn-lt"/>
                        </a:rPr>
                        <a:t>/n, m</a:t>
                      </a:r>
                      <a:r>
                        <a:rPr lang="en-US" altLang="zh-CN" sz="1200" dirty="0" smtClean="0">
                          <a:latin typeface="+mn-lt"/>
                          <a:sym typeface="Symbol"/>
                        </a:rPr>
                        <a:t></a:t>
                      </a:r>
                      <a:endParaRPr lang="zh-CN" altLang="en-US" sz="1200" dirty="0">
                        <a:latin typeface="+mn-lt"/>
                      </a:endParaRPr>
                    </a:p>
                  </a:txBody>
                  <a:tcPr/>
                </a:tc>
                <a:tc>
                  <a:txBody>
                    <a:bodyPr/>
                    <a:lstStyle/>
                    <a:p>
                      <a:pPr algn="ctr"/>
                      <a:r>
                        <a:rPr lang="en-US" altLang="zh-CN" sz="1200" dirty="0" err="1" smtClean="0">
                          <a:latin typeface="+mn-lt"/>
                        </a:rPr>
                        <a:t>k</a:t>
                      </a:r>
                      <a:r>
                        <a:rPr lang="en-US" altLang="zh-CN" sz="1200" baseline="-25000" dirty="0" err="1" smtClean="0">
                          <a:latin typeface="+mn-lt"/>
                        </a:rPr>
                        <a:t>y</a:t>
                      </a:r>
                      <a:r>
                        <a:rPr lang="en-US" altLang="zh-CN" sz="1200" dirty="0" smtClean="0">
                          <a:latin typeface="+mn-lt"/>
                        </a:rPr>
                        <a:t>, kV/</a:t>
                      </a:r>
                      <a:r>
                        <a:rPr lang="en-US" altLang="zh-CN" sz="1200" dirty="0" err="1" smtClean="0">
                          <a:latin typeface="+mn-lt"/>
                        </a:rPr>
                        <a:t>pC</a:t>
                      </a:r>
                      <a:r>
                        <a:rPr lang="en-US" altLang="zh-CN" sz="1200" dirty="0" smtClean="0">
                          <a:latin typeface="+mn-lt"/>
                        </a:rPr>
                        <a:t>/m</a:t>
                      </a:r>
                      <a:endParaRPr lang="zh-CN" altLang="en-US" sz="1200" dirty="0">
                        <a:latin typeface="+mn-lt"/>
                      </a:endParaRPr>
                    </a:p>
                  </a:txBody>
                  <a:tcPr/>
                </a:tc>
              </a:tr>
              <a:tr h="222938">
                <a:tc>
                  <a:txBody>
                    <a:bodyPr/>
                    <a:lstStyle/>
                    <a:p>
                      <a:pPr algn="ctr"/>
                      <a:r>
                        <a:rPr lang="en-US" altLang="zh-CN" sz="1200" dirty="0" err="1" smtClean="0"/>
                        <a:t>Masks&amp;Coll</a:t>
                      </a:r>
                      <a:endParaRPr lang="zh-CN" altLang="en-US" sz="1200" dirty="0"/>
                    </a:p>
                  </a:txBody>
                  <a:tcPr/>
                </a:tc>
                <a:tc>
                  <a:txBody>
                    <a:bodyPr/>
                    <a:lstStyle/>
                    <a:p>
                      <a:pPr algn="ctr"/>
                      <a:r>
                        <a:rPr lang="en-US" altLang="zh-CN" sz="1200" dirty="0" smtClean="0"/>
                        <a:t>10.3</a:t>
                      </a:r>
                      <a:endParaRPr lang="zh-CN" altLang="en-US" sz="1200" dirty="0"/>
                    </a:p>
                  </a:txBody>
                  <a:tcPr/>
                </a:tc>
                <a:tc>
                  <a:txBody>
                    <a:bodyPr/>
                    <a:lstStyle/>
                    <a:p>
                      <a:pPr algn="ctr"/>
                      <a:r>
                        <a:rPr lang="en-US" altLang="zh-CN" sz="1200" dirty="0" smtClean="0"/>
                        <a:t>53.1</a:t>
                      </a:r>
                      <a:endParaRPr lang="zh-CN" altLang="en-US" sz="1200" dirty="0"/>
                    </a:p>
                  </a:txBody>
                  <a:tcPr/>
                </a:tc>
                <a:tc>
                  <a:txBody>
                    <a:bodyPr/>
                    <a:lstStyle/>
                    <a:p>
                      <a:pPr algn="ctr"/>
                      <a:r>
                        <a:rPr lang="en-US" altLang="zh-CN" sz="1200" dirty="0" smtClean="0"/>
                        <a:t>15.1</a:t>
                      </a:r>
                      <a:endParaRPr lang="zh-CN" altLang="en-US" sz="1200" dirty="0"/>
                    </a:p>
                  </a:txBody>
                  <a:tcPr/>
                </a:tc>
              </a:tr>
              <a:tr h="222938">
                <a:tc>
                  <a:txBody>
                    <a:bodyPr/>
                    <a:lstStyle/>
                    <a:p>
                      <a:pPr algn="ctr"/>
                      <a:r>
                        <a:rPr lang="en-US" altLang="zh-CN" sz="1200" dirty="0" smtClean="0"/>
                        <a:t>Total</a:t>
                      </a:r>
                      <a:endParaRPr lang="zh-CN" altLang="en-US" sz="1200" dirty="0"/>
                    </a:p>
                  </a:txBody>
                  <a:tcPr/>
                </a:tc>
                <a:tc>
                  <a:txBody>
                    <a:bodyPr/>
                    <a:lstStyle/>
                    <a:p>
                      <a:pPr algn="ctr"/>
                      <a:r>
                        <a:rPr lang="en-US" altLang="zh-CN" sz="1200" dirty="0" smtClean="0"/>
                        <a:t>83.7</a:t>
                      </a:r>
                      <a:endParaRPr lang="zh-CN" altLang="en-US" sz="1200" dirty="0"/>
                    </a:p>
                  </a:txBody>
                  <a:tcPr/>
                </a:tc>
                <a:tc>
                  <a:txBody>
                    <a:bodyPr/>
                    <a:lstStyle/>
                    <a:p>
                      <a:pPr algn="ctr"/>
                      <a:r>
                        <a:rPr lang="en-US" altLang="zh-CN" sz="1200" dirty="0" smtClean="0"/>
                        <a:t>226.3</a:t>
                      </a:r>
                      <a:endParaRPr lang="zh-CN" altLang="en-US" sz="1200" dirty="0"/>
                    </a:p>
                  </a:txBody>
                  <a:tcPr/>
                </a:tc>
                <a:tc>
                  <a:txBody>
                    <a:bodyPr/>
                    <a:lstStyle/>
                    <a:p>
                      <a:pPr algn="ctr"/>
                      <a:r>
                        <a:rPr lang="en-US" altLang="zh-CN" sz="1200" dirty="0" smtClean="0"/>
                        <a:t>86.4</a:t>
                      </a:r>
                      <a:endParaRPr lang="zh-CN" altLang="en-US" sz="1200" dirty="0"/>
                    </a:p>
                  </a:txBody>
                  <a:tcPr/>
                </a:tc>
              </a:tr>
            </a:tbl>
          </a:graphicData>
        </a:graphic>
      </p:graphicFrame>
      <p:pic>
        <p:nvPicPr>
          <p:cNvPr id="12" name="图片 11" descr="C:\Users\WANGN\AppData\Local\Microsoft\Windows\INetCache\Content.Word\collimator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080" y="2800406"/>
            <a:ext cx="1923359" cy="1329278"/>
          </a:xfrm>
          <a:prstGeom prst="rect">
            <a:avLst/>
          </a:prstGeom>
          <a:noFill/>
          <a:ln>
            <a:noFill/>
          </a:ln>
        </p:spPr>
      </p:pic>
      <p:pic>
        <p:nvPicPr>
          <p:cNvPr id="13"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37181" y="2787774"/>
            <a:ext cx="1702771" cy="1312552"/>
          </a:xfrm>
          <a:prstGeom prst="rect">
            <a:avLst/>
          </a:prstGeom>
          <a:noFill/>
          <a:ln>
            <a:noFill/>
          </a:ln>
          <a:effectLst/>
          <a:extLst/>
        </p:spPr>
      </p:pic>
      <p:sp>
        <p:nvSpPr>
          <p:cNvPr id="14" name="矩形 13"/>
          <p:cNvSpPr/>
          <p:nvPr/>
        </p:nvSpPr>
        <p:spPr>
          <a:xfrm>
            <a:off x="5292080" y="915566"/>
            <a:ext cx="578620" cy="338554"/>
          </a:xfrm>
          <a:prstGeom prst="rect">
            <a:avLst/>
          </a:prstGeom>
        </p:spPr>
        <p:txBody>
          <a:bodyPr wrap="none" lIns="91432" tIns="45716" rIns="91432" bIns="45716">
            <a:spAutoFit/>
          </a:bodyPr>
          <a:lstStyle/>
          <a:p>
            <a:r>
              <a:rPr lang="en-US" altLang="zh-CN" sz="1600" dirty="0" err="1">
                <a:solidFill>
                  <a:srgbClr val="FF0000"/>
                </a:solidFill>
              </a:rPr>
              <a:t>ReZL</a:t>
            </a:r>
            <a:endParaRPr lang="zh-CN" altLang="en-US" sz="1600" dirty="0">
              <a:solidFill>
                <a:srgbClr val="FF0000"/>
              </a:solidFill>
            </a:endParaRPr>
          </a:p>
        </p:txBody>
      </p:sp>
      <p:sp>
        <p:nvSpPr>
          <p:cNvPr id="15" name="矩形 14"/>
          <p:cNvSpPr/>
          <p:nvPr/>
        </p:nvSpPr>
        <p:spPr>
          <a:xfrm>
            <a:off x="7527923" y="917339"/>
            <a:ext cx="582211" cy="338554"/>
          </a:xfrm>
          <a:prstGeom prst="rect">
            <a:avLst/>
          </a:prstGeom>
        </p:spPr>
        <p:txBody>
          <a:bodyPr wrap="none" lIns="91432" tIns="45716" rIns="91432" bIns="45716">
            <a:spAutoFit/>
          </a:bodyPr>
          <a:lstStyle/>
          <a:p>
            <a:r>
              <a:rPr lang="en-US" altLang="zh-CN" sz="1600" dirty="0" err="1">
                <a:solidFill>
                  <a:srgbClr val="FF0000"/>
                </a:solidFill>
              </a:rPr>
              <a:t>ImZL</a:t>
            </a:r>
            <a:endParaRPr lang="zh-CN" altLang="en-US" sz="1600" dirty="0">
              <a:solidFill>
                <a:srgbClr val="FF0000"/>
              </a:solidFill>
            </a:endParaRPr>
          </a:p>
        </p:txBody>
      </p:sp>
      <p:sp>
        <p:nvSpPr>
          <p:cNvPr id="16" name="矩形 15"/>
          <p:cNvSpPr/>
          <p:nvPr/>
        </p:nvSpPr>
        <p:spPr>
          <a:xfrm>
            <a:off x="7497915" y="2618497"/>
            <a:ext cx="584888" cy="338546"/>
          </a:xfrm>
          <a:prstGeom prst="rect">
            <a:avLst/>
          </a:prstGeom>
        </p:spPr>
        <p:txBody>
          <a:bodyPr wrap="none" lIns="91432" tIns="45716" rIns="91432" bIns="45716">
            <a:spAutoFit/>
          </a:bodyPr>
          <a:lstStyle/>
          <a:p>
            <a:r>
              <a:rPr lang="en-US" altLang="zh-CN" sz="1600" dirty="0" err="1" smtClean="0">
                <a:solidFill>
                  <a:srgbClr val="FF0000"/>
                </a:solidFill>
              </a:rPr>
              <a:t>ImZy</a:t>
            </a:r>
            <a:endParaRPr lang="zh-CN" altLang="en-US" sz="1600" dirty="0">
              <a:solidFill>
                <a:srgbClr val="FF0000"/>
              </a:solidFill>
            </a:endParaRPr>
          </a:p>
        </p:txBody>
      </p:sp>
      <p:sp>
        <p:nvSpPr>
          <p:cNvPr id="17" name="矩形 16"/>
          <p:cNvSpPr/>
          <p:nvPr/>
        </p:nvSpPr>
        <p:spPr>
          <a:xfrm>
            <a:off x="5296305" y="2461852"/>
            <a:ext cx="581297" cy="338546"/>
          </a:xfrm>
          <a:prstGeom prst="rect">
            <a:avLst/>
          </a:prstGeom>
        </p:spPr>
        <p:txBody>
          <a:bodyPr wrap="none" lIns="91432" tIns="45716" rIns="91432" bIns="45716">
            <a:spAutoFit/>
          </a:bodyPr>
          <a:lstStyle/>
          <a:p>
            <a:r>
              <a:rPr lang="en-US" altLang="zh-CN" sz="1600" dirty="0" err="1" smtClean="0">
                <a:solidFill>
                  <a:srgbClr val="FF0000"/>
                </a:solidFill>
              </a:rPr>
              <a:t>ReZy</a:t>
            </a:r>
            <a:endParaRPr lang="zh-CN" altLang="en-US" sz="1600" dirty="0">
              <a:solidFill>
                <a:srgbClr val="FF0000"/>
              </a:solidFill>
            </a:endParaRPr>
          </a:p>
        </p:txBody>
      </p:sp>
    </p:spTree>
    <p:extLst>
      <p:ext uri="{BB962C8B-B14F-4D97-AF65-F5344CB8AC3E}">
        <p14:creationId xmlns:p14="http://schemas.microsoft.com/office/powerpoint/2010/main" val="3214110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New20180222\HEPS_Impedance\20200820With14IDs\ImpedanceData\Longitudinal\SumZL\Separate contributions2\3_Vacuum\ReZ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173" y="754572"/>
            <a:ext cx="2529965" cy="156368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New20180222\HEPS_Impedance\20200820With14IDs\ImpedanceData\Vertical\SumZy\Separate contributions2\3_Vacuum\ReZ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7166" y="775954"/>
            <a:ext cx="2556000" cy="15797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表格 26"/>
          <p:cNvGraphicFramePr>
            <a:graphicFrameLocks noGrp="1"/>
          </p:cNvGraphicFramePr>
          <p:nvPr>
            <p:extLst>
              <p:ext uri="{D42A27DB-BD31-4B8C-83A1-F6EECF244321}">
                <p14:modId xmlns:p14="http://schemas.microsoft.com/office/powerpoint/2010/main" val="4116534189"/>
              </p:ext>
            </p:extLst>
          </p:nvPr>
        </p:nvGraphicFramePr>
        <p:xfrm>
          <a:off x="4860032" y="915566"/>
          <a:ext cx="4212082" cy="1280160"/>
        </p:xfrm>
        <a:graphic>
          <a:graphicData uri="http://schemas.openxmlformats.org/drawingml/2006/table">
            <a:tbl>
              <a:tblPr firstRow="1" bandRow="1">
                <a:tableStyleId>{5C22544A-7EE6-4342-B048-85BDC9FD1C3A}</a:tableStyleId>
              </a:tblPr>
              <a:tblGrid>
                <a:gridCol w="1678940"/>
                <a:gridCol w="702754"/>
                <a:gridCol w="849630"/>
                <a:gridCol w="980758"/>
              </a:tblGrid>
              <a:tr h="251460">
                <a:tc>
                  <a:txBody>
                    <a:bodyPr/>
                    <a:lstStyle/>
                    <a:p>
                      <a:pPr algn="ctr"/>
                      <a:endParaRPr lang="zh-CN" altLang="en-US" sz="1200" dirty="0"/>
                    </a:p>
                  </a:txBody>
                  <a:tcPr marL="68580" marR="68580" marT="34290" marB="34290"/>
                </a:tc>
                <a:tc>
                  <a:txBody>
                    <a:bodyPr/>
                    <a:lstStyle/>
                    <a:p>
                      <a:pPr algn="ctr"/>
                      <a:r>
                        <a:rPr lang="en-US" altLang="zh-CN" sz="1200" dirty="0" smtClean="0">
                          <a:latin typeface="+mn-lt"/>
                        </a:rPr>
                        <a:t>k</a:t>
                      </a:r>
                      <a:r>
                        <a:rPr lang="en-US" altLang="zh-CN" sz="1200" baseline="-25000" dirty="0" smtClean="0">
                          <a:latin typeface="+mn-lt"/>
                        </a:rPr>
                        <a:t>l</a:t>
                      </a:r>
                      <a:r>
                        <a:rPr lang="en-US" altLang="zh-CN" sz="1200" dirty="0" smtClean="0">
                          <a:latin typeface="+mn-lt"/>
                        </a:rPr>
                        <a:t>, V/</a:t>
                      </a:r>
                      <a:r>
                        <a:rPr lang="en-US" altLang="zh-CN" sz="1200" dirty="0" err="1" smtClean="0">
                          <a:latin typeface="+mn-lt"/>
                        </a:rPr>
                        <a:t>pC</a:t>
                      </a:r>
                      <a:endParaRPr lang="zh-CN" altLang="en-US" sz="1200" dirty="0">
                        <a:latin typeface="+mn-lt"/>
                      </a:endParaRPr>
                    </a:p>
                  </a:txBody>
                  <a:tcPr/>
                </a:tc>
                <a:tc>
                  <a:txBody>
                    <a:bodyPr/>
                    <a:lstStyle/>
                    <a:p>
                      <a:pPr algn="ctr"/>
                      <a:r>
                        <a:rPr lang="en-US" altLang="zh-CN" sz="1200" dirty="0" smtClean="0">
                          <a:latin typeface="+mn-lt"/>
                        </a:rPr>
                        <a:t>Z</a:t>
                      </a:r>
                      <a:r>
                        <a:rPr lang="en-US" altLang="zh-CN" sz="1200" baseline="-25000" dirty="0" smtClean="0">
                          <a:latin typeface="+mn-lt"/>
                        </a:rPr>
                        <a:t>||</a:t>
                      </a:r>
                      <a:r>
                        <a:rPr lang="en-US" altLang="zh-CN" sz="1200" dirty="0" smtClean="0">
                          <a:latin typeface="+mn-lt"/>
                        </a:rPr>
                        <a:t>/n, m</a:t>
                      </a:r>
                      <a:r>
                        <a:rPr lang="en-US" altLang="zh-CN" sz="1200" dirty="0" smtClean="0">
                          <a:latin typeface="+mn-lt"/>
                          <a:sym typeface="Symbol"/>
                        </a:rPr>
                        <a:t></a:t>
                      </a:r>
                      <a:endParaRPr lang="zh-CN" altLang="en-US" sz="1200" dirty="0">
                        <a:latin typeface="+mn-lt"/>
                      </a:endParaRPr>
                    </a:p>
                  </a:txBody>
                  <a:tcPr/>
                </a:tc>
                <a:tc>
                  <a:txBody>
                    <a:bodyPr/>
                    <a:lstStyle/>
                    <a:p>
                      <a:pPr algn="ctr"/>
                      <a:r>
                        <a:rPr lang="en-US" altLang="zh-CN" sz="1200" dirty="0" err="1" smtClean="0">
                          <a:latin typeface="+mn-lt"/>
                        </a:rPr>
                        <a:t>k</a:t>
                      </a:r>
                      <a:r>
                        <a:rPr lang="en-US" altLang="zh-CN" sz="1200" baseline="-25000" dirty="0" err="1" smtClean="0">
                          <a:latin typeface="+mn-lt"/>
                        </a:rPr>
                        <a:t>y</a:t>
                      </a:r>
                      <a:r>
                        <a:rPr lang="en-US" altLang="zh-CN" sz="1200" dirty="0" smtClean="0">
                          <a:latin typeface="+mn-lt"/>
                        </a:rPr>
                        <a:t>, kV/</a:t>
                      </a:r>
                      <a:r>
                        <a:rPr lang="en-US" altLang="zh-CN" sz="1200" dirty="0" err="1" smtClean="0">
                          <a:latin typeface="+mn-lt"/>
                        </a:rPr>
                        <a:t>pC</a:t>
                      </a:r>
                      <a:r>
                        <a:rPr lang="en-US" altLang="zh-CN" sz="1200" dirty="0" smtClean="0">
                          <a:latin typeface="+mn-lt"/>
                        </a:rPr>
                        <a:t>/m</a:t>
                      </a:r>
                      <a:endParaRPr lang="zh-CN" altLang="en-US" sz="1200" dirty="0">
                        <a:latin typeface="+mn-lt"/>
                      </a:endParaRPr>
                    </a:p>
                  </a:txBody>
                  <a:tcPr/>
                </a:tc>
              </a:tr>
              <a:tr h="251460">
                <a:tc>
                  <a:txBody>
                    <a:bodyPr/>
                    <a:lstStyle/>
                    <a:p>
                      <a:pPr algn="ctr"/>
                      <a:r>
                        <a:rPr lang="en-US" altLang="zh-CN" sz="1200" dirty="0" smtClean="0"/>
                        <a:t>Vacuum transitions</a:t>
                      </a:r>
                      <a:endParaRPr lang="zh-CN" altLang="en-US" sz="1200" dirty="0"/>
                    </a:p>
                  </a:txBody>
                  <a:tcPr marL="68580" marR="68580" marT="34290" marB="34290"/>
                </a:tc>
                <a:tc>
                  <a:txBody>
                    <a:bodyPr/>
                    <a:lstStyle/>
                    <a:p>
                      <a:pPr algn="ctr"/>
                      <a:r>
                        <a:rPr lang="en-US" altLang="zh-CN" sz="1200" dirty="0" smtClean="0"/>
                        <a:t>8.9</a:t>
                      </a:r>
                      <a:endParaRPr lang="zh-CN" altLang="en-US" sz="1200" dirty="0"/>
                    </a:p>
                  </a:txBody>
                  <a:tcPr marL="68580" marR="68580" marT="34290" marB="34290"/>
                </a:tc>
                <a:tc>
                  <a:txBody>
                    <a:bodyPr/>
                    <a:lstStyle/>
                    <a:p>
                      <a:pPr marL="0" marR="0" indent="0" algn="ctr" defTabSz="685732" rtl="0" eaLnBrk="1" fontAlgn="auto" latinLnBrk="0" hangingPunct="1">
                        <a:lnSpc>
                          <a:spcPct val="100000"/>
                        </a:lnSpc>
                        <a:spcBef>
                          <a:spcPts val="0"/>
                        </a:spcBef>
                        <a:spcAft>
                          <a:spcPts val="0"/>
                        </a:spcAft>
                        <a:buClrTx/>
                        <a:buSzTx/>
                        <a:buFontTx/>
                        <a:buNone/>
                        <a:tabLst/>
                        <a:defRPr/>
                      </a:pPr>
                      <a:r>
                        <a:rPr lang="en-US" altLang="zh-CN" sz="1200" dirty="0" smtClean="0"/>
                        <a:t>35.9</a:t>
                      </a:r>
                      <a:endParaRPr lang="zh-CN" altLang="en-US" sz="1200" dirty="0" smtClean="0"/>
                    </a:p>
                  </a:txBody>
                  <a:tcPr marL="68580" marR="68580" marT="34290" marB="34290"/>
                </a:tc>
                <a:tc>
                  <a:txBody>
                    <a:bodyPr/>
                    <a:lstStyle/>
                    <a:p>
                      <a:pPr algn="ctr"/>
                      <a:r>
                        <a:rPr lang="en-US" altLang="zh-CN" sz="1200" dirty="0" smtClean="0"/>
                        <a:t>4.6</a:t>
                      </a:r>
                      <a:endParaRPr lang="zh-CN" altLang="en-US" sz="1200" dirty="0"/>
                    </a:p>
                  </a:txBody>
                  <a:tcPr marL="68580" marR="68580" marT="34290" marB="34290"/>
                </a:tc>
              </a:tr>
              <a:tr h="251460">
                <a:tc>
                  <a:txBody>
                    <a:bodyPr/>
                    <a:lstStyle/>
                    <a:p>
                      <a:pPr algn="ctr"/>
                      <a:r>
                        <a:rPr lang="en-US" altLang="zh-CN" sz="1200" dirty="0" smtClean="0"/>
                        <a:t>Gate Valves</a:t>
                      </a:r>
                      <a:endParaRPr lang="zh-CN" altLang="en-US" sz="1200" dirty="0"/>
                    </a:p>
                  </a:txBody>
                  <a:tcPr marL="68580" marR="68580" marT="34290" marB="34290"/>
                </a:tc>
                <a:tc>
                  <a:txBody>
                    <a:bodyPr/>
                    <a:lstStyle/>
                    <a:p>
                      <a:pPr algn="ctr"/>
                      <a:r>
                        <a:rPr lang="en-US" altLang="zh-CN" sz="1200" dirty="0" smtClean="0"/>
                        <a:t>4.1</a:t>
                      </a:r>
                      <a:endParaRPr lang="zh-CN" altLang="en-US" sz="1200" dirty="0"/>
                    </a:p>
                  </a:txBody>
                  <a:tcPr marL="68580" marR="68580" marT="34290" marB="34290"/>
                </a:tc>
                <a:tc>
                  <a:txBody>
                    <a:bodyPr/>
                    <a:lstStyle/>
                    <a:p>
                      <a:pPr algn="ctr"/>
                      <a:r>
                        <a:rPr lang="en-US" altLang="zh-CN" sz="1200" dirty="0" smtClean="0"/>
                        <a:t>24.4</a:t>
                      </a:r>
                      <a:endParaRPr lang="zh-CN" altLang="en-US" sz="1200" dirty="0"/>
                    </a:p>
                  </a:txBody>
                  <a:tcPr marL="68580" marR="68580" marT="34290" marB="34290"/>
                </a:tc>
                <a:tc>
                  <a:txBody>
                    <a:bodyPr/>
                    <a:lstStyle/>
                    <a:p>
                      <a:pPr algn="ctr"/>
                      <a:r>
                        <a:rPr lang="en-US" altLang="zh-CN" sz="1200" dirty="0" smtClean="0"/>
                        <a:t>4.0</a:t>
                      </a:r>
                      <a:endParaRPr lang="zh-CN" altLang="en-US" sz="1200" dirty="0"/>
                    </a:p>
                  </a:txBody>
                  <a:tcPr marL="68580" marR="68580" marT="34290" marB="34290"/>
                </a:tc>
              </a:tr>
              <a:tr h="251460">
                <a:tc>
                  <a:txBody>
                    <a:bodyPr/>
                    <a:lstStyle/>
                    <a:p>
                      <a:pPr algn="ctr"/>
                      <a:r>
                        <a:rPr lang="en-US" altLang="zh-CN" sz="1200" dirty="0" smtClean="0"/>
                        <a:t>Flanges</a:t>
                      </a:r>
                      <a:r>
                        <a:rPr lang="en-US" altLang="zh-CN" sz="1200" baseline="0" dirty="0" smtClean="0"/>
                        <a:t> &amp;pumping ports</a:t>
                      </a:r>
                      <a:endParaRPr lang="zh-CN" altLang="en-US" sz="1200" dirty="0"/>
                    </a:p>
                  </a:txBody>
                  <a:tcPr marL="68580" marR="68580" marT="34290" marB="34290"/>
                </a:tc>
                <a:tc>
                  <a:txBody>
                    <a:bodyPr/>
                    <a:lstStyle/>
                    <a:p>
                      <a:pPr algn="ctr"/>
                      <a:r>
                        <a:rPr lang="en-US" altLang="zh-CN" sz="1200" dirty="0" smtClean="0"/>
                        <a:t>0.1</a:t>
                      </a:r>
                      <a:endParaRPr lang="zh-CN" altLang="en-US" sz="1200" dirty="0"/>
                    </a:p>
                  </a:txBody>
                  <a:tcPr marL="68580" marR="68580" marT="34290" marB="34290"/>
                </a:tc>
                <a:tc>
                  <a:txBody>
                    <a:bodyPr/>
                    <a:lstStyle/>
                    <a:p>
                      <a:pPr algn="ctr"/>
                      <a:r>
                        <a:rPr lang="en-US" altLang="zh-CN" sz="1200" dirty="0" smtClean="0"/>
                        <a:t>1.2</a:t>
                      </a:r>
                      <a:endParaRPr lang="zh-CN" altLang="en-US" sz="1200" dirty="0"/>
                    </a:p>
                  </a:txBody>
                  <a:tcPr marL="68580" marR="68580" marT="34290" marB="34290"/>
                </a:tc>
                <a:tc>
                  <a:txBody>
                    <a:bodyPr/>
                    <a:lstStyle/>
                    <a:p>
                      <a:pPr algn="ctr"/>
                      <a:r>
                        <a:rPr lang="en-US" altLang="zh-CN" sz="1200" dirty="0" smtClean="0"/>
                        <a:t>0.4</a:t>
                      </a:r>
                      <a:endParaRPr lang="zh-CN" altLang="en-US" sz="1200" dirty="0"/>
                    </a:p>
                  </a:txBody>
                  <a:tcPr marL="68580" marR="68580" marT="34290" marB="34290"/>
                </a:tc>
              </a:tr>
              <a:tr h="251460">
                <a:tc>
                  <a:txBody>
                    <a:bodyPr/>
                    <a:lstStyle/>
                    <a:p>
                      <a:pPr algn="ctr"/>
                      <a:r>
                        <a:rPr lang="en-US" altLang="zh-CN" sz="1200" dirty="0" smtClean="0"/>
                        <a:t>Total</a:t>
                      </a:r>
                      <a:endParaRPr lang="zh-CN" altLang="en-US" sz="1200" dirty="0"/>
                    </a:p>
                  </a:txBody>
                  <a:tcPr marL="68580" marR="68580" marT="34290" marB="34290"/>
                </a:tc>
                <a:tc>
                  <a:txBody>
                    <a:bodyPr/>
                    <a:lstStyle/>
                    <a:p>
                      <a:pPr algn="ctr"/>
                      <a:r>
                        <a:rPr lang="en-US" altLang="zh-CN" sz="1200" dirty="0" smtClean="0"/>
                        <a:t>83.7</a:t>
                      </a:r>
                      <a:endParaRPr lang="zh-CN" altLang="en-US" sz="1200" dirty="0"/>
                    </a:p>
                  </a:txBody>
                  <a:tcPr marL="68580" marR="68580" marT="34290" marB="34290"/>
                </a:tc>
                <a:tc>
                  <a:txBody>
                    <a:bodyPr/>
                    <a:lstStyle/>
                    <a:p>
                      <a:pPr algn="ctr"/>
                      <a:r>
                        <a:rPr lang="en-US" altLang="zh-CN" sz="1200" dirty="0" smtClean="0"/>
                        <a:t>226.3</a:t>
                      </a:r>
                      <a:endParaRPr lang="zh-CN" altLang="en-US" sz="1200" dirty="0"/>
                    </a:p>
                  </a:txBody>
                  <a:tcPr marL="68580" marR="68580" marT="34290" marB="34290"/>
                </a:tc>
                <a:tc>
                  <a:txBody>
                    <a:bodyPr/>
                    <a:lstStyle/>
                    <a:p>
                      <a:pPr algn="ctr"/>
                      <a:r>
                        <a:rPr lang="en-US" altLang="zh-CN" sz="1200" dirty="0" smtClean="0"/>
                        <a:t>86.4</a:t>
                      </a:r>
                      <a:endParaRPr lang="zh-CN" altLang="en-US" sz="1200" dirty="0"/>
                    </a:p>
                  </a:txBody>
                  <a:tcPr marL="68580" marR="68580" marT="34290" marB="34290"/>
                </a:tc>
              </a:tr>
            </a:tbl>
          </a:graphicData>
        </a:graphic>
      </p:graphicFrame>
      <p:sp>
        <p:nvSpPr>
          <p:cNvPr id="7" name="矩形 6"/>
          <p:cNvSpPr/>
          <p:nvPr/>
        </p:nvSpPr>
        <p:spPr>
          <a:xfrm>
            <a:off x="4860032" y="2352675"/>
            <a:ext cx="3996000" cy="1946687"/>
          </a:xfrm>
          <a:prstGeom prst="rect">
            <a:avLst/>
          </a:prstGeom>
        </p:spPr>
        <p:txBody>
          <a:bodyPr wrap="square" lIns="68580" tIns="34290" rIns="68580" bIns="34290">
            <a:spAutoFit/>
          </a:bodyPr>
          <a:lstStyle/>
          <a:p>
            <a:pPr marL="257175" indent="-257175" algn="just">
              <a:spcBef>
                <a:spcPts val="600"/>
              </a:spcBef>
              <a:buFont typeface="Arial" pitchFamily="34" charset="0"/>
              <a:buChar char="•"/>
            </a:pPr>
            <a:r>
              <a:rPr lang="en-US" altLang="zh-CN" sz="1400" dirty="0" smtClean="0"/>
              <a:t>The vacuum transitions and gate valves show large contributions to the broadband impedances (15% in loss factor, 27% in Z</a:t>
            </a:r>
            <a:r>
              <a:rPr lang="en-US" altLang="zh-CN" sz="1400" baseline="-25000" dirty="0" smtClean="0"/>
              <a:t>||</a:t>
            </a:r>
            <a:r>
              <a:rPr lang="en-US" altLang="zh-CN" sz="1400" dirty="0" smtClean="0"/>
              <a:t>/n, 10% in </a:t>
            </a:r>
            <a:r>
              <a:rPr lang="en-US" altLang="zh-CN" sz="1400" dirty="0" err="1" smtClean="0"/>
              <a:t>k</a:t>
            </a:r>
            <a:r>
              <a:rPr lang="en-US" altLang="zh-CN" sz="1400" baseline="-25000" dirty="0" err="1" smtClean="0"/>
              <a:t>y</a:t>
            </a:r>
            <a:r>
              <a:rPr lang="en-US" altLang="zh-CN" sz="1400" dirty="0" smtClean="0"/>
              <a:t>)</a:t>
            </a:r>
            <a:r>
              <a:rPr lang="en-US" altLang="zh-CN" sz="1400" b="1" dirty="0" smtClean="0"/>
              <a:t>.</a:t>
            </a:r>
            <a:endParaRPr lang="en-US" altLang="zh-CN" sz="1400" b="1" dirty="0"/>
          </a:p>
          <a:p>
            <a:pPr marL="257175" indent="-257175" algn="just">
              <a:spcBef>
                <a:spcPts val="600"/>
              </a:spcBef>
              <a:buFont typeface="Arial" pitchFamily="34" charset="0"/>
              <a:buChar char="•"/>
            </a:pPr>
            <a:r>
              <a:rPr lang="en-US" altLang="zh-CN" sz="1400" dirty="0" smtClean="0"/>
              <a:t>Narrowband resonances exist in both longitudinal (@8.5GHz, 10GHz) and transverse(@4.4GHz, 15.2GHz, 15.6GHz) planes by the gate valves.</a:t>
            </a:r>
          </a:p>
          <a:p>
            <a:pPr marL="257175" indent="-257175" algn="just">
              <a:spcBef>
                <a:spcPts val="600"/>
              </a:spcBef>
              <a:buFont typeface="Arial" pitchFamily="34" charset="0"/>
              <a:buChar char="•"/>
            </a:pPr>
            <a:r>
              <a:rPr lang="en-US" altLang="zh-CN" sz="1400" dirty="0" smtClean="0"/>
              <a:t>The impedance contribution from the flanges and pumping ports are small.</a:t>
            </a:r>
          </a:p>
        </p:txBody>
      </p:sp>
      <p:sp>
        <p:nvSpPr>
          <p:cNvPr id="9" name="矩形 8"/>
          <p:cNvSpPr/>
          <p:nvPr/>
        </p:nvSpPr>
        <p:spPr>
          <a:xfrm>
            <a:off x="1907586" y="833232"/>
            <a:ext cx="578620" cy="338554"/>
          </a:xfrm>
          <a:prstGeom prst="rect">
            <a:avLst/>
          </a:prstGeom>
        </p:spPr>
        <p:txBody>
          <a:bodyPr wrap="none" lIns="91432" tIns="45716" rIns="91432" bIns="45716">
            <a:spAutoFit/>
          </a:bodyPr>
          <a:lstStyle/>
          <a:p>
            <a:r>
              <a:rPr lang="en-US" altLang="zh-CN" sz="1600" dirty="0" err="1">
                <a:solidFill>
                  <a:srgbClr val="FF0000"/>
                </a:solidFill>
              </a:rPr>
              <a:t>ReZL</a:t>
            </a:r>
            <a:endParaRPr lang="zh-CN" altLang="en-US" sz="1600" dirty="0">
              <a:solidFill>
                <a:srgbClr val="FF0000"/>
              </a:solidFill>
            </a:endParaRPr>
          </a:p>
        </p:txBody>
      </p:sp>
      <p:sp>
        <p:nvSpPr>
          <p:cNvPr id="10" name="椭圆 9"/>
          <p:cNvSpPr/>
          <p:nvPr/>
        </p:nvSpPr>
        <p:spPr>
          <a:xfrm>
            <a:off x="876920" y="754572"/>
            <a:ext cx="238696" cy="1454087"/>
          </a:xfrm>
          <a:prstGeom prst="ellipse">
            <a:avLst/>
          </a:prstGeom>
          <a:noFill/>
          <a:ln w="19050">
            <a:solidFill>
              <a:srgbClr val="FF0000"/>
            </a:solidFill>
          </a:ln>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zh-CN" altLang="en-US"/>
          </a:p>
        </p:txBody>
      </p:sp>
      <p:sp>
        <p:nvSpPr>
          <p:cNvPr id="11" name="椭圆 10"/>
          <p:cNvSpPr/>
          <p:nvPr/>
        </p:nvSpPr>
        <p:spPr>
          <a:xfrm>
            <a:off x="3599641" y="774837"/>
            <a:ext cx="238696" cy="1454087"/>
          </a:xfrm>
          <a:prstGeom prst="ellipse">
            <a:avLst/>
          </a:prstGeom>
          <a:noFill/>
          <a:ln w="19050">
            <a:solidFill>
              <a:srgbClr val="FF0000"/>
            </a:solidFill>
          </a:ln>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zh-CN" altLang="en-US"/>
          </a:p>
        </p:txBody>
      </p:sp>
      <p:sp>
        <p:nvSpPr>
          <p:cNvPr id="12" name="椭圆 11"/>
          <p:cNvSpPr/>
          <p:nvPr/>
        </p:nvSpPr>
        <p:spPr>
          <a:xfrm>
            <a:off x="2953398" y="1025398"/>
            <a:ext cx="238696" cy="1223556"/>
          </a:xfrm>
          <a:prstGeom prst="ellipse">
            <a:avLst/>
          </a:prstGeom>
          <a:noFill/>
          <a:ln w="19050">
            <a:solidFill>
              <a:srgbClr val="FF0000"/>
            </a:solidFill>
          </a:ln>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zh-CN" altLang="en-US"/>
          </a:p>
        </p:txBody>
      </p:sp>
      <p:sp>
        <p:nvSpPr>
          <p:cNvPr id="15" name="矩形 14"/>
          <p:cNvSpPr/>
          <p:nvPr/>
        </p:nvSpPr>
        <p:spPr>
          <a:xfrm>
            <a:off x="3860720" y="1498787"/>
            <a:ext cx="581297" cy="338546"/>
          </a:xfrm>
          <a:prstGeom prst="rect">
            <a:avLst/>
          </a:prstGeom>
        </p:spPr>
        <p:txBody>
          <a:bodyPr wrap="none" lIns="91432" tIns="45716" rIns="91432" bIns="45716">
            <a:spAutoFit/>
          </a:bodyPr>
          <a:lstStyle/>
          <a:p>
            <a:r>
              <a:rPr lang="en-US" altLang="zh-CN" sz="1600" dirty="0" err="1" smtClean="0">
                <a:solidFill>
                  <a:srgbClr val="FF0000"/>
                </a:solidFill>
              </a:rPr>
              <a:t>ReZy</a:t>
            </a:r>
            <a:endParaRPr lang="zh-CN" altLang="en-US" sz="1600" dirty="0">
              <a:solidFill>
                <a:srgbClr val="FF0000"/>
              </a:solidFill>
            </a:endParaRPr>
          </a:p>
        </p:txBody>
      </p:sp>
      <p:pic>
        <p:nvPicPr>
          <p:cNvPr id="17" name="图片 1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6874" y="2715766"/>
            <a:ext cx="1055649" cy="1081271"/>
          </a:xfrm>
          <a:prstGeom prst="rect">
            <a:avLst/>
          </a:prstGeom>
          <a:noFill/>
          <a:ln>
            <a:noFill/>
          </a:ln>
        </p:spPr>
      </p:pic>
      <p:sp>
        <p:nvSpPr>
          <p:cNvPr id="18" name="文本框 5"/>
          <p:cNvSpPr txBox="1"/>
          <p:nvPr/>
        </p:nvSpPr>
        <p:spPr>
          <a:xfrm>
            <a:off x="1318179" y="2857541"/>
            <a:ext cx="1531188" cy="246221"/>
          </a:xfrm>
          <a:prstGeom prst="rect">
            <a:avLst/>
          </a:prstGeom>
          <a:noFill/>
        </p:spPr>
        <p:txBody>
          <a:bodyPr wrap="none" rtlCol="0">
            <a:spAutoFit/>
          </a:bodyPr>
          <a:lstStyle/>
          <a:p>
            <a:r>
              <a:rPr kumimoji="1" lang="en-US" altLang="zh-CN" sz="1000" dirty="0" smtClean="0">
                <a:latin typeface="+mj-ea"/>
                <a:ea typeface="+mj-ea"/>
              </a:rPr>
              <a:t>SSRF or BEPCII design</a:t>
            </a:r>
            <a:endParaRPr kumimoji="1" lang="zh-CN" altLang="en-US" sz="1000" dirty="0">
              <a:latin typeface="+mj-ea"/>
              <a:ea typeface="+mj-ea"/>
            </a:endParaRPr>
          </a:p>
        </p:txBody>
      </p:sp>
      <p:sp>
        <p:nvSpPr>
          <p:cNvPr id="19" name="文本框 8"/>
          <p:cNvSpPr txBox="1"/>
          <p:nvPr/>
        </p:nvSpPr>
        <p:spPr>
          <a:xfrm>
            <a:off x="1318179" y="3147533"/>
            <a:ext cx="1391728" cy="553998"/>
          </a:xfrm>
          <a:prstGeom prst="rect">
            <a:avLst/>
          </a:prstGeom>
          <a:noFill/>
        </p:spPr>
        <p:txBody>
          <a:bodyPr wrap="none" rtlCol="0">
            <a:spAutoFit/>
          </a:bodyPr>
          <a:lstStyle/>
          <a:p>
            <a:r>
              <a:rPr kumimoji="1" lang="en-US" altLang="zh-CN" sz="1000" dirty="0" smtClean="0">
                <a:latin typeface="+mj-ea"/>
                <a:ea typeface="+mj-ea"/>
              </a:rPr>
              <a:t>One cylindrical gap:</a:t>
            </a:r>
          </a:p>
          <a:p>
            <a:r>
              <a:rPr kumimoji="1" lang="en-US" altLang="zh-CN" sz="1000" dirty="0" smtClean="0">
                <a:latin typeface="+mj-ea"/>
                <a:ea typeface="+mj-ea"/>
              </a:rPr>
              <a:t>width = 1mm</a:t>
            </a:r>
          </a:p>
          <a:p>
            <a:r>
              <a:rPr kumimoji="1" lang="en-US" altLang="zh-CN" sz="1000" dirty="0">
                <a:latin typeface="+mj-ea"/>
                <a:ea typeface="+mj-ea"/>
              </a:rPr>
              <a:t>d</a:t>
            </a:r>
            <a:r>
              <a:rPr kumimoji="1" lang="en-US" altLang="zh-CN" sz="1000" dirty="0" smtClean="0">
                <a:latin typeface="+mj-ea"/>
                <a:ea typeface="+mj-ea"/>
              </a:rPr>
              <a:t>epth = 1mm</a:t>
            </a:r>
          </a:p>
        </p:txBody>
      </p:sp>
      <p:pic>
        <p:nvPicPr>
          <p:cNvPr id="20" name="Picture 3" descr="D:\搜狗高速下载\微信图片_2019041211054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561" b="-1"/>
          <a:stretch/>
        </p:blipFill>
        <p:spPr bwMode="auto">
          <a:xfrm flipH="1">
            <a:off x="203896" y="3882310"/>
            <a:ext cx="1231917" cy="909522"/>
          </a:xfrm>
          <a:prstGeom prst="rect">
            <a:avLst/>
          </a:prstGeom>
          <a:noFill/>
          <a:extLst>
            <a:ext uri="{909E8E84-426E-40DD-AFC4-6F175D3DCCD1}">
              <a14:hiddenFill xmlns:a14="http://schemas.microsoft.com/office/drawing/2010/main">
                <a:solidFill>
                  <a:srgbClr val="FFFFFF"/>
                </a:solidFill>
              </a14:hiddenFill>
            </a:ext>
          </a:extLst>
        </p:spPr>
      </p:pic>
      <p:sp>
        <p:nvSpPr>
          <p:cNvPr id="21" name="文本框 8"/>
          <p:cNvSpPr txBox="1"/>
          <p:nvPr/>
        </p:nvSpPr>
        <p:spPr>
          <a:xfrm>
            <a:off x="1497198" y="4299942"/>
            <a:ext cx="3506850" cy="553998"/>
          </a:xfrm>
          <a:prstGeom prst="rect">
            <a:avLst/>
          </a:prstGeom>
          <a:noFill/>
        </p:spPr>
        <p:txBody>
          <a:bodyPr wrap="square" rtlCol="0">
            <a:spAutoFit/>
          </a:bodyPr>
          <a:lstStyle/>
          <a:p>
            <a:pPr algn="just"/>
            <a:r>
              <a:rPr kumimoji="1" lang="en-US" altLang="zh-CN" sz="1000" dirty="0" smtClean="0">
                <a:latin typeface="+mj-ea"/>
                <a:ea typeface="+mj-ea"/>
              </a:rPr>
              <a:t>Impedance is mainly contributed by the construction or mounting errors (which specifies the tolerance limit of ~0.1mm)</a:t>
            </a:r>
          </a:p>
        </p:txBody>
      </p:sp>
      <p:sp>
        <p:nvSpPr>
          <p:cNvPr id="22" name="右箭头 21"/>
          <p:cNvSpPr/>
          <p:nvPr/>
        </p:nvSpPr>
        <p:spPr>
          <a:xfrm rot="5400000">
            <a:off x="446841" y="3683246"/>
            <a:ext cx="279219" cy="118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23" name="Picture 2" descr="D:\New20180222\HEPS_Impedance\ConstructionError201903\Compareplots2\ImZ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5927" y="2715766"/>
            <a:ext cx="2088232" cy="1565552"/>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79512" y="2343140"/>
            <a:ext cx="4608513" cy="523220"/>
          </a:xfrm>
          <a:prstGeom prst="rect">
            <a:avLst/>
          </a:prstGeom>
        </p:spPr>
        <p:txBody>
          <a:bodyPr wrap="square">
            <a:spAutoFit/>
          </a:bodyPr>
          <a:lstStyle/>
          <a:p>
            <a:pPr marL="182880" lvl="0" indent="-182880" algn="just" defTabSz="914400">
              <a:spcBef>
                <a:spcPts val="600"/>
              </a:spcBef>
              <a:buSzPct val="60000"/>
              <a:buFont typeface="Wingdings" panose="05000000000000000000" pitchFamily="2" charset="2"/>
              <a:buChar char="l"/>
            </a:pPr>
            <a:r>
              <a:rPr lang="en-US" altLang="zh-CN" sz="1400" dirty="0" smtClean="0">
                <a:solidFill>
                  <a:srgbClr val="000099"/>
                </a:solidFill>
              </a:rPr>
              <a:t>RF shielding of the flanges is optimized considering its large contribution to the impedance</a:t>
            </a:r>
            <a:endParaRPr lang="en-US" altLang="zh-CN" sz="1400" dirty="0">
              <a:solidFill>
                <a:srgbClr val="000099"/>
              </a:solidFill>
            </a:endParaRPr>
          </a:p>
        </p:txBody>
      </p:sp>
      <p:sp>
        <p:nvSpPr>
          <p:cNvPr id="25" name="标题 2"/>
          <p:cNvSpPr>
            <a:spLocks noGrp="1"/>
          </p:cNvSpPr>
          <p:nvPr>
            <p:ph type="title"/>
          </p:nvPr>
        </p:nvSpPr>
        <p:spPr/>
        <p:txBody>
          <a:bodyPr/>
          <a:lstStyle/>
          <a:p>
            <a:r>
              <a:rPr lang="en-US" altLang="zh-CN" dirty="0" smtClean="0"/>
              <a:t>7. Vacuum components</a:t>
            </a:r>
            <a:endParaRPr lang="en-US" altLang="zh-CN" dirty="0"/>
          </a:p>
        </p:txBody>
      </p:sp>
    </p:spTree>
    <p:extLst>
      <p:ext uri="{BB962C8B-B14F-4D97-AF65-F5344CB8AC3E}">
        <p14:creationId xmlns:p14="http://schemas.microsoft.com/office/powerpoint/2010/main" val="438150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789554"/>
            <a:ext cx="8676456" cy="3797079"/>
          </a:xfrm>
        </p:spPr>
        <p:txBody>
          <a:bodyPr>
            <a:normAutofit/>
          </a:bodyPr>
          <a:lstStyle/>
          <a:p>
            <a:r>
              <a:rPr lang="en-US" altLang="zh-CN" sz="1600" dirty="0"/>
              <a:t>Broadband impedances mainly contributed by: resistive wall, transitions, masks, </a:t>
            </a:r>
            <a:r>
              <a:rPr lang="en-US" altLang="zh-CN" sz="1600" dirty="0" err="1"/>
              <a:t>bellows&amp;BPM</a:t>
            </a:r>
            <a:endParaRPr lang="en-US" altLang="zh-CN" sz="1600" dirty="0"/>
          </a:p>
          <a:p>
            <a:r>
              <a:rPr lang="en-US" altLang="zh-CN" sz="1600" dirty="0"/>
              <a:t>Narrowband impedances mainly contributed by: Gate valve, </a:t>
            </a:r>
            <a:r>
              <a:rPr lang="en-US" altLang="zh-CN" sz="1600" dirty="0" smtClean="0"/>
              <a:t>bellows</a:t>
            </a:r>
            <a:endParaRPr lang="zh-CN" altLang="en-US" sz="1600" dirty="0"/>
          </a:p>
        </p:txBody>
      </p:sp>
      <p:sp>
        <p:nvSpPr>
          <p:cNvPr id="3" name="标题 2"/>
          <p:cNvSpPr>
            <a:spLocks noGrp="1"/>
          </p:cNvSpPr>
          <p:nvPr>
            <p:ph type="title"/>
          </p:nvPr>
        </p:nvSpPr>
        <p:spPr/>
        <p:txBody>
          <a:bodyPr/>
          <a:lstStyle/>
          <a:p>
            <a:r>
              <a:rPr lang="en-US" altLang="zh-CN" dirty="0"/>
              <a:t>L</a:t>
            </a:r>
            <a:r>
              <a:rPr lang="en-US" altLang="zh-CN" dirty="0" smtClean="0"/>
              <a:t>ongitudinal impedance</a:t>
            </a:r>
            <a:endParaRPr lang="en-US" altLang="zh-CN" dirty="0"/>
          </a:p>
        </p:txBody>
      </p:sp>
      <p:pic>
        <p:nvPicPr>
          <p:cNvPr id="4098" name="Picture 2" descr="D:\New20180222\HEPS_Impedance\20200820With14IDs\ImpedanceData\Longitudinal\SumZL\Separate contributions\ReZ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40" y="1599643"/>
            <a:ext cx="4174043" cy="25798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New20180222\HEPS_Impedance\20200820With14IDs\ImpedanceData\Longitudinal\SumZL\Separate contributions\ImZ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9984" y="1599643"/>
            <a:ext cx="4174043" cy="257982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1061610" y="1761660"/>
            <a:ext cx="5697862" cy="1728192"/>
            <a:chOff x="1415480" y="2348880"/>
            <a:chExt cx="7597149" cy="2304256"/>
          </a:xfrm>
        </p:grpSpPr>
        <p:cxnSp>
          <p:nvCxnSpPr>
            <p:cNvPr id="6" name="直接箭头连接符 5"/>
            <p:cNvCxnSpPr/>
            <p:nvPr/>
          </p:nvCxnSpPr>
          <p:spPr>
            <a:xfrm>
              <a:off x="2207568" y="3645024"/>
              <a:ext cx="144016" cy="28803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415480" y="3250199"/>
              <a:ext cx="1115605" cy="369332"/>
            </a:xfrm>
            <a:prstGeom prst="rect">
              <a:avLst/>
            </a:prstGeom>
          </p:spPr>
          <p:txBody>
            <a:bodyPr wrap="none">
              <a:spAutoFit/>
            </a:bodyPr>
            <a:lstStyle/>
            <a:p>
              <a:pPr>
                <a:spcBef>
                  <a:spcPts val="900"/>
                </a:spcBef>
                <a:buSzPct val="60000"/>
              </a:pPr>
              <a:r>
                <a:rPr lang="en-US" altLang="zh-CN" sz="1200" dirty="0">
                  <a:solidFill>
                    <a:srgbClr val="00B050"/>
                  </a:solidFill>
                </a:rPr>
                <a:t>Gate valve</a:t>
              </a:r>
              <a:endParaRPr lang="zh-CN" altLang="en-US" sz="1200" dirty="0">
                <a:solidFill>
                  <a:srgbClr val="00B050"/>
                </a:solidFill>
              </a:endParaRPr>
            </a:p>
          </p:txBody>
        </p:sp>
        <p:cxnSp>
          <p:nvCxnSpPr>
            <p:cNvPr id="9" name="直接箭头连接符 8"/>
            <p:cNvCxnSpPr/>
            <p:nvPr/>
          </p:nvCxnSpPr>
          <p:spPr>
            <a:xfrm>
              <a:off x="7464152" y="2743706"/>
              <a:ext cx="144016" cy="28803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672064" y="2348880"/>
              <a:ext cx="1115605" cy="369332"/>
            </a:xfrm>
            <a:prstGeom prst="rect">
              <a:avLst/>
            </a:prstGeom>
          </p:spPr>
          <p:txBody>
            <a:bodyPr wrap="none">
              <a:spAutoFit/>
            </a:bodyPr>
            <a:lstStyle/>
            <a:p>
              <a:pPr>
                <a:spcBef>
                  <a:spcPts val="900"/>
                </a:spcBef>
                <a:buSzPct val="60000"/>
              </a:pPr>
              <a:r>
                <a:rPr lang="en-US" altLang="zh-CN" sz="1200" dirty="0">
                  <a:solidFill>
                    <a:srgbClr val="00B050"/>
                  </a:solidFill>
                </a:rPr>
                <a:t>Gate valve</a:t>
              </a:r>
              <a:endParaRPr lang="zh-CN" altLang="en-US" sz="1200" dirty="0">
                <a:solidFill>
                  <a:srgbClr val="00B050"/>
                </a:solidFill>
              </a:endParaRPr>
            </a:p>
          </p:txBody>
        </p:sp>
        <p:cxnSp>
          <p:nvCxnSpPr>
            <p:cNvPr id="11" name="直接箭头连接符 10"/>
            <p:cNvCxnSpPr/>
            <p:nvPr/>
          </p:nvCxnSpPr>
          <p:spPr>
            <a:xfrm flipH="1">
              <a:off x="2639617" y="3852739"/>
              <a:ext cx="360039" cy="3486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794907" y="3514185"/>
              <a:ext cx="889132" cy="369332"/>
            </a:xfrm>
            <a:prstGeom prst="rect">
              <a:avLst/>
            </a:prstGeom>
          </p:spPr>
          <p:txBody>
            <a:bodyPr wrap="none">
              <a:spAutoFit/>
            </a:bodyPr>
            <a:lstStyle/>
            <a:p>
              <a:pPr>
                <a:spcBef>
                  <a:spcPts val="900"/>
                </a:spcBef>
                <a:buSzPct val="60000"/>
              </a:pPr>
              <a:r>
                <a:rPr lang="en-US" altLang="zh-CN" sz="1200" dirty="0">
                  <a:solidFill>
                    <a:srgbClr val="FF0000"/>
                  </a:solidFill>
                </a:rPr>
                <a:t>Bellows</a:t>
              </a:r>
              <a:endParaRPr lang="zh-CN" altLang="en-US" sz="1200" dirty="0">
                <a:solidFill>
                  <a:srgbClr val="FF0000"/>
                </a:solidFill>
              </a:endParaRPr>
            </a:p>
          </p:txBody>
        </p:sp>
        <p:cxnSp>
          <p:nvCxnSpPr>
            <p:cNvPr id="15" name="直接箭头连接符 14"/>
            <p:cNvCxnSpPr/>
            <p:nvPr/>
          </p:nvCxnSpPr>
          <p:spPr>
            <a:xfrm flipH="1">
              <a:off x="7968208" y="2743706"/>
              <a:ext cx="360039" cy="3486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123497" y="2405152"/>
              <a:ext cx="889132" cy="369332"/>
            </a:xfrm>
            <a:prstGeom prst="rect">
              <a:avLst/>
            </a:prstGeom>
          </p:spPr>
          <p:txBody>
            <a:bodyPr wrap="none">
              <a:spAutoFit/>
            </a:bodyPr>
            <a:lstStyle/>
            <a:p>
              <a:pPr>
                <a:spcBef>
                  <a:spcPts val="900"/>
                </a:spcBef>
                <a:buSzPct val="60000"/>
              </a:pPr>
              <a:r>
                <a:rPr lang="en-US" altLang="zh-CN" sz="1200" dirty="0">
                  <a:solidFill>
                    <a:srgbClr val="FF0000"/>
                  </a:solidFill>
                </a:rPr>
                <a:t>Bellows</a:t>
              </a:r>
              <a:endParaRPr lang="zh-CN" altLang="en-US" sz="1200" dirty="0">
                <a:solidFill>
                  <a:srgbClr val="FF0000"/>
                </a:solidFill>
              </a:endParaRPr>
            </a:p>
          </p:txBody>
        </p:sp>
        <p:cxnSp>
          <p:nvCxnSpPr>
            <p:cNvPr id="17" name="直接箭头连接符 16"/>
            <p:cNvCxnSpPr/>
            <p:nvPr/>
          </p:nvCxnSpPr>
          <p:spPr>
            <a:xfrm>
              <a:off x="1667643" y="4373086"/>
              <a:ext cx="274840" cy="2800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415480" y="4034532"/>
              <a:ext cx="889132" cy="369332"/>
            </a:xfrm>
            <a:prstGeom prst="rect">
              <a:avLst/>
            </a:prstGeom>
          </p:spPr>
          <p:txBody>
            <a:bodyPr wrap="none">
              <a:spAutoFit/>
            </a:bodyPr>
            <a:lstStyle/>
            <a:p>
              <a:pPr>
                <a:spcBef>
                  <a:spcPts val="900"/>
                </a:spcBef>
                <a:buSzPct val="60000"/>
              </a:pPr>
              <a:r>
                <a:rPr lang="en-US" altLang="zh-CN" sz="1200" dirty="0">
                  <a:solidFill>
                    <a:srgbClr val="FF0000"/>
                  </a:solidFill>
                </a:rPr>
                <a:t>Bellows</a:t>
              </a:r>
              <a:endParaRPr lang="zh-CN" altLang="en-US" sz="1200" dirty="0">
                <a:solidFill>
                  <a:srgbClr val="FF0000"/>
                </a:solidFill>
              </a:endParaRPr>
            </a:p>
          </p:txBody>
        </p:sp>
        <p:cxnSp>
          <p:nvCxnSpPr>
            <p:cNvPr id="20" name="直接箭头连接符 19"/>
            <p:cNvCxnSpPr/>
            <p:nvPr/>
          </p:nvCxnSpPr>
          <p:spPr>
            <a:xfrm>
              <a:off x="6950121" y="3073846"/>
              <a:ext cx="274840" cy="2800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697958" y="2735292"/>
              <a:ext cx="889132" cy="369332"/>
            </a:xfrm>
            <a:prstGeom prst="rect">
              <a:avLst/>
            </a:prstGeom>
          </p:spPr>
          <p:txBody>
            <a:bodyPr wrap="none">
              <a:spAutoFit/>
            </a:bodyPr>
            <a:lstStyle/>
            <a:p>
              <a:pPr>
                <a:spcBef>
                  <a:spcPts val="900"/>
                </a:spcBef>
                <a:buSzPct val="60000"/>
              </a:pPr>
              <a:r>
                <a:rPr lang="en-US" altLang="zh-CN" sz="1200" dirty="0">
                  <a:solidFill>
                    <a:srgbClr val="FF0000"/>
                  </a:solidFill>
                </a:rPr>
                <a:t>Bellows</a:t>
              </a:r>
              <a:endParaRPr lang="zh-CN" altLang="en-US" sz="1200" dirty="0">
                <a:solidFill>
                  <a:srgbClr val="FF0000"/>
                </a:solidFill>
              </a:endParaRPr>
            </a:p>
          </p:txBody>
        </p:sp>
      </p:grpSp>
      <p:sp>
        <p:nvSpPr>
          <p:cNvPr id="19" name="矩形 18"/>
          <p:cNvSpPr/>
          <p:nvPr/>
        </p:nvSpPr>
        <p:spPr>
          <a:xfrm>
            <a:off x="6066064" y="4299942"/>
            <a:ext cx="582211" cy="338554"/>
          </a:xfrm>
          <a:prstGeom prst="rect">
            <a:avLst/>
          </a:prstGeom>
        </p:spPr>
        <p:txBody>
          <a:bodyPr wrap="none" lIns="91432" tIns="45716" rIns="91432" bIns="45716">
            <a:spAutoFit/>
          </a:bodyPr>
          <a:lstStyle/>
          <a:p>
            <a:r>
              <a:rPr lang="en-US" altLang="zh-CN" sz="1600" dirty="0" err="1">
                <a:solidFill>
                  <a:srgbClr val="FF0000"/>
                </a:solidFill>
              </a:rPr>
              <a:t>ImZL</a:t>
            </a:r>
            <a:endParaRPr lang="zh-CN" altLang="en-US" sz="1600" dirty="0">
              <a:solidFill>
                <a:srgbClr val="FF0000"/>
              </a:solidFill>
            </a:endParaRPr>
          </a:p>
        </p:txBody>
      </p:sp>
      <p:sp>
        <p:nvSpPr>
          <p:cNvPr id="22" name="矩形 21"/>
          <p:cNvSpPr/>
          <p:nvPr/>
        </p:nvSpPr>
        <p:spPr>
          <a:xfrm>
            <a:off x="2096180" y="4298437"/>
            <a:ext cx="578604" cy="338546"/>
          </a:xfrm>
          <a:prstGeom prst="rect">
            <a:avLst/>
          </a:prstGeom>
        </p:spPr>
        <p:txBody>
          <a:bodyPr wrap="none" lIns="91432" tIns="45716" rIns="91432" bIns="45716">
            <a:spAutoFit/>
          </a:bodyPr>
          <a:lstStyle/>
          <a:p>
            <a:r>
              <a:rPr lang="en-US" altLang="zh-CN" sz="1600" dirty="0" err="1" smtClean="0">
                <a:solidFill>
                  <a:srgbClr val="FF0000"/>
                </a:solidFill>
              </a:rPr>
              <a:t>ReZL</a:t>
            </a:r>
            <a:endParaRPr lang="zh-CN" altLang="en-US" sz="1600" dirty="0">
              <a:solidFill>
                <a:srgbClr val="FF0000"/>
              </a:solidFill>
            </a:endParaRPr>
          </a:p>
        </p:txBody>
      </p:sp>
    </p:spTree>
    <p:extLst>
      <p:ext uri="{BB962C8B-B14F-4D97-AF65-F5344CB8AC3E}">
        <p14:creationId xmlns:p14="http://schemas.microsoft.com/office/powerpoint/2010/main" val="414576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735547"/>
            <a:ext cx="8892480" cy="3797079"/>
          </a:xfrm>
        </p:spPr>
        <p:txBody>
          <a:bodyPr>
            <a:normAutofit/>
          </a:bodyPr>
          <a:lstStyle/>
          <a:p>
            <a:r>
              <a:rPr lang="en-US" altLang="zh-CN" sz="1600" dirty="0"/>
              <a:t>Vertical impedances are normalized by local beta</a:t>
            </a:r>
            <a:r>
              <a:rPr lang="zh-CN" altLang="en-US" sz="1600" dirty="0"/>
              <a:t> </a:t>
            </a:r>
            <a:r>
              <a:rPr lang="en-US" altLang="zh-CN" sz="1600" dirty="0"/>
              <a:t>functions.</a:t>
            </a:r>
          </a:p>
          <a:p>
            <a:r>
              <a:rPr lang="en-US" altLang="zh-CN" sz="1600" dirty="0"/>
              <a:t>Broadband impedances mainly contributed by: resistive wall, </a:t>
            </a:r>
            <a:r>
              <a:rPr lang="en-US" altLang="zh-CN" sz="1600" dirty="0" err="1"/>
              <a:t>inj</a:t>
            </a:r>
            <a:r>
              <a:rPr lang="en-US" altLang="zh-CN" sz="1600" dirty="0"/>
              <a:t>.&amp;Ext. kickers, masks, </a:t>
            </a:r>
            <a:r>
              <a:rPr lang="en-US" altLang="zh-CN" sz="1600" dirty="0" err="1"/>
              <a:t>bellows&amp;BPM</a:t>
            </a:r>
            <a:endParaRPr lang="en-US" altLang="zh-CN" sz="1600" dirty="0"/>
          </a:p>
          <a:p>
            <a:r>
              <a:rPr lang="en-US" altLang="zh-CN" sz="1600" dirty="0"/>
              <a:t>Narrowband impedances mainly contributed by: </a:t>
            </a:r>
            <a:r>
              <a:rPr lang="en-US" altLang="zh-CN" sz="1600" dirty="0" smtClean="0"/>
              <a:t>In-vacuum IDs, </a:t>
            </a:r>
            <a:r>
              <a:rPr lang="en-US" altLang="zh-CN" sz="1600" dirty="0" err="1" smtClean="0"/>
              <a:t>inj</a:t>
            </a:r>
            <a:r>
              <a:rPr lang="en-US" altLang="zh-CN" sz="1600" dirty="0"/>
              <a:t>.&amp;Ext. kickers, </a:t>
            </a:r>
            <a:r>
              <a:rPr lang="en-US" altLang="zh-CN" sz="1600" dirty="0" smtClean="0"/>
              <a:t>BPM</a:t>
            </a:r>
            <a:endParaRPr lang="zh-CN" altLang="en-US" sz="1600" dirty="0"/>
          </a:p>
          <a:p>
            <a:endParaRPr lang="en-US" altLang="zh-CN" sz="1600" dirty="0"/>
          </a:p>
        </p:txBody>
      </p:sp>
      <p:sp>
        <p:nvSpPr>
          <p:cNvPr id="3" name="标题 2"/>
          <p:cNvSpPr>
            <a:spLocks noGrp="1"/>
          </p:cNvSpPr>
          <p:nvPr>
            <p:ph type="title"/>
          </p:nvPr>
        </p:nvSpPr>
        <p:spPr/>
        <p:txBody>
          <a:bodyPr/>
          <a:lstStyle/>
          <a:p>
            <a:r>
              <a:rPr lang="en-US" altLang="zh-CN" dirty="0"/>
              <a:t>V</a:t>
            </a:r>
            <a:r>
              <a:rPr lang="en-US" altLang="zh-CN" dirty="0" smtClean="0"/>
              <a:t>ertical impedance</a:t>
            </a:r>
            <a:endParaRPr lang="en-US" altLang="zh-CN" dirty="0"/>
          </a:p>
        </p:txBody>
      </p:sp>
      <p:pic>
        <p:nvPicPr>
          <p:cNvPr id="5122" name="Picture 2" descr="D:\New20180222\HEPS_Impedance\20200820With14IDs\ImpedanceData\Vertical\SumZy\Separate contributions\ImZ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859461"/>
            <a:ext cx="4050450" cy="250343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New20180222\HEPS_Impedance\20200820With14IDs\ImpedanceData\Vertical\SumZy\Separate contributions\ReZ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550" y="1859164"/>
            <a:ext cx="4050450" cy="2503436"/>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23"/>
          <p:cNvGrpSpPr/>
          <p:nvPr/>
        </p:nvGrpSpPr>
        <p:grpSpPr>
          <a:xfrm>
            <a:off x="1007605" y="2031690"/>
            <a:ext cx="6258059" cy="1113156"/>
            <a:chOff x="1343472" y="2708920"/>
            <a:chExt cx="8344079" cy="1484208"/>
          </a:xfrm>
        </p:grpSpPr>
        <p:cxnSp>
          <p:nvCxnSpPr>
            <p:cNvPr id="6" name="直接箭头连接符 5"/>
            <p:cNvCxnSpPr/>
            <p:nvPr/>
          </p:nvCxnSpPr>
          <p:spPr>
            <a:xfrm flipH="1">
              <a:off x="1415480" y="3119482"/>
              <a:ext cx="360040" cy="38152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487488" y="2780928"/>
              <a:ext cx="1425176" cy="369332"/>
            </a:xfrm>
            <a:prstGeom prst="rect">
              <a:avLst/>
            </a:prstGeom>
          </p:spPr>
          <p:txBody>
            <a:bodyPr wrap="none">
              <a:spAutoFit/>
            </a:bodyPr>
            <a:lstStyle/>
            <a:p>
              <a:pPr>
                <a:spcBef>
                  <a:spcPts val="900"/>
                </a:spcBef>
                <a:buSzPct val="60000"/>
              </a:pPr>
              <a:r>
                <a:rPr lang="en-US" altLang="zh-CN" sz="1200" dirty="0">
                  <a:solidFill>
                    <a:srgbClr val="00B050"/>
                  </a:solidFill>
                </a:rPr>
                <a:t>In-vacuum IDs</a:t>
              </a:r>
              <a:endParaRPr lang="zh-CN" altLang="en-US" sz="1200" dirty="0">
                <a:solidFill>
                  <a:srgbClr val="00B050"/>
                </a:solidFill>
              </a:endParaRPr>
            </a:p>
          </p:txBody>
        </p:sp>
        <p:cxnSp>
          <p:nvCxnSpPr>
            <p:cNvPr id="10" name="直接箭头连接符 9"/>
            <p:cNvCxnSpPr/>
            <p:nvPr/>
          </p:nvCxnSpPr>
          <p:spPr>
            <a:xfrm flipH="1">
              <a:off x="1400782" y="3844523"/>
              <a:ext cx="360039" cy="3486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343472" y="3505969"/>
              <a:ext cx="1568292" cy="369332"/>
            </a:xfrm>
            <a:prstGeom prst="rect">
              <a:avLst/>
            </a:prstGeom>
          </p:spPr>
          <p:txBody>
            <a:bodyPr wrap="none">
              <a:spAutoFit/>
            </a:bodyPr>
            <a:lstStyle/>
            <a:p>
              <a:pPr>
                <a:spcBef>
                  <a:spcPts val="900"/>
                </a:spcBef>
                <a:buSzPct val="60000"/>
              </a:pPr>
              <a:r>
                <a:rPr lang="en-US" altLang="zh-CN" sz="1200" dirty="0" err="1">
                  <a:solidFill>
                    <a:srgbClr val="FF0000"/>
                  </a:solidFill>
                </a:rPr>
                <a:t>Inj</a:t>
              </a:r>
              <a:r>
                <a:rPr lang="en-US" altLang="zh-CN" sz="1200" dirty="0">
                  <a:solidFill>
                    <a:srgbClr val="FF0000"/>
                  </a:solidFill>
                </a:rPr>
                <a:t>.&amp;Ext. kickers</a:t>
              </a:r>
              <a:endParaRPr lang="zh-CN" altLang="en-US" sz="1200" dirty="0">
                <a:solidFill>
                  <a:srgbClr val="FF0000"/>
                </a:solidFill>
              </a:endParaRPr>
            </a:p>
          </p:txBody>
        </p:sp>
        <p:cxnSp>
          <p:nvCxnSpPr>
            <p:cNvPr id="12" name="直接箭头连接符 11"/>
            <p:cNvCxnSpPr/>
            <p:nvPr/>
          </p:nvCxnSpPr>
          <p:spPr>
            <a:xfrm flipH="1">
              <a:off x="3395700" y="3119482"/>
              <a:ext cx="360040" cy="381526"/>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508799" y="2780928"/>
              <a:ext cx="720711" cy="369332"/>
            </a:xfrm>
            <a:prstGeom prst="rect">
              <a:avLst/>
            </a:prstGeom>
          </p:spPr>
          <p:txBody>
            <a:bodyPr wrap="none">
              <a:spAutoFit/>
            </a:bodyPr>
            <a:lstStyle/>
            <a:p>
              <a:pPr>
                <a:spcBef>
                  <a:spcPts val="900"/>
                </a:spcBef>
                <a:buSzPct val="60000"/>
              </a:pPr>
              <a:r>
                <a:rPr lang="en-US" altLang="zh-CN" sz="1200" dirty="0">
                  <a:solidFill>
                    <a:schemeClr val="accent6">
                      <a:lumMod val="75000"/>
                    </a:schemeClr>
                  </a:solidFill>
                </a:rPr>
                <a:t>BPMs</a:t>
              </a:r>
              <a:endParaRPr lang="zh-CN" altLang="en-US" sz="1200" dirty="0">
                <a:solidFill>
                  <a:schemeClr val="accent6">
                    <a:lumMod val="75000"/>
                  </a:schemeClr>
                </a:solidFill>
              </a:endParaRPr>
            </a:p>
          </p:txBody>
        </p:sp>
        <p:cxnSp>
          <p:nvCxnSpPr>
            <p:cNvPr id="14" name="直接箭头连接符 13"/>
            <p:cNvCxnSpPr/>
            <p:nvPr/>
          </p:nvCxnSpPr>
          <p:spPr>
            <a:xfrm flipH="1">
              <a:off x="2850553" y="2950205"/>
              <a:ext cx="725167" cy="21503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6801513" y="2878197"/>
              <a:ext cx="237329" cy="15659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7037191" y="2708920"/>
              <a:ext cx="1425176" cy="369332"/>
            </a:xfrm>
            <a:prstGeom prst="rect">
              <a:avLst/>
            </a:prstGeom>
          </p:spPr>
          <p:txBody>
            <a:bodyPr wrap="none">
              <a:spAutoFit/>
            </a:bodyPr>
            <a:lstStyle/>
            <a:p>
              <a:pPr>
                <a:spcBef>
                  <a:spcPts val="900"/>
                </a:spcBef>
                <a:buSzPct val="60000"/>
              </a:pPr>
              <a:r>
                <a:rPr lang="en-US" altLang="zh-CN" sz="1200" dirty="0">
                  <a:solidFill>
                    <a:srgbClr val="00B050"/>
                  </a:solidFill>
                </a:rPr>
                <a:t>In-vacuum IDs</a:t>
              </a:r>
              <a:endParaRPr lang="zh-CN" altLang="en-US" sz="1200" dirty="0">
                <a:solidFill>
                  <a:srgbClr val="00B050"/>
                </a:solidFill>
              </a:endParaRPr>
            </a:p>
          </p:txBody>
        </p:sp>
        <p:cxnSp>
          <p:nvCxnSpPr>
            <p:cNvPr id="18" name="直接箭头连接符 17"/>
            <p:cNvCxnSpPr/>
            <p:nvPr/>
          </p:nvCxnSpPr>
          <p:spPr>
            <a:xfrm flipH="1">
              <a:off x="6801514" y="3238237"/>
              <a:ext cx="360038" cy="2463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801513" y="2946431"/>
              <a:ext cx="1568292" cy="369332"/>
            </a:xfrm>
            <a:prstGeom prst="rect">
              <a:avLst/>
            </a:prstGeom>
          </p:spPr>
          <p:txBody>
            <a:bodyPr wrap="none">
              <a:spAutoFit/>
            </a:bodyPr>
            <a:lstStyle/>
            <a:p>
              <a:pPr>
                <a:spcBef>
                  <a:spcPts val="900"/>
                </a:spcBef>
                <a:buSzPct val="60000"/>
              </a:pPr>
              <a:r>
                <a:rPr lang="en-US" altLang="zh-CN" sz="1200" dirty="0" err="1">
                  <a:solidFill>
                    <a:srgbClr val="FF0000"/>
                  </a:solidFill>
                </a:rPr>
                <a:t>Inj</a:t>
              </a:r>
              <a:r>
                <a:rPr lang="en-US" altLang="zh-CN" sz="1200" dirty="0">
                  <a:solidFill>
                    <a:srgbClr val="FF0000"/>
                  </a:solidFill>
                </a:rPr>
                <a:t>.&amp;Ext. kickers</a:t>
              </a:r>
              <a:endParaRPr lang="zh-CN" altLang="en-US" sz="1200" dirty="0">
                <a:solidFill>
                  <a:srgbClr val="FF0000"/>
                </a:solidFill>
              </a:endParaRPr>
            </a:p>
          </p:txBody>
        </p:sp>
        <p:cxnSp>
          <p:nvCxnSpPr>
            <p:cNvPr id="20" name="直接箭头连接符 19"/>
            <p:cNvCxnSpPr/>
            <p:nvPr/>
          </p:nvCxnSpPr>
          <p:spPr>
            <a:xfrm flipH="1">
              <a:off x="8832304" y="2996952"/>
              <a:ext cx="360040" cy="381526"/>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966840" y="2708920"/>
              <a:ext cx="720711" cy="369332"/>
            </a:xfrm>
            <a:prstGeom prst="rect">
              <a:avLst/>
            </a:prstGeom>
          </p:spPr>
          <p:txBody>
            <a:bodyPr wrap="none">
              <a:spAutoFit/>
            </a:bodyPr>
            <a:lstStyle/>
            <a:p>
              <a:pPr>
                <a:spcBef>
                  <a:spcPts val="900"/>
                </a:spcBef>
                <a:buSzPct val="60000"/>
              </a:pPr>
              <a:r>
                <a:rPr lang="en-US" altLang="zh-CN" sz="1200" dirty="0">
                  <a:solidFill>
                    <a:schemeClr val="accent6">
                      <a:lumMod val="75000"/>
                    </a:schemeClr>
                  </a:solidFill>
                </a:rPr>
                <a:t>BPMs</a:t>
              </a:r>
              <a:endParaRPr lang="zh-CN" altLang="en-US" sz="1200" dirty="0">
                <a:solidFill>
                  <a:schemeClr val="accent6">
                    <a:lumMod val="75000"/>
                  </a:schemeClr>
                </a:solidFill>
              </a:endParaRPr>
            </a:p>
          </p:txBody>
        </p:sp>
        <p:cxnSp>
          <p:nvCxnSpPr>
            <p:cNvPr id="22" name="直接箭头连接符 21"/>
            <p:cNvCxnSpPr/>
            <p:nvPr/>
          </p:nvCxnSpPr>
          <p:spPr>
            <a:xfrm flipH="1">
              <a:off x="8308594" y="2878197"/>
              <a:ext cx="725168" cy="36004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397685" y="4379989"/>
            <a:ext cx="584888" cy="338546"/>
          </a:xfrm>
          <a:prstGeom prst="rect">
            <a:avLst/>
          </a:prstGeom>
        </p:spPr>
        <p:txBody>
          <a:bodyPr wrap="none" lIns="91432" tIns="45716" rIns="91432" bIns="45716">
            <a:spAutoFit/>
          </a:bodyPr>
          <a:lstStyle/>
          <a:p>
            <a:r>
              <a:rPr lang="en-US" altLang="zh-CN" sz="1600" dirty="0" err="1" smtClean="0">
                <a:solidFill>
                  <a:srgbClr val="FF0000"/>
                </a:solidFill>
              </a:rPr>
              <a:t>ImZy</a:t>
            </a:r>
            <a:endParaRPr lang="zh-CN" altLang="en-US" sz="1600" dirty="0">
              <a:solidFill>
                <a:srgbClr val="FF0000"/>
              </a:solidFill>
            </a:endParaRPr>
          </a:p>
        </p:txBody>
      </p:sp>
      <p:sp>
        <p:nvSpPr>
          <p:cNvPr id="25" name="矩形 24"/>
          <p:cNvSpPr/>
          <p:nvPr/>
        </p:nvSpPr>
        <p:spPr>
          <a:xfrm>
            <a:off x="2340494" y="4379981"/>
            <a:ext cx="581297" cy="338546"/>
          </a:xfrm>
          <a:prstGeom prst="rect">
            <a:avLst/>
          </a:prstGeom>
        </p:spPr>
        <p:txBody>
          <a:bodyPr wrap="none" lIns="91432" tIns="45716" rIns="91432" bIns="45716">
            <a:spAutoFit/>
          </a:bodyPr>
          <a:lstStyle/>
          <a:p>
            <a:r>
              <a:rPr lang="en-US" altLang="zh-CN" sz="1600" dirty="0" err="1" smtClean="0">
                <a:solidFill>
                  <a:srgbClr val="FF0000"/>
                </a:solidFill>
              </a:rPr>
              <a:t>ReZy</a:t>
            </a:r>
            <a:endParaRPr lang="zh-CN" altLang="en-US" sz="1600" dirty="0">
              <a:solidFill>
                <a:srgbClr val="FF0000"/>
              </a:solidFill>
            </a:endParaRPr>
          </a:p>
        </p:txBody>
      </p:sp>
    </p:spTree>
    <p:extLst>
      <p:ext uri="{BB962C8B-B14F-4D97-AF65-F5344CB8AC3E}">
        <p14:creationId xmlns:p14="http://schemas.microsoft.com/office/powerpoint/2010/main" val="38344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a:t>
            </a:r>
            <a:r>
              <a:rPr lang="en-US" altLang="zh-CN" dirty="0" smtClean="0"/>
              <a:t>imulations on single bunch instabilities</a:t>
            </a:r>
            <a:endParaRPr lang="zh-CN" altLang="en-US" dirty="0"/>
          </a:p>
        </p:txBody>
      </p:sp>
      <p:sp>
        <p:nvSpPr>
          <p:cNvPr id="3" name="内容占位符 2"/>
          <p:cNvSpPr>
            <a:spLocks noGrp="1"/>
          </p:cNvSpPr>
          <p:nvPr>
            <p:ph idx="1"/>
          </p:nvPr>
        </p:nvSpPr>
        <p:spPr>
          <a:xfrm>
            <a:off x="395536" y="771550"/>
            <a:ext cx="8228921" cy="3815081"/>
          </a:xfrm>
        </p:spPr>
        <p:txBody>
          <a:bodyPr>
            <a:normAutofit/>
          </a:bodyPr>
          <a:lstStyle/>
          <a:p>
            <a:pPr>
              <a:spcBef>
                <a:spcPts val="600"/>
              </a:spcBef>
            </a:pPr>
            <a:endParaRPr lang="en-US" altLang="zh-CN" sz="1800" dirty="0"/>
          </a:p>
          <a:p>
            <a:pPr>
              <a:spcBef>
                <a:spcPts val="600"/>
              </a:spcBef>
            </a:pPr>
            <a:endParaRPr lang="en-US" altLang="zh-CN" sz="1800" dirty="0"/>
          </a:p>
        </p:txBody>
      </p:sp>
      <p:pic>
        <p:nvPicPr>
          <p:cNvPr id="5" name="图片 4">
            <a:extLst>
              <a:ext uri="{FF2B5EF4-FFF2-40B4-BE49-F238E27FC236}">
                <a16:creationId xmlns:a16="http://schemas.microsoft.com/office/drawing/2014/main" xmlns="" id="{F75ECE85-4769-465A-B55F-3D5C6ACBE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5686" y="2390626"/>
            <a:ext cx="2819413" cy="1879609"/>
          </a:xfrm>
          <a:prstGeom prst="rect">
            <a:avLst/>
          </a:prstGeom>
        </p:spPr>
      </p:pic>
      <p:sp>
        <p:nvSpPr>
          <p:cNvPr id="6" name="文本框 13">
            <a:extLst>
              <a:ext uri="{FF2B5EF4-FFF2-40B4-BE49-F238E27FC236}">
                <a16:creationId xmlns:a16="http://schemas.microsoft.com/office/drawing/2014/main" xmlns="" id="{637E3D8A-1057-4873-B210-3A8374CC9C44}"/>
              </a:ext>
            </a:extLst>
          </p:cNvPr>
          <p:cNvSpPr txBox="1"/>
          <p:nvPr/>
        </p:nvSpPr>
        <p:spPr>
          <a:xfrm>
            <a:off x="3891885" y="4420641"/>
            <a:ext cx="1489118" cy="346249"/>
          </a:xfrm>
          <a:prstGeom prst="rect">
            <a:avLst/>
          </a:prstGeom>
          <a:noFill/>
        </p:spPr>
        <p:txBody>
          <a:bodyPr wrap="square" lIns="68580" tIns="34290" rIns="68580" bIns="34290" rtlCol="0">
            <a:spAutoFit/>
          </a:bodyPr>
          <a:lstStyle/>
          <a:p>
            <a:pPr algn="r"/>
            <a:r>
              <a:rPr lang="en-US" b="1" dirty="0">
                <a:solidFill>
                  <a:srgbClr val="0070C0"/>
                </a:solidFill>
                <a:effectLst>
                  <a:outerShdw blurRad="38100" dist="38100" dir="2700000" algn="tl">
                    <a:srgbClr val="000000">
                      <a:alpha val="43137"/>
                    </a:srgbClr>
                  </a:outerShdw>
                </a:effectLst>
              </a:rPr>
              <a:t>Bunch Length</a:t>
            </a:r>
          </a:p>
        </p:txBody>
      </p:sp>
      <p:sp>
        <p:nvSpPr>
          <p:cNvPr id="7" name="文本框 14">
            <a:extLst>
              <a:ext uri="{FF2B5EF4-FFF2-40B4-BE49-F238E27FC236}">
                <a16:creationId xmlns:a16="http://schemas.microsoft.com/office/drawing/2014/main" xmlns="" id="{49F39636-4A2E-43B2-A554-4511DB057665}"/>
              </a:ext>
            </a:extLst>
          </p:cNvPr>
          <p:cNvSpPr txBox="1"/>
          <p:nvPr/>
        </p:nvSpPr>
        <p:spPr>
          <a:xfrm>
            <a:off x="6639278" y="4420641"/>
            <a:ext cx="1731918" cy="346249"/>
          </a:xfrm>
          <a:prstGeom prst="rect">
            <a:avLst/>
          </a:prstGeom>
          <a:noFill/>
        </p:spPr>
        <p:txBody>
          <a:bodyPr wrap="square" lIns="68580" tIns="34290" rIns="68580" bIns="34290" rtlCol="0">
            <a:spAutoFit/>
          </a:bodyPr>
          <a:lstStyle/>
          <a:p>
            <a:r>
              <a:rPr lang="en-US" b="1" dirty="0">
                <a:solidFill>
                  <a:srgbClr val="0070C0"/>
                </a:solidFill>
                <a:effectLst>
                  <a:outerShdw blurRad="38100" dist="38100" dir="2700000" algn="tl">
                    <a:srgbClr val="000000">
                      <a:alpha val="43137"/>
                    </a:srgbClr>
                  </a:outerShdw>
                </a:effectLst>
              </a:rPr>
              <a:t>Energy Spread</a:t>
            </a:r>
          </a:p>
        </p:txBody>
      </p:sp>
      <p:sp>
        <p:nvSpPr>
          <p:cNvPr id="9" name="内容占位符 1"/>
          <p:cNvSpPr txBox="1">
            <a:spLocks/>
          </p:cNvSpPr>
          <p:nvPr/>
        </p:nvSpPr>
        <p:spPr>
          <a:xfrm>
            <a:off x="467544" y="789554"/>
            <a:ext cx="8676456" cy="3797079"/>
          </a:xfrm>
          <a:prstGeom prst="rect">
            <a:avLst/>
          </a:prstGeom>
        </p:spPr>
        <p:txBody>
          <a:bodyPr vert="horz" lIns="68574" tIns="34289" rIns="68574" bIns="34289" rtlCol="0" anchor="t">
            <a:normAutofit/>
          </a:bodyPr>
          <a:lstStyle>
            <a:lvl1pPr marL="137147"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l"/>
              <a:defRPr lang="zh-CN" altLang="en-US" sz="2400" kern="1200" baseline="0" smtClean="0">
                <a:solidFill>
                  <a:srgbClr val="000099"/>
                </a:solidFill>
                <a:latin typeface="+mn-lt"/>
                <a:ea typeface="+mn-ea"/>
                <a:cs typeface="+mn-cs"/>
              </a:defRPr>
            </a:lvl1pPr>
            <a:lvl2pPr marL="514301"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n"/>
              <a:defRPr lang="zh-CN" altLang="en-US" sz="1800" kern="1200" smtClean="0">
                <a:solidFill>
                  <a:schemeClr val="tx1"/>
                </a:solidFill>
                <a:latin typeface="+mn-lt"/>
                <a:ea typeface="+mn-ea"/>
                <a:cs typeface="+mn-cs"/>
              </a:defRPr>
            </a:lvl2pPr>
            <a:lvl3pPr marL="857165"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u"/>
              <a:defRPr lang="zh-CN" altLang="en-US" sz="1500" kern="1200" smtClean="0">
                <a:solidFill>
                  <a:schemeClr val="tx1"/>
                </a:solidFill>
                <a:latin typeface="+mn-lt"/>
                <a:ea typeface="+mn-ea"/>
                <a:cs typeface="+mn-cs"/>
              </a:defRPr>
            </a:lvl3pPr>
            <a:lvl4pPr marL="1200030"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Ø"/>
              <a:defRPr lang="zh-CN" altLang="en-US" sz="1400" kern="1200" smtClean="0">
                <a:solidFill>
                  <a:schemeClr val="tx1"/>
                </a:solidFill>
                <a:latin typeface="+mn-lt"/>
                <a:ea typeface="+mn-ea"/>
                <a:cs typeface="+mn-cs"/>
              </a:defRPr>
            </a:lvl4pPr>
            <a:lvl5pPr marL="1542896"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ü"/>
              <a:defRPr lang="en-US" sz="1400" kern="1200" dirty="0">
                <a:solidFill>
                  <a:schemeClr val="tx1"/>
                </a:solidFill>
                <a:latin typeface="+mn-lt"/>
                <a:ea typeface="+mn-ea"/>
                <a:cs typeface="+mn-cs"/>
              </a:defRPr>
            </a:lvl5pPr>
            <a:lvl6pPr marL="1885762"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6pPr>
            <a:lvl7pPr marL="2228628"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7pPr>
            <a:lvl8pPr marL="2571494"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8pPr>
            <a:lvl9pPr marL="2914361"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9pPr>
          </a:lstStyle>
          <a:p>
            <a:pPr>
              <a:spcBef>
                <a:spcPts val="300"/>
              </a:spcBef>
            </a:pPr>
            <a:r>
              <a:rPr lang="en-US" altLang="zh-CN" sz="1800" dirty="0" smtClean="0"/>
              <a:t>Microwave instability</a:t>
            </a:r>
          </a:p>
          <a:p>
            <a:pPr lvl="1">
              <a:spcBef>
                <a:spcPts val="300"/>
              </a:spcBef>
            </a:pPr>
            <a:r>
              <a:rPr lang="en-US" altLang="zh-CN" sz="1400" dirty="0"/>
              <a:t>Harmonic cavities </a:t>
            </a:r>
            <a:r>
              <a:rPr lang="en-US" altLang="zh-CN" sz="1400" dirty="0" smtClean="0"/>
              <a:t>are </a:t>
            </a:r>
            <a:r>
              <a:rPr lang="en-US" altLang="zh-CN" sz="1400" dirty="0"/>
              <a:t>used to lengthen the bunches, so as to increase beam lifetime </a:t>
            </a:r>
            <a:r>
              <a:rPr lang="en-US" altLang="zh-CN" sz="1400" dirty="0" smtClean="0"/>
              <a:t>and </a:t>
            </a:r>
            <a:r>
              <a:rPr lang="en-US" altLang="zh-CN" sz="1400" dirty="0"/>
              <a:t>especially to mitigate IBS effect and collective beam </a:t>
            </a:r>
            <a:r>
              <a:rPr lang="en-US" altLang="zh-CN" sz="1400" dirty="0" smtClean="0"/>
              <a:t>instabilities.</a:t>
            </a:r>
          </a:p>
          <a:p>
            <a:pPr lvl="1">
              <a:spcBef>
                <a:spcPts val="300"/>
              </a:spcBef>
            </a:pPr>
            <a:r>
              <a:rPr lang="en-US" altLang="zh-CN" sz="1400" dirty="0"/>
              <a:t>The beam energy spread increase above the </a:t>
            </a:r>
            <a:r>
              <a:rPr lang="en-US" altLang="zh-CN" sz="1400" dirty="0" smtClean="0"/>
              <a:t>instability </a:t>
            </a:r>
            <a:r>
              <a:rPr lang="en-US" altLang="zh-CN" sz="1400" dirty="0"/>
              <a:t>threshold </a:t>
            </a:r>
            <a:r>
              <a:rPr lang="en-US" altLang="zh-CN" sz="1400" dirty="0" smtClean="0"/>
              <a:t>is mitigated </a:t>
            </a:r>
            <a:r>
              <a:rPr lang="en-US" altLang="zh-CN" sz="1400" dirty="0"/>
              <a:t>by introducing the </a:t>
            </a:r>
            <a:r>
              <a:rPr lang="en-US" altLang="zh-CN" sz="1400" dirty="0" smtClean="0"/>
              <a:t>H.C.</a:t>
            </a:r>
          </a:p>
          <a:p>
            <a:pPr lvl="1">
              <a:spcBef>
                <a:spcPts val="300"/>
              </a:spcBef>
            </a:pPr>
            <a:r>
              <a:rPr lang="en-US" altLang="zh-CN" sz="1400" dirty="0"/>
              <a:t>No beam loss at the max. target single bunch charge (14.4 </a:t>
            </a:r>
            <a:r>
              <a:rPr lang="en-US" altLang="zh-CN" sz="1400" dirty="0" err="1"/>
              <a:t>nC</a:t>
            </a:r>
            <a:r>
              <a:rPr lang="en-US" altLang="zh-CN" sz="1400" dirty="0"/>
              <a:t>/bunch, 63 bunches &amp; 200 mA</a:t>
            </a:r>
            <a:r>
              <a:rPr lang="en-US" altLang="zh-CN" sz="1400" dirty="0" smtClean="0"/>
              <a:t>), </a:t>
            </a:r>
            <a:r>
              <a:rPr lang="en-US" altLang="zh-CN" sz="1400" dirty="0"/>
              <a:t>but </a:t>
            </a:r>
            <a:r>
              <a:rPr lang="en-US" altLang="zh-CN" sz="1400" dirty="0" smtClean="0"/>
              <a:t>with obvious bunch lengthening and beam energy spread increase</a:t>
            </a: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rcRect l="17128" t="8533" r="18492" b="15453"/>
          <a:stretch>
            <a:fillRect/>
          </a:stretch>
        </p:blipFill>
        <p:spPr bwMode="auto">
          <a:xfrm>
            <a:off x="305974" y="2546947"/>
            <a:ext cx="1396835" cy="152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312324" y="2552031"/>
            <a:ext cx="685800" cy="276999"/>
          </a:xfrm>
          <a:prstGeom prst="rect">
            <a:avLst/>
          </a:prstGeom>
          <a:noFill/>
        </p:spPr>
        <p:txBody>
          <a:bodyPr wrap="square" rtlCol="0">
            <a:spAutoFit/>
          </a:bodyPr>
          <a:lstStyle/>
          <a:p>
            <a:r>
              <a:rPr lang="en-US" altLang="zh-CN" sz="1200" dirty="0" smtClean="0">
                <a:solidFill>
                  <a:schemeClr val="bg1"/>
                </a:solidFill>
              </a:rPr>
              <a:t>w/o H.C.</a:t>
            </a:r>
            <a:endParaRPr lang="zh-CN" altLang="en-US" sz="1200" dirty="0">
              <a:solidFill>
                <a:schemeClr val="bg1"/>
              </a:solidFill>
            </a:endParaRPr>
          </a:p>
        </p:txBody>
      </p:sp>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rcRect l="18130" t="7520" r="17700" b="15756"/>
          <a:stretch>
            <a:fillRect/>
          </a:stretch>
        </p:blipFill>
        <p:spPr bwMode="auto">
          <a:xfrm>
            <a:off x="1999628" y="2534642"/>
            <a:ext cx="1365151" cy="15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1994865" y="2611177"/>
            <a:ext cx="685800" cy="276999"/>
          </a:xfrm>
          <a:prstGeom prst="rect">
            <a:avLst/>
          </a:prstGeom>
          <a:noFill/>
        </p:spPr>
        <p:txBody>
          <a:bodyPr wrap="square" rtlCol="0">
            <a:spAutoFit/>
          </a:bodyPr>
          <a:lstStyle/>
          <a:p>
            <a:r>
              <a:rPr lang="en-US" altLang="zh-CN" sz="1200" dirty="0" smtClean="0">
                <a:solidFill>
                  <a:schemeClr val="bg1"/>
                </a:solidFill>
              </a:rPr>
              <a:t>w/ H.C.</a:t>
            </a:r>
            <a:endParaRPr lang="zh-CN" altLang="en-US" sz="1200" dirty="0">
              <a:solidFill>
                <a:schemeClr val="bg1"/>
              </a:solidFill>
            </a:endParaRPr>
          </a:p>
        </p:txBody>
      </p:sp>
      <p:sp>
        <p:nvSpPr>
          <p:cNvPr id="20" name="右箭头 19"/>
          <p:cNvSpPr/>
          <p:nvPr/>
        </p:nvSpPr>
        <p:spPr>
          <a:xfrm>
            <a:off x="1702809" y="3178920"/>
            <a:ext cx="317440" cy="21710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4" name="图片 3">
            <a:extLst>
              <a:ext uri="{FF2B5EF4-FFF2-40B4-BE49-F238E27FC236}">
                <a16:creationId xmlns:a16="http://schemas.microsoft.com/office/drawing/2014/main" xmlns="" id="{7AFED882-FA1C-4018-8B19-A34974B8C3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1966" y="2341610"/>
            <a:ext cx="2902522" cy="1935015"/>
          </a:xfrm>
          <a:prstGeom prst="rect">
            <a:avLst/>
          </a:prstGeom>
        </p:spPr>
      </p:pic>
      <p:sp>
        <p:nvSpPr>
          <p:cNvPr id="21" name="文本框 13">
            <a:extLst>
              <a:ext uri="{FF2B5EF4-FFF2-40B4-BE49-F238E27FC236}">
                <a16:creationId xmlns:a16="http://schemas.microsoft.com/office/drawing/2014/main" xmlns="" id="{637E3D8A-1057-4873-B210-3A8374CC9C44}"/>
              </a:ext>
            </a:extLst>
          </p:cNvPr>
          <p:cNvSpPr txBox="1"/>
          <p:nvPr/>
        </p:nvSpPr>
        <p:spPr>
          <a:xfrm>
            <a:off x="1116970" y="4348633"/>
            <a:ext cx="1489118" cy="346249"/>
          </a:xfrm>
          <a:prstGeom prst="rect">
            <a:avLst/>
          </a:prstGeom>
          <a:noFill/>
        </p:spPr>
        <p:txBody>
          <a:bodyPr wrap="square" lIns="68580" tIns="34290" rIns="68580" bIns="34290" rtlCol="0">
            <a:spAutoFit/>
          </a:bodyPr>
          <a:lstStyle/>
          <a:p>
            <a:pPr algn="r"/>
            <a:r>
              <a:rPr lang="en-US" b="1" dirty="0" smtClean="0">
                <a:solidFill>
                  <a:srgbClr val="0070C0"/>
                </a:solidFill>
                <a:effectLst>
                  <a:outerShdw blurRad="38100" dist="38100" dir="2700000" algn="tl">
                    <a:srgbClr val="000000">
                      <a:alpha val="43137"/>
                    </a:srgbClr>
                  </a:outerShdw>
                </a:effectLst>
              </a:rPr>
              <a:t>Zero current</a:t>
            </a:r>
            <a:endParaRPr lang="en-US"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1191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Influence on longitudinal beam parameters</a:t>
            </a:r>
            <a:endParaRPr lang="zh-CN" altLang="en-US" dirty="0"/>
          </a:p>
        </p:txBody>
      </p:sp>
      <p:sp>
        <p:nvSpPr>
          <p:cNvPr id="3" name="内容占位符 2"/>
          <p:cNvSpPr>
            <a:spLocks noGrp="1"/>
          </p:cNvSpPr>
          <p:nvPr>
            <p:ph idx="1"/>
          </p:nvPr>
        </p:nvSpPr>
        <p:spPr>
          <a:xfrm>
            <a:off x="395536" y="771550"/>
            <a:ext cx="8424936" cy="3815081"/>
          </a:xfrm>
        </p:spPr>
        <p:txBody>
          <a:bodyPr>
            <a:normAutofit/>
          </a:bodyPr>
          <a:lstStyle/>
          <a:p>
            <a:pPr>
              <a:spcBef>
                <a:spcPts val="600"/>
              </a:spcBef>
            </a:pPr>
            <a:r>
              <a:rPr lang="en-US" altLang="zh-CN" sz="1600" dirty="0" smtClean="0"/>
              <a:t>Longitudinal beam disturbance observed at both target bunch charge for the two operation modes. </a:t>
            </a:r>
          </a:p>
          <a:p>
            <a:pPr>
              <a:spcBef>
                <a:spcPts val="600"/>
              </a:spcBef>
            </a:pPr>
            <a:r>
              <a:rPr lang="en-US" altLang="zh-CN" sz="1600" dirty="0" smtClean="0"/>
              <a:t>Harmonic cavity is essential to mitigate the disturbance, as well as beam energy spread increase.</a:t>
            </a:r>
          </a:p>
          <a:p>
            <a:pPr>
              <a:spcBef>
                <a:spcPts val="600"/>
              </a:spcBef>
            </a:pPr>
            <a:r>
              <a:rPr lang="en-US" altLang="zh-CN" sz="1600" dirty="0" smtClean="0"/>
              <a:t>However, brightness reduction (10~20%) is still expected for the high bunch charge mode.</a:t>
            </a:r>
            <a:endParaRPr lang="en-US" altLang="zh-CN" sz="1600" dirty="0"/>
          </a:p>
        </p:txBody>
      </p:sp>
      <p:pic>
        <p:nvPicPr>
          <p:cNvPr id="8" name="内容占位符 10">
            <a:extLst>
              <a:ext uri="{FF2B5EF4-FFF2-40B4-BE49-F238E27FC236}">
                <a16:creationId xmlns:a16="http://schemas.microsoft.com/office/drawing/2014/main" xmlns="" id="{AE42BDD1-DBD2-4B47-92C7-F7665D03593E}"/>
              </a:ext>
            </a:extLst>
          </p:cNvPr>
          <p:cNvPicPr>
            <a:picLocks noChangeAspect="1"/>
          </p:cNvPicPr>
          <p:nvPr/>
        </p:nvPicPr>
        <p:blipFill>
          <a:blip r:embed="rId3"/>
          <a:stretch>
            <a:fillRect/>
          </a:stretch>
        </p:blipFill>
        <p:spPr>
          <a:xfrm>
            <a:off x="611560" y="1779662"/>
            <a:ext cx="7992888" cy="2999326"/>
          </a:xfrm>
          <a:prstGeom prst="rect">
            <a:avLst/>
          </a:prstGeom>
        </p:spPr>
      </p:pic>
    </p:spTree>
    <p:extLst>
      <p:ext uri="{BB962C8B-B14F-4D97-AF65-F5344CB8AC3E}">
        <p14:creationId xmlns:p14="http://schemas.microsoft.com/office/powerpoint/2010/main" val="485799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Transverse mode coupling instability</a:t>
            </a:r>
            <a:endParaRPr lang="zh-CN" altLang="en-US" dirty="0"/>
          </a:p>
        </p:txBody>
      </p:sp>
      <p:sp>
        <p:nvSpPr>
          <p:cNvPr id="3" name="内容占位符 2"/>
          <p:cNvSpPr>
            <a:spLocks noGrp="1"/>
          </p:cNvSpPr>
          <p:nvPr>
            <p:ph idx="1"/>
          </p:nvPr>
        </p:nvSpPr>
        <p:spPr>
          <a:xfrm>
            <a:off x="585217" y="843558"/>
            <a:ext cx="8039240" cy="3743073"/>
          </a:xfrm>
        </p:spPr>
        <p:txBody>
          <a:bodyPr>
            <a:normAutofit/>
          </a:bodyPr>
          <a:lstStyle/>
          <a:p>
            <a:pPr>
              <a:spcBef>
                <a:spcPts val="600"/>
              </a:spcBef>
            </a:pPr>
            <a:r>
              <a:rPr lang="en-US" altLang="zh-CN" sz="1800" dirty="0" smtClean="0"/>
              <a:t>Strong instability with beam size blowup and beam losses.</a:t>
            </a:r>
          </a:p>
          <a:p>
            <a:pPr>
              <a:spcBef>
                <a:spcPts val="600"/>
              </a:spcBef>
            </a:pPr>
            <a:r>
              <a:rPr lang="en-US" altLang="zh-CN" sz="1800" dirty="0" smtClean="0"/>
              <a:t>For the case without HC and zero chromaticity the instability threshold is ~0.24nC</a:t>
            </a:r>
          </a:p>
          <a:p>
            <a:pPr>
              <a:spcBef>
                <a:spcPts val="600"/>
              </a:spcBef>
            </a:pPr>
            <a:endParaRPr lang="zh-CN" altLang="en-US" sz="1800" dirty="0"/>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491630"/>
            <a:ext cx="2448272" cy="1632181"/>
          </a:xfrm>
          <a:prstGeom prst="rect">
            <a:avLst/>
          </a:prstGeom>
        </p:spPr>
      </p:pic>
      <mc:AlternateContent xmlns:mc="http://schemas.openxmlformats.org/markup-compatibility/2006" xmlns:a14="http://schemas.microsoft.com/office/drawing/2010/main">
        <mc:Choice Requires="a14">
          <p:sp>
            <p:nvSpPr>
              <p:cNvPr id="25" name="文本框 10"/>
              <p:cNvSpPr txBox="1"/>
              <p:nvPr/>
            </p:nvSpPr>
            <p:spPr>
              <a:xfrm>
                <a:off x="179512" y="2140282"/>
                <a:ext cx="1495413" cy="430887"/>
              </a:xfrm>
              <a:prstGeom prst="rect">
                <a:avLst/>
              </a:prstGeom>
              <a:noFill/>
            </p:spPr>
            <p:txBody>
              <a:bodyPr wrap="square" rtlCol="0">
                <a:spAutoFit/>
              </a:bodyPr>
              <a:lstStyle/>
              <a:p>
                <a:r>
                  <a:rPr lang="en-US" sz="1100" b="1" dirty="0" smtClean="0">
                    <a:effectLst>
                      <a:outerShdw blurRad="38100" dist="38100" dir="2700000" algn="tl">
                        <a:srgbClr val="000000">
                          <a:alpha val="43137"/>
                        </a:srgbClr>
                      </a:outerShdw>
                    </a:effectLst>
                  </a:rPr>
                  <a:t>zero chromaticity</a:t>
                </a:r>
              </a:p>
              <a:p>
                <a14:m>
                  <m:oMath xmlns:m="http://schemas.openxmlformats.org/officeDocument/2006/math">
                    <m:sSub>
                      <m:sSubPr>
                        <m:ctrlPr>
                          <a:rPr lang="en-US" sz="1100" b="1" i="1" smtClean="0">
                            <a:effectLst>
                              <a:outerShdw blurRad="38100" dist="38100" dir="2700000" algn="tl">
                                <a:srgbClr val="000000">
                                  <a:alpha val="43137"/>
                                </a:srgbClr>
                              </a:outerShdw>
                            </a:effectLst>
                            <a:latin typeface="Cambria Math"/>
                          </a:rPr>
                        </m:ctrlPr>
                      </m:sSubPr>
                      <m:e>
                        <m:r>
                          <a:rPr lang="en-US" sz="1100" b="1" i="1" smtClean="0">
                            <a:effectLst>
                              <a:outerShdw blurRad="38100" dist="38100" dir="2700000" algn="tl">
                                <a:srgbClr val="000000">
                                  <a:alpha val="43137"/>
                                </a:srgbClr>
                              </a:outerShdw>
                            </a:effectLst>
                            <a:latin typeface="Cambria Math" panose="02040503050406030204" pitchFamily="18" charset="0"/>
                          </a:rPr>
                          <m:t>𝑰</m:t>
                        </m:r>
                      </m:e>
                      <m:sub>
                        <m:r>
                          <a:rPr lang="en-US" sz="1100" b="1" i="1" smtClean="0">
                            <a:effectLst>
                              <a:outerShdw blurRad="38100" dist="38100" dir="2700000" algn="tl">
                                <a:srgbClr val="000000">
                                  <a:alpha val="43137"/>
                                </a:srgbClr>
                              </a:outerShdw>
                            </a:effectLst>
                            <a:latin typeface="Cambria Math" panose="02040503050406030204" pitchFamily="18" charset="0"/>
                          </a:rPr>
                          <m:t>𝒕𝒉</m:t>
                        </m:r>
                      </m:sub>
                    </m:sSub>
                    <m:r>
                      <a:rPr lang="en-US" sz="1100" b="1" i="1" smtClean="0">
                        <a:effectLst>
                          <a:outerShdw blurRad="38100" dist="38100" dir="2700000" algn="tl">
                            <a:srgbClr val="000000">
                              <a:alpha val="43137"/>
                            </a:srgbClr>
                          </a:outerShdw>
                        </a:effectLst>
                        <a:latin typeface="Cambria Math" panose="02040503050406030204" pitchFamily="18" charset="0"/>
                      </a:rPr>
                      <m:t>≈ </m:t>
                    </m:r>
                  </m:oMath>
                </a14:m>
                <a:r>
                  <a:rPr lang="en-US" sz="1100" b="1" dirty="0" smtClean="0">
                    <a:effectLst>
                      <a:outerShdw blurRad="38100" dist="38100" dir="2700000" algn="tl">
                        <a:srgbClr val="000000">
                          <a:alpha val="43137"/>
                        </a:srgbClr>
                      </a:outerShdw>
                    </a:effectLst>
                  </a:rPr>
                  <a:t>0.24 </a:t>
                </a:r>
                <a:r>
                  <a:rPr lang="en-US" sz="1100" b="1" dirty="0" err="1" smtClean="0">
                    <a:effectLst>
                      <a:outerShdw blurRad="38100" dist="38100" dir="2700000" algn="tl">
                        <a:srgbClr val="000000">
                          <a:alpha val="43137"/>
                        </a:srgbClr>
                      </a:outerShdw>
                    </a:effectLst>
                  </a:rPr>
                  <a:t>nC</a:t>
                </a:r>
                <a:r>
                  <a:rPr lang="en-US" sz="1100" b="1" dirty="0" smtClean="0">
                    <a:effectLst>
                      <a:outerShdw blurRad="38100" dist="38100" dir="2700000" algn="tl">
                        <a:srgbClr val="000000">
                          <a:alpha val="43137"/>
                        </a:srgbClr>
                      </a:outerShdw>
                    </a:effectLst>
                  </a:rPr>
                  <a:t>/bunch</a:t>
                </a:r>
                <a:endParaRPr lang="en-US" sz="1100" b="1" dirty="0">
                  <a:effectLst>
                    <a:outerShdw blurRad="38100" dist="38100" dir="2700000" algn="tl">
                      <a:srgbClr val="000000">
                        <a:alpha val="43137"/>
                      </a:srgbClr>
                    </a:outerShdw>
                  </a:effectLst>
                </a:endParaRPr>
              </a:p>
            </p:txBody>
          </p:sp>
        </mc:Choice>
        <mc:Fallback xmlns="">
          <p:sp>
            <p:nvSpPr>
              <p:cNvPr id="25" name="文本框 10"/>
              <p:cNvSpPr txBox="1">
                <a:spLocks noRot="1" noChangeAspect="1" noMove="1" noResize="1" noEditPoints="1" noAdjustHandles="1" noChangeArrowheads="1" noChangeShapeType="1" noTextEdit="1"/>
              </p:cNvSpPr>
              <p:nvPr/>
            </p:nvSpPr>
            <p:spPr>
              <a:xfrm>
                <a:off x="179512" y="2140282"/>
                <a:ext cx="1495413" cy="430887"/>
              </a:xfrm>
              <a:prstGeom prst="rect">
                <a:avLst/>
              </a:prstGeom>
              <a:blipFill rotWithShape="1">
                <a:blip r:embed="rId4"/>
                <a:stretch>
                  <a:fillRect t="-1408" b="-12676"/>
                </a:stretch>
              </a:blipFill>
            </p:spPr>
            <p:txBody>
              <a:bodyPr/>
              <a:lstStyle/>
              <a:p>
                <a:r>
                  <a:rPr lang="zh-CN" altLang="en-US">
                    <a:noFill/>
                  </a:rPr>
                  <a:t> </a:t>
                </a:r>
              </a:p>
            </p:txBody>
          </p:sp>
        </mc:Fallback>
      </mc:AlternateContent>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1608340"/>
            <a:ext cx="431338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1486" y="3144849"/>
            <a:ext cx="2498591" cy="1665727"/>
          </a:xfrm>
          <a:prstGeom prst="rect">
            <a:avLst/>
          </a:prstGeom>
        </p:spPr>
      </p:pic>
      <p:sp>
        <p:nvSpPr>
          <p:cNvPr id="28" name="文本框 1"/>
          <p:cNvSpPr txBox="1"/>
          <p:nvPr/>
        </p:nvSpPr>
        <p:spPr>
          <a:xfrm>
            <a:off x="2841762" y="3507854"/>
            <a:ext cx="1752600" cy="261610"/>
          </a:xfrm>
          <a:prstGeom prst="rect">
            <a:avLst/>
          </a:prstGeom>
          <a:noFill/>
        </p:spPr>
        <p:txBody>
          <a:bodyPr wrap="square" rtlCol="0">
            <a:spAutoFit/>
          </a:bodyPr>
          <a:lstStyle/>
          <a:p>
            <a:r>
              <a:rPr lang="en-US" altLang="zh-CN" sz="1100" b="1" dirty="0" smtClean="0">
                <a:solidFill>
                  <a:srgbClr val="00B0F0"/>
                </a:solidFill>
              </a:rPr>
              <a:t>0.25 </a:t>
            </a:r>
            <a:r>
              <a:rPr lang="en-US" altLang="zh-CN" sz="1100" b="1" dirty="0" err="1" smtClean="0">
                <a:solidFill>
                  <a:srgbClr val="00B0F0"/>
                </a:solidFill>
              </a:rPr>
              <a:t>nC</a:t>
            </a:r>
            <a:r>
              <a:rPr lang="en-US" altLang="zh-CN" sz="1100" b="1" dirty="0" smtClean="0">
                <a:solidFill>
                  <a:srgbClr val="00B0F0"/>
                </a:solidFill>
              </a:rPr>
              <a:t>/bunch</a:t>
            </a:r>
            <a:endParaRPr lang="en-US" sz="1100" b="1" dirty="0">
              <a:solidFill>
                <a:srgbClr val="00B0F0"/>
              </a:solidFill>
            </a:endParaRPr>
          </a:p>
        </p:txBody>
      </p:sp>
      <p:cxnSp>
        <p:nvCxnSpPr>
          <p:cNvPr id="29" name="直接箭头连接符 28"/>
          <p:cNvCxnSpPr/>
          <p:nvPr/>
        </p:nvCxnSpPr>
        <p:spPr>
          <a:xfrm flipH="1">
            <a:off x="3048000" y="3702976"/>
            <a:ext cx="76200" cy="4529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31" idx="1"/>
          </p:cNvCxnSpPr>
          <p:nvPr/>
        </p:nvCxnSpPr>
        <p:spPr>
          <a:xfrm flipH="1" flipV="1">
            <a:off x="3347864" y="4398372"/>
            <a:ext cx="288032" cy="1308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文本框 12"/>
          <p:cNvSpPr txBox="1"/>
          <p:nvPr/>
        </p:nvSpPr>
        <p:spPr>
          <a:xfrm>
            <a:off x="3635896" y="4398372"/>
            <a:ext cx="1752600" cy="261610"/>
          </a:xfrm>
          <a:prstGeom prst="rect">
            <a:avLst/>
          </a:prstGeom>
          <a:noFill/>
        </p:spPr>
        <p:txBody>
          <a:bodyPr wrap="square" rtlCol="0">
            <a:spAutoFit/>
          </a:bodyPr>
          <a:lstStyle/>
          <a:p>
            <a:r>
              <a:rPr lang="en-US" altLang="zh-CN" sz="1100" b="1" dirty="0" smtClean="0">
                <a:solidFill>
                  <a:srgbClr val="00B0F0"/>
                </a:solidFill>
              </a:rPr>
              <a:t>All the others</a:t>
            </a:r>
            <a:endParaRPr lang="en-US" sz="1100" b="1" dirty="0">
              <a:solidFill>
                <a:srgbClr val="00B0F0"/>
              </a:solidFill>
            </a:endParaRPr>
          </a:p>
        </p:txBody>
      </p:sp>
    </p:spTree>
    <p:extLst>
      <p:ext uri="{BB962C8B-B14F-4D97-AF65-F5344CB8AC3E}">
        <p14:creationId xmlns:p14="http://schemas.microsoft.com/office/powerpoint/2010/main" val="3064928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9954" y="742950"/>
            <a:ext cx="2948940" cy="1965960"/>
          </a:xfrm>
        </p:spPr>
      </p:pic>
      <p:sp>
        <p:nvSpPr>
          <p:cNvPr id="2" name="标题 1"/>
          <p:cNvSpPr>
            <a:spLocks noGrp="1"/>
          </p:cNvSpPr>
          <p:nvPr>
            <p:ph type="title"/>
          </p:nvPr>
        </p:nvSpPr>
        <p:spPr/>
        <p:txBody>
          <a:bodyPr/>
          <a:lstStyle/>
          <a:p>
            <a:r>
              <a:rPr lang="en-US" altLang="zh-CN" dirty="0" smtClean="0"/>
              <a:t>Transverse mode coupling instability w/ HC</a:t>
            </a:r>
            <a:endParaRPr lang="zh-CN" altLang="en-US" dirty="0"/>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742951"/>
            <a:ext cx="2948940" cy="1965959"/>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589" y="2720790"/>
            <a:ext cx="2948940" cy="1965960"/>
          </a:xfrm>
          <a:prstGeom prst="rect">
            <a:avLst/>
          </a:prstGeom>
        </p:spPr>
      </p:pic>
      <mc:AlternateContent xmlns:mc="http://schemas.openxmlformats.org/markup-compatibility/2006" xmlns:a14="http://schemas.microsoft.com/office/drawing/2010/main">
        <mc:Choice Requires="a14">
          <p:sp>
            <p:nvSpPr>
              <p:cNvPr id="7" name="文本框 13"/>
              <p:cNvSpPr txBox="1"/>
              <p:nvPr/>
            </p:nvSpPr>
            <p:spPr>
              <a:xfrm>
                <a:off x="635826" y="1866900"/>
                <a:ext cx="1828800" cy="530915"/>
              </a:xfrm>
              <a:prstGeom prst="rect">
                <a:avLst/>
              </a:prstGeom>
              <a:noFill/>
            </p:spPr>
            <p:txBody>
              <a:bodyPr wrap="square" lIns="68580" tIns="34290" rIns="68580" bIns="34290" rtlCol="0">
                <a:spAutoFit/>
              </a:bodyPr>
              <a:lstStyle/>
              <a:p>
                <a:r>
                  <a:rPr lang="en-US" sz="1500" b="1" dirty="0">
                    <a:effectLst>
                      <a:outerShdw blurRad="38100" dist="38100" dir="2700000" algn="tl">
                        <a:srgbClr val="000000">
                          <a:alpha val="43137"/>
                        </a:srgbClr>
                      </a:outerShdw>
                    </a:effectLst>
                  </a:rPr>
                  <a:t>zero chromaticity</a:t>
                </a:r>
              </a:p>
              <a:p>
                <a14:m>
                  <m:oMath xmlns:m="http://schemas.openxmlformats.org/officeDocument/2006/math">
                    <m:sSub>
                      <m:sSubPr>
                        <m:ctrlPr>
                          <a:rPr lang="en-US" sz="1500" b="1" i="1">
                            <a:effectLst>
                              <a:outerShdw blurRad="38100" dist="38100" dir="2700000" algn="tl">
                                <a:srgbClr val="000000">
                                  <a:alpha val="43137"/>
                                </a:srgbClr>
                              </a:outerShdw>
                            </a:effectLst>
                            <a:latin typeface="Cambria Math"/>
                          </a:rPr>
                        </m:ctrlPr>
                      </m:sSubPr>
                      <m:e>
                        <m:r>
                          <a:rPr lang="en-US" sz="1500" b="1" i="1">
                            <a:effectLst>
                              <a:outerShdw blurRad="38100" dist="38100" dir="2700000" algn="tl">
                                <a:srgbClr val="000000">
                                  <a:alpha val="43137"/>
                                </a:srgbClr>
                              </a:outerShdw>
                            </a:effectLst>
                            <a:latin typeface="Cambria Math" panose="02040503050406030204" pitchFamily="18" charset="0"/>
                          </a:rPr>
                          <m:t>𝑰</m:t>
                        </m:r>
                      </m:e>
                      <m:sub>
                        <m:r>
                          <a:rPr lang="en-US" sz="1500" b="1" i="1">
                            <a:effectLst>
                              <a:outerShdw blurRad="38100" dist="38100" dir="2700000" algn="tl">
                                <a:srgbClr val="000000">
                                  <a:alpha val="43137"/>
                                </a:srgbClr>
                              </a:outerShdw>
                            </a:effectLst>
                            <a:latin typeface="Cambria Math" panose="02040503050406030204" pitchFamily="18" charset="0"/>
                          </a:rPr>
                          <m:t>𝒕𝒉</m:t>
                        </m:r>
                      </m:sub>
                    </m:sSub>
                    <m:r>
                      <a:rPr lang="en-US" sz="1500" b="1" i="1">
                        <a:effectLst>
                          <a:outerShdw blurRad="38100" dist="38100" dir="2700000" algn="tl">
                            <a:srgbClr val="000000">
                              <a:alpha val="43137"/>
                            </a:srgbClr>
                          </a:outerShdw>
                        </a:effectLst>
                        <a:latin typeface="Cambria Math" panose="02040503050406030204" pitchFamily="18" charset="0"/>
                      </a:rPr>
                      <m:t>≈ </m:t>
                    </m:r>
                  </m:oMath>
                </a14:m>
                <a:r>
                  <a:rPr lang="en-US" sz="1500" b="1" dirty="0">
                    <a:effectLst>
                      <a:outerShdw blurRad="38100" dist="38100" dir="2700000" algn="tl">
                        <a:srgbClr val="000000">
                          <a:alpha val="43137"/>
                        </a:srgbClr>
                      </a:outerShdw>
                    </a:effectLst>
                  </a:rPr>
                  <a:t>0.42 </a:t>
                </a:r>
                <a:r>
                  <a:rPr lang="en-US" sz="1500" b="1" dirty="0" err="1">
                    <a:effectLst>
                      <a:outerShdw blurRad="38100" dist="38100" dir="2700000" algn="tl">
                        <a:srgbClr val="000000">
                          <a:alpha val="43137"/>
                        </a:srgbClr>
                      </a:outerShdw>
                    </a:effectLst>
                  </a:rPr>
                  <a:t>nC</a:t>
                </a:r>
                <a:r>
                  <a:rPr lang="en-US" sz="1500" b="1" dirty="0">
                    <a:effectLst>
                      <a:outerShdw blurRad="38100" dist="38100" dir="2700000" algn="tl">
                        <a:srgbClr val="000000">
                          <a:alpha val="43137"/>
                        </a:srgbClr>
                      </a:outerShdw>
                    </a:effectLst>
                  </a:rPr>
                  <a:t>/bunch</a:t>
                </a:r>
              </a:p>
            </p:txBody>
          </p:sp>
        </mc:Choice>
        <mc:Fallback xmlns="">
          <p:sp>
            <p:nvSpPr>
              <p:cNvPr id="7" name="文本框 13"/>
              <p:cNvSpPr txBox="1">
                <a:spLocks noRot="1" noChangeAspect="1" noMove="1" noResize="1" noEditPoints="1" noAdjustHandles="1" noChangeArrowheads="1" noChangeShapeType="1" noTextEdit="1"/>
              </p:cNvSpPr>
              <p:nvPr/>
            </p:nvSpPr>
            <p:spPr>
              <a:xfrm>
                <a:off x="635826" y="1866900"/>
                <a:ext cx="1828800" cy="530915"/>
              </a:xfrm>
              <a:prstGeom prst="rect">
                <a:avLst/>
              </a:prstGeom>
              <a:blipFill rotWithShape="1">
                <a:blip r:embed="rId6"/>
                <a:stretch>
                  <a:fillRect l="-2667" t="-4598" r="-667" b="-183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14"/>
              <p:cNvSpPr txBox="1"/>
              <p:nvPr/>
            </p:nvSpPr>
            <p:spPr>
              <a:xfrm>
                <a:off x="3704402" y="1866900"/>
                <a:ext cx="1600200" cy="532310"/>
              </a:xfrm>
              <a:prstGeom prst="rect">
                <a:avLst/>
              </a:prstGeom>
              <a:noFill/>
            </p:spPr>
            <p:txBody>
              <a:bodyPr wrap="square" lIns="68580" tIns="34290" rIns="68580" bIns="34290" rtlCol="0">
                <a:spAutoFit/>
              </a:bodyPr>
              <a:lstStyle/>
              <a:p>
                <a:r>
                  <a:rPr lang="en-US" sz="1500" b="1" dirty="0">
                    <a:effectLst>
                      <a:outerShdw blurRad="38100" dist="38100" dir="2700000" algn="tl">
                        <a:srgbClr val="000000">
                          <a:alpha val="43137"/>
                        </a:srgbClr>
                      </a:outerShdw>
                    </a:effectLst>
                  </a:rPr>
                  <a:t>+5 chromaticity</a:t>
                </a:r>
              </a:p>
              <a:p>
                <a14:m>
                  <m:oMath xmlns:m="http://schemas.openxmlformats.org/officeDocument/2006/math">
                    <m:sSub>
                      <m:sSubPr>
                        <m:ctrlPr>
                          <a:rPr lang="en-US" sz="1500" b="1" i="1">
                            <a:effectLst>
                              <a:outerShdw blurRad="38100" dist="38100" dir="2700000" algn="tl">
                                <a:srgbClr val="000000">
                                  <a:alpha val="43137"/>
                                </a:srgbClr>
                              </a:outerShdw>
                            </a:effectLst>
                            <a:latin typeface="Cambria Math"/>
                          </a:rPr>
                        </m:ctrlPr>
                      </m:sSubPr>
                      <m:e>
                        <m:r>
                          <a:rPr lang="en-US" sz="1500" b="1" i="1">
                            <a:effectLst>
                              <a:outerShdw blurRad="38100" dist="38100" dir="2700000" algn="tl">
                                <a:srgbClr val="000000">
                                  <a:alpha val="43137"/>
                                </a:srgbClr>
                              </a:outerShdw>
                            </a:effectLst>
                            <a:latin typeface="Cambria Math" panose="02040503050406030204" pitchFamily="18" charset="0"/>
                          </a:rPr>
                          <m:t>𝑰</m:t>
                        </m:r>
                      </m:e>
                      <m:sub>
                        <m:r>
                          <a:rPr lang="en-US" sz="1500" b="1" i="1">
                            <a:effectLst>
                              <a:outerShdw blurRad="38100" dist="38100" dir="2700000" algn="tl">
                                <a:srgbClr val="000000">
                                  <a:alpha val="43137"/>
                                </a:srgbClr>
                              </a:outerShdw>
                            </a:effectLst>
                            <a:latin typeface="Cambria Math" panose="02040503050406030204" pitchFamily="18" charset="0"/>
                          </a:rPr>
                          <m:t>𝒕𝒉</m:t>
                        </m:r>
                      </m:sub>
                    </m:sSub>
                  </m:oMath>
                </a14:m>
                <a:r>
                  <a:rPr lang="en-US" sz="1500" b="1" dirty="0">
                    <a:effectLst>
                      <a:outerShdw blurRad="38100" dist="38100" dir="2700000" algn="tl">
                        <a:srgbClr val="000000">
                          <a:alpha val="43137"/>
                        </a:srgbClr>
                      </a:outerShdw>
                    </a:effectLst>
                  </a:rPr>
                  <a:t>&gt; 30 </a:t>
                </a:r>
                <a:r>
                  <a:rPr lang="en-US" sz="1500" b="1" dirty="0" err="1">
                    <a:effectLst>
                      <a:outerShdw blurRad="38100" dist="38100" dir="2700000" algn="tl">
                        <a:srgbClr val="000000">
                          <a:alpha val="43137"/>
                        </a:srgbClr>
                      </a:outerShdw>
                    </a:effectLst>
                  </a:rPr>
                  <a:t>nC</a:t>
                </a:r>
                <a:r>
                  <a:rPr lang="en-US" sz="1500" b="1" dirty="0">
                    <a:effectLst>
                      <a:outerShdw blurRad="38100" dist="38100" dir="2700000" algn="tl">
                        <a:srgbClr val="000000">
                          <a:alpha val="43137"/>
                        </a:srgbClr>
                      </a:outerShdw>
                    </a:effectLst>
                  </a:rPr>
                  <a:t>/bunch</a:t>
                </a:r>
              </a:p>
            </p:txBody>
          </p:sp>
        </mc:Choice>
        <mc:Fallback xmlns="">
          <p:sp>
            <p:nvSpPr>
              <p:cNvPr id="8" name="文本框 14"/>
              <p:cNvSpPr txBox="1">
                <a:spLocks noRot="1" noChangeAspect="1" noMove="1" noResize="1" noEditPoints="1" noAdjustHandles="1" noChangeArrowheads="1" noChangeShapeType="1" noTextEdit="1"/>
              </p:cNvSpPr>
              <p:nvPr/>
            </p:nvSpPr>
            <p:spPr>
              <a:xfrm>
                <a:off x="3704402" y="1866900"/>
                <a:ext cx="1600200" cy="532310"/>
              </a:xfrm>
              <a:prstGeom prst="rect">
                <a:avLst/>
              </a:prstGeom>
              <a:blipFill rotWithShape="1">
                <a:blip r:embed="rId7"/>
                <a:stretch>
                  <a:fillRect l="-3053" t="-4545" b="-17045"/>
                </a:stretch>
              </a:blipFill>
            </p:spPr>
            <p:txBody>
              <a:bodyPr/>
              <a:lstStyle/>
              <a:p>
                <a:r>
                  <a:rPr lang="zh-CN" altLang="en-US">
                    <a:noFill/>
                  </a:rPr>
                  <a:t> </a:t>
                </a:r>
              </a:p>
            </p:txBody>
          </p:sp>
        </mc:Fallback>
      </mc:AlternateContent>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7824" y="2720791"/>
            <a:ext cx="2948940" cy="1965959"/>
          </a:xfrm>
          <a:prstGeom prst="rect">
            <a:avLst/>
          </a:prstGeom>
        </p:spPr>
      </p:pic>
      <p:grpSp>
        <p:nvGrpSpPr>
          <p:cNvPr id="16" name="组合 15"/>
          <p:cNvGrpSpPr/>
          <p:nvPr/>
        </p:nvGrpSpPr>
        <p:grpSpPr>
          <a:xfrm>
            <a:off x="3281200" y="742951"/>
            <a:ext cx="5827304" cy="3869025"/>
            <a:chOff x="3281200" y="742951"/>
            <a:chExt cx="5827304" cy="3869025"/>
          </a:xfrm>
        </p:grpSpPr>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8184" y="742951"/>
              <a:ext cx="2304255" cy="1536170"/>
            </a:xfrm>
            <a:prstGeom prst="rect">
              <a:avLst/>
            </a:prstGeom>
          </p:spPr>
        </p:pic>
        <p:pic>
          <p:nvPicPr>
            <p:cNvPr id="11" name="内容占位符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28185" y="3075806"/>
              <a:ext cx="2304255" cy="1536170"/>
            </a:xfrm>
            <a:prstGeom prst="rect">
              <a:avLst/>
            </a:prstGeom>
          </p:spPr>
        </p:pic>
        <p:sp>
          <p:nvSpPr>
            <p:cNvPr id="12" name="右箭头 11"/>
            <p:cNvSpPr/>
            <p:nvPr/>
          </p:nvSpPr>
          <p:spPr>
            <a:xfrm>
              <a:off x="5757080" y="2597303"/>
              <a:ext cx="486054" cy="190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3" name="文本框 9"/>
            <p:cNvSpPr txBox="1"/>
            <p:nvPr/>
          </p:nvSpPr>
          <p:spPr>
            <a:xfrm>
              <a:off x="5532818" y="2699290"/>
              <a:ext cx="891300" cy="300083"/>
            </a:xfrm>
            <a:prstGeom prst="rect">
              <a:avLst/>
            </a:prstGeom>
            <a:noFill/>
          </p:spPr>
          <p:txBody>
            <a:bodyPr wrap="square" lIns="68580" tIns="34290" rIns="68580" bIns="34290" rtlCol="0">
              <a:spAutoFit/>
            </a:bodyPr>
            <a:lstStyle/>
            <a:p>
              <a:pPr algn="ctr"/>
              <a:r>
                <a:rPr lang="en-US" sz="1500" b="1" dirty="0">
                  <a:solidFill>
                    <a:schemeClr val="accent1">
                      <a:lumMod val="75000"/>
                    </a:schemeClr>
                  </a:solidFill>
                  <a:effectLst>
                    <a:outerShdw blurRad="38100" dist="38100" dir="2700000" algn="tl">
                      <a:srgbClr val="000000">
                        <a:alpha val="43137"/>
                      </a:srgbClr>
                    </a:outerShdw>
                  </a:effectLst>
                </a:rPr>
                <a:t>Zoom in</a:t>
              </a:r>
            </a:p>
          </p:txBody>
        </p:sp>
        <p:sp>
          <p:nvSpPr>
            <p:cNvPr id="14" name="矩形 13"/>
            <p:cNvSpPr/>
            <p:nvPr/>
          </p:nvSpPr>
          <p:spPr>
            <a:xfrm>
              <a:off x="6300192" y="2480578"/>
              <a:ext cx="2808312" cy="692497"/>
            </a:xfrm>
            <a:prstGeom prst="rect">
              <a:avLst/>
            </a:prstGeom>
          </p:spPr>
          <p:txBody>
            <a:bodyPr wrap="square">
              <a:spAutoFit/>
            </a:bodyPr>
            <a:lstStyle/>
            <a:p>
              <a:pPr algn="just"/>
              <a:r>
                <a:rPr lang="en-US" altLang="zh-CN" sz="1300" b="1" dirty="0">
                  <a:solidFill>
                    <a:srgbClr val="0070C0"/>
                  </a:solidFill>
                  <a:effectLst>
                    <a:outerShdw blurRad="38100" dist="38100" dir="2700000" algn="tl">
                      <a:srgbClr val="000000">
                        <a:alpha val="43137"/>
                      </a:srgbClr>
                    </a:outerShdw>
                  </a:effectLst>
                </a:rPr>
                <a:t>High-charge effects in the transient process after injection </a:t>
              </a:r>
              <a:r>
                <a:rPr lang="en-US" altLang="zh-CN" sz="1300" b="1" dirty="0" smtClean="0">
                  <a:solidFill>
                    <a:srgbClr val="0070C0"/>
                  </a:solidFill>
                  <a:effectLst>
                    <a:outerShdw blurRad="38100" dist="38100" dir="2700000" algn="tl">
                      <a:srgbClr val="000000">
                        <a:alpha val="43137"/>
                      </a:srgbClr>
                    </a:outerShdw>
                  </a:effectLst>
                </a:rPr>
                <a:t>needs carefully study</a:t>
              </a:r>
            </a:p>
          </p:txBody>
        </p:sp>
        <p:sp>
          <p:nvSpPr>
            <p:cNvPr id="15" name="圆角矩形 14"/>
            <p:cNvSpPr/>
            <p:nvPr/>
          </p:nvSpPr>
          <p:spPr>
            <a:xfrm>
              <a:off x="3281200" y="874189"/>
              <a:ext cx="210680" cy="36127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spTree>
    <p:extLst>
      <p:ext uri="{BB962C8B-B14F-4D97-AF65-F5344CB8AC3E}">
        <p14:creationId xmlns:p14="http://schemas.microsoft.com/office/powerpoint/2010/main" val="25491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Transverse resistive wall instability</a:t>
            </a:r>
            <a:endParaRPr lang="zh-CN" altLang="en-US" dirty="0"/>
          </a:p>
        </p:txBody>
      </p:sp>
      <p:sp>
        <p:nvSpPr>
          <p:cNvPr id="3" name="内容占位符 2"/>
          <p:cNvSpPr>
            <a:spLocks noGrp="1"/>
          </p:cNvSpPr>
          <p:nvPr>
            <p:ph idx="1"/>
          </p:nvPr>
        </p:nvSpPr>
        <p:spPr>
          <a:xfrm>
            <a:off x="323528" y="1060925"/>
            <a:ext cx="4320480" cy="3815081"/>
          </a:xfrm>
        </p:spPr>
        <p:txBody>
          <a:bodyPr>
            <a:normAutofit/>
          </a:bodyPr>
          <a:lstStyle/>
          <a:p>
            <a:pPr algn="just">
              <a:spcBef>
                <a:spcPts val="600"/>
              </a:spcBef>
            </a:pPr>
            <a:r>
              <a:rPr lang="en-US" altLang="zh-CN" sz="1800" dirty="0"/>
              <a:t> C</a:t>
            </a:r>
            <a:r>
              <a:rPr lang="en-US" altLang="zh-CN" sz="1800" dirty="0" smtClean="0"/>
              <a:t>oupled bunch instability can be driven by the resonance of the transverse resistive wall impedance around zero frequency.</a:t>
            </a:r>
          </a:p>
          <a:p>
            <a:pPr algn="just">
              <a:spcBef>
                <a:spcPts val="600"/>
              </a:spcBef>
            </a:pPr>
            <a:r>
              <a:rPr lang="en-US" altLang="zh-CN" sz="1800" dirty="0"/>
              <a:t> </a:t>
            </a:r>
            <a:r>
              <a:rPr lang="en-US" altLang="zh-CN" sz="1800" dirty="0" smtClean="0"/>
              <a:t>The instability growth time for the most dangerous mode (at </a:t>
            </a:r>
            <a:r>
              <a:rPr lang="en-US" altLang="zh-CN" sz="1800" dirty="0" smtClean="0">
                <a:sym typeface="Symbol"/>
              </a:rPr>
              <a:t></a:t>
            </a:r>
            <a:r>
              <a:rPr lang="en-US" altLang="zh-CN" sz="1800" dirty="0"/>
              <a:t>0.71</a:t>
            </a:r>
            <a:r>
              <a:rPr lang="en-US" altLang="zh-CN" sz="1800" i="1" dirty="0"/>
              <a:t>f</a:t>
            </a:r>
            <a:r>
              <a:rPr lang="en-US" altLang="zh-CN" sz="1800" baseline="-25000" dirty="0"/>
              <a:t>0</a:t>
            </a:r>
            <a:r>
              <a:rPr lang="en-US" altLang="zh-CN" sz="1800" dirty="0"/>
              <a:t>~</a:t>
            </a:r>
            <a:r>
              <a:rPr lang="en-US" altLang="zh-CN" sz="1800" dirty="0">
                <a:sym typeface="Symbol"/>
              </a:rPr>
              <a:t> </a:t>
            </a:r>
            <a:r>
              <a:rPr lang="en-US" altLang="zh-CN" sz="1800" dirty="0" smtClean="0"/>
              <a:t>156 kHz) is approximately 0.6 </a:t>
            </a:r>
            <a:r>
              <a:rPr lang="en-US" altLang="zh-CN" sz="1800" dirty="0" err="1" smtClean="0"/>
              <a:t>ms</a:t>
            </a:r>
            <a:r>
              <a:rPr lang="en-US" altLang="zh-CN" sz="1800" dirty="0" smtClean="0"/>
              <a:t> in vertical </a:t>
            </a:r>
            <a:r>
              <a:rPr lang="en-US" altLang="zh-CN" sz="1800" dirty="0" smtClean="0">
                <a:sym typeface="Symbol"/>
              </a:rPr>
              <a:t>bunch-by-bunch feedback damping is needed</a:t>
            </a:r>
            <a:r>
              <a:rPr lang="en-US" altLang="zh-CN" sz="1800" dirty="0" smtClean="0"/>
              <a:t>.</a:t>
            </a:r>
          </a:p>
          <a:p>
            <a:pPr algn="just">
              <a:spcBef>
                <a:spcPts val="600"/>
              </a:spcBef>
            </a:pPr>
            <a:r>
              <a:rPr lang="en-US" altLang="zh-CN" sz="1800" dirty="0" smtClean="0"/>
              <a:t> The resistive wall impedance generated by the IDs contributes more than half of the growth rate. </a:t>
            </a:r>
          </a:p>
          <a:p>
            <a:pPr algn="just">
              <a:spcBef>
                <a:spcPts val="600"/>
              </a:spcBef>
            </a:pPr>
            <a:r>
              <a:rPr lang="en-US" altLang="zh-CN" sz="1800" dirty="0" smtClean="0"/>
              <a:t> The growth time in the horizontal plane is approximately 1.4ms.</a:t>
            </a:r>
            <a:endParaRPr lang="en-US" altLang="zh-CN" sz="1800" dirty="0"/>
          </a:p>
          <a:p>
            <a:pPr algn="just">
              <a:spcBef>
                <a:spcPts val="600"/>
              </a:spcBef>
            </a:pPr>
            <a:endParaRPr lang="zh-CN" altLang="en-US" sz="1800" dirty="0"/>
          </a:p>
        </p:txBody>
      </p:sp>
      <p:pic>
        <p:nvPicPr>
          <p:cNvPr id="9218" name="Picture 2" descr="D:\New20180222\HEPS_Impedance\20200820With14IDs\ImpedanceData\Vertical\SumZy\Separate contributionsRW\ReZyzoo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131590"/>
            <a:ext cx="4478165" cy="276779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连接符 4"/>
          <p:cNvCxnSpPr/>
          <p:nvPr/>
        </p:nvCxnSpPr>
        <p:spPr>
          <a:xfrm>
            <a:off x="6291646" y="1203886"/>
            <a:ext cx="0" cy="252000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436096" y="1212144"/>
            <a:ext cx="0" cy="252000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117918" y="1220690"/>
            <a:ext cx="0" cy="252000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973468" y="1203598"/>
            <a:ext cx="0" cy="252000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036935" y="956161"/>
            <a:ext cx="603050" cy="276999"/>
          </a:xfrm>
          <a:prstGeom prst="rect">
            <a:avLst/>
          </a:prstGeom>
        </p:spPr>
        <p:txBody>
          <a:bodyPr wrap="none">
            <a:spAutoFit/>
          </a:bodyPr>
          <a:lstStyle/>
          <a:p>
            <a:r>
              <a:rPr lang="en-US" altLang="zh-CN" sz="1200" dirty="0" smtClean="0"/>
              <a:t>-0.71</a:t>
            </a:r>
            <a:r>
              <a:rPr lang="en-US" altLang="zh-CN" sz="1200" i="1" dirty="0"/>
              <a:t>f</a:t>
            </a:r>
            <a:r>
              <a:rPr lang="en-US" altLang="zh-CN" sz="1200" baseline="-25000" dirty="0"/>
              <a:t>0</a:t>
            </a:r>
            <a:endParaRPr lang="zh-CN" altLang="en-US" sz="1200" dirty="0"/>
          </a:p>
        </p:txBody>
      </p:sp>
      <p:sp>
        <p:nvSpPr>
          <p:cNvPr id="11" name="矩形 10"/>
          <p:cNvSpPr/>
          <p:nvPr/>
        </p:nvSpPr>
        <p:spPr>
          <a:xfrm>
            <a:off x="5181385" y="943691"/>
            <a:ext cx="603050" cy="276999"/>
          </a:xfrm>
          <a:prstGeom prst="rect">
            <a:avLst/>
          </a:prstGeom>
        </p:spPr>
        <p:txBody>
          <a:bodyPr wrap="none">
            <a:spAutoFit/>
          </a:bodyPr>
          <a:lstStyle/>
          <a:p>
            <a:r>
              <a:rPr lang="en-US" altLang="zh-CN" sz="1200" dirty="0" smtClean="0"/>
              <a:t>-1.71</a:t>
            </a:r>
            <a:r>
              <a:rPr lang="en-US" altLang="zh-CN" sz="1200" i="1" dirty="0" smtClean="0"/>
              <a:t>f</a:t>
            </a:r>
            <a:r>
              <a:rPr lang="en-US" altLang="zh-CN" sz="1200" baseline="-25000" dirty="0" smtClean="0"/>
              <a:t>0</a:t>
            </a:r>
            <a:endParaRPr lang="zh-CN" altLang="en-US" sz="1200" dirty="0"/>
          </a:p>
        </p:txBody>
      </p:sp>
      <p:sp>
        <p:nvSpPr>
          <p:cNvPr id="12" name="矩形 11"/>
          <p:cNvSpPr/>
          <p:nvPr/>
        </p:nvSpPr>
        <p:spPr>
          <a:xfrm>
            <a:off x="6948857" y="943691"/>
            <a:ext cx="556563" cy="276999"/>
          </a:xfrm>
          <a:prstGeom prst="rect">
            <a:avLst/>
          </a:prstGeom>
        </p:spPr>
        <p:txBody>
          <a:bodyPr wrap="none">
            <a:spAutoFit/>
          </a:bodyPr>
          <a:lstStyle/>
          <a:p>
            <a:r>
              <a:rPr lang="en-US" altLang="zh-CN" sz="1200" dirty="0" smtClean="0"/>
              <a:t>0.29</a:t>
            </a:r>
            <a:r>
              <a:rPr lang="en-US" altLang="zh-CN" sz="1200" i="1" dirty="0"/>
              <a:t>f</a:t>
            </a:r>
            <a:r>
              <a:rPr lang="en-US" altLang="zh-CN" sz="1200" baseline="-25000" dirty="0"/>
              <a:t>0</a:t>
            </a:r>
            <a:endParaRPr lang="zh-CN" altLang="en-US" sz="1200" dirty="0"/>
          </a:p>
        </p:txBody>
      </p:sp>
      <p:sp>
        <p:nvSpPr>
          <p:cNvPr id="13" name="矩形 12"/>
          <p:cNvSpPr/>
          <p:nvPr/>
        </p:nvSpPr>
        <p:spPr>
          <a:xfrm>
            <a:off x="7701314" y="956161"/>
            <a:ext cx="556563" cy="276999"/>
          </a:xfrm>
          <a:prstGeom prst="rect">
            <a:avLst/>
          </a:prstGeom>
        </p:spPr>
        <p:txBody>
          <a:bodyPr wrap="none">
            <a:spAutoFit/>
          </a:bodyPr>
          <a:lstStyle/>
          <a:p>
            <a:r>
              <a:rPr lang="en-US" altLang="zh-CN" sz="1200" dirty="0" smtClean="0"/>
              <a:t>1.29</a:t>
            </a:r>
            <a:r>
              <a:rPr lang="en-US" altLang="zh-CN" sz="1200" i="1" dirty="0"/>
              <a:t>f</a:t>
            </a:r>
            <a:r>
              <a:rPr lang="en-US" altLang="zh-CN" sz="1200" baseline="-25000" dirty="0"/>
              <a:t>0</a:t>
            </a:r>
            <a:endParaRPr lang="zh-CN" altLang="en-US" sz="1200" dirty="0"/>
          </a:p>
        </p:txBody>
      </p:sp>
    </p:spTree>
    <p:extLst>
      <p:ext uri="{BB962C8B-B14F-4D97-AF65-F5344CB8AC3E}">
        <p14:creationId xmlns:p14="http://schemas.microsoft.com/office/powerpoint/2010/main" val="3007995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Coupled bunch instability from HOMs</a:t>
            </a:r>
            <a:endParaRPr lang="zh-CN" altLang="en-US" dirty="0"/>
          </a:p>
        </p:txBody>
      </p:sp>
      <p:sp>
        <p:nvSpPr>
          <p:cNvPr id="3" name="内容占位符 2"/>
          <p:cNvSpPr>
            <a:spLocks noGrp="1"/>
          </p:cNvSpPr>
          <p:nvPr>
            <p:ph idx="1"/>
          </p:nvPr>
        </p:nvSpPr>
        <p:spPr>
          <a:xfrm>
            <a:off x="4355976" y="771550"/>
            <a:ext cx="4788024" cy="4248472"/>
          </a:xfrm>
        </p:spPr>
        <p:txBody>
          <a:bodyPr>
            <a:normAutofit/>
          </a:bodyPr>
          <a:lstStyle/>
          <a:p>
            <a:pPr algn="just">
              <a:spcBef>
                <a:spcPts val="600"/>
              </a:spcBef>
            </a:pPr>
            <a:r>
              <a:rPr lang="en-US" altLang="zh-CN" sz="1800" dirty="0" smtClean="0"/>
              <a:t>RF cavities</a:t>
            </a:r>
          </a:p>
          <a:p>
            <a:pPr lvl="1" algn="just">
              <a:spcBef>
                <a:spcPts val="600"/>
              </a:spcBef>
            </a:pPr>
            <a:r>
              <a:rPr lang="en-US" altLang="zh-CN" sz="1300" dirty="0">
                <a:latin typeface="+mj-ea"/>
              </a:rPr>
              <a:t>HOM absorber with large beam </a:t>
            </a:r>
            <a:r>
              <a:rPr lang="en-US" altLang="zh-CN" sz="1300" dirty="0" smtClean="0">
                <a:latin typeface="+mj-ea"/>
              </a:rPr>
              <a:t>pipe</a:t>
            </a:r>
          </a:p>
          <a:p>
            <a:pPr lvl="1">
              <a:lnSpc>
                <a:spcPct val="110000"/>
              </a:lnSpc>
              <a:spcBef>
                <a:spcPts val="600"/>
              </a:spcBef>
            </a:pPr>
            <a:r>
              <a:rPr lang="en-US" altLang="zh-CN" sz="1300" dirty="0">
                <a:latin typeface="+mj-ea"/>
              </a:rPr>
              <a:t>HOMs below cutoff frequency has been damped below the SR threshold</a:t>
            </a:r>
          </a:p>
          <a:p>
            <a:pPr algn="just">
              <a:spcBef>
                <a:spcPts val="600"/>
              </a:spcBef>
            </a:pPr>
            <a:endParaRPr lang="en-US" altLang="zh-CN" sz="1800" dirty="0"/>
          </a:p>
          <a:p>
            <a:pPr algn="just">
              <a:spcBef>
                <a:spcPts val="600"/>
              </a:spcBef>
            </a:pPr>
            <a:endParaRPr lang="en-US" altLang="zh-CN" sz="1800" dirty="0" smtClean="0"/>
          </a:p>
          <a:p>
            <a:pPr algn="just">
              <a:spcBef>
                <a:spcPts val="600"/>
              </a:spcBef>
            </a:pPr>
            <a:endParaRPr lang="en-US" altLang="zh-CN" sz="1800" dirty="0"/>
          </a:p>
          <a:p>
            <a:pPr algn="just">
              <a:spcBef>
                <a:spcPts val="600"/>
              </a:spcBef>
            </a:pPr>
            <a:endParaRPr lang="en-US" altLang="zh-CN" sz="1800" dirty="0" smtClean="0"/>
          </a:p>
          <a:p>
            <a:pPr algn="just">
              <a:spcBef>
                <a:spcPts val="600"/>
              </a:spcBef>
            </a:pPr>
            <a:endParaRPr lang="en-US" altLang="zh-CN" sz="1800" dirty="0" smtClean="0"/>
          </a:p>
          <a:p>
            <a:pPr algn="just">
              <a:spcBef>
                <a:spcPts val="600"/>
              </a:spcBef>
            </a:pPr>
            <a:r>
              <a:rPr lang="en-US" altLang="zh-CN" sz="1800" dirty="0" smtClean="0"/>
              <a:t>Wakefield simulations show that the HOMs from other components are bellow the threshold given by SR or </a:t>
            </a:r>
            <a:r>
              <a:rPr lang="en-US" altLang="zh-CN" sz="1800" dirty="0" err="1" smtClean="0"/>
              <a:t>BbyB</a:t>
            </a:r>
            <a:r>
              <a:rPr lang="en-US" altLang="zh-CN" sz="1800" dirty="0" smtClean="0"/>
              <a:t> feedback, more detailed </a:t>
            </a:r>
            <a:r>
              <a:rPr lang="en-US" altLang="zh-CN" sz="1800" dirty="0" err="1" smtClean="0"/>
              <a:t>eigenmode</a:t>
            </a:r>
            <a:r>
              <a:rPr lang="en-US" altLang="zh-CN" sz="1800" dirty="0" smtClean="0"/>
              <a:t> analysis are underway.</a:t>
            </a:r>
          </a:p>
          <a:p>
            <a:pPr algn="just">
              <a:spcBef>
                <a:spcPts val="600"/>
              </a:spcBef>
            </a:pPr>
            <a:endParaRPr lang="en-US" altLang="zh-CN" sz="1800" dirty="0"/>
          </a:p>
          <a:p>
            <a:pPr algn="just">
              <a:spcBef>
                <a:spcPts val="600"/>
              </a:spcBef>
            </a:pPr>
            <a:endParaRPr lang="zh-CN" altLang="en-US" sz="1800" dirty="0"/>
          </a:p>
        </p:txBody>
      </p:sp>
      <p:pic>
        <p:nvPicPr>
          <p:cNvPr id="8" name="图片 3">
            <a:extLst>
              <a:ext uri="{FF2B5EF4-FFF2-40B4-BE49-F238E27FC236}">
                <a16:creationId xmlns="" xmlns:a16="http://schemas.microsoft.com/office/drawing/2014/main" id="{192C395C-DA76-4116-BFCF-3383C7CB9A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9606" y="2067695"/>
            <a:ext cx="2299546" cy="131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5">
            <a:extLst>
              <a:ext uri="{FF2B5EF4-FFF2-40B4-BE49-F238E27FC236}">
                <a16:creationId xmlns="" xmlns:a16="http://schemas.microsoft.com/office/drawing/2014/main" id="{836255A8-1B7A-4609-BBB2-E7ED22423676}"/>
              </a:ext>
            </a:extLst>
          </p:cNvPr>
          <p:cNvGrpSpPr>
            <a:grpSpLocks noChangeAspect="1"/>
          </p:cNvGrpSpPr>
          <p:nvPr/>
        </p:nvGrpSpPr>
        <p:grpSpPr bwMode="auto">
          <a:xfrm>
            <a:off x="4433400" y="2168352"/>
            <a:ext cx="2370848" cy="1063956"/>
            <a:chOff x="186210" y="1134854"/>
            <a:chExt cx="3474720" cy="1558400"/>
          </a:xfrm>
        </p:grpSpPr>
        <p:pic>
          <p:nvPicPr>
            <p:cNvPr id="5" name="图片 6">
              <a:extLst>
                <a:ext uri="{FF2B5EF4-FFF2-40B4-BE49-F238E27FC236}">
                  <a16:creationId xmlns="" xmlns:a16="http://schemas.microsoft.com/office/drawing/2014/main" id="{C4636ED8-A44C-418E-A97C-0EEF106F45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210" y="1134854"/>
              <a:ext cx="3474720" cy="124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7">
              <a:extLst>
                <a:ext uri="{FF2B5EF4-FFF2-40B4-BE49-F238E27FC236}">
                  <a16:creationId xmlns="" xmlns:a16="http://schemas.microsoft.com/office/drawing/2014/main" id="{8200FD66-D8E3-4F9F-9443-145C60F02023}"/>
                </a:ext>
              </a:extLst>
            </p:cNvPr>
            <p:cNvSpPr txBox="1">
              <a:spLocks noChangeArrowheads="1"/>
            </p:cNvSpPr>
            <p:nvPr/>
          </p:nvSpPr>
          <p:spPr bwMode="auto">
            <a:xfrm>
              <a:off x="854591" y="2287528"/>
              <a:ext cx="2467352" cy="40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kumimoji="0" lang="en-US" altLang="zh-CN" sz="1200" dirty="0">
                  <a:solidFill>
                    <a:srgbClr val="C00000"/>
                  </a:solidFill>
                  <a:latin typeface="微软雅黑" panose="020B0503020204020204" pitchFamily="34" charset="-122"/>
                  <a:ea typeface="微软雅黑" panose="020B0503020204020204" pitchFamily="34" charset="-122"/>
                </a:rPr>
                <a:t>HOM absorber</a:t>
              </a:r>
              <a:endParaRPr kumimoji="0" lang="zh-CN" altLang="en-US" sz="1200" dirty="0">
                <a:solidFill>
                  <a:srgbClr val="C00000"/>
                </a:solidFill>
                <a:latin typeface="微软雅黑" panose="020B0503020204020204" pitchFamily="34" charset="-122"/>
                <a:ea typeface="微软雅黑" panose="020B0503020204020204" pitchFamily="34" charset="-122"/>
              </a:endParaRPr>
            </a:p>
          </p:txBody>
        </p:sp>
        <p:sp>
          <p:nvSpPr>
            <p:cNvPr id="7" name="圆角矩形 8">
              <a:extLst>
                <a:ext uri="{FF2B5EF4-FFF2-40B4-BE49-F238E27FC236}">
                  <a16:creationId xmlns="" xmlns:a16="http://schemas.microsoft.com/office/drawing/2014/main" id="{AE8F25BE-75E3-4E45-9A67-08F2851D8211}"/>
                </a:ext>
              </a:extLst>
            </p:cNvPr>
            <p:cNvSpPr/>
            <p:nvPr/>
          </p:nvSpPr>
          <p:spPr>
            <a:xfrm>
              <a:off x="1310057" y="1363361"/>
              <a:ext cx="396839" cy="8312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p>
          </p:txBody>
        </p:sp>
      </p:grpSp>
      <p:sp>
        <p:nvSpPr>
          <p:cNvPr id="9" name="内容占位符 2"/>
          <p:cNvSpPr txBox="1">
            <a:spLocks/>
          </p:cNvSpPr>
          <p:nvPr/>
        </p:nvSpPr>
        <p:spPr>
          <a:xfrm>
            <a:off x="179512" y="771550"/>
            <a:ext cx="4145368" cy="4248472"/>
          </a:xfrm>
          <a:prstGeom prst="rect">
            <a:avLst/>
          </a:prstGeom>
        </p:spPr>
        <p:txBody>
          <a:bodyPr vert="horz" lIns="68574" tIns="34289" rIns="68574" bIns="34289" rtlCol="0" anchor="t">
            <a:normAutofit/>
          </a:bodyPr>
          <a:lstStyle>
            <a:lvl1pPr marL="137147"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l"/>
              <a:defRPr lang="zh-CN" altLang="en-US" sz="2400" kern="1200" baseline="0" smtClean="0">
                <a:solidFill>
                  <a:srgbClr val="000099"/>
                </a:solidFill>
                <a:latin typeface="+mn-lt"/>
                <a:ea typeface="+mn-ea"/>
                <a:cs typeface="+mn-cs"/>
              </a:defRPr>
            </a:lvl1pPr>
            <a:lvl2pPr marL="514301"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n"/>
              <a:defRPr lang="zh-CN" altLang="en-US" sz="1800" kern="1200" smtClean="0">
                <a:solidFill>
                  <a:schemeClr val="tx1"/>
                </a:solidFill>
                <a:latin typeface="+mn-lt"/>
                <a:ea typeface="+mn-ea"/>
                <a:cs typeface="+mn-cs"/>
              </a:defRPr>
            </a:lvl2pPr>
            <a:lvl3pPr marL="857165"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u"/>
              <a:defRPr lang="zh-CN" altLang="en-US" sz="1500" kern="1200" smtClean="0">
                <a:solidFill>
                  <a:schemeClr val="tx1"/>
                </a:solidFill>
                <a:latin typeface="+mn-lt"/>
                <a:ea typeface="+mn-ea"/>
                <a:cs typeface="+mn-cs"/>
              </a:defRPr>
            </a:lvl3pPr>
            <a:lvl4pPr marL="1200030"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Ø"/>
              <a:defRPr lang="zh-CN" altLang="en-US" sz="1400" kern="1200" smtClean="0">
                <a:solidFill>
                  <a:schemeClr val="tx1"/>
                </a:solidFill>
                <a:latin typeface="+mn-lt"/>
                <a:ea typeface="+mn-ea"/>
                <a:cs typeface="+mn-cs"/>
              </a:defRPr>
            </a:lvl4pPr>
            <a:lvl5pPr marL="1542896"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ü"/>
              <a:defRPr lang="en-US" sz="1400" kern="1200" dirty="0">
                <a:solidFill>
                  <a:schemeClr val="tx1"/>
                </a:solidFill>
                <a:latin typeface="+mn-lt"/>
                <a:ea typeface="+mn-ea"/>
                <a:cs typeface="+mn-cs"/>
              </a:defRPr>
            </a:lvl5pPr>
            <a:lvl6pPr marL="1885762"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6pPr>
            <a:lvl7pPr marL="2228628"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7pPr>
            <a:lvl8pPr marL="2571494"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8pPr>
            <a:lvl9pPr marL="2914361"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9pPr>
          </a:lstStyle>
          <a:p>
            <a:pPr algn="just">
              <a:spcBef>
                <a:spcPts val="600"/>
              </a:spcBef>
            </a:pPr>
            <a:r>
              <a:rPr lang="en-US" altLang="zh-CN" sz="1800" dirty="0" smtClean="0"/>
              <a:t>CPMU&amp;IVU</a:t>
            </a:r>
          </a:p>
          <a:p>
            <a:pPr lvl="1" algn="just">
              <a:spcBef>
                <a:spcPts val="600"/>
              </a:spcBef>
            </a:pPr>
            <a:r>
              <a:rPr lang="en-US" altLang="zh-CN" sz="1300" dirty="0" smtClean="0">
                <a:latin typeface="+mj-ea"/>
              </a:rPr>
              <a:t>6 CPMU (2.64m) + 5 IVU (4.64m)</a:t>
            </a:r>
          </a:p>
          <a:p>
            <a:pPr lvl="1" algn="just">
              <a:spcBef>
                <a:spcPts val="600"/>
              </a:spcBef>
            </a:pPr>
            <a:r>
              <a:rPr lang="en-US" altLang="zh-CN" sz="1300" dirty="0" smtClean="0">
                <a:latin typeface="+mj-ea"/>
              </a:rPr>
              <a:t>HOM frequency depends on the length and gap </a:t>
            </a:r>
            <a:r>
              <a:rPr lang="en-US" altLang="zh-CN" sz="1300" dirty="0">
                <a:latin typeface="+mj-ea"/>
              </a:rPr>
              <a:t>(nominal: </a:t>
            </a:r>
            <a:r>
              <a:rPr lang="en-US" altLang="zh-CN" sz="1300" dirty="0" smtClean="0">
                <a:latin typeface="+mj-ea"/>
              </a:rPr>
              <a:t>5mm)</a:t>
            </a:r>
            <a:r>
              <a:rPr lang="en-US" altLang="zh-CN" dirty="0" smtClean="0"/>
              <a:t> </a:t>
            </a:r>
            <a:r>
              <a:rPr lang="en-US" altLang="zh-CN" sz="1300" dirty="0" smtClean="0">
                <a:latin typeface="+mj-ea"/>
              </a:rPr>
              <a:t>of the IDs</a:t>
            </a:r>
            <a:endParaRPr lang="en-US" altLang="zh-CN" sz="1800" dirty="0" smtClean="0"/>
          </a:p>
          <a:p>
            <a:pPr algn="just">
              <a:spcBef>
                <a:spcPts val="600"/>
              </a:spcBef>
            </a:pPr>
            <a:endParaRPr lang="en-US" altLang="zh-CN" sz="1800" dirty="0" smtClean="0"/>
          </a:p>
          <a:p>
            <a:pPr algn="just">
              <a:spcBef>
                <a:spcPts val="600"/>
              </a:spcBef>
            </a:pPr>
            <a:endParaRPr lang="en-US" altLang="zh-CN" sz="1800" dirty="0"/>
          </a:p>
          <a:p>
            <a:pPr algn="just">
              <a:spcBef>
                <a:spcPts val="600"/>
              </a:spcBef>
            </a:pPr>
            <a:endParaRPr lang="en-US" altLang="zh-CN" sz="1800" dirty="0" smtClean="0"/>
          </a:p>
          <a:p>
            <a:pPr algn="just">
              <a:spcBef>
                <a:spcPts val="600"/>
              </a:spcBef>
            </a:pPr>
            <a:endParaRPr lang="en-US" altLang="zh-CN" sz="1800" dirty="0"/>
          </a:p>
          <a:p>
            <a:pPr algn="just">
              <a:spcBef>
                <a:spcPts val="600"/>
              </a:spcBef>
            </a:pPr>
            <a:r>
              <a:rPr lang="en-US" altLang="zh-CN" sz="1800" dirty="0" smtClean="0"/>
              <a:t>Is this estimation too strict?</a:t>
            </a:r>
          </a:p>
          <a:p>
            <a:pPr lvl="1" algn="just">
              <a:spcBef>
                <a:spcPts val="600"/>
              </a:spcBef>
            </a:pPr>
            <a:r>
              <a:rPr lang="en-US" altLang="zh-CN" sz="1300" dirty="0">
                <a:latin typeface="+mj-ea"/>
              </a:rPr>
              <a:t>Resonance overlap with beam spectrum </a:t>
            </a:r>
            <a:r>
              <a:rPr lang="en-US" altLang="zh-CN" sz="1300" dirty="0" smtClean="0">
                <a:latin typeface="+mj-ea"/>
              </a:rPr>
              <a:t>line</a:t>
            </a:r>
          </a:p>
          <a:p>
            <a:pPr lvl="1" algn="just">
              <a:spcBef>
                <a:spcPts val="600"/>
              </a:spcBef>
            </a:pPr>
            <a:r>
              <a:rPr lang="en-US" altLang="zh-CN" sz="1300" dirty="0" smtClean="0">
                <a:latin typeface="+mj-ea"/>
              </a:rPr>
              <a:t>Measurements are weaker than simulations (3~4M</a:t>
            </a:r>
            <a:r>
              <a:rPr lang="en-US" altLang="zh-CN" sz="1300" dirty="0" smtClean="0">
                <a:latin typeface="+mj-ea"/>
                <a:sym typeface="Symbol"/>
              </a:rPr>
              <a:t>/m vs. 60~150</a:t>
            </a:r>
            <a:r>
              <a:rPr lang="en-US" altLang="zh-CN" sz="1300" dirty="0">
                <a:latin typeface="+mj-ea"/>
              </a:rPr>
              <a:t>M</a:t>
            </a:r>
            <a:r>
              <a:rPr lang="en-US" altLang="zh-CN" sz="1300" dirty="0">
                <a:latin typeface="+mj-ea"/>
                <a:sym typeface="Symbol"/>
              </a:rPr>
              <a:t>/</a:t>
            </a:r>
            <a:r>
              <a:rPr lang="en-US" altLang="zh-CN" sz="1300" dirty="0" smtClean="0">
                <a:latin typeface="+mj-ea"/>
                <a:sym typeface="Symbol"/>
              </a:rPr>
              <a:t>m</a:t>
            </a:r>
            <a:r>
              <a:rPr lang="en-US" altLang="zh-CN" sz="1300" dirty="0" smtClean="0">
                <a:latin typeface="+mj-ea"/>
              </a:rPr>
              <a:t>)</a:t>
            </a:r>
          </a:p>
          <a:p>
            <a:pPr lvl="1" algn="just">
              <a:spcBef>
                <a:spcPts val="600"/>
              </a:spcBef>
            </a:pPr>
            <a:r>
              <a:rPr lang="en-US" altLang="zh-CN" sz="1300" dirty="0" smtClean="0">
                <a:latin typeface="+mj-ea"/>
              </a:rPr>
              <a:t>Damping from chromaticity?</a:t>
            </a:r>
            <a:endParaRPr lang="en-US" altLang="zh-CN" sz="1300" dirty="0">
              <a:latin typeface="+mj-ea"/>
            </a:endParaRPr>
          </a:p>
        </p:txBody>
      </p:sp>
      <p:pic>
        <p:nvPicPr>
          <p:cNvPr id="2050" name="Picture 2" descr="D:\New20180222\HEPS_Impedance\IDs20200914\CPMU\HOMs\ComapreWithThresholds\ZY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1851670"/>
            <a:ext cx="2152361" cy="1565354"/>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276494" y="2306236"/>
            <a:ext cx="862737" cy="261610"/>
          </a:xfrm>
          <a:prstGeom prst="rect">
            <a:avLst/>
          </a:prstGeom>
        </p:spPr>
        <p:txBody>
          <a:bodyPr wrap="none">
            <a:spAutoFit/>
          </a:bodyPr>
          <a:lstStyle/>
          <a:p>
            <a:r>
              <a:rPr lang="en-US" altLang="zh-CN" sz="1100" dirty="0">
                <a:latin typeface="+mj-ea"/>
              </a:rPr>
              <a:t> S</a:t>
            </a:r>
            <a:r>
              <a:rPr lang="en-US" altLang="zh-CN" sz="1100" dirty="0" smtClean="0">
                <a:latin typeface="+mj-ea"/>
              </a:rPr>
              <a:t>ingle ID:</a:t>
            </a:r>
            <a:endParaRPr lang="zh-CN" altLang="en-US" sz="1100" dirty="0"/>
          </a:p>
        </p:txBody>
      </p:sp>
    </p:spTree>
    <p:extLst>
      <p:ext uri="{BB962C8B-B14F-4D97-AF65-F5344CB8AC3E}">
        <p14:creationId xmlns:p14="http://schemas.microsoft.com/office/powerpoint/2010/main" val="4022717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Main parameters </a:t>
            </a:r>
            <a:r>
              <a:rPr lang="en-US" altLang="zh-CN" dirty="0"/>
              <a:t>and </a:t>
            </a:r>
            <a:r>
              <a:rPr lang="en-US" altLang="zh-CN" dirty="0" smtClean="0"/>
              <a:t>schematic </a:t>
            </a:r>
            <a:r>
              <a:rPr lang="en-US" altLang="zh-CN" dirty="0"/>
              <a:t>layout</a:t>
            </a:r>
            <a:endParaRPr lang="zh-CN" altLang="en-US" dirty="0"/>
          </a:p>
        </p:txBody>
      </p:sp>
      <p:graphicFrame>
        <p:nvGraphicFramePr>
          <p:cNvPr id="4" name="内容占位符 7"/>
          <p:cNvGraphicFramePr>
            <a:graphicFrameLocks/>
          </p:cNvGraphicFramePr>
          <p:nvPr>
            <p:extLst>
              <p:ext uri="{D42A27DB-BD31-4B8C-83A1-F6EECF244321}">
                <p14:modId xmlns:p14="http://schemas.microsoft.com/office/powerpoint/2010/main" val="2064506494"/>
              </p:ext>
            </p:extLst>
          </p:nvPr>
        </p:nvGraphicFramePr>
        <p:xfrm>
          <a:off x="611560" y="828697"/>
          <a:ext cx="4104456" cy="2751165"/>
        </p:xfrm>
        <a:graphic>
          <a:graphicData uri="http://schemas.openxmlformats.org/drawingml/2006/table">
            <a:tbl>
              <a:tblPr firstRow="1" bandRow="1"/>
              <a:tblGrid>
                <a:gridCol w="3146133"/>
                <a:gridCol w="958323"/>
              </a:tblGrid>
              <a:tr h="299303">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r>
                        <a:rPr lang="en-US" altLang="zh-CN" sz="1400" b="0" dirty="0" smtClean="0">
                          <a:solidFill>
                            <a:srgbClr val="FFFF00"/>
                          </a:solidFill>
                        </a:rPr>
                        <a:t>Main parameters</a:t>
                      </a:r>
                      <a:endParaRPr lang="zh-CN" altLang="en-US" sz="1400" b="0" dirty="0">
                        <a:solidFill>
                          <a:srgbClr val="FFFF00"/>
                        </a:solidFill>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r>
                        <a:rPr lang="en-US" altLang="zh-CN" sz="1400" b="0" dirty="0" smtClean="0">
                          <a:solidFill>
                            <a:srgbClr val="FFFF00"/>
                          </a:solidFill>
                        </a:rPr>
                        <a:t>Value</a:t>
                      </a:r>
                      <a:endParaRPr lang="zh-CN" altLang="en-US" sz="1400" b="0" dirty="0">
                        <a:solidFill>
                          <a:srgbClr val="FFFF00"/>
                        </a:solidFill>
                      </a:endParaRPr>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r>
              <a:tr h="29930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t>Beam</a:t>
                      </a:r>
                      <a:r>
                        <a:rPr lang="en-US" altLang="zh-CN" sz="1400" baseline="0" dirty="0" smtClean="0"/>
                        <a:t> energy [</a:t>
                      </a:r>
                      <a:r>
                        <a:rPr lang="en-US" altLang="zh-CN" sz="1400" baseline="0" dirty="0" err="1" smtClean="0"/>
                        <a:t>GeV</a:t>
                      </a:r>
                      <a:r>
                        <a:rPr lang="en-US" altLang="zh-CN" sz="1400" baseline="0" dirty="0" smtClean="0"/>
                        <a:t>]</a:t>
                      </a:r>
                      <a:endParaRPr lang="zh-CN" altLang="en-US" sz="14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t>6</a:t>
                      </a:r>
                      <a:endParaRPr lang="zh-CN" altLang="en-US" sz="1400" dirty="0"/>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29930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t>Circumference [m]</a:t>
                      </a:r>
                      <a:endParaRPr lang="zh-CN" alt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t>1360.4</a:t>
                      </a:r>
                      <a:endParaRPr lang="zh-CN" altLang="en-US" sz="1400" dirty="0"/>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29930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err="1" smtClean="0"/>
                        <a:t>Emittance</a:t>
                      </a:r>
                      <a:r>
                        <a:rPr lang="en-US" altLang="zh-CN" sz="1400" dirty="0" smtClean="0"/>
                        <a:t> [</a:t>
                      </a:r>
                      <a:r>
                        <a:rPr lang="en-US" altLang="zh-CN" sz="1400" dirty="0" err="1" smtClean="0"/>
                        <a:t>pm.rad</a:t>
                      </a:r>
                      <a:r>
                        <a:rPr lang="en-US" altLang="zh-CN" sz="1400" dirty="0" smtClean="0"/>
                        <a:t>]</a:t>
                      </a:r>
                      <a:endParaRPr lang="zh-CN" alt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t>&lt; 60</a:t>
                      </a:r>
                      <a:endParaRPr lang="zh-CN" altLang="en-US" sz="1400" dirty="0"/>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29930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marL="0" marR="0" indent="0" algn="l" defTabSz="685732" rtl="0" eaLnBrk="1" fontAlgn="auto" latinLnBrk="0" hangingPunct="1">
                        <a:lnSpc>
                          <a:spcPct val="100000"/>
                        </a:lnSpc>
                        <a:spcBef>
                          <a:spcPts val="0"/>
                        </a:spcBef>
                        <a:spcAft>
                          <a:spcPts val="0"/>
                        </a:spcAft>
                        <a:buClrTx/>
                        <a:buSzTx/>
                        <a:buFontTx/>
                        <a:buNone/>
                        <a:tabLst/>
                        <a:defRPr/>
                      </a:pPr>
                      <a:r>
                        <a:rPr lang="en-US" altLang="zh-CN" sz="1400" dirty="0" smtClean="0"/>
                        <a:t>Brightness [</a:t>
                      </a:r>
                      <a:r>
                        <a:rPr lang="en-US" altLang="zh-CN" sz="1400" dirty="0" err="1" smtClean="0"/>
                        <a:t>phs</a:t>
                      </a:r>
                      <a:r>
                        <a:rPr lang="en-US" altLang="zh-CN" sz="1400" dirty="0" smtClean="0"/>
                        <a:t>/s/mm</a:t>
                      </a:r>
                      <a:r>
                        <a:rPr lang="en-US" altLang="zh-CN" sz="1400" baseline="30000" dirty="0" smtClean="0"/>
                        <a:t>2</a:t>
                      </a:r>
                      <a:r>
                        <a:rPr lang="en-US" altLang="zh-CN" sz="1400" dirty="0" smtClean="0"/>
                        <a:t>/mrad</a:t>
                      </a:r>
                      <a:r>
                        <a:rPr lang="en-US" altLang="zh-CN" sz="1400" baseline="30000" dirty="0" smtClean="0"/>
                        <a:t>2</a:t>
                      </a:r>
                      <a:r>
                        <a:rPr lang="en-US" altLang="zh-CN" sz="1400" dirty="0" smtClean="0"/>
                        <a:t>/0.1%BW]</a:t>
                      </a:r>
                      <a:endParaRPr lang="zh-CN" altLang="en-US" sz="1400" dirty="0"/>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t>&gt;10</a:t>
                      </a:r>
                      <a:r>
                        <a:rPr lang="en-US" altLang="zh-CN" sz="1400" baseline="30000" dirty="0" smtClean="0"/>
                        <a:t>22</a:t>
                      </a:r>
                      <a:endParaRPr lang="zh-CN" altLang="en-US" sz="1400" baseline="30000" dirty="0"/>
                    </a:p>
                  </a:txBody>
                  <a:tcPr marL="68580" marR="68580" marT="34290" marB="3429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29930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t>Beam current [mA]</a:t>
                      </a:r>
                      <a:endParaRPr lang="zh-CN" alt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sym typeface="Symbol" panose="05050102010706020507" pitchFamily="18" charset="2"/>
                        </a:rPr>
                        <a:t>200</a:t>
                      </a:r>
                      <a:endParaRPr lang="zh-CN" altLang="en-US" sz="1400" dirty="0"/>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r>
              <a:tr h="29930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i="1" dirty="0" smtClean="0">
                          <a:sym typeface="Symbol"/>
                        </a:rPr>
                        <a:t></a:t>
                      </a:r>
                      <a:r>
                        <a:rPr lang="en-US" altLang="zh-CN" sz="1400" i="1" baseline="-25000" dirty="0" smtClean="0">
                          <a:sym typeface="Symbol"/>
                        </a:rPr>
                        <a:t>z</a:t>
                      </a:r>
                      <a:r>
                        <a:rPr lang="en-US" altLang="zh-CN" sz="1400" dirty="0" smtClean="0">
                          <a:sym typeface="Symbol"/>
                        </a:rPr>
                        <a:t> a</a:t>
                      </a:r>
                      <a:r>
                        <a:rPr lang="en-US" altLang="zh-CN" sz="1400" dirty="0" smtClean="0"/>
                        <a:t>t</a:t>
                      </a:r>
                      <a:r>
                        <a:rPr lang="en-US" altLang="zh-CN" sz="1400" baseline="0" dirty="0" smtClean="0"/>
                        <a:t> zero current W/O HRF [mm]</a:t>
                      </a:r>
                      <a:endParaRPr lang="zh-CN" altLang="en-US" sz="14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altLang="zh-CN" sz="1400" dirty="0" smtClean="0"/>
                        <a:t>4.6</a:t>
                      </a:r>
                      <a:endParaRPr lang="zh-CN" altLang="en-US" sz="1400" dirty="0"/>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2993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i="1" dirty="0" smtClean="0">
                          <a:sym typeface="Symbol"/>
                        </a:rPr>
                        <a:t></a:t>
                      </a:r>
                      <a:r>
                        <a:rPr lang="en-US" altLang="zh-CN" sz="1400" i="1" baseline="-25000" dirty="0" smtClean="0">
                          <a:sym typeface="Symbol"/>
                        </a:rPr>
                        <a:t>z</a:t>
                      </a:r>
                      <a:r>
                        <a:rPr lang="en-US" altLang="zh-CN" sz="1400" dirty="0" smtClean="0">
                          <a:sym typeface="Symbol"/>
                        </a:rPr>
                        <a:t> a</a:t>
                      </a:r>
                      <a:r>
                        <a:rPr lang="en-US" altLang="zh-CN" sz="1400" dirty="0" smtClean="0"/>
                        <a:t>t</a:t>
                      </a:r>
                      <a:r>
                        <a:rPr lang="en-US" altLang="zh-CN" sz="1400" baseline="0" dirty="0" smtClean="0"/>
                        <a:t> zero current W/ HRF [mm]</a:t>
                      </a:r>
                      <a:endParaRPr lang="zh-CN" altLang="en-US" sz="1400" dirty="0" smtClean="0"/>
                    </a:p>
                  </a:txBody>
                  <a:tcPr marL="68580" marR="68580" marT="34290" marB="3429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r>
                        <a:rPr lang="en-US" altLang="zh-CN" sz="1400" dirty="0" smtClean="0"/>
                        <a:t>28</a:t>
                      </a:r>
                      <a:endParaRPr lang="zh-CN" altLang="en-US" sz="1400" dirty="0"/>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r>
              <a:tr h="356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Radiation damping time (x/y/z) [</a:t>
                      </a:r>
                      <a:r>
                        <a:rPr lang="en-US" altLang="zh-CN" sz="1400" dirty="0" err="1" smtClean="0"/>
                        <a:t>ms</a:t>
                      </a:r>
                      <a:r>
                        <a:rPr lang="en-US" altLang="zh-CN" sz="1400" dirty="0" smtClean="0"/>
                        <a:t>]</a:t>
                      </a:r>
                      <a:endParaRPr lang="zh-CN" altLang="en-US" sz="1400" dirty="0" smtClean="0"/>
                    </a:p>
                  </a:txBody>
                  <a:tcPr marL="68580" marR="68580" marT="34290" marB="3429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r>
                        <a:rPr lang="en-US" altLang="zh-CN" sz="1400" dirty="0" smtClean="0"/>
                        <a:t>9/14/10</a:t>
                      </a:r>
                      <a:endParaRPr lang="zh-CN" altLang="en-US" sz="1400" dirty="0"/>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bl>
          </a:graphicData>
        </a:graphic>
      </p:graphicFrame>
      <p:pic>
        <p:nvPicPr>
          <p:cNvPr id="5" name="图片 4"/>
          <p:cNvPicPr>
            <a:picLocks noChangeAspect="1"/>
          </p:cNvPicPr>
          <p:nvPr/>
        </p:nvPicPr>
        <p:blipFill>
          <a:blip r:embed="rId3"/>
          <a:stretch>
            <a:fillRect/>
          </a:stretch>
        </p:blipFill>
        <p:spPr>
          <a:xfrm>
            <a:off x="5195001" y="1166929"/>
            <a:ext cx="3029983" cy="3061007"/>
          </a:xfrm>
          <a:prstGeom prst="rect">
            <a:avLst/>
          </a:prstGeom>
        </p:spPr>
      </p:pic>
      <p:cxnSp>
        <p:nvCxnSpPr>
          <p:cNvPr id="7" name="直接箭头连接符 6"/>
          <p:cNvCxnSpPr/>
          <p:nvPr/>
        </p:nvCxnSpPr>
        <p:spPr>
          <a:xfrm flipH="1">
            <a:off x="6211268" y="2017938"/>
            <a:ext cx="198988" cy="19145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6211268" y="1686168"/>
            <a:ext cx="133935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smtClean="0">
                <a:latin typeface="Calibri" pitchFamily="34" charset="0"/>
                <a:cs typeface="Calibri" pitchFamily="34" charset="0"/>
              </a:rPr>
              <a:t>Booster: FODO lattice,</a:t>
            </a:r>
          </a:p>
          <a:p>
            <a:r>
              <a:rPr lang="en-US" altLang="zh-CN" sz="1000" dirty="0">
                <a:latin typeface="Symbol" pitchFamily="18" charset="2"/>
                <a:cs typeface="Calibri" pitchFamily="34" charset="0"/>
              </a:rPr>
              <a:t>e</a:t>
            </a:r>
            <a:r>
              <a:rPr lang="en-US" altLang="zh-CN" sz="1000" baseline="-25000" dirty="0" smtClean="0">
                <a:latin typeface="Calibri" pitchFamily="34" charset="0"/>
                <a:cs typeface="Calibri" pitchFamily="34" charset="0"/>
              </a:rPr>
              <a:t>0</a:t>
            </a:r>
            <a:r>
              <a:rPr lang="en-US" altLang="zh-CN" sz="1000" dirty="0" smtClean="0">
                <a:latin typeface="Calibri" pitchFamily="34" charset="0"/>
                <a:cs typeface="Calibri" pitchFamily="34" charset="0"/>
              </a:rPr>
              <a:t>~ 16 nm @ 6GeV</a:t>
            </a:r>
            <a:endParaRPr lang="zh-CN" altLang="en-US" sz="1000" dirty="0">
              <a:latin typeface="Calibri" pitchFamily="34" charset="0"/>
              <a:cs typeface="Calibri" pitchFamily="34" charset="0"/>
            </a:endParaRPr>
          </a:p>
        </p:txBody>
      </p:sp>
      <p:cxnSp>
        <p:nvCxnSpPr>
          <p:cNvPr id="11" name="直接箭头连接符 10"/>
          <p:cNvCxnSpPr/>
          <p:nvPr/>
        </p:nvCxnSpPr>
        <p:spPr>
          <a:xfrm>
            <a:off x="7236232" y="1152811"/>
            <a:ext cx="72008" cy="36737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TextBox 9"/>
          <p:cNvSpPr txBox="1"/>
          <p:nvPr/>
        </p:nvSpPr>
        <p:spPr>
          <a:xfrm>
            <a:off x="7046564" y="722573"/>
            <a:ext cx="126985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smtClean="0">
                <a:latin typeface="Calibri" pitchFamily="34" charset="0"/>
                <a:cs typeface="Calibri" pitchFamily="34" charset="0"/>
              </a:rPr>
              <a:t>Ring: 48 hybrid 7BAs,</a:t>
            </a:r>
          </a:p>
          <a:p>
            <a:r>
              <a:rPr lang="en-US" altLang="zh-CN" sz="1000" dirty="0" smtClean="0">
                <a:latin typeface="Symbol" pitchFamily="18" charset="2"/>
                <a:cs typeface="Calibri" pitchFamily="34" charset="0"/>
              </a:rPr>
              <a:t>e</a:t>
            </a:r>
            <a:r>
              <a:rPr lang="en-US" altLang="zh-CN" sz="1000" baseline="-25000" dirty="0" smtClean="0">
                <a:latin typeface="Calibri" pitchFamily="34" charset="0"/>
                <a:cs typeface="Calibri" pitchFamily="34" charset="0"/>
              </a:rPr>
              <a:t>0</a:t>
            </a:r>
            <a:r>
              <a:rPr lang="en-US" altLang="zh-CN" sz="1000" dirty="0">
                <a:latin typeface="Calibri" pitchFamily="34" charset="0"/>
                <a:cs typeface="Calibri" pitchFamily="34" charset="0"/>
              </a:rPr>
              <a:t>~ </a:t>
            </a:r>
            <a:r>
              <a:rPr lang="en-US" altLang="zh-CN" sz="1000" dirty="0" smtClean="0">
                <a:latin typeface="Calibri" pitchFamily="34" charset="0"/>
                <a:cs typeface="Calibri" pitchFamily="34" charset="0"/>
              </a:rPr>
              <a:t>34.8 pm </a:t>
            </a:r>
            <a:r>
              <a:rPr lang="en-US" altLang="zh-CN" sz="1000" dirty="0">
                <a:latin typeface="Calibri" pitchFamily="34" charset="0"/>
                <a:cs typeface="Calibri" pitchFamily="34" charset="0"/>
              </a:rPr>
              <a:t>@ </a:t>
            </a:r>
            <a:r>
              <a:rPr lang="en-US" altLang="zh-CN" sz="1000" dirty="0" smtClean="0">
                <a:latin typeface="Calibri" pitchFamily="34" charset="0"/>
                <a:cs typeface="Calibri" pitchFamily="34" charset="0"/>
              </a:rPr>
              <a:t>6GeV</a:t>
            </a:r>
            <a:endParaRPr lang="zh-CN" altLang="en-US" sz="1050" dirty="0">
              <a:latin typeface="Calibri" pitchFamily="34" charset="0"/>
              <a:cs typeface="Calibri" pitchFamily="34" charset="0"/>
            </a:endParaRPr>
          </a:p>
        </p:txBody>
      </p:sp>
      <p:cxnSp>
        <p:nvCxnSpPr>
          <p:cNvPr id="15" name="直接箭头连接符 14"/>
          <p:cNvCxnSpPr/>
          <p:nvPr/>
        </p:nvCxnSpPr>
        <p:spPr>
          <a:xfrm flipH="1">
            <a:off x="6172239" y="3121392"/>
            <a:ext cx="372912"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45151" y="2963728"/>
            <a:ext cx="122963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err="1" smtClean="0">
                <a:latin typeface="Calibri" pitchFamily="34" charset="0"/>
                <a:cs typeface="Calibri" pitchFamily="34" charset="0"/>
              </a:rPr>
              <a:t>Linac</a:t>
            </a:r>
            <a:r>
              <a:rPr lang="en-US" altLang="zh-CN" sz="1000" dirty="0" smtClean="0">
                <a:latin typeface="Calibri" pitchFamily="34" charset="0"/>
                <a:cs typeface="Calibri" pitchFamily="34" charset="0"/>
              </a:rPr>
              <a:t>: 500MeV, </a:t>
            </a:r>
          </a:p>
          <a:p>
            <a:r>
              <a:rPr lang="en-US" altLang="zh-CN" sz="1000" dirty="0" smtClean="0">
                <a:latin typeface="Calibri" pitchFamily="34" charset="0"/>
                <a:cs typeface="Calibri" pitchFamily="34" charset="0"/>
              </a:rPr>
              <a:t>Mature technology</a:t>
            </a:r>
            <a:endParaRPr lang="zh-CN" altLang="en-US" sz="1000" dirty="0">
              <a:latin typeface="Calibri" pitchFamily="34" charset="0"/>
              <a:cs typeface="Calibri" pitchFamily="34" charset="0"/>
            </a:endParaRPr>
          </a:p>
        </p:txBody>
      </p:sp>
      <p:sp>
        <p:nvSpPr>
          <p:cNvPr id="19" name="矩形 18"/>
          <p:cNvSpPr/>
          <p:nvPr/>
        </p:nvSpPr>
        <p:spPr>
          <a:xfrm>
            <a:off x="5427199" y="2345586"/>
            <a:ext cx="238661" cy="579626"/>
          </a:xfrm>
          <a:prstGeom prst="rect">
            <a:avLst/>
          </a:prstGeom>
          <a:noFill/>
          <a:ln w="127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p>
        </p:txBody>
      </p:sp>
      <p:cxnSp>
        <p:nvCxnSpPr>
          <p:cNvPr id="20" name="直接箭头连接符 19"/>
          <p:cNvCxnSpPr/>
          <p:nvPr/>
        </p:nvCxnSpPr>
        <p:spPr>
          <a:xfrm flipH="1" flipV="1">
            <a:off x="5474524" y="2944946"/>
            <a:ext cx="191336" cy="145894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9"/>
          <p:cNvSpPr txBox="1"/>
          <p:nvPr/>
        </p:nvSpPr>
        <p:spPr>
          <a:xfrm>
            <a:off x="5076056" y="4403888"/>
            <a:ext cx="244903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smtClean="0"/>
              <a:t>On axis swap out +     </a:t>
            </a:r>
          </a:p>
          <a:p>
            <a:r>
              <a:rPr lang="en-US" altLang="zh-CN" sz="1000" dirty="0" smtClean="0"/>
              <a:t>High energy accumulation (in booster)</a:t>
            </a:r>
            <a:endParaRPr lang="zh-CN" altLang="en-US" sz="1000" dirty="0"/>
          </a:p>
        </p:txBody>
      </p:sp>
      <p:sp>
        <p:nvSpPr>
          <p:cNvPr id="24" name="TextBox 23"/>
          <p:cNvSpPr txBox="1"/>
          <p:nvPr/>
        </p:nvSpPr>
        <p:spPr>
          <a:xfrm>
            <a:off x="6588224" y="4269745"/>
            <a:ext cx="2592288" cy="253916"/>
          </a:xfrm>
          <a:prstGeom prst="rect">
            <a:avLst/>
          </a:prstGeom>
          <a:noFill/>
        </p:spPr>
        <p:txBody>
          <a:bodyPr wrap="square" rtlCol="0">
            <a:spAutoFit/>
          </a:bodyPr>
          <a:lstStyle/>
          <a:p>
            <a:r>
              <a:rPr lang="en-US" altLang="zh-CN" sz="1050" b="1" dirty="0" smtClean="0">
                <a:latin typeface="+mj-lt"/>
              </a:rPr>
              <a:t>J</a:t>
            </a:r>
            <a:r>
              <a:rPr lang="en-US" altLang="zh-CN" sz="1050" b="1" dirty="0">
                <a:latin typeface="+mj-lt"/>
              </a:rPr>
              <a:t>. Synchrotron Rad</a:t>
            </a:r>
            <a:r>
              <a:rPr lang="en-US" altLang="zh-CN" sz="1050" b="1" dirty="0" smtClean="0">
                <a:latin typeface="+mj-lt"/>
              </a:rPr>
              <a:t>. </a:t>
            </a:r>
            <a:r>
              <a:rPr lang="en-US" altLang="zh-CN" sz="1050" b="1" dirty="0">
                <a:latin typeface="+mj-lt"/>
              </a:rPr>
              <a:t>25, </a:t>
            </a:r>
            <a:r>
              <a:rPr lang="en-US" altLang="zh-CN" sz="1050" b="1" dirty="0" smtClean="0">
                <a:latin typeface="+mj-lt"/>
              </a:rPr>
              <a:t>1611-1618 (2018)</a:t>
            </a:r>
            <a:endParaRPr lang="zh-CN" altLang="en-US" sz="1400" b="1" dirty="0"/>
          </a:p>
        </p:txBody>
      </p:sp>
      <p:sp>
        <p:nvSpPr>
          <p:cNvPr id="26" name="内容占位符 1"/>
          <p:cNvSpPr>
            <a:spLocks noGrp="1"/>
          </p:cNvSpPr>
          <p:nvPr>
            <p:ph idx="1"/>
          </p:nvPr>
        </p:nvSpPr>
        <p:spPr>
          <a:xfrm>
            <a:off x="467544" y="3651870"/>
            <a:ext cx="4752528" cy="1001829"/>
          </a:xfrm>
        </p:spPr>
        <p:txBody>
          <a:bodyPr>
            <a:normAutofit/>
          </a:bodyPr>
          <a:lstStyle/>
          <a:p>
            <a:pPr algn="just">
              <a:lnSpc>
                <a:spcPct val="110000"/>
              </a:lnSpc>
              <a:spcBef>
                <a:spcPts val="300"/>
              </a:spcBef>
            </a:pPr>
            <a:r>
              <a:rPr lang="en-US" altLang="zh-CN" sz="1500" dirty="0" smtClean="0"/>
              <a:t>Two operation scenarios</a:t>
            </a:r>
          </a:p>
          <a:p>
            <a:pPr lvl="1" algn="just">
              <a:lnSpc>
                <a:spcPct val="110000"/>
              </a:lnSpc>
              <a:spcBef>
                <a:spcPts val="300"/>
              </a:spcBef>
            </a:pPr>
            <a:r>
              <a:rPr lang="en-US" altLang="zh-CN" sz="1200" dirty="0" smtClean="0">
                <a:solidFill>
                  <a:srgbClr val="000000"/>
                </a:solidFill>
              </a:rPr>
              <a:t>High-brightness </a:t>
            </a:r>
            <a:r>
              <a:rPr lang="en-US" altLang="zh-CN" sz="1200" dirty="0">
                <a:solidFill>
                  <a:srgbClr val="000000"/>
                </a:solidFill>
              </a:rPr>
              <a:t>mode:  </a:t>
            </a:r>
            <a:r>
              <a:rPr lang="en-US" altLang="zh-CN" sz="1200" i="1" dirty="0" err="1">
                <a:solidFill>
                  <a:srgbClr val="FF6600"/>
                </a:solidFill>
              </a:rPr>
              <a:t>n</a:t>
            </a:r>
            <a:r>
              <a:rPr lang="en-US" altLang="zh-CN" sz="1200" i="1" baseline="-25000" dirty="0" err="1">
                <a:solidFill>
                  <a:srgbClr val="FF6600"/>
                </a:solidFill>
              </a:rPr>
              <a:t>b</a:t>
            </a:r>
            <a:r>
              <a:rPr lang="en-US" altLang="zh-CN" sz="1200" i="1" baseline="-25000" dirty="0">
                <a:solidFill>
                  <a:srgbClr val="FF6600"/>
                </a:solidFill>
              </a:rPr>
              <a:t> </a:t>
            </a:r>
            <a:r>
              <a:rPr lang="en-US" altLang="zh-CN" sz="1200" dirty="0">
                <a:solidFill>
                  <a:srgbClr val="FF6600"/>
                </a:solidFill>
              </a:rPr>
              <a:t>= 680 (1.3 </a:t>
            </a:r>
            <a:r>
              <a:rPr lang="en-US" altLang="zh-CN" sz="1200" dirty="0" err="1">
                <a:solidFill>
                  <a:srgbClr val="FF6600"/>
                </a:solidFill>
              </a:rPr>
              <a:t>nC</a:t>
            </a:r>
            <a:r>
              <a:rPr lang="en-US" altLang="zh-CN" sz="1200" dirty="0">
                <a:solidFill>
                  <a:srgbClr val="FF6600"/>
                </a:solidFill>
              </a:rPr>
              <a:t>/bunch, 0.3mA/bunch)</a:t>
            </a:r>
          </a:p>
          <a:p>
            <a:pPr lvl="1" algn="just">
              <a:lnSpc>
                <a:spcPct val="110000"/>
              </a:lnSpc>
              <a:spcBef>
                <a:spcPts val="300"/>
              </a:spcBef>
            </a:pPr>
            <a:r>
              <a:rPr lang="en-US" altLang="zh-CN" sz="1200" dirty="0">
                <a:solidFill>
                  <a:srgbClr val="000000"/>
                </a:solidFill>
              </a:rPr>
              <a:t>High-bunch-charge mode: </a:t>
            </a:r>
            <a:r>
              <a:rPr lang="en-US" altLang="zh-CN" sz="1200" i="1" dirty="0" err="1">
                <a:solidFill>
                  <a:srgbClr val="FF6600"/>
                </a:solidFill>
              </a:rPr>
              <a:t>n</a:t>
            </a:r>
            <a:r>
              <a:rPr lang="en-US" altLang="zh-CN" sz="1200" i="1" baseline="-25000" dirty="0" err="1">
                <a:solidFill>
                  <a:srgbClr val="FF6600"/>
                </a:solidFill>
              </a:rPr>
              <a:t>b</a:t>
            </a:r>
            <a:r>
              <a:rPr lang="en-US" altLang="zh-CN" sz="1200" i="1" baseline="-25000" dirty="0">
                <a:solidFill>
                  <a:srgbClr val="FF6600"/>
                </a:solidFill>
              </a:rPr>
              <a:t> </a:t>
            </a:r>
            <a:r>
              <a:rPr lang="en-US" altLang="zh-CN" sz="1200" dirty="0">
                <a:solidFill>
                  <a:srgbClr val="FF6600"/>
                </a:solidFill>
              </a:rPr>
              <a:t>= 63 (14.4 </a:t>
            </a:r>
            <a:r>
              <a:rPr lang="en-US" altLang="zh-CN" sz="1200" dirty="0" err="1">
                <a:solidFill>
                  <a:srgbClr val="FF6600"/>
                </a:solidFill>
              </a:rPr>
              <a:t>nC</a:t>
            </a:r>
            <a:r>
              <a:rPr lang="en-US" altLang="zh-CN" sz="1200" dirty="0">
                <a:solidFill>
                  <a:srgbClr val="FF6600"/>
                </a:solidFill>
              </a:rPr>
              <a:t>/bunch, 3.2 mA/bunch</a:t>
            </a:r>
            <a:r>
              <a:rPr lang="en-US" altLang="zh-CN" sz="1200" dirty="0" smtClean="0">
                <a:solidFill>
                  <a:srgbClr val="FF6600"/>
                </a:solidFill>
              </a:rPr>
              <a:t>)</a:t>
            </a:r>
            <a:endParaRPr lang="en-US" altLang="zh-CN" sz="1200" dirty="0">
              <a:solidFill>
                <a:srgbClr val="FF6600"/>
              </a:solidFill>
            </a:endParaRPr>
          </a:p>
        </p:txBody>
      </p:sp>
    </p:spTree>
    <p:extLst>
      <p:ext uri="{BB962C8B-B14F-4D97-AF65-F5344CB8AC3E}">
        <p14:creationId xmlns:p14="http://schemas.microsoft.com/office/powerpoint/2010/main" val="2902988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Beam ion effects</a:t>
            </a:r>
            <a:endParaRPr lang="zh-CN" altLang="en-US" dirty="0"/>
          </a:p>
        </p:txBody>
      </p:sp>
      <p:sp>
        <p:nvSpPr>
          <p:cNvPr id="3" name="内容占位符 2"/>
          <p:cNvSpPr>
            <a:spLocks noGrp="1"/>
          </p:cNvSpPr>
          <p:nvPr>
            <p:ph idx="1"/>
          </p:nvPr>
        </p:nvSpPr>
        <p:spPr>
          <a:xfrm>
            <a:off x="179512" y="771550"/>
            <a:ext cx="8156913" cy="3815081"/>
          </a:xfrm>
        </p:spPr>
        <p:txBody>
          <a:bodyPr>
            <a:normAutofit/>
          </a:bodyPr>
          <a:lstStyle/>
          <a:p>
            <a:pPr>
              <a:spcBef>
                <a:spcPts val="600"/>
              </a:spcBef>
            </a:pPr>
            <a:r>
              <a:rPr lang="en-US" altLang="zh-CN" sz="1800" dirty="0"/>
              <a:t> </a:t>
            </a:r>
            <a:r>
              <a:rPr lang="en-US" altLang="zh-CN" sz="1800" dirty="0" smtClean="0"/>
              <a:t>The beam ion effects are calculated by particle tracking simulations with Elegant</a:t>
            </a:r>
          </a:p>
          <a:p>
            <a:pPr lvl="1">
              <a:spcBef>
                <a:spcPts val="600"/>
              </a:spcBef>
            </a:pPr>
            <a:r>
              <a:rPr lang="en-US" altLang="zh-CN" sz="1400" dirty="0"/>
              <a:t>The beam gets more unstable at low beam current, and no apparent beam quality degradations observed at design beam current and vacuum conditions. The results are confirmed by our self developed code (Phys. Rev. Acc. Beams </a:t>
            </a:r>
            <a:r>
              <a:rPr lang="en-US" altLang="zh-CN" sz="1400" dirty="0" smtClean="0"/>
              <a:t>23, 074401).</a:t>
            </a:r>
          </a:p>
          <a:p>
            <a:pPr>
              <a:spcBef>
                <a:spcPts val="600"/>
              </a:spcBef>
            </a:pPr>
            <a:endParaRPr lang="zh-CN" altLang="en-US" dirty="0"/>
          </a:p>
        </p:txBody>
      </p:sp>
      <p:sp>
        <p:nvSpPr>
          <p:cNvPr id="5" name="矩形 4"/>
          <p:cNvSpPr/>
          <p:nvPr/>
        </p:nvSpPr>
        <p:spPr>
          <a:xfrm>
            <a:off x="755576" y="4280778"/>
            <a:ext cx="3487046" cy="523220"/>
          </a:xfrm>
          <a:prstGeom prst="rect">
            <a:avLst/>
          </a:prstGeom>
        </p:spPr>
        <p:txBody>
          <a:bodyPr wrap="square">
            <a:spAutoFit/>
          </a:bodyPr>
          <a:lstStyle/>
          <a:p>
            <a:r>
              <a:rPr lang="en-US" altLang="zh-CN" sz="1400" dirty="0"/>
              <a:t>Beam oscillation amplitude for different vacuum conditions </a:t>
            </a:r>
            <a:r>
              <a:rPr lang="en-US" altLang="zh-CN" sz="1400" dirty="0" smtClean="0"/>
              <a:t>(@</a:t>
            </a:r>
            <a:r>
              <a:rPr lang="en-US" altLang="zh-CN" sz="1400" dirty="0"/>
              <a:t>680 bunches &amp; 200mA)</a:t>
            </a:r>
          </a:p>
        </p:txBody>
      </p:sp>
      <p:sp>
        <p:nvSpPr>
          <p:cNvPr id="6" name="矩形 5"/>
          <p:cNvSpPr/>
          <p:nvPr/>
        </p:nvSpPr>
        <p:spPr>
          <a:xfrm>
            <a:off x="4685354" y="4277441"/>
            <a:ext cx="3096344" cy="523220"/>
          </a:xfrm>
          <a:prstGeom prst="rect">
            <a:avLst/>
          </a:prstGeom>
        </p:spPr>
        <p:txBody>
          <a:bodyPr wrap="square">
            <a:spAutoFit/>
          </a:bodyPr>
          <a:lstStyle/>
          <a:p>
            <a:pPr>
              <a:defRPr/>
            </a:pPr>
            <a:r>
              <a:rPr lang="en-US" altLang="zh-CN" sz="1400" dirty="0"/>
              <a:t>Beam oscillation amplitude for different beam current </a:t>
            </a:r>
            <a:r>
              <a:rPr lang="en-US" altLang="zh-CN" sz="1400" dirty="0" smtClean="0"/>
              <a:t>(@</a:t>
            </a:r>
            <a:r>
              <a:rPr lang="en-US" altLang="zh-CN" sz="1400" dirty="0"/>
              <a:t>680 bunches &amp; 1nTorr)</a:t>
            </a:r>
          </a:p>
        </p:txBody>
      </p:sp>
      <p:pic>
        <p:nvPicPr>
          <p:cNvPr id="7" name="图片 6">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6BBC9B1C-B13E-4415-9534-4B2FC3CF3F90}"/>
              </a:ext>
            </a:extLst>
          </p:cNvPr>
          <p:cNvPicPr>
            <a:picLocks noChangeAspect="1"/>
          </p:cNvPicPr>
          <p:nvPr/>
        </p:nvPicPr>
        <p:blipFill>
          <a:blip r:embed="rId3"/>
          <a:stretch>
            <a:fillRect/>
          </a:stretch>
        </p:blipFill>
        <p:spPr>
          <a:xfrm>
            <a:off x="755576" y="1836397"/>
            <a:ext cx="3384376" cy="2538282"/>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816814"/>
            <a:ext cx="3384376" cy="2535723"/>
          </a:xfrm>
          <a:prstGeom prst="rect">
            <a:avLst/>
          </a:prstGeom>
          <a:noFill/>
          <a:ln>
            <a:noFill/>
          </a:ln>
        </p:spPr>
      </p:pic>
    </p:spTree>
    <p:extLst>
      <p:ext uri="{BB962C8B-B14F-4D97-AF65-F5344CB8AC3E}">
        <p14:creationId xmlns:p14="http://schemas.microsoft.com/office/powerpoint/2010/main" val="687263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idx="1"/>
          </p:nvPr>
        </p:nvSpPr>
        <p:spPr>
          <a:xfrm>
            <a:off x="395536" y="771550"/>
            <a:ext cx="8228921" cy="3960440"/>
          </a:xfrm>
        </p:spPr>
        <p:txBody>
          <a:bodyPr>
            <a:normAutofit/>
          </a:bodyPr>
          <a:lstStyle/>
          <a:p>
            <a:pPr>
              <a:spcBef>
                <a:spcPts val="300"/>
              </a:spcBef>
            </a:pPr>
            <a:r>
              <a:rPr lang="en-US" altLang="zh-CN" sz="1800" dirty="0" smtClean="0"/>
              <a:t>An detailed impedance model has been built for the instability analysis and particle tracking simulations.</a:t>
            </a:r>
          </a:p>
          <a:p>
            <a:pPr lvl="1">
              <a:spcBef>
                <a:spcPts val="300"/>
              </a:spcBef>
            </a:pPr>
            <a:r>
              <a:rPr lang="en-US" altLang="zh-CN" sz="1600" dirty="0" smtClean="0"/>
              <a:t>Dominant contributors to the broadband impedance include: resistive wall, masks, </a:t>
            </a:r>
            <a:r>
              <a:rPr lang="en-US" altLang="zh-CN" sz="1600" dirty="0" err="1" smtClean="0"/>
              <a:t>bellows&amp;BPM</a:t>
            </a:r>
            <a:r>
              <a:rPr lang="en-US" altLang="zh-CN" sz="1600" dirty="0" smtClean="0"/>
              <a:t>, vacuum transitions and gate valves</a:t>
            </a:r>
          </a:p>
          <a:p>
            <a:pPr lvl="1">
              <a:spcBef>
                <a:spcPts val="300"/>
              </a:spcBef>
            </a:pPr>
            <a:r>
              <a:rPr lang="en-US" altLang="zh-CN" sz="1600" dirty="0"/>
              <a:t>Dominant contributors to the narrowband impedance include: </a:t>
            </a:r>
            <a:r>
              <a:rPr lang="en-US" altLang="zh-CN" sz="1600" dirty="0" smtClean="0"/>
              <a:t>in-vacuum </a:t>
            </a:r>
            <a:r>
              <a:rPr lang="en-US" altLang="zh-CN" sz="1600" dirty="0"/>
              <a:t>IDs, </a:t>
            </a:r>
            <a:r>
              <a:rPr lang="en-US" altLang="zh-CN" sz="1600" dirty="0" err="1"/>
              <a:t>inj</a:t>
            </a:r>
            <a:r>
              <a:rPr lang="en-US" altLang="zh-CN" sz="1600" dirty="0"/>
              <a:t>.&amp;ext. </a:t>
            </a:r>
            <a:r>
              <a:rPr lang="en-US" altLang="zh-CN" sz="1600" dirty="0" smtClean="0"/>
              <a:t>kickers, </a:t>
            </a:r>
            <a:r>
              <a:rPr lang="en-US" altLang="zh-CN" sz="1600" dirty="0" err="1"/>
              <a:t>bellows&amp;BPM</a:t>
            </a:r>
            <a:r>
              <a:rPr lang="en-US" altLang="zh-CN" sz="1600" dirty="0"/>
              <a:t>, </a:t>
            </a:r>
            <a:r>
              <a:rPr lang="en-US" altLang="zh-CN" sz="1600" dirty="0" smtClean="0"/>
              <a:t>gate valves</a:t>
            </a:r>
          </a:p>
          <a:p>
            <a:pPr lvl="1">
              <a:spcBef>
                <a:spcPts val="300"/>
              </a:spcBef>
            </a:pPr>
            <a:r>
              <a:rPr lang="en-US" altLang="zh-CN" sz="1600" dirty="0" smtClean="0"/>
              <a:t>Impedances are optimized </a:t>
            </a:r>
            <a:r>
              <a:rPr lang="en-US" altLang="zh-CN" sz="1600" dirty="0"/>
              <a:t>based on iteration with hardware designs</a:t>
            </a:r>
            <a:endParaRPr lang="en-US" altLang="zh-CN" sz="1600" dirty="0" smtClean="0"/>
          </a:p>
          <a:p>
            <a:pPr>
              <a:spcBef>
                <a:spcPts val="300"/>
              </a:spcBef>
            </a:pPr>
            <a:r>
              <a:rPr lang="en-US" altLang="zh-CN" sz="1800" dirty="0" smtClean="0"/>
              <a:t>No </a:t>
            </a:r>
            <a:r>
              <a:rPr lang="en-US" altLang="zh-CN" sz="1800" dirty="0"/>
              <a:t>beam loss at the max. target single bunch charge (14.4 </a:t>
            </a:r>
            <a:r>
              <a:rPr lang="en-US" altLang="zh-CN" sz="1800" dirty="0" err="1"/>
              <a:t>nC</a:t>
            </a:r>
            <a:r>
              <a:rPr lang="en-US" altLang="zh-CN" sz="1800" dirty="0"/>
              <a:t>/bunch, 63 bunches &amp; 200 mA), however, brightness reduction (10~20%) is </a:t>
            </a:r>
            <a:r>
              <a:rPr lang="en-US" altLang="zh-CN" sz="1800" dirty="0" smtClean="0"/>
              <a:t>unavoidable.</a:t>
            </a:r>
            <a:endParaRPr lang="zh-CN" altLang="en-US" sz="1800" dirty="0"/>
          </a:p>
          <a:p>
            <a:pPr>
              <a:spcBef>
                <a:spcPts val="300"/>
              </a:spcBef>
            </a:pPr>
            <a:r>
              <a:rPr lang="en-US" altLang="zh-CN" sz="1800" dirty="0"/>
              <a:t>With the aid of feedback system and positive chromaticity, it is feasible to control the multi-bunch instabilities </a:t>
            </a:r>
            <a:r>
              <a:rPr lang="en-US" altLang="zh-CN" sz="1800" dirty="0" smtClean="0"/>
              <a:t>for </a:t>
            </a:r>
            <a:r>
              <a:rPr lang="en-US" altLang="zh-CN" sz="1800" dirty="0"/>
              <a:t>200 mA </a:t>
            </a:r>
            <a:r>
              <a:rPr lang="en-US" altLang="zh-CN" sz="1800" dirty="0" smtClean="0"/>
              <a:t>operation.</a:t>
            </a:r>
            <a:endParaRPr lang="en-US" altLang="zh-CN" sz="1800" dirty="0"/>
          </a:p>
          <a:p>
            <a:pPr>
              <a:spcBef>
                <a:spcPts val="300"/>
              </a:spcBef>
            </a:pPr>
            <a:r>
              <a:rPr lang="en-US" altLang="zh-CN" sz="1800" dirty="0" smtClean="0"/>
              <a:t>Beam ion effect would not be a critical issue at the design beam </a:t>
            </a:r>
            <a:r>
              <a:rPr lang="en-US" altLang="zh-CN" sz="1800" smtClean="0"/>
              <a:t>current and </a:t>
            </a:r>
            <a:r>
              <a:rPr lang="en-US" altLang="zh-CN" sz="1800" dirty="0" smtClean="0"/>
              <a:t>vacuum condition.</a:t>
            </a:r>
          </a:p>
          <a:p>
            <a:pPr>
              <a:spcBef>
                <a:spcPts val="300"/>
              </a:spcBef>
            </a:pPr>
            <a:endParaRPr lang="zh-CN" altLang="en-US" sz="2000" dirty="0"/>
          </a:p>
        </p:txBody>
      </p:sp>
    </p:spTree>
    <p:extLst>
      <p:ext uri="{BB962C8B-B14F-4D97-AF65-F5344CB8AC3E}">
        <p14:creationId xmlns:p14="http://schemas.microsoft.com/office/powerpoint/2010/main" val="1450270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6243"/>
            <a:ext cx="9220200" cy="5372243"/>
          </a:xfrm>
          <a:prstGeom prst="rect">
            <a:avLst/>
          </a:prstGeom>
        </p:spPr>
      </p:pic>
      <p:sp>
        <p:nvSpPr>
          <p:cNvPr id="3" name="内容占位符 2"/>
          <p:cNvSpPr>
            <a:spLocks noGrp="1"/>
          </p:cNvSpPr>
          <p:nvPr>
            <p:ph idx="1"/>
          </p:nvPr>
        </p:nvSpPr>
        <p:spPr>
          <a:xfrm>
            <a:off x="129988" y="3899645"/>
            <a:ext cx="8785412" cy="815155"/>
          </a:xfrm>
        </p:spPr>
        <p:txBody>
          <a:bodyPr anchor="ctr"/>
          <a:lstStyle/>
          <a:p>
            <a:pPr marL="0" indent="0" algn="ctr">
              <a:buNone/>
            </a:pPr>
            <a:r>
              <a:rPr lang="en-US" altLang="zh-CN" sz="4500" b="1" dirty="0">
                <a:solidFill>
                  <a:srgbClr val="FF0000"/>
                </a:solidFill>
                <a:effectLst>
                  <a:outerShdw blurRad="38100" dist="38100" dir="2700000" algn="tl">
                    <a:srgbClr val="000000">
                      <a:alpha val="43137"/>
                    </a:srgbClr>
                  </a:outerShdw>
                </a:effectLst>
                <a:latin typeface="Calibri" panose="020F0502020204030204" pitchFamily="34" charset="0"/>
              </a:rPr>
              <a:t>Thank you for your attention! </a:t>
            </a:r>
          </a:p>
        </p:txBody>
      </p:sp>
    </p:spTree>
    <p:extLst>
      <p:ext uri="{BB962C8B-B14F-4D97-AF65-F5344CB8AC3E}">
        <p14:creationId xmlns:p14="http://schemas.microsoft.com/office/powerpoint/2010/main" val="4244758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5" y="717296"/>
            <a:ext cx="8156912" cy="3797079"/>
          </a:xfrm>
        </p:spPr>
        <p:txBody>
          <a:bodyPr>
            <a:normAutofit/>
          </a:bodyPr>
          <a:lstStyle/>
          <a:p>
            <a:pPr>
              <a:spcBef>
                <a:spcPts val="225"/>
              </a:spcBef>
            </a:pPr>
            <a:r>
              <a:rPr lang="en-US" altLang="zh-CN" sz="1600" dirty="0"/>
              <a:t>Hard transition between beam pipe with different cross sections (Absorbers included) </a:t>
            </a:r>
            <a:endParaRPr lang="zh-CN" altLang="en-US" sz="1600" dirty="0"/>
          </a:p>
          <a:p>
            <a:pPr>
              <a:spcBef>
                <a:spcPts val="225"/>
              </a:spcBef>
            </a:pPr>
            <a:endParaRPr lang="zh-CN" altLang="en-US" sz="1600" dirty="0"/>
          </a:p>
        </p:txBody>
      </p:sp>
      <p:sp>
        <p:nvSpPr>
          <p:cNvPr id="3" name="标题 2"/>
          <p:cNvSpPr>
            <a:spLocks noGrp="1"/>
          </p:cNvSpPr>
          <p:nvPr>
            <p:ph type="title"/>
          </p:nvPr>
        </p:nvSpPr>
        <p:spPr/>
        <p:txBody>
          <a:bodyPr/>
          <a:lstStyle/>
          <a:p>
            <a:r>
              <a:rPr lang="en-US" altLang="zh-CN" dirty="0" smtClean="0"/>
              <a:t>Vacuum components</a:t>
            </a:r>
            <a:endParaRPr lang="en-US" altLang="zh-CN" dirty="0"/>
          </a:p>
        </p:txBody>
      </p:sp>
      <p:pic>
        <p:nvPicPr>
          <p:cNvPr id="4" name="Picture 2" descr="Trans1_Mod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74" y="1072927"/>
            <a:ext cx="1703836" cy="101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Trans2_Mod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4068" y="1072296"/>
            <a:ext cx="1703836" cy="10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Trans3_Mod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1194" y="1066360"/>
            <a:ext cx="1729403" cy="104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Trans4_Mod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1061795"/>
            <a:ext cx="1750406" cy="105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Trans5_Mod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1059582"/>
            <a:ext cx="1687988" cy="106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64251" y="1174193"/>
            <a:ext cx="877291" cy="276999"/>
          </a:xfrm>
          <a:prstGeom prst="rect">
            <a:avLst/>
          </a:prstGeom>
        </p:spPr>
        <p:txBody>
          <a:bodyPr wrap="none">
            <a:spAutoFit/>
          </a:bodyPr>
          <a:lstStyle/>
          <a:p>
            <a:r>
              <a:rPr lang="en-US" altLang="zh-CN" sz="1200" dirty="0">
                <a:solidFill>
                  <a:srgbClr val="FF0000"/>
                </a:solidFill>
              </a:rPr>
              <a:t>Transition1</a:t>
            </a:r>
            <a:endParaRPr lang="zh-CN" altLang="en-US" sz="1100" dirty="0">
              <a:solidFill>
                <a:srgbClr val="FF0000"/>
              </a:solidFill>
            </a:endParaRPr>
          </a:p>
        </p:txBody>
      </p:sp>
      <p:sp>
        <p:nvSpPr>
          <p:cNvPr id="10" name="矩形 9"/>
          <p:cNvSpPr/>
          <p:nvPr/>
        </p:nvSpPr>
        <p:spPr>
          <a:xfrm>
            <a:off x="2209805" y="1109916"/>
            <a:ext cx="877291" cy="276999"/>
          </a:xfrm>
          <a:prstGeom prst="rect">
            <a:avLst/>
          </a:prstGeom>
        </p:spPr>
        <p:txBody>
          <a:bodyPr wrap="none">
            <a:spAutoFit/>
          </a:bodyPr>
          <a:lstStyle/>
          <a:p>
            <a:r>
              <a:rPr lang="en-US" altLang="zh-CN" sz="1200" dirty="0" smtClean="0">
                <a:solidFill>
                  <a:srgbClr val="FF0000"/>
                </a:solidFill>
              </a:rPr>
              <a:t>Transition2</a:t>
            </a:r>
            <a:endParaRPr lang="zh-CN" altLang="en-US" sz="1100" dirty="0">
              <a:solidFill>
                <a:srgbClr val="FF0000"/>
              </a:solidFill>
            </a:endParaRPr>
          </a:p>
        </p:txBody>
      </p:sp>
      <p:sp>
        <p:nvSpPr>
          <p:cNvPr id="11" name="矩形 10"/>
          <p:cNvSpPr/>
          <p:nvPr/>
        </p:nvSpPr>
        <p:spPr>
          <a:xfrm>
            <a:off x="3847252" y="1183451"/>
            <a:ext cx="877291" cy="276999"/>
          </a:xfrm>
          <a:prstGeom prst="rect">
            <a:avLst/>
          </a:prstGeom>
        </p:spPr>
        <p:txBody>
          <a:bodyPr wrap="none">
            <a:spAutoFit/>
          </a:bodyPr>
          <a:lstStyle/>
          <a:p>
            <a:r>
              <a:rPr lang="en-US" altLang="zh-CN" sz="1200" dirty="0" smtClean="0">
                <a:solidFill>
                  <a:srgbClr val="FF0000"/>
                </a:solidFill>
              </a:rPr>
              <a:t>Transition3</a:t>
            </a:r>
            <a:endParaRPr lang="zh-CN" altLang="en-US" sz="1100" dirty="0">
              <a:solidFill>
                <a:srgbClr val="FF0000"/>
              </a:solidFill>
            </a:endParaRPr>
          </a:p>
        </p:txBody>
      </p:sp>
      <p:sp>
        <p:nvSpPr>
          <p:cNvPr id="12" name="矩形 11"/>
          <p:cNvSpPr/>
          <p:nvPr/>
        </p:nvSpPr>
        <p:spPr>
          <a:xfrm>
            <a:off x="5637286" y="1185808"/>
            <a:ext cx="877291" cy="276999"/>
          </a:xfrm>
          <a:prstGeom prst="rect">
            <a:avLst/>
          </a:prstGeom>
        </p:spPr>
        <p:txBody>
          <a:bodyPr wrap="none">
            <a:spAutoFit/>
          </a:bodyPr>
          <a:lstStyle/>
          <a:p>
            <a:r>
              <a:rPr lang="en-US" altLang="zh-CN" sz="1200" dirty="0" smtClean="0">
                <a:solidFill>
                  <a:srgbClr val="FF0000"/>
                </a:solidFill>
              </a:rPr>
              <a:t>Transition4</a:t>
            </a:r>
            <a:endParaRPr lang="zh-CN" altLang="en-US" sz="1100" dirty="0">
              <a:solidFill>
                <a:srgbClr val="FF0000"/>
              </a:solidFill>
            </a:endParaRPr>
          </a:p>
        </p:txBody>
      </p:sp>
      <p:sp>
        <p:nvSpPr>
          <p:cNvPr id="13" name="矩形 12"/>
          <p:cNvSpPr/>
          <p:nvPr/>
        </p:nvSpPr>
        <p:spPr>
          <a:xfrm>
            <a:off x="7509773" y="1112611"/>
            <a:ext cx="877291" cy="276999"/>
          </a:xfrm>
          <a:prstGeom prst="rect">
            <a:avLst/>
          </a:prstGeom>
        </p:spPr>
        <p:txBody>
          <a:bodyPr wrap="none">
            <a:spAutoFit/>
          </a:bodyPr>
          <a:lstStyle/>
          <a:p>
            <a:r>
              <a:rPr lang="en-US" altLang="zh-CN" sz="1200" dirty="0" smtClean="0">
                <a:solidFill>
                  <a:srgbClr val="FF0000"/>
                </a:solidFill>
              </a:rPr>
              <a:t>Transition5</a:t>
            </a:r>
            <a:endParaRPr lang="zh-CN" altLang="en-US" sz="1100" dirty="0">
              <a:solidFill>
                <a:srgbClr val="FF0000"/>
              </a:solidFill>
            </a:endParaRPr>
          </a:p>
        </p:txBody>
      </p:sp>
      <p:sp>
        <p:nvSpPr>
          <p:cNvPr id="15" name="矩形 14"/>
          <p:cNvSpPr/>
          <p:nvPr/>
        </p:nvSpPr>
        <p:spPr>
          <a:xfrm>
            <a:off x="4860032" y="2187030"/>
            <a:ext cx="4067944" cy="584775"/>
          </a:xfrm>
          <a:prstGeom prst="rect">
            <a:avLst/>
          </a:prstGeom>
        </p:spPr>
        <p:txBody>
          <a:bodyPr wrap="square">
            <a:spAutoFit/>
          </a:bodyPr>
          <a:lstStyle/>
          <a:p>
            <a:pPr marL="182880" lvl="0" indent="-182880" algn="just" defTabSz="914400">
              <a:spcBef>
                <a:spcPts val="600"/>
              </a:spcBef>
              <a:buSzPct val="60000"/>
              <a:buFont typeface="Wingdings" panose="05000000000000000000" pitchFamily="2" charset="2"/>
              <a:buChar char="l"/>
            </a:pPr>
            <a:r>
              <a:rPr lang="en-US" altLang="zh-CN" sz="1600" dirty="0">
                <a:solidFill>
                  <a:srgbClr val="000099"/>
                </a:solidFill>
              </a:rPr>
              <a:t>Gate valves </a:t>
            </a:r>
            <a:r>
              <a:rPr lang="en-US" altLang="zh-CN" sz="1600" dirty="0" smtClean="0">
                <a:solidFill>
                  <a:srgbClr val="000099"/>
                </a:solidFill>
              </a:rPr>
              <a:t>and vacuum pumping ports are designed with </a:t>
            </a:r>
            <a:r>
              <a:rPr lang="en-US" altLang="zh-CN" sz="1600" dirty="0">
                <a:solidFill>
                  <a:srgbClr val="000099"/>
                </a:solidFill>
              </a:rPr>
              <a:t>RF </a:t>
            </a:r>
            <a:r>
              <a:rPr lang="en-US" altLang="zh-CN" sz="1600" dirty="0" smtClean="0">
                <a:solidFill>
                  <a:srgbClr val="000099"/>
                </a:solidFill>
              </a:rPr>
              <a:t>shielding</a:t>
            </a:r>
            <a:endParaRPr lang="en-US" altLang="zh-CN" sz="1600" dirty="0">
              <a:solidFill>
                <a:srgbClr val="000099"/>
              </a:solidFill>
            </a:endParaRPr>
          </a:p>
        </p:txBody>
      </p:sp>
      <p:pic>
        <p:nvPicPr>
          <p:cNvPr id="16" name="Picture 2" descr="VC0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4236" y="2931790"/>
            <a:ext cx="2063740" cy="134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E:\Vane202011\vane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0072" y="2859782"/>
            <a:ext cx="1368152" cy="1625642"/>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a:off x="179512" y="2187675"/>
            <a:ext cx="4608513" cy="584775"/>
          </a:xfrm>
          <a:prstGeom prst="rect">
            <a:avLst/>
          </a:prstGeom>
        </p:spPr>
        <p:txBody>
          <a:bodyPr wrap="square">
            <a:spAutoFit/>
          </a:bodyPr>
          <a:lstStyle/>
          <a:p>
            <a:pPr marL="182880" lvl="0" indent="-182880" algn="just" defTabSz="914400">
              <a:spcBef>
                <a:spcPts val="600"/>
              </a:spcBef>
              <a:buSzPct val="60000"/>
              <a:buFont typeface="Wingdings" panose="05000000000000000000" pitchFamily="2" charset="2"/>
              <a:buChar char="l"/>
            </a:pPr>
            <a:r>
              <a:rPr lang="en-US" altLang="zh-CN" sz="1600" dirty="0" smtClean="0">
                <a:solidFill>
                  <a:srgbClr val="000099"/>
                </a:solidFill>
              </a:rPr>
              <a:t>RF shielding of the flanges is optimized considering its large contribution to the impedance</a:t>
            </a:r>
            <a:endParaRPr lang="en-US" altLang="zh-CN" sz="1600" dirty="0">
              <a:solidFill>
                <a:srgbClr val="000099"/>
              </a:solidFill>
            </a:endParaRPr>
          </a:p>
        </p:txBody>
      </p:sp>
      <p:pic>
        <p:nvPicPr>
          <p:cNvPr id="27" name="图片 26"/>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36874" y="2715766"/>
            <a:ext cx="1055649" cy="1081271"/>
          </a:xfrm>
          <a:prstGeom prst="rect">
            <a:avLst/>
          </a:prstGeom>
          <a:noFill/>
          <a:ln>
            <a:noFill/>
          </a:ln>
        </p:spPr>
      </p:pic>
      <p:sp>
        <p:nvSpPr>
          <p:cNvPr id="28" name="文本框 5"/>
          <p:cNvSpPr txBox="1"/>
          <p:nvPr/>
        </p:nvSpPr>
        <p:spPr>
          <a:xfrm>
            <a:off x="1318179" y="2857541"/>
            <a:ext cx="1531188" cy="246221"/>
          </a:xfrm>
          <a:prstGeom prst="rect">
            <a:avLst/>
          </a:prstGeom>
          <a:noFill/>
        </p:spPr>
        <p:txBody>
          <a:bodyPr wrap="none" rtlCol="0">
            <a:spAutoFit/>
          </a:bodyPr>
          <a:lstStyle/>
          <a:p>
            <a:r>
              <a:rPr kumimoji="1" lang="en-US" altLang="zh-CN" sz="1000" dirty="0" smtClean="0">
                <a:latin typeface="+mj-ea"/>
                <a:ea typeface="+mj-ea"/>
              </a:rPr>
              <a:t>SSRF or BEPCII design</a:t>
            </a:r>
            <a:endParaRPr kumimoji="1" lang="zh-CN" altLang="en-US" sz="1000" dirty="0">
              <a:latin typeface="+mj-ea"/>
              <a:ea typeface="+mj-ea"/>
            </a:endParaRPr>
          </a:p>
        </p:txBody>
      </p:sp>
      <p:sp>
        <p:nvSpPr>
          <p:cNvPr id="29" name="文本框 8"/>
          <p:cNvSpPr txBox="1"/>
          <p:nvPr/>
        </p:nvSpPr>
        <p:spPr>
          <a:xfrm>
            <a:off x="1318179" y="3147533"/>
            <a:ext cx="1391728" cy="553998"/>
          </a:xfrm>
          <a:prstGeom prst="rect">
            <a:avLst/>
          </a:prstGeom>
          <a:noFill/>
        </p:spPr>
        <p:txBody>
          <a:bodyPr wrap="none" rtlCol="0">
            <a:spAutoFit/>
          </a:bodyPr>
          <a:lstStyle/>
          <a:p>
            <a:r>
              <a:rPr kumimoji="1" lang="en-US" altLang="zh-CN" sz="1000" dirty="0" smtClean="0">
                <a:latin typeface="+mj-ea"/>
                <a:ea typeface="+mj-ea"/>
              </a:rPr>
              <a:t>One cylindrical gap:</a:t>
            </a:r>
          </a:p>
          <a:p>
            <a:r>
              <a:rPr kumimoji="1" lang="en-US" altLang="zh-CN" sz="1000" dirty="0" smtClean="0">
                <a:latin typeface="+mj-ea"/>
                <a:ea typeface="+mj-ea"/>
              </a:rPr>
              <a:t>width = 1mm</a:t>
            </a:r>
          </a:p>
          <a:p>
            <a:r>
              <a:rPr kumimoji="1" lang="en-US" altLang="zh-CN" sz="1000" dirty="0">
                <a:latin typeface="+mj-ea"/>
                <a:ea typeface="+mj-ea"/>
              </a:rPr>
              <a:t>d</a:t>
            </a:r>
            <a:r>
              <a:rPr kumimoji="1" lang="en-US" altLang="zh-CN" sz="1000" dirty="0" smtClean="0">
                <a:latin typeface="+mj-ea"/>
                <a:ea typeface="+mj-ea"/>
              </a:rPr>
              <a:t>epth = 1mm</a:t>
            </a:r>
          </a:p>
        </p:txBody>
      </p:sp>
      <p:pic>
        <p:nvPicPr>
          <p:cNvPr id="31" name="Picture 3" descr="D:\搜狗高速下载\微信图片_2019041211054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203897" y="3867894"/>
            <a:ext cx="1231917" cy="923938"/>
          </a:xfrm>
          <a:prstGeom prst="rect">
            <a:avLst/>
          </a:prstGeom>
          <a:noFill/>
          <a:extLst>
            <a:ext uri="{909E8E84-426E-40DD-AFC4-6F175D3DCCD1}">
              <a14:hiddenFill xmlns:a14="http://schemas.microsoft.com/office/drawing/2010/main">
                <a:solidFill>
                  <a:srgbClr val="FFFFFF"/>
                </a:solidFill>
              </a14:hiddenFill>
            </a:ext>
          </a:extLst>
        </p:spPr>
      </p:pic>
      <p:sp>
        <p:nvSpPr>
          <p:cNvPr id="32" name="文本框 8"/>
          <p:cNvSpPr txBox="1"/>
          <p:nvPr/>
        </p:nvSpPr>
        <p:spPr>
          <a:xfrm>
            <a:off x="1497198" y="4299942"/>
            <a:ext cx="3506850" cy="553998"/>
          </a:xfrm>
          <a:prstGeom prst="rect">
            <a:avLst/>
          </a:prstGeom>
          <a:noFill/>
        </p:spPr>
        <p:txBody>
          <a:bodyPr wrap="square" rtlCol="0">
            <a:spAutoFit/>
          </a:bodyPr>
          <a:lstStyle/>
          <a:p>
            <a:pPr algn="just"/>
            <a:r>
              <a:rPr kumimoji="1" lang="en-US" altLang="zh-CN" sz="1000" dirty="0" smtClean="0">
                <a:latin typeface="+mj-ea"/>
                <a:ea typeface="+mj-ea"/>
              </a:rPr>
              <a:t>Impedance is mainly contributed by the construction or mounting errors (which specifies the tolerance limit of ~0.1mm)</a:t>
            </a:r>
          </a:p>
        </p:txBody>
      </p:sp>
      <p:sp>
        <p:nvSpPr>
          <p:cNvPr id="30" name="右箭头 29"/>
          <p:cNvSpPr/>
          <p:nvPr/>
        </p:nvSpPr>
        <p:spPr>
          <a:xfrm rot="5400000">
            <a:off x="446841" y="3683246"/>
            <a:ext cx="279219" cy="118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33" name="Picture 2" descr="D:\New20180222\HEPS_Impedance\ConstructionError201903\Compareplots2\ImZL.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5927" y="2715766"/>
            <a:ext cx="2088232" cy="156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279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Impedance bench measurements</a:t>
            </a:r>
            <a:endParaRPr lang="zh-CN" altLang="en-US" dirty="0"/>
          </a:p>
        </p:txBody>
      </p:sp>
      <p:sp>
        <p:nvSpPr>
          <p:cNvPr id="4" name="内容占位符 1"/>
          <p:cNvSpPr>
            <a:spLocks noGrp="1"/>
          </p:cNvSpPr>
          <p:nvPr>
            <p:ph idx="1"/>
          </p:nvPr>
        </p:nvSpPr>
        <p:spPr>
          <a:xfrm>
            <a:off x="467544" y="789554"/>
            <a:ext cx="8676456" cy="3797079"/>
          </a:xfrm>
        </p:spPr>
        <p:txBody>
          <a:bodyPr>
            <a:normAutofit/>
          </a:bodyPr>
          <a:lstStyle/>
          <a:p>
            <a:pPr>
              <a:spcBef>
                <a:spcPts val="300"/>
              </a:spcBef>
            </a:pPr>
            <a:r>
              <a:rPr lang="en-US" altLang="zh-CN" sz="1600" dirty="0" smtClean="0"/>
              <a:t>Coaxial wire measurement of the injection strip-line kicker</a:t>
            </a:r>
          </a:p>
          <a:p>
            <a:pPr lvl="1">
              <a:spcBef>
                <a:spcPts val="300"/>
              </a:spcBef>
            </a:pPr>
            <a:r>
              <a:rPr lang="en-US" altLang="zh-CN" sz="1400" dirty="0" smtClean="0"/>
              <a:t>Good agreement has been reached between measurements and simulations.</a:t>
            </a:r>
            <a:endParaRPr lang="en-US" altLang="zh-CN" sz="1400" dirty="0"/>
          </a:p>
          <a:p>
            <a:pPr>
              <a:spcBef>
                <a:spcPts val="300"/>
              </a:spcBef>
            </a:pPr>
            <a:endParaRPr lang="en-US" altLang="zh-CN" sz="1600" dirty="0" smtClean="0"/>
          </a:p>
          <a:p>
            <a:pPr>
              <a:spcBef>
                <a:spcPts val="300"/>
              </a:spcBef>
            </a:pPr>
            <a:endParaRPr lang="en-US" altLang="zh-CN" sz="1600" dirty="0" smtClean="0"/>
          </a:p>
          <a:p>
            <a:pPr>
              <a:spcBef>
                <a:spcPts val="300"/>
              </a:spcBef>
            </a:pPr>
            <a:endParaRPr lang="en-US" altLang="zh-CN" sz="1600" dirty="0"/>
          </a:p>
          <a:p>
            <a:pPr>
              <a:spcBef>
                <a:spcPts val="300"/>
              </a:spcBef>
            </a:pPr>
            <a:endParaRPr lang="en-US" altLang="zh-CN" sz="1600" dirty="0" smtClean="0"/>
          </a:p>
          <a:p>
            <a:pPr>
              <a:spcBef>
                <a:spcPts val="300"/>
              </a:spcBef>
            </a:pPr>
            <a:endParaRPr lang="en-US" altLang="zh-CN" sz="1600" dirty="0"/>
          </a:p>
          <a:p>
            <a:pPr>
              <a:spcBef>
                <a:spcPts val="300"/>
              </a:spcBef>
            </a:pPr>
            <a:endParaRPr lang="en-US" altLang="zh-CN" sz="1600" dirty="0" smtClean="0"/>
          </a:p>
          <a:p>
            <a:pPr>
              <a:spcBef>
                <a:spcPts val="300"/>
              </a:spcBef>
            </a:pPr>
            <a:r>
              <a:rPr lang="en-US" altLang="zh-CN" sz="1600" dirty="0" smtClean="0"/>
              <a:t>NEG coating</a:t>
            </a:r>
          </a:p>
          <a:p>
            <a:pPr lvl="1">
              <a:spcBef>
                <a:spcPts val="300"/>
              </a:spcBef>
            </a:pPr>
            <a:r>
              <a:rPr lang="en-US" altLang="zh-CN" sz="1400" dirty="0" smtClean="0"/>
              <a:t> </a:t>
            </a:r>
            <a:endParaRPr lang="zh-CN" altLang="en-US" sz="1400" dirty="0"/>
          </a:p>
        </p:txBody>
      </p:sp>
      <p:pic>
        <p:nvPicPr>
          <p:cNvPr id="5" name="Picture 2" descr="D:\New20180222\HEPS_ImpedanceMeasure\InjKickerL300mm\测量数据及图片\DataProcessing_Na\CompareSimulationAndExperiments\Compare_ReZL_8GHz_202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347614"/>
            <a:ext cx="3888432" cy="1602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708" y="1378700"/>
            <a:ext cx="261830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219822"/>
            <a:ext cx="1872208" cy="140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1391" y="3166309"/>
            <a:ext cx="2121917" cy="1653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1043608" y="3291830"/>
            <a:ext cx="2492034" cy="954107"/>
          </a:xfrm>
          <a:prstGeom prst="rect">
            <a:avLst/>
          </a:prstGeom>
        </p:spPr>
        <p:txBody>
          <a:bodyPr wrap="square">
            <a:spAutoFit/>
          </a:bodyPr>
          <a:lstStyle/>
          <a:p>
            <a:pPr algn="just"/>
            <a:r>
              <a:rPr lang="en-US" altLang="zh-CN" sz="1400" dirty="0" smtClean="0"/>
              <a:t>The conductivity of NEG coating is measured with resonant cavity considering different coating thickness.</a:t>
            </a:r>
            <a:endParaRPr lang="zh-CN" altLang="en-US" sz="1400" dirty="0"/>
          </a:p>
        </p:txBody>
      </p:sp>
    </p:spTree>
    <p:extLst>
      <p:ext uri="{BB962C8B-B14F-4D97-AF65-F5344CB8AC3E}">
        <p14:creationId xmlns:p14="http://schemas.microsoft.com/office/powerpoint/2010/main" val="3744819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latin typeface="微软雅黑" panose="020B0503020204020204" pitchFamily="34" charset="-122"/>
              </a:rPr>
              <a:t>Bunch-by-bunch feedback</a:t>
            </a:r>
            <a:endParaRPr lang="zh-CN" altLang="en-US" dirty="0"/>
          </a:p>
        </p:txBody>
      </p:sp>
      <p:sp>
        <p:nvSpPr>
          <p:cNvPr id="4" name="内容占位符 1"/>
          <p:cNvSpPr>
            <a:spLocks noGrp="1"/>
          </p:cNvSpPr>
          <p:nvPr>
            <p:ph idx="1"/>
          </p:nvPr>
        </p:nvSpPr>
        <p:spPr>
          <a:xfrm>
            <a:off x="467544" y="789554"/>
            <a:ext cx="8676456" cy="3797079"/>
          </a:xfrm>
        </p:spPr>
        <p:txBody>
          <a:bodyPr>
            <a:normAutofit/>
          </a:bodyPr>
          <a:lstStyle/>
          <a:p>
            <a:r>
              <a:rPr lang="en-US" altLang="zh-CN" sz="1600" dirty="0"/>
              <a:t>Provide the needed physical parameters for the design of BBB feedback system</a:t>
            </a:r>
          </a:p>
          <a:p>
            <a:r>
              <a:rPr lang="en-US" altLang="zh-CN" sz="1600" dirty="0"/>
              <a:t>Check the effectiveness of the designed FB system by tracking simulations</a:t>
            </a:r>
          </a:p>
        </p:txBody>
      </p:sp>
      <p:pic>
        <p:nvPicPr>
          <p:cNvPr id="22" name="内容占位符 4">
            <a:extLst>
              <a:ext uri="{FF2B5EF4-FFF2-40B4-BE49-F238E27FC236}">
                <a16:creationId xmlns:a16="http://schemas.microsoft.com/office/drawing/2014/main" xmlns="" id="{E110D648-7E66-46FD-B7C6-8F9E648719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386732"/>
            <a:ext cx="2160240" cy="1539778"/>
          </a:xfrm>
          <a:prstGeom prst="rect">
            <a:avLst/>
          </a:prstGeom>
        </p:spPr>
      </p:pic>
      <p:pic>
        <p:nvPicPr>
          <p:cNvPr id="23" name="图片 22">
            <a:extLst>
              <a:ext uri="{FF2B5EF4-FFF2-40B4-BE49-F238E27FC236}">
                <a16:creationId xmlns:a16="http://schemas.microsoft.com/office/drawing/2014/main" xmlns="" id="{DC3A1553-A06A-4290-BD03-303B7E2C4F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157721"/>
            <a:ext cx="2160240" cy="1469371"/>
          </a:xfrm>
          <a:prstGeom prst="rect">
            <a:avLst/>
          </a:prstGeom>
        </p:spPr>
      </p:pic>
      <p:sp>
        <p:nvSpPr>
          <p:cNvPr id="24" name="矩形 23">
            <a:extLst>
              <a:ext uri="{FF2B5EF4-FFF2-40B4-BE49-F238E27FC236}">
                <a16:creationId xmlns:a16="http://schemas.microsoft.com/office/drawing/2014/main" xmlns="" id="{5523D46D-D26B-451F-A9C8-4E3922D6E92C}"/>
              </a:ext>
            </a:extLst>
          </p:cNvPr>
          <p:cNvSpPr/>
          <p:nvPr/>
        </p:nvSpPr>
        <p:spPr>
          <a:xfrm>
            <a:off x="755576" y="4568240"/>
            <a:ext cx="2728992" cy="276999"/>
          </a:xfrm>
          <a:prstGeom prst="rect">
            <a:avLst/>
          </a:prstGeom>
        </p:spPr>
        <p:txBody>
          <a:bodyPr wrap="square">
            <a:spAutoFit/>
          </a:bodyPr>
          <a:lstStyle/>
          <a:p>
            <a:r>
              <a:rPr lang="en-US" altLang="zh-CN"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CBI modes vs. turns</a:t>
            </a:r>
            <a:endParaRPr lang="zh-CN" altLang="en-US"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xmlns="" id="{B7979F7B-DE64-4DA8-9CF3-A621D54B88AF}"/>
              </a:ext>
            </a:extLst>
          </p:cNvPr>
          <p:cNvSpPr/>
          <p:nvPr/>
        </p:nvSpPr>
        <p:spPr>
          <a:xfrm>
            <a:off x="586969" y="2940370"/>
            <a:ext cx="2040815" cy="276999"/>
          </a:xfrm>
          <a:prstGeom prst="rect">
            <a:avLst/>
          </a:prstGeom>
        </p:spPr>
        <p:txBody>
          <a:bodyPr wrap="none">
            <a:spAutoFit/>
          </a:bodyPr>
          <a:lstStyle/>
          <a:p>
            <a:r>
              <a:rPr lang="en-US" altLang="zh-CN"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Vertical centroid vs. turns</a:t>
            </a:r>
            <a:endParaRPr lang="zh-CN" altLang="en-US" sz="1200" dirty="0"/>
          </a:p>
        </p:txBody>
      </p:sp>
      <p:grpSp>
        <p:nvGrpSpPr>
          <p:cNvPr id="2" name="组合 1"/>
          <p:cNvGrpSpPr/>
          <p:nvPr/>
        </p:nvGrpSpPr>
        <p:grpSpPr>
          <a:xfrm>
            <a:off x="5796136" y="2153312"/>
            <a:ext cx="3213240" cy="2082781"/>
            <a:chOff x="6372200" y="2108455"/>
            <a:chExt cx="4320000" cy="2870526"/>
          </a:xfrm>
        </p:grpSpPr>
        <p:pic>
          <p:nvPicPr>
            <p:cNvPr id="26" name="图片 25">
              <a:extLst>
                <a:ext uri="{FF2B5EF4-FFF2-40B4-BE49-F238E27FC236}">
                  <a16:creationId xmlns:a16="http://schemas.microsoft.com/office/drawing/2014/main" xmlns="" id="{24001854-EACE-4BC7-AB9B-40E9E70EF044}"/>
                </a:ext>
              </a:extLst>
            </p:cNvPr>
            <p:cNvPicPr>
              <a:picLocks noChangeAspect="1"/>
            </p:cNvPicPr>
            <p:nvPr/>
          </p:nvPicPr>
          <p:blipFill>
            <a:blip r:embed="rId5"/>
            <a:stretch>
              <a:fillRect/>
            </a:stretch>
          </p:blipFill>
          <p:spPr>
            <a:xfrm>
              <a:off x="6372200" y="2108455"/>
              <a:ext cx="4320000" cy="2870526"/>
            </a:xfrm>
            <a:prstGeom prst="rect">
              <a:avLst/>
            </a:prstGeom>
          </p:spPr>
        </p:pic>
        <p:cxnSp>
          <p:nvCxnSpPr>
            <p:cNvPr id="27" name="直接连接符 26">
              <a:extLst>
                <a:ext uri="{FF2B5EF4-FFF2-40B4-BE49-F238E27FC236}">
                  <a16:creationId xmlns:a16="http://schemas.microsoft.com/office/drawing/2014/main" xmlns="" id="{DD4D71F7-D1DD-41C4-BB88-28BD8FA2D740}"/>
                </a:ext>
              </a:extLst>
            </p:cNvPr>
            <p:cNvCxnSpPr/>
            <p:nvPr/>
          </p:nvCxnSpPr>
          <p:spPr>
            <a:xfrm>
              <a:off x="7092280" y="2523387"/>
              <a:ext cx="0" cy="209856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B63E2578-1A88-4A37-AA64-687955D15CE0}"/>
                </a:ext>
              </a:extLst>
            </p:cNvPr>
            <p:cNvCxnSpPr/>
            <p:nvPr/>
          </p:nvCxnSpPr>
          <p:spPr>
            <a:xfrm>
              <a:off x="9828584" y="2523387"/>
              <a:ext cx="0" cy="209856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xmlns="" id="{BBE2E790-508F-4295-A2B7-176B8C41F800}"/>
                  </a:ext>
                </a:extLst>
              </p:cNvPr>
              <p:cNvSpPr/>
              <p:nvPr/>
            </p:nvSpPr>
            <p:spPr>
              <a:xfrm>
                <a:off x="5796136" y="1589422"/>
                <a:ext cx="3506557" cy="478272"/>
              </a:xfrm>
              <a:prstGeom prst="rect">
                <a:avLst/>
              </a:prstGeom>
            </p:spPr>
            <p:txBody>
              <a:bodyPr wrap="square">
                <a:spAutoFit/>
              </a:bodyPr>
              <a:lstStyle/>
              <a:p>
                <a:pPr algn="ctr"/>
                <a:r>
                  <a:rPr lang="en-US" altLang="zh-CN" sz="1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 limit on kicker power</a:t>
                </a:r>
              </a:p>
              <a:p>
                <a:pPr algn="ctr"/>
                <a14:m>
                  <m:oMath xmlns:m="http://schemas.openxmlformats.org/officeDocument/2006/math">
                    <m:sSub>
                      <m:sSubPr>
                        <m:ctrlPr>
                          <a:rPr lang="en-US" altLang="zh-CN" sz="1200" b="1" i="1" dirty="0">
                            <a:effectLst>
                              <a:outerShdw blurRad="38100" dist="38100" dir="2700000" algn="tl">
                                <a:srgbClr val="000000">
                                  <a:alpha val="43137"/>
                                </a:srgbClr>
                              </a:outerShdw>
                            </a:effectLst>
                            <a:latin typeface="Cambria Math"/>
                            <a:ea typeface="微软雅黑" panose="020B0503020204020204" pitchFamily="34" charset="-122"/>
                          </a:rPr>
                        </m:ctrlPr>
                      </m:sSubPr>
                      <m:e>
                        <m:r>
                          <a:rPr lang="en-US" altLang="zh-CN" sz="1200" b="1" i="1" dirty="0">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rPr>
                          <m:t>𝑷</m:t>
                        </m:r>
                      </m:e>
                      <m:sub>
                        <m:r>
                          <a:rPr lang="en-US" altLang="zh-CN" sz="1200" b="1" i="1" dirty="0">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rPr>
                          <m:t>𝒑𝒆𝒂𝒌</m:t>
                        </m:r>
                      </m:sub>
                    </m:sSub>
                  </m:oMath>
                </a14:m>
                <a:r>
                  <a:rPr lang="en-US" altLang="zh-CN" sz="1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&lt; 1 kW </a:t>
                </a:r>
                <a:endParaRPr lang="zh-CN" altLang="en-US" sz="1200" b="1" dirty="0">
                  <a:latin typeface="微软雅黑" panose="020B0503020204020204" pitchFamily="34" charset="-122"/>
                  <a:ea typeface="微软雅黑" panose="020B0503020204020204" pitchFamily="34" charset="-122"/>
                </a:endParaRPr>
              </a:p>
            </p:txBody>
          </p:sp>
        </mc:Choice>
        <mc:Fallback xmlns="">
          <p:sp>
            <p:nvSpPr>
              <p:cNvPr id="29" name="矩形 28">
                <a:extLst>
                  <a:ext uri="{FF2B5EF4-FFF2-40B4-BE49-F238E27FC236}">
                    <a16:creationId xmlns:a16="http://schemas.microsoft.com/office/drawing/2014/main" xmlns:a14="http://schemas.microsoft.com/office/drawing/2010/main" xmlns="" id="{BBE2E790-508F-4295-A2B7-176B8C41F800}"/>
                  </a:ext>
                </a:extLst>
              </p:cNvPr>
              <p:cNvSpPr>
                <a:spLocks noRot="1" noChangeAspect="1" noMove="1" noResize="1" noEditPoints="1" noAdjustHandles="1" noChangeArrowheads="1" noChangeShapeType="1" noTextEdit="1"/>
              </p:cNvSpPr>
              <p:nvPr/>
            </p:nvSpPr>
            <p:spPr>
              <a:xfrm>
                <a:off x="5796136" y="1589422"/>
                <a:ext cx="3506557" cy="478272"/>
              </a:xfrm>
              <a:prstGeom prst="rect">
                <a:avLst/>
              </a:prstGeom>
              <a:blipFill rotWithShape="1">
                <a:blip r:embed="rId6"/>
                <a:stretch>
                  <a:fillRect t="-1282" b="-10256"/>
                </a:stretch>
              </a:blipFill>
            </p:spPr>
            <p:txBody>
              <a:bodyPr/>
              <a:lstStyle/>
              <a:p>
                <a:r>
                  <a:rPr lang="zh-CN" altLang="en-US">
                    <a:noFill/>
                  </a:rPr>
                  <a:t> </a:t>
                </a:r>
              </a:p>
            </p:txBody>
          </p:sp>
        </mc:Fallback>
      </mc:AlternateContent>
      <p:pic>
        <p:nvPicPr>
          <p:cNvPr id="30" name="图片 29">
            <a:extLst>
              <a:ext uri="{FF2B5EF4-FFF2-40B4-BE49-F238E27FC236}">
                <a16:creationId xmlns:a16="http://schemas.microsoft.com/office/drawing/2014/main" xmlns="" id="{25DB1DD9-BB4F-45A6-8D9C-A331B04492A3}"/>
              </a:ext>
            </a:extLst>
          </p:cNvPr>
          <p:cNvPicPr>
            <a:picLocks noChangeAspect="1"/>
          </p:cNvPicPr>
          <p:nvPr/>
        </p:nvPicPr>
        <p:blipFill>
          <a:blip r:embed="rId7"/>
          <a:stretch>
            <a:fillRect/>
          </a:stretch>
        </p:blipFill>
        <p:spPr>
          <a:xfrm>
            <a:off x="2585274" y="2067694"/>
            <a:ext cx="3283593" cy="2224510"/>
          </a:xfrm>
          <a:prstGeom prst="rect">
            <a:avLst/>
          </a:prstGeom>
        </p:spPr>
      </p:pic>
      <mc:AlternateContent xmlns:mc="http://schemas.openxmlformats.org/markup-compatibility/2006" xmlns:a14="http://schemas.microsoft.com/office/drawing/2010/main">
        <mc:Choice Requires="a14">
          <p:sp>
            <p:nvSpPr>
              <p:cNvPr id="31" name="矩形 30">
                <a:extLst>
                  <a:ext uri="{FF2B5EF4-FFF2-40B4-BE49-F238E27FC236}">
                    <a16:creationId xmlns:a16="http://schemas.microsoft.com/office/drawing/2014/main" xmlns="" id="{5711B58A-4F79-492A-8F69-58729281AF36}"/>
                  </a:ext>
                </a:extLst>
              </p:cNvPr>
              <p:cNvSpPr/>
              <p:nvPr/>
            </p:nvSpPr>
            <p:spPr>
              <a:xfrm>
                <a:off x="2195736" y="1589422"/>
                <a:ext cx="3600400" cy="478272"/>
              </a:xfrm>
              <a:prstGeom prst="rect">
                <a:avLst/>
              </a:prstGeom>
            </p:spPr>
            <p:txBody>
              <a:bodyPr wrap="square">
                <a:spAutoFit/>
              </a:bodyPr>
              <a:lstStyle/>
              <a:p>
                <a:pPr algn="ctr"/>
                <a:r>
                  <a:rPr lang="en-US" altLang="zh-CN" sz="1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w/o limit on kicker power</a:t>
                </a:r>
              </a:p>
              <a:p>
                <a:pPr algn="ctr"/>
                <a14:m>
                  <m:oMath xmlns:m="http://schemas.openxmlformats.org/officeDocument/2006/math">
                    <m:sSub>
                      <m:sSubPr>
                        <m:ctrlPr>
                          <a:rPr lang="en-US" altLang="zh-CN" sz="1200" b="1" i="1" dirty="0" smtClean="0">
                            <a:effectLst>
                              <a:outerShdw blurRad="38100" dist="38100" dir="2700000" algn="tl">
                                <a:srgbClr val="000000">
                                  <a:alpha val="43137"/>
                                </a:srgbClr>
                              </a:outerShdw>
                            </a:effectLst>
                            <a:latin typeface="Cambria Math"/>
                            <a:ea typeface="微软雅黑" panose="020B0503020204020204" pitchFamily="34" charset="-122"/>
                          </a:rPr>
                        </m:ctrlPr>
                      </m:sSubPr>
                      <m:e>
                        <m:r>
                          <a:rPr lang="en-US" altLang="zh-CN" sz="1200" b="1" i="1" dirty="0" smtClean="0">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rPr>
                          <m:t>𝑷</m:t>
                        </m:r>
                      </m:e>
                      <m:sub>
                        <m:r>
                          <a:rPr lang="en-US" altLang="zh-CN" sz="1200" b="1" i="1" dirty="0" smtClean="0">
                            <a:effectLst>
                              <a:outerShdw blurRad="38100" dist="38100" dir="2700000" algn="tl">
                                <a:srgbClr val="000000">
                                  <a:alpha val="43137"/>
                                </a:srgbClr>
                              </a:outerShdw>
                            </a:effectLst>
                            <a:latin typeface="Cambria Math" panose="02040503050406030204" pitchFamily="18" charset="0"/>
                            <a:ea typeface="微软雅黑" panose="020B0503020204020204" pitchFamily="34" charset="-122"/>
                          </a:rPr>
                          <m:t>𝒑𝒆𝒂𝒌</m:t>
                        </m:r>
                      </m:sub>
                    </m:sSub>
                  </m:oMath>
                </a14:m>
                <a:r>
                  <a:rPr lang="en-US" altLang="zh-CN" sz="1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 4.34 kW </a:t>
                </a:r>
                <a:endParaRPr lang="zh-CN" altLang="en-US" sz="1200" b="1" dirty="0">
                  <a:latin typeface="微软雅黑" panose="020B0503020204020204" pitchFamily="34" charset="-122"/>
                  <a:ea typeface="微软雅黑" panose="020B0503020204020204" pitchFamily="34" charset="-122"/>
                </a:endParaRPr>
              </a:p>
            </p:txBody>
          </p:sp>
        </mc:Choice>
        <mc:Fallback xmlns="">
          <p:sp>
            <p:nvSpPr>
              <p:cNvPr id="31" name="矩形 30">
                <a:extLst>
                  <a:ext uri="{FF2B5EF4-FFF2-40B4-BE49-F238E27FC236}">
                    <a16:creationId xmlns:a16="http://schemas.microsoft.com/office/drawing/2014/main" xmlns:a14="http://schemas.microsoft.com/office/drawing/2010/main" xmlns="" id="{5711B58A-4F79-492A-8F69-58729281AF36}"/>
                  </a:ext>
                </a:extLst>
              </p:cNvPr>
              <p:cNvSpPr>
                <a:spLocks noRot="1" noChangeAspect="1" noMove="1" noResize="1" noEditPoints="1" noAdjustHandles="1" noChangeArrowheads="1" noChangeShapeType="1" noTextEdit="1"/>
              </p:cNvSpPr>
              <p:nvPr/>
            </p:nvSpPr>
            <p:spPr>
              <a:xfrm>
                <a:off x="2195736" y="1589422"/>
                <a:ext cx="3600400" cy="478272"/>
              </a:xfrm>
              <a:prstGeom prst="rect">
                <a:avLst/>
              </a:prstGeom>
              <a:blipFill rotWithShape="1">
                <a:blip r:embed="rId8"/>
                <a:stretch>
                  <a:fillRect t="-1282" b="-10256"/>
                </a:stretch>
              </a:blipFill>
            </p:spPr>
            <p:txBody>
              <a:bodyPr/>
              <a:lstStyle/>
              <a:p>
                <a:r>
                  <a:rPr lang="zh-CN" altLang="en-US">
                    <a:noFill/>
                  </a:rPr>
                  <a:t> </a:t>
                </a:r>
              </a:p>
            </p:txBody>
          </p:sp>
        </mc:Fallback>
      </mc:AlternateContent>
      <p:cxnSp>
        <p:nvCxnSpPr>
          <p:cNvPr id="32" name="直接箭头连接符 31">
            <a:extLst>
              <a:ext uri="{FF2B5EF4-FFF2-40B4-BE49-F238E27FC236}">
                <a16:creationId xmlns:a16="http://schemas.microsoft.com/office/drawing/2014/main" xmlns="" id="{869E1006-762E-4CE8-975F-D34096EA0761}"/>
              </a:ext>
            </a:extLst>
          </p:cNvPr>
          <p:cNvCxnSpPr>
            <a:cxnSpLocks/>
          </p:cNvCxnSpPr>
          <p:nvPr/>
        </p:nvCxnSpPr>
        <p:spPr>
          <a:xfrm flipH="1" flipV="1">
            <a:off x="6386944" y="3265726"/>
            <a:ext cx="629816" cy="180283"/>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文本框 30">
            <a:extLst>
              <a:ext uri="{FF2B5EF4-FFF2-40B4-BE49-F238E27FC236}">
                <a16:creationId xmlns:a16="http://schemas.microsoft.com/office/drawing/2014/main" xmlns="" id="{EAB7650E-5C04-492B-93A3-8DF8D7997737}"/>
              </a:ext>
            </a:extLst>
          </p:cNvPr>
          <p:cNvSpPr txBox="1"/>
          <p:nvPr/>
        </p:nvSpPr>
        <p:spPr>
          <a:xfrm>
            <a:off x="7023690" y="3287799"/>
            <a:ext cx="1224136" cy="276999"/>
          </a:xfrm>
          <a:prstGeom prst="rect">
            <a:avLst/>
          </a:prstGeom>
          <a:noFill/>
        </p:spPr>
        <p:txBody>
          <a:bodyPr wrap="square" rtlCol="0">
            <a:spAutoFit/>
          </a:bodyPr>
          <a:lstStyle/>
          <a:p>
            <a:r>
              <a:rPr lang="en-US" altLang="zh-CN" sz="1200" b="1" dirty="0">
                <a:solidFill>
                  <a:srgbClr val="FF0000"/>
                </a:solidFill>
                <a:effectLst>
                  <a:outerShdw blurRad="38100" dist="38100" dir="2700000" algn="tl">
                    <a:srgbClr val="000000">
                      <a:alpha val="43137"/>
                    </a:srgbClr>
                  </a:outerShdw>
                </a:effectLst>
                <a:highlight>
                  <a:srgbClr val="FFFF00"/>
                </a:highlight>
                <a:latin typeface="微软雅黑" panose="020B0503020204020204" pitchFamily="34" charset="-122"/>
                <a:ea typeface="微软雅黑" panose="020B0503020204020204" pitchFamily="34" charset="-122"/>
              </a:rPr>
              <a:t>FB on</a:t>
            </a:r>
            <a:endParaRPr lang="zh-CN" altLang="en-US" sz="1200" b="1" dirty="0">
              <a:solidFill>
                <a:srgbClr val="FF0000"/>
              </a:solidFill>
              <a:effectLst>
                <a:outerShdw blurRad="38100" dist="38100" dir="2700000" algn="tl">
                  <a:srgbClr val="000000">
                    <a:alpha val="43137"/>
                  </a:srgbClr>
                </a:outerShdw>
              </a:effectLst>
              <a:highlight>
                <a:srgbClr val="FFFF00"/>
              </a:highlight>
              <a:latin typeface="微软雅黑" panose="020B0503020204020204" pitchFamily="34" charset="-122"/>
              <a:ea typeface="微软雅黑" panose="020B0503020204020204" pitchFamily="34" charset="-122"/>
            </a:endParaRPr>
          </a:p>
        </p:txBody>
      </p:sp>
      <p:cxnSp>
        <p:nvCxnSpPr>
          <p:cNvPr id="34" name="直接箭头连接符 33">
            <a:extLst>
              <a:ext uri="{FF2B5EF4-FFF2-40B4-BE49-F238E27FC236}">
                <a16:creationId xmlns:a16="http://schemas.microsoft.com/office/drawing/2014/main" xmlns="" id="{C6085B1D-D9D5-4C78-9ABA-463DF839FFBF}"/>
              </a:ext>
            </a:extLst>
          </p:cNvPr>
          <p:cNvCxnSpPr>
            <a:cxnSpLocks/>
          </p:cNvCxnSpPr>
          <p:nvPr/>
        </p:nvCxnSpPr>
        <p:spPr>
          <a:xfrm>
            <a:off x="7812360" y="2671176"/>
            <a:ext cx="531543" cy="202952"/>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文本框 32">
            <a:extLst>
              <a:ext uri="{FF2B5EF4-FFF2-40B4-BE49-F238E27FC236}">
                <a16:creationId xmlns:a16="http://schemas.microsoft.com/office/drawing/2014/main" xmlns="" id="{E165ABAF-79F6-47EC-9F9A-DB869389CBB5}"/>
              </a:ext>
            </a:extLst>
          </p:cNvPr>
          <p:cNvSpPr txBox="1"/>
          <p:nvPr/>
        </p:nvSpPr>
        <p:spPr>
          <a:xfrm>
            <a:off x="7158416" y="2454376"/>
            <a:ext cx="849824" cy="276999"/>
          </a:xfrm>
          <a:prstGeom prst="rect">
            <a:avLst/>
          </a:prstGeom>
          <a:noFill/>
        </p:spPr>
        <p:txBody>
          <a:bodyPr wrap="square" rtlCol="0">
            <a:spAutoFit/>
          </a:bodyPr>
          <a:lstStyle/>
          <a:p>
            <a:r>
              <a:rPr lang="en-US" altLang="zh-CN" sz="1200" b="1" dirty="0">
                <a:solidFill>
                  <a:srgbClr val="FF0000"/>
                </a:solidFill>
                <a:effectLst>
                  <a:outerShdw blurRad="38100" dist="38100" dir="2700000" algn="tl">
                    <a:srgbClr val="000000">
                      <a:alpha val="43137"/>
                    </a:srgbClr>
                  </a:outerShdw>
                </a:effectLst>
                <a:highlight>
                  <a:srgbClr val="FFFF00"/>
                </a:highlight>
                <a:latin typeface="微软雅黑" panose="020B0503020204020204" pitchFamily="34" charset="-122"/>
                <a:ea typeface="微软雅黑" panose="020B0503020204020204" pitchFamily="34" charset="-122"/>
              </a:rPr>
              <a:t>FB off</a:t>
            </a:r>
            <a:endParaRPr lang="zh-CN" altLang="en-US" sz="1200" b="1" dirty="0">
              <a:solidFill>
                <a:srgbClr val="FF0000"/>
              </a:solidFill>
              <a:effectLst>
                <a:outerShdw blurRad="38100" dist="38100" dir="2700000" algn="tl">
                  <a:srgbClr val="000000">
                    <a:alpha val="43137"/>
                  </a:srgbClr>
                </a:outerShdw>
              </a:effectLst>
              <a:highlight>
                <a:srgbClr val="FFFF00"/>
              </a:highlight>
              <a:latin typeface="微软雅黑" panose="020B0503020204020204" pitchFamily="34" charset="-122"/>
              <a:ea typeface="微软雅黑" panose="020B0503020204020204" pitchFamily="34" charset="-122"/>
            </a:endParaRPr>
          </a:p>
        </p:txBody>
      </p:sp>
      <p:cxnSp>
        <p:nvCxnSpPr>
          <p:cNvPr id="36" name="直接箭头连接符 35">
            <a:extLst>
              <a:ext uri="{FF2B5EF4-FFF2-40B4-BE49-F238E27FC236}">
                <a16:creationId xmlns:a16="http://schemas.microsoft.com/office/drawing/2014/main" xmlns="" id="{5D3F1FE7-81CB-4A5B-9D03-AD20E175E3FC}"/>
              </a:ext>
            </a:extLst>
          </p:cNvPr>
          <p:cNvCxnSpPr>
            <a:cxnSpLocks/>
          </p:cNvCxnSpPr>
          <p:nvPr/>
        </p:nvCxnSpPr>
        <p:spPr>
          <a:xfrm flipH="1" flipV="1">
            <a:off x="3115520" y="3467456"/>
            <a:ext cx="394228" cy="160571"/>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文本框 34">
            <a:extLst>
              <a:ext uri="{FF2B5EF4-FFF2-40B4-BE49-F238E27FC236}">
                <a16:creationId xmlns:a16="http://schemas.microsoft.com/office/drawing/2014/main" xmlns="" id="{3017C594-722A-4C93-BBA3-30CCB673C7C7}"/>
              </a:ext>
            </a:extLst>
          </p:cNvPr>
          <p:cNvSpPr txBox="1"/>
          <p:nvPr/>
        </p:nvSpPr>
        <p:spPr>
          <a:xfrm>
            <a:off x="3522533" y="3496157"/>
            <a:ext cx="1224136" cy="276999"/>
          </a:xfrm>
          <a:prstGeom prst="rect">
            <a:avLst/>
          </a:prstGeom>
          <a:noFill/>
        </p:spPr>
        <p:txBody>
          <a:bodyPr wrap="square" rtlCol="0">
            <a:spAutoFit/>
          </a:bodyPr>
          <a:lstStyle/>
          <a:p>
            <a:r>
              <a:rPr lang="en-US" altLang="zh-CN" sz="1200" b="1" dirty="0">
                <a:solidFill>
                  <a:srgbClr val="FF0000"/>
                </a:solidFill>
                <a:effectLst>
                  <a:outerShdw blurRad="38100" dist="38100" dir="2700000" algn="tl">
                    <a:srgbClr val="000000">
                      <a:alpha val="43137"/>
                    </a:srgbClr>
                  </a:outerShdw>
                </a:effectLst>
                <a:highlight>
                  <a:srgbClr val="FFFF00"/>
                </a:highlight>
                <a:latin typeface="微软雅黑" panose="020B0503020204020204" pitchFamily="34" charset="-122"/>
                <a:ea typeface="微软雅黑" panose="020B0503020204020204" pitchFamily="34" charset="-122"/>
              </a:rPr>
              <a:t>FB on</a:t>
            </a:r>
            <a:endParaRPr lang="zh-CN" altLang="en-US" sz="1200" b="1" dirty="0">
              <a:solidFill>
                <a:srgbClr val="FF0000"/>
              </a:solidFill>
              <a:effectLst>
                <a:outerShdw blurRad="38100" dist="38100" dir="2700000" algn="tl">
                  <a:srgbClr val="000000">
                    <a:alpha val="43137"/>
                  </a:srgbClr>
                </a:outerShdw>
              </a:effectLst>
              <a:highlight>
                <a:srgbClr val="FFFF00"/>
              </a:highlight>
              <a:latin typeface="微软雅黑" panose="020B0503020204020204" pitchFamily="34" charset="-122"/>
              <a:ea typeface="微软雅黑" panose="020B0503020204020204" pitchFamily="34" charset="-122"/>
            </a:endParaRPr>
          </a:p>
        </p:txBody>
      </p:sp>
      <p:cxnSp>
        <p:nvCxnSpPr>
          <p:cNvPr id="38" name="直接箭头连接符 37">
            <a:extLst>
              <a:ext uri="{FF2B5EF4-FFF2-40B4-BE49-F238E27FC236}">
                <a16:creationId xmlns:a16="http://schemas.microsoft.com/office/drawing/2014/main" xmlns="" id="{20576E54-80BC-4A75-AE86-40516A39F2ED}"/>
              </a:ext>
            </a:extLst>
          </p:cNvPr>
          <p:cNvCxnSpPr>
            <a:cxnSpLocks/>
          </p:cNvCxnSpPr>
          <p:nvPr/>
        </p:nvCxnSpPr>
        <p:spPr>
          <a:xfrm>
            <a:off x="4227070" y="2874128"/>
            <a:ext cx="440397" cy="152714"/>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文本框 36">
            <a:extLst>
              <a:ext uri="{FF2B5EF4-FFF2-40B4-BE49-F238E27FC236}">
                <a16:creationId xmlns:a16="http://schemas.microsoft.com/office/drawing/2014/main" xmlns="" id="{2A1B7649-3304-4C8B-811F-8231C5D9F14D}"/>
              </a:ext>
            </a:extLst>
          </p:cNvPr>
          <p:cNvSpPr txBox="1"/>
          <p:nvPr/>
        </p:nvSpPr>
        <p:spPr>
          <a:xfrm>
            <a:off x="3602736" y="2772652"/>
            <a:ext cx="969264" cy="276999"/>
          </a:xfrm>
          <a:prstGeom prst="rect">
            <a:avLst/>
          </a:prstGeom>
          <a:noFill/>
        </p:spPr>
        <p:txBody>
          <a:bodyPr wrap="square" rtlCol="0">
            <a:spAutoFit/>
          </a:bodyPr>
          <a:lstStyle/>
          <a:p>
            <a:r>
              <a:rPr lang="en-US" altLang="zh-CN" sz="1200" b="1" dirty="0">
                <a:solidFill>
                  <a:srgbClr val="FF0000"/>
                </a:solidFill>
                <a:effectLst>
                  <a:outerShdw blurRad="38100" dist="38100" dir="2700000" algn="tl">
                    <a:srgbClr val="000000">
                      <a:alpha val="43137"/>
                    </a:srgbClr>
                  </a:outerShdw>
                </a:effectLst>
                <a:highlight>
                  <a:srgbClr val="FFFF00"/>
                </a:highlight>
                <a:latin typeface="微软雅黑" panose="020B0503020204020204" pitchFamily="34" charset="-122"/>
                <a:ea typeface="微软雅黑" panose="020B0503020204020204" pitchFamily="34" charset="-122"/>
              </a:rPr>
              <a:t>FB off</a:t>
            </a:r>
            <a:endParaRPr lang="zh-CN" altLang="en-US" sz="1200" b="1" dirty="0">
              <a:solidFill>
                <a:srgbClr val="FF0000"/>
              </a:solidFill>
              <a:effectLst>
                <a:outerShdw blurRad="38100" dist="38100" dir="2700000" algn="tl">
                  <a:srgbClr val="000000">
                    <a:alpha val="43137"/>
                  </a:srgbClr>
                </a:outerShdw>
              </a:effectLst>
              <a:highlight>
                <a:srgbClr val="FFFF00"/>
              </a:highlight>
              <a:latin typeface="微软雅黑" panose="020B0503020204020204" pitchFamily="34" charset="-122"/>
              <a:ea typeface="微软雅黑" panose="020B0503020204020204" pitchFamily="34" charset="-122"/>
            </a:endParaRPr>
          </a:p>
        </p:txBody>
      </p:sp>
      <p:sp>
        <p:nvSpPr>
          <p:cNvPr id="40" name="矩形 39">
            <a:extLst>
              <a:ext uri="{FF2B5EF4-FFF2-40B4-BE49-F238E27FC236}">
                <a16:creationId xmlns:a16="http://schemas.microsoft.com/office/drawing/2014/main" xmlns="" id="{C4C16F6E-FBA0-4F67-9CBA-013FCA4AA420}"/>
              </a:ext>
            </a:extLst>
          </p:cNvPr>
          <p:cNvSpPr/>
          <p:nvPr/>
        </p:nvSpPr>
        <p:spPr>
          <a:xfrm>
            <a:off x="3164840" y="4380522"/>
            <a:ext cx="2127240" cy="276999"/>
          </a:xfrm>
          <a:prstGeom prst="rect">
            <a:avLst/>
          </a:prstGeom>
          <a:solidFill>
            <a:schemeClr val="bg1"/>
          </a:solidFill>
        </p:spPr>
        <p:txBody>
          <a:bodyPr wrap="square">
            <a:spAutoFit/>
          </a:bodyPr>
          <a:lstStyle/>
          <a:p>
            <a:r>
              <a:rPr lang="en-US" altLang="zh-CN"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Vertical centroid vs. turns</a:t>
            </a:r>
            <a:endParaRPr lang="zh-CN" altLang="en-US"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1" name="矩形 40">
            <a:extLst>
              <a:ext uri="{FF2B5EF4-FFF2-40B4-BE49-F238E27FC236}">
                <a16:creationId xmlns:a16="http://schemas.microsoft.com/office/drawing/2014/main" xmlns="" id="{37BED69F-68D1-4A22-8C48-7474A4001234}"/>
              </a:ext>
            </a:extLst>
          </p:cNvPr>
          <p:cNvSpPr/>
          <p:nvPr/>
        </p:nvSpPr>
        <p:spPr>
          <a:xfrm>
            <a:off x="6460983" y="4382983"/>
            <a:ext cx="2127240" cy="276999"/>
          </a:xfrm>
          <a:prstGeom prst="rect">
            <a:avLst/>
          </a:prstGeom>
          <a:solidFill>
            <a:schemeClr val="bg1"/>
          </a:solidFill>
        </p:spPr>
        <p:txBody>
          <a:bodyPr wrap="square">
            <a:spAutoFit/>
          </a:bodyPr>
          <a:lstStyle/>
          <a:p>
            <a:r>
              <a:rPr lang="en-US" altLang="zh-CN"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Vertical centroid vs. turns</a:t>
            </a:r>
            <a:endParaRPr lang="zh-CN" altLang="en-US"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90796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5" y="1278550"/>
            <a:ext cx="8156912" cy="2913381"/>
          </a:xfrm>
        </p:spPr>
        <p:txBody>
          <a:bodyPr>
            <a:normAutofit/>
          </a:bodyPr>
          <a:lstStyle/>
          <a:p>
            <a:endParaRPr lang="en-US" altLang="zh-CN" sz="1500" dirty="0"/>
          </a:p>
          <a:p>
            <a:endParaRPr lang="en-US" altLang="zh-CN" sz="1500" dirty="0"/>
          </a:p>
          <a:p>
            <a:pPr marL="0" indent="0">
              <a:buNone/>
            </a:pPr>
            <a:r>
              <a:rPr lang="en-US" altLang="zh-CN" sz="1500" dirty="0">
                <a:sym typeface="Symbol"/>
              </a:rPr>
              <a:t></a:t>
            </a:r>
            <a:r>
              <a:rPr lang="en-US" altLang="zh-CN" sz="1500" baseline="-25000" dirty="0">
                <a:sym typeface="Symbol"/>
              </a:rPr>
              <a:t>z</a:t>
            </a:r>
            <a:r>
              <a:rPr lang="en-US" altLang="zh-CN" sz="1500" dirty="0"/>
              <a:t>=4.6mm</a:t>
            </a:r>
          </a:p>
          <a:p>
            <a:endParaRPr lang="en-US" altLang="zh-CN" sz="1500" dirty="0"/>
          </a:p>
          <a:p>
            <a:endParaRPr lang="en-US" altLang="zh-CN" sz="1500" dirty="0"/>
          </a:p>
          <a:p>
            <a:endParaRPr lang="en-US" altLang="zh-CN" sz="1500" dirty="0"/>
          </a:p>
          <a:p>
            <a:endParaRPr lang="en-US" altLang="zh-CN" sz="1500" dirty="0"/>
          </a:p>
          <a:p>
            <a:pPr marL="0" indent="0">
              <a:buNone/>
            </a:pPr>
            <a:r>
              <a:rPr lang="en-US" altLang="zh-CN" sz="1500" dirty="0">
                <a:sym typeface="Symbol"/>
              </a:rPr>
              <a:t></a:t>
            </a:r>
            <a:r>
              <a:rPr lang="en-US" altLang="zh-CN" sz="1500" baseline="-25000" dirty="0">
                <a:sym typeface="Symbol"/>
              </a:rPr>
              <a:t>z</a:t>
            </a:r>
            <a:r>
              <a:rPr lang="en-US" altLang="zh-CN" sz="1500" dirty="0"/>
              <a:t>=22.9mm</a:t>
            </a:r>
            <a:endParaRPr lang="zh-CN" altLang="en-US" sz="1500" dirty="0"/>
          </a:p>
        </p:txBody>
      </p:sp>
      <p:sp>
        <p:nvSpPr>
          <p:cNvPr id="3" name="标题 2"/>
          <p:cNvSpPr>
            <a:spLocks noGrp="1"/>
          </p:cNvSpPr>
          <p:nvPr>
            <p:ph type="title"/>
          </p:nvPr>
        </p:nvSpPr>
        <p:spPr/>
        <p:txBody>
          <a:bodyPr/>
          <a:lstStyle/>
          <a:p>
            <a:r>
              <a:rPr lang="en-US" altLang="zh-CN" dirty="0" smtClean="0"/>
              <a:t>Total impedance budget</a:t>
            </a:r>
            <a:endParaRPr lang="en-US" altLang="zh-CN"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9280" y="1506678"/>
            <a:ext cx="2306969" cy="138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3658" y="3210129"/>
            <a:ext cx="2312590" cy="138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0583" y="1498036"/>
            <a:ext cx="2365937" cy="139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0254" y="3211052"/>
            <a:ext cx="2368388" cy="139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2976" y="1482513"/>
            <a:ext cx="2365937" cy="141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0524" y="3206137"/>
            <a:ext cx="2368388" cy="141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707905" y="681541"/>
            <a:ext cx="5346594" cy="779699"/>
          </a:xfrm>
          <a:prstGeom prst="rect">
            <a:avLst/>
          </a:prstGeom>
        </p:spPr>
        <p:txBody>
          <a:bodyPr wrap="square" lIns="68579" tIns="34289" rIns="68579" bIns="34289">
            <a:spAutoFit/>
          </a:bodyPr>
          <a:lstStyle/>
          <a:p>
            <a:pPr marL="137156" indent="-137156">
              <a:spcBef>
                <a:spcPts val="450"/>
              </a:spcBef>
              <a:buSzPct val="60000"/>
              <a:buFont typeface="Wingdings" panose="05000000000000000000" pitchFamily="2" charset="2"/>
              <a:buChar char="l"/>
            </a:pPr>
            <a:r>
              <a:rPr lang="en-US" altLang="zh-CN" sz="1400" dirty="0" smtClean="0">
                <a:solidFill>
                  <a:srgbClr val="000099"/>
                </a:solidFill>
              </a:rPr>
              <a:t>With longer test bunch length, the loss factor and transverse kick factor decrease, while the longitudinal impedance increases.</a:t>
            </a:r>
          </a:p>
          <a:p>
            <a:pPr marL="137156" indent="-137156">
              <a:spcBef>
                <a:spcPts val="450"/>
              </a:spcBef>
              <a:buSzPct val="60000"/>
              <a:buFont typeface="Wingdings" panose="05000000000000000000" pitchFamily="2" charset="2"/>
              <a:buChar char="l"/>
            </a:pPr>
            <a:r>
              <a:rPr lang="en-US" altLang="zh-CN" sz="1400" dirty="0" smtClean="0">
                <a:solidFill>
                  <a:srgbClr val="000099"/>
                </a:solidFill>
              </a:rPr>
              <a:t>The contribution from different elements varies with bunch length.</a:t>
            </a:r>
            <a:endParaRPr lang="en-US" altLang="zh-CN" sz="1400" dirty="0">
              <a:solidFill>
                <a:srgbClr val="000099"/>
              </a:solidFill>
            </a:endParaRPr>
          </a:p>
        </p:txBody>
      </p:sp>
      <p:sp>
        <p:nvSpPr>
          <p:cNvPr id="17" name="矩形 16"/>
          <p:cNvSpPr/>
          <p:nvPr/>
        </p:nvSpPr>
        <p:spPr>
          <a:xfrm>
            <a:off x="4572874" y="2895787"/>
            <a:ext cx="658113" cy="300083"/>
          </a:xfrm>
          <a:prstGeom prst="rect">
            <a:avLst/>
          </a:prstGeom>
        </p:spPr>
        <p:txBody>
          <a:bodyPr wrap="none" lIns="68579" tIns="34289" rIns="68579" bIns="34289">
            <a:spAutoFit/>
          </a:bodyPr>
          <a:lstStyle/>
          <a:p>
            <a:pPr marL="137156" indent="-137156">
              <a:spcBef>
                <a:spcPts val="900"/>
              </a:spcBef>
              <a:buSzPct val="60000"/>
              <a:buFont typeface="Wingdings" panose="05000000000000000000" pitchFamily="2" charset="2"/>
              <a:buChar char="l"/>
            </a:pPr>
            <a:r>
              <a:rPr lang="en-US" altLang="zh-CN" sz="1500" i="1" dirty="0">
                <a:solidFill>
                  <a:srgbClr val="000099"/>
                </a:solidFill>
              </a:rPr>
              <a:t>Z</a:t>
            </a:r>
            <a:r>
              <a:rPr lang="en-US" altLang="zh-CN" sz="1500" baseline="-25000" dirty="0">
                <a:solidFill>
                  <a:srgbClr val="000099"/>
                </a:solidFill>
              </a:rPr>
              <a:t>||</a:t>
            </a:r>
            <a:r>
              <a:rPr lang="en-US" altLang="zh-CN" sz="1500" dirty="0">
                <a:solidFill>
                  <a:srgbClr val="000099"/>
                </a:solidFill>
              </a:rPr>
              <a:t>/</a:t>
            </a:r>
            <a:r>
              <a:rPr lang="en-US" altLang="zh-CN" sz="1500" i="1" dirty="0">
                <a:solidFill>
                  <a:srgbClr val="000099"/>
                </a:solidFill>
              </a:rPr>
              <a:t>n</a:t>
            </a:r>
          </a:p>
        </p:txBody>
      </p:sp>
      <p:sp>
        <p:nvSpPr>
          <p:cNvPr id="18" name="矩形 17"/>
          <p:cNvSpPr/>
          <p:nvPr/>
        </p:nvSpPr>
        <p:spPr>
          <a:xfrm>
            <a:off x="7110191" y="2913260"/>
            <a:ext cx="422472" cy="300083"/>
          </a:xfrm>
          <a:prstGeom prst="rect">
            <a:avLst/>
          </a:prstGeom>
        </p:spPr>
        <p:txBody>
          <a:bodyPr wrap="none" lIns="68579" tIns="34289" rIns="68579" bIns="34289">
            <a:spAutoFit/>
          </a:bodyPr>
          <a:lstStyle/>
          <a:p>
            <a:pPr marL="137156" indent="-137156">
              <a:spcBef>
                <a:spcPts val="900"/>
              </a:spcBef>
              <a:buSzPct val="60000"/>
              <a:buFont typeface="Wingdings" panose="05000000000000000000" pitchFamily="2" charset="2"/>
              <a:buChar char="l"/>
            </a:pPr>
            <a:r>
              <a:rPr lang="en-US" altLang="zh-CN" sz="1500" i="1" dirty="0" err="1">
                <a:solidFill>
                  <a:srgbClr val="000099"/>
                </a:solidFill>
              </a:rPr>
              <a:t>k</a:t>
            </a:r>
            <a:r>
              <a:rPr lang="en-US" altLang="zh-CN" sz="1500" i="1" baseline="-25000" dirty="0" err="1">
                <a:solidFill>
                  <a:srgbClr val="000099"/>
                </a:solidFill>
              </a:rPr>
              <a:t>y</a:t>
            </a:r>
            <a:endParaRPr lang="en-US" altLang="zh-CN" sz="1500" i="1" baseline="-25000" dirty="0">
              <a:solidFill>
                <a:srgbClr val="000099"/>
              </a:solidFill>
            </a:endParaRPr>
          </a:p>
        </p:txBody>
      </p:sp>
      <p:graphicFrame>
        <p:nvGraphicFramePr>
          <p:cNvPr id="20" name="表格 19"/>
          <p:cNvGraphicFramePr>
            <a:graphicFrameLocks noGrp="1"/>
          </p:cNvGraphicFramePr>
          <p:nvPr>
            <p:extLst>
              <p:ext uri="{D42A27DB-BD31-4B8C-83A1-F6EECF244321}">
                <p14:modId xmlns:p14="http://schemas.microsoft.com/office/powerpoint/2010/main" val="3491270384"/>
              </p:ext>
            </p:extLst>
          </p:nvPr>
        </p:nvGraphicFramePr>
        <p:xfrm>
          <a:off x="727494" y="735546"/>
          <a:ext cx="2872398" cy="724950"/>
        </p:xfrm>
        <a:graphic>
          <a:graphicData uri="http://schemas.openxmlformats.org/drawingml/2006/table">
            <a:tbl>
              <a:tblPr firstRow="1" bandRow="1">
                <a:tableStyleId>{5C22544A-7EE6-4342-B048-85BDC9FD1C3A}</a:tableStyleId>
              </a:tblPr>
              <a:tblGrid>
                <a:gridCol w="557886"/>
                <a:gridCol w="777074"/>
                <a:gridCol w="678947"/>
                <a:gridCol w="858491"/>
              </a:tblGrid>
              <a:tr h="241650">
                <a:tc>
                  <a:txBody>
                    <a:bodyPr/>
                    <a:lstStyle/>
                    <a:p>
                      <a:r>
                        <a:rPr lang="en-US" altLang="zh-CN" sz="1100" dirty="0" smtClean="0">
                          <a:sym typeface="Symbol"/>
                        </a:rPr>
                        <a:t>z, mm</a:t>
                      </a:r>
                      <a:endParaRPr lang="zh-CN" altLang="en-US" sz="1100" dirty="0"/>
                    </a:p>
                  </a:txBody>
                  <a:tcPr marL="27000" marR="27000" marT="35100" marB="35100"/>
                </a:tc>
                <a:tc>
                  <a:txBody>
                    <a:bodyPr/>
                    <a:lstStyle/>
                    <a:p>
                      <a:pPr algn="ctr"/>
                      <a:r>
                        <a:rPr lang="en-US" altLang="zh-CN" sz="1100" dirty="0" err="1" smtClean="0"/>
                        <a:t>kloss</a:t>
                      </a:r>
                      <a:r>
                        <a:rPr lang="en-US" altLang="zh-CN" sz="1100" dirty="0" smtClean="0"/>
                        <a:t>, V/</a:t>
                      </a:r>
                      <a:r>
                        <a:rPr lang="en-US" altLang="zh-CN" sz="1100" dirty="0" err="1" smtClean="0"/>
                        <a:t>pC</a:t>
                      </a:r>
                      <a:endParaRPr lang="zh-CN" altLang="en-US" sz="1100" dirty="0"/>
                    </a:p>
                  </a:txBody>
                  <a:tcPr marL="27000" marR="27000" marT="35100" marB="35100"/>
                </a:tc>
                <a:tc>
                  <a:txBody>
                    <a:bodyPr/>
                    <a:lstStyle/>
                    <a:p>
                      <a:pPr algn="ctr"/>
                      <a:r>
                        <a:rPr lang="en-US" altLang="zh-CN" sz="1100" dirty="0" smtClean="0"/>
                        <a:t>ZL/n, m</a:t>
                      </a:r>
                      <a:r>
                        <a:rPr lang="en-US" altLang="zh-CN" sz="1100" dirty="0" smtClean="0">
                          <a:sym typeface="Symbol"/>
                        </a:rPr>
                        <a:t></a:t>
                      </a:r>
                      <a:endParaRPr lang="zh-CN" altLang="en-US" sz="1100" dirty="0"/>
                    </a:p>
                  </a:txBody>
                  <a:tcPr marL="27000" marR="27000" marT="35100" marB="35100"/>
                </a:tc>
                <a:tc>
                  <a:txBody>
                    <a:bodyPr/>
                    <a:lstStyle/>
                    <a:p>
                      <a:pPr algn="ctr"/>
                      <a:r>
                        <a:rPr lang="en-US" altLang="zh-CN" sz="1100" dirty="0" err="1" smtClean="0"/>
                        <a:t>ky</a:t>
                      </a:r>
                      <a:r>
                        <a:rPr lang="en-US" altLang="zh-CN" sz="1100" dirty="0" smtClean="0"/>
                        <a:t>, kV/</a:t>
                      </a:r>
                      <a:r>
                        <a:rPr lang="en-US" altLang="zh-CN" sz="1100" dirty="0" err="1" smtClean="0"/>
                        <a:t>pC</a:t>
                      </a:r>
                      <a:r>
                        <a:rPr lang="en-US" altLang="zh-CN" sz="1100" dirty="0" smtClean="0"/>
                        <a:t>/m</a:t>
                      </a:r>
                      <a:endParaRPr lang="zh-CN" altLang="en-US" sz="1100" dirty="0"/>
                    </a:p>
                  </a:txBody>
                  <a:tcPr marL="27000" marR="27000" marT="35100" marB="35100"/>
                </a:tc>
              </a:tr>
              <a:tr h="241650">
                <a:tc>
                  <a:txBody>
                    <a:bodyPr/>
                    <a:lstStyle/>
                    <a:p>
                      <a:r>
                        <a:rPr lang="en-US" altLang="zh-CN" sz="1100" b="0" dirty="0" smtClean="0">
                          <a:solidFill>
                            <a:schemeClr val="tx1"/>
                          </a:solidFill>
                        </a:rPr>
                        <a:t>4.6</a:t>
                      </a:r>
                      <a:endParaRPr lang="zh-CN" altLang="en-US" sz="1100" b="0" dirty="0">
                        <a:solidFill>
                          <a:schemeClr val="tx1"/>
                        </a:solidFill>
                      </a:endParaRPr>
                    </a:p>
                  </a:txBody>
                  <a:tcPr marL="27000" marR="27000" marT="35100" marB="35100"/>
                </a:tc>
                <a:tc>
                  <a:txBody>
                    <a:bodyPr/>
                    <a:lstStyle/>
                    <a:p>
                      <a:pPr algn="ctr"/>
                      <a:r>
                        <a:rPr lang="en-US" altLang="zh-CN" sz="1100" b="0" dirty="0" smtClean="0">
                          <a:solidFill>
                            <a:schemeClr val="tx1"/>
                          </a:solidFill>
                        </a:rPr>
                        <a:t>83.7</a:t>
                      </a:r>
                      <a:endParaRPr lang="zh-CN" altLang="en-US" sz="1100" b="0" dirty="0">
                        <a:solidFill>
                          <a:schemeClr val="tx1"/>
                        </a:solidFill>
                      </a:endParaRPr>
                    </a:p>
                  </a:txBody>
                  <a:tcPr marL="27000" marR="27000" marT="35100" marB="35100"/>
                </a:tc>
                <a:tc>
                  <a:txBody>
                    <a:bodyPr/>
                    <a:lstStyle/>
                    <a:p>
                      <a:pPr algn="ctr"/>
                      <a:r>
                        <a:rPr lang="en-US" altLang="zh-CN" sz="1100" b="0" dirty="0" smtClean="0">
                          <a:solidFill>
                            <a:schemeClr val="tx1"/>
                          </a:solidFill>
                        </a:rPr>
                        <a:t>226.3</a:t>
                      </a:r>
                      <a:endParaRPr lang="zh-CN" altLang="en-US" sz="1100" b="0" dirty="0">
                        <a:solidFill>
                          <a:schemeClr val="tx1"/>
                        </a:solidFill>
                      </a:endParaRPr>
                    </a:p>
                  </a:txBody>
                  <a:tcPr marL="27000" marR="27000" marT="35100" marB="35100"/>
                </a:tc>
                <a:tc>
                  <a:txBody>
                    <a:bodyPr/>
                    <a:lstStyle/>
                    <a:p>
                      <a:pPr algn="ctr"/>
                      <a:r>
                        <a:rPr lang="en-US" altLang="zh-CN" sz="1100" b="0" dirty="0" smtClean="0">
                          <a:solidFill>
                            <a:schemeClr val="tx1"/>
                          </a:solidFill>
                        </a:rPr>
                        <a:t>86.4</a:t>
                      </a:r>
                      <a:endParaRPr lang="zh-CN" altLang="en-US" sz="1100" b="0" dirty="0">
                        <a:solidFill>
                          <a:schemeClr val="tx1"/>
                        </a:solidFill>
                      </a:endParaRPr>
                    </a:p>
                  </a:txBody>
                  <a:tcPr marL="27000" marR="27000" marT="35100" marB="35100"/>
                </a:tc>
              </a:tr>
              <a:tr h="241650">
                <a:tc>
                  <a:txBody>
                    <a:bodyPr/>
                    <a:lstStyle/>
                    <a:p>
                      <a:r>
                        <a:rPr lang="en-US" altLang="zh-CN" sz="1100" b="0" dirty="0" smtClean="0">
                          <a:solidFill>
                            <a:schemeClr val="tx1"/>
                          </a:solidFill>
                        </a:rPr>
                        <a:t>22.9</a:t>
                      </a:r>
                      <a:endParaRPr lang="zh-CN" altLang="en-US" sz="1100" b="0" dirty="0">
                        <a:solidFill>
                          <a:schemeClr val="tx1"/>
                        </a:solidFill>
                      </a:endParaRPr>
                    </a:p>
                  </a:txBody>
                  <a:tcPr marL="27000" marR="27000" marT="35100" marB="35100"/>
                </a:tc>
                <a:tc>
                  <a:txBody>
                    <a:bodyPr/>
                    <a:lstStyle/>
                    <a:p>
                      <a:pPr algn="ctr"/>
                      <a:r>
                        <a:rPr lang="en-US" altLang="zh-CN" sz="1100" b="0" dirty="0" smtClean="0">
                          <a:solidFill>
                            <a:schemeClr val="tx1"/>
                          </a:solidFill>
                        </a:rPr>
                        <a:t>6.6</a:t>
                      </a:r>
                      <a:endParaRPr lang="zh-CN" altLang="en-US" sz="1100" b="0" dirty="0">
                        <a:solidFill>
                          <a:schemeClr val="tx1"/>
                        </a:solidFill>
                      </a:endParaRPr>
                    </a:p>
                  </a:txBody>
                  <a:tcPr marL="27000" marR="27000" marT="35100" marB="3510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100" b="0" dirty="0" smtClean="0">
                          <a:solidFill>
                            <a:schemeClr val="tx1"/>
                          </a:solidFill>
                        </a:rPr>
                        <a:t>338.0</a:t>
                      </a:r>
                      <a:endParaRPr lang="zh-CN" altLang="en-US" sz="1100" b="0" dirty="0" smtClean="0">
                        <a:solidFill>
                          <a:schemeClr val="tx1"/>
                        </a:solidFill>
                      </a:endParaRPr>
                    </a:p>
                  </a:txBody>
                  <a:tcPr marL="27000" marR="27000" marT="35100" marB="35100"/>
                </a:tc>
                <a:tc>
                  <a:txBody>
                    <a:bodyPr/>
                    <a:lstStyle/>
                    <a:p>
                      <a:pPr algn="ctr"/>
                      <a:r>
                        <a:rPr lang="en-US" altLang="zh-CN" sz="1100" b="0" dirty="0" smtClean="0">
                          <a:solidFill>
                            <a:schemeClr val="tx1"/>
                          </a:solidFill>
                        </a:rPr>
                        <a:t>26.6</a:t>
                      </a:r>
                      <a:endParaRPr lang="zh-CN" altLang="en-US" sz="1100" b="0" dirty="0">
                        <a:solidFill>
                          <a:schemeClr val="tx1"/>
                        </a:solidFill>
                      </a:endParaRPr>
                    </a:p>
                  </a:txBody>
                  <a:tcPr marL="27000" marR="27000" marT="35100" marB="35100"/>
                </a:tc>
              </a:tr>
            </a:tbl>
          </a:graphicData>
        </a:graphic>
      </p:graphicFrame>
      <p:sp>
        <p:nvSpPr>
          <p:cNvPr id="21" name="矩形 20"/>
          <p:cNvSpPr/>
          <p:nvPr/>
        </p:nvSpPr>
        <p:spPr>
          <a:xfrm>
            <a:off x="2095688" y="2887766"/>
            <a:ext cx="1114151" cy="300083"/>
          </a:xfrm>
          <a:prstGeom prst="rect">
            <a:avLst/>
          </a:prstGeom>
        </p:spPr>
        <p:txBody>
          <a:bodyPr wrap="none" lIns="68579" tIns="34289" rIns="68579" bIns="34289">
            <a:spAutoFit/>
          </a:bodyPr>
          <a:lstStyle/>
          <a:p>
            <a:pPr marL="137156" indent="-137156">
              <a:spcBef>
                <a:spcPts val="900"/>
              </a:spcBef>
              <a:buSzPct val="60000"/>
              <a:buFont typeface="Wingdings" panose="05000000000000000000" pitchFamily="2" charset="2"/>
              <a:buChar char="l"/>
            </a:pPr>
            <a:r>
              <a:rPr lang="en-US" altLang="zh-CN" sz="1500" dirty="0">
                <a:solidFill>
                  <a:srgbClr val="000099"/>
                </a:solidFill>
              </a:rPr>
              <a:t>Loss factor</a:t>
            </a:r>
          </a:p>
        </p:txBody>
      </p:sp>
    </p:spTree>
    <p:extLst>
      <p:ext uri="{BB962C8B-B14F-4D97-AF65-F5344CB8AC3E}">
        <p14:creationId xmlns:p14="http://schemas.microsoft.com/office/powerpoint/2010/main" val="766068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HEPS</a:t>
            </a:r>
            <a:r>
              <a:rPr lang="zh-CN" altLang="en-US" dirty="0" smtClean="0"/>
              <a:t>储存环阻抗演化</a:t>
            </a:r>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635646"/>
            <a:ext cx="4680784" cy="292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553483" y="1153107"/>
            <a:ext cx="2978957" cy="369332"/>
          </a:xfrm>
          <a:prstGeom prst="rect">
            <a:avLst/>
          </a:prstGeom>
        </p:spPr>
        <p:txBody>
          <a:bodyPr wrap="none">
            <a:spAutoFit/>
          </a:bodyPr>
          <a:lstStyle/>
          <a:p>
            <a:r>
              <a:rPr lang="zh-CN" altLang="en-US" dirty="0">
                <a:solidFill>
                  <a:srgbClr val="FF0000"/>
                </a:solidFill>
              </a:rPr>
              <a:t>电阻壁、真空元件、</a:t>
            </a:r>
            <a:r>
              <a:rPr lang="en-US" altLang="zh-CN" dirty="0">
                <a:solidFill>
                  <a:srgbClr val="FF0000"/>
                </a:solidFill>
              </a:rPr>
              <a:t>bellows</a:t>
            </a:r>
            <a:endParaRPr lang="zh-CN" altLang="en-US" dirty="0">
              <a:solidFill>
                <a:srgbClr val="FF0000"/>
              </a:solidFill>
            </a:endParaRPr>
          </a:p>
        </p:txBody>
      </p:sp>
      <p:sp>
        <p:nvSpPr>
          <p:cNvPr id="6" name="椭圆 5"/>
          <p:cNvSpPr/>
          <p:nvPr/>
        </p:nvSpPr>
        <p:spPr>
          <a:xfrm>
            <a:off x="5004048" y="1879288"/>
            <a:ext cx="1368152" cy="7200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a:stCxn id="6" idx="0"/>
            <a:endCxn id="5" idx="2"/>
          </p:cNvCxnSpPr>
          <p:nvPr/>
        </p:nvCxnSpPr>
        <p:spPr>
          <a:xfrm flipV="1">
            <a:off x="5688124" y="1522439"/>
            <a:ext cx="1354838" cy="3568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537259" y="771550"/>
            <a:ext cx="2939907" cy="369332"/>
          </a:xfrm>
          <a:prstGeom prst="rect">
            <a:avLst/>
          </a:prstGeom>
        </p:spPr>
        <p:txBody>
          <a:bodyPr wrap="none">
            <a:spAutoFit/>
          </a:bodyPr>
          <a:lstStyle/>
          <a:p>
            <a:r>
              <a:rPr lang="zh-CN" altLang="en-US" dirty="0">
                <a:solidFill>
                  <a:srgbClr val="FF0000"/>
                </a:solidFill>
              </a:rPr>
              <a:t>电阻壁</a:t>
            </a:r>
            <a:r>
              <a:rPr lang="zh-CN" altLang="en-US" dirty="0" smtClean="0">
                <a:solidFill>
                  <a:srgbClr val="FF0000"/>
                </a:solidFill>
              </a:rPr>
              <a:t>、</a:t>
            </a:r>
            <a:r>
              <a:rPr lang="en-US" altLang="zh-CN" dirty="0" smtClean="0">
                <a:solidFill>
                  <a:srgbClr val="FF0000"/>
                </a:solidFill>
              </a:rPr>
              <a:t>Masks</a:t>
            </a:r>
            <a:r>
              <a:rPr lang="zh-CN" altLang="en-US" dirty="0" smtClean="0">
                <a:solidFill>
                  <a:srgbClr val="FF0000"/>
                </a:solidFill>
              </a:rPr>
              <a:t>、</a:t>
            </a:r>
            <a:r>
              <a:rPr lang="en-US" altLang="zh-CN" dirty="0" smtClean="0">
                <a:solidFill>
                  <a:srgbClr val="FF0000"/>
                </a:solidFill>
              </a:rPr>
              <a:t>Transitions</a:t>
            </a:r>
            <a:endParaRPr lang="zh-CN" altLang="en-US" dirty="0">
              <a:solidFill>
                <a:srgbClr val="FF0000"/>
              </a:solidFill>
            </a:endParaRPr>
          </a:p>
        </p:txBody>
      </p:sp>
      <p:cxnSp>
        <p:nvCxnSpPr>
          <p:cNvPr id="12" name="直接箭头连接符 11"/>
          <p:cNvCxnSpPr>
            <a:endCxn id="11" idx="2"/>
          </p:cNvCxnSpPr>
          <p:nvPr/>
        </p:nvCxnSpPr>
        <p:spPr>
          <a:xfrm flipV="1">
            <a:off x="4932045" y="1140882"/>
            <a:ext cx="75168" cy="9988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597874" y="1172760"/>
            <a:ext cx="2262158" cy="369332"/>
          </a:xfrm>
          <a:prstGeom prst="rect">
            <a:avLst/>
          </a:prstGeom>
        </p:spPr>
        <p:txBody>
          <a:bodyPr wrap="none">
            <a:spAutoFit/>
          </a:bodyPr>
          <a:lstStyle/>
          <a:p>
            <a:r>
              <a:rPr lang="zh-CN" altLang="en-US" dirty="0" smtClean="0">
                <a:solidFill>
                  <a:srgbClr val="FF0000"/>
                </a:solidFill>
              </a:rPr>
              <a:t>更多真空和束测元件</a:t>
            </a:r>
            <a:endParaRPr lang="zh-CN" altLang="en-US" dirty="0">
              <a:solidFill>
                <a:srgbClr val="FF0000"/>
              </a:solidFill>
            </a:endParaRPr>
          </a:p>
        </p:txBody>
      </p:sp>
      <p:cxnSp>
        <p:nvCxnSpPr>
          <p:cNvPr id="15" name="直接箭头连接符 14"/>
          <p:cNvCxnSpPr/>
          <p:nvPr/>
        </p:nvCxnSpPr>
        <p:spPr>
          <a:xfrm flipH="1" flipV="1">
            <a:off x="4283968" y="1542092"/>
            <a:ext cx="72008" cy="123780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25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Main challenges on collective effects</a:t>
            </a:r>
            <a:endParaRPr lang="zh-CN" altLang="en-US" dirty="0"/>
          </a:p>
        </p:txBody>
      </p:sp>
      <p:sp>
        <p:nvSpPr>
          <p:cNvPr id="4" name="内容占位符 1"/>
          <p:cNvSpPr>
            <a:spLocks noGrp="1"/>
          </p:cNvSpPr>
          <p:nvPr>
            <p:ph idx="1"/>
          </p:nvPr>
        </p:nvSpPr>
        <p:spPr>
          <a:xfrm>
            <a:off x="467549" y="789552"/>
            <a:ext cx="7776859" cy="1926214"/>
          </a:xfrm>
        </p:spPr>
        <p:txBody>
          <a:bodyPr>
            <a:normAutofit/>
          </a:bodyPr>
          <a:lstStyle/>
          <a:p>
            <a:pPr algn="just">
              <a:lnSpc>
                <a:spcPct val="110000"/>
              </a:lnSpc>
              <a:spcBef>
                <a:spcPts val="300"/>
              </a:spcBef>
            </a:pPr>
            <a:r>
              <a:rPr lang="en-US" altLang="zh-CN" sz="1800" dirty="0" smtClean="0"/>
              <a:t>To reach high machine performance</a:t>
            </a:r>
            <a:endParaRPr lang="en-US" altLang="zh-CN" sz="1800" dirty="0"/>
          </a:p>
          <a:p>
            <a:pPr lvl="1" algn="just">
              <a:lnSpc>
                <a:spcPct val="110000"/>
              </a:lnSpc>
              <a:spcBef>
                <a:spcPts val="1200"/>
              </a:spcBef>
            </a:pPr>
            <a:r>
              <a:rPr lang="en-US" altLang="zh-CN" sz="1600" dirty="0" smtClean="0"/>
              <a:t>High beam current</a:t>
            </a:r>
          </a:p>
          <a:p>
            <a:pPr lvl="1" algn="just">
              <a:lnSpc>
                <a:spcPct val="110000"/>
              </a:lnSpc>
              <a:spcBef>
                <a:spcPts val="1200"/>
              </a:spcBef>
            </a:pPr>
            <a:r>
              <a:rPr lang="en-US" altLang="zh-CN" sz="1600" dirty="0" smtClean="0"/>
              <a:t>Low </a:t>
            </a:r>
            <a:r>
              <a:rPr lang="en-US" altLang="zh-CN" sz="1600" dirty="0" err="1" smtClean="0"/>
              <a:t>emittance</a:t>
            </a:r>
            <a:endParaRPr lang="en-US" altLang="zh-CN" sz="1600" dirty="0" smtClean="0"/>
          </a:p>
          <a:p>
            <a:pPr lvl="1" algn="just">
              <a:lnSpc>
                <a:spcPct val="110000"/>
              </a:lnSpc>
              <a:spcBef>
                <a:spcPts val="1200"/>
              </a:spcBef>
            </a:pPr>
            <a:r>
              <a:rPr lang="en-US" altLang="zh-CN" sz="1600" dirty="0" smtClean="0"/>
              <a:t>Large number of small gap IDs</a:t>
            </a:r>
            <a:endParaRPr lang="en-US" altLang="zh-CN" sz="1600" dirty="0"/>
          </a:p>
        </p:txBody>
      </p:sp>
      <p:grpSp>
        <p:nvGrpSpPr>
          <p:cNvPr id="16" name="组合 15"/>
          <p:cNvGrpSpPr/>
          <p:nvPr/>
        </p:nvGrpSpPr>
        <p:grpSpPr>
          <a:xfrm>
            <a:off x="2771800" y="1266895"/>
            <a:ext cx="6345466" cy="1016823"/>
            <a:chOff x="2771800" y="1266895"/>
            <a:chExt cx="6345466" cy="1016823"/>
          </a:xfrm>
        </p:grpSpPr>
        <p:sp>
          <p:nvSpPr>
            <p:cNvPr id="2" name="矩形 1"/>
            <p:cNvSpPr/>
            <p:nvPr/>
          </p:nvSpPr>
          <p:spPr>
            <a:xfrm>
              <a:off x="4067944" y="1266895"/>
              <a:ext cx="2691314" cy="338554"/>
            </a:xfrm>
            <a:prstGeom prst="rect">
              <a:avLst/>
            </a:prstGeom>
          </p:spPr>
          <p:txBody>
            <a:bodyPr wrap="none">
              <a:spAutoFit/>
            </a:bodyPr>
            <a:lstStyle/>
            <a:p>
              <a:r>
                <a:rPr lang="en-US" altLang="zh-CN" sz="1600" dirty="0"/>
                <a:t>Small momentum compaction</a:t>
              </a:r>
            </a:p>
          </p:txBody>
        </p:sp>
        <p:sp>
          <p:nvSpPr>
            <p:cNvPr id="5" name="矩形 4"/>
            <p:cNvSpPr/>
            <p:nvPr/>
          </p:nvSpPr>
          <p:spPr>
            <a:xfrm>
              <a:off x="4067944" y="1698943"/>
              <a:ext cx="2358008" cy="584775"/>
            </a:xfrm>
            <a:prstGeom prst="rect">
              <a:avLst/>
            </a:prstGeom>
          </p:spPr>
          <p:txBody>
            <a:bodyPr wrap="square">
              <a:spAutoFit/>
            </a:bodyPr>
            <a:lstStyle/>
            <a:p>
              <a:r>
                <a:rPr lang="en-US" altLang="zh-CN" sz="1600" dirty="0"/>
                <a:t>Strong focusing magnet</a:t>
              </a:r>
            </a:p>
            <a:p>
              <a:r>
                <a:rPr lang="en-US" altLang="zh-CN" sz="1600" dirty="0"/>
                <a:t>Strong </a:t>
              </a:r>
              <a:r>
                <a:rPr lang="en-US" altLang="zh-CN" sz="1600" dirty="0" err="1" smtClean="0"/>
                <a:t>sextupoles</a:t>
              </a:r>
              <a:endParaRPr lang="en-US" altLang="zh-CN" sz="1600" dirty="0"/>
            </a:p>
          </p:txBody>
        </p:sp>
        <p:cxnSp>
          <p:nvCxnSpPr>
            <p:cNvPr id="7" name="直接箭头连接符 6"/>
            <p:cNvCxnSpPr>
              <a:endCxn id="2" idx="1"/>
            </p:cNvCxnSpPr>
            <p:nvPr/>
          </p:nvCxnSpPr>
          <p:spPr>
            <a:xfrm flipV="1">
              <a:off x="2771800" y="1436172"/>
              <a:ext cx="1296144" cy="3434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5" idx="1"/>
            </p:cNvCxnSpPr>
            <p:nvPr/>
          </p:nvCxnSpPr>
          <p:spPr>
            <a:xfrm>
              <a:off x="2771800" y="1851670"/>
              <a:ext cx="1296144" cy="13966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3" idx="1"/>
            </p:cNvCxnSpPr>
            <p:nvPr/>
          </p:nvCxnSpPr>
          <p:spPr>
            <a:xfrm flipV="1">
              <a:off x="6228184" y="1991330"/>
              <a:ext cx="531074"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759258" y="1698942"/>
              <a:ext cx="2358008" cy="584775"/>
            </a:xfrm>
            <a:prstGeom prst="rect">
              <a:avLst/>
            </a:prstGeom>
          </p:spPr>
          <p:txBody>
            <a:bodyPr wrap="square">
              <a:spAutoFit/>
            </a:bodyPr>
            <a:lstStyle/>
            <a:p>
              <a:r>
                <a:rPr lang="en-US" altLang="zh-CN" sz="1600" dirty="0" smtClean="0"/>
                <a:t>Small beam pipe aperture</a:t>
              </a:r>
            </a:p>
            <a:p>
              <a:r>
                <a:rPr lang="en-US" altLang="zh-CN" sz="1600" dirty="0" smtClean="0"/>
                <a:t>NEG coating</a:t>
              </a:r>
              <a:endParaRPr lang="en-US" altLang="zh-CN" sz="1600" dirty="0"/>
            </a:p>
          </p:txBody>
        </p:sp>
      </p:grpSp>
      <p:grpSp>
        <p:nvGrpSpPr>
          <p:cNvPr id="22" name="组合 21"/>
          <p:cNvGrpSpPr/>
          <p:nvPr/>
        </p:nvGrpSpPr>
        <p:grpSpPr>
          <a:xfrm>
            <a:off x="1659140" y="2519178"/>
            <a:ext cx="7128792" cy="1132692"/>
            <a:chOff x="1691680" y="2375162"/>
            <a:chExt cx="7128792" cy="1132692"/>
          </a:xfrm>
        </p:grpSpPr>
        <p:sp>
          <p:nvSpPr>
            <p:cNvPr id="17" name="内容占位符 1"/>
            <p:cNvSpPr txBox="1">
              <a:spLocks/>
            </p:cNvSpPr>
            <p:nvPr/>
          </p:nvSpPr>
          <p:spPr>
            <a:xfrm>
              <a:off x="1691680" y="2749192"/>
              <a:ext cx="7128792" cy="758662"/>
            </a:xfrm>
            <a:prstGeom prst="rect">
              <a:avLst/>
            </a:prstGeom>
          </p:spPr>
          <p:txBody>
            <a:bodyPr vert="horz" lIns="68574" tIns="34289" rIns="68574" bIns="34289" rtlCol="0" anchor="t">
              <a:normAutofit/>
            </a:bodyPr>
            <a:lstStyle>
              <a:lvl1pPr marL="137147"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l"/>
                <a:defRPr lang="zh-CN" altLang="en-US" sz="2400" kern="1200" baseline="0" smtClean="0">
                  <a:solidFill>
                    <a:srgbClr val="000099"/>
                  </a:solidFill>
                  <a:latin typeface="+mn-lt"/>
                  <a:ea typeface="+mn-ea"/>
                  <a:cs typeface="+mn-cs"/>
                </a:defRPr>
              </a:lvl1pPr>
              <a:lvl2pPr marL="514301"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n"/>
                <a:defRPr lang="zh-CN" altLang="en-US" sz="1800" kern="1200" smtClean="0">
                  <a:solidFill>
                    <a:schemeClr val="tx1"/>
                  </a:solidFill>
                  <a:latin typeface="+mn-lt"/>
                  <a:ea typeface="+mn-ea"/>
                  <a:cs typeface="+mn-cs"/>
                </a:defRPr>
              </a:lvl2pPr>
              <a:lvl3pPr marL="857165"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u"/>
                <a:defRPr lang="zh-CN" altLang="en-US" sz="1500" kern="1200" smtClean="0">
                  <a:solidFill>
                    <a:schemeClr val="tx1"/>
                  </a:solidFill>
                  <a:latin typeface="+mn-lt"/>
                  <a:ea typeface="+mn-ea"/>
                  <a:cs typeface="+mn-cs"/>
                </a:defRPr>
              </a:lvl3pPr>
              <a:lvl4pPr marL="1200030"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Ø"/>
                <a:defRPr lang="zh-CN" altLang="en-US" sz="1400" kern="1200" smtClean="0">
                  <a:solidFill>
                    <a:schemeClr val="tx1"/>
                  </a:solidFill>
                  <a:latin typeface="+mn-lt"/>
                  <a:ea typeface="+mn-ea"/>
                  <a:cs typeface="+mn-cs"/>
                </a:defRPr>
              </a:lvl4pPr>
              <a:lvl5pPr marL="1542896"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ü"/>
                <a:defRPr lang="en-US" sz="1400" kern="1200" dirty="0">
                  <a:solidFill>
                    <a:schemeClr val="tx1"/>
                  </a:solidFill>
                  <a:latin typeface="+mn-lt"/>
                  <a:ea typeface="+mn-ea"/>
                  <a:cs typeface="+mn-cs"/>
                </a:defRPr>
              </a:lvl5pPr>
              <a:lvl6pPr marL="1885762"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6pPr>
              <a:lvl7pPr marL="2228628"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7pPr>
              <a:lvl8pPr marL="2571494"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8pPr>
              <a:lvl9pPr marL="2914361"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9pPr>
            </a:lstStyle>
            <a:p>
              <a:pPr algn="just">
                <a:lnSpc>
                  <a:spcPct val="110000"/>
                </a:lnSpc>
                <a:spcBef>
                  <a:spcPts val="300"/>
                </a:spcBef>
              </a:pPr>
              <a:r>
                <a:rPr lang="en-US" altLang="zh-CN" sz="1600" dirty="0" smtClean="0"/>
                <a:t>Increased beam coupling impedance, small obstacles become more of concern</a:t>
              </a:r>
            </a:p>
            <a:p>
              <a:pPr algn="just">
                <a:lnSpc>
                  <a:spcPct val="110000"/>
                </a:lnSpc>
                <a:spcBef>
                  <a:spcPts val="300"/>
                </a:spcBef>
              </a:pPr>
              <a:r>
                <a:rPr lang="en-US" altLang="zh-CN" sz="1600" dirty="0" smtClean="0"/>
                <a:t>The beam is more easily to be disturbed by the perturbations</a:t>
              </a:r>
            </a:p>
          </p:txBody>
        </p:sp>
        <p:sp>
          <p:nvSpPr>
            <p:cNvPr id="18" name="右箭头 17"/>
            <p:cNvSpPr/>
            <p:nvPr/>
          </p:nvSpPr>
          <p:spPr>
            <a:xfrm rot="5400000">
              <a:off x="4456772" y="2473456"/>
              <a:ext cx="41261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835696" y="3723878"/>
            <a:ext cx="5832648" cy="919391"/>
            <a:chOff x="1835696" y="3795886"/>
            <a:chExt cx="5832648" cy="919391"/>
          </a:xfrm>
        </p:grpSpPr>
        <p:sp>
          <p:nvSpPr>
            <p:cNvPr id="20" name="内容占位符 1"/>
            <p:cNvSpPr txBox="1">
              <a:spLocks/>
            </p:cNvSpPr>
            <p:nvPr/>
          </p:nvSpPr>
          <p:spPr>
            <a:xfrm>
              <a:off x="1835696" y="4227934"/>
              <a:ext cx="5832648" cy="487343"/>
            </a:xfrm>
            <a:prstGeom prst="rect">
              <a:avLst/>
            </a:prstGeom>
          </p:spPr>
          <p:txBody>
            <a:bodyPr vert="horz" lIns="68574" tIns="34289" rIns="68574" bIns="34289" rtlCol="0" anchor="t">
              <a:normAutofit/>
            </a:bodyPr>
            <a:lstStyle>
              <a:lvl1pPr marL="137147"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l"/>
                <a:defRPr lang="zh-CN" altLang="en-US" sz="2400" kern="1200" baseline="0" smtClean="0">
                  <a:solidFill>
                    <a:srgbClr val="000099"/>
                  </a:solidFill>
                  <a:latin typeface="+mn-lt"/>
                  <a:ea typeface="+mn-ea"/>
                  <a:cs typeface="+mn-cs"/>
                </a:defRPr>
              </a:lvl1pPr>
              <a:lvl2pPr marL="514301"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n"/>
                <a:defRPr lang="zh-CN" altLang="en-US" sz="1800" kern="1200" smtClean="0">
                  <a:solidFill>
                    <a:schemeClr val="tx1"/>
                  </a:solidFill>
                  <a:latin typeface="+mn-lt"/>
                  <a:ea typeface="+mn-ea"/>
                  <a:cs typeface="+mn-cs"/>
                </a:defRPr>
              </a:lvl2pPr>
              <a:lvl3pPr marL="857165"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u"/>
                <a:defRPr lang="zh-CN" altLang="en-US" sz="1500" kern="1200" smtClean="0">
                  <a:solidFill>
                    <a:schemeClr val="tx1"/>
                  </a:solidFill>
                  <a:latin typeface="+mn-lt"/>
                  <a:ea typeface="+mn-ea"/>
                  <a:cs typeface="+mn-cs"/>
                </a:defRPr>
              </a:lvl3pPr>
              <a:lvl4pPr marL="1200030"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Ø"/>
                <a:defRPr lang="zh-CN" altLang="en-US" sz="1400" kern="1200" smtClean="0">
                  <a:solidFill>
                    <a:schemeClr val="tx1"/>
                  </a:solidFill>
                  <a:latin typeface="+mn-lt"/>
                  <a:ea typeface="+mn-ea"/>
                  <a:cs typeface="+mn-cs"/>
                </a:defRPr>
              </a:lvl4pPr>
              <a:lvl5pPr marL="1542896"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ü"/>
                <a:defRPr lang="en-US" sz="1400" kern="1200" dirty="0">
                  <a:solidFill>
                    <a:schemeClr val="tx1"/>
                  </a:solidFill>
                  <a:latin typeface="+mn-lt"/>
                  <a:ea typeface="+mn-ea"/>
                  <a:cs typeface="+mn-cs"/>
                </a:defRPr>
              </a:lvl5pPr>
              <a:lvl6pPr marL="1885762"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6pPr>
              <a:lvl7pPr marL="2228628"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7pPr>
              <a:lvl8pPr marL="2571494"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8pPr>
              <a:lvl9pPr marL="2914361"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9pPr>
            </a:lstStyle>
            <a:p>
              <a:r>
                <a:rPr lang="en-US" altLang="zh-CN" sz="1600" dirty="0"/>
                <a:t>The impedance and collective effects need to be carefully </a:t>
              </a:r>
              <a:r>
                <a:rPr lang="en-US" altLang="zh-CN" sz="1600" dirty="0" smtClean="0"/>
                <a:t>studied</a:t>
              </a:r>
              <a:endParaRPr lang="en-US" altLang="zh-CN" sz="1600" dirty="0"/>
            </a:p>
          </p:txBody>
        </p:sp>
        <p:sp>
          <p:nvSpPr>
            <p:cNvPr id="21" name="右箭头 20"/>
            <p:cNvSpPr/>
            <p:nvPr/>
          </p:nvSpPr>
          <p:spPr>
            <a:xfrm rot="5400000">
              <a:off x="4437702" y="3894180"/>
              <a:ext cx="41261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331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Impedance </a:t>
            </a:r>
            <a:r>
              <a:rPr lang="en-US" altLang="zh-CN" dirty="0" smtClean="0"/>
              <a:t>modeling</a:t>
            </a:r>
            <a:endParaRPr lang="en-US" altLang="zh-CN" dirty="0"/>
          </a:p>
        </p:txBody>
      </p:sp>
      <p:sp>
        <p:nvSpPr>
          <p:cNvPr id="37" name="TextBox 36"/>
          <p:cNvSpPr txBox="1"/>
          <p:nvPr/>
        </p:nvSpPr>
        <p:spPr>
          <a:xfrm>
            <a:off x="6476290" y="897564"/>
            <a:ext cx="1984142" cy="1223412"/>
          </a:xfrm>
          <a:prstGeom prst="rect">
            <a:avLst/>
          </a:prstGeom>
          <a:solidFill>
            <a:srgbClr val="92D050"/>
          </a:solidFill>
        </p:spPr>
        <p:txBody>
          <a:bodyPr wrap="none" lIns="26999" tIns="34289" rIns="26999" bIns="34289" rtlCol="0">
            <a:spAutoFit/>
          </a:bodyPr>
          <a:lstStyle/>
          <a:p>
            <a:pPr defTabSz="685732">
              <a:defRPr/>
            </a:pPr>
            <a:r>
              <a:rPr lang="en-US" altLang="zh-CN" sz="1500" b="1" kern="0" dirty="0">
                <a:solidFill>
                  <a:srgbClr val="000000"/>
                </a:solidFill>
              </a:rPr>
              <a:t>Injection &amp; Extraction</a:t>
            </a:r>
            <a:r>
              <a:rPr lang="zh-CN" altLang="en-US" sz="1500" b="1" kern="0" dirty="0">
                <a:solidFill>
                  <a:srgbClr val="000000"/>
                </a:solidFill>
              </a:rPr>
              <a:t>：</a:t>
            </a:r>
            <a:endParaRPr lang="en-US" altLang="zh-CN" sz="1500" b="1" kern="0" dirty="0">
              <a:solidFill>
                <a:srgbClr val="000000"/>
              </a:solidFill>
            </a:endParaRPr>
          </a:p>
          <a:p>
            <a:pPr marL="80992" defTabSz="685732">
              <a:buFont typeface="Times New Roman" pitchFamily="18" charset="0"/>
              <a:buChar char="−"/>
              <a:defRPr/>
            </a:pPr>
            <a:r>
              <a:rPr lang="en-US" altLang="zh-CN" sz="1200" kern="0" dirty="0">
                <a:solidFill>
                  <a:srgbClr val="000000"/>
                </a:solidFill>
              </a:rPr>
              <a:t>Injection, extraction kickers</a:t>
            </a:r>
          </a:p>
          <a:p>
            <a:pPr marL="80992" defTabSz="685732">
              <a:buFont typeface="Times New Roman" pitchFamily="18" charset="0"/>
              <a:buChar char="−"/>
              <a:defRPr/>
            </a:pPr>
            <a:r>
              <a:rPr lang="en-US" altLang="zh-CN" sz="1200" kern="0" dirty="0">
                <a:solidFill>
                  <a:srgbClr val="000000"/>
                </a:solidFill>
              </a:rPr>
              <a:t>Horizontal dump kicker</a:t>
            </a:r>
          </a:p>
          <a:p>
            <a:pPr marL="80992" defTabSz="685732">
              <a:buFont typeface="Times New Roman" pitchFamily="18" charset="0"/>
              <a:buChar char="−"/>
              <a:defRPr/>
            </a:pPr>
            <a:r>
              <a:rPr lang="en-US" altLang="zh-CN" sz="1200" kern="0" dirty="0">
                <a:solidFill>
                  <a:srgbClr val="000000"/>
                </a:solidFill>
              </a:rPr>
              <a:t>Vertical dump kicker</a:t>
            </a:r>
          </a:p>
          <a:p>
            <a:pPr marL="80992" defTabSz="685732">
              <a:buFont typeface="Times New Roman" pitchFamily="18" charset="0"/>
              <a:buChar char="−"/>
              <a:defRPr/>
            </a:pPr>
            <a:r>
              <a:rPr lang="en-US" altLang="zh-CN" sz="1200" kern="0" dirty="0">
                <a:solidFill>
                  <a:srgbClr val="000000"/>
                </a:solidFill>
              </a:rPr>
              <a:t>Pre-extraction kicker</a:t>
            </a:r>
          </a:p>
          <a:p>
            <a:pPr marL="80992" defTabSz="685732">
              <a:buFont typeface="Times New Roman" pitchFamily="18" charset="0"/>
              <a:buChar char="−"/>
              <a:defRPr/>
            </a:pPr>
            <a:r>
              <a:rPr lang="en-US" altLang="zh-CN" sz="1200" kern="0" dirty="0">
                <a:solidFill>
                  <a:srgbClr val="000000"/>
                </a:solidFill>
              </a:rPr>
              <a:t>Injection, extraction LSMs</a:t>
            </a:r>
          </a:p>
        </p:txBody>
      </p:sp>
      <p:sp>
        <p:nvSpPr>
          <p:cNvPr id="40" name="TextBox 39"/>
          <p:cNvSpPr txBox="1"/>
          <p:nvPr/>
        </p:nvSpPr>
        <p:spPr>
          <a:xfrm>
            <a:off x="2490684" y="900307"/>
            <a:ext cx="1821838" cy="1038746"/>
          </a:xfrm>
          <a:prstGeom prst="rect">
            <a:avLst/>
          </a:prstGeom>
          <a:solidFill>
            <a:srgbClr val="92D050"/>
          </a:solidFill>
        </p:spPr>
        <p:txBody>
          <a:bodyPr wrap="none" lIns="26999" tIns="34289" rIns="26999" bIns="34289" rtlCol="0">
            <a:spAutoFit/>
          </a:bodyPr>
          <a:lstStyle/>
          <a:p>
            <a:pPr defTabSz="685732">
              <a:defRPr/>
            </a:pPr>
            <a:r>
              <a:rPr lang="en-US" altLang="zh-CN" sz="1500" b="1" kern="0" dirty="0">
                <a:solidFill>
                  <a:srgbClr val="000000"/>
                </a:solidFill>
              </a:rPr>
              <a:t>Insertion devices</a:t>
            </a:r>
            <a:r>
              <a:rPr lang="zh-CN" altLang="en-US" sz="1500" b="1" kern="0" dirty="0">
                <a:solidFill>
                  <a:srgbClr val="000000"/>
                </a:solidFill>
              </a:rPr>
              <a:t>：</a:t>
            </a:r>
            <a:endParaRPr lang="en-US" altLang="zh-CN" sz="1500" b="1" kern="0" dirty="0">
              <a:solidFill>
                <a:srgbClr val="000000"/>
              </a:solidFill>
            </a:endParaRPr>
          </a:p>
          <a:p>
            <a:pPr marL="80992" defTabSz="685732">
              <a:buFont typeface="Times New Roman" pitchFamily="18" charset="0"/>
              <a:buChar char="−"/>
              <a:defRPr/>
            </a:pPr>
            <a:r>
              <a:rPr lang="en-US" altLang="zh-CN" sz="1200" kern="0" dirty="0">
                <a:solidFill>
                  <a:srgbClr val="000000"/>
                </a:solidFill>
              </a:rPr>
              <a:t>CPMU&amp;IVU</a:t>
            </a:r>
          </a:p>
          <a:p>
            <a:pPr marL="80992" defTabSz="685732">
              <a:buFont typeface="Times New Roman" pitchFamily="18" charset="0"/>
              <a:buChar char="−"/>
              <a:defRPr/>
            </a:pPr>
            <a:r>
              <a:rPr lang="en-US" altLang="zh-CN" sz="1200" kern="0" dirty="0" err="1">
                <a:solidFill>
                  <a:srgbClr val="000000"/>
                </a:solidFill>
              </a:rPr>
              <a:t>IAU&amp;Wiggler</a:t>
            </a:r>
            <a:endParaRPr lang="en-US" altLang="zh-CN" sz="1200" kern="0" dirty="0">
              <a:solidFill>
                <a:srgbClr val="000000"/>
              </a:solidFill>
            </a:endParaRPr>
          </a:p>
          <a:p>
            <a:pPr marL="80992" defTabSz="685732">
              <a:buFont typeface="Times New Roman" pitchFamily="18" charset="0"/>
              <a:buChar char="−"/>
              <a:defRPr/>
            </a:pPr>
            <a:r>
              <a:rPr lang="en-US" altLang="zh-CN" sz="1200" kern="0" dirty="0" err="1">
                <a:solidFill>
                  <a:srgbClr val="000000"/>
                </a:solidFill>
              </a:rPr>
              <a:t>Wiggler+Mango</a:t>
            </a:r>
            <a:endParaRPr lang="en-US" altLang="zh-CN" sz="1200" kern="0" dirty="0">
              <a:solidFill>
                <a:srgbClr val="000000"/>
              </a:solidFill>
            </a:endParaRPr>
          </a:p>
          <a:p>
            <a:pPr marL="80992" defTabSz="685732">
              <a:buFont typeface="Times New Roman" pitchFamily="18" charset="0"/>
              <a:buChar char="−"/>
              <a:defRPr/>
            </a:pPr>
            <a:r>
              <a:rPr lang="en-US" altLang="zh-CN" sz="1200" kern="0" dirty="0">
                <a:solidFill>
                  <a:srgbClr val="000000"/>
                </a:solidFill>
              </a:rPr>
              <a:t>Drift sections for upgrade</a:t>
            </a:r>
          </a:p>
        </p:txBody>
      </p:sp>
      <p:sp>
        <p:nvSpPr>
          <p:cNvPr id="42" name="TextBox 41"/>
          <p:cNvSpPr txBox="1"/>
          <p:nvPr/>
        </p:nvSpPr>
        <p:spPr>
          <a:xfrm>
            <a:off x="521550" y="900306"/>
            <a:ext cx="1836204" cy="854080"/>
          </a:xfrm>
          <a:prstGeom prst="rect">
            <a:avLst/>
          </a:prstGeom>
          <a:solidFill>
            <a:srgbClr val="92D050"/>
          </a:solidFill>
        </p:spPr>
        <p:txBody>
          <a:bodyPr wrap="square" lIns="68574" tIns="34289" rIns="68574" bIns="34289" rtlCol="0">
            <a:spAutoFit/>
          </a:bodyPr>
          <a:lstStyle/>
          <a:p>
            <a:pPr defTabSz="685732">
              <a:defRPr/>
            </a:pPr>
            <a:r>
              <a:rPr lang="en-US" altLang="zh-CN" sz="1500" b="1" kern="0" dirty="0">
                <a:solidFill>
                  <a:srgbClr val="000000"/>
                </a:solidFill>
              </a:rPr>
              <a:t>Resistive wall</a:t>
            </a:r>
            <a:r>
              <a:rPr lang="zh-CN" altLang="en-US" sz="1500" b="1" kern="0" dirty="0">
                <a:solidFill>
                  <a:srgbClr val="000000"/>
                </a:solidFill>
              </a:rPr>
              <a:t>：</a:t>
            </a:r>
            <a:endParaRPr lang="en-US" altLang="zh-CN" sz="1500" b="1" kern="0" dirty="0">
              <a:solidFill>
                <a:srgbClr val="000000"/>
              </a:solidFill>
            </a:endParaRPr>
          </a:p>
          <a:p>
            <a:pPr marL="80992" defTabSz="685732">
              <a:buFont typeface="Times New Roman" pitchFamily="18" charset="0"/>
              <a:buChar char="−"/>
              <a:defRPr/>
            </a:pPr>
            <a:r>
              <a:rPr lang="en-US" altLang="zh-CN" sz="1200" kern="0" dirty="0">
                <a:solidFill>
                  <a:srgbClr val="000000"/>
                </a:solidFill>
              </a:rPr>
              <a:t>12 types of beam pipes with different materials and dimensions</a:t>
            </a:r>
          </a:p>
        </p:txBody>
      </p:sp>
      <p:sp>
        <p:nvSpPr>
          <p:cNvPr id="45" name="TextBox 44"/>
          <p:cNvSpPr txBox="1"/>
          <p:nvPr/>
        </p:nvSpPr>
        <p:spPr>
          <a:xfrm>
            <a:off x="4463988" y="900307"/>
            <a:ext cx="1821838" cy="1038746"/>
          </a:xfrm>
          <a:prstGeom prst="rect">
            <a:avLst/>
          </a:prstGeom>
          <a:solidFill>
            <a:srgbClr val="92D050"/>
          </a:solidFill>
        </p:spPr>
        <p:txBody>
          <a:bodyPr wrap="none" lIns="26999" tIns="34289" rIns="26999" bIns="34289" rtlCol="0">
            <a:spAutoFit/>
          </a:bodyPr>
          <a:lstStyle/>
          <a:p>
            <a:pPr defTabSz="685732">
              <a:defRPr/>
            </a:pPr>
            <a:r>
              <a:rPr lang="en-US" altLang="zh-CN" sz="1500" b="1" kern="0" dirty="0">
                <a:solidFill>
                  <a:srgbClr val="000000"/>
                </a:solidFill>
              </a:rPr>
              <a:t>RF cavities</a:t>
            </a:r>
            <a:r>
              <a:rPr lang="zh-CN" altLang="en-US" sz="1500" b="1" kern="0" dirty="0">
                <a:solidFill>
                  <a:srgbClr val="000000"/>
                </a:solidFill>
              </a:rPr>
              <a:t>：</a:t>
            </a:r>
            <a:endParaRPr lang="en-US" altLang="zh-CN" sz="1500" b="1" kern="0" dirty="0">
              <a:solidFill>
                <a:srgbClr val="000000"/>
              </a:solidFill>
            </a:endParaRPr>
          </a:p>
          <a:p>
            <a:pPr marL="80992" defTabSz="685732">
              <a:buFont typeface="Times New Roman" pitchFamily="18" charset="0"/>
              <a:buChar char="−"/>
              <a:defRPr/>
            </a:pPr>
            <a:r>
              <a:rPr lang="en-US" altLang="zh-CN" sz="1200" kern="0" dirty="0">
                <a:solidFill>
                  <a:srgbClr val="000000"/>
                </a:solidFill>
              </a:rPr>
              <a:t>166.6MHz RF cavities</a:t>
            </a:r>
          </a:p>
          <a:p>
            <a:pPr marL="80992" defTabSz="685732">
              <a:buFont typeface="Times New Roman" pitchFamily="18" charset="0"/>
              <a:buChar char="−"/>
              <a:defRPr/>
            </a:pPr>
            <a:r>
              <a:rPr lang="en-US" altLang="zh-CN" sz="1200" kern="0" dirty="0">
                <a:solidFill>
                  <a:srgbClr val="000000"/>
                </a:solidFill>
              </a:rPr>
              <a:t>500MHz HRF cavities</a:t>
            </a:r>
          </a:p>
          <a:p>
            <a:pPr marL="80992" defTabSz="685732">
              <a:buFont typeface="Times New Roman" pitchFamily="18" charset="0"/>
              <a:buChar char="−"/>
              <a:defRPr/>
            </a:pPr>
            <a:r>
              <a:rPr lang="en-US" altLang="zh-CN" sz="1200" kern="0" dirty="0">
                <a:solidFill>
                  <a:srgbClr val="000000"/>
                </a:solidFill>
              </a:rPr>
              <a:t>RF dampers</a:t>
            </a:r>
          </a:p>
          <a:p>
            <a:pPr marL="80992" defTabSz="685732">
              <a:buFont typeface="Times New Roman" pitchFamily="18" charset="0"/>
              <a:buChar char="−"/>
              <a:defRPr/>
            </a:pPr>
            <a:r>
              <a:rPr lang="en-US" altLang="zh-CN" sz="1200" kern="0" dirty="0">
                <a:solidFill>
                  <a:srgbClr val="000000"/>
                </a:solidFill>
              </a:rPr>
              <a:t>Drift sections for upgrade</a:t>
            </a:r>
          </a:p>
        </p:txBody>
      </p:sp>
      <p:sp>
        <p:nvSpPr>
          <p:cNvPr id="47" name="椭圆 46"/>
          <p:cNvSpPr/>
          <p:nvPr/>
        </p:nvSpPr>
        <p:spPr bwMode="auto">
          <a:xfrm>
            <a:off x="2843808" y="2514919"/>
            <a:ext cx="3024336" cy="746567"/>
          </a:xfrm>
          <a:prstGeom prst="ellipse">
            <a:avLst/>
          </a:prstGeom>
          <a:solidFill>
            <a:srgbClr val="FF9933"/>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p:spPr>
        <p:txBody>
          <a:bodyPr vert="horz" wrap="square" lIns="40496" tIns="34289" rIns="40496" bIns="34289" numCol="1" rtlCol="0" anchor="t" anchorCtr="0" compatLnSpc="1">
            <a:prstTxWarp prst="textNoShape">
              <a:avLst/>
            </a:prstTxWarp>
            <a:spAutoFit/>
          </a:bodyPr>
          <a:lstStyle/>
          <a:p>
            <a:pPr marL="1191" algn="just" defTabSz="685732" fontAlgn="base">
              <a:spcBef>
                <a:spcPct val="0"/>
              </a:spcBef>
              <a:spcAft>
                <a:spcPct val="0"/>
              </a:spcAft>
              <a:defRPr/>
            </a:pPr>
            <a:r>
              <a:rPr lang="en-US" altLang="zh-CN" sz="1500" b="1" kern="0" dirty="0">
                <a:solidFill>
                  <a:srgbClr val="000000"/>
                </a:solidFill>
                <a:latin typeface="Times New Roman" pitchFamily="18" charset="0"/>
                <a:ea typeface="华文中宋" pitchFamily="2" charset="-122"/>
              </a:rPr>
              <a:t>More than 60 individual elements are modeled</a:t>
            </a:r>
            <a:endParaRPr lang="zh-CN" altLang="en-US" sz="1500" b="1" kern="0" dirty="0">
              <a:solidFill>
                <a:srgbClr val="000000"/>
              </a:solidFill>
              <a:latin typeface="Times New Roman" pitchFamily="18" charset="0"/>
              <a:ea typeface="华文中宋" pitchFamily="2" charset="-122"/>
            </a:endParaRPr>
          </a:p>
        </p:txBody>
      </p:sp>
      <p:sp>
        <p:nvSpPr>
          <p:cNvPr id="49" name="TextBox 48"/>
          <p:cNvSpPr txBox="1"/>
          <p:nvPr/>
        </p:nvSpPr>
        <p:spPr>
          <a:xfrm>
            <a:off x="506099" y="3651870"/>
            <a:ext cx="1809132" cy="669414"/>
          </a:xfrm>
          <a:prstGeom prst="rect">
            <a:avLst/>
          </a:prstGeom>
          <a:solidFill>
            <a:srgbClr val="92D050"/>
          </a:solidFill>
        </p:spPr>
        <p:txBody>
          <a:bodyPr wrap="square" lIns="68574" tIns="34289" rIns="68574" bIns="34289" rtlCol="0">
            <a:spAutoFit/>
          </a:bodyPr>
          <a:lstStyle/>
          <a:p>
            <a:pPr defTabSz="685732">
              <a:defRPr/>
            </a:pPr>
            <a:r>
              <a:rPr lang="en-US" altLang="zh-CN" sz="1500" b="1" kern="0" dirty="0">
                <a:solidFill>
                  <a:srgbClr val="000000"/>
                </a:solidFill>
              </a:rPr>
              <a:t>Mechanical system</a:t>
            </a:r>
            <a:r>
              <a:rPr lang="zh-CN" altLang="en-US" sz="1500" b="1" kern="0" dirty="0">
                <a:solidFill>
                  <a:srgbClr val="000000"/>
                </a:solidFill>
              </a:rPr>
              <a:t>：</a:t>
            </a:r>
            <a:endParaRPr lang="en-US" altLang="zh-CN" sz="1500" b="1" kern="0" dirty="0">
              <a:solidFill>
                <a:srgbClr val="000000"/>
              </a:solidFill>
            </a:endParaRPr>
          </a:p>
          <a:p>
            <a:pPr marL="80992" defTabSz="685732">
              <a:buFont typeface="Times New Roman" pitchFamily="18" charset="0"/>
              <a:buChar char="−"/>
              <a:defRPr/>
            </a:pPr>
            <a:r>
              <a:rPr lang="en-US" altLang="zh-CN" sz="1200" kern="0" dirty="0">
                <a:solidFill>
                  <a:srgbClr val="000000"/>
                </a:solidFill>
              </a:rPr>
              <a:t>MASKs</a:t>
            </a:r>
          </a:p>
          <a:p>
            <a:pPr marL="80992" defTabSz="685732">
              <a:buFont typeface="Times New Roman" pitchFamily="18" charset="0"/>
              <a:buChar char="−"/>
              <a:defRPr/>
            </a:pPr>
            <a:r>
              <a:rPr lang="en-US" altLang="zh-CN" sz="1200" kern="0" dirty="0">
                <a:solidFill>
                  <a:srgbClr val="000000"/>
                </a:solidFill>
              </a:rPr>
              <a:t>Collimators</a:t>
            </a:r>
          </a:p>
        </p:txBody>
      </p:sp>
      <p:sp>
        <p:nvSpPr>
          <p:cNvPr id="51" name="TextBox 50"/>
          <p:cNvSpPr txBox="1"/>
          <p:nvPr/>
        </p:nvSpPr>
        <p:spPr>
          <a:xfrm>
            <a:off x="521554" y="2029191"/>
            <a:ext cx="1508051" cy="1408078"/>
          </a:xfrm>
          <a:prstGeom prst="rect">
            <a:avLst/>
          </a:prstGeom>
          <a:solidFill>
            <a:srgbClr val="92D050"/>
          </a:solidFill>
        </p:spPr>
        <p:txBody>
          <a:bodyPr wrap="none" lIns="26999" tIns="34289" rIns="26999" bIns="34289" rtlCol="0">
            <a:spAutoFit/>
          </a:bodyPr>
          <a:lstStyle/>
          <a:p>
            <a:pPr defTabSz="685732">
              <a:defRPr/>
            </a:pPr>
            <a:r>
              <a:rPr lang="en-US" altLang="zh-CN" sz="1500" b="1" kern="0" dirty="0">
                <a:solidFill>
                  <a:srgbClr val="000000"/>
                </a:solidFill>
              </a:rPr>
              <a:t>Vacuum system</a:t>
            </a:r>
            <a:r>
              <a:rPr lang="zh-CN" altLang="en-US" sz="1500" b="1" kern="0" dirty="0">
                <a:solidFill>
                  <a:srgbClr val="000000"/>
                </a:solidFill>
              </a:rPr>
              <a:t>：</a:t>
            </a:r>
            <a:endParaRPr lang="en-US" altLang="zh-CN" sz="1500" b="1" kern="0" dirty="0">
              <a:solidFill>
                <a:srgbClr val="000000"/>
              </a:solidFill>
            </a:endParaRPr>
          </a:p>
          <a:p>
            <a:pPr marL="80992" defTabSz="685732">
              <a:buFont typeface="Times New Roman" pitchFamily="18" charset="0"/>
              <a:buChar char="−"/>
              <a:defRPr/>
            </a:pPr>
            <a:r>
              <a:rPr lang="en-US" altLang="zh-CN" sz="1200" kern="0" dirty="0">
                <a:solidFill>
                  <a:srgbClr val="000000"/>
                </a:solidFill>
              </a:rPr>
              <a:t>Bellows</a:t>
            </a:r>
          </a:p>
          <a:p>
            <a:pPr marL="80992" defTabSz="685732">
              <a:buFont typeface="Times New Roman" pitchFamily="18" charset="0"/>
              <a:buChar char="−"/>
              <a:defRPr/>
            </a:pPr>
            <a:r>
              <a:rPr lang="en-US" altLang="zh-CN" sz="1200" kern="0" dirty="0">
                <a:solidFill>
                  <a:srgbClr val="000000"/>
                </a:solidFill>
              </a:rPr>
              <a:t>Flanges</a:t>
            </a:r>
          </a:p>
          <a:p>
            <a:pPr marL="80992" defTabSz="685732">
              <a:buFont typeface="Times New Roman" pitchFamily="18" charset="0"/>
              <a:buChar char="−"/>
              <a:defRPr/>
            </a:pPr>
            <a:r>
              <a:rPr lang="en-US" altLang="zh-CN" sz="1200" kern="0" dirty="0">
                <a:solidFill>
                  <a:srgbClr val="000000"/>
                </a:solidFill>
              </a:rPr>
              <a:t>Gate valve</a:t>
            </a:r>
          </a:p>
          <a:p>
            <a:pPr marL="80992" defTabSz="685732">
              <a:buFont typeface="Times New Roman" pitchFamily="18" charset="0"/>
              <a:buChar char="−"/>
              <a:defRPr/>
            </a:pPr>
            <a:r>
              <a:rPr lang="en-US" altLang="zh-CN" sz="1200" kern="0" dirty="0">
                <a:solidFill>
                  <a:srgbClr val="000000"/>
                </a:solidFill>
              </a:rPr>
              <a:t>Vacuum pump</a:t>
            </a:r>
          </a:p>
          <a:p>
            <a:pPr marL="80992" defTabSz="685732">
              <a:buFont typeface="Times New Roman" pitchFamily="18" charset="0"/>
              <a:buChar char="−"/>
              <a:defRPr/>
            </a:pPr>
            <a:r>
              <a:rPr lang="en-US" altLang="zh-CN" sz="1200" kern="0" dirty="0">
                <a:solidFill>
                  <a:srgbClr val="000000"/>
                </a:solidFill>
              </a:rPr>
              <a:t>Absorbers</a:t>
            </a:r>
          </a:p>
          <a:p>
            <a:pPr marL="80992" defTabSz="685732">
              <a:buFont typeface="Times New Roman" pitchFamily="18" charset="0"/>
              <a:buChar char="−"/>
              <a:defRPr/>
            </a:pPr>
            <a:r>
              <a:rPr lang="en-US" altLang="zh-CN" sz="1200" kern="0" dirty="0">
                <a:solidFill>
                  <a:srgbClr val="000000"/>
                </a:solidFill>
              </a:rPr>
              <a:t>Transitions</a:t>
            </a:r>
          </a:p>
        </p:txBody>
      </p:sp>
      <p:sp>
        <p:nvSpPr>
          <p:cNvPr id="53" name="TextBox 52"/>
          <p:cNvSpPr txBox="1"/>
          <p:nvPr/>
        </p:nvSpPr>
        <p:spPr>
          <a:xfrm>
            <a:off x="6392290" y="2451652"/>
            <a:ext cx="2068142" cy="1777408"/>
          </a:xfrm>
          <a:prstGeom prst="rect">
            <a:avLst/>
          </a:prstGeom>
          <a:solidFill>
            <a:srgbClr val="92D050"/>
          </a:solidFill>
        </p:spPr>
        <p:txBody>
          <a:bodyPr wrap="square" lIns="68574" tIns="34289" rIns="68574" bIns="34289" rtlCol="0">
            <a:spAutoFit/>
          </a:bodyPr>
          <a:lstStyle/>
          <a:p>
            <a:pPr defTabSz="685732">
              <a:defRPr/>
            </a:pPr>
            <a:r>
              <a:rPr lang="en-US" altLang="zh-CN" sz="1500" b="1" kern="0" dirty="0">
                <a:solidFill>
                  <a:srgbClr val="000000"/>
                </a:solidFill>
              </a:rPr>
              <a:t>Diagnostics</a:t>
            </a:r>
            <a:r>
              <a:rPr lang="zh-CN" altLang="en-US" sz="1500" b="1" kern="0" dirty="0">
                <a:solidFill>
                  <a:srgbClr val="000000"/>
                </a:solidFill>
              </a:rPr>
              <a:t>：</a:t>
            </a:r>
            <a:endParaRPr lang="en-US" altLang="zh-CN" sz="1500" b="1" kern="0" dirty="0">
              <a:solidFill>
                <a:srgbClr val="000000"/>
              </a:solidFill>
            </a:endParaRPr>
          </a:p>
          <a:p>
            <a:pPr marL="80992" defTabSz="685732">
              <a:buFont typeface="Times New Roman" pitchFamily="18" charset="0"/>
              <a:buChar char="−"/>
              <a:defRPr/>
            </a:pPr>
            <a:r>
              <a:rPr lang="en-US" altLang="zh-CN" sz="1200" kern="0" dirty="0">
                <a:solidFill>
                  <a:srgbClr val="000000"/>
                </a:solidFill>
              </a:rPr>
              <a:t>BPMs</a:t>
            </a:r>
          </a:p>
          <a:p>
            <a:pPr marL="80992" defTabSz="685732">
              <a:buFont typeface="Times New Roman" pitchFamily="18" charset="0"/>
              <a:buChar char="−"/>
              <a:defRPr/>
            </a:pPr>
            <a:r>
              <a:rPr lang="en-US" altLang="zh-CN" sz="1200" kern="0" dirty="0">
                <a:solidFill>
                  <a:srgbClr val="000000"/>
                </a:solidFill>
              </a:rPr>
              <a:t>TBPMs</a:t>
            </a:r>
          </a:p>
          <a:p>
            <a:pPr marL="80992" defTabSz="685732">
              <a:buFont typeface="Times New Roman" pitchFamily="18" charset="0"/>
              <a:buChar char="−"/>
              <a:defRPr/>
            </a:pPr>
            <a:r>
              <a:rPr lang="en-US" altLang="zh-CN" sz="1200" kern="0" dirty="0">
                <a:solidFill>
                  <a:srgbClr val="000000"/>
                </a:solidFill>
              </a:rPr>
              <a:t>Vertical feedback kicker</a:t>
            </a:r>
          </a:p>
          <a:p>
            <a:pPr marL="80992" defTabSz="685732">
              <a:buFont typeface="Times New Roman" pitchFamily="18" charset="0"/>
              <a:buChar char="−"/>
              <a:defRPr/>
            </a:pPr>
            <a:r>
              <a:rPr lang="en-US" altLang="zh-CN" sz="1200" kern="0" dirty="0">
                <a:solidFill>
                  <a:srgbClr val="000000"/>
                </a:solidFill>
              </a:rPr>
              <a:t>Horizontal feedback kicker</a:t>
            </a:r>
          </a:p>
          <a:p>
            <a:pPr marL="80992" defTabSz="685732">
              <a:buFont typeface="Times New Roman" pitchFamily="18" charset="0"/>
              <a:buChar char="−"/>
              <a:defRPr/>
            </a:pPr>
            <a:r>
              <a:rPr lang="en-US" altLang="zh-CN" sz="1200" kern="0" dirty="0">
                <a:solidFill>
                  <a:srgbClr val="000000"/>
                </a:solidFill>
              </a:rPr>
              <a:t>Longitudinal feedback kicker</a:t>
            </a:r>
          </a:p>
          <a:p>
            <a:pPr marL="80992" defTabSz="685732">
              <a:buFont typeface="Times New Roman" pitchFamily="18" charset="0"/>
              <a:buChar char="−"/>
              <a:defRPr/>
            </a:pPr>
            <a:r>
              <a:rPr lang="en-US" altLang="zh-CN" sz="1200" kern="0" dirty="0">
                <a:solidFill>
                  <a:srgbClr val="000000"/>
                </a:solidFill>
              </a:rPr>
              <a:t>Tune kicker</a:t>
            </a:r>
          </a:p>
          <a:p>
            <a:pPr marL="80992" defTabSz="685732">
              <a:buFont typeface="Times New Roman" pitchFamily="18" charset="0"/>
              <a:buChar char="−"/>
              <a:defRPr/>
            </a:pPr>
            <a:r>
              <a:rPr lang="en-US" altLang="zh-CN" sz="1200" kern="0" dirty="0">
                <a:solidFill>
                  <a:srgbClr val="000000"/>
                </a:solidFill>
              </a:rPr>
              <a:t>DCCT</a:t>
            </a:r>
          </a:p>
        </p:txBody>
      </p:sp>
      <p:sp>
        <p:nvSpPr>
          <p:cNvPr id="56" name="矩形 55"/>
          <p:cNvSpPr/>
          <p:nvPr/>
        </p:nvSpPr>
        <p:spPr>
          <a:xfrm>
            <a:off x="2315234" y="3619060"/>
            <a:ext cx="4392000" cy="1184938"/>
          </a:xfrm>
          <a:prstGeom prst="rect">
            <a:avLst/>
          </a:prstGeom>
        </p:spPr>
        <p:txBody>
          <a:bodyPr wrap="square" lIns="68574" tIns="34289" rIns="68574" bIns="34289">
            <a:spAutoFit/>
          </a:bodyPr>
          <a:lstStyle/>
          <a:p>
            <a:pPr>
              <a:spcBef>
                <a:spcPts val="450"/>
              </a:spcBef>
            </a:pPr>
            <a:r>
              <a:rPr lang="en-US" altLang="zh-CN" sz="1200" dirty="0"/>
              <a:t>Longitudinal and transverse impedances are calculated with </a:t>
            </a:r>
            <a:r>
              <a:rPr lang="en-US" altLang="zh-CN" sz="1200" dirty="0" smtClean="0"/>
              <a:t>test Gaussian </a:t>
            </a:r>
            <a:r>
              <a:rPr lang="en-US" altLang="zh-CN" sz="1200" dirty="0"/>
              <a:t>beam of </a:t>
            </a:r>
            <a:r>
              <a:rPr lang="en-US" altLang="zh-CN" sz="1200" dirty="0">
                <a:sym typeface="Symbol"/>
              </a:rPr>
              <a:t></a:t>
            </a:r>
            <a:r>
              <a:rPr lang="en-US" altLang="zh-CN" sz="1200" baseline="-25000" dirty="0">
                <a:sym typeface="Symbol"/>
              </a:rPr>
              <a:t>z</a:t>
            </a:r>
            <a:r>
              <a:rPr lang="en-US" altLang="zh-CN" sz="1200" dirty="0"/>
              <a:t>=3mm</a:t>
            </a:r>
          </a:p>
          <a:p>
            <a:pPr>
              <a:spcBef>
                <a:spcPts val="450"/>
              </a:spcBef>
            </a:pPr>
            <a:r>
              <a:rPr lang="en-US" altLang="zh-CN" sz="1200" dirty="0" smtClean="0"/>
              <a:t>Analytical formulae, ABCI, CST, …</a:t>
            </a:r>
          </a:p>
          <a:p>
            <a:pPr>
              <a:spcBef>
                <a:spcPts val="450"/>
              </a:spcBef>
            </a:pPr>
            <a:r>
              <a:rPr lang="en-US" altLang="zh-CN" sz="1200" dirty="0" smtClean="0"/>
              <a:t>Used for study of collective effects and full current beam parameters</a:t>
            </a:r>
          </a:p>
          <a:p>
            <a:pPr>
              <a:spcBef>
                <a:spcPts val="450"/>
              </a:spcBef>
            </a:pPr>
            <a:r>
              <a:rPr lang="en-US" altLang="zh-CN" sz="1200" dirty="0"/>
              <a:t>Effective impedances are evaluated at </a:t>
            </a:r>
            <a:r>
              <a:rPr lang="en-US" altLang="zh-CN" sz="1200" dirty="0">
                <a:sym typeface="Symbol"/>
              </a:rPr>
              <a:t></a:t>
            </a:r>
            <a:r>
              <a:rPr lang="en-US" altLang="zh-CN" sz="1200" baseline="-25000" dirty="0">
                <a:sym typeface="Symbol"/>
              </a:rPr>
              <a:t>z</a:t>
            </a:r>
            <a:r>
              <a:rPr lang="en-US" altLang="zh-CN" sz="1200" dirty="0"/>
              <a:t>=4.6mm W/O </a:t>
            </a:r>
            <a:r>
              <a:rPr lang="en-US" altLang="zh-CN" sz="1200" dirty="0" smtClean="0"/>
              <a:t>HRF</a:t>
            </a:r>
            <a:endParaRPr lang="zh-CN" altLang="en-US" sz="1200" dirty="0"/>
          </a:p>
        </p:txBody>
      </p:sp>
      <p:cxnSp>
        <p:nvCxnSpPr>
          <p:cNvPr id="57" name="直接连接符 56"/>
          <p:cNvCxnSpPr>
            <a:endCxn id="47" idx="1"/>
          </p:cNvCxnSpPr>
          <p:nvPr/>
        </p:nvCxnSpPr>
        <p:spPr bwMode="auto">
          <a:xfrm>
            <a:off x="2029601" y="1754390"/>
            <a:ext cx="1257111" cy="869861"/>
          </a:xfrm>
          <a:prstGeom prst="line">
            <a:avLst/>
          </a:prstGeom>
          <a:solidFill>
            <a:srgbClr val="FF0000"/>
          </a:solidFill>
          <a:ln w="38100" cap="flat" cmpd="sng" algn="ctr">
            <a:solidFill>
              <a:srgbClr val="92D050"/>
            </a:solidFill>
            <a:prstDash val="solid"/>
            <a:round/>
            <a:headEnd type="none" w="med" len="med"/>
            <a:tailEnd type="none" w="med" len="med"/>
          </a:ln>
          <a:effectLst/>
        </p:spPr>
      </p:cxnSp>
      <p:cxnSp>
        <p:nvCxnSpPr>
          <p:cNvPr id="60" name="直接连接符 59"/>
          <p:cNvCxnSpPr>
            <a:stCxn id="40" idx="2"/>
          </p:cNvCxnSpPr>
          <p:nvPr/>
        </p:nvCxnSpPr>
        <p:spPr bwMode="auto">
          <a:xfrm>
            <a:off x="3401606" y="1939057"/>
            <a:ext cx="910919" cy="575863"/>
          </a:xfrm>
          <a:prstGeom prst="line">
            <a:avLst/>
          </a:prstGeom>
          <a:solidFill>
            <a:srgbClr val="FF0000"/>
          </a:solidFill>
          <a:ln w="38100" cap="flat" cmpd="sng" algn="ctr">
            <a:solidFill>
              <a:srgbClr val="92D050"/>
            </a:solidFill>
            <a:prstDash val="solid"/>
            <a:round/>
            <a:headEnd type="none" w="med" len="med"/>
            <a:tailEnd type="none" w="med" len="med"/>
          </a:ln>
          <a:effectLst/>
        </p:spPr>
      </p:cxnSp>
      <p:cxnSp>
        <p:nvCxnSpPr>
          <p:cNvPr id="63" name="直接连接符 62"/>
          <p:cNvCxnSpPr>
            <a:stCxn id="45" idx="2"/>
            <a:endCxn id="47" idx="0"/>
          </p:cNvCxnSpPr>
          <p:nvPr/>
        </p:nvCxnSpPr>
        <p:spPr bwMode="auto">
          <a:xfrm flipH="1">
            <a:off x="4355981" y="1939051"/>
            <a:ext cx="1018931" cy="575864"/>
          </a:xfrm>
          <a:prstGeom prst="line">
            <a:avLst/>
          </a:prstGeom>
          <a:solidFill>
            <a:srgbClr val="FF0000"/>
          </a:solidFill>
          <a:ln w="38100" cap="flat" cmpd="sng" algn="ctr">
            <a:solidFill>
              <a:srgbClr val="92D050"/>
            </a:solidFill>
            <a:prstDash val="solid"/>
            <a:round/>
            <a:headEnd type="none" w="med" len="med"/>
            <a:tailEnd type="none" w="med" len="med"/>
          </a:ln>
          <a:effectLst/>
        </p:spPr>
      </p:cxnSp>
      <p:cxnSp>
        <p:nvCxnSpPr>
          <p:cNvPr id="66" name="直接连接符 65"/>
          <p:cNvCxnSpPr>
            <a:endCxn id="47" idx="7"/>
          </p:cNvCxnSpPr>
          <p:nvPr/>
        </p:nvCxnSpPr>
        <p:spPr bwMode="auto">
          <a:xfrm flipH="1">
            <a:off x="5425245" y="1939057"/>
            <a:ext cx="1051049" cy="685195"/>
          </a:xfrm>
          <a:prstGeom prst="line">
            <a:avLst/>
          </a:prstGeom>
          <a:solidFill>
            <a:srgbClr val="FF0000"/>
          </a:solidFill>
          <a:ln w="38100" cap="flat" cmpd="sng" algn="ctr">
            <a:solidFill>
              <a:srgbClr val="92D050"/>
            </a:solidFill>
            <a:prstDash val="solid"/>
            <a:round/>
            <a:headEnd type="none" w="med" len="med"/>
            <a:tailEnd type="none" w="med" len="med"/>
          </a:ln>
          <a:effectLst/>
        </p:spPr>
      </p:cxnSp>
      <p:cxnSp>
        <p:nvCxnSpPr>
          <p:cNvPr id="70" name="直接连接符 69"/>
          <p:cNvCxnSpPr>
            <a:stCxn id="51" idx="3"/>
            <a:endCxn id="47" idx="2"/>
          </p:cNvCxnSpPr>
          <p:nvPr/>
        </p:nvCxnSpPr>
        <p:spPr bwMode="auto">
          <a:xfrm>
            <a:off x="2029600" y="2733230"/>
            <a:ext cx="814208" cy="154968"/>
          </a:xfrm>
          <a:prstGeom prst="line">
            <a:avLst/>
          </a:prstGeom>
          <a:solidFill>
            <a:srgbClr val="FF0000"/>
          </a:solidFill>
          <a:ln w="38100" cap="flat" cmpd="sng" algn="ctr">
            <a:solidFill>
              <a:srgbClr val="92D050"/>
            </a:solidFill>
            <a:prstDash val="solid"/>
            <a:round/>
            <a:headEnd type="none" w="med" len="med"/>
            <a:tailEnd type="none" w="med" len="med"/>
          </a:ln>
          <a:effectLst/>
        </p:spPr>
      </p:cxnSp>
      <p:cxnSp>
        <p:nvCxnSpPr>
          <p:cNvPr id="73" name="直接连接符 72"/>
          <p:cNvCxnSpPr>
            <a:endCxn id="47" idx="3"/>
          </p:cNvCxnSpPr>
          <p:nvPr/>
        </p:nvCxnSpPr>
        <p:spPr bwMode="auto">
          <a:xfrm flipV="1">
            <a:off x="2315233" y="3152154"/>
            <a:ext cx="971480" cy="499721"/>
          </a:xfrm>
          <a:prstGeom prst="line">
            <a:avLst/>
          </a:prstGeom>
          <a:solidFill>
            <a:srgbClr val="FF0000"/>
          </a:solidFill>
          <a:ln w="38100" cap="flat" cmpd="sng" algn="ctr">
            <a:solidFill>
              <a:srgbClr val="92D050"/>
            </a:solidFill>
            <a:prstDash val="solid"/>
            <a:round/>
            <a:headEnd type="none" w="med" len="med"/>
            <a:tailEnd type="none" w="med" len="med"/>
          </a:ln>
          <a:effectLst/>
        </p:spPr>
      </p:cxnSp>
      <p:cxnSp>
        <p:nvCxnSpPr>
          <p:cNvPr id="78" name="直接连接符 77"/>
          <p:cNvCxnSpPr>
            <a:stCxn id="47" idx="5"/>
          </p:cNvCxnSpPr>
          <p:nvPr/>
        </p:nvCxnSpPr>
        <p:spPr bwMode="auto">
          <a:xfrm>
            <a:off x="5425241" y="3152154"/>
            <a:ext cx="967050" cy="285119"/>
          </a:xfrm>
          <a:prstGeom prst="line">
            <a:avLst/>
          </a:prstGeom>
          <a:solidFill>
            <a:srgbClr val="FF0000"/>
          </a:solidFill>
          <a:ln w="38100" cap="flat" cmpd="sng" algn="ctr">
            <a:solidFill>
              <a:srgbClr val="92D050"/>
            </a:solidFill>
            <a:prstDash val="solid"/>
            <a:round/>
            <a:headEnd type="none" w="med" len="med"/>
            <a:tailEnd type="none" w="med" len="med"/>
          </a:ln>
          <a:effectLst/>
        </p:spPr>
      </p:cxnSp>
    </p:spTree>
    <p:extLst>
      <p:ext uri="{BB962C8B-B14F-4D97-AF65-F5344CB8AC3E}">
        <p14:creationId xmlns:p14="http://schemas.microsoft.com/office/powerpoint/2010/main" val="343802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7" name="Picture 123" descr="D:\New20180222\HEPS_Impedance\20200820With14IDs\ImpedanceData\Longitudinal\SumZL\Separare contributionsRW\ReZ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6200" y="843239"/>
            <a:ext cx="2711136" cy="1675654"/>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descr="D:\New20180222\HEPS_Impedance\20200820With14IDs\ImpedanceData\Longitudinal\SumZL\Separare contributionsRW\ImZ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3532" y="833612"/>
            <a:ext cx="2711136" cy="1675654"/>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descr="D:\New20180222\HEPS_Impedance\20200820With14IDs\ImpedanceData\Vertical\SumZy\Separate contributionsRW\ReZ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3695" y="2906961"/>
            <a:ext cx="2711136" cy="1675654"/>
          </a:xfrm>
          <a:prstGeom prst="rect">
            <a:avLst/>
          </a:prstGeom>
          <a:noFill/>
          <a:extLst>
            <a:ext uri="{909E8E84-426E-40DD-AFC4-6F175D3DCCD1}">
              <a14:hiddenFill xmlns:a14="http://schemas.microsoft.com/office/drawing/2010/main">
                <a:solidFill>
                  <a:srgbClr val="FFFFFF"/>
                </a:solidFill>
              </a14:hiddenFill>
            </a:ext>
          </a:extLst>
        </p:spPr>
      </p:pic>
      <p:pic>
        <p:nvPicPr>
          <p:cNvPr id="1149" name="Picture 125" descr="D:\New20180222\HEPS_Impedance\20200820With14IDs\ImpedanceData\Vertical\SumZy\Separate contributionsRW\ImZ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2912321"/>
            <a:ext cx="2711136" cy="1675654"/>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1"/>
          <p:cNvSpPr>
            <a:spLocks noGrp="1"/>
          </p:cNvSpPr>
          <p:nvPr>
            <p:ph idx="1"/>
          </p:nvPr>
        </p:nvSpPr>
        <p:spPr>
          <a:xfrm>
            <a:off x="467549" y="789552"/>
            <a:ext cx="3402377" cy="4158462"/>
          </a:xfrm>
        </p:spPr>
        <p:txBody>
          <a:bodyPr>
            <a:normAutofit lnSpcReduction="10000"/>
          </a:bodyPr>
          <a:lstStyle/>
          <a:p>
            <a:pPr algn="just">
              <a:lnSpc>
                <a:spcPct val="110000"/>
              </a:lnSpc>
              <a:spcBef>
                <a:spcPts val="300"/>
              </a:spcBef>
            </a:pPr>
            <a:r>
              <a:rPr lang="en-US" altLang="zh-CN" sz="1500" dirty="0"/>
              <a:t>Beam pipes with different materials and dimensions are calculated with analytical formula of multi-layer cylindrical impedance model.</a:t>
            </a:r>
          </a:p>
          <a:p>
            <a:pPr algn="just">
              <a:lnSpc>
                <a:spcPct val="110000"/>
              </a:lnSpc>
              <a:spcBef>
                <a:spcPts val="300"/>
              </a:spcBef>
            </a:pPr>
            <a:endParaRPr lang="en-US" altLang="zh-CN" sz="1500" dirty="0"/>
          </a:p>
          <a:p>
            <a:pPr algn="just">
              <a:lnSpc>
                <a:spcPct val="110000"/>
              </a:lnSpc>
              <a:spcBef>
                <a:spcPts val="300"/>
              </a:spcBef>
            </a:pPr>
            <a:endParaRPr lang="en-US" altLang="zh-CN" sz="1500" dirty="0"/>
          </a:p>
          <a:p>
            <a:pPr algn="just">
              <a:lnSpc>
                <a:spcPct val="110000"/>
              </a:lnSpc>
              <a:spcBef>
                <a:spcPts val="300"/>
              </a:spcBef>
            </a:pPr>
            <a:endParaRPr lang="en-US" altLang="zh-CN" sz="1500" dirty="0"/>
          </a:p>
          <a:p>
            <a:pPr algn="just">
              <a:lnSpc>
                <a:spcPct val="110000"/>
              </a:lnSpc>
              <a:spcBef>
                <a:spcPts val="300"/>
              </a:spcBef>
            </a:pPr>
            <a:endParaRPr lang="en-US" altLang="zh-CN" sz="1500" dirty="0"/>
          </a:p>
          <a:p>
            <a:pPr algn="just">
              <a:lnSpc>
                <a:spcPct val="110000"/>
              </a:lnSpc>
              <a:spcBef>
                <a:spcPts val="300"/>
              </a:spcBef>
            </a:pPr>
            <a:endParaRPr lang="en-US" altLang="zh-CN" sz="1500" dirty="0"/>
          </a:p>
          <a:p>
            <a:pPr algn="just">
              <a:lnSpc>
                <a:spcPct val="110000"/>
              </a:lnSpc>
              <a:spcBef>
                <a:spcPts val="300"/>
              </a:spcBef>
            </a:pPr>
            <a:r>
              <a:rPr lang="en-US" altLang="zh-CN" sz="1500" dirty="0"/>
              <a:t>Main part of the vacuum chamber is made of copper with NEG coating, which dominates the longitudinal resistive wall impedance.</a:t>
            </a:r>
          </a:p>
          <a:p>
            <a:pPr algn="just">
              <a:lnSpc>
                <a:spcPct val="110000"/>
              </a:lnSpc>
              <a:spcBef>
                <a:spcPts val="300"/>
              </a:spcBef>
            </a:pPr>
            <a:r>
              <a:rPr lang="en-US" altLang="zh-CN" sz="1500" dirty="0"/>
              <a:t>The </a:t>
            </a:r>
            <a:r>
              <a:rPr lang="en-US" altLang="zh-CN" sz="1500" dirty="0" smtClean="0"/>
              <a:t>main vacuum chamber (NEG coated) and the small </a:t>
            </a:r>
            <a:r>
              <a:rPr lang="en-US" altLang="zh-CN" sz="1500" dirty="0"/>
              <a:t>gap IDs dominate the vertical resistive wall impedance.</a:t>
            </a:r>
            <a:endParaRPr lang="zh-CN" altLang="en-US" sz="1500" dirty="0"/>
          </a:p>
        </p:txBody>
      </p:sp>
      <p:sp>
        <p:nvSpPr>
          <p:cNvPr id="3" name="标题 2"/>
          <p:cNvSpPr>
            <a:spLocks noGrp="1"/>
          </p:cNvSpPr>
          <p:nvPr>
            <p:ph type="title"/>
          </p:nvPr>
        </p:nvSpPr>
        <p:spPr/>
        <p:txBody>
          <a:bodyPr/>
          <a:lstStyle/>
          <a:p>
            <a:r>
              <a:rPr lang="en-US" altLang="zh-CN" dirty="0" smtClean="0"/>
              <a:t>1. Resistive wall</a:t>
            </a:r>
            <a:endParaRPr lang="en-US" altLang="zh-CN" dirty="0"/>
          </a:p>
        </p:txBody>
      </p:sp>
      <p:graphicFrame>
        <p:nvGraphicFramePr>
          <p:cNvPr id="5" name="对象 4"/>
          <p:cNvGraphicFramePr>
            <a:graphicFrameLocks noChangeAspect="1"/>
          </p:cNvGraphicFramePr>
          <p:nvPr>
            <p:extLst>
              <p:ext uri="{D42A27DB-BD31-4B8C-83A1-F6EECF244321}">
                <p14:modId xmlns:p14="http://schemas.microsoft.com/office/powerpoint/2010/main" val="404425956"/>
              </p:ext>
            </p:extLst>
          </p:nvPr>
        </p:nvGraphicFramePr>
        <p:xfrm>
          <a:off x="551987" y="1874617"/>
          <a:ext cx="3209925" cy="414338"/>
        </p:xfrm>
        <a:graphic>
          <a:graphicData uri="http://schemas.openxmlformats.org/presentationml/2006/ole">
            <mc:AlternateContent xmlns:mc="http://schemas.openxmlformats.org/markup-compatibility/2006">
              <mc:Choice xmlns:v="urn:schemas-microsoft-com:vml" Requires="v">
                <p:oleObj spid="_x0000_s1606" name="公式" r:id="rId8" imgW="3720960" imgH="466200" progId="Equation.3">
                  <p:embed/>
                </p:oleObj>
              </mc:Choice>
              <mc:Fallback>
                <p:oleObj name="公式" r:id="rId8" imgW="3720960" imgH="466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987" y="1874617"/>
                        <a:ext cx="32099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753731300"/>
              </p:ext>
            </p:extLst>
          </p:nvPr>
        </p:nvGraphicFramePr>
        <p:xfrm>
          <a:off x="1024663" y="2388969"/>
          <a:ext cx="2259806" cy="415528"/>
        </p:xfrm>
        <a:graphic>
          <a:graphicData uri="http://schemas.openxmlformats.org/presentationml/2006/ole">
            <mc:AlternateContent xmlns:mc="http://schemas.openxmlformats.org/markup-compatibility/2006">
              <mc:Choice xmlns:v="urn:schemas-microsoft-com:vml" Requires="v">
                <p:oleObj spid="_x0000_s1607" name="公式" r:id="rId10" imgW="2614680" imgH="466200" progId="Equation.3">
                  <p:embed/>
                </p:oleObj>
              </mc:Choice>
              <mc:Fallback>
                <p:oleObj name="公式" r:id="rId10" imgW="2614680" imgH="466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4663" y="2388969"/>
                        <a:ext cx="2259806" cy="41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矩形 6"/>
          <p:cNvSpPr/>
          <p:nvPr/>
        </p:nvSpPr>
        <p:spPr>
          <a:xfrm>
            <a:off x="2013644" y="2858502"/>
            <a:ext cx="1806117" cy="242372"/>
          </a:xfrm>
          <a:prstGeom prst="rect">
            <a:avLst/>
          </a:prstGeom>
        </p:spPr>
        <p:txBody>
          <a:bodyPr wrap="none" lIns="68574" tIns="34289" rIns="68574" bIns="34289">
            <a:spAutoFit/>
          </a:bodyPr>
          <a:lstStyle/>
          <a:p>
            <a:r>
              <a:rPr lang="en-US" altLang="zh-CN" sz="1100" b="1" dirty="0"/>
              <a:t>Phys. Rev. ST-AB 10, 111003</a:t>
            </a:r>
            <a:endParaRPr lang="zh-CN" altLang="en-US" sz="1100" dirty="0"/>
          </a:p>
        </p:txBody>
      </p:sp>
      <p:sp>
        <p:nvSpPr>
          <p:cNvPr id="4" name="矩形 3"/>
          <p:cNvSpPr/>
          <p:nvPr/>
        </p:nvSpPr>
        <p:spPr>
          <a:xfrm>
            <a:off x="4283968" y="1330385"/>
            <a:ext cx="578620" cy="338554"/>
          </a:xfrm>
          <a:prstGeom prst="rect">
            <a:avLst/>
          </a:prstGeom>
        </p:spPr>
        <p:txBody>
          <a:bodyPr wrap="none" lIns="91432" tIns="45716" rIns="91432" bIns="45716">
            <a:spAutoFit/>
          </a:bodyPr>
          <a:lstStyle/>
          <a:p>
            <a:r>
              <a:rPr lang="en-US" altLang="zh-CN" sz="1600" dirty="0" err="1">
                <a:solidFill>
                  <a:srgbClr val="FF0000"/>
                </a:solidFill>
              </a:rPr>
              <a:t>ReZL</a:t>
            </a:r>
            <a:endParaRPr lang="zh-CN" altLang="en-US" sz="1600" dirty="0">
              <a:solidFill>
                <a:srgbClr val="FF0000"/>
              </a:solidFill>
            </a:endParaRPr>
          </a:p>
        </p:txBody>
      </p:sp>
      <p:sp>
        <p:nvSpPr>
          <p:cNvPr id="13" name="矩形 12"/>
          <p:cNvSpPr/>
          <p:nvPr/>
        </p:nvSpPr>
        <p:spPr>
          <a:xfrm>
            <a:off x="6945712" y="1369100"/>
            <a:ext cx="582211" cy="338554"/>
          </a:xfrm>
          <a:prstGeom prst="rect">
            <a:avLst/>
          </a:prstGeom>
        </p:spPr>
        <p:txBody>
          <a:bodyPr wrap="none" lIns="91432" tIns="45716" rIns="91432" bIns="45716">
            <a:spAutoFit/>
          </a:bodyPr>
          <a:lstStyle/>
          <a:p>
            <a:r>
              <a:rPr lang="en-US" altLang="zh-CN" sz="1600" dirty="0" err="1">
                <a:solidFill>
                  <a:srgbClr val="FF0000"/>
                </a:solidFill>
              </a:rPr>
              <a:t>ImZL</a:t>
            </a:r>
            <a:endParaRPr lang="zh-CN" altLang="en-US" sz="1600" dirty="0">
              <a:solidFill>
                <a:srgbClr val="FF0000"/>
              </a:solidFill>
            </a:endParaRPr>
          </a:p>
        </p:txBody>
      </p:sp>
      <p:sp>
        <p:nvSpPr>
          <p:cNvPr id="14" name="矩形 13"/>
          <p:cNvSpPr/>
          <p:nvPr/>
        </p:nvSpPr>
        <p:spPr>
          <a:xfrm>
            <a:off x="4355978" y="3147814"/>
            <a:ext cx="581313" cy="338554"/>
          </a:xfrm>
          <a:prstGeom prst="rect">
            <a:avLst/>
          </a:prstGeom>
        </p:spPr>
        <p:txBody>
          <a:bodyPr wrap="none" lIns="91432" tIns="45716" rIns="91432" bIns="45716">
            <a:spAutoFit/>
          </a:bodyPr>
          <a:lstStyle/>
          <a:p>
            <a:r>
              <a:rPr lang="en-US" altLang="zh-CN" sz="1600" dirty="0" err="1">
                <a:solidFill>
                  <a:srgbClr val="FF0000"/>
                </a:solidFill>
              </a:rPr>
              <a:t>ReZy</a:t>
            </a:r>
            <a:endParaRPr lang="zh-CN" altLang="en-US" sz="1600" dirty="0">
              <a:solidFill>
                <a:srgbClr val="FF0000"/>
              </a:solidFill>
            </a:endParaRPr>
          </a:p>
        </p:txBody>
      </p:sp>
      <p:sp>
        <p:nvSpPr>
          <p:cNvPr id="15" name="矩形 14"/>
          <p:cNvSpPr/>
          <p:nvPr/>
        </p:nvSpPr>
        <p:spPr>
          <a:xfrm>
            <a:off x="7083440" y="3147814"/>
            <a:ext cx="584904" cy="338554"/>
          </a:xfrm>
          <a:prstGeom prst="rect">
            <a:avLst/>
          </a:prstGeom>
        </p:spPr>
        <p:txBody>
          <a:bodyPr wrap="none" lIns="91432" tIns="45716" rIns="91432" bIns="45716">
            <a:spAutoFit/>
          </a:bodyPr>
          <a:lstStyle/>
          <a:p>
            <a:r>
              <a:rPr lang="en-US" altLang="zh-CN" sz="1600" dirty="0" err="1">
                <a:solidFill>
                  <a:srgbClr val="FF0000"/>
                </a:solidFill>
              </a:rPr>
              <a:t>ImZy</a:t>
            </a:r>
            <a:endParaRPr lang="zh-CN" altLang="en-US" sz="1600" dirty="0">
              <a:solidFill>
                <a:srgbClr val="FF0000"/>
              </a:solidFill>
            </a:endParaRPr>
          </a:p>
        </p:txBody>
      </p:sp>
    </p:spTree>
    <p:extLst>
      <p:ext uri="{BB962C8B-B14F-4D97-AF65-F5344CB8AC3E}">
        <p14:creationId xmlns:p14="http://schemas.microsoft.com/office/powerpoint/2010/main" val="1467848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2. RF cavities</a:t>
            </a:r>
            <a:endParaRPr lang="en-US" altLang="zh-CN" dirty="0"/>
          </a:p>
        </p:txBody>
      </p:sp>
      <p:sp>
        <p:nvSpPr>
          <p:cNvPr id="9" name="矩形 8"/>
          <p:cNvSpPr/>
          <p:nvPr/>
        </p:nvSpPr>
        <p:spPr>
          <a:xfrm>
            <a:off x="5652120" y="846479"/>
            <a:ext cx="3384376" cy="2349361"/>
          </a:xfrm>
          <a:prstGeom prst="rect">
            <a:avLst/>
          </a:prstGeom>
        </p:spPr>
        <p:txBody>
          <a:bodyPr wrap="square" lIns="68580" tIns="34290" rIns="68580" bIns="34290">
            <a:spAutoFit/>
          </a:bodyPr>
          <a:lstStyle/>
          <a:p>
            <a:pPr marL="295313" indent="-214313">
              <a:spcBef>
                <a:spcPts val="450"/>
              </a:spcBef>
              <a:buFont typeface="Arial" pitchFamily="34" charset="0"/>
              <a:buChar char="•"/>
              <a:defRPr/>
            </a:pPr>
            <a:r>
              <a:rPr lang="en-US" altLang="zh-CN" sz="1600" kern="0" dirty="0" smtClean="0">
                <a:solidFill>
                  <a:srgbClr val="C00000"/>
                </a:solidFill>
              </a:rPr>
              <a:t>RF cavities show small contribution to the broadband impedances, but give dominant contribution to the loss factor.</a:t>
            </a:r>
          </a:p>
          <a:p>
            <a:pPr marL="295313" indent="-214313">
              <a:spcBef>
                <a:spcPts val="450"/>
              </a:spcBef>
              <a:buFont typeface="Arial" pitchFamily="34" charset="0"/>
              <a:buChar char="•"/>
              <a:defRPr/>
            </a:pPr>
            <a:r>
              <a:rPr lang="en-US" altLang="zh-CN" sz="1600" kern="0" dirty="0" smtClean="0">
                <a:solidFill>
                  <a:srgbClr val="C00000"/>
                </a:solidFill>
              </a:rPr>
              <a:t>The </a:t>
            </a:r>
            <a:r>
              <a:rPr lang="en-US" altLang="zh-CN" sz="1600" kern="0" dirty="0">
                <a:solidFill>
                  <a:srgbClr val="C00000"/>
                </a:solidFill>
              </a:rPr>
              <a:t>h</a:t>
            </a:r>
            <a:r>
              <a:rPr lang="en-US" altLang="zh-CN" sz="1600" kern="0" dirty="0" smtClean="0">
                <a:solidFill>
                  <a:srgbClr val="C00000"/>
                </a:solidFill>
              </a:rPr>
              <a:t>igh </a:t>
            </a:r>
            <a:r>
              <a:rPr lang="en-US" altLang="zh-CN" sz="1600" kern="0" dirty="0">
                <a:solidFill>
                  <a:srgbClr val="C00000"/>
                </a:solidFill>
              </a:rPr>
              <a:t>o</a:t>
            </a:r>
            <a:r>
              <a:rPr lang="en-US" altLang="zh-CN" sz="1600" kern="0" dirty="0" smtClean="0">
                <a:solidFill>
                  <a:srgbClr val="C00000"/>
                </a:solidFill>
              </a:rPr>
              <a:t>rder </a:t>
            </a:r>
            <a:r>
              <a:rPr lang="en-US" altLang="zh-CN" sz="1600" kern="0" dirty="0">
                <a:solidFill>
                  <a:srgbClr val="C00000"/>
                </a:solidFill>
              </a:rPr>
              <a:t>m</a:t>
            </a:r>
            <a:r>
              <a:rPr lang="en-US" altLang="zh-CN" sz="1600" kern="0" dirty="0" smtClean="0">
                <a:solidFill>
                  <a:srgbClr val="C00000"/>
                </a:solidFill>
              </a:rPr>
              <a:t>odes are damped below the threshold of synchrotron radiation damping, by introducing large aperture beam pipe and HOM dampers. </a:t>
            </a:r>
            <a:endParaRPr lang="en-US" altLang="zh-CN" sz="1600" kern="0" dirty="0">
              <a:solidFill>
                <a:srgbClr val="C00000"/>
              </a:solidFill>
            </a:endParaRPr>
          </a:p>
        </p:txBody>
      </p:sp>
      <p:pic>
        <p:nvPicPr>
          <p:cNvPr id="3074" name="Picture 2" descr="D:\New20180222\HEPS_Impedance\20200820With14IDs\ImpedanceData\Longitudinal\SumZL\Separate contributions2\1_RF cavities\ReZ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39" y="2226526"/>
            <a:ext cx="2925710" cy="1808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New20180222\HEPS_Impedance\20200820With14IDs\ImpedanceData\Vertical\SumZy\Separate contributions2\1_RF cavities\ReZ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6029" y="2234601"/>
            <a:ext cx="2992115" cy="18493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表格 19"/>
          <p:cNvGraphicFramePr>
            <a:graphicFrameLocks noGrp="1"/>
          </p:cNvGraphicFramePr>
          <p:nvPr>
            <p:extLst>
              <p:ext uri="{D42A27DB-BD31-4B8C-83A1-F6EECF244321}">
                <p14:modId xmlns:p14="http://schemas.microsoft.com/office/powerpoint/2010/main" val="3009710027"/>
              </p:ext>
            </p:extLst>
          </p:nvPr>
        </p:nvGraphicFramePr>
        <p:xfrm>
          <a:off x="5757403" y="3327834"/>
          <a:ext cx="3351101" cy="777240"/>
        </p:xfrm>
        <a:graphic>
          <a:graphicData uri="http://schemas.openxmlformats.org/drawingml/2006/table">
            <a:tbl>
              <a:tblPr firstRow="1" bandRow="1">
                <a:tableStyleId>{5C22544A-7EE6-4342-B048-85BDC9FD1C3A}</a:tableStyleId>
              </a:tblPr>
              <a:tblGrid>
                <a:gridCol w="817959"/>
                <a:gridCol w="702754"/>
                <a:gridCol w="849630"/>
                <a:gridCol w="980758"/>
              </a:tblGrid>
              <a:tr h="251460">
                <a:tc>
                  <a:txBody>
                    <a:bodyPr/>
                    <a:lstStyle/>
                    <a:p>
                      <a:pPr algn="ctr"/>
                      <a:endParaRPr lang="zh-CN" altLang="en-US" sz="1200" dirty="0"/>
                    </a:p>
                  </a:txBody>
                  <a:tcPr marL="68580" marR="68580" marT="34290" marB="34290"/>
                </a:tc>
                <a:tc>
                  <a:txBody>
                    <a:bodyPr/>
                    <a:lstStyle/>
                    <a:p>
                      <a:pPr algn="ctr"/>
                      <a:r>
                        <a:rPr lang="en-US" altLang="zh-CN" sz="1200" dirty="0" smtClean="0">
                          <a:latin typeface="+mn-lt"/>
                        </a:rPr>
                        <a:t>k</a:t>
                      </a:r>
                      <a:r>
                        <a:rPr lang="en-US" altLang="zh-CN" sz="1200" baseline="-25000" dirty="0" smtClean="0">
                          <a:latin typeface="+mn-lt"/>
                        </a:rPr>
                        <a:t>l</a:t>
                      </a:r>
                      <a:r>
                        <a:rPr lang="en-US" altLang="zh-CN" sz="1200" dirty="0" smtClean="0">
                          <a:latin typeface="+mn-lt"/>
                        </a:rPr>
                        <a:t>, V/</a:t>
                      </a:r>
                      <a:r>
                        <a:rPr lang="en-US" altLang="zh-CN" sz="1200" dirty="0" err="1" smtClean="0">
                          <a:latin typeface="+mn-lt"/>
                        </a:rPr>
                        <a:t>pC</a:t>
                      </a:r>
                      <a:endParaRPr lang="zh-CN" altLang="en-US" sz="1200" dirty="0">
                        <a:latin typeface="+mn-lt"/>
                      </a:endParaRPr>
                    </a:p>
                  </a:txBody>
                  <a:tcPr/>
                </a:tc>
                <a:tc>
                  <a:txBody>
                    <a:bodyPr/>
                    <a:lstStyle/>
                    <a:p>
                      <a:pPr algn="ctr"/>
                      <a:r>
                        <a:rPr lang="en-US" altLang="zh-CN" sz="1200" dirty="0" smtClean="0">
                          <a:latin typeface="+mn-lt"/>
                        </a:rPr>
                        <a:t>Z</a:t>
                      </a:r>
                      <a:r>
                        <a:rPr lang="en-US" altLang="zh-CN" sz="1200" baseline="-25000" dirty="0" smtClean="0">
                          <a:latin typeface="+mn-lt"/>
                        </a:rPr>
                        <a:t>||</a:t>
                      </a:r>
                      <a:r>
                        <a:rPr lang="en-US" altLang="zh-CN" sz="1200" dirty="0" smtClean="0">
                          <a:latin typeface="+mn-lt"/>
                        </a:rPr>
                        <a:t>/n, m</a:t>
                      </a:r>
                      <a:r>
                        <a:rPr lang="en-US" altLang="zh-CN" sz="1200" dirty="0" smtClean="0">
                          <a:latin typeface="+mn-lt"/>
                          <a:sym typeface="Symbol"/>
                        </a:rPr>
                        <a:t></a:t>
                      </a:r>
                      <a:endParaRPr lang="zh-CN" altLang="en-US" sz="1200" dirty="0">
                        <a:latin typeface="+mn-lt"/>
                      </a:endParaRPr>
                    </a:p>
                  </a:txBody>
                  <a:tcPr/>
                </a:tc>
                <a:tc>
                  <a:txBody>
                    <a:bodyPr/>
                    <a:lstStyle/>
                    <a:p>
                      <a:pPr algn="ctr"/>
                      <a:r>
                        <a:rPr lang="en-US" altLang="zh-CN" sz="1200" dirty="0" err="1" smtClean="0">
                          <a:latin typeface="+mn-lt"/>
                        </a:rPr>
                        <a:t>k</a:t>
                      </a:r>
                      <a:r>
                        <a:rPr lang="en-US" altLang="zh-CN" sz="1200" baseline="-25000" dirty="0" err="1" smtClean="0">
                          <a:latin typeface="+mn-lt"/>
                        </a:rPr>
                        <a:t>y</a:t>
                      </a:r>
                      <a:r>
                        <a:rPr lang="en-US" altLang="zh-CN" sz="1200" dirty="0" smtClean="0">
                          <a:latin typeface="+mn-lt"/>
                        </a:rPr>
                        <a:t>, kV/</a:t>
                      </a:r>
                      <a:r>
                        <a:rPr lang="en-US" altLang="zh-CN" sz="1200" dirty="0" err="1" smtClean="0">
                          <a:latin typeface="+mn-lt"/>
                        </a:rPr>
                        <a:t>pC</a:t>
                      </a:r>
                      <a:r>
                        <a:rPr lang="en-US" altLang="zh-CN" sz="1200" dirty="0" smtClean="0">
                          <a:latin typeface="+mn-lt"/>
                        </a:rPr>
                        <a:t>/m</a:t>
                      </a:r>
                      <a:endParaRPr lang="zh-CN" altLang="en-US" sz="1200" dirty="0">
                        <a:latin typeface="+mn-lt"/>
                      </a:endParaRPr>
                    </a:p>
                  </a:txBody>
                  <a:tcPr/>
                </a:tc>
              </a:tr>
              <a:tr h="251460">
                <a:tc>
                  <a:txBody>
                    <a:bodyPr/>
                    <a:lstStyle/>
                    <a:p>
                      <a:pPr algn="ctr"/>
                      <a:r>
                        <a:rPr lang="en-US" altLang="zh-CN" sz="1200" dirty="0" smtClean="0"/>
                        <a:t>RF cavities</a:t>
                      </a:r>
                      <a:endParaRPr lang="zh-CN" altLang="en-US" sz="1200" dirty="0"/>
                    </a:p>
                  </a:txBody>
                  <a:tcPr marL="68580" marR="68580" marT="34290" marB="34290"/>
                </a:tc>
                <a:tc>
                  <a:txBody>
                    <a:bodyPr/>
                    <a:lstStyle/>
                    <a:p>
                      <a:pPr algn="ctr"/>
                      <a:r>
                        <a:rPr lang="en-US" altLang="zh-CN" sz="1200" dirty="0" smtClean="0"/>
                        <a:t>22.0</a:t>
                      </a:r>
                      <a:endParaRPr lang="zh-CN" altLang="en-US" sz="1200" dirty="0"/>
                    </a:p>
                  </a:txBody>
                  <a:tcPr marL="68580" marR="68580" marT="34290" marB="34290"/>
                </a:tc>
                <a:tc>
                  <a:txBody>
                    <a:bodyPr/>
                    <a:lstStyle/>
                    <a:p>
                      <a:pPr algn="ctr"/>
                      <a:r>
                        <a:rPr lang="en-US" altLang="zh-CN" sz="1200" dirty="0" smtClean="0"/>
                        <a:t>0.3</a:t>
                      </a:r>
                      <a:endParaRPr lang="zh-CN" altLang="en-US" sz="1200" dirty="0"/>
                    </a:p>
                  </a:txBody>
                  <a:tcPr marL="68580" marR="68580" marT="34290" marB="34290"/>
                </a:tc>
                <a:tc>
                  <a:txBody>
                    <a:bodyPr/>
                    <a:lstStyle/>
                    <a:p>
                      <a:pPr algn="ctr"/>
                      <a:r>
                        <a:rPr lang="en-US" altLang="zh-CN" sz="1200" dirty="0" smtClean="0"/>
                        <a:t>0.6</a:t>
                      </a:r>
                      <a:endParaRPr lang="zh-CN" altLang="en-US" sz="1200" dirty="0"/>
                    </a:p>
                  </a:txBody>
                  <a:tcPr marL="68580" marR="68580" marT="34290" marB="34290"/>
                </a:tc>
              </a:tr>
              <a:tr h="251460">
                <a:tc>
                  <a:txBody>
                    <a:bodyPr/>
                    <a:lstStyle/>
                    <a:p>
                      <a:pPr algn="ctr"/>
                      <a:r>
                        <a:rPr lang="en-US" altLang="zh-CN" sz="1200" dirty="0" smtClean="0"/>
                        <a:t>Total</a:t>
                      </a:r>
                      <a:endParaRPr lang="zh-CN" altLang="en-US" sz="1200" dirty="0"/>
                    </a:p>
                  </a:txBody>
                  <a:tcPr marL="68580" marR="68580" marT="34290" marB="34290"/>
                </a:tc>
                <a:tc>
                  <a:txBody>
                    <a:bodyPr/>
                    <a:lstStyle/>
                    <a:p>
                      <a:pPr algn="ctr"/>
                      <a:r>
                        <a:rPr lang="en-US" altLang="zh-CN" sz="1200" dirty="0" smtClean="0"/>
                        <a:t>83.7</a:t>
                      </a:r>
                      <a:endParaRPr lang="zh-CN" altLang="en-US" sz="1200" dirty="0"/>
                    </a:p>
                  </a:txBody>
                  <a:tcPr marL="68580" marR="68580" marT="34290" marB="34290"/>
                </a:tc>
                <a:tc>
                  <a:txBody>
                    <a:bodyPr/>
                    <a:lstStyle/>
                    <a:p>
                      <a:pPr algn="ctr"/>
                      <a:r>
                        <a:rPr lang="en-US" altLang="zh-CN" sz="1200" dirty="0" smtClean="0"/>
                        <a:t>226.3</a:t>
                      </a:r>
                      <a:endParaRPr lang="zh-CN" altLang="en-US" sz="1200" dirty="0"/>
                    </a:p>
                  </a:txBody>
                  <a:tcPr marL="68580" marR="68580" marT="34290" marB="34290"/>
                </a:tc>
                <a:tc>
                  <a:txBody>
                    <a:bodyPr/>
                    <a:lstStyle/>
                    <a:p>
                      <a:pPr algn="ctr"/>
                      <a:r>
                        <a:rPr lang="en-US" altLang="zh-CN" sz="1200" dirty="0" smtClean="0"/>
                        <a:t>86.4</a:t>
                      </a:r>
                      <a:endParaRPr lang="zh-CN" altLang="en-US" sz="1200" dirty="0"/>
                    </a:p>
                  </a:txBody>
                  <a:tcPr marL="68580" marR="68580" marT="34290" marB="34290"/>
                </a:tc>
              </a:tr>
            </a:tbl>
          </a:graphicData>
        </a:graphic>
      </p:graphicFrame>
      <p:sp>
        <p:nvSpPr>
          <p:cNvPr id="10" name="矩形 9"/>
          <p:cNvSpPr/>
          <p:nvPr/>
        </p:nvSpPr>
        <p:spPr>
          <a:xfrm>
            <a:off x="2094847" y="2443546"/>
            <a:ext cx="578620" cy="338554"/>
          </a:xfrm>
          <a:prstGeom prst="rect">
            <a:avLst/>
          </a:prstGeom>
        </p:spPr>
        <p:txBody>
          <a:bodyPr wrap="none" lIns="91432" tIns="45716" rIns="91432" bIns="45716">
            <a:spAutoFit/>
          </a:bodyPr>
          <a:lstStyle/>
          <a:p>
            <a:r>
              <a:rPr lang="en-US" altLang="zh-CN" sz="1600" dirty="0" err="1">
                <a:solidFill>
                  <a:srgbClr val="FF0000"/>
                </a:solidFill>
              </a:rPr>
              <a:t>ReZL</a:t>
            </a:r>
            <a:endParaRPr lang="zh-CN" altLang="en-US" sz="1600" dirty="0">
              <a:solidFill>
                <a:srgbClr val="FF0000"/>
              </a:solidFill>
            </a:endParaRPr>
          </a:p>
        </p:txBody>
      </p:sp>
      <p:sp>
        <p:nvSpPr>
          <p:cNvPr id="13" name="矩形 12"/>
          <p:cNvSpPr/>
          <p:nvPr/>
        </p:nvSpPr>
        <p:spPr>
          <a:xfrm>
            <a:off x="3570471" y="2499625"/>
            <a:ext cx="581297" cy="338546"/>
          </a:xfrm>
          <a:prstGeom prst="rect">
            <a:avLst/>
          </a:prstGeom>
        </p:spPr>
        <p:txBody>
          <a:bodyPr wrap="none" lIns="91432" tIns="45716" rIns="91432" bIns="45716">
            <a:spAutoFit/>
          </a:bodyPr>
          <a:lstStyle/>
          <a:p>
            <a:r>
              <a:rPr lang="en-US" altLang="zh-CN" sz="1600" dirty="0" err="1" smtClean="0">
                <a:solidFill>
                  <a:srgbClr val="FF0000"/>
                </a:solidFill>
              </a:rPr>
              <a:t>ReZy</a:t>
            </a:r>
            <a:endParaRPr lang="zh-CN" altLang="en-US" sz="1600" dirty="0">
              <a:solidFill>
                <a:srgbClr val="FF0000"/>
              </a:solidFill>
            </a:endParaRPr>
          </a:p>
        </p:txBody>
      </p:sp>
      <p:sp>
        <p:nvSpPr>
          <p:cNvPr id="14" name="内容占位符 1"/>
          <p:cNvSpPr>
            <a:spLocks noGrp="1"/>
          </p:cNvSpPr>
          <p:nvPr>
            <p:ph idx="1"/>
          </p:nvPr>
        </p:nvSpPr>
        <p:spPr>
          <a:xfrm>
            <a:off x="467545" y="862903"/>
            <a:ext cx="5256583" cy="3797079"/>
          </a:xfrm>
        </p:spPr>
        <p:txBody>
          <a:bodyPr>
            <a:normAutofit/>
          </a:bodyPr>
          <a:lstStyle/>
          <a:p>
            <a:pPr algn="just"/>
            <a:r>
              <a:rPr lang="en-US" altLang="zh-CN" sz="1800" dirty="0"/>
              <a:t>The RF system consists of 5 fundamental RF cavities at 166.6 MHz, and two harmonic RF cavities at 499.8 MHz </a:t>
            </a:r>
            <a:r>
              <a:rPr lang="en-US" altLang="zh-CN" sz="1800" dirty="0" smtClean="0"/>
              <a:t>for </a:t>
            </a:r>
            <a:r>
              <a:rPr lang="en-US" altLang="zh-CN" sz="1800" dirty="0"/>
              <a:t>bunch lengthening.</a:t>
            </a:r>
            <a:endParaRPr lang="zh-CN" altLang="en-US" sz="1800" dirty="0"/>
          </a:p>
          <a:p>
            <a:pPr algn="just">
              <a:spcBef>
                <a:spcPts val="450"/>
              </a:spcBef>
            </a:pPr>
            <a:endParaRPr lang="zh-CN" altLang="en-US" sz="1700" b="1" dirty="0"/>
          </a:p>
        </p:txBody>
      </p:sp>
    </p:spTree>
    <p:extLst>
      <p:ext uri="{BB962C8B-B14F-4D97-AF65-F5344CB8AC3E}">
        <p14:creationId xmlns:p14="http://schemas.microsoft.com/office/powerpoint/2010/main" val="3657088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内容占位符 1"/>
          <p:cNvSpPr>
            <a:spLocks noGrp="1"/>
          </p:cNvSpPr>
          <p:nvPr>
            <p:ph idx="1"/>
          </p:nvPr>
        </p:nvSpPr>
        <p:spPr>
          <a:xfrm>
            <a:off x="467545" y="789553"/>
            <a:ext cx="8156912" cy="3797079"/>
          </a:xfrm>
        </p:spPr>
        <p:txBody>
          <a:bodyPr>
            <a:normAutofit/>
          </a:bodyPr>
          <a:lstStyle/>
          <a:p>
            <a:r>
              <a:rPr lang="en-US" altLang="zh-CN" sz="1700" dirty="0"/>
              <a:t>Total of 19 IDs (11 in vacuum, 8 </a:t>
            </a:r>
            <a:r>
              <a:rPr lang="en-US" altLang="zh-CN" sz="1700" dirty="0" smtClean="0"/>
              <a:t>in air)</a:t>
            </a:r>
            <a:endParaRPr lang="en-US" altLang="zh-CN" sz="1700" dirty="0"/>
          </a:p>
          <a:p>
            <a:pPr>
              <a:spcBef>
                <a:spcPts val="450"/>
              </a:spcBef>
            </a:pPr>
            <a:endParaRPr lang="zh-CN" altLang="en-US" sz="1700" dirty="0"/>
          </a:p>
        </p:txBody>
      </p:sp>
      <p:graphicFrame>
        <p:nvGraphicFramePr>
          <p:cNvPr id="38" name="表格 37"/>
          <p:cNvGraphicFramePr>
            <a:graphicFrameLocks noGrp="1"/>
          </p:cNvGraphicFramePr>
          <p:nvPr>
            <p:extLst>
              <p:ext uri="{D42A27DB-BD31-4B8C-83A1-F6EECF244321}">
                <p14:modId xmlns:p14="http://schemas.microsoft.com/office/powerpoint/2010/main" val="3728695985"/>
              </p:ext>
            </p:extLst>
          </p:nvPr>
        </p:nvGraphicFramePr>
        <p:xfrm>
          <a:off x="5397363" y="2022094"/>
          <a:ext cx="3351101" cy="777240"/>
        </p:xfrm>
        <a:graphic>
          <a:graphicData uri="http://schemas.openxmlformats.org/drawingml/2006/table">
            <a:tbl>
              <a:tblPr firstRow="1" bandRow="1">
                <a:tableStyleId>{5C22544A-7EE6-4342-B048-85BDC9FD1C3A}</a:tableStyleId>
              </a:tblPr>
              <a:tblGrid>
                <a:gridCol w="817959"/>
                <a:gridCol w="702754"/>
                <a:gridCol w="849630"/>
                <a:gridCol w="980758"/>
              </a:tblGrid>
              <a:tr h="251460">
                <a:tc>
                  <a:txBody>
                    <a:bodyPr/>
                    <a:lstStyle/>
                    <a:p>
                      <a:pPr algn="ctr"/>
                      <a:endParaRPr lang="zh-CN" altLang="en-US" sz="1200" dirty="0"/>
                    </a:p>
                  </a:txBody>
                  <a:tcPr marL="68580" marR="68580" marT="34290" marB="34290"/>
                </a:tc>
                <a:tc>
                  <a:txBody>
                    <a:bodyPr/>
                    <a:lstStyle/>
                    <a:p>
                      <a:pPr algn="ctr"/>
                      <a:r>
                        <a:rPr lang="en-US" altLang="zh-CN" sz="1200" dirty="0" smtClean="0">
                          <a:latin typeface="+mn-lt"/>
                        </a:rPr>
                        <a:t>k</a:t>
                      </a:r>
                      <a:r>
                        <a:rPr lang="en-US" altLang="zh-CN" sz="1200" baseline="-25000" dirty="0" smtClean="0">
                          <a:latin typeface="+mn-lt"/>
                        </a:rPr>
                        <a:t>l</a:t>
                      </a:r>
                      <a:r>
                        <a:rPr lang="en-US" altLang="zh-CN" sz="1200" dirty="0" smtClean="0">
                          <a:latin typeface="+mn-lt"/>
                        </a:rPr>
                        <a:t>, V/</a:t>
                      </a:r>
                      <a:r>
                        <a:rPr lang="en-US" altLang="zh-CN" sz="1200" dirty="0" err="1" smtClean="0">
                          <a:latin typeface="+mn-lt"/>
                        </a:rPr>
                        <a:t>pC</a:t>
                      </a:r>
                      <a:endParaRPr lang="zh-CN" altLang="en-US" sz="1200" dirty="0">
                        <a:latin typeface="+mn-lt"/>
                      </a:endParaRPr>
                    </a:p>
                  </a:txBody>
                  <a:tcPr/>
                </a:tc>
                <a:tc>
                  <a:txBody>
                    <a:bodyPr/>
                    <a:lstStyle/>
                    <a:p>
                      <a:pPr algn="ctr"/>
                      <a:r>
                        <a:rPr lang="en-US" altLang="zh-CN" sz="1200" dirty="0" smtClean="0">
                          <a:latin typeface="+mn-lt"/>
                        </a:rPr>
                        <a:t>Z</a:t>
                      </a:r>
                      <a:r>
                        <a:rPr lang="en-US" altLang="zh-CN" sz="1200" baseline="-25000" dirty="0" smtClean="0">
                          <a:latin typeface="+mn-lt"/>
                        </a:rPr>
                        <a:t>||</a:t>
                      </a:r>
                      <a:r>
                        <a:rPr lang="en-US" altLang="zh-CN" sz="1200" dirty="0" smtClean="0">
                          <a:latin typeface="+mn-lt"/>
                        </a:rPr>
                        <a:t>/n, m</a:t>
                      </a:r>
                      <a:r>
                        <a:rPr lang="en-US" altLang="zh-CN" sz="1200" dirty="0" smtClean="0">
                          <a:latin typeface="+mn-lt"/>
                          <a:sym typeface="Symbol"/>
                        </a:rPr>
                        <a:t></a:t>
                      </a:r>
                      <a:endParaRPr lang="zh-CN" altLang="en-US" sz="1200" dirty="0">
                        <a:latin typeface="+mn-lt"/>
                      </a:endParaRPr>
                    </a:p>
                  </a:txBody>
                  <a:tcPr/>
                </a:tc>
                <a:tc>
                  <a:txBody>
                    <a:bodyPr/>
                    <a:lstStyle/>
                    <a:p>
                      <a:pPr algn="ctr"/>
                      <a:r>
                        <a:rPr lang="en-US" altLang="zh-CN" sz="1200" dirty="0" err="1" smtClean="0">
                          <a:latin typeface="+mn-lt"/>
                        </a:rPr>
                        <a:t>k</a:t>
                      </a:r>
                      <a:r>
                        <a:rPr lang="en-US" altLang="zh-CN" sz="1200" baseline="-25000" dirty="0" err="1" smtClean="0">
                          <a:latin typeface="+mn-lt"/>
                        </a:rPr>
                        <a:t>y</a:t>
                      </a:r>
                      <a:r>
                        <a:rPr lang="en-US" altLang="zh-CN" sz="1200" dirty="0" smtClean="0">
                          <a:latin typeface="+mn-lt"/>
                        </a:rPr>
                        <a:t>, kV/</a:t>
                      </a:r>
                      <a:r>
                        <a:rPr lang="en-US" altLang="zh-CN" sz="1200" dirty="0" err="1" smtClean="0">
                          <a:latin typeface="+mn-lt"/>
                        </a:rPr>
                        <a:t>pC</a:t>
                      </a:r>
                      <a:r>
                        <a:rPr lang="en-US" altLang="zh-CN" sz="1200" dirty="0" smtClean="0">
                          <a:latin typeface="+mn-lt"/>
                        </a:rPr>
                        <a:t>/m</a:t>
                      </a:r>
                      <a:endParaRPr lang="zh-CN" altLang="en-US" sz="1200" dirty="0">
                        <a:latin typeface="+mn-lt"/>
                      </a:endParaRPr>
                    </a:p>
                  </a:txBody>
                  <a:tcPr/>
                </a:tc>
              </a:tr>
              <a:tr h="251460">
                <a:tc>
                  <a:txBody>
                    <a:bodyPr/>
                    <a:lstStyle/>
                    <a:p>
                      <a:pPr algn="ctr"/>
                      <a:r>
                        <a:rPr lang="en-US" altLang="zh-CN" sz="1200" dirty="0" smtClean="0"/>
                        <a:t>IDs</a:t>
                      </a:r>
                      <a:endParaRPr lang="zh-CN" altLang="en-US" sz="1200" dirty="0"/>
                    </a:p>
                  </a:txBody>
                  <a:tcPr marL="68580" marR="68580" marT="34290" marB="34290"/>
                </a:tc>
                <a:tc>
                  <a:txBody>
                    <a:bodyPr/>
                    <a:lstStyle/>
                    <a:p>
                      <a:pPr algn="ctr"/>
                      <a:r>
                        <a:rPr lang="en-US" altLang="zh-CN" sz="1200" dirty="0" smtClean="0"/>
                        <a:t>4.1</a:t>
                      </a:r>
                      <a:endParaRPr lang="zh-CN" altLang="en-US" sz="1200" dirty="0"/>
                    </a:p>
                  </a:txBody>
                  <a:tcPr marL="68580" marR="68580" marT="34290" marB="34290"/>
                </a:tc>
                <a:tc>
                  <a:txBody>
                    <a:bodyPr/>
                    <a:lstStyle/>
                    <a:p>
                      <a:pPr algn="ctr"/>
                      <a:r>
                        <a:rPr lang="en-US" altLang="zh-CN" sz="1200" dirty="0" smtClean="0"/>
                        <a:t>8.9</a:t>
                      </a:r>
                      <a:endParaRPr lang="zh-CN" altLang="en-US" sz="1200" dirty="0"/>
                    </a:p>
                  </a:txBody>
                  <a:tcPr marL="68580" marR="68580" marT="34290" marB="34290"/>
                </a:tc>
                <a:tc>
                  <a:txBody>
                    <a:bodyPr/>
                    <a:lstStyle/>
                    <a:p>
                      <a:pPr algn="ctr"/>
                      <a:r>
                        <a:rPr lang="en-US" altLang="zh-CN" sz="1200" dirty="0" smtClean="0"/>
                        <a:t>8.1</a:t>
                      </a:r>
                      <a:endParaRPr lang="zh-CN" altLang="en-US" sz="1200" dirty="0"/>
                    </a:p>
                  </a:txBody>
                  <a:tcPr marL="68580" marR="68580" marT="34290" marB="34290"/>
                </a:tc>
              </a:tr>
              <a:tr h="251460">
                <a:tc>
                  <a:txBody>
                    <a:bodyPr/>
                    <a:lstStyle/>
                    <a:p>
                      <a:pPr algn="ctr"/>
                      <a:r>
                        <a:rPr lang="en-US" altLang="zh-CN" sz="1200" dirty="0" smtClean="0"/>
                        <a:t>Total</a:t>
                      </a:r>
                      <a:endParaRPr lang="zh-CN" altLang="en-US" sz="1200" dirty="0"/>
                    </a:p>
                  </a:txBody>
                  <a:tcPr marL="68580" marR="68580" marT="34290" marB="34290"/>
                </a:tc>
                <a:tc>
                  <a:txBody>
                    <a:bodyPr/>
                    <a:lstStyle/>
                    <a:p>
                      <a:pPr algn="ctr"/>
                      <a:r>
                        <a:rPr lang="en-US" altLang="zh-CN" sz="1200" dirty="0" smtClean="0"/>
                        <a:t>83.7</a:t>
                      </a:r>
                      <a:endParaRPr lang="zh-CN" altLang="en-US" sz="1200" dirty="0"/>
                    </a:p>
                  </a:txBody>
                  <a:tcPr marL="68580" marR="68580" marT="34290" marB="34290"/>
                </a:tc>
                <a:tc>
                  <a:txBody>
                    <a:bodyPr/>
                    <a:lstStyle/>
                    <a:p>
                      <a:pPr algn="ctr"/>
                      <a:r>
                        <a:rPr lang="en-US" altLang="zh-CN" sz="1200" dirty="0" smtClean="0"/>
                        <a:t>226.3</a:t>
                      </a:r>
                      <a:endParaRPr lang="zh-CN" altLang="en-US" sz="1200" dirty="0"/>
                    </a:p>
                  </a:txBody>
                  <a:tcPr marL="68580" marR="68580" marT="34290" marB="34290"/>
                </a:tc>
                <a:tc>
                  <a:txBody>
                    <a:bodyPr/>
                    <a:lstStyle/>
                    <a:p>
                      <a:pPr algn="ctr"/>
                      <a:r>
                        <a:rPr lang="en-US" altLang="zh-CN" sz="1200" dirty="0" smtClean="0"/>
                        <a:t>86.4</a:t>
                      </a:r>
                      <a:endParaRPr lang="zh-CN" altLang="en-US" sz="1200" dirty="0"/>
                    </a:p>
                  </a:txBody>
                  <a:tcPr marL="68580" marR="68580" marT="34290" marB="34290"/>
                </a:tc>
              </a:tr>
            </a:tbl>
          </a:graphicData>
        </a:graphic>
      </p:graphicFrame>
      <p:sp>
        <p:nvSpPr>
          <p:cNvPr id="25" name="矩形 24"/>
          <p:cNvSpPr/>
          <p:nvPr/>
        </p:nvSpPr>
        <p:spPr>
          <a:xfrm>
            <a:off x="5292080" y="771550"/>
            <a:ext cx="3456384" cy="1210588"/>
          </a:xfrm>
          <a:prstGeom prst="rect">
            <a:avLst/>
          </a:prstGeom>
        </p:spPr>
        <p:txBody>
          <a:bodyPr wrap="square" lIns="68580" tIns="34290" rIns="68580" bIns="34290">
            <a:spAutoFit/>
          </a:bodyPr>
          <a:lstStyle/>
          <a:p>
            <a:pPr marL="295313" indent="-214313" algn="just">
              <a:spcBef>
                <a:spcPts val="450"/>
              </a:spcBef>
              <a:buFont typeface="Arial" pitchFamily="34" charset="0"/>
              <a:buChar char="•"/>
              <a:defRPr/>
            </a:pPr>
            <a:r>
              <a:rPr lang="en-US" altLang="zh-CN" sz="1400" kern="0" dirty="0" err="1" smtClean="0">
                <a:solidFill>
                  <a:srgbClr val="C00000"/>
                </a:solidFill>
              </a:rPr>
              <a:t>Broadband+narrowband</a:t>
            </a:r>
            <a:r>
              <a:rPr lang="en-US" altLang="zh-CN" sz="1400" kern="0" dirty="0" smtClean="0">
                <a:solidFill>
                  <a:srgbClr val="C00000"/>
                </a:solidFill>
              </a:rPr>
              <a:t>.</a:t>
            </a:r>
          </a:p>
          <a:p>
            <a:pPr marL="295313" indent="-214313" algn="just">
              <a:spcBef>
                <a:spcPts val="450"/>
              </a:spcBef>
              <a:buFont typeface="Arial" pitchFamily="34" charset="0"/>
              <a:buChar char="•"/>
              <a:defRPr/>
            </a:pPr>
            <a:r>
              <a:rPr lang="en-US" altLang="zh-CN" sz="1400" kern="0" dirty="0" smtClean="0">
                <a:solidFill>
                  <a:srgbClr val="C00000"/>
                </a:solidFill>
              </a:rPr>
              <a:t>The geometrical impedance contribute approximately 10% of the total transverse kick factor, and ~5% in the longitudinal plane.</a:t>
            </a:r>
          </a:p>
        </p:txBody>
      </p:sp>
      <p:pic>
        <p:nvPicPr>
          <p:cNvPr id="4098" name="Picture 2" descr="D:\New20180222\HEPS_Impedance\20200820With14IDs\ImpedanceData\Longitudinal\SumZL\Separate contributions2\6_IDs\ReZ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055845"/>
            <a:ext cx="2452668" cy="15159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New20180222\HEPS_Impedance\20200820With14IDs\ImpedanceData\Vertical\SumZy\Separate contributions2\6_IDs\ReZ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1042213"/>
            <a:ext cx="2474724" cy="1529537"/>
          </a:xfrm>
          <a:prstGeom prst="rect">
            <a:avLst/>
          </a:prstGeom>
          <a:noFill/>
          <a:extLst>
            <a:ext uri="{909E8E84-426E-40DD-AFC4-6F175D3DCCD1}">
              <a14:hiddenFill xmlns:a14="http://schemas.microsoft.com/office/drawing/2010/main">
                <a:solidFill>
                  <a:srgbClr val="FFFFFF"/>
                </a:solidFill>
              </a14:hiddenFill>
            </a:ext>
          </a:extLst>
        </p:spPr>
      </p:pic>
      <p:sp>
        <p:nvSpPr>
          <p:cNvPr id="22" name="椭圆 21"/>
          <p:cNvSpPr/>
          <p:nvPr/>
        </p:nvSpPr>
        <p:spPr>
          <a:xfrm>
            <a:off x="3065196" y="1080313"/>
            <a:ext cx="216024" cy="1408707"/>
          </a:xfrm>
          <a:prstGeom prst="ellipse">
            <a:avLst/>
          </a:prstGeom>
          <a:noFill/>
          <a:ln w="19050">
            <a:solidFill>
              <a:srgbClr val="FF0000"/>
            </a:solidFill>
          </a:ln>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endParaRPr lang="zh-CN" altLang="en-US"/>
          </a:p>
        </p:txBody>
      </p:sp>
      <p:sp>
        <p:nvSpPr>
          <p:cNvPr id="11" name="矩形 10"/>
          <p:cNvSpPr/>
          <p:nvPr/>
        </p:nvSpPr>
        <p:spPr>
          <a:xfrm>
            <a:off x="1979712" y="1203598"/>
            <a:ext cx="578620" cy="338554"/>
          </a:xfrm>
          <a:prstGeom prst="rect">
            <a:avLst/>
          </a:prstGeom>
        </p:spPr>
        <p:txBody>
          <a:bodyPr wrap="none" lIns="91432" tIns="45716" rIns="91432" bIns="45716">
            <a:spAutoFit/>
          </a:bodyPr>
          <a:lstStyle/>
          <a:p>
            <a:r>
              <a:rPr lang="en-US" altLang="zh-CN" sz="1600" dirty="0" err="1">
                <a:solidFill>
                  <a:srgbClr val="FF0000"/>
                </a:solidFill>
              </a:rPr>
              <a:t>ReZL</a:t>
            </a:r>
            <a:endParaRPr lang="zh-CN" altLang="en-US" sz="1600" dirty="0">
              <a:solidFill>
                <a:srgbClr val="FF0000"/>
              </a:solidFill>
            </a:endParaRPr>
          </a:p>
        </p:txBody>
      </p:sp>
      <p:sp>
        <p:nvSpPr>
          <p:cNvPr id="14" name="矩形 13"/>
          <p:cNvSpPr/>
          <p:nvPr/>
        </p:nvSpPr>
        <p:spPr>
          <a:xfrm>
            <a:off x="3670864" y="1098018"/>
            <a:ext cx="581297" cy="338546"/>
          </a:xfrm>
          <a:prstGeom prst="rect">
            <a:avLst/>
          </a:prstGeom>
        </p:spPr>
        <p:txBody>
          <a:bodyPr wrap="none" lIns="91432" tIns="45716" rIns="91432" bIns="45716">
            <a:spAutoFit/>
          </a:bodyPr>
          <a:lstStyle/>
          <a:p>
            <a:r>
              <a:rPr lang="en-US" altLang="zh-CN" sz="1600" dirty="0" err="1" smtClean="0">
                <a:solidFill>
                  <a:srgbClr val="FF0000"/>
                </a:solidFill>
              </a:rPr>
              <a:t>ReZy</a:t>
            </a:r>
            <a:endParaRPr lang="zh-CN" altLang="en-US" sz="1600" dirty="0">
              <a:solidFill>
                <a:srgbClr val="FF0000"/>
              </a:solidFill>
            </a:endParaRPr>
          </a:p>
        </p:txBody>
      </p:sp>
      <p:pic>
        <p:nvPicPr>
          <p:cNvPr id="17" name="图片 16"/>
          <p:cNvPicPr>
            <a:picLocks noChangeAspect="1"/>
          </p:cNvPicPr>
          <p:nvPr/>
        </p:nvPicPr>
        <p:blipFill>
          <a:blip r:embed="rId5"/>
          <a:stretch>
            <a:fillRect/>
          </a:stretch>
        </p:blipFill>
        <p:spPr>
          <a:xfrm>
            <a:off x="395824" y="2803812"/>
            <a:ext cx="2592000" cy="992074"/>
          </a:xfrm>
          <a:prstGeom prst="rect">
            <a:avLst/>
          </a:prstGeom>
        </p:spPr>
      </p:pic>
      <p:pic>
        <p:nvPicPr>
          <p:cNvPr id="18" name="Picture 2" descr="CPMU_ReZ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1284" y="2633382"/>
            <a:ext cx="2178788" cy="152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323528" y="4155926"/>
            <a:ext cx="4752528" cy="438582"/>
          </a:xfrm>
          <a:prstGeom prst="rect">
            <a:avLst/>
          </a:prstGeom>
        </p:spPr>
        <p:txBody>
          <a:bodyPr wrap="square" lIns="68580" tIns="34290" rIns="68580" bIns="34290">
            <a:spAutoFit/>
          </a:bodyPr>
          <a:lstStyle/>
          <a:p>
            <a:pPr marL="171450" indent="-171450">
              <a:buFont typeface="Arial" pitchFamily="34" charset="0"/>
              <a:buChar char="•"/>
            </a:pPr>
            <a:r>
              <a:rPr lang="en-US" altLang="zh-CN" sz="1200" kern="0" dirty="0" smtClean="0"/>
              <a:t>Longitudinal </a:t>
            </a:r>
            <a:r>
              <a:rPr lang="en-US" altLang="zh-CN" sz="1200" kern="0" dirty="0"/>
              <a:t>resonance </a:t>
            </a:r>
            <a:r>
              <a:rPr lang="en-US" altLang="zh-CN" sz="1200" kern="0" dirty="0" smtClean="0"/>
              <a:t>at 2.1GHz due to the poor contact at both end of the shielding foil </a:t>
            </a:r>
            <a:r>
              <a:rPr lang="en-US" altLang="zh-CN" sz="1200" kern="0" dirty="0" smtClean="0">
                <a:sym typeface="Symbol"/>
              </a:rPr>
              <a:t> </a:t>
            </a:r>
            <a:r>
              <a:rPr lang="en-US" altLang="zh-CN" sz="1200" kern="0" dirty="0" smtClean="0"/>
              <a:t>mitigated </a:t>
            </a:r>
            <a:r>
              <a:rPr lang="en-US" altLang="zh-CN" sz="1200" kern="0" dirty="0"/>
              <a:t>with improved electrical contact</a:t>
            </a:r>
            <a:r>
              <a:rPr lang="en-US" altLang="zh-CN" sz="1200" kern="0" dirty="0" smtClean="0"/>
              <a:t>.</a:t>
            </a:r>
          </a:p>
        </p:txBody>
      </p:sp>
      <p:sp>
        <p:nvSpPr>
          <p:cNvPr id="20" name="标题 2"/>
          <p:cNvSpPr>
            <a:spLocks noGrp="1"/>
          </p:cNvSpPr>
          <p:nvPr>
            <p:ph type="title"/>
          </p:nvPr>
        </p:nvSpPr>
        <p:spPr>
          <a:xfrm>
            <a:off x="1168978" y="79017"/>
            <a:ext cx="7886700" cy="497681"/>
          </a:xfrm>
        </p:spPr>
        <p:txBody>
          <a:bodyPr/>
          <a:lstStyle/>
          <a:p>
            <a:r>
              <a:rPr lang="en-US" altLang="zh-CN" dirty="0" smtClean="0"/>
              <a:t>3. Insertion devices</a:t>
            </a:r>
            <a:endParaRPr lang="en-US" altLang="zh-CN" dirty="0"/>
          </a:p>
        </p:txBody>
      </p:sp>
      <p:pic>
        <p:nvPicPr>
          <p:cNvPr id="21" name="图片 20">
            <a:extLst>
              <a:ext uri="{FF2B5EF4-FFF2-40B4-BE49-F238E27FC236}">
                <a16:creationId xmlns:a16="http://schemas.microsoft.com/office/drawing/2014/main" xmlns="" id="{B7BC8458-2035-413B-8D75-6925FF752C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2080" y="2923771"/>
            <a:ext cx="1407009" cy="1117365"/>
          </a:xfrm>
          <a:prstGeom prst="rect">
            <a:avLst/>
          </a:prstGeom>
        </p:spPr>
      </p:pic>
      <p:sp>
        <p:nvSpPr>
          <p:cNvPr id="6" name="矩形 5"/>
          <p:cNvSpPr/>
          <p:nvPr/>
        </p:nvSpPr>
        <p:spPr>
          <a:xfrm>
            <a:off x="5187182" y="4083918"/>
            <a:ext cx="3924000" cy="646331"/>
          </a:xfrm>
          <a:prstGeom prst="rect">
            <a:avLst/>
          </a:prstGeom>
        </p:spPr>
        <p:txBody>
          <a:bodyPr wrap="square">
            <a:spAutoFit/>
          </a:bodyPr>
          <a:lstStyle/>
          <a:p>
            <a:pPr marL="171450" lvl="0" indent="-171450">
              <a:buFont typeface="Arial" pitchFamily="34" charset="0"/>
              <a:buChar char="•"/>
            </a:pPr>
            <a:r>
              <a:rPr lang="en-US" altLang="zh-CN" sz="1200" kern="0" dirty="0">
                <a:solidFill>
                  <a:srgbClr val="000000"/>
                </a:solidFill>
              </a:rPr>
              <a:t>Strong vertical resonances at around 100 MHz inside the vacuum tank  with magnetic </a:t>
            </a:r>
            <a:r>
              <a:rPr lang="en-US" altLang="zh-CN" sz="1200" kern="0" dirty="0" smtClean="0">
                <a:solidFill>
                  <a:srgbClr val="000000"/>
                </a:solidFill>
              </a:rPr>
              <a:t>poles </a:t>
            </a:r>
            <a:r>
              <a:rPr lang="en-US" altLang="zh-CN" sz="1200" kern="0" dirty="0" smtClean="0">
                <a:sym typeface="Symbol"/>
              </a:rPr>
              <a:t>Mode damping with ferrite blocks, as proposed in SPEAR3, is considered.</a:t>
            </a:r>
            <a:endParaRPr lang="en-US" altLang="zh-CN" sz="1200" kern="0" dirty="0">
              <a:solidFill>
                <a:srgbClr val="000000"/>
              </a:solidFill>
            </a:endParaRPr>
          </a:p>
        </p:txBody>
      </p:sp>
      <p:pic>
        <p:nvPicPr>
          <p:cNvPr id="23" name="内容占位符 4">
            <a:extLst>
              <a:ext uri="{FF2B5EF4-FFF2-40B4-BE49-F238E27FC236}">
                <a16:creationId xmlns="" xmlns:a16="http://schemas.microsoft.com/office/drawing/2014/main" id="{9EEF8771-BA1F-484A-AD1D-B6FB4DC868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71097" y="2923771"/>
            <a:ext cx="2160240" cy="1117365"/>
          </a:xfrm>
          <a:prstGeom prst="rect">
            <a:avLst/>
          </a:prstGeom>
        </p:spPr>
      </p:pic>
    </p:spTree>
    <p:extLst>
      <p:ext uri="{BB962C8B-B14F-4D97-AF65-F5344CB8AC3E}">
        <p14:creationId xmlns:p14="http://schemas.microsoft.com/office/powerpoint/2010/main" val="1114524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789553"/>
            <a:ext cx="8280919" cy="4014445"/>
          </a:xfrm>
        </p:spPr>
        <p:txBody>
          <a:bodyPr>
            <a:normAutofit/>
          </a:bodyPr>
          <a:lstStyle/>
          <a:p>
            <a:pPr>
              <a:spcBef>
                <a:spcPts val="450"/>
              </a:spcBef>
            </a:pPr>
            <a:r>
              <a:rPr lang="en-US" altLang="zh-CN" sz="1600" dirty="0" smtClean="0"/>
              <a:t>Both inj. and ext. system consists of one </a:t>
            </a:r>
            <a:r>
              <a:rPr lang="en-US" altLang="zh-CN" sz="1600" dirty="0" err="1"/>
              <a:t>Lambertson</a:t>
            </a:r>
            <a:r>
              <a:rPr lang="en-US" altLang="zh-CN" sz="1600" dirty="0"/>
              <a:t> </a:t>
            </a:r>
            <a:r>
              <a:rPr lang="en-US" altLang="zh-CN" sz="1600" dirty="0" smtClean="0"/>
              <a:t>and </a:t>
            </a:r>
            <a:r>
              <a:rPr lang="en-US" altLang="zh-CN" sz="1600" dirty="0"/>
              <a:t>five 300 mm long </a:t>
            </a:r>
            <a:r>
              <a:rPr lang="en-US" altLang="zh-CN" sz="1600" dirty="0" err="1"/>
              <a:t>stripline</a:t>
            </a:r>
            <a:r>
              <a:rPr lang="en-US" altLang="zh-CN" sz="1600" dirty="0"/>
              <a:t> kickers</a:t>
            </a:r>
            <a:r>
              <a:rPr lang="en-US" altLang="zh-CN" sz="1600" dirty="0" smtClean="0"/>
              <a:t>.</a:t>
            </a:r>
          </a:p>
          <a:p>
            <a:pPr lvl="1">
              <a:spcBef>
                <a:spcPts val="450"/>
              </a:spcBef>
            </a:pPr>
            <a:r>
              <a:rPr lang="en-US" altLang="zh-CN" sz="1400" dirty="0" smtClean="0"/>
              <a:t>Five-cell </a:t>
            </a:r>
            <a:r>
              <a:rPr lang="en-US" altLang="zh-CN" sz="1400" dirty="0" err="1" smtClean="0"/>
              <a:t>stripline</a:t>
            </a:r>
            <a:r>
              <a:rPr lang="en-US" altLang="zh-CN" sz="1400" dirty="0" smtClean="0"/>
              <a:t> kicker is proposed for saving longitudinal space, reducing kicker strength, easing the vacuum pumping and reducing the beam coupling impedance.</a:t>
            </a:r>
            <a:endParaRPr lang="en-US" altLang="zh-CN" sz="1400" dirty="0"/>
          </a:p>
          <a:p>
            <a:pPr>
              <a:spcBef>
                <a:spcPts val="450"/>
              </a:spcBef>
            </a:pPr>
            <a:r>
              <a:rPr lang="en-US" altLang="zh-CN" sz="1600" dirty="0" smtClean="0"/>
              <a:t>H/V dump </a:t>
            </a:r>
            <a:r>
              <a:rPr lang="en-US" altLang="zh-CN" sz="1600" dirty="0"/>
              <a:t>kickers are used to reduce the beam density on the collimators when dump the beam. </a:t>
            </a:r>
            <a:endParaRPr lang="en-US" altLang="zh-CN" sz="1600" dirty="0" smtClean="0"/>
          </a:p>
          <a:p>
            <a:pPr>
              <a:spcBef>
                <a:spcPts val="450"/>
              </a:spcBef>
            </a:pPr>
            <a:r>
              <a:rPr lang="en-US" altLang="zh-CN" sz="1600" dirty="0"/>
              <a:t>P</a:t>
            </a:r>
            <a:r>
              <a:rPr lang="en-US" altLang="zh-CN" sz="1600" dirty="0" smtClean="0"/>
              <a:t>re-kicker for reducing the </a:t>
            </a:r>
            <a:r>
              <a:rPr lang="en-US" altLang="zh-CN" sz="1600" dirty="0"/>
              <a:t>beam density before </a:t>
            </a:r>
            <a:r>
              <a:rPr lang="en-US" altLang="zh-CN" sz="1600" dirty="0" smtClean="0"/>
              <a:t>extraction to </a:t>
            </a:r>
            <a:r>
              <a:rPr lang="en-US" altLang="zh-CN" sz="1600" dirty="0"/>
              <a:t>avoid </a:t>
            </a:r>
            <a:r>
              <a:rPr lang="en-US" altLang="zh-CN" sz="1600" dirty="0" smtClean="0"/>
              <a:t>damage </a:t>
            </a:r>
            <a:r>
              <a:rPr lang="en-US" altLang="zh-CN" sz="1600" dirty="0"/>
              <a:t>to the </a:t>
            </a:r>
            <a:r>
              <a:rPr lang="en-US" altLang="zh-CN" sz="1600" dirty="0" err="1"/>
              <a:t>Lambertson</a:t>
            </a:r>
            <a:r>
              <a:rPr lang="en-US" altLang="zh-CN" sz="1600" dirty="0"/>
              <a:t>. </a:t>
            </a:r>
            <a:endParaRPr lang="zh-CN" altLang="en-US" sz="1600" dirty="0"/>
          </a:p>
          <a:p>
            <a:pPr>
              <a:spcBef>
                <a:spcPts val="450"/>
              </a:spcBef>
            </a:pPr>
            <a:endParaRPr lang="en-US" altLang="zh-CN" sz="1600" dirty="0" smtClean="0"/>
          </a:p>
        </p:txBody>
      </p:sp>
      <p:sp>
        <p:nvSpPr>
          <p:cNvPr id="3" name="标题 2"/>
          <p:cNvSpPr>
            <a:spLocks noGrp="1"/>
          </p:cNvSpPr>
          <p:nvPr>
            <p:ph type="title"/>
          </p:nvPr>
        </p:nvSpPr>
        <p:spPr/>
        <p:txBody>
          <a:bodyPr/>
          <a:lstStyle/>
          <a:p>
            <a:r>
              <a:rPr lang="en-US" altLang="zh-CN" dirty="0" smtClean="0"/>
              <a:t>4. Injection &amp; Extraction</a:t>
            </a:r>
            <a:endParaRPr lang="en-US" altLang="zh-CN" dirty="0"/>
          </a:p>
        </p:txBody>
      </p:sp>
      <p:pic>
        <p:nvPicPr>
          <p:cNvPr id="12" name="Picture 2" descr="D:\New20180222\HEPS_Impedance\20200820With14IDs\ImpedanceData\Longitudinal\SumZL\Separate contributions2\2_InjectionExtraction\ReZ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583" y="2211710"/>
            <a:ext cx="2783386" cy="172031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1940187" y="2449785"/>
            <a:ext cx="578620" cy="338554"/>
          </a:xfrm>
          <a:prstGeom prst="rect">
            <a:avLst/>
          </a:prstGeom>
        </p:spPr>
        <p:txBody>
          <a:bodyPr wrap="none" lIns="91432" tIns="45716" rIns="91432" bIns="45716">
            <a:spAutoFit/>
          </a:bodyPr>
          <a:lstStyle/>
          <a:p>
            <a:r>
              <a:rPr lang="en-US" altLang="zh-CN" sz="1600" dirty="0" err="1">
                <a:solidFill>
                  <a:srgbClr val="FF0000"/>
                </a:solidFill>
              </a:rPr>
              <a:t>ReZL</a:t>
            </a:r>
            <a:endParaRPr lang="zh-CN" altLang="en-US" sz="1600" dirty="0">
              <a:solidFill>
                <a:srgbClr val="FF0000"/>
              </a:solidFill>
            </a:endParaRPr>
          </a:p>
        </p:txBody>
      </p:sp>
      <p:pic>
        <p:nvPicPr>
          <p:cNvPr id="14" name="Picture 5" descr="D:\New20180222\HEPS_Impedance\20200820With14IDs\ImpedanceData\Vertical\SumZy\Separate contributions2\2_InjectionExtraction\ReZ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4879" y="2240231"/>
            <a:ext cx="2737241" cy="1691789"/>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3701288" y="2554239"/>
            <a:ext cx="581297" cy="338546"/>
          </a:xfrm>
          <a:prstGeom prst="rect">
            <a:avLst/>
          </a:prstGeom>
        </p:spPr>
        <p:txBody>
          <a:bodyPr wrap="none" lIns="91432" tIns="45716" rIns="91432" bIns="45716">
            <a:spAutoFit/>
          </a:bodyPr>
          <a:lstStyle/>
          <a:p>
            <a:r>
              <a:rPr lang="en-US" altLang="zh-CN" sz="1600" dirty="0" err="1" smtClean="0">
                <a:solidFill>
                  <a:srgbClr val="FF0000"/>
                </a:solidFill>
              </a:rPr>
              <a:t>ReZy</a:t>
            </a:r>
            <a:endParaRPr lang="zh-CN" altLang="en-US" sz="1600" dirty="0">
              <a:solidFill>
                <a:srgbClr val="FF0000"/>
              </a:solidFill>
            </a:endParaRPr>
          </a:p>
        </p:txBody>
      </p:sp>
      <p:sp>
        <p:nvSpPr>
          <p:cNvPr id="16" name="矩形 15"/>
          <p:cNvSpPr/>
          <p:nvPr/>
        </p:nvSpPr>
        <p:spPr>
          <a:xfrm>
            <a:off x="611560" y="4011910"/>
            <a:ext cx="8064896" cy="500137"/>
          </a:xfrm>
          <a:prstGeom prst="rect">
            <a:avLst/>
          </a:prstGeom>
        </p:spPr>
        <p:txBody>
          <a:bodyPr wrap="square" lIns="68580" tIns="34290" rIns="68580" bIns="34290">
            <a:spAutoFit/>
          </a:bodyPr>
          <a:lstStyle/>
          <a:p>
            <a:pPr marL="295313" indent="-214313" algn="just">
              <a:spcBef>
                <a:spcPts val="300"/>
              </a:spcBef>
              <a:buFont typeface="Arial" pitchFamily="34" charset="0"/>
              <a:buChar char="•"/>
              <a:defRPr/>
            </a:pPr>
            <a:r>
              <a:rPr lang="en-US" altLang="zh-CN" sz="1400" kern="0" dirty="0" smtClean="0">
                <a:solidFill>
                  <a:srgbClr val="C00000"/>
                </a:solidFill>
              </a:rPr>
              <a:t>The </a:t>
            </a:r>
            <a:r>
              <a:rPr lang="en-US" altLang="zh-CN" sz="1400" kern="0" dirty="0">
                <a:solidFill>
                  <a:srgbClr val="C00000"/>
                </a:solidFill>
              </a:rPr>
              <a:t>I</a:t>
            </a:r>
            <a:r>
              <a:rPr lang="en-US" altLang="zh-CN" sz="1400" kern="0" dirty="0" smtClean="0">
                <a:solidFill>
                  <a:srgbClr val="C00000"/>
                </a:solidFill>
              </a:rPr>
              <a:t>nj. and Ext. kickers show the dominant impedances, which contribute approximately 10% of the ring total transverse kick factor. Their contributions to the loss factor and Z</a:t>
            </a:r>
            <a:r>
              <a:rPr lang="en-US" altLang="zh-CN" sz="1400" kern="0" baseline="-25000" dirty="0" smtClean="0">
                <a:solidFill>
                  <a:srgbClr val="C00000"/>
                </a:solidFill>
              </a:rPr>
              <a:t>||</a:t>
            </a:r>
            <a:r>
              <a:rPr lang="en-US" altLang="zh-CN" sz="1400" kern="0" dirty="0" smtClean="0">
                <a:solidFill>
                  <a:srgbClr val="C00000"/>
                </a:solidFill>
              </a:rPr>
              <a:t>/n are ~6% and ~1%, respectively. </a:t>
            </a:r>
          </a:p>
        </p:txBody>
      </p:sp>
      <p:graphicFrame>
        <p:nvGraphicFramePr>
          <p:cNvPr id="17" name="表格 16"/>
          <p:cNvGraphicFramePr>
            <a:graphicFrameLocks noGrp="1"/>
          </p:cNvGraphicFramePr>
          <p:nvPr>
            <p:extLst>
              <p:ext uri="{D42A27DB-BD31-4B8C-83A1-F6EECF244321}">
                <p14:modId xmlns:p14="http://schemas.microsoft.com/office/powerpoint/2010/main" val="4002787066"/>
              </p:ext>
            </p:extLst>
          </p:nvPr>
        </p:nvGraphicFramePr>
        <p:xfrm>
          <a:off x="5436096" y="2403476"/>
          <a:ext cx="3381274" cy="822960"/>
        </p:xfrm>
        <a:graphic>
          <a:graphicData uri="http://schemas.openxmlformats.org/drawingml/2006/table">
            <a:tbl>
              <a:tblPr firstRow="1" bandRow="1">
                <a:tableStyleId>{5C22544A-7EE6-4342-B048-85BDC9FD1C3A}</a:tableStyleId>
              </a:tblPr>
              <a:tblGrid>
                <a:gridCol w="780796"/>
                <a:gridCol w="794888"/>
                <a:gridCol w="849630"/>
                <a:gridCol w="955960"/>
              </a:tblGrid>
              <a:tr h="222938">
                <a:tc>
                  <a:txBody>
                    <a:bodyPr/>
                    <a:lstStyle/>
                    <a:p>
                      <a:pPr algn="ctr"/>
                      <a:endParaRPr lang="zh-CN" altLang="en-US" sz="1200" dirty="0">
                        <a:latin typeface="+mn-lt"/>
                      </a:endParaRPr>
                    </a:p>
                  </a:txBody>
                  <a:tcPr/>
                </a:tc>
                <a:tc>
                  <a:txBody>
                    <a:bodyPr/>
                    <a:lstStyle/>
                    <a:p>
                      <a:pPr algn="ctr"/>
                      <a:r>
                        <a:rPr lang="en-US" altLang="zh-CN" sz="1200" dirty="0" smtClean="0">
                          <a:latin typeface="+mn-lt"/>
                        </a:rPr>
                        <a:t>k</a:t>
                      </a:r>
                      <a:r>
                        <a:rPr lang="en-US" altLang="zh-CN" sz="1200" baseline="-25000" dirty="0" smtClean="0">
                          <a:latin typeface="+mn-lt"/>
                        </a:rPr>
                        <a:t>l</a:t>
                      </a:r>
                      <a:r>
                        <a:rPr lang="en-US" altLang="zh-CN" sz="1200" dirty="0" smtClean="0">
                          <a:latin typeface="+mn-lt"/>
                        </a:rPr>
                        <a:t>, V/</a:t>
                      </a:r>
                      <a:r>
                        <a:rPr lang="en-US" altLang="zh-CN" sz="1200" dirty="0" err="1" smtClean="0">
                          <a:latin typeface="+mn-lt"/>
                        </a:rPr>
                        <a:t>pC</a:t>
                      </a:r>
                      <a:endParaRPr lang="zh-CN" altLang="en-US" sz="1200" dirty="0">
                        <a:latin typeface="+mn-lt"/>
                      </a:endParaRPr>
                    </a:p>
                  </a:txBody>
                  <a:tcPr/>
                </a:tc>
                <a:tc>
                  <a:txBody>
                    <a:bodyPr/>
                    <a:lstStyle/>
                    <a:p>
                      <a:pPr algn="ctr"/>
                      <a:r>
                        <a:rPr lang="en-US" altLang="zh-CN" sz="1200" dirty="0" smtClean="0">
                          <a:latin typeface="+mn-lt"/>
                        </a:rPr>
                        <a:t>Z</a:t>
                      </a:r>
                      <a:r>
                        <a:rPr lang="en-US" altLang="zh-CN" sz="1200" baseline="-25000" dirty="0" smtClean="0">
                          <a:latin typeface="+mn-lt"/>
                        </a:rPr>
                        <a:t>||</a:t>
                      </a:r>
                      <a:r>
                        <a:rPr lang="en-US" altLang="zh-CN" sz="1200" dirty="0" smtClean="0">
                          <a:latin typeface="+mn-lt"/>
                        </a:rPr>
                        <a:t>/n, m</a:t>
                      </a:r>
                      <a:r>
                        <a:rPr lang="en-US" altLang="zh-CN" sz="1200" dirty="0" smtClean="0">
                          <a:latin typeface="+mn-lt"/>
                          <a:sym typeface="Symbol"/>
                        </a:rPr>
                        <a:t></a:t>
                      </a:r>
                      <a:endParaRPr lang="zh-CN" altLang="en-US" sz="1200" dirty="0">
                        <a:latin typeface="+mn-lt"/>
                      </a:endParaRPr>
                    </a:p>
                  </a:txBody>
                  <a:tcPr/>
                </a:tc>
                <a:tc>
                  <a:txBody>
                    <a:bodyPr/>
                    <a:lstStyle/>
                    <a:p>
                      <a:pPr algn="ctr"/>
                      <a:r>
                        <a:rPr lang="en-US" altLang="zh-CN" sz="1200" dirty="0" err="1" smtClean="0">
                          <a:latin typeface="+mn-lt"/>
                        </a:rPr>
                        <a:t>k</a:t>
                      </a:r>
                      <a:r>
                        <a:rPr lang="en-US" altLang="zh-CN" sz="1200" baseline="-25000" dirty="0" err="1" smtClean="0">
                          <a:latin typeface="+mn-lt"/>
                        </a:rPr>
                        <a:t>y</a:t>
                      </a:r>
                      <a:r>
                        <a:rPr lang="en-US" altLang="zh-CN" sz="1200" dirty="0" smtClean="0">
                          <a:latin typeface="+mn-lt"/>
                        </a:rPr>
                        <a:t>, kV/</a:t>
                      </a:r>
                      <a:r>
                        <a:rPr lang="en-US" altLang="zh-CN" sz="1200" dirty="0" err="1" smtClean="0">
                          <a:latin typeface="+mn-lt"/>
                        </a:rPr>
                        <a:t>pC</a:t>
                      </a:r>
                      <a:r>
                        <a:rPr lang="en-US" altLang="zh-CN" sz="1200" dirty="0" smtClean="0">
                          <a:latin typeface="+mn-lt"/>
                        </a:rPr>
                        <a:t>/m</a:t>
                      </a:r>
                      <a:endParaRPr lang="zh-CN" altLang="en-US" sz="1200" dirty="0">
                        <a:latin typeface="+mn-lt"/>
                      </a:endParaRPr>
                    </a:p>
                  </a:txBody>
                  <a:tcPr/>
                </a:tc>
              </a:tr>
              <a:tr h="222938">
                <a:tc>
                  <a:txBody>
                    <a:bodyPr/>
                    <a:lstStyle/>
                    <a:p>
                      <a:pPr algn="ctr"/>
                      <a:r>
                        <a:rPr lang="en-US" altLang="zh-CN" sz="1200" dirty="0" err="1" smtClean="0">
                          <a:latin typeface="+mn-lt"/>
                        </a:rPr>
                        <a:t>Inj</a:t>
                      </a:r>
                      <a:r>
                        <a:rPr lang="en-US" altLang="zh-CN" sz="1200" dirty="0" smtClean="0">
                          <a:latin typeface="+mn-lt"/>
                        </a:rPr>
                        <a:t>.&amp;Ext.</a:t>
                      </a:r>
                      <a:endParaRPr lang="zh-CN" altLang="en-US" sz="1200" dirty="0">
                        <a:latin typeface="+mn-lt"/>
                      </a:endParaRPr>
                    </a:p>
                  </a:txBody>
                  <a:tcPr/>
                </a:tc>
                <a:tc>
                  <a:txBody>
                    <a:bodyPr/>
                    <a:lstStyle/>
                    <a:p>
                      <a:pPr algn="ctr"/>
                      <a:r>
                        <a:rPr lang="en-US" altLang="zh-CN" sz="1200" dirty="0" smtClean="0">
                          <a:latin typeface="+mn-lt"/>
                        </a:rPr>
                        <a:t>5.3</a:t>
                      </a:r>
                      <a:endParaRPr lang="zh-CN" altLang="en-US" sz="1200" dirty="0">
                        <a:latin typeface="+mn-lt"/>
                      </a:endParaRPr>
                    </a:p>
                  </a:txBody>
                  <a:tcPr/>
                </a:tc>
                <a:tc>
                  <a:txBody>
                    <a:bodyPr/>
                    <a:lstStyle/>
                    <a:p>
                      <a:pPr algn="ctr"/>
                      <a:r>
                        <a:rPr lang="en-US" altLang="zh-CN" sz="1200" dirty="0" smtClean="0">
                          <a:latin typeface="+mn-lt"/>
                        </a:rPr>
                        <a:t>2.5</a:t>
                      </a:r>
                      <a:endParaRPr lang="zh-CN" altLang="en-US" sz="1200" dirty="0">
                        <a:latin typeface="+mn-lt"/>
                      </a:endParaRPr>
                    </a:p>
                  </a:txBody>
                  <a:tcPr/>
                </a:tc>
                <a:tc>
                  <a:txBody>
                    <a:bodyPr/>
                    <a:lstStyle/>
                    <a:p>
                      <a:pPr algn="ctr"/>
                      <a:r>
                        <a:rPr lang="en-US" altLang="zh-CN" sz="1200" dirty="0" smtClean="0">
                          <a:latin typeface="+mn-lt"/>
                        </a:rPr>
                        <a:t>9.9</a:t>
                      </a:r>
                      <a:endParaRPr lang="zh-CN" altLang="en-US" sz="1200" dirty="0">
                        <a:latin typeface="+mn-lt"/>
                      </a:endParaRPr>
                    </a:p>
                  </a:txBody>
                  <a:tcPr/>
                </a:tc>
              </a:tr>
              <a:tr h="222938">
                <a:tc>
                  <a:txBody>
                    <a:bodyPr/>
                    <a:lstStyle/>
                    <a:p>
                      <a:pPr algn="ctr"/>
                      <a:r>
                        <a:rPr lang="en-US" altLang="zh-CN" sz="1200" dirty="0" smtClean="0">
                          <a:latin typeface="+mn-lt"/>
                        </a:rPr>
                        <a:t>Total</a:t>
                      </a:r>
                      <a:endParaRPr lang="zh-CN" altLang="en-US" sz="1200" dirty="0">
                        <a:latin typeface="+mn-lt"/>
                      </a:endParaRPr>
                    </a:p>
                  </a:txBody>
                  <a:tcPr/>
                </a:tc>
                <a:tc>
                  <a:txBody>
                    <a:bodyPr/>
                    <a:lstStyle/>
                    <a:p>
                      <a:pPr algn="ctr"/>
                      <a:r>
                        <a:rPr lang="en-US" altLang="zh-CN" sz="1200" dirty="0" smtClean="0">
                          <a:latin typeface="+mn-lt"/>
                        </a:rPr>
                        <a:t>83.7</a:t>
                      </a:r>
                      <a:endParaRPr lang="zh-CN" altLang="en-US" sz="1200" dirty="0">
                        <a:latin typeface="+mn-lt"/>
                      </a:endParaRPr>
                    </a:p>
                  </a:txBody>
                  <a:tcPr/>
                </a:tc>
                <a:tc>
                  <a:txBody>
                    <a:bodyPr/>
                    <a:lstStyle/>
                    <a:p>
                      <a:pPr algn="ctr"/>
                      <a:r>
                        <a:rPr lang="en-US" altLang="zh-CN" sz="1200" dirty="0" smtClean="0">
                          <a:latin typeface="+mn-lt"/>
                        </a:rPr>
                        <a:t>226.3</a:t>
                      </a:r>
                      <a:endParaRPr lang="zh-CN" altLang="en-US" sz="1200" dirty="0">
                        <a:latin typeface="+mn-lt"/>
                      </a:endParaRPr>
                    </a:p>
                  </a:txBody>
                  <a:tcPr/>
                </a:tc>
                <a:tc>
                  <a:txBody>
                    <a:bodyPr/>
                    <a:lstStyle/>
                    <a:p>
                      <a:pPr algn="ctr"/>
                      <a:r>
                        <a:rPr lang="en-US" altLang="zh-CN" sz="1200" dirty="0" smtClean="0">
                          <a:latin typeface="+mn-lt"/>
                        </a:rPr>
                        <a:t>86.4</a:t>
                      </a:r>
                      <a:endParaRPr lang="zh-CN" altLang="en-US" sz="1200" dirty="0">
                        <a:latin typeface="+mn-lt"/>
                      </a:endParaRPr>
                    </a:p>
                  </a:txBody>
                  <a:tcPr/>
                </a:tc>
              </a:tr>
            </a:tbl>
          </a:graphicData>
        </a:graphic>
      </p:graphicFrame>
    </p:spTree>
    <p:extLst>
      <p:ext uri="{BB962C8B-B14F-4D97-AF65-F5344CB8AC3E}">
        <p14:creationId xmlns:p14="http://schemas.microsoft.com/office/powerpoint/2010/main" val="2796538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New20180222\HEPS_Impedance\20200820With14IDs\ImpedanceData\Longitudinal\SumZL\Separate contributions2\8_Diagnostic\ReZ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3517" y="1491630"/>
            <a:ext cx="2630875" cy="1626048"/>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D:\New20180222\HEPS_Impedance\20200820With14IDs\ImpedanceData\Vertical\SumZy\Separate contributions2\8_Diagnostic\ReZ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8793" y="3115159"/>
            <a:ext cx="2636057" cy="1629252"/>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lstStyle/>
          <a:p>
            <a:r>
              <a:rPr lang="en-US" altLang="zh-CN" dirty="0" smtClean="0"/>
              <a:t>5. Diagnostics</a:t>
            </a:r>
            <a:endParaRPr lang="en-US" altLang="zh-CN" dirty="0"/>
          </a:p>
        </p:txBody>
      </p:sp>
      <p:pic>
        <p:nvPicPr>
          <p:cNvPr id="7170" name="Picture 2" descr="D:\New20180222\HEPS_Impedance\20200820With14IDs\ImpedanceData\Longitudinal\SumZL\Separate contributions2\8_Diagnostic\ImZ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5621" y="1491630"/>
            <a:ext cx="2630875" cy="16260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New20180222\HEPS_Impedance\20200820With14IDs\ImpedanceData\Vertical\SumZy\Separate contributions2\8_Diagnostic\ImZ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220" y="3115159"/>
            <a:ext cx="2636057" cy="162925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接箭头连接符 15"/>
          <p:cNvCxnSpPr/>
          <p:nvPr/>
        </p:nvCxnSpPr>
        <p:spPr>
          <a:xfrm flipH="1">
            <a:off x="5029951" y="1876333"/>
            <a:ext cx="276319" cy="3221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029951" y="1622417"/>
            <a:ext cx="731210" cy="253916"/>
          </a:xfrm>
          <a:prstGeom prst="rect">
            <a:avLst/>
          </a:prstGeom>
        </p:spPr>
        <p:txBody>
          <a:bodyPr wrap="none" lIns="68580" tIns="34290" rIns="68580" bIns="34290">
            <a:spAutoFit/>
          </a:bodyPr>
          <a:lstStyle/>
          <a:p>
            <a:pPr>
              <a:spcBef>
                <a:spcPts val="900"/>
              </a:spcBef>
              <a:buSzPct val="60000"/>
            </a:pPr>
            <a:r>
              <a:rPr lang="en-US" altLang="zh-CN" sz="1200" i="1" dirty="0" err="1">
                <a:solidFill>
                  <a:srgbClr val="FF0000"/>
                </a:solidFill>
              </a:rPr>
              <a:t>f</a:t>
            </a:r>
            <a:r>
              <a:rPr lang="en-US" altLang="zh-CN" sz="1200" i="1" baseline="-25000" dirty="0" err="1">
                <a:solidFill>
                  <a:srgbClr val="FF0000"/>
                </a:solidFill>
              </a:rPr>
              <a:t>r</a:t>
            </a:r>
            <a:r>
              <a:rPr lang="en-US" altLang="zh-CN" sz="1200" i="1" baseline="-25000" dirty="0">
                <a:solidFill>
                  <a:srgbClr val="FF0000"/>
                </a:solidFill>
              </a:rPr>
              <a:t> </a:t>
            </a:r>
            <a:r>
              <a:rPr lang="en-US" altLang="zh-CN" sz="1200" dirty="0">
                <a:solidFill>
                  <a:srgbClr val="FF0000"/>
                </a:solidFill>
              </a:rPr>
              <a:t>~10GHz</a:t>
            </a:r>
            <a:endParaRPr lang="zh-CN" altLang="en-US" sz="1200" dirty="0">
              <a:solidFill>
                <a:srgbClr val="FF0000"/>
              </a:solidFill>
            </a:endParaRPr>
          </a:p>
        </p:txBody>
      </p:sp>
      <p:cxnSp>
        <p:nvCxnSpPr>
          <p:cNvPr id="19" name="直接箭头连接符 18"/>
          <p:cNvCxnSpPr/>
          <p:nvPr/>
        </p:nvCxnSpPr>
        <p:spPr>
          <a:xfrm flipH="1">
            <a:off x="5378036" y="3953676"/>
            <a:ext cx="276319" cy="18902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378035" y="3699760"/>
            <a:ext cx="847829" cy="253916"/>
          </a:xfrm>
          <a:prstGeom prst="rect">
            <a:avLst/>
          </a:prstGeom>
        </p:spPr>
        <p:txBody>
          <a:bodyPr wrap="none" lIns="68580" tIns="34290" rIns="68580" bIns="34290">
            <a:spAutoFit/>
          </a:bodyPr>
          <a:lstStyle/>
          <a:p>
            <a:pPr>
              <a:spcBef>
                <a:spcPts val="900"/>
              </a:spcBef>
              <a:buSzPct val="60000"/>
            </a:pPr>
            <a:r>
              <a:rPr lang="en-US" altLang="zh-CN" sz="1200" i="1" dirty="0" err="1">
                <a:solidFill>
                  <a:srgbClr val="FF0000"/>
                </a:solidFill>
              </a:rPr>
              <a:t>f</a:t>
            </a:r>
            <a:r>
              <a:rPr lang="en-US" altLang="zh-CN" sz="1200" i="1" baseline="-25000" dirty="0" err="1">
                <a:solidFill>
                  <a:srgbClr val="FF0000"/>
                </a:solidFill>
              </a:rPr>
              <a:t>r</a:t>
            </a:r>
            <a:r>
              <a:rPr lang="en-US" altLang="zh-CN" sz="1200" i="1" baseline="-25000" dirty="0">
                <a:solidFill>
                  <a:srgbClr val="FF0000"/>
                </a:solidFill>
              </a:rPr>
              <a:t> </a:t>
            </a:r>
            <a:r>
              <a:rPr lang="en-US" altLang="zh-CN" sz="1200" dirty="0">
                <a:solidFill>
                  <a:srgbClr val="FF0000"/>
                </a:solidFill>
              </a:rPr>
              <a:t>~16.5GHz</a:t>
            </a:r>
            <a:endParaRPr lang="zh-CN" altLang="en-US" sz="1200" dirty="0">
              <a:solidFill>
                <a:srgbClr val="FF0000"/>
              </a:solidFill>
            </a:endParaRPr>
          </a:p>
        </p:txBody>
      </p:sp>
      <p:cxnSp>
        <p:nvCxnSpPr>
          <p:cNvPr id="21" name="直接箭头连接符 20"/>
          <p:cNvCxnSpPr/>
          <p:nvPr/>
        </p:nvCxnSpPr>
        <p:spPr>
          <a:xfrm>
            <a:off x="4759704" y="3945460"/>
            <a:ext cx="252597" cy="1747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321001" y="3710649"/>
            <a:ext cx="847829" cy="253916"/>
          </a:xfrm>
          <a:prstGeom prst="rect">
            <a:avLst/>
          </a:prstGeom>
        </p:spPr>
        <p:txBody>
          <a:bodyPr wrap="none" lIns="68580" tIns="34290" rIns="68580" bIns="34290">
            <a:spAutoFit/>
          </a:bodyPr>
          <a:lstStyle/>
          <a:p>
            <a:pPr>
              <a:spcBef>
                <a:spcPts val="900"/>
              </a:spcBef>
              <a:buSzPct val="60000"/>
            </a:pPr>
            <a:r>
              <a:rPr lang="en-US" altLang="zh-CN" sz="1200" i="1" dirty="0" err="1">
                <a:solidFill>
                  <a:srgbClr val="FF0000"/>
                </a:solidFill>
              </a:rPr>
              <a:t>f</a:t>
            </a:r>
            <a:r>
              <a:rPr lang="en-US" altLang="zh-CN" sz="1200" i="1" baseline="-25000" dirty="0" err="1">
                <a:solidFill>
                  <a:srgbClr val="FF0000"/>
                </a:solidFill>
              </a:rPr>
              <a:t>r</a:t>
            </a:r>
            <a:r>
              <a:rPr lang="en-US" altLang="zh-CN" sz="1200" i="1" baseline="-25000" dirty="0">
                <a:solidFill>
                  <a:srgbClr val="FF0000"/>
                </a:solidFill>
              </a:rPr>
              <a:t> </a:t>
            </a:r>
            <a:r>
              <a:rPr lang="en-US" altLang="zh-CN" sz="1200" dirty="0">
                <a:solidFill>
                  <a:srgbClr val="FF0000"/>
                </a:solidFill>
              </a:rPr>
              <a:t>~11.5GHz</a:t>
            </a:r>
            <a:endParaRPr lang="zh-CN" altLang="en-US" sz="1200" dirty="0">
              <a:solidFill>
                <a:srgbClr val="FF0000"/>
              </a:solidFill>
            </a:endParaRPr>
          </a:p>
        </p:txBody>
      </p:sp>
      <p:pic>
        <p:nvPicPr>
          <p:cNvPr id="23" name="图片 22" descr="C:\Users\WANGN\AppData\Local\Microsoft\Windows\INetCache\Content.Word\Model2_wakeL50m_Model.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9792" y="2643758"/>
            <a:ext cx="910131" cy="987430"/>
          </a:xfrm>
          <a:prstGeom prst="rect">
            <a:avLst/>
          </a:prstGeom>
          <a:noFill/>
          <a:ln>
            <a:noFill/>
          </a:ln>
        </p:spPr>
      </p:pic>
      <p:pic>
        <p:nvPicPr>
          <p:cNvPr id="24" name="内容占位符 3"/>
          <p:cNvPicPr>
            <a:picLocks noGrp="1" noChangeAspect="1"/>
          </p:cNvPicPr>
          <p:nvPr>
            <p:ph idx="1"/>
          </p:nvPr>
        </p:nvPicPr>
        <p:blipFill>
          <a:blip r:embed="rId8"/>
          <a:stretch>
            <a:fillRect/>
          </a:stretch>
        </p:blipFill>
        <p:spPr>
          <a:xfrm>
            <a:off x="755576" y="1590535"/>
            <a:ext cx="2890310" cy="1007546"/>
          </a:xfrm>
          <a:prstGeom prst="rect">
            <a:avLst/>
          </a:prstGeom>
        </p:spPr>
      </p:pic>
      <p:pic>
        <p:nvPicPr>
          <p:cNvPr id="25" name="图片 24"/>
          <p:cNvPicPr>
            <a:picLocks noChangeAspect="1"/>
          </p:cNvPicPr>
          <p:nvPr/>
        </p:nvPicPr>
        <p:blipFill>
          <a:blip r:embed="rId9"/>
          <a:stretch>
            <a:fillRect/>
          </a:stretch>
        </p:blipFill>
        <p:spPr>
          <a:xfrm>
            <a:off x="749051" y="2661913"/>
            <a:ext cx="1662709" cy="993096"/>
          </a:xfrm>
          <a:prstGeom prst="rect">
            <a:avLst/>
          </a:prstGeom>
        </p:spPr>
      </p:pic>
      <p:graphicFrame>
        <p:nvGraphicFramePr>
          <p:cNvPr id="26" name="表格 25"/>
          <p:cNvGraphicFramePr>
            <a:graphicFrameLocks noGrp="1"/>
          </p:cNvGraphicFramePr>
          <p:nvPr>
            <p:extLst>
              <p:ext uri="{D42A27DB-BD31-4B8C-83A1-F6EECF244321}">
                <p14:modId xmlns:p14="http://schemas.microsoft.com/office/powerpoint/2010/main" val="3152470833"/>
              </p:ext>
            </p:extLst>
          </p:nvPr>
        </p:nvGraphicFramePr>
        <p:xfrm>
          <a:off x="283027" y="3752438"/>
          <a:ext cx="3712909" cy="1051560"/>
        </p:xfrm>
        <a:graphic>
          <a:graphicData uri="http://schemas.openxmlformats.org/drawingml/2006/table">
            <a:tbl>
              <a:tblPr firstRow="1" bandRow="1">
                <a:tableStyleId>{5C22544A-7EE6-4342-B048-85BDC9FD1C3A}</a:tableStyleId>
              </a:tblPr>
              <a:tblGrid>
                <a:gridCol w="1179767"/>
                <a:gridCol w="702754"/>
                <a:gridCol w="849630"/>
                <a:gridCol w="980758"/>
              </a:tblGrid>
              <a:tr h="251460">
                <a:tc>
                  <a:txBody>
                    <a:bodyPr/>
                    <a:lstStyle/>
                    <a:p>
                      <a:pPr algn="ctr"/>
                      <a:endParaRPr lang="zh-CN" altLang="en-US" sz="1200" dirty="0"/>
                    </a:p>
                  </a:txBody>
                  <a:tcPr marL="68580" marR="68580" marT="34290" marB="34290"/>
                </a:tc>
                <a:tc>
                  <a:txBody>
                    <a:bodyPr/>
                    <a:lstStyle/>
                    <a:p>
                      <a:pPr algn="ctr"/>
                      <a:r>
                        <a:rPr lang="en-US" altLang="zh-CN" sz="1200" dirty="0" smtClean="0">
                          <a:latin typeface="+mn-lt"/>
                        </a:rPr>
                        <a:t>k</a:t>
                      </a:r>
                      <a:r>
                        <a:rPr lang="en-US" altLang="zh-CN" sz="1200" baseline="-25000" dirty="0" smtClean="0">
                          <a:latin typeface="+mn-lt"/>
                        </a:rPr>
                        <a:t>l</a:t>
                      </a:r>
                      <a:r>
                        <a:rPr lang="en-US" altLang="zh-CN" sz="1200" dirty="0" smtClean="0">
                          <a:latin typeface="+mn-lt"/>
                        </a:rPr>
                        <a:t>, V/</a:t>
                      </a:r>
                      <a:r>
                        <a:rPr lang="en-US" altLang="zh-CN" sz="1200" dirty="0" err="1" smtClean="0">
                          <a:latin typeface="+mn-lt"/>
                        </a:rPr>
                        <a:t>pC</a:t>
                      </a:r>
                      <a:endParaRPr lang="zh-CN" altLang="en-US" sz="1200" dirty="0">
                        <a:latin typeface="+mn-lt"/>
                      </a:endParaRPr>
                    </a:p>
                  </a:txBody>
                  <a:tcPr/>
                </a:tc>
                <a:tc>
                  <a:txBody>
                    <a:bodyPr/>
                    <a:lstStyle/>
                    <a:p>
                      <a:pPr algn="ctr"/>
                      <a:r>
                        <a:rPr lang="en-US" altLang="zh-CN" sz="1200" dirty="0" smtClean="0">
                          <a:latin typeface="+mn-lt"/>
                        </a:rPr>
                        <a:t>Z</a:t>
                      </a:r>
                      <a:r>
                        <a:rPr lang="en-US" altLang="zh-CN" sz="1200" baseline="-25000" dirty="0" smtClean="0">
                          <a:latin typeface="+mn-lt"/>
                        </a:rPr>
                        <a:t>||</a:t>
                      </a:r>
                      <a:r>
                        <a:rPr lang="en-US" altLang="zh-CN" sz="1200" dirty="0" smtClean="0">
                          <a:latin typeface="+mn-lt"/>
                        </a:rPr>
                        <a:t>/n, m</a:t>
                      </a:r>
                      <a:r>
                        <a:rPr lang="en-US" altLang="zh-CN" sz="1200" dirty="0" smtClean="0">
                          <a:latin typeface="+mn-lt"/>
                          <a:sym typeface="Symbol"/>
                        </a:rPr>
                        <a:t></a:t>
                      </a:r>
                      <a:endParaRPr lang="zh-CN" altLang="en-US" sz="1200" dirty="0">
                        <a:latin typeface="+mn-lt"/>
                      </a:endParaRPr>
                    </a:p>
                  </a:txBody>
                  <a:tcPr/>
                </a:tc>
                <a:tc>
                  <a:txBody>
                    <a:bodyPr/>
                    <a:lstStyle/>
                    <a:p>
                      <a:pPr algn="ctr"/>
                      <a:r>
                        <a:rPr lang="en-US" altLang="zh-CN" sz="1200" dirty="0" err="1" smtClean="0">
                          <a:latin typeface="+mn-lt"/>
                        </a:rPr>
                        <a:t>k</a:t>
                      </a:r>
                      <a:r>
                        <a:rPr lang="en-US" altLang="zh-CN" sz="1200" baseline="-25000" dirty="0" err="1" smtClean="0">
                          <a:latin typeface="+mn-lt"/>
                        </a:rPr>
                        <a:t>y</a:t>
                      </a:r>
                      <a:r>
                        <a:rPr lang="en-US" altLang="zh-CN" sz="1200" dirty="0" smtClean="0">
                          <a:latin typeface="+mn-lt"/>
                        </a:rPr>
                        <a:t>, kV/</a:t>
                      </a:r>
                      <a:r>
                        <a:rPr lang="en-US" altLang="zh-CN" sz="1200" dirty="0" err="1" smtClean="0">
                          <a:latin typeface="+mn-lt"/>
                        </a:rPr>
                        <a:t>pC</a:t>
                      </a:r>
                      <a:r>
                        <a:rPr lang="en-US" altLang="zh-CN" sz="1200" dirty="0" smtClean="0">
                          <a:latin typeface="+mn-lt"/>
                        </a:rPr>
                        <a:t>/m</a:t>
                      </a:r>
                      <a:endParaRPr lang="zh-CN" altLang="en-US" sz="1200" dirty="0">
                        <a:latin typeface="+mn-lt"/>
                      </a:endParaRPr>
                    </a:p>
                  </a:txBody>
                  <a:tcPr/>
                </a:tc>
              </a:tr>
              <a:tr h="251460">
                <a:tc>
                  <a:txBody>
                    <a:bodyPr/>
                    <a:lstStyle/>
                    <a:p>
                      <a:pPr algn="ctr"/>
                      <a:r>
                        <a:rPr lang="en-US" altLang="zh-CN" sz="1200" dirty="0" err="1" smtClean="0"/>
                        <a:t>Bellows&amp;BPM</a:t>
                      </a:r>
                      <a:endParaRPr lang="zh-CN" altLang="en-US" sz="1200" dirty="0"/>
                    </a:p>
                  </a:txBody>
                  <a:tcPr marL="68580" marR="68580" marT="34290" marB="34290"/>
                </a:tc>
                <a:tc>
                  <a:txBody>
                    <a:bodyPr/>
                    <a:lstStyle/>
                    <a:p>
                      <a:pPr algn="ctr"/>
                      <a:r>
                        <a:rPr lang="en-US" altLang="zh-CN" sz="1200" dirty="0" smtClean="0"/>
                        <a:t>13.9</a:t>
                      </a:r>
                      <a:endParaRPr lang="zh-CN" altLang="en-US" sz="1200" dirty="0"/>
                    </a:p>
                  </a:txBody>
                  <a:tcPr marL="68580" marR="68580" marT="34290" marB="34290"/>
                </a:tc>
                <a:tc>
                  <a:txBody>
                    <a:bodyPr/>
                    <a:lstStyle/>
                    <a:p>
                      <a:pPr algn="ctr"/>
                      <a:r>
                        <a:rPr lang="en-US" altLang="zh-CN" sz="1200" dirty="0" smtClean="0"/>
                        <a:t>57.5</a:t>
                      </a:r>
                      <a:endParaRPr lang="zh-CN" altLang="en-US" sz="1200" dirty="0"/>
                    </a:p>
                  </a:txBody>
                  <a:tcPr marL="68580" marR="68580" marT="34290" marB="34290"/>
                </a:tc>
                <a:tc>
                  <a:txBody>
                    <a:bodyPr/>
                    <a:lstStyle/>
                    <a:p>
                      <a:pPr algn="ctr"/>
                      <a:r>
                        <a:rPr lang="en-US" altLang="zh-CN" sz="1200" dirty="0" smtClean="0"/>
                        <a:t>16.0</a:t>
                      </a:r>
                      <a:endParaRPr lang="zh-CN" altLang="en-US" sz="1200" dirty="0"/>
                    </a:p>
                  </a:txBody>
                  <a:tcPr marL="68580" marR="68580" marT="34290" marB="34290"/>
                </a:tc>
              </a:tr>
              <a:tr h="251460">
                <a:tc>
                  <a:txBody>
                    <a:bodyPr/>
                    <a:lstStyle/>
                    <a:p>
                      <a:pPr algn="ctr"/>
                      <a:r>
                        <a:rPr lang="en-US" altLang="zh-CN" sz="1200" kern="1200" dirty="0" err="1" smtClean="0">
                          <a:solidFill>
                            <a:schemeClr val="dk1"/>
                          </a:solidFill>
                          <a:latin typeface="+mn-lt"/>
                          <a:ea typeface="+mn-ea"/>
                          <a:cs typeface="+mn-cs"/>
                        </a:rPr>
                        <a:t>DCCT&amp;FBkickers</a:t>
                      </a:r>
                      <a:endParaRPr lang="zh-CN" altLang="en-US" sz="1200" kern="1200" dirty="0">
                        <a:solidFill>
                          <a:schemeClr val="dk1"/>
                        </a:solidFill>
                        <a:latin typeface="+mn-lt"/>
                        <a:ea typeface="+mn-ea"/>
                        <a:cs typeface="+mn-cs"/>
                      </a:endParaRPr>
                    </a:p>
                  </a:txBody>
                  <a:tcPr marL="68580" marR="68580" marT="34290" marB="34290"/>
                </a:tc>
                <a:tc>
                  <a:txBody>
                    <a:bodyPr/>
                    <a:lstStyle/>
                    <a:p>
                      <a:pPr algn="ctr"/>
                      <a:r>
                        <a:rPr lang="en-US" altLang="zh-CN" sz="1200" kern="1200" dirty="0" smtClean="0">
                          <a:solidFill>
                            <a:schemeClr val="dk1"/>
                          </a:solidFill>
                          <a:latin typeface="+mn-lt"/>
                          <a:ea typeface="+mn-ea"/>
                          <a:cs typeface="+mn-cs"/>
                        </a:rPr>
                        <a:t>4.1</a:t>
                      </a:r>
                      <a:endParaRPr lang="zh-CN" altLang="en-US" sz="1200" kern="1200" dirty="0">
                        <a:solidFill>
                          <a:schemeClr val="dk1"/>
                        </a:solidFill>
                        <a:latin typeface="+mn-lt"/>
                        <a:ea typeface="+mn-ea"/>
                        <a:cs typeface="+mn-cs"/>
                      </a:endParaRPr>
                    </a:p>
                  </a:txBody>
                  <a:tcPr/>
                </a:tc>
                <a:tc>
                  <a:txBody>
                    <a:bodyPr/>
                    <a:lstStyle/>
                    <a:p>
                      <a:pPr algn="ctr"/>
                      <a:r>
                        <a:rPr lang="en-US" altLang="zh-CN" sz="1200" kern="1200" dirty="0" smtClean="0">
                          <a:solidFill>
                            <a:schemeClr val="dk1"/>
                          </a:solidFill>
                          <a:latin typeface="+mn-lt"/>
                          <a:ea typeface="+mn-ea"/>
                          <a:cs typeface="+mn-cs"/>
                        </a:rPr>
                        <a:t>1.7</a:t>
                      </a:r>
                      <a:endParaRPr lang="zh-CN" altLang="en-US" sz="1200" kern="1200" dirty="0">
                        <a:solidFill>
                          <a:schemeClr val="dk1"/>
                        </a:solidFill>
                        <a:latin typeface="+mn-lt"/>
                        <a:ea typeface="+mn-ea"/>
                        <a:cs typeface="+mn-cs"/>
                      </a:endParaRPr>
                    </a:p>
                  </a:txBody>
                  <a:tcPr/>
                </a:tc>
                <a:tc>
                  <a:txBody>
                    <a:bodyPr/>
                    <a:lstStyle/>
                    <a:p>
                      <a:pPr algn="ctr"/>
                      <a:r>
                        <a:rPr lang="en-US" altLang="zh-CN" sz="1200" kern="1200" dirty="0" smtClean="0">
                          <a:solidFill>
                            <a:schemeClr val="dk1"/>
                          </a:solidFill>
                          <a:latin typeface="+mn-lt"/>
                          <a:ea typeface="+mn-ea"/>
                          <a:cs typeface="+mn-cs"/>
                        </a:rPr>
                        <a:t>0.5</a:t>
                      </a:r>
                      <a:endParaRPr lang="zh-CN" altLang="en-US" sz="1200" kern="1200" dirty="0">
                        <a:solidFill>
                          <a:schemeClr val="dk1"/>
                        </a:solidFill>
                        <a:latin typeface="+mn-lt"/>
                        <a:ea typeface="+mn-ea"/>
                        <a:cs typeface="+mn-cs"/>
                      </a:endParaRPr>
                    </a:p>
                  </a:txBody>
                  <a:tcPr/>
                </a:tc>
              </a:tr>
              <a:tr h="251460">
                <a:tc>
                  <a:txBody>
                    <a:bodyPr/>
                    <a:lstStyle/>
                    <a:p>
                      <a:pPr algn="ctr"/>
                      <a:r>
                        <a:rPr lang="en-US" altLang="zh-CN" sz="1200" dirty="0" smtClean="0"/>
                        <a:t>Total</a:t>
                      </a:r>
                      <a:endParaRPr lang="zh-CN" altLang="en-US" sz="1200" dirty="0"/>
                    </a:p>
                  </a:txBody>
                  <a:tcPr marL="68580" marR="68580" marT="34290" marB="34290"/>
                </a:tc>
                <a:tc>
                  <a:txBody>
                    <a:bodyPr/>
                    <a:lstStyle/>
                    <a:p>
                      <a:pPr algn="ctr"/>
                      <a:r>
                        <a:rPr lang="en-US" altLang="zh-CN" sz="1200" dirty="0" smtClean="0"/>
                        <a:t>83.7</a:t>
                      </a:r>
                      <a:endParaRPr lang="zh-CN" altLang="en-US" sz="1200" dirty="0"/>
                    </a:p>
                  </a:txBody>
                  <a:tcPr marL="68580" marR="68580" marT="34290" marB="34290"/>
                </a:tc>
                <a:tc>
                  <a:txBody>
                    <a:bodyPr/>
                    <a:lstStyle/>
                    <a:p>
                      <a:pPr algn="ctr"/>
                      <a:r>
                        <a:rPr lang="en-US" altLang="zh-CN" sz="1200" dirty="0" smtClean="0"/>
                        <a:t>226.3</a:t>
                      </a:r>
                      <a:endParaRPr lang="zh-CN" altLang="en-US" sz="1200" dirty="0"/>
                    </a:p>
                  </a:txBody>
                  <a:tcPr marL="68580" marR="68580" marT="34290" marB="34290"/>
                </a:tc>
                <a:tc>
                  <a:txBody>
                    <a:bodyPr/>
                    <a:lstStyle/>
                    <a:p>
                      <a:pPr algn="ctr"/>
                      <a:r>
                        <a:rPr lang="en-US" altLang="zh-CN" sz="1200" dirty="0" smtClean="0"/>
                        <a:t>86.4</a:t>
                      </a:r>
                      <a:endParaRPr lang="zh-CN" altLang="en-US" sz="1200" dirty="0"/>
                    </a:p>
                  </a:txBody>
                  <a:tcPr marL="68580" marR="68580" marT="34290" marB="34290"/>
                </a:tc>
              </a:tr>
            </a:tbl>
          </a:graphicData>
        </a:graphic>
      </p:graphicFrame>
      <p:sp>
        <p:nvSpPr>
          <p:cNvPr id="9" name="内容占位符 1"/>
          <p:cNvSpPr txBox="1">
            <a:spLocks/>
          </p:cNvSpPr>
          <p:nvPr/>
        </p:nvSpPr>
        <p:spPr>
          <a:xfrm>
            <a:off x="619945" y="699542"/>
            <a:ext cx="8156912" cy="3797079"/>
          </a:xfrm>
          <a:prstGeom prst="rect">
            <a:avLst/>
          </a:prstGeom>
        </p:spPr>
        <p:txBody>
          <a:bodyPr vert="horz" lIns="68574" tIns="34289" rIns="68574" bIns="34289" rtlCol="0" anchor="t">
            <a:normAutofit/>
          </a:bodyPr>
          <a:lstStyle>
            <a:lvl1pPr marL="137147"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l"/>
              <a:defRPr lang="zh-CN" altLang="en-US" sz="2400" kern="1200" baseline="0" smtClean="0">
                <a:solidFill>
                  <a:srgbClr val="000099"/>
                </a:solidFill>
                <a:latin typeface="+mn-lt"/>
                <a:ea typeface="+mn-ea"/>
                <a:cs typeface="+mn-cs"/>
              </a:defRPr>
            </a:lvl1pPr>
            <a:lvl2pPr marL="514301"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n"/>
              <a:defRPr lang="zh-CN" altLang="en-US" sz="1800" kern="1200" smtClean="0">
                <a:solidFill>
                  <a:schemeClr val="tx1"/>
                </a:solidFill>
                <a:latin typeface="+mn-lt"/>
                <a:ea typeface="+mn-ea"/>
                <a:cs typeface="+mn-cs"/>
              </a:defRPr>
            </a:lvl2pPr>
            <a:lvl3pPr marL="857165"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u"/>
              <a:defRPr lang="zh-CN" altLang="en-US" sz="1500" kern="1200" smtClean="0">
                <a:solidFill>
                  <a:schemeClr val="tx1"/>
                </a:solidFill>
                <a:latin typeface="+mn-lt"/>
                <a:ea typeface="+mn-ea"/>
                <a:cs typeface="+mn-cs"/>
              </a:defRPr>
            </a:lvl3pPr>
            <a:lvl4pPr marL="1200030"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Ø"/>
              <a:defRPr lang="zh-CN" altLang="en-US" sz="1400" kern="1200" smtClean="0">
                <a:solidFill>
                  <a:schemeClr val="tx1"/>
                </a:solidFill>
                <a:latin typeface="+mn-lt"/>
                <a:ea typeface="+mn-ea"/>
                <a:cs typeface="+mn-cs"/>
              </a:defRPr>
            </a:lvl4pPr>
            <a:lvl5pPr marL="1542896" indent="-137147" algn="l" defTabSz="685732" rtl="0" eaLnBrk="1" latinLnBrk="0" hangingPunct="1">
              <a:lnSpc>
                <a:spcPct val="100000"/>
              </a:lnSpc>
              <a:spcBef>
                <a:spcPts val="900"/>
              </a:spcBef>
              <a:spcAft>
                <a:spcPts val="0"/>
              </a:spcAft>
              <a:buClrTx/>
              <a:buSzPct val="60000"/>
              <a:buFont typeface="Wingdings" panose="05000000000000000000" pitchFamily="2" charset="2"/>
              <a:buChar char="ü"/>
              <a:defRPr lang="en-US" sz="1400" kern="1200" dirty="0">
                <a:solidFill>
                  <a:schemeClr val="tx1"/>
                </a:solidFill>
                <a:latin typeface="+mn-lt"/>
                <a:ea typeface="+mn-ea"/>
                <a:cs typeface="+mn-cs"/>
              </a:defRPr>
            </a:lvl5pPr>
            <a:lvl6pPr marL="1885762"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6pPr>
            <a:lvl7pPr marL="2228628"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7pPr>
            <a:lvl8pPr marL="2571494"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8pPr>
            <a:lvl9pPr marL="2914361" indent="-171434" algn="l" defTabSz="685732" rtl="0" eaLnBrk="1" latinLnBrk="0" hangingPunct="1">
              <a:lnSpc>
                <a:spcPct val="90000"/>
              </a:lnSpc>
              <a:spcBef>
                <a:spcPts val="188"/>
              </a:spcBef>
              <a:spcAft>
                <a:spcPts val="188"/>
              </a:spcAft>
              <a:buClr>
                <a:schemeClr val="accent1"/>
              </a:buClr>
              <a:buFont typeface="Wingdings 2" pitchFamily="18" charset="2"/>
              <a:buChar char=""/>
              <a:defRPr sz="1000" kern="1200">
                <a:solidFill>
                  <a:schemeClr val="tx1">
                    <a:lumMod val="65000"/>
                    <a:lumOff val="35000"/>
                  </a:schemeClr>
                </a:solidFill>
                <a:latin typeface="+mn-lt"/>
                <a:ea typeface="+mn-ea"/>
                <a:cs typeface="+mn-cs"/>
              </a:defRPr>
            </a:lvl9pPr>
          </a:lstStyle>
          <a:p>
            <a:pPr>
              <a:spcBef>
                <a:spcPts val="200"/>
              </a:spcBef>
            </a:pPr>
            <a:r>
              <a:rPr lang="en-US" altLang="zh-CN" sz="1500" dirty="0" smtClean="0"/>
              <a:t>Different types of bellows and BPM assemblies are modeled </a:t>
            </a:r>
            <a:r>
              <a:rPr lang="en-US" altLang="zh-CN" sz="1500" dirty="0">
                <a:sym typeface="Symbol"/>
              </a:rPr>
              <a:t>one of the dominate contributor to the </a:t>
            </a:r>
            <a:r>
              <a:rPr lang="en-US" altLang="zh-CN" sz="1500" dirty="0" smtClean="0">
                <a:sym typeface="Symbol"/>
              </a:rPr>
              <a:t>broadband </a:t>
            </a:r>
            <a:r>
              <a:rPr lang="en-US" altLang="zh-CN" sz="1500" dirty="0">
                <a:sym typeface="Symbol"/>
              </a:rPr>
              <a:t>impedances (~20</a:t>
            </a:r>
            <a:r>
              <a:rPr lang="en-US" altLang="zh-CN" sz="1500" dirty="0" smtClean="0">
                <a:sym typeface="Symbol"/>
              </a:rPr>
              <a:t>%), </a:t>
            </a:r>
            <a:r>
              <a:rPr lang="en-US" altLang="zh-CN" sz="1500" dirty="0"/>
              <a:t>Resonances exist in both longitudinal and transverse planes</a:t>
            </a:r>
            <a:r>
              <a:rPr lang="en-US" altLang="zh-CN" sz="1500" dirty="0" smtClean="0"/>
              <a:t>.</a:t>
            </a:r>
          </a:p>
          <a:p>
            <a:pPr>
              <a:spcBef>
                <a:spcPts val="200"/>
              </a:spcBef>
            </a:pPr>
            <a:r>
              <a:rPr lang="en-US" altLang="zh-CN" sz="1500" dirty="0" smtClean="0"/>
              <a:t>The broadband impedance contributed by the DCCT and feedback kickers are small. </a:t>
            </a:r>
          </a:p>
        </p:txBody>
      </p:sp>
      <p:sp>
        <p:nvSpPr>
          <p:cNvPr id="27" name="矩形 26"/>
          <p:cNvSpPr/>
          <p:nvPr/>
        </p:nvSpPr>
        <p:spPr>
          <a:xfrm>
            <a:off x="4396830" y="1707056"/>
            <a:ext cx="578620" cy="338554"/>
          </a:xfrm>
          <a:prstGeom prst="rect">
            <a:avLst/>
          </a:prstGeom>
        </p:spPr>
        <p:txBody>
          <a:bodyPr wrap="none" lIns="91432" tIns="45716" rIns="91432" bIns="45716">
            <a:spAutoFit/>
          </a:bodyPr>
          <a:lstStyle/>
          <a:p>
            <a:r>
              <a:rPr lang="en-US" altLang="zh-CN" sz="1600" dirty="0" err="1">
                <a:solidFill>
                  <a:srgbClr val="0000FF"/>
                </a:solidFill>
              </a:rPr>
              <a:t>ReZL</a:t>
            </a:r>
            <a:endParaRPr lang="zh-CN" altLang="en-US" sz="1600" dirty="0">
              <a:solidFill>
                <a:srgbClr val="0000FF"/>
              </a:solidFill>
            </a:endParaRPr>
          </a:p>
        </p:txBody>
      </p:sp>
      <p:sp>
        <p:nvSpPr>
          <p:cNvPr id="28" name="矩形 27"/>
          <p:cNvSpPr/>
          <p:nvPr/>
        </p:nvSpPr>
        <p:spPr>
          <a:xfrm>
            <a:off x="7489353" y="1697005"/>
            <a:ext cx="582211" cy="338554"/>
          </a:xfrm>
          <a:prstGeom prst="rect">
            <a:avLst/>
          </a:prstGeom>
        </p:spPr>
        <p:txBody>
          <a:bodyPr wrap="none" lIns="91432" tIns="45716" rIns="91432" bIns="45716">
            <a:spAutoFit/>
          </a:bodyPr>
          <a:lstStyle/>
          <a:p>
            <a:r>
              <a:rPr lang="en-US" altLang="zh-CN" sz="1600" dirty="0" err="1">
                <a:solidFill>
                  <a:srgbClr val="0000FF"/>
                </a:solidFill>
              </a:rPr>
              <a:t>ImZL</a:t>
            </a:r>
            <a:endParaRPr lang="zh-CN" altLang="en-US" sz="1600" dirty="0">
              <a:solidFill>
                <a:srgbClr val="0000FF"/>
              </a:solidFill>
            </a:endParaRPr>
          </a:p>
        </p:txBody>
      </p:sp>
      <p:sp>
        <p:nvSpPr>
          <p:cNvPr id="29" name="矩形 28"/>
          <p:cNvSpPr/>
          <p:nvPr/>
        </p:nvSpPr>
        <p:spPr>
          <a:xfrm>
            <a:off x="6794576" y="3313463"/>
            <a:ext cx="584888" cy="338546"/>
          </a:xfrm>
          <a:prstGeom prst="rect">
            <a:avLst/>
          </a:prstGeom>
        </p:spPr>
        <p:txBody>
          <a:bodyPr wrap="none" lIns="91432" tIns="45716" rIns="91432" bIns="45716">
            <a:spAutoFit/>
          </a:bodyPr>
          <a:lstStyle/>
          <a:p>
            <a:r>
              <a:rPr lang="en-US" altLang="zh-CN" sz="1600" dirty="0" err="1" smtClean="0">
                <a:solidFill>
                  <a:srgbClr val="0000FF"/>
                </a:solidFill>
              </a:rPr>
              <a:t>ImZy</a:t>
            </a:r>
            <a:endParaRPr lang="zh-CN" altLang="en-US" sz="1600" dirty="0">
              <a:solidFill>
                <a:srgbClr val="0000FF"/>
              </a:solidFill>
            </a:endParaRPr>
          </a:p>
        </p:txBody>
      </p:sp>
      <p:sp>
        <p:nvSpPr>
          <p:cNvPr id="30" name="矩形 29"/>
          <p:cNvSpPr/>
          <p:nvPr/>
        </p:nvSpPr>
        <p:spPr>
          <a:xfrm>
            <a:off x="4396830" y="3232658"/>
            <a:ext cx="581297" cy="338546"/>
          </a:xfrm>
          <a:prstGeom prst="rect">
            <a:avLst/>
          </a:prstGeom>
        </p:spPr>
        <p:txBody>
          <a:bodyPr wrap="none" lIns="91432" tIns="45716" rIns="91432" bIns="45716">
            <a:spAutoFit/>
          </a:bodyPr>
          <a:lstStyle/>
          <a:p>
            <a:r>
              <a:rPr lang="en-US" altLang="zh-CN" sz="1600" dirty="0" err="1" smtClean="0">
                <a:solidFill>
                  <a:srgbClr val="0000FF"/>
                </a:solidFill>
              </a:rPr>
              <a:t>ReZy</a:t>
            </a:r>
            <a:endParaRPr lang="zh-CN" altLang="en-US" sz="1600" dirty="0">
              <a:solidFill>
                <a:srgbClr val="0000FF"/>
              </a:solidFill>
            </a:endParaRPr>
          </a:p>
        </p:txBody>
      </p:sp>
    </p:spTree>
    <p:extLst>
      <p:ext uri="{BB962C8B-B14F-4D97-AF65-F5344CB8AC3E}">
        <p14:creationId xmlns:p14="http://schemas.microsoft.com/office/powerpoint/2010/main" val="1882992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nd meeting of HEPS-TF International Advisory Committee">
  <a:themeElements>
    <a:clrScheme name="框架">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HEPSTF">
      <a:majorFont>
        <a:latin typeface="Times New Roman"/>
        <a:ea typeface="微软雅黑"/>
        <a:cs typeface=""/>
      </a:majorFont>
      <a:minorFont>
        <a:latin typeface="Calibri"/>
        <a:ea typeface="微软雅黑"/>
        <a:cs typeface=""/>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Second meeting of HEPS-TF International Advisory Committee" id="{F95D11FF-3983-4A8A-93A8-03B63316FD81}" vid="{F518D957-73DE-4B2A-BD09-006F161EB163}"/>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19958</TotalTime>
  <Words>2238</Words>
  <Application>Microsoft Office PowerPoint</Application>
  <PresentationFormat>全屏显示(16:9)</PresentationFormat>
  <Paragraphs>426</Paragraphs>
  <Slides>27</Slides>
  <Notes>25</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27</vt:i4>
      </vt:variant>
    </vt:vector>
  </HeadingPairs>
  <TitlesOfParts>
    <vt:vector size="30" baseType="lpstr">
      <vt:lpstr>Office 主题</vt:lpstr>
      <vt:lpstr>2nd meeting of HEPS-TF International Advisory Committee</vt:lpstr>
      <vt:lpstr>公式</vt:lpstr>
      <vt:lpstr>Impedance and collective effects of HEPS storage ring</vt:lpstr>
      <vt:lpstr>Main parameters and schematic layout</vt:lpstr>
      <vt:lpstr>Main challenges on collective effects</vt:lpstr>
      <vt:lpstr>Impedance modeling</vt:lpstr>
      <vt:lpstr>1. Resistive wall</vt:lpstr>
      <vt:lpstr>2. RF cavities</vt:lpstr>
      <vt:lpstr>3. Insertion devices</vt:lpstr>
      <vt:lpstr>4. Injection &amp; Extraction</vt:lpstr>
      <vt:lpstr>5. Diagnostics</vt:lpstr>
      <vt:lpstr>6. Collimators and masks</vt:lpstr>
      <vt:lpstr>7. Vacuum components</vt:lpstr>
      <vt:lpstr>Longitudinal impedance</vt:lpstr>
      <vt:lpstr>Vertical impedance</vt:lpstr>
      <vt:lpstr>Simulations on single bunch instabilities</vt:lpstr>
      <vt:lpstr>Influence on longitudinal beam parameters</vt:lpstr>
      <vt:lpstr>Transverse mode coupling instability</vt:lpstr>
      <vt:lpstr>Transverse mode coupling instability w/ HC</vt:lpstr>
      <vt:lpstr>Transverse resistive wall instability</vt:lpstr>
      <vt:lpstr>Coupled bunch instability from HOMs</vt:lpstr>
      <vt:lpstr>Beam ion effects</vt:lpstr>
      <vt:lpstr>Summary</vt:lpstr>
      <vt:lpstr>PowerPoint 演示文稿</vt:lpstr>
      <vt:lpstr>Vacuum components</vt:lpstr>
      <vt:lpstr>Impedance bench measurements</vt:lpstr>
      <vt:lpstr>Bunch-by-bunch feedback</vt:lpstr>
      <vt:lpstr>Total impedance budget</vt:lpstr>
      <vt:lpstr>HEPS储存环阻抗演化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WANGN</dc:creator>
  <cp:lastModifiedBy>WANGN</cp:lastModifiedBy>
  <cp:revision>426</cp:revision>
  <dcterms:created xsi:type="dcterms:W3CDTF">2019-06-25T07:27:56Z</dcterms:created>
  <dcterms:modified xsi:type="dcterms:W3CDTF">2022-08-19T05:20:10Z</dcterms:modified>
</cp:coreProperties>
</file>