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0" r:id="rId2"/>
    <p:sldId id="257" r:id="rId3"/>
    <p:sldId id="285" r:id="rId4"/>
    <p:sldId id="2060" r:id="rId5"/>
    <p:sldId id="258" r:id="rId6"/>
    <p:sldId id="2050" r:id="rId7"/>
    <p:sldId id="281" r:id="rId8"/>
    <p:sldId id="282" r:id="rId9"/>
    <p:sldId id="2053" r:id="rId10"/>
    <p:sldId id="2051" r:id="rId11"/>
    <p:sldId id="2055" r:id="rId12"/>
    <p:sldId id="287" r:id="rId13"/>
    <p:sldId id="292" r:id="rId14"/>
    <p:sldId id="293" r:id="rId15"/>
    <p:sldId id="2054" r:id="rId16"/>
    <p:sldId id="291" r:id="rId17"/>
    <p:sldId id="2047" r:id="rId18"/>
    <p:sldId id="2048" r:id="rId19"/>
    <p:sldId id="2063" r:id="rId20"/>
    <p:sldId id="2039" r:id="rId21"/>
    <p:sldId id="2038" r:id="rId22"/>
    <p:sldId id="2056" r:id="rId23"/>
    <p:sldId id="2040" r:id="rId24"/>
    <p:sldId id="2057" r:id="rId25"/>
    <p:sldId id="2043" r:id="rId26"/>
    <p:sldId id="279" r:id="rId27"/>
  </p:sldIdLst>
  <p:sldSz cx="12192000" cy="6858000"/>
  <p:notesSz cx="6858000" cy="12192000"/>
  <p:defaultText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3FA7"/>
    <a:srgbClr val="EAEFF7"/>
    <a:srgbClr val="D2DEEF"/>
    <a:srgbClr val="5B9B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9" autoAdjust="0"/>
    <p:restoredTop sz="94660"/>
  </p:normalViewPr>
  <p:slideViewPr>
    <p:cSldViewPr>
      <p:cViewPr varScale="1">
        <p:scale>
          <a:sx n="114" d="100"/>
          <a:sy n="114" d="100"/>
        </p:scale>
        <p:origin x="4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6111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611188"/>
          </a:xfrm>
          <a:prstGeom prst="rect">
            <a:avLst/>
          </a:prstGeom>
        </p:spPr>
        <p:txBody>
          <a:bodyPr vert="horz" lIns="91440" tIns="45720" rIns="91440" bIns="45720" rtlCol="0"/>
          <a:lstStyle>
            <a:lvl1pPr algn="r">
              <a:defRPr sz="1200"/>
            </a:lvl1pPr>
          </a:lstStyle>
          <a:p>
            <a:fld id="{EC17A4CB-8AF5-478D-8257-C6D0DF280DB3}" type="datetimeFigureOut">
              <a:rPr lang="zh-CN" altLang="en-US" smtClean="0"/>
              <a:t>2022-8-20</a:t>
            </a:fld>
            <a:endParaRPr lang="zh-CN" altLang="en-US"/>
          </a:p>
        </p:txBody>
      </p:sp>
      <p:sp>
        <p:nvSpPr>
          <p:cNvPr id="4" name="幻灯片图像占位符 3"/>
          <p:cNvSpPr>
            <a:spLocks noGrp="1" noRot="1" noChangeAspect="1"/>
          </p:cNvSpPr>
          <p:nvPr>
            <p:ph type="sldImg" idx="2"/>
          </p:nvPr>
        </p:nvSpPr>
        <p:spPr>
          <a:xfrm>
            <a:off x="-228600" y="1524000"/>
            <a:ext cx="7315200" cy="41148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5867400"/>
            <a:ext cx="5486400" cy="480060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11580813"/>
            <a:ext cx="2971800" cy="6111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11580813"/>
            <a:ext cx="2971800" cy="611187"/>
          </a:xfrm>
          <a:prstGeom prst="rect">
            <a:avLst/>
          </a:prstGeom>
        </p:spPr>
        <p:txBody>
          <a:bodyPr vert="horz" lIns="91440" tIns="45720" rIns="91440" bIns="45720" rtlCol="0" anchor="b"/>
          <a:lstStyle>
            <a:lvl1pPr algn="r">
              <a:defRPr sz="1200"/>
            </a:lvl1pPr>
          </a:lstStyle>
          <a:p>
            <a:fld id="{CDD26A18-1B39-49B7-A65B-CABB3AE1E0B8}" type="slidenum">
              <a:rPr lang="zh-CN" altLang="en-US" smtClean="0"/>
              <a:t>‹#›</a:t>
            </a:fld>
            <a:endParaRPr lang="zh-CN" altLang="en-US"/>
          </a:p>
        </p:txBody>
      </p:sp>
    </p:spTree>
    <p:extLst>
      <p:ext uri="{BB962C8B-B14F-4D97-AF65-F5344CB8AC3E}">
        <p14:creationId xmlns:p14="http://schemas.microsoft.com/office/powerpoint/2010/main" val="89276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399D860-3B96-437D-8463-231C63E0E5E8}" type="slidenum">
              <a:rPr lang="zh-CN" altLang="en-US" smtClean="0"/>
              <a:t>22</a:t>
            </a:fld>
            <a:endParaRPr lang="zh-CN" altLang="en-US"/>
          </a:p>
        </p:txBody>
      </p:sp>
    </p:spTree>
    <p:extLst>
      <p:ext uri="{BB962C8B-B14F-4D97-AF65-F5344CB8AC3E}">
        <p14:creationId xmlns:p14="http://schemas.microsoft.com/office/powerpoint/2010/main" val="4088276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标题幻灯片">
    <p:bg>
      <p:bgPr>
        <a:solidFill>
          <a:schemeClr val="tx2"/>
        </a:solidFill>
        <a:effectLst/>
      </p:bgPr>
    </p:bg>
    <p:spTree>
      <p:nvGrpSpPr>
        <p:cNvPr id="1" name=""/>
        <p:cNvGrpSpPr/>
        <p:nvPr/>
      </p:nvGrpSpPr>
      <p:grpSpPr bwMode="auto">
        <a:xfrm>
          <a:off x="0" y="0"/>
          <a:ext cx="0" cy="0"/>
          <a:chOff x="0" y="0"/>
          <a:chExt cx="0" cy="0"/>
        </a:xfrm>
      </p:grpSpPr>
      <p:pic>
        <p:nvPicPr>
          <p:cNvPr id="4" name="图片 11"/>
          <p:cNvPicPr>
            <a:picLocks noChangeAspect="1"/>
          </p:cNvPicPr>
          <p:nvPr/>
        </p:nvPicPr>
        <p:blipFill>
          <a:blip r:embed="rId2"/>
          <a:srcRect l="7099" t="5995" r="115" b="40864"/>
          <a:stretch/>
        </p:blipFill>
        <p:spPr bwMode="auto">
          <a:xfrm>
            <a:off x="0" y="1"/>
            <a:ext cx="12191999" cy="3938588"/>
          </a:xfrm>
          <a:prstGeom prst="rect">
            <a:avLst/>
          </a:prstGeom>
        </p:spPr>
      </p:pic>
      <p:sp>
        <p:nvSpPr>
          <p:cNvPr id="5" name="标题 1"/>
          <p:cNvSpPr>
            <a:spLocks noGrp="1"/>
          </p:cNvSpPr>
          <p:nvPr>
            <p:ph type="ctrTitle"/>
          </p:nvPr>
        </p:nvSpPr>
        <p:spPr bwMode="auto">
          <a:xfrm>
            <a:off x="-16669" y="4110043"/>
            <a:ext cx="12225338" cy="992400"/>
          </a:xfrm>
          <a:prstGeom prst="rect">
            <a:avLst/>
          </a:prstGeom>
          <a:noFill/>
        </p:spPr>
        <p:txBody>
          <a:bodyPr anchor="b">
            <a:normAutofit/>
          </a:bodyPr>
          <a:lstStyle>
            <a:lvl1pPr algn="ctr">
              <a:defRPr sz="4400"/>
            </a:lvl1pPr>
          </a:lstStyle>
          <a:p>
            <a:pPr>
              <a:defRPr/>
            </a:pPr>
            <a:r>
              <a:rPr lang="zh-CN"/>
              <a:t>单击此处编辑母版标题样式</a:t>
            </a:r>
          </a:p>
        </p:txBody>
      </p:sp>
      <p:sp>
        <p:nvSpPr>
          <p:cNvPr id="6" name="副标题 2"/>
          <p:cNvSpPr>
            <a:spLocks noGrp="1"/>
          </p:cNvSpPr>
          <p:nvPr>
            <p:ph type="subTitle" idx="1"/>
          </p:nvPr>
        </p:nvSpPr>
        <p:spPr bwMode="auto">
          <a:xfrm>
            <a:off x="1" y="5099064"/>
            <a:ext cx="12208668" cy="1144596"/>
          </a:xfrm>
          <a:prstGeom prst="rect">
            <a:avLst/>
          </a:prstGeom>
          <a:noFill/>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defRPr/>
            </a:pPr>
            <a:r>
              <a:rPr lang="zh-CN"/>
              <a:t>单击此处编辑母版副标题样式</a:t>
            </a:r>
          </a:p>
        </p:txBody>
      </p:sp>
      <p:sp>
        <p:nvSpPr>
          <p:cNvPr id="7" name="日期占位符 3"/>
          <p:cNvSpPr>
            <a:spLocks noGrp="1"/>
          </p:cNvSpPr>
          <p:nvPr>
            <p:ph type="dt" sz="half" idx="10"/>
          </p:nvPr>
        </p:nvSpPr>
        <p:spPr bwMode="auto"/>
        <p:txBody>
          <a:bodyPr/>
          <a:lstStyle/>
          <a:p>
            <a:pPr>
              <a:defRPr/>
            </a:pPr>
            <a:fld id="{DFD1D0B6-3851-497F-8E2F-4FB4350E09AA}" type="datetime1">
              <a:rPr lang="en-US" altLang="zh-CN"/>
              <a:t>8/20/2022</a:t>
            </a:fld>
            <a:endParaRPr lang="zh-CN"/>
          </a:p>
        </p:txBody>
      </p:sp>
      <p:sp>
        <p:nvSpPr>
          <p:cNvPr id="8" name="页脚占位符 4"/>
          <p:cNvSpPr>
            <a:spLocks noGrp="1"/>
          </p:cNvSpPr>
          <p:nvPr>
            <p:ph type="ftr" sz="quarter" idx="11"/>
          </p:nvPr>
        </p:nvSpPr>
        <p:spPr bwMode="auto"/>
        <p:txBody>
          <a:bodyPr/>
          <a:lstStyle/>
          <a:p>
            <a:pPr>
              <a:defRPr/>
            </a:pPr>
            <a:endParaRPr lang="zh-CN"/>
          </a:p>
        </p:txBody>
      </p:sp>
      <p:sp>
        <p:nvSpPr>
          <p:cNvPr id="9" name="灯片编号占位符 5"/>
          <p:cNvSpPr>
            <a:spLocks noGrp="1"/>
          </p:cNvSpPr>
          <p:nvPr>
            <p:ph type="sldNum" sz="quarter" idx="12"/>
          </p:nvPr>
        </p:nvSpPr>
        <p:spPr bwMode="auto"/>
        <p:txBody>
          <a:bodyPr/>
          <a:lstStyle/>
          <a:p>
            <a:pPr>
              <a:defRPr/>
            </a:pPr>
            <a:fld id="{21CB8908-EFC9-4FA6-B31D-D78DDDFF3632}" type="slidenum">
              <a:rPr lang="en-US" altLang="zh-CN"/>
              <a:t>‹#›</a:t>
            </a:fld>
            <a:endParaRPr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标题和竖排文字">
    <p:spTree>
      <p:nvGrpSpPr>
        <p:cNvPr id="1" name=""/>
        <p:cNvGrpSpPr/>
        <p:nvPr/>
      </p:nvGrpSpPr>
      <p:grpSpPr bwMode="auto">
        <a:xfrm>
          <a:off x="0" y="0"/>
          <a:ext cx="0" cy="0"/>
          <a:chOff x="0" y="0"/>
          <a:chExt cx="0" cy="0"/>
        </a:xfrm>
      </p:grpSpPr>
      <p:sp>
        <p:nvSpPr>
          <p:cNvPr id="4" name="竖排文字占位符 2"/>
          <p:cNvSpPr>
            <a:spLocks noGrp="1"/>
          </p:cNvSpPr>
          <p:nvPr>
            <p:ph type="body" orient="vert" idx="1"/>
          </p:nvPr>
        </p:nvSpPr>
        <p:spPr bwMode="auto"/>
        <p:txBody>
          <a:bodyPr vert="eaVert"/>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5" name="日期占位符 3"/>
          <p:cNvSpPr>
            <a:spLocks noGrp="1"/>
          </p:cNvSpPr>
          <p:nvPr>
            <p:ph type="dt" sz="half" idx="10"/>
          </p:nvPr>
        </p:nvSpPr>
        <p:spPr bwMode="auto"/>
        <p:txBody>
          <a:bodyPr/>
          <a:lstStyle/>
          <a:p>
            <a:pPr>
              <a:defRPr/>
            </a:pPr>
            <a:fld id="{B2A47D0E-9219-4B62-BADF-B9ED9BCCCB9B}" type="datetime1">
              <a:rPr lang="en-US" altLang="zh-CN"/>
              <a:t>8/20/2022</a:t>
            </a:fld>
            <a:endParaRPr lang="zh-CN"/>
          </a:p>
        </p:txBody>
      </p:sp>
      <p:sp>
        <p:nvSpPr>
          <p:cNvPr id="6" name="页脚占位符 4"/>
          <p:cNvSpPr>
            <a:spLocks noGrp="1"/>
          </p:cNvSpPr>
          <p:nvPr>
            <p:ph type="ftr" sz="quarter" idx="11"/>
          </p:nvPr>
        </p:nvSpPr>
        <p:spPr bwMode="auto"/>
        <p:txBody>
          <a:bodyPr/>
          <a:lstStyle/>
          <a:p>
            <a:pPr>
              <a:defRPr/>
            </a:pPr>
            <a:endParaRPr lang="zh-CN"/>
          </a:p>
        </p:txBody>
      </p:sp>
      <p:sp>
        <p:nvSpPr>
          <p:cNvPr id="7" name="灯片编号占位符 5"/>
          <p:cNvSpPr>
            <a:spLocks noGrp="1"/>
          </p:cNvSpPr>
          <p:nvPr>
            <p:ph type="sldNum" sz="quarter" idx="12"/>
          </p:nvPr>
        </p:nvSpPr>
        <p:spPr bwMode="auto"/>
        <p:txBody>
          <a:bodyPr/>
          <a:lstStyle/>
          <a:p>
            <a:pPr>
              <a:defRPr/>
            </a:pPr>
            <a:fld id="{21CB8908-EFC9-4FA6-B31D-D78DDDFF3632}" type="slidenum">
              <a:rPr lang="en-US" altLang="zh-CN"/>
              <a:t>‹#›</a:t>
            </a:fld>
            <a:endParaRPr lang="zh-CN"/>
          </a:p>
        </p:txBody>
      </p:sp>
      <p:sp>
        <p:nvSpPr>
          <p:cNvPr id="8" name="标题 1"/>
          <p:cNvSpPr>
            <a:spLocks noGrp="1"/>
          </p:cNvSpPr>
          <p:nvPr>
            <p:ph type="title"/>
          </p:nvPr>
        </p:nvSpPr>
        <p:spPr bwMode="auto">
          <a:xfrm>
            <a:off x="838200" y="365126"/>
            <a:ext cx="10515600" cy="867522"/>
          </a:xfrm>
        </p:spPr>
        <p:txBody>
          <a:bodyPr/>
          <a:lstStyle/>
          <a:p>
            <a:pPr>
              <a:defRPr/>
            </a:pPr>
            <a:r>
              <a:rPr lang="zh-CN"/>
              <a:t>单击此处编辑母版标题样式</a:t>
            </a:r>
          </a:p>
        </p:txBody>
      </p:sp>
      <p:cxnSp>
        <p:nvCxnSpPr>
          <p:cNvPr id="9" name="直接连接符 9"/>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垂直排列标题与 文本">
    <p:spTree>
      <p:nvGrpSpPr>
        <p:cNvPr id="1" name=""/>
        <p:cNvGrpSpPr/>
        <p:nvPr/>
      </p:nvGrpSpPr>
      <p:grpSpPr bwMode="auto">
        <a:xfrm>
          <a:off x="0" y="0"/>
          <a:ext cx="0" cy="0"/>
          <a:chOff x="0" y="0"/>
          <a:chExt cx="0" cy="0"/>
        </a:xfrm>
      </p:grpSpPr>
      <p:sp>
        <p:nvSpPr>
          <p:cNvPr id="4" name="竖排标题 1"/>
          <p:cNvSpPr>
            <a:spLocks noGrp="1"/>
          </p:cNvSpPr>
          <p:nvPr>
            <p:ph type="title" orient="vert"/>
          </p:nvPr>
        </p:nvSpPr>
        <p:spPr bwMode="auto">
          <a:xfrm>
            <a:off x="8724900" y="1562099"/>
            <a:ext cx="2628900" cy="4614863"/>
          </a:xfrm>
          <a:prstGeom prst="rect">
            <a:avLst/>
          </a:prstGeom>
        </p:spPr>
        <p:txBody>
          <a:bodyPr vert="eaVert"/>
          <a:lstStyle/>
          <a:p>
            <a:pPr>
              <a:defRPr/>
            </a:pPr>
            <a:r>
              <a:rPr lang="zh-CN"/>
              <a:t>单击此处编辑母版标题样式</a:t>
            </a:r>
            <a:endParaRPr/>
          </a:p>
        </p:txBody>
      </p:sp>
      <p:sp>
        <p:nvSpPr>
          <p:cNvPr id="5" name="竖排文字占位符 2"/>
          <p:cNvSpPr>
            <a:spLocks noGrp="1"/>
          </p:cNvSpPr>
          <p:nvPr>
            <p:ph type="body" orient="vert" idx="1"/>
          </p:nvPr>
        </p:nvSpPr>
        <p:spPr bwMode="auto">
          <a:xfrm>
            <a:off x="838200" y="365125"/>
            <a:ext cx="7150977" cy="5811838"/>
          </a:xfrm>
        </p:spPr>
        <p:txBody>
          <a:bodyPr vert="eaVert"/>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p>
        </p:txBody>
      </p:sp>
      <p:sp>
        <p:nvSpPr>
          <p:cNvPr id="6" name="日期占位符 3"/>
          <p:cNvSpPr>
            <a:spLocks noGrp="1"/>
          </p:cNvSpPr>
          <p:nvPr>
            <p:ph type="dt" sz="half" idx="10"/>
          </p:nvPr>
        </p:nvSpPr>
        <p:spPr bwMode="auto"/>
        <p:txBody>
          <a:bodyPr/>
          <a:lstStyle/>
          <a:p>
            <a:pPr>
              <a:defRPr/>
            </a:pPr>
            <a:fld id="{F537AA23-BA29-4F5B-9604-981186A04B66}" type="datetime1">
              <a:rPr lang="en-US" altLang="zh-CN"/>
              <a:t>8/20/2022</a:t>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21CB8908-EFC9-4FA6-B31D-D78DDDFF3632}" type="slidenum">
              <a:rPr lang="en-US" altLang="zh-CN"/>
              <a:t>‹#›</a:t>
            </a:fld>
            <a:endParaRPr lang="zh-CN"/>
          </a:p>
        </p:txBody>
      </p:sp>
      <p:cxnSp>
        <p:nvCxnSpPr>
          <p:cNvPr id="9" name="直接连接符 7"/>
          <p:cNvCxnSpPr>
            <a:cxnSpLocks/>
          </p:cNvCxnSpPr>
          <p:nvPr/>
        </p:nvCxnSpPr>
        <p:spPr bwMode="auto">
          <a:xfrm>
            <a:off x="8357038" y="269630"/>
            <a:ext cx="0" cy="5907332"/>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标题和内容">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8200" y="365126"/>
            <a:ext cx="10515600" cy="867522"/>
          </a:xfrm>
          <a:prstGeom prst="rect">
            <a:avLst/>
          </a:prstGeom>
        </p:spPr>
        <p:txBody>
          <a:bodyPr/>
          <a:lstStyle/>
          <a:p>
            <a:pPr>
              <a:defRPr/>
            </a:pPr>
            <a:r>
              <a:rPr lang="zh-CN"/>
              <a:t>单击此处编辑母版标题样式</a:t>
            </a:r>
          </a:p>
        </p:txBody>
      </p:sp>
      <p:sp>
        <p:nvSpPr>
          <p:cNvPr id="5" name="内容占位符 2"/>
          <p:cNvSpPr>
            <a:spLocks noGrp="1"/>
          </p:cNvSpPr>
          <p:nvPr>
            <p:ph idx="1"/>
          </p:nvPr>
        </p:nvSpPr>
        <p:spPr bwMode="auto"/>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6" name="日期占位符 3"/>
          <p:cNvSpPr>
            <a:spLocks noGrp="1"/>
          </p:cNvSpPr>
          <p:nvPr>
            <p:ph type="dt" sz="half" idx="10"/>
          </p:nvPr>
        </p:nvSpPr>
        <p:spPr bwMode="auto"/>
        <p:txBody>
          <a:bodyPr/>
          <a:lstStyle/>
          <a:p>
            <a:pPr>
              <a:defRPr/>
            </a:pPr>
            <a:fld id="{0BC752C8-1990-4D70-B084-DB9BBB874694}" type="datetime1">
              <a:rPr lang="en-US" altLang="zh-CN"/>
              <a:t>8/20/2022</a:t>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21CB8908-EFC9-4FA6-B31D-D78DDDFF3632}" type="slidenum">
              <a:rPr lang="en-US" altLang="zh-CN"/>
              <a:t>‹#›</a:t>
            </a:fld>
            <a:endParaRPr lang="zh-CN"/>
          </a:p>
        </p:txBody>
      </p:sp>
      <p:cxnSp>
        <p:nvCxnSpPr>
          <p:cNvPr id="9" name="直接连接符 6"/>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节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1850" y="1709738"/>
            <a:ext cx="10515600" cy="2852737"/>
          </a:xfrm>
          <a:prstGeom prst="rect">
            <a:avLst/>
          </a:prstGeom>
        </p:spPr>
        <p:txBody>
          <a:bodyPr anchor="b"/>
          <a:lstStyle>
            <a:lvl1pPr>
              <a:defRPr sz="6000"/>
            </a:lvl1pPr>
          </a:lstStyle>
          <a:p>
            <a:pPr>
              <a:defRPr/>
            </a:pPr>
            <a:r>
              <a:rPr lang="zh-CN"/>
              <a:t>单击此处编辑母版标题样式</a:t>
            </a:r>
            <a:endParaRPr/>
          </a:p>
        </p:txBody>
      </p:sp>
      <p:sp>
        <p:nvSpPr>
          <p:cNvPr id="5" name="文本占位符 2"/>
          <p:cNvSpPr>
            <a:spLocks noGrp="1"/>
          </p:cNvSpPr>
          <p:nvPr>
            <p:ph type="body" idx="1"/>
          </p:nvPr>
        </p:nvSpPr>
        <p:spPr bwMode="auto">
          <a:xfrm>
            <a:off x="831850" y="4589463"/>
            <a:ext cx="10515600" cy="1500187"/>
          </a:xfrm>
        </p:spPr>
        <p:txBody>
          <a:bodyPr/>
          <a:lstStyle>
            <a:lvl1pPr marL="0" indent="0">
              <a:buNone/>
              <a:defRPr sz="2400">
                <a:solidFill>
                  <a:schemeClr val="accent1">
                    <a:lumMod val="40000"/>
                    <a:lumOff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defRPr/>
            </a:pPr>
            <a:r>
              <a:rPr lang="zh-CN"/>
              <a:t>编辑母版文本样式</a:t>
            </a:r>
            <a:endParaRPr/>
          </a:p>
        </p:txBody>
      </p:sp>
      <p:sp>
        <p:nvSpPr>
          <p:cNvPr id="6" name="日期占位符 3"/>
          <p:cNvSpPr>
            <a:spLocks noGrp="1"/>
          </p:cNvSpPr>
          <p:nvPr>
            <p:ph type="dt" sz="half" idx="10"/>
          </p:nvPr>
        </p:nvSpPr>
        <p:spPr bwMode="auto"/>
        <p:txBody>
          <a:bodyPr/>
          <a:lstStyle/>
          <a:p>
            <a:pPr>
              <a:defRPr/>
            </a:pPr>
            <a:fld id="{B723913C-7EB3-4D4B-8B08-FB2104555489}" type="datetime1">
              <a:rPr lang="en-US" altLang="zh-CN"/>
              <a:t>8/20/2022</a:t>
            </a:fld>
            <a:endParaRPr lang="zh-CN"/>
          </a:p>
        </p:txBody>
      </p:sp>
      <p:sp>
        <p:nvSpPr>
          <p:cNvPr id="7" name="页脚占位符 4"/>
          <p:cNvSpPr>
            <a:spLocks noGrp="1"/>
          </p:cNvSpPr>
          <p:nvPr>
            <p:ph type="ftr" sz="quarter" idx="11"/>
          </p:nvPr>
        </p:nvSpPr>
        <p:spPr bwMode="auto"/>
        <p:txBody>
          <a:bodyPr/>
          <a:lstStyle/>
          <a:p>
            <a:pPr>
              <a:defRPr/>
            </a:pPr>
            <a:endParaRPr lang="zh-CN"/>
          </a:p>
        </p:txBody>
      </p:sp>
      <p:sp>
        <p:nvSpPr>
          <p:cNvPr id="8" name="灯片编号占位符 5"/>
          <p:cNvSpPr>
            <a:spLocks noGrp="1"/>
          </p:cNvSpPr>
          <p:nvPr>
            <p:ph type="sldNum" sz="quarter" idx="12"/>
          </p:nvPr>
        </p:nvSpPr>
        <p:spPr bwMode="auto"/>
        <p:txBody>
          <a:bodyPr/>
          <a:lstStyle/>
          <a:p>
            <a:pPr>
              <a:defRPr/>
            </a:pPr>
            <a:fld id="{21CB8908-EFC9-4FA6-B31D-D78DDDFF3632}" type="slidenum">
              <a:rPr lang="en-US" altLang="zh-CN"/>
              <a:t>‹#›</a:t>
            </a:fld>
            <a:endParaRPr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两栏内容">
    <p:spTree>
      <p:nvGrpSpPr>
        <p:cNvPr id="1" name=""/>
        <p:cNvGrpSpPr/>
        <p:nvPr/>
      </p:nvGrpSpPr>
      <p:grpSpPr bwMode="auto">
        <a:xfrm>
          <a:off x="0" y="0"/>
          <a:ext cx="0" cy="0"/>
          <a:chOff x="0" y="0"/>
          <a:chExt cx="0" cy="0"/>
        </a:xfrm>
      </p:grpSpPr>
      <p:sp>
        <p:nvSpPr>
          <p:cNvPr id="4" name="内容占位符 2"/>
          <p:cNvSpPr>
            <a:spLocks noGrp="1"/>
          </p:cNvSpPr>
          <p:nvPr>
            <p:ph sz="half" idx="1"/>
          </p:nvPr>
        </p:nvSpPr>
        <p:spPr bwMode="auto">
          <a:xfrm>
            <a:off x="838200" y="1412035"/>
            <a:ext cx="5181600" cy="476492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5" name="内容占位符 3"/>
          <p:cNvSpPr>
            <a:spLocks noGrp="1"/>
          </p:cNvSpPr>
          <p:nvPr>
            <p:ph sz="half" idx="2"/>
          </p:nvPr>
        </p:nvSpPr>
        <p:spPr bwMode="auto">
          <a:xfrm>
            <a:off x="6172200" y="1412035"/>
            <a:ext cx="5181600" cy="4764928"/>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6" name="日期占位符 4"/>
          <p:cNvSpPr>
            <a:spLocks noGrp="1"/>
          </p:cNvSpPr>
          <p:nvPr>
            <p:ph type="dt" sz="half" idx="10"/>
          </p:nvPr>
        </p:nvSpPr>
        <p:spPr bwMode="auto"/>
        <p:txBody>
          <a:bodyPr/>
          <a:lstStyle/>
          <a:p>
            <a:pPr>
              <a:defRPr/>
            </a:pPr>
            <a:fld id="{7E3A7EC5-CFEC-4293-8722-74E28FACD013}" type="datetime1">
              <a:rPr lang="en-US" altLang="zh-CN"/>
              <a:t>8/20/2022</a:t>
            </a:fld>
            <a:endParaRPr lang="zh-CN"/>
          </a:p>
        </p:txBody>
      </p:sp>
      <p:sp>
        <p:nvSpPr>
          <p:cNvPr id="7" name="页脚占位符 5"/>
          <p:cNvSpPr>
            <a:spLocks noGrp="1"/>
          </p:cNvSpPr>
          <p:nvPr>
            <p:ph type="ftr" sz="quarter" idx="11"/>
          </p:nvPr>
        </p:nvSpPr>
        <p:spPr bwMode="auto"/>
        <p:txBody>
          <a:bodyPr/>
          <a:lstStyle/>
          <a:p>
            <a:pPr>
              <a:defRPr/>
            </a:pPr>
            <a:endParaRPr lang="zh-CN"/>
          </a:p>
        </p:txBody>
      </p:sp>
      <p:sp>
        <p:nvSpPr>
          <p:cNvPr id="8" name="灯片编号占位符 6"/>
          <p:cNvSpPr>
            <a:spLocks noGrp="1"/>
          </p:cNvSpPr>
          <p:nvPr>
            <p:ph type="sldNum" sz="quarter" idx="12"/>
          </p:nvPr>
        </p:nvSpPr>
        <p:spPr bwMode="auto"/>
        <p:txBody>
          <a:bodyPr/>
          <a:lstStyle/>
          <a:p>
            <a:pPr>
              <a:defRPr/>
            </a:pPr>
            <a:fld id="{21CB8908-EFC9-4FA6-B31D-D78DDDFF3632}" type="slidenum">
              <a:rPr lang="en-US" altLang="zh-CN"/>
              <a:t>‹#›</a:t>
            </a:fld>
            <a:endParaRPr lang="zh-CN"/>
          </a:p>
        </p:txBody>
      </p:sp>
      <p:sp>
        <p:nvSpPr>
          <p:cNvPr id="9" name="标题 1"/>
          <p:cNvSpPr>
            <a:spLocks noGrp="1"/>
          </p:cNvSpPr>
          <p:nvPr>
            <p:ph type="title"/>
          </p:nvPr>
        </p:nvSpPr>
        <p:spPr bwMode="auto">
          <a:xfrm>
            <a:off x="838200" y="365126"/>
            <a:ext cx="10515600" cy="867522"/>
          </a:xfrm>
          <a:prstGeom prst="rect">
            <a:avLst/>
          </a:prstGeom>
        </p:spPr>
        <p:txBody>
          <a:bodyPr/>
          <a:lstStyle/>
          <a:p>
            <a:pPr>
              <a:defRPr/>
            </a:pPr>
            <a:r>
              <a:rPr lang="zh-CN"/>
              <a:t>单击此处编辑母版标题样式</a:t>
            </a:r>
          </a:p>
        </p:txBody>
      </p:sp>
      <p:cxnSp>
        <p:nvCxnSpPr>
          <p:cNvPr id="10" name="直接连接符 10"/>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比较">
    <p:spTree>
      <p:nvGrpSpPr>
        <p:cNvPr id="1" name=""/>
        <p:cNvGrpSpPr/>
        <p:nvPr/>
      </p:nvGrpSpPr>
      <p:grpSpPr bwMode="auto">
        <a:xfrm>
          <a:off x="0" y="0"/>
          <a:ext cx="0" cy="0"/>
          <a:chOff x="0" y="0"/>
          <a:chExt cx="0" cy="0"/>
        </a:xfrm>
      </p:grpSpPr>
      <p:sp>
        <p:nvSpPr>
          <p:cNvPr id="4" name="文本占位符 2"/>
          <p:cNvSpPr>
            <a:spLocks noGrp="1"/>
          </p:cNvSpPr>
          <p:nvPr>
            <p:ph type="body" idx="1"/>
          </p:nvPr>
        </p:nvSpPr>
        <p:spPr bwMode="auto">
          <a:xfrm>
            <a:off x="836612" y="134946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a:p>
        </p:txBody>
      </p:sp>
      <p:sp>
        <p:nvSpPr>
          <p:cNvPr id="5" name="内容占位符 3"/>
          <p:cNvSpPr>
            <a:spLocks noGrp="1"/>
          </p:cNvSpPr>
          <p:nvPr>
            <p:ph sz="half" idx="2"/>
          </p:nvPr>
        </p:nvSpPr>
        <p:spPr bwMode="auto">
          <a:xfrm>
            <a:off x="839788" y="2173381"/>
            <a:ext cx="5157787" cy="4016282"/>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p>
        </p:txBody>
      </p:sp>
      <p:sp>
        <p:nvSpPr>
          <p:cNvPr id="6" name="文本占位符 4"/>
          <p:cNvSpPr>
            <a:spLocks noGrp="1"/>
          </p:cNvSpPr>
          <p:nvPr>
            <p:ph type="body" sz="quarter" idx="3"/>
          </p:nvPr>
        </p:nvSpPr>
        <p:spPr bwMode="auto">
          <a:xfrm>
            <a:off x="6172200" y="1349469"/>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zh-CN"/>
              <a:t>编辑母版文本样式</a:t>
            </a:r>
            <a:endParaRPr/>
          </a:p>
        </p:txBody>
      </p:sp>
      <p:sp>
        <p:nvSpPr>
          <p:cNvPr id="7" name="内容占位符 5"/>
          <p:cNvSpPr>
            <a:spLocks noGrp="1"/>
          </p:cNvSpPr>
          <p:nvPr>
            <p:ph sz="quarter" idx="4"/>
          </p:nvPr>
        </p:nvSpPr>
        <p:spPr bwMode="auto">
          <a:xfrm>
            <a:off x="6172200" y="2178424"/>
            <a:ext cx="5183188" cy="4011239"/>
          </a:xfrm>
        </p:spPr>
        <p:txBody>
          <a:body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8" name="日期占位符 6"/>
          <p:cNvSpPr>
            <a:spLocks noGrp="1"/>
          </p:cNvSpPr>
          <p:nvPr>
            <p:ph type="dt" sz="half" idx="10"/>
          </p:nvPr>
        </p:nvSpPr>
        <p:spPr bwMode="auto"/>
        <p:txBody>
          <a:bodyPr/>
          <a:lstStyle/>
          <a:p>
            <a:pPr>
              <a:defRPr/>
            </a:pPr>
            <a:fld id="{2F19395D-3D10-4D75-A2FF-5A3AEBEED76F}" type="datetime1">
              <a:rPr lang="en-US" altLang="zh-CN"/>
              <a:t>8/20/2022</a:t>
            </a:fld>
            <a:endParaRPr lang="zh-CN"/>
          </a:p>
        </p:txBody>
      </p:sp>
      <p:sp>
        <p:nvSpPr>
          <p:cNvPr id="9" name="页脚占位符 7"/>
          <p:cNvSpPr>
            <a:spLocks noGrp="1"/>
          </p:cNvSpPr>
          <p:nvPr>
            <p:ph type="ftr" sz="quarter" idx="11"/>
          </p:nvPr>
        </p:nvSpPr>
        <p:spPr bwMode="auto"/>
        <p:txBody>
          <a:bodyPr/>
          <a:lstStyle/>
          <a:p>
            <a:pPr>
              <a:defRPr/>
            </a:pPr>
            <a:endParaRPr lang="zh-CN"/>
          </a:p>
        </p:txBody>
      </p:sp>
      <p:sp>
        <p:nvSpPr>
          <p:cNvPr id="10" name="灯片编号占位符 8"/>
          <p:cNvSpPr>
            <a:spLocks noGrp="1"/>
          </p:cNvSpPr>
          <p:nvPr>
            <p:ph type="sldNum" sz="quarter" idx="12"/>
          </p:nvPr>
        </p:nvSpPr>
        <p:spPr bwMode="auto"/>
        <p:txBody>
          <a:bodyPr/>
          <a:lstStyle/>
          <a:p>
            <a:pPr>
              <a:defRPr/>
            </a:pPr>
            <a:fld id="{21CB8908-EFC9-4FA6-B31D-D78DDDFF3632}" type="slidenum">
              <a:rPr lang="en-US" altLang="zh-CN"/>
              <a:t>‹#›</a:t>
            </a:fld>
            <a:endParaRPr lang="zh-CN"/>
          </a:p>
        </p:txBody>
      </p:sp>
      <p:sp>
        <p:nvSpPr>
          <p:cNvPr id="11" name="标题 1"/>
          <p:cNvSpPr>
            <a:spLocks noGrp="1"/>
          </p:cNvSpPr>
          <p:nvPr>
            <p:ph type="title"/>
          </p:nvPr>
        </p:nvSpPr>
        <p:spPr bwMode="auto">
          <a:xfrm>
            <a:off x="838200" y="365126"/>
            <a:ext cx="10515600" cy="867522"/>
          </a:xfrm>
          <a:prstGeom prst="rect">
            <a:avLst/>
          </a:prstGeom>
        </p:spPr>
        <p:txBody>
          <a:bodyPr/>
          <a:lstStyle/>
          <a:p>
            <a:pPr>
              <a:defRPr/>
            </a:pPr>
            <a:r>
              <a:rPr lang="zh-CN"/>
              <a:t>单击此处编辑母版标题样式</a:t>
            </a:r>
          </a:p>
        </p:txBody>
      </p:sp>
      <p:cxnSp>
        <p:nvCxnSpPr>
          <p:cNvPr id="12" name="直接连接符 12"/>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仅标题">
    <p:spTree>
      <p:nvGrpSpPr>
        <p:cNvPr id="1" name=""/>
        <p:cNvGrpSpPr/>
        <p:nvPr/>
      </p:nvGrpSpPr>
      <p:grpSpPr bwMode="auto">
        <a:xfrm>
          <a:off x="0" y="0"/>
          <a:ext cx="0" cy="0"/>
          <a:chOff x="0" y="0"/>
          <a:chExt cx="0" cy="0"/>
        </a:xfrm>
      </p:grpSpPr>
      <p:sp>
        <p:nvSpPr>
          <p:cNvPr id="4" name="日期占位符 2"/>
          <p:cNvSpPr>
            <a:spLocks noGrp="1"/>
          </p:cNvSpPr>
          <p:nvPr>
            <p:ph type="dt" sz="half" idx="10"/>
          </p:nvPr>
        </p:nvSpPr>
        <p:spPr bwMode="auto"/>
        <p:txBody>
          <a:bodyPr/>
          <a:lstStyle/>
          <a:p>
            <a:pPr>
              <a:defRPr/>
            </a:pPr>
            <a:fld id="{E13C3486-0A73-4DA8-B014-54736A4D9D1E}" type="datetime1">
              <a:rPr lang="en-US" altLang="zh-CN"/>
              <a:t>8/20/2022</a:t>
            </a:fld>
            <a:endParaRPr lang="zh-CN"/>
          </a:p>
        </p:txBody>
      </p:sp>
      <p:sp>
        <p:nvSpPr>
          <p:cNvPr id="5" name="页脚占位符 3"/>
          <p:cNvSpPr>
            <a:spLocks noGrp="1"/>
          </p:cNvSpPr>
          <p:nvPr>
            <p:ph type="ftr" sz="quarter" idx="11"/>
          </p:nvPr>
        </p:nvSpPr>
        <p:spPr bwMode="auto"/>
        <p:txBody>
          <a:bodyPr/>
          <a:lstStyle/>
          <a:p>
            <a:pPr>
              <a:defRPr/>
            </a:pPr>
            <a:endParaRPr lang="zh-CN"/>
          </a:p>
        </p:txBody>
      </p:sp>
      <p:sp>
        <p:nvSpPr>
          <p:cNvPr id="6" name="灯片编号占位符 4"/>
          <p:cNvSpPr>
            <a:spLocks noGrp="1"/>
          </p:cNvSpPr>
          <p:nvPr>
            <p:ph type="sldNum" sz="quarter" idx="12"/>
          </p:nvPr>
        </p:nvSpPr>
        <p:spPr bwMode="auto"/>
        <p:txBody>
          <a:bodyPr/>
          <a:lstStyle/>
          <a:p>
            <a:pPr>
              <a:defRPr/>
            </a:pPr>
            <a:fld id="{21CB8908-EFC9-4FA6-B31D-D78DDDFF3632}" type="slidenum">
              <a:rPr lang="en-US" altLang="zh-CN"/>
              <a:t>‹#›</a:t>
            </a:fld>
            <a:endParaRPr lang="zh-CN"/>
          </a:p>
        </p:txBody>
      </p:sp>
      <p:sp>
        <p:nvSpPr>
          <p:cNvPr id="7" name="标题 1"/>
          <p:cNvSpPr>
            <a:spLocks noGrp="1"/>
          </p:cNvSpPr>
          <p:nvPr>
            <p:ph type="title"/>
          </p:nvPr>
        </p:nvSpPr>
        <p:spPr bwMode="auto">
          <a:xfrm>
            <a:off x="838200" y="365126"/>
            <a:ext cx="10515600" cy="867522"/>
          </a:xfrm>
          <a:prstGeom prst="rect">
            <a:avLst/>
          </a:prstGeom>
        </p:spPr>
        <p:txBody>
          <a:bodyPr/>
          <a:lstStyle/>
          <a:p>
            <a:pPr>
              <a:defRPr/>
            </a:pPr>
            <a:r>
              <a:rPr lang="zh-CN"/>
              <a:t>单击此处编辑母版标题样式</a:t>
            </a:r>
          </a:p>
        </p:txBody>
      </p:sp>
      <p:cxnSp>
        <p:nvCxnSpPr>
          <p:cNvPr id="8" name="直接连接符 8"/>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空白">
    <p:spTree>
      <p:nvGrpSpPr>
        <p:cNvPr id="1" name=""/>
        <p:cNvGrpSpPr/>
        <p:nvPr/>
      </p:nvGrpSpPr>
      <p:grpSpPr bwMode="auto">
        <a:xfrm>
          <a:off x="0" y="0"/>
          <a:ext cx="0" cy="0"/>
          <a:chOff x="0" y="0"/>
          <a:chExt cx="0" cy="0"/>
        </a:xfrm>
      </p:grpSpPr>
      <p:sp>
        <p:nvSpPr>
          <p:cNvPr id="4" name="日期占位符 1"/>
          <p:cNvSpPr>
            <a:spLocks noGrp="1"/>
          </p:cNvSpPr>
          <p:nvPr>
            <p:ph type="dt" sz="half" idx="10"/>
          </p:nvPr>
        </p:nvSpPr>
        <p:spPr bwMode="auto"/>
        <p:txBody>
          <a:bodyPr/>
          <a:lstStyle/>
          <a:p>
            <a:pPr>
              <a:defRPr/>
            </a:pPr>
            <a:fld id="{12439F8C-0BBB-4AC7-B191-89BFDEFE2FD3}" type="datetime1">
              <a:rPr lang="en-US" altLang="zh-CN"/>
              <a:t>8/20/2022</a:t>
            </a:fld>
            <a:endParaRPr lang="zh-CN"/>
          </a:p>
        </p:txBody>
      </p:sp>
      <p:sp>
        <p:nvSpPr>
          <p:cNvPr id="5" name="页脚占位符 2"/>
          <p:cNvSpPr>
            <a:spLocks noGrp="1"/>
          </p:cNvSpPr>
          <p:nvPr>
            <p:ph type="ftr" sz="quarter" idx="11"/>
          </p:nvPr>
        </p:nvSpPr>
        <p:spPr bwMode="auto"/>
        <p:txBody>
          <a:bodyPr/>
          <a:lstStyle/>
          <a:p>
            <a:pPr>
              <a:defRPr/>
            </a:pPr>
            <a:endParaRPr lang="zh-CN"/>
          </a:p>
        </p:txBody>
      </p:sp>
      <p:sp>
        <p:nvSpPr>
          <p:cNvPr id="6" name="灯片编号占位符 3"/>
          <p:cNvSpPr>
            <a:spLocks noGrp="1"/>
          </p:cNvSpPr>
          <p:nvPr>
            <p:ph type="sldNum" sz="quarter" idx="12"/>
          </p:nvPr>
        </p:nvSpPr>
        <p:spPr bwMode="auto"/>
        <p:txBody>
          <a:bodyPr/>
          <a:lstStyle/>
          <a:p>
            <a:pPr>
              <a:defRPr/>
            </a:pPr>
            <a:fld id="{21CB8908-EFC9-4FA6-B31D-D78DDDFF3632}" type="slidenum">
              <a:rPr lang="en-US" altLang="zh-CN"/>
              <a:t>‹#›</a:t>
            </a:fld>
            <a:endParaRPr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内容与标题">
    <p:spTree>
      <p:nvGrpSpPr>
        <p:cNvPr id="1" name=""/>
        <p:cNvGrpSpPr/>
        <p:nvPr/>
      </p:nvGrpSpPr>
      <p:grpSpPr bwMode="auto">
        <a:xfrm>
          <a:off x="0" y="0"/>
          <a:ext cx="0" cy="0"/>
          <a:chOff x="0" y="0"/>
          <a:chExt cx="0" cy="0"/>
        </a:xfrm>
      </p:grpSpPr>
      <p:sp>
        <p:nvSpPr>
          <p:cNvPr id="4" name="内容占位符 2"/>
          <p:cNvSpPr>
            <a:spLocks noGrp="1"/>
          </p:cNvSpPr>
          <p:nvPr>
            <p:ph idx="1"/>
          </p:nvPr>
        </p:nvSpPr>
        <p:spPr bwMode="auto">
          <a:xfrm>
            <a:off x="5181600" y="1434363"/>
            <a:ext cx="6172200" cy="4790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zh-CN"/>
              <a:t>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5" name="文本占位符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a:p>
        </p:txBody>
      </p:sp>
      <p:sp>
        <p:nvSpPr>
          <p:cNvPr id="6" name="日期占位符 4"/>
          <p:cNvSpPr>
            <a:spLocks noGrp="1"/>
          </p:cNvSpPr>
          <p:nvPr>
            <p:ph type="dt" sz="half" idx="10"/>
          </p:nvPr>
        </p:nvSpPr>
        <p:spPr bwMode="auto"/>
        <p:txBody>
          <a:bodyPr/>
          <a:lstStyle/>
          <a:p>
            <a:pPr>
              <a:defRPr/>
            </a:pPr>
            <a:fld id="{5AB45249-DD79-4780-841A-1DDE92BE651A}" type="datetime1">
              <a:rPr lang="en-US" altLang="zh-CN"/>
              <a:t>8/20/2022</a:t>
            </a:fld>
            <a:endParaRPr lang="zh-CN"/>
          </a:p>
        </p:txBody>
      </p:sp>
      <p:sp>
        <p:nvSpPr>
          <p:cNvPr id="7" name="页脚占位符 5"/>
          <p:cNvSpPr>
            <a:spLocks noGrp="1"/>
          </p:cNvSpPr>
          <p:nvPr>
            <p:ph type="ftr" sz="quarter" idx="11"/>
          </p:nvPr>
        </p:nvSpPr>
        <p:spPr bwMode="auto"/>
        <p:txBody>
          <a:bodyPr/>
          <a:lstStyle/>
          <a:p>
            <a:pPr>
              <a:defRPr/>
            </a:pPr>
            <a:endParaRPr lang="zh-CN"/>
          </a:p>
        </p:txBody>
      </p:sp>
      <p:sp>
        <p:nvSpPr>
          <p:cNvPr id="8" name="灯片编号占位符 6"/>
          <p:cNvSpPr>
            <a:spLocks noGrp="1"/>
          </p:cNvSpPr>
          <p:nvPr>
            <p:ph type="sldNum" sz="quarter" idx="12"/>
          </p:nvPr>
        </p:nvSpPr>
        <p:spPr bwMode="auto"/>
        <p:txBody>
          <a:bodyPr/>
          <a:lstStyle/>
          <a:p>
            <a:pPr>
              <a:defRPr/>
            </a:pPr>
            <a:fld id="{21CB8908-EFC9-4FA6-B31D-D78DDDFF3632}" type="slidenum">
              <a:rPr lang="en-US" altLang="zh-CN"/>
              <a:t>‹#›</a:t>
            </a:fld>
            <a:endParaRPr lang="zh-CN"/>
          </a:p>
        </p:txBody>
      </p:sp>
      <p:sp>
        <p:nvSpPr>
          <p:cNvPr id="9" name="标题 1"/>
          <p:cNvSpPr>
            <a:spLocks noGrp="1"/>
          </p:cNvSpPr>
          <p:nvPr>
            <p:ph type="title"/>
          </p:nvPr>
        </p:nvSpPr>
        <p:spPr bwMode="auto">
          <a:xfrm>
            <a:off x="838200" y="365126"/>
            <a:ext cx="10515600" cy="867522"/>
          </a:xfrm>
        </p:spPr>
        <p:txBody>
          <a:bodyPr/>
          <a:lstStyle/>
          <a:p>
            <a:pPr>
              <a:defRPr/>
            </a:pPr>
            <a:r>
              <a:rPr lang="zh-CN"/>
              <a:t>单击此处编辑母版标题样式</a:t>
            </a:r>
          </a:p>
        </p:txBody>
      </p:sp>
      <p:cxnSp>
        <p:nvCxnSpPr>
          <p:cNvPr id="10" name="直接连接符 10"/>
          <p:cNvCxnSpPr>
            <a:cxnSpLocks/>
          </p:cNvCxnSpPr>
          <p:nvPr/>
        </p:nvCxnSpPr>
        <p:spPr bwMode="auto">
          <a:xfrm>
            <a:off x="293076" y="1232648"/>
            <a:ext cx="11605847" cy="0"/>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图片与标题">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9788" y="457200"/>
            <a:ext cx="3932237" cy="1600200"/>
          </a:xfrm>
          <a:prstGeom prst="rect">
            <a:avLst/>
          </a:prstGeom>
        </p:spPr>
        <p:txBody>
          <a:bodyPr anchor="b"/>
          <a:lstStyle>
            <a:lvl1pPr>
              <a:defRPr sz="3200"/>
            </a:lvl1pPr>
          </a:lstStyle>
          <a:p>
            <a:pPr>
              <a:defRPr/>
            </a:pPr>
            <a:r>
              <a:rPr lang="zh-CN"/>
              <a:t>单击此处编辑母版标题样式</a:t>
            </a:r>
            <a:endParaRPr/>
          </a:p>
        </p:txBody>
      </p:sp>
      <p:sp>
        <p:nvSpPr>
          <p:cNvPr id="5" name="图片占位符 2"/>
          <p:cNvSpPr>
            <a:spLocks noGrp="1"/>
          </p:cNvSpPr>
          <p:nvPr>
            <p:ph type="pic" idx="1"/>
          </p:nvPr>
        </p:nvSpPr>
        <p:spPr bwMode="auto">
          <a:xfrm>
            <a:off x="5151682" y="1847850"/>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r>
              <a:rPr lang="zh-CN"/>
              <a:t>单击图标添加图片</a:t>
            </a:r>
            <a:endParaRPr/>
          </a:p>
        </p:txBody>
      </p:sp>
      <p:sp>
        <p:nvSpPr>
          <p:cNvPr id="6" name="文本占位符 3"/>
          <p:cNvSpPr>
            <a:spLocks noGrp="1"/>
          </p:cNvSpPr>
          <p:nvPr>
            <p:ph type="body" sz="half" idx="2"/>
          </p:nvPr>
        </p:nvSpPr>
        <p:spPr bwMode="auto">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defRPr/>
            </a:pPr>
            <a:r>
              <a:rPr lang="zh-CN"/>
              <a:t>编辑母版文本样式</a:t>
            </a:r>
            <a:endParaRPr/>
          </a:p>
        </p:txBody>
      </p:sp>
      <p:sp>
        <p:nvSpPr>
          <p:cNvPr id="7" name="日期占位符 4"/>
          <p:cNvSpPr>
            <a:spLocks noGrp="1"/>
          </p:cNvSpPr>
          <p:nvPr>
            <p:ph type="dt" sz="half" idx="10"/>
          </p:nvPr>
        </p:nvSpPr>
        <p:spPr bwMode="auto"/>
        <p:txBody>
          <a:bodyPr/>
          <a:lstStyle/>
          <a:p>
            <a:pPr>
              <a:defRPr/>
            </a:pPr>
            <a:fld id="{B0D5103C-91B6-4B83-A814-B75A75323931}" type="datetime1">
              <a:rPr lang="en-US" altLang="zh-CN"/>
              <a:t>8/20/2022</a:t>
            </a:fld>
            <a:endParaRPr lang="zh-CN"/>
          </a:p>
        </p:txBody>
      </p:sp>
      <p:sp>
        <p:nvSpPr>
          <p:cNvPr id="8" name="页脚占位符 5"/>
          <p:cNvSpPr>
            <a:spLocks noGrp="1"/>
          </p:cNvSpPr>
          <p:nvPr>
            <p:ph type="ftr" sz="quarter" idx="11"/>
          </p:nvPr>
        </p:nvSpPr>
        <p:spPr bwMode="auto"/>
        <p:txBody>
          <a:bodyPr/>
          <a:lstStyle/>
          <a:p>
            <a:pPr>
              <a:defRPr/>
            </a:pPr>
            <a:endParaRPr lang="zh-CN"/>
          </a:p>
        </p:txBody>
      </p:sp>
      <p:sp>
        <p:nvSpPr>
          <p:cNvPr id="9" name="灯片编号占位符 6"/>
          <p:cNvSpPr>
            <a:spLocks noGrp="1"/>
          </p:cNvSpPr>
          <p:nvPr>
            <p:ph type="sldNum" sz="quarter" idx="12"/>
          </p:nvPr>
        </p:nvSpPr>
        <p:spPr bwMode="auto"/>
        <p:txBody>
          <a:bodyPr/>
          <a:lstStyle/>
          <a:p>
            <a:pPr>
              <a:defRPr/>
            </a:pPr>
            <a:fld id="{21CB8908-EFC9-4FA6-B31D-D78DDDFF3632}" type="slidenum">
              <a:rPr lang="en-US" altLang="zh-CN"/>
              <a:t>‹#›</a:t>
            </a:fld>
            <a:endParaRPr lang="zh-CN"/>
          </a:p>
        </p:txBody>
      </p:sp>
      <p:cxnSp>
        <p:nvCxnSpPr>
          <p:cNvPr id="10" name="直接连接符 9"/>
          <p:cNvCxnSpPr>
            <a:cxnSpLocks/>
          </p:cNvCxnSpPr>
          <p:nvPr/>
        </p:nvCxnSpPr>
        <p:spPr bwMode="auto">
          <a:xfrm>
            <a:off x="4876800" y="349677"/>
            <a:ext cx="23446" cy="5746323"/>
          </a:xfrm>
          <a:prstGeom prst="line">
            <a:avLst/>
          </a:prstGeom>
          <a:ln w="76200">
            <a:solidFill>
              <a:schemeClr val="tx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bwMode="auto">
        <a:xfrm>
          <a:off x="0" y="0"/>
          <a:ext cx="0" cy="0"/>
          <a:chOff x="0" y="0"/>
          <a:chExt cx="0" cy="0"/>
        </a:xfrm>
      </p:grpSpPr>
      <p:sp>
        <p:nvSpPr>
          <p:cNvPr id="4" name="标题占位符 1"/>
          <p:cNvSpPr>
            <a:spLocks noGrp="1"/>
          </p:cNvSpPr>
          <p:nvPr>
            <p:ph type="title"/>
          </p:nvPr>
        </p:nvSpPr>
        <p:spPr bwMode="auto">
          <a:xfrm>
            <a:off x="838200" y="340147"/>
            <a:ext cx="10515600" cy="847584"/>
          </a:xfrm>
          <a:prstGeom prst="rect">
            <a:avLst/>
          </a:prstGeom>
        </p:spPr>
        <p:txBody>
          <a:bodyPr vert="horz" lIns="91440" tIns="45720" rIns="91440" bIns="45720" rtlCol="0" anchor="ctr">
            <a:normAutofit/>
          </a:bodyPr>
          <a:lstStyle/>
          <a:p>
            <a:pPr>
              <a:defRPr/>
            </a:pPr>
            <a:r>
              <a:rPr lang="zh-CN"/>
              <a:t>单击此处编辑母版标题样式</a:t>
            </a:r>
            <a:endParaRPr/>
          </a:p>
        </p:txBody>
      </p:sp>
      <p:sp>
        <p:nvSpPr>
          <p:cNvPr id="5" name="文本占位符 2"/>
          <p:cNvSpPr>
            <a:spLocks noGrp="1"/>
          </p:cNvSpPr>
          <p:nvPr>
            <p:ph type="body" idx="1"/>
          </p:nvPr>
        </p:nvSpPr>
        <p:spPr bwMode="auto">
          <a:xfrm>
            <a:off x="838200" y="1367117"/>
            <a:ext cx="10515600" cy="4809845"/>
          </a:xfrm>
          <a:prstGeom prst="rect">
            <a:avLst/>
          </a:prstGeom>
        </p:spPr>
        <p:txBody>
          <a:bodyPr vert="horz" lIns="91440" tIns="45720" rIns="91440" bIns="45720" rtlCol="0">
            <a:normAutofit/>
          </a:bodyPr>
          <a:lstStyle/>
          <a:p>
            <a:pPr lvl="0">
              <a:defRPr/>
            </a:pPr>
            <a:r>
              <a:rPr lang="zh-CN"/>
              <a:t>单击此处编辑母版文本样式</a:t>
            </a:r>
            <a:endParaRPr/>
          </a:p>
          <a:p>
            <a:pPr lvl="1">
              <a:defRPr/>
            </a:pPr>
            <a:r>
              <a:rPr lang="zh-CN"/>
              <a:t>第二级</a:t>
            </a:r>
            <a:endParaRPr/>
          </a:p>
          <a:p>
            <a:pPr lvl="2">
              <a:defRPr/>
            </a:pPr>
            <a:r>
              <a:rPr lang="zh-CN"/>
              <a:t>第三级</a:t>
            </a:r>
            <a:endParaRPr/>
          </a:p>
          <a:p>
            <a:pPr lvl="3">
              <a:defRPr/>
            </a:pPr>
            <a:r>
              <a:rPr lang="zh-CN"/>
              <a:t>第四级</a:t>
            </a:r>
            <a:endParaRPr/>
          </a:p>
          <a:p>
            <a:pPr lvl="4">
              <a:defRPr/>
            </a:pPr>
            <a:r>
              <a:rPr lang="zh-CN"/>
              <a:t>第五级</a:t>
            </a:r>
            <a:endParaRPr/>
          </a:p>
        </p:txBody>
      </p:sp>
      <p:sp>
        <p:nvSpPr>
          <p:cNvPr id="6" name="日期占位符 3"/>
          <p:cNvSpPr>
            <a:spLocks noGrp="1"/>
          </p:cNvSpPr>
          <p:nvPr>
            <p:ph type="dt" sz="half" idx="2"/>
          </p:nvPr>
        </p:nvSpPr>
        <p:spPr bwMode="auto">
          <a:xfrm>
            <a:off x="838200" y="6356350"/>
            <a:ext cx="2743200" cy="365125"/>
          </a:xfrm>
          <a:prstGeom prst="rect">
            <a:avLst/>
          </a:prstGeom>
        </p:spPr>
        <p:txBody>
          <a:bodyPr vert="horz" lIns="91440" tIns="45720" rIns="91440" bIns="45720" rtlCol="0" anchor="ctr"/>
          <a:lstStyle>
            <a:lvl1pPr algn="l">
              <a:defRPr sz="1200">
                <a:solidFill>
                  <a:schemeClr val="tx1"/>
                </a:solidFill>
              </a:defRPr>
            </a:lvl1pPr>
          </a:lstStyle>
          <a:p>
            <a:pPr>
              <a:defRPr/>
            </a:pPr>
            <a:fld id="{CC89D34F-CA4B-4B82-9907-01EC8276BA7A}" type="datetime1">
              <a:rPr lang="en-US" altLang="zh-CN"/>
              <a:t>8/20/2022</a:t>
            </a:fld>
            <a:endParaRPr lang="zh-CN"/>
          </a:p>
        </p:txBody>
      </p:sp>
      <p:sp>
        <p:nvSpPr>
          <p:cNvPr id="7" name="页脚占位符 4"/>
          <p:cNvSpPr>
            <a:spLocks noGrp="1"/>
          </p:cNvSpPr>
          <p:nvPr>
            <p:ph type="ftr" sz="quarter" idx="3"/>
          </p:nvPr>
        </p:nvSpPr>
        <p:spPr bwMode="auto">
          <a:xfrm>
            <a:off x="4038600" y="6356350"/>
            <a:ext cx="4114800" cy="365125"/>
          </a:xfrm>
          <a:prstGeom prst="rect">
            <a:avLst/>
          </a:prstGeom>
        </p:spPr>
        <p:txBody>
          <a:bodyPr vert="horz" lIns="91440" tIns="45720" rIns="91440" bIns="45720" rtlCol="0" anchor="ctr"/>
          <a:lstStyle>
            <a:lvl1pPr algn="ctr">
              <a:defRPr sz="1200">
                <a:solidFill>
                  <a:schemeClr val="tx1"/>
                </a:solidFill>
              </a:defRPr>
            </a:lvl1pPr>
          </a:lstStyle>
          <a:p>
            <a:pPr>
              <a:defRPr/>
            </a:pPr>
            <a:endParaRPr lang="zh-CN"/>
          </a:p>
        </p:txBody>
      </p:sp>
      <p:sp>
        <p:nvSpPr>
          <p:cNvPr id="8" name="灯片编号占位符 5"/>
          <p:cNvSpPr>
            <a:spLocks noGrp="1"/>
          </p:cNvSpPr>
          <p:nvPr>
            <p:ph type="sldNum" sz="quarter" idx="4"/>
          </p:nvPr>
        </p:nvSpPr>
        <p:spPr bwMode="auto">
          <a:xfrm>
            <a:off x="8610600" y="6356350"/>
            <a:ext cx="2743200" cy="365125"/>
          </a:xfrm>
          <a:prstGeom prst="rect">
            <a:avLst/>
          </a:prstGeom>
        </p:spPr>
        <p:txBody>
          <a:bodyPr vert="horz" lIns="91440" tIns="45720" rIns="91440" bIns="45720" rtlCol="0" anchor="ctr"/>
          <a:lstStyle>
            <a:lvl1pPr algn="r">
              <a:defRPr sz="1200">
                <a:solidFill>
                  <a:schemeClr val="tx1"/>
                </a:solidFill>
              </a:defRPr>
            </a:lvl1pPr>
          </a:lstStyle>
          <a:p>
            <a:pPr>
              <a:defRPr/>
            </a:pPr>
            <a:fld id="{21CB8908-EFC9-4FA6-B31D-D78DDDFF3632}" type="slidenum">
              <a:rPr lang="en-US" altLang="zh-CN"/>
              <a:t>‹#›</a:t>
            </a:fld>
            <a:endParaRPr lang="zh-CN"/>
          </a:p>
        </p:txBody>
      </p:sp>
      <p:pic>
        <p:nvPicPr>
          <p:cNvPr id="9" name="Picture 2" descr="logo"/>
          <p:cNvPicPr>
            <a:picLocks noChangeAspect="1" noChangeArrowheads="1"/>
          </p:cNvPicPr>
          <p:nvPr/>
        </p:nvPicPr>
        <p:blipFill>
          <a:blip r:embed="rId13"/>
          <a:srcRect t="6128" r="72128" b="-1"/>
          <a:stretch/>
        </p:blipFill>
        <p:spPr bwMode="auto">
          <a:xfrm>
            <a:off x="11026561" y="552311"/>
            <a:ext cx="990628" cy="55936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a:lnSpc>
          <a:spcPct val="90000"/>
        </a:lnSpc>
        <a:spcBef>
          <a:spcPts val="0"/>
        </a:spcBef>
        <a:buNone/>
        <a:defRPr sz="4400" b="1">
          <a:solidFill>
            <a:schemeClr val="tx1">
              <a:lumMod val="75000"/>
            </a:schemeClr>
          </a:solidFill>
          <a:latin typeface="黑体"/>
          <a:ea typeface="黑体"/>
          <a:cs typeface="+mj-cs"/>
        </a:defRPr>
      </a:lvl1pPr>
    </p:titleStyle>
    <p:body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zh-C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6.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标题 1"/>
          <p:cNvSpPr>
            <a:spLocks noGrp="1"/>
          </p:cNvSpPr>
          <p:nvPr>
            <p:ph type="ctrTitle"/>
          </p:nvPr>
        </p:nvSpPr>
        <p:spPr bwMode="auto">
          <a:xfrm>
            <a:off x="-96688" y="4077072"/>
            <a:ext cx="12225338" cy="856564"/>
          </a:xfrm>
        </p:spPr>
        <p:txBody>
          <a:bodyPr>
            <a:normAutofit/>
          </a:bodyPr>
          <a:lstStyle/>
          <a:p>
            <a:pPr>
              <a:defRPr/>
            </a:pPr>
            <a:r>
              <a:rPr lang="zh-CN" altLang="en-US" sz="3600" b="0" dirty="0">
                <a:solidFill>
                  <a:schemeClr val="bg1">
                    <a:lumMod val="10000"/>
                  </a:schemeClr>
                </a:solidFill>
                <a:latin typeface="Rockwell Extra Bold" panose="02060903040505020403" pitchFamily="18" charset="0"/>
              </a:rPr>
              <a:t>南方先进光源储存环束流集体效应初步研究</a:t>
            </a:r>
            <a:endParaRPr sz="3600" b="0" dirty="0">
              <a:solidFill>
                <a:schemeClr val="bg1">
                  <a:lumMod val="10000"/>
                </a:schemeClr>
              </a:solidFill>
              <a:latin typeface="Rockwell Extra Bold" panose="02060903040505020403" pitchFamily="18" charset="0"/>
            </a:endParaRPr>
          </a:p>
        </p:txBody>
      </p:sp>
      <p:sp>
        <p:nvSpPr>
          <p:cNvPr id="5" name="副标题 2"/>
          <p:cNvSpPr>
            <a:spLocks noGrp="1"/>
          </p:cNvSpPr>
          <p:nvPr>
            <p:ph type="subTitle" idx="1"/>
          </p:nvPr>
        </p:nvSpPr>
        <p:spPr bwMode="auto">
          <a:xfrm>
            <a:off x="-23580" y="5373216"/>
            <a:ext cx="12208668" cy="576064"/>
          </a:xfrm>
        </p:spPr>
        <p:txBody>
          <a:bodyPr/>
          <a:lstStyle/>
          <a:p>
            <a:pPr>
              <a:defRPr/>
            </a:pPr>
            <a:r>
              <a:rPr lang="zh-CN" altLang="en-US" sz="2800" dirty="0">
                <a:solidFill>
                  <a:schemeClr val="bg1">
                    <a:lumMod val="10000"/>
                  </a:schemeClr>
                </a:solidFill>
                <a:latin typeface="Arial Black" panose="020B0A04020102020204" pitchFamily="34" charset="0"/>
              </a:rPr>
              <a:t>李志平   赵瑀</a:t>
            </a:r>
            <a:endParaRPr lang="en-US" altLang="zh-CN" sz="2800" dirty="0">
              <a:solidFill>
                <a:schemeClr val="bg1">
                  <a:lumMod val="10000"/>
                </a:schemeClr>
              </a:solidFill>
              <a:latin typeface="Arial Black" panose="020B0A04020102020204" pitchFamily="34" charset="0"/>
            </a:endParaRPr>
          </a:p>
          <a:p>
            <a:pPr>
              <a:defRPr/>
            </a:pPr>
            <a:endParaRPr lang="en-US" altLang="zh-CN" dirty="0">
              <a:solidFill>
                <a:schemeClr val="bg1">
                  <a:lumMod val="10000"/>
                </a:schemeClr>
              </a:solidFill>
              <a:latin typeface="Arial Black" panose="020B0A04020102020204" pitchFamily="34" charset="0"/>
            </a:endParaRPr>
          </a:p>
        </p:txBody>
      </p:sp>
      <p:sp>
        <p:nvSpPr>
          <p:cNvPr id="7" name="副标题 2">
            <a:extLst>
              <a:ext uri="{FF2B5EF4-FFF2-40B4-BE49-F238E27FC236}">
                <a16:creationId xmlns:a16="http://schemas.microsoft.com/office/drawing/2014/main" id="{8130CED8-F28F-4F34-8C21-A25515F64F53}"/>
              </a:ext>
            </a:extLst>
          </p:cNvPr>
          <p:cNvSpPr txBox="1">
            <a:spLocks/>
          </p:cNvSpPr>
          <p:nvPr/>
        </p:nvSpPr>
        <p:spPr bwMode="auto">
          <a:xfrm>
            <a:off x="3400442" y="6135734"/>
            <a:ext cx="5391116" cy="288884"/>
          </a:xfrm>
          <a:prstGeom prst="rect">
            <a:avLst/>
          </a:prstGeom>
          <a:noFill/>
        </p:spPr>
        <p:txBody>
          <a:bodyPr vert="horz" lIns="91440" tIns="45720" rIns="91440" bIns="45720" rtlCol="0">
            <a:normAutofit fontScale="92500" lnSpcReduction="20000"/>
          </a:bodyPr>
          <a:lstStyle>
            <a:lvl1pPr marL="0" indent="0" algn="ctr" defTabSz="914400">
              <a:lnSpc>
                <a:spcPct val="90000"/>
              </a:lnSpc>
              <a:spcBef>
                <a:spcPts val="1000"/>
              </a:spcBef>
              <a:buFont typeface="Arial"/>
              <a:buNone/>
              <a:defRPr sz="2400">
                <a:solidFill>
                  <a:schemeClr val="tx1">
                    <a:lumMod val="75000"/>
                  </a:schemeClr>
                </a:solidFill>
                <a:latin typeface="黑体"/>
                <a:ea typeface="黑体"/>
                <a:cs typeface="+mn-cs"/>
              </a:defRPr>
            </a:lvl1pPr>
            <a:lvl2pPr marL="457200" indent="0" algn="ctr" defTabSz="914400">
              <a:lnSpc>
                <a:spcPct val="90000"/>
              </a:lnSpc>
              <a:spcBef>
                <a:spcPts val="500"/>
              </a:spcBef>
              <a:buFont typeface="Arial"/>
              <a:buNone/>
              <a:defRPr sz="2000">
                <a:solidFill>
                  <a:schemeClr val="tx1">
                    <a:lumMod val="75000"/>
                  </a:schemeClr>
                </a:solidFill>
                <a:latin typeface="黑体"/>
                <a:ea typeface="黑体"/>
                <a:cs typeface="+mn-cs"/>
              </a:defRPr>
            </a:lvl2pPr>
            <a:lvl3pPr marL="914400" indent="0" algn="ctr" defTabSz="914400">
              <a:lnSpc>
                <a:spcPct val="90000"/>
              </a:lnSpc>
              <a:spcBef>
                <a:spcPts val="500"/>
              </a:spcBef>
              <a:buFont typeface="Arial"/>
              <a:buNone/>
              <a:defRPr sz="1800">
                <a:solidFill>
                  <a:schemeClr val="tx1">
                    <a:lumMod val="75000"/>
                  </a:schemeClr>
                </a:solidFill>
                <a:latin typeface="黑体"/>
                <a:ea typeface="黑体"/>
                <a:cs typeface="+mn-cs"/>
              </a:defRPr>
            </a:lvl3pPr>
            <a:lvl4pPr marL="1371600" indent="0" algn="ctr" defTabSz="914400">
              <a:lnSpc>
                <a:spcPct val="90000"/>
              </a:lnSpc>
              <a:spcBef>
                <a:spcPts val="500"/>
              </a:spcBef>
              <a:buFont typeface="Arial"/>
              <a:buNone/>
              <a:defRPr sz="1600">
                <a:solidFill>
                  <a:schemeClr val="tx1">
                    <a:lumMod val="75000"/>
                  </a:schemeClr>
                </a:solidFill>
                <a:latin typeface="黑体"/>
                <a:ea typeface="黑体"/>
                <a:cs typeface="+mn-cs"/>
              </a:defRPr>
            </a:lvl4pPr>
            <a:lvl5pPr marL="1828800" indent="0" algn="ctr" defTabSz="914400">
              <a:lnSpc>
                <a:spcPct val="90000"/>
              </a:lnSpc>
              <a:spcBef>
                <a:spcPts val="500"/>
              </a:spcBef>
              <a:buFont typeface="Arial"/>
              <a:buNone/>
              <a:defRPr sz="1600">
                <a:solidFill>
                  <a:schemeClr val="tx1">
                    <a:lumMod val="75000"/>
                  </a:schemeClr>
                </a:solidFill>
                <a:latin typeface="黑体"/>
                <a:ea typeface="黑体"/>
                <a:cs typeface="+mn-cs"/>
              </a:defRPr>
            </a:lvl5pPr>
            <a:lvl6pPr marL="2286000" indent="0" algn="ctr" defTabSz="914400">
              <a:lnSpc>
                <a:spcPct val="90000"/>
              </a:lnSpc>
              <a:spcBef>
                <a:spcPts val="500"/>
              </a:spcBef>
              <a:buFont typeface="Arial"/>
              <a:buNone/>
              <a:defRPr sz="1600">
                <a:solidFill>
                  <a:schemeClr val="tx1"/>
                </a:solidFill>
                <a:latin typeface="+mn-lt"/>
                <a:ea typeface="+mn-ea"/>
                <a:cs typeface="+mn-cs"/>
              </a:defRPr>
            </a:lvl6pPr>
            <a:lvl7pPr marL="2743200" indent="0" algn="ctr" defTabSz="914400">
              <a:lnSpc>
                <a:spcPct val="90000"/>
              </a:lnSpc>
              <a:spcBef>
                <a:spcPts val="500"/>
              </a:spcBef>
              <a:buFont typeface="Arial"/>
              <a:buNone/>
              <a:defRPr sz="1600">
                <a:solidFill>
                  <a:schemeClr val="tx1"/>
                </a:solidFill>
                <a:latin typeface="+mn-lt"/>
                <a:ea typeface="+mn-ea"/>
                <a:cs typeface="+mn-cs"/>
              </a:defRPr>
            </a:lvl7pPr>
            <a:lvl8pPr marL="3200400" indent="0" algn="ctr" defTabSz="914400">
              <a:lnSpc>
                <a:spcPct val="90000"/>
              </a:lnSpc>
              <a:spcBef>
                <a:spcPts val="500"/>
              </a:spcBef>
              <a:buFont typeface="Arial"/>
              <a:buNone/>
              <a:defRPr sz="1600">
                <a:solidFill>
                  <a:schemeClr val="tx1"/>
                </a:solidFill>
                <a:latin typeface="+mn-lt"/>
                <a:ea typeface="+mn-ea"/>
                <a:cs typeface="+mn-cs"/>
              </a:defRPr>
            </a:lvl8pPr>
            <a:lvl9pPr marL="3657600" indent="0" algn="ctr" defTabSz="914400">
              <a:lnSpc>
                <a:spcPct val="90000"/>
              </a:lnSpc>
              <a:spcBef>
                <a:spcPts val="500"/>
              </a:spcBef>
              <a:buFont typeface="Arial"/>
              <a:buNone/>
              <a:defRPr sz="1600">
                <a:solidFill>
                  <a:schemeClr val="tx1"/>
                </a:solidFill>
                <a:latin typeface="+mn-lt"/>
                <a:ea typeface="+mn-ea"/>
                <a:cs typeface="+mn-cs"/>
              </a:defRPr>
            </a:lvl9pPr>
          </a:lstStyle>
          <a:p>
            <a:pPr>
              <a:defRPr/>
            </a:pPr>
            <a:r>
              <a:rPr lang="zh-CN" altLang="en-US" sz="1800" dirty="0">
                <a:solidFill>
                  <a:schemeClr val="bg1">
                    <a:lumMod val="10000"/>
                  </a:schemeClr>
                </a:solidFill>
                <a:latin typeface="+mn-ea"/>
                <a:ea typeface="+mn-ea"/>
              </a:rPr>
              <a:t>东莞，</a:t>
            </a:r>
            <a:r>
              <a:rPr lang="en-US" altLang="zh-CN" sz="1800" dirty="0">
                <a:solidFill>
                  <a:schemeClr val="bg1">
                    <a:lumMod val="10000"/>
                  </a:schemeClr>
                </a:solidFill>
                <a:latin typeface="+mn-ea"/>
                <a:ea typeface="+mn-ea"/>
              </a:rPr>
              <a:t>2022-08-19</a:t>
            </a:r>
            <a:endParaRPr lang="zh-CN" altLang="en-US" sz="1800" dirty="0">
              <a:solidFill>
                <a:schemeClr val="bg1">
                  <a:lumMod val="10000"/>
                </a:schemeClr>
              </a:solidFill>
              <a:latin typeface="+mn-ea"/>
              <a:ea typeface="+mn-ea"/>
            </a:endParaRPr>
          </a:p>
          <a:p>
            <a:pPr>
              <a:defRPr/>
            </a:pPr>
            <a:endParaRPr lang="en-US" altLang="zh-CN" dirty="0">
              <a:solidFill>
                <a:schemeClr val="bg1">
                  <a:lumMod val="10000"/>
                </a:schemeClr>
              </a:solidFill>
              <a:latin typeface="Arial Black" panose="020B0A04020102020204" pitchFamily="34" charset="0"/>
            </a:endParaRPr>
          </a:p>
        </p:txBody>
      </p:sp>
    </p:spTree>
    <p:extLst>
      <p:ext uri="{BB962C8B-B14F-4D97-AF65-F5344CB8AC3E}">
        <p14:creationId xmlns:p14="http://schemas.microsoft.com/office/powerpoint/2010/main" val="1970908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D4A047-CBE2-4D6D-AE6C-738735E06E11}"/>
              </a:ext>
            </a:extLst>
          </p:cNvPr>
          <p:cNvSpPr>
            <a:spLocks noGrp="1"/>
          </p:cNvSpPr>
          <p:nvPr>
            <p:ph type="title"/>
          </p:nvPr>
        </p:nvSpPr>
        <p:spPr/>
        <p:txBody>
          <a:bodyPr>
            <a:normAutofit/>
          </a:bodyPr>
          <a:lstStyle/>
          <a:p>
            <a:r>
              <a:rPr lang="zh-CN" altLang="en-US" sz="3200" dirty="0">
                <a:latin typeface="微软雅黑" panose="020B0503020204020204" pitchFamily="34" charset="-122"/>
                <a:ea typeface="微软雅黑" panose="020B0503020204020204" pitchFamily="34" charset="-122"/>
              </a:rPr>
              <a:t>微波不稳定性</a:t>
            </a:r>
          </a:p>
        </p:txBody>
      </p:sp>
      <p:sp>
        <p:nvSpPr>
          <p:cNvPr id="11" name="文本框 10">
            <a:extLst>
              <a:ext uri="{FF2B5EF4-FFF2-40B4-BE49-F238E27FC236}">
                <a16:creationId xmlns:a16="http://schemas.microsoft.com/office/drawing/2014/main" id="{ECA2810E-B59B-470C-8C61-7559597EB9E3}"/>
              </a:ext>
            </a:extLst>
          </p:cNvPr>
          <p:cNvSpPr txBox="1"/>
          <p:nvPr/>
        </p:nvSpPr>
        <p:spPr>
          <a:xfrm>
            <a:off x="1775520" y="2200690"/>
            <a:ext cx="2448272"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微波不稳定性阈值</a:t>
            </a:r>
          </a:p>
        </p:txBody>
      </p:sp>
      <p:sp>
        <p:nvSpPr>
          <p:cNvPr id="12" name="文本框 11">
            <a:extLst>
              <a:ext uri="{FF2B5EF4-FFF2-40B4-BE49-F238E27FC236}">
                <a16:creationId xmlns:a16="http://schemas.microsoft.com/office/drawing/2014/main" id="{EABC5D14-CF46-400C-B0F2-24AD15C702D0}"/>
              </a:ext>
            </a:extLst>
          </p:cNvPr>
          <p:cNvSpPr txBox="1"/>
          <p:nvPr/>
        </p:nvSpPr>
        <p:spPr>
          <a:xfrm>
            <a:off x="407368" y="1412776"/>
            <a:ext cx="9361040"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微波不稳定性对</a:t>
            </a:r>
            <a:r>
              <a:rPr lang="en-US" altLang="zh-CN" sz="2000" dirty="0">
                <a:latin typeface="微软雅黑" panose="020B0503020204020204" pitchFamily="34" charset="-122"/>
                <a:ea typeface="微软雅黑" panose="020B0503020204020204" pitchFamily="34" charset="-122"/>
              </a:rPr>
              <a:t>SAPS</a:t>
            </a:r>
            <a:r>
              <a:rPr lang="zh-CN" altLang="en-US" sz="2000" dirty="0">
                <a:latin typeface="微软雅黑" panose="020B0503020204020204" pitchFamily="34" charset="-122"/>
                <a:ea typeface="微软雅黑" panose="020B0503020204020204" pitchFamily="34" charset="-122"/>
              </a:rPr>
              <a:t>储存环纵向束流参数的影响</a:t>
            </a:r>
          </a:p>
        </p:txBody>
      </p:sp>
      <p:graphicFrame>
        <p:nvGraphicFramePr>
          <p:cNvPr id="4" name="表格 3">
            <a:extLst>
              <a:ext uri="{FF2B5EF4-FFF2-40B4-BE49-F238E27FC236}">
                <a16:creationId xmlns:a16="http://schemas.microsoft.com/office/drawing/2014/main" id="{7711B8E9-B807-43FB-BAF3-DFB490333954}"/>
              </a:ext>
            </a:extLst>
          </p:cNvPr>
          <p:cNvGraphicFramePr>
            <a:graphicFrameLocks noGrp="1"/>
          </p:cNvGraphicFramePr>
          <p:nvPr>
            <p:extLst>
              <p:ext uri="{D42A27DB-BD31-4B8C-83A1-F6EECF244321}">
                <p14:modId xmlns:p14="http://schemas.microsoft.com/office/powerpoint/2010/main" val="299218901"/>
              </p:ext>
            </p:extLst>
          </p:nvPr>
        </p:nvGraphicFramePr>
        <p:xfrm>
          <a:off x="419809" y="2780929"/>
          <a:ext cx="4977050" cy="3189258"/>
        </p:xfrm>
        <a:graphic>
          <a:graphicData uri="http://schemas.openxmlformats.org/drawingml/2006/table">
            <a:tbl>
              <a:tblPr firstRow="1" bandRow="1">
                <a:tableStyleId>{7DF18680-E054-41AD-8BC1-D1AEF772440D}</a:tableStyleId>
              </a:tblPr>
              <a:tblGrid>
                <a:gridCol w="2488525">
                  <a:extLst>
                    <a:ext uri="{9D8B030D-6E8A-4147-A177-3AD203B41FA5}">
                      <a16:colId xmlns:a16="http://schemas.microsoft.com/office/drawing/2014/main" val="3737583026"/>
                    </a:ext>
                  </a:extLst>
                </a:gridCol>
                <a:gridCol w="2488525">
                  <a:extLst>
                    <a:ext uri="{9D8B030D-6E8A-4147-A177-3AD203B41FA5}">
                      <a16:colId xmlns:a16="http://schemas.microsoft.com/office/drawing/2014/main" val="2381139796"/>
                    </a:ext>
                  </a:extLst>
                </a:gridCol>
              </a:tblGrid>
              <a:tr h="773474">
                <a:tc>
                  <a:txBody>
                    <a:bodyPr/>
                    <a:lstStyle/>
                    <a:p>
                      <a:pPr algn="ctr"/>
                      <a:r>
                        <a:rPr lang="zh-CN" altLang="en-US" sz="1800" dirty="0"/>
                        <a:t>主要参数设计</a:t>
                      </a:r>
                      <a:endParaRPr lang="zh-CN" altLang="en-US" sz="1800" b="1" dirty="0">
                        <a:solidFill>
                          <a:schemeClr val="lt1"/>
                        </a:solidFill>
                        <a:latin typeface="+mn-lt"/>
                        <a:ea typeface="+mn-ea"/>
                        <a:cs typeface="+mn-cs"/>
                      </a:endParaRPr>
                    </a:p>
                  </a:txBody>
                  <a:tcPr anchor="ctr"/>
                </a:tc>
                <a:tc>
                  <a:txBody>
                    <a:bodyPr/>
                    <a:lstStyle/>
                    <a:p>
                      <a:pPr algn="ctr"/>
                      <a:r>
                        <a:rPr lang="zh-CN" altLang="en-US" sz="1800" dirty="0"/>
                        <a:t>微波不稳定性阈值</a:t>
                      </a:r>
                      <a:endParaRPr lang="zh-CN" altLang="en-US" sz="1800" b="1" dirty="0">
                        <a:solidFill>
                          <a:schemeClr val="lt1"/>
                        </a:solidFill>
                        <a:latin typeface="+mn-lt"/>
                        <a:ea typeface="+mn-ea"/>
                        <a:cs typeface="+mn-cs"/>
                      </a:endParaRPr>
                    </a:p>
                  </a:txBody>
                  <a:tcPr anchor="ctr"/>
                </a:tc>
                <a:extLst>
                  <a:ext uri="{0D108BD9-81ED-4DB2-BD59-A6C34878D82A}">
                    <a16:rowId xmlns:a16="http://schemas.microsoft.com/office/drawing/2014/main" val="4292516143"/>
                  </a:ext>
                </a:extLst>
              </a:tr>
              <a:tr h="1207892">
                <a:tc>
                  <a:txBody>
                    <a:bodyPr/>
                    <a:lstStyle/>
                    <a:p>
                      <a:pPr algn="ctr"/>
                      <a:r>
                        <a:rPr lang="en-US" altLang="zh-CN" sz="1600" dirty="0">
                          <a:latin typeface="微软雅黑 Light" panose="020B0502040204020203" pitchFamily="34" charset="-122"/>
                          <a:ea typeface="微软雅黑 Light" panose="020B0502040204020203" pitchFamily="34" charset="-122"/>
                        </a:rPr>
                        <a:t>Bare Lattice 20220726</a:t>
                      </a:r>
                      <a:r>
                        <a:rPr lang="zh-CN" altLang="en-US" sz="1600" dirty="0">
                          <a:latin typeface="微软雅黑 Light" panose="020B0502040204020203" pitchFamily="34" charset="-122"/>
                          <a:ea typeface="微软雅黑 Light" panose="020B0502040204020203" pitchFamily="34" charset="-122"/>
                        </a:rPr>
                        <a:t>，</a:t>
                      </a:r>
                      <a:endParaRPr lang="en-US" altLang="zh-CN" sz="1600" dirty="0">
                        <a:latin typeface="微软雅黑 Light" panose="020B0502040204020203" pitchFamily="34" charset="-122"/>
                        <a:ea typeface="微软雅黑 Light" panose="020B0502040204020203" pitchFamily="34" charset="-122"/>
                      </a:endParaRPr>
                    </a:p>
                    <a:p>
                      <a:pPr algn="ctr"/>
                      <a:r>
                        <a:rPr lang="en-US" altLang="zh-CN" sz="1600" dirty="0">
                          <a:latin typeface="微软雅黑 Light" panose="020B0502040204020203" pitchFamily="34" charset="-122"/>
                          <a:ea typeface="微软雅黑 Light" panose="020B0502040204020203" pitchFamily="34" charset="-122"/>
                        </a:rPr>
                        <a:t>No HC</a:t>
                      </a:r>
                      <a:endParaRPr lang="zh-CN" altLang="en-US" sz="1600" dirty="0">
                        <a:latin typeface="微软雅黑 Light" panose="020B0502040204020203" pitchFamily="34" charset="-122"/>
                        <a:ea typeface="微软雅黑 Light" panose="020B0502040204020203" pitchFamily="34" charset="-122"/>
                      </a:endParaRPr>
                    </a:p>
                  </a:txBody>
                  <a:tcPr anchor="ctr"/>
                </a:tc>
                <a:tc>
                  <a:txBody>
                    <a:bodyPr/>
                    <a:lstStyle/>
                    <a:p>
                      <a:pPr algn="ctr"/>
                      <a:r>
                        <a:rPr lang="en-US" altLang="zh-CN" sz="1800" dirty="0">
                          <a:latin typeface="微软雅黑 Light" panose="020B0502040204020203" pitchFamily="34" charset="-122"/>
                          <a:ea typeface="微软雅黑 Light" panose="020B0502040204020203" pitchFamily="34" charset="-122"/>
                        </a:rPr>
                        <a:t>0.9nC</a:t>
                      </a:r>
                      <a:endParaRPr lang="zh-CN" altLang="en-US" sz="1800" dirty="0">
                        <a:latin typeface="微软雅黑 Light" panose="020B0502040204020203" pitchFamily="34" charset="-122"/>
                        <a:ea typeface="微软雅黑 Light" panose="020B0502040204020203" pitchFamily="34" charset="-122"/>
                      </a:endParaRPr>
                    </a:p>
                  </a:txBody>
                  <a:tcPr anchor="ctr"/>
                </a:tc>
                <a:extLst>
                  <a:ext uri="{0D108BD9-81ED-4DB2-BD59-A6C34878D82A}">
                    <a16:rowId xmlns:a16="http://schemas.microsoft.com/office/drawing/2014/main" val="2055757206"/>
                  </a:ext>
                </a:extLst>
              </a:tr>
              <a:tr h="1207892">
                <a:tc>
                  <a:txBody>
                    <a:bodyPr/>
                    <a:lstStyle/>
                    <a:p>
                      <a:pPr algn="ctr"/>
                      <a:r>
                        <a:rPr lang="en-US" altLang="zh-CN" sz="1600" dirty="0">
                          <a:latin typeface="微软雅黑 Light" panose="020B0502040204020203" pitchFamily="34" charset="-122"/>
                          <a:ea typeface="微软雅黑 Light" panose="020B0502040204020203" pitchFamily="34" charset="-122"/>
                        </a:rPr>
                        <a:t>Bare Lattice 20220726</a:t>
                      </a:r>
                      <a:r>
                        <a:rPr lang="zh-CN" altLang="en-US" sz="1600" dirty="0">
                          <a:latin typeface="微软雅黑 Light" panose="020B0502040204020203" pitchFamily="34" charset="-122"/>
                          <a:ea typeface="微软雅黑 Light" panose="020B0502040204020203" pitchFamily="34" charset="-122"/>
                        </a:rPr>
                        <a:t>，</a:t>
                      </a:r>
                      <a:endParaRPr lang="en-US" altLang="zh-CN" sz="1600" dirty="0">
                        <a:latin typeface="微软雅黑 Light" panose="020B0502040204020203" pitchFamily="34" charset="-122"/>
                        <a:ea typeface="微软雅黑 Light" panose="020B0502040204020203" pitchFamily="34" charset="-122"/>
                      </a:endParaRPr>
                    </a:p>
                    <a:p>
                      <a:pPr algn="ctr"/>
                      <a:r>
                        <a:rPr lang="en-US" altLang="zh-CN" sz="1600" dirty="0">
                          <a:latin typeface="微软雅黑 Light" panose="020B0502040204020203" pitchFamily="34" charset="-122"/>
                          <a:ea typeface="微软雅黑 Light" panose="020B0502040204020203" pitchFamily="34" charset="-122"/>
                        </a:rPr>
                        <a:t>idea HC</a:t>
                      </a:r>
                      <a:endParaRPr lang="zh-CN" altLang="en-US" sz="1600" dirty="0">
                        <a:solidFill>
                          <a:schemeClr val="dk1"/>
                        </a:solidFill>
                        <a:latin typeface="微软雅黑 Light" panose="020B0502040204020203" pitchFamily="34" charset="-122"/>
                        <a:ea typeface="微软雅黑 Light" panose="020B0502040204020203" pitchFamily="34" charset="-122"/>
                        <a:cs typeface="+mn-cs"/>
                      </a:endParaRPr>
                    </a:p>
                  </a:txBody>
                  <a:tcPr anchor="ctr"/>
                </a:tc>
                <a:tc>
                  <a:txBody>
                    <a:bodyPr/>
                    <a:lstStyle/>
                    <a:p>
                      <a:pPr algn="ctr"/>
                      <a:r>
                        <a:rPr lang="en-US" altLang="zh-CN" sz="1800" dirty="0">
                          <a:latin typeface="微软雅黑 Light" panose="020B0502040204020203" pitchFamily="34" charset="-122"/>
                          <a:ea typeface="微软雅黑 Light" panose="020B0502040204020203" pitchFamily="34" charset="-122"/>
                        </a:rPr>
                        <a:t>2.0nC</a:t>
                      </a:r>
                      <a:endParaRPr lang="zh-CN" altLang="en-US" sz="1800" dirty="0">
                        <a:latin typeface="微软雅黑 Light" panose="020B0502040204020203" pitchFamily="34" charset="-122"/>
                        <a:ea typeface="微软雅黑 Light" panose="020B0502040204020203" pitchFamily="34" charset="-122"/>
                      </a:endParaRPr>
                    </a:p>
                  </a:txBody>
                  <a:tcPr anchor="ctr"/>
                </a:tc>
                <a:extLst>
                  <a:ext uri="{0D108BD9-81ED-4DB2-BD59-A6C34878D82A}">
                    <a16:rowId xmlns:a16="http://schemas.microsoft.com/office/drawing/2014/main" val="3618046772"/>
                  </a:ext>
                </a:extLst>
              </a:tr>
            </a:tbl>
          </a:graphicData>
        </a:graphic>
      </p:graphicFrame>
      <p:graphicFrame>
        <p:nvGraphicFramePr>
          <p:cNvPr id="5" name="表格 4">
            <a:extLst>
              <a:ext uri="{FF2B5EF4-FFF2-40B4-BE49-F238E27FC236}">
                <a16:creationId xmlns:a16="http://schemas.microsoft.com/office/drawing/2014/main" id="{1330150A-C169-4BDE-AC04-94D987D24DA5}"/>
              </a:ext>
            </a:extLst>
          </p:cNvPr>
          <p:cNvGraphicFramePr>
            <a:graphicFrameLocks noGrp="1"/>
          </p:cNvGraphicFramePr>
          <p:nvPr>
            <p:extLst>
              <p:ext uri="{D42A27DB-BD31-4B8C-83A1-F6EECF244321}">
                <p14:modId xmlns:p14="http://schemas.microsoft.com/office/powerpoint/2010/main" val="899751054"/>
              </p:ext>
            </p:extLst>
          </p:nvPr>
        </p:nvGraphicFramePr>
        <p:xfrm>
          <a:off x="6023991" y="2780929"/>
          <a:ext cx="5748200" cy="3189262"/>
        </p:xfrm>
        <a:graphic>
          <a:graphicData uri="http://schemas.openxmlformats.org/drawingml/2006/table">
            <a:tbl>
              <a:tblPr firstRow="1" bandRow="1">
                <a:tableStyleId>{5C22544A-7EE6-4342-B048-85BDC9FD1C3A}</a:tableStyleId>
              </a:tblPr>
              <a:tblGrid>
                <a:gridCol w="1437050">
                  <a:extLst>
                    <a:ext uri="{9D8B030D-6E8A-4147-A177-3AD203B41FA5}">
                      <a16:colId xmlns:a16="http://schemas.microsoft.com/office/drawing/2014/main" val="692774137"/>
                    </a:ext>
                  </a:extLst>
                </a:gridCol>
                <a:gridCol w="1437050">
                  <a:extLst>
                    <a:ext uri="{9D8B030D-6E8A-4147-A177-3AD203B41FA5}">
                      <a16:colId xmlns:a16="http://schemas.microsoft.com/office/drawing/2014/main" val="4100946538"/>
                    </a:ext>
                  </a:extLst>
                </a:gridCol>
                <a:gridCol w="1437050">
                  <a:extLst>
                    <a:ext uri="{9D8B030D-6E8A-4147-A177-3AD203B41FA5}">
                      <a16:colId xmlns:a16="http://schemas.microsoft.com/office/drawing/2014/main" val="1288604635"/>
                    </a:ext>
                  </a:extLst>
                </a:gridCol>
                <a:gridCol w="1437050">
                  <a:extLst>
                    <a:ext uri="{9D8B030D-6E8A-4147-A177-3AD203B41FA5}">
                      <a16:colId xmlns:a16="http://schemas.microsoft.com/office/drawing/2014/main" val="2395184394"/>
                    </a:ext>
                  </a:extLst>
                </a:gridCol>
              </a:tblGrid>
              <a:tr h="406133">
                <a:tc rowSpan="2">
                  <a:txBody>
                    <a:bodyPr/>
                    <a:lstStyle/>
                    <a:p>
                      <a:pPr algn="ctr"/>
                      <a:r>
                        <a:rPr lang="zh-CN" altLang="en-US" dirty="0"/>
                        <a:t>流强</a:t>
                      </a:r>
                    </a:p>
                  </a:txBody>
                  <a:tcPr anchor="ctr"/>
                </a:tc>
                <a:tc rowSpan="2">
                  <a:txBody>
                    <a:bodyPr/>
                    <a:lstStyle/>
                    <a:p>
                      <a:pPr algn="ctr"/>
                      <a:r>
                        <a:rPr lang="zh-CN" altLang="en-US" dirty="0"/>
                        <a:t>参数</a:t>
                      </a:r>
                    </a:p>
                  </a:txBody>
                  <a:tcPr anchor="ctr">
                    <a:solidFill>
                      <a:srgbClr val="5B9BD5"/>
                    </a:solidFill>
                  </a:tcPr>
                </a:tc>
                <a:tc gridSpan="2">
                  <a:txBody>
                    <a:bodyPr/>
                    <a:lstStyle/>
                    <a:p>
                      <a:pPr algn="ctr"/>
                      <a:r>
                        <a:rPr lang="en-US" altLang="zh-CN" dirty="0"/>
                        <a:t>SAPS-20220726</a:t>
                      </a:r>
                      <a:endParaRPr lang="zh-CN" altLang="en-US" dirty="0"/>
                    </a:p>
                  </a:txBody>
                  <a:tcPr anchor="ctr"/>
                </a:tc>
                <a:tc hMerge="1">
                  <a:txBody>
                    <a:bodyPr/>
                    <a:lstStyle/>
                    <a:p>
                      <a:endParaRPr lang="zh-CN" altLang="en-US" dirty="0"/>
                    </a:p>
                  </a:txBody>
                  <a:tcPr/>
                </a:tc>
                <a:extLst>
                  <a:ext uri="{0D108BD9-81ED-4DB2-BD59-A6C34878D82A}">
                    <a16:rowId xmlns:a16="http://schemas.microsoft.com/office/drawing/2014/main" val="894038048"/>
                  </a:ext>
                </a:extLst>
              </a:tr>
              <a:tr h="406133">
                <a:tc vMerge="1">
                  <a:txBody>
                    <a:bodyPr/>
                    <a:lstStyle/>
                    <a:p>
                      <a:endParaRPr lang="zh-CN" altLang="en-US"/>
                    </a:p>
                  </a:txBody>
                  <a:tcPr/>
                </a:tc>
                <a:tc vMerge="1">
                  <a:txBody>
                    <a:bodyPr/>
                    <a:lstStyle/>
                    <a:p>
                      <a:endParaRPr lang="zh-CN" altLang="en-US"/>
                    </a:p>
                  </a:txBody>
                  <a:tcPr/>
                </a:tc>
                <a:tc>
                  <a:txBody>
                    <a:bodyPr/>
                    <a:lstStyle/>
                    <a:p>
                      <a:pPr algn="ctr"/>
                      <a:r>
                        <a:rPr lang="en-US" altLang="zh-CN" b="1" dirty="0">
                          <a:solidFill>
                            <a:srgbClr val="FFFFFF"/>
                          </a:solidFill>
                        </a:rPr>
                        <a:t>No HC</a:t>
                      </a:r>
                      <a:endParaRPr lang="zh-CN" altLang="en-US" b="1" dirty="0">
                        <a:solidFill>
                          <a:srgbClr val="FFFFFF"/>
                        </a:solidFill>
                      </a:endParaRPr>
                    </a:p>
                  </a:txBody>
                  <a:tcPr anchor="ctr">
                    <a:solidFill>
                      <a:schemeClr val="bg2">
                        <a:lumMod val="60000"/>
                        <a:lumOff val="40000"/>
                      </a:schemeClr>
                    </a:solidFill>
                  </a:tcPr>
                </a:tc>
                <a:tc>
                  <a:txBody>
                    <a:bodyPr/>
                    <a:lstStyle/>
                    <a:p>
                      <a:pPr algn="ctr"/>
                      <a:r>
                        <a:rPr lang="en-US" altLang="zh-CN" b="1" dirty="0">
                          <a:solidFill>
                            <a:srgbClr val="FFFFFF"/>
                          </a:solidFill>
                        </a:rPr>
                        <a:t>Idea HC</a:t>
                      </a:r>
                      <a:endParaRPr lang="zh-CN" altLang="en-US" b="1" dirty="0">
                        <a:solidFill>
                          <a:srgbClr val="FFFFFF"/>
                        </a:solidFill>
                      </a:endParaRPr>
                    </a:p>
                  </a:txBody>
                  <a:tcPr anchor="ctr">
                    <a:solidFill>
                      <a:schemeClr val="bg2">
                        <a:lumMod val="60000"/>
                        <a:lumOff val="40000"/>
                      </a:schemeClr>
                    </a:solidFill>
                  </a:tcPr>
                </a:tc>
                <a:extLst>
                  <a:ext uri="{0D108BD9-81ED-4DB2-BD59-A6C34878D82A}">
                    <a16:rowId xmlns:a16="http://schemas.microsoft.com/office/drawing/2014/main" val="4187658768"/>
                  </a:ext>
                </a:extLst>
              </a:tr>
              <a:tr h="396166">
                <a:tc rowSpan="3">
                  <a:txBody>
                    <a:bodyPr/>
                    <a:lstStyle/>
                    <a:p>
                      <a:pPr algn="ctr"/>
                      <a:r>
                        <a:rPr lang="en-US" altLang="zh-CN" sz="1600" b="1" dirty="0">
                          <a:latin typeface="微软雅黑 Light" panose="020B0502040204020203" pitchFamily="34" charset="-122"/>
                          <a:ea typeface="微软雅黑 Light" panose="020B0502040204020203" pitchFamily="34" charset="-122"/>
                        </a:rPr>
                        <a:t>350mA</a:t>
                      </a:r>
                      <a:endParaRPr lang="zh-CN" altLang="en-US" sz="1600" b="1"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l"/>
                      <a:r>
                        <a:rPr lang="zh-CN" altLang="en-US" sz="1400" dirty="0">
                          <a:latin typeface="微软雅黑 Light" panose="020B0502040204020203" pitchFamily="34" charset="-122"/>
                          <a:ea typeface="微软雅黑 Light" panose="020B0502040204020203" pitchFamily="34" charset="-122"/>
                        </a:rPr>
                        <a:t>束长（</a:t>
                      </a:r>
                      <a:r>
                        <a:rPr lang="en-US" altLang="zh-CN" sz="1400" dirty="0">
                          <a:latin typeface="微软雅黑 Light" panose="020B0502040204020203" pitchFamily="34" charset="-122"/>
                          <a:ea typeface="微软雅黑 Light" panose="020B0502040204020203" pitchFamily="34" charset="-122"/>
                        </a:rPr>
                        <a:t>mm</a:t>
                      </a:r>
                      <a:r>
                        <a:rPr lang="zh-CN" altLang="en-US" sz="1400" dirty="0">
                          <a:latin typeface="微软雅黑 Light" panose="020B0502040204020203" pitchFamily="34" charset="-122"/>
                          <a:ea typeface="微软雅黑 Light" panose="020B0502040204020203" pitchFamily="34" charset="-122"/>
                        </a:rPr>
                        <a:t>）</a:t>
                      </a: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14.3</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33.1</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2389488202"/>
                  </a:ext>
                </a:extLst>
              </a:tr>
              <a:tr h="396166">
                <a:tc vMerge="1">
                  <a:txBody>
                    <a:bodyPr/>
                    <a:lstStyle/>
                    <a:p>
                      <a:endParaRPr lang="zh-CN" altLang="en-US" dirty="0"/>
                    </a:p>
                  </a:txBody>
                  <a:tcPr>
                    <a:solidFill>
                      <a:srgbClr val="EAEFF7"/>
                    </a:solidFill>
                  </a:tcPr>
                </a:tc>
                <a:tc>
                  <a:txBody>
                    <a:bodyPr/>
                    <a:lstStyle/>
                    <a:p>
                      <a:pPr algn="l"/>
                      <a:r>
                        <a:rPr lang="zh-CN" altLang="en-US" sz="1400" dirty="0">
                          <a:latin typeface="微软雅黑 Light" panose="020B0502040204020203" pitchFamily="34" charset="-122"/>
                          <a:ea typeface="微软雅黑 Light" panose="020B0502040204020203" pitchFamily="34" charset="-122"/>
                        </a:rPr>
                        <a:t>能散</a:t>
                      </a:r>
                      <a:r>
                        <a:rPr lang="en-US" altLang="zh-CN" sz="1400" dirty="0">
                          <a:latin typeface="微软雅黑 Light" panose="020B0502040204020203" pitchFamily="34" charset="-122"/>
                          <a:ea typeface="微软雅黑 Light" panose="020B0502040204020203" pitchFamily="34" charset="-122"/>
                        </a:rPr>
                        <a:t>(‰)</a:t>
                      </a:r>
                      <a:endParaRPr lang="zh-CN" altLang="en-US" sz="14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1.68</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latin typeface="微软雅黑 Light" panose="020B0502040204020203" pitchFamily="34" charset="-122"/>
                          <a:ea typeface="微软雅黑 Light" panose="020B0502040204020203" pitchFamily="34" charset="-122"/>
                        </a:rPr>
                        <a:t>1.16</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4006387696"/>
                  </a:ext>
                </a:extLst>
              </a:tr>
              <a:tr h="396166">
                <a:tc vMerge="1">
                  <a:txBody>
                    <a:bodyPr/>
                    <a:lstStyle/>
                    <a:p>
                      <a:endParaRPr lang="zh-CN" altLang="en-US"/>
                    </a:p>
                  </a:txBody>
                  <a:tcPr>
                    <a:solidFill>
                      <a:srgbClr val="EAEFF7"/>
                    </a:solidFill>
                  </a:tcPr>
                </a:tc>
                <a:tc>
                  <a:txBody>
                    <a:bodyPr/>
                    <a:lstStyle/>
                    <a:p>
                      <a:pPr algn="l"/>
                      <a:r>
                        <a:rPr lang="zh-CN" altLang="en-US" sz="1400" dirty="0">
                          <a:latin typeface="微软雅黑 Light" panose="020B0502040204020203" pitchFamily="34" charset="-122"/>
                          <a:ea typeface="微软雅黑 Light" panose="020B0502040204020203" pitchFamily="34" charset="-122"/>
                        </a:rPr>
                        <a:t>亮度</a:t>
                      </a: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7.90E21</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1.11E22</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2457590322"/>
                  </a:ext>
                </a:extLst>
              </a:tr>
              <a:tr h="396166">
                <a:tc rowSpan="3">
                  <a:txBody>
                    <a:bodyPr/>
                    <a:lstStyle/>
                    <a:p>
                      <a:pPr algn="ctr"/>
                      <a:r>
                        <a:rPr lang="en-US" altLang="zh-CN" sz="1600" b="1" dirty="0">
                          <a:solidFill>
                            <a:schemeClr val="dk1"/>
                          </a:solidFill>
                          <a:latin typeface="微软雅黑 Light" panose="020B0502040204020203" pitchFamily="34" charset="-122"/>
                          <a:ea typeface="微软雅黑 Light" panose="020B0502040204020203" pitchFamily="34" charset="-122"/>
                          <a:cs typeface="+mn-cs"/>
                        </a:rPr>
                        <a:t>500mA</a:t>
                      </a:r>
                      <a:endParaRPr lang="zh-CN" altLang="en-US" sz="1600" b="1" dirty="0">
                        <a:solidFill>
                          <a:schemeClr val="dk1"/>
                        </a:solidFill>
                        <a:latin typeface="微软雅黑 Light" panose="020B0502040204020203" pitchFamily="34" charset="-122"/>
                        <a:ea typeface="微软雅黑 Light" panose="020B0502040204020203" pitchFamily="34" charset="-122"/>
                        <a:cs typeface="+mn-cs"/>
                      </a:endParaRPr>
                    </a:p>
                  </a:txBody>
                  <a:tcPr anchor="ctr">
                    <a:solidFill>
                      <a:srgbClr val="EAEFF7"/>
                    </a:solidFill>
                  </a:tcPr>
                </a:tc>
                <a:tc>
                  <a:txBody>
                    <a:bodyPr/>
                    <a:lstStyle/>
                    <a:p>
                      <a:pPr algn="l"/>
                      <a:r>
                        <a:rPr lang="zh-CN" altLang="en-US" sz="1400" dirty="0">
                          <a:latin typeface="微软雅黑 Light" panose="020B0502040204020203" pitchFamily="34" charset="-122"/>
                          <a:ea typeface="微软雅黑 Light" panose="020B0502040204020203" pitchFamily="34" charset="-122"/>
                        </a:rPr>
                        <a:t>束长（</a:t>
                      </a:r>
                      <a:r>
                        <a:rPr lang="en-US" altLang="zh-CN" sz="1400" dirty="0">
                          <a:latin typeface="微软雅黑 Light" panose="020B0502040204020203" pitchFamily="34" charset="-122"/>
                          <a:ea typeface="微软雅黑 Light" panose="020B0502040204020203" pitchFamily="34" charset="-122"/>
                        </a:rPr>
                        <a:t>mm</a:t>
                      </a:r>
                      <a:r>
                        <a:rPr lang="zh-CN" altLang="en-US" sz="1400" dirty="0">
                          <a:latin typeface="微软雅黑 Light" panose="020B0502040204020203" pitchFamily="34" charset="-122"/>
                          <a:ea typeface="微软雅黑 Light" panose="020B0502040204020203" pitchFamily="34" charset="-122"/>
                        </a:rPr>
                        <a:t>）</a:t>
                      </a: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16.5</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35.2</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1792720699"/>
                  </a:ext>
                </a:extLst>
              </a:tr>
              <a:tr h="396166">
                <a:tc vMerge="1">
                  <a:txBody>
                    <a:bodyPr/>
                    <a:lstStyle/>
                    <a:p>
                      <a:endParaRPr lang="zh-CN" altLang="en-US" dirty="0"/>
                    </a:p>
                  </a:txBody>
                  <a:tcPr/>
                </a:tc>
                <a:tc>
                  <a:txBody>
                    <a:bodyPr/>
                    <a:lstStyle/>
                    <a:p>
                      <a:pPr algn="l"/>
                      <a:r>
                        <a:rPr lang="zh-CN" altLang="en-US" sz="1400" dirty="0">
                          <a:latin typeface="微软雅黑 Light" panose="020B0502040204020203" pitchFamily="34" charset="-122"/>
                          <a:ea typeface="微软雅黑 Light" panose="020B0502040204020203" pitchFamily="34" charset="-122"/>
                        </a:rPr>
                        <a:t>能散</a:t>
                      </a:r>
                      <a:r>
                        <a:rPr lang="en-US" altLang="zh-CN" sz="1400" dirty="0">
                          <a:latin typeface="微软雅黑 Light" panose="020B0502040204020203" pitchFamily="34" charset="-122"/>
                          <a:ea typeface="微软雅黑 Light" panose="020B0502040204020203" pitchFamily="34" charset="-122"/>
                        </a:rPr>
                        <a:t>(‰)</a:t>
                      </a:r>
                      <a:endParaRPr lang="zh-CN" altLang="en-US" sz="14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2.06</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latin typeface="微软雅黑 Light" panose="020B0502040204020203" pitchFamily="34" charset="-122"/>
                          <a:ea typeface="微软雅黑 Light" panose="020B0502040204020203" pitchFamily="34" charset="-122"/>
                        </a:rPr>
                        <a:t>1.27</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2388858373"/>
                  </a:ext>
                </a:extLst>
              </a:tr>
              <a:tr h="396166">
                <a:tc vMerge="1">
                  <a:txBody>
                    <a:bodyPr/>
                    <a:lstStyle/>
                    <a:p>
                      <a:endParaRPr lang="zh-CN" altLang="en-US"/>
                    </a:p>
                  </a:txBody>
                  <a:tcPr/>
                </a:tc>
                <a:tc>
                  <a:txBody>
                    <a:bodyPr/>
                    <a:lstStyle/>
                    <a:p>
                      <a:pPr algn="l"/>
                      <a:r>
                        <a:rPr lang="zh-CN" altLang="en-US" sz="1400" dirty="0">
                          <a:latin typeface="微软雅黑 Light" panose="020B0502040204020203" pitchFamily="34" charset="-122"/>
                          <a:ea typeface="微软雅黑 Light" panose="020B0502040204020203" pitchFamily="34" charset="-122"/>
                        </a:rPr>
                        <a:t>亮度</a:t>
                      </a: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8.66E21</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tc>
                  <a:txBody>
                    <a:bodyPr/>
                    <a:lstStyle/>
                    <a:p>
                      <a:pPr algn="ctr"/>
                      <a:r>
                        <a:rPr lang="en-US" altLang="zh-CN" sz="1600" dirty="0">
                          <a:latin typeface="微软雅黑 Light" panose="020B0502040204020203" pitchFamily="34" charset="-122"/>
                          <a:ea typeface="微软雅黑 Light" panose="020B0502040204020203" pitchFamily="34" charset="-122"/>
                        </a:rPr>
                        <a:t>1.38E22</a:t>
                      </a:r>
                      <a:endParaRPr lang="zh-CN" altLang="en-US" sz="1600" dirty="0">
                        <a:latin typeface="微软雅黑 Light" panose="020B0502040204020203" pitchFamily="34" charset="-122"/>
                        <a:ea typeface="微软雅黑 Light" panose="020B0502040204020203" pitchFamily="34" charset="-122"/>
                      </a:endParaRPr>
                    </a:p>
                  </a:txBody>
                  <a:tcPr anchor="ctr">
                    <a:solidFill>
                      <a:srgbClr val="EAEFF7"/>
                    </a:solidFill>
                  </a:tcPr>
                </a:tc>
                <a:extLst>
                  <a:ext uri="{0D108BD9-81ED-4DB2-BD59-A6C34878D82A}">
                    <a16:rowId xmlns:a16="http://schemas.microsoft.com/office/drawing/2014/main" val="53703690"/>
                  </a:ext>
                </a:extLst>
              </a:tr>
            </a:tbl>
          </a:graphicData>
        </a:graphic>
      </p:graphicFrame>
      <p:sp>
        <p:nvSpPr>
          <p:cNvPr id="17" name="文本框 16">
            <a:extLst>
              <a:ext uri="{FF2B5EF4-FFF2-40B4-BE49-F238E27FC236}">
                <a16:creationId xmlns:a16="http://schemas.microsoft.com/office/drawing/2014/main" id="{302EDE52-115D-469F-A369-7342EDA16995}"/>
              </a:ext>
            </a:extLst>
          </p:cNvPr>
          <p:cNvSpPr txBox="1"/>
          <p:nvPr/>
        </p:nvSpPr>
        <p:spPr>
          <a:xfrm>
            <a:off x="7320136" y="2212080"/>
            <a:ext cx="3478446"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考虑纵向阻抗的束流参数</a:t>
            </a:r>
          </a:p>
        </p:txBody>
      </p:sp>
    </p:spTree>
    <p:extLst>
      <p:ext uri="{BB962C8B-B14F-4D97-AF65-F5344CB8AC3E}">
        <p14:creationId xmlns:p14="http://schemas.microsoft.com/office/powerpoint/2010/main" val="684602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EABC5D14-CF46-400C-B0F2-24AD15C702D0}"/>
              </a:ext>
            </a:extLst>
          </p:cNvPr>
          <p:cNvSpPr txBox="1"/>
          <p:nvPr/>
        </p:nvSpPr>
        <p:spPr>
          <a:xfrm>
            <a:off x="678801" y="1928767"/>
            <a:ext cx="10515600" cy="523220"/>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SAPS</a:t>
            </a:r>
            <a:r>
              <a:rPr lang="zh-CN" altLang="en-US" sz="1400" dirty="0">
                <a:latin typeface="微软雅黑" panose="020B0503020204020204" pitchFamily="34" charset="-122"/>
                <a:ea typeface="微软雅黑" panose="020B0503020204020204" pitchFamily="34" charset="-122"/>
              </a:rPr>
              <a:t>储存环的</a:t>
            </a:r>
            <a:r>
              <a:rPr lang="en-US" altLang="zh-CN" sz="1400" dirty="0">
                <a:latin typeface="微软雅黑" panose="020B0503020204020204" pitchFamily="34" charset="-122"/>
                <a:ea typeface="微软雅黑" panose="020B0503020204020204" pitchFamily="34" charset="-122"/>
              </a:rPr>
              <a:t>TMCI</a:t>
            </a:r>
            <a:r>
              <a:rPr lang="zh-CN" altLang="en-US" sz="1400" dirty="0">
                <a:latin typeface="微软雅黑" panose="020B0503020204020204" pitchFamily="34" charset="-122"/>
                <a:ea typeface="微软雅黑" panose="020B0503020204020204" pitchFamily="34" charset="-122"/>
              </a:rPr>
              <a:t>会导致束团质心的横向振幅增大、横向发射度增长甚至产生束损。</a:t>
            </a:r>
            <a:r>
              <a:rPr lang="en-US" altLang="zh-CN" sz="1400" dirty="0">
                <a:latin typeface="微软雅黑" panose="020B0503020204020204" pitchFamily="34" charset="-122"/>
                <a:ea typeface="微软雅黑" panose="020B0503020204020204" pitchFamily="34" charset="-122"/>
              </a:rPr>
              <a:t>TMCI</a:t>
            </a:r>
            <a:r>
              <a:rPr lang="zh-CN" altLang="en-US" sz="1400" dirty="0">
                <a:latin typeface="微软雅黑" panose="020B0503020204020204" pitchFamily="34" charset="-122"/>
                <a:ea typeface="微软雅黑" panose="020B0503020204020204" pitchFamily="34" charset="-122"/>
              </a:rPr>
              <a:t>是提升单束团电荷量的重要限制因素，也是影响校正色品选择的重要因素。 模拟时加入了横向和纵向阻抗。</a:t>
            </a:r>
          </a:p>
        </p:txBody>
      </p:sp>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横向单束团不稳定性</a:t>
            </a:r>
          </a:p>
        </p:txBody>
      </p:sp>
      <p:sp>
        <p:nvSpPr>
          <p:cNvPr id="2" name="文本框 1">
            <a:extLst>
              <a:ext uri="{FF2B5EF4-FFF2-40B4-BE49-F238E27FC236}">
                <a16:creationId xmlns:a16="http://schemas.microsoft.com/office/drawing/2014/main" id="{E7A30F62-252C-40CD-8560-B48AA25E1C47}"/>
              </a:ext>
            </a:extLst>
          </p:cNvPr>
          <p:cNvSpPr txBox="1"/>
          <p:nvPr/>
        </p:nvSpPr>
        <p:spPr>
          <a:xfrm>
            <a:off x="1577497" y="2734230"/>
            <a:ext cx="2718302" cy="584775"/>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对于无谐波腔、 零色品</a:t>
            </a:r>
            <a:endParaRPr lang="en-US" altLang="zh-CN" sz="1600" dirty="0">
              <a:latin typeface="微软雅黑" panose="020B0503020204020204" pitchFamily="34" charset="-122"/>
              <a:ea typeface="微软雅黑" panose="020B0503020204020204" pitchFamily="34" charset="-122"/>
            </a:endParaRPr>
          </a:p>
          <a:p>
            <a:r>
              <a:rPr lang="en-US" altLang="zh-CN" sz="1600" dirty="0">
                <a:latin typeface="微软雅黑" panose="020B0503020204020204" pitchFamily="34" charset="-122"/>
                <a:ea typeface="微软雅黑" panose="020B0503020204020204" pitchFamily="34" charset="-122"/>
              </a:rPr>
              <a:t>     TMCI</a:t>
            </a:r>
            <a:r>
              <a:rPr lang="zh-CN" altLang="en-US" sz="1600" dirty="0">
                <a:latin typeface="微软雅黑" panose="020B0503020204020204" pitchFamily="34" charset="-122"/>
                <a:ea typeface="微软雅黑" panose="020B0503020204020204" pitchFamily="34" charset="-122"/>
              </a:rPr>
              <a:t>阈值：</a:t>
            </a:r>
            <a:r>
              <a:rPr lang="en-US" altLang="zh-CN" sz="1600" b="1" dirty="0">
                <a:solidFill>
                  <a:srgbClr val="FF0000"/>
                </a:solidFill>
                <a:latin typeface="微软雅黑" panose="020B0503020204020204" pitchFamily="34" charset="-122"/>
                <a:ea typeface="微软雅黑" panose="020B0503020204020204" pitchFamily="34" charset="-122"/>
              </a:rPr>
              <a:t>0.08nC</a:t>
            </a:r>
            <a:endParaRPr lang="en-US" altLang="zh-CN" sz="1600" dirty="0">
              <a:solidFill>
                <a:srgbClr val="FF0000"/>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D43A5B20-2F16-4F9C-8EB3-5C9EC5146617}"/>
              </a:ext>
            </a:extLst>
          </p:cNvPr>
          <p:cNvSpPr txBox="1"/>
          <p:nvPr/>
        </p:nvSpPr>
        <p:spPr>
          <a:xfrm>
            <a:off x="6791535" y="2677853"/>
            <a:ext cx="3822968" cy="584775"/>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引入谐波腔和</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的正色品</a:t>
            </a:r>
            <a:endParaRPr lang="en-US" altLang="zh-CN" sz="1600" dirty="0">
              <a:latin typeface="微软雅黑" panose="020B0503020204020204" pitchFamily="34" charset="-122"/>
              <a:ea typeface="微软雅黑" panose="020B0503020204020204" pitchFamily="34" charset="-122"/>
            </a:endParaRPr>
          </a:p>
          <a:p>
            <a:pPr algn="ctr"/>
            <a:r>
              <a:rPr lang="en-US" altLang="zh-CN" sz="1600" dirty="0">
                <a:latin typeface="微软雅黑" panose="020B0503020204020204" pitchFamily="34" charset="-122"/>
                <a:ea typeface="微软雅黑" panose="020B0503020204020204" pitchFamily="34" charset="-122"/>
              </a:rPr>
              <a:t>TMCI</a:t>
            </a:r>
            <a:r>
              <a:rPr lang="zh-CN" altLang="en-US" sz="1600" dirty="0">
                <a:latin typeface="微软雅黑" panose="020B0503020204020204" pitchFamily="34" charset="-122"/>
                <a:ea typeface="微软雅黑" panose="020B0503020204020204" pitchFamily="34" charset="-122"/>
              </a:rPr>
              <a:t>阈值：</a:t>
            </a:r>
            <a:r>
              <a:rPr lang="en-US" altLang="zh-CN" sz="1600" b="1" dirty="0">
                <a:solidFill>
                  <a:srgbClr val="FF0000"/>
                </a:solidFill>
                <a:latin typeface="微软雅黑" panose="020B0503020204020204" pitchFamily="34" charset="-122"/>
                <a:ea typeface="微软雅黑" panose="020B0503020204020204" pitchFamily="34" charset="-122"/>
              </a:rPr>
              <a:t> 22.1nC</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C048D81A-5913-427E-9089-50758CE03332}"/>
              </a:ext>
            </a:extLst>
          </p:cNvPr>
          <p:cNvPicPr>
            <a:picLocks noChangeAspect="1"/>
          </p:cNvPicPr>
          <p:nvPr/>
        </p:nvPicPr>
        <p:blipFill>
          <a:blip r:embed="rId2"/>
          <a:stretch>
            <a:fillRect/>
          </a:stretch>
        </p:blipFill>
        <p:spPr>
          <a:xfrm>
            <a:off x="678801" y="3356649"/>
            <a:ext cx="4425685" cy="2906481"/>
          </a:xfrm>
          <a:prstGeom prst="rect">
            <a:avLst/>
          </a:prstGeom>
        </p:spPr>
      </p:pic>
      <p:sp>
        <p:nvSpPr>
          <p:cNvPr id="4" name="文本框 3">
            <a:extLst>
              <a:ext uri="{FF2B5EF4-FFF2-40B4-BE49-F238E27FC236}">
                <a16:creationId xmlns:a16="http://schemas.microsoft.com/office/drawing/2014/main" id="{7C95DC87-1FC6-4340-9A00-ECCFFE41937D}"/>
              </a:ext>
            </a:extLst>
          </p:cNvPr>
          <p:cNvSpPr txBox="1"/>
          <p:nvPr/>
        </p:nvSpPr>
        <p:spPr>
          <a:xfrm>
            <a:off x="443372" y="6430633"/>
            <a:ext cx="5148572"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单束团超过</a:t>
            </a:r>
            <a:r>
              <a:rPr lang="en-US" altLang="zh-CN" sz="1400" dirty="0">
                <a:latin typeface="微软雅黑" panose="020B0503020204020204" pitchFamily="34" charset="-122"/>
                <a:ea typeface="微软雅黑" panose="020B0503020204020204" pitchFamily="34" charset="-122"/>
              </a:rPr>
              <a:t>0.08nC</a:t>
            </a:r>
            <a:r>
              <a:rPr lang="zh-CN" altLang="en-US" sz="1400" dirty="0">
                <a:latin typeface="微软雅黑" panose="020B0503020204020204" pitchFamily="34" charset="-122"/>
                <a:ea typeface="微软雅黑" panose="020B0503020204020204" pitchFamily="34" charset="-122"/>
              </a:rPr>
              <a:t>后，横向振幅迅速增加，不满足流强需求</a:t>
            </a:r>
          </a:p>
        </p:txBody>
      </p:sp>
      <p:sp>
        <p:nvSpPr>
          <p:cNvPr id="9" name="文本框 8">
            <a:extLst>
              <a:ext uri="{FF2B5EF4-FFF2-40B4-BE49-F238E27FC236}">
                <a16:creationId xmlns:a16="http://schemas.microsoft.com/office/drawing/2014/main" id="{CFFDF66B-54C7-4C9A-987C-C7A527F3A626}"/>
              </a:ext>
            </a:extLst>
          </p:cNvPr>
          <p:cNvSpPr txBox="1"/>
          <p:nvPr/>
        </p:nvSpPr>
        <p:spPr>
          <a:xfrm>
            <a:off x="6268025" y="6433591"/>
            <a:ext cx="5201781" cy="307777"/>
          </a:xfrm>
          <a:prstGeom prst="rect">
            <a:avLst/>
          </a:prstGeom>
          <a:noFill/>
        </p:spPr>
        <p:txBody>
          <a:bodyPr wrap="square" rtlCol="0">
            <a:spAutoFit/>
          </a:bodyPr>
          <a:lstStyle/>
          <a:p>
            <a:pPr marL="285750" indent="-285750">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rPr>
              <a:t>单束团电荷量</a:t>
            </a:r>
            <a:r>
              <a:rPr lang="en-US" altLang="zh-CN" sz="1400" dirty="0">
                <a:latin typeface="微软雅黑" panose="020B0503020204020204" pitchFamily="34" charset="-122"/>
                <a:ea typeface="微软雅黑" panose="020B0503020204020204" pitchFamily="34" charset="-122"/>
              </a:rPr>
              <a:t>22nC</a:t>
            </a:r>
            <a:r>
              <a:rPr lang="zh-CN" altLang="en-US" sz="1400" dirty="0">
                <a:latin typeface="微软雅黑" panose="020B0503020204020204" pitchFamily="34" charset="-122"/>
                <a:ea typeface="微软雅黑" panose="020B0503020204020204" pitchFamily="34" charset="-122"/>
              </a:rPr>
              <a:t>以下，横向振幅无明显变化，无束流损失</a:t>
            </a:r>
          </a:p>
        </p:txBody>
      </p:sp>
      <p:pic>
        <p:nvPicPr>
          <p:cNvPr id="7" name="图片 6">
            <a:extLst>
              <a:ext uri="{FF2B5EF4-FFF2-40B4-BE49-F238E27FC236}">
                <a16:creationId xmlns:a16="http://schemas.microsoft.com/office/drawing/2014/main" id="{5FD01BEF-2740-4AB7-A242-8F1512A25E28}"/>
              </a:ext>
            </a:extLst>
          </p:cNvPr>
          <p:cNvPicPr>
            <a:picLocks noChangeAspect="1"/>
          </p:cNvPicPr>
          <p:nvPr/>
        </p:nvPicPr>
        <p:blipFill>
          <a:blip r:embed="rId3"/>
          <a:stretch>
            <a:fillRect/>
          </a:stretch>
        </p:blipFill>
        <p:spPr>
          <a:xfrm>
            <a:off x="6538312" y="3356649"/>
            <a:ext cx="4661206" cy="2906481"/>
          </a:xfrm>
          <a:prstGeom prst="rect">
            <a:avLst/>
          </a:prstGeom>
        </p:spPr>
      </p:pic>
      <p:sp>
        <p:nvSpPr>
          <p:cNvPr id="10" name="文本框 9">
            <a:extLst>
              <a:ext uri="{FF2B5EF4-FFF2-40B4-BE49-F238E27FC236}">
                <a16:creationId xmlns:a16="http://schemas.microsoft.com/office/drawing/2014/main" id="{A3E44605-01E2-499D-A434-13D3C4A5758B}"/>
              </a:ext>
            </a:extLst>
          </p:cNvPr>
          <p:cNvSpPr txBox="1"/>
          <p:nvPr/>
        </p:nvSpPr>
        <p:spPr>
          <a:xfrm>
            <a:off x="407368" y="1491013"/>
            <a:ext cx="7488832"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横向模耦合不稳定性（</a:t>
            </a:r>
            <a:r>
              <a:rPr lang="en-US" altLang="zh-CN" sz="2000" dirty="0">
                <a:latin typeface="微软雅黑" panose="020B0503020204020204" pitchFamily="34" charset="-122"/>
                <a:ea typeface="微软雅黑" panose="020B0503020204020204" pitchFamily="34" charset="-122"/>
              </a:rPr>
              <a:t>TMCI</a:t>
            </a:r>
            <a:r>
              <a:rPr lang="zh-CN" altLang="en-US" sz="2000" dirty="0">
                <a:latin typeface="微软雅黑" panose="020B0503020204020204" pitchFamily="34" charset="-122"/>
                <a:ea typeface="微软雅黑" panose="020B0503020204020204" pitchFamily="34" charset="-122"/>
              </a:rPr>
              <a:t>）</a:t>
            </a:r>
          </a:p>
        </p:txBody>
      </p:sp>
      <p:cxnSp>
        <p:nvCxnSpPr>
          <p:cNvPr id="8" name="直接箭头连接符 7">
            <a:extLst>
              <a:ext uri="{FF2B5EF4-FFF2-40B4-BE49-F238E27FC236}">
                <a16:creationId xmlns:a16="http://schemas.microsoft.com/office/drawing/2014/main" id="{47CD8730-ED70-4494-A821-D9642749F90B}"/>
              </a:ext>
            </a:extLst>
          </p:cNvPr>
          <p:cNvCxnSpPr/>
          <p:nvPr/>
        </p:nvCxnSpPr>
        <p:spPr>
          <a:xfrm>
            <a:off x="2423592" y="4149080"/>
            <a:ext cx="468051" cy="339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E618729C-3DDF-4BAD-BC2A-B1E1E87D20CF}"/>
              </a:ext>
            </a:extLst>
          </p:cNvPr>
          <p:cNvCxnSpPr/>
          <p:nvPr/>
        </p:nvCxnSpPr>
        <p:spPr>
          <a:xfrm>
            <a:off x="7824192" y="3716980"/>
            <a:ext cx="468051" cy="3392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85D4FB5F-B38E-4ECB-9842-5707ECD4787F}"/>
              </a:ext>
            </a:extLst>
          </p:cNvPr>
          <p:cNvSpPr txBox="1"/>
          <p:nvPr/>
        </p:nvSpPr>
        <p:spPr>
          <a:xfrm>
            <a:off x="1487487" y="3906605"/>
            <a:ext cx="2808312" cy="276999"/>
          </a:xfrm>
          <a:prstGeom prst="rect">
            <a:avLst/>
          </a:prstGeom>
          <a:noFill/>
        </p:spPr>
        <p:txBody>
          <a:bodyPr wrap="square" rtlCol="0">
            <a:spAutoFit/>
          </a:bodyPr>
          <a:lstStyle/>
          <a:p>
            <a:pPr algn="ctr"/>
            <a:r>
              <a:rPr lang="en-US" altLang="zh-CN" sz="1200" dirty="0"/>
              <a:t>0.09nC</a:t>
            </a:r>
            <a:r>
              <a:rPr lang="zh-CN" altLang="en-US" sz="1200" dirty="0"/>
              <a:t>出现横向振荡快速提高</a:t>
            </a:r>
          </a:p>
        </p:txBody>
      </p:sp>
      <p:sp>
        <p:nvSpPr>
          <p:cNvPr id="15" name="文本框 14">
            <a:extLst>
              <a:ext uri="{FF2B5EF4-FFF2-40B4-BE49-F238E27FC236}">
                <a16:creationId xmlns:a16="http://schemas.microsoft.com/office/drawing/2014/main" id="{F1415B13-9FEC-40E7-81ED-AC5DF4F4A729}"/>
              </a:ext>
            </a:extLst>
          </p:cNvPr>
          <p:cNvSpPr txBox="1"/>
          <p:nvPr/>
        </p:nvSpPr>
        <p:spPr>
          <a:xfrm>
            <a:off x="6960096" y="3493250"/>
            <a:ext cx="2808312" cy="276999"/>
          </a:xfrm>
          <a:prstGeom prst="rect">
            <a:avLst/>
          </a:prstGeom>
          <a:noFill/>
        </p:spPr>
        <p:txBody>
          <a:bodyPr wrap="square" rtlCol="0">
            <a:spAutoFit/>
          </a:bodyPr>
          <a:lstStyle/>
          <a:p>
            <a:pPr algn="ctr"/>
            <a:r>
              <a:rPr lang="en-US" altLang="zh-CN" sz="1200" dirty="0"/>
              <a:t>22.1nC</a:t>
            </a:r>
            <a:r>
              <a:rPr lang="zh-CN" altLang="en-US" sz="1200" dirty="0"/>
              <a:t>出现横向振荡快速提高</a:t>
            </a:r>
          </a:p>
        </p:txBody>
      </p:sp>
    </p:spTree>
    <p:extLst>
      <p:ext uri="{BB962C8B-B14F-4D97-AF65-F5344CB8AC3E}">
        <p14:creationId xmlns:p14="http://schemas.microsoft.com/office/powerpoint/2010/main" val="3809494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横向单束团不稳定性</a:t>
            </a:r>
          </a:p>
        </p:txBody>
      </p:sp>
      <p:pic>
        <p:nvPicPr>
          <p:cNvPr id="3" name="图片 2">
            <a:extLst>
              <a:ext uri="{FF2B5EF4-FFF2-40B4-BE49-F238E27FC236}">
                <a16:creationId xmlns:a16="http://schemas.microsoft.com/office/drawing/2014/main" id="{0077F6E1-9385-4698-8E9E-D7CB9CA152E7}"/>
              </a:ext>
            </a:extLst>
          </p:cNvPr>
          <p:cNvPicPr>
            <a:picLocks noChangeAspect="1"/>
          </p:cNvPicPr>
          <p:nvPr/>
        </p:nvPicPr>
        <p:blipFill>
          <a:blip r:embed="rId2"/>
          <a:stretch>
            <a:fillRect/>
          </a:stretch>
        </p:blipFill>
        <p:spPr>
          <a:xfrm>
            <a:off x="191344" y="2471674"/>
            <a:ext cx="3475233" cy="2705828"/>
          </a:xfrm>
          <a:prstGeom prst="rect">
            <a:avLst/>
          </a:prstGeom>
          <a:ln>
            <a:solidFill>
              <a:schemeClr val="tx1"/>
            </a:solidFill>
          </a:ln>
        </p:spPr>
      </p:pic>
      <p:pic>
        <p:nvPicPr>
          <p:cNvPr id="4" name="图片 3">
            <a:extLst>
              <a:ext uri="{FF2B5EF4-FFF2-40B4-BE49-F238E27FC236}">
                <a16:creationId xmlns:a16="http://schemas.microsoft.com/office/drawing/2014/main" id="{4B956593-6771-4741-A457-F5205BF2BD5B}"/>
              </a:ext>
            </a:extLst>
          </p:cNvPr>
          <p:cNvPicPr>
            <a:picLocks noChangeAspect="1"/>
          </p:cNvPicPr>
          <p:nvPr/>
        </p:nvPicPr>
        <p:blipFill>
          <a:blip r:embed="rId3"/>
          <a:stretch>
            <a:fillRect/>
          </a:stretch>
        </p:blipFill>
        <p:spPr>
          <a:xfrm>
            <a:off x="3791744" y="2468727"/>
            <a:ext cx="3475232" cy="2708775"/>
          </a:xfrm>
          <a:prstGeom prst="rect">
            <a:avLst/>
          </a:prstGeom>
          <a:ln>
            <a:solidFill>
              <a:schemeClr val="tx1"/>
            </a:solidFill>
          </a:ln>
        </p:spPr>
      </p:pic>
      <p:sp>
        <p:nvSpPr>
          <p:cNvPr id="7" name="文本框 6">
            <a:extLst>
              <a:ext uri="{FF2B5EF4-FFF2-40B4-BE49-F238E27FC236}">
                <a16:creationId xmlns:a16="http://schemas.microsoft.com/office/drawing/2014/main" id="{6A3D4344-2B0B-48ED-838B-27DB70D82BDC}"/>
              </a:ext>
            </a:extLst>
          </p:cNvPr>
          <p:cNvSpPr txBox="1"/>
          <p:nvPr/>
        </p:nvSpPr>
        <p:spPr>
          <a:xfrm>
            <a:off x="1199456" y="1977410"/>
            <a:ext cx="7151047" cy="369332"/>
          </a:xfrm>
          <a:prstGeom prst="rect">
            <a:avLst/>
          </a:prstGeom>
          <a:noFill/>
        </p:spPr>
        <p:txBody>
          <a:bodyPr wrap="square" rtlCol="0">
            <a:spAutoFit/>
          </a:bodyPr>
          <a:lstStyle/>
          <a:p>
            <a:pPr marL="342900" indent="-342900">
              <a:buFont typeface="Arial" panose="020B0604020202020204" pitchFamily="34" charset="0"/>
              <a:buChar char="•"/>
            </a:pPr>
            <a:r>
              <a:rPr lang="zh-CN" altLang="en-US" dirty="0">
                <a:solidFill>
                  <a:schemeClr val="tx1">
                    <a:lumMod val="75000"/>
                  </a:schemeClr>
                </a:solidFill>
                <a:latin typeface="黑体"/>
                <a:ea typeface="黑体"/>
              </a:rPr>
              <a:t>不同色品及谐波腔条件下束流发射度比较</a:t>
            </a:r>
          </a:p>
        </p:txBody>
      </p:sp>
      <p:sp>
        <p:nvSpPr>
          <p:cNvPr id="10" name="文本框 9">
            <a:extLst>
              <a:ext uri="{FF2B5EF4-FFF2-40B4-BE49-F238E27FC236}">
                <a16:creationId xmlns:a16="http://schemas.microsoft.com/office/drawing/2014/main" id="{1295A147-1538-4305-8010-DBEFB031888F}"/>
              </a:ext>
            </a:extLst>
          </p:cNvPr>
          <p:cNvSpPr txBox="1"/>
          <p:nvPr/>
        </p:nvSpPr>
        <p:spPr>
          <a:xfrm>
            <a:off x="231870" y="5302382"/>
            <a:ext cx="3723649" cy="307777"/>
          </a:xfrm>
          <a:prstGeom prst="rect">
            <a:avLst/>
          </a:prstGeom>
          <a:noFill/>
        </p:spPr>
        <p:txBody>
          <a:bodyPr wrap="square" rtlCol="0">
            <a:spAutoFit/>
          </a:bodyPr>
          <a:lstStyle/>
          <a:p>
            <a:pPr algn="ctr"/>
            <a:r>
              <a:rPr lang="zh-CN" altLang="en-US" sz="1400" dirty="0"/>
              <a:t>无谐波腔时垂直发射度逐圈的变化</a:t>
            </a:r>
            <a:endParaRPr lang="en-US" altLang="zh-CN" sz="1400" dirty="0"/>
          </a:p>
        </p:txBody>
      </p:sp>
      <p:sp>
        <p:nvSpPr>
          <p:cNvPr id="5" name="文本框 4">
            <a:extLst>
              <a:ext uri="{FF2B5EF4-FFF2-40B4-BE49-F238E27FC236}">
                <a16:creationId xmlns:a16="http://schemas.microsoft.com/office/drawing/2014/main" id="{52CB116F-E55A-425B-BB06-00EA563253E7}"/>
              </a:ext>
            </a:extLst>
          </p:cNvPr>
          <p:cNvSpPr txBox="1"/>
          <p:nvPr/>
        </p:nvSpPr>
        <p:spPr>
          <a:xfrm>
            <a:off x="1631504" y="4365104"/>
            <a:ext cx="1368152" cy="369332"/>
          </a:xfrm>
          <a:prstGeom prst="rect">
            <a:avLst/>
          </a:prstGeom>
          <a:noFill/>
        </p:spPr>
        <p:txBody>
          <a:bodyPr wrap="square" rtlCol="0">
            <a:spAutoFit/>
          </a:bodyPr>
          <a:lstStyle/>
          <a:p>
            <a:r>
              <a:rPr lang="en-US" altLang="zh-CN" dirty="0" err="1"/>
              <a:t>w.o</a:t>
            </a:r>
            <a:r>
              <a:rPr lang="en-US" altLang="zh-CN" dirty="0"/>
              <a:t> HC</a:t>
            </a:r>
            <a:endParaRPr lang="zh-CN" altLang="en-US" dirty="0"/>
          </a:p>
        </p:txBody>
      </p:sp>
      <p:sp>
        <p:nvSpPr>
          <p:cNvPr id="12" name="文本框 11">
            <a:extLst>
              <a:ext uri="{FF2B5EF4-FFF2-40B4-BE49-F238E27FC236}">
                <a16:creationId xmlns:a16="http://schemas.microsoft.com/office/drawing/2014/main" id="{4CB84B2A-5281-4EF4-809A-27FD4914DC09}"/>
              </a:ext>
            </a:extLst>
          </p:cNvPr>
          <p:cNvSpPr txBox="1"/>
          <p:nvPr/>
        </p:nvSpPr>
        <p:spPr>
          <a:xfrm>
            <a:off x="4482838" y="4383308"/>
            <a:ext cx="1368152" cy="369332"/>
          </a:xfrm>
          <a:prstGeom prst="rect">
            <a:avLst/>
          </a:prstGeom>
          <a:noFill/>
        </p:spPr>
        <p:txBody>
          <a:bodyPr wrap="square" rtlCol="0">
            <a:spAutoFit/>
          </a:bodyPr>
          <a:lstStyle/>
          <a:p>
            <a:r>
              <a:rPr lang="en-US" altLang="zh-CN" dirty="0"/>
              <a:t>w. HC</a:t>
            </a:r>
            <a:endParaRPr lang="zh-CN" altLang="en-US" dirty="0"/>
          </a:p>
        </p:txBody>
      </p:sp>
      <p:sp>
        <p:nvSpPr>
          <p:cNvPr id="14" name="文本框 13">
            <a:extLst>
              <a:ext uri="{FF2B5EF4-FFF2-40B4-BE49-F238E27FC236}">
                <a16:creationId xmlns:a16="http://schemas.microsoft.com/office/drawing/2014/main" id="{7BD91CA2-491A-489A-BFC6-8B54ECEE8976}"/>
              </a:ext>
            </a:extLst>
          </p:cNvPr>
          <p:cNvSpPr txBox="1"/>
          <p:nvPr/>
        </p:nvSpPr>
        <p:spPr>
          <a:xfrm>
            <a:off x="7608168" y="1940144"/>
            <a:ext cx="4392488" cy="369332"/>
          </a:xfrm>
          <a:prstGeom prst="rect">
            <a:avLst/>
          </a:prstGeom>
          <a:noFill/>
        </p:spPr>
        <p:txBody>
          <a:bodyPr wrap="square" rtlCol="0">
            <a:spAutoFit/>
          </a:bodyPr>
          <a:lstStyle/>
          <a:p>
            <a:pPr marL="342900" indent="-342900">
              <a:buFont typeface="Arial" panose="020B0604020202020204" pitchFamily="34" charset="0"/>
              <a:buChar char="•"/>
            </a:pPr>
            <a:r>
              <a:rPr lang="zh-CN" altLang="en-US" dirty="0">
                <a:solidFill>
                  <a:schemeClr val="tx1">
                    <a:lumMod val="75000"/>
                  </a:schemeClr>
                </a:solidFill>
                <a:latin typeface="黑体"/>
                <a:ea typeface="黑体"/>
              </a:rPr>
              <a:t>不同色品值下</a:t>
            </a:r>
            <a:r>
              <a:rPr lang="en-US" altLang="zh-CN" dirty="0">
                <a:solidFill>
                  <a:schemeClr val="tx1">
                    <a:lumMod val="75000"/>
                  </a:schemeClr>
                </a:solidFill>
                <a:latin typeface="黑体"/>
                <a:ea typeface="黑体"/>
              </a:rPr>
              <a:t>TMCI</a:t>
            </a:r>
            <a:r>
              <a:rPr lang="zh-CN" altLang="en-US" dirty="0">
                <a:solidFill>
                  <a:schemeClr val="tx1">
                    <a:lumMod val="75000"/>
                  </a:schemeClr>
                </a:solidFill>
                <a:latin typeface="黑体"/>
                <a:ea typeface="黑体"/>
              </a:rPr>
              <a:t>阈值的变化</a:t>
            </a:r>
          </a:p>
        </p:txBody>
      </p:sp>
      <p:sp>
        <p:nvSpPr>
          <p:cNvPr id="16" name="文本框 15">
            <a:extLst>
              <a:ext uri="{FF2B5EF4-FFF2-40B4-BE49-F238E27FC236}">
                <a16:creationId xmlns:a16="http://schemas.microsoft.com/office/drawing/2014/main" id="{E7EEA4E8-DA31-4FD1-93A5-7193D261F1C3}"/>
              </a:ext>
            </a:extLst>
          </p:cNvPr>
          <p:cNvSpPr txBox="1"/>
          <p:nvPr/>
        </p:nvSpPr>
        <p:spPr>
          <a:xfrm>
            <a:off x="231870" y="1386341"/>
            <a:ext cx="5144050"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solidFill>
                  <a:schemeClr val="tx1">
                    <a:lumMod val="75000"/>
                  </a:schemeClr>
                </a:solidFill>
                <a:latin typeface="黑体"/>
                <a:ea typeface="黑体"/>
              </a:rPr>
              <a:t>色品及谐波腔对</a:t>
            </a:r>
            <a:r>
              <a:rPr lang="en-US" altLang="zh-CN" sz="2000" dirty="0">
                <a:solidFill>
                  <a:schemeClr val="tx1">
                    <a:lumMod val="75000"/>
                  </a:schemeClr>
                </a:solidFill>
                <a:latin typeface="黑体"/>
                <a:ea typeface="黑体"/>
              </a:rPr>
              <a:t>TMCI</a:t>
            </a:r>
            <a:r>
              <a:rPr lang="zh-CN" altLang="en-US" sz="2000" dirty="0">
                <a:solidFill>
                  <a:schemeClr val="tx1">
                    <a:lumMod val="75000"/>
                  </a:schemeClr>
                </a:solidFill>
                <a:latin typeface="黑体"/>
                <a:ea typeface="黑体"/>
              </a:rPr>
              <a:t>的影响</a:t>
            </a:r>
          </a:p>
        </p:txBody>
      </p:sp>
      <p:sp>
        <p:nvSpPr>
          <p:cNvPr id="17" name="文本框 16">
            <a:extLst>
              <a:ext uri="{FF2B5EF4-FFF2-40B4-BE49-F238E27FC236}">
                <a16:creationId xmlns:a16="http://schemas.microsoft.com/office/drawing/2014/main" id="{890805D8-15F3-4B97-966E-AA47CFFF19E4}"/>
              </a:ext>
            </a:extLst>
          </p:cNvPr>
          <p:cNvSpPr txBox="1"/>
          <p:nvPr/>
        </p:nvSpPr>
        <p:spPr>
          <a:xfrm>
            <a:off x="3666577" y="5298163"/>
            <a:ext cx="3723649" cy="307777"/>
          </a:xfrm>
          <a:prstGeom prst="rect">
            <a:avLst/>
          </a:prstGeom>
          <a:noFill/>
        </p:spPr>
        <p:txBody>
          <a:bodyPr wrap="square" rtlCol="0">
            <a:spAutoFit/>
          </a:bodyPr>
          <a:lstStyle/>
          <a:p>
            <a:pPr algn="ctr"/>
            <a:r>
              <a:rPr lang="zh-CN" altLang="en-US" sz="1400" dirty="0"/>
              <a:t>有谐波腔时垂直发射度逐圈的变化</a:t>
            </a:r>
            <a:endParaRPr lang="en-US" altLang="zh-CN" sz="1400" dirty="0"/>
          </a:p>
        </p:txBody>
      </p:sp>
      <p:sp>
        <p:nvSpPr>
          <p:cNvPr id="19" name="文本框 18">
            <a:extLst>
              <a:ext uri="{FF2B5EF4-FFF2-40B4-BE49-F238E27FC236}">
                <a16:creationId xmlns:a16="http://schemas.microsoft.com/office/drawing/2014/main" id="{94607F97-656A-4D8A-AD5A-DF469983CF11}"/>
              </a:ext>
            </a:extLst>
          </p:cNvPr>
          <p:cNvSpPr txBox="1"/>
          <p:nvPr/>
        </p:nvSpPr>
        <p:spPr>
          <a:xfrm>
            <a:off x="7650462" y="5264662"/>
            <a:ext cx="3723649" cy="307777"/>
          </a:xfrm>
          <a:prstGeom prst="rect">
            <a:avLst/>
          </a:prstGeom>
          <a:noFill/>
        </p:spPr>
        <p:txBody>
          <a:bodyPr wrap="square" rtlCol="0">
            <a:spAutoFit/>
          </a:bodyPr>
          <a:lstStyle/>
          <a:p>
            <a:pPr algn="ctr"/>
            <a:r>
              <a:rPr lang="zh-CN" altLang="en-US" sz="1400" dirty="0"/>
              <a:t>色品为</a:t>
            </a:r>
            <a:r>
              <a:rPr lang="en-US" altLang="zh-CN" sz="1400" dirty="0"/>
              <a:t>+1~+5</a:t>
            </a:r>
            <a:r>
              <a:rPr lang="zh-CN" altLang="en-US" sz="1400" dirty="0"/>
              <a:t>区间</a:t>
            </a:r>
            <a:r>
              <a:rPr lang="en-US" altLang="zh-CN" sz="1400" dirty="0"/>
              <a:t>TMCI</a:t>
            </a:r>
            <a:r>
              <a:rPr lang="zh-CN" altLang="en-US" sz="1400" dirty="0"/>
              <a:t>阈值变化</a:t>
            </a:r>
            <a:endParaRPr lang="en-US" altLang="zh-CN" sz="1400" dirty="0"/>
          </a:p>
        </p:txBody>
      </p:sp>
      <p:sp>
        <p:nvSpPr>
          <p:cNvPr id="6" name="文本框 5">
            <a:extLst>
              <a:ext uri="{FF2B5EF4-FFF2-40B4-BE49-F238E27FC236}">
                <a16:creationId xmlns:a16="http://schemas.microsoft.com/office/drawing/2014/main" id="{CC3643E8-772F-479C-870B-C2A95F072B03}"/>
              </a:ext>
            </a:extLst>
          </p:cNvPr>
          <p:cNvSpPr txBox="1"/>
          <p:nvPr/>
        </p:nvSpPr>
        <p:spPr>
          <a:xfrm>
            <a:off x="335360" y="5832773"/>
            <a:ext cx="11449272" cy="7916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zh-CN" sz="1600" dirty="0"/>
              <a:t>SAPS</a:t>
            </a:r>
            <a:r>
              <a:rPr lang="zh-CN" altLang="en-US" sz="1600" dirty="0"/>
              <a:t>储存环在零色品条件下</a:t>
            </a:r>
            <a:r>
              <a:rPr lang="en-US" altLang="zh-CN" sz="1600" dirty="0"/>
              <a:t>TMCI</a:t>
            </a:r>
            <a:r>
              <a:rPr lang="zh-CN" altLang="en-US" sz="1600" dirty="0"/>
              <a:t>阈值很低（</a:t>
            </a:r>
            <a:r>
              <a:rPr lang="en-US" altLang="zh-CN" sz="1600" dirty="0"/>
              <a:t>0.08nC</a:t>
            </a:r>
            <a:r>
              <a:rPr lang="zh-CN" altLang="en-US" sz="1600" dirty="0"/>
              <a:t>），引入</a:t>
            </a:r>
            <a:r>
              <a:rPr lang="en-US" altLang="zh-CN" sz="1600" dirty="0"/>
              <a:t>+2</a:t>
            </a:r>
            <a:r>
              <a:rPr lang="zh-CN" altLang="en-US" sz="1600" dirty="0"/>
              <a:t>以上正色品后（</a:t>
            </a:r>
            <a:r>
              <a:rPr lang="en-US" altLang="zh-CN" sz="1600" dirty="0"/>
              <a:t>3.8nC</a:t>
            </a:r>
            <a:r>
              <a:rPr lang="zh-CN" altLang="en-US" sz="1600" dirty="0"/>
              <a:t>）在设计流强以下不会发生</a:t>
            </a:r>
            <a:r>
              <a:rPr lang="en-US" altLang="zh-CN" sz="1600" dirty="0"/>
              <a:t>TMCI</a:t>
            </a:r>
            <a:r>
              <a:rPr lang="zh-CN" altLang="en-US" sz="1600" dirty="0"/>
              <a:t>；</a:t>
            </a:r>
            <a:endParaRPr lang="en-US" altLang="zh-CN" sz="1600" dirty="0"/>
          </a:p>
          <a:p>
            <a:pPr marL="285750" indent="-285750">
              <a:lnSpc>
                <a:spcPct val="150000"/>
              </a:lnSpc>
              <a:buFont typeface="Arial" panose="020B0604020202020204" pitchFamily="34" charset="0"/>
              <a:buChar char="•"/>
            </a:pPr>
            <a:r>
              <a:rPr lang="zh-CN" altLang="en-US" sz="1600" dirty="0"/>
              <a:t>正色品和谐波腔均可以有效控制</a:t>
            </a:r>
            <a:r>
              <a:rPr lang="en-US" altLang="zh-CN" sz="1600" dirty="0"/>
              <a:t>TMCI</a:t>
            </a:r>
            <a:r>
              <a:rPr lang="zh-CN" altLang="en-US" sz="1600" dirty="0"/>
              <a:t>的影响，降低</a:t>
            </a:r>
            <a:r>
              <a:rPr lang="en-US" altLang="zh-CN" sz="1600" dirty="0"/>
              <a:t>TMCI</a:t>
            </a:r>
            <a:r>
              <a:rPr lang="zh-CN" altLang="en-US" sz="1600" dirty="0"/>
              <a:t>阈值。</a:t>
            </a:r>
          </a:p>
        </p:txBody>
      </p:sp>
      <p:pic>
        <p:nvPicPr>
          <p:cNvPr id="8" name="图片 7">
            <a:extLst>
              <a:ext uri="{FF2B5EF4-FFF2-40B4-BE49-F238E27FC236}">
                <a16:creationId xmlns:a16="http://schemas.microsoft.com/office/drawing/2014/main" id="{6BFC27EF-2280-49DD-8826-1739A2BF5130}"/>
              </a:ext>
            </a:extLst>
          </p:cNvPr>
          <p:cNvPicPr>
            <a:picLocks noChangeAspect="1"/>
          </p:cNvPicPr>
          <p:nvPr/>
        </p:nvPicPr>
        <p:blipFill>
          <a:blip r:embed="rId4"/>
          <a:stretch>
            <a:fillRect/>
          </a:stretch>
        </p:blipFill>
        <p:spPr>
          <a:xfrm>
            <a:off x="7650462" y="2471674"/>
            <a:ext cx="3782700" cy="2705828"/>
          </a:xfrm>
          <a:prstGeom prst="rect">
            <a:avLst/>
          </a:prstGeom>
          <a:ln>
            <a:solidFill>
              <a:schemeClr val="tx1"/>
            </a:solidFill>
          </a:ln>
        </p:spPr>
      </p:pic>
    </p:spTree>
    <p:extLst>
      <p:ext uri="{BB962C8B-B14F-4D97-AF65-F5344CB8AC3E}">
        <p14:creationId xmlns:p14="http://schemas.microsoft.com/office/powerpoint/2010/main" val="1006565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id="{EABC5D14-CF46-400C-B0F2-24AD15C702D0}"/>
              </a:ext>
            </a:extLst>
          </p:cNvPr>
          <p:cNvSpPr txBox="1"/>
          <p:nvPr/>
        </p:nvSpPr>
        <p:spPr>
          <a:xfrm>
            <a:off x="462175" y="1792658"/>
            <a:ext cx="6353252" cy="369332"/>
          </a:xfrm>
          <a:prstGeom prst="rect">
            <a:avLst/>
          </a:prstGeom>
          <a:noFill/>
        </p:spPr>
        <p:txBody>
          <a:bodyPr wrap="square" rtlCol="0">
            <a:spAutoFit/>
          </a:bodyPr>
          <a:lstStyle/>
          <a:p>
            <a:pPr marL="342900" indent="-342900">
              <a:buFont typeface="Wingdings" panose="05000000000000000000" pitchFamily="2" charset="2"/>
              <a:buChar char="n"/>
            </a:pPr>
            <a:r>
              <a:rPr lang="zh-CN" altLang="en-US" dirty="0">
                <a:latin typeface="微软雅黑" panose="020B0503020204020204" pitchFamily="34" charset="-122"/>
                <a:ea typeface="微软雅黑" panose="020B0503020204020204" pitchFamily="34" charset="-122"/>
              </a:rPr>
              <a:t>电阻壁不稳定性</a:t>
            </a:r>
          </a:p>
        </p:txBody>
      </p:sp>
      <p:grpSp>
        <p:nvGrpSpPr>
          <p:cNvPr id="6" name="组合 5">
            <a:extLst>
              <a:ext uri="{FF2B5EF4-FFF2-40B4-BE49-F238E27FC236}">
                <a16:creationId xmlns:a16="http://schemas.microsoft.com/office/drawing/2014/main" id="{03CD4706-B5DD-40B6-A1D4-43BAF59FDD23}"/>
              </a:ext>
            </a:extLst>
          </p:cNvPr>
          <p:cNvGrpSpPr/>
          <p:nvPr/>
        </p:nvGrpSpPr>
        <p:grpSpPr>
          <a:xfrm>
            <a:off x="3621466" y="2564904"/>
            <a:ext cx="4949065" cy="4191650"/>
            <a:chOff x="3647728" y="2348880"/>
            <a:chExt cx="4637098" cy="3483088"/>
          </a:xfrm>
        </p:grpSpPr>
        <p:pic>
          <p:nvPicPr>
            <p:cNvPr id="2" name="图片 1">
              <a:extLst>
                <a:ext uri="{FF2B5EF4-FFF2-40B4-BE49-F238E27FC236}">
                  <a16:creationId xmlns:a16="http://schemas.microsoft.com/office/drawing/2014/main" id="{DC241221-D511-4A92-9D6D-2D61EBBA751B}"/>
                </a:ext>
              </a:extLst>
            </p:cNvPr>
            <p:cNvPicPr>
              <a:picLocks noChangeAspect="1"/>
            </p:cNvPicPr>
            <p:nvPr/>
          </p:nvPicPr>
          <p:blipFill>
            <a:blip r:embed="rId2"/>
            <a:stretch>
              <a:fillRect/>
            </a:stretch>
          </p:blipFill>
          <p:spPr>
            <a:xfrm>
              <a:off x="3647728" y="2348880"/>
              <a:ext cx="4637098" cy="3483088"/>
            </a:xfrm>
            <a:prstGeom prst="rect">
              <a:avLst/>
            </a:prstGeom>
          </p:spPr>
        </p:pic>
        <p:cxnSp>
          <p:nvCxnSpPr>
            <p:cNvPr id="5" name="直接连接符 4">
              <a:extLst>
                <a:ext uri="{FF2B5EF4-FFF2-40B4-BE49-F238E27FC236}">
                  <a16:creationId xmlns:a16="http://schemas.microsoft.com/office/drawing/2014/main" id="{02495AD9-C228-4BE3-9618-A98EC398B0EE}"/>
                </a:ext>
              </a:extLst>
            </p:cNvPr>
            <p:cNvCxnSpPr/>
            <p:nvPr/>
          </p:nvCxnSpPr>
          <p:spPr>
            <a:xfrm>
              <a:off x="4212086" y="3784936"/>
              <a:ext cx="3888432" cy="0"/>
            </a:xfrm>
            <a:prstGeom prst="line">
              <a:avLst/>
            </a:prstGeom>
            <a:ln w="19050">
              <a:solidFill>
                <a:srgbClr val="00B0F0"/>
              </a:solidFill>
              <a:prstDash val="lgDashDot"/>
            </a:ln>
          </p:spPr>
          <p:style>
            <a:lnRef idx="1">
              <a:schemeClr val="accent4"/>
            </a:lnRef>
            <a:fillRef idx="0">
              <a:schemeClr val="accent4"/>
            </a:fillRef>
            <a:effectRef idx="0">
              <a:schemeClr val="accent4"/>
            </a:effectRef>
            <a:fontRef idx="minor">
              <a:schemeClr val="tx1"/>
            </a:fontRef>
          </p:style>
        </p:cxnSp>
      </p:grpSp>
      <p:pic>
        <p:nvPicPr>
          <p:cNvPr id="9" name="图形 8">
            <a:extLst>
              <a:ext uri="{FF2B5EF4-FFF2-40B4-BE49-F238E27FC236}">
                <a16:creationId xmlns:a16="http://schemas.microsoft.com/office/drawing/2014/main" id="{96CFCE02-DAC5-467B-9394-7B8C6BB219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1384" y="2637175"/>
            <a:ext cx="2763051" cy="1178930"/>
          </a:xfrm>
          <a:prstGeom prst="rect">
            <a:avLst/>
          </a:prstGeom>
        </p:spPr>
      </p:pic>
      <p:grpSp>
        <p:nvGrpSpPr>
          <p:cNvPr id="10" name="组合 9">
            <a:extLst>
              <a:ext uri="{FF2B5EF4-FFF2-40B4-BE49-F238E27FC236}">
                <a16:creationId xmlns:a16="http://schemas.microsoft.com/office/drawing/2014/main" id="{EE66E223-D0EB-4334-A7EA-DFE5099EF9EF}"/>
              </a:ext>
            </a:extLst>
          </p:cNvPr>
          <p:cNvGrpSpPr/>
          <p:nvPr/>
        </p:nvGrpSpPr>
        <p:grpSpPr>
          <a:xfrm>
            <a:off x="523780" y="5497833"/>
            <a:ext cx="2705936" cy="1288609"/>
            <a:chOff x="6538468" y="1292896"/>
            <a:chExt cx="3881031" cy="2717799"/>
          </a:xfrm>
        </p:grpSpPr>
        <p:pic>
          <p:nvPicPr>
            <p:cNvPr id="11" name="图片 10">
              <a:extLst>
                <a:ext uri="{FF2B5EF4-FFF2-40B4-BE49-F238E27FC236}">
                  <a16:creationId xmlns:a16="http://schemas.microsoft.com/office/drawing/2014/main" id="{A427DBFD-56C7-42E6-9505-8934D321B8CB}"/>
                </a:ext>
              </a:extLst>
            </p:cNvPr>
            <p:cNvPicPr>
              <a:picLocks noChangeAspect="1"/>
            </p:cNvPicPr>
            <p:nvPr/>
          </p:nvPicPr>
          <p:blipFill>
            <a:blip r:embed="rId5"/>
            <a:stretch>
              <a:fillRect/>
            </a:stretch>
          </p:blipFill>
          <p:spPr>
            <a:xfrm>
              <a:off x="6538468" y="1292896"/>
              <a:ext cx="3881031" cy="2717799"/>
            </a:xfrm>
            <a:prstGeom prst="rect">
              <a:avLst/>
            </a:prstGeom>
          </p:spPr>
        </p:pic>
        <p:sp>
          <p:nvSpPr>
            <p:cNvPr id="13" name="文本框 12">
              <a:extLst>
                <a:ext uri="{FF2B5EF4-FFF2-40B4-BE49-F238E27FC236}">
                  <a16:creationId xmlns:a16="http://schemas.microsoft.com/office/drawing/2014/main" id="{71CF4CBB-A068-489C-A95E-8B435D52B569}"/>
                </a:ext>
              </a:extLst>
            </p:cNvPr>
            <p:cNvSpPr txBox="1"/>
            <p:nvPr/>
          </p:nvSpPr>
          <p:spPr>
            <a:xfrm>
              <a:off x="7532254" y="2005498"/>
              <a:ext cx="1214583" cy="584217"/>
            </a:xfrm>
            <a:prstGeom prst="rect">
              <a:avLst/>
            </a:prstGeom>
            <a:noFill/>
          </p:spPr>
          <p:txBody>
            <a:bodyPr wrap="square" rtlCol="0">
              <a:spAutoFit/>
            </a:bodyPr>
            <a:lstStyle/>
            <a:p>
              <a:r>
                <a:rPr lang="en-US" altLang="zh-CN" sz="1200" b="1" dirty="0" err="1">
                  <a:solidFill>
                    <a:srgbClr val="FFC000"/>
                  </a:solidFill>
                </a:rPr>
                <a:t>Cu+NEG</a:t>
              </a:r>
              <a:endParaRPr lang="en-US" altLang="zh-CN" sz="1200" b="1" dirty="0">
                <a:solidFill>
                  <a:srgbClr val="FFC000"/>
                </a:solidFill>
              </a:endParaRPr>
            </a:p>
          </p:txBody>
        </p:sp>
      </p:grpSp>
      <p:grpSp>
        <p:nvGrpSpPr>
          <p:cNvPr id="14" name="组合 13">
            <a:extLst>
              <a:ext uri="{FF2B5EF4-FFF2-40B4-BE49-F238E27FC236}">
                <a16:creationId xmlns:a16="http://schemas.microsoft.com/office/drawing/2014/main" id="{B063EAD3-3255-4E4B-BAF4-95ECD9EB6069}"/>
              </a:ext>
            </a:extLst>
          </p:cNvPr>
          <p:cNvGrpSpPr/>
          <p:nvPr/>
        </p:nvGrpSpPr>
        <p:grpSpPr>
          <a:xfrm>
            <a:off x="551384" y="4005064"/>
            <a:ext cx="2705936" cy="1288609"/>
            <a:chOff x="6524522" y="4108166"/>
            <a:chExt cx="4134230" cy="2584171"/>
          </a:xfrm>
        </p:grpSpPr>
        <p:pic>
          <p:nvPicPr>
            <p:cNvPr id="15" name="图片 14">
              <a:extLst>
                <a:ext uri="{FF2B5EF4-FFF2-40B4-BE49-F238E27FC236}">
                  <a16:creationId xmlns:a16="http://schemas.microsoft.com/office/drawing/2014/main" id="{846781FB-91FE-49E6-9392-DF61F9280092}"/>
                </a:ext>
              </a:extLst>
            </p:cNvPr>
            <p:cNvPicPr>
              <a:picLocks noChangeAspect="1"/>
            </p:cNvPicPr>
            <p:nvPr/>
          </p:nvPicPr>
          <p:blipFill>
            <a:blip r:embed="rId6"/>
            <a:stretch>
              <a:fillRect/>
            </a:stretch>
          </p:blipFill>
          <p:spPr>
            <a:xfrm>
              <a:off x="6524522" y="4108166"/>
              <a:ext cx="4134230" cy="2584171"/>
            </a:xfrm>
            <a:prstGeom prst="rect">
              <a:avLst/>
            </a:prstGeom>
          </p:spPr>
        </p:pic>
        <p:sp>
          <p:nvSpPr>
            <p:cNvPr id="16" name="文本框 15">
              <a:extLst>
                <a:ext uri="{FF2B5EF4-FFF2-40B4-BE49-F238E27FC236}">
                  <a16:creationId xmlns:a16="http://schemas.microsoft.com/office/drawing/2014/main" id="{623F6084-AEE9-400D-A296-3792BD5E46B1}"/>
                </a:ext>
              </a:extLst>
            </p:cNvPr>
            <p:cNvSpPr txBox="1"/>
            <p:nvPr/>
          </p:nvSpPr>
          <p:spPr>
            <a:xfrm>
              <a:off x="7169726" y="4983515"/>
              <a:ext cx="1939638" cy="555493"/>
            </a:xfrm>
            <a:prstGeom prst="rect">
              <a:avLst/>
            </a:prstGeom>
            <a:noFill/>
          </p:spPr>
          <p:txBody>
            <a:bodyPr wrap="square" rtlCol="0">
              <a:spAutoFit/>
            </a:bodyPr>
            <a:lstStyle/>
            <a:p>
              <a:pPr algn="ctr"/>
              <a:r>
                <a:rPr lang="en-US" altLang="zh-CN" sz="1200" b="1" dirty="0">
                  <a:solidFill>
                    <a:srgbClr val="00B0F0"/>
                  </a:solidFill>
                </a:rPr>
                <a:t>SS(1mm)+Cu</a:t>
              </a:r>
            </a:p>
          </p:txBody>
        </p:sp>
      </p:grpSp>
      <p:sp>
        <p:nvSpPr>
          <p:cNvPr id="17" name="文本框 16">
            <a:extLst>
              <a:ext uri="{FF2B5EF4-FFF2-40B4-BE49-F238E27FC236}">
                <a16:creationId xmlns:a16="http://schemas.microsoft.com/office/drawing/2014/main" id="{C7F89D86-8182-4887-B18A-934DA50E38E7}"/>
              </a:ext>
            </a:extLst>
          </p:cNvPr>
          <p:cNvSpPr txBox="1"/>
          <p:nvPr/>
        </p:nvSpPr>
        <p:spPr>
          <a:xfrm>
            <a:off x="3660960" y="2089303"/>
            <a:ext cx="4524650" cy="307777"/>
          </a:xfrm>
          <a:prstGeom prst="rect">
            <a:avLst/>
          </a:prstGeom>
          <a:noFill/>
        </p:spPr>
        <p:txBody>
          <a:bodyPr wrap="square" rtlCol="0">
            <a:spAutoFit/>
          </a:bodyPr>
          <a:lstStyle/>
          <a:p>
            <a:pPr marL="285750" indent="-285750" algn="ctr">
              <a:buFont typeface="Arial" panose="020B0604020202020204" pitchFamily="34" charset="0"/>
              <a:buChar char="•"/>
            </a:pPr>
            <a:r>
              <a:rPr lang="en-US" altLang="zh-CN" sz="1400" dirty="0"/>
              <a:t>SAPS</a:t>
            </a:r>
            <a:r>
              <a:rPr lang="zh-CN" altLang="en-US" sz="1400" dirty="0"/>
              <a:t>阻抗壁不稳定性各模态（</a:t>
            </a:r>
            <a:r>
              <a:rPr lang="en-US" altLang="zh-CN" sz="1400" dirty="0"/>
              <a:t>m=0</a:t>
            </a:r>
            <a:r>
              <a:rPr lang="zh-CN" altLang="en-US" sz="1400" dirty="0"/>
              <a:t>）的增长率</a:t>
            </a:r>
          </a:p>
        </p:txBody>
      </p:sp>
      <p:sp>
        <p:nvSpPr>
          <p:cNvPr id="18" name="文本框 17">
            <a:extLst>
              <a:ext uri="{FF2B5EF4-FFF2-40B4-BE49-F238E27FC236}">
                <a16:creationId xmlns:a16="http://schemas.microsoft.com/office/drawing/2014/main" id="{E6816E47-F3CB-4E59-BEB9-13FFCB5A1D16}"/>
              </a:ext>
            </a:extLst>
          </p:cNvPr>
          <p:cNvSpPr txBox="1"/>
          <p:nvPr/>
        </p:nvSpPr>
        <p:spPr>
          <a:xfrm>
            <a:off x="8780542" y="2687024"/>
            <a:ext cx="3208010" cy="1169551"/>
          </a:xfrm>
          <a:prstGeom prst="rect">
            <a:avLst/>
          </a:prstGeom>
          <a:noFill/>
        </p:spPr>
        <p:txBody>
          <a:bodyPr wrap="square" rtlCol="0">
            <a:spAutoFit/>
          </a:bodyPr>
          <a:lstStyle/>
          <a:p>
            <a:pPr marL="285750" indent="-285750">
              <a:buFont typeface="Wingdings" panose="05000000000000000000" pitchFamily="2" charset="2"/>
              <a:buChar char="u"/>
            </a:pPr>
            <a:r>
              <a:rPr lang="zh-CN" altLang="en-US" sz="1400" dirty="0">
                <a:latin typeface="微软雅黑 Light" panose="020B0502040204020203" pitchFamily="34" charset="-122"/>
                <a:ea typeface="微软雅黑 Light" panose="020B0502040204020203" pitchFamily="34" charset="-122"/>
              </a:rPr>
              <a:t>若采用</a:t>
            </a:r>
            <a:r>
              <a:rPr lang="en-US" altLang="zh-CN" sz="1400" dirty="0">
                <a:latin typeface="微软雅黑 Light" panose="020B0502040204020203" pitchFamily="34" charset="-122"/>
                <a:ea typeface="微软雅黑 Light" panose="020B0502040204020203" pitchFamily="34" charset="-122"/>
              </a:rPr>
              <a:t>φ22mm</a:t>
            </a:r>
            <a:r>
              <a:rPr lang="zh-CN" altLang="en-US" sz="1400" dirty="0">
                <a:latin typeface="微软雅黑 Light" panose="020B0502040204020203" pitchFamily="34" charset="-122"/>
                <a:ea typeface="微软雅黑 Light" panose="020B0502040204020203" pitchFamily="34" charset="-122"/>
              </a:rPr>
              <a:t>不锈钢圆形真空盒，平均流强</a:t>
            </a:r>
            <a:r>
              <a:rPr lang="en-US" altLang="zh-CN" sz="1400" dirty="0">
                <a:latin typeface="微软雅黑 Light" panose="020B0502040204020203" pitchFamily="34" charset="-122"/>
                <a:ea typeface="微软雅黑 Light" panose="020B0502040204020203" pitchFamily="34" charset="-122"/>
              </a:rPr>
              <a:t>500mA</a:t>
            </a:r>
            <a:r>
              <a:rPr lang="zh-CN" altLang="en-US" sz="1400" dirty="0">
                <a:latin typeface="微软雅黑 Light" panose="020B0502040204020203" pitchFamily="34" charset="-122"/>
                <a:ea typeface="微软雅黑 Light" panose="020B0502040204020203" pitchFamily="34" charset="-122"/>
              </a:rPr>
              <a:t>情况下，各个模式的不稳定性增长率如左图所示，横线表示垂直辐射阻尼率（</a:t>
            </a:r>
            <a:r>
              <a:rPr lang="en-US" altLang="zh-CN" sz="1400" dirty="0">
                <a:latin typeface="微软雅黑 Light" panose="020B0502040204020203" pitchFamily="34" charset="-122"/>
                <a:ea typeface="微软雅黑 Light" panose="020B0502040204020203" pitchFamily="34" charset="-122"/>
              </a:rPr>
              <a:t>47.8 S</a:t>
            </a:r>
            <a:r>
              <a:rPr lang="en-US" altLang="zh-CN" sz="1400" baseline="30000" dirty="0">
                <a:latin typeface="微软雅黑 Light" panose="020B0502040204020203" pitchFamily="34" charset="-122"/>
                <a:ea typeface="微软雅黑 Light" panose="020B0502040204020203" pitchFamily="34" charset="-122"/>
              </a:rPr>
              <a:t>-1</a:t>
            </a:r>
            <a:r>
              <a:rPr lang="zh-CN" altLang="en-US" sz="1400" dirty="0">
                <a:latin typeface="微软雅黑 Light" panose="020B0502040204020203" pitchFamily="34" charset="-122"/>
                <a:ea typeface="微软雅黑 Light" panose="020B0502040204020203" pitchFamily="34" charset="-122"/>
              </a:rPr>
              <a:t>），超过辐射阻尼率都是不稳定的。</a:t>
            </a:r>
          </a:p>
        </p:txBody>
      </p:sp>
      <p:sp>
        <p:nvSpPr>
          <p:cNvPr id="19" name="文本框 18">
            <a:extLst>
              <a:ext uri="{FF2B5EF4-FFF2-40B4-BE49-F238E27FC236}">
                <a16:creationId xmlns:a16="http://schemas.microsoft.com/office/drawing/2014/main" id="{B7A58DB2-100C-4EDB-B975-C5280EC2ED71}"/>
              </a:ext>
            </a:extLst>
          </p:cNvPr>
          <p:cNvSpPr txBox="1"/>
          <p:nvPr/>
        </p:nvSpPr>
        <p:spPr>
          <a:xfrm>
            <a:off x="8864654" y="4165134"/>
            <a:ext cx="3119854" cy="1169551"/>
          </a:xfrm>
          <a:prstGeom prst="rect">
            <a:avLst/>
          </a:prstGeom>
          <a:noFill/>
        </p:spPr>
        <p:txBody>
          <a:bodyPr wrap="square" rtlCol="0">
            <a:spAutoFit/>
          </a:bodyPr>
          <a:lstStyle/>
          <a:p>
            <a:pPr marL="285750" indent="-285750">
              <a:buFont typeface="Wingdings" panose="05000000000000000000" pitchFamily="2" charset="2"/>
              <a:buChar char="u"/>
            </a:pPr>
            <a:r>
              <a:rPr lang="zh-CN" altLang="en-US" sz="1400" dirty="0">
                <a:latin typeface="微软雅黑 Light" panose="020B0502040204020203" pitchFamily="34" charset="-122"/>
                <a:ea typeface="微软雅黑 Light" panose="020B0502040204020203" pitchFamily="34" charset="-122"/>
              </a:rPr>
              <a:t>零色品条件下：</a:t>
            </a:r>
            <a:endParaRPr lang="en-US" altLang="zh-CN" sz="1400" dirty="0">
              <a:latin typeface="微软雅黑 Light" panose="020B0502040204020203" pitchFamily="34" charset="-122"/>
              <a:ea typeface="微软雅黑 Light" panose="020B0502040204020203" pitchFamily="34" charset="-122"/>
            </a:endParaRPr>
          </a:p>
          <a:p>
            <a:pPr marL="285750" indent="-285750">
              <a:buFont typeface="Arial" panose="020B0604020202020204" pitchFamily="34" charset="0"/>
              <a:buChar char="•"/>
            </a:pPr>
            <a:r>
              <a:rPr lang="en-US" altLang="zh-CN" sz="1400" dirty="0">
                <a:latin typeface="微软雅黑 Light" panose="020B0502040204020203" pitchFamily="34" charset="-122"/>
                <a:ea typeface="微软雅黑 Light" panose="020B0502040204020203" pitchFamily="34" charset="-122"/>
              </a:rPr>
              <a:t>m=0</a:t>
            </a:r>
            <a:r>
              <a:rPr lang="zh-CN" altLang="en-US" sz="1400" dirty="0">
                <a:latin typeface="微软雅黑 Light" panose="020B0502040204020203" pitchFamily="34" charset="-122"/>
                <a:ea typeface="微软雅黑 Light" panose="020B0502040204020203" pitchFamily="34" charset="-122"/>
              </a:rPr>
              <a:t>时，有约</a:t>
            </a:r>
            <a:r>
              <a:rPr lang="en-US" altLang="zh-CN" sz="1400" dirty="0">
                <a:latin typeface="微软雅黑 Light" panose="020B0502040204020203" pitchFamily="34" charset="-122"/>
                <a:ea typeface="微软雅黑 Light" panose="020B0502040204020203" pitchFamily="34" charset="-122"/>
              </a:rPr>
              <a:t>136</a:t>
            </a:r>
            <a:r>
              <a:rPr lang="zh-CN" altLang="en-US" sz="1400" dirty="0">
                <a:latin typeface="微软雅黑 Light" panose="020B0502040204020203" pitchFamily="34" charset="-122"/>
                <a:ea typeface="微软雅黑 Light" panose="020B0502040204020203" pitchFamily="34" charset="-122"/>
              </a:rPr>
              <a:t>个模式不稳定（增长率大于阻尼率）；</a:t>
            </a:r>
            <a:endParaRPr lang="en-US" altLang="zh-CN" sz="1400" dirty="0">
              <a:latin typeface="微软雅黑 Light" panose="020B0502040204020203" pitchFamily="34" charset="-122"/>
              <a:ea typeface="微软雅黑 Light" panose="020B0502040204020203" pitchFamily="34" charset="-122"/>
            </a:endParaRPr>
          </a:p>
          <a:p>
            <a:pPr marL="285750" indent="-2857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其中（</a:t>
            </a:r>
            <a:r>
              <a:rPr lang="en-US" altLang="zh-CN" sz="1400" dirty="0">
                <a:latin typeface="微软雅黑 Light" panose="020B0502040204020203" pitchFamily="34" charset="-122"/>
                <a:ea typeface="微软雅黑 Light" panose="020B0502040204020203" pitchFamily="34" charset="-122"/>
              </a:rPr>
              <a:t>m=0</a:t>
            </a:r>
            <a:r>
              <a:rPr lang="zh-CN" altLang="en-US" sz="1400" dirty="0">
                <a:latin typeface="微软雅黑 Light" panose="020B0502040204020203" pitchFamily="34" charset="-122"/>
                <a:ea typeface="微软雅黑 Light" panose="020B0502040204020203" pitchFamily="34" charset="-122"/>
              </a:rPr>
              <a:t>，</a:t>
            </a:r>
            <a:r>
              <a:rPr lang="en-US" altLang="zh-CN" sz="1400" dirty="0">
                <a:latin typeface="微软雅黑 Light" panose="020B0502040204020203" pitchFamily="34" charset="-122"/>
                <a:ea typeface="微软雅黑 Light" panose="020B0502040204020203" pitchFamily="34" charset="-122"/>
              </a:rPr>
              <a:t>n=400</a:t>
            </a:r>
            <a:r>
              <a:rPr lang="zh-CN" altLang="en-US" sz="1400" dirty="0">
                <a:latin typeface="微软雅黑 Light" panose="020B0502040204020203" pitchFamily="34" charset="-122"/>
                <a:ea typeface="微软雅黑 Light" panose="020B0502040204020203" pitchFamily="34" charset="-122"/>
              </a:rPr>
              <a:t>）模最不稳定其增长率</a:t>
            </a:r>
            <a:r>
              <a:rPr lang="en-US" altLang="zh-CN" sz="1400" dirty="0">
                <a:latin typeface="微软雅黑 Light" panose="020B0502040204020203" pitchFamily="34" charset="-122"/>
                <a:ea typeface="微软雅黑 Light" panose="020B0502040204020203" pitchFamily="34" charset="-122"/>
              </a:rPr>
              <a:t>1181 </a:t>
            </a:r>
            <a:r>
              <a:rPr lang="zh-CN" altLang="en-US" sz="1400" dirty="0">
                <a:latin typeface="微软雅黑 Light" panose="020B0502040204020203" pitchFamily="34" charset="-122"/>
                <a:ea typeface="微软雅黑 Light" panose="020B0502040204020203" pitchFamily="34" charset="-122"/>
              </a:rPr>
              <a:t>（</a:t>
            </a:r>
            <a:r>
              <a:rPr lang="en-US" altLang="zh-CN" sz="1400" dirty="0">
                <a:latin typeface="微软雅黑 Light" panose="020B0502040204020203" pitchFamily="34" charset="-122"/>
                <a:ea typeface="微软雅黑 Light" panose="020B0502040204020203" pitchFamily="34" charset="-122"/>
              </a:rPr>
              <a:t>S</a:t>
            </a:r>
            <a:r>
              <a:rPr lang="en-US" altLang="zh-CN" sz="1400" baseline="30000" dirty="0">
                <a:latin typeface="微软雅黑 Light" panose="020B0502040204020203" pitchFamily="34" charset="-122"/>
                <a:ea typeface="微软雅黑 Light" panose="020B0502040204020203" pitchFamily="34" charset="-122"/>
              </a:rPr>
              <a:t>-1</a:t>
            </a:r>
            <a:r>
              <a:rPr lang="zh-CN" altLang="en-US" sz="1400" dirty="0">
                <a:latin typeface="微软雅黑 Light" panose="020B0502040204020203" pitchFamily="34" charset="-122"/>
                <a:ea typeface="微软雅黑 Light" panose="020B0502040204020203" pitchFamily="34" charset="-122"/>
              </a:rPr>
              <a:t>）。</a:t>
            </a:r>
          </a:p>
        </p:txBody>
      </p:sp>
      <p:sp>
        <p:nvSpPr>
          <p:cNvPr id="20" name="文本框 19">
            <a:extLst>
              <a:ext uri="{FF2B5EF4-FFF2-40B4-BE49-F238E27FC236}">
                <a16:creationId xmlns:a16="http://schemas.microsoft.com/office/drawing/2014/main" id="{3DF70705-97AC-4B28-B30B-179075134AE2}"/>
              </a:ext>
            </a:extLst>
          </p:cNvPr>
          <p:cNvSpPr txBox="1"/>
          <p:nvPr/>
        </p:nvSpPr>
        <p:spPr>
          <a:xfrm>
            <a:off x="8877562" y="5604871"/>
            <a:ext cx="3208010" cy="738664"/>
          </a:xfrm>
          <a:prstGeom prst="rect">
            <a:avLst/>
          </a:prstGeom>
          <a:noFill/>
        </p:spPr>
        <p:txBody>
          <a:bodyPr wrap="square" rtlCol="0">
            <a:spAutoFit/>
          </a:bodyPr>
          <a:lstStyle/>
          <a:p>
            <a:pPr marL="285750" indent="-285750">
              <a:buFont typeface="Wingdings" panose="05000000000000000000" pitchFamily="2" charset="2"/>
              <a:buChar char="u"/>
            </a:pPr>
            <a:r>
              <a:rPr lang="zh-CN" altLang="en-US" sz="1400" dirty="0">
                <a:latin typeface="微软雅黑 Light" panose="020B0502040204020203" pitchFamily="34" charset="-122"/>
                <a:ea typeface="微软雅黑 Light" panose="020B0502040204020203" pitchFamily="34" charset="-122"/>
              </a:rPr>
              <a:t>横向反馈：</a:t>
            </a:r>
            <a:endParaRPr lang="en-US" altLang="zh-CN" sz="1400" dirty="0">
              <a:latin typeface="微软雅黑 Light" panose="020B0502040204020203" pitchFamily="34" charset="-122"/>
              <a:ea typeface="微软雅黑 Light" panose="020B0502040204020203" pitchFamily="34" charset="-122"/>
            </a:endParaRPr>
          </a:p>
          <a:p>
            <a:pPr marL="285750" indent="-285750">
              <a:buFont typeface="Arial" panose="020B0604020202020204" pitchFamily="34" charset="0"/>
              <a:buChar char="•"/>
            </a:pPr>
            <a:r>
              <a:rPr lang="zh-CN" altLang="en-US" sz="1400" dirty="0">
                <a:latin typeface="微软雅黑 Light" panose="020B0502040204020203" pitchFamily="34" charset="-122"/>
                <a:ea typeface="微软雅黑 Light" panose="020B0502040204020203" pitchFamily="34" charset="-122"/>
              </a:rPr>
              <a:t>横向逐束团反馈系统的阻尼时间要求（</a:t>
            </a:r>
            <a:r>
              <a:rPr lang="en-US" altLang="zh-CN" sz="1400" dirty="0">
                <a:latin typeface="微软雅黑 Light" panose="020B0502040204020203" pitchFamily="34" charset="-122"/>
                <a:ea typeface="微软雅黑 Light" panose="020B0502040204020203" pitchFamily="34" charset="-122"/>
              </a:rPr>
              <a:t>0.85ms</a:t>
            </a:r>
            <a:r>
              <a:rPr lang="zh-CN" altLang="en-US" sz="1400" dirty="0">
                <a:latin typeface="微软雅黑 Light" panose="020B0502040204020203" pitchFamily="34" charset="-122"/>
                <a:ea typeface="微软雅黑 Light" panose="020B0502040204020203" pitchFamily="34" charset="-122"/>
              </a:rPr>
              <a:t>）</a:t>
            </a:r>
            <a:endParaRPr lang="en-US" altLang="zh-CN" sz="1400" dirty="0">
              <a:latin typeface="微软雅黑 Light" panose="020B0502040204020203" pitchFamily="34" charset="-122"/>
              <a:ea typeface="微软雅黑 Light" panose="020B0502040204020203" pitchFamily="34" charset="-122"/>
            </a:endParaRPr>
          </a:p>
        </p:txBody>
      </p:sp>
      <p:sp>
        <p:nvSpPr>
          <p:cNvPr id="22" name="标题 1">
            <a:extLst>
              <a:ext uri="{FF2B5EF4-FFF2-40B4-BE49-F238E27FC236}">
                <a16:creationId xmlns:a16="http://schemas.microsoft.com/office/drawing/2014/main" id="{6D1F8072-9DD6-4626-A407-31C2CD1E4B7D}"/>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横向耦合束团不稳定性</a:t>
            </a:r>
          </a:p>
        </p:txBody>
      </p:sp>
      <p:sp>
        <p:nvSpPr>
          <p:cNvPr id="23" name="文本框 22">
            <a:extLst>
              <a:ext uri="{FF2B5EF4-FFF2-40B4-BE49-F238E27FC236}">
                <a16:creationId xmlns:a16="http://schemas.microsoft.com/office/drawing/2014/main" id="{BB59B327-291C-446C-B531-E27660B47889}"/>
              </a:ext>
            </a:extLst>
          </p:cNvPr>
          <p:cNvSpPr txBox="1"/>
          <p:nvPr/>
        </p:nvSpPr>
        <p:spPr>
          <a:xfrm>
            <a:off x="462175" y="2309904"/>
            <a:ext cx="2929586" cy="307777"/>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400" dirty="0"/>
              <a:t>几种电阻壁阻抗</a:t>
            </a:r>
          </a:p>
        </p:txBody>
      </p:sp>
      <p:sp>
        <p:nvSpPr>
          <p:cNvPr id="21" name="文本框 20">
            <a:extLst>
              <a:ext uri="{FF2B5EF4-FFF2-40B4-BE49-F238E27FC236}">
                <a16:creationId xmlns:a16="http://schemas.microsoft.com/office/drawing/2014/main" id="{E5F8038F-22B0-465A-A119-F61406E3828D}"/>
              </a:ext>
            </a:extLst>
          </p:cNvPr>
          <p:cNvSpPr txBox="1"/>
          <p:nvPr/>
        </p:nvSpPr>
        <p:spPr>
          <a:xfrm>
            <a:off x="462175" y="1333810"/>
            <a:ext cx="8722717" cy="369332"/>
          </a:xfrm>
          <a:prstGeom prst="rect">
            <a:avLst/>
          </a:prstGeom>
          <a:noFill/>
        </p:spPr>
        <p:txBody>
          <a:bodyPr wrap="square" rtlCol="0">
            <a:spAutoFit/>
          </a:bodyPr>
          <a:lstStyle/>
          <a:p>
            <a:pPr marL="285750" indent="-285750">
              <a:buFont typeface="Wingdings" panose="05000000000000000000" pitchFamily="2" charset="2"/>
              <a:buChar char="n"/>
            </a:pPr>
            <a:r>
              <a:rPr lang="zh-CN" altLang="en-US" dirty="0"/>
              <a:t>横向</a:t>
            </a:r>
            <a:r>
              <a:rPr lang="en-US" altLang="zh-CN" dirty="0"/>
              <a:t>CBI</a:t>
            </a:r>
            <a:r>
              <a:rPr lang="zh-CN" altLang="en-US" dirty="0"/>
              <a:t>的主要来源于横向电阻壁阻抗和腔的高次模</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529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阻抗壁不稳定性</a:t>
            </a:r>
          </a:p>
        </p:txBody>
      </p:sp>
      <p:sp>
        <p:nvSpPr>
          <p:cNvPr id="4" name="文本框 3">
            <a:extLst>
              <a:ext uri="{FF2B5EF4-FFF2-40B4-BE49-F238E27FC236}">
                <a16:creationId xmlns:a16="http://schemas.microsoft.com/office/drawing/2014/main" id="{6A66747B-F0C6-439F-83EE-5E975A69D9DA}"/>
              </a:ext>
            </a:extLst>
          </p:cNvPr>
          <p:cNvSpPr txBox="1"/>
          <p:nvPr/>
        </p:nvSpPr>
        <p:spPr>
          <a:xfrm>
            <a:off x="479376" y="1444388"/>
            <a:ext cx="9361040" cy="400110"/>
          </a:xfrm>
          <a:prstGeom prst="rect">
            <a:avLst/>
          </a:prstGeom>
          <a:noFill/>
        </p:spPr>
        <p:txBody>
          <a:bodyPr wrap="square" rtlCol="0">
            <a:spAutoFit/>
          </a:bodyPr>
          <a:lstStyle/>
          <a:p>
            <a:pPr marL="342900" indent="-34290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色品和工作点的影响</a:t>
            </a:r>
          </a:p>
        </p:txBody>
      </p:sp>
      <p:pic>
        <p:nvPicPr>
          <p:cNvPr id="7" name="图片 6">
            <a:extLst>
              <a:ext uri="{FF2B5EF4-FFF2-40B4-BE49-F238E27FC236}">
                <a16:creationId xmlns:a16="http://schemas.microsoft.com/office/drawing/2014/main" id="{6077E299-7254-478A-95C8-4FF6DB12FC94}"/>
              </a:ext>
            </a:extLst>
          </p:cNvPr>
          <p:cNvPicPr>
            <a:picLocks noChangeAspect="1"/>
          </p:cNvPicPr>
          <p:nvPr/>
        </p:nvPicPr>
        <p:blipFill>
          <a:blip r:embed="rId2"/>
          <a:stretch>
            <a:fillRect/>
          </a:stretch>
        </p:blipFill>
        <p:spPr>
          <a:xfrm>
            <a:off x="817990" y="2348919"/>
            <a:ext cx="4859537" cy="3248186"/>
          </a:xfrm>
          <a:prstGeom prst="rect">
            <a:avLst/>
          </a:prstGeom>
        </p:spPr>
      </p:pic>
      <p:pic>
        <p:nvPicPr>
          <p:cNvPr id="8" name="图片 7">
            <a:extLst>
              <a:ext uri="{FF2B5EF4-FFF2-40B4-BE49-F238E27FC236}">
                <a16:creationId xmlns:a16="http://schemas.microsoft.com/office/drawing/2014/main" id="{5251FB44-0A82-4009-BF0E-17E77EC174B6}"/>
              </a:ext>
            </a:extLst>
          </p:cNvPr>
          <p:cNvPicPr>
            <a:picLocks noChangeAspect="1"/>
          </p:cNvPicPr>
          <p:nvPr/>
        </p:nvPicPr>
        <p:blipFill>
          <a:blip r:embed="rId3"/>
          <a:stretch>
            <a:fillRect/>
          </a:stretch>
        </p:blipFill>
        <p:spPr>
          <a:xfrm>
            <a:off x="6495648" y="2348919"/>
            <a:ext cx="5072960" cy="3248186"/>
          </a:xfrm>
          <a:prstGeom prst="rect">
            <a:avLst/>
          </a:prstGeom>
        </p:spPr>
      </p:pic>
      <p:sp>
        <p:nvSpPr>
          <p:cNvPr id="11" name="文本框 10">
            <a:extLst>
              <a:ext uri="{FF2B5EF4-FFF2-40B4-BE49-F238E27FC236}">
                <a16:creationId xmlns:a16="http://schemas.microsoft.com/office/drawing/2014/main" id="{5B8E3A07-5C44-41E3-984F-4A4ADCDCECFF}"/>
              </a:ext>
            </a:extLst>
          </p:cNvPr>
          <p:cNvSpPr txBox="1"/>
          <p:nvPr/>
        </p:nvSpPr>
        <p:spPr>
          <a:xfrm>
            <a:off x="471174" y="5676830"/>
            <a:ext cx="5616624" cy="1077218"/>
          </a:xfrm>
          <a:prstGeom prst="rect">
            <a:avLst/>
          </a:prstGeom>
          <a:noFill/>
        </p:spPr>
        <p:txBody>
          <a:bodyPr wrap="square" rtlCol="0">
            <a:spAutoFit/>
          </a:bodyPr>
          <a:lstStyle/>
          <a:p>
            <a:pPr marL="285750" indent="-285750">
              <a:buFont typeface="Arial" panose="020B0604020202020204" pitchFamily="34" charset="0"/>
              <a:buChar char="•"/>
            </a:pPr>
            <a:r>
              <a:rPr lang="zh-CN" altLang="en-US" sz="1600" dirty="0"/>
              <a:t>适当的色品值可以起到阻尼阻抗壁不稳定性的作用，</a:t>
            </a:r>
            <a:r>
              <a:rPr lang="en-US" altLang="zh-CN" sz="1600" dirty="0"/>
              <a:t>m=0 </a:t>
            </a:r>
            <a:r>
              <a:rPr lang="zh-CN" altLang="en-US" sz="1600" dirty="0"/>
              <a:t>模不稳定性随正色品增大而减小；</a:t>
            </a:r>
            <a:endParaRPr lang="en-US" altLang="zh-CN" sz="1600" dirty="0"/>
          </a:p>
          <a:p>
            <a:pPr marL="285750" indent="-285750">
              <a:buFont typeface="Arial" panose="020B0604020202020204" pitchFamily="34" charset="0"/>
              <a:buChar char="•"/>
            </a:pPr>
            <a:r>
              <a:rPr lang="zh-CN" altLang="en-US" sz="1600" dirty="0"/>
              <a:t>色品再增高时，高阶模式（</a:t>
            </a:r>
            <a:r>
              <a:rPr lang="en-US" altLang="zh-CN" sz="1600" dirty="0"/>
              <a:t>m=1</a:t>
            </a:r>
            <a:r>
              <a:rPr lang="zh-CN" altLang="en-US" sz="1600" dirty="0"/>
              <a:t>，</a:t>
            </a:r>
            <a:r>
              <a:rPr lang="en-US" altLang="zh-CN" sz="1600" dirty="0"/>
              <a:t>m=2</a:t>
            </a:r>
            <a:r>
              <a:rPr lang="zh-CN" altLang="en-US" sz="1600" dirty="0"/>
              <a:t>）不稳定性可能超过</a:t>
            </a:r>
            <a:r>
              <a:rPr lang="en-US" altLang="zh-CN" sz="1600" dirty="0"/>
              <a:t>m=0</a:t>
            </a:r>
            <a:r>
              <a:rPr lang="zh-CN" altLang="en-US" sz="1600" dirty="0"/>
              <a:t>模。</a:t>
            </a:r>
          </a:p>
        </p:txBody>
      </p:sp>
      <p:sp>
        <p:nvSpPr>
          <p:cNvPr id="13" name="文本框 12">
            <a:extLst>
              <a:ext uri="{FF2B5EF4-FFF2-40B4-BE49-F238E27FC236}">
                <a16:creationId xmlns:a16="http://schemas.microsoft.com/office/drawing/2014/main" id="{63B4F78A-349F-43E0-A5F7-1764C75AB804}"/>
              </a:ext>
            </a:extLst>
          </p:cNvPr>
          <p:cNvSpPr txBox="1"/>
          <p:nvPr/>
        </p:nvSpPr>
        <p:spPr>
          <a:xfrm>
            <a:off x="1307468" y="1994226"/>
            <a:ext cx="3456384" cy="369332"/>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b="1" dirty="0">
                <a:latin typeface="微软雅黑 Light" panose="020B0502040204020203" pitchFamily="34" charset="-122"/>
                <a:ea typeface="微软雅黑 Light" panose="020B0502040204020203" pitchFamily="34" charset="-122"/>
              </a:rPr>
              <a:t>阻抗壁不稳定性随色品的变化</a:t>
            </a:r>
          </a:p>
        </p:txBody>
      </p:sp>
      <p:sp>
        <p:nvSpPr>
          <p:cNvPr id="14" name="文本框 13">
            <a:extLst>
              <a:ext uri="{FF2B5EF4-FFF2-40B4-BE49-F238E27FC236}">
                <a16:creationId xmlns:a16="http://schemas.microsoft.com/office/drawing/2014/main" id="{485DBBDC-6F14-41BC-9543-3E832222411A}"/>
              </a:ext>
            </a:extLst>
          </p:cNvPr>
          <p:cNvSpPr txBox="1"/>
          <p:nvPr/>
        </p:nvSpPr>
        <p:spPr>
          <a:xfrm>
            <a:off x="7557682" y="1994226"/>
            <a:ext cx="2304256" cy="338554"/>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b="1" dirty="0">
                <a:latin typeface="微软雅黑 Light" panose="020B0502040204020203" pitchFamily="34" charset="-122"/>
                <a:ea typeface="微软雅黑 Light" panose="020B0502040204020203" pitchFamily="34" charset="-122"/>
              </a:rPr>
              <a:t>工作点的影响</a:t>
            </a:r>
          </a:p>
        </p:txBody>
      </p:sp>
      <p:sp>
        <p:nvSpPr>
          <p:cNvPr id="15" name="文本框 14">
            <a:extLst>
              <a:ext uri="{FF2B5EF4-FFF2-40B4-BE49-F238E27FC236}">
                <a16:creationId xmlns:a16="http://schemas.microsoft.com/office/drawing/2014/main" id="{43AAB19C-6445-4D6D-81CA-3E689261701D}"/>
              </a:ext>
            </a:extLst>
          </p:cNvPr>
          <p:cNvSpPr txBox="1"/>
          <p:nvPr/>
        </p:nvSpPr>
        <p:spPr>
          <a:xfrm>
            <a:off x="6517711" y="5707325"/>
            <a:ext cx="5203115" cy="584775"/>
          </a:xfrm>
          <a:prstGeom prst="rect">
            <a:avLst/>
          </a:prstGeom>
          <a:noFill/>
        </p:spPr>
        <p:txBody>
          <a:bodyPr wrap="square" rtlCol="0">
            <a:spAutoFit/>
          </a:bodyPr>
          <a:lstStyle/>
          <a:p>
            <a:pPr marL="171450" indent="-171450">
              <a:buFont typeface="Arial" panose="020B0604020202020204" pitchFamily="34" charset="0"/>
              <a:buChar char="•"/>
            </a:pPr>
            <a:r>
              <a:rPr lang="zh-CN" altLang="en-US" sz="1600" dirty="0"/>
              <a:t>阻抗壁不稳定性对于</a:t>
            </a:r>
            <a:r>
              <a:rPr lang="en-US" altLang="zh-CN" sz="1600" dirty="0"/>
              <a:t>β</a:t>
            </a:r>
            <a:r>
              <a:rPr lang="zh-CN" altLang="en-US" sz="1600" dirty="0"/>
              <a:t>工作点的小数部分十分敏感。工作点小数部分越小，</a:t>
            </a:r>
            <a:r>
              <a:rPr lang="en-US" altLang="zh-CN" sz="1600" dirty="0"/>
              <a:t>  </a:t>
            </a:r>
            <a:r>
              <a:rPr lang="zh-CN" altLang="en-US" sz="1600" dirty="0"/>
              <a:t>束流越稳定。</a:t>
            </a:r>
          </a:p>
        </p:txBody>
      </p:sp>
    </p:spTree>
    <p:extLst>
      <p:ext uri="{BB962C8B-B14F-4D97-AF65-F5344CB8AC3E}">
        <p14:creationId xmlns:p14="http://schemas.microsoft.com/office/powerpoint/2010/main" val="1353004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横向耦合束团不稳定性</a:t>
            </a:r>
          </a:p>
        </p:txBody>
      </p:sp>
      <p:sp>
        <p:nvSpPr>
          <p:cNvPr id="14" name="内容占位符 2">
            <a:extLst>
              <a:ext uri="{FF2B5EF4-FFF2-40B4-BE49-F238E27FC236}">
                <a16:creationId xmlns:a16="http://schemas.microsoft.com/office/drawing/2014/main" id="{EB5F6BF1-2AE4-4E18-B9AA-1916FEDBFE26}"/>
              </a:ext>
            </a:extLst>
          </p:cNvPr>
          <p:cNvSpPr txBox="1">
            <a:spLocks/>
          </p:cNvSpPr>
          <p:nvPr/>
        </p:nvSpPr>
        <p:spPr>
          <a:xfrm>
            <a:off x="302503" y="3032536"/>
            <a:ext cx="6245732" cy="34540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1600" dirty="0">
                <a:latin typeface="微软雅黑" panose="020B0503020204020204" pitchFamily="34" charset="-122"/>
                <a:ea typeface="微软雅黑" panose="020B0503020204020204" pitchFamily="34" charset="-122"/>
              </a:rPr>
              <a:t>TCBI Threshold of SAPS</a:t>
            </a:r>
          </a:p>
        </p:txBody>
      </p:sp>
      <p:sp>
        <p:nvSpPr>
          <p:cNvPr id="16" name="文本框 15">
            <a:extLst>
              <a:ext uri="{FF2B5EF4-FFF2-40B4-BE49-F238E27FC236}">
                <a16:creationId xmlns:a16="http://schemas.microsoft.com/office/drawing/2014/main" id="{D5E2F640-B1EA-4E84-BA53-10D8821A3726}"/>
              </a:ext>
            </a:extLst>
          </p:cNvPr>
          <p:cNvSpPr txBox="1"/>
          <p:nvPr/>
        </p:nvSpPr>
        <p:spPr>
          <a:xfrm>
            <a:off x="393519" y="1849037"/>
            <a:ext cx="10635449"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根据理论公式（偏保守</a:t>
            </a: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得到</a:t>
            </a:r>
            <a:r>
              <a:rPr lang="en-US" altLang="zh-CN" dirty="0">
                <a:latin typeface="微软雅黑" panose="020B0503020204020204" pitchFamily="34" charset="-122"/>
                <a:ea typeface="微软雅黑" panose="020B0503020204020204" pitchFamily="34" charset="-122"/>
              </a:rPr>
              <a:t>SAPS</a:t>
            </a:r>
            <a:r>
              <a:rPr lang="zh-CN" altLang="en-US" dirty="0">
                <a:latin typeface="微软雅黑" panose="020B0503020204020204" pitchFamily="34" charset="-122"/>
                <a:ea typeface="微软雅黑" panose="020B0503020204020204" pitchFamily="34" charset="-122"/>
              </a:rPr>
              <a:t>的横向耦合束团阈值</a:t>
            </a:r>
          </a:p>
        </p:txBody>
      </p:sp>
      <p:graphicFrame>
        <p:nvGraphicFramePr>
          <p:cNvPr id="18" name="表格 17">
            <a:extLst>
              <a:ext uri="{FF2B5EF4-FFF2-40B4-BE49-F238E27FC236}">
                <a16:creationId xmlns:a16="http://schemas.microsoft.com/office/drawing/2014/main" id="{0431C6A2-A649-4474-9463-DD96B16C26BC}"/>
              </a:ext>
            </a:extLst>
          </p:cNvPr>
          <p:cNvGraphicFramePr>
            <a:graphicFrameLocks noGrp="1"/>
          </p:cNvGraphicFramePr>
          <p:nvPr>
            <p:extLst>
              <p:ext uri="{D42A27DB-BD31-4B8C-83A1-F6EECF244321}">
                <p14:modId xmlns:p14="http://schemas.microsoft.com/office/powerpoint/2010/main" val="1093913572"/>
              </p:ext>
            </p:extLst>
          </p:nvPr>
        </p:nvGraphicFramePr>
        <p:xfrm>
          <a:off x="302504" y="3417686"/>
          <a:ext cx="6245731" cy="1188720"/>
        </p:xfrm>
        <a:graphic>
          <a:graphicData uri="http://schemas.openxmlformats.org/drawingml/2006/table">
            <a:tbl>
              <a:tblPr firstRow="1" bandRow="1">
                <a:tableStyleId>{5940675A-B579-460E-94D1-54222C63F5DA}</a:tableStyleId>
              </a:tblPr>
              <a:tblGrid>
                <a:gridCol w="1799596">
                  <a:extLst>
                    <a:ext uri="{9D8B030D-6E8A-4147-A177-3AD203B41FA5}">
                      <a16:colId xmlns:a16="http://schemas.microsoft.com/office/drawing/2014/main" val="4114968390"/>
                    </a:ext>
                  </a:extLst>
                </a:gridCol>
                <a:gridCol w="2236611">
                  <a:extLst>
                    <a:ext uri="{9D8B030D-6E8A-4147-A177-3AD203B41FA5}">
                      <a16:colId xmlns:a16="http://schemas.microsoft.com/office/drawing/2014/main" val="2212783939"/>
                    </a:ext>
                  </a:extLst>
                </a:gridCol>
                <a:gridCol w="2209524">
                  <a:extLst>
                    <a:ext uri="{9D8B030D-6E8A-4147-A177-3AD203B41FA5}">
                      <a16:colId xmlns:a16="http://schemas.microsoft.com/office/drawing/2014/main" val="2796893626"/>
                    </a:ext>
                  </a:extLst>
                </a:gridCol>
              </a:tblGrid>
              <a:tr h="503862">
                <a:tc>
                  <a:txBody>
                    <a:bodyPr/>
                    <a:lstStyle/>
                    <a:p>
                      <a:pPr algn="ctr"/>
                      <a:r>
                        <a:rPr lang="en-US" altLang="zh-CN" sz="1600" b="1" dirty="0">
                          <a:latin typeface="微软雅黑 Light" panose="020B0502040204020203" pitchFamily="34" charset="-122"/>
                          <a:ea typeface="微软雅黑 Light" panose="020B0502040204020203" pitchFamily="34" charset="-122"/>
                        </a:rPr>
                        <a:t>SAPS</a:t>
                      </a:r>
                      <a:endParaRPr lang="zh-CN" altLang="en-US" sz="1600" b="1" dirty="0">
                        <a:latin typeface="微软雅黑 Light" panose="020B0502040204020203" pitchFamily="34" charset="-122"/>
                        <a:ea typeface="微软雅黑 Light" panose="020B0502040204020203" pitchFamily="34" charset="-122"/>
                      </a:endParaRPr>
                    </a:p>
                  </a:txBody>
                  <a:tcPr anchor="ctr"/>
                </a:tc>
                <a:tc>
                  <a:txBody>
                    <a:bodyPr/>
                    <a:lstStyle/>
                    <a:p>
                      <a:pPr algn="ct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水平方向阻抗阈值</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err="1">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Z</a:t>
                      </a:r>
                      <a:r>
                        <a:rPr lang="en-US" altLang="zh-CN" sz="1400" b="1" i="0" baseline="-25000" dirty="0" err="1">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x</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p>
                    <a:p>
                      <a:pPr algn="ct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500mA</a:t>
                      </a: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 [M</a:t>
                      </a:r>
                      <a:r>
                        <a:rPr lang="el-GR"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Ω</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/m]</a:t>
                      </a:r>
                      <a:endParaRPr lang="zh-CN" altLang="en-US" sz="2000" b="1" dirty="0">
                        <a:latin typeface="微软雅黑 Light" panose="020B0502040204020203" pitchFamily="34" charset="-122"/>
                        <a:ea typeface="微软雅黑 Light" panose="020B0502040204020203" pitchFamily="34" charset="-122"/>
                        <a:cs typeface="Tahoma" panose="020B060403050404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垂直方向阻抗阈值</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err="1">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Z</a:t>
                      </a:r>
                      <a:r>
                        <a:rPr lang="en-US" altLang="zh-CN" sz="1400" b="1" i="0" baseline="-25000" dirty="0" err="1">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y</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500mA</a:t>
                      </a:r>
                      <a:r>
                        <a:rPr lang="zh-CN" altLang="en-US"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 [M</a:t>
                      </a:r>
                      <a:r>
                        <a:rPr lang="el-GR"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Ω</a:t>
                      </a:r>
                      <a:r>
                        <a:rPr lang="en-US" altLang="zh-CN" sz="1400" b="1" i="0" dirty="0">
                          <a:solidFill>
                            <a:srgbClr val="000000"/>
                          </a:solidFill>
                          <a:effectLst/>
                          <a:latin typeface="微软雅黑 Light" panose="020B0502040204020203" pitchFamily="34" charset="-122"/>
                          <a:ea typeface="微软雅黑 Light" panose="020B0502040204020203" pitchFamily="34" charset="-122"/>
                          <a:cs typeface="Tahoma" panose="020B0604030504040204" pitchFamily="34" charset="0"/>
                        </a:rPr>
                        <a:t>/m]</a:t>
                      </a:r>
                      <a:endParaRPr lang="zh-CN" altLang="en-US" sz="2000" b="1" dirty="0">
                        <a:latin typeface="微软雅黑 Light" panose="020B0502040204020203" pitchFamily="34" charset="-122"/>
                        <a:ea typeface="微软雅黑 Light" panose="020B0502040204020203" pitchFamily="34" charset="-122"/>
                        <a:cs typeface="Tahoma" panose="020B0604030504040204" pitchFamily="34" charset="0"/>
                      </a:endParaRPr>
                    </a:p>
                  </a:txBody>
                  <a:tcPr anchor="ctr"/>
                </a:tc>
                <a:extLst>
                  <a:ext uri="{0D108BD9-81ED-4DB2-BD59-A6C34878D82A}">
                    <a16:rowId xmlns:a16="http://schemas.microsoft.com/office/drawing/2014/main" val="3120771502"/>
                  </a:ext>
                </a:extLst>
              </a:tr>
              <a:tr h="300621">
                <a:tc>
                  <a:txBody>
                    <a:bodyPr/>
                    <a:lstStyle/>
                    <a:p>
                      <a:r>
                        <a:rPr lang="en-US" altLang="zh-CN" sz="1400" b="1" dirty="0">
                          <a:latin typeface="微软雅黑 Light" panose="020B0502040204020203" pitchFamily="34" charset="-122"/>
                          <a:ea typeface="微软雅黑 Light" panose="020B0502040204020203" pitchFamily="34" charset="-122"/>
                        </a:rPr>
                        <a:t>Lattice 20211209</a:t>
                      </a:r>
                      <a:endParaRPr lang="zh-CN" altLang="en-US" sz="1400" b="1" dirty="0">
                        <a:latin typeface="微软雅黑 Light" panose="020B0502040204020203" pitchFamily="34" charset="-122"/>
                        <a:ea typeface="微软雅黑 Light" panose="020B0502040204020203" pitchFamily="34" charset="-122"/>
                      </a:endParaRPr>
                    </a:p>
                  </a:txBody>
                  <a:tcPr anchor="ctr"/>
                </a:tc>
                <a:tc>
                  <a:txBody>
                    <a:bodyPr/>
                    <a:lstStyle/>
                    <a:p>
                      <a:pPr algn="ctr"/>
                      <a:r>
                        <a:rPr lang="en-US" altLang="zh-CN" sz="1600" b="1" dirty="0">
                          <a:latin typeface="微软雅黑 Light" panose="020B0502040204020203" pitchFamily="34" charset="-122"/>
                          <a:ea typeface="微软雅黑 Light" panose="020B0502040204020203" pitchFamily="34" charset="-122"/>
                        </a:rPr>
                        <a:t>0.51</a:t>
                      </a:r>
                      <a:endParaRPr lang="zh-CN" altLang="en-US" sz="1600" b="1" dirty="0">
                        <a:latin typeface="微软雅黑 Light" panose="020B0502040204020203" pitchFamily="34" charset="-122"/>
                        <a:ea typeface="微软雅黑 Light" panose="020B0502040204020203" pitchFamily="34" charset="-122"/>
                      </a:endParaRPr>
                    </a:p>
                  </a:txBody>
                  <a:tcPr anchor="ctr"/>
                </a:tc>
                <a:tc>
                  <a:txBody>
                    <a:bodyPr/>
                    <a:lstStyle/>
                    <a:p>
                      <a:pPr algn="ctr"/>
                      <a:r>
                        <a:rPr lang="en-US" altLang="zh-CN" sz="1600" b="1" dirty="0">
                          <a:latin typeface="微软雅黑 Light" panose="020B0502040204020203" pitchFamily="34" charset="-122"/>
                          <a:ea typeface="微软雅黑 Light" panose="020B0502040204020203" pitchFamily="34" charset="-122"/>
                        </a:rPr>
                        <a:t>0.58</a:t>
                      </a:r>
                      <a:endParaRPr lang="zh-CN" altLang="en-US" sz="1600" b="1" dirty="0">
                        <a:latin typeface="微软雅黑 Light" panose="020B0502040204020203" pitchFamily="34" charset="-122"/>
                        <a:ea typeface="微软雅黑 Light" panose="020B0502040204020203" pitchFamily="34" charset="-122"/>
                      </a:endParaRPr>
                    </a:p>
                  </a:txBody>
                  <a:tcPr anchor="ctr"/>
                </a:tc>
                <a:extLst>
                  <a:ext uri="{0D108BD9-81ED-4DB2-BD59-A6C34878D82A}">
                    <a16:rowId xmlns:a16="http://schemas.microsoft.com/office/drawing/2014/main" val="3122251011"/>
                  </a:ext>
                </a:extLst>
              </a:tr>
              <a:tr h="267554">
                <a:tc>
                  <a:txBody>
                    <a:bodyPr/>
                    <a:lstStyle/>
                    <a:p>
                      <a:r>
                        <a:rPr lang="en-US" altLang="zh-CN" sz="1400" b="1" dirty="0">
                          <a:latin typeface="微软雅黑 Light" panose="020B0502040204020203" pitchFamily="34" charset="-122"/>
                          <a:ea typeface="微软雅黑 Light" panose="020B0502040204020203" pitchFamily="34" charset="-122"/>
                        </a:rPr>
                        <a:t>Lattice 20220726</a:t>
                      </a:r>
                      <a:endParaRPr lang="zh-CN" altLang="en-US" sz="1400" b="1" dirty="0">
                        <a:latin typeface="微软雅黑 Light" panose="020B0502040204020203" pitchFamily="34" charset="-122"/>
                        <a:ea typeface="微软雅黑 Light" panose="020B0502040204020203" pitchFamily="34" charset="-122"/>
                      </a:endParaRPr>
                    </a:p>
                  </a:txBody>
                  <a:tcPr anchor="ctr"/>
                </a:tc>
                <a:tc>
                  <a:txBody>
                    <a:bodyPr/>
                    <a:lstStyle/>
                    <a:p>
                      <a:pPr algn="ctr"/>
                      <a:r>
                        <a:rPr lang="en-US" altLang="zh-CN" sz="1600" b="1" dirty="0">
                          <a:latin typeface="微软雅黑 Light" panose="020B0502040204020203" pitchFamily="34" charset="-122"/>
                          <a:ea typeface="微软雅黑 Light" panose="020B0502040204020203" pitchFamily="34" charset="-122"/>
                        </a:rPr>
                        <a:t>0.56</a:t>
                      </a:r>
                      <a:endParaRPr lang="zh-CN" altLang="en-US" sz="1600" b="1" dirty="0">
                        <a:latin typeface="微软雅黑 Light" panose="020B0502040204020203" pitchFamily="34" charset="-122"/>
                        <a:ea typeface="微软雅黑 Light" panose="020B0502040204020203" pitchFamily="34" charset="-122"/>
                      </a:endParaRPr>
                    </a:p>
                  </a:txBody>
                  <a:tcPr anchor="ctr"/>
                </a:tc>
                <a:tc>
                  <a:txBody>
                    <a:bodyPr/>
                    <a:lstStyle/>
                    <a:p>
                      <a:pPr algn="ctr"/>
                      <a:r>
                        <a:rPr lang="en-US" altLang="zh-CN" sz="1600" b="1" dirty="0">
                          <a:latin typeface="微软雅黑 Light" panose="020B0502040204020203" pitchFamily="34" charset="-122"/>
                          <a:ea typeface="微软雅黑 Light" panose="020B0502040204020203" pitchFamily="34" charset="-122"/>
                        </a:rPr>
                        <a:t>0.40</a:t>
                      </a:r>
                      <a:endParaRPr lang="zh-CN" altLang="en-US" sz="1600" b="1" dirty="0">
                        <a:latin typeface="微软雅黑 Light" panose="020B0502040204020203" pitchFamily="34" charset="-122"/>
                        <a:ea typeface="微软雅黑 Light" panose="020B0502040204020203" pitchFamily="34" charset="-122"/>
                      </a:endParaRPr>
                    </a:p>
                  </a:txBody>
                  <a:tcPr anchor="ctr"/>
                </a:tc>
                <a:extLst>
                  <a:ext uri="{0D108BD9-81ED-4DB2-BD59-A6C34878D82A}">
                    <a16:rowId xmlns:a16="http://schemas.microsoft.com/office/drawing/2014/main" val="2780472243"/>
                  </a:ext>
                </a:extLst>
              </a:tr>
            </a:tbl>
          </a:graphicData>
        </a:graphic>
      </p:graphicFrame>
      <p:sp>
        <p:nvSpPr>
          <p:cNvPr id="19" name="文本框 18">
            <a:extLst>
              <a:ext uri="{FF2B5EF4-FFF2-40B4-BE49-F238E27FC236}">
                <a16:creationId xmlns:a16="http://schemas.microsoft.com/office/drawing/2014/main" id="{E414832D-1276-45ED-9191-D3D4CAB4561B}"/>
              </a:ext>
            </a:extLst>
          </p:cNvPr>
          <p:cNvSpPr txBox="1"/>
          <p:nvPr/>
        </p:nvSpPr>
        <p:spPr>
          <a:xfrm>
            <a:off x="191344" y="5609851"/>
            <a:ext cx="10635449" cy="7916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由于能量低，流强高，阻尼时间长，使得目前</a:t>
            </a:r>
            <a:r>
              <a:rPr lang="en-US" altLang="zh-CN" sz="1600" dirty="0"/>
              <a:t>SAPS</a:t>
            </a:r>
            <a:r>
              <a:rPr lang="zh-CN" altLang="en-US" sz="1600" dirty="0"/>
              <a:t>的</a:t>
            </a:r>
            <a:r>
              <a:rPr lang="en-US" altLang="zh-CN" sz="1600" dirty="0"/>
              <a:t>CBI</a:t>
            </a:r>
            <a:r>
              <a:rPr lang="zh-CN" altLang="en-US" sz="1600" dirty="0"/>
              <a:t>横向阻抗阈值较低，远低于</a:t>
            </a:r>
            <a:r>
              <a:rPr lang="en-US" altLang="zh-CN" sz="1600" dirty="0"/>
              <a:t>HEPS</a:t>
            </a:r>
            <a:r>
              <a:rPr lang="zh-CN" altLang="en-US" sz="1600" dirty="0"/>
              <a:t>；</a:t>
            </a:r>
            <a:endParaRPr lang="en-US" altLang="zh-CN" sz="1600" dirty="0"/>
          </a:p>
          <a:p>
            <a:pPr marL="285750" indent="-285750">
              <a:lnSpc>
                <a:spcPct val="150000"/>
              </a:lnSpc>
              <a:buFont typeface="Arial" panose="020B0604020202020204" pitchFamily="34" charset="0"/>
              <a:buChar char="•"/>
            </a:pPr>
            <a:r>
              <a:rPr lang="zh-CN" altLang="en-US" sz="1600" dirty="0"/>
              <a:t>朗道阻尼和横向逐束团反馈系统可以抑制高频腔高次模引起的横向耦合束团不稳定性。 </a:t>
            </a:r>
            <a:endParaRPr lang="zh-CN" altLang="en-US" dirty="0"/>
          </a:p>
        </p:txBody>
      </p:sp>
      <p:sp>
        <p:nvSpPr>
          <p:cNvPr id="23" name="文本框 22">
            <a:extLst>
              <a:ext uri="{FF2B5EF4-FFF2-40B4-BE49-F238E27FC236}">
                <a16:creationId xmlns:a16="http://schemas.microsoft.com/office/drawing/2014/main" id="{938C2396-E935-4988-B7B2-C703D74AF936}"/>
              </a:ext>
            </a:extLst>
          </p:cNvPr>
          <p:cNvSpPr txBox="1"/>
          <p:nvPr/>
        </p:nvSpPr>
        <p:spPr>
          <a:xfrm>
            <a:off x="7970559" y="2991132"/>
            <a:ext cx="3454033" cy="338554"/>
          </a:xfrm>
          <a:prstGeom prst="rect">
            <a:avLst/>
          </a:prstGeom>
          <a:noFill/>
        </p:spPr>
        <p:txBody>
          <a:bodyPr wrap="square" rtlCol="0">
            <a:spAutoFit/>
          </a:bodyPr>
          <a:lstStyle/>
          <a:p>
            <a:pPr algn="ctr"/>
            <a:r>
              <a:rPr lang="en-US" altLang="zh-CN" sz="1600" dirty="0">
                <a:latin typeface="微软雅黑" panose="020B0503020204020204" pitchFamily="34" charset="-122"/>
                <a:ea typeface="微软雅黑" panose="020B0503020204020204" pitchFamily="34" charset="-122"/>
              </a:rPr>
              <a:t>TCBI Threshold of HEPS*</a:t>
            </a:r>
            <a:endParaRPr lang="zh-CN" altLang="en-US" sz="1600" dirty="0">
              <a:latin typeface="微软雅黑" panose="020B0503020204020204" pitchFamily="34" charset="-122"/>
              <a:ea typeface="微软雅黑" panose="020B0503020204020204" pitchFamily="34" charset="-122"/>
            </a:endParaRPr>
          </a:p>
        </p:txBody>
      </p:sp>
      <p:sp>
        <p:nvSpPr>
          <p:cNvPr id="24" name="文本框 23">
            <a:extLst>
              <a:ext uri="{FF2B5EF4-FFF2-40B4-BE49-F238E27FC236}">
                <a16:creationId xmlns:a16="http://schemas.microsoft.com/office/drawing/2014/main" id="{31D90057-59B9-46B7-802C-807F90B9DE42}"/>
              </a:ext>
            </a:extLst>
          </p:cNvPr>
          <p:cNvSpPr txBox="1"/>
          <p:nvPr/>
        </p:nvSpPr>
        <p:spPr>
          <a:xfrm>
            <a:off x="360795" y="1444779"/>
            <a:ext cx="2450831"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横向</a:t>
            </a:r>
            <a:r>
              <a:rPr lang="en-US" altLang="zh-CN" sz="2000" dirty="0">
                <a:latin typeface="微软雅黑" panose="020B0503020204020204" pitchFamily="34" charset="-122"/>
                <a:ea typeface="微软雅黑" panose="020B0503020204020204" pitchFamily="34" charset="-122"/>
              </a:rPr>
              <a:t>CBI</a:t>
            </a:r>
            <a:r>
              <a:rPr lang="zh-CN" altLang="en-US" sz="2000" dirty="0">
                <a:latin typeface="微软雅黑" panose="020B0503020204020204" pitchFamily="34" charset="-122"/>
                <a:ea typeface="微软雅黑" panose="020B0503020204020204" pitchFamily="34" charset="-122"/>
              </a:rPr>
              <a:t>阻抗阈值</a:t>
            </a:r>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72216A94-8B51-47CC-B09E-8A6CAB1FAEE9}"/>
                  </a:ext>
                </a:extLst>
              </p:cNvPr>
              <p:cNvSpPr/>
              <p:nvPr/>
            </p:nvSpPr>
            <p:spPr>
              <a:xfrm>
                <a:off x="3215680" y="2331040"/>
                <a:ext cx="3294620" cy="6613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𝛽</m:t>
                                  </m:r>
                                </m:e>
                                <m:sub>
                                  <m:r>
                                    <a:rPr lang="zh-CN" altLang="en-US" i="0">
                                      <a:latin typeface="Cambria Math" panose="02040503050406030204" pitchFamily="18" charset="0"/>
                                    </a:rPr>
                                    <m:t>⊥</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e>
                          </m:d>
                        </m:e>
                        <m:sup>
                          <m:r>
                            <a:rPr lang="zh-CN" altLang="en-US" i="1">
                              <a:latin typeface="Cambria Math" panose="02040503050406030204" pitchFamily="18" charset="0"/>
                            </a:rPr>
                            <m:t>𝑡h𝑟𝑒𝑠h𝑜𝑙𝑑</m:t>
                          </m:r>
                        </m:sup>
                      </m:s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sSub>
                            <m:sSubPr>
                              <m:ctrlPr>
                                <a:rPr lang="zh-CN" altLang="en-US" i="1">
                                  <a:latin typeface="Cambria Math" panose="02040503050406030204" pitchFamily="18" charset="0"/>
                                </a:rPr>
                              </m:ctrlPr>
                            </m:sSubPr>
                            <m:e>
                              <m:r>
                                <a:rPr lang="zh-CN" altLang="en-US" i="1">
                                  <a:latin typeface="Cambria Math" panose="02040503050406030204" pitchFamily="18" charset="0"/>
                                </a:rPr>
                                <m:t>𝑓</m:t>
                              </m:r>
                            </m:e>
                            <m:sub>
                              <m:r>
                                <a:rPr lang="zh-CN" altLang="en-US" i="0">
                                  <a:latin typeface="Cambria Math" panose="02040503050406030204" pitchFamily="18" charset="0"/>
                                </a:rPr>
                                <m:t>0</m:t>
                              </m:r>
                            </m:sub>
                          </m:sSub>
                        </m:den>
                      </m:f>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2</m:t>
                          </m:r>
                          <m:sSub>
                            <m:sSubPr>
                              <m:ctrlPr>
                                <a:rPr lang="zh-CN" altLang="en-US" i="1">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𝑡𝑜𝑡𝑎𝑙</m:t>
                              </m:r>
                            </m:sub>
                          </m:sSub>
                        </m:num>
                        <m:den>
                          <m:r>
                            <a:rPr lang="zh-CN" altLang="en-US" i="1">
                              <a:latin typeface="Cambria Math" panose="02040503050406030204" pitchFamily="18" charset="0"/>
                            </a:rPr>
                            <m:t>𝑒</m:t>
                          </m:r>
                          <m:sSub>
                            <m:sSubPr>
                              <m:ctrlPr>
                                <a:rPr lang="zh-CN" altLang="en-US" i="1">
                                  <a:latin typeface="Cambria Math" panose="02040503050406030204" pitchFamily="18" charset="0"/>
                                </a:rPr>
                              </m:ctrlPr>
                            </m:sSubPr>
                            <m:e>
                              <m:r>
                                <a:rPr lang="zh-CN" altLang="en-US" i="1">
                                  <a:latin typeface="Cambria Math" panose="02040503050406030204" pitchFamily="18" charset="0"/>
                                </a:rPr>
                                <m:t>𝐼</m:t>
                              </m:r>
                            </m:e>
                            <m:sub>
                              <m:r>
                                <a:rPr lang="zh-CN" altLang="en-US" i="1">
                                  <a:latin typeface="Cambria Math" panose="02040503050406030204" pitchFamily="18" charset="0"/>
                                </a:rPr>
                                <m:t>𝑡𝑎𝑡𝑎𝑙</m:t>
                              </m:r>
                            </m:sub>
                          </m:sSub>
                          <m:sSub>
                            <m:sSubPr>
                              <m:ctrlPr>
                                <a:rPr lang="zh-CN" altLang="en-US" i="1">
                                  <a:latin typeface="Cambria Math" panose="02040503050406030204" pitchFamily="18" charset="0"/>
                                </a:rPr>
                              </m:ctrlPr>
                            </m:sSubPr>
                            <m:e>
                              <m:r>
                                <a:rPr lang="zh-CN" altLang="en-US" i="1">
                                  <a:latin typeface="Cambria Math" panose="02040503050406030204" pitchFamily="18" charset="0"/>
                                </a:rPr>
                                <m:t>𝜏</m:t>
                              </m:r>
                            </m:e>
                            <m:sub>
                              <m:r>
                                <a:rPr lang="zh-CN" altLang="en-US" i="0">
                                  <a:latin typeface="Cambria Math" panose="02040503050406030204" pitchFamily="18" charset="0"/>
                                </a:rPr>
                                <m:t>⊥</m:t>
                              </m:r>
                            </m:sub>
                          </m:sSub>
                        </m:den>
                      </m:f>
                    </m:oMath>
                  </m:oMathPara>
                </a14:m>
                <a:endParaRPr lang="zh-CN" altLang="en-US" dirty="0"/>
              </a:p>
            </p:txBody>
          </p:sp>
        </mc:Choice>
        <mc:Fallback xmlns="">
          <p:sp>
            <p:nvSpPr>
              <p:cNvPr id="2" name="矩形 1">
                <a:extLst>
                  <a:ext uri="{FF2B5EF4-FFF2-40B4-BE49-F238E27FC236}">
                    <a16:creationId xmlns:a16="http://schemas.microsoft.com/office/drawing/2014/main" id="{72216A94-8B51-47CC-B09E-8A6CAB1FAEE9}"/>
                  </a:ext>
                </a:extLst>
              </p:cNvPr>
              <p:cNvSpPr>
                <a:spLocks noRot="1" noChangeAspect="1" noMove="1" noResize="1" noEditPoints="1" noAdjustHandles="1" noChangeArrowheads="1" noChangeShapeType="1" noTextEdit="1"/>
              </p:cNvSpPr>
              <p:nvPr/>
            </p:nvSpPr>
            <p:spPr>
              <a:xfrm>
                <a:off x="3215680" y="2331040"/>
                <a:ext cx="3294620" cy="661335"/>
              </a:xfrm>
              <a:prstGeom prst="rect">
                <a:avLst/>
              </a:prstGeom>
              <a:blipFill>
                <a:blip r:embed="rId2"/>
                <a:stretch>
                  <a:fillRect/>
                </a:stretch>
              </a:blipFill>
            </p:spPr>
            <p:txBody>
              <a:bodyPr/>
              <a:lstStyle/>
              <a:p>
                <a:r>
                  <a:rPr lang="zh-CN" altLang="en-US">
                    <a:noFill/>
                  </a:rPr>
                  <a:t> </a:t>
                </a:r>
              </a:p>
            </p:txBody>
          </p:sp>
        </mc:Fallback>
      </mc:AlternateContent>
      <p:graphicFrame>
        <p:nvGraphicFramePr>
          <p:cNvPr id="13" name="表格 12">
            <a:extLst>
              <a:ext uri="{FF2B5EF4-FFF2-40B4-BE49-F238E27FC236}">
                <a16:creationId xmlns:a16="http://schemas.microsoft.com/office/drawing/2014/main" id="{68CAB277-7253-4D32-B265-A87DF7EBD2E3}"/>
              </a:ext>
            </a:extLst>
          </p:cNvPr>
          <p:cNvGraphicFramePr>
            <a:graphicFrameLocks noGrp="1"/>
          </p:cNvGraphicFramePr>
          <p:nvPr>
            <p:extLst>
              <p:ext uri="{D42A27DB-BD31-4B8C-83A1-F6EECF244321}">
                <p14:modId xmlns:p14="http://schemas.microsoft.com/office/powerpoint/2010/main" val="3576050298"/>
              </p:ext>
            </p:extLst>
          </p:nvPr>
        </p:nvGraphicFramePr>
        <p:xfrm>
          <a:off x="6926023" y="3417686"/>
          <a:ext cx="5253448" cy="853440"/>
        </p:xfrm>
        <a:graphic>
          <a:graphicData uri="http://schemas.openxmlformats.org/drawingml/2006/table">
            <a:tbl>
              <a:tblPr firstRow="1" bandRow="1">
                <a:tableStyleId>{5940675A-B579-460E-94D1-54222C63F5DA}</a:tableStyleId>
              </a:tblPr>
              <a:tblGrid>
                <a:gridCol w="1513686">
                  <a:extLst>
                    <a:ext uri="{9D8B030D-6E8A-4147-A177-3AD203B41FA5}">
                      <a16:colId xmlns:a16="http://schemas.microsoft.com/office/drawing/2014/main" val="4114968390"/>
                    </a:ext>
                  </a:extLst>
                </a:gridCol>
                <a:gridCol w="1881272">
                  <a:extLst>
                    <a:ext uri="{9D8B030D-6E8A-4147-A177-3AD203B41FA5}">
                      <a16:colId xmlns:a16="http://schemas.microsoft.com/office/drawing/2014/main" val="2212783939"/>
                    </a:ext>
                  </a:extLst>
                </a:gridCol>
                <a:gridCol w="1858490">
                  <a:extLst>
                    <a:ext uri="{9D8B030D-6E8A-4147-A177-3AD203B41FA5}">
                      <a16:colId xmlns:a16="http://schemas.microsoft.com/office/drawing/2014/main" val="2796893626"/>
                    </a:ext>
                  </a:extLst>
                </a:gridCol>
              </a:tblGrid>
              <a:tr h="249642">
                <a:tc>
                  <a:txBody>
                    <a:bodyPr/>
                    <a:lstStyle/>
                    <a:p>
                      <a:pPr marL="0" algn="ctr" defTabSz="914400"/>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HEPS</a:t>
                      </a:r>
                      <a:endParaRPr lang="zh-CN" altLang="en-US" sz="14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tc>
                  <a:txBody>
                    <a:bodyPr/>
                    <a:lstStyle/>
                    <a:p>
                      <a:pPr marL="0" algn="ctr" defTabSz="914400"/>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水平阻抗阈值</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err="1">
                          <a:solidFill>
                            <a:schemeClr val="tx1"/>
                          </a:solidFill>
                          <a:latin typeface="微软雅黑 Light" panose="020B0502040204020203" pitchFamily="34" charset="-122"/>
                          <a:ea typeface="微软雅黑 Light" panose="020B0502040204020203" pitchFamily="34" charset="-122"/>
                          <a:cs typeface="+mn-cs"/>
                        </a:rPr>
                        <a:t>Zx</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a:t>
                      </a:r>
                    </a:p>
                    <a:p>
                      <a:pPr marL="0" algn="ctr" defTabSz="914400"/>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200mA</a:t>
                      </a:r>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 [M</a:t>
                      </a:r>
                      <a:r>
                        <a:rPr lang="el-GR" altLang="zh-CN" sz="1400" b="1" dirty="0">
                          <a:solidFill>
                            <a:schemeClr val="tx1"/>
                          </a:solidFill>
                          <a:latin typeface="微软雅黑 Light" panose="020B0502040204020203" pitchFamily="34" charset="-122"/>
                          <a:ea typeface="微软雅黑 Light" panose="020B0502040204020203" pitchFamily="34" charset="-122"/>
                          <a:cs typeface="+mn-cs"/>
                        </a:rPr>
                        <a:t>Ω</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/m]</a:t>
                      </a:r>
                      <a:endParaRPr lang="zh-CN" altLang="en-US" sz="14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垂直阻抗阈值</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err="1">
                          <a:solidFill>
                            <a:schemeClr val="tx1"/>
                          </a:solidFill>
                          <a:latin typeface="微软雅黑 Light" panose="020B0502040204020203" pitchFamily="34" charset="-122"/>
                          <a:ea typeface="微软雅黑 Light" panose="020B0502040204020203" pitchFamily="34" charset="-122"/>
                          <a:cs typeface="+mn-cs"/>
                        </a:rPr>
                        <a:t>Zy</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200mA</a:t>
                      </a:r>
                      <a:r>
                        <a:rPr lang="zh-CN" altLang="en-US" sz="1400" b="1" dirty="0">
                          <a:solidFill>
                            <a:schemeClr val="tx1"/>
                          </a:solidFill>
                          <a:latin typeface="微软雅黑 Light" panose="020B0502040204020203" pitchFamily="34" charset="-122"/>
                          <a:ea typeface="微软雅黑 Light" panose="020B0502040204020203" pitchFamily="34" charset="-122"/>
                          <a:cs typeface="+mn-cs"/>
                        </a:rPr>
                        <a:t>）</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 [M</a:t>
                      </a:r>
                      <a:r>
                        <a:rPr lang="el-GR" altLang="zh-CN" sz="1400" b="1" dirty="0">
                          <a:solidFill>
                            <a:schemeClr val="tx1"/>
                          </a:solidFill>
                          <a:latin typeface="微软雅黑 Light" panose="020B0502040204020203" pitchFamily="34" charset="-122"/>
                          <a:ea typeface="微软雅黑 Light" panose="020B0502040204020203" pitchFamily="34" charset="-122"/>
                          <a:cs typeface="+mn-cs"/>
                        </a:rPr>
                        <a:t>Ω</a:t>
                      </a:r>
                      <a:r>
                        <a:rPr lang="en-US" altLang="zh-CN" sz="1400" b="1" dirty="0">
                          <a:solidFill>
                            <a:schemeClr val="tx1"/>
                          </a:solidFill>
                          <a:latin typeface="微软雅黑 Light" panose="020B0502040204020203" pitchFamily="34" charset="-122"/>
                          <a:ea typeface="微软雅黑 Light" panose="020B0502040204020203" pitchFamily="34" charset="-122"/>
                          <a:cs typeface="+mn-cs"/>
                        </a:rPr>
                        <a:t>/m]</a:t>
                      </a:r>
                      <a:endParaRPr lang="zh-CN" altLang="en-US" sz="14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extLst>
                  <a:ext uri="{0D108BD9-81ED-4DB2-BD59-A6C34878D82A}">
                    <a16:rowId xmlns:a16="http://schemas.microsoft.com/office/drawing/2014/main" val="3120771502"/>
                  </a:ext>
                </a:extLst>
              </a:tr>
              <a:tr h="200025">
                <a:tc>
                  <a:txBody>
                    <a:bodyPr/>
                    <a:lstStyle/>
                    <a:p>
                      <a:pPr marL="0" algn="ctr" defTabSz="914400"/>
                      <a:r>
                        <a:rPr lang="en-US" altLang="zh-CN" sz="1600" b="1" dirty="0">
                          <a:solidFill>
                            <a:schemeClr val="tx1"/>
                          </a:solidFill>
                          <a:latin typeface="微软雅黑 Light" panose="020B0502040204020203" pitchFamily="34" charset="-122"/>
                          <a:ea typeface="微软雅黑 Light" panose="020B0502040204020203" pitchFamily="34" charset="-122"/>
                          <a:cs typeface="+mn-cs"/>
                        </a:rPr>
                        <a:t>Bare Lattice</a:t>
                      </a:r>
                      <a:endParaRPr lang="zh-CN" altLang="en-US" sz="16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tc>
                  <a:txBody>
                    <a:bodyPr/>
                    <a:lstStyle/>
                    <a:p>
                      <a:pPr marL="0" algn="ctr" defTabSz="914400"/>
                      <a:r>
                        <a:rPr lang="en-US" altLang="zh-CN" sz="1600" b="1" dirty="0">
                          <a:solidFill>
                            <a:schemeClr val="tx1"/>
                          </a:solidFill>
                          <a:latin typeface="微软雅黑 Light" panose="020B0502040204020203" pitchFamily="34" charset="-122"/>
                          <a:ea typeface="微软雅黑 Light" panose="020B0502040204020203" pitchFamily="34" charset="-122"/>
                          <a:cs typeface="+mn-cs"/>
                        </a:rPr>
                        <a:t>2.5</a:t>
                      </a:r>
                      <a:endParaRPr lang="zh-CN" altLang="en-US" sz="16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tc>
                  <a:txBody>
                    <a:bodyPr/>
                    <a:lstStyle/>
                    <a:p>
                      <a:pPr marL="0" algn="ctr" defTabSz="914400"/>
                      <a:r>
                        <a:rPr lang="en-US" altLang="zh-CN" sz="1600" b="1" dirty="0">
                          <a:solidFill>
                            <a:schemeClr val="tx1"/>
                          </a:solidFill>
                          <a:latin typeface="微软雅黑 Light" panose="020B0502040204020203" pitchFamily="34" charset="-122"/>
                          <a:ea typeface="微软雅黑 Light" panose="020B0502040204020203" pitchFamily="34" charset="-122"/>
                          <a:cs typeface="+mn-cs"/>
                        </a:rPr>
                        <a:t>1.5</a:t>
                      </a:r>
                      <a:endParaRPr lang="zh-CN" altLang="en-US" sz="1600" b="1" dirty="0">
                        <a:solidFill>
                          <a:schemeClr val="tx1"/>
                        </a:solidFill>
                        <a:latin typeface="微软雅黑 Light" panose="020B0502040204020203" pitchFamily="34" charset="-122"/>
                        <a:ea typeface="微软雅黑 Light" panose="020B0502040204020203" pitchFamily="34" charset="-122"/>
                        <a:cs typeface="+mn-cs"/>
                      </a:endParaRPr>
                    </a:p>
                  </a:txBody>
                  <a:tcPr anchor="ctr"/>
                </a:tc>
                <a:extLst>
                  <a:ext uri="{0D108BD9-81ED-4DB2-BD59-A6C34878D82A}">
                    <a16:rowId xmlns:a16="http://schemas.microsoft.com/office/drawing/2014/main" val="3122251011"/>
                  </a:ext>
                </a:extLst>
              </a:tr>
            </a:tbl>
          </a:graphicData>
        </a:graphic>
      </p:graphicFrame>
      <p:sp>
        <p:nvSpPr>
          <p:cNvPr id="15" name="文本框 14">
            <a:extLst>
              <a:ext uri="{FF2B5EF4-FFF2-40B4-BE49-F238E27FC236}">
                <a16:creationId xmlns:a16="http://schemas.microsoft.com/office/drawing/2014/main" id="{D81A185E-280F-4BF0-85E5-8B9AEA1BCEC9}"/>
              </a:ext>
            </a:extLst>
          </p:cNvPr>
          <p:cNvSpPr txBox="1"/>
          <p:nvPr/>
        </p:nvSpPr>
        <p:spPr>
          <a:xfrm>
            <a:off x="424219" y="5228555"/>
            <a:ext cx="11535129" cy="338554"/>
          </a:xfrm>
          <a:prstGeom prst="rect">
            <a:avLst/>
          </a:prstGeom>
          <a:noFill/>
        </p:spPr>
        <p:txBody>
          <a:bodyPr wrap="square" rtlCol="0">
            <a:spAutoFit/>
          </a:bodyPr>
          <a:lstStyle/>
          <a:p>
            <a:r>
              <a:rPr lang="zh-CN" altLang="en-US" sz="1600" dirty="0">
                <a:latin typeface="微软雅黑" panose="020B0503020204020204" pitchFamily="34" charset="-122"/>
                <a:ea typeface="微软雅黑" panose="020B0503020204020204" pitchFamily="34" charset="-122"/>
              </a:rPr>
              <a:t>横向阻抗阈值给出了对横向窄带阻抗的限制， 可用于评估关键硬件的设计</a:t>
            </a:r>
            <a:endParaRPr lang="en-US" altLang="zh-CN" sz="1600" dirty="0">
              <a:latin typeface="微软雅黑" panose="020B0503020204020204" pitchFamily="34" charset="-122"/>
              <a:ea typeface="微软雅黑" panose="020B0503020204020204" pitchFamily="34" charset="-122"/>
            </a:endParaRPr>
          </a:p>
        </p:txBody>
      </p:sp>
      <p:sp>
        <p:nvSpPr>
          <p:cNvPr id="3" name="文本框 2">
            <a:extLst>
              <a:ext uri="{FF2B5EF4-FFF2-40B4-BE49-F238E27FC236}">
                <a16:creationId xmlns:a16="http://schemas.microsoft.com/office/drawing/2014/main" id="{E775361A-661C-4766-81C4-7047BC91B7F1}"/>
              </a:ext>
            </a:extLst>
          </p:cNvPr>
          <p:cNvSpPr txBox="1"/>
          <p:nvPr/>
        </p:nvSpPr>
        <p:spPr>
          <a:xfrm>
            <a:off x="7104111" y="4403407"/>
            <a:ext cx="3650673" cy="307777"/>
          </a:xfrm>
          <a:prstGeom prst="rect">
            <a:avLst/>
          </a:prstGeom>
          <a:noFill/>
        </p:spPr>
        <p:txBody>
          <a:bodyPr wrap="square" rtlCol="0">
            <a:spAutoFit/>
          </a:bodyPr>
          <a:lstStyle/>
          <a:p>
            <a:r>
              <a:rPr lang="en-US" altLang="zh-CN" sz="1400" i="1" dirty="0"/>
              <a:t>*</a:t>
            </a:r>
            <a:r>
              <a:rPr lang="zh-CN" altLang="en-US" sz="1400" i="1" dirty="0"/>
              <a:t>高能同步辐射光源初步设计报告</a:t>
            </a:r>
          </a:p>
        </p:txBody>
      </p:sp>
    </p:spTree>
    <p:extLst>
      <p:ext uri="{BB962C8B-B14F-4D97-AF65-F5344CB8AC3E}">
        <p14:creationId xmlns:p14="http://schemas.microsoft.com/office/powerpoint/2010/main" val="3765556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纵向耦合束团不稳定性</a:t>
            </a:r>
          </a:p>
        </p:txBody>
      </p:sp>
      <p:sp>
        <p:nvSpPr>
          <p:cNvPr id="4" name="文本框 3">
            <a:extLst>
              <a:ext uri="{FF2B5EF4-FFF2-40B4-BE49-F238E27FC236}">
                <a16:creationId xmlns:a16="http://schemas.microsoft.com/office/drawing/2014/main" id="{6A66747B-F0C6-439F-83EE-5E975A69D9DA}"/>
              </a:ext>
            </a:extLst>
          </p:cNvPr>
          <p:cNvSpPr txBox="1"/>
          <p:nvPr/>
        </p:nvSpPr>
        <p:spPr>
          <a:xfrm>
            <a:off x="553945" y="1484784"/>
            <a:ext cx="2450831"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纵向</a:t>
            </a:r>
            <a:r>
              <a:rPr lang="en-US" altLang="zh-CN" sz="2000" dirty="0">
                <a:latin typeface="微软雅黑" panose="020B0503020204020204" pitchFamily="34" charset="-122"/>
                <a:ea typeface="微软雅黑" panose="020B0503020204020204" pitchFamily="34" charset="-122"/>
              </a:rPr>
              <a:t>CBI</a:t>
            </a:r>
            <a:r>
              <a:rPr lang="zh-CN" altLang="en-US" sz="2000" dirty="0">
                <a:latin typeface="微软雅黑" panose="020B0503020204020204" pitchFamily="34" charset="-122"/>
                <a:ea typeface="微软雅黑" panose="020B0503020204020204" pitchFamily="34" charset="-122"/>
              </a:rPr>
              <a:t>阻抗阈值</a:t>
            </a:r>
          </a:p>
        </p:txBody>
      </p:sp>
      <p:sp>
        <p:nvSpPr>
          <p:cNvPr id="6" name="文本框 5">
            <a:extLst>
              <a:ext uri="{FF2B5EF4-FFF2-40B4-BE49-F238E27FC236}">
                <a16:creationId xmlns:a16="http://schemas.microsoft.com/office/drawing/2014/main" id="{0CA18AB4-EBCA-4B27-A379-55B3D32D176B}"/>
              </a:ext>
            </a:extLst>
          </p:cNvPr>
          <p:cNvSpPr txBox="1"/>
          <p:nvPr/>
        </p:nvSpPr>
        <p:spPr>
          <a:xfrm>
            <a:off x="585361" y="3097000"/>
            <a:ext cx="2327746"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不考虑高次谐波腔：</a:t>
            </a:r>
            <a:br>
              <a:rPr lang="zh-CN" altLang="en-US" dirty="0"/>
            </a:br>
            <a:endParaRPr lang="zh-CN" altLang="en-US" dirty="0"/>
          </a:p>
        </p:txBody>
      </p:sp>
      <p:sp>
        <p:nvSpPr>
          <p:cNvPr id="8" name="文本框 7">
            <a:extLst>
              <a:ext uri="{FF2B5EF4-FFF2-40B4-BE49-F238E27FC236}">
                <a16:creationId xmlns:a16="http://schemas.microsoft.com/office/drawing/2014/main" id="{2BCCE75E-217A-4190-A9ED-1F1129C6F388}"/>
              </a:ext>
            </a:extLst>
          </p:cNvPr>
          <p:cNvSpPr txBox="1"/>
          <p:nvPr/>
        </p:nvSpPr>
        <p:spPr>
          <a:xfrm>
            <a:off x="646903" y="4925529"/>
            <a:ext cx="2327747"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考虑高次谐波腔：</a:t>
            </a:r>
          </a:p>
        </p:txBody>
      </p:sp>
      <p:sp>
        <p:nvSpPr>
          <p:cNvPr id="13" name="文本框 12">
            <a:extLst>
              <a:ext uri="{FF2B5EF4-FFF2-40B4-BE49-F238E27FC236}">
                <a16:creationId xmlns:a16="http://schemas.microsoft.com/office/drawing/2014/main" id="{7C02C793-2730-4F14-B26B-357FFCFD885C}"/>
              </a:ext>
            </a:extLst>
          </p:cNvPr>
          <p:cNvSpPr txBox="1"/>
          <p:nvPr/>
        </p:nvSpPr>
        <p:spPr>
          <a:xfrm>
            <a:off x="553945" y="1997666"/>
            <a:ext cx="11039993" cy="646331"/>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SAPS</a:t>
            </a:r>
            <a:r>
              <a:rPr lang="zh-CN" altLang="en-US" dirty="0"/>
              <a:t>储存环计划使用频率为 </a:t>
            </a:r>
            <a:r>
              <a:rPr lang="en-US" altLang="zh-CN" dirty="0"/>
              <a:t>500 MHz </a:t>
            </a:r>
            <a:r>
              <a:rPr lang="zh-CN" altLang="en-US" dirty="0"/>
              <a:t>的三次谐波腔，按照束长理想拉伸考虑对 </a:t>
            </a:r>
            <a:r>
              <a:rPr lang="en-US" altLang="zh-CN" dirty="0"/>
              <a:t>166.6 MHz </a:t>
            </a:r>
            <a:r>
              <a:rPr lang="zh-CN" altLang="en-US" dirty="0"/>
              <a:t>高频腔提出纵向高阶模阻抗的要求，根据同步辐射阻尼时间计算相应的纵向高阶模阻抗阈值。</a:t>
            </a:r>
          </a:p>
        </p:txBody>
      </p:sp>
      <p:pic>
        <p:nvPicPr>
          <p:cNvPr id="12" name="图片 11">
            <a:extLst>
              <a:ext uri="{FF2B5EF4-FFF2-40B4-BE49-F238E27FC236}">
                <a16:creationId xmlns:a16="http://schemas.microsoft.com/office/drawing/2014/main" id="{37FC1282-0DE4-4C27-96D0-122F6C8C2C30}"/>
              </a:ext>
            </a:extLst>
          </p:cNvPr>
          <p:cNvPicPr>
            <a:picLocks noChangeAspect="1"/>
          </p:cNvPicPr>
          <p:nvPr/>
        </p:nvPicPr>
        <p:blipFill rotWithShape="1">
          <a:blip r:embed="rId3">
            <a:extLst>
              <a:ext uri="{28A0092B-C50C-407E-A947-70E740481C1C}">
                <a14:useLocalDpi xmlns:a14="http://schemas.microsoft.com/office/drawing/2010/main" val="0"/>
              </a:ext>
            </a:extLst>
          </a:blip>
          <a:srcRect r="5557"/>
          <a:stretch/>
        </p:blipFill>
        <p:spPr>
          <a:xfrm>
            <a:off x="3106800" y="4134620"/>
            <a:ext cx="6119522" cy="2477191"/>
          </a:xfrm>
          <a:prstGeom prst="rect">
            <a:avLst/>
          </a:prstGeom>
        </p:spPr>
      </p:pic>
      <p:sp>
        <p:nvSpPr>
          <p:cNvPr id="10" name="Rectangle 2">
            <a:extLst>
              <a:ext uri="{FF2B5EF4-FFF2-40B4-BE49-F238E27FC236}">
                <a16:creationId xmlns:a16="http://schemas.microsoft.com/office/drawing/2014/main" id="{7E6D2BEF-8D43-4813-B97E-C50BFF728272}"/>
              </a:ext>
            </a:extLst>
          </p:cNvPr>
          <p:cNvSpPr>
            <a:spLocks noChangeArrowheads="1"/>
          </p:cNvSpPr>
          <p:nvPr/>
        </p:nvSpPr>
        <p:spPr bwMode="auto">
          <a:xfrm>
            <a:off x="4295800" y="220491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11" name="对象 10">
            <a:extLst>
              <a:ext uri="{FF2B5EF4-FFF2-40B4-BE49-F238E27FC236}">
                <a16:creationId xmlns:a16="http://schemas.microsoft.com/office/drawing/2014/main" id="{6222632F-FCC4-46B4-AE78-A5A407A45D1B}"/>
              </a:ext>
            </a:extLst>
          </p:cNvPr>
          <p:cNvGraphicFramePr>
            <a:graphicFrameLocks noChangeAspect="1"/>
          </p:cNvGraphicFramePr>
          <p:nvPr>
            <p:extLst>
              <p:ext uri="{D42A27DB-BD31-4B8C-83A1-F6EECF244321}">
                <p14:modId xmlns:p14="http://schemas.microsoft.com/office/powerpoint/2010/main" val="2990357186"/>
              </p:ext>
            </p:extLst>
          </p:nvPr>
        </p:nvGraphicFramePr>
        <p:xfrm>
          <a:off x="3393674" y="2919776"/>
          <a:ext cx="2664296" cy="732292"/>
        </p:xfrm>
        <a:graphic>
          <a:graphicData uri="http://schemas.openxmlformats.org/presentationml/2006/ole">
            <mc:AlternateContent xmlns:mc="http://schemas.openxmlformats.org/markup-compatibility/2006">
              <mc:Choice xmlns:v="urn:schemas-microsoft-com:vml" Requires="v">
                <p:oleObj spid="_x0000_s1231" name="Equation" r:id="rId4" imgW="1624895" imgH="444307" progId="Equation.DSMT4">
                  <p:embed/>
                </p:oleObj>
              </mc:Choice>
              <mc:Fallback>
                <p:oleObj name="Equation" r:id="rId4" imgW="1624895" imgH="444307"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3674" y="2919776"/>
                        <a:ext cx="2664296" cy="732292"/>
                      </a:xfrm>
                      <a:prstGeom prst="rect">
                        <a:avLst/>
                      </a:prstGeom>
                      <a:noFill/>
                    </p:spPr>
                  </p:pic>
                </p:oleObj>
              </mc:Fallback>
            </mc:AlternateContent>
          </a:graphicData>
        </a:graphic>
      </p:graphicFrame>
    </p:spTree>
    <p:extLst>
      <p:ext uri="{BB962C8B-B14F-4D97-AF65-F5344CB8AC3E}">
        <p14:creationId xmlns:p14="http://schemas.microsoft.com/office/powerpoint/2010/main" val="2266937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束团内部散射（</a:t>
            </a:r>
            <a:r>
              <a:rPr lang="en-US" altLang="zh-CN" sz="3200" dirty="0">
                <a:latin typeface="微软雅黑" panose="020B0503020204020204" pitchFamily="34" charset="-122"/>
                <a:ea typeface="微软雅黑" panose="020B0503020204020204" pitchFamily="34" charset="-122"/>
              </a:rPr>
              <a:t>IBS</a:t>
            </a:r>
            <a:r>
              <a:rPr lang="zh-CN" altLang="en-US" sz="3200" dirty="0">
                <a:latin typeface="微软雅黑" panose="020B0503020204020204" pitchFamily="34" charset="-122"/>
                <a:ea typeface="微软雅黑" panose="020B0503020204020204" pitchFamily="34" charset="-122"/>
              </a:rPr>
              <a:t>）</a:t>
            </a:r>
          </a:p>
        </p:txBody>
      </p:sp>
      <p:sp>
        <p:nvSpPr>
          <p:cNvPr id="5" name="矩形 4">
            <a:extLst>
              <a:ext uri="{FF2B5EF4-FFF2-40B4-BE49-F238E27FC236}">
                <a16:creationId xmlns:a16="http://schemas.microsoft.com/office/drawing/2014/main" id="{9926F218-9DA6-4ECC-B246-04C22647A888}"/>
              </a:ext>
            </a:extLst>
          </p:cNvPr>
          <p:cNvSpPr/>
          <p:nvPr/>
        </p:nvSpPr>
        <p:spPr>
          <a:xfrm>
            <a:off x="407368" y="1412776"/>
            <a:ext cx="9793088" cy="369332"/>
          </a:xfrm>
          <a:prstGeom prst="rect">
            <a:avLst/>
          </a:prstGeom>
        </p:spPr>
        <p:txBody>
          <a:bodyPr wrap="square">
            <a:spAutoFit/>
          </a:bodyPr>
          <a:lstStyle/>
          <a:p>
            <a:pPr marL="285750" indent="-285750">
              <a:spcAft>
                <a:spcPts val="0"/>
              </a:spcAft>
              <a:buFont typeface="Wingdings" panose="05000000000000000000" pitchFamily="2" charset="2"/>
              <a:buChar char="n"/>
            </a:pP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对于电子储存环机器，根据</a:t>
            </a:r>
            <a:r>
              <a:rPr lang="en-US" altLang="zh-CN" kern="100" dirty="0" err="1">
                <a:latin typeface="微软雅黑" panose="020B0503020204020204" pitchFamily="34" charset="-122"/>
                <a:ea typeface="微软雅黑" panose="020B0503020204020204" pitchFamily="34" charset="-122"/>
                <a:cs typeface="Times New Roman" panose="02020603050405020304" pitchFamily="18" charset="0"/>
              </a:rPr>
              <a:t>Bjorken-Mtingwa</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模型，</a:t>
            </a:r>
            <a:r>
              <a:rPr lang="en-US" altLang="zh-CN" b="1" kern="100" dirty="0">
                <a:latin typeface="微软雅黑" panose="020B0503020204020204" pitchFamily="34" charset="-122"/>
                <a:ea typeface="微软雅黑" panose="020B0503020204020204" pitchFamily="34" charset="-122"/>
                <a:cs typeface="Times New Roman" panose="02020603050405020304" pitchFamily="18" charset="0"/>
              </a:rPr>
              <a:t>IBS</a:t>
            </a:r>
            <a:r>
              <a:rPr lang="zh-CN" altLang="zh-CN" b="1" kern="100" dirty="0">
                <a:latin typeface="微软雅黑" panose="020B0503020204020204" pitchFamily="34" charset="-122"/>
                <a:ea typeface="微软雅黑" panose="020B0503020204020204" pitchFamily="34" charset="-122"/>
                <a:cs typeface="Times New Roman" panose="02020603050405020304" pitchFamily="18" charset="0"/>
              </a:rPr>
              <a:t>增长率</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可</a:t>
            </a:r>
            <a:r>
              <a:rPr lang="zh-CN" altLang="zh-CN" kern="100" dirty="0">
                <a:latin typeface="微软雅黑" panose="020B0503020204020204" pitchFamily="34" charset="-122"/>
                <a:ea typeface="微软雅黑" panose="020B0503020204020204" pitchFamily="34" charset="-122"/>
                <a:cs typeface="Times New Roman" panose="02020603050405020304" pitchFamily="18" charset="0"/>
              </a:rPr>
              <a:t>表示为</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kern="100" dirty="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673A5859-B94C-47B5-88E1-22E47533251C}"/>
                  </a:ext>
                </a:extLst>
              </p:cNvPr>
              <p:cNvSpPr/>
              <p:nvPr/>
            </p:nvSpPr>
            <p:spPr>
              <a:xfrm>
                <a:off x="8760296" y="1793709"/>
                <a:ext cx="3144906" cy="759503"/>
              </a:xfrm>
              <a:prstGeom prst="rect">
                <a:avLst/>
              </a:prstGeom>
            </p:spPr>
            <p:txBody>
              <a:bodyPr wrap="square">
                <a:spAutoFit/>
              </a:bodyPr>
              <a:lstStyle/>
              <a:p>
                <a:pPr algn="ctr"/>
                <a14:m>
                  <m:oMath xmlns:m="http://schemas.openxmlformats.org/officeDocument/2006/math">
                    <m:r>
                      <m:rPr>
                        <m:sty m:val="p"/>
                      </m:rP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A</m:t>
                    </m:r>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m:rPr>
                                <m:sty m:val="p"/>
                              </m:rP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r</m:t>
                            </m:r>
                          </m:e>
                          <m:sub>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bSup>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𝑐𝑁</m:t>
                        </m:r>
                      </m:num>
                      <m:den>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64</m:t>
                        </m:r>
                        <m:sSup>
                          <m:sSup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m:rPr>
                                <m:sty m:val="p"/>
                              </m:rP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π</m:t>
                            </m:r>
                          </m:e>
                          <m:sup>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2</m:t>
                            </m:r>
                          </m:sup>
                        </m:sSup>
                        <m:sSup>
                          <m:sSup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𝛽</m:t>
                            </m:r>
                          </m:e>
                          <m:sup>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3</m:t>
                            </m:r>
                          </m:sup>
                        </m:sSup>
                        <m:sSup>
                          <m:sSup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𝛾</m:t>
                            </m:r>
                          </m:e>
                          <m:sup>
                            <m:r>
                              <a:rPr lang="en-US" altLang="zh-CN" sz="2400">
                                <a:solidFill>
                                  <a:srgbClr val="000000"/>
                                </a:solidFill>
                                <a:latin typeface="Cambria Math" panose="02040503050406030204" pitchFamily="18" charset="0"/>
                                <a:ea typeface="宋体" panose="02010600030101010101" pitchFamily="2" charset="-122"/>
                                <a:cs typeface="Times New Roman" panose="02020603050405020304" pitchFamily="18" charset="0"/>
                              </a:rPr>
                              <m:t>4</m:t>
                            </m:r>
                          </m:sup>
                        </m:sSup>
                        <m:sSub>
                          <m:sSub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𝑥</m:t>
                            </m:r>
                          </m:sub>
                        </m:sSub>
                        <m:sSub>
                          <m:sSub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𝜀</m:t>
                            </m:r>
                          </m:e>
                          <m:sub>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𝑦</m:t>
                            </m:r>
                          </m:sub>
                        </m:sSub>
                        <m:sSub>
                          <m:sSub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𝑠</m:t>
                            </m:r>
                          </m:sub>
                        </m:sSub>
                        <m:sSub>
                          <m:sSubPr>
                            <m:ctrlPr>
                              <a:rPr lang="zh-CN" altLang="zh-CN" sz="2400" i="1" ker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𝜎</m:t>
                            </m:r>
                          </m:e>
                          <m:sub>
                            <m:r>
                              <a:rPr lang="en-US" altLang="zh-CN" sz="2400" i="1">
                                <a:solidFill>
                                  <a:srgbClr val="000000"/>
                                </a:solidFill>
                                <a:latin typeface="Cambria Math" panose="02040503050406030204" pitchFamily="18" charset="0"/>
                                <a:ea typeface="宋体" panose="02010600030101010101" pitchFamily="2" charset="-122"/>
                                <a:cs typeface="Times New Roman" panose="02020603050405020304" pitchFamily="18" charset="0"/>
                              </a:rPr>
                              <m:t>𝑝</m:t>
                            </m:r>
                          </m:sub>
                        </m:sSub>
                      </m:den>
                    </m:f>
                  </m:oMath>
                </a14:m>
                <a:r>
                  <a:rPr lang="en-US" altLang="zh-CN" sz="3200" dirty="0">
                    <a:solidFill>
                      <a:srgbClr val="000000"/>
                    </a:solidFill>
                    <a:effectLst/>
                    <a:latin typeface="Calibri" panose="020F0502020204030204" pitchFamily="34" charset="0"/>
                    <a:ea typeface="宋体" panose="02010600030101010101" pitchFamily="2" charset="-122"/>
                    <a:cs typeface="Times New Roman" panose="02020603050405020304" pitchFamily="18" charset="0"/>
                  </a:rPr>
                  <a:t> </a:t>
                </a:r>
                <a:endParaRPr lang="zh-CN" altLang="en-US" sz="2400" dirty="0"/>
              </a:p>
            </p:txBody>
          </p:sp>
        </mc:Choice>
        <mc:Fallback xmlns="">
          <p:sp>
            <p:nvSpPr>
              <p:cNvPr id="7" name="矩形 6">
                <a:extLst>
                  <a:ext uri="{FF2B5EF4-FFF2-40B4-BE49-F238E27FC236}">
                    <a16:creationId xmlns:a16="http://schemas.microsoft.com/office/drawing/2014/main" id="{673A5859-B94C-47B5-88E1-22E47533251C}"/>
                  </a:ext>
                </a:extLst>
              </p:cNvPr>
              <p:cNvSpPr>
                <a:spLocks noRot="1" noChangeAspect="1" noMove="1" noResize="1" noEditPoints="1" noAdjustHandles="1" noChangeArrowheads="1" noChangeShapeType="1" noTextEdit="1"/>
              </p:cNvSpPr>
              <p:nvPr/>
            </p:nvSpPr>
            <p:spPr>
              <a:xfrm>
                <a:off x="8760296" y="1793709"/>
                <a:ext cx="3144906" cy="75950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392E68B2-049E-4D1C-8063-9317D7A2D103}"/>
                  </a:ext>
                </a:extLst>
              </p:cNvPr>
              <p:cNvSpPr/>
              <p:nvPr/>
            </p:nvSpPr>
            <p:spPr>
              <a:xfrm>
                <a:off x="119336" y="1841538"/>
                <a:ext cx="9001000" cy="723275"/>
              </a:xfrm>
              <a:prstGeom prst="rect">
                <a:avLst/>
              </a:prstGeom>
            </p:spPr>
            <p:txBody>
              <a:bodyPr wrap="square">
                <a:spAutoFit/>
              </a:bodyPr>
              <a:lstStyle/>
              <a:p>
                <a:pPr indent="266700" algn="r">
                  <a:spcAft>
                    <a:spcPts val="0"/>
                  </a:spcAft>
                </a:pPr>
                <a14:m>
                  <m:oMathPara xmlns:m="http://schemas.openxmlformats.org/officeDocument/2006/math">
                    <m:oMathParaPr>
                      <m:jc m:val="centerGroup"/>
                    </m:oMathParaPr>
                    <m:oMath xmlns:m="http://schemas.openxmlformats.org/officeDocument/2006/math">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kern="100">
                              <a:latin typeface="Cambria Math" panose="02040503050406030204" pitchFamily="18" charset="0"/>
                              <a:ea typeface="宋体" panose="02010600030101010101" pitchFamily="2" charset="-122"/>
                              <a:cs typeface="Times New Roman" panose="02020603050405020304" pitchFamily="18" charset="0"/>
                            </a:rPr>
                            <m:t>1</m:t>
                          </m:r>
                        </m:num>
                        <m:den>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i="1" kern="100">
                                  <a:latin typeface="Cambria Math" panose="02040503050406030204" pitchFamily="18" charset="0"/>
                                  <a:ea typeface="宋体" panose="02010600030101010101" pitchFamily="2" charset="-122"/>
                                  <a:cs typeface="Times New Roman" panose="02020603050405020304" pitchFamily="18" charset="0"/>
                                </a:rPr>
                                <m:t>𝑖</m:t>
                              </m:r>
                            </m:sub>
                          </m:sSub>
                        </m:den>
                      </m:f>
                      <m:r>
                        <a:rPr lang="en-US" altLang="zh-CN" i="1" kern="100">
                          <a:latin typeface="Cambria Math" panose="02040503050406030204" pitchFamily="18" charset="0"/>
                          <a:ea typeface="宋体" panose="02010600030101010101" pitchFamily="2" charset="-122"/>
                          <a:cs typeface="Times New Roman" panose="02020603050405020304" pitchFamily="18" charset="0"/>
                        </a:rPr>
                        <m:t>=4</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𝜋</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𝐴</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𝑙𝑜𝑔</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nary>
                            <m:naryPr>
                              <m:limLoc m:val="subSup"/>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kern="100">
                                  <a:latin typeface="Cambria Math" panose="02040503050406030204" pitchFamily="18" charset="0"/>
                                  <a:ea typeface="宋体" panose="02010600030101010101" pitchFamily="2" charset="-122"/>
                                  <a:cs typeface="Times New Roman" panose="02020603050405020304" pitchFamily="18" charset="0"/>
                                </a:rPr>
                                <m:t>0</m:t>
                              </m:r>
                            </m:sub>
                            <m: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up>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𝑑</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𝜆</m:t>
                              </m:r>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𝜆</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1/2</m:t>
                                      </m:r>
                                    </m:sup>
                                  </m:sSup>
                                </m:num>
                                <m:den>
                                  <m:sSup>
                                    <m:s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𝑑𝑒𝑡</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𝐿</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𝜆</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𝐼</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1/2</m:t>
                                      </m:r>
                                    </m:sup>
                                  </m:sSup>
                                </m:den>
                              </m:f>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𝑇𝑟</m:t>
                                  </m:r>
                                  <m:sSup>
                                    <m:s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𝐿</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𝑖</m:t>
                                      </m:r>
                                    </m:sup>
                                  </m:sSup>
                                  <m:r>
                                    <a:rPr lang="en-US" altLang="zh-CN" i="1" kern="100">
                                      <a:latin typeface="Cambria Math" panose="02040503050406030204" pitchFamily="18" charset="0"/>
                                      <a:ea typeface="宋体" panose="02010600030101010101" pitchFamily="2" charset="-122"/>
                                      <a:cs typeface="Times New Roman" panose="02020603050405020304" pitchFamily="18" charset="0"/>
                                    </a:rPr>
                                    <m:t>𝑇𝑟</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kern="100">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i="1" kern="100">
                                          <a:latin typeface="Cambria Math" panose="02040503050406030204" pitchFamily="18" charset="0"/>
                                          <a:ea typeface="宋体" panose="02010600030101010101" pitchFamily="2" charset="-122"/>
                                          <a:cs typeface="Times New Roman" panose="02020603050405020304" pitchFamily="18" charset="0"/>
                                        </a:rPr>
                                        <m:t>𝐿</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𝜆</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𝐼</m:t>
                                      </m:r>
                                    </m:den>
                                  </m:f>
                                  <m:r>
                                    <a:rPr lang="en-US" altLang="zh-CN" i="1" kern="100">
                                      <a:latin typeface="Cambria Math" panose="02040503050406030204" pitchFamily="18" charset="0"/>
                                      <a:ea typeface="宋体" panose="02010600030101010101" pitchFamily="2" charset="-122"/>
                                      <a:cs typeface="Times New Roman" panose="02020603050405020304" pitchFamily="18" charset="0"/>
                                    </a:rPr>
                                    <m:t>)−3</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𝑇𝑟</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kern="100">
                                          <a:latin typeface="Cambria Math" panose="02040503050406030204" pitchFamily="18" charset="0"/>
                                          <a:ea typeface="宋体" panose="02010600030101010101" pitchFamily="2" charset="-122"/>
                                          <a:cs typeface="Times New Roman" panose="02020603050405020304" pitchFamily="18" charset="0"/>
                                        </a:rPr>
                                        <m:t>𝐿</m:t>
                                      </m:r>
                                    </m:e>
                                    <m:sup>
                                      <m:r>
                                        <a:rPr lang="en-US" altLang="zh-CN" i="1" kern="100">
                                          <a:latin typeface="Cambria Math" panose="02040503050406030204" pitchFamily="18" charset="0"/>
                                          <a:ea typeface="宋体" panose="02010600030101010101" pitchFamily="2" charset="-122"/>
                                          <a:cs typeface="Times New Roman" panose="02020603050405020304" pitchFamily="18" charset="0"/>
                                        </a:rPr>
                                        <m:t>𝑖</m:t>
                                      </m:r>
                                    </m:sup>
                                  </m:sSup>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i="1" kern="100">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i="1" kern="100">
                                          <a:latin typeface="Cambria Math" panose="02040503050406030204" pitchFamily="18" charset="0"/>
                                          <a:ea typeface="宋体" panose="02010600030101010101" pitchFamily="2" charset="-122"/>
                                          <a:cs typeface="Times New Roman" panose="02020603050405020304" pitchFamily="18" charset="0"/>
                                        </a:rPr>
                                        <m:t>𝐿</m:t>
                                      </m:r>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𝜆</m:t>
                                      </m:r>
                                      <m:r>
                                        <a:rPr lang="en-US" altLang="zh-CN" i="1" kern="100">
                                          <a:latin typeface="Cambria Math" panose="02040503050406030204" pitchFamily="18" charset="0"/>
                                          <a:ea typeface="宋体" panose="02010600030101010101" pitchFamily="2" charset="-122"/>
                                          <a:cs typeface="Times New Roman" panose="02020603050405020304" pitchFamily="18" charset="0"/>
                                        </a:rPr>
                                        <m:t>𝐼</m:t>
                                      </m:r>
                                    </m:den>
                                  </m:f>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d>
                                    <m:dPr>
                                      <m:begChr m:val=""/>
                                      <m:endChr m:val="}"/>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i="1" kern="100">
                                          <a:latin typeface="Cambria Math" panose="02040503050406030204" pitchFamily="18" charset="0"/>
                                          <a:ea typeface="宋体" panose="02010600030101010101" pitchFamily="2" charset="-122"/>
                                          <a:cs typeface="Times New Roman" panose="02020603050405020304" pitchFamily="18" charset="0"/>
                                        </a:rPr>
                                        <m:t>]</m:t>
                                      </m:r>
                                    </m:e>
                                  </m:d>
                                </m:e>
                              </m:d>
                            </m:e>
                          </m:nary>
                        </m:e>
                      </m:d>
                    </m:oMath>
                  </m:oMathPara>
                </a14:m>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p:txBody>
          </p:sp>
        </mc:Choice>
        <mc:Fallback xmlns="">
          <p:sp>
            <p:nvSpPr>
              <p:cNvPr id="8" name="矩形 7">
                <a:extLst>
                  <a:ext uri="{FF2B5EF4-FFF2-40B4-BE49-F238E27FC236}">
                    <a16:creationId xmlns:a16="http://schemas.microsoft.com/office/drawing/2014/main" id="{392E68B2-049E-4D1C-8063-9317D7A2D103}"/>
                  </a:ext>
                </a:extLst>
              </p:cNvPr>
              <p:cNvSpPr>
                <a:spLocks noRot="1" noChangeAspect="1" noMove="1" noResize="1" noEditPoints="1" noAdjustHandles="1" noChangeArrowheads="1" noChangeShapeType="1" noTextEdit="1"/>
              </p:cNvSpPr>
              <p:nvPr/>
            </p:nvSpPr>
            <p:spPr>
              <a:xfrm>
                <a:off x="119336" y="1841538"/>
                <a:ext cx="9001000" cy="723275"/>
              </a:xfrm>
              <a:prstGeom prst="rect">
                <a:avLst/>
              </a:prstGeom>
              <a:blipFill>
                <a:blip r:embed="rId4"/>
                <a:stretch>
                  <a:fillRect/>
                </a:stretch>
              </a:blipFill>
            </p:spPr>
            <p:txBody>
              <a:bodyPr/>
              <a:lstStyle/>
              <a:p>
                <a:r>
                  <a:rPr lang="zh-CN" altLang="en-US">
                    <a:noFill/>
                  </a:rPr>
                  <a:t> </a:t>
                </a:r>
              </a:p>
            </p:txBody>
          </p:sp>
        </mc:Fallback>
      </mc:AlternateContent>
      <p:graphicFrame>
        <p:nvGraphicFramePr>
          <p:cNvPr id="9" name="表格 8">
            <a:extLst>
              <a:ext uri="{FF2B5EF4-FFF2-40B4-BE49-F238E27FC236}">
                <a16:creationId xmlns:a16="http://schemas.microsoft.com/office/drawing/2014/main" id="{5C58C3B4-BD72-44D6-8EA5-654C8502E16F}"/>
              </a:ext>
            </a:extLst>
          </p:cNvPr>
          <p:cNvGraphicFramePr>
            <a:graphicFrameLocks noGrp="1"/>
          </p:cNvGraphicFramePr>
          <p:nvPr>
            <p:custDataLst>
              <p:tags r:id="rId1"/>
            </p:custDataLst>
            <p:extLst>
              <p:ext uri="{D42A27DB-BD31-4B8C-83A1-F6EECF244321}">
                <p14:modId xmlns:p14="http://schemas.microsoft.com/office/powerpoint/2010/main" val="804607157"/>
              </p:ext>
            </p:extLst>
          </p:nvPr>
        </p:nvGraphicFramePr>
        <p:xfrm>
          <a:off x="623392" y="2803096"/>
          <a:ext cx="6809237" cy="3039611"/>
        </p:xfrm>
        <a:graphic>
          <a:graphicData uri="http://schemas.openxmlformats.org/drawingml/2006/table">
            <a:tbl>
              <a:tblPr firstRow="1" bandRow="1">
                <a:tableStyleId>{5C22544A-7EE6-4342-B048-85BDC9FD1C3A}</a:tableStyleId>
              </a:tblPr>
              <a:tblGrid>
                <a:gridCol w="2280571">
                  <a:extLst>
                    <a:ext uri="{9D8B030D-6E8A-4147-A177-3AD203B41FA5}">
                      <a16:colId xmlns:a16="http://schemas.microsoft.com/office/drawing/2014/main" val="20000"/>
                    </a:ext>
                  </a:extLst>
                </a:gridCol>
                <a:gridCol w="1150188">
                  <a:extLst>
                    <a:ext uri="{9D8B030D-6E8A-4147-A177-3AD203B41FA5}">
                      <a16:colId xmlns:a16="http://schemas.microsoft.com/office/drawing/2014/main" val="20001"/>
                    </a:ext>
                  </a:extLst>
                </a:gridCol>
                <a:gridCol w="1131176">
                  <a:extLst>
                    <a:ext uri="{9D8B030D-6E8A-4147-A177-3AD203B41FA5}">
                      <a16:colId xmlns:a16="http://schemas.microsoft.com/office/drawing/2014/main" val="20002"/>
                    </a:ext>
                  </a:extLst>
                </a:gridCol>
                <a:gridCol w="1150188">
                  <a:extLst>
                    <a:ext uri="{9D8B030D-6E8A-4147-A177-3AD203B41FA5}">
                      <a16:colId xmlns:a16="http://schemas.microsoft.com/office/drawing/2014/main" val="20003"/>
                    </a:ext>
                  </a:extLst>
                </a:gridCol>
                <a:gridCol w="1097114">
                  <a:extLst>
                    <a:ext uri="{9D8B030D-6E8A-4147-A177-3AD203B41FA5}">
                      <a16:colId xmlns:a16="http://schemas.microsoft.com/office/drawing/2014/main" val="3947128979"/>
                    </a:ext>
                  </a:extLst>
                </a:gridCol>
              </a:tblGrid>
              <a:tr h="328853">
                <a:tc>
                  <a:txBody>
                    <a:bodyPr/>
                    <a:lstStyle/>
                    <a:p>
                      <a:endParaRPr lang="zh-CN" altLang="en-US" sz="1400" dirty="0">
                        <a:latin typeface="Arial" panose="020B0604020202020204" pitchFamily="34" charset="0"/>
                        <a:ea typeface="微软雅黑" panose="020B0503020204020204" pitchFamily="34" charset="-122"/>
                        <a:cs typeface="Arial" panose="020B0604020202020204" pitchFamily="34" charset="0"/>
                      </a:endParaRPr>
                    </a:p>
                  </a:txBody>
                  <a:tcPr>
                    <a:solidFill>
                      <a:schemeClr val="bg2">
                        <a:lumMod val="60000"/>
                        <a:lumOff val="40000"/>
                      </a:schemeClr>
                    </a:solidFill>
                  </a:tcPr>
                </a:tc>
                <a:tc>
                  <a:txBody>
                    <a:bodyPr/>
                    <a:lstStyle/>
                    <a:p>
                      <a:pPr algn="ct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SSRF</a:t>
                      </a:r>
                    </a:p>
                  </a:txBody>
                  <a:tcPr>
                    <a:solidFill>
                      <a:schemeClr val="bg2">
                        <a:lumMod val="60000"/>
                        <a:lumOff val="40000"/>
                      </a:schemeClr>
                    </a:solidFill>
                  </a:tcPr>
                </a:tc>
                <a:tc>
                  <a:txBody>
                    <a:bodyPr/>
                    <a:lstStyle/>
                    <a:p>
                      <a:pPr algn="ct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NSLSII</a:t>
                      </a:r>
                    </a:p>
                  </a:txBody>
                  <a:tcPr>
                    <a:solidFill>
                      <a:schemeClr val="bg2">
                        <a:lumMod val="60000"/>
                        <a:lumOff val="40000"/>
                      </a:schemeClr>
                    </a:solidFill>
                  </a:tcPr>
                </a:tc>
                <a:tc>
                  <a:txBody>
                    <a:bodyPr/>
                    <a:lstStyle/>
                    <a:p>
                      <a:pPr algn="ctr"/>
                      <a:r>
                        <a:rPr lang="en-US" altLang="zh-CN" sz="1400" b="1" dirty="0">
                          <a:solidFill>
                            <a:schemeClr val="tx1"/>
                          </a:solidFill>
                          <a:latin typeface="Arial" panose="020B0604020202020204" pitchFamily="34" charset="0"/>
                          <a:ea typeface="微软雅黑" panose="020B0503020204020204" pitchFamily="34" charset="-122"/>
                          <a:cs typeface="Arial" panose="020B0604020202020204" pitchFamily="34" charset="0"/>
                        </a:rPr>
                        <a:t>HEPS</a:t>
                      </a:r>
                    </a:p>
                  </a:txBody>
                  <a:tcPr>
                    <a:solidFill>
                      <a:schemeClr val="bg2">
                        <a:lumMod val="60000"/>
                        <a:lumOff val="40000"/>
                      </a:schemeClr>
                    </a:solidFill>
                  </a:tcPr>
                </a:tc>
                <a:tc>
                  <a:txBody>
                    <a:bodyPr/>
                    <a:lstStyle/>
                    <a:p>
                      <a:pPr algn="ctr"/>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SAPS</a:t>
                      </a:r>
                    </a:p>
                  </a:txBody>
                  <a:tcPr>
                    <a:solidFill>
                      <a:schemeClr val="bg2">
                        <a:lumMod val="60000"/>
                        <a:lumOff val="40000"/>
                      </a:schemeClr>
                    </a:solidFill>
                  </a:tcPr>
                </a:tc>
                <a:extLst>
                  <a:ext uri="{0D108BD9-81ED-4DB2-BD59-A6C34878D82A}">
                    <a16:rowId xmlns:a16="http://schemas.microsoft.com/office/drawing/2014/main" val="10000"/>
                  </a:ext>
                </a:extLst>
              </a:tr>
              <a:tr h="328853">
                <a:tc>
                  <a:txBody>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Energy (</a:t>
                      </a:r>
                      <a:r>
                        <a:rPr lang="en-US" altLang="zh-CN" sz="1400" dirty="0" err="1">
                          <a:latin typeface="Arial" panose="020B0604020202020204" pitchFamily="34" charset="0"/>
                          <a:ea typeface="微软雅黑" panose="020B0503020204020204" pitchFamily="34" charset="-122"/>
                          <a:cs typeface="Arial" panose="020B0604020202020204" pitchFamily="34" charset="0"/>
                        </a:rPr>
                        <a:t>GeV</a:t>
                      </a:r>
                      <a:r>
                        <a:rPr lang="en-US" altLang="zh-CN" sz="1400" dirty="0">
                          <a:latin typeface="Arial" panose="020B0604020202020204" pitchFamily="34" charset="0"/>
                          <a:ea typeface="微软雅黑" panose="020B0503020204020204" pitchFamily="34" charset="-122"/>
                          <a:cs typeface="Arial" panose="020B0604020202020204" pitchFamily="34" charset="0"/>
                        </a:rPr>
                        <a:t>)</a:t>
                      </a:r>
                    </a:p>
                  </a:txBody>
                  <a:tcP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3.5</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3</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6</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3.5</a:t>
                      </a:r>
                    </a:p>
                  </a:txBody>
                  <a:tcPr marL="7620" marR="7620" marT="7620" marB="0" anchor="ctr"/>
                </a:tc>
                <a:extLst>
                  <a:ext uri="{0D108BD9-81ED-4DB2-BD59-A6C34878D82A}">
                    <a16:rowId xmlns:a16="http://schemas.microsoft.com/office/drawing/2014/main" val="10001"/>
                  </a:ext>
                </a:extLst>
              </a:tr>
              <a:tr h="411067">
                <a:tc>
                  <a:txBody>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Bunch Population</a:t>
                      </a:r>
                    </a:p>
                  </a:txBody>
                  <a:tcPr/>
                </a:tc>
                <a:tc>
                  <a:txBody>
                    <a:bodyPr/>
                    <a:lstStyle/>
                    <a:p>
                      <a:pPr algn="ctr" fontAlgn="ctr"/>
                      <a:r>
                        <a:rPr lang="en-US"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1.30E+10</a:t>
                      </a:r>
                    </a:p>
                  </a:txBody>
                  <a:tcPr marL="7620" marR="7620" marT="7620" marB="0" anchor="ctr"/>
                </a:tc>
                <a:tc>
                  <a:txBody>
                    <a:bodyPr/>
                    <a:lstStyle/>
                    <a:p>
                      <a:pPr algn="ctr" fontAlgn="ctr"/>
                      <a:r>
                        <a:rPr lang="en-US"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7.93E+09</a:t>
                      </a:r>
                    </a:p>
                  </a:txBody>
                  <a:tcPr marL="7620" marR="7620" marT="7620" marB="0" anchor="ctr"/>
                </a:tc>
                <a:tc>
                  <a:txBody>
                    <a:bodyPr/>
                    <a:lstStyle/>
                    <a:p>
                      <a:pPr algn="ctr" fontAlgn="ctr"/>
                      <a:r>
                        <a:rPr lang="en-US"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8.34E+09</a:t>
                      </a:r>
                    </a:p>
                  </a:txBody>
                  <a:tcPr marL="7620" marR="7620" marT="7620" marB="0" anchor="ctr"/>
                </a:tc>
                <a:tc>
                  <a:txBody>
                    <a:bodyPr/>
                    <a:lstStyle/>
                    <a:p>
                      <a:pPr algn="ctr" fontAlgn="ctr"/>
                      <a:r>
                        <a:rPr lang="en-US"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1.45</a:t>
                      </a: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E+10</a:t>
                      </a:r>
                      <a:endParaRPr lang="en-US"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endParaRPr>
                    </a:p>
                  </a:txBody>
                  <a:tcPr marL="7620" marR="7620" marT="7620" marB="0" anchor="ctr"/>
                </a:tc>
                <a:extLst>
                  <a:ext uri="{0D108BD9-81ED-4DB2-BD59-A6C34878D82A}">
                    <a16:rowId xmlns:a16="http://schemas.microsoft.com/office/drawing/2014/main" val="10002"/>
                  </a:ext>
                </a:extLst>
              </a:tr>
              <a:tr h="410306">
                <a:tc>
                  <a:txBody>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RMS Bunch Len(mm)</a:t>
                      </a:r>
                    </a:p>
                  </a:txBody>
                  <a:tcP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4.2</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2.9</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4.85</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5.1</a:t>
                      </a:r>
                    </a:p>
                  </a:txBody>
                  <a:tcPr marL="7620" marR="7620" marT="7620" marB="0" anchor="ctr"/>
                </a:tc>
                <a:extLst>
                  <a:ext uri="{0D108BD9-81ED-4DB2-BD59-A6C34878D82A}">
                    <a16:rowId xmlns:a16="http://schemas.microsoft.com/office/drawing/2014/main" val="10003"/>
                  </a:ext>
                </a:extLst>
              </a:tr>
              <a:tr h="411067">
                <a:tc>
                  <a:txBody>
                    <a:bodyPr/>
                    <a:lstStyle/>
                    <a:p>
                      <a:r>
                        <a:rPr lang="en-US" altLang="zh-CN" sz="1400" dirty="0">
                          <a:latin typeface="Arial" panose="020B0604020202020204" pitchFamily="34" charset="0"/>
                          <a:ea typeface="微软雅黑" panose="020B0503020204020204" pitchFamily="34" charset="-122"/>
                          <a:cs typeface="Arial" panose="020B0604020202020204" pitchFamily="34" charset="0"/>
                        </a:rPr>
                        <a:t>Energy</a:t>
                      </a:r>
                      <a:r>
                        <a:rPr lang="en-US" altLang="zh-CN" sz="1400" baseline="0" dirty="0">
                          <a:latin typeface="Arial" panose="020B0604020202020204" pitchFamily="34" charset="0"/>
                          <a:ea typeface="微软雅黑" panose="020B0503020204020204" pitchFamily="34" charset="-122"/>
                          <a:cs typeface="Arial" panose="020B0604020202020204" pitchFamily="34" charset="0"/>
                        </a:rPr>
                        <a:t> spread (%)</a:t>
                      </a:r>
                    </a:p>
                  </a:txBody>
                  <a:tcP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0.098</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0.05</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0.1</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0.1</a:t>
                      </a:r>
                    </a:p>
                  </a:txBody>
                  <a:tcPr marL="7620" marR="7620" marT="7620" marB="0" anchor="ctr"/>
                </a:tc>
                <a:extLst>
                  <a:ext uri="{0D108BD9-81ED-4DB2-BD59-A6C34878D82A}">
                    <a16:rowId xmlns:a16="http://schemas.microsoft.com/office/drawing/2014/main" val="10004"/>
                  </a:ext>
                </a:extLst>
              </a:tr>
              <a:tr h="410306">
                <a:tc>
                  <a:txBody>
                    <a:bodyPr/>
                    <a:lstStyle/>
                    <a:p>
                      <a:r>
                        <a:rPr lang="en-US" altLang="zh-CN" sz="1400" dirty="0" err="1">
                          <a:latin typeface="Arial" panose="020B0604020202020204" pitchFamily="34" charset="0"/>
                          <a:ea typeface="微软雅黑" panose="020B0503020204020204" pitchFamily="34" charset="-122"/>
                          <a:cs typeface="Arial" panose="020B0604020202020204" pitchFamily="34" charset="0"/>
                        </a:rPr>
                        <a:t>Emittance</a:t>
                      </a:r>
                      <a:r>
                        <a:rPr lang="en-US" altLang="zh-CN" sz="1400" dirty="0">
                          <a:latin typeface="Arial" panose="020B0604020202020204" pitchFamily="34" charset="0"/>
                          <a:ea typeface="微软雅黑" panose="020B0503020204020204" pitchFamily="34" charset="-122"/>
                          <a:cs typeface="Arial" panose="020B0604020202020204" pitchFamily="34" charset="0"/>
                        </a:rPr>
                        <a:t>-X (nm)</a:t>
                      </a:r>
                    </a:p>
                  </a:txBody>
                  <a:tcP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3.89</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2</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0.0342</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0.0336</a:t>
                      </a:r>
                    </a:p>
                  </a:txBody>
                  <a:tcPr marL="7620" marR="7620" marT="7620" marB="0" anchor="ctr"/>
                </a:tc>
                <a:extLst>
                  <a:ext uri="{0D108BD9-81ED-4DB2-BD59-A6C34878D82A}">
                    <a16:rowId xmlns:a16="http://schemas.microsoft.com/office/drawing/2014/main" val="10005"/>
                  </a:ext>
                </a:extLst>
              </a:tr>
              <a:tr h="410306">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400" dirty="0" err="1">
                          <a:latin typeface="Arial" panose="020B0604020202020204" pitchFamily="34" charset="0"/>
                          <a:ea typeface="微软雅黑" panose="020B0503020204020204" pitchFamily="34" charset="-122"/>
                          <a:cs typeface="Arial" panose="020B0604020202020204" pitchFamily="34" charset="0"/>
                        </a:rPr>
                        <a:t>Emittance</a:t>
                      </a:r>
                      <a:r>
                        <a:rPr lang="en-US" altLang="zh-CN" sz="1400" dirty="0">
                          <a:latin typeface="Arial" panose="020B0604020202020204" pitchFamily="34" charset="0"/>
                          <a:ea typeface="微软雅黑" panose="020B0503020204020204" pitchFamily="34" charset="-122"/>
                          <a:cs typeface="Arial" panose="020B0604020202020204" pitchFamily="34" charset="0"/>
                        </a:rPr>
                        <a:t>-Y (nm)</a:t>
                      </a:r>
                    </a:p>
                  </a:txBody>
                  <a:tcP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0.0389</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0.008</a:t>
                      </a:r>
                    </a:p>
                  </a:txBody>
                  <a:tcPr marL="7620" marR="7620" marT="7620" marB="0" anchor="ctr"/>
                </a:tc>
                <a:tc>
                  <a:txBody>
                    <a:bodyPr/>
                    <a:lstStyle/>
                    <a:p>
                      <a:pPr algn="ctr" fontAlgn="ct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0.003</a:t>
                      </a:r>
                    </a:p>
                  </a:txBody>
                  <a:tcPr marL="7620" marR="7620" marT="7620" marB="0" anchor="ctr"/>
                </a:tc>
                <a:tc>
                  <a:txBody>
                    <a:bodyPr/>
                    <a:lstStyle/>
                    <a:p>
                      <a:pPr marL="0" marR="0" lvl="0" indent="0" algn="ctr" defTabSz="914400" eaLnBrk="1" fontAlgn="ctr" latinLnBrk="0" hangingPunct="1">
                        <a:lnSpc>
                          <a:spcPct val="100000"/>
                        </a:lnSpc>
                        <a:spcBef>
                          <a:spcPts val="0"/>
                        </a:spcBef>
                        <a:spcAft>
                          <a:spcPts val="0"/>
                        </a:spcAft>
                        <a:buClrTx/>
                        <a:buSzTx/>
                        <a:buFontTx/>
                        <a:buNone/>
                        <a:tabLst/>
                        <a:defRPr/>
                      </a:pPr>
                      <a:r>
                        <a:rPr lang="en-US" altLang="zh-CN" sz="1400" kern="1200" dirty="0">
                          <a:solidFill>
                            <a:schemeClr val="dk1"/>
                          </a:solidFill>
                          <a:latin typeface="Arial" panose="020B0604020202020204" pitchFamily="34" charset="0"/>
                          <a:ea typeface="微软雅黑" panose="020B0503020204020204" pitchFamily="34" charset="-122"/>
                          <a:cs typeface="Arial" panose="020B0604020202020204" pitchFamily="34" charset="0"/>
                        </a:rPr>
                        <a:t>0.0034</a:t>
                      </a:r>
                    </a:p>
                  </a:txBody>
                  <a:tcPr marL="7620" marR="7620" marT="7620" marB="0" anchor="ctr"/>
                </a:tc>
                <a:extLst>
                  <a:ext uri="{0D108BD9-81ED-4DB2-BD59-A6C34878D82A}">
                    <a16:rowId xmlns:a16="http://schemas.microsoft.com/office/drawing/2014/main" val="10006"/>
                  </a:ext>
                </a:extLst>
              </a:tr>
              <a:tr h="328853">
                <a:tc>
                  <a:txBody>
                    <a:bodyPr/>
                    <a:lstStyle/>
                    <a:p>
                      <a:pPr algn="l"/>
                      <a:r>
                        <a:rPr lang="en-US" altLang="zh-CN" sz="1400" b="1" dirty="0">
                          <a:solidFill>
                            <a:srgbClr val="FF0000"/>
                          </a:solidFill>
                          <a:latin typeface="Arial" panose="020B0604020202020204" pitchFamily="34" charset="0"/>
                          <a:ea typeface="微软雅黑" panose="020B0503020204020204" pitchFamily="34" charset="-122"/>
                          <a:cs typeface="Arial" panose="020B0604020202020204" pitchFamily="34" charset="0"/>
                        </a:rPr>
                        <a:t>A</a:t>
                      </a:r>
                    </a:p>
                  </a:txBody>
                  <a:tcPr/>
                </a:tc>
                <a:tc>
                  <a:txBody>
                    <a:bodyPr/>
                    <a:lstStyle/>
                    <a:p>
                      <a:pPr algn="ctr" fontAlgn="ctr"/>
                      <a:r>
                        <a:rPr lang="en-US" sz="14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3.56E-05</a:t>
                      </a:r>
                    </a:p>
                  </a:txBody>
                  <a:tcPr marL="7620" marR="7620" marT="7620" marB="0" anchor="ctr"/>
                </a:tc>
                <a:tc>
                  <a:txBody>
                    <a:bodyPr/>
                    <a:lstStyle/>
                    <a:p>
                      <a:pPr algn="ctr" fontAlgn="ctr"/>
                      <a:r>
                        <a:rPr lang="en-US" altLang="zh-CN" sz="14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0.001</a:t>
                      </a:r>
                    </a:p>
                  </a:txBody>
                  <a:tcPr marL="7620" marR="7620" marT="7620" marB="0" anchor="ctr"/>
                </a:tc>
                <a:tc>
                  <a:txBody>
                    <a:bodyPr/>
                    <a:lstStyle/>
                    <a:p>
                      <a:pPr algn="ctr" fontAlgn="ctr"/>
                      <a:r>
                        <a:rPr lang="en-US" altLang="zh-CN" sz="1400" b="1" kern="1200" dirty="0">
                          <a:solidFill>
                            <a:schemeClr val="tx1"/>
                          </a:solidFill>
                          <a:latin typeface="Arial" panose="020B0604020202020204" pitchFamily="34" charset="0"/>
                          <a:ea typeface="微软雅黑" panose="020B0503020204020204" pitchFamily="34" charset="-122"/>
                          <a:cs typeface="Arial" panose="020B0604020202020204" pitchFamily="34" charset="0"/>
                        </a:rPr>
                        <a:t>0.003</a:t>
                      </a:r>
                    </a:p>
                  </a:txBody>
                  <a:tcPr marL="7620" marR="7620" marT="7620" marB="0" anchor="ctr"/>
                </a:tc>
                <a:tc>
                  <a:txBody>
                    <a:bodyPr/>
                    <a:lstStyle/>
                    <a:p>
                      <a:pPr algn="ctr" fontAlgn="ctr"/>
                      <a:r>
                        <a:rPr lang="en-US" altLang="zh-CN" sz="1400" b="1" kern="1200" dirty="0">
                          <a:solidFill>
                            <a:srgbClr val="FF0000"/>
                          </a:solidFill>
                          <a:latin typeface="Arial" panose="020B0604020202020204" pitchFamily="34" charset="0"/>
                          <a:ea typeface="微软雅黑" panose="020B0503020204020204" pitchFamily="34" charset="-122"/>
                          <a:cs typeface="Arial" panose="020B0604020202020204" pitchFamily="34" charset="0"/>
                        </a:rPr>
                        <a:t>0.043</a:t>
                      </a:r>
                    </a:p>
                  </a:txBody>
                  <a:tcPr marL="7620" marR="7620" marT="7620" marB="0" anchor="ctr"/>
                </a:tc>
                <a:extLst>
                  <a:ext uri="{0D108BD9-81ED-4DB2-BD59-A6C34878D82A}">
                    <a16:rowId xmlns:a16="http://schemas.microsoft.com/office/drawing/2014/main" val="10007"/>
                  </a:ext>
                </a:extLst>
              </a:tr>
            </a:tbl>
          </a:graphicData>
        </a:graphic>
      </p:graphicFrame>
      <p:sp>
        <p:nvSpPr>
          <p:cNvPr id="10" name="矩形 9">
            <a:extLst>
              <a:ext uri="{FF2B5EF4-FFF2-40B4-BE49-F238E27FC236}">
                <a16:creationId xmlns:a16="http://schemas.microsoft.com/office/drawing/2014/main" id="{790EAF94-60F4-4C1E-8CCF-C725354B93E0}"/>
              </a:ext>
            </a:extLst>
          </p:cNvPr>
          <p:cNvSpPr/>
          <p:nvPr/>
        </p:nvSpPr>
        <p:spPr>
          <a:xfrm>
            <a:off x="407368" y="6124319"/>
            <a:ext cx="9793088" cy="369332"/>
          </a:xfrm>
          <a:prstGeom prst="rect">
            <a:avLst/>
          </a:prstGeom>
        </p:spPr>
        <p:txBody>
          <a:bodyPr wrap="square">
            <a:spAutoFit/>
          </a:bodyPr>
          <a:lstStyle/>
          <a:p>
            <a:pPr marL="285750" indent="-285750">
              <a:spcAft>
                <a:spcPts val="0"/>
              </a:spcAft>
              <a:buFont typeface="Arial" panose="020B0604020202020204" pitchFamily="34" charset="0"/>
              <a:buChar char="•"/>
            </a:pPr>
            <a:r>
              <a:rPr lang="en-US" altLang="zh-CN" b="1" kern="100" dirty="0">
                <a:latin typeface="微软雅黑 Light" panose="020B0502040204020203" pitchFamily="34" charset="-122"/>
                <a:ea typeface="微软雅黑 Light" panose="020B0502040204020203" pitchFamily="34" charset="-122"/>
                <a:cs typeface="Times New Roman" panose="02020603050405020304" pitchFamily="18" charset="0"/>
              </a:rPr>
              <a:t>SAPS</a:t>
            </a:r>
            <a:r>
              <a:rPr lang="zh-CN" altLang="en-US" b="1" kern="100" dirty="0">
                <a:latin typeface="微软雅黑 Light" panose="020B0502040204020203" pitchFamily="34" charset="-122"/>
                <a:ea typeface="微软雅黑 Light" panose="020B0502040204020203" pitchFamily="34" charset="-122"/>
                <a:cs typeface="Times New Roman" panose="02020603050405020304" pitchFamily="18" charset="0"/>
              </a:rPr>
              <a:t>作为中低能的四代光源，</a:t>
            </a:r>
            <a:r>
              <a:rPr lang="en-US" altLang="zh-CN" b="1" kern="100" dirty="0">
                <a:latin typeface="微软雅黑 Light" panose="020B0502040204020203" pitchFamily="34" charset="-122"/>
                <a:ea typeface="微软雅黑 Light" panose="020B0502040204020203" pitchFamily="34" charset="-122"/>
                <a:cs typeface="Times New Roman" panose="02020603050405020304" pitchFamily="18" charset="0"/>
              </a:rPr>
              <a:t>IBS</a:t>
            </a:r>
            <a:r>
              <a:rPr lang="zh-CN" altLang="en-US" b="1" kern="100" dirty="0">
                <a:latin typeface="微软雅黑 Light" panose="020B0502040204020203" pitchFamily="34" charset="-122"/>
                <a:ea typeface="微软雅黑 Light" panose="020B0502040204020203" pitchFamily="34" charset="-122"/>
                <a:cs typeface="Times New Roman" panose="02020603050405020304" pitchFamily="18" charset="0"/>
              </a:rPr>
              <a:t>效应是一个需要重点考虑的问题</a:t>
            </a:r>
            <a:endParaRPr lang="zh-CN" altLang="zh-CN" b="1" kern="100" dirty="0">
              <a:latin typeface="微软雅黑 Light" panose="020B0502040204020203" pitchFamily="34" charset="-122"/>
              <a:ea typeface="微软雅黑 Light" panose="020B0502040204020203" pitchFamily="34" charset="-122"/>
              <a:cs typeface="Times New Roman" panose="02020603050405020304" pitchFamily="18" charset="0"/>
            </a:endParaRPr>
          </a:p>
        </p:txBody>
      </p:sp>
    </p:spTree>
    <p:extLst>
      <p:ext uri="{BB962C8B-B14F-4D97-AF65-F5344CB8AC3E}">
        <p14:creationId xmlns:p14="http://schemas.microsoft.com/office/powerpoint/2010/main" val="1513502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611F623-D62F-4173-B2F1-1B1906582BF7}"/>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束团内部散射（</a:t>
            </a:r>
            <a:r>
              <a:rPr lang="en-US" altLang="zh-CN" sz="3200" dirty="0">
                <a:latin typeface="微软雅黑" panose="020B0503020204020204" pitchFamily="34" charset="-122"/>
                <a:ea typeface="微软雅黑" panose="020B0503020204020204" pitchFamily="34" charset="-122"/>
              </a:rPr>
              <a:t>IBS</a:t>
            </a:r>
            <a:r>
              <a:rPr lang="zh-CN" altLang="en-US" sz="3200" dirty="0">
                <a:latin typeface="微软雅黑" panose="020B0503020204020204" pitchFamily="34" charset="-122"/>
                <a:ea typeface="微软雅黑" panose="020B0503020204020204" pitchFamily="34" charset="-122"/>
              </a:rPr>
              <a:t>）</a:t>
            </a:r>
          </a:p>
        </p:txBody>
      </p:sp>
      <p:pic>
        <p:nvPicPr>
          <p:cNvPr id="6" name="图片 5">
            <a:extLst>
              <a:ext uri="{FF2B5EF4-FFF2-40B4-BE49-F238E27FC236}">
                <a16:creationId xmlns:a16="http://schemas.microsoft.com/office/drawing/2014/main" id="{F283263E-F634-4EF2-BAD1-B01978ACB2DF}"/>
              </a:ext>
            </a:extLst>
          </p:cNvPr>
          <p:cNvPicPr/>
          <p:nvPr/>
        </p:nvPicPr>
        <p:blipFill>
          <a:blip r:embed="rId2"/>
          <a:stretch>
            <a:fillRect/>
          </a:stretch>
        </p:blipFill>
        <p:spPr>
          <a:xfrm>
            <a:off x="502770" y="3284984"/>
            <a:ext cx="3384376" cy="2880320"/>
          </a:xfrm>
          <a:prstGeom prst="rect">
            <a:avLst/>
          </a:prstGeom>
          <a:noFill/>
          <a:ln>
            <a:noFill/>
          </a:ln>
        </p:spPr>
      </p:pic>
      <p:sp>
        <p:nvSpPr>
          <p:cNvPr id="7" name="文本框 6">
            <a:extLst>
              <a:ext uri="{FF2B5EF4-FFF2-40B4-BE49-F238E27FC236}">
                <a16:creationId xmlns:a16="http://schemas.microsoft.com/office/drawing/2014/main" id="{A5268727-CACE-4344-A14D-2624BD9C6ABA}"/>
              </a:ext>
            </a:extLst>
          </p:cNvPr>
          <p:cNvSpPr txBox="1"/>
          <p:nvPr/>
        </p:nvSpPr>
        <p:spPr>
          <a:xfrm>
            <a:off x="479376" y="1534090"/>
            <a:ext cx="6120680"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dirty="0"/>
              <a:t>IBS</a:t>
            </a:r>
            <a:r>
              <a:rPr lang="zh-CN" altLang="en-US" sz="2000" dirty="0"/>
              <a:t>效应与</a:t>
            </a:r>
            <a:r>
              <a:rPr lang="en-US" altLang="zh-CN" sz="2000" dirty="0"/>
              <a:t>SAPS</a:t>
            </a:r>
            <a:r>
              <a:rPr lang="zh-CN" altLang="en-US" sz="2000" dirty="0"/>
              <a:t>储存环物理参数选择</a:t>
            </a:r>
          </a:p>
        </p:txBody>
      </p:sp>
      <p:sp>
        <p:nvSpPr>
          <p:cNvPr id="9" name="文本框 8">
            <a:extLst>
              <a:ext uri="{FF2B5EF4-FFF2-40B4-BE49-F238E27FC236}">
                <a16:creationId xmlns:a16="http://schemas.microsoft.com/office/drawing/2014/main" id="{4023E93F-3DD3-4ACD-BBFF-6C9CCB934901}"/>
              </a:ext>
            </a:extLst>
          </p:cNvPr>
          <p:cNvSpPr txBox="1"/>
          <p:nvPr/>
        </p:nvSpPr>
        <p:spPr>
          <a:xfrm>
            <a:off x="1104054" y="6237312"/>
            <a:ext cx="2304256" cy="369332"/>
          </a:xfrm>
          <a:prstGeom prst="rect">
            <a:avLst/>
          </a:prstGeom>
          <a:noFill/>
        </p:spPr>
        <p:txBody>
          <a:bodyPr wrap="square" rtlCol="0">
            <a:spAutoFit/>
          </a:bodyPr>
          <a:lstStyle/>
          <a:p>
            <a:pPr algn="ctr"/>
            <a:r>
              <a:rPr lang="zh-CN" altLang="en-US" dirty="0"/>
              <a:t>束流能量</a:t>
            </a:r>
          </a:p>
        </p:txBody>
      </p:sp>
      <p:sp>
        <p:nvSpPr>
          <p:cNvPr id="11" name="文本框 10">
            <a:extLst>
              <a:ext uri="{FF2B5EF4-FFF2-40B4-BE49-F238E27FC236}">
                <a16:creationId xmlns:a16="http://schemas.microsoft.com/office/drawing/2014/main" id="{2AF9B45B-AF07-48A8-A395-AB7ABC4E7ED9}"/>
              </a:ext>
            </a:extLst>
          </p:cNvPr>
          <p:cNvSpPr txBox="1"/>
          <p:nvPr/>
        </p:nvSpPr>
        <p:spPr>
          <a:xfrm>
            <a:off x="5038058" y="6237312"/>
            <a:ext cx="2304256" cy="369332"/>
          </a:xfrm>
          <a:prstGeom prst="rect">
            <a:avLst/>
          </a:prstGeom>
          <a:noFill/>
        </p:spPr>
        <p:txBody>
          <a:bodyPr wrap="square" rtlCol="0">
            <a:spAutoFit/>
          </a:bodyPr>
          <a:lstStyle/>
          <a:p>
            <a:pPr algn="ctr"/>
            <a:r>
              <a:rPr lang="zh-CN" altLang="en-US" dirty="0"/>
              <a:t>初始发射度</a:t>
            </a:r>
          </a:p>
        </p:txBody>
      </p:sp>
      <p:sp>
        <p:nvSpPr>
          <p:cNvPr id="2" name="文本框 1">
            <a:extLst>
              <a:ext uri="{FF2B5EF4-FFF2-40B4-BE49-F238E27FC236}">
                <a16:creationId xmlns:a16="http://schemas.microsoft.com/office/drawing/2014/main" id="{00B3385E-16B0-478F-8ADC-2A931CF63045}"/>
              </a:ext>
            </a:extLst>
          </p:cNvPr>
          <p:cNvSpPr txBox="1"/>
          <p:nvPr/>
        </p:nvSpPr>
        <p:spPr>
          <a:xfrm>
            <a:off x="467542" y="1993176"/>
            <a:ext cx="11605121" cy="646331"/>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在</a:t>
            </a:r>
            <a:r>
              <a:rPr lang="en-US" altLang="zh-CN" dirty="0"/>
              <a:t>SAPS </a:t>
            </a:r>
            <a:r>
              <a:rPr lang="zh-CN" altLang="en-US" dirty="0"/>
              <a:t>储存环</a:t>
            </a:r>
            <a:r>
              <a:rPr lang="en-US" altLang="zh-CN" dirty="0"/>
              <a:t>lattice</a:t>
            </a:r>
            <a:r>
              <a:rPr lang="zh-CN" altLang="en-US" dirty="0"/>
              <a:t>设计时就重点考虑了</a:t>
            </a:r>
            <a:r>
              <a:rPr lang="en-US" altLang="zh-CN" dirty="0"/>
              <a:t>IBS</a:t>
            </a:r>
            <a:r>
              <a:rPr lang="zh-CN" altLang="en-US" dirty="0"/>
              <a:t>效应的影响，量化了：</a:t>
            </a:r>
            <a:endParaRPr lang="en-US" altLang="zh-CN" dirty="0"/>
          </a:p>
          <a:p>
            <a:pPr lvl="1"/>
            <a:r>
              <a:rPr lang="zh-CN" altLang="en-US" dirty="0"/>
              <a:t>束流能量、流强、束团长度、耦合系数、动量压缩因子、高频频率与束团填充比等与平衡束流发射度的关系</a:t>
            </a:r>
            <a:endParaRPr lang="en-US" altLang="zh-CN" dirty="0"/>
          </a:p>
        </p:txBody>
      </p:sp>
      <p:pic>
        <p:nvPicPr>
          <p:cNvPr id="12" name="图片 11">
            <a:extLst>
              <a:ext uri="{FF2B5EF4-FFF2-40B4-BE49-F238E27FC236}">
                <a16:creationId xmlns:a16="http://schemas.microsoft.com/office/drawing/2014/main" id="{269F25A5-C10C-403C-B7D7-EAED02EBD55D}"/>
              </a:ext>
            </a:extLst>
          </p:cNvPr>
          <p:cNvPicPr/>
          <p:nvPr/>
        </p:nvPicPr>
        <p:blipFill>
          <a:blip r:embed="rId3"/>
          <a:stretch>
            <a:fillRect/>
          </a:stretch>
        </p:blipFill>
        <p:spPr>
          <a:xfrm>
            <a:off x="4319194" y="3284984"/>
            <a:ext cx="3456383" cy="2880320"/>
          </a:xfrm>
          <a:prstGeom prst="rect">
            <a:avLst/>
          </a:prstGeom>
        </p:spPr>
      </p:pic>
      <p:pic>
        <p:nvPicPr>
          <p:cNvPr id="13" name="图片 9">
            <a:extLst>
              <a:ext uri="{FF2B5EF4-FFF2-40B4-BE49-F238E27FC236}">
                <a16:creationId xmlns:a16="http://schemas.microsoft.com/office/drawing/2014/main" id="{A4344521-5B38-4AAF-8783-F07AFE73D655}"/>
              </a:ext>
            </a:extLst>
          </p:cNvPr>
          <p:cNvPicPr>
            <a:picLocks noChangeAspect="1"/>
          </p:cNvPicPr>
          <p:nvPr/>
        </p:nvPicPr>
        <p:blipFill>
          <a:blip r:embed="rId4"/>
          <a:stretch>
            <a:fillRect/>
          </a:stretch>
        </p:blipFill>
        <p:spPr>
          <a:xfrm>
            <a:off x="8160837" y="3284984"/>
            <a:ext cx="3598227" cy="2866675"/>
          </a:xfrm>
          <a:prstGeom prst="rect">
            <a:avLst/>
          </a:prstGeom>
          <a:noFill/>
          <a:ln>
            <a:noFill/>
          </a:ln>
        </p:spPr>
      </p:pic>
      <p:sp>
        <p:nvSpPr>
          <p:cNvPr id="14" name="文本框 13">
            <a:extLst>
              <a:ext uri="{FF2B5EF4-FFF2-40B4-BE49-F238E27FC236}">
                <a16:creationId xmlns:a16="http://schemas.microsoft.com/office/drawing/2014/main" id="{6C7682B1-B31C-4E27-B8EA-02A2D179FF85}"/>
              </a:ext>
            </a:extLst>
          </p:cNvPr>
          <p:cNvSpPr txBox="1"/>
          <p:nvPr/>
        </p:nvSpPr>
        <p:spPr>
          <a:xfrm>
            <a:off x="9552384" y="6237312"/>
            <a:ext cx="996459" cy="369332"/>
          </a:xfrm>
          <a:prstGeom prst="rect">
            <a:avLst/>
          </a:prstGeom>
          <a:noFill/>
        </p:spPr>
        <p:txBody>
          <a:bodyPr wrap="square" rtlCol="0">
            <a:spAutoFit/>
          </a:bodyPr>
          <a:lstStyle>
            <a:defPPr>
              <a:defRPr lang="zh-CN"/>
            </a:defPPr>
            <a:lvl1pPr algn="ctr"/>
          </a:lstStyle>
          <a:p>
            <a:r>
              <a:rPr lang="zh-CN" altLang="en-US" dirty="0"/>
              <a:t>能散</a:t>
            </a:r>
          </a:p>
        </p:txBody>
      </p:sp>
    </p:spTree>
    <p:extLst>
      <p:ext uri="{BB962C8B-B14F-4D97-AF65-F5344CB8AC3E}">
        <p14:creationId xmlns:p14="http://schemas.microsoft.com/office/powerpoint/2010/main" val="331280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5611F623-D62F-4173-B2F1-1B1906582BF7}"/>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束团内部散射（</a:t>
            </a:r>
            <a:r>
              <a:rPr lang="en-US" altLang="zh-CN" sz="3200" dirty="0">
                <a:latin typeface="微软雅黑" panose="020B0503020204020204" pitchFamily="34" charset="-122"/>
                <a:ea typeface="微软雅黑" panose="020B0503020204020204" pitchFamily="34" charset="-122"/>
              </a:rPr>
              <a:t>IBS</a:t>
            </a:r>
            <a:r>
              <a:rPr lang="zh-CN" altLang="en-US" sz="3200" dirty="0">
                <a:latin typeface="微软雅黑" panose="020B0503020204020204" pitchFamily="34" charset="-122"/>
                <a:ea typeface="微软雅黑" panose="020B0503020204020204" pitchFamily="34" charset="-122"/>
              </a:rPr>
              <a:t>）</a:t>
            </a:r>
          </a:p>
        </p:txBody>
      </p:sp>
      <p:sp>
        <p:nvSpPr>
          <p:cNvPr id="7" name="文本框 6">
            <a:extLst>
              <a:ext uri="{FF2B5EF4-FFF2-40B4-BE49-F238E27FC236}">
                <a16:creationId xmlns:a16="http://schemas.microsoft.com/office/drawing/2014/main" id="{A5268727-CACE-4344-A14D-2624BD9C6ABA}"/>
              </a:ext>
            </a:extLst>
          </p:cNvPr>
          <p:cNvSpPr txBox="1"/>
          <p:nvPr/>
        </p:nvSpPr>
        <p:spPr>
          <a:xfrm>
            <a:off x="479376" y="1534090"/>
            <a:ext cx="6120680"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dirty="0"/>
              <a:t>IBS</a:t>
            </a:r>
            <a:r>
              <a:rPr lang="zh-CN" altLang="en-US" sz="2000" dirty="0"/>
              <a:t>效应与</a:t>
            </a:r>
            <a:r>
              <a:rPr lang="en-US" altLang="zh-CN" sz="2000" dirty="0"/>
              <a:t>SAPS</a:t>
            </a:r>
            <a:r>
              <a:rPr lang="zh-CN" altLang="en-US" sz="2000" dirty="0"/>
              <a:t>储存环物理参数选择</a:t>
            </a:r>
          </a:p>
        </p:txBody>
      </p:sp>
      <p:pic>
        <p:nvPicPr>
          <p:cNvPr id="15" name="图片 6">
            <a:extLst>
              <a:ext uri="{FF2B5EF4-FFF2-40B4-BE49-F238E27FC236}">
                <a16:creationId xmlns:a16="http://schemas.microsoft.com/office/drawing/2014/main" id="{D6AE73D9-E886-43E0-8EEE-1991B32114F6}"/>
              </a:ext>
            </a:extLst>
          </p:cNvPr>
          <p:cNvPicPr>
            <a:picLocks noChangeAspect="1"/>
          </p:cNvPicPr>
          <p:nvPr/>
        </p:nvPicPr>
        <p:blipFill>
          <a:blip r:embed="rId2"/>
          <a:stretch>
            <a:fillRect/>
          </a:stretch>
        </p:blipFill>
        <p:spPr>
          <a:xfrm>
            <a:off x="4259126" y="2285659"/>
            <a:ext cx="3492885" cy="2650763"/>
          </a:xfrm>
          <a:prstGeom prst="rect">
            <a:avLst/>
          </a:prstGeom>
          <a:noFill/>
          <a:ln>
            <a:noFill/>
          </a:ln>
        </p:spPr>
      </p:pic>
      <p:pic>
        <p:nvPicPr>
          <p:cNvPr id="16" name="图片 11">
            <a:extLst>
              <a:ext uri="{FF2B5EF4-FFF2-40B4-BE49-F238E27FC236}">
                <a16:creationId xmlns:a16="http://schemas.microsoft.com/office/drawing/2014/main" id="{0EB16507-AD7E-4D1A-85E0-AED950F1BEC6}"/>
              </a:ext>
            </a:extLst>
          </p:cNvPr>
          <p:cNvPicPr>
            <a:picLocks noChangeAspect="1"/>
          </p:cNvPicPr>
          <p:nvPr/>
        </p:nvPicPr>
        <p:blipFill>
          <a:blip r:embed="rId3"/>
          <a:stretch>
            <a:fillRect/>
          </a:stretch>
        </p:blipFill>
        <p:spPr>
          <a:xfrm>
            <a:off x="300246" y="2266008"/>
            <a:ext cx="3382644" cy="2657792"/>
          </a:xfrm>
          <a:prstGeom prst="rect">
            <a:avLst/>
          </a:prstGeom>
          <a:noFill/>
          <a:ln>
            <a:noFill/>
          </a:ln>
        </p:spPr>
      </p:pic>
      <p:pic>
        <p:nvPicPr>
          <p:cNvPr id="17" name="图片 4">
            <a:extLst>
              <a:ext uri="{FF2B5EF4-FFF2-40B4-BE49-F238E27FC236}">
                <a16:creationId xmlns:a16="http://schemas.microsoft.com/office/drawing/2014/main" id="{AE523F25-3B1E-4856-8BDD-F69A517ED0F5}"/>
              </a:ext>
            </a:extLst>
          </p:cNvPr>
          <p:cNvPicPr>
            <a:picLocks noChangeAspect="1"/>
          </p:cNvPicPr>
          <p:nvPr/>
        </p:nvPicPr>
        <p:blipFill>
          <a:blip r:embed="rId4"/>
          <a:stretch>
            <a:fillRect/>
          </a:stretch>
        </p:blipFill>
        <p:spPr>
          <a:xfrm>
            <a:off x="8328248" y="2285659"/>
            <a:ext cx="3533742" cy="2638142"/>
          </a:xfrm>
          <a:prstGeom prst="rect">
            <a:avLst/>
          </a:prstGeom>
          <a:noFill/>
          <a:ln>
            <a:noFill/>
          </a:ln>
        </p:spPr>
      </p:pic>
      <p:sp>
        <p:nvSpPr>
          <p:cNvPr id="18" name="文本框 17">
            <a:extLst>
              <a:ext uri="{FF2B5EF4-FFF2-40B4-BE49-F238E27FC236}">
                <a16:creationId xmlns:a16="http://schemas.microsoft.com/office/drawing/2014/main" id="{7C3E4CB5-6BBA-4DC2-ACE4-1E852DD7728B}"/>
              </a:ext>
            </a:extLst>
          </p:cNvPr>
          <p:cNvSpPr txBox="1"/>
          <p:nvPr/>
        </p:nvSpPr>
        <p:spPr>
          <a:xfrm>
            <a:off x="5361849" y="5027916"/>
            <a:ext cx="1236980" cy="368300"/>
          </a:xfrm>
          <a:prstGeom prst="rect">
            <a:avLst/>
          </a:prstGeom>
          <a:noFill/>
        </p:spPr>
        <p:txBody>
          <a:bodyPr wrap="square" rtlCol="0">
            <a:spAutoFit/>
          </a:bodyPr>
          <a:lstStyle/>
          <a:p>
            <a:r>
              <a:rPr lang="zh-CN" altLang="en-US" dirty="0"/>
              <a:t>耦合系数</a:t>
            </a:r>
          </a:p>
        </p:txBody>
      </p:sp>
      <p:sp>
        <p:nvSpPr>
          <p:cNvPr id="19" name="文本框 18">
            <a:extLst>
              <a:ext uri="{FF2B5EF4-FFF2-40B4-BE49-F238E27FC236}">
                <a16:creationId xmlns:a16="http://schemas.microsoft.com/office/drawing/2014/main" id="{B3FB8165-1F25-4A83-9AD7-FEBDCB685635}"/>
              </a:ext>
            </a:extLst>
          </p:cNvPr>
          <p:cNvSpPr txBox="1"/>
          <p:nvPr/>
        </p:nvSpPr>
        <p:spPr>
          <a:xfrm>
            <a:off x="1132730" y="5028039"/>
            <a:ext cx="1717675" cy="368300"/>
          </a:xfrm>
          <a:prstGeom prst="rect">
            <a:avLst/>
          </a:prstGeom>
          <a:noFill/>
        </p:spPr>
        <p:txBody>
          <a:bodyPr wrap="square" rtlCol="0">
            <a:spAutoFit/>
          </a:bodyPr>
          <a:lstStyle/>
          <a:p>
            <a:r>
              <a:rPr lang="zh-CN" altLang="en-US" dirty="0"/>
              <a:t>动量压缩因子</a:t>
            </a:r>
          </a:p>
        </p:txBody>
      </p:sp>
      <p:sp>
        <p:nvSpPr>
          <p:cNvPr id="20" name="文本框 19">
            <a:extLst>
              <a:ext uri="{FF2B5EF4-FFF2-40B4-BE49-F238E27FC236}">
                <a16:creationId xmlns:a16="http://schemas.microsoft.com/office/drawing/2014/main" id="{CEBDFA21-7BCA-42F4-9F90-A419737F17A8}"/>
              </a:ext>
            </a:extLst>
          </p:cNvPr>
          <p:cNvSpPr txBox="1"/>
          <p:nvPr/>
        </p:nvSpPr>
        <p:spPr>
          <a:xfrm>
            <a:off x="9636125" y="4974523"/>
            <a:ext cx="1717675" cy="368300"/>
          </a:xfrm>
          <a:prstGeom prst="rect">
            <a:avLst/>
          </a:prstGeom>
          <a:noFill/>
        </p:spPr>
        <p:txBody>
          <a:bodyPr wrap="square" rtlCol="0">
            <a:spAutoFit/>
          </a:bodyPr>
          <a:lstStyle/>
          <a:p>
            <a:r>
              <a:rPr lang="zh-CN" altLang="en-US" dirty="0"/>
              <a:t>高频腔压</a:t>
            </a:r>
          </a:p>
        </p:txBody>
      </p:sp>
      <p:sp>
        <p:nvSpPr>
          <p:cNvPr id="21" name="文本框 20">
            <a:extLst>
              <a:ext uri="{FF2B5EF4-FFF2-40B4-BE49-F238E27FC236}">
                <a16:creationId xmlns:a16="http://schemas.microsoft.com/office/drawing/2014/main" id="{B6DE54D3-C3FD-4134-B6B2-C6AA638836F8}"/>
              </a:ext>
            </a:extLst>
          </p:cNvPr>
          <p:cNvSpPr txBox="1"/>
          <p:nvPr/>
        </p:nvSpPr>
        <p:spPr>
          <a:xfrm>
            <a:off x="479376" y="5618467"/>
            <a:ext cx="11001926" cy="874407"/>
          </a:xfrm>
          <a:prstGeom prst="rect">
            <a:avLst/>
          </a:prstGeom>
          <a:noFill/>
        </p:spPr>
        <p:txBody>
          <a:bodyPr wrap="square" rtlCol="0">
            <a:spAutoFit/>
          </a:bodyPr>
          <a:lstStyle>
            <a:defPPr>
              <a:defRPr lang="zh-CN"/>
            </a:defPPr>
            <a:lvl1pPr marL="285750" indent="-285750" algn="ctr">
              <a:buFont typeface="Arial" panose="020B0604020202020204" pitchFamily="34" charset="0"/>
              <a:buChar char="•"/>
              <a:defRPr sz="1600">
                <a:latin typeface="微软雅黑" panose="020B0503020204020204" pitchFamily="34" charset="-122"/>
                <a:ea typeface="微软雅黑" panose="020B0503020204020204" pitchFamily="34" charset="-122"/>
              </a:defRPr>
            </a:lvl1pPr>
          </a:lstStyle>
          <a:p>
            <a:pPr algn="l">
              <a:lnSpc>
                <a:spcPct val="150000"/>
              </a:lnSpc>
            </a:pPr>
            <a:r>
              <a:rPr lang="zh-CN" altLang="en-US" sz="1800" dirty="0"/>
              <a:t>为了减少</a:t>
            </a:r>
            <a:r>
              <a:rPr lang="en-US" altLang="zh-CN" sz="1800" dirty="0"/>
              <a:t>IBS</a:t>
            </a:r>
            <a:r>
              <a:rPr lang="zh-CN" altLang="en-US" sz="1800" dirty="0"/>
              <a:t>效应的影响，</a:t>
            </a:r>
            <a:r>
              <a:rPr lang="en-US" altLang="zh-CN" sz="1800" dirty="0"/>
              <a:t>SAPS lattice</a:t>
            </a:r>
            <a:r>
              <a:rPr lang="zh-CN" altLang="zh-CN" sz="1800" dirty="0"/>
              <a:t>设计时，需要保证阻尼时间在合理范围的前提下</a:t>
            </a:r>
            <a:r>
              <a:rPr lang="en-US" altLang="zh-CN" sz="1800" dirty="0"/>
              <a:t>(&lt;30ms)</a:t>
            </a:r>
            <a:r>
              <a:rPr lang="zh-CN" altLang="zh-CN" sz="1800" dirty="0"/>
              <a:t>，尽量控制初始束长在</a:t>
            </a:r>
            <a:r>
              <a:rPr lang="en-US" altLang="zh-CN" sz="1800" dirty="0"/>
              <a:t>5mm</a:t>
            </a:r>
            <a:r>
              <a:rPr lang="zh-CN" altLang="zh-CN" sz="1800" dirty="0"/>
              <a:t>以上，并且将动量压缩因子优化到</a:t>
            </a:r>
            <a:r>
              <a:rPr lang="en-US" altLang="zh-CN" sz="1800" dirty="0"/>
              <a:t>2e-5</a:t>
            </a:r>
            <a:r>
              <a:rPr lang="zh-CN" altLang="zh-CN" sz="1800" dirty="0"/>
              <a:t>以上</a:t>
            </a:r>
            <a:r>
              <a:rPr lang="zh-CN" altLang="en-US" sz="1800" dirty="0"/>
              <a:t>。</a:t>
            </a:r>
          </a:p>
        </p:txBody>
      </p:sp>
    </p:spTree>
    <p:extLst>
      <p:ext uri="{BB962C8B-B14F-4D97-AF65-F5344CB8AC3E}">
        <p14:creationId xmlns:p14="http://schemas.microsoft.com/office/powerpoint/2010/main" val="262657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内容占位符 2"/>
          <p:cNvSpPr>
            <a:spLocks noGrp="1"/>
          </p:cNvSpPr>
          <p:nvPr>
            <p:ph idx="1"/>
          </p:nvPr>
        </p:nvSpPr>
        <p:spPr bwMode="auto">
          <a:xfrm>
            <a:off x="911424" y="1815017"/>
            <a:ext cx="6120680" cy="4355060"/>
          </a:xfrm>
        </p:spPr>
        <p:txBody>
          <a:bodyPr>
            <a:normAutofit/>
          </a:bodyPr>
          <a:lstStyle/>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背景</a:t>
            </a:r>
            <a:endParaRPr lang="en-US" altLang="zh-CN" sz="2400" dirty="0">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单束团效应</a:t>
            </a:r>
            <a:endParaRPr lang="en-US" altLang="zh-CN" sz="2400" dirty="0">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多束团效应</a:t>
            </a:r>
            <a:endParaRPr lang="en-US" altLang="zh-CN" sz="2400" dirty="0">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束团内部散射效应</a:t>
            </a:r>
            <a:endParaRPr lang="en-US" altLang="zh-CN" sz="2400" dirty="0">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离子效应</a:t>
            </a:r>
            <a:endParaRPr lang="en-US" altLang="zh-CN" sz="2400" dirty="0">
              <a:latin typeface="微软雅黑" panose="020B0503020204020204" pitchFamily="34" charset="-122"/>
              <a:ea typeface="微软雅黑" panose="020B0503020204020204" pitchFamily="34" charset="-122"/>
            </a:endParaRPr>
          </a:p>
          <a:p>
            <a:pPr marL="0" indent="0">
              <a:lnSpc>
                <a:spcPct val="150000"/>
              </a:lnSpc>
              <a:buNone/>
              <a:defRPr/>
            </a:pPr>
            <a:r>
              <a:rPr lang="zh-CN" altLang="en-US" sz="2400" dirty="0">
                <a:latin typeface="微软雅黑" panose="020B0503020204020204" pitchFamily="34" charset="-122"/>
                <a:ea typeface="微软雅黑" panose="020B0503020204020204" pitchFamily="34" charset="-122"/>
              </a:rPr>
              <a:t>总结</a:t>
            </a:r>
            <a:endParaRPr lang="en-US" altLang="zh-CN" sz="2400" dirty="0">
              <a:latin typeface="微软雅黑" panose="020B0503020204020204" pitchFamily="34" charset="-122"/>
              <a:ea typeface="微软雅黑" panose="020B0503020204020204" pitchFamily="34" charset="-122"/>
            </a:endParaRPr>
          </a:p>
        </p:txBody>
      </p:sp>
      <p:sp>
        <p:nvSpPr>
          <p:cNvPr id="4" name="标题 1"/>
          <p:cNvSpPr>
            <a:spLocks noGrp="1"/>
          </p:cNvSpPr>
          <p:nvPr>
            <p:ph type="title"/>
          </p:nvPr>
        </p:nvSpPr>
        <p:spPr bwMode="auto"/>
        <p:txBody>
          <a:bodyPr/>
          <a:lstStyle/>
          <a:p>
            <a:pPr>
              <a:defRPr/>
            </a:pPr>
            <a:r>
              <a:rPr lang="zh-CN" altLang="en-US" dirty="0"/>
              <a:t>报告内容</a:t>
            </a:r>
            <a:endParaRPr dirty="0"/>
          </a:p>
        </p:txBody>
      </p:sp>
      <p:sp>
        <p:nvSpPr>
          <p:cNvPr id="10" name="内容占位符 2">
            <a:extLst>
              <a:ext uri="{FF2B5EF4-FFF2-40B4-BE49-F238E27FC236}">
                <a16:creationId xmlns:a16="http://schemas.microsoft.com/office/drawing/2014/main" id="{4343605F-0BAE-445B-8E35-1FDF7D2821C9}"/>
              </a:ext>
            </a:extLst>
          </p:cNvPr>
          <p:cNvSpPr txBox="1">
            <a:spLocks/>
          </p:cNvSpPr>
          <p:nvPr/>
        </p:nvSpPr>
        <p:spPr bwMode="auto">
          <a:xfrm>
            <a:off x="6816080" y="1377430"/>
            <a:ext cx="4249688" cy="5230235"/>
          </a:xfrm>
          <a:prstGeom prst="rect">
            <a:avLst/>
          </a:prstGeom>
        </p:spPr>
        <p:txBody>
          <a:bodyPr vert="horz" lIns="91440" tIns="45720" rIns="91440" bIns="45720" rtlCol="0">
            <a:norm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defRPr/>
            </a:pPr>
            <a:endParaRPr lang="en-US" altLang="zh-CN"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93565"/>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束团内部散射（</a:t>
            </a:r>
            <a:r>
              <a:rPr lang="en-US" altLang="zh-CN" sz="3200" dirty="0">
                <a:latin typeface="微软雅黑" panose="020B0503020204020204" pitchFamily="34" charset="-122"/>
                <a:ea typeface="微软雅黑" panose="020B0503020204020204" pitchFamily="34" charset="-122"/>
              </a:rPr>
              <a:t>IBS</a:t>
            </a:r>
            <a:r>
              <a:rPr lang="zh-CN" altLang="en-US" sz="3200" dirty="0">
                <a:latin typeface="微软雅黑" panose="020B0503020204020204" pitchFamily="34" charset="-122"/>
                <a:ea typeface="微软雅黑" panose="020B0503020204020204" pitchFamily="34" charset="-122"/>
              </a:rPr>
              <a:t>）</a:t>
            </a:r>
          </a:p>
        </p:txBody>
      </p:sp>
      <p:pic>
        <p:nvPicPr>
          <p:cNvPr id="3" name="图片 2">
            <a:extLst>
              <a:ext uri="{FF2B5EF4-FFF2-40B4-BE49-F238E27FC236}">
                <a16:creationId xmlns:a16="http://schemas.microsoft.com/office/drawing/2014/main" id="{7625DA0D-DE88-4728-B5D9-77E7E83858B4}"/>
              </a:ext>
            </a:extLst>
          </p:cNvPr>
          <p:cNvPicPr>
            <a:picLocks noChangeAspect="1"/>
          </p:cNvPicPr>
          <p:nvPr/>
        </p:nvPicPr>
        <p:blipFill>
          <a:blip r:embed="rId2"/>
          <a:stretch>
            <a:fillRect/>
          </a:stretch>
        </p:blipFill>
        <p:spPr>
          <a:xfrm>
            <a:off x="1127448" y="2564904"/>
            <a:ext cx="4558348" cy="3341365"/>
          </a:xfrm>
          <a:prstGeom prst="rect">
            <a:avLst/>
          </a:prstGeom>
        </p:spPr>
      </p:pic>
      <p:pic>
        <p:nvPicPr>
          <p:cNvPr id="4" name="图片 3">
            <a:extLst>
              <a:ext uri="{FF2B5EF4-FFF2-40B4-BE49-F238E27FC236}">
                <a16:creationId xmlns:a16="http://schemas.microsoft.com/office/drawing/2014/main" id="{E03B0130-DBB8-4A5C-AE5E-F94D76FF4CBB}"/>
              </a:ext>
            </a:extLst>
          </p:cNvPr>
          <p:cNvPicPr>
            <a:picLocks noChangeAspect="1"/>
          </p:cNvPicPr>
          <p:nvPr/>
        </p:nvPicPr>
        <p:blipFill>
          <a:blip r:embed="rId3"/>
          <a:stretch>
            <a:fillRect/>
          </a:stretch>
        </p:blipFill>
        <p:spPr>
          <a:xfrm>
            <a:off x="6240016" y="2564904"/>
            <a:ext cx="4464496" cy="3341366"/>
          </a:xfrm>
          <a:prstGeom prst="rect">
            <a:avLst/>
          </a:prstGeom>
        </p:spPr>
      </p:pic>
      <p:sp>
        <p:nvSpPr>
          <p:cNvPr id="6" name="内容占位符 2">
            <a:extLst>
              <a:ext uri="{FF2B5EF4-FFF2-40B4-BE49-F238E27FC236}">
                <a16:creationId xmlns:a16="http://schemas.microsoft.com/office/drawing/2014/main" id="{70852DB3-8090-4264-8C62-C9C8CE8CAB69}"/>
              </a:ext>
            </a:extLst>
          </p:cNvPr>
          <p:cNvSpPr>
            <a:spLocks noGrp="1"/>
          </p:cNvSpPr>
          <p:nvPr>
            <p:ph idx="1"/>
          </p:nvPr>
        </p:nvSpPr>
        <p:spPr bwMode="auto">
          <a:xfrm>
            <a:off x="695400" y="1412776"/>
            <a:ext cx="10515600" cy="369332"/>
          </a:xfrm>
          <a:noFill/>
        </p:spPr>
        <p:txBody>
          <a:bodyPr wrap="square" rtlCol="0">
            <a:spAutoFit/>
          </a:bodyPr>
          <a:lstStyle/>
          <a:p>
            <a:pPr marL="342900" indent="-342900">
              <a:buFont typeface="Wingdings" panose="05000000000000000000" pitchFamily="2" charset="2"/>
              <a:buChar char="n"/>
            </a:pPr>
            <a:r>
              <a:rPr lang="en-US" altLang="zh-CN" sz="2000" dirty="0">
                <a:solidFill>
                  <a:schemeClr val="tx1"/>
                </a:solidFill>
                <a:latin typeface="微软雅黑" panose="020B0503020204020204" pitchFamily="34" charset="-122"/>
                <a:ea typeface="微软雅黑" panose="020B0503020204020204" pitchFamily="34" charset="-122"/>
              </a:rPr>
              <a:t>SAPS</a:t>
            </a:r>
            <a:r>
              <a:rPr lang="zh-CN" altLang="en-US" sz="2000" dirty="0">
                <a:solidFill>
                  <a:schemeClr val="tx1"/>
                </a:solidFill>
                <a:latin typeface="微软雅黑" panose="020B0503020204020204" pitchFamily="34" charset="-122"/>
                <a:ea typeface="微软雅黑" panose="020B0503020204020204" pitchFamily="34" charset="-122"/>
              </a:rPr>
              <a:t>储存环束长对</a:t>
            </a:r>
            <a:r>
              <a:rPr lang="en-US" altLang="zh-CN" sz="2000" dirty="0">
                <a:solidFill>
                  <a:schemeClr val="tx1"/>
                </a:solidFill>
                <a:latin typeface="微软雅黑" panose="020B0503020204020204" pitchFamily="34" charset="-122"/>
                <a:ea typeface="微软雅黑" panose="020B0503020204020204" pitchFamily="34" charset="-122"/>
              </a:rPr>
              <a:t>IBS</a:t>
            </a:r>
            <a:r>
              <a:rPr lang="zh-CN" altLang="en-US" sz="2000" dirty="0">
                <a:solidFill>
                  <a:schemeClr val="tx1"/>
                </a:solidFill>
                <a:latin typeface="微软雅黑" panose="020B0503020204020204" pitchFamily="34" charset="-122"/>
                <a:ea typeface="微软雅黑" panose="020B0503020204020204" pitchFamily="34" charset="-122"/>
              </a:rPr>
              <a:t>效应的影响</a:t>
            </a:r>
            <a:endParaRPr lang="en-US" sz="2000" dirty="0">
              <a:solidFill>
                <a:schemeClr val="tx1"/>
              </a:solidFill>
              <a:latin typeface="微软雅黑" panose="020B0503020204020204" pitchFamily="34" charset="-122"/>
              <a:ea typeface="微软雅黑" panose="020B0503020204020204" pitchFamily="34" charset="-122"/>
            </a:endParaRPr>
          </a:p>
        </p:txBody>
      </p:sp>
      <p:sp>
        <p:nvSpPr>
          <p:cNvPr id="7" name="内容占位符 2">
            <a:extLst>
              <a:ext uri="{FF2B5EF4-FFF2-40B4-BE49-F238E27FC236}">
                <a16:creationId xmlns:a16="http://schemas.microsoft.com/office/drawing/2014/main" id="{3C1B97DC-546B-4F40-8451-9F67961F9B96}"/>
              </a:ext>
            </a:extLst>
          </p:cNvPr>
          <p:cNvSpPr txBox="1">
            <a:spLocks/>
          </p:cNvSpPr>
          <p:nvPr/>
        </p:nvSpPr>
        <p:spPr bwMode="auto">
          <a:xfrm>
            <a:off x="695400" y="1946585"/>
            <a:ext cx="10515600" cy="341632"/>
          </a:xfrm>
          <a:prstGeom prst="rect">
            <a:avLst/>
          </a:prstGeom>
          <a:noFill/>
        </p:spPr>
        <p:txBody>
          <a:bodyPr vert="horz" wrap="square" lIns="91440" tIns="45720" rIns="91440" bIns="45720" rtlCol="0">
            <a:sp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Font typeface="Arial" panose="020B0604020202020204" pitchFamily="34" charset="0"/>
              <a:buChar char="•"/>
            </a:pPr>
            <a:r>
              <a:rPr lang="zh-CN" altLang="en-US" sz="1800" dirty="0">
                <a:solidFill>
                  <a:schemeClr val="tx1"/>
                </a:solidFill>
                <a:latin typeface="微软雅黑" panose="020B0503020204020204" pitchFamily="34" charset="-122"/>
                <a:ea typeface="微软雅黑" panose="020B0503020204020204" pitchFamily="34" charset="-122"/>
              </a:rPr>
              <a:t>由谐波腔和纵向阻抗引起的束长拉伸可以减少</a:t>
            </a:r>
            <a:r>
              <a:rPr lang="en-US" altLang="zh-CN" sz="1800" dirty="0">
                <a:solidFill>
                  <a:schemeClr val="tx1"/>
                </a:solidFill>
                <a:latin typeface="微软雅黑" panose="020B0503020204020204" pitchFamily="34" charset="-122"/>
                <a:ea typeface="微软雅黑" panose="020B0503020204020204" pitchFamily="34" charset="-122"/>
              </a:rPr>
              <a:t>IBS</a:t>
            </a:r>
            <a:r>
              <a:rPr lang="zh-CN" altLang="en-US" sz="1800" dirty="0">
                <a:solidFill>
                  <a:schemeClr val="tx1"/>
                </a:solidFill>
                <a:latin typeface="微软雅黑" panose="020B0503020204020204" pitchFamily="34" charset="-122"/>
                <a:ea typeface="微软雅黑" panose="020B0503020204020204" pitchFamily="34" charset="-122"/>
              </a:rPr>
              <a:t>带来的束流发射度、能散增大等效应</a:t>
            </a: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2C949057-7337-4646-882A-86B7C13934E3}"/>
              </a:ext>
            </a:extLst>
          </p:cNvPr>
          <p:cNvSpPr txBox="1"/>
          <p:nvPr/>
        </p:nvSpPr>
        <p:spPr>
          <a:xfrm>
            <a:off x="1797364" y="6013679"/>
            <a:ext cx="3888432" cy="338554"/>
          </a:xfrm>
          <a:prstGeom prst="rect">
            <a:avLst/>
          </a:prstGeom>
          <a:noFill/>
        </p:spPr>
        <p:txBody>
          <a:bodyPr wrap="square" rtlCol="0">
            <a:spAutoFit/>
          </a:bodyPr>
          <a:lstStyle/>
          <a:p>
            <a:r>
              <a:rPr lang="en-US" altLang="zh-CN" sz="1600" dirty="0"/>
              <a:t>Bunch Length vs. Momentum Spread</a:t>
            </a:r>
            <a:r>
              <a:rPr lang="zh-CN" altLang="en-US" sz="1600" dirty="0"/>
              <a:t> </a:t>
            </a:r>
          </a:p>
        </p:txBody>
      </p:sp>
      <p:sp>
        <p:nvSpPr>
          <p:cNvPr id="9" name="文本框 8">
            <a:extLst>
              <a:ext uri="{FF2B5EF4-FFF2-40B4-BE49-F238E27FC236}">
                <a16:creationId xmlns:a16="http://schemas.microsoft.com/office/drawing/2014/main" id="{FFC8D6F8-D037-4D03-9A89-B1585AFA8E4D}"/>
              </a:ext>
            </a:extLst>
          </p:cNvPr>
          <p:cNvSpPr txBox="1"/>
          <p:nvPr/>
        </p:nvSpPr>
        <p:spPr>
          <a:xfrm>
            <a:off x="6528048" y="6013679"/>
            <a:ext cx="3888432" cy="338554"/>
          </a:xfrm>
          <a:prstGeom prst="rect">
            <a:avLst/>
          </a:prstGeom>
          <a:noFill/>
        </p:spPr>
        <p:txBody>
          <a:bodyPr wrap="square" rtlCol="0">
            <a:spAutoFit/>
          </a:bodyPr>
          <a:lstStyle/>
          <a:p>
            <a:pPr algn="ctr"/>
            <a:r>
              <a:rPr lang="en-US" altLang="zh-CN" sz="1600" dirty="0"/>
              <a:t>Bunch Length vs. Emittance</a:t>
            </a:r>
            <a:endParaRPr lang="zh-CN" altLang="en-US" sz="1600" dirty="0"/>
          </a:p>
        </p:txBody>
      </p:sp>
    </p:spTree>
    <p:extLst>
      <p:ext uri="{BB962C8B-B14F-4D97-AF65-F5344CB8AC3E}">
        <p14:creationId xmlns:p14="http://schemas.microsoft.com/office/powerpoint/2010/main" val="14736915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束团内部散射（</a:t>
            </a:r>
            <a:r>
              <a:rPr lang="en-US" altLang="zh-CN" sz="3200" dirty="0">
                <a:latin typeface="微软雅黑" panose="020B0503020204020204" pitchFamily="34" charset="-122"/>
                <a:ea typeface="微软雅黑" panose="020B0503020204020204" pitchFamily="34" charset="-122"/>
              </a:rPr>
              <a:t>IBS</a:t>
            </a:r>
            <a:r>
              <a:rPr lang="zh-CN" altLang="en-US" sz="3200" dirty="0">
                <a:latin typeface="微软雅黑" panose="020B0503020204020204" pitchFamily="34" charset="-122"/>
                <a:ea typeface="微软雅黑" panose="020B0503020204020204" pitchFamily="34" charset="-122"/>
              </a:rPr>
              <a:t>）</a:t>
            </a:r>
          </a:p>
        </p:txBody>
      </p:sp>
      <p:pic>
        <p:nvPicPr>
          <p:cNvPr id="2" name="图片 1">
            <a:extLst>
              <a:ext uri="{FF2B5EF4-FFF2-40B4-BE49-F238E27FC236}">
                <a16:creationId xmlns:a16="http://schemas.microsoft.com/office/drawing/2014/main" id="{F317FA3A-14D5-4532-883A-41ABBAD38BC0}"/>
              </a:ext>
            </a:extLst>
          </p:cNvPr>
          <p:cNvPicPr>
            <a:picLocks noChangeAspect="1"/>
          </p:cNvPicPr>
          <p:nvPr/>
        </p:nvPicPr>
        <p:blipFill>
          <a:blip r:embed="rId2"/>
          <a:stretch>
            <a:fillRect/>
          </a:stretch>
        </p:blipFill>
        <p:spPr>
          <a:xfrm>
            <a:off x="467477" y="2385887"/>
            <a:ext cx="3423866" cy="2929455"/>
          </a:xfrm>
          <a:prstGeom prst="rect">
            <a:avLst/>
          </a:prstGeom>
        </p:spPr>
      </p:pic>
      <p:pic>
        <p:nvPicPr>
          <p:cNvPr id="3" name="图片 2">
            <a:extLst>
              <a:ext uri="{FF2B5EF4-FFF2-40B4-BE49-F238E27FC236}">
                <a16:creationId xmlns:a16="http://schemas.microsoft.com/office/drawing/2014/main" id="{A1C9F766-2656-4745-9E33-AC46658C3C57}"/>
              </a:ext>
            </a:extLst>
          </p:cNvPr>
          <p:cNvPicPr>
            <a:picLocks noChangeAspect="1"/>
          </p:cNvPicPr>
          <p:nvPr/>
        </p:nvPicPr>
        <p:blipFill>
          <a:blip r:embed="rId3"/>
          <a:stretch>
            <a:fillRect/>
          </a:stretch>
        </p:blipFill>
        <p:spPr>
          <a:xfrm>
            <a:off x="4323391" y="2410453"/>
            <a:ext cx="3525086" cy="2904889"/>
          </a:xfrm>
          <a:prstGeom prst="rect">
            <a:avLst/>
          </a:prstGeom>
        </p:spPr>
      </p:pic>
      <p:pic>
        <p:nvPicPr>
          <p:cNvPr id="4" name="图片 3">
            <a:extLst>
              <a:ext uri="{FF2B5EF4-FFF2-40B4-BE49-F238E27FC236}">
                <a16:creationId xmlns:a16="http://schemas.microsoft.com/office/drawing/2014/main" id="{42C58968-0E1C-4A50-8EF3-EBB6AD9DC818}"/>
              </a:ext>
            </a:extLst>
          </p:cNvPr>
          <p:cNvPicPr>
            <a:picLocks noChangeAspect="1"/>
          </p:cNvPicPr>
          <p:nvPr/>
        </p:nvPicPr>
        <p:blipFill>
          <a:blip r:embed="rId4"/>
          <a:stretch>
            <a:fillRect/>
          </a:stretch>
        </p:blipFill>
        <p:spPr>
          <a:xfrm>
            <a:off x="8280527" y="2416153"/>
            <a:ext cx="3525086" cy="2904889"/>
          </a:xfrm>
          <a:prstGeom prst="rect">
            <a:avLst/>
          </a:prstGeom>
        </p:spPr>
      </p:pic>
      <p:sp>
        <p:nvSpPr>
          <p:cNvPr id="6" name="内容占位符 2">
            <a:extLst>
              <a:ext uri="{FF2B5EF4-FFF2-40B4-BE49-F238E27FC236}">
                <a16:creationId xmlns:a16="http://schemas.microsoft.com/office/drawing/2014/main" id="{D8ABA1BB-F943-44C6-AA0F-24D596BA12DD}"/>
              </a:ext>
            </a:extLst>
          </p:cNvPr>
          <p:cNvSpPr>
            <a:spLocks noGrp="1"/>
          </p:cNvSpPr>
          <p:nvPr>
            <p:ph idx="1"/>
          </p:nvPr>
        </p:nvSpPr>
        <p:spPr bwMode="auto">
          <a:xfrm>
            <a:off x="623392" y="1510443"/>
            <a:ext cx="10515600" cy="369332"/>
          </a:xfrm>
          <a:noFill/>
        </p:spPr>
        <p:txBody>
          <a:bodyPr wrap="square" rtlCol="0">
            <a:spAutoFit/>
          </a:bodyPr>
          <a:lstStyle/>
          <a:p>
            <a:pPr marL="342900" indent="-342900">
              <a:buFont typeface="Wingdings" panose="05000000000000000000" pitchFamily="2" charset="2"/>
              <a:buChar char="n"/>
            </a:pPr>
            <a:r>
              <a:rPr lang="en-US" altLang="zh-CN" sz="2000" dirty="0">
                <a:solidFill>
                  <a:schemeClr val="tx1"/>
                </a:solidFill>
                <a:latin typeface="微软雅黑" panose="020B0503020204020204" pitchFamily="34" charset="-122"/>
                <a:ea typeface="微软雅黑" panose="020B0503020204020204" pitchFamily="34" charset="-122"/>
              </a:rPr>
              <a:t>SAPS</a:t>
            </a:r>
            <a:r>
              <a:rPr lang="zh-CN" altLang="en-US" sz="2000" dirty="0">
                <a:solidFill>
                  <a:schemeClr val="tx1"/>
                </a:solidFill>
                <a:latin typeface="微软雅黑" panose="020B0503020204020204" pitchFamily="34" charset="-122"/>
                <a:ea typeface="微软雅黑" panose="020B0503020204020204" pitchFamily="34" charset="-122"/>
              </a:rPr>
              <a:t>储存环上耦合因子对</a:t>
            </a:r>
            <a:r>
              <a:rPr lang="en-US" altLang="zh-CN" sz="2000" dirty="0">
                <a:solidFill>
                  <a:schemeClr val="tx1"/>
                </a:solidFill>
                <a:latin typeface="微软雅黑" panose="020B0503020204020204" pitchFamily="34" charset="-122"/>
                <a:ea typeface="微软雅黑" panose="020B0503020204020204" pitchFamily="34" charset="-122"/>
              </a:rPr>
              <a:t>IBS</a:t>
            </a:r>
            <a:r>
              <a:rPr lang="zh-CN" altLang="en-US" sz="2000" dirty="0">
                <a:solidFill>
                  <a:schemeClr val="tx1"/>
                </a:solidFill>
                <a:latin typeface="微软雅黑" panose="020B0503020204020204" pitchFamily="34" charset="-122"/>
                <a:ea typeface="微软雅黑" panose="020B0503020204020204" pitchFamily="34" charset="-122"/>
              </a:rPr>
              <a:t>效应的影响</a:t>
            </a:r>
            <a:endParaRPr lang="en-US" sz="2000" dirty="0">
              <a:solidFill>
                <a:schemeClr val="tx1"/>
              </a:solidFill>
              <a:latin typeface="微软雅黑" panose="020B0503020204020204" pitchFamily="34" charset="-122"/>
              <a:ea typeface="微软雅黑" panose="020B0503020204020204" pitchFamily="34" charset="-122"/>
            </a:endParaRPr>
          </a:p>
        </p:txBody>
      </p:sp>
      <p:sp>
        <p:nvSpPr>
          <p:cNvPr id="8" name="内容占位符 2">
            <a:extLst>
              <a:ext uri="{FF2B5EF4-FFF2-40B4-BE49-F238E27FC236}">
                <a16:creationId xmlns:a16="http://schemas.microsoft.com/office/drawing/2014/main" id="{6D2D3884-7895-4F9B-B0F9-9195096FEC4F}"/>
              </a:ext>
            </a:extLst>
          </p:cNvPr>
          <p:cNvSpPr txBox="1">
            <a:spLocks/>
          </p:cNvSpPr>
          <p:nvPr/>
        </p:nvSpPr>
        <p:spPr bwMode="auto">
          <a:xfrm>
            <a:off x="656319" y="1977148"/>
            <a:ext cx="10515600" cy="341632"/>
          </a:xfrm>
          <a:prstGeom prst="rect">
            <a:avLst/>
          </a:prstGeom>
          <a:noFill/>
        </p:spPr>
        <p:txBody>
          <a:bodyPr vert="horz" wrap="square" lIns="91440" tIns="45720" rIns="91440" bIns="45720" rtlCol="0">
            <a:sp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a:buFont typeface="Arial" panose="020B0604020202020204" pitchFamily="34" charset="0"/>
              <a:buChar char="•"/>
            </a:pPr>
            <a:r>
              <a:rPr lang="en-US" altLang="zh-CN" sz="1800" dirty="0">
                <a:solidFill>
                  <a:schemeClr val="tx1"/>
                </a:solidFill>
                <a:latin typeface="微软雅黑" panose="020B0503020204020204" pitchFamily="34" charset="-122"/>
                <a:ea typeface="微软雅黑" panose="020B0503020204020204" pitchFamily="34" charset="-122"/>
              </a:rPr>
              <a:t>200mA-350mA-500mA </a:t>
            </a:r>
            <a:r>
              <a:rPr lang="zh-CN" altLang="en-US" sz="1800" dirty="0">
                <a:solidFill>
                  <a:schemeClr val="tx1"/>
                </a:solidFill>
                <a:latin typeface="微软雅黑" panose="020B0503020204020204" pitchFamily="34" charset="-122"/>
                <a:ea typeface="微软雅黑" panose="020B0503020204020204" pitchFamily="34" charset="-122"/>
              </a:rPr>
              <a:t>三种下 </a:t>
            </a:r>
            <a:r>
              <a:rPr lang="en-US" altLang="zh-CN" sz="1800" dirty="0">
                <a:solidFill>
                  <a:schemeClr val="tx1"/>
                </a:solidFill>
                <a:latin typeface="微软雅黑" panose="020B0503020204020204" pitchFamily="34" charset="-122"/>
                <a:ea typeface="微软雅黑" panose="020B0503020204020204" pitchFamily="34" charset="-122"/>
              </a:rPr>
              <a:t>IBS </a:t>
            </a:r>
            <a:r>
              <a:rPr lang="zh-CN" altLang="en-US" sz="1800" dirty="0">
                <a:solidFill>
                  <a:schemeClr val="tx1"/>
                </a:solidFill>
                <a:latin typeface="微软雅黑" panose="020B0503020204020204" pitchFamily="34" charset="-122"/>
                <a:ea typeface="微软雅黑" panose="020B0503020204020204" pitchFamily="34" charset="-122"/>
              </a:rPr>
              <a:t>效应导致束流参数对发射度耦合因子变化曲线</a:t>
            </a: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9" name="内容占位符 2">
            <a:extLst>
              <a:ext uri="{FF2B5EF4-FFF2-40B4-BE49-F238E27FC236}">
                <a16:creationId xmlns:a16="http://schemas.microsoft.com/office/drawing/2014/main" id="{5D09DAE9-6D25-46B1-97AC-999CBF271C9F}"/>
              </a:ext>
            </a:extLst>
          </p:cNvPr>
          <p:cNvSpPr txBox="1">
            <a:spLocks/>
          </p:cNvSpPr>
          <p:nvPr/>
        </p:nvSpPr>
        <p:spPr bwMode="auto">
          <a:xfrm>
            <a:off x="467477" y="5382449"/>
            <a:ext cx="3520553" cy="341632"/>
          </a:xfrm>
          <a:prstGeom prst="rect">
            <a:avLst/>
          </a:prstGeom>
          <a:noFill/>
        </p:spPr>
        <p:txBody>
          <a:bodyPr vert="horz" wrap="square" lIns="91440" tIns="45720" rIns="91440" bIns="45720" rtlCol="0">
            <a:sp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buNone/>
            </a:pPr>
            <a:r>
              <a:rPr lang="zh-CN" altLang="en-US" sz="1800" dirty="0">
                <a:solidFill>
                  <a:schemeClr val="tx1"/>
                </a:solidFill>
                <a:latin typeface="微软雅黑" panose="020B0503020204020204" pitchFamily="34" charset="-122"/>
                <a:ea typeface="微软雅黑" panose="020B0503020204020204" pitchFamily="34" charset="-122"/>
              </a:rPr>
              <a:t>束长 </a:t>
            </a:r>
            <a:r>
              <a:rPr lang="en-US" altLang="zh-CN" sz="1800" dirty="0">
                <a:solidFill>
                  <a:schemeClr val="tx1"/>
                </a:solidFill>
                <a:latin typeface="微软雅黑" panose="020B0503020204020204" pitchFamily="34" charset="-122"/>
                <a:ea typeface="微软雅黑" panose="020B0503020204020204" pitchFamily="34" charset="-122"/>
              </a:rPr>
              <a:t>vs. </a:t>
            </a:r>
            <a:r>
              <a:rPr lang="zh-CN" altLang="en-US" sz="1800" dirty="0">
                <a:solidFill>
                  <a:schemeClr val="tx1"/>
                </a:solidFill>
                <a:latin typeface="微软雅黑" panose="020B0503020204020204" pitchFamily="34" charset="-122"/>
                <a:ea typeface="微软雅黑" panose="020B0503020204020204" pitchFamily="34" charset="-122"/>
              </a:rPr>
              <a:t>耦合因子</a:t>
            </a: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11" name="内容占位符 2">
            <a:extLst>
              <a:ext uri="{FF2B5EF4-FFF2-40B4-BE49-F238E27FC236}">
                <a16:creationId xmlns:a16="http://schemas.microsoft.com/office/drawing/2014/main" id="{D3349720-F26B-42CD-B7E8-DC5BB1C4F233}"/>
              </a:ext>
            </a:extLst>
          </p:cNvPr>
          <p:cNvSpPr txBox="1">
            <a:spLocks/>
          </p:cNvSpPr>
          <p:nvPr/>
        </p:nvSpPr>
        <p:spPr bwMode="auto">
          <a:xfrm>
            <a:off x="4424611" y="5407015"/>
            <a:ext cx="3423866" cy="341632"/>
          </a:xfrm>
          <a:prstGeom prst="rect">
            <a:avLst/>
          </a:prstGeom>
          <a:noFill/>
        </p:spPr>
        <p:txBody>
          <a:bodyPr vert="horz" wrap="square" lIns="91440" tIns="45720" rIns="91440" bIns="45720" rtlCol="0">
            <a:sp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lgn="ctr">
              <a:buNone/>
            </a:pPr>
            <a:r>
              <a:rPr lang="zh-CN" altLang="en-US" sz="1800" dirty="0">
                <a:solidFill>
                  <a:schemeClr val="tx1"/>
                </a:solidFill>
                <a:latin typeface="微软雅黑" panose="020B0503020204020204" pitchFamily="34" charset="-122"/>
                <a:ea typeface="微软雅黑" panose="020B0503020204020204" pitchFamily="34" charset="-122"/>
              </a:rPr>
              <a:t>能散度 </a:t>
            </a:r>
            <a:r>
              <a:rPr lang="en-US" altLang="zh-CN" sz="1800" dirty="0">
                <a:solidFill>
                  <a:schemeClr val="tx1"/>
                </a:solidFill>
                <a:latin typeface="微软雅黑" panose="020B0503020204020204" pitchFamily="34" charset="-122"/>
                <a:ea typeface="微软雅黑" panose="020B0503020204020204" pitchFamily="34" charset="-122"/>
              </a:rPr>
              <a:t>vs. </a:t>
            </a:r>
            <a:r>
              <a:rPr lang="zh-CN" altLang="en-US" sz="1800" dirty="0">
                <a:solidFill>
                  <a:schemeClr val="tx1"/>
                </a:solidFill>
                <a:latin typeface="微软雅黑" panose="020B0503020204020204" pitchFamily="34" charset="-122"/>
                <a:ea typeface="微软雅黑" panose="020B0503020204020204" pitchFamily="34" charset="-122"/>
              </a:rPr>
              <a:t>耦合因子</a:t>
            </a: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12" name="内容占位符 2">
            <a:extLst>
              <a:ext uri="{FF2B5EF4-FFF2-40B4-BE49-F238E27FC236}">
                <a16:creationId xmlns:a16="http://schemas.microsoft.com/office/drawing/2014/main" id="{8A55C583-043B-430F-A08A-99F9ACAFEC06}"/>
              </a:ext>
            </a:extLst>
          </p:cNvPr>
          <p:cNvSpPr txBox="1">
            <a:spLocks/>
          </p:cNvSpPr>
          <p:nvPr/>
        </p:nvSpPr>
        <p:spPr bwMode="auto">
          <a:xfrm>
            <a:off x="8755698" y="5418415"/>
            <a:ext cx="2968825" cy="341632"/>
          </a:xfrm>
          <a:prstGeom prst="rect">
            <a:avLst/>
          </a:prstGeom>
          <a:noFill/>
        </p:spPr>
        <p:txBody>
          <a:bodyPr vert="horz" wrap="square" lIns="91440" tIns="45720" rIns="91440" bIns="45720" rtlCol="0">
            <a:spAutoFit/>
          </a:bodyPr>
          <a:lstStyle>
            <a:lvl1pPr marL="228600" indent="-228600" algn="l" defTabSz="914400">
              <a:lnSpc>
                <a:spcPct val="90000"/>
              </a:lnSpc>
              <a:spcBef>
                <a:spcPts val="1000"/>
              </a:spcBef>
              <a:buFont typeface="Arial"/>
              <a:buChar char="•"/>
              <a:defRPr sz="2800">
                <a:solidFill>
                  <a:schemeClr val="tx1">
                    <a:lumMod val="75000"/>
                  </a:schemeClr>
                </a:solidFill>
                <a:latin typeface="黑体"/>
                <a:ea typeface="黑体"/>
                <a:cs typeface="+mn-cs"/>
              </a:defRPr>
            </a:lvl1pPr>
            <a:lvl2pPr marL="685800" indent="-228600" algn="l" defTabSz="914400">
              <a:lnSpc>
                <a:spcPct val="90000"/>
              </a:lnSpc>
              <a:spcBef>
                <a:spcPts val="500"/>
              </a:spcBef>
              <a:buFont typeface="Arial"/>
              <a:buChar char="•"/>
              <a:defRPr sz="2400">
                <a:solidFill>
                  <a:schemeClr val="tx1">
                    <a:lumMod val="75000"/>
                  </a:schemeClr>
                </a:solidFill>
                <a:latin typeface="黑体"/>
                <a:ea typeface="黑体"/>
                <a:cs typeface="+mn-cs"/>
              </a:defRPr>
            </a:lvl2pPr>
            <a:lvl3pPr marL="1143000" indent="-228600" algn="l" defTabSz="914400">
              <a:lnSpc>
                <a:spcPct val="90000"/>
              </a:lnSpc>
              <a:spcBef>
                <a:spcPts val="500"/>
              </a:spcBef>
              <a:buFont typeface="Arial"/>
              <a:buChar char="•"/>
              <a:defRPr sz="2000">
                <a:solidFill>
                  <a:schemeClr val="tx1">
                    <a:lumMod val="75000"/>
                  </a:schemeClr>
                </a:solidFill>
                <a:latin typeface="黑体"/>
                <a:ea typeface="黑体"/>
                <a:cs typeface="+mn-cs"/>
              </a:defRPr>
            </a:lvl3pPr>
            <a:lvl4pPr marL="16002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4pPr>
            <a:lvl5pPr marL="2057400" indent="-228600" algn="l" defTabSz="914400">
              <a:lnSpc>
                <a:spcPct val="90000"/>
              </a:lnSpc>
              <a:spcBef>
                <a:spcPts val="500"/>
              </a:spcBef>
              <a:buFont typeface="Arial"/>
              <a:buChar char="•"/>
              <a:defRPr sz="1800">
                <a:solidFill>
                  <a:schemeClr val="tx1">
                    <a:lumMod val="75000"/>
                  </a:schemeClr>
                </a:solidFill>
                <a:latin typeface="黑体"/>
                <a:ea typeface="黑体"/>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indent="0">
              <a:buNone/>
            </a:pPr>
            <a:r>
              <a:rPr lang="zh-CN" altLang="en-US" sz="1800" dirty="0">
                <a:solidFill>
                  <a:schemeClr val="tx1"/>
                </a:solidFill>
                <a:latin typeface="微软雅黑" panose="020B0503020204020204" pitchFamily="34" charset="-122"/>
                <a:ea typeface="微软雅黑" panose="020B0503020204020204" pitchFamily="34" charset="-122"/>
              </a:rPr>
              <a:t>水平发射度 </a:t>
            </a:r>
            <a:r>
              <a:rPr lang="en-US" altLang="zh-CN" sz="1800" dirty="0">
                <a:solidFill>
                  <a:schemeClr val="tx1"/>
                </a:solidFill>
                <a:latin typeface="微软雅黑" panose="020B0503020204020204" pitchFamily="34" charset="-122"/>
                <a:ea typeface="微软雅黑" panose="020B0503020204020204" pitchFamily="34" charset="-122"/>
              </a:rPr>
              <a:t>vs. </a:t>
            </a:r>
            <a:r>
              <a:rPr lang="zh-CN" altLang="en-US" sz="1800" dirty="0">
                <a:solidFill>
                  <a:schemeClr val="tx1"/>
                </a:solidFill>
                <a:latin typeface="微软雅黑" panose="020B0503020204020204" pitchFamily="34" charset="-122"/>
                <a:ea typeface="微软雅黑" panose="020B0503020204020204" pitchFamily="34" charset="-122"/>
              </a:rPr>
              <a:t>耦合因子</a:t>
            </a:r>
            <a:endParaRPr lang="en-US" sz="1800" dirty="0">
              <a:solidFill>
                <a:schemeClr val="tx1"/>
              </a:solidFill>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6EC7551F-F2F5-443B-A72B-D67F136DB533}"/>
              </a:ext>
            </a:extLst>
          </p:cNvPr>
          <p:cNvSpPr txBox="1"/>
          <p:nvPr/>
        </p:nvSpPr>
        <p:spPr>
          <a:xfrm>
            <a:off x="467477" y="5857420"/>
            <a:ext cx="10225136" cy="8790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t>在耦合因子为</a:t>
            </a:r>
            <a:r>
              <a:rPr lang="en-US" altLang="zh-CN" dirty="0"/>
              <a:t>0.1</a:t>
            </a:r>
            <a:r>
              <a:rPr lang="zh-CN" altLang="en-US" dirty="0"/>
              <a:t>时，由于</a:t>
            </a:r>
            <a:r>
              <a:rPr lang="en-US" altLang="zh-CN" dirty="0"/>
              <a:t>IBS</a:t>
            </a:r>
            <a:r>
              <a:rPr lang="zh-CN" altLang="en-US" dirty="0"/>
              <a:t>效应，水平发射度增长相对于零流强发射度</a:t>
            </a:r>
            <a:r>
              <a:rPr lang="en-US" altLang="zh-CN" dirty="0"/>
              <a:t>33.4pm</a:t>
            </a:r>
          </a:p>
          <a:p>
            <a:pPr lvl="1">
              <a:lnSpc>
                <a:spcPct val="150000"/>
              </a:lnSpc>
            </a:pPr>
            <a:r>
              <a:rPr lang="en-US" altLang="zh-CN" b="1" dirty="0"/>
              <a:t>200mA</a:t>
            </a:r>
            <a:r>
              <a:rPr lang="zh-CN" altLang="en-US" dirty="0"/>
              <a:t>：</a:t>
            </a:r>
            <a:r>
              <a:rPr lang="en-US" altLang="zh-CN" dirty="0"/>
              <a:t>+40.5%       </a:t>
            </a:r>
            <a:r>
              <a:rPr lang="en-US" altLang="zh-CN" b="1" dirty="0"/>
              <a:t>350mA</a:t>
            </a:r>
            <a:r>
              <a:rPr lang="zh-CN" altLang="en-US" dirty="0"/>
              <a:t>：</a:t>
            </a:r>
            <a:r>
              <a:rPr lang="en-US" altLang="zh-CN" dirty="0"/>
              <a:t>63.4</a:t>
            </a:r>
            <a:r>
              <a:rPr lang="zh-CN" altLang="en-US" dirty="0"/>
              <a:t> </a:t>
            </a:r>
            <a:r>
              <a:rPr lang="en-US" altLang="zh-CN" dirty="0"/>
              <a:t>%</a:t>
            </a:r>
            <a:r>
              <a:rPr lang="zh-CN" altLang="en-US" dirty="0"/>
              <a:t>          </a:t>
            </a:r>
            <a:r>
              <a:rPr lang="en-US" altLang="zh-CN" b="1" dirty="0"/>
              <a:t>500mA</a:t>
            </a:r>
            <a:r>
              <a:rPr lang="zh-CN" altLang="en-US" dirty="0"/>
              <a:t>：</a:t>
            </a:r>
            <a:r>
              <a:rPr lang="en-US" altLang="zh-CN" dirty="0"/>
              <a:t>+81.9</a:t>
            </a:r>
            <a:r>
              <a:rPr lang="zh-CN" altLang="en-US" dirty="0"/>
              <a:t> </a:t>
            </a:r>
            <a:r>
              <a:rPr lang="en-US" altLang="zh-CN" dirty="0"/>
              <a:t>%</a:t>
            </a:r>
            <a:r>
              <a:rPr lang="zh-CN" altLang="en-US" dirty="0"/>
              <a:t> </a:t>
            </a:r>
          </a:p>
        </p:txBody>
      </p:sp>
    </p:spTree>
    <p:extLst>
      <p:ext uri="{BB962C8B-B14F-4D97-AF65-F5344CB8AC3E}">
        <p14:creationId xmlns:p14="http://schemas.microsoft.com/office/powerpoint/2010/main" val="1107731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3">
            <a:extLst>
              <a:ext uri="{FF2B5EF4-FFF2-40B4-BE49-F238E27FC236}">
                <a16:creationId xmlns:a16="http://schemas.microsoft.com/office/drawing/2014/main" id="{271EA029-66C4-4402-AA6B-B502FD57513C}"/>
              </a:ext>
            </a:extLst>
          </p:cNvPr>
          <p:cNvSpPr>
            <a:spLocks noGrp="1"/>
          </p:cNvSpPr>
          <p:nvPr>
            <p:ph idx="1"/>
          </p:nvPr>
        </p:nvSpPr>
        <p:spPr>
          <a:xfrm>
            <a:off x="352288" y="1872525"/>
            <a:ext cx="11576360" cy="476355"/>
          </a:xfrm>
        </p:spPr>
        <p:txBody>
          <a:bodyPr>
            <a:normAutofit/>
          </a:bodyPr>
          <a:lstStyle/>
          <a:p>
            <a:pPr>
              <a:lnSpc>
                <a:spcPct val="110000"/>
              </a:lnSpc>
            </a:pPr>
            <a:r>
              <a:rPr lang="en-US" altLang="zh-CN" sz="1800" dirty="0">
                <a:latin typeface="微软雅黑" panose="020B0503020204020204" pitchFamily="34" charset="-122"/>
                <a:ea typeface="微软雅黑" panose="020B0503020204020204" pitchFamily="34" charset="-122"/>
              </a:rPr>
              <a:t>SAPS</a:t>
            </a:r>
            <a:r>
              <a:rPr lang="zh-CN" altLang="en-US" sz="1800" dirty="0">
                <a:latin typeface="微软雅黑" panose="020B0503020204020204" pitchFamily="34" charset="-122"/>
                <a:ea typeface="微软雅黑" panose="020B0503020204020204" pitchFamily="34" charset="-122"/>
              </a:rPr>
              <a:t>储存环动态真空要求度： </a:t>
            </a:r>
            <a:r>
              <a:rPr lang="en-US" altLang="zh-CN" sz="1800" dirty="0">
                <a:latin typeface="微软雅黑" panose="020B0503020204020204" pitchFamily="34" charset="-122"/>
                <a:ea typeface="微软雅黑" panose="020B0503020204020204" pitchFamily="34" charset="-122"/>
              </a:rPr>
              <a:t>1.0~1.5 </a:t>
            </a:r>
            <a:r>
              <a:rPr lang="en-US" altLang="zh-CN" sz="1800" dirty="0" err="1">
                <a:latin typeface="微软雅黑" panose="020B0503020204020204" pitchFamily="34" charset="-122"/>
                <a:ea typeface="微软雅黑" panose="020B0503020204020204" pitchFamily="34" charset="-122"/>
              </a:rPr>
              <a:t>nTorr</a:t>
            </a:r>
            <a:r>
              <a:rPr lang="zh-CN" altLang="en-US" sz="1800" dirty="0">
                <a:latin typeface="微软雅黑" panose="020B0503020204020204" pitchFamily="34" charset="-122"/>
                <a:ea typeface="微软雅黑" panose="020B0503020204020204" pitchFamily="34" charset="-122"/>
              </a:rPr>
              <a:t>，  主要成为是</a:t>
            </a:r>
            <a:r>
              <a:rPr lang="en-US" altLang="zh-CN" sz="1800" dirty="0">
                <a:latin typeface="微软雅黑" panose="020B0503020204020204" pitchFamily="34" charset="-122"/>
                <a:ea typeface="微软雅黑" panose="020B0503020204020204" pitchFamily="34" charset="-122"/>
              </a:rPr>
              <a:t>H2</a:t>
            </a:r>
            <a:r>
              <a:rPr lang="zh-CN" altLang="en-US" sz="1800" dirty="0">
                <a:latin typeface="微软雅黑" panose="020B0503020204020204" pitchFamily="34" charset="-122"/>
                <a:ea typeface="微软雅黑" panose="020B0503020204020204" pitchFamily="34" charset="-122"/>
              </a:rPr>
              <a:t>和</a:t>
            </a:r>
            <a:r>
              <a:rPr lang="en-US" altLang="zh-CN" sz="1800" dirty="0">
                <a:latin typeface="微软雅黑" panose="020B0503020204020204" pitchFamily="34" charset="-122"/>
                <a:ea typeface="微软雅黑" panose="020B0503020204020204" pitchFamily="34" charset="-122"/>
              </a:rPr>
              <a:t>CO</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p:txBody>
      </p:sp>
      <p:graphicFrame>
        <p:nvGraphicFramePr>
          <p:cNvPr id="8" name="表格 7">
            <a:extLst>
              <a:ext uri="{FF2B5EF4-FFF2-40B4-BE49-F238E27FC236}">
                <a16:creationId xmlns:a16="http://schemas.microsoft.com/office/drawing/2014/main" id="{3F2227FB-4E46-446A-9433-2125B322FE3D}"/>
              </a:ext>
            </a:extLst>
          </p:cNvPr>
          <p:cNvGraphicFramePr>
            <a:graphicFrameLocks noGrp="1"/>
          </p:cNvGraphicFramePr>
          <p:nvPr>
            <p:extLst>
              <p:ext uri="{D42A27DB-BD31-4B8C-83A1-F6EECF244321}">
                <p14:modId xmlns:p14="http://schemas.microsoft.com/office/powerpoint/2010/main" val="1006364559"/>
              </p:ext>
            </p:extLst>
          </p:nvPr>
        </p:nvGraphicFramePr>
        <p:xfrm>
          <a:off x="615258" y="3014578"/>
          <a:ext cx="10065069" cy="3165024"/>
        </p:xfrm>
        <a:graphic>
          <a:graphicData uri="http://schemas.openxmlformats.org/drawingml/2006/table">
            <a:tbl>
              <a:tblPr firstRow="1" bandRow="1">
                <a:tableStyleId>{F5AB1C69-6EDB-4FF4-983F-18BD219EF322}</a:tableStyleId>
              </a:tblPr>
              <a:tblGrid>
                <a:gridCol w="1118341">
                  <a:extLst>
                    <a:ext uri="{9D8B030D-6E8A-4147-A177-3AD203B41FA5}">
                      <a16:colId xmlns:a16="http://schemas.microsoft.com/office/drawing/2014/main" val="2743069482"/>
                    </a:ext>
                  </a:extLst>
                </a:gridCol>
                <a:gridCol w="1118341">
                  <a:extLst>
                    <a:ext uri="{9D8B030D-6E8A-4147-A177-3AD203B41FA5}">
                      <a16:colId xmlns:a16="http://schemas.microsoft.com/office/drawing/2014/main" val="1109005120"/>
                    </a:ext>
                  </a:extLst>
                </a:gridCol>
                <a:gridCol w="1118341">
                  <a:extLst>
                    <a:ext uri="{9D8B030D-6E8A-4147-A177-3AD203B41FA5}">
                      <a16:colId xmlns:a16="http://schemas.microsoft.com/office/drawing/2014/main" val="2048431900"/>
                    </a:ext>
                  </a:extLst>
                </a:gridCol>
                <a:gridCol w="1118341">
                  <a:extLst>
                    <a:ext uri="{9D8B030D-6E8A-4147-A177-3AD203B41FA5}">
                      <a16:colId xmlns:a16="http://schemas.microsoft.com/office/drawing/2014/main" val="1322686082"/>
                    </a:ext>
                  </a:extLst>
                </a:gridCol>
                <a:gridCol w="1118341">
                  <a:extLst>
                    <a:ext uri="{9D8B030D-6E8A-4147-A177-3AD203B41FA5}">
                      <a16:colId xmlns:a16="http://schemas.microsoft.com/office/drawing/2014/main" val="3178847399"/>
                    </a:ext>
                  </a:extLst>
                </a:gridCol>
                <a:gridCol w="1118341">
                  <a:extLst>
                    <a:ext uri="{9D8B030D-6E8A-4147-A177-3AD203B41FA5}">
                      <a16:colId xmlns:a16="http://schemas.microsoft.com/office/drawing/2014/main" val="1986246339"/>
                    </a:ext>
                  </a:extLst>
                </a:gridCol>
                <a:gridCol w="1118341">
                  <a:extLst>
                    <a:ext uri="{9D8B030D-6E8A-4147-A177-3AD203B41FA5}">
                      <a16:colId xmlns:a16="http://schemas.microsoft.com/office/drawing/2014/main" val="2646442127"/>
                    </a:ext>
                  </a:extLst>
                </a:gridCol>
                <a:gridCol w="1118341">
                  <a:extLst>
                    <a:ext uri="{9D8B030D-6E8A-4147-A177-3AD203B41FA5}">
                      <a16:colId xmlns:a16="http://schemas.microsoft.com/office/drawing/2014/main" val="940486813"/>
                    </a:ext>
                  </a:extLst>
                </a:gridCol>
                <a:gridCol w="1118341">
                  <a:extLst>
                    <a:ext uri="{9D8B030D-6E8A-4147-A177-3AD203B41FA5}">
                      <a16:colId xmlns:a16="http://schemas.microsoft.com/office/drawing/2014/main" val="1667277498"/>
                    </a:ext>
                  </a:extLst>
                </a:gridCol>
              </a:tblGrid>
              <a:tr h="395628">
                <a:tc>
                  <a:txBody>
                    <a:bodyPr/>
                    <a:lstStyle/>
                    <a:p>
                      <a:pPr algn="ctr"/>
                      <a:r>
                        <a:rPr lang="zh-CN" altLang="en-US" sz="1600" b="1" baseline="0" dirty="0">
                          <a:solidFill>
                            <a:schemeClr val="tx1"/>
                          </a:solidFill>
                        </a:rPr>
                        <a:t>气体种类</a:t>
                      </a:r>
                    </a:p>
                  </a:txBody>
                  <a:tcPr anchor="ctr">
                    <a:solidFill>
                      <a:schemeClr val="bg2">
                        <a:lumMod val="20000"/>
                        <a:lumOff val="80000"/>
                      </a:schemeClr>
                    </a:solidFill>
                  </a:tcPr>
                </a:tc>
                <a:tc>
                  <a:txBody>
                    <a:bodyPr/>
                    <a:lstStyle/>
                    <a:p>
                      <a:pPr algn="ctr"/>
                      <a:r>
                        <a:rPr lang="en-US" altLang="zh-CN" sz="1600" b="1" kern="1200" baseline="0" dirty="0">
                          <a:solidFill>
                            <a:schemeClr val="tx1"/>
                          </a:solidFill>
                          <a:latin typeface="+mn-lt"/>
                          <a:ea typeface="+mn-ea"/>
                          <a:cs typeface="+mn-cs"/>
                        </a:rPr>
                        <a:t>Z</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algn="ctr"/>
                      <a:r>
                        <a:rPr lang="en-US" altLang="zh-CN" sz="1600" b="1" kern="1200" baseline="0" dirty="0">
                          <a:solidFill>
                            <a:schemeClr val="tx1"/>
                          </a:solidFill>
                          <a:latin typeface="+mn-lt"/>
                          <a:ea typeface="+mn-ea"/>
                          <a:cs typeface="+mn-cs"/>
                        </a:rPr>
                        <a:t>A</a:t>
                      </a:r>
                    </a:p>
                  </a:txBody>
                  <a:tcPr anchor="ctr">
                    <a:solidFill>
                      <a:schemeClr val="bg2">
                        <a:lumMod val="20000"/>
                        <a:lumOff val="80000"/>
                      </a:schemeClr>
                    </a:solidFill>
                  </a:tcPr>
                </a:tc>
                <a:tc>
                  <a:txBody>
                    <a:bodyPr/>
                    <a:lstStyle/>
                    <a:p>
                      <a:pPr algn="ctr"/>
                      <a:r>
                        <a:rPr lang="en-US" altLang="zh-CN" sz="1600" b="1" kern="1200" baseline="0" dirty="0">
                          <a:solidFill>
                            <a:schemeClr val="tx1"/>
                          </a:solidFill>
                          <a:latin typeface="+mn-lt"/>
                          <a:ea typeface="+mn-ea"/>
                          <a:cs typeface="+mn-cs"/>
                        </a:rPr>
                        <a:t>M</a:t>
                      </a:r>
                      <a:r>
                        <a:rPr lang="en-US" altLang="zh-CN" sz="1600" b="1" kern="1200" baseline="30000" dirty="0">
                          <a:solidFill>
                            <a:schemeClr val="tx1"/>
                          </a:solidFill>
                          <a:latin typeface="+mn-lt"/>
                          <a:ea typeface="+mn-ea"/>
                          <a:cs typeface="+mn-cs"/>
                        </a:rPr>
                        <a:t>2</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algn="ctr"/>
                      <a:r>
                        <a:rPr lang="en-US" altLang="zh-CN" sz="1600" b="1" kern="1200" baseline="0" dirty="0">
                          <a:solidFill>
                            <a:schemeClr val="tx1"/>
                          </a:solidFill>
                          <a:latin typeface="+mn-lt"/>
                          <a:ea typeface="+mn-ea"/>
                          <a:cs typeface="+mn-cs"/>
                        </a:rPr>
                        <a:t>C</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algn="ctr"/>
                      <a:r>
                        <a:rPr lang="el-GR" altLang="zh-CN" sz="1600" b="1" kern="1200" baseline="0" dirty="0">
                          <a:solidFill>
                            <a:schemeClr val="tx1"/>
                          </a:solidFill>
                          <a:latin typeface="+mn-lt"/>
                          <a:ea typeface="+mn-ea"/>
                          <a:cs typeface="+mn-cs"/>
                        </a:rPr>
                        <a:t>σ</a:t>
                      </a:r>
                      <a:r>
                        <a:rPr lang="en-US" altLang="zh-CN" sz="1600" b="1" kern="1200" baseline="-25000" dirty="0">
                          <a:solidFill>
                            <a:schemeClr val="tx1"/>
                          </a:solidFill>
                          <a:latin typeface="+mn-lt"/>
                          <a:ea typeface="+mn-ea"/>
                          <a:cs typeface="+mn-cs"/>
                        </a:rPr>
                        <a:t>col</a:t>
                      </a:r>
                      <a:r>
                        <a:rPr lang="en-US" altLang="zh-CN" sz="1600" b="1" kern="1200" baseline="0" dirty="0">
                          <a:solidFill>
                            <a:schemeClr val="tx1"/>
                          </a:solidFill>
                          <a:latin typeface="+mn-lt"/>
                          <a:ea typeface="+mn-ea"/>
                          <a:cs typeface="+mn-cs"/>
                        </a:rPr>
                        <a:t>(cm</a:t>
                      </a:r>
                      <a:r>
                        <a:rPr lang="en-US" altLang="zh-CN" sz="1600" b="1" kern="1200" baseline="30000" dirty="0">
                          <a:solidFill>
                            <a:schemeClr val="tx1"/>
                          </a:solidFill>
                          <a:latin typeface="+mn-lt"/>
                          <a:ea typeface="+mn-ea"/>
                          <a:cs typeface="+mn-cs"/>
                        </a:rPr>
                        <a:t>2</a:t>
                      </a:r>
                      <a:r>
                        <a:rPr lang="en-US" altLang="zh-CN" sz="1600" b="1" kern="1200" baseline="0" dirty="0">
                          <a:solidFill>
                            <a:schemeClr val="tx1"/>
                          </a:solidFill>
                          <a:latin typeface="+mn-lt"/>
                          <a:ea typeface="+mn-ea"/>
                          <a:cs typeface="+mn-cs"/>
                        </a:rPr>
                        <a:t>)</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baseline="0" dirty="0">
                          <a:solidFill>
                            <a:schemeClr val="tx1"/>
                          </a:solidFill>
                          <a:latin typeface="+mn-lt"/>
                          <a:ea typeface="+mn-ea"/>
                          <a:cs typeface="+mn-cs"/>
                        </a:rPr>
                        <a:t>n(cm</a:t>
                      </a:r>
                      <a:r>
                        <a:rPr lang="en-US" altLang="zh-CN" sz="1600" b="1" kern="1200" baseline="30000" dirty="0">
                          <a:solidFill>
                            <a:schemeClr val="tx1"/>
                          </a:solidFill>
                          <a:latin typeface="+mn-lt"/>
                          <a:ea typeface="+mn-ea"/>
                          <a:cs typeface="+mn-cs"/>
                        </a:rPr>
                        <a:t>-3</a:t>
                      </a:r>
                      <a:r>
                        <a:rPr lang="en-US" altLang="zh-CN" sz="1600" b="1" kern="1200" baseline="0" dirty="0">
                          <a:solidFill>
                            <a:schemeClr val="tx1"/>
                          </a:solidFill>
                          <a:latin typeface="+mn-lt"/>
                          <a:ea typeface="+mn-ea"/>
                          <a:cs typeface="+mn-cs"/>
                        </a:rPr>
                        <a:t>)</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zh-CN" sz="1600" b="1" kern="1200" baseline="0" dirty="0">
                          <a:solidFill>
                            <a:schemeClr val="tx1"/>
                          </a:solidFill>
                          <a:latin typeface="+mn-lt"/>
                          <a:ea typeface="+mn-ea"/>
                          <a:cs typeface="+mn-cs"/>
                        </a:rPr>
                        <a:t>τ</a:t>
                      </a:r>
                      <a:r>
                        <a:rPr lang="en-US" altLang="zh-CN" sz="1600" b="1" kern="1200" baseline="-25000" dirty="0">
                          <a:solidFill>
                            <a:schemeClr val="tx1"/>
                          </a:solidFill>
                          <a:latin typeface="+mn-lt"/>
                          <a:ea typeface="+mn-ea"/>
                          <a:cs typeface="+mn-cs"/>
                        </a:rPr>
                        <a:t>col</a:t>
                      </a:r>
                      <a:r>
                        <a:rPr lang="en-US" altLang="zh-CN" sz="1600" b="1" kern="1200" baseline="0" dirty="0">
                          <a:solidFill>
                            <a:schemeClr val="tx1"/>
                          </a:solidFill>
                          <a:latin typeface="+mn-lt"/>
                          <a:ea typeface="+mn-ea"/>
                          <a:cs typeface="+mn-cs"/>
                        </a:rPr>
                        <a:t>(s)</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kern="1200" baseline="0" dirty="0">
                          <a:solidFill>
                            <a:schemeClr val="tx1"/>
                          </a:solidFill>
                          <a:latin typeface="+mn-lt"/>
                          <a:ea typeface="+mn-ea"/>
                          <a:cs typeface="+mn-cs"/>
                        </a:rPr>
                        <a:t>Ratio</a:t>
                      </a:r>
                      <a:endParaRPr lang="zh-CN" altLang="en-US" sz="1600" b="1" kern="1200" baseline="0" dirty="0">
                        <a:solidFill>
                          <a:schemeClr val="tx1"/>
                        </a:solidFill>
                        <a:latin typeface="+mn-lt"/>
                        <a:ea typeface="+mn-ea"/>
                        <a:cs typeface="+mn-cs"/>
                      </a:endParaRPr>
                    </a:p>
                  </a:txBody>
                  <a:tcPr anchor="ctr">
                    <a:solidFill>
                      <a:schemeClr val="bg2">
                        <a:lumMod val="20000"/>
                        <a:lumOff val="80000"/>
                      </a:schemeClr>
                    </a:solidFill>
                  </a:tcPr>
                </a:tc>
                <a:extLst>
                  <a:ext uri="{0D108BD9-81ED-4DB2-BD59-A6C34878D82A}">
                    <a16:rowId xmlns:a16="http://schemas.microsoft.com/office/drawing/2014/main" val="1941094556"/>
                  </a:ext>
                </a:extLst>
              </a:tr>
              <a:tr h="395628">
                <a:tc>
                  <a:txBody>
                    <a:bodyPr/>
                    <a:lstStyle/>
                    <a:p>
                      <a:pPr algn="ctr"/>
                      <a:r>
                        <a:rPr lang="en-US" altLang="zh-CN" sz="1600" b="1" baseline="0" dirty="0"/>
                        <a:t>H</a:t>
                      </a:r>
                      <a:r>
                        <a:rPr lang="en-US" altLang="zh-CN" sz="1600" b="1" kern="1200" baseline="-25000" dirty="0">
                          <a:solidFill>
                            <a:schemeClr val="dk1"/>
                          </a:solidFill>
                          <a:latin typeface="+mn-lt"/>
                          <a:ea typeface="+mn-ea"/>
                          <a:cs typeface="+mn-cs"/>
                        </a:rPr>
                        <a:t>2</a:t>
                      </a:r>
                      <a:endParaRPr lang="zh-CN" altLang="en-US" sz="1600" b="1" kern="1200" baseline="-25000" dirty="0">
                        <a:solidFill>
                          <a:schemeClr val="dk1"/>
                        </a:solidFill>
                        <a:latin typeface="+mn-lt"/>
                        <a:ea typeface="+mn-ea"/>
                        <a:cs typeface="+mn-cs"/>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0.5</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8.1</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3.08E-19</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3.96E7</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2.735</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80%</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1036725525"/>
                  </a:ext>
                </a:extLst>
              </a:tr>
              <a:tr h="39562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b="1" baseline="0" dirty="0"/>
                        <a:t>H</a:t>
                      </a:r>
                      <a:r>
                        <a:rPr lang="en-US" altLang="zh-CN" sz="1600" b="1" baseline="-25000" dirty="0"/>
                        <a:t>2</a:t>
                      </a:r>
                      <a:r>
                        <a:rPr lang="en-US" altLang="zh-CN" sz="1600" b="1" baseline="0" dirty="0"/>
                        <a:t>0</a:t>
                      </a:r>
                      <a:endParaRPr lang="zh-CN" altLang="en-US" sz="1600" b="1" baseline="0" dirty="0"/>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10</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32.3</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1.60E-18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3352257492"/>
                  </a:ext>
                </a:extLst>
              </a:tr>
              <a:tr h="395628">
                <a:tc>
                  <a:txBody>
                    <a:bodyPr/>
                    <a:lstStyle/>
                    <a:p>
                      <a:pPr algn="ctr"/>
                      <a:r>
                        <a:rPr lang="en-US" altLang="zh-CN" sz="1600" b="1" baseline="0" dirty="0"/>
                        <a:t>N</a:t>
                      </a:r>
                      <a:r>
                        <a:rPr lang="en-US" altLang="zh-CN" sz="1600" b="1" kern="1200" baseline="-25000" dirty="0">
                          <a:solidFill>
                            <a:schemeClr val="dk1"/>
                          </a:solidFill>
                          <a:latin typeface="+mn-lt"/>
                          <a:ea typeface="+mn-ea"/>
                          <a:cs typeface="+mn-cs"/>
                        </a:rPr>
                        <a:t>2</a:t>
                      </a:r>
                      <a:endParaRPr lang="zh-CN" altLang="en-US" sz="1600" b="1" kern="1200" baseline="-25000" dirty="0">
                        <a:solidFill>
                          <a:schemeClr val="dk1"/>
                        </a:solidFill>
                        <a:latin typeface="+mn-lt"/>
                        <a:ea typeface="+mn-ea"/>
                        <a:cs typeface="+mn-cs"/>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14</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3.7</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34.8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1.81E-18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908570336"/>
                  </a:ext>
                </a:extLst>
              </a:tr>
              <a:tr h="395628">
                <a:tc>
                  <a:txBody>
                    <a:bodyPr/>
                    <a:lstStyle/>
                    <a:p>
                      <a:pPr algn="ctr"/>
                      <a:r>
                        <a:rPr lang="en-US" altLang="zh-CN" sz="1600" b="1" baseline="0" dirty="0"/>
                        <a:t>CO</a:t>
                      </a: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14</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3.7</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35.1</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1.81E-18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9.90E6</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1.852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20%</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612600182"/>
                  </a:ext>
                </a:extLst>
              </a:tr>
              <a:tr h="395628">
                <a:tc>
                  <a:txBody>
                    <a:bodyPr/>
                    <a:lstStyle/>
                    <a:p>
                      <a:pPr algn="ctr"/>
                      <a:r>
                        <a:rPr lang="en-US" altLang="zh-CN" sz="1600" b="1" baseline="0" dirty="0"/>
                        <a:t>O</a:t>
                      </a:r>
                      <a:r>
                        <a:rPr lang="en-US" altLang="zh-CN" sz="1600" b="1" kern="1200" baseline="-25000" dirty="0">
                          <a:solidFill>
                            <a:schemeClr val="dk1"/>
                          </a:solidFill>
                          <a:latin typeface="+mn-lt"/>
                          <a:ea typeface="+mn-ea"/>
                          <a:cs typeface="+mn-cs"/>
                        </a:rPr>
                        <a:t>2</a:t>
                      </a:r>
                      <a:endParaRPr lang="zh-CN" altLang="en-US" sz="1600" b="1" kern="1200" baseline="-25000" dirty="0">
                        <a:solidFill>
                          <a:schemeClr val="dk1"/>
                        </a:solidFill>
                        <a:latin typeface="+mn-lt"/>
                        <a:ea typeface="+mn-ea"/>
                        <a:cs typeface="+mn-cs"/>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16</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4.2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38.8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2.04E-18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3106605641"/>
                  </a:ext>
                </a:extLst>
              </a:tr>
              <a:tr h="395628">
                <a:tc>
                  <a:txBody>
                    <a:bodyPr/>
                    <a:lstStyle/>
                    <a:p>
                      <a:pPr algn="ctr"/>
                      <a:r>
                        <a:rPr lang="en-US" altLang="zh-CN" sz="1600" b="1" baseline="0" dirty="0"/>
                        <a:t>CO</a:t>
                      </a:r>
                      <a:r>
                        <a:rPr lang="en-US" altLang="zh-CN" sz="1600" b="1" kern="1200" baseline="-25000" dirty="0">
                          <a:solidFill>
                            <a:schemeClr val="dk1"/>
                          </a:solidFill>
                          <a:latin typeface="+mn-lt"/>
                          <a:ea typeface="+mn-ea"/>
                          <a:cs typeface="+mn-cs"/>
                        </a:rPr>
                        <a:t>2</a:t>
                      </a:r>
                      <a:endParaRPr lang="zh-CN" altLang="en-US" sz="1600" b="1" kern="1200" baseline="-25000" dirty="0">
                        <a:solidFill>
                          <a:schemeClr val="dk1"/>
                        </a:solidFill>
                        <a:latin typeface="+mn-lt"/>
                        <a:ea typeface="+mn-ea"/>
                        <a:cs typeface="+mn-cs"/>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22</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44</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5.75</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55.9</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2.84E-18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759538082"/>
                  </a:ext>
                </a:extLst>
              </a:tr>
              <a:tr h="395628">
                <a:tc>
                  <a:txBody>
                    <a:bodyPr/>
                    <a:lstStyle/>
                    <a:p>
                      <a:pPr algn="ctr"/>
                      <a:r>
                        <a:rPr lang="en-US" altLang="zh-CN" sz="1600" b="1" baseline="0" dirty="0"/>
                        <a:t>C</a:t>
                      </a:r>
                      <a:r>
                        <a:rPr lang="en-US" altLang="zh-CN" sz="1600" b="1" kern="1200" baseline="-25000" dirty="0">
                          <a:solidFill>
                            <a:schemeClr val="dk1"/>
                          </a:solidFill>
                          <a:latin typeface="+mn-lt"/>
                          <a:ea typeface="+mn-ea"/>
                          <a:cs typeface="+mn-cs"/>
                        </a:rPr>
                        <a:t>6</a:t>
                      </a:r>
                      <a:r>
                        <a:rPr lang="en-US" altLang="zh-CN" sz="1600" b="1" baseline="0" dirty="0"/>
                        <a:t>H</a:t>
                      </a:r>
                      <a:r>
                        <a:rPr lang="en-US" altLang="zh-CN" sz="1600" b="1" kern="1200" baseline="-25000" dirty="0">
                          <a:solidFill>
                            <a:schemeClr val="dk1"/>
                          </a:solidFill>
                          <a:latin typeface="+mn-lt"/>
                          <a:ea typeface="+mn-ea"/>
                          <a:cs typeface="+mn-cs"/>
                        </a:rPr>
                        <a:t>4</a:t>
                      </a:r>
                      <a:endParaRPr lang="zh-CN" altLang="en-US" sz="1600" b="1" kern="1200" baseline="-25000" dirty="0">
                        <a:solidFill>
                          <a:schemeClr val="dk1"/>
                        </a:solidFill>
                        <a:latin typeface="+mn-lt"/>
                        <a:ea typeface="+mn-ea"/>
                        <a:cs typeface="+mn-cs"/>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40</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76</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17.5</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162.4</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r>
                        <a:rPr lang="en-US" altLang="zh-CN" sz="1600" b="0" kern="1200" baseline="0" dirty="0">
                          <a:solidFill>
                            <a:schemeClr val="tx1"/>
                          </a:solidFill>
                          <a:latin typeface="Times New Roman" panose="02020603050405020304" pitchFamily="18" charset="0"/>
                          <a:ea typeface="+mn-ea"/>
                          <a:cs typeface="Times New Roman" panose="02020603050405020304" pitchFamily="18" charset="0"/>
                        </a:rPr>
                        <a:t>8.51E-18</a:t>
                      </a: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tc>
                  <a:txBody>
                    <a:bodyPr/>
                    <a:lstStyle/>
                    <a:p>
                      <a:pPr algn="ctr"/>
                      <a:endParaRPr lang="zh-CN" altLang="en-US" sz="1600" b="0" kern="1200" baseline="0" dirty="0">
                        <a:solidFill>
                          <a:schemeClr val="tx1"/>
                        </a:solidFill>
                        <a:latin typeface="Times New Roman" panose="02020603050405020304" pitchFamily="18" charset="0"/>
                        <a:ea typeface="+mn-ea"/>
                        <a:cs typeface="Times New Roman" panose="02020603050405020304" pitchFamily="18" charset="0"/>
                      </a:endParaRPr>
                    </a:p>
                  </a:txBody>
                  <a:tcPr>
                    <a:solidFill>
                      <a:schemeClr val="bg2">
                        <a:lumMod val="20000"/>
                        <a:lumOff val="80000"/>
                      </a:schemeClr>
                    </a:solidFill>
                  </a:tcPr>
                </a:tc>
                <a:extLst>
                  <a:ext uri="{0D108BD9-81ED-4DB2-BD59-A6C34878D82A}">
                    <a16:rowId xmlns:a16="http://schemas.microsoft.com/office/drawing/2014/main" val="545700914"/>
                  </a:ext>
                </a:extLst>
              </a:tr>
            </a:tbl>
          </a:graphicData>
        </a:graphic>
      </p:graphicFrame>
      <p:sp>
        <p:nvSpPr>
          <p:cNvPr id="10" name="文本框 9">
            <a:extLst>
              <a:ext uri="{FF2B5EF4-FFF2-40B4-BE49-F238E27FC236}">
                <a16:creationId xmlns:a16="http://schemas.microsoft.com/office/drawing/2014/main" id="{F8A7132A-F853-425B-BBFA-5C95506575F7}"/>
              </a:ext>
            </a:extLst>
          </p:cNvPr>
          <p:cNvSpPr txBox="1"/>
          <p:nvPr/>
        </p:nvSpPr>
        <p:spPr>
          <a:xfrm>
            <a:off x="3431704" y="2497063"/>
            <a:ext cx="4489938" cy="369332"/>
          </a:xfrm>
          <a:prstGeom prst="rect">
            <a:avLst/>
          </a:prstGeom>
          <a:noFill/>
        </p:spPr>
        <p:txBody>
          <a:bodyPr wrap="square" rtlCol="0">
            <a:spAutoFit/>
          </a:bodyPr>
          <a:lstStyle/>
          <a:p>
            <a:r>
              <a:rPr lang="en-US" altLang="zh-CN" dirty="0"/>
              <a:t>SAPS</a:t>
            </a:r>
            <a:r>
              <a:rPr lang="zh-CN" altLang="en-US" dirty="0"/>
              <a:t>储存环真空盒残余气体离子化参数</a:t>
            </a:r>
            <a:endParaRPr lang="en-US" altLang="zh-CN" dirty="0"/>
          </a:p>
        </p:txBody>
      </p:sp>
      <p:sp>
        <p:nvSpPr>
          <p:cNvPr id="11" name="内容占位符 3">
            <a:extLst>
              <a:ext uri="{FF2B5EF4-FFF2-40B4-BE49-F238E27FC236}">
                <a16:creationId xmlns:a16="http://schemas.microsoft.com/office/drawing/2014/main" id="{854409C5-2ACC-4A48-89A5-0DBC6B34306E}"/>
              </a:ext>
            </a:extLst>
          </p:cNvPr>
          <p:cNvSpPr txBox="1">
            <a:spLocks/>
          </p:cNvSpPr>
          <p:nvPr/>
        </p:nvSpPr>
        <p:spPr>
          <a:xfrm>
            <a:off x="494102" y="6603427"/>
            <a:ext cx="11272805" cy="8792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endParaRPr lang="en-US" altLang="zh-CN" sz="1800" dirty="0"/>
          </a:p>
        </p:txBody>
      </p:sp>
      <p:sp>
        <p:nvSpPr>
          <p:cNvPr id="12" name="文本框 11">
            <a:extLst>
              <a:ext uri="{FF2B5EF4-FFF2-40B4-BE49-F238E27FC236}">
                <a16:creationId xmlns:a16="http://schemas.microsoft.com/office/drawing/2014/main" id="{09E8C650-6BEF-49AE-ABD5-734C41B7ECDF}"/>
              </a:ext>
            </a:extLst>
          </p:cNvPr>
          <p:cNvSpPr txBox="1"/>
          <p:nvPr/>
        </p:nvSpPr>
        <p:spPr>
          <a:xfrm>
            <a:off x="384066" y="6297733"/>
            <a:ext cx="10527454"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总的离子化时间</a:t>
            </a:r>
            <a:r>
              <a:rPr lang="el-GR" altLang="zh-CN" b="1" dirty="0"/>
              <a:t>τ</a:t>
            </a:r>
            <a:r>
              <a:rPr lang="en-US" altLang="zh-CN" b="1" baseline="-25000" dirty="0"/>
              <a:t>col </a:t>
            </a:r>
            <a:r>
              <a:rPr lang="zh-CN" altLang="en-US" dirty="0"/>
              <a:t>为</a:t>
            </a:r>
            <a:r>
              <a:rPr lang="en-US" altLang="zh-CN" dirty="0"/>
              <a:t>1.107S</a:t>
            </a:r>
            <a:r>
              <a:rPr lang="zh-CN" altLang="en-US" dirty="0"/>
              <a:t>，离子的总产速率</a:t>
            </a:r>
            <a:r>
              <a:rPr lang="en-US" altLang="zh-CN" dirty="0"/>
              <a:t>: </a:t>
            </a:r>
            <a:r>
              <a:rPr lang="en-US" altLang="zh-CN" b="1" dirty="0"/>
              <a:t>N</a:t>
            </a:r>
            <a:r>
              <a:rPr lang="en-US" altLang="zh-CN" b="1" baseline="-25000" dirty="0"/>
              <a:t>e</a:t>
            </a:r>
            <a:r>
              <a:rPr lang="en-US" altLang="zh-CN" b="1" dirty="0"/>
              <a:t>/</a:t>
            </a:r>
            <a:r>
              <a:rPr lang="el-GR" altLang="zh-CN" b="1" dirty="0"/>
              <a:t> τ</a:t>
            </a:r>
            <a:r>
              <a:rPr lang="en-US" altLang="zh-CN" b="1" baseline="-25000" dirty="0"/>
              <a:t>col </a:t>
            </a:r>
            <a:r>
              <a:rPr lang="en-US" altLang="zh-CN" dirty="0"/>
              <a:t>=9.14E12 S</a:t>
            </a:r>
            <a:r>
              <a:rPr lang="en-US" altLang="zh-CN" baseline="30000" dirty="0"/>
              <a:t>-1</a:t>
            </a:r>
            <a:endParaRPr lang="zh-CN" altLang="en-US" dirty="0"/>
          </a:p>
        </p:txBody>
      </p:sp>
      <p:sp>
        <p:nvSpPr>
          <p:cNvPr id="9" name="文本框 8">
            <a:extLst>
              <a:ext uri="{FF2B5EF4-FFF2-40B4-BE49-F238E27FC236}">
                <a16:creationId xmlns:a16="http://schemas.microsoft.com/office/drawing/2014/main" id="{67ABBE78-3907-410A-B1D2-33FC9ED0C1D2}"/>
              </a:ext>
            </a:extLst>
          </p:cNvPr>
          <p:cNvSpPr txBox="1"/>
          <p:nvPr/>
        </p:nvSpPr>
        <p:spPr>
          <a:xfrm>
            <a:off x="494102" y="1392664"/>
            <a:ext cx="5404339"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 离子的产生</a:t>
            </a:r>
          </a:p>
        </p:txBody>
      </p:sp>
      <p:sp>
        <p:nvSpPr>
          <p:cNvPr id="13" name="标题 1">
            <a:extLst>
              <a:ext uri="{FF2B5EF4-FFF2-40B4-BE49-F238E27FC236}">
                <a16:creationId xmlns:a16="http://schemas.microsoft.com/office/drawing/2014/main" id="{82F447E0-501A-4169-B97A-5A71E3FD8EA4}"/>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离子效应</a:t>
            </a:r>
          </a:p>
        </p:txBody>
      </p:sp>
    </p:spTree>
    <p:extLst>
      <p:ext uri="{BB962C8B-B14F-4D97-AF65-F5344CB8AC3E}">
        <p14:creationId xmlns:p14="http://schemas.microsoft.com/office/powerpoint/2010/main" val="49915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离子效应</a:t>
            </a:r>
          </a:p>
        </p:txBody>
      </p:sp>
      <p:pic>
        <p:nvPicPr>
          <p:cNvPr id="2" name="图片 1">
            <a:extLst>
              <a:ext uri="{FF2B5EF4-FFF2-40B4-BE49-F238E27FC236}">
                <a16:creationId xmlns:a16="http://schemas.microsoft.com/office/drawing/2014/main" id="{BDE689BE-6526-4B34-B558-AA0A80CD7191}"/>
              </a:ext>
            </a:extLst>
          </p:cNvPr>
          <p:cNvPicPr>
            <a:picLocks noChangeAspect="1"/>
          </p:cNvPicPr>
          <p:nvPr/>
        </p:nvPicPr>
        <p:blipFill>
          <a:blip r:embed="rId2"/>
          <a:stretch>
            <a:fillRect/>
          </a:stretch>
        </p:blipFill>
        <p:spPr>
          <a:xfrm>
            <a:off x="2351584" y="2588029"/>
            <a:ext cx="7698529" cy="3093473"/>
          </a:xfrm>
          <a:prstGeom prst="rect">
            <a:avLst/>
          </a:prstGeom>
        </p:spPr>
      </p:pic>
      <p:sp>
        <p:nvSpPr>
          <p:cNvPr id="5" name="内容占位符 2">
            <a:extLst>
              <a:ext uri="{FF2B5EF4-FFF2-40B4-BE49-F238E27FC236}">
                <a16:creationId xmlns:a16="http://schemas.microsoft.com/office/drawing/2014/main" id="{57E949E0-7433-4214-A169-A844595A3B24}"/>
              </a:ext>
            </a:extLst>
          </p:cNvPr>
          <p:cNvSpPr txBox="1">
            <a:spLocks/>
          </p:cNvSpPr>
          <p:nvPr/>
        </p:nvSpPr>
        <p:spPr>
          <a:xfrm>
            <a:off x="542191" y="6060929"/>
            <a:ext cx="11494477" cy="624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dirty="0">
                <a:solidFill>
                  <a:schemeClr val="tx1">
                    <a:lumMod val="75000"/>
                  </a:schemeClr>
                </a:solidFill>
                <a:latin typeface="微软雅黑" panose="020B0503020204020204" pitchFamily="34" charset="-122"/>
                <a:ea typeface="微软雅黑" panose="020B0503020204020204" pitchFamily="34" charset="-122"/>
              </a:rPr>
              <a:t>临界质量最小值约为 </a:t>
            </a:r>
            <a:r>
              <a:rPr lang="en-US" altLang="zh-CN" sz="1800" dirty="0">
                <a:solidFill>
                  <a:schemeClr val="tx1">
                    <a:lumMod val="75000"/>
                  </a:schemeClr>
                </a:solidFill>
                <a:latin typeface="微软雅黑" panose="020B0503020204020204" pitchFamily="34" charset="-122"/>
                <a:ea typeface="微软雅黑" panose="020B0503020204020204" pitchFamily="34" charset="-122"/>
              </a:rPr>
              <a:t>40</a:t>
            </a:r>
            <a:r>
              <a:rPr lang="zh-CN" altLang="en-US" sz="1800" dirty="0">
                <a:solidFill>
                  <a:schemeClr val="tx1">
                    <a:lumMod val="75000"/>
                  </a:schemeClr>
                </a:solidFill>
                <a:latin typeface="微软雅黑" panose="020B0503020204020204" pitchFamily="34" charset="-122"/>
                <a:ea typeface="微软雅黑" panose="020B0503020204020204" pitchFamily="34" charset="-122"/>
              </a:rPr>
              <a:t>（</a:t>
            </a:r>
            <a:r>
              <a:rPr lang="en-US" altLang="zh-CN" sz="1800" dirty="0" err="1">
                <a:solidFill>
                  <a:schemeClr val="tx1">
                    <a:lumMod val="75000"/>
                  </a:schemeClr>
                </a:solidFill>
                <a:latin typeface="微软雅黑" panose="020B0503020204020204" pitchFamily="34" charset="-122"/>
                <a:ea typeface="微软雅黑" panose="020B0503020204020204" pitchFamily="34" charset="-122"/>
              </a:rPr>
              <a:t>amu</a:t>
            </a:r>
            <a:r>
              <a:rPr lang="zh-CN" altLang="en-US" sz="1800" dirty="0">
                <a:solidFill>
                  <a:schemeClr val="tx1">
                    <a:lumMod val="75000"/>
                  </a:schemeClr>
                </a:solidFill>
                <a:latin typeface="微软雅黑" panose="020B0503020204020204" pitchFamily="34" charset="-122"/>
                <a:ea typeface="微软雅黑" panose="020B0503020204020204" pitchFamily="34" charset="-122"/>
              </a:rPr>
              <a:t>），</a:t>
            </a:r>
            <a:r>
              <a:rPr lang="en-US" altLang="zh-CN" sz="1800" dirty="0">
                <a:solidFill>
                  <a:schemeClr val="tx1">
                    <a:lumMod val="75000"/>
                  </a:schemeClr>
                </a:solidFill>
                <a:latin typeface="微软雅黑" panose="020B0503020204020204" pitchFamily="34" charset="-122"/>
                <a:ea typeface="微软雅黑" panose="020B0503020204020204" pitchFamily="34" charset="-122"/>
              </a:rPr>
              <a:t>500mA</a:t>
            </a:r>
            <a:r>
              <a:rPr lang="zh-CN" altLang="en-US" sz="1800" dirty="0">
                <a:solidFill>
                  <a:schemeClr val="tx1">
                    <a:lumMod val="75000"/>
                  </a:schemeClr>
                </a:solidFill>
                <a:latin typeface="微软雅黑" panose="020B0503020204020204" pitchFamily="34" charset="-122"/>
                <a:ea typeface="微软雅黑" panose="020B0503020204020204" pitchFamily="34" charset="-122"/>
              </a:rPr>
              <a:t>高亮度模式下只有 </a:t>
            </a:r>
            <a:r>
              <a:rPr lang="en-US" altLang="zh-CN" sz="1800" dirty="0">
                <a:solidFill>
                  <a:schemeClr val="tx1">
                    <a:lumMod val="75000"/>
                  </a:schemeClr>
                </a:solidFill>
                <a:latin typeface="微软雅黑" panose="020B0503020204020204" pitchFamily="34" charset="-122"/>
                <a:ea typeface="微软雅黑" panose="020B0503020204020204" pitchFamily="34" charset="-122"/>
              </a:rPr>
              <a:t>CO2+</a:t>
            </a:r>
            <a:r>
              <a:rPr lang="zh-CN" altLang="en-US" sz="1800" dirty="0">
                <a:solidFill>
                  <a:schemeClr val="tx1">
                    <a:lumMod val="75000"/>
                  </a:schemeClr>
                </a:solidFill>
                <a:latin typeface="微软雅黑" panose="020B0503020204020204" pitchFamily="34" charset="-122"/>
                <a:ea typeface="微软雅黑" panose="020B0503020204020204" pitchFamily="34" charset="-122"/>
              </a:rPr>
              <a:t>可以在特定位置被俘获， 俘获位置占全环比例约 </a:t>
            </a:r>
            <a:r>
              <a:rPr lang="en-US" altLang="zh-CN" sz="1800" dirty="0">
                <a:solidFill>
                  <a:schemeClr val="tx1">
                    <a:lumMod val="75000"/>
                  </a:schemeClr>
                </a:solidFill>
                <a:latin typeface="微软雅黑" panose="020B0503020204020204" pitchFamily="34" charset="-122"/>
                <a:ea typeface="微软雅黑" panose="020B0503020204020204" pitchFamily="34" charset="-122"/>
              </a:rPr>
              <a:t>3%</a:t>
            </a:r>
            <a:endParaRPr lang="zh-CN" altLang="en-US" sz="1800" dirty="0">
              <a:solidFill>
                <a:schemeClr val="tx1">
                  <a:lumMod val="75000"/>
                </a:schemeClr>
              </a:solidFill>
              <a:latin typeface="微软雅黑" panose="020B0503020204020204" pitchFamily="34" charset="-122"/>
              <a:ea typeface="微软雅黑" panose="020B0503020204020204" pitchFamily="34" charset="-122"/>
            </a:endParaRPr>
          </a:p>
        </p:txBody>
      </p:sp>
      <p:sp>
        <p:nvSpPr>
          <p:cNvPr id="6" name="内容占位符 2">
            <a:extLst>
              <a:ext uri="{FF2B5EF4-FFF2-40B4-BE49-F238E27FC236}">
                <a16:creationId xmlns:a16="http://schemas.microsoft.com/office/drawing/2014/main" id="{7BD08DD9-0FE9-45A6-8820-7514A7AEFD09}"/>
              </a:ext>
            </a:extLst>
          </p:cNvPr>
          <p:cNvSpPr>
            <a:spLocks noGrp="1"/>
          </p:cNvSpPr>
          <p:nvPr>
            <p:ph idx="1"/>
          </p:nvPr>
        </p:nvSpPr>
        <p:spPr>
          <a:xfrm>
            <a:off x="507573" y="2131146"/>
            <a:ext cx="10515600" cy="753354"/>
          </a:xfrm>
        </p:spPr>
        <p:txBody>
          <a:bodyPr>
            <a:normAutofit/>
          </a:bodyPr>
          <a:lstStyle/>
          <a:p>
            <a:r>
              <a:rPr lang="zh-CN" altLang="en-US" sz="1800" dirty="0">
                <a:latin typeface="微软雅黑" panose="020B0503020204020204" pitchFamily="34" charset="-122"/>
                <a:ea typeface="微软雅黑" panose="020B0503020204020204" pitchFamily="34" charset="-122"/>
              </a:rPr>
              <a:t>对于</a:t>
            </a:r>
            <a:r>
              <a:rPr lang="en-US" altLang="zh-CN" sz="1800" dirty="0">
                <a:latin typeface="微软雅黑" panose="020B0503020204020204" pitchFamily="34" charset="-122"/>
                <a:ea typeface="微软雅黑" panose="020B0503020204020204" pitchFamily="34" charset="-122"/>
              </a:rPr>
              <a:t>SAPS lattice </a:t>
            </a:r>
            <a:r>
              <a:rPr lang="zh-CN" altLang="en-US" sz="1800" dirty="0">
                <a:latin typeface="微软雅黑" panose="020B0503020204020204" pitchFamily="34" charset="-122"/>
                <a:ea typeface="微软雅黑" panose="020B0503020204020204" pitchFamily="34" charset="-122"/>
              </a:rPr>
              <a:t>，流强</a:t>
            </a:r>
            <a:r>
              <a:rPr lang="en-US" altLang="zh-CN" sz="1800" dirty="0">
                <a:latin typeface="微软雅黑" panose="020B0503020204020204" pitchFamily="34" charset="-122"/>
                <a:ea typeface="微软雅黑" panose="020B0503020204020204" pitchFamily="34" charset="-122"/>
              </a:rPr>
              <a:t>500mA </a:t>
            </a:r>
            <a:r>
              <a:rPr lang="zh-CN" altLang="en-US" sz="1800" dirty="0">
                <a:latin typeface="微软雅黑" panose="020B0503020204020204" pitchFamily="34" charset="-122"/>
                <a:ea typeface="微软雅黑" panose="020B0503020204020204" pitchFamily="34" charset="-122"/>
              </a:rPr>
              <a:t>， 在发射度耦合系数为 </a:t>
            </a:r>
            <a:r>
              <a:rPr lang="en-US" altLang="zh-CN" sz="1800" dirty="0">
                <a:latin typeface="微软雅黑" panose="020B0503020204020204" pitchFamily="34" charset="-122"/>
                <a:ea typeface="微软雅黑" panose="020B0503020204020204" pitchFamily="34" charset="-122"/>
              </a:rPr>
              <a:t>0.1</a:t>
            </a:r>
            <a:r>
              <a:rPr lang="zh-CN" altLang="en-US" sz="1800" dirty="0">
                <a:latin typeface="微软雅黑" panose="020B0503020204020204" pitchFamily="34" charset="-122"/>
                <a:ea typeface="微软雅黑" panose="020B0503020204020204" pitchFamily="34" charset="-122"/>
              </a:rPr>
              <a:t>的条件下， 发生离子俘获的临界质量沿全环分布</a:t>
            </a:r>
            <a:r>
              <a:rPr lang="zh-CN" altLang="en-US" sz="2000" dirty="0"/>
              <a:t>：</a:t>
            </a:r>
          </a:p>
        </p:txBody>
      </p:sp>
      <p:sp>
        <p:nvSpPr>
          <p:cNvPr id="7" name="文本框 6">
            <a:extLst>
              <a:ext uri="{FF2B5EF4-FFF2-40B4-BE49-F238E27FC236}">
                <a16:creationId xmlns:a16="http://schemas.microsoft.com/office/drawing/2014/main" id="{CF090452-C996-4874-939D-B8B978350549}"/>
              </a:ext>
            </a:extLst>
          </p:cNvPr>
          <p:cNvSpPr txBox="1"/>
          <p:nvPr/>
        </p:nvSpPr>
        <p:spPr>
          <a:xfrm>
            <a:off x="507573" y="1394344"/>
            <a:ext cx="5404339"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SAPS </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储存环临界质量数分布</a:t>
            </a:r>
          </a:p>
        </p:txBody>
      </p:sp>
    </p:spTree>
    <p:extLst>
      <p:ext uri="{BB962C8B-B14F-4D97-AF65-F5344CB8AC3E}">
        <p14:creationId xmlns:p14="http://schemas.microsoft.com/office/powerpoint/2010/main" val="3003857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8214BB9-28B9-4C0F-8C51-369681CC1595}"/>
              </a:ext>
            </a:extLst>
          </p:cNvPr>
          <p:cNvPicPr>
            <a:picLocks noChangeAspect="1"/>
          </p:cNvPicPr>
          <p:nvPr/>
        </p:nvPicPr>
        <p:blipFill>
          <a:blip r:embed="rId2"/>
          <a:stretch>
            <a:fillRect/>
          </a:stretch>
        </p:blipFill>
        <p:spPr>
          <a:xfrm>
            <a:off x="3565311" y="1814087"/>
            <a:ext cx="7416824" cy="2610489"/>
          </a:xfrm>
          <a:prstGeom prst="rect">
            <a:avLst/>
          </a:prstGeom>
        </p:spPr>
      </p:pic>
      <p:sp>
        <p:nvSpPr>
          <p:cNvPr id="4" name="标题 1">
            <a:extLst>
              <a:ext uri="{FF2B5EF4-FFF2-40B4-BE49-F238E27FC236}">
                <a16:creationId xmlns:a16="http://schemas.microsoft.com/office/drawing/2014/main" id="{8C356AC6-9889-427A-AB15-EA6BE18645D3}"/>
              </a:ext>
            </a:extLst>
          </p:cNvPr>
          <p:cNvSpPr txBox="1">
            <a:spLocks/>
          </p:cNvSpPr>
          <p:nvPr/>
        </p:nvSpPr>
        <p:spPr bwMode="auto">
          <a:xfrm>
            <a:off x="623392" y="2681185"/>
            <a:ext cx="2631831" cy="607890"/>
          </a:xfrm>
          <a:prstGeom prst="rect">
            <a:avLst/>
          </a:prstGeom>
        </p:spPr>
        <p:txBody>
          <a:bodyPr vert="horz" lIns="91440" tIns="45720" rIns="91440" bIns="45720" rtlCol="0" anchor="ctr">
            <a:normAutofit/>
          </a:bodyPr>
          <a:lstStyle>
            <a:lvl1pPr algn="l" defTabSz="914400">
              <a:lnSpc>
                <a:spcPct val="90000"/>
              </a:lnSpc>
              <a:spcBef>
                <a:spcPts val="0"/>
              </a:spcBef>
              <a:buNone/>
              <a:defRPr sz="4400" b="1">
                <a:solidFill>
                  <a:schemeClr val="tx1">
                    <a:lumMod val="75000"/>
                  </a:schemeClr>
                </a:solidFill>
                <a:latin typeface="黑体"/>
                <a:ea typeface="黑体"/>
                <a:cs typeface="+mj-cs"/>
              </a:defRPr>
            </a:lvl1pPr>
          </a:lstStyle>
          <a:p>
            <a:pPr marL="342900" indent="-342900">
              <a:buFont typeface="Arial" panose="020B0604020202020204" pitchFamily="34" charset="0"/>
              <a:buChar char="•"/>
            </a:pPr>
            <a:r>
              <a:rPr lang="zh-CN" altLang="en-US" sz="1800" b="0" kern="1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离子振荡频率：</a:t>
            </a:r>
          </a:p>
        </p:txBody>
      </p:sp>
      <p:sp>
        <p:nvSpPr>
          <p:cNvPr id="5" name="文本框 4">
            <a:extLst>
              <a:ext uri="{FF2B5EF4-FFF2-40B4-BE49-F238E27FC236}">
                <a16:creationId xmlns:a16="http://schemas.microsoft.com/office/drawing/2014/main" id="{3275EA0F-BCC4-4302-A1BA-9A21F9307BEA}"/>
              </a:ext>
            </a:extLst>
          </p:cNvPr>
          <p:cNvSpPr txBox="1"/>
          <p:nvPr/>
        </p:nvSpPr>
        <p:spPr>
          <a:xfrm>
            <a:off x="623392" y="5642159"/>
            <a:ext cx="11394641" cy="791627"/>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SAPS</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储存环的谐波数为</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450</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，束团填充方式最长可以选</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405</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个（</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90%</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）束团为一长串，</a:t>
            </a:r>
            <a:r>
              <a:rPr lang="el-GR" altLang="zh-CN" sz="1600" kern="100" dirty="0">
                <a:latin typeface="微软雅黑" panose="020B0503020204020204" pitchFamily="34" charset="-122"/>
                <a:ea typeface="微软雅黑" panose="020B0503020204020204" pitchFamily="34" charset="-122"/>
                <a:cs typeface="Times New Roman" panose="02020603050405020304" pitchFamily="18" charset="0"/>
              </a:rPr>
              <a:t>Δ</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T</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时间最长约为 </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0.27us</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。选择合适的填充方式</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，包括均匀填充，可以满足离子运动稳定条件，</a:t>
            </a:r>
            <a:r>
              <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rPr>
              <a:t>SAPS</a:t>
            </a:r>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储存环不会多圈俘获，故离子俘获不稳定性影响不大。</a:t>
            </a:r>
            <a:endParaRPr lang="zh-CN" altLang="en-US" dirty="0"/>
          </a:p>
        </p:txBody>
      </p:sp>
      <p:sp>
        <p:nvSpPr>
          <p:cNvPr id="6" name="文本框 5">
            <a:extLst>
              <a:ext uri="{FF2B5EF4-FFF2-40B4-BE49-F238E27FC236}">
                <a16:creationId xmlns:a16="http://schemas.microsoft.com/office/drawing/2014/main" id="{1D329950-3197-47D3-9DBC-45979E9DCDD4}"/>
              </a:ext>
            </a:extLst>
          </p:cNvPr>
          <p:cNvSpPr txBox="1"/>
          <p:nvPr/>
        </p:nvSpPr>
        <p:spPr>
          <a:xfrm>
            <a:off x="1049888" y="4791141"/>
            <a:ext cx="2088232" cy="338554"/>
          </a:xfrm>
          <a:prstGeom prst="rect">
            <a:avLst/>
          </a:prstGeom>
          <a:noFill/>
        </p:spPr>
        <p:txBody>
          <a:bodyPr wrap="square" rtlCol="0">
            <a:spAutoFit/>
          </a:bodyPr>
          <a:lstStyle/>
          <a:p>
            <a:r>
              <a:rPr lang="zh-CN" altLang="en-US" sz="1600" kern="100" dirty="0">
                <a:latin typeface="微软雅黑" panose="020B0503020204020204" pitchFamily="34" charset="-122"/>
                <a:ea typeface="微软雅黑" panose="020B0503020204020204" pitchFamily="34" charset="-122"/>
                <a:cs typeface="Times New Roman" panose="02020603050405020304" pitchFamily="18" charset="0"/>
              </a:rPr>
              <a:t>离子运动稳定条件：</a:t>
            </a:r>
            <a:endParaRPr lang="zh-CN" altLang="en-US" sz="1600" dirty="0"/>
          </a:p>
        </p:txBody>
      </p:sp>
      <p:sp>
        <p:nvSpPr>
          <p:cNvPr id="7" name="文本框 6">
            <a:extLst>
              <a:ext uri="{FF2B5EF4-FFF2-40B4-BE49-F238E27FC236}">
                <a16:creationId xmlns:a16="http://schemas.microsoft.com/office/drawing/2014/main" id="{750C2245-3831-4D10-B685-987A67F3FF89}"/>
              </a:ext>
            </a:extLst>
          </p:cNvPr>
          <p:cNvSpPr txBox="1"/>
          <p:nvPr/>
        </p:nvSpPr>
        <p:spPr>
          <a:xfrm>
            <a:off x="435951" y="1395674"/>
            <a:ext cx="5404339" cy="400110"/>
          </a:xfrm>
          <a:prstGeom prst="rect">
            <a:avLst/>
          </a:prstGeom>
          <a:noFill/>
        </p:spPr>
        <p:txBody>
          <a:bodyPr wrap="square" rtlCol="0">
            <a:spAutoFit/>
          </a:bodyPr>
          <a:lstStyle/>
          <a:p>
            <a:pPr marL="285750" indent="-285750">
              <a:buFont typeface="Wingdings" panose="05000000000000000000" pitchFamily="2" charset="2"/>
              <a:buChar char="n"/>
            </a:pPr>
            <a:r>
              <a:rPr lang="en-US" altLang="zh-CN" sz="2000" kern="100" dirty="0">
                <a:latin typeface="微软雅黑" panose="020B0503020204020204" pitchFamily="34" charset="-122"/>
                <a:ea typeface="微软雅黑" panose="020B0503020204020204" pitchFamily="34" charset="-122"/>
                <a:cs typeface="Times New Roman" panose="02020603050405020304" pitchFamily="18" charset="0"/>
              </a:rPr>
              <a:t>SAPS </a:t>
            </a:r>
            <a:r>
              <a:rPr lang="zh-CN" altLang="en-US" sz="2000" kern="100" dirty="0">
                <a:latin typeface="微软雅黑" panose="020B0503020204020204" pitchFamily="34" charset="-122"/>
                <a:ea typeface="微软雅黑" panose="020B0503020204020204" pitchFamily="34" charset="-122"/>
                <a:cs typeface="Times New Roman" panose="02020603050405020304" pitchFamily="18" charset="0"/>
              </a:rPr>
              <a:t>储存环离子俘获不稳定性</a:t>
            </a:r>
          </a:p>
        </p:txBody>
      </p:sp>
      <p:sp>
        <p:nvSpPr>
          <p:cNvPr id="10" name="标题 1">
            <a:extLst>
              <a:ext uri="{FF2B5EF4-FFF2-40B4-BE49-F238E27FC236}">
                <a16:creationId xmlns:a16="http://schemas.microsoft.com/office/drawing/2014/main" id="{3E9BADF6-309E-4874-870A-B425F19C2BD8}"/>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离子效应</a:t>
            </a:r>
          </a:p>
        </p:txBody>
      </p:sp>
      <p:pic>
        <p:nvPicPr>
          <p:cNvPr id="11" name="图片 10">
            <a:extLst>
              <a:ext uri="{FF2B5EF4-FFF2-40B4-BE49-F238E27FC236}">
                <a16:creationId xmlns:a16="http://schemas.microsoft.com/office/drawing/2014/main" id="{8706815A-262A-4493-B233-717CD4FE060D}"/>
              </a:ext>
            </a:extLst>
          </p:cNvPr>
          <p:cNvPicPr>
            <a:picLocks noChangeAspect="1"/>
          </p:cNvPicPr>
          <p:nvPr/>
        </p:nvPicPr>
        <p:blipFill>
          <a:blip r:embed="rId3"/>
          <a:stretch>
            <a:fillRect/>
          </a:stretch>
        </p:blipFill>
        <p:spPr>
          <a:xfrm>
            <a:off x="3565311" y="4619784"/>
            <a:ext cx="4269902" cy="681268"/>
          </a:xfrm>
          <a:prstGeom prst="rect">
            <a:avLst/>
          </a:prstGeom>
        </p:spPr>
      </p:pic>
    </p:spTree>
    <p:extLst>
      <p:ext uri="{BB962C8B-B14F-4D97-AF65-F5344CB8AC3E}">
        <p14:creationId xmlns:p14="http://schemas.microsoft.com/office/powerpoint/2010/main" val="218901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标题 1">
            <a:extLst>
              <a:ext uri="{FF2B5EF4-FFF2-40B4-BE49-F238E27FC236}">
                <a16:creationId xmlns:a16="http://schemas.microsoft.com/office/drawing/2014/main" id="{0F810AB8-FEAC-4360-A864-02333992F56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总结</a:t>
            </a:r>
          </a:p>
        </p:txBody>
      </p:sp>
      <p:sp>
        <p:nvSpPr>
          <p:cNvPr id="4" name="文本框 3">
            <a:extLst>
              <a:ext uri="{FF2B5EF4-FFF2-40B4-BE49-F238E27FC236}">
                <a16:creationId xmlns:a16="http://schemas.microsoft.com/office/drawing/2014/main" id="{6B5F5A33-81F7-44DF-B39C-7F96FA94956F}"/>
              </a:ext>
            </a:extLst>
          </p:cNvPr>
          <p:cNvSpPr txBox="1"/>
          <p:nvPr/>
        </p:nvSpPr>
        <p:spPr>
          <a:xfrm>
            <a:off x="838200" y="1988840"/>
            <a:ext cx="10515600" cy="4389022"/>
          </a:xfrm>
          <a:prstGeom prst="rect">
            <a:avLst/>
          </a:prstGeom>
          <a:noFill/>
        </p:spPr>
        <p:txBody>
          <a:bodyPr wrap="square" rtlCol="0">
            <a:spAutoFit/>
          </a:bodyPr>
          <a:lstStyle/>
          <a:p>
            <a:pPr marL="342900" indent="-342900">
              <a:lnSpc>
                <a:spcPct val="150000"/>
              </a:lnSpc>
              <a:buAutoNum type="arabicPeriod"/>
            </a:pPr>
            <a:r>
              <a:rPr lang="zh-CN" altLang="en-US" dirty="0"/>
              <a:t>单束团效应</a:t>
            </a:r>
            <a:endParaRPr lang="en-US" altLang="zh-CN" dirty="0"/>
          </a:p>
          <a:p>
            <a:pPr marL="800100" lvl="1" indent="-342900">
              <a:lnSpc>
                <a:spcPct val="150000"/>
              </a:lnSpc>
              <a:buFont typeface="Arial" panose="020B0604020202020204" pitchFamily="34" charset="0"/>
              <a:buChar char="•"/>
            </a:pPr>
            <a:r>
              <a:rPr lang="zh-CN" altLang="en-US" sz="1600" dirty="0"/>
              <a:t>纵向阻抗引入的</a:t>
            </a:r>
            <a:r>
              <a:rPr lang="en-US" altLang="zh-CN" sz="1600" dirty="0"/>
              <a:t>MWI</a:t>
            </a:r>
            <a:r>
              <a:rPr lang="zh-CN" altLang="en-US" sz="1600" dirty="0"/>
              <a:t>造成纵向束流参数变差。</a:t>
            </a:r>
            <a:r>
              <a:rPr lang="en-US" altLang="zh-CN" sz="1600" dirty="0"/>
              <a:t>SAPS</a:t>
            </a:r>
            <a:r>
              <a:rPr lang="zh-CN" altLang="en-US" sz="1600" dirty="0"/>
              <a:t>的</a:t>
            </a:r>
            <a:r>
              <a:rPr lang="en-US" altLang="zh-CN" sz="1600" dirty="0"/>
              <a:t>WMI</a:t>
            </a:r>
            <a:r>
              <a:rPr lang="zh-CN" altLang="en-US" sz="1600" dirty="0"/>
              <a:t>阈值为</a:t>
            </a:r>
            <a:r>
              <a:rPr lang="en-US" altLang="zh-CN" sz="1600" dirty="0"/>
              <a:t>300mA</a:t>
            </a:r>
            <a:r>
              <a:rPr lang="zh-CN" altLang="en-US" sz="1600" dirty="0"/>
              <a:t>，</a:t>
            </a:r>
            <a:r>
              <a:rPr lang="en-US" altLang="zh-CN" sz="1600" dirty="0"/>
              <a:t>350mA</a:t>
            </a:r>
            <a:r>
              <a:rPr lang="zh-CN" altLang="en-US" sz="1600" dirty="0"/>
              <a:t>能散增长较小。</a:t>
            </a:r>
            <a:endParaRPr lang="en-US" altLang="zh-CN" sz="1600" dirty="0"/>
          </a:p>
          <a:p>
            <a:pPr marL="800100" lvl="1" indent="-342900">
              <a:lnSpc>
                <a:spcPct val="150000"/>
              </a:lnSpc>
              <a:buFont typeface="Arial" panose="020B0604020202020204" pitchFamily="34" charset="0"/>
              <a:buChar char="•"/>
            </a:pPr>
            <a:r>
              <a:rPr lang="zh-CN" altLang="en-US" sz="1600" dirty="0"/>
              <a:t>横向阻抗引入的</a:t>
            </a:r>
            <a:r>
              <a:rPr lang="en-US" altLang="zh-CN" sz="1600" dirty="0"/>
              <a:t>TMCI</a:t>
            </a:r>
            <a:r>
              <a:rPr lang="zh-CN" altLang="en-US" sz="1600" dirty="0"/>
              <a:t>增加横向振荡甚至丢束，</a:t>
            </a:r>
            <a:r>
              <a:rPr lang="en-US" altLang="zh-CN" sz="1600" dirty="0"/>
              <a:t>+2</a:t>
            </a:r>
            <a:r>
              <a:rPr lang="zh-CN" altLang="en-US" sz="1600" dirty="0"/>
              <a:t>以上的正色品可以将</a:t>
            </a:r>
            <a:r>
              <a:rPr lang="en-US" altLang="zh-CN" sz="1600" dirty="0"/>
              <a:t>SAPS</a:t>
            </a:r>
            <a:r>
              <a:rPr lang="zh-CN" altLang="en-US" sz="1600" dirty="0"/>
              <a:t>阈值提高到设计流强以上；</a:t>
            </a:r>
            <a:endParaRPr lang="en-US" altLang="zh-CN" sz="1600" dirty="0"/>
          </a:p>
          <a:p>
            <a:pPr marL="800100" lvl="1" indent="-342900">
              <a:lnSpc>
                <a:spcPct val="150000"/>
              </a:lnSpc>
              <a:buFont typeface="Arial" panose="020B0604020202020204" pitchFamily="34" charset="0"/>
              <a:buChar char="•"/>
            </a:pPr>
            <a:r>
              <a:rPr lang="zh-CN" altLang="en-US" sz="1600" dirty="0"/>
              <a:t>三次谐波腔通过拉伸可以减少单束团效应的影响，显著提高</a:t>
            </a:r>
            <a:r>
              <a:rPr lang="en-US" altLang="zh-CN" sz="1600" dirty="0"/>
              <a:t>SAPS</a:t>
            </a:r>
            <a:r>
              <a:rPr lang="zh-CN" altLang="en-US" sz="1600" dirty="0"/>
              <a:t>储存环的单束团不稳定性阈值。</a:t>
            </a:r>
            <a:endParaRPr lang="en-US" altLang="zh-CN" sz="1600" dirty="0"/>
          </a:p>
          <a:p>
            <a:pPr marL="342900" indent="-342900">
              <a:lnSpc>
                <a:spcPct val="150000"/>
              </a:lnSpc>
              <a:buAutoNum type="arabicPeriod" startAt="2"/>
            </a:pPr>
            <a:r>
              <a:rPr lang="zh-CN" altLang="en-US" dirty="0"/>
              <a:t>多束团效应</a:t>
            </a:r>
            <a:endParaRPr lang="en-US" altLang="zh-CN" dirty="0"/>
          </a:p>
          <a:p>
            <a:pPr marL="800100" lvl="1" indent="-342900">
              <a:lnSpc>
                <a:spcPct val="150000"/>
              </a:lnSpc>
              <a:buFont typeface="Arial" panose="020B0604020202020204" pitchFamily="34" charset="0"/>
              <a:buChar char="•"/>
            </a:pPr>
            <a:r>
              <a:rPr lang="en-US" altLang="zh-CN" sz="1600" dirty="0"/>
              <a:t>SAPS</a:t>
            </a:r>
            <a:r>
              <a:rPr lang="zh-CN" altLang="en-US" sz="1600" dirty="0"/>
              <a:t>上阻抗壁阻抗引入的不稳定性需要通过横向反馈进行抑制，工作点和色品选择对其有影响。</a:t>
            </a:r>
            <a:endParaRPr lang="en-US" altLang="zh-CN" sz="1600" dirty="0"/>
          </a:p>
          <a:p>
            <a:pPr marL="800100" lvl="1" indent="-342900">
              <a:lnSpc>
                <a:spcPct val="150000"/>
              </a:lnSpc>
              <a:buFont typeface="Arial" panose="020B0604020202020204" pitchFamily="34" charset="0"/>
              <a:buChar char="•"/>
            </a:pPr>
            <a:r>
              <a:rPr lang="en-US" altLang="zh-CN" sz="1600" dirty="0"/>
              <a:t>SAPS</a:t>
            </a:r>
            <a:r>
              <a:rPr lang="zh-CN" altLang="en-US" sz="1600" dirty="0"/>
              <a:t>的窄带阻抗阈值较低，需要进一步研究，考虑通过束流反馈进行抑制。</a:t>
            </a:r>
            <a:endParaRPr lang="en-US" altLang="zh-CN" sz="1600" dirty="0"/>
          </a:p>
          <a:p>
            <a:pPr marL="342900" indent="-342900">
              <a:lnSpc>
                <a:spcPct val="150000"/>
              </a:lnSpc>
              <a:buAutoNum type="arabicPeriod" startAt="3"/>
            </a:pPr>
            <a:r>
              <a:rPr lang="zh-CN" altLang="en-US" dirty="0"/>
              <a:t>束团内部散射效应</a:t>
            </a:r>
            <a:endParaRPr lang="en-US" altLang="zh-CN" dirty="0"/>
          </a:p>
          <a:p>
            <a:pPr marL="800100" lvl="1" indent="-342900">
              <a:lnSpc>
                <a:spcPct val="150000"/>
              </a:lnSpc>
              <a:buFont typeface="Arial" panose="020B0604020202020204" pitchFamily="34" charset="0"/>
              <a:buChar char="•"/>
            </a:pPr>
            <a:r>
              <a:rPr lang="en-US" altLang="zh-CN" sz="1600" dirty="0"/>
              <a:t>IBS</a:t>
            </a:r>
            <a:r>
              <a:rPr lang="zh-CN" altLang="en-US" sz="1600" dirty="0"/>
              <a:t>效应在</a:t>
            </a:r>
            <a:r>
              <a:rPr lang="en-US" altLang="zh-CN" sz="1600" dirty="0"/>
              <a:t>SAPS</a:t>
            </a:r>
            <a:r>
              <a:rPr lang="zh-CN" altLang="en-US" sz="1600" dirty="0"/>
              <a:t>储存环上是一个严重问题，在</a:t>
            </a:r>
            <a:r>
              <a:rPr lang="en-US" altLang="zh-CN" sz="1600" dirty="0"/>
              <a:t>lattice</a:t>
            </a:r>
            <a:r>
              <a:rPr lang="zh-CN" altLang="en-US" sz="1600" dirty="0"/>
              <a:t>设计时通过</a:t>
            </a:r>
            <a:r>
              <a:rPr lang="en-US" altLang="zh-CN" sz="1600" dirty="0"/>
              <a:t>Lattice</a:t>
            </a:r>
            <a:r>
              <a:rPr lang="zh-CN" altLang="en-US" sz="1600" dirty="0"/>
              <a:t>参数选择减少</a:t>
            </a:r>
            <a:r>
              <a:rPr lang="en-US" altLang="zh-CN" sz="1600" dirty="0"/>
              <a:t>IBS</a:t>
            </a:r>
            <a:r>
              <a:rPr lang="zh-CN" altLang="en-US" sz="1600" dirty="0"/>
              <a:t>效应的影响。</a:t>
            </a:r>
            <a:endParaRPr lang="en-US" altLang="zh-CN" sz="1600" dirty="0"/>
          </a:p>
          <a:p>
            <a:pPr marL="800100" lvl="1" indent="-342900">
              <a:lnSpc>
                <a:spcPct val="150000"/>
              </a:lnSpc>
              <a:buFont typeface="Arial" panose="020B0604020202020204" pitchFamily="34" charset="0"/>
              <a:buChar char="•"/>
            </a:pPr>
            <a:r>
              <a:rPr lang="en-US" altLang="zh-CN" sz="1600" dirty="0"/>
              <a:t>IBS</a:t>
            </a:r>
            <a:r>
              <a:rPr lang="zh-CN" altLang="en-US" sz="1600" dirty="0"/>
              <a:t>造成的水平发射度增长，</a:t>
            </a:r>
            <a:r>
              <a:rPr lang="en-US" altLang="zh-CN" sz="1600" dirty="0"/>
              <a:t>54.6pm</a:t>
            </a:r>
            <a:r>
              <a:rPr lang="zh-CN" altLang="en-US" sz="1600" dirty="0"/>
              <a:t>（</a:t>
            </a:r>
            <a:r>
              <a:rPr lang="en-US" altLang="zh-CN" sz="1600" dirty="0"/>
              <a:t>350mA</a:t>
            </a:r>
            <a:r>
              <a:rPr lang="zh-CN" altLang="en-US" sz="1600" dirty="0"/>
              <a:t>，</a:t>
            </a:r>
            <a:r>
              <a:rPr lang="en-US" altLang="zh-CN" sz="1600" dirty="0"/>
              <a:t>κ=0.1</a:t>
            </a:r>
            <a:r>
              <a:rPr lang="zh-CN" altLang="en-US" sz="1600" dirty="0"/>
              <a:t>），</a:t>
            </a:r>
            <a:r>
              <a:rPr lang="en-US" altLang="zh-CN" sz="1600" dirty="0"/>
              <a:t>60.8pm</a:t>
            </a:r>
            <a:r>
              <a:rPr lang="zh-CN" altLang="en-US" sz="1600" dirty="0"/>
              <a:t>（</a:t>
            </a:r>
            <a:r>
              <a:rPr lang="en-US" altLang="zh-CN" sz="1600" dirty="0"/>
              <a:t>500mA</a:t>
            </a:r>
            <a:r>
              <a:rPr lang="zh-CN" altLang="en-US" sz="1600" dirty="0"/>
              <a:t>，</a:t>
            </a:r>
            <a:r>
              <a:rPr lang="en-US" altLang="zh-CN" sz="1600" dirty="0"/>
              <a:t>κ=0.1</a:t>
            </a:r>
            <a:r>
              <a:rPr lang="zh-CN" altLang="en-US" sz="1600" dirty="0"/>
              <a:t>）。</a:t>
            </a:r>
            <a:endParaRPr lang="en-US" altLang="zh-CN" sz="1600" dirty="0"/>
          </a:p>
          <a:p>
            <a:pPr marL="800100" lvl="1" indent="-342900">
              <a:lnSpc>
                <a:spcPct val="150000"/>
              </a:lnSpc>
              <a:buAutoNum type="arabicPeriod" startAt="3"/>
            </a:pPr>
            <a:endParaRPr lang="zh-CN" altLang="en-US" dirty="0"/>
          </a:p>
        </p:txBody>
      </p:sp>
      <p:sp>
        <p:nvSpPr>
          <p:cNvPr id="3" name="文本框 2">
            <a:extLst>
              <a:ext uri="{FF2B5EF4-FFF2-40B4-BE49-F238E27FC236}">
                <a16:creationId xmlns:a16="http://schemas.microsoft.com/office/drawing/2014/main" id="{B8C18E7F-8BBA-4E6D-8B8A-3610013E37AA}"/>
              </a:ext>
            </a:extLst>
          </p:cNvPr>
          <p:cNvSpPr txBox="1"/>
          <p:nvPr/>
        </p:nvSpPr>
        <p:spPr>
          <a:xfrm>
            <a:off x="838200" y="1484784"/>
            <a:ext cx="9434264" cy="369332"/>
          </a:xfrm>
          <a:prstGeom prst="rect">
            <a:avLst/>
          </a:prstGeom>
          <a:noFill/>
        </p:spPr>
        <p:txBody>
          <a:bodyPr wrap="square" rtlCol="0">
            <a:spAutoFit/>
          </a:bodyPr>
          <a:lstStyle/>
          <a:p>
            <a:r>
              <a:rPr lang="zh-CN" altLang="en-US" dirty="0"/>
              <a:t>报告基于</a:t>
            </a:r>
            <a:r>
              <a:rPr lang="en-US" altLang="zh-CN" dirty="0"/>
              <a:t>SAPS</a:t>
            </a:r>
            <a:r>
              <a:rPr lang="zh-CN" altLang="en-US" dirty="0"/>
              <a:t>最新的储存环</a:t>
            </a:r>
            <a:r>
              <a:rPr lang="en-US" altLang="zh-CN" dirty="0"/>
              <a:t>lattice</a:t>
            </a:r>
            <a:r>
              <a:rPr lang="zh-CN" altLang="en-US" dirty="0"/>
              <a:t>设计方案，给出了部分束流集体效应的初步研究结果：</a:t>
            </a:r>
          </a:p>
        </p:txBody>
      </p:sp>
    </p:spTree>
    <p:extLst>
      <p:ext uri="{BB962C8B-B14F-4D97-AF65-F5344CB8AC3E}">
        <p14:creationId xmlns:p14="http://schemas.microsoft.com/office/powerpoint/2010/main" val="618034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标题 1"/>
          <p:cNvSpPr>
            <a:spLocks noGrp="1"/>
          </p:cNvSpPr>
          <p:nvPr>
            <p:ph type="title"/>
          </p:nvPr>
        </p:nvSpPr>
        <p:spPr bwMode="auto">
          <a:xfrm>
            <a:off x="838200" y="3284984"/>
            <a:ext cx="10515600" cy="867522"/>
          </a:xfrm>
        </p:spPr>
        <p:txBody>
          <a:bodyPr>
            <a:normAutofit/>
          </a:bodyPr>
          <a:lstStyle/>
          <a:p>
            <a:pPr algn="ctr">
              <a:defRPr/>
            </a:pPr>
            <a:r>
              <a:rPr lang="zh-CN" altLang="en-US" sz="4800" dirty="0">
                <a:solidFill>
                  <a:srgbClr val="FF0000"/>
                </a:solidFill>
                <a:latin typeface="微软雅黑" panose="020B0503020204020204" pitchFamily="34" charset="-122"/>
                <a:ea typeface="微软雅黑" panose="020B0503020204020204" pitchFamily="34" charset="-122"/>
              </a:rPr>
              <a:t>谢 谢！</a:t>
            </a:r>
            <a:endParaRPr sz="480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标题 1"/>
          <p:cNvSpPr>
            <a:spLocks noGrp="1"/>
          </p:cNvSpPr>
          <p:nvPr>
            <p:ph type="title"/>
          </p:nvPr>
        </p:nvSpPr>
        <p:spPr bwMode="auto"/>
        <p:txBody>
          <a:bodyPr/>
          <a:lstStyle/>
          <a:p>
            <a:pPr>
              <a:defRPr/>
            </a:pPr>
            <a:r>
              <a:rPr lang="zh-CN" altLang="en-US" sz="3200" dirty="0">
                <a:latin typeface="微软雅黑" panose="020B0503020204020204" pitchFamily="34" charset="-122"/>
                <a:ea typeface="微软雅黑" panose="020B0503020204020204" pitchFamily="34" charset="-122"/>
              </a:rPr>
              <a:t>背景</a:t>
            </a:r>
            <a:endParaRPr sz="3200" dirty="0">
              <a:latin typeface="微软雅黑" panose="020B0503020204020204" pitchFamily="34" charset="-122"/>
              <a:ea typeface="微软雅黑" panose="020B0503020204020204" pitchFamily="34" charset="-122"/>
            </a:endParaRPr>
          </a:p>
        </p:txBody>
      </p:sp>
      <p:sp>
        <p:nvSpPr>
          <p:cNvPr id="5" name="内容占位符 2"/>
          <p:cNvSpPr>
            <a:spLocks noGrp="1"/>
          </p:cNvSpPr>
          <p:nvPr>
            <p:ph idx="1"/>
          </p:nvPr>
        </p:nvSpPr>
        <p:spPr bwMode="auto">
          <a:xfrm>
            <a:off x="722648" y="1568557"/>
            <a:ext cx="4293232" cy="708316"/>
          </a:xfrm>
        </p:spPr>
        <p:txBody>
          <a:bodyPr>
            <a:normAutofit/>
          </a:bodyPr>
          <a:lstStyle/>
          <a:p>
            <a:pPr>
              <a:buFont typeface="Wingdings" panose="05000000000000000000" pitchFamily="2" charset="2"/>
              <a:buChar char="n"/>
              <a:defRPr/>
            </a:pPr>
            <a:r>
              <a:rPr lang="en-US" altLang="zh-CN" sz="2400" dirty="0">
                <a:latin typeface="微软雅黑" panose="020B0503020204020204" pitchFamily="34" charset="-122"/>
                <a:ea typeface="微软雅黑" panose="020B0503020204020204" pitchFamily="34" charset="-122"/>
              </a:rPr>
              <a:t>  SAPS</a:t>
            </a:r>
            <a:r>
              <a:rPr lang="zh-CN" altLang="en-US" sz="2400" dirty="0">
                <a:latin typeface="微软雅黑" panose="020B0503020204020204" pitchFamily="34" charset="-122"/>
                <a:ea typeface="微软雅黑" panose="020B0503020204020204" pitchFamily="34" charset="-122"/>
              </a:rPr>
              <a:t>储存环参数：</a:t>
            </a:r>
            <a:endParaRPr lang="en-US" sz="2400" dirty="0">
              <a:latin typeface="微软雅黑" panose="020B0503020204020204" pitchFamily="34" charset="-122"/>
              <a:ea typeface="微软雅黑" panose="020B0503020204020204" pitchFamily="34" charset="-122"/>
            </a:endParaRPr>
          </a:p>
        </p:txBody>
      </p:sp>
      <p:graphicFrame>
        <p:nvGraphicFramePr>
          <p:cNvPr id="6" name="表格 5">
            <a:extLst>
              <a:ext uri="{FF2B5EF4-FFF2-40B4-BE49-F238E27FC236}">
                <a16:creationId xmlns:a16="http://schemas.microsoft.com/office/drawing/2014/main" id="{E7E034AE-78F3-4CF1-8C30-5570A241F248}"/>
              </a:ext>
            </a:extLst>
          </p:cNvPr>
          <p:cNvGraphicFramePr/>
          <p:nvPr>
            <p:custDataLst>
              <p:tags r:id="rId1"/>
            </p:custDataLst>
            <p:extLst>
              <p:ext uri="{D42A27DB-BD31-4B8C-83A1-F6EECF244321}">
                <p14:modId xmlns:p14="http://schemas.microsoft.com/office/powerpoint/2010/main" val="3745329457"/>
              </p:ext>
            </p:extLst>
          </p:nvPr>
        </p:nvGraphicFramePr>
        <p:xfrm>
          <a:off x="6096000" y="1772816"/>
          <a:ext cx="5688633" cy="4833376"/>
        </p:xfrm>
        <a:graphic>
          <a:graphicData uri="http://schemas.openxmlformats.org/drawingml/2006/table">
            <a:tbl>
              <a:tblPr firstRow="1" bandRow="1"/>
              <a:tblGrid>
                <a:gridCol w="3168352">
                  <a:extLst>
                    <a:ext uri="{9D8B030D-6E8A-4147-A177-3AD203B41FA5}">
                      <a16:colId xmlns:a16="http://schemas.microsoft.com/office/drawing/2014/main" val="20000"/>
                    </a:ext>
                  </a:extLst>
                </a:gridCol>
                <a:gridCol w="1376758">
                  <a:extLst>
                    <a:ext uri="{9D8B030D-6E8A-4147-A177-3AD203B41FA5}">
                      <a16:colId xmlns:a16="http://schemas.microsoft.com/office/drawing/2014/main" val="20006"/>
                    </a:ext>
                  </a:extLst>
                </a:gridCol>
                <a:gridCol w="1143523">
                  <a:extLst>
                    <a:ext uri="{9D8B030D-6E8A-4147-A177-3AD203B41FA5}">
                      <a16:colId xmlns:a16="http://schemas.microsoft.com/office/drawing/2014/main" val="20007"/>
                    </a:ext>
                  </a:extLst>
                </a:gridCol>
              </a:tblGrid>
              <a:tr h="237456">
                <a:tc>
                  <a:txBody>
                    <a:bodyPr/>
                    <a:lstStyle/>
                    <a:p>
                      <a:pPr indent="0" algn="ctr">
                        <a:lnSpc>
                          <a:spcPct val="100000"/>
                        </a:lnSpc>
                        <a:spcBef>
                          <a:spcPts val="0"/>
                        </a:spcBef>
                        <a:spcAft>
                          <a:spcPts val="0"/>
                        </a:spcAft>
                        <a:buNone/>
                      </a:pPr>
                      <a:r>
                        <a:rPr lang="en-US" altLang="zh-CN" sz="1050" b="1" spc="120" dirty="0">
                          <a:solidFill>
                            <a:schemeClr val="tx1"/>
                          </a:solidFill>
                          <a:latin typeface="微软雅黑 Light" panose="020B0502040204020203" pitchFamily="34" charset="-122"/>
                          <a:ea typeface="微软雅黑 Light" panose="020B0502040204020203" pitchFamily="34" charset="-122"/>
                        </a:rPr>
                        <a:t>Parameter</a:t>
                      </a:r>
                      <a:endParaRPr lang="zh-CN" sz="1050" b="1" spc="12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zh-CN" sz="1050" b="1" spc="120" dirty="0">
                          <a:solidFill>
                            <a:schemeClr val="tx1"/>
                          </a:solidFill>
                          <a:latin typeface="微软雅黑 Light" panose="020B0502040204020203" pitchFamily="34" charset="-122"/>
                          <a:ea typeface="微软雅黑 Light" panose="020B0502040204020203" pitchFamily="34" charset="-122"/>
                        </a:rPr>
                        <a:t>Value</a:t>
                      </a:r>
                      <a:endParaRPr lang="en-US" altLang="en-US" sz="1050" b="1" spc="12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zh-CN" sz="1050" b="1" spc="120" dirty="0">
                          <a:solidFill>
                            <a:schemeClr val="tx1"/>
                          </a:solidFill>
                          <a:latin typeface="微软雅黑 Light" panose="020B0502040204020203" pitchFamily="34" charset="-122"/>
                          <a:ea typeface="微软雅黑 Light" panose="020B0502040204020203" pitchFamily="34" charset="-122"/>
                        </a:rPr>
                        <a:t>Unit</a:t>
                      </a:r>
                      <a:endParaRPr lang="zh-CN" sz="1050" b="1" spc="12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0"/>
                  </a:ext>
                </a:extLst>
              </a:tr>
              <a:tr h="229796">
                <a:tc>
                  <a:txBody>
                    <a:bodyPr/>
                    <a:lstStyle/>
                    <a:p>
                      <a:pPr indent="0" algn="l">
                        <a:lnSpc>
                          <a:spcPct val="100000"/>
                        </a:lnSpc>
                        <a:spcBef>
                          <a:spcPts val="0"/>
                        </a:spcBef>
                        <a:spcAft>
                          <a:spcPts val="0"/>
                        </a:spcAft>
                        <a:buNone/>
                      </a:pPr>
                      <a:r>
                        <a:rPr lang="zh-CN" sz="1000" b="1" spc="60" dirty="0">
                          <a:solidFill>
                            <a:srgbClr val="C00000"/>
                          </a:solidFill>
                          <a:latin typeface="微软雅黑 Light" panose="020B0502040204020203" pitchFamily="34" charset="-122"/>
                          <a:ea typeface="微软雅黑 Light" panose="020B0502040204020203" pitchFamily="34" charset="-122"/>
                        </a:rPr>
                        <a:t>能量</a:t>
                      </a:r>
                    </a:p>
                  </a:txBody>
                  <a:tcPr marL="107950" marR="107950" marT="38100" marB="38100" anchor="ctr"/>
                </a:tc>
                <a:tc>
                  <a:txBody>
                    <a:bodyPr/>
                    <a:lstStyle/>
                    <a:p>
                      <a:pPr indent="0" algn="l">
                        <a:lnSpc>
                          <a:spcPct val="100000"/>
                        </a:lnSpc>
                        <a:spcBef>
                          <a:spcPts val="0"/>
                        </a:spcBef>
                        <a:spcAft>
                          <a:spcPts val="0"/>
                        </a:spcAft>
                        <a:buNone/>
                      </a:pPr>
                      <a:r>
                        <a:rPr lang="en-US" altLang="en-US" sz="1000" b="1" spc="60">
                          <a:solidFill>
                            <a:srgbClr val="C00000"/>
                          </a:solidFill>
                          <a:latin typeface="微软雅黑 Light" panose="020B0502040204020203" pitchFamily="34" charset="-122"/>
                          <a:ea typeface="微软雅黑 Light" panose="020B0502040204020203" pitchFamily="34" charset="-122"/>
                        </a:rPr>
                        <a:t>3.5</a:t>
                      </a:r>
                    </a:p>
                  </a:txBody>
                  <a:tcPr marL="107950" marR="107950" marT="38100" marB="38100" anchor="ctr"/>
                </a:tc>
                <a:tc>
                  <a:txBody>
                    <a:bodyPr/>
                    <a:lstStyle/>
                    <a:p>
                      <a:pPr indent="0" algn="ctr">
                        <a:lnSpc>
                          <a:spcPct val="100000"/>
                        </a:lnSpc>
                        <a:spcBef>
                          <a:spcPts val="0"/>
                        </a:spcBef>
                        <a:spcAft>
                          <a:spcPts val="0"/>
                        </a:spcAft>
                        <a:buNone/>
                      </a:pPr>
                      <a:r>
                        <a:rPr lang="en-US" sz="1000" spc="60" dirty="0">
                          <a:solidFill>
                            <a:schemeClr val="tx1"/>
                          </a:solidFill>
                          <a:latin typeface="微软雅黑 Light" panose="020B0502040204020203" pitchFamily="34" charset="-122"/>
                          <a:ea typeface="微软雅黑 Light" panose="020B0502040204020203" pitchFamily="34" charset="-122"/>
                          <a:cs typeface="+mn-cs"/>
                        </a:rPr>
                        <a:t>GeV</a:t>
                      </a:r>
                      <a:endParaRPr lang="en-US" altLang="en-US" sz="1000" spc="60" dirty="0">
                        <a:solidFill>
                          <a:schemeClr val="tx1"/>
                        </a:solidFill>
                        <a:latin typeface="微软雅黑 Light" panose="020B0502040204020203" pitchFamily="34" charset="-122"/>
                        <a:ea typeface="微软雅黑 Light" panose="020B0502040204020203" pitchFamily="34" charset="-122"/>
                        <a:cs typeface="+mn-cs"/>
                      </a:endParaRPr>
                    </a:p>
                  </a:txBody>
                  <a:tcPr marL="107950" marR="107950" marT="38100" marB="38100" anchor="ctr"/>
                </a:tc>
                <a:extLst>
                  <a:ext uri="{0D108BD9-81ED-4DB2-BD59-A6C34878D82A}">
                    <a16:rowId xmlns:a16="http://schemas.microsoft.com/office/drawing/2014/main" val="10001"/>
                  </a:ext>
                </a:extLst>
              </a:tr>
              <a:tr h="229796">
                <a:tc>
                  <a:txBody>
                    <a:bodyPr/>
                    <a:lstStyle/>
                    <a:p>
                      <a:pPr indent="0" algn="l">
                        <a:lnSpc>
                          <a:spcPct val="100000"/>
                        </a:lnSpc>
                        <a:spcBef>
                          <a:spcPts val="0"/>
                        </a:spcBef>
                        <a:spcAft>
                          <a:spcPts val="0"/>
                        </a:spcAft>
                        <a:buNone/>
                      </a:pPr>
                      <a:r>
                        <a:rPr lang="zh-CN" sz="1000" b="1" spc="60">
                          <a:solidFill>
                            <a:srgbClr val="C00000"/>
                          </a:solidFill>
                          <a:latin typeface="微软雅黑 Light" panose="020B0502040204020203" pitchFamily="34" charset="-122"/>
                          <a:ea typeface="微软雅黑 Light" panose="020B0502040204020203" pitchFamily="34" charset="-122"/>
                        </a:rPr>
                        <a:t>周长</a:t>
                      </a:r>
                      <a:endParaRPr lang="zh-CN" altLang="en-US" sz="1000" b="1" spc="60">
                        <a:solidFill>
                          <a:srgbClr val="C00000"/>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b="1" spc="60">
                          <a:solidFill>
                            <a:srgbClr val="C00000"/>
                          </a:solidFill>
                          <a:latin typeface="微软雅黑 Light" panose="020B0502040204020203" pitchFamily="34" charset="-122"/>
                          <a:ea typeface="微软雅黑 Light" panose="020B0502040204020203" pitchFamily="34" charset="-122"/>
                        </a:rPr>
                        <a:t>810</a:t>
                      </a:r>
                    </a:p>
                  </a:txBody>
                  <a:tcPr marL="107950" marR="107950" marT="38100" marB="38100" anchor="ctr"/>
                </a:tc>
                <a:tc>
                  <a:txBody>
                    <a:bodyPr/>
                    <a:lstStyle/>
                    <a:p>
                      <a:pPr indent="0" algn="ctr">
                        <a:lnSpc>
                          <a:spcPct val="100000"/>
                        </a:lnSpc>
                        <a:spcBef>
                          <a:spcPts val="0"/>
                        </a:spcBef>
                        <a:spcAft>
                          <a:spcPts val="0"/>
                        </a:spcAft>
                        <a:buNone/>
                      </a:pPr>
                      <a:r>
                        <a:rPr lang="en-US" sz="1000" spc="60">
                          <a:solidFill>
                            <a:schemeClr val="tx1"/>
                          </a:solidFill>
                          <a:latin typeface="微软雅黑 Light" panose="020B0502040204020203" pitchFamily="34" charset="-122"/>
                          <a:ea typeface="微软雅黑 Light" panose="020B0502040204020203" pitchFamily="34" charset="-122"/>
                          <a:cs typeface="+mn-cs"/>
                        </a:rPr>
                        <a:t>m</a:t>
                      </a:r>
                      <a:endParaRPr lang="en-US" altLang="en-US" sz="1000" spc="60">
                        <a:solidFill>
                          <a:schemeClr val="tx1"/>
                        </a:solidFill>
                        <a:latin typeface="微软雅黑 Light" panose="020B0502040204020203" pitchFamily="34" charset="-122"/>
                        <a:ea typeface="微软雅黑 Light" panose="020B0502040204020203" pitchFamily="34" charset="-122"/>
                        <a:cs typeface="+mn-cs"/>
                      </a:endParaRPr>
                    </a:p>
                  </a:txBody>
                  <a:tcPr marL="107950" marR="107950" marT="38100" marB="38100" anchor="ctr"/>
                </a:tc>
                <a:extLst>
                  <a:ext uri="{0D108BD9-81ED-4DB2-BD59-A6C34878D82A}">
                    <a16:rowId xmlns:a16="http://schemas.microsoft.com/office/drawing/2014/main" val="10002"/>
                  </a:ext>
                </a:extLst>
              </a:tr>
              <a:tr h="229796">
                <a:tc>
                  <a:txBody>
                    <a:bodyPr/>
                    <a:lstStyle/>
                    <a:p>
                      <a:pPr indent="0" algn="l">
                        <a:lnSpc>
                          <a:spcPct val="100000"/>
                        </a:lnSpc>
                        <a:spcBef>
                          <a:spcPts val="0"/>
                        </a:spcBef>
                        <a:spcAft>
                          <a:spcPts val="0"/>
                        </a:spcAft>
                        <a:buNone/>
                      </a:pPr>
                      <a:r>
                        <a:rPr lang="zh-CN" sz="1000" b="1" spc="60">
                          <a:solidFill>
                            <a:srgbClr val="C00000"/>
                          </a:solidFill>
                          <a:latin typeface="微软雅黑 Light" panose="020B0502040204020203" pitchFamily="34" charset="-122"/>
                          <a:ea typeface="微软雅黑 Light" panose="020B0502040204020203" pitchFamily="34" charset="-122"/>
                        </a:rPr>
                        <a:t>流强</a:t>
                      </a:r>
                      <a:endParaRPr lang="zh-CN" altLang="en-US" sz="1000" b="1" spc="60">
                        <a:solidFill>
                          <a:srgbClr val="C00000"/>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b="1" spc="60" dirty="0">
                          <a:solidFill>
                            <a:srgbClr val="C00000"/>
                          </a:solidFill>
                          <a:latin typeface="微软雅黑 Light" panose="020B0502040204020203" pitchFamily="34" charset="-122"/>
                          <a:ea typeface="微软雅黑 Light" panose="020B0502040204020203" pitchFamily="34" charset="-122"/>
                        </a:rPr>
                        <a:t>350~500</a:t>
                      </a:r>
                    </a:p>
                  </a:txBody>
                  <a:tcPr marL="107950" marR="107950" marT="38100" marB="38100" anchor="ctr"/>
                </a:tc>
                <a:tc>
                  <a:txBody>
                    <a:bodyPr/>
                    <a:lstStyle/>
                    <a:p>
                      <a:pPr indent="0" algn="ctr">
                        <a:lnSpc>
                          <a:spcPct val="100000"/>
                        </a:lnSpc>
                        <a:spcBef>
                          <a:spcPts val="0"/>
                        </a:spcBef>
                        <a:spcAft>
                          <a:spcPts val="0"/>
                        </a:spcAft>
                        <a:buNone/>
                      </a:pPr>
                      <a:r>
                        <a:rPr lang="en-US" sz="1000" spc="60">
                          <a:solidFill>
                            <a:schemeClr val="tx1"/>
                          </a:solidFill>
                          <a:latin typeface="微软雅黑 Light" panose="020B0502040204020203" pitchFamily="34" charset="-122"/>
                          <a:ea typeface="微软雅黑 Light" panose="020B0502040204020203" pitchFamily="34" charset="-122"/>
                          <a:cs typeface="+mn-cs"/>
                        </a:rPr>
                        <a:t>mA</a:t>
                      </a:r>
                      <a:endParaRPr lang="en-US" altLang="en-US" sz="1000" spc="60">
                        <a:solidFill>
                          <a:schemeClr val="tx1"/>
                        </a:solidFill>
                        <a:latin typeface="微软雅黑 Light" panose="020B0502040204020203" pitchFamily="34" charset="-122"/>
                        <a:ea typeface="微软雅黑 Light" panose="020B0502040204020203" pitchFamily="34" charset="-122"/>
                        <a:cs typeface="+mn-cs"/>
                      </a:endParaRPr>
                    </a:p>
                  </a:txBody>
                  <a:tcPr marL="107950" marR="107950" marT="38100" marB="38100" anchor="ctr"/>
                </a:tc>
                <a:extLst>
                  <a:ext uri="{0D108BD9-81ED-4DB2-BD59-A6C34878D82A}">
                    <a16:rowId xmlns:a16="http://schemas.microsoft.com/office/drawing/2014/main" val="10003"/>
                  </a:ext>
                </a:extLst>
              </a:tr>
              <a:tr h="229796">
                <a:tc>
                  <a:txBody>
                    <a:bodyPr/>
                    <a:lstStyle/>
                    <a:p>
                      <a:pPr indent="0" algn="l">
                        <a:lnSpc>
                          <a:spcPct val="100000"/>
                        </a:lnSpc>
                        <a:spcBef>
                          <a:spcPts val="0"/>
                        </a:spcBef>
                        <a:spcAft>
                          <a:spcPts val="0"/>
                        </a:spcAft>
                        <a:buNone/>
                      </a:pPr>
                      <a:r>
                        <a:rPr lang="zh-CN" altLang="en-US" sz="1000" b="1" spc="60">
                          <a:solidFill>
                            <a:srgbClr val="C00000"/>
                          </a:solidFill>
                          <a:latin typeface="微软雅黑 Light" panose="020B0502040204020203" pitchFamily="34" charset="-122"/>
                          <a:ea typeface="微软雅黑 Light" panose="020B0502040204020203" pitchFamily="34" charset="-122"/>
                        </a:rPr>
                        <a:t>发射度</a:t>
                      </a:r>
                    </a:p>
                  </a:txBody>
                  <a:tcPr marL="107950" marR="107950" marT="38100" marB="38100" anchor="ctr"/>
                </a:tc>
                <a:tc>
                  <a:txBody>
                    <a:bodyPr/>
                    <a:lstStyle/>
                    <a:p>
                      <a:pPr indent="0" algn="l">
                        <a:lnSpc>
                          <a:spcPct val="100000"/>
                        </a:lnSpc>
                        <a:spcBef>
                          <a:spcPts val="0"/>
                        </a:spcBef>
                        <a:spcAft>
                          <a:spcPts val="0"/>
                        </a:spcAft>
                        <a:buNone/>
                      </a:pPr>
                      <a:r>
                        <a:rPr lang="en-US" altLang="en-US" sz="1000" b="1" spc="60">
                          <a:solidFill>
                            <a:srgbClr val="C00000"/>
                          </a:solidFill>
                          <a:latin typeface="微软雅黑 Light" panose="020B0502040204020203" pitchFamily="34" charset="-122"/>
                          <a:ea typeface="微软雅黑 Light" panose="020B0502040204020203" pitchFamily="34" charset="-122"/>
                        </a:rPr>
                        <a:t>33.36</a:t>
                      </a:r>
                    </a:p>
                  </a:txBody>
                  <a:tcPr marL="107950" marR="107950" marT="38100" marB="38100" anchor="ctr"/>
                </a:tc>
                <a:tc>
                  <a:txBody>
                    <a:bodyPr/>
                    <a:lstStyle/>
                    <a:p>
                      <a:pPr indent="0" algn="ctr">
                        <a:lnSpc>
                          <a:spcPct val="100000"/>
                        </a:lnSpc>
                        <a:spcBef>
                          <a:spcPts val="0"/>
                        </a:spcBef>
                        <a:spcAft>
                          <a:spcPts val="0"/>
                        </a:spcAft>
                        <a:buNone/>
                      </a:pPr>
                      <a:r>
                        <a:rPr lang="en-US" altLang="en-US" sz="1000" spc="60" dirty="0" err="1">
                          <a:solidFill>
                            <a:schemeClr val="tx1"/>
                          </a:solidFill>
                          <a:latin typeface="微软雅黑 Light" panose="020B0502040204020203" pitchFamily="34" charset="-122"/>
                          <a:ea typeface="微软雅黑 Light" panose="020B0502040204020203" pitchFamily="34" charset="-122"/>
                          <a:cs typeface="+mn-cs"/>
                        </a:rPr>
                        <a:t>pm.rad</a:t>
                      </a:r>
                      <a:endParaRPr lang="en-US" altLang="en-US" sz="1000" spc="60" dirty="0">
                        <a:solidFill>
                          <a:schemeClr val="tx1"/>
                        </a:solidFill>
                        <a:latin typeface="微软雅黑 Light" panose="020B0502040204020203" pitchFamily="34" charset="-122"/>
                        <a:ea typeface="微软雅黑 Light" panose="020B0502040204020203" pitchFamily="34" charset="-122"/>
                        <a:cs typeface="+mn-cs"/>
                      </a:endParaRPr>
                    </a:p>
                  </a:txBody>
                  <a:tcPr marL="107950" marR="107950" marT="38100" marB="38100" anchor="ctr"/>
                </a:tc>
                <a:extLst>
                  <a:ext uri="{0D108BD9-81ED-4DB2-BD59-A6C34878D82A}">
                    <a16:rowId xmlns:a16="http://schemas.microsoft.com/office/drawing/2014/main" val="10004"/>
                  </a:ext>
                </a:extLst>
              </a:tr>
              <a:tr h="229796">
                <a:tc>
                  <a:txBody>
                    <a:bodyPr/>
                    <a:lstStyle/>
                    <a:p>
                      <a:pPr indent="0" algn="l">
                        <a:lnSpc>
                          <a:spcPct val="100000"/>
                        </a:lnSpc>
                        <a:spcBef>
                          <a:spcPts val="0"/>
                        </a:spcBef>
                        <a:spcAft>
                          <a:spcPts val="0"/>
                        </a:spcAft>
                        <a:buNone/>
                      </a:pPr>
                      <a:r>
                        <a:rPr lang="zh-CN" altLang="en-US" sz="1000" spc="60" dirty="0">
                          <a:latin typeface="微软雅黑 Light" panose="020B0502040204020203" pitchFamily="34" charset="-122"/>
                          <a:ea typeface="微软雅黑 Light" panose="020B0502040204020203" pitchFamily="34" charset="-122"/>
                        </a:rPr>
                        <a:t>工作点</a:t>
                      </a: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76.12/49.27</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5"/>
                  </a:ext>
                </a:extLst>
              </a:tr>
              <a:tr h="229796">
                <a:tc>
                  <a:txBody>
                    <a:bodyPr/>
                    <a:lstStyle/>
                    <a:p>
                      <a:pPr indent="0" algn="l">
                        <a:lnSpc>
                          <a:spcPct val="100000"/>
                        </a:lnSpc>
                        <a:spcBef>
                          <a:spcPts val="0"/>
                        </a:spcBef>
                        <a:spcAft>
                          <a:spcPts val="0"/>
                        </a:spcAft>
                        <a:buNone/>
                      </a:pPr>
                      <a:r>
                        <a:rPr lang="zh-CN" altLang="en-US" sz="1000" spc="60">
                          <a:solidFill>
                            <a:schemeClr val="tx1"/>
                          </a:solidFill>
                          <a:latin typeface="微软雅黑 Light" panose="020B0502040204020203" pitchFamily="34" charset="-122"/>
                          <a:ea typeface="微软雅黑 Light" panose="020B0502040204020203" pitchFamily="34" charset="-122"/>
                          <a:cs typeface="+mn-cs"/>
                        </a:rPr>
                        <a:t>自然束长，无谐波腔</a:t>
                      </a:r>
                    </a:p>
                  </a:txBody>
                  <a:tcPr marL="107950" marR="107950" marT="38100" marB="38100" anchor="ctr"/>
                </a:tc>
                <a:tc>
                  <a:txBody>
                    <a:bodyPr/>
                    <a:lstStyle/>
                    <a:p>
                      <a:pPr indent="0" algn="l">
                        <a:lnSpc>
                          <a:spcPct val="100000"/>
                        </a:lnSpc>
                        <a:spcBef>
                          <a:spcPts val="0"/>
                        </a:spcBef>
                        <a:spcAft>
                          <a:spcPts val="0"/>
                        </a:spcAft>
                        <a:buNone/>
                      </a:pPr>
                      <a:r>
                        <a:rPr lang="en-US" altLang="en-US" sz="1000" spc="60" dirty="0">
                          <a:solidFill>
                            <a:schemeClr val="tx1"/>
                          </a:solidFill>
                          <a:latin typeface="微软雅黑 Light" panose="020B0502040204020203" pitchFamily="34" charset="-122"/>
                          <a:ea typeface="微软雅黑 Light" panose="020B0502040204020203" pitchFamily="34" charset="-122"/>
                          <a:cs typeface="+mn-cs"/>
                        </a:rPr>
                        <a:t>5.1</a:t>
                      </a:r>
                    </a:p>
                  </a:txBody>
                  <a:tcPr marL="107950" marR="107950" marT="38100" marB="38100" anchor="ctr"/>
                </a:tc>
                <a:tc>
                  <a:txBody>
                    <a:bodyPr/>
                    <a:lstStyle/>
                    <a:p>
                      <a:pPr indent="0" algn="ctr">
                        <a:lnSpc>
                          <a:spcPct val="100000"/>
                        </a:lnSpc>
                        <a:spcBef>
                          <a:spcPts val="0"/>
                        </a:spcBef>
                        <a:spcAft>
                          <a:spcPts val="0"/>
                        </a:spcAft>
                        <a:buNone/>
                      </a:pPr>
                      <a:r>
                        <a:rPr lang="en-US" sz="1000" spc="60" dirty="0">
                          <a:solidFill>
                            <a:schemeClr val="tx1"/>
                          </a:solidFill>
                          <a:latin typeface="微软雅黑 Light" panose="020B0502040204020203" pitchFamily="34" charset="-122"/>
                          <a:ea typeface="微软雅黑 Light" panose="020B0502040204020203" pitchFamily="34" charset="-122"/>
                          <a:cs typeface="+mn-cs"/>
                        </a:rPr>
                        <a:t>mm</a:t>
                      </a:r>
                      <a:endParaRPr lang="en-US" altLang="en-US" sz="1000" spc="60" dirty="0">
                        <a:solidFill>
                          <a:schemeClr val="tx1"/>
                        </a:solidFill>
                        <a:latin typeface="微软雅黑 Light" panose="020B0502040204020203" pitchFamily="34" charset="-122"/>
                        <a:ea typeface="微软雅黑 Light" panose="020B0502040204020203" pitchFamily="34" charset="-122"/>
                        <a:cs typeface="+mn-cs"/>
                      </a:endParaRPr>
                    </a:p>
                  </a:txBody>
                  <a:tcPr marL="107950" marR="107950" marT="38100" marB="38100" anchor="ctr"/>
                </a:tc>
                <a:extLst>
                  <a:ext uri="{0D108BD9-81ED-4DB2-BD59-A6C34878D82A}">
                    <a16:rowId xmlns:a16="http://schemas.microsoft.com/office/drawing/2014/main" val="10006"/>
                  </a:ext>
                </a:extLst>
              </a:tr>
              <a:tr h="229796">
                <a:tc>
                  <a:txBody>
                    <a:bodyPr/>
                    <a:lstStyle/>
                    <a:p>
                      <a:pPr indent="0" algn="l">
                        <a:lnSpc>
                          <a:spcPct val="100000"/>
                        </a:lnSpc>
                        <a:spcBef>
                          <a:spcPts val="0"/>
                        </a:spcBef>
                        <a:spcAft>
                          <a:spcPts val="0"/>
                        </a:spcAft>
                        <a:buNone/>
                      </a:pPr>
                      <a:r>
                        <a:rPr lang="zh-CN" sz="1000" spc="60">
                          <a:latin typeface="微软雅黑 Light" panose="020B0502040204020203" pitchFamily="34" charset="-122"/>
                          <a:ea typeface="微软雅黑 Light" panose="020B0502040204020203" pitchFamily="34" charset="-122"/>
                        </a:rPr>
                        <a:t>拉伸束长，有谐波腔</a:t>
                      </a:r>
                      <a:endParaRPr lang="zh-CN"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dirty="0">
                          <a:solidFill>
                            <a:schemeClr val="tx1"/>
                          </a:solidFill>
                          <a:latin typeface="微软雅黑 Light" panose="020B0502040204020203" pitchFamily="34" charset="-122"/>
                          <a:ea typeface="微软雅黑 Light" panose="020B0502040204020203" pitchFamily="34" charset="-122"/>
                        </a:rPr>
                        <a:t>26.1</a:t>
                      </a:r>
                    </a:p>
                  </a:txBody>
                  <a:tcPr marL="107950" marR="107950" marT="38100" marB="38100" anchor="ctr"/>
                </a:tc>
                <a:tc>
                  <a:txBody>
                    <a:bodyPr/>
                    <a:lstStyle/>
                    <a:p>
                      <a:pPr indent="0" algn="ctr">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mm</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7"/>
                  </a:ext>
                </a:extLst>
              </a:tr>
              <a:tr h="229796">
                <a:tc>
                  <a:txBody>
                    <a:bodyPr/>
                    <a:lstStyle/>
                    <a:p>
                      <a:pPr indent="0" algn="l">
                        <a:lnSpc>
                          <a:spcPct val="100000"/>
                        </a:lnSpc>
                        <a:spcBef>
                          <a:spcPts val="0"/>
                        </a:spcBef>
                        <a:spcAft>
                          <a:spcPts val="0"/>
                        </a:spcAft>
                        <a:buNone/>
                      </a:pPr>
                      <a:r>
                        <a:rPr lang="zh-CN" sz="1000" b="1" spc="60" dirty="0">
                          <a:solidFill>
                            <a:srgbClr val="C00000"/>
                          </a:solidFill>
                          <a:latin typeface="微软雅黑 Light" panose="020B0502040204020203" pitchFamily="34" charset="-122"/>
                          <a:ea typeface="微软雅黑 Light" panose="020B0502040204020203" pitchFamily="34" charset="-122"/>
                        </a:rPr>
                        <a:t>动量压缩因子</a:t>
                      </a:r>
                      <a:endParaRPr lang="zh-CN" altLang="en-US" sz="1000" b="1" spc="60" dirty="0">
                        <a:solidFill>
                          <a:srgbClr val="C00000"/>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b="1" spc="60" dirty="0">
                          <a:solidFill>
                            <a:srgbClr val="C00000"/>
                          </a:solidFill>
                          <a:latin typeface="微软雅黑 Light" panose="020B0502040204020203" pitchFamily="34" charset="-122"/>
                          <a:ea typeface="微软雅黑 Light" panose="020B0502040204020203" pitchFamily="34" charset="-122"/>
                        </a:rPr>
                        <a:t>2.52e-5</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8"/>
                  </a:ext>
                </a:extLst>
              </a:tr>
              <a:tr h="229796">
                <a:tc>
                  <a:txBody>
                    <a:bodyPr/>
                    <a:lstStyle/>
                    <a:p>
                      <a:pPr indent="0" algn="l">
                        <a:lnSpc>
                          <a:spcPct val="100000"/>
                        </a:lnSpc>
                        <a:spcBef>
                          <a:spcPts val="0"/>
                        </a:spcBef>
                        <a:spcAft>
                          <a:spcPts val="0"/>
                        </a:spcAft>
                        <a:buNone/>
                      </a:pPr>
                      <a:r>
                        <a:rPr lang="zh-CN" altLang="en-US" sz="1000" spc="60" dirty="0">
                          <a:latin typeface="微软雅黑 Light" panose="020B0502040204020203" pitchFamily="34" charset="-122"/>
                          <a:ea typeface="微软雅黑 Light" panose="020B0502040204020203" pitchFamily="34" charset="-122"/>
                        </a:rPr>
                        <a:t>能散</a:t>
                      </a: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1.1e-3</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9"/>
                  </a:ext>
                </a:extLst>
              </a:tr>
              <a:tr h="229796">
                <a:tc>
                  <a:txBody>
                    <a:bodyPr/>
                    <a:lstStyle/>
                    <a:p>
                      <a:pPr indent="0" algn="l">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每圈辐射能量损失</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0.904</a:t>
                      </a:r>
                    </a:p>
                  </a:txBody>
                  <a:tcPr marL="107950" marR="107950" marT="38100" marB="38100" anchor="ctr"/>
                </a:tc>
                <a:tc>
                  <a:txBody>
                    <a:bodyPr/>
                    <a:lstStyle/>
                    <a:p>
                      <a:pPr indent="0" algn="ctr">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MeV</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0"/>
                  </a:ext>
                </a:extLst>
              </a:tr>
              <a:tr h="229796">
                <a:tc>
                  <a:txBody>
                    <a:bodyPr/>
                    <a:lstStyle/>
                    <a:p>
                      <a:pPr indent="0" algn="l">
                        <a:lnSpc>
                          <a:spcPct val="100000"/>
                        </a:lnSpc>
                        <a:spcBef>
                          <a:spcPts val="0"/>
                        </a:spcBef>
                        <a:spcAft>
                          <a:spcPts val="0"/>
                        </a:spcAft>
                        <a:buNone/>
                      </a:pPr>
                      <a:r>
                        <a:rPr lang="zh-CN" sz="1000" spc="60">
                          <a:latin typeface="微软雅黑 Light" panose="020B0502040204020203" pitchFamily="34" charset="-122"/>
                          <a:ea typeface="微软雅黑 Light" panose="020B0502040204020203" pitchFamily="34" charset="-122"/>
                        </a:rPr>
                        <a:t>基频腔谐波数</a:t>
                      </a:r>
                      <a:endParaRPr lang="zh-CN"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450</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1"/>
                  </a:ext>
                </a:extLst>
              </a:tr>
              <a:tr h="229796">
                <a:tc>
                  <a:txBody>
                    <a:bodyPr/>
                    <a:lstStyle/>
                    <a:p>
                      <a:pPr indent="0" algn="l">
                        <a:lnSpc>
                          <a:spcPct val="100000"/>
                        </a:lnSpc>
                        <a:spcBef>
                          <a:spcPts val="0"/>
                        </a:spcBef>
                        <a:spcAft>
                          <a:spcPts val="0"/>
                        </a:spcAft>
                        <a:buNone/>
                      </a:pPr>
                      <a:r>
                        <a:rPr lang="zh-CN" sz="1000" spc="60">
                          <a:latin typeface="微软雅黑 Light" panose="020B0502040204020203" pitchFamily="34" charset="-122"/>
                          <a:ea typeface="微软雅黑 Light" panose="020B0502040204020203" pitchFamily="34" charset="-122"/>
                        </a:rPr>
                        <a:t>谐波腔谐波数</a:t>
                      </a:r>
                      <a:endParaRPr lang="zh-CN"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1350</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dirty="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2"/>
                  </a:ext>
                </a:extLst>
              </a:tr>
              <a:tr h="229796">
                <a:tc>
                  <a:txBody>
                    <a:bodyPr/>
                    <a:lstStyle/>
                    <a:p>
                      <a:pPr indent="0" algn="l">
                        <a:lnSpc>
                          <a:spcPct val="100000"/>
                        </a:lnSpc>
                        <a:spcBef>
                          <a:spcPts val="0"/>
                        </a:spcBef>
                        <a:spcAft>
                          <a:spcPts val="0"/>
                        </a:spcAft>
                        <a:buNone/>
                      </a:pPr>
                      <a:r>
                        <a:rPr lang="zh-CN" sz="1000" spc="60">
                          <a:latin typeface="微软雅黑 Light" panose="020B0502040204020203" pitchFamily="34" charset="-122"/>
                          <a:ea typeface="微软雅黑 Light" panose="020B0502040204020203" pitchFamily="34" charset="-122"/>
                        </a:rPr>
                        <a:t>基频腔频率</a:t>
                      </a:r>
                      <a:endParaRPr lang="zh-CN"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166.7</a:t>
                      </a:r>
                    </a:p>
                  </a:txBody>
                  <a:tcPr marL="107950" marR="107950" marT="38100" marB="38100" anchor="ctr"/>
                </a:tc>
                <a:tc>
                  <a:txBody>
                    <a:bodyPr/>
                    <a:lstStyle/>
                    <a:p>
                      <a:pPr indent="0" algn="ctr">
                        <a:lnSpc>
                          <a:spcPct val="100000"/>
                        </a:lnSpc>
                        <a:spcBef>
                          <a:spcPts val="0"/>
                        </a:spcBef>
                        <a:spcAft>
                          <a:spcPts val="0"/>
                        </a:spcAft>
                        <a:buNone/>
                      </a:pPr>
                      <a:r>
                        <a:rPr lang="en-US" sz="1000" spc="60" dirty="0">
                          <a:latin typeface="微软雅黑 Light" panose="020B0502040204020203" pitchFamily="34" charset="-122"/>
                          <a:ea typeface="微软雅黑 Light" panose="020B0502040204020203" pitchFamily="34" charset="-122"/>
                        </a:rPr>
                        <a:t>MHz</a:t>
                      </a:r>
                      <a:endParaRPr lang="en-US" altLang="en-US" sz="1000" spc="60" dirty="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3"/>
                  </a:ext>
                </a:extLst>
              </a:tr>
              <a:tr h="229796">
                <a:tc>
                  <a:txBody>
                    <a:bodyPr/>
                    <a:lstStyle/>
                    <a:p>
                      <a:pPr indent="0" algn="l">
                        <a:lnSpc>
                          <a:spcPct val="100000"/>
                        </a:lnSpc>
                        <a:spcBef>
                          <a:spcPts val="0"/>
                        </a:spcBef>
                        <a:spcAft>
                          <a:spcPts val="0"/>
                        </a:spcAft>
                        <a:buNone/>
                      </a:pPr>
                      <a:r>
                        <a:rPr lang="en-US" sz="1000" spc="60" dirty="0" err="1">
                          <a:solidFill>
                            <a:schemeClr val="tx1"/>
                          </a:solidFill>
                          <a:latin typeface="微软雅黑 Light" panose="020B0502040204020203" pitchFamily="34" charset="-122"/>
                          <a:ea typeface="微软雅黑 Light" panose="020B0502040204020203" pitchFamily="34" charset="-122"/>
                        </a:rPr>
                        <a:t>无谐波腔情况下同步振荡频率</a:t>
                      </a:r>
                      <a:endParaRPr lang="en-US" altLang="en-US" sz="1000" spc="6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dirty="0">
                          <a:solidFill>
                            <a:schemeClr val="tx1"/>
                          </a:solidFill>
                          <a:latin typeface="微软雅黑 Light" panose="020B0502040204020203" pitchFamily="34" charset="-122"/>
                          <a:ea typeface="微软雅黑 Light" panose="020B0502040204020203" pitchFamily="34" charset="-122"/>
                        </a:rPr>
                        <a:t>0.2622</a:t>
                      </a:r>
                    </a:p>
                  </a:txBody>
                  <a:tcPr marL="107950" marR="107950" marT="38100" marB="38100" anchor="ctr"/>
                </a:tc>
                <a:tc>
                  <a:txBody>
                    <a:bodyPr/>
                    <a:lstStyle/>
                    <a:p>
                      <a:pPr indent="0" algn="ctr">
                        <a:lnSpc>
                          <a:spcPct val="100000"/>
                        </a:lnSpc>
                        <a:spcBef>
                          <a:spcPts val="0"/>
                        </a:spcBef>
                        <a:spcAft>
                          <a:spcPts val="0"/>
                        </a:spcAft>
                        <a:buNone/>
                      </a:pPr>
                      <a:r>
                        <a:rPr lang="en-US" sz="1000" spc="60">
                          <a:solidFill>
                            <a:schemeClr val="tx1"/>
                          </a:solidFill>
                          <a:latin typeface="微软雅黑 Light" panose="020B0502040204020203" pitchFamily="34" charset="-122"/>
                          <a:ea typeface="微软雅黑 Light" panose="020B0502040204020203" pitchFamily="34" charset="-122"/>
                        </a:rPr>
                        <a:t>kHz</a:t>
                      </a:r>
                      <a:endParaRPr lang="en-US" altLang="en-US" sz="1000" spc="6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4"/>
                  </a:ext>
                </a:extLst>
              </a:tr>
              <a:tr h="229796">
                <a:tc>
                  <a:txBody>
                    <a:bodyPr/>
                    <a:lstStyle/>
                    <a:p>
                      <a:pPr indent="0" algn="l">
                        <a:lnSpc>
                          <a:spcPct val="100000"/>
                        </a:lnSpc>
                        <a:spcBef>
                          <a:spcPts val="0"/>
                        </a:spcBef>
                        <a:spcAft>
                          <a:spcPts val="0"/>
                        </a:spcAft>
                        <a:buNone/>
                      </a:pPr>
                      <a:r>
                        <a:rPr lang="zh-CN" sz="1000" spc="60">
                          <a:solidFill>
                            <a:schemeClr val="tx1"/>
                          </a:solidFill>
                          <a:latin typeface="微软雅黑 Light" panose="020B0502040204020203" pitchFamily="34" charset="-122"/>
                          <a:ea typeface="微软雅黑 Light" panose="020B0502040204020203" pitchFamily="34" charset="-122"/>
                        </a:rPr>
                        <a:t>高频腔决定的能量接受度</a:t>
                      </a:r>
                      <a:endParaRPr lang="zh-CN" altLang="en-US" sz="1000" spc="6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4</a:t>
                      </a:r>
                    </a:p>
                  </a:txBody>
                  <a:tcPr marL="107950" marR="107950" marT="38100" marB="38100" anchor="ctr"/>
                </a:tc>
                <a:tc>
                  <a:txBody>
                    <a:bodyPr/>
                    <a:lstStyle/>
                    <a:p>
                      <a:pPr indent="0" algn="ctr">
                        <a:lnSpc>
                          <a:spcPct val="100000"/>
                        </a:lnSpc>
                        <a:spcBef>
                          <a:spcPts val="0"/>
                        </a:spcBef>
                        <a:spcAft>
                          <a:spcPts val="0"/>
                        </a:spcAft>
                        <a:buNone/>
                      </a:pPr>
                      <a:r>
                        <a:rPr lang="en-US" sz="1000" spc="60" dirty="0">
                          <a:solidFill>
                            <a:schemeClr val="tx1"/>
                          </a:solidFill>
                          <a:latin typeface="微软雅黑 Light" panose="020B0502040204020203" pitchFamily="34" charset="-122"/>
                          <a:ea typeface="微软雅黑 Light" panose="020B0502040204020203" pitchFamily="34" charset="-122"/>
                        </a:rPr>
                        <a:t>%</a:t>
                      </a:r>
                      <a:endParaRPr lang="en-US" altLang="en-US" sz="1000" spc="6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6"/>
                  </a:ext>
                </a:extLst>
              </a:tr>
              <a:tr h="229796">
                <a:tc>
                  <a:txBody>
                    <a:bodyPr/>
                    <a:lstStyle/>
                    <a:p>
                      <a:pPr indent="0" algn="l">
                        <a:lnSpc>
                          <a:spcPct val="100000"/>
                        </a:lnSpc>
                        <a:spcBef>
                          <a:spcPts val="0"/>
                        </a:spcBef>
                        <a:spcAft>
                          <a:spcPts val="0"/>
                        </a:spcAft>
                        <a:buNone/>
                      </a:pPr>
                      <a:r>
                        <a:rPr lang="en-US" sz="1000" spc="60">
                          <a:solidFill>
                            <a:schemeClr val="tx1"/>
                          </a:solidFill>
                          <a:latin typeface="微软雅黑 Light" panose="020B0502040204020203" pitchFamily="34" charset="-122"/>
                          <a:ea typeface="微软雅黑 Light" panose="020B0502040204020203" pitchFamily="34" charset="-122"/>
                        </a:rPr>
                        <a:t>基频腔总峰值腔压2</a:t>
                      </a:r>
                      <a:endParaRPr lang="en-US" altLang="en-US" sz="1000" spc="6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dirty="0">
                          <a:solidFill>
                            <a:schemeClr val="tx1"/>
                          </a:solidFill>
                          <a:latin typeface="微软雅黑 Light" panose="020B0502040204020203" pitchFamily="34" charset="-122"/>
                          <a:ea typeface="微软雅黑 Light" panose="020B0502040204020203" pitchFamily="34" charset="-122"/>
                        </a:rPr>
                        <a:t>1.86</a:t>
                      </a:r>
                    </a:p>
                  </a:txBody>
                  <a:tcPr marL="107950" marR="107950" marT="38100" marB="38100" anchor="ctr"/>
                </a:tc>
                <a:tc>
                  <a:txBody>
                    <a:bodyPr/>
                    <a:lstStyle/>
                    <a:p>
                      <a:pPr indent="0" algn="ctr">
                        <a:lnSpc>
                          <a:spcPct val="100000"/>
                        </a:lnSpc>
                        <a:spcBef>
                          <a:spcPts val="0"/>
                        </a:spcBef>
                        <a:spcAft>
                          <a:spcPts val="0"/>
                        </a:spcAft>
                        <a:buNone/>
                      </a:pPr>
                      <a:r>
                        <a:rPr lang="en-US" sz="1000" spc="60" dirty="0">
                          <a:solidFill>
                            <a:schemeClr val="tx1"/>
                          </a:solidFill>
                          <a:latin typeface="微软雅黑 Light" panose="020B0502040204020203" pitchFamily="34" charset="-122"/>
                          <a:ea typeface="微软雅黑 Light" panose="020B0502040204020203" pitchFamily="34" charset="-122"/>
                        </a:rPr>
                        <a:t>MV</a:t>
                      </a:r>
                      <a:endParaRPr lang="en-US" altLang="en-US" sz="1000" spc="60" dirty="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7"/>
                  </a:ext>
                </a:extLst>
              </a:tr>
              <a:tr h="229796">
                <a:tc>
                  <a:txBody>
                    <a:bodyPr/>
                    <a:lstStyle/>
                    <a:p>
                      <a:pPr indent="0" algn="l">
                        <a:lnSpc>
                          <a:spcPct val="100000"/>
                        </a:lnSpc>
                        <a:spcBef>
                          <a:spcPts val="0"/>
                        </a:spcBef>
                        <a:spcAft>
                          <a:spcPts val="0"/>
                        </a:spcAft>
                        <a:buNone/>
                      </a:pPr>
                      <a:r>
                        <a:rPr lang="zh-CN" altLang="en-US" sz="1000" spc="60">
                          <a:solidFill>
                            <a:schemeClr val="tx1"/>
                          </a:solidFill>
                          <a:latin typeface="微软雅黑 Light" panose="020B0502040204020203" pitchFamily="34" charset="-122"/>
                          <a:ea typeface="微软雅黑 Light" panose="020B0502040204020203" pitchFamily="34" charset="-122"/>
                        </a:rPr>
                        <a:t>基频腔个数</a:t>
                      </a: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4</a:t>
                      </a:r>
                    </a:p>
                  </a:txBody>
                  <a:tcPr marL="107950" marR="107950" marT="38100" marB="38100" anchor="ctr"/>
                </a:tc>
                <a:tc>
                  <a:txBody>
                    <a:bodyPr/>
                    <a:lstStyle/>
                    <a:p>
                      <a:pPr indent="0" algn="ctr">
                        <a:lnSpc>
                          <a:spcPct val="100000"/>
                        </a:lnSpc>
                        <a:spcBef>
                          <a:spcPts val="0"/>
                        </a:spcBef>
                        <a:spcAft>
                          <a:spcPts val="0"/>
                        </a:spcAft>
                        <a:buNone/>
                      </a:pPr>
                      <a:endParaRPr lang="en-US" altLang="en-US" sz="1000" spc="60">
                        <a:solidFill>
                          <a:schemeClr val="tx1"/>
                        </a:solidFill>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18"/>
                  </a:ext>
                </a:extLst>
              </a:tr>
              <a:tr h="229796">
                <a:tc>
                  <a:txBody>
                    <a:bodyPr/>
                    <a:lstStyle/>
                    <a:p>
                      <a:pPr indent="0" algn="l">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同步辐射阻尼时间（x/y/z）</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zh-CN" sz="1000" spc="60">
                          <a:solidFill>
                            <a:schemeClr val="tx1"/>
                          </a:solidFill>
                          <a:latin typeface="微软雅黑 Light" panose="020B0502040204020203" pitchFamily="34" charset="-122"/>
                          <a:ea typeface="微软雅黑 Light" panose="020B0502040204020203" pitchFamily="34" charset="-122"/>
                        </a:rPr>
                        <a:t>14/20.9/13.9</a:t>
                      </a:r>
                    </a:p>
                  </a:txBody>
                  <a:tcPr marL="107950" marR="107950" marT="38100" marB="38100" anchor="ctr"/>
                </a:tc>
                <a:tc>
                  <a:txBody>
                    <a:bodyPr/>
                    <a:lstStyle/>
                    <a:p>
                      <a:pPr indent="0" algn="ctr">
                        <a:lnSpc>
                          <a:spcPct val="100000"/>
                        </a:lnSpc>
                        <a:spcBef>
                          <a:spcPts val="0"/>
                        </a:spcBef>
                        <a:spcAft>
                          <a:spcPts val="0"/>
                        </a:spcAft>
                        <a:buNone/>
                      </a:pPr>
                      <a:r>
                        <a:rPr lang="en-US" sz="1000" spc="60" dirty="0" err="1">
                          <a:latin typeface="微软雅黑 Light" panose="020B0502040204020203" pitchFamily="34" charset="-122"/>
                          <a:ea typeface="微软雅黑 Light" panose="020B0502040204020203" pitchFamily="34" charset="-122"/>
                        </a:rPr>
                        <a:t>ms</a:t>
                      </a:r>
                      <a:endParaRPr lang="en-US" altLang="en-US" sz="1000" spc="60" dirty="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20"/>
                  </a:ext>
                </a:extLst>
              </a:tr>
              <a:tr h="229796">
                <a:tc>
                  <a:txBody>
                    <a:bodyPr/>
                    <a:lstStyle/>
                    <a:p>
                      <a:pPr indent="0" algn="l">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束流功率（仅考虑同步辐射</a:t>
                      </a:r>
                      <a:r>
                        <a:rPr lang="zh-CN" altLang="en-US" sz="1000" spc="60">
                          <a:latin typeface="微软雅黑 Light" panose="020B0502040204020203" pitchFamily="34" charset="-122"/>
                          <a:ea typeface="微软雅黑 Light" panose="020B0502040204020203" pitchFamily="34" charset="-122"/>
                        </a:rPr>
                        <a:t>，包括</a:t>
                      </a:r>
                      <a:r>
                        <a:rPr lang="en-US" altLang="zh-CN" sz="1000" spc="60">
                          <a:latin typeface="微软雅黑 Light" panose="020B0502040204020203" pitchFamily="34" charset="-122"/>
                          <a:ea typeface="微软雅黑 Light" panose="020B0502040204020203" pitchFamily="34" charset="-122"/>
                        </a:rPr>
                        <a:t>10</a:t>
                      </a:r>
                      <a:r>
                        <a:rPr lang="zh-CN" altLang="en-US" sz="1000" spc="60">
                          <a:latin typeface="微软雅黑 Light" panose="020B0502040204020203" pitchFamily="34" charset="-122"/>
                          <a:ea typeface="微软雅黑 Light" panose="020B0502040204020203" pitchFamily="34" charset="-122"/>
                        </a:rPr>
                        <a:t>条插入件</a:t>
                      </a:r>
                      <a:r>
                        <a:rPr lang="en-US" sz="1000" spc="60">
                          <a:latin typeface="微软雅黑 Light" panose="020B0502040204020203" pitchFamily="34" charset="-122"/>
                          <a:ea typeface="微软雅黑 Light" panose="020B0502040204020203" pitchFamily="34" charset="-122"/>
                        </a:rPr>
                        <a:t>）</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a:solidFill>
                            <a:schemeClr val="tx1"/>
                          </a:solidFill>
                          <a:latin typeface="微软雅黑 Light" panose="020B0502040204020203" pitchFamily="34" charset="-122"/>
                          <a:ea typeface="微软雅黑 Light" panose="020B0502040204020203" pitchFamily="34" charset="-122"/>
                        </a:rPr>
                        <a:t>672.3</a:t>
                      </a:r>
                    </a:p>
                  </a:txBody>
                  <a:tcPr marL="107950" marR="107950" marT="38100" marB="38100" anchor="ctr"/>
                </a:tc>
                <a:tc>
                  <a:txBody>
                    <a:bodyPr/>
                    <a:lstStyle/>
                    <a:p>
                      <a:pPr indent="0" algn="ctr">
                        <a:lnSpc>
                          <a:spcPct val="100000"/>
                        </a:lnSpc>
                        <a:spcBef>
                          <a:spcPts val="0"/>
                        </a:spcBef>
                        <a:spcAft>
                          <a:spcPts val="0"/>
                        </a:spcAft>
                        <a:buNone/>
                      </a:pPr>
                      <a:r>
                        <a:rPr lang="en-US" sz="1000" spc="60">
                          <a:latin typeface="微软雅黑 Light" panose="020B0502040204020203" pitchFamily="34" charset="-122"/>
                          <a:ea typeface="微软雅黑 Light" panose="020B0502040204020203" pitchFamily="34" charset="-122"/>
                        </a:rPr>
                        <a:t>kW</a:t>
                      </a:r>
                      <a:endParaRPr lang="en-US" altLang="en-US" sz="1000" spc="6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21"/>
                  </a:ext>
                </a:extLst>
              </a:tr>
              <a:tr h="229796">
                <a:tc>
                  <a:txBody>
                    <a:bodyPr/>
                    <a:lstStyle/>
                    <a:p>
                      <a:pPr indent="0" algn="l">
                        <a:lnSpc>
                          <a:spcPct val="100000"/>
                        </a:lnSpc>
                        <a:spcBef>
                          <a:spcPts val="0"/>
                        </a:spcBef>
                        <a:spcAft>
                          <a:spcPts val="0"/>
                        </a:spcAft>
                        <a:buNone/>
                      </a:pPr>
                      <a:r>
                        <a:rPr lang="zh-CN" sz="1000" spc="60" dirty="0">
                          <a:latin typeface="微软雅黑 Light" panose="020B0502040204020203" pitchFamily="34" charset="-122"/>
                          <a:ea typeface="微软雅黑 Light" panose="020B0502040204020203" pitchFamily="34" charset="-122"/>
                        </a:rPr>
                        <a:t>束流功率（仅考虑阻抗）</a:t>
                      </a:r>
                      <a:endParaRPr lang="zh-CN" altLang="en-US" sz="1000" spc="60" dirty="0">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l">
                        <a:lnSpc>
                          <a:spcPct val="100000"/>
                        </a:lnSpc>
                        <a:spcBef>
                          <a:spcPts val="0"/>
                        </a:spcBef>
                        <a:spcAft>
                          <a:spcPts val="0"/>
                        </a:spcAft>
                        <a:buNone/>
                      </a:pPr>
                      <a:r>
                        <a:rPr lang="en-US" altLang="en-US" sz="1000" spc="60" dirty="0">
                          <a:solidFill>
                            <a:schemeClr val="tx1"/>
                          </a:solidFill>
                          <a:latin typeface="微软雅黑 Light" panose="020B0502040204020203" pitchFamily="34" charset="-122"/>
                          <a:ea typeface="微软雅黑 Light" panose="020B0502040204020203" pitchFamily="34" charset="-122"/>
                        </a:rPr>
                        <a:t>104</a:t>
                      </a:r>
                    </a:p>
                  </a:txBody>
                  <a:tcPr marL="107950" marR="107950" marT="38100" marB="38100" anchor="ctr"/>
                </a:tc>
                <a:tc>
                  <a:txBody>
                    <a:bodyPr/>
                    <a:lstStyle/>
                    <a:p>
                      <a:pPr indent="0" algn="ctr">
                        <a:lnSpc>
                          <a:spcPct val="100000"/>
                        </a:lnSpc>
                        <a:spcBef>
                          <a:spcPts val="0"/>
                        </a:spcBef>
                        <a:spcAft>
                          <a:spcPts val="0"/>
                        </a:spcAft>
                        <a:buNone/>
                      </a:pPr>
                      <a:r>
                        <a:rPr lang="en-US" sz="1000" spc="60" dirty="0">
                          <a:latin typeface="微软雅黑 Light" panose="020B0502040204020203" pitchFamily="34" charset="-122"/>
                          <a:ea typeface="微软雅黑 Light" panose="020B0502040204020203" pitchFamily="34" charset="-122"/>
                        </a:rPr>
                        <a:t>kW</a:t>
                      </a:r>
                      <a:endParaRPr lang="en-US" altLang="en-US" sz="1000" spc="60" dirty="0">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22"/>
                  </a:ext>
                </a:extLst>
              </a:tr>
            </a:tbl>
          </a:graphicData>
        </a:graphic>
      </p:graphicFrame>
      <p:pic>
        <p:nvPicPr>
          <p:cNvPr id="7" name="图片 6">
            <a:extLst>
              <a:ext uri="{FF2B5EF4-FFF2-40B4-BE49-F238E27FC236}">
                <a16:creationId xmlns:a16="http://schemas.microsoft.com/office/drawing/2014/main" id="{FAFFF87B-39D8-43D2-9E5E-85294257DAF9}"/>
              </a:ext>
            </a:extLst>
          </p:cNvPr>
          <p:cNvPicPr>
            <a:picLocks noChangeAspect="1"/>
          </p:cNvPicPr>
          <p:nvPr/>
        </p:nvPicPr>
        <p:blipFill>
          <a:blip r:embed="rId3"/>
          <a:stretch>
            <a:fillRect/>
          </a:stretch>
        </p:blipFill>
        <p:spPr>
          <a:xfrm>
            <a:off x="407367" y="3005789"/>
            <a:ext cx="5200578" cy="3600400"/>
          </a:xfrm>
          <a:prstGeom prst="rect">
            <a:avLst/>
          </a:prstGeom>
        </p:spPr>
      </p:pic>
      <p:sp>
        <p:nvSpPr>
          <p:cNvPr id="2" name="文本框 1">
            <a:extLst>
              <a:ext uri="{FF2B5EF4-FFF2-40B4-BE49-F238E27FC236}">
                <a16:creationId xmlns:a16="http://schemas.microsoft.com/office/drawing/2014/main" id="{BF3B0017-85EA-4189-ACE7-975A0A942D50}"/>
              </a:ext>
            </a:extLst>
          </p:cNvPr>
          <p:cNvSpPr txBox="1"/>
          <p:nvPr/>
        </p:nvSpPr>
        <p:spPr>
          <a:xfrm>
            <a:off x="1703512" y="2612782"/>
            <a:ext cx="2520280" cy="369332"/>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7BA-cell of SAPS SR</a:t>
            </a:r>
            <a:r>
              <a:rPr lang="zh-CN" altLang="en-US" dirty="0"/>
              <a:t> </a:t>
            </a:r>
          </a:p>
        </p:txBody>
      </p:sp>
      <p:sp>
        <p:nvSpPr>
          <p:cNvPr id="8" name="文本框 7">
            <a:extLst>
              <a:ext uri="{FF2B5EF4-FFF2-40B4-BE49-F238E27FC236}">
                <a16:creationId xmlns:a16="http://schemas.microsoft.com/office/drawing/2014/main" id="{F4EC8C86-92F6-48B3-AB2A-229D64B2E38C}"/>
              </a:ext>
            </a:extLst>
          </p:cNvPr>
          <p:cNvSpPr txBox="1"/>
          <p:nvPr/>
        </p:nvSpPr>
        <p:spPr bwMode="auto">
          <a:xfrm>
            <a:off x="7824192" y="1383891"/>
            <a:ext cx="2520280" cy="338554"/>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dirty="0"/>
              <a:t>主要物理参数 </a:t>
            </a:r>
          </a:p>
        </p:txBody>
      </p:sp>
    </p:spTree>
    <p:extLst>
      <p:ext uri="{BB962C8B-B14F-4D97-AF65-F5344CB8AC3E}">
        <p14:creationId xmlns:p14="http://schemas.microsoft.com/office/powerpoint/2010/main" val="3890460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0BD484A6-42A4-4C9D-A427-24197BF4C81B}"/>
              </a:ext>
            </a:extLst>
          </p:cNvPr>
          <p:cNvSpPr txBox="1"/>
          <p:nvPr/>
        </p:nvSpPr>
        <p:spPr bwMode="auto">
          <a:xfrm>
            <a:off x="7392144" y="1916832"/>
            <a:ext cx="4680520" cy="3269228"/>
          </a:xfrm>
          <a:prstGeom prst="rect">
            <a:avLst/>
          </a:prstGeom>
          <a:noFill/>
        </p:spPr>
        <p:txBody>
          <a:bodyPr wrap="square" rtlCol="0">
            <a:spAutoFit/>
          </a:bodyPr>
          <a:lstStyle/>
          <a:p>
            <a:pPr marL="285750" indent="-285750">
              <a:lnSpc>
                <a:spcPct val="150000"/>
              </a:lnSpc>
              <a:buFont typeface="Wingdings" panose="05000000000000000000" pitchFamily="2" charset="2"/>
              <a:buChar char="n"/>
            </a:pPr>
            <a:r>
              <a:rPr lang="en-US" altLang="zh-CN" dirty="0"/>
              <a:t>SAPS</a:t>
            </a:r>
            <a:r>
              <a:rPr lang="zh-CN" altLang="en-US" dirty="0"/>
              <a:t>储存环集体效应研究工作：</a:t>
            </a:r>
            <a:endParaRPr lang="en-US" altLang="zh-CN" dirty="0"/>
          </a:p>
          <a:p>
            <a:pPr marL="342900" indent="-342900">
              <a:lnSpc>
                <a:spcPct val="150000"/>
              </a:lnSpc>
              <a:buAutoNum type="arabicPeriod"/>
            </a:pPr>
            <a:endParaRPr lang="en-US" altLang="zh-CN" sz="1600" dirty="0"/>
          </a:p>
          <a:p>
            <a:pPr marL="342900" indent="-342900">
              <a:lnSpc>
                <a:spcPct val="200000"/>
              </a:lnSpc>
              <a:buAutoNum type="arabicPeriod"/>
            </a:pPr>
            <a:r>
              <a:rPr lang="zh-CN" altLang="en-US" sz="1600" dirty="0"/>
              <a:t>分析</a:t>
            </a:r>
            <a:r>
              <a:rPr lang="en-US" altLang="zh-CN" sz="1600" dirty="0"/>
              <a:t>SAPS</a:t>
            </a:r>
            <a:r>
              <a:rPr lang="zh-CN" altLang="en-US" sz="1600" dirty="0"/>
              <a:t>储存环上的各种束流集体效应，研究哪些是影响</a:t>
            </a:r>
            <a:r>
              <a:rPr lang="en-US" altLang="zh-CN" sz="1600" dirty="0"/>
              <a:t>SAPS</a:t>
            </a:r>
            <a:r>
              <a:rPr lang="zh-CN" altLang="en-US" sz="1600" dirty="0"/>
              <a:t>性能的主要效应；</a:t>
            </a:r>
            <a:endParaRPr lang="en-US" altLang="zh-CN" sz="1600" dirty="0"/>
          </a:p>
          <a:p>
            <a:pPr marL="342900" indent="-342900">
              <a:lnSpc>
                <a:spcPct val="200000"/>
              </a:lnSpc>
              <a:buAutoNum type="arabicPeriod"/>
            </a:pPr>
            <a:r>
              <a:rPr lang="zh-CN" altLang="en-US" sz="1600" dirty="0"/>
              <a:t>束流集体效应分析和</a:t>
            </a:r>
            <a:r>
              <a:rPr lang="en-US" altLang="zh-CN" sz="1600" dirty="0"/>
              <a:t>Lattice</a:t>
            </a:r>
            <a:r>
              <a:rPr lang="zh-CN" altLang="en-US" sz="1600" dirty="0"/>
              <a:t>物理设计进行迭代；</a:t>
            </a:r>
            <a:endParaRPr lang="en-US" altLang="zh-CN" sz="1600" dirty="0"/>
          </a:p>
          <a:p>
            <a:pPr marL="342900" indent="-342900">
              <a:lnSpc>
                <a:spcPct val="200000"/>
              </a:lnSpc>
              <a:buAutoNum type="arabicPeriod"/>
            </a:pPr>
            <a:r>
              <a:rPr lang="zh-CN" altLang="en-US" sz="1600" dirty="0"/>
              <a:t>研究提高</a:t>
            </a:r>
            <a:r>
              <a:rPr lang="en-US" altLang="zh-CN" sz="1600" dirty="0"/>
              <a:t>SAPS</a:t>
            </a:r>
            <a:r>
              <a:rPr lang="zh-CN" altLang="en-US" sz="1600" dirty="0"/>
              <a:t>储存环性能参数，如平均流强达到</a:t>
            </a:r>
            <a:r>
              <a:rPr lang="en-US" altLang="zh-CN" sz="1600" dirty="0"/>
              <a:t>500mA</a:t>
            </a:r>
            <a:r>
              <a:rPr lang="zh-CN" altLang="en-US" sz="1600" dirty="0"/>
              <a:t>的可行性和手段；</a:t>
            </a:r>
            <a:endParaRPr lang="en-US" altLang="zh-CN" sz="1600" dirty="0"/>
          </a:p>
        </p:txBody>
      </p:sp>
      <p:sp>
        <p:nvSpPr>
          <p:cNvPr id="8" name="标题 1">
            <a:extLst>
              <a:ext uri="{FF2B5EF4-FFF2-40B4-BE49-F238E27FC236}">
                <a16:creationId xmlns:a16="http://schemas.microsoft.com/office/drawing/2014/main" id="{357462EE-474E-4324-877D-091A2C692EA1}"/>
              </a:ext>
            </a:extLst>
          </p:cNvPr>
          <p:cNvSpPr>
            <a:spLocks noGrp="1"/>
          </p:cNvSpPr>
          <p:nvPr>
            <p:ph type="title"/>
          </p:nvPr>
        </p:nvSpPr>
        <p:spPr/>
        <p:txBody>
          <a:bodyPr/>
          <a:lstStyle/>
          <a:p>
            <a:r>
              <a:rPr lang="zh-CN" altLang="en-US"/>
              <a:t>背景</a:t>
            </a:r>
            <a:endParaRPr lang="zh-CN" altLang="en-US" dirty="0"/>
          </a:p>
        </p:txBody>
      </p:sp>
      <p:pic>
        <p:nvPicPr>
          <p:cNvPr id="6" name="图片 5">
            <a:extLst>
              <a:ext uri="{FF2B5EF4-FFF2-40B4-BE49-F238E27FC236}">
                <a16:creationId xmlns:a16="http://schemas.microsoft.com/office/drawing/2014/main" id="{B694746C-D12B-4858-BC64-9766D2BDEBDE}"/>
              </a:ext>
            </a:extLst>
          </p:cNvPr>
          <p:cNvPicPr>
            <a:picLocks noChangeAspect="1"/>
          </p:cNvPicPr>
          <p:nvPr/>
        </p:nvPicPr>
        <p:blipFill>
          <a:blip r:embed="rId2"/>
          <a:stretch>
            <a:fillRect/>
          </a:stretch>
        </p:blipFill>
        <p:spPr>
          <a:xfrm>
            <a:off x="263352" y="1772816"/>
            <a:ext cx="6768752" cy="4615980"/>
          </a:xfrm>
          <a:prstGeom prst="rect">
            <a:avLst/>
          </a:prstGeom>
        </p:spPr>
      </p:pic>
    </p:spTree>
    <p:extLst>
      <p:ext uri="{BB962C8B-B14F-4D97-AF65-F5344CB8AC3E}">
        <p14:creationId xmlns:p14="http://schemas.microsoft.com/office/powerpoint/2010/main" val="4090405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内容占位符 2"/>
          <p:cNvSpPr>
            <a:spLocks noGrp="1"/>
          </p:cNvSpPr>
          <p:nvPr>
            <p:ph idx="1"/>
          </p:nvPr>
        </p:nvSpPr>
        <p:spPr bwMode="auto">
          <a:xfrm>
            <a:off x="573729" y="1367117"/>
            <a:ext cx="4609728" cy="477707"/>
          </a:xfrm>
        </p:spPr>
        <p:txBody>
          <a:bodyPr>
            <a:normAutofit/>
          </a:bodyPr>
          <a:lstStyle/>
          <a:p>
            <a:pPr>
              <a:buFont typeface="Wingdings" panose="05000000000000000000" pitchFamily="2" charset="2"/>
              <a:buChar char="n"/>
              <a:defRPr/>
            </a:pPr>
            <a:r>
              <a:rPr lang="zh-CN" altLang="en-US" sz="2000" dirty="0"/>
              <a:t> 基频腔和三次谐波腔参数</a:t>
            </a:r>
            <a:r>
              <a:rPr lang="zh-CN" sz="2000" dirty="0"/>
              <a:t>：</a:t>
            </a:r>
            <a:endParaRPr lang="en-US" sz="2000" dirty="0"/>
          </a:p>
        </p:txBody>
      </p:sp>
      <p:sp>
        <p:nvSpPr>
          <p:cNvPr id="6" name="标题 1">
            <a:extLst>
              <a:ext uri="{FF2B5EF4-FFF2-40B4-BE49-F238E27FC236}">
                <a16:creationId xmlns:a16="http://schemas.microsoft.com/office/drawing/2014/main" id="{B3544CF1-8036-4818-B27C-BDDFB60EE29E}"/>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高频参数和阻抗</a:t>
            </a:r>
          </a:p>
        </p:txBody>
      </p:sp>
      <p:sp>
        <p:nvSpPr>
          <p:cNvPr id="7" name="内容占位符 2">
            <a:extLst>
              <a:ext uri="{FF2B5EF4-FFF2-40B4-BE49-F238E27FC236}">
                <a16:creationId xmlns:a16="http://schemas.microsoft.com/office/drawing/2014/main" id="{550F01A7-B6FF-414D-991C-05BFBBAC7389}"/>
              </a:ext>
            </a:extLst>
          </p:cNvPr>
          <p:cNvSpPr txBox="1">
            <a:spLocks/>
          </p:cNvSpPr>
          <p:nvPr/>
        </p:nvSpPr>
        <p:spPr bwMode="auto">
          <a:xfrm>
            <a:off x="6528048" y="1367117"/>
            <a:ext cx="4609728" cy="1073739"/>
          </a:xfrm>
          <a:prstGeom prst="rect">
            <a:avLst/>
          </a:prstGeom>
        </p:spPr>
        <p:txBody>
          <a:bodyPr vert="horz" lIns="91440" tIns="45720" rIns="91440" bIns="45720" rtlCol="0">
            <a:normAutofit/>
          </a:bodyPr>
          <a:lstStyle>
            <a:lvl1pPr marL="228600" indent="-228600">
              <a:lnSpc>
                <a:spcPct val="90000"/>
              </a:lnSpc>
              <a:spcBef>
                <a:spcPts val="1000"/>
              </a:spcBef>
              <a:buFont typeface="Wingdings" panose="05000000000000000000" pitchFamily="2" charset="2"/>
              <a:buChar char="n"/>
              <a:defRPr sz="2000">
                <a:solidFill>
                  <a:schemeClr val="tx1">
                    <a:lumMod val="75000"/>
                  </a:schemeClr>
                </a:solidFill>
                <a:latin typeface="黑体"/>
                <a:ea typeface="黑体"/>
              </a:defRPr>
            </a:lvl1pPr>
            <a:lvl2pPr marL="685800" indent="-228600">
              <a:lnSpc>
                <a:spcPct val="90000"/>
              </a:lnSpc>
              <a:spcBef>
                <a:spcPts val="500"/>
              </a:spcBef>
              <a:buFont typeface="Arial"/>
              <a:buChar char="•"/>
              <a:defRPr sz="2400">
                <a:solidFill>
                  <a:schemeClr val="tx1">
                    <a:lumMod val="75000"/>
                  </a:schemeClr>
                </a:solidFill>
                <a:latin typeface="黑体"/>
                <a:ea typeface="黑体"/>
              </a:defRPr>
            </a:lvl2pPr>
            <a:lvl3pPr marL="1143000" indent="-228600">
              <a:lnSpc>
                <a:spcPct val="90000"/>
              </a:lnSpc>
              <a:spcBef>
                <a:spcPts val="500"/>
              </a:spcBef>
              <a:buFont typeface="Arial"/>
              <a:buChar char="•"/>
              <a:defRPr sz="2000">
                <a:solidFill>
                  <a:schemeClr val="tx1">
                    <a:lumMod val="75000"/>
                  </a:schemeClr>
                </a:solidFill>
                <a:latin typeface="黑体"/>
                <a:ea typeface="黑体"/>
              </a:defRPr>
            </a:lvl3pPr>
            <a:lvl4pPr marL="1600200" indent="-228600">
              <a:lnSpc>
                <a:spcPct val="90000"/>
              </a:lnSpc>
              <a:spcBef>
                <a:spcPts val="500"/>
              </a:spcBef>
              <a:buFont typeface="Arial"/>
              <a:buChar char="•"/>
              <a:defRPr>
                <a:solidFill>
                  <a:schemeClr val="tx1">
                    <a:lumMod val="75000"/>
                  </a:schemeClr>
                </a:solidFill>
                <a:latin typeface="黑体"/>
                <a:ea typeface="黑体"/>
              </a:defRPr>
            </a:lvl4pPr>
            <a:lvl5pPr marL="2057400" indent="-228600">
              <a:lnSpc>
                <a:spcPct val="90000"/>
              </a:lnSpc>
              <a:spcBef>
                <a:spcPts val="500"/>
              </a:spcBef>
              <a:buFont typeface="Arial"/>
              <a:buChar char="•"/>
              <a:defRPr>
                <a:solidFill>
                  <a:schemeClr val="tx1">
                    <a:lumMod val="75000"/>
                  </a:schemeClr>
                </a:solidFill>
                <a:latin typeface="黑体"/>
                <a:ea typeface="黑体"/>
              </a:defRPr>
            </a:lvl5pPr>
            <a:lvl6pPr marL="2514600" indent="-228600">
              <a:lnSpc>
                <a:spcPct val="90000"/>
              </a:lnSpc>
              <a:spcBef>
                <a:spcPts val="500"/>
              </a:spcBef>
              <a:buFont typeface="Arial"/>
              <a:buChar char="•"/>
            </a:lvl6pPr>
            <a:lvl7pPr marL="2971800" indent="-228600">
              <a:lnSpc>
                <a:spcPct val="90000"/>
              </a:lnSpc>
              <a:spcBef>
                <a:spcPts val="500"/>
              </a:spcBef>
              <a:buFont typeface="Arial"/>
              <a:buChar char="•"/>
            </a:lvl7pPr>
            <a:lvl8pPr marL="3429000" indent="-228600">
              <a:lnSpc>
                <a:spcPct val="90000"/>
              </a:lnSpc>
              <a:spcBef>
                <a:spcPts val="500"/>
              </a:spcBef>
              <a:buFont typeface="Arial"/>
              <a:buChar char="•"/>
            </a:lvl8pPr>
            <a:lvl9pPr marL="3886200" indent="-228600">
              <a:lnSpc>
                <a:spcPct val="90000"/>
              </a:lnSpc>
              <a:spcBef>
                <a:spcPts val="500"/>
              </a:spcBef>
              <a:buFont typeface="Arial"/>
              <a:buChar char="•"/>
            </a:lvl9pPr>
          </a:lstStyle>
          <a:p>
            <a:r>
              <a:rPr lang="zh-CN" altLang="en-US" dirty="0"/>
              <a:t> 阻抗模型：</a:t>
            </a:r>
            <a:endParaRPr lang="en-US" dirty="0"/>
          </a:p>
          <a:p>
            <a:pPr lvl="1"/>
            <a:r>
              <a:rPr lang="en-US" altLang="zh-CN" sz="1800" dirty="0"/>
              <a:t>HEPS</a:t>
            </a:r>
            <a:r>
              <a:rPr lang="zh-CN" altLang="en-US" sz="1800" dirty="0"/>
              <a:t>阻抗模型</a:t>
            </a:r>
            <a:endParaRPr lang="en-US" altLang="zh-CN" sz="1800" dirty="0"/>
          </a:p>
          <a:p>
            <a:pPr lvl="1"/>
            <a:r>
              <a:rPr lang="zh-CN" altLang="en-US" sz="1800" dirty="0"/>
              <a:t>阻抗壁</a:t>
            </a:r>
            <a:endParaRPr lang="en-US" altLang="zh-CN" sz="1800" dirty="0"/>
          </a:p>
        </p:txBody>
      </p:sp>
      <p:graphicFrame>
        <p:nvGraphicFramePr>
          <p:cNvPr id="8" name="表格 7">
            <a:extLst>
              <a:ext uri="{FF2B5EF4-FFF2-40B4-BE49-F238E27FC236}">
                <a16:creationId xmlns:a16="http://schemas.microsoft.com/office/drawing/2014/main" id="{3E29694C-0C11-49AB-A656-35CE086CF213}"/>
              </a:ext>
            </a:extLst>
          </p:cNvPr>
          <p:cNvGraphicFramePr/>
          <p:nvPr>
            <p:custDataLst>
              <p:tags r:id="rId1"/>
            </p:custDataLst>
            <p:extLst>
              <p:ext uri="{D42A27DB-BD31-4B8C-83A1-F6EECF244321}">
                <p14:modId xmlns:p14="http://schemas.microsoft.com/office/powerpoint/2010/main" val="1999573751"/>
              </p:ext>
            </p:extLst>
          </p:nvPr>
        </p:nvGraphicFramePr>
        <p:xfrm>
          <a:off x="1060696" y="2222289"/>
          <a:ext cx="4067843" cy="1607820"/>
        </p:xfrm>
        <a:graphic>
          <a:graphicData uri="http://schemas.openxmlformats.org/drawingml/2006/table">
            <a:tbl>
              <a:tblPr firstRow="1" bandRow="1"/>
              <a:tblGrid>
                <a:gridCol w="2185609">
                  <a:extLst>
                    <a:ext uri="{9D8B030D-6E8A-4147-A177-3AD203B41FA5}">
                      <a16:colId xmlns:a16="http://schemas.microsoft.com/office/drawing/2014/main" val="20000"/>
                    </a:ext>
                  </a:extLst>
                </a:gridCol>
                <a:gridCol w="1028211">
                  <a:extLst>
                    <a:ext uri="{9D8B030D-6E8A-4147-A177-3AD203B41FA5}">
                      <a16:colId xmlns:a16="http://schemas.microsoft.com/office/drawing/2014/main" val="20006"/>
                    </a:ext>
                  </a:extLst>
                </a:gridCol>
                <a:gridCol w="854023">
                  <a:extLst>
                    <a:ext uri="{9D8B030D-6E8A-4147-A177-3AD203B41FA5}">
                      <a16:colId xmlns:a16="http://schemas.microsoft.com/office/drawing/2014/main" val="20007"/>
                    </a:ext>
                  </a:extLst>
                </a:gridCol>
              </a:tblGrid>
              <a:tr h="0">
                <a:tc>
                  <a:txBody>
                    <a:bodyPr/>
                    <a:lstStyle/>
                    <a:p>
                      <a:pPr indent="0" algn="ctr">
                        <a:lnSpc>
                          <a:spcPct val="100000"/>
                        </a:lnSpc>
                        <a:spcBef>
                          <a:spcPts val="0"/>
                        </a:spcBef>
                        <a:spcAft>
                          <a:spcPts val="0"/>
                        </a:spcAft>
                        <a:buNone/>
                      </a:pPr>
                      <a:r>
                        <a:rPr lang="en-US" altLang="zh-CN"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Parameters</a:t>
                      </a:r>
                      <a:endParaRPr lang="zh-CN"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zh-CN"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Value</a:t>
                      </a:r>
                      <a:endParaRPr lang="en-US" altLang="en-US"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zh-CN"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rPr>
                        <a:t>Unit</a:t>
                      </a:r>
                      <a:endParaRPr lang="zh-CN" sz="1050" b="1" spc="120" dirty="0">
                        <a:solidFill>
                          <a:schemeClr val="bg1">
                            <a:lumMod val="10000"/>
                          </a:schemeClr>
                        </a:solidFill>
                        <a:effectLst>
                          <a:outerShdw blurRad="38100" dist="38100" dir="2700000" algn="tl">
                            <a:srgbClr val="000000">
                              <a:alpha val="43137"/>
                            </a:srgbClr>
                          </a:outerShdw>
                        </a:effectLst>
                        <a:latin typeface="微软雅黑 Light" panose="020B0502040204020203" pitchFamily="34" charset="-122"/>
                        <a:ea typeface="微软雅黑 Light" panose="020B0502040204020203" pitchFamily="34" charset="-122"/>
                      </a:endParaRPr>
                    </a:p>
                  </a:txBody>
                  <a:tcPr marL="107950" marR="107950" marT="38100" marB="38100" anchor="ctr"/>
                </a:tc>
                <a:extLst>
                  <a:ext uri="{0D108BD9-81ED-4DB2-BD59-A6C34878D82A}">
                    <a16:rowId xmlns:a16="http://schemas.microsoft.com/office/drawing/2014/main" val="10000"/>
                  </a:ext>
                </a:extLst>
              </a:tr>
              <a:tr h="0">
                <a:tc>
                  <a:txBody>
                    <a:bodyPr/>
                    <a:lstStyle/>
                    <a:p>
                      <a:pPr indent="0" algn="l">
                        <a:lnSpc>
                          <a:spcPct val="100000"/>
                        </a:lnSpc>
                        <a:spcBef>
                          <a:spcPts val="0"/>
                        </a:spcBef>
                        <a:spcAft>
                          <a:spcPts val="0"/>
                        </a:spcAft>
                        <a:buNone/>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基频腔频率</a:t>
                      </a:r>
                      <a:endParaRPr lang="zh-CN" sz="1000" b="1" spc="60" baseline="0" dirty="0">
                        <a:solidFill>
                          <a:schemeClr val="bg1">
                            <a:lumMod val="10000"/>
                          </a:schemeClr>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166.67</a:t>
                      </a: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latin typeface="微软雅黑" panose="020B0503020204020204" pitchFamily="34" charset="-122"/>
                          <a:ea typeface="微软雅黑" panose="020B0503020204020204" pitchFamily="34" charset="-122"/>
                        </a:rPr>
                        <a:t>MHz</a:t>
                      </a:r>
                    </a:p>
                  </a:txBody>
                  <a:tcPr marL="107950" marR="107950" marT="38100" marB="38100" anchor="ctr"/>
                </a:tc>
                <a:extLst>
                  <a:ext uri="{0D108BD9-81ED-4DB2-BD59-A6C34878D82A}">
                    <a16:rowId xmlns:a16="http://schemas.microsoft.com/office/drawing/2014/main" val="10001"/>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基频总腔压</a:t>
                      </a:r>
                      <a:endParaRPr lang="zh-CN" altLang="zh-CN" sz="1000" b="1" spc="60" baseline="0" dirty="0">
                        <a:solidFill>
                          <a:schemeClr val="bg1">
                            <a:lumMod val="10000"/>
                          </a:schemeClr>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1.86</a:t>
                      </a:r>
                    </a:p>
                  </a:txBody>
                  <a:tcPr marL="107950" marR="107950" marT="38100" marB="38100" anchor="ctr"/>
                </a:tc>
                <a:tc>
                  <a:txBody>
                    <a:bodyPr/>
                    <a:lstStyle/>
                    <a:p>
                      <a:pPr indent="0" algn="ctr">
                        <a:lnSpc>
                          <a:spcPct val="100000"/>
                        </a:lnSpc>
                        <a:spcBef>
                          <a:spcPts val="0"/>
                        </a:spcBef>
                        <a:spcAft>
                          <a:spcPts val="0"/>
                        </a:spcAft>
                        <a:buNone/>
                      </a:pPr>
                      <a:r>
                        <a:rPr lang="en-US" altLang="zh-CN" sz="1000" b="0" spc="60" dirty="0">
                          <a:latin typeface="微软雅黑" panose="020B0503020204020204" pitchFamily="34" charset="-122"/>
                          <a:ea typeface="微软雅黑" panose="020B0503020204020204" pitchFamily="34" charset="-122"/>
                        </a:rPr>
                        <a:t>MV</a:t>
                      </a:r>
                      <a:endParaRPr lang="en-US" altLang="en-US" sz="1000" b="0" spc="60" dirty="0">
                        <a:latin typeface="微软雅黑" panose="020B0503020204020204" pitchFamily="34" charset="-122"/>
                        <a:ea typeface="微软雅黑" panose="020B0503020204020204" pitchFamily="34" charset="-122"/>
                      </a:endParaRPr>
                    </a:p>
                  </a:txBody>
                  <a:tcPr marL="107950" marR="107950" marT="38100" marB="38100" anchor="ctr"/>
                </a:tc>
                <a:extLst>
                  <a:ext uri="{0D108BD9-81ED-4DB2-BD59-A6C34878D82A}">
                    <a16:rowId xmlns:a16="http://schemas.microsoft.com/office/drawing/2014/main" val="10002"/>
                  </a:ext>
                </a:extLst>
              </a:tr>
              <a:tr h="0">
                <a:tc>
                  <a:txBody>
                    <a:bodyPr/>
                    <a:lstStyle/>
                    <a:p>
                      <a:pPr indent="0" algn="l">
                        <a:lnSpc>
                          <a:spcPct val="100000"/>
                        </a:lnSpc>
                        <a:spcBef>
                          <a:spcPts val="0"/>
                        </a:spcBef>
                        <a:spcAft>
                          <a:spcPts val="0"/>
                        </a:spcAft>
                        <a:buNone/>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基频腔相位</a:t>
                      </a: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2.563</a:t>
                      </a:r>
                    </a:p>
                  </a:txBody>
                  <a:tcPr marL="107950" marR="107950" marT="38100" marB="38100" anchor="ctr"/>
                </a:tc>
                <a:tc>
                  <a:txBody>
                    <a:bodyPr/>
                    <a:lstStyle/>
                    <a:p>
                      <a:pPr indent="0" algn="ctr">
                        <a:lnSpc>
                          <a:spcPct val="100000"/>
                        </a:lnSpc>
                        <a:spcBef>
                          <a:spcPts val="0"/>
                        </a:spcBef>
                        <a:spcAft>
                          <a:spcPts val="0"/>
                        </a:spcAft>
                        <a:buNone/>
                      </a:pPr>
                      <a:r>
                        <a:rPr lang="en-US" altLang="zh-CN" sz="1000" b="0" spc="60" dirty="0">
                          <a:latin typeface="微软雅黑" panose="020B0503020204020204" pitchFamily="34" charset="-122"/>
                          <a:ea typeface="微软雅黑" panose="020B0503020204020204" pitchFamily="34" charset="-122"/>
                        </a:rPr>
                        <a:t>Rad</a:t>
                      </a:r>
                      <a:endParaRPr lang="en-US" altLang="en-US" sz="1000" b="0" spc="60" dirty="0">
                        <a:latin typeface="微软雅黑" panose="020B0503020204020204" pitchFamily="34" charset="-122"/>
                        <a:ea typeface="微软雅黑" panose="020B0503020204020204" pitchFamily="34" charset="-122"/>
                      </a:endParaRPr>
                    </a:p>
                  </a:txBody>
                  <a:tcPr marL="107950" marR="107950" marT="38100" marB="38100" anchor="ctr"/>
                </a:tc>
                <a:extLst>
                  <a:ext uri="{0D108BD9-81ED-4DB2-BD59-A6C34878D82A}">
                    <a16:rowId xmlns:a16="http://schemas.microsoft.com/office/drawing/2014/main" val="10003"/>
                  </a:ext>
                </a:extLst>
              </a:tr>
              <a:tr h="0">
                <a:tc>
                  <a:txBody>
                    <a:bodyPr/>
                    <a:lstStyle/>
                    <a:p>
                      <a:pPr indent="0" algn="l">
                        <a:lnSpc>
                          <a:spcPct val="100000"/>
                        </a:lnSpc>
                        <a:spcBef>
                          <a:spcPts val="0"/>
                        </a:spcBef>
                        <a:spcAft>
                          <a:spcPts val="0"/>
                        </a:spcAft>
                        <a:buNone/>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谐波腔频率</a:t>
                      </a:r>
                      <a:endParaRPr lang="zh-CN" sz="1000" b="1" spc="60" baseline="0" dirty="0">
                        <a:solidFill>
                          <a:schemeClr val="bg1">
                            <a:lumMod val="10000"/>
                          </a:schemeClr>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500.00</a:t>
                      </a: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latin typeface="微软雅黑" panose="020B0503020204020204" pitchFamily="34" charset="-122"/>
                          <a:ea typeface="微软雅黑" panose="020B0503020204020204" pitchFamily="34" charset="-122"/>
                        </a:rPr>
                        <a:t>MHz</a:t>
                      </a:r>
                    </a:p>
                  </a:txBody>
                  <a:tcPr marL="107950" marR="107950" marT="38100" marB="38100" anchor="ctr"/>
                </a:tc>
                <a:extLst>
                  <a:ext uri="{0D108BD9-81ED-4DB2-BD59-A6C34878D82A}">
                    <a16:rowId xmlns:a16="http://schemas.microsoft.com/office/drawing/2014/main" val="10004"/>
                  </a:ext>
                </a:extLst>
              </a:tr>
              <a:tr h="0">
                <a:tc>
                  <a: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谐波腔总腔压</a:t>
                      </a:r>
                      <a:endParaRPr lang="zh-CN" altLang="zh-CN" sz="1000" b="1" spc="60" baseline="0" dirty="0">
                        <a:solidFill>
                          <a:schemeClr val="bg1">
                            <a:lumMod val="10000"/>
                          </a:schemeClr>
                        </a:solidFill>
                        <a:latin typeface="微软雅黑 Light" panose="020B0502040204020203" pitchFamily="34" charset="-122"/>
                        <a:ea typeface="微软雅黑 Light" panose="020B0502040204020203" pitchFamily="34" charset="-122"/>
                      </a:endParaRP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0.531</a:t>
                      </a:r>
                    </a:p>
                  </a:txBody>
                  <a:tcPr marL="107950" marR="107950" marT="38100" marB="38100" anchor="ctr"/>
                </a:tc>
                <a:tc>
                  <a:txBody>
                    <a:bodyPr/>
                    <a:lstStyle/>
                    <a:p>
                      <a:pPr indent="0" algn="ctr">
                        <a:lnSpc>
                          <a:spcPct val="100000"/>
                        </a:lnSpc>
                        <a:spcBef>
                          <a:spcPts val="0"/>
                        </a:spcBef>
                        <a:spcAft>
                          <a:spcPts val="0"/>
                        </a:spcAft>
                        <a:buNone/>
                      </a:pPr>
                      <a:r>
                        <a:rPr lang="en-US" altLang="zh-CN" sz="1000" b="0" spc="60" dirty="0">
                          <a:latin typeface="微软雅黑" panose="020B0503020204020204" pitchFamily="34" charset="-122"/>
                          <a:ea typeface="微软雅黑" panose="020B0503020204020204" pitchFamily="34" charset="-122"/>
                        </a:rPr>
                        <a:t>MV</a:t>
                      </a:r>
                      <a:endParaRPr lang="en-US" altLang="en-US" sz="1000" b="0" spc="60" dirty="0">
                        <a:latin typeface="微软雅黑" panose="020B0503020204020204" pitchFamily="34" charset="-122"/>
                        <a:ea typeface="微软雅黑" panose="020B0503020204020204" pitchFamily="34" charset="-122"/>
                      </a:endParaRPr>
                    </a:p>
                  </a:txBody>
                  <a:tcPr marL="107950" marR="107950" marT="38100" marB="38100" anchor="ctr"/>
                </a:tc>
                <a:extLst>
                  <a:ext uri="{0D108BD9-81ED-4DB2-BD59-A6C34878D82A}">
                    <a16:rowId xmlns:a16="http://schemas.microsoft.com/office/drawing/2014/main" val="10005"/>
                  </a:ext>
                </a:extLst>
              </a:tr>
              <a:tr h="0">
                <a:tc>
                  <a:txBody>
                    <a:bodyPr/>
                    <a:lstStyle/>
                    <a:p>
                      <a:pPr indent="0" algn="l">
                        <a:lnSpc>
                          <a:spcPct val="100000"/>
                        </a:lnSpc>
                        <a:spcBef>
                          <a:spcPts val="0"/>
                        </a:spcBef>
                        <a:spcAft>
                          <a:spcPts val="0"/>
                        </a:spcAft>
                        <a:buNone/>
                      </a:pPr>
                      <a:r>
                        <a:rPr lang="zh-CN" altLang="en-US" sz="1000" b="1" spc="60" baseline="0" dirty="0">
                          <a:solidFill>
                            <a:schemeClr val="bg1">
                              <a:lumMod val="10000"/>
                            </a:schemeClr>
                          </a:solidFill>
                          <a:latin typeface="微软雅黑 Light" panose="020B0502040204020203" pitchFamily="34" charset="-122"/>
                          <a:ea typeface="微软雅黑 Light" panose="020B0502040204020203" pitchFamily="34" charset="-122"/>
                        </a:rPr>
                        <a:t>谐波频腔相位</a:t>
                      </a:r>
                    </a:p>
                  </a:txBody>
                  <a:tcPr marL="107950" marR="107950" marT="38100" marB="38100" anchor="ctr"/>
                </a:tc>
                <a:tc>
                  <a:txBody>
                    <a:bodyPr/>
                    <a:lstStyle/>
                    <a:p>
                      <a:pPr indent="0" algn="ctr">
                        <a:lnSpc>
                          <a:spcPct val="100000"/>
                        </a:lnSpc>
                        <a:spcBef>
                          <a:spcPts val="0"/>
                        </a:spcBef>
                        <a:spcAft>
                          <a:spcPts val="0"/>
                        </a:spcAft>
                        <a:buNone/>
                      </a:pPr>
                      <a:r>
                        <a:rPr lang="en-US" altLang="en-US" sz="1000" b="0" spc="60" dirty="0">
                          <a:solidFill>
                            <a:schemeClr val="tx1"/>
                          </a:solidFill>
                          <a:latin typeface="微软雅黑" panose="020B0503020204020204" pitchFamily="34" charset="-122"/>
                          <a:ea typeface="微软雅黑" panose="020B0503020204020204" pitchFamily="34" charset="-122"/>
                        </a:rPr>
                        <a:t>6.069</a:t>
                      </a:r>
                    </a:p>
                  </a:txBody>
                  <a:tcPr marL="107950" marR="107950" marT="38100" marB="38100" anchor="ctr"/>
                </a:tc>
                <a:tc>
                  <a:txBody>
                    <a:bodyPr/>
                    <a:lstStyle/>
                    <a:p>
                      <a:pPr indent="0" algn="ctr">
                        <a:lnSpc>
                          <a:spcPct val="100000"/>
                        </a:lnSpc>
                        <a:spcBef>
                          <a:spcPts val="0"/>
                        </a:spcBef>
                        <a:spcAft>
                          <a:spcPts val="0"/>
                        </a:spcAft>
                        <a:buNone/>
                      </a:pPr>
                      <a:r>
                        <a:rPr lang="en-US" altLang="zh-CN" sz="1000" b="0" spc="60" dirty="0">
                          <a:latin typeface="微软雅黑" panose="020B0503020204020204" pitchFamily="34" charset="-122"/>
                          <a:ea typeface="微软雅黑" panose="020B0503020204020204" pitchFamily="34" charset="-122"/>
                        </a:rPr>
                        <a:t>Rad</a:t>
                      </a:r>
                      <a:endParaRPr lang="en-US" altLang="en-US" sz="1000" b="0" spc="60" dirty="0">
                        <a:latin typeface="微软雅黑" panose="020B0503020204020204" pitchFamily="34" charset="-122"/>
                        <a:ea typeface="微软雅黑" panose="020B0503020204020204" pitchFamily="34" charset="-122"/>
                      </a:endParaRPr>
                    </a:p>
                  </a:txBody>
                  <a:tcPr marL="107950" marR="107950" marT="38100" marB="38100" anchor="ctr"/>
                </a:tc>
                <a:extLst>
                  <a:ext uri="{0D108BD9-81ED-4DB2-BD59-A6C34878D82A}">
                    <a16:rowId xmlns:a16="http://schemas.microsoft.com/office/drawing/2014/main" val="3767747350"/>
                  </a:ext>
                </a:extLst>
              </a:tr>
            </a:tbl>
          </a:graphicData>
        </a:graphic>
      </p:graphicFrame>
      <p:sp>
        <p:nvSpPr>
          <p:cNvPr id="2" name="文本框 1">
            <a:extLst>
              <a:ext uri="{FF2B5EF4-FFF2-40B4-BE49-F238E27FC236}">
                <a16:creationId xmlns:a16="http://schemas.microsoft.com/office/drawing/2014/main" id="{5760D554-27A2-4454-A1BD-380510E44C39}"/>
              </a:ext>
            </a:extLst>
          </p:cNvPr>
          <p:cNvSpPr txBox="1"/>
          <p:nvPr/>
        </p:nvSpPr>
        <p:spPr>
          <a:xfrm>
            <a:off x="443324" y="1853352"/>
            <a:ext cx="2268859" cy="369332"/>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高频参数：</a:t>
            </a:r>
          </a:p>
        </p:txBody>
      </p:sp>
      <p:sp>
        <p:nvSpPr>
          <p:cNvPr id="9" name="文本框 8">
            <a:extLst>
              <a:ext uri="{FF2B5EF4-FFF2-40B4-BE49-F238E27FC236}">
                <a16:creationId xmlns:a16="http://schemas.microsoft.com/office/drawing/2014/main" id="{BB398D09-F48D-4646-B6AF-263838AF64CC}"/>
              </a:ext>
            </a:extLst>
          </p:cNvPr>
          <p:cNvSpPr txBox="1"/>
          <p:nvPr/>
        </p:nvSpPr>
        <p:spPr bwMode="auto">
          <a:xfrm>
            <a:off x="443324" y="3830109"/>
            <a:ext cx="4746357" cy="83779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dirty="0"/>
              <a:t>束长拉伸：</a:t>
            </a:r>
            <a:endParaRPr lang="en-US" altLang="zh-CN" dirty="0"/>
          </a:p>
          <a:p>
            <a:pPr>
              <a:lnSpc>
                <a:spcPct val="150000"/>
              </a:lnSpc>
            </a:pPr>
            <a:r>
              <a:rPr lang="zh-CN" altLang="en-US" sz="1600" dirty="0"/>
              <a:t>理想拉伸（不考虑阻抗），束长</a:t>
            </a:r>
            <a:r>
              <a:rPr lang="en-US" altLang="zh-CN" sz="1600" dirty="0"/>
              <a:t>5.1mm-&gt;26.1mm</a:t>
            </a:r>
            <a:endParaRPr lang="zh-CN" altLang="en-US" sz="1600" dirty="0"/>
          </a:p>
        </p:txBody>
      </p:sp>
      <p:pic>
        <p:nvPicPr>
          <p:cNvPr id="3" name="图片 2">
            <a:extLst>
              <a:ext uri="{FF2B5EF4-FFF2-40B4-BE49-F238E27FC236}">
                <a16:creationId xmlns:a16="http://schemas.microsoft.com/office/drawing/2014/main" id="{03209383-41DE-4DFE-AB7A-0828ADB3EF7A}"/>
              </a:ext>
            </a:extLst>
          </p:cNvPr>
          <p:cNvPicPr>
            <a:picLocks noChangeAspect="1"/>
          </p:cNvPicPr>
          <p:nvPr/>
        </p:nvPicPr>
        <p:blipFill>
          <a:blip r:embed="rId3"/>
          <a:stretch>
            <a:fillRect/>
          </a:stretch>
        </p:blipFill>
        <p:spPr>
          <a:xfrm>
            <a:off x="1008444" y="4747723"/>
            <a:ext cx="4177680" cy="1997794"/>
          </a:xfrm>
          <a:prstGeom prst="rect">
            <a:avLst/>
          </a:prstGeom>
        </p:spPr>
      </p:pic>
      <p:pic>
        <p:nvPicPr>
          <p:cNvPr id="10" name="图片 9">
            <a:extLst>
              <a:ext uri="{FF2B5EF4-FFF2-40B4-BE49-F238E27FC236}">
                <a16:creationId xmlns:a16="http://schemas.microsoft.com/office/drawing/2014/main" id="{DB3E31F4-278C-4507-A1EC-2FFBBF4EE2A5}"/>
              </a:ext>
            </a:extLst>
          </p:cNvPr>
          <p:cNvPicPr>
            <a:picLocks noChangeAspect="1"/>
          </p:cNvPicPr>
          <p:nvPr/>
        </p:nvPicPr>
        <p:blipFill>
          <a:blip r:embed="rId4"/>
          <a:stretch>
            <a:fillRect/>
          </a:stretch>
        </p:blipFill>
        <p:spPr>
          <a:xfrm>
            <a:off x="6917557" y="2440856"/>
            <a:ext cx="4067843" cy="1924248"/>
          </a:xfrm>
          <a:prstGeom prst="rect">
            <a:avLst/>
          </a:prstGeom>
        </p:spPr>
      </p:pic>
      <p:pic>
        <p:nvPicPr>
          <p:cNvPr id="11" name="图片 10">
            <a:extLst>
              <a:ext uri="{FF2B5EF4-FFF2-40B4-BE49-F238E27FC236}">
                <a16:creationId xmlns:a16="http://schemas.microsoft.com/office/drawing/2014/main" id="{1708E60A-EE46-4531-90F8-B97283B916DE}"/>
              </a:ext>
            </a:extLst>
          </p:cNvPr>
          <p:cNvPicPr>
            <a:picLocks noChangeAspect="1"/>
          </p:cNvPicPr>
          <p:nvPr/>
        </p:nvPicPr>
        <p:blipFill>
          <a:blip r:embed="rId5"/>
          <a:stretch>
            <a:fillRect/>
          </a:stretch>
        </p:blipFill>
        <p:spPr>
          <a:xfrm>
            <a:off x="6917556" y="4439946"/>
            <a:ext cx="4067843" cy="1997794"/>
          </a:xfrm>
          <a:prstGeom prst="rect">
            <a:avLst/>
          </a:prstGeom>
        </p:spPr>
      </p:pic>
      <p:sp>
        <p:nvSpPr>
          <p:cNvPr id="4" name="文本框 3">
            <a:extLst>
              <a:ext uri="{FF2B5EF4-FFF2-40B4-BE49-F238E27FC236}">
                <a16:creationId xmlns:a16="http://schemas.microsoft.com/office/drawing/2014/main" id="{A223B029-63D5-4F38-A168-CCE3E4CA8A44}"/>
              </a:ext>
            </a:extLst>
          </p:cNvPr>
          <p:cNvSpPr txBox="1"/>
          <p:nvPr/>
        </p:nvSpPr>
        <p:spPr>
          <a:xfrm>
            <a:off x="7133580" y="6437740"/>
            <a:ext cx="4220220" cy="307777"/>
          </a:xfrm>
          <a:prstGeom prst="rect">
            <a:avLst/>
          </a:prstGeom>
          <a:noFill/>
        </p:spPr>
        <p:txBody>
          <a:bodyPr wrap="square" rtlCol="0">
            <a:spAutoFit/>
          </a:bodyPr>
          <a:lstStyle/>
          <a:p>
            <a:r>
              <a:rPr lang="en-US" altLang="zh-CN" sz="1200" dirty="0"/>
              <a:t>HEPS Impedance Spectrum</a:t>
            </a:r>
            <a:r>
              <a:rPr lang="zh-CN" altLang="en-US" sz="1200" dirty="0"/>
              <a:t>（</a:t>
            </a:r>
            <a:r>
              <a:rPr lang="en-US" altLang="zh-CN" sz="1200" dirty="0"/>
              <a:t>ELEGANT</a:t>
            </a:r>
            <a:r>
              <a:rPr lang="zh-CN" altLang="en-US" sz="1200" dirty="0"/>
              <a:t>）</a:t>
            </a:r>
            <a:r>
              <a:rPr lang="en-US" altLang="zh-CN" sz="1200" dirty="0"/>
              <a:t>-2018</a:t>
            </a:r>
            <a:r>
              <a:rPr lang="zh-CN" altLang="en-US" sz="1200" dirty="0"/>
              <a:t>， </a:t>
            </a:r>
            <a:r>
              <a:rPr lang="zh-CN" altLang="en-US" sz="1400" dirty="0"/>
              <a:t>王娜</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08316A30-8112-4177-B9DF-CD6765D85AB4}"/>
              </a:ext>
            </a:extLst>
          </p:cNvPr>
          <p:cNvSpPr txBox="1"/>
          <p:nvPr/>
        </p:nvSpPr>
        <p:spPr>
          <a:xfrm>
            <a:off x="977181" y="1983382"/>
            <a:ext cx="2433973" cy="276999"/>
          </a:xfrm>
          <a:prstGeom prst="rect">
            <a:avLst/>
          </a:prstGeom>
          <a:noFill/>
        </p:spPr>
        <p:txBody>
          <a:bodyPr wrap="square" rtlCol="0">
            <a:spAutoFit/>
          </a:bodyPr>
          <a:lstStyle/>
          <a:p>
            <a:pPr algn="ctr"/>
            <a:r>
              <a:rPr lang="en-US" altLang="zh-CN" sz="1200" b="1" u="sng" dirty="0">
                <a:solidFill>
                  <a:schemeClr val="bg1">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2.33nC</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r>
              <a:rPr lang="en-US" altLang="zh-CN" sz="1100" dirty="0">
                <a:solidFill>
                  <a:schemeClr val="bg1">
                    <a:lumMod val="25000"/>
                  </a:schemeClr>
                </a:solidFill>
                <a:latin typeface="微软雅黑" panose="020B0503020204020204" pitchFamily="34" charset="-122"/>
                <a:ea typeface="微软雅黑" panose="020B0503020204020204" pitchFamily="34" charset="-122"/>
              </a:rPr>
              <a:t>350mA</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EABC5D14-CF46-400C-B0F2-24AD15C702D0}"/>
              </a:ext>
            </a:extLst>
          </p:cNvPr>
          <p:cNvSpPr txBox="1"/>
          <p:nvPr/>
        </p:nvSpPr>
        <p:spPr>
          <a:xfrm>
            <a:off x="407368" y="1412776"/>
            <a:ext cx="2433973" cy="400110"/>
          </a:xfrm>
          <a:prstGeom prst="rect">
            <a:avLst/>
          </a:prstGeom>
          <a:noFill/>
        </p:spPr>
        <p:txBody>
          <a:bodyPr wrap="square" rtlCol="0">
            <a:spAutoFit/>
          </a:bodyPr>
          <a:lstStyle/>
          <a:p>
            <a:pPr marL="285750" indent="-285750">
              <a:buFont typeface="Wingdings" panose="05000000000000000000" pitchFamily="2" charset="2"/>
              <a:buChar char="n"/>
            </a:pPr>
            <a:r>
              <a:rPr lang="zh-CN" altLang="en-US" sz="2000" dirty="0">
                <a:latin typeface="微软雅黑" panose="020B0503020204020204" pitchFamily="34" charset="-122"/>
                <a:ea typeface="微软雅黑" panose="020B0503020204020204" pitchFamily="34" charset="-122"/>
              </a:rPr>
              <a:t>纵向阻抗的影响</a:t>
            </a:r>
          </a:p>
        </p:txBody>
      </p:sp>
      <p:pic>
        <p:nvPicPr>
          <p:cNvPr id="4" name="图片 3">
            <a:extLst>
              <a:ext uri="{FF2B5EF4-FFF2-40B4-BE49-F238E27FC236}">
                <a16:creationId xmlns:a16="http://schemas.microsoft.com/office/drawing/2014/main" id="{EF87640E-9BE2-4DBA-AD12-3E93EEEA28E9}"/>
              </a:ext>
            </a:extLst>
          </p:cNvPr>
          <p:cNvPicPr>
            <a:picLocks noChangeAspect="1"/>
          </p:cNvPicPr>
          <p:nvPr/>
        </p:nvPicPr>
        <p:blipFill>
          <a:blip r:embed="rId2"/>
          <a:stretch>
            <a:fillRect/>
          </a:stretch>
        </p:blipFill>
        <p:spPr>
          <a:xfrm>
            <a:off x="1119082" y="2321671"/>
            <a:ext cx="2157415" cy="1620000"/>
          </a:xfrm>
          <a:prstGeom prst="rect">
            <a:avLst/>
          </a:prstGeom>
        </p:spPr>
      </p:pic>
      <p:pic>
        <p:nvPicPr>
          <p:cNvPr id="5" name="图片 4">
            <a:extLst>
              <a:ext uri="{FF2B5EF4-FFF2-40B4-BE49-F238E27FC236}">
                <a16:creationId xmlns:a16="http://schemas.microsoft.com/office/drawing/2014/main" id="{7226E1A2-2160-4273-A7A5-D8EB6C3DA4B2}"/>
              </a:ext>
            </a:extLst>
          </p:cNvPr>
          <p:cNvPicPr>
            <a:picLocks noChangeAspect="1"/>
          </p:cNvPicPr>
          <p:nvPr/>
        </p:nvPicPr>
        <p:blipFill>
          <a:blip r:embed="rId3"/>
          <a:stretch>
            <a:fillRect/>
          </a:stretch>
        </p:blipFill>
        <p:spPr>
          <a:xfrm>
            <a:off x="1114168" y="4553214"/>
            <a:ext cx="2160000" cy="1620000"/>
          </a:xfrm>
          <a:prstGeom prst="rect">
            <a:avLst/>
          </a:prstGeom>
        </p:spPr>
      </p:pic>
      <p:sp>
        <p:nvSpPr>
          <p:cNvPr id="16" name="文本框 15">
            <a:extLst>
              <a:ext uri="{FF2B5EF4-FFF2-40B4-BE49-F238E27FC236}">
                <a16:creationId xmlns:a16="http://schemas.microsoft.com/office/drawing/2014/main" id="{FA7AE9FC-76CF-44D1-B017-06A1EBC33BB1}"/>
              </a:ext>
            </a:extLst>
          </p:cNvPr>
          <p:cNvSpPr txBox="1"/>
          <p:nvPr/>
        </p:nvSpPr>
        <p:spPr>
          <a:xfrm>
            <a:off x="3183028" y="2008625"/>
            <a:ext cx="2433973" cy="276999"/>
          </a:xfrm>
          <a:prstGeom prst="rect">
            <a:avLst/>
          </a:prstGeom>
          <a:noFill/>
        </p:spPr>
        <p:txBody>
          <a:bodyPr wrap="square" rtlCol="0">
            <a:spAutoFit/>
          </a:bodyPr>
          <a:lstStyle/>
          <a:p>
            <a:pPr algn="ctr"/>
            <a:r>
              <a:rPr lang="en-US" altLang="zh-CN" sz="1200" b="1" u="sng" dirty="0">
                <a:solidFill>
                  <a:schemeClr val="bg1">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3.33nC</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r>
              <a:rPr lang="en-US" altLang="zh-CN" sz="1100" dirty="0">
                <a:solidFill>
                  <a:schemeClr val="bg1">
                    <a:lumMod val="25000"/>
                  </a:schemeClr>
                </a:solidFill>
                <a:latin typeface="微软雅黑" panose="020B0503020204020204" pitchFamily="34" charset="-122"/>
                <a:ea typeface="微软雅黑" panose="020B0503020204020204" pitchFamily="34" charset="-122"/>
              </a:rPr>
              <a:t>500mA</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p>
        </p:txBody>
      </p:sp>
      <p:pic>
        <p:nvPicPr>
          <p:cNvPr id="7" name="图片 6">
            <a:extLst>
              <a:ext uri="{FF2B5EF4-FFF2-40B4-BE49-F238E27FC236}">
                <a16:creationId xmlns:a16="http://schemas.microsoft.com/office/drawing/2014/main" id="{A633F5DE-F060-4E41-AC84-F22291716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5029" y="2309953"/>
            <a:ext cx="2138295" cy="1620000"/>
          </a:xfrm>
          <a:prstGeom prst="rect">
            <a:avLst/>
          </a:prstGeom>
        </p:spPr>
      </p:pic>
      <p:pic>
        <p:nvPicPr>
          <p:cNvPr id="18" name="图片 17">
            <a:extLst>
              <a:ext uri="{FF2B5EF4-FFF2-40B4-BE49-F238E27FC236}">
                <a16:creationId xmlns:a16="http://schemas.microsoft.com/office/drawing/2014/main" id="{DE05BBC5-4EF4-43E7-910B-965E9ADC5D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1855" y="2309953"/>
            <a:ext cx="2103173" cy="1620000"/>
          </a:xfrm>
          <a:prstGeom prst="rect">
            <a:avLst/>
          </a:prstGeom>
        </p:spPr>
      </p:pic>
      <p:sp>
        <p:nvSpPr>
          <p:cNvPr id="29" name="文本框 28">
            <a:extLst>
              <a:ext uri="{FF2B5EF4-FFF2-40B4-BE49-F238E27FC236}">
                <a16:creationId xmlns:a16="http://schemas.microsoft.com/office/drawing/2014/main" id="{F0C13E18-4809-4BF9-828D-51E3F7E18E08}"/>
              </a:ext>
            </a:extLst>
          </p:cNvPr>
          <p:cNvSpPr txBox="1"/>
          <p:nvPr/>
        </p:nvSpPr>
        <p:spPr>
          <a:xfrm>
            <a:off x="5344612" y="1998250"/>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5.0nC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2CB557C4-4AD9-499E-B0E7-A2126F229D38}"/>
              </a:ext>
            </a:extLst>
          </p:cNvPr>
          <p:cNvSpPr txBox="1"/>
          <p:nvPr/>
        </p:nvSpPr>
        <p:spPr>
          <a:xfrm>
            <a:off x="7550459" y="1987875"/>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10nC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31" name="文本框 30">
            <a:extLst>
              <a:ext uri="{FF2B5EF4-FFF2-40B4-BE49-F238E27FC236}">
                <a16:creationId xmlns:a16="http://schemas.microsoft.com/office/drawing/2014/main" id="{6E9880CC-B49B-4891-84BA-269F7C5468AB}"/>
              </a:ext>
            </a:extLst>
          </p:cNvPr>
          <p:cNvSpPr txBox="1"/>
          <p:nvPr/>
        </p:nvSpPr>
        <p:spPr>
          <a:xfrm>
            <a:off x="9895785" y="1953288"/>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20nC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pic>
        <p:nvPicPr>
          <p:cNvPr id="33" name="图片 32">
            <a:extLst>
              <a:ext uri="{FF2B5EF4-FFF2-40B4-BE49-F238E27FC236}">
                <a16:creationId xmlns:a16="http://schemas.microsoft.com/office/drawing/2014/main" id="{21858817-FFE2-4861-AE5F-AA83B5641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6416" y="4569309"/>
            <a:ext cx="2160000" cy="1620000"/>
          </a:xfrm>
          <a:prstGeom prst="rect">
            <a:avLst/>
          </a:prstGeom>
        </p:spPr>
      </p:pic>
      <p:pic>
        <p:nvPicPr>
          <p:cNvPr id="35" name="图片 34">
            <a:extLst>
              <a:ext uri="{FF2B5EF4-FFF2-40B4-BE49-F238E27FC236}">
                <a16:creationId xmlns:a16="http://schemas.microsoft.com/office/drawing/2014/main" id="{B55EEFCE-88A2-42CD-AC8A-EB45C956DF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5" r="2026" b="1039"/>
          <a:stretch/>
        </p:blipFill>
        <p:spPr>
          <a:xfrm>
            <a:off x="5622878" y="4615016"/>
            <a:ext cx="2043537" cy="1533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标题 1">
            <a:extLst>
              <a:ext uri="{FF2B5EF4-FFF2-40B4-BE49-F238E27FC236}">
                <a16:creationId xmlns:a16="http://schemas.microsoft.com/office/drawing/2014/main" id="{F5841F73-4771-4ADE-A64E-279D292C2579}"/>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微波不稳定性</a:t>
            </a:r>
          </a:p>
        </p:txBody>
      </p:sp>
      <p:sp>
        <p:nvSpPr>
          <p:cNvPr id="19" name="文本框 18">
            <a:extLst>
              <a:ext uri="{FF2B5EF4-FFF2-40B4-BE49-F238E27FC236}">
                <a16:creationId xmlns:a16="http://schemas.microsoft.com/office/drawing/2014/main" id="{EBB90D5F-740A-4E19-9D80-8515909311A3}"/>
              </a:ext>
            </a:extLst>
          </p:cNvPr>
          <p:cNvSpPr txBox="1"/>
          <p:nvPr/>
        </p:nvSpPr>
        <p:spPr>
          <a:xfrm>
            <a:off x="38962" y="5106670"/>
            <a:ext cx="1008112"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zh-CN" altLang="en-US" sz="1600" b="1" dirty="0">
                <a:solidFill>
                  <a:srgbClr val="FF0000"/>
                </a:solidFill>
                <a:latin typeface="微软雅黑" panose="020B0503020204020204" pitchFamily="34" charset="-122"/>
                <a:ea typeface="微软雅黑" panose="020B0503020204020204" pitchFamily="34" charset="-122"/>
              </a:rPr>
              <a:t>有谐波腔</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sp>
        <p:nvSpPr>
          <p:cNvPr id="20" name="文本框 19">
            <a:extLst>
              <a:ext uri="{FF2B5EF4-FFF2-40B4-BE49-F238E27FC236}">
                <a16:creationId xmlns:a16="http://schemas.microsoft.com/office/drawing/2014/main" id="{CC1ADC0F-78E4-42A5-BE37-EEB5556D5E99}"/>
              </a:ext>
            </a:extLst>
          </p:cNvPr>
          <p:cNvSpPr txBox="1"/>
          <p:nvPr/>
        </p:nvSpPr>
        <p:spPr>
          <a:xfrm>
            <a:off x="38962" y="3036485"/>
            <a:ext cx="1008112"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zh-CN"/>
            </a:defPPr>
            <a:lvl1pPr algn="ctr">
              <a:defRPr sz="1600" b="1">
                <a:solidFill>
                  <a:srgbClr val="FF0000"/>
                </a:solidFill>
                <a:latin typeface="微软雅黑" panose="020B0503020204020204" pitchFamily="34" charset="-122"/>
                <a:ea typeface="微软雅黑" panose="020B0503020204020204" pitchFamily="34" charset="-122"/>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无谐波腔</a:t>
            </a:r>
            <a:endParaRPr lang="en-US" altLang="zh-CN" dirty="0"/>
          </a:p>
        </p:txBody>
      </p:sp>
      <p:sp>
        <p:nvSpPr>
          <p:cNvPr id="3" name="文本框 2">
            <a:extLst>
              <a:ext uri="{FF2B5EF4-FFF2-40B4-BE49-F238E27FC236}">
                <a16:creationId xmlns:a16="http://schemas.microsoft.com/office/drawing/2014/main" id="{C677614A-3CD6-4B83-94FF-3417932E472B}"/>
              </a:ext>
            </a:extLst>
          </p:cNvPr>
          <p:cNvSpPr txBox="1"/>
          <p:nvPr/>
        </p:nvSpPr>
        <p:spPr>
          <a:xfrm>
            <a:off x="1114168" y="6195552"/>
            <a:ext cx="10279784" cy="4222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通过三次谐波腔拉伸束长后可以减少纵向阻抗的影响，显著提高微波不稳定性的阈值。</a:t>
            </a:r>
          </a:p>
        </p:txBody>
      </p:sp>
      <p:pic>
        <p:nvPicPr>
          <p:cNvPr id="6" name="图片 5">
            <a:extLst>
              <a:ext uri="{FF2B5EF4-FFF2-40B4-BE49-F238E27FC236}">
                <a16:creationId xmlns:a16="http://schemas.microsoft.com/office/drawing/2014/main" id="{4B49304B-07C7-4950-9829-2DD674596D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7491" y="4553213"/>
            <a:ext cx="2138294" cy="1620001"/>
          </a:xfrm>
          <a:prstGeom prst="rect">
            <a:avLst/>
          </a:prstGeom>
        </p:spPr>
      </p:pic>
      <p:pic>
        <p:nvPicPr>
          <p:cNvPr id="10" name="图片 9">
            <a:extLst>
              <a:ext uri="{FF2B5EF4-FFF2-40B4-BE49-F238E27FC236}">
                <a16:creationId xmlns:a16="http://schemas.microsoft.com/office/drawing/2014/main" id="{6038060F-D8A3-4EA1-BD4F-8C5F383BD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7277" y="2313441"/>
            <a:ext cx="2131014" cy="1618062"/>
          </a:xfrm>
          <a:prstGeom prst="rect">
            <a:avLst/>
          </a:prstGeom>
        </p:spPr>
      </p:pic>
      <p:pic>
        <p:nvPicPr>
          <p:cNvPr id="13" name="图片 12">
            <a:extLst>
              <a:ext uri="{FF2B5EF4-FFF2-40B4-BE49-F238E27FC236}">
                <a16:creationId xmlns:a16="http://schemas.microsoft.com/office/drawing/2014/main" id="{DE902517-8A67-4B11-A190-F656B15557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978057" y="2318952"/>
            <a:ext cx="2131013" cy="1598259"/>
          </a:xfrm>
          <a:prstGeom prst="rect">
            <a:avLst/>
          </a:prstGeom>
        </p:spPr>
      </p:pic>
      <p:pic>
        <p:nvPicPr>
          <p:cNvPr id="15" name="图片 14">
            <a:extLst>
              <a:ext uri="{FF2B5EF4-FFF2-40B4-BE49-F238E27FC236}">
                <a16:creationId xmlns:a16="http://schemas.microsoft.com/office/drawing/2014/main" id="{19ED880E-B7FA-4EEC-BF8D-E394CAF7C2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4405" y="4548125"/>
            <a:ext cx="2124665" cy="1593499"/>
          </a:xfrm>
          <a:prstGeom prst="rect">
            <a:avLst/>
          </a:prstGeom>
        </p:spPr>
      </p:pic>
      <p:sp>
        <p:nvSpPr>
          <p:cNvPr id="24" name="文本框 23">
            <a:extLst>
              <a:ext uri="{FF2B5EF4-FFF2-40B4-BE49-F238E27FC236}">
                <a16:creationId xmlns:a16="http://schemas.microsoft.com/office/drawing/2014/main" id="{98FD7E92-1206-4BDC-9B95-4ABD139357BE}"/>
              </a:ext>
            </a:extLst>
          </p:cNvPr>
          <p:cNvSpPr txBox="1"/>
          <p:nvPr/>
        </p:nvSpPr>
        <p:spPr>
          <a:xfrm>
            <a:off x="1755696" y="1436487"/>
            <a:ext cx="9361040" cy="338554"/>
          </a:xfrm>
          <a:prstGeom prst="rect">
            <a:avLst/>
          </a:prstGeom>
          <a:noFill/>
        </p:spPr>
        <p:txBody>
          <a:bodyPr wrap="square" rtlCol="0">
            <a:spAutoFit/>
          </a:bodyPr>
          <a:lstStyle/>
          <a:p>
            <a:pPr marL="285750" indent="-285750" algn="ctr">
              <a:buFont typeface="Arial" panose="020B0604020202020204" pitchFamily="34" charset="0"/>
              <a:buChar char="•"/>
            </a:pPr>
            <a:r>
              <a:rPr lang="en-US" altLang="zh-CN"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SAPS</a:t>
            </a:r>
            <a:r>
              <a:rPr lang="zh-CN" altLang="en-US" sz="16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储存环在不同流强条件下束团纵向分布</a:t>
            </a:r>
          </a:p>
        </p:txBody>
      </p:sp>
      <p:sp>
        <p:nvSpPr>
          <p:cNvPr id="26" name="文本框 25">
            <a:extLst>
              <a:ext uri="{FF2B5EF4-FFF2-40B4-BE49-F238E27FC236}">
                <a16:creationId xmlns:a16="http://schemas.microsoft.com/office/drawing/2014/main" id="{CCCB7FCD-DAEB-40C0-A338-724C7D7CF3E7}"/>
              </a:ext>
            </a:extLst>
          </p:cNvPr>
          <p:cNvSpPr txBox="1"/>
          <p:nvPr/>
        </p:nvSpPr>
        <p:spPr>
          <a:xfrm>
            <a:off x="1119082" y="3897432"/>
            <a:ext cx="10234718" cy="42229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受纵向阻抗的影响，能散随流强的提高而增大，纵向分布发生畸变，需评估其对光源性能的影响。</a:t>
            </a:r>
            <a:endParaRPr lang="en-US" altLang="zh-CN" sz="1600" dirty="0"/>
          </a:p>
        </p:txBody>
      </p:sp>
      <p:sp>
        <p:nvSpPr>
          <p:cNvPr id="27" name="文本框 26">
            <a:extLst>
              <a:ext uri="{FF2B5EF4-FFF2-40B4-BE49-F238E27FC236}">
                <a16:creationId xmlns:a16="http://schemas.microsoft.com/office/drawing/2014/main" id="{D0EA8821-28B8-438C-9B6A-8E02373C66DC}"/>
              </a:ext>
            </a:extLst>
          </p:cNvPr>
          <p:cNvSpPr txBox="1"/>
          <p:nvPr/>
        </p:nvSpPr>
        <p:spPr>
          <a:xfrm>
            <a:off x="977181" y="4330139"/>
            <a:ext cx="2433973" cy="276999"/>
          </a:xfrm>
          <a:prstGeom prst="rect">
            <a:avLst/>
          </a:prstGeom>
          <a:noFill/>
        </p:spPr>
        <p:txBody>
          <a:bodyPr wrap="square" rtlCol="0">
            <a:spAutoFit/>
          </a:bodyPr>
          <a:lstStyle/>
          <a:p>
            <a:pPr algn="ctr"/>
            <a:r>
              <a:rPr lang="en-US" altLang="zh-CN" sz="1200" b="1" u="sng" dirty="0">
                <a:solidFill>
                  <a:schemeClr val="bg1">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2.33nC</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r>
              <a:rPr lang="en-US" altLang="zh-CN" sz="1100" dirty="0">
                <a:solidFill>
                  <a:schemeClr val="bg1">
                    <a:lumMod val="25000"/>
                  </a:schemeClr>
                </a:solidFill>
                <a:latin typeface="微软雅黑" panose="020B0503020204020204" pitchFamily="34" charset="-122"/>
                <a:ea typeface="微软雅黑" panose="020B0503020204020204" pitchFamily="34" charset="-122"/>
              </a:rPr>
              <a:t>350mA</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endParaRPr lang="en-US" altLang="zh-CN" sz="1200"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28" name="文本框 27">
            <a:extLst>
              <a:ext uri="{FF2B5EF4-FFF2-40B4-BE49-F238E27FC236}">
                <a16:creationId xmlns:a16="http://schemas.microsoft.com/office/drawing/2014/main" id="{D23DFB7F-ABB8-46DC-AD4D-908A60612C74}"/>
              </a:ext>
            </a:extLst>
          </p:cNvPr>
          <p:cNvSpPr txBox="1"/>
          <p:nvPr/>
        </p:nvSpPr>
        <p:spPr>
          <a:xfrm>
            <a:off x="3183028" y="4355382"/>
            <a:ext cx="2433973" cy="276999"/>
          </a:xfrm>
          <a:prstGeom prst="rect">
            <a:avLst/>
          </a:prstGeom>
          <a:noFill/>
        </p:spPr>
        <p:txBody>
          <a:bodyPr wrap="square" rtlCol="0">
            <a:spAutoFit/>
          </a:bodyPr>
          <a:lstStyle/>
          <a:p>
            <a:pPr algn="ctr"/>
            <a:r>
              <a:rPr lang="en-US" altLang="zh-CN" sz="1200" b="1" u="sng" dirty="0">
                <a:solidFill>
                  <a:schemeClr val="bg1">
                    <a:lumMod val="25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3.33nC</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r>
              <a:rPr lang="en-US" altLang="zh-CN" sz="1100" dirty="0">
                <a:solidFill>
                  <a:schemeClr val="bg1">
                    <a:lumMod val="25000"/>
                  </a:schemeClr>
                </a:solidFill>
                <a:latin typeface="微软雅黑" panose="020B0503020204020204" pitchFamily="34" charset="-122"/>
                <a:ea typeface="微软雅黑" panose="020B0503020204020204" pitchFamily="34" charset="-122"/>
              </a:rPr>
              <a:t>500mA</a:t>
            </a:r>
            <a:r>
              <a:rPr lang="zh-CN" altLang="en-US" sz="1100" dirty="0">
                <a:solidFill>
                  <a:schemeClr val="bg1">
                    <a:lumMod val="25000"/>
                  </a:schemeClr>
                </a:solidFill>
                <a:latin typeface="微软雅黑" panose="020B0503020204020204" pitchFamily="34" charset="-122"/>
                <a:ea typeface="微软雅黑" panose="020B0503020204020204" pitchFamily="34" charset="-122"/>
              </a:rPr>
              <a:t>）</a:t>
            </a:r>
          </a:p>
        </p:txBody>
      </p:sp>
      <p:sp>
        <p:nvSpPr>
          <p:cNvPr id="32" name="文本框 31">
            <a:extLst>
              <a:ext uri="{FF2B5EF4-FFF2-40B4-BE49-F238E27FC236}">
                <a16:creationId xmlns:a16="http://schemas.microsoft.com/office/drawing/2014/main" id="{DE449D12-AE43-4691-8CD6-0EDC1923E3A6}"/>
              </a:ext>
            </a:extLst>
          </p:cNvPr>
          <p:cNvSpPr txBox="1"/>
          <p:nvPr/>
        </p:nvSpPr>
        <p:spPr>
          <a:xfrm>
            <a:off x="5344612" y="4345007"/>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5.0nC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34" name="文本框 33">
            <a:extLst>
              <a:ext uri="{FF2B5EF4-FFF2-40B4-BE49-F238E27FC236}">
                <a16:creationId xmlns:a16="http://schemas.microsoft.com/office/drawing/2014/main" id="{0C6A0EFF-F442-4C12-8E32-1B421366172E}"/>
              </a:ext>
            </a:extLst>
          </p:cNvPr>
          <p:cNvSpPr txBox="1"/>
          <p:nvPr/>
        </p:nvSpPr>
        <p:spPr>
          <a:xfrm>
            <a:off x="7550459" y="4334632"/>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10nC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sp>
        <p:nvSpPr>
          <p:cNvPr id="36" name="文本框 35">
            <a:extLst>
              <a:ext uri="{FF2B5EF4-FFF2-40B4-BE49-F238E27FC236}">
                <a16:creationId xmlns:a16="http://schemas.microsoft.com/office/drawing/2014/main" id="{85E47BC0-72CE-412D-AEBC-63514CFF9362}"/>
              </a:ext>
            </a:extLst>
          </p:cNvPr>
          <p:cNvSpPr txBox="1"/>
          <p:nvPr/>
        </p:nvSpPr>
        <p:spPr>
          <a:xfrm>
            <a:off x="9895785" y="4300045"/>
            <a:ext cx="2433973" cy="276999"/>
          </a:xfrm>
          <a:prstGeom prst="rect">
            <a:avLst/>
          </a:prstGeom>
          <a:noFill/>
        </p:spPr>
        <p:txBody>
          <a:bodyPr wrap="square" rtlCol="0">
            <a:spAutoFit/>
          </a:bodyPr>
          <a:lstStyle/>
          <a:p>
            <a:pPr algn="ctr"/>
            <a:r>
              <a:rPr lang="en-US" altLang="zh-CN" sz="1200" b="1" dirty="0">
                <a:solidFill>
                  <a:schemeClr val="bg1">
                    <a:lumMod val="25000"/>
                  </a:schemeClr>
                </a:solidFill>
                <a:latin typeface="微软雅黑" panose="020B0503020204020204" pitchFamily="34" charset="-122"/>
                <a:ea typeface="微软雅黑" panose="020B0503020204020204" pitchFamily="34" charset="-122"/>
              </a:rPr>
              <a:t>20nC</a:t>
            </a:r>
            <a:endParaRPr lang="zh-CN" altLang="en-US" sz="1200" b="1" dirty="0">
              <a:solidFill>
                <a:schemeClr val="bg1">
                  <a:lumMod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77550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a:extLst>
              <a:ext uri="{FF2B5EF4-FFF2-40B4-BE49-F238E27FC236}">
                <a16:creationId xmlns:a16="http://schemas.microsoft.com/office/drawing/2014/main" id="{2FD16DFA-728C-4ECA-A1D1-6D4BF80EBEA2}"/>
              </a:ext>
            </a:extLst>
          </p:cNvPr>
          <p:cNvGrpSpPr/>
          <p:nvPr/>
        </p:nvGrpSpPr>
        <p:grpSpPr>
          <a:xfrm>
            <a:off x="4787622" y="4379658"/>
            <a:ext cx="3987382" cy="1957691"/>
            <a:chOff x="6573114" y="4324138"/>
            <a:chExt cx="3672408" cy="2115033"/>
          </a:xfrm>
        </p:grpSpPr>
        <p:pic>
          <p:nvPicPr>
            <p:cNvPr id="5" name="图片 4">
              <a:extLst>
                <a:ext uri="{FF2B5EF4-FFF2-40B4-BE49-F238E27FC236}">
                  <a16:creationId xmlns:a16="http://schemas.microsoft.com/office/drawing/2014/main" id="{144B937E-F296-4C76-81AC-1005943C887C}"/>
                </a:ext>
              </a:extLst>
            </p:cNvPr>
            <p:cNvPicPr>
              <a:picLocks noChangeAspect="1"/>
            </p:cNvPicPr>
            <p:nvPr/>
          </p:nvPicPr>
          <p:blipFill>
            <a:blip r:embed="rId2"/>
            <a:stretch>
              <a:fillRect/>
            </a:stretch>
          </p:blipFill>
          <p:spPr>
            <a:xfrm>
              <a:off x="6573114" y="4324138"/>
              <a:ext cx="3672408" cy="2115033"/>
            </a:xfrm>
            <a:prstGeom prst="rect">
              <a:avLst/>
            </a:prstGeom>
            <a:ln w="6350">
              <a:solidFill>
                <a:schemeClr val="tx1"/>
              </a:solidFill>
            </a:ln>
          </p:spPr>
        </p:pic>
        <p:sp>
          <p:nvSpPr>
            <p:cNvPr id="11" name="文本框 10">
              <a:extLst>
                <a:ext uri="{FF2B5EF4-FFF2-40B4-BE49-F238E27FC236}">
                  <a16:creationId xmlns:a16="http://schemas.microsoft.com/office/drawing/2014/main" id="{ECA2810E-B59B-470C-8C61-7559597EB9E3}"/>
                </a:ext>
              </a:extLst>
            </p:cNvPr>
            <p:cNvSpPr txBox="1"/>
            <p:nvPr/>
          </p:nvSpPr>
          <p:spPr>
            <a:xfrm>
              <a:off x="7885997" y="4747535"/>
              <a:ext cx="1309993" cy="279588"/>
            </a:xfrm>
            <a:prstGeom prst="rect">
              <a:avLst/>
            </a:prstGeom>
            <a:noFill/>
            <a:ln>
              <a:solidFill>
                <a:schemeClr val="accent4">
                  <a:lumMod val="60000"/>
                  <a:lumOff val="40000"/>
                </a:schemeClr>
              </a:solidFill>
            </a:ln>
          </p:spPr>
          <p:txBody>
            <a:bodyPr wrap="square" rtlCol="0">
              <a:spAutoFit/>
            </a:bodyPr>
            <a:lstStyle>
              <a:defPPr>
                <a:defRPr lang="zh-CN"/>
              </a:defPPr>
              <a:lvl1pPr algn="ctr">
                <a:defRPr sz="1200">
                  <a:solidFill>
                    <a:srgbClr val="C00000"/>
                  </a:solidFill>
                  <a:latin typeface="微软雅黑" panose="020B0503020204020204" pitchFamily="34" charset="-122"/>
                  <a:ea typeface="微软雅黑" panose="020B0503020204020204" pitchFamily="34" charset="-122"/>
                </a:defRPr>
              </a:lvl1pPr>
            </a:lstStyle>
            <a:p>
              <a:r>
                <a:rPr lang="zh-CN" altLang="en-US" dirty="0"/>
                <a:t>能散， </a:t>
              </a:r>
              <a:r>
                <a:rPr lang="en-US" altLang="zh-CN" dirty="0"/>
                <a:t>with. HC</a:t>
              </a:r>
              <a:endParaRPr lang="zh-CN" altLang="en-US" dirty="0"/>
            </a:p>
          </p:txBody>
        </p:sp>
      </p:grpSp>
      <p:grpSp>
        <p:nvGrpSpPr>
          <p:cNvPr id="13" name="组合 12">
            <a:extLst>
              <a:ext uri="{FF2B5EF4-FFF2-40B4-BE49-F238E27FC236}">
                <a16:creationId xmlns:a16="http://schemas.microsoft.com/office/drawing/2014/main" id="{F4BDC528-1540-48A6-8B2C-F1B53A495DC5}"/>
              </a:ext>
            </a:extLst>
          </p:cNvPr>
          <p:cNvGrpSpPr/>
          <p:nvPr/>
        </p:nvGrpSpPr>
        <p:grpSpPr>
          <a:xfrm>
            <a:off x="782116" y="2149488"/>
            <a:ext cx="3816424" cy="1998820"/>
            <a:chOff x="1919536" y="2283685"/>
            <a:chExt cx="3456384" cy="2159468"/>
          </a:xfrm>
        </p:grpSpPr>
        <p:pic>
          <p:nvPicPr>
            <p:cNvPr id="6" name="图片 5">
              <a:extLst>
                <a:ext uri="{FF2B5EF4-FFF2-40B4-BE49-F238E27FC236}">
                  <a16:creationId xmlns:a16="http://schemas.microsoft.com/office/drawing/2014/main" id="{ED48009A-A149-4C6E-B524-2B6E3AC9AE99}"/>
                </a:ext>
              </a:extLst>
            </p:cNvPr>
            <p:cNvPicPr>
              <a:picLocks noChangeAspect="1"/>
            </p:cNvPicPr>
            <p:nvPr/>
          </p:nvPicPr>
          <p:blipFill>
            <a:blip r:embed="rId3"/>
            <a:stretch>
              <a:fillRect/>
            </a:stretch>
          </p:blipFill>
          <p:spPr>
            <a:xfrm>
              <a:off x="1919536" y="2283685"/>
              <a:ext cx="3456384" cy="2159468"/>
            </a:xfrm>
            <a:prstGeom prst="rect">
              <a:avLst/>
            </a:prstGeom>
            <a:ln w="6350">
              <a:solidFill>
                <a:schemeClr val="tx1"/>
              </a:solidFill>
            </a:ln>
          </p:spPr>
        </p:pic>
        <p:sp>
          <p:nvSpPr>
            <p:cNvPr id="8" name="文本框 7">
              <a:extLst>
                <a:ext uri="{FF2B5EF4-FFF2-40B4-BE49-F238E27FC236}">
                  <a16:creationId xmlns:a16="http://schemas.microsoft.com/office/drawing/2014/main" id="{08316A30-8112-4177-B9DF-CD6765D85AB4}"/>
                </a:ext>
              </a:extLst>
            </p:cNvPr>
            <p:cNvSpPr txBox="1"/>
            <p:nvPr/>
          </p:nvSpPr>
          <p:spPr>
            <a:xfrm>
              <a:off x="3233330" y="2634436"/>
              <a:ext cx="1281790" cy="276999"/>
            </a:xfrm>
            <a:prstGeom prst="rect">
              <a:avLst/>
            </a:prstGeom>
            <a:noFill/>
            <a:ln>
              <a:solidFill>
                <a:schemeClr val="accent6">
                  <a:lumMod val="40000"/>
                  <a:lumOff val="60000"/>
                </a:schemeClr>
              </a:solidFill>
            </a:ln>
          </p:spPr>
          <p:txBody>
            <a:bodyPr wrap="square" rtlCol="0">
              <a:spAutoFit/>
            </a:bodyPr>
            <a:lstStyle/>
            <a:p>
              <a:pPr algn="ctr"/>
              <a:r>
                <a:rPr lang="zh-CN" altLang="en-US" sz="1200" dirty="0">
                  <a:latin typeface="微软雅黑" panose="020B0503020204020204" pitchFamily="34" charset="-122"/>
                  <a:ea typeface="微软雅黑" panose="020B0503020204020204" pitchFamily="34" charset="-122"/>
                </a:rPr>
                <a:t>束长， </a:t>
              </a:r>
              <a:r>
                <a:rPr lang="en-US" altLang="zh-CN" sz="1200" dirty="0" err="1">
                  <a:latin typeface="微软雅黑" panose="020B0503020204020204" pitchFamily="34" charset="-122"/>
                  <a:ea typeface="微软雅黑" panose="020B0503020204020204" pitchFamily="34" charset="-122"/>
                </a:rPr>
                <a:t>w.o.</a:t>
              </a:r>
              <a:r>
                <a:rPr lang="zh-CN" altLang="en-US" sz="1200" dirty="0">
                  <a:latin typeface="微软雅黑" panose="020B0503020204020204" pitchFamily="34" charset="-122"/>
                  <a:ea typeface="微软雅黑" panose="020B0503020204020204" pitchFamily="34" charset="-122"/>
                </a:rPr>
                <a:t> </a:t>
              </a:r>
              <a:r>
                <a:rPr lang="en-US" altLang="zh-CN" sz="1200" dirty="0">
                  <a:latin typeface="微软雅黑" panose="020B0503020204020204" pitchFamily="34" charset="-122"/>
                  <a:ea typeface="微软雅黑" panose="020B0503020204020204" pitchFamily="34" charset="-122"/>
                </a:rPr>
                <a:t>HC</a:t>
              </a:r>
              <a:endParaRPr lang="zh-CN" altLang="en-US" sz="1200" dirty="0">
                <a:latin typeface="微软雅黑" panose="020B0503020204020204" pitchFamily="34" charset="-122"/>
                <a:ea typeface="微软雅黑" panose="020B0503020204020204" pitchFamily="34" charset="-122"/>
              </a:endParaRPr>
            </a:p>
          </p:txBody>
        </p:sp>
      </p:grpSp>
      <p:grpSp>
        <p:nvGrpSpPr>
          <p:cNvPr id="15" name="组合 14">
            <a:extLst>
              <a:ext uri="{FF2B5EF4-FFF2-40B4-BE49-F238E27FC236}">
                <a16:creationId xmlns:a16="http://schemas.microsoft.com/office/drawing/2014/main" id="{58A8A37B-4CFA-4547-B46E-776D0A154FF7}"/>
              </a:ext>
            </a:extLst>
          </p:cNvPr>
          <p:cNvGrpSpPr/>
          <p:nvPr/>
        </p:nvGrpSpPr>
        <p:grpSpPr>
          <a:xfrm>
            <a:off x="767408" y="4423367"/>
            <a:ext cx="3816424" cy="1938922"/>
            <a:chOff x="1919536" y="4601503"/>
            <a:chExt cx="3456384" cy="2112236"/>
          </a:xfrm>
        </p:grpSpPr>
        <p:pic>
          <p:nvPicPr>
            <p:cNvPr id="4" name="图片 3">
              <a:extLst>
                <a:ext uri="{FF2B5EF4-FFF2-40B4-BE49-F238E27FC236}">
                  <a16:creationId xmlns:a16="http://schemas.microsoft.com/office/drawing/2014/main" id="{EE50DCCA-CC2B-4203-A68F-C02D5B90D95B}"/>
                </a:ext>
              </a:extLst>
            </p:cNvPr>
            <p:cNvPicPr>
              <a:picLocks noChangeAspect="1"/>
            </p:cNvPicPr>
            <p:nvPr/>
          </p:nvPicPr>
          <p:blipFill>
            <a:blip r:embed="rId4"/>
            <a:stretch>
              <a:fillRect/>
            </a:stretch>
          </p:blipFill>
          <p:spPr>
            <a:xfrm>
              <a:off x="1919536" y="4601503"/>
              <a:ext cx="3456384" cy="2112236"/>
            </a:xfrm>
            <a:prstGeom prst="rect">
              <a:avLst/>
            </a:prstGeom>
            <a:ln w="6350">
              <a:solidFill>
                <a:schemeClr val="tx1"/>
              </a:solidFill>
            </a:ln>
          </p:spPr>
        </p:pic>
        <p:sp>
          <p:nvSpPr>
            <p:cNvPr id="10" name="文本框 9">
              <a:extLst>
                <a:ext uri="{FF2B5EF4-FFF2-40B4-BE49-F238E27FC236}">
                  <a16:creationId xmlns:a16="http://schemas.microsoft.com/office/drawing/2014/main" id="{C3525DB3-D601-493B-9BFE-3C25BD8A2A0B}"/>
                </a:ext>
              </a:extLst>
            </p:cNvPr>
            <p:cNvSpPr txBox="1"/>
            <p:nvPr/>
          </p:nvSpPr>
          <p:spPr>
            <a:xfrm>
              <a:off x="3158617" y="5031044"/>
              <a:ext cx="1281790" cy="279310"/>
            </a:xfrm>
            <a:prstGeom prst="rect">
              <a:avLst/>
            </a:prstGeom>
            <a:noFill/>
            <a:ln>
              <a:solidFill>
                <a:schemeClr val="accent6">
                  <a:lumMod val="40000"/>
                  <a:lumOff val="60000"/>
                </a:schemeClr>
              </a:solidFill>
            </a:ln>
          </p:spPr>
          <p:txBody>
            <a:bodyPr wrap="square" rtlCol="0">
              <a:spAutoFit/>
            </a:bodyPr>
            <a:lstStyle>
              <a:defPPr>
                <a:defRPr lang="zh-CN"/>
              </a:defPPr>
              <a:lvl1pPr>
                <a:defRPr sz="1600">
                  <a:solidFill>
                    <a:srgbClr val="00B050"/>
                  </a:solidFill>
                  <a:latin typeface="微软雅黑" panose="020B0503020204020204" pitchFamily="34" charset="-122"/>
                  <a:ea typeface="微软雅黑" panose="020B0503020204020204" pitchFamily="34" charset="-122"/>
                </a:defRPr>
              </a:lvl1pPr>
            </a:lstStyle>
            <a:p>
              <a:pPr algn="ctr"/>
              <a:r>
                <a:rPr lang="zh-CN" altLang="en-US" sz="1200" dirty="0">
                  <a:solidFill>
                    <a:schemeClr val="tx1"/>
                  </a:solidFill>
                </a:rPr>
                <a:t>束长， </a:t>
              </a:r>
              <a:r>
                <a:rPr lang="en-US" altLang="zh-CN" sz="1200" dirty="0">
                  <a:solidFill>
                    <a:schemeClr val="tx1"/>
                  </a:solidFill>
                </a:rPr>
                <a:t>with.</a:t>
              </a:r>
              <a:r>
                <a:rPr lang="zh-CN" altLang="en-US" sz="1200" dirty="0">
                  <a:solidFill>
                    <a:schemeClr val="tx1"/>
                  </a:solidFill>
                </a:rPr>
                <a:t> </a:t>
              </a:r>
              <a:r>
                <a:rPr lang="en-US" altLang="zh-CN" sz="1200" dirty="0">
                  <a:solidFill>
                    <a:schemeClr val="tx1"/>
                  </a:solidFill>
                </a:rPr>
                <a:t>HC</a:t>
              </a:r>
              <a:endParaRPr lang="zh-CN" altLang="en-US" sz="1200" dirty="0">
                <a:solidFill>
                  <a:schemeClr val="tx1"/>
                </a:solidFill>
              </a:endParaRPr>
            </a:p>
          </p:txBody>
        </p:sp>
      </p:grpSp>
      <p:sp>
        <p:nvSpPr>
          <p:cNvPr id="12" name="文本框 11">
            <a:extLst>
              <a:ext uri="{FF2B5EF4-FFF2-40B4-BE49-F238E27FC236}">
                <a16:creationId xmlns:a16="http://schemas.microsoft.com/office/drawing/2014/main" id="{EABC5D14-CF46-400C-B0F2-24AD15C702D0}"/>
              </a:ext>
            </a:extLst>
          </p:cNvPr>
          <p:cNvSpPr txBox="1"/>
          <p:nvPr/>
        </p:nvSpPr>
        <p:spPr>
          <a:xfrm>
            <a:off x="407368" y="1491013"/>
            <a:ext cx="7488832" cy="400110"/>
          </a:xfrm>
          <a:prstGeom prst="rect">
            <a:avLst/>
          </a:prstGeom>
          <a:noFill/>
        </p:spPr>
        <p:txBody>
          <a:bodyPr wrap="square" rtlCol="0">
            <a:spAutoFit/>
          </a:bodyPr>
          <a:lstStyle/>
          <a:p>
            <a:pPr marL="342900" indent="-342900">
              <a:buFont typeface="Wingdings" panose="05000000000000000000" pitchFamily="2" charset="2"/>
              <a:buChar char="n"/>
            </a:pPr>
            <a:r>
              <a:rPr lang="en-US" altLang="zh-CN" sz="2000" dirty="0">
                <a:latin typeface="微软雅黑" panose="020B0503020204020204" pitchFamily="34" charset="-122"/>
                <a:ea typeface="微软雅黑" panose="020B0503020204020204" pitchFamily="34" charset="-122"/>
              </a:rPr>
              <a:t>SAPS</a:t>
            </a:r>
            <a:r>
              <a:rPr lang="zh-CN" altLang="en-US" sz="2000" dirty="0">
                <a:latin typeface="微软雅黑" panose="020B0503020204020204" pitchFamily="34" charset="-122"/>
                <a:ea typeface="微软雅黑" panose="020B0503020204020204" pitchFamily="34" charset="-122"/>
              </a:rPr>
              <a:t>储存环束流纵向参数的演化</a:t>
            </a:r>
          </a:p>
        </p:txBody>
      </p:sp>
      <p:sp>
        <p:nvSpPr>
          <p:cNvPr id="14" name="标题 1">
            <a:extLst>
              <a:ext uri="{FF2B5EF4-FFF2-40B4-BE49-F238E27FC236}">
                <a16:creationId xmlns:a16="http://schemas.microsoft.com/office/drawing/2014/main" id="{350DD6C4-D85E-451D-90F7-EBA83E21BE27}"/>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微波不稳定性</a:t>
            </a:r>
          </a:p>
        </p:txBody>
      </p:sp>
      <p:grpSp>
        <p:nvGrpSpPr>
          <p:cNvPr id="3" name="组合 2">
            <a:extLst>
              <a:ext uri="{FF2B5EF4-FFF2-40B4-BE49-F238E27FC236}">
                <a16:creationId xmlns:a16="http://schemas.microsoft.com/office/drawing/2014/main" id="{27A6AAEB-011A-4F2E-AFB3-0BF12E348204}"/>
              </a:ext>
            </a:extLst>
          </p:cNvPr>
          <p:cNvGrpSpPr/>
          <p:nvPr/>
        </p:nvGrpSpPr>
        <p:grpSpPr>
          <a:xfrm>
            <a:off x="4787622" y="2132856"/>
            <a:ext cx="3987382" cy="1980752"/>
            <a:chOff x="6573114" y="1998600"/>
            <a:chExt cx="3987382" cy="2139948"/>
          </a:xfrm>
        </p:grpSpPr>
        <p:pic>
          <p:nvPicPr>
            <p:cNvPr id="7" name="图片 6">
              <a:extLst>
                <a:ext uri="{FF2B5EF4-FFF2-40B4-BE49-F238E27FC236}">
                  <a16:creationId xmlns:a16="http://schemas.microsoft.com/office/drawing/2014/main" id="{7A3D4058-3847-4632-AF68-A6E9C7752B43}"/>
                </a:ext>
              </a:extLst>
            </p:cNvPr>
            <p:cNvPicPr>
              <a:picLocks noChangeAspect="1"/>
            </p:cNvPicPr>
            <p:nvPr/>
          </p:nvPicPr>
          <p:blipFill>
            <a:blip r:embed="rId5"/>
            <a:stretch>
              <a:fillRect/>
            </a:stretch>
          </p:blipFill>
          <p:spPr>
            <a:xfrm>
              <a:off x="6573114" y="1998600"/>
              <a:ext cx="3987382" cy="2139948"/>
            </a:xfrm>
            <a:prstGeom prst="rect">
              <a:avLst/>
            </a:prstGeom>
            <a:ln w="6350">
              <a:solidFill>
                <a:schemeClr val="tx1"/>
              </a:solidFill>
            </a:ln>
          </p:spPr>
        </p:pic>
        <p:sp>
          <p:nvSpPr>
            <p:cNvPr id="18" name="文本框 17">
              <a:extLst>
                <a:ext uri="{FF2B5EF4-FFF2-40B4-BE49-F238E27FC236}">
                  <a16:creationId xmlns:a16="http://schemas.microsoft.com/office/drawing/2014/main" id="{D1456582-BC82-4378-90C7-D0B3C919F425}"/>
                </a:ext>
              </a:extLst>
            </p:cNvPr>
            <p:cNvSpPr txBox="1"/>
            <p:nvPr/>
          </p:nvSpPr>
          <p:spPr>
            <a:xfrm>
              <a:off x="7998600" y="2364730"/>
              <a:ext cx="1422348" cy="279588"/>
            </a:xfrm>
            <a:prstGeom prst="rect">
              <a:avLst/>
            </a:prstGeom>
            <a:noFill/>
            <a:ln>
              <a:solidFill>
                <a:schemeClr val="accent4">
                  <a:lumMod val="60000"/>
                  <a:lumOff val="40000"/>
                </a:schemeClr>
              </a:solidFill>
            </a:ln>
          </p:spPr>
          <p:txBody>
            <a:bodyPr wrap="square" rtlCol="0">
              <a:spAutoFit/>
            </a:bodyPr>
            <a:lstStyle>
              <a:defPPr>
                <a:defRPr lang="zh-CN"/>
              </a:defPPr>
              <a:lvl1pPr>
                <a:defRPr sz="1600">
                  <a:solidFill>
                    <a:srgbClr val="FF0000"/>
                  </a:solidFill>
                  <a:latin typeface="微软雅黑" panose="020B0503020204020204" pitchFamily="34" charset="-122"/>
                  <a:ea typeface="微软雅黑" panose="020B0503020204020204" pitchFamily="34" charset="-122"/>
                </a:defRPr>
              </a:lvl1pPr>
            </a:lstStyle>
            <a:p>
              <a:pPr algn="ctr"/>
              <a:r>
                <a:rPr lang="zh-CN" altLang="en-US" sz="1200" dirty="0">
                  <a:solidFill>
                    <a:srgbClr val="C00000"/>
                  </a:solidFill>
                </a:rPr>
                <a:t>能散， </a:t>
              </a:r>
              <a:r>
                <a:rPr lang="en-US" altLang="zh-CN" sz="1200" dirty="0">
                  <a:solidFill>
                    <a:srgbClr val="C00000"/>
                  </a:solidFill>
                </a:rPr>
                <a:t>w. o. HC</a:t>
              </a:r>
              <a:endParaRPr lang="zh-CN" altLang="en-US" sz="1200" dirty="0">
                <a:solidFill>
                  <a:srgbClr val="C00000"/>
                </a:solidFill>
              </a:endParaRPr>
            </a:p>
          </p:txBody>
        </p:sp>
      </p:grpSp>
      <p:sp>
        <p:nvSpPr>
          <p:cNvPr id="19" name="文本框 18">
            <a:extLst>
              <a:ext uri="{FF2B5EF4-FFF2-40B4-BE49-F238E27FC236}">
                <a16:creationId xmlns:a16="http://schemas.microsoft.com/office/drawing/2014/main" id="{F30E2F3A-D376-4BB8-8D64-5FF7238C0530}"/>
              </a:ext>
            </a:extLst>
          </p:cNvPr>
          <p:cNvSpPr txBox="1"/>
          <p:nvPr/>
        </p:nvSpPr>
        <p:spPr>
          <a:xfrm>
            <a:off x="911424" y="6443131"/>
            <a:ext cx="7488832" cy="307777"/>
          </a:xfrm>
          <a:prstGeom prst="rect">
            <a:avLst/>
          </a:prstGeom>
          <a:noFill/>
        </p:spPr>
        <p:txBody>
          <a:bodyPr wrap="square" rtlCol="0">
            <a:spAutoFit/>
          </a:bodyPr>
          <a:lstStyle/>
          <a:p>
            <a:pPr algn="ctr"/>
            <a:r>
              <a:rPr lang="en-US" altLang="zh-CN" sz="1400" dirty="0">
                <a:latin typeface="微软雅黑" panose="020B0503020204020204" pitchFamily="34" charset="-122"/>
                <a:ea typeface="微软雅黑" panose="020B0503020204020204" pitchFamily="34" charset="-122"/>
              </a:rPr>
              <a:t>0-350-500-1500mA</a:t>
            </a:r>
            <a:r>
              <a:rPr lang="zh-CN" altLang="en-US" sz="1400" dirty="0">
                <a:latin typeface="微软雅黑" panose="020B0503020204020204" pitchFamily="34" charset="-122"/>
                <a:ea typeface="微软雅黑" panose="020B0503020204020204" pitchFamily="34" charset="-122"/>
              </a:rPr>
              <a:t>四个流强条件下束长与能散的逐圈变化</a:t>
            </a:r>
          </a:p>
        </p:txBody>
      </p:sp>
      <p:sp>
        <p:nvSpPr>
          <p:cNvPr id="21" name="文本框 20">
            <a:extLst>
              <a:ext uri="{FF2B5EF4-FFF2-40B4-BE49-F238E27FC236}">
                <a16:creationId xmlns:a16="http://schemas.microsoft.com/office/drawing/2014/main" id="{7C3DBFD9-F8CB-4E5A-A690-AAF6E9E3F5A4}"/>
              </a:ext>
            </a:extLst>
          </p:cNvPr>
          <p:cNvSpPr txBox="1"/>
          <p:nvPr/>
        </p:nvSpPr>
        <p:spPr>
          <a:xfrm>
            <a:off x="9264352" y="2149488"/>
            <a:ext cx="2304256" cy="4187861"/>
          </a:xfrm>
          <a:prstGeom prst="rect">
            <a:avLst/>
          </a:prstGeom>
          <a:noFill/>
        </p:spPr>
        <p:txBody>
          <a:bodyPr wrap="square" rtlCol="0">
            <a:spAutoFit/>
          </a:bodyPr>
          <a:lstStyle/>
          <a:p>
            <a:endParaRPr lang="zh-CN" altLang="en-US" dirty="0"/>
          </a:p>
        </p:txBody>
      </p:sp>
      <p:sp>
        <p:nvSpPr>
          <p:cNvPr id="22" name="文本框 21">
            <a:extLst>
              <a:ext uri="{FF2B5EF4-FFF2-40B4-BE49-F238E27FC236}">
                <a16:creationId xmlns:a16="http://schemas.microsoft.com/office/drawing/2014/main" id="{1B59F726-0F7C-4AB6-A2C5-CBA9CC6BEA25}"/>
              </a:ext>
            </a:extLst>
          </p:cNvPr>
          <p:cNvSpPr txBox="1"/>
          <p:nvPr/>
        </p:nvSpPr>
        <p:spPr>
          <a:xfrm>
            <a:off x="8976320" y="2132856"/>
            <a:ext cx="2880320" cy="426007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t>跟踪</a:t>
            </a:r>
            <a:r>
              <a:rPr lang="en-US" altLang="zh-CN" sz="1400" dirty="0"/>
              <a:t>50000</a:t>
            </a:r>
            <a:r>
              <a:rPr lang="zh-CN" altLang="en-US" sz="1400" dirty="0"/>
              <a:t>圈，主要关注束长和能散参数；</a:t>
            </a:r>
            <a:endParaRPr lang="en-US" altLang="zh-CN" sz="1400" dirty="0"/>
          </a:p>
          <a:p>
            <a:pPr marL="285750" indent="-285750">
              <a:lnSpc>
                <a:spcPct val="150000"/>
              </a:lnSpc>
              <a:buFont typeface="Arial" panose="020B0604020202020204" pitchFamily="34" charset="0"/>
              <a:buChar char="•"/>
            </a:pPr>
            <a:endParaRPr lang="en-US" altLang="zh-CN" sz="1400" dirty="0"/>
          </a:p>
          <a:p>
            <a:pPr marL="285750" indent="-285750">
              <a:lnSpc>
                <a:spcPct val="150000"/>
              </a:lnSpc>
              <a:buFont typeface="Arial" panose="020B0604020202020204" pitchFamily="34" charset="0"/>
              <a:buChar char="•"/>
            </a:pPr>
            <a:r>
              <a:rPr lang="en-US" altLang="zh-CN" sz="1400" dirty="0"/>
              <a:t>HC</a:t>
            </a:r>
            <a:r>
              <a:rPr lang="zh-CN" altLang="en-US" sz="1400" dirty="0"/>
              <a:t>可以明显拉伸束长，由于纵向阻抗的作用，束长也随流强提高而继续拉伸；</a:t>
            </a:r>
            <a:endParaRPr lang="en-US" altLang="zh-CN" sz="1400" dirty="0"/>
          </a:p>
          <a:p>
            <a:pPr marL="285750" indent="-285750">
              <a:lnSpc>
                <a:spcPct val="150000"/>
              </a:lnSpc>
              <a:buFont typeface="Arial" panose="020B0604020202020204" pitchFamily="34" charset="0"/>
              <a:buChar char="•"/>
            </a:pPr>
            <a:endParaRPr lang="en-US" altLang="zh-CN" sz="1400" dirty="0"/>
          </a:p>
          <a:p>
            <a:pPr marL="285750" indent="-285750">
              <a:lnSpc>
                <a:spcPct val="150000"/>
              </a:lnSpc>
              <a:buFont typeface="Arial" panose="020B0604020202020204" pitchFamily="34" charset="0"/>
              <a:buChar char="•"/>
            </a:pPr>
            <a:r>
              <a:rPr lang="zh-CN" altLang="en-US" sz="1400" dirty="0"/>
              <a:t>能散随流强的提高而增加，</a:t>
            </a:r>
            <a:r>
              <a:rPr lang="en-US" altLang="zh-CN" sz="1400" dirty="0"/>
              <a:t>HC</a:t>
            </a:r>
            <a:r>
              <a:rPr lang="zh-CN" altLang="en-US" sz="1400" dirty="0"/>
              <a:t>的引入可以提高微波不稳定性的阈值，或者降低能散增加的程度。</a:t>
            </a:r>
            <a:endParaRPr lang="en-US" altLang="zh-CN" sz="1400" dirty="0"/>
          </a:p>
          <a:p>
            <a:pPr marL="285750" indent="-285750">
              <a:lnSpc>
                <a:spcPct val="150000"/>
              </a:lnSpc>
              <a:buFont typeface="Arial" panose="020B0604020202020204" pitchFamily="34" charset="0"/>
              <a:buChar char="•"/>
            </a:pPr>
            <a:endParaRPr lang="en-US" altLang="zh-CN" sz="1400" dirty="0"/>
          </a:p>
          <a:p>
            <a:pPr marL="285750" indent="-285750">
              <a:lnSpc>
                <a:spcPct val="150000"/>
              </a:lnSpc>
              <a:buFont typeface="Arial" panose="020B0604020202020204" pitchFamily="34" charset="0"/>
              <a:buChar char="•"/>
            </a:pPr>
            <a:endParaRPr lang="zh-CN" altLang="en-US" sz="1400" dirty="0"/>
          </a:p>
        </p:txBody>
      </p:sp>
    </p:spTree>
    <p:extLst>
      <p:ext uri="{BB962C8B-B14F-4D97-AF65-F5344CB8AC3E}">
        <p14:creationId xmlns:p14="http://schemas.microsoft.com/office/powerpoint/2010/main" val="14547809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AA15EB77-E1B8-4FD6-A215-E3C72F97B22C}"/>
              </a:ext>
            </a:extLst>
          </p:cNvPr>
          <p:cNvPicPr>
            <a:picLocks noChangeAspect="1"/>
          </p:cNvPicPr>
          <p:nvPr/>
        </p:nvPicPr>
        <p:blipFill>
          <a:blip r:embed="rId2"/>
          <a:stretch>
            <a:fillRect/>
          </a:stretch>
        </p:blipFill>
        <p:spPr>
          <a:xfrm>
            <a:off x="1280014" y="4439266"/>
            <a:ext cx="3774642" cy="1584575"/>
          </a:xfrm>
          <a:prstGeom prst="rect">
            <a:avLst/>
          </a:prstGeom>
          <a:ln w="12700">
            <a:solidFill>
              <a:schemeClr val="tx1"/>
            </a:solidFill>
          </a:ln>
        </p:spPr>
      </p:pic>
      <p:pic>
        <p:nvPicPr>
          <p:cNvPr id="3" name="图片 2">
            <a:extLst>
              <a:ext uri="{FF2B5EF4-FFF2-40B4-BE49-F238E27FC236}">
                <a16:creationId xmlns:a16="http://schemas.microsoft.com/office/drawing/2014/main" id="{8829A6E8-C8AE-41C6-AC04-D1B39E0B1C79}"/>
              </a:ext>
            </a:extLst>
          </p:cNvPr>
          <p:cNvPicPr>
            <a:picLocks noChangeAspect="1"/>
          </p:cNvPicPr>
          <p:nvPr/>
        </p:nvPicPr>
        <p:blipFill>
          <a:blip r:embed="rId3"/>
          <a:stretch>
            <a:fillRect/>
          </a:stretch>
        </p:blipFill>
        <p:spPr>
          <a:xfrm>
            <a:off x="1199458" y="2306670"/>
            <a:ext cx="3789550" cy="1722290"/>
          </a:xfrm>
          <a:prstGeom prst="rect">
            <a:avLst/>
          </a:prstGeom>
          <a:ln w="12700">
            <a:solidFill>
              <a:schemeClr val="tx1"/>
            </a:solidFill>
          </a:ln>
        </p:spPr>
      </p:pic>
      <p:sp>
        <p:nvSpPr>
          <p:cNvPr id="2" name="标题 1">
            <a:extLst>
              <a:ext uri="{FF2B5EF4-FFF2-40B4-BE49-F238E27FC236}">
                <a16:creationId xmlns:a16="http://schemas.microsoft.com/office/drawing/2014/main" id="{B4D4A047-CBE2-4D6D-AE6C-738735E06E11}"/>
              </a:ext>
            </a:extLst>
          </p:cNvPr>
          <p:cNvSpPr>
            <a:spLocks noGrp="1"/>
          </p:cNvSpPr>
          <p:nvPr>
            <p:ph type="title"/>
          </p:nvPr>
        </p:nvSpPr>
        <p:spPr/>
        <p:txBody>
          <a:bodyPr>
            <a:normAutofit/>
          </a:bodyPr>
          <a:lstStyle/>
          <a:p>
            <a:r>
              <a:rPr lang="zh-CN" altLang="en-US" sz="3200" dirty="0">
                <a:latin typeface="微软雅黑" panose="020B0503020204020204" pitchFamily="34" charset="-122"/>
                <a:ea typeface="微软雅黑" panose="020B0503020204020204" pitchFamily="34" charset="-122"/>
              </a:rPr>
              <a:t>微波不稳定性</a:t>
            </a:r>
          </a:p>
        </p:txBody>
      </p:sp>
      <p:sp>
        <p:nvSpPr>
          <p:cNvPr id="8" name="文本框 7">
            <a:extLst>
              <a:ext uri="{FF2B5EF4-FFF2-40B4-BE49-F238E27FC236}">
                <a16:creationId xmlns:a16="http://schemas.microsoft.com/office/drawing/2014/main" id="{08316A30-8112-4177-B9DF-CD6765D85AB4}"/>
              </a:ext>
            </a:extLst>
          </p:cNvPr>
          <p:cNvSpPr txBox="1"/>
          <p:nvPr/>
        </p:nvSpPr>
        <p:spPr>
          <a:xfrm>
            <a:off x="2134465" y="1926999"/>
            <a:ext cx="1919536" cy="338554"/>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束长</a:t>
            </a:r>
          </a:p>
        </p:txBody>
      </p:sp>
      <p:sp>
        <p:nvSpPr>
          <p:cNvPr id="9" name="文本框 8">
            <a:extLst>
              <a:ext uri="{FF2B5EF4-FFF2-40B4-BE49-F238E27FC236}">
                <a16:creationId xmlns:a16="http://schemas.microsoft.com/office/drawing/2014/main" id="{5BD1BBB7-2A00-4904-8B81-97772A920EC7}"/>
              </a:ext>
            </a:extLst>
          </p:cNvPr>
          <p:cNvSpPr txBox="1"/>
          <p:nvPr/>
        </p:nvSpPr>
        <p:spPr>
          <a:xfrm>
            <a:off x="7582187" y="1844244"/>
            <a:ext cx="1919536" cy="338554"/>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b="1" dirty="0">
                <a:solidFill>
                  <a:srgbClr val="C00000"/>
                </a:solidFill>
                <a:latin typeface="微软雅黑" panose="020B0503020204020204" pitchFamily="34" charset="-122"/>
                <a:ea typeface="微软雅黑" panose="020B0503020204020204" pitchFamily="34" charset="-122"/>
              </a:rPr>
              <a:t>能散</a:t>
            </a:r>
          </a:p>
        </p:txBody>
      </p:sp>
      <p:sp>
        <p:nvSpPr>
          <p:cNvPr id="10" name="文本框 9">
            <a:extLst>
              <a:ext uri="{FF2B5EF4-FFF2-40B4-BE49-F238E27FC236}">
                <a16:creationId xmlns:a16="http://schemas.microsoft.com/office/drawing/2014/main" id="{C3525DB3-D601-493B-9BFE-3C25BD8A2A0B}"/>
              </a:ext>
            </a:extLst>
          </p:cNvPr>
          <p:cNvSpPr txBox="1"/>
          <p:nvPr/>
        </p:nvSpPr>
        <p:spPr>
          <a:xfrm>
            <a:off x="1744530" y="4103144"/>
            <a:ext cx="2699405" cy="338554"/>
          </a:xfrm>
          <a:prstGeom prst="rect">
            <a:avLst/>
          </a:prstGeom>
          <a:noFill/>
        </p:spPr>
        <p:txBody>
          <a:bodyPr wrap="square" rtlCol="0">
            <a:spAutoFit/>
          </a:bodyPr>
          <a:lstStyle/>
          <a:p>
            <a:pPr marL="285750" indent="-285750" algn="ct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传输效率</a:t>
            </a:r>
          </a:p>
        </p:txBody>
      </p:sp>
      <p:sp>
        <p:nvSpPr>
          <p:cNvPr id="12" name="文本框 11">
            <a:extLst>
              <a:ext uri="{FF2B5EF4-FFF2-40B4-BE49-F238E27FC236}">
                <a16:creationId xmlns:a16="http://schemas.microsoft.com/office/drawing/2014/main" id="{EABC5D14-CF46-400C-B0F2-24AD15C702D0}"/>
              </a:ext>
            </a:extLst>
          </p:cNvPr>
          <p:cNvSpPr txBox="1"/>
          <p:nvPr/>
        </p:nvSpPr>
        <p:spPr>
          <a:xfrm>
            <a:off x="1055440" y="6206044"/>
            <a:ext cx="9361040" cy="369332"/>
          </a:xfrm>
          <a:prstGeom prst="rect">
            <a:avLst/>
          </a:prstGeom>
          <a:noFill/>
        </p:spPr>
        <p:txBody>
          <a:bodyPr wrap="square" rtlCol="0">
            <a:spAutoFit/>
          </a:bodyPr>
          <a:lstStyle/>
          <a:p>
            <a:pPr marL="342900" indent="-342900" algn="ctr">
              <a:buFont typeface="Arial" panose="020B0604020202020204" pitchFamily="34" charset="0"/>
              <a:buChar char="•"/>
            </a:pPr>
            <a:r>
              <a:rPr lang="zh-CN" altLang="en-US" dirty="0">
                <a:latin typeface="微软雅黑" panose="020B0503020204020204" pitchFamily="34" charset="-122"/>
                <a:ea typeface="微软雅黑" panose="020B0503020204020204" pitchFamily="34" charset="-122"/>
              </a:rPr>
              <a:t>平衡束长、平衡能散、传输效率随电荷量的变化</a:t>
            </a:r>
          </a:p>
        </p:txBody>
      </p:sp>
      <p:grpSp>
        <p:nvGrpSpPr>
          <p:cNvPr id="4" name="组合 3">
            <a:extLst>
              <a:ext uri="{FF2B5EF4-FFF2-40B4-BE49-F238E27FC236}">
                <a16:creationId xmlns:a16="http://schemas.microsoft.com/office/drawing/2014/main" id="{9FFC6172-C6F5-4F45-A9C2-FC43677BC0CD}"/>
              </a:ext>
            </a:extLst>
          </p:cNvPr>
          <p:cNvGrpSpPr/>
          <p:nvPr/>
        </p:nvGrpSpPr>
        <p:grpSpPr>
          <a:xfrm>
            <a:off x="6023992" y="2214155"/>
            <a:ext cx="5040560" cy="3809685"/>
            <a:chOff x="6023992" y="2214156"/>
            <a:chExt cx="5631462" cy="4388230"/>
          </a:xfrm>
        </p:grpSpPr>
        <p:pic>
          <p:nvPicPr>
            <p:cNvPr id="13" name="图片 12">
              <a:extLst>
                <a:ext uri="{FF2B5EF4-FFF2-40B4-BE49-F238E27FC236}">
                  <a16:creationId xmlns:a16="http://schemas.microsoft.com/office/drawing/2014/main" id="{8E958776-03C3-46E0-822A-020C1A6369AD}"/>
                </a:ext>
              </a:extLst>
            </p:cNvPr>
            <p:cNvPicPr>
              <a:picLocks noChangeAspect="1"/>
            </p:cNvPicPr>
            <p:nvPr/>
          </p:nvPicPr>
          <p:blipFill>
            <a:blip r:embed="rId4"/>
            <a:stretch>
              <a:fillRect/>
            </a:stretch>
          </p:blipFill>
          <p:spPr>
            <a:xfrm>
              <a:off x="6023992" y="2214156"/>
              <a:ext cx="5631462" cy="4388230"/>
            </a:xfrm>
            <a:prstGeom prst="rect">
              <a:avLst/>
            </a:prstGeom>
            <a:ln w="12700">
              <a:solidFill>
                <a:schemeClr val="tx1"/>
              </a:solidFill>
            </a:ln>
          </p:spPr>
        </p:pic>
        <p:cxnSp>
          <p:nvCxnSpPr>
            <p:cNvPr id="6" name="直接箭头连接符 5">
              <a:extLst>
                <a:ext uri="{FF2B5EF4-FFF2-40B4-BE49-F238E27FC236}">
                  <a16:creationId xmlns:a16="http://schemas.microsoft.com/office/drawing/2014/main" id="{3FCEAFE1-7D0B-4E4D-8136-6ADB664A237C}"/>
                </a:ext>
              </a:extLst>
            </p:cNvPr>
            <p:cNvCxnSpPr>
              <a:cxnSpLocks/>
            </p:cNvCxnSpPr>
            <p:nvPr/>
          </p:nvCxnSpPr>
          <p:spPr>
            <a:xfrm>
              <a:off x="7226269" y="4892543"/>
              <a:ext cx="216024" cy="675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47A66AD8-056B-4318-898D-4C5A998FB88A}"/>
                </a:ext>
              </a:extLst>
            </p:cNvPr>
            <p:cNvCxnSpPr>
              <a:cxnSpLocks/>
            </p:cNvCxnSpPr>
            <p:nvPr/>
          </p:nvCxnSpPr>
          <p:spPr>
            <a:xfrm flipH="1" flipV="1">
              <a:off x="7824192" y="5567239"/>
              <a:ext cx="936104" cy="940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文本框 17">
              <a:extLst>
                <a:ext uri="{FF2B5EF4-FFF2-40B4-BE49-F238E27FC236}">
                  <a16:creationId xmlns:a16="http://schemas.microsoft.com/office/drawing/2014/main" id="{1C7F43E2-0CB6-48BC-A97A-068554A5345A}"/>
                </a:ext>
              </a:extLst>
            </p:cNvPr>
            <p:cNvSpPr txBox="1"/>
            <p:nvPr/>
          </p:nvSpPr>
          <p:spPr>
            <a:xfrm>
              <a:off x="6751072" y="4561103"/>
              <a:ext cx="1100166" cy="261610"/>
            </a:xfrm>
            <a:prstGeom prst="rect">
              <a:avLst/>
            </a:prstGeom>
            <a:noFill/>
          </p:spPr>
          <p:txBody>
            <a:bodyPr wrap="square" rtlCol="0">
              <a:spAutoFit/>
            </a:bodyPr>
            <a:lstStyle/>
            <a:p>
              <a:r>
                <a:rPr lang="en-US" altLang="zh-CN" sz="1100" dirty="0"/>
                <a:t>MWI Threshold </a:t>
              </a:r>
              <a:endParaRPr lang="zh-CN" altLang="en-US" sz="1100" dirty="0"/>
            </a:p>
          </p:txBody>
        </p:sp>
        <p:sp>
          <p:nvSpPr>
            <p:cNvPr id="19" name="文本框 18">
              <a:extLst>
                <a:ext uri="{FF2B5EF4-FFF2-40B4-BE49-F238E27FC236}">
                  <a16:creationId xmlns:a16="http://schemas.microsoft.com/office/drawing/2014/main" id="{9F68E591-BA15-4C4E-A6D9-D251EC7F9E74}"/>
                </a:ext>
              </a:extLst>
            </p:cNvPr>
            <p:cNvSpPr txBox="1"/>
            <p:nvPr/>
          </p:nvSpPr>
          <p:spPr>
            <a:xfrm>
              <a:off x="8692410" y="5567239"/>
              <a:ext cx="1100166" cy="261610"/>
            </a:xfrm>
            <a:prstGeom prst="rect">
              <a:avLst/>
            </a:prstGeom>
            <a:noFill/>
          </p:spPr>
          <p:txBody>
            <a:bodyPr wrap="square" rtlCol="0">
              <a:spAutoFit/>
            </a:bodyPr>
            <a:lstStyle/>
            <a:p>
              <a:r>
                <a:rPr lang="en-US" altLang="zh-CN" sz="1100" dirty="0"/>
                <a:t>MWI Threshold </a:t>
              </a:r>
              <a:endParaRPr lang="zh-CN" altLang="en-US" sz="1100" dirty="0"/>
            </a:p>
          </p:txBody>
        </p:sp>
      </p:grpSp>
      <p:sp>
        <p:nvSpPr>
          <p:cNvPr id="17" name="文本框 16">
            <a:extLst>
              <a:ext uri="{FF2B5EF4-FFF2-40B4-BE49-F238E27FC236}">
                <a16:creationId xmlns:a16="http://schemas.microsoft.com/office/drawing/2014/main" id="{963A47DA-195F-4D93-978D-5B294D3F5B57}"/>
              </a:ext>
            </a:extLst>
          </p:cNvPr>
          <p:cNvSpPr txBox="1"/>
          <p:nvPr/>
        </p:nvSpPr>
        <p:spPr>
          <a:xfrm>
            <a:off x="407368" y="1491013"/>
            <a:ext cx="7488832" cy="400110"/>
          </a:xfrm>
          <a:prstGeom prst="rect">
            <a:avLst/>
          </a:prstGeom>
          <a:noFill/>
        </p:spPr>
        <p:txBody>
          <a:bodyPr wrap="square" rtlCol="0">
            <a:spAutoFit/>
          </a:bodyPr>
          <a:lstStyle/>
          <a:p>
            <a:pPr marL="342900" indent="-342900">
              <a:buFont typeface="Wingdings" panose="05000000000000000000" pitchFamily="2" charset="2"/>
              <a:buChar char="n"/>
            </a:pPr>
            <a:r>
              <a:rPr lang="en-US" altLang="zh-CN" sz="2000" dirty="0">
                <a:latin typeface="微软雅黑" panose="020B0503020204020204" pitchFamily="34" charset="-122"/>
                <a:ea typeface="微软雅黑" panose="020B0503020204020204" pitchFamily="34" charset="-122"/>
              </a:rPr>
              <a:t>SAPS</a:t>
            </a:r>
            <a:r>
              <a:rPr lang="zh-CN" altLang="en-US" sz="2000" dirty="0">
                <a:latin typeface="微软雅黑" panose="020B0503020204020204" pitchFamily="34" charset="-122"/>
                <a:ea typeface="微软雅黑" panose="020B0503020204020204" pitchFamily="34" charset="-122"/>
              </a:rPr>
              <a:t>储存环束流纵向参数就电荷量的变化</a:t>
            </a:r>
          </a:p>
        </p:txBody>
      </p:sp>
    </p:spTree>
    <p:extLst>
      <p:ext uri="{BB962C8B-B14F-4D97-AF65-F5344CB8AC3E}">
        <p14:creationId xmlns:p14="http://schemas.microsoft.com/office/powerpoint/2010/main" val="43982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内容占位符 2"/>
          <p:cNvSpPr>
            <a:spLocks noGrp="1"/>
          </p:cNvSpPr>
          <p:nvPr>
            <p:ph idx="1"/>
          </p:nvPr>
        </p:nvSpPr>
        <p:spPr bwMode="auto">
          <a:xfrm>
            <a:off x="695400" y="1412776"/>
            <a:ext cx="10515600" cy="369332"/>
          </a:xfrm>
          <a:noFill/>
        </p:spPr>
        <p:txBody>
          <a:bodyPr wrap="square" rtlCol="0">
            <a:spAutoFit/>
          </a:bodyPr>
          <a:lstStyle/>
          <a:p>
            <a:pPr marL="342900" indent="-342900">
              <a:buFont typeface="Wingdings" panose="05000000000000000000" pitchFamily="2" charset="2"/>
              <a:buChar char="n"/>
            </a:pPr>
            <a:r>
              <a:rPr lang="zh-CN" altLang="en-US" sz="2000" dirty="0">
                <a:solidFill>
                  <a:schemeClr val="tx1"/>
                </a:solidFill>
                <a:latin typeface="微软雅黑" panose="020B0503020204020204" pitchFamily="34" charset="-122"/>
                <a:ea typeface="微软雅黑" panose="020B0503020204020204" pitchFamily="34" charset="-122"/>
              </a:rPr>
              <a:t>不同</a:t>
            </a:r>
            <a:r>
              <a:rPr lang="en-US" altLang="zh-CN" sz="2000" dirty="0">
                <a:solidFill>
                  <a:schemeClr val="tx1"/>
                </a:solidFill>
                <a:latin typeface="微软雅黑" panose="020B0503020204020204" pitchFamily="34" charset="-122"/>
                <a:ea typeface="微软雅黑" panose="020B0503020204020204" pitchFamily="34" charset="-122"/>
              </a:rPr>
              <a:t>lattice</a:t>
            </a:r>
            <a:r>
              <a:rPr lang="zh-CN" altLang="en-US" sz="2000" dirty="0">
                <a:solidFill>
                  <a:schemeClr val="tx1"/>
                </a:solidFill>
                <a:latin typeface="微软雅黑" panose="020B0503020204020204" pitchFamily="34" charset="-122"/>
                <a:ea typeface="微软雅黑" panose="020B0503020204020204" pitchFamily="34" charset="-122"/>
              </a:rPr>
              <a:t>的微波不稳定性阈值比较</a:t>
            </a:r>
            <a:endParaRPr lang="en-US" sz="2000" dirty="0">
              <a:solidFill>
                <a:schemeClr val="tx1"/>
              </a:solidFill>
              <a:latin typeface="微软雅黑" panose="020B0503020204020204" pitchFamily="34" charset="-122"/>
              <a:ea typeface="微软雅黑" panose="020B0503020204020204" pitchFamily="34" charset="-122"/>
            </a:endParaRPr>
          </a:p>
        </p:txBody>
      </p:sp>
      <p:sp>
        <p:nvSpPr>
          <p:cNvPr id="6" name="标题 1">
            <a:extLst>
              <a:ext uri="{FF2B5EF4-FFF2-40B4-BE49-F238E27FC236}">
                <a16:creationId xmlns:a16="http://schemas.microsoft.com/office/drawing/2014/main" id="{B3544CF1-8036-4818-B27C-BDDFB60EE29E}"/>
              </a:ext>
            </a:extLst>
          </p:cNvPr>
          <p:cNvSpPr>
            <a:spLocks noGrp="1"/>
          </p:cNvSpPr>
          <p:nvPr>
            <p:ph type="title"/>
          </p:nvPr>
        </p:nvSpPr>
        <p:spPr>
          <a:xfrm>
            <a:off x="838200" y="365126"/>
            <a:ext cx="10515600" cy="867522"/>
          </a:xfrm>
        </p:spPr>
        <p:txBody>
          <a:bodyPr>
            <a:normAutofit/>
          </a:bodyPr>
          <a:lstStyle/>
          <a:p>
            <a:r>
              <a:rPr lang="zh-CN" altLang="en-US" sz="3200" dirty="0">
                <a:latin typeface="微软雅黑" panose="020B0503020204020204" pitchFamily="34" charset="-122"/>
                <a:ea typeface="微软雅黑" panose="020B0503020204020204" pitchFamily="34" charset="-122"/>
              </a:rPr>
              <a:t>微波不稳定性</a:t>
            </a:r>
          </a:p>
        </p:txBody>
      </p:sp>
      <p:graphicFrame>
        <p:nvGraphicFramePr>
          <p:cNvPr id="2" name="表格 1">
            <a:extLst>
              <a:ext uri="{FF2B5EF4-FFF2-40B4-BE49-F238E27FC236}">
                <a16:creationId xmlns:a16="http://schemas.microsoft.com/office/drawing/2014/main" id="{868F8685-88A8-4A17-9913-397E19416625}"/>
              </a:ext>
            </a:extLst>
          </p:cNvPr>
          <p:cNvGraphicFramePr>
            <a:graphicFrameLocks noGrp="1"/>
          </p:cNvGraphicFramePr>
          <p:nvPr>
            <p:extLst>
              <p:ext uri="{D42A27DB-BD31-4B8C-83A1-F6EECF244321}">
                <p14:modId xmlns:p14="http://schemas.microsoft.com/office/powerpoint/2010/main" val="3517385764"/>
              </p:ext>
            </p:extLst>
          </p:nvPr>
        </p:nvGraphicFramePr>
        <p:xfrm>
          <a:off x="921095" y="1988454"/>
          <a:ext cx="10349810" cy="4541520"/>
        </p:xfrm>
        <a:graphic>
          <a:graphicData uri="http://schemas.openxmlformats.org/drawingml/2006/table">
            <a:tbl>
              <a:tblPr firstRow="1" bandRow="1">
                <a:tableStyleId>{5C22544A-7EE6-4342-B048-85BDC9FD1C3A}</a:tableStyleId>
              </a:tblPr>
              <a:tblGrid>
                <a:gridCol w="2069962">
                  <a:extLst>
                    <a:ext uri="{9D8B030D-6E8A-4147-A177-3AD203B41FA5}">
                      <a16:colId xmlns:a16="http://schemas.microsoft.com/office/drawing/2014/main" val="982718950"/>
                    </a:ext>
                  </a:extLst>
                </a:gridCol>
                <a:gridCol w="2069962">
                  <a:extLst>
                    <a:ext uri="{9D8B030D-6E8A-4147-A177-3AD203B41FA5}">
                      <a16:colId xmlns:a16="http://schemas.microsoft.com/office/drawing/2014/main" val="198880034"/>
                    </a:ext>
                  </a:extLst>
                </a:gridCol>
                <a:gridCol w="2069962">
                  <a:extLst>
                    <a:ext uri="{9D8B030D-6E8A-4147-A177-3AD203B41FA5}">
                      <a16:colId xmlns:a16="http://schemas.microsoft.com/office/drawing/2014/main" val="4232749711"/>
                    </a:ext>
                  </a:extLst>
                </a:gridCol>
                <a:gridCol w="2069962">
                  <a:extLst>
                    <a:ext uri="{9D8B030D-6E8A-4147-A177-3AD203B41FA5}">
                      <a16:colId xmlns:a16="http://schemas.microsoft.com/office/drawing/2014/main" val="1120503890"/>
                    </a:ext>
                  </a:extLst>
                </a:gridCol>
                <a:gridCol w="2069962">
                  <a:extLst>
                    <a:ext uri="{9D8B030D-6E8A-4147-A177-3AD203B41FA5}">
                      <a16:colId xmlns:a16="http://schemas.microsoft.com/office/drawing/2014/main" val="1810243045"/>
                    </a:ext>
                  </a:extLst>
                </a:gridCol>
              </a:tblGrid>
              <a:tr h="421547">
                <a:tc>
                  <a:txBody>
                    <a:bodyPr/>
                    <a:lstStyle/>
                    <a:p>
                      <a:pPr algn="ctr"/>
                      <a:r>
                        <a:rPr lang="en-US" altLang="zh-CN" sz="1400" dirty="0"/>
                        <a:t>LATTICE</a:t>
                      </a:r>
                      <a:endParaRPr lang="zh-CN" altLang="en-US" sz="1400" dirty="0"/>
                    </a:p>
                  </a:txBody>
                  <a:tcPr anchor="ctr"/>
                </a:tc>
                <a:tc>
                  <a:txBody>
                    <a:bodyPr/>
                    <a:lstStyle/>
                    <a:p>
                      <a:pPr algn="ctr"/>
                      <a:r>
                        <a:rPr lang="en-US" altLang="zh-CN" sz="1400" dirty="0"/>
                        <a:t>Frequency</a:t>
                      </a:r>
                    </a:p>
                    <a:p>
                      <a:pPr algn="ctr"/>
                      <a:r>
                        <a:rPr lang="en-US" altLang="zh-CN" sz="1400" dirty="0"/>
                        <a:t>[MHz]</a:t>
                      </a:r>
                      <a:endParaRPr lang="zh-CN" altLang="en-US" sz="1400" dirty="0"/>
                    </a:p>
                  </a:txBody>
                  <a:tcPr anchor="ctr"/>
                </a:tc>
                <a:tc>
                  <a:txBody>
                    <a:bodyPr/>
                    <a:lstStyle/>
                    <a:p>
                      <a:pPr algn="ctr"/>
                      <a:r>
                        <a:rPr lang="en-US" altLang="zh-CN" sz="1400" dirty="0"/>
                        <a:t>HC</a:t>
                      </a:r>
                      <a:endParaRPr lang="zh-CN" altLang="en-US" sz="1400" dirty="0"/>
                    </a:p>
                  </a:txBody>
                  <a:tcPr anchor="ctr"/>
                </a:tc>
                <a:tc>
                  <a:txBody>
                    <a:bodyPr/>
                    <a:lstStyle/>
                    <a:p>
                      <a:pPr algn="ctr"/>
                      <a:r>
                        <a:rPr lang="en-US" altLang="zh-CN" sz="1400" dirty="0"/>
                        <a:t>WMI  Threshold </a:t>
                      </a:r>
                    </a:p>
                    <a:p>
                      <a:pPr algn="ctr"/>
                      <a:r>
                        <a:rPr lang="en-US" altLang="zh-CN" sz="1400" dirty="0"/>
                        <a:t>[</a:t>
                      </a:r>
                      <a:r>
                        <a:rPr lang="en-US" altLang="zh-CN" sz="1400" dirty="0" err="1"/>
                        <a:t>nC</a:t>
                      </a:r>
                      <a:r>
                        <a:rPr lang="en-US" altLang="zh-CN" sz="1400" dirty="0"/>
                        <a:t>]</a:t>
                      </a:r>
                      <a:endParaRPr lang="zh-CN" alt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t>WMI  Threshold     </a:t>
                      </a:r>
                      <a:r>
                        <a:rPr lang="en-US" altLang="zh-CN" sz="1200" dirty="0"/>
                        <a:t>[mA]</a:t>
                      </a:r>
                      <a:r>
                        <a:rPr lang="zh-CN" altLang="en-US" sz="1200" dirty="0"/>
                        <a:t>（</a:t>
                      </a:r>
                      <a:r>
                        <a:rPr lang="en-US" altLang="zh-CN" sz="1200" dirty="0"/>
                        <a:t>90%</a:t>
                      </a:r>
                      <a:r>
                        <a:rPr lang="zh-CN" altLang="en-US" sz="1200" dirty="0"/>
                        <a:t>）</a:t>
                      </a:r>
                      <a:endParaRPr lang="zh-CN" altLang="en-US" sz="1400" dirty="0"/>
                    </a:p>
                  </a:txBody>
                  <a:tcPr anchor="ctr"/>
                </a:tc>
                <a:extLst>
                  <a:ext uri="{0D108BD9-81ED-4DB2-BD59-A6C34878D82A}">
                    <a16:rowId xmlns:a16="http://schemas.microsoft.com/office/drawing/2014/main" val="1553270819"/>
                  </a:ext>
                </a:extLst>
              </a:tr>
              <a:tr h="266240">
                <a:tc rowSpan="2">
                  <a:txBody>
                    <a:bodyPr/>
                    <a:lstStyle/>
                    <a:p>
                      <a:pPr algn="ctr"/>
                      <a:r>
                        <a:rPr lang="en-US" altLang="zh-CN" sz="1400" b="1" dirty="0"/>
                        <a:t>SAPS-20210115</a:t>
                      </a:r>
                      <a:endParaRPr lang="zh-CN" altLang="en-US" sz="1400" b="1" dirty="0"/>
                    </a:p>
                  </a:txBody>
                  <a:tcPr anchor="ctr"/>
                </a:tc>
                <a:tc rowSpan="2">
                  <a:txBody>
                    <a:bodyPr/>
                    <a:lstStyle/>
                    <a:p>
                      <a:pPr algn="ctr"/>
                      <a:r>
                        <a:rPr lang="en-US" altLang="zh-CN" sz="1600">
                          <a:solidFill>
                            <a:schemeClr val="dk1"/>
                          </a:solidFill>
                          <a:latin typeface="+mn-lt"/>
                          <a:ea typeface="+mn-ea"/>
                          <a:cs typeface="+mn-cs"/>
                        </a:rPr>
                        <a:t>166.67</a:t>
                      </a:r>
                      <a:endParaRPr lang="zh-CN" altLang="en-US" sz="1600">
                        <a:solidFill>
                          <a:schemeClr val="dk1"/>
                        </a:solidFill>
                        <a:latin typeface="+mn-lt"/>
                        <a:ea typeface="+mn-ea"/>
                        <a:cs typeface="+mn-cs"/>
                      </a:endParaRPr>
                    </a:p>
                  </a:txBody>
                  <a:tcPr anchor="ctr"/>
                </a:tc>
                <a:tc>
                  <a:txBody>
                    <a:bodyPr/>
                    <a:lstStyle/>
                    <a:p>
                      <a:pPr algn="ctr"/>
                      <a:r>
                        <a:rPr lang="en-US" altLang="zh-CN" sz="1600" dirty="0"/>
                        <a:t>No</a:t>
                      </a:r>
                      <a:endParaRPr lang="zh-CN" altLang="en-US" sz="1600" dirty="0"/>
                    </a:p>
                  </a:txBody>
                  <a:tcPr/>
                </a:tc>
                <a:tc>
                  <a:txBody>
                    <a:bodyPr/>
                    <a:lstStyle/>
                    <a:p>
                      <a:pPr algn="ctr"/>
                      <a:r>
                        <a:rPr lang="en-US" altLang="zh-CN" sz="1600" dirty="0"/>
                        <a:t>0.5</a:t>
                      </a:r>
                      <a:endParaRPr lang="zh-CN" altLang="en-US" sz="1600" dirty="0"/>
                    </a:p>
                  </a:txBody>
                  <a:tcPr/>
                </a:tc>
                <a:tc>
                  <a:txBody>
                    <a:bodyPr/>
                    <a:lstStyle/>
                    <a:p>
                      <a:pPr algn="ctr"/>
                      <a:r>
                        <a:rPr lang="en-US" altLang="zh-CN" sz="1600" b="0" dirty="0"/>
                        <a:t>75</a:t>
                      </a:r>
                      <a:endParaRPr lang="zh-CN" altLang="en-US" sz="1600" b="0" dirty="0"/>
                    </a:p>
                  </a:txBody>
                  <a:tcPr/>
                </a:tc>
                <a:extLst>
                  <a:ext uri="{0D108BD9-81ED-4DB2-BD59-A6C34878D82A}">
                    <a16:rowId xmlns:a16="http://schemas.microsoft.com/office/drawing/2014/main" val="878091215"/>
                  </a:ext>
                </a:extLst>
              </a:tr>
              <a:tr h="266240">
                <a:tc vMerge="1">
                  <a:txBody>
                    <a:bodyPr/>
                    <a:lstStyle/>
                    <a:p>
                      <a:pPr algn="ctr"/>
                      <a:endParaRPr lang="zh-CN" altLang="en-US" dirty="0"/>
                    </a:p>
                  </a:txBody>
                  <a:tcPr/>
                </a:tc>
                <a:tc vMerge="1">
                  <a:txBody>
                    <a:bodyPr/>
                    <a:lstStyle/>
                    <a:p>
                      <a:pPr algn="ctr"/>
                      <a:endParaRPr lang="zh-CN" altLang="en-US" sz="1600" dirty="0"/>
                    </a:p>
                  </a:txBody>
                  <a:tcPr/>
                </a:tc>
                <a:tc>
                  <a:txBody>
                    <a:bodyPr/>
                    <a:lstStyle/>
                    <a:p>
                      <a:pPr algn="ctr"/>
                      <a:r>
                        <a:rPr lang="en-US" altLang="zh-CN" sz="1400" dirty="0"/>
                        <a:t>Ideal</a:t>
                      </a:r>
                      <a:endParaRPr lang="zh-CN" altLang="en-US" sz="1400" dirty="0"/>
                    </a:p>
                  </a:txBody>
                  <a:tcPr/>
                </a:tc>
                <a:tc>
                  <a:txBody>
                    <a:bodyPr/>
                    <a:lstStyle/>
                    <a:p>
                      <a:pPr algn="ctr"/>
                      <a:r>
                        <a:rPr lang="en-US" altLang="zh-CN" sz="1600" dirty="0"/>
                        <a:t>1.1</a:t>
                      </a:r>
                      <a:endParaRPr lang="zh-CN" altLang="en-US" sz="1600" dirty="0"/>
                    </a:p>
                  </a:txBody>
                  <a:tcPr/>
                </a:tc>
                <a:tc>
                  <a:txBody>
                    <a:bodyPr/>
                    <a:lstStyle/>
                    <a:p>
                      <a:pPr algn="ctr"/>
                      <a:r>
                        <a:rPr lang="en-US" altLang="zh-CN" sz="1600" b="0" dirty="0"/>
                        <a:t>165</a:t>
                      </a:r>
                      <a:endParaRPr lang="zh-CN" altLang="en-US" sz="1600" b="0" dirty="0"/>
                    </a:p>
                  </a:txBody>
                  <a:tcPr/>
                </a:tc>
                <a:extLst>
                  <a:ext uri="{0D108BD9-81ED-4DB2-BD59-A6C34878D82A}">
                    <a16:rowId xmlns:a16="http://schemas.microsoft.com/office/drawing/2014/main" val="116834824"/>
                  </a:ext>
                </a:extLst>
              </a:tr>
              <a:tr h="266240">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SAPS-20210903</a:t>
                      </a:r>
                      <a:endParaRPr lang="zh-CN" altLang="en-US" sz="1400" b="1" dirty="0"/>
                    </a:p>
                  </a:txBody>
                  <a:tcPr anchor="ctr"/>
                </a:tc>
                <a:tc row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solidFill>
                            <a:schemeClr val="dk1"/>
                          </a:solidFill>
                          <a:latin typeface="+mn-lt"/>
                          <a:ea typeface="+mn-ea"/>
                          <a:cs typeface="+mn-cs"/>
                        </a:rPr>
                        <a:t>166.67</a:t>
                      </a:r>
                      <a:endParaRPr lang="zh-CN" altLang="en-US" sz="1600" dirty="0">
                        <a:solidFill>
                          <a:schemeClr val="dk1"/>
                        </a:solidFill>
                        <a:latin typeface="+mn-lt"/>
                        <a:ea typeface="+mn-ea"/>
                        <a:cs typeface="+mn-cs"/>
                      </a:endParaRPr>
                    </a:p>
                  </a:txBody>
                  <a:tcPr anchor="ctr"/>
                </a:tc>
                <a:tc>
                  <a:txBody>
                    <a:bodyPr/>
                    <a:lstStyle/>
                    <a:p>
                      <a:pPr algn="ctr"/>
                      <a:r>
                        <a:rPr lang="en-US" altLang="zh-CN" sz="1600" dirty="0"/>
                        <a:t>No</a:t>
                      </a:r>
                      <a:endParaRPr lang="zh-CN" altLang="en-US" sz="1600" dirty="0"/>
                    </a:p>
                  </a:txBody>
                  <a:tcPr/>
                </a:tc>
                <a:tc>
                  <a:txBody>
                    <a:bodyPr/>
                    <a:lstStyle/>
                    <a:p>
                      <a:pPr algn="ctr"/>
                      <a:r>
                        <a:rPr lang="en-US" altLang="zh-CN" sz="1600" dirty="0"/>
                        <a:t>1.0</a:t>
                      </a:r>
                      <a:endParaRPr lang="zh-CN" altLang="en-US" sz="1600" dirty="0"/>
                    </a:p>
                  </a:txBody>
                  <a:tcPr/>
                </a:tc>
                <a:tc>
                  <a:txBody>
                    <a:bodyPr/>
                    <a:lstStyle/>
                    <a:p>
                      <a:pPr algn="ctr"/>
                      <a:r>
                        <a:rPr lang="en-US" altLang="zh-CN" sz="1600" b="0" dirty="0"/>
                        <a:t>150</a:t>
                      </a:r>
                      <a:endParaRPr lang="zh-CN" altLang="en-US" sz="1600" b="0" dirty="0"/>
                    </a:p>
                  </a:txBody>
                  <a:tcPr/>
                </a:tc>
                <a:extLst>
                  <a:ext uri="{0D108BD9-81ED-4DB2-BD59-A6C34878D82A}">
                    <a16:rowId xmlns:a16="http://schemas.microsoft.com/office/drawing/2014/main" val="620597597"/>
                  </a:ext>
                </a:extLst>
              </a:tr>
              <a:tr h="266240">
                <a:tc vMerge="1">
                  <a:txBody>
                    <a:bodyPr/>
                    <a:lstStyle/>
                    <a:p>
                      <a:pPr algn="ctr"/>
                      <a:endParaRPr lang="zh-CN" altLang="en-US" dirty="0"/>
                    </a:p>
                  </a:txBody>
                  <a:tcPr/>
                </a:tc>
                <a:tc vMerge="1">
                  <a:txBody>
                    <a:bodyPr/>
                    <a:lstStyle/>
                    <a:p>
                      <a:endParaRPr lang="zh-CN" altLang="en-US" sz="1600" dirty="0"/>
                    </a:p>
                  </a:txBody>
                  <a:tcPr/>
                </a:tc>
                <a:tc>
                  <a:txBody>
                    <a:bodyPr/>
                    <a:lstStyle/>
                    <a:p>
                      <a:pPr algn="ctr"/>
                      <a:r>
                        <a:rPr lang="en-US" altLang="zh-CN" sz="1400" dirty="0"/>
                        <a:t>Ideal</a:t>
                      </a:r>
                      <a:endParaRPr lang="zh-CN" altLang="en-US" sz="14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2.2</a:t>
                      </a:r>
                      <a:endParaRPr lang="zh-CN" altLang="en-US" sz="1600" dirty="0"/>
                    </a:p>
                  </a:txBody>
                  <a:tcPr/>
                </a:tc>
                <a:tc>
                  <a:txBody>
                    <a:bodyPr/>
                    <a:lstStyle/>
                    <a:p>
                      <a:pPr algn="ctr"/>
                      <a:r>
                        <a:rPr lang="en-US" altLang="zh-CN" sz="1600" b="0" dirty="0"/>
                        <a:t>330</a:t>
                      </a:r>
                      <a:endParaRPr lang="zh-CN" altLang="en-US" sz="1600" b="0" dirty="0"/>
                    </a:p>
                  </a:txBody>
                  <a:tcPr/>
                </a:tc>
                <a:extLst>
                  <a:ext uri="{0D108BD9-81ED-4DB2-BD59-A6C34878D82A}">
                    <a16:rowId xmlns:a16="http://schemas.microsoft.com/office/drawing/2014/main" val="935228535"/>
                  </a:ext>
                </a:extLst>
              </a:tr>
              <a:tr h="2662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dirty="0"/>
                    </a:p>
                  </a:txBody>
                  <a:tcPr anchor="ctr"/>
                </a:tc>
                <a:tc rowSpan="2">
                  <a:txBody>
                    <a:bodyPr/>
                    <a:lstStyle/>
                    <a:p>
                      <a:pPr algn="ctr"/>
                      <a:r>
                        <a:rPr lang="en-US" altLang="zh-CN" sz="1600" dirty="0">
                          <a:solidFill>
                            <a:schemeClr val="dk1"/>
                          </a:solidFill>
                          <a:latin typeface="+mn-lt"/>
                          <a:ea typeface="+mn-ea"/>
                          <a:cs typeface="+mn-cs"/>
                        </a:rPr>
                        <a:t>500.00</a:t>
                      </a:r>
                      <a:endParaRPr lang="zh-CN" altLang="en-US" sz="1600" dirty="0">
                        <a:solidFill>
                          <a:schemeClr val="dk1"/>
                        </a:solidFill>
                        <a:latin typeface="+mn-lt"/>
                        <a:ea typeface="+mn-ea"/>
                        <a:cs typeface="+mn-cs"/>
                      </a:endParaRPr>
                    </a:p>
                  </a:txBody>
                  <a:tcPr anchor="ctr"/>
                </a:tc>
                <a:tc>
                  <a:txBody>
                    <a:bodyPr/>
                    <a:lstStyle/>
                    <a:p>
                      <a:pPr algn="ctr"/>
                      <a:r>
                        <a:rPr lang="en-US" altLang="zh-CN" sz="1600" dirty="0"/>
                        <a:t>No</a:t>
                      </a:r>
                      <a:endParaRPr lang="zh-CN" altLang="en-US" sz="1600" dirty="0"/>
                    </a:p>
                  </a:txBody>
                  <a:tcPr/>
                </a:tc>
                <a:tc>
                  <a:txBody>
                    <a:bodyPr/>
                    <a:lstStyle/>
                    <a:p>
                      <a:pPr algn="ctr"/>
                      <a:r>
                        <a:rPr lang="en-US" altLang="zh-CN" sz="1600" dirty="0"/>
                        <a:t>0.9</a:t>
                      </a:r>
                      <a:endParaRPr lang="zh-CN" altLang="en-US" sz="1600" dirty="0"/>
                    </a:p>
                  </a:txBody>
                  <a:tcPr/>
                </a:tc>
                <a:tc>
                  <a:txBody>
                    <a:bodyPr/>
                    <a:lstStyle/>
                    <a:p>
                      <a:pPr algn="ctr"/>
                      <a:r>
                        <a:rPr lang="en-US" altLang="zh-CN" sz="1600" b="0" dirty="0"/>
                        <a:t>405</a:t>
                      </a:r>
                      <a:endParaRPr lang="zh-CN" altLang="en-US" sz="1600" b="0" dirty="0"/>
                    </a:p>
                  </a:txBody>
                  <a:tcPr/>
                </a:tc>
                <a:extLst>
                  <a:ext uri="{0D108BD9-81ED-4DB2-BD59-A6C34878D82A}">
                    <a16:rowId xmlns:a16="http://schemas.microsoft.com/office/drawing/2014/main" val="776535780"/>
                  </a:ext>
                </a:extLst>
              </a:tr>
              <a:tr h="266240">
                <a:tc vMerge="1">
                  <a:txBody>
                    <a:bodyPr/>
                    <a:lstStyle/>
                    <a:p>
                      <a:endParaRPr lang="zh-CN" altLang="en-US" dirty="0"/>
                    </a:p>
                  </a:txBody>
                  <a:tcPr/>
                </a:tc>
                <a:tc vMerge="1">
                  <a:txBody>
                    <a:bodyPr/>
                    <a:lstStyle/>
                    <a:p>
                      <a:endParaRPr lang="zh-CN" altLang="en-US" sz="1600" dirty="0"/>
                    </a:p>
                  </a:txBody>
                  <a:tcPr/>
                </a:tc>
                <a:tc>
                  <a:txBody>
                    <a:bodyPr/>
                    <a:lstStyle/>
                    <a:p>
                      <a:pPr algn="ctr"/>
                      <a:r>
                        <a:rPr lang="en-US" altLang="zh-CN" sz="1400" dirty="0"/>
                        <a:t>Ideal</a:t>
                      </a:r>
                      <a:endParaRPr lang="zh-CN" altLang="en-US" sz="1400" dirty="0"/>
                    </a:p>
                  </a:txBody>
                  <a:tcPr/>
                </a:tc>
                <a:tc>
                  <a:txBody>
                    <a:bodyPr/>
                    <a:lstStyle/>
                    <a:p>
                      <a:pPr algn="ctr"/>
                      <a:r>
                        <a:rPr lang="en-US" altLang="zh-CN" sz="1600" dirty="0"/>
                        <a:t>1.4</a:t>
                      </a:r>
                      <a:endParaRPr lang="zh-CN" altLang="en-US" sz="1600" dirty="0"/>
                    </a:p>
                  </a:txBody>
                  <a:tcPr/>
                </a:tc>
                <a:tc>
                  <a:txBody>
                    <a:bodyPr/>
                    <a:lstStyle/>
                    <a:p>
                      <a:pPr algn="ctr"/>
                      <a:r>
                        <a:rPr lang="en-US" altLang="zh-CN" sz="1600" b="0" dirty="0"/>
                        <a:t>630</a:t>
                      </a:r>
                      <a:endParaRPr lang="zh-CN" altLang="en-US" sz="1600" b="0" dirty="0"/>
                    </a:p>
                  </a:txBody>
                  <a:tcPr/>
                </a:tc>
                <a:extLst>
                  <a:ext uri="{0D108BD9-81ED-4DB2-BD59-A6C34878D82A}">
                    <a16:rowId xmlns:a16="http://schemas.microsoft.com/office/drawing/2014/main" val="2564642423"/>
                  </a:ext>
                </a:extLst>
              </a:tr>
              <a:tr h="2662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SAPS-20211209</a:t>
                      </a:r>
                      <a:endParaRPr lang="zh-CN" altLang="en-US" sz="1400" b="1" dirty="0"/>
                    </a:p>
                  </a:txBody>
                  <a:tcPr anchor="ctr"/>
                </a:tc>
                <a:tc row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solidFill>
                            <a:schemeClr val="dk1"/>
                          </a:solidFill>
                          <a:latin typeface="+mn-lt"/>
                          <a:ea typeface="+mn-ea"/>
                          <a:cs typeface="+mn-cs"/>
                        </a:rPr>
                        <a:t>166.67</a:t>
                      </a:r>
                      <a:endParaRPr lang="zh-CN" altLang="en-US" sz="1600" dirty="0">
                        <a:solidFill>
                          <a:schemeClr val="dk1"/>
                        </a:solidFill>
                        <a:latin typeface="+mn-lt"/>
                        <a:ea typeface="+mn-ea"/>
                        <a:cs typeface="+mn-cs"/>
                      </a:endParaRPr>
                    </a:p>
                  </a:txBody>
                  <a:tcPr anchor="ctr"/>
                </a:tc>
                <a:tc>
                  <a:txBody>
                    <a:bodyPr/>
                    <a:lstStyle/>
                    <a:p>
                      <a:pPr algn="ctr"/>
                      <a:r>
                        <a:rPr lang="en-US" altLang="zh-CN" sz="1600" dirty="0"/>
                        <a:t>No</a:t>
                      </a:r>
                      <a:endParaRPr lang="zh-CN" altLang="en-US" sz="1600" dirty="0"/>
                    </a:p>
                  </a:txBody>
                  <a:tcPr/>
                </a:tc>
                <a:tc>
                  <a:txBody>
                    <a:bodyPr/>
                    <a:lstStyle/>
                    <a:p>
                      <a:pPr algn="ctr"/>
                      <a:r>
                        <a:rPr lang="en-US" altLang="zh-CN" sz="1600" dirty="0"/>
                        <a:t>1.4</a:t>
                      </a:r>
                      <a:endParaRPr lang="zh-CN" altLang="en-US" sz="1600" dirty="0"/>
                    </a:p>
                  </a:txBody>
                  <a:tcPr/>
                </a:tc>
                <a:tc>
                  <a:txBody>
                    <a:bodyPr/>
                    <a:lstStyle/>
                    <a:p>
                      <a:pPr algn="ctr"/>
                      <a:r>
                        <a:rPr lang="en-US" altLang="zh-CN" sz="1600" b="0" dirty="0"/>
                        <a:t>210</a:t>
                      </a:r>
                      <a:endParaRPr lang="zh-CN" altLang="en-US" sz="1600" b="0" dirty="0"/>
                    </a:p>
                  </a:txBody>
                  <a:tcPr/>
                </a:tc>
                <a:extLst>
                  <a:ext uri="{0D108BD9-81ED-4DB2-BD59-A6C34878D82A}">
                    <a16:rowId xmlns:a16="http://schemas.microsoft.com/office/drawing/2014/main" val="3078752525"/>
                  </a:ext>
                </a:extLst>
              </a:tr>
              <a:tr h="2662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dirty="0"/>
                    </a:p>
                  </a:txBody>
                  <a:tcPr anchor="ctr"/>
                </a:tc>
                <a:tc vMerge="1">
                  <a:txBody>
                    <a:bodyPr/>
                    <a:lstStyle/>
                    <a:p>
                      <a:endParaRPr lang="zh-CN" altLang="en-US" sz="1600" dirty="0"/>
                    </a:p>
                  </a:txBody>
                  <a:tcPr/>
                </a:tc>
                <a:tc>
                  <a:txBody>
                    <a:bodyPr/>
                    <a:lstStyle/>
                    <a:p>
                      <a:pPr algn="ctr"/>
                      <a:r>
                        <a:rPr lang="en-US" altLang="zh-CN" sz="1400" dirty="0"/>
                        <a:t>Ideal</a:t>
                      </a:r>
                      <a:endParaRPr lang="zh-CN" altLang="en-US" sz="1400" dirty="0"/>
                    </a:p>
                  </a:txBody>
                  <a:tcPr/>
                </a:tc>
                <a:tc>
                  <a:txBody>
                    <a:bodyPr/>
                    <a:lstStyle/>
                    <a:p>
                      <a:pPr algn="ctr"/>
                      <a:r>
                        <a:rPr lang="en-US" altLang="zh-CN" sz="1600" dirty="0"/>
                        <a:t>3.0</a:t>
                      </a:r>
                      <a:endParaRPr lang="zh-CN" altLang="en-US" sz="1600" dirty="0"/>
                    </a:p>
                  </a:txBody>
                  <a:tcPr/>
                </a:tc>
                <a:tc>
                  <a:txBody>
                    <a:bodyPr/>
                    <a:lstStyle/>
                    <a:p>
                      <a:pPr algn="ctr"/>
                      <a:r>
                        <a:rPr lang="en-US" altLang="zh-CN" sz="1600" b="0" dirty="0"/>
                        <a:t>450</a:t>
                      </a:r>
                      <a:endParaRPr lang="zh-CN" altLang="en-US" sz="1600" b="0" dirty="0"/>
                    </a:p>
                  </a:txBody>
                  <a:tcPr/>
                </a:tc>
                <a:extLst>
                  <a:ext uri="{0D108BD9-81ED-4DB2-BD59-A6C34878D82A}">
                    <a16:rowId xmlns:a16="http://schemas.microsoft.com/office/drawing/2014/main" val="3522576913"/>
                  </a:ext>
                </a:extLst>
              </a:tr>
              <a:tr h="2662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t>SAPS-20220126</a:t>
                      </a:r>
                      <a:endParaRPr lang="zh-CN" altLang="en-US" sz="1400" b="1" dirty="0"/>
                    </a:p>
                  </a:txBody>
                  <a:tcPr anchor="ctr"/>
                </a:tc>
                <a:tc row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solidFill>
                            <a:schemeClr val="dk1"/>
                          </a:solidFill>
                          <a:latin typeface="+mn-lt"/>
                          <a:ea typeface="+mn-ea"/>
                          <a:cs typeface="+mn-cs"/>
                        </a:rPr>
                        <a:t>166.67</a:t>
                      </a:r>
                      <a:endParaRPr lang="zh-CN" altLang="en-US" sz="1600" dirty="0">
                        <a:solidFill>
                          <a:schemeClr val="dk1"/>
                        </a:solidFill>
                        <a:latin typeface="+mn-lt"/>
                        <a:ea typeface="+mn-ea"/>
                        <a:cs typeface="+mn-cs"/>
                      </a:endParaRPr>
                    </a:p>
                  </a:txBody>
                  <a:tcPr anchor="ctr"/>
                </a:tc>
                <a:tc>
                  <a:txBody>
                    <a:bodyPr/>
                    <a:lstStyle/>
                    <a:p>
                      <a:pPr algn="ctr"/>
                      <a:r>
                        <a:rPr lang="en-US" altLang="zh-CN" sz="1600" dirty="0"/>
                        <a:t>No</a:t>
                      </a:r>
                      <a:endParaRPr lang="zh-CN" altLang="en-US" sz="1600" dirty="0"/>
                    </a:p>
                  </a:txBody>
                  <a:tcPr/>
                </a:tc>
                <a:tc>
                  <a:txBody>
                    <a:bodyPr/>
                    <a:lstStyle/>
                    <a:p>
                      <a:pPr algn="ctr"/>
                      <a:r>
                        <a:rPr lang="en-US" altLang="zh-CN" sz="1600" dirty="0">
                          <a:solidFill>
                            <a:schemeClr val="dk1"/>
                          </a:solidFill>
                          <a:latin typeface="+mn-lt"/>
                          <a:ea typeface="+mn-ea"/>
                          <a:cs typeface="+mn-cs"/>
                        </a:rPr>
                        <a:t>1.6</a:t>
                      </a:r>
                      <a:endParaRPr lang="zh-CN" altLang="en-US" sz="1600" dirty="0">
                        <a:solidFill>
                          <a:schemeClr val="dk1"/>
                        </a:solidFill>
                        <a:latin typeface="+mn-lt"/>
                        <a:ea typeface="+mn-ea"/>
                        <a:cs typeface="+mn-cs"/>
                      </a:endParaRPr>
                    </a:p>
                  </a:txBody>
                  <a:tcPr/>
                </a:tc>
                <a:tc>
                  <a:txBody>
                    <a:bodyPr/>
                    <a:lstStyle/>
                    <a:p>
                      <a:pPr algn="ctr"/>
                      <a:r>
                        <a:rPr lang="en-US" altLang="zh-CN" sz="1600" b="0" dirty="0">
                          <a:solidFill>
                            <a:schemeClr val="dk1"/>
                          </a:solidFill>
                          <a:latin typeface="+mn-lt"/>
                          <a:ea typeface="+mn-ea"/>
                          <a:cs typeface="+mn-cs"/>
                        </a:rPr>
                        <a:t>240</a:t>
                      </a:r>
                      <a:endParaRPr lang="zh-CN" altLang="en-US" sz="1600" b="0" dirty="0">
                        <a:solidFill>
                          <a:schemeClr val="dk1"/>
                        </a:solidFill>
                        <a:latin typeface="+mn-lt"/>
                        <a:ea typeface="+mn-ea"/>
                        <a:cs typeface="+mn-cs"/>
                      </a:endParaRPr>
                    </a:p>
                  </a:txBody>
                  <a:tcPr/>
                </a:tc>
                <a:extLst>
                  <a:ext uri="{0D108BD9-81ED-4DB2-BD59-A6C34878D82A}">
                    <a16:rowId xmlns:a16="http://schemas.microsoft.com/office/drawing/2014/main" val="3858815260"/>
                  </a:ext>
                </a:extLst>
              </a:tr>
              <a:tr h="2662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p>
                  </a:txBody>
                  <a:tcPr anchor="ctr"/>
                </a:tc>
                <a:tc vMerge="1">
                  <a:txBody>
                    <a:bodyPr/>
                    <a:lstStyle/>
                    <a:p>
                      <a:endParaRPr lang="zh-CN" altLang="en-US" sz="1600" dirty="0"/>
                    </a:p>
                  </a:txBody>
                  <a:tcPr/>
                </a:tc>
                <a:tc>
                  <a:txBody>
                    <a:bodyPr/>
                    <a:lstStyle/>
                    <a:p>
                      <a:pPr algn="ctr"/>
                      <a:r>
                        <a:rPr lang="en-US" altLang="zh-CN" sz="1400" dirty="0"/>
                        <a:t>Ideal</a:t>
                      </a:r>
                      <a:endParaRPr lang="zh-CN" altLang="en-US" sz="1400" dirty="0"/>
                    </a:p>
                  </a:txBody>
                  <a:tcPr/>
                </a:tc>
                <a:tc>
                  <a:txBody>
                    <a:bodyPr/>
                    <a:lstStyle/>
                    <a:p>
                      <a:pPr algn="ctr"/>
                      <a:r>
                        <a:rPr lang="en-US" altLang="zh-CN" sz="1600" dirty="0">
                          <a:solidFill>
                            <a:schemeClr val="dk1"/>
                          </a:solidFill>
                          <a:latin typeface="+mn-lt"/>
                          <a:ea typeface="+mn-ea"/>
                          <a:cs typeface="+mn-cs"/>
                        </a:rPr>
                        <a:t>2.8</a:t>
                      </a:r>
                      <a:endParaRPr lang="zh-CN" altLang="en-US" sz="1600" dirty="0">
                        <a:solidFill>
                          <a:schemeClr val="dk1"/>
                        </a:solidFill>
                        <a:latin typeface="+mn-lt"/>
                        <a:ea typeface="+mn-ea"/>
                        <a:cs typeface="+mn-cs"/>
                      </a:endParaRPr>
                    </a:p>
                  </a:txBody>
                  <a:tcPr/>
                </a:tc>
                <a:tc>
                  <a:txBody>
                    <a:bodyPr/>
                    <a:lstStyle/>
                    <a:p>
                      <a:pPr algn="ctr"/>
                      <a:r>
                        <a:rPr lang="en-US" altLang="zh-CN" sz="1600" b="0" dirty="0">
                          <a:solidFill>
                            <a:schemeClr val="dk1"/>
                          </a:solidFill>
                          <a:latin typeface="+mn-lt"/>
                          <a:ea typeface="+mn-ea"/>
                          <a:cs typeface="+mn-cs"/>
                        </a:rPr>
                        <a:t>420</a:t>
                      </a:r>
                      <a:endParaRPr lang="zh-CN" altLang="en-US" sz="1600" b="0" dirty="0">
                        <a:solidFill>
                          <a:schemeClr val="dk1"/>
                        </a:solidFill>
                        <a:latin typeface="+mn-lt"/>
                        <a:ea typeface="+mn-ea"/>
                        <a:cs typeface="+mn-cs"/>
                      </a:endParaRPr>
                    </a:p>
                  </a:txBody>
                  <a:tcPr/>
                </a:tc>
                <a:extLst>
                  <a:ext uri="{0D108BD9-81ED-4DB2-BD59-A6C34878D82A}">
                    <a16:rowId xmlns:a16="http://schemas.microsoft.com/office/drawing/2014/main" val="4226619825"/>
                  </a:ext>
                </a:extLst>
              </a:tr>
              <a:tr h="2662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solidFill>
                            <a:srgbClr val="FF0000"/>
                          </a:solidFill>
                        </a:rPr>
                        <a:t>SAPS-20220726</a:t>
                      </a:r>
                      <a:endParaRPr lang="zh-CN" altLang="en-US" sz="1400" b="1" dirty="0">
                        <a:solidFill>
                          <a:srgbClr val="FF0000"/>
                        </a:solidFill>
                      </a:endParaRPr>
                    </a:p>
                  </a:txBody>
                  <a:tcPr anchor="ctr"/>
                </a:tc>
                <a:tc rowSpan="2">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zh-CN" sz="1600" dirty="0">
                          <a:solidFill>
                            <a:srgbClr val="FF0000"/>
                          </a:solidFill>
                          <a:latin typeface="+mn-lt"/>
                          <a:ea typeface="+mn-ea"/>
                          <a:cs typeface="+mn-cs"/>
                        </a:rPr>
                        <a:t>166.67</a:t>
                      </a:r>
                      <a:endParaRPr lang="zh-CN" altLang="en-US" sz="1600" dirty="0">
                        <a:solidFill>
                          <a:srgbClr val="FF0000"/>
                        </a:solidFill>
                        <a:latin typeface="+mn-lt"/>
                        <a:ea typeface="+mn-ea"/>
                        <a:cs typeface="+mn-cs"/>
                      </a:endParaRPr>
                    </a:p>
                  </a:txBody>
                  <a:tcPr anchor="ctr"/>
                </a:tc>
                <a:tc>
                  <a:txBody>
                    <a:bodyPr/>
                    <a:lstStyle/>
                    <a:p>
                      <a:pPr algn="ctr"/>
                      <a:r>
                        <a:rPr lang="en-US" altLang="zh-CN" sz="1600" dirty="0">
                          <a:solidFill>
                            <a:srgbClr val="FF0000"/>
                          </a:solidFill>
                        </a:rPr>
                        <a:t>No</a:t>
                      </a:r>
                      <a:endParaRPr lang="zh-CN" altLang="en-US" sz="1600" dirty="0">
                        <a:solidFill>
                          <a:srgbClr val="FF0000"/>
                        </a:solidFill>
                      </a:endParaRPr>
                    </a:p>
                  </a:txBody>
                  <a:tcPr/>
                </a:tc>
                <a:tc>
                  <a:txBody>
                    <a:bodyPr/>
                    <a:lstStyle/>
                    <a:p>
                      <a:pPr algn="ctr"/>
                      <a:r>
                        <a:rPr lang="en-US" altLang="zh-CN" sz="1600" dirty="0">
                          <a:solidFill>
                            <a:srgbClr val="FF0000"/>
                          </a:solidFill>
                          <a:latin typeface="+mn-lt"/>
                          <a:ea typeface="+mn-ea"/>
                          <a:cs typeface="+mn-cs"/>
                        </a:rPr>
                        <a:t>0.9</a:t>
                      </a:r>
                      <a:endParaRPr lang="zh-CN" altLang="en-US" sz="1600" dirty="0">
                        <a:solidFill>
                          <a:srgbClr val="FF0000"/>
                        </a:solidFill>
                        <a:latin typeface="+mn-lt"/>
                        <a:ea typeface="+mn-ea"/>
                        <a:cs typeface="+mn-cs"/>
                      </a:endParaRPr>
                    </a:p>
                  </a:txBody>
                  <a:tcPr/>
                </a:tc>
                <a:tc>
                  <a:txBody>
                    <a:bodyPr/>
                    <a:lstStyle/>
                    <a:p>
                      <a:pPr algn="ctr"/>
                      <a:r>
                        <a:rPr lang="en-US" altLang="zh-CN" sz="1600" b="0" dirty="0">
                          <a:solidFill>
                            <a:srgbClr val="FF0000"/>
                          </a:solidFill>
                          <a:latin typeface="+mn-lt"/>
                          <a:ea typeface="+mn-ea"/>
                          <a:cs typeface="+mn-cs"/>
                        </a:rPr>
                        <a:t>135</a:t>
                      </a:r>
                      <a:endParaRPr lang="zh-CN" altLang="en-US" sz="1600" b="0" dirty="0">
                        <a:solidFill>
                          <a:srgbClr val="FF0000"/>
                        </a:solidFill>
                        <a:latin typeface="+mn-lt"/>
                        <a:ea typeface="+mn-ea"/>
                        <a:cs typeface="+mn-cs"/>
                      </a:endParaRPr>
                    </a:p>
                  </a:txBody>
                  <a:tcPr/>
                </a:tc>
                <a:extLst>
                  <a:ext uri="{0D108BD9-81ED-4DB2-BD59-A6C34878D82A}">
                    <a16:rowId xmlns:a16="http://schemas.microsoft.com/office/drawing/2014/main" val="2905173655"/>
                  </a:ext>
                </a:extLst>
              </a:tr>
              <a:tr h="2662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600" dirty="0"/>
                    </a:p>
                  </a:txBody>
                  <a:tcPr anchor="ctr"/>
                </a:tc>
                <a:tc vMerge="1">
                  <a:txBody>
                    <a:bodyPr/>
                    <a:lstStyle/>
                    <a:p>
                      <a:endParaRPr lang="zh-CN" altLang="en-US" sz="1600" dirty="0"/>
                    </a:p>
                  </a:txBody>
                  <a:tcPr/>
                </a:tc>
                <a:tc>
                  <a:txBody>
                    <a:bodyPr/>
                    <a:lstStyle/>
                    <a:p>
                      <a:pPr algn="ctr"/>
                      <a:r>
                        <a:rPr lang="en-US" altLang="zh-CN" sz="1400" dirty="0">
                          <a:solidFill>
                            <a:srgbClr val="FF0000"/>
                          </a:solidFill>
                        </a:rPr>
                        <a:t>Ideal</a:t>
                      </a:r>
                      <a:endParaRPr lang="zh-CN" altLang="en-US" sz="1400" dirty="0">
                        <a:solidFill>
                          <a:srgbClr val="FF0000"/>
                        </a:solidFill>
                      </a:endParaRPr>
                    </a:p>
                  </a:txBody>
                  <a:tcPr/>
                </a:tc>
                <a:tc>
                  <a:txBody>
                    <a:bodyPr/>
                    <a:lstStyle/>
                    <a:p>
                      <a:pPr algn="ctr"/>
                      <a:r>
                        <a:rPr lang="en-US" altLang="zh-CN" sz="1600" dirty="0">
                          <a:solidFill>
                            <a:srgbClr val="FF0000"/>
                          </a:solidFill>
                          <a:latin typeface="+mn-lt"/>
                          <a:ea typeface="+mn-ea"/>
                          <a:cs typeface="+mn-cs"/>
                        </a:rPr>
                        <a:t>2.0</a:t>
                      </a:r>
                      <a:endParaRPr lang="zh-CN" altLang="en-US" sz="1600" dirty="0">
                        <a:solidFill>
                          <a:srgbClr val="FF0000"/>
                        </a:solidFill>
                        <a:latin typeface="+mn-lt"/>
                        <a:ea typeface="+mn-ea"/>
                        <a:cs typeface="+mn-cs"/>
                      </a:endParaRPr>
                    </a:p>
                  </a:txBody>
                  <a:tcPr/>
                </a:tc>
                <a:tc>
                  <a:txBody>
                    <a:bodyPr/>
                    <a:lstStyle/>
                    <a:p>
                      <a:pPr algn="ctr"/>
                      <a:r>
                        <a:rPr lang="en-US" altLang="zh-CN" sz="1600" b="0" dirty="0">
                          <a:solidFill>
                            <a:srgbClr val="FF0000"/>
                          </a:solidFill>
                          <a:latin typeface="+mn-lt"/>
                          <a:ea typeface="+mn-ea"/>
                          <a:cs typeface="+mn-cs"/>
                        </a:rPr>
                        <a:t>300</a:t>
                      </a:r>
                      <a:endParaRPr lang="zh-CN" altLang="en-US" sz="1600" b="0" dirty="0">
                        <a:solidFill>
                          <a:srgbClr val="FF0000"/>
                        </a:solidFill>
                        <a:latin typeface="+mn-lt"/>
                        <a:ea typeface="+mn-ea"/>
                        <a:cs typeface="+mn-cs"/>
                      </a:endParaRPr>
                    </a:p>
                  </a:txBody>
                  <a:tcPr/>
                </a:tc>
                <a:extLst>
                  <a:ext uri="{0D108BD9-81ED-4DB2-BD59-A6C34878D82A}">
                    <a16:rowId xmlns:a16="http://schemas.microsoft.com/office/drawing/2014/main" val="4177141364"/>
                  </a:ext>
                </a:extLst>
              </a:tr>
            </a:tbl>
          </a:graphicData>
        </a:graphic>
      </p:graphicFrame>
    </p:spTree>
    <p:extLst>
      <p:ext uri="{BB962C8B-B14F-4D97-AF65-F5344CB8AC3E}">
        <p14:creationId xmlns:p14="http://schemas.microsoft.com/office/powerpoint/2010/main" val="21967029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f3a733f8-9bdd-4848-9b89-1618ce14d31a}"/>
  <p:tag name="TABLE_RECT" val="36.875*21.9*886.25*496.2"/>
  <p:tag name="TABLE_ONEKEY_SKIN_IDX" val="0"/>
  <p:tag name="TABLE_SKINIDX" val="-1"/>
  <p:tag name="TABLE_COLORIDX" val="l"/>
  <p:tag name="TABLE_COLOR_RGB" val="0x000000*0xFFFFFF*0x212121*0xFFFFFF*0x2F4A8F*0x834D5E*0x857B94*0x99A58D*0xC7AF93*0x6C8EA9"/>
  <p:tag name="TABLE_ENDDRAG_ORIGIN_RECT" val="944*538"/>
  <p:tag name="TABLE_ENDDRAG_RECT" val="10*1*944*538"/>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f3a733f8-9bdd-4848-9b89-1618ce14d31a}"/>
  <p:tag name="TABLE_RECT" val="36.875*21.9*886.25*496.2"/>
  <p:tag name="TABLE_ONEKEY_SKIN_IDX" val="0"/>
  <p:tag name="TABLE_SKINIDX" val="-1"/>
  <p:tag name="TABLE_COLORIDX" val="l"/>
  <p:tag name="TABLE_COLOR_RGB" val="0x000000*0xFFFFFF*0x212121*0xFFFFFF*0x2F4A8F*0x834D5E*0x857B94*0x99A58D*0xC7AF93*0x6C8EA9"/>
  <p:tag name="TABLE_ENDDRAG_ORIGIN_RECT" val="944*538"/>
  <p:tag name="TABLE_ENDDRAG_RECT" val="10*1*944*538"/>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e339af3d-5116-4ebe-afd4-97ef9732930f}"/>
  <p:tag name="TABLE_ENDDRAG_ORIGIN_RECT" val="429*183"/>
  <p:tag name="TABLE_ENDDRAG_RECT" val="243*278*429*183"/>
</p:tagLst>
</file>

<file path=ppt/theme/theme1.xml><?xml version="1.0" encoding="utf-8"?>
<a:theme xmlns:a="http://schemas.openxmlformats.org/drawingml/2006/main" name="1_CSNS">
  <a:themeElements>
    <a:clrScheme name="Backn">
      <a:dk1>
        <a:srgbClr val="153754"/>
      </a:dk1>
      <a:lt1>
        <a:srgbClr val="E7E6E6"/>
      </a:lt1>
      <a:dk2>
        <a:srgbClr val="BDD7EE"/>
      </a:dk2>
      <a:lt2>
        <a:srgbClr val="2B6EA9"/>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backn</Template>
  <TotalTime>5549</TotalTime>
  <Words>2339</Words>
  <Application>Microsoft Office PowerPoint</Application>
  <DocSecurity>0</DocSecurity>
  <PresentationFormat>宽屏</PresentationFormat>
  <Paragraphs>468</Paragraphs>
  <Slides>26</Slides>
  <Notes>1</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41" baseType="lpstr">
      <vt:lpstr>等线</vt:lpstr>
      <vt:lpstr>黑体</vt:lpstr>
      <vt:lpstr>宋体</vt:lpstr>
      <vt:lpstr>微软雅黑</vt:lpstr>
      <vt:lpstr>微软雅黑 Light</vt:lpstr>
      <vt:lpstr>Arial</vt:lpstr>
      <vt:lpstr>Arial Black</vt:lpstr>
      <vt:lpstr>Calibri</vt:lpstr>
      <vt:lpstr>Cambria Math</vt:lpstr>
      <vt:lpstr>Rockwell Extra Bold</vt:lpstr>
      <vt:lpstr>Tahoma</vt:lpstr>
      <vt:lpstr>Times New Roman</vt:lpstr>
      <vt:lpstr>Wingdings</vt:lpstr>
      <vt:lpstr>1_CSNS</vt:lpstr>
      <vt:lpstr>Equation</vt:lpstr>
      <vt:lpstr>南方先进光源储存环束流集体效应初步研究</vt:lpstr>
      <vt:lpstr>报告内容</vt:lpstr>
      <vt:lpstr>背景</vt:lpstr>
      <vt:lpstr>背景</vt:lpstr>
      <vt:lpstr>高频参数和阻抗</vt:lpstr>
      <vt:lpstr>微波不稳定性</vt:lpstr>
      <vt:lpstr>微波不稳定性</vt:lpstr>
      <vt:lpstr>微波不稳定性</vt:lpstr>
      <vt:lpstr>微波不稳定性</vt:lpstr>
      <vt:lpstr>微波不稳定性</vt:lpstr>
      <vt:lpstr>横向单束团不稳定性</vt:lpstr>
      <vt:lpstr>横向单束团不稳定性</vt:lpstr>
      <vt:lpstr>横向耦合束团不稳定性</vt:lpstr>
      <vt:lpstr>阻抗壁不稳定性</vt:lpstr>
      <vt:lpstr>横向耦合束团不稳定性</vt:lpstr>
      <vt:lpstr>纵向耦合束团不稳定性</vt:lpstr>
      <vt:lpstr>束团内部散射（IBS）</vt:lpstr>
      <vt:lpstr>束团内部散射（IBS）</vt:lpstr>
      <vt:lpstr>束团内部散射（IBS）</vt:lpstr>
      <vt:lpstr>束团内部散射（IBS）</vt:lpstr>
      <vt:lpstr>束团内部散射（IBS）</vt:lpstr>
      <vt:lpstr>离子效应</vt:lpstr>
      <vt:lpstr>离子效应</vt:lpstr>
      <vt:lpstr>离子效应</vt:lpstr>
      <vt:lpstr>总结</vt:lpstr>
      <vt:lpstr>谢 谢！</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质子试验束流强测量方案</dc:title>
  <dc:subject/>
  <dc:creator>Zhiping Li</dc:creator>
  <cp:keywords/>
  <dc:description/>
  <cp:lastModifiedBy>Zip</cp:lastModifiedBy>
  <cp:revision>404</cp:revision>
  <dcterms:created xsi:type="dcterms:W3CDTF">2022-05-30T02:57:35Z</dcterms:created>
  <dcterms:modified xsi:type="dcterms:W3CDTF">2022-08-20T01:10:06Z</dcterms:modified>
  <cp:category/>
  <dc:identifier/>
  <cp:contentStatus/>
  <dc:language/>
  <cp:version/>
</cp:coreProperties>
</file>